
<file path=[Content_Types].xml><?xml version="1.0" encoding="utf-8"?>
<Types xmlns="http://schemas.openxmlformats.org/package/2006/content-types">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57" r:id="rId3"/>
    <p:sldId id="259" r:id="rId4"/>
    <p:sldId id="258" r:id="rId5"/>
    <p:sldId id="260" r:id="rId6"/>
    <p:sldId id="261" r:id="rId7"/>
    <p:sldId id="262" r:id="rId8"/>
    <p:sldId id="263" r:id="rId9"/>
    <p:sldId id="264" r:id="rId10"/>
    <p:sldId id="265" r:id="rId11"/>
    <p:sldId id="282" r:id="rId12"/>
    <p:sldId id="266" r:id="rId13"/>
    <p:sldId id="283" r:id="rId14"/>
    <p:sldId id="267" r:id="rId15"/>
    <p:sldId id="268" r:id="rId16"/>
    <p:sldId id="269" r:id="rId17"/>
    <p:sldId id="270" r:id="rId18"/>
    <p:sldId id="271" r:id="rId19"/>
    <p:sldId id="272" r:id="rId20"/>
    <p:sldId id="273" r:id="rId21"/>
    <p:sldId id="274" r:id="rId22"/>
    <p:sldId id="284" r:id="rId23"/>
    <p:sldId id="285" r:id="rId24"/>
    <p:sldId id="275" r:id="rId25"/>
    <p:sldId id="276" r:id="rId26"/>
    <p:sldId id="277" r:id="rId27"/>
    <p:sldId id="278" r:id="rId28"/>
    <p:sldId id="279" r:id="rId29"/>
    <p:sldId id="280"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86400" autoAdjust="0"/>
  </p:normalViewPr>
  <p:slideViewPr>
    <p:cSldViewPr>
      <p:cViewPr varScale="1">
        <p:scale>
          <a:sx n="115" d="100"/>
          <a:sy n="115" d="100"/>
        </p:scale>
        <p:origin x="198" y="102"/>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9.xml"/><Relationship Id="rId18" Type="http://schemas.openxmlformats.org/officeDocument/2006/relationships/slide" Target="slides/slide27.xml"/><Relationship Id="rId3" Type="http://schemas.openxmlformats.org/officeDocument/2006/relationships/slide" Target="slides/slide4.xml"/><Relationship Id="rId21" Type="http://schemas.openxmlformats.org/officeDocument/2006/relationships/slide" Target="slides/slide30.xml"/><Relationship Id="rId7" Type="http://schemas.openxmlformats.org/officeDocument/2006/relationships/slide" Target="slides/slide9.xml"/><Relationship Id="rId12" Type="http://schemas.openxmlformats.org/officeDocument/2006/relationships/slide" Target="slides/slide18.xml"/><Relationship Id="rId17" Type="http://schemas.openxmlformats.org/officeDocument/2006/relationships/slide" Target="slides/slide26.xml"/><Relationship Id="rId2" Type="http://schemas.openxmlformats.org/officeDocument/2006/relationships/slide" Target="slides/slide3.xml"/><Relationship Id="rId16" Type="http://schemas.openxmlformats.org/officeDocument/2006/relationships/slide" Target="slides/slide25.xml"/><Relationship Id="rId20" Type="http://schemas.openxmlformats.org/officeDocument/2006/relationships/slide" Target="slides/slide29.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6.xml"/><Relationship Id="rId5" Type="http://schemas.openxmlformats.org/officeDocument/2006/relationships/slide" Target="slides/slide6.xml"/><Relationship Id="rId15" Type="http://schemas.openxmlformats.org/officeDocument/2006/relationships/slide" Target="slides/slide24.xml"/><Relationship Id="rId10" Type="http://schemas.openxmlformats.org/officeDocument/2006/relationships/slide" Target="slides/slide15.xml"/><Relationship Id="rId19" Type="http://schemas.openxmlformats.org/officeDocument/2006/relationships/slide" Target="slides/slide28.xml"/><Relationship Id="rId4" Type="http://schemas.openxmlformats.org/officeDocument/2006/relationships/slide" Target="slides/slide5.xml"/><Relationship Id="rId9" Type="http://schemas.openxmlformats.org/officeDocument/2006/relationships/slide" Target="slides/slide14.xml"/><Relationship Id="rId14"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defRPr/>
            </a:pPr>
            <a:fld id="{B6FDE9C0-F4B7-40A7-BA65-2A1D7ABC5CB5}" type="slidenum">
              <a:rPr lang="en-US" altLang="zh-CN" smtClean="0"/>
              <a:pPr>
                <a:defRPr/>
              </a:pPr>
              <a:t>‹#›</a:t>
            </a:fld>
            <a:endParaRPr lang="en-US" altLang="zh-CN"/>
          </a:p>
        </p:txBody>
      </p:sp>
    </p:spTree>
    <p:extLst>
      <p:ext uri="{BB962C8B-B14F-4D97-AF65-F5344CB8AC3E}">
        <p14:creationId xmlns:p14="http://schemas.microsoft.com/office/powerpoint/2010/main" val="414264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384581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B5A7A2D0-AA86-48F7-9A75-A2C91B3A5B44}" type="slidenum">
              <a:rPr lang="en-US" altLang="zh-CN" smtClean="0"/>
              <a:pPr>
                <a:defRPr/>
              </a:pPr>
              <a:t>‹#›</a:t>
            </a:fld>
            <a:endParaRPr lang="en-US" altLang="zh-C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3610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1659371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B5A7A2D0-AA86-48F7-9A75-A2C91B3A5B44}" type="slidenum">
              <a:rPr lang="en-US" altLang="zh-CN" smtClean="0"/>
              <a:pPr>
                <a:defRPr/>
              </a:pPr>
              <a:t>‹#›</a:t>
            </a:fld>
            <a:endParaRPr lang="en-US" altLang="zh-C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1388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4223607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85FE65C9-D486-48B1-893F-9ED3F9A254B4}" type="slidenum">
              <a:rPr lang="en-US" altLang="zh-CN" smtClean="0"/>
              <a:pPr>
                <a:defRPr/>
              </a:pPr>
              <a:t>‹#›</a:t>
            </a:fld>
            <a:endParaRPr lang="en-US" altLang="zh-CN"/>
          </a:p>
        </p:txBody>
      </p:sp>
    </p:spTree>
    <p:extLst>
      <p:ext uri="{BB962C8B-B14F-4D97-AF65-F5344CB8AC3E}">
        <p14:creationId xmlns:p14="http://schemas.microsoft.com/office/powerpoint/2010/main" val="3438615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4219195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B568EC00-AA98-407C-BF67-9C4D1E2F44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A58ECADB-6423-4E13-9360-A012CF1083C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3EA2BDBA-8B66-4C50-B27E-A48F34019E0C}"/>
              </a:ext>
            </a:extLst>
          </p:cNvPr>
          <p:cNvSpPr>
            <a:spLocks noGrp="1" noChangeArrowheads="1"/>
          </p:cNvSpPr>
          <p:nvPr>
            <p:ph type="sldNum" sz="quarter" idx="12"/>
          </p:nvPr>
        </p:nvSpPr>
        <p:spPr>
          <a:ln/>
        </p:spPr>
        <p:txBody>
          <a:bodyPr/>
          <a:lstStyle>
            <a:lvl1pPr>
              <a:defRPr/>
            </a:lvl1pPr>
          </a:lstStyle>
          <a:p>
            <a:pPr>
              <a:defRPr/>
            </a:pPr>
            <a:fld id="{6E9FADE4-43B3-4761-BD93-98A233CBA221}" type="slidenum">
              <a:rPr lang="en-US" altLang="zh-CN"/>
              <a:pPr>
                <a:defRPr/>
              </a:pPr>
              <a:t>‹#›</a:t>
            </a:fld>
            <a:endParaRPr lang="en-US" altLang="zh-CN"/>
          </a:p>
        </p:txBody>
      </p:sp>
    </p:spTree>
    <p:extLst>
      <p:ext uri="{BB962C8B-B14F-4D97-AF65-F5344CB8AC3E}">
        <p14:creationId xmlns:p14="http://schemas.microsoft.com/office/powerpoint/2010/main" val="1529386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lvl1pPr>
              <a:lnSpc>
                <a:spcPct val="200000"/>
              </a:lnSpc>
              <a:defRPr/>
            </a:lvl1pPr>
            <a:lvl2pPr>
              <a:lnSpc>
                <a:spcPct val="200000"/>
              </a:lnSpc>
              <a:defRPr/>
            </a:lvl2pPr>
            <a:lvl3pPr>
              <a:lnSpc>
                <a:spcPct val="200000"/>
              </a:lnSpc>
              <a:defRPr/>
            </a:lvl3pPr>
            <a:lvl4pPr>
              <a:lnSpc>
                <a:spcPct val="200000"/>
              </a:lnSpc>
              <a:defRPr/>
            </a:lvl4pPr>
            <a:lvl5pPr>
              <a:lnSpc>
                <a:spcPct val="20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09C99983-8C6F-4469-834F-FC4EE7F4A398}" type="slidenum">
              <a:rPr lang="en-US" altLang="zh-CN" smtClean="0"/>
              <a:pPr>
                <a:defRPr/>
              </a:pPr>
              <a:t>‹#›</a:t>
            </a:fld>
            <a:endParaRPr lang="en-US" altLang="zh-CN"/>
          </a:p>
        </p:txBody>
      </p:sp>
    </p:spTree>
    <p:extLst>
      <p:ext uri="{BB962C8B-B14F-4D97-AF65-F5344CB8AC3E}">
        <p14:creationId xmlns:p14="http://schemas.microsoft.com/office/powerpoint/2010/main" val="517166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CB3AA871-F13F-4C7C-A2B4-EAA6818B3B40}" type="slidenum">
              <a:rPr lang="en-US" altLang="zh-CN" smtClean="0"/>
              <a:pPr>
                <a:defRPr/>
              </a:pPr>
              <a:t>‹#›</a:t>
            </a:fld>
            <a:endParaRPr lang="en-US" altLang="zh-CN"/>
          </a:p>
        </p:txBody>
      </p:sp>
    </p:spTree>
    <p:extLst>
      <p:ext uri="{BB962C8B-B14F-4D97-AF65-F5344CB8AC3E}">
        <p14:creationId xmlns:p14="http://schemas.microsoft.com/office/powerpoint/2010/main" val="129304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defRPr/>
            </a:pPr>
            <a:fld id="{399DFE1B-0FD9-4BAB-B72F-65778C1E2380}" type="slidenum">
              <a:rPr lang="en-US" altLang="zh-CN" smtClean="0"/>
              <a:pPr>
                <a:defRPr/>
              </a:pPr>
              <a:t>‹#›</a:t>
            </a:fld>
            <a:endParaRPr lang="en-US" altLang="zh-CN"/>
          </a:p>
        </p:txBody>
      </p:sp>
    </p:spTree>
    <p:extLst>
      <p:ext uri="{BB962C8B-B14F-4D97-AF65-F5344CB8AC3E}">
        <p14:creationId xmlns:p14="http://schemas.microsoft.com/office/powerpoint/2010/main" val="195876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defRPr/>
            </a:pPr>
            <a:fld id="{0068B6B0-36BA-49E7-90B5-8A22F5765823}" type="slidenum">
              <a:rPr lang="en-US" altLang="zh-CN" smtClean="0"/>
              <a:pPr>
                <a:defRPr/>
              </a:pPr>
              <a:t>‹#›</a:t>
            </a:fld>
            <a:endParaRPr lang="en-US" altLang="zh-CN"/>
          </a:p>
        </p:txBody>
      </p:sp>
    </p:spTree>
    <p:extLst>
      <p:ext uri="{BB962C8B-B14F-4D97-AF65-F5344CB8AC3E}">
        <p14:creationId xmlns:p14="http://schemas.microsoft.com/office/powerpoint/2010/main" val="374940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BCBAD243-BE7E-46BA-B2A5-6B4F12BCAD22}" type="slidenum">
              <a:rPr lang="en-US" altLang="zh-CN" smtClean="0"/>
              <a:pPr>
                <a:defRPr/>
              </a:pPr>
              <a:t>‹#›</a:t>
            </a:fld>
            <a:endParaRPr lang="en-US" altLang="zh-CN"/>
          </a:p>
        </p:txBody>
      </p:sp>
    </p:spTree>
    <p:extLst>
      <p:ext uri="{BB962C8B-B14F-4D97-AF65-F5344CB8AC3E}">
        <p14:creationId xmlns:p14="http://schemas.microsoft.com/office/powerpoint/2010/main" val="380013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C3AD4EEF-F5EB-41CC-930A-AB5D3CD70538}" type="slidenum">
              <a:rPr lang="en-US" altLang="zh-CN" smtClean="0"/>
              <a:pPr>
                <a:defRPr/>
              </a:pPr>
              <a:t>‹#›</a:t>
            </a:fld>
            <a:endParaRPr lang="en-US" altLang="zh-CN"/>
          </a:p>
        </p:txBody>
      </p:sp>
    </p:spTree>
    <p:extLst>
      <p:ext uri="{BB962C8B-B14F-4D97-AF65-F5344CB8AC3E}">
        <p14:creationId xmlns:p14="http://schemas.microsoft.com/office/powerpoint/2010/main" val="3425827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9EA724D2-B205-4B8B-90C8-22F52748571D}" type="slidenum">
              <a:rPr lang="en-US" altLang="zh-CN" smtClean="0"/>
              <a:pPr>
                <a:defRPr/>
              </a:pPr>
              <a:t>‹#›</a:t>
            </a:fld>
            <a:endParaRPr lang="en-US" altLang="zh-CN"/>
          </a:p>
        </p:txBody>
      </p:sp>
    </p:spTree>
    <p:extLst>
      <p:ext uri="{BB962C8B-B14F-4D97-AF65-F5344CB8AC3E}">
        <p14:creationId xmlns:p14="http://schemas.microsoft.com/office/powerpoint/2010/main" val="424596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470F4886-39B2-41A2-9007-C41C8A063F8A}" type="slidenum">
              <a:rPr lang="en-US" altLang="zh-CN" smtClean="0"/>
              <a:pPr>
                <a:defRPr/>
              </a:pPr>
              <a:t>‹#›</a:t>
            </a:fld>
            <a:endParaRPr lang="en-US" altLang="zh-CN"/>
          </a:p>
        </p:txBody>
      </p:sp>
    </p:spTree>
    <p:extLst>
      <p:ext uri="{BB962C8B-B14F-4D97-AF65-F5344CB8AC3E}">
        <p14:creationId xmlns:p14="http://schemas.microsoft.com/office/powerpoint/2010/main" val="2666378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defRPr/>
            </a:pPr>
            <a:fld id="{B5A7A2D0-AA86-48F7-9A75-A2C91B3A5B44}" type="slidenum">
              <a:rPr lang="en-US" altLang="zh-CN" smtClean="0"/>
              <a:pPr>
                <a:defRPr/>
              </a:pPr>
              <a:t>‹#›</a:t>
            </a:fld>
            <a:endParaRPr lang="en-US" altLang="zh-CN"/>
          </a:p>
        </p:txBody>
      </p:sp>
      <p:sp>
        <p:nvSpPr>
          <p:cNvPr id="36" name="Text Box 14">
            <a:extLst>
              <a:ext uri="{FF2B5EF4-FFF2-40B4-BE49-F238E27FC236}">
                <a16:creationId xmlns:a16="http://schemas.microsoft.com/office/drawing/2014/main" id="{D5747F73-2BFC-41F5-913E-6FD901A01602}"/>
              </a:ext>
            </a:extLst>
          </p:cNvPr>
          <p:cNvSpPr txBox="1">
            <a:spLocks noChangeArrowheads="1"/>
          </p:cNvSpPr>
          <p:nvPr userDrawn="1"/>
        </p:nvSpPr>
        <p:spPr bwMode="auto">
          <a:xfrm>
            <a:off x="239185" y="2133600"/>
            <a:ext cx="54053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第</a:t>
            </a:r>
          </a:p>
          <a:p>
            <a:pPr eaLnBrk="1" hangingPunct="1">
              <a:defRPr/>
            </a:pPr>
            <a:r>
              <a:rPr lang="en-US" altLang="zh-CN" sz="2400">
                <a:solidFill>
                  <a:schemeClr val="accent1"/>
                </a:solidFill>
                <a:latin typeface="华文新魏" panose="02010800040101010101" pitchFamily="2" charset="-122"/>
                <a:ea typeface="华文新魏" panose="02010800040101010101" pitchFamily="2" charset="-122"/>
              </a:rPr>
              <a:t>04</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章</a:t>
            </a:r>
          </a:p>
          <a:p>
            <a:pPr eaLnBrk="1" hangingPunct="1">
              <a:defRPr/>
            </a:pPr>
            <a:endParaRPr lang="zh-CN" altLang="en-US" sz="2400">
              <a:solidFill>
                <a:schemeClr val="accent1"/>
              </a:solidFill>
              <a:latin typeface="华文新魏" panose="02010800040101010101" pitchFamily="2" charset="-122"/>
              <a:ea typeface="华文新魏" panose="02010800040101010101" pitchFamily="2" charset="-122"/>
            </a:endParaRP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动</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态</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规</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划</a:t>
            </a:r>
          </a:p>
        </p:txBody>
      </p:sp>
    </p:spTree>
    <p:extLst>
      <p:ext uri="{BB962C8B-B14F-4D97-AF65-F5344CB8AC3E}">
        <p14:creationId xmlns:p14="http://schemas.microsoft.com/office/powerpoint/2010/main" val="267365497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DC4D68C-75D4-4FC4-BA1D-2896F33D5F30}"/>
              </a:ext>
            </a:extLst>
          </p:cNvPr>
          <p:cNvSpPr>
            <a:spLocks noGrp="1" noChangeArrowheads="1"/>
          </p:cNvSpPr>
          <p:nvPr>
            <p:ph type="ctrTitle"/>
          </p:nvPr>
        </p:nvSpPr>
        <p:spPr>
          <a:xfrm>
            <a:off x="2424113" y="1412876"/>
            <a:ext cx="7897812" cy="3673475"/>
          </a:xfrm>
        </p:spPr>
        <p:txBody>
          <a:bodyPr/>
          <a:lstStyle/>
          <a:p>
            <a:pPr algn="ctr" eaLnBrk="1" hangingPunct="1"/>
            <a:r>
              <a:rPr lang="en-US" altLang="zh-CN"/>
              <a:t>《</a:t>
            </a:r>
            <a:r>
              <a:rPr lang="zh-CN" altLang="en-US"/>
              <a:t>算法设计与分析</a:t>
            </a:r>
            <a:r>
              <a:rPr lang="en-US" altLang="zh-CN"/>
              <a:t>》</a:t>
            </a:r>
            <a:br>
              <a:rPr lang="en-US" altLang="zh-CN"/>
            </a:br>
            <a:br>
              <a:rPr lang="en-US" altLang="zh-CN"/>
            </a:br>
            <a:br>
              <a:rPr lang="en-US" altLang="zh-CN"/>
            </a:br>
            <a:r>
              <a:rPr lang="zh-CN" altLang="en-US"/>
              <a:t>第</a:t>
            </a:r>
            <a:r>
              <a:rPr lang="en-US" altLang="zh-CN"/>
              <a:t>04</a:t>
            </a:r>
            <a:r>
              <a:rPr lang="zh-CN" altLang="en-US"/>
              <a:t>章 动态规划</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7DDEA00A-B780-44BA-AC42-486DCCE869BA}"/>
              </a:ext>
            </a:extLst>
          </p:cNvPr>
          <p:cNvSpPr>
            <a:spLocks noChangeArrowheads="1"/>
          </p:cNvSpPr>
          <p:nvPr/>
        </p:nvSpPr>
        <p:spPr bwMode="auto">
          <a:xfrm>
            <a:off x="9007476" y="5083175"/>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5000</a:t>
            </a:r>
          </a:p>
          <a:p>
            <a:pPr algn="ctr" eaLnBrk="1" hangingPunct="1">
              <a:buFont typeface="Wingdings" panose="05000000000000000000" pitchFamily="2" charset="2"/>
              <a:buNone/>
            </a:pPr>
            <a:r>
              <a:rPr lang="en-US" altLang="zh-CN" sz="1800"/>
              <a:t>K=4</a:t>
            </a:r>
          </a:p>
        </p:txBody>
      </p:sp>
      <p:sp>
        <p:nvSpPr>
          <p:cNvPr id="220163" name="Rectangle 3">
            <a:extLst>
              <a:ext uri="{FF2B5EF4-FFF2-40B4-BE49-F238E27FC236}">
                <a16:creationId xmlns:a16="http://schemas.microsoft.com/office/drawing/2014/main" id="{3FEE27C8-F33E-4837-B03A-08B18C954BD6}"/>
              </a:ext>
            </a:extLst>
          </p:cNvPr>
          <p:cNvSpPr>
            <a:spLocks noChangeArrowheads="1"/>
          </p:cNvSpPr>
          <p:nvPr/>
        </p:nvSpPr>
        <p:spPr bwMode="auto">
          <a:xfrm>
            <a:off x="9007476" y="4435476"/>
            <a:ext cx="1071563"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3500</a:t>
            </a:r>
          </a:p>
          <a:p>
            <a:pPr algn="ctr" eaLnBrk="1" hangingPunct="1">
              <a:buFont typeface="Wingdings" panose="05000000000000000000" pitchFamily="2" charset="2"/>
              <a:buNone/>
            </a:pPr>
            <a:r>
              <a:rPr lang="en-US" altLang="zh-CN" sz="1800"/>
              <a:t>K=4</a:t>
            </a:r>
          </a:p>
        </p:txBody>
      </p:sp>
      <p:sp>
        <p:nvSpPr>
          <p:cNvPr id="220164" name="Rectangle 4">
            <a:extLst>
              <a:ext uri="{FF2B5EF4-FFF2-40B4-BE49-F238E27FC236}">
                <a16:creationId xmlns:a16="http://schemas.microsoft.com/office/drawing/2014/main" id="{444E30CA-14DC-4AB3-BD95-BCF2ABD1BFB3}"/>
              </a:ext>
            </a:extLst>
          </p:cNvPr>
          <p:cNvSpPr>
            <a:spLocks noChangeArrowheads="1"/>
          </p:cNvSpPr>
          <p:nvPr/>
        </p:nvSpPr>
        <p:spPr bwMode="auto">
          <a:xfrm>
            <a:off x="7940675" y="4435476"/>
            <a:ext cx="1066800"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1000</a:t>
            </a:r>
          </a:p>
          <a:p>
            <a:pPr algn="ctr" eaLnBrk="1" hangingPunct="1">
              <a:buFont typeface="Wingdings" panose="05000000000000000000" pitchFamily="2" charset="2"/>
              <a:buNone/>
            </a:pPr>
            <a:r>
              <a:rPr lang="en-US" altLang="zh-CN" sz="1800"/>
              <a:t>K=3</a:t>
            </a:r>
          </a:p>
        </p:txBody>
      </p:sp>
      <p:sp>
        <p:nvSpPr>
          <p:cNvPr id="220165" name="Rectangle 5">
            <a:extLst>
              <a:ext uri="{FF2B5EF4-FFF2-40B4-BE49-F238E27FC236}">
                <a16:creationId xmlns:a16="http://schemas.microsoft.com/office/drawing/2014/main" id="{57355CD1-89F3-4FFA-9ECF-3DF41A0AB810}"/>
              </a:ext>
            </a:extLst>
          </p:cNvPr>
          <p:cNvSpPr>
            <a:spLocks noChangeArrowheads="1"/>
          </p:cNvSpPr>
          <p:nvPr/>
        </p:nvSpPr>
        <p:spPr bwMode="auto">
          <a:xfrm>
            <a:off x="9007476" y="3713163"/>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5375</a:t>
            </a:r>
          </a:p>
          <a:p>
            <a:pPr algn="ctr" eaLnBrk="1" hangingPunct="1">
              <a:buFont typeface="Wingdings" panose="05000000000000000000" pitchFamily="2" charset="2"/>
              <a:buNone/>
            </a:pPr>
            <a:r>
              <a:rPr lang="en-US" altLang="zh-CN" sz="1800"/>
              <a:t>K=2</a:t>
            </a:r>
          </a:p>
        </p:txBody>
      </p:sp>
      <p:sp>
        <p:nvSpPr>
          <p:cNvPr id="220166" name="Rectangle 6">
            <a:extLst>
              <a:ext uri="{FF2B5EF4-FFF2-40B4-BE49-F238E27FC236}">
                <a16:creationId xmlns:a16="http://schemas.microsoft.com/office/drawing/2014/main" id="{E9347788-D489-4279-82BB-115F569BFAD8}"/>
              </a:ext>
            </a:extLst>
          </p:cNvPr>
          <p:cNvSpPr>
            <a:spLocks noChangeArrowheads="1"/>
          </p:cNvSpPr>
          <p:nvPr/>
        </p:nvSpPr>
        <p:spPr bwMode="auto">
          <a:xfrm>
            <a:off x="7940675" y="3713163"/>
            <a:ext cx="106680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2500</a:t>
            </a:r>
          </a:p>
          <a:p>
            <a:pPr algn="ctr" eaLnBrk="1" hangingPunct="1">
              <a:buFont typeface="Wingdings" panose="05000000000000000000" pitchFamily="2" charset="2"/>
              <a:buNone/>
            </a:pPr>
            <a:r>
              <a:rPr lang="en-US" altLang="zh-CN" sz="1800"/>
              <a:t>K=2</a:t>
            </a:r>
          </a:p>
        </p:txBody>
      </p:sp>
      <p:sp>
        <p:nvSpPr>
          <p:cNvPr id="220167" name="Rectangle 7">
            <a:extLst>
              <a:ext uri="{FF2B5EF4-FFF2-40B4-BE49-F238E27FC236}">
                <a16:creationId xmlns:a16="http://schemas.microsoft.com/office/drawing/2014/main" id="{980B54ED-D8B9-4C9A-9952-CF8E6C7038EB}"/>
              </a:ext>
            </a:extLst>
          </p:cNvPr>
          <p:cNvSpPr>
            <a:spLocks noChangeArrowheads="1"/>
          </p:cNvSpPr>
          <p:nvPr/>
        </p:nvSpPr>
        <p:spPr bwMode="auto">
          <a:xfrm>
            <a:off x="6869113" y="3713163"/>
            <a:ext cx="1071562"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750</a:t>
            </a:r>
          </a:p>
          <a:p>
            <a:pPr algn="ctr" eaLnBrk="1" hangingPunct="1">
              <a:buFont typeface="Wingdings" panose="05000000000000000000" pitchFamily="2" charset="2"/>
              <a:buNone/>
            </a:pPr>
            <a:r>
              <a:rPr lang="en-US" altLang="zh-CN" sz="1800"/>
              <a:t>K=2</a:t>
            </a:r>
          </a:p>
        </p:txBody>
      </p:sp>
      <p:sp>
        <p:nvSpPr>
          <p:cNvPr id="220168" name="Rectangle 8">
            <a:extLst>
              <a:ext uri="{FF2B5EF4-FFF2-40B4-BE49-F238E27FC236}">
                <a16:creationId xmlns:a16="http://schemas.microsoft.com/office/drawing/2014/main" id="{DC775B7D-65A2-4CE1-B205-2F3877091EFC}"/>
              </a:ext>
            </a:extLst>
          </p:cNvPr>
          <p:cNvSpPr>
            <a:spLocks noChangeArrowheads="1"/>
          </p:cNvSpPr>
          <p:nvPr/>
        </p:nvSpPr>
        <p:spPr bwMode="auto">
          <a:xfrm>
            <a:off x="9007476" y="3063876"/>
            <a:ext cx="1071563"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10500</a:t>
            </a:r>
          </a:p>
          <a:p>
            <a:pPr algn="ctr" eaLnBrk="1" hangingPunct="1">
              <a:buFont typeface="Wingdings" panose="05000000000000000000" pitchFamily="2" charset="2"/>
              <a:buNone/>
            </a:pPr>
            <a:r>
              <a:rPr lang="en-US" altLang="zh-CN" sz="1800"/>
              <a:t>K=2</a:t>
            </a:r>
          </a:p>
        </p:txBody>
      </p:sp>
      <p:sp>
        <p:nvSpPr>
          <p:cNvPr id="220169" name="Rectangle 9">
            <a:extLst>
              <a:ext uri="{FF2B5EF4-FFF2-40B4-BE49-F238E27FC236}">
                <a16:creationId xmlns:a16="http://schemas.microsoft.com/office/drawing/2014/main" id="{8778BB1F-F77A-474D-A508-51FA87B4FDC2}"/>
              </a:ext>
            </a:extLst>
          </p:cNvPr>
          <p:cNvSpPr>
            <a:spLocks noChangeArrowheads="1"/>
          </p:cNvSpPr>
          <p:nvPr/>
        </p:nvSpPr>
        <p:spPr bwMode="auto">
          <a:xfrm>
            <a:off x="7940675" y="3063876"/>
            <a:ext cx="1066800"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7125</a:t>
            </a:r>
          </a:p>
          <a:p>
            <a:pPr algn="ctr" eaLnBrk="1" hangingPunct="1">
              <a:buFont typeface="Wingdings" panose="05000000000000000000" pitchFamily="2" charset="2"/>
              <a:buNone/>
            </a:pPr>
            <a:r>
              <a:rPr lang="en-US" altLang="zh-CN" sz="1800"/>
              <a:t>K=2</a:t>
            </a:r>
          </a:p>
        </p:txBody>
      </p:sp>
      <p:sp>
        <p:nvSpPr>
          <p:cNvPr id="220170" name="Rectangle 10">
            <a:extLst>
              <a:ext uri="{FF2B5EF4-FFF2-40B4-BE49-F238E27FC236}">
                <a16:creationId xmlns:a16="http://schemas.microsoft.com/office/drawing/2014/main" id="{1C998B3E-F7CE-4322-A119-6509EEB90E20}"/>
              </a:ext>
            </a:extLst>
          </p:cNvPr>
          <p:cNvSpPr>
            <a:spLocks noChangeArrowheads="1"/>
          </p:cNvSpPr>
          <p:nvPr/>
        </p:nvSpPr>
        <p:spPr bwMode="auto">
          <a:xfrm>
            <a:off x="6869113" y="3063876"/>
            <a:ext cx="1071562"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4375</a:t>
            </a:r>
          </a:p>
          <a:p>
            <a:pPr algn="ctr" eaLnBrk="1" hangingPunct="1">
              <a:buFont typeface="Wingdings" panose="05000000000000000000" pitchFamily="2" charset="2"/>
              <a:buNone/>
            </a:pPr>
            <a:r>
              <a:rPr lang="en-US" altLang="zh-CN" sz="1800"/>
              <a:t>K=2</a:t>
            </a:r>
          </a:p>
        </p:txBody>
      </p:sp>
      <p:sp>
        <p:nvSpPr>
          <p:cNvPr id="220171" name="Rectangle 11">
            <a:extLst>
              <a:ext uri="{FF2B5EF4-FFF2-40B4-BE49-F238E27FC236}">
                <a16:creationId xmlns:a16="http://schemas.microsoft.com/office/drawing/2014/main" id="{5DC443EC-3E7C-48DB-A45B-71EC39BB8095}"/>
              </a:ext>
            </a:extLst>
          </p:cNvPr>
          <p:cNvSpPr>
            <a:spLocks noChangeArrowheads="1"/>
          </p:cNvSpPr>
          <p:nvPr/>
        </p:nvSpPr>
        <p:spPr bwMode="auto">
          <a:xfrm>
            <a:off x="5799139" y="3063876"/>
            <a:ext cx="1069975"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2625</a:t>
            </a:r>
          </a:p>
          <a:p>
            <a:pPr algn="ctr" eaLnBrk="1" hangingPunct="1">
              <a:buFont typeface="Wingdings" panose="05000000000000000000" pitchFamily="2" charset="2"/>
              <a:buNone/>
            </a:pPr>
            <a:r>
              <a:rPr lang="en-US" altLang="zh-CN" sz="1800"/>
              <a:t>K=1</a:t>
            </a:r>
          </a:p>
        </p:txBody>
      </p:sp>
      <p:sp>
        <p:nvSpPr>
          <p:cNvPr id="220172" name="Rectangle 12">
            <a:extLst>
              <a:ext uri="{FF2B5EF4-FFF2-40B4-BE49-F238E27FC236}">
                <a16:creationId xmlns:a16="http://schemas.microsoft.com/office/drawing/2014/main" id="{5F49ADCB-84B6-4C95-87C7-9096801DAAB5}"/>
              </a:ext>
            </a:extLst>
          </p:cNvPr>
          <p:cNvSpPr>
            <a:spLocks noChangeArrowheads="1"/>
          </p:cNvSpPr>
          <p:nvPr/>
        </p:nvSpPr>
        <p:spPr bwMode="auto">
          <a:xfrm>
            <a:off x="9007476" y="2414588"/>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15125</a:t>
            </a:r>
          </a:p>
          <a:p>
            <a:pPr algn="ctr" eaLnBrk="1" hangingPunct="1">
              <a:buFont typeface="Wingdings" panose="05000000000000000000" pitchFamily="2" charset="2"/>
              <a:buNone/>
            </a:pPr>
            <a:r>
              <a:rPr lang="en-US" altLang="zh-CN" sz="1800"/>
              <a:t>K=2</a:t>
            </a:r>
          </a:p>
        </p:txBody>
      </p:sp>
      <p:sp>
        <p:nvSpPr>
          <p:cNvPr id="220173" name="Rectangle 13">
            <a:extLst>
              <a:ext uri="{FF2B5EF4-FFF2-40B4-BE49-F238E27FC236}">
                <a16:creationId xmlns:a16="http://schemas.microsoft.com/office/drawing/2014/main" id="{37DE2754-6662-498B-97D5-FE4CBC5823AE}"/>
              </a:ext>
            </a:extLst>
          </p:cNvPr>
          <p:cNvSpPr>
            <a:spLocks noChangeArrowheads="1"/>
          </p:cNvSpPr>
          <p:nvPr/>
        </p:nvSpPr>
        <p:spPr bwMode="auto">
          <a:xfrm>
            <a:off x="7940675" y="2414588"/>
            <a:ext cx="106680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11875</a:t>
            </a:r>
          </a:p>
          <a:p>
            <a:pPr algn="ctr" eaLnBrk="1" hangingPunct="1">
              <a:buFont typeface="Wingdings" panose="05000000000000000000" pitchFamily="2" charset="2"/>
              <a:buNone/>
            </a:pPr>
            <a:r>
              <a:rPr lang="en-US" altLang="zh-CN" sz="1800"/>
              <a:t>K=2</a:t>
            </a:r>
          </a:p>
        </p:txBody>
      </p:sp>
      <p:sp>
        <p:nvSpPr>
          <p:cNvPr id="220174" name="Rectangle 14">
            <a:extLst>
              <a:ext uri="{FF2B5EF4-FFF2-40B4-BE49-F238E27FC236}">
                <a16:creationId xmlns:a16="http://schemas.microsoft.com/office/drawing/2014/main" id="{3DBDBA92-49DF-47F8-915F-B824D384350B}"/>
              </a:ext>
            </a:extLst>
          </p:cNvPr>
          <p:cNvSpPr>
            <a:spLocks noChangeArrowheads="1"/>
          </p:cNvSpPr>
          <p:nvPr/>
        </p:nvSpPr>
        <p:spPr bwMode="auto">
          <a:xfrm>
            <a:off x="6869113" y="2414588"/>
            <a:ext cx="1071562"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9375</a:t>
            </a:r>
          </a:p>
          <a:p>
            <a:pPr algn="ctr" eaLnBrk="1" hangingPunct="1">
              <a:buFont typeface="Wingdings" panose="05000000000000000000" pitchFamily="2" charset="2"/>
              <a:buNone/>
            </a:pPr>
            <a:r>
              <a:rPr lang="en-US" altLang="zh-CN" sz="1800"/>
              <a:t>K=2</a:t>
            </a:r>
          </a:p>
        </p:txBody>
      </p:sp>
      <p:sp>
        <p:nvSpPr>
          <p:cNvPr id="220175" name="Rectangle 15">
            <a:extLst>
              <a:ext uri="{FF2B5EF4-FFF2-40B4-BE49-F238E27FC236}">
                <a16:creationId xmlns:a16="http://schemas.microsoft.com/office/drawing/2014/main" id="{22E1DF05-76A3-493E-B5EA-0FAE669775CD}"/>
              </a:ext>
            </a:extLst>
          </p:cNvPr>
          <p:cNvSpPr>
            <a:spLocks noChangeArrowheads="1"/>
          </p:cNvSpPr>
          <p:nvPr/>
        </p:nvSpPr>
        <p:spPr bwMode="auto">
          <a:xfrm>
            <a:off x="5799139" y="2414588"/>
            <a:ext cx="1069975"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7875</a:t>
            </a:r>
          </a:p>
          <a:p>
            <a:pPr algn="ctr" eaLnBrk="1" hangingPunct="1">
              <a:buFont typeface="Wingdings" panose="05000000000000000000" pitchFamily="2" charset="2"/>
              <a:buNone/>
            </a:pPr>
            <a:r>
              <a:rPr lang="en-US" altLang="zh-CN" sz="1800"/>
              <a:t>K=0</a:t>
            </a:r>
          </a:p>
        </p:txBody>
      </p:sp>
      <p:sp>
        <p:nvSpPr>
          <p:cNvPr id="220176" name="Rectangle 16">
            <a:extLst>
              <a:ext uri="{FF2B5EF4-FFF2-40B4-BE49-F238E27FC236}">
                <a16:creationId xmlns:a16="http://schemas.microsoft.com/office/drawing/2014/main" id="{026A53E9-3943-47B4-B275-19CF96441E10}"/>
              </a:ext>
            </a:extLst>
          </p:cNvPr>
          <p:cNvSpPr>
            <a:spLocks noChangeArrowheads="1"/>
          </p:cNvSpPr>
          <p:nvPr/>
        </p:nvSpPr>
        <p:spPr bwMode="auto">
          <a:xfrm>
            <a:off x="4727576" y="2414588"/>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15750</a:t>
            </a:r>
          </a:p>
          <a:p>
            <a:pPr algn="ctr" eaLnBrk="1" hangingPunct="1">
              <a:buFont typeface="Wingdings" panose="05000000000000000000" pitchFamily="2" charset="2"/>
              <a:buNone/>
            </a:pPr>
            <a:r>
              <a:rPr lang="en-US" altLang="zh-CN" sz="1800"/>
              <a:t>K=0</a:t>
            </a:r>
          </a:p>
        </p:txBody>
      </p:sp>
      <p:sp>
        <p:nvSpPr>
          <p:cNvPr id="12305" name="Line 17">
            <a:extLst>
              <a:ext uri="{FF2B5EF4-FFF2-40B4-BE49-F238E27FC236}">
                <a16:creationId xmlns:a16="http://schemas.microsoft.com/office/drawing/2014/main" id="{87E3C3AE-2609-401A-BF23-8D6577343815}"/>
              </a:ext>
            </a:extLst>
          </p:cNvPr>
          <p:cNvSpPr>
            <a:spLocks noChangeShapeType="1"/>
          </p:cNvSpPr>
          <p:nvPr/>
        </p:nvSpPr>
        <p:spPr bwMode="auto">
          <a:xfrm>
            <a:off x="2782888" y="2276475"/>
            <a:ext cx="1071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6" name="Line 18">
            <a:extLst>
              <a:ext uri="{FF2B5EF4-FFF2-40B4-BE49-F238E27FC236}">
                <a16:creationId xmlns:a16="http://schemas.microsoft.com/office/drawing/2014/main" id="{E49E01E0-3233-4274-93F5-D14E2CDBC24D}"/>
              </a:ext>
            </a:extLst>
          </p:cNvPr>
          <p:cNvSpPr>
            <a:spLocks noChangeShapeType="1"/>
          </p:cNvSpPr>
          <p:nvPr/>
        </p:nvSpPr>
        <p:spPr bwMode="auto">
          <a:xfrm>
            <a:off x="2782888" y="2276476"/>
            <a:ext cx="0" cy="576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7" name="Line 19">
            <a:extLst>
              <a:ext uri="{FF2B5EF4-FFF2-40B4-BE49-F238E27FC236}">
                <a16:creationId xmlns:a16="http://schemas.microsoft.com/office/drawing/2014/main" id="{3EF789D9-99E4-4F85-A2D7-DBE1E10F3910}"/>
              </a:ext>
            </a:extLst>
          </p:cNvPr>
          <p:cNvSpPr>
            <a:spLocks noChangeShapeType="1"/>
          </p:cNvSpPr>
          <p:nvPr/>
        </p:nvSpPr>
        <p:spPr bwMode="auto">
          <a:xfrm>
            <a:off x="3854450" y="2276475"/>
            <a:ext cx="1066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8" name="Line 20">
            <a:extLst>
              <a:ext uri="{FF2B5EF4-FFF2-40B4-BE49-F238E27FC236}">
                <a16:creationId xmlns:a16="http://schemas.microsoft.com/office/drawing/2014/main" id="{517FC54A-A9F0-411B-9661-52B6F3A1CAC8}"/>
              </a:ext>
            </a:extLst>
          </p:cNvPr>
          <p:cNvSpPr>
            <a:spLocks noChangeShapeType="1"/>
          </p:cNvSpPr>
          <p:nvPr/>
        </p:nvSpPr>
        <p:spPr bwMode="auto">
          <a:xfrm>
            <a:off x="2782888" y="2852738"/>
            <a:ext cx="0" cy="577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9" name="Line 21">
            <a:extLst>
              <a:ext uri="{FF2B5EF4-FFF2-40B4-BE49-F238E27FC236}">
                <a16:creationId xmlns:a16="http://schemas.microsoft.com/office/drawing/2014/main" id="{20E8DBF9-B8C6-4ABF-BC52-A51590497A97}"/>
              </a:ext>
            </a:extLst>
          </p:cNvPr>
          <p:cNvSpPr>
            <a:spLocks noChangeShapeType="1"/>
          </p:cNvSpPr>
          <p:nvPr/>
        </p:nvSpPr>
        <p:spPr bwMode="auto">
          <a:xfrm>
            <a:off x="4921251" y="2276475"/>
            <a:ext cx="1071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0" name="Line 22">
            <a:extLst>
              <a:ext uri="{FF2B5EF4-FFF2-40B4-BE49-F238E27FC236}">
                <a16:creationId xmlns:a16="http://schemas.microsoft.com/office/drawing/2014/main" id="{D71677C1-4442-4E84-BABC-990C410E35D3}"/>
              </a:ext>
            </a:extLst>
          </p:cNvPr>
          <p:cNvSpPr>
            <a:spLocks noChangeShapeType="1"/>
          </p:cNvSpPr>
          <p:nvPr/>
        </p:nvSpPr>
        <p:spPr bwMode="auto">
          <a:xfrm>
            <a:off x="5992814" y="2276475"/>
            <a:ext cx="106997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1" name="Line 23">
            <a:extLst>
              <a:ext uri="{FF2B5EF4-FFF2-40B4-BE49-F238E27FC236}">
                <a16:creationId xmlns:a16="http://schemas.microsoft.com/office/drawing/2014/main" id="{1C95749E-B3E9-4B8E-A954-2640B4A9D6D8}"/>
              </a:ext>
            </a:extLst>
          </p:cNvPr>
          <p:cNvSpPr>
            <a:spLocks noChangeShapeType="1"/>
          </p:cNvSpPr>
          <p:nvPr/>
        </p:nvSpPr>
        <p:spPr bwMode="auto">
          <a:xfrm>
            <a:off x="7062788" y="2276475"/>
            <a:ext cx="1071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2" name="Line 24">
            <a:extLst>
              <a:ext uri="{FF2B5EF4-FFF2-40B4-BE49-F238E27FC236}">
                <a16:creationId xmlns:a16="http://schemas.microsoft.com/office/drawing/2014/main" id="{13A64BE8-74F5-4317-AF9D-42EAEC152EC1}"/>
              </a:ext>
            </a:extLst>
          </p:cNvPr>
          <p:cNvSpPr>
            <a:spLocks noChangeShapeType="1"/>
          </p:cNvSpPr>
          <p:nvPr/>
        </p:nvSpPr>
        <p:spPr bwMode="auto">
          <a:xfrm>
            <a:off x="8134350" y="2276475"/>
            <a:ext cx="1066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3" name="Line 25">
            <a:extLst>
              <a:ext uri="{FF2B5EF4-FFF2-40B4-BE49-F238E27FC236}">
                <a16:creationId xmlns:a16="http://schemas.microsoft.com/office/drawing/2014/main" id="{799782F1-6B2D-4FE4-A90F-B0DE63718D2B}"/>
              </a:ext>
            </a:extLst>
          </p:cNvPr>
          <p:cNvSpPr>
            <a:spLocks noChangeShapeType="1"/>
          </p:cNvSpPr>
          <p:nvPr/>
        </p:nvSpPr>
        <p:spPr bwMode="auto">
          <a:xfrm>
            <a:off x="9201151" y="2276475"/>
            <a:ext cx="1071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4" name="Line 26">
            <a:extLst>
              <a:ext uri="{FF2B5EF4-FFF2-40B4-BE49-F238E27FC236}">
                <a16:creationId xmlns:a16="http://schemas.microsoft.com/office/drawing/2014/main" id="{A9EE4A88-DAFA-4813-AB02-F5E2D88F0E36}"/>
              </a:ext>
            </a:extLst>
          </p:cNvPr>
          <p:cNvSpPr>
            <a:spLocks noChangeShapeType="1"/>
          </p:cNvSpPr>
          <p:nvPr/>
        </p:nvSpPr>
        <p:spPr bwMode="auto">
          <a:xfrm>
            <a:off x="2782888" y="3430588"/>
            <a:ext cx="0" cy="5762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5" name="Line 27">
            <a:extLst>
              <a:ext uri="{FF2B5EF4-FFF2-40B4-BE49-F238E27FC236}">
                <a16:creationId xmlns:a16="http://schemas.microsoft.com/office/drawing/2014/main" id="{EBD20E58-C1F2-417F-9889-9AFC6F8041D7}"/>
              </a:ext>
            </a:extLst>
          </p:cNvPr>
          <p:cNvSpPr>
            <a:spLocks noChangeShapeType="1"/>
          </p:cNvSpPr>
          <p:nvPr/>
        </p:nvSpPr>
        <p:spPr bwMode="auto">
          <a:xfrm>
            <a:off x="2782888" y="4006850"/>
            <a:ext cx="0" cy="577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6" name="Line 28">
            <a:extLst>
              <a:ext uri="{FF2B5EF4-FFF2-40B4-BE49-F238E27FC236}">
                <a16:creationId xmlns:a16="http://schemas.microsoft.com/office/drawing/2014/main" id="{11E57736-A647-43AB-9974-893792B3D117}"/>
              </a:ext>
            </a:extLst>
          </p:cNvPr>
          <p:cNvSpPr>
            <a:spLocks noChangeShapeType="1"/>
          </p:cNvSpPr>
          <p:nvPr/>
        </p:nvSpPr>
        <p:spPr bwMode="auto">
          <a:xfrm>
            <a:off x="2782888" y="4584701"/>
            <a:ext cx="0" cy="576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7" name="Line 29">
            <a:extLst>
              <a:ext uri="{FF2B5EF4-FFF2-40B4-BE49-F238E27FC236}">
                <a16:creationId xmlns:a16="http://schemas.microsoft.com/office/drawing/2014/main" id="{804A1487-7E69-4B1D-B21A-334F35CB6E96}"/>
              </a:ext>
            </a:extLst>
          </p:cNvPr>
          <p:cNvSpPr>
            <a:spLocks noChangeShapeType="1"/>
          </p:cNvSpPr>
          <p:nvPr/>
        </p:nvSpPr>
        <p:spPr bwMode="auto">
          <a:xfrm>
            <a:off x="2782888" y="5160963"/>
            <a:ext cx="0" cy="577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8" name="Line 30">
            <a:extLst>
              <a:ext uri="{FF2B5EF4-FFF2-40B4-BE49-F238E27FC236}">
                <a16:creationId xmlns:a16="http://schemas.microsoft.com/office/drawing/2014/main" id="{26F45D25-AC2E-4A5B-A17C-197AE2DB67E8}"/>
              </a:ext>
            </a:extLst>
          </p:cNvPr>
          <p:cNvSpPr>
            <a:spLocks noChangeShapeType="1"/>
          </p:cNvSpPr>
          <p:nvPr/>
        </p:nvSpPr>
        <p:spPr bwMode="auto">
          <a:xfrm>
            <a:off x="2782888" y="5738813"/>
            <a:ext cx="0" cy="5699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2319" name="Group 31">
            <a:extLst>
              <a:ext uri="{FF2B5EF4-FFF2-40B4-BE49-F238E27FC236}">
                <a16:creationId xmlns:a16="http://schemas.microsoft.com/office/drawing/2014/main" id="{0CF33D50-322B-40A4-BF8C-0FBC700665DB}"/>
              </a:ext>
            </a:extLst>
          </p:cNvPr>
          <p:cNvGrpSpPr>
            <a:grpSpLocks/>
          </p:cNvGrpSpPr>
          <p:nvPr/>
        </p:nvGrpSpPr>
        <p:grpSpPr bwMode="auto">
          <a:xfrm>
            <a:off x="2566989" y="1700213"/>
            <a:ext cx="7489825" cy="4608512"/>
            <a:chOff x="198" y="1521"/>
            <a:chExt cx="4718" cy="2540"/>
          </a:xfrm>
        </p:grpSpPr>
        <p:sp>
          <p:nvSpPr>
            <p:cNvPr id="12329" name="Rectangle 32">
              <a:extLst>
                <a:ext uri="{FF2B5EF4-FFF2-40B4-BE49-F238E27FC236}">
                  <a16:creationId xmlns:a16="http://schemas.microsoft.com/office/drawing/2014/main" id="{9667930D-B44D-4512-A9A6-C90327DFD295}"/>
                </a:ext>
              </a:extLst>
            </p:cNvPr>
            <p:cNvSpPr>
              <a:spLocks noChangeArrowheads="1"/>
            </p:cNvSpPr>
            <p:nvPr/>
          </p:nvSpPr>
          <p:spPr bwMode="auto">
            <a:xfrm>
              <a:off x="4241" y="3702"/>
              <a:ext cx="675"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30" name="Rectangle 33">
              <a:extLst>
                <a:ext uri="{FF2B5EF4-FFF2-40B4-BE49-F238E27FC236}">
                  <a16:creationId xmlns:a16="http://schemas.microsoft.com/office/drawing/2014/main" id="{C7408895-85BC-4371-8757-640F64CC39E5}"/>
                </a:ext>
              </a:extLst>
            </p:cNvPr>
            <p:cNvSpPr>
              <a:spLocks noChangeArrowheads="1"/>
            </p:cNvSpPr>
            <p:nvPr/>
          </p:nvSpPr>
          <p:spPr bwMode="auto">
            <a:xfrm>
              <a:off x="3569" y="3702"/>
              <a:ext cx="672"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1" name="Rectangle 34">
              <a:extLst>
                <a:ext uri="{FF2B5EF4-FFF2-40B4-BE49-F238E27FC236}">
                  <a16:creationId xmlns:a16="http://schemas.microsoft.com/office/drawing/2014/main" id="{75CE578A-FE42-4D3B-B90F-715A115ADD04}"/>
                </a:ext>
              </a:extLst>
            </p:cNvPr>
            <p:cNvSpPr>
              <a:spLocks noChangeArrowheads="1"/>
            </p:cNvSpPr>
            <p:nvPr/>
          </p:nvSpPr>
          <p:spPr bwMode="auto">
            <a:xfrm>
              <a:off x="2894" y="3702"/>
              <a:ext cx="675"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2" name="Rectangle 35">
              <a:extLst>
                <a:ext uri="{FF2B5EF4-FFF2-40B4-BE49-F238E27FC236}">
                  <a16:creationId xmlns:a16="http://schemas.microsoft.com/office/drawing/2014/main" id="{CE8D08F3-94A7-4C3A-B659-5D470054221C}"/>
                </a:ext>
              </a:extLst>
            </p:cNvPr>
            <p:cNvSpPr>
              <a:spLocks noChangeArrowheads="1"/>
            </p:cNvSpPr>
            <p:nvPr/>
          </p:nvSpPr>
          <p:spPr bwMode="auto">
            <a:xfrm>
              <a:off x="2220" y="3702"/>
              <a:ext cx="674"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3" name="Rectangle 36">
              <a:extLst>
                <a:ext uri="{FF2B5EF4-FFF2-40B4-BE49-F238E27FC236}">
                  <a16:creationId xmlns:a16="http://schemas.microsoft.com/office/drawing/2014/main" id="{D1297ACF-B2A3-4F90-BAAD-35F9EE1884A4}"/>
                </a:ext>
              </a:extLst>
            </p:cNvPr>
            <p:cNvSpPr>
              <a:spLocks noChangeArrowheads="1"/>
            </p:cNvSpPr>
            <p:nvPr/>
          </p:nvSpPr>
          <p:spPr bwMode="auto">
            <a:xfrm>
              <a:off x="1545" y="3702"/>
              <a:ext cx="675"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4" name="Rectangle 37">
              <a:extLst>
                <a:ext uri="{FF2B5EF4-FFF2-40B4-BE49-F238E27FC236}">
                  <a16:creationId xmlns:a16="http://schemas.microsoft.com/office/drawing/2014/main" id="{EB6D72F0-7C7F-4563-A4DF-5A5E826AD6FE}"/>
                </a:ext>
              </a:extLst>
            </p:cNvPr>
            <p:cNvSpPr>
              <a:spLocks noChangeArrowheads="1"/>
            </p:cNvSpPr>
            <p:nvPr/>
          </p:nvSpPr>
          <p:spPr bwMode="auto">
            <a:xfrm>
              <a:off x="873" y="3702"/>
              <a:ext cx="672"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5" name="Rectangle 38">
              <a:extLst>
                <a:ext uri="{FF2B5EF4-FFF2-40B4-BE49-F238E27FC236}">
                  <a16:creationId xmlns:a16="http://schemas.microsoft.com/office/drawing/2014/main" id="{AA174D30-DA19-43E6-BD90-FB6F6CBAC7B6}"/>
                </a:ext>
              </a:extLst>
            </p:cNvPr>
            <p:cNvSpPr>
              <a:spLocks noChangeArrowheads="1"/>
            </p:cNvSpPr>
            <p:nvPr/>
          </p:nvSpPr>
          <p:spPr bwMode="auto">
            <a:xfrm>
              <a:off x="198" y="3702"/>
              <a:ext cx="675"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a:t>
              </a:r>
            </a:p>
          </p:txBody>
        </p:sp>
        <p:sp>
          <p:nvSpPr>
            <p:cNvPr id="12336" name="Rectangle 39">
              <a:extLst>
                <a:ext uri="{FF2B5EF4-FFF2-40B4-BE49-F238E27FC236}">
                  <a16:creationId xmlns:a16="http://schemas.microsoft.com/office/drawing/2014/main" id="{BFC951E6-3581-4574-85E2-8F7D67710AA6}"/>
                </a:ext>
              </a:extLst>
            </p:cNvPr>
            <p:cNvSpPr>
              <a:spLocks noChangeArrowheads="1"/>
            </p:cNvSpPr>
            <p:nvPr/>
          </p:nvSpPr>
          <p:spPr bwMode="auto">
            <a:xfrm>
              <a:off x="3569" y="3338"/>
              <a:ext cx="672" cy="3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37" name="Rectangle 40">
              <a:extLst>
                <a:ext uri="{FF2B5EF4-FFF2-40B4-BE49-F238E27FC236}">
                  <a16:creationId xmlns:a16="http://schemas.microsoft.com/office/drawing/2014/main" id="{8E7A02E1-699D-4995-8751-28F61D438EF6}"/>
                </a:ext>
              </a:extLst>
            </p:cNvPr>
            <p:cNvSpPr>
              <a:spLocks noChangeArrowheads="1"/>
            </p:cNvSpPr>
            <p:nvPr/>
          </p:nvSpPr>
          <p:spPr bwMode="auto">
            <a:xfrm>
              <a:off x="2894" y="3338"/>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8" name="Rectangle 41">
              <a:extLst>
                <a:ext uri="{FF2B5EF4-FFF2-40B4-BE49-F238E27FC236}">
                  <a16:creationId xmlns:a16="http://schemas.microsoft.com/office/drawing/2014/main" id="{1EED2B3E-5DF4-40E8-99B5-90746AF25CB9}"/>
                </a:ext>
              </a:extLst>
            </p:cNvPr>
            <p:cNvSpPr>
              <a:spLocks noChangeArrowheads="1"/>
            </p:cNvSpPr>
            <p:nvPr/>
          </p:nvSpPr>
          <p:spPr bwMode="auto">
            <a:xfrm>
              <a:off x="2220" y="3338"/>
              <a:ext cx="674"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9" name="Rectangle 42">
              <a:extLst>
                <a:ext uri="{FF2B5EF4-FFF2-40B4-BE49-F238E27FC236}">
                  <a16:creationId xmlns:a16="http://schemas.microsoft.com/office/drawing/2014/main" id="{41D81C50-EE7B-4093-8B2E-440989B19E4E}"/>
                </a:ext>
              </a:extLst>
            </p:cNvPr>
            <p:cNvSpPr>
              <a:spLocks noChangeArrowheads="1"/>
            </p:cNvSpPr>
            <p:nvPr/>
          </p:nvSpPr>
          <p:spPr bwMode="auto">
            <a:xfrm>
              <a:off x="1545" y="3338"/>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0" name="Rectangle 43">
              <a:extLst>
                <a:ext uri="{FF2B5EF4-FFF2-40B4-BE49-F238E27FC236}">
                  <a16:creationId xmlns:a16="http://schemas.microsoft.com/office/drawing/2014/main" id="{AB150DA6-B8A6-46BA-898B-60292CD7FD09}"/>
                </a:ext>
              </a:extLst>
            </p:cNvPr>
            <p:cNvSpPr>
              <a:spLocks noChangeArrowheads="1"/>
            </p:cNvSpPr>
            <p:nvPr/>
          </p:nvSpPr>
          <p:spPr bwMode="auto">
            <a:xfrm>
              <a:off x="873" y="3338"/>
              <a:ext cx="672"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1" name="Rectangle 44">
              <a:extLst>
                <a:ext uri="{FF2B5EF4-FFF2-40B4-BE49-F238E27FC236}">
                  <a16:creationId xmlns:a16="http://schemas.microsoft.com/office/drawing/2014/main" id="{1D4BD103-0A76-437D-A3AA-ADF93C9C8485}"/>
                </a:ext>
              </a:extLst>
            </p:cNvPr>
            <p:cNvSpPr>
              <a:spLocks noChangeArrowheads="1"/>
            </p:cNvSpPr>
            <p:nvPr/>
          </p:nvSpPr>
          <p:spPr bwMode="auto">
            <a:xfrm>
              <a:off x="198" y="3338"/>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2342" name="Rectangle 45">
              <a:extLst>
                <a:ext uri="{FF2B5EF4-FFF2-40B4-BE49-F238E27FC236}">
                  <a16:creationId xmlns:a16="http://schemas.microsoft.com/office/drawing/2014/main" id="{CCFD7358-4394-4670-9F71-77EA94400AB9}"/>
                </a:ext>
              </a:extLst>
            </p:cNvPr>
            <p:cNvSpPr>
              <a:spLocks noChangeArrowheads="1"/>
            </p:cNvSpPr>
            <p:nvPr/>
          </p:nvSpPr>
          <p:spPr bwMode="auto">
            <a:xfrm>
              <a:off x="2894" y="2975"/>
              <a:ext cx="675"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43" name="Rectangle 46">
              <a:extLst>
                <a:ext uri="{FF2B5EF4-FFF2-40B4-BE49-F238E27FC236}">
                  <a16:creationId xmlns:a16="http://schemas.microsoft.com/office/drawing/2014/main" id="{3A46114F-C395-4308-A4A7-A6022B5268AD}"/>
                </a:ext>
              </a:extLst>
            </p:cNvPr>
            <p:cNvSpPr>
              <a:spLocks noChangeArrowheads="1"/>
            </p:cNvSpPr>
            <p:nvPr/>
          </p:nvSpPr>
          <p:spPr bwMode="auto">
            <a:xfrm>
              <a:off x="2220" y="2975"/>
              <a:ext cx="674"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4" name="Rectangle 47">
              <a:extLst>
                <a:ext uri="{FF2B5EF4-FFF2-40B4-BE49-F238E27FC236}">
                  <a16:creationId xmlns:a16="http://schemas.microsoft.com/office/drawing/2014/main" id="{97E13229-1C57-4133-8644-99A3A1FFA2A4}"/>
                </a:ext>
              </a:extLst>
            </p:cNvPr>
            <p:cNvSpPr>
              <a:spLocks noChangeArrowheads="1"/>
            </p:cNvSpPr>
            <p:nvPr/>
          </p:nvSpPr>
          <p:spPr bwMode="auto">
            <a:xfrm>
              <a:off x="1545" y="2975"/>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5" name="Rectangle 48">
              <a:extLst>
                <a:ext uri="{FF2B5EF4-FFF2-40B4-BE49-F238E27FC236}">
                  <a16:creationId xmlns:a16="http://schemas.microsoft.com/office/drawing/2014/main" id="{749AA084-9290-4ECA-927A-1FBB317B60FB}"/>
                </a:ext>
              </a:extLst>
            </p:cNvPr>
            <p:cNvSpPr>
              <a:spLocks noChangeArrowheads="1"/>
            </p:cNvSpPr>
            <p:nvPr/>
          </p:nvSpPr>
          <p:spPr bwMode="auto">
            <a:xfrm>
              <a:off x="873" y="2975"/>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6" name="Rectangle 49">
              <a:extLst>
                <a:ext uri="{FF2B5EF4-FFF2-40B4-BE49-F238E27FC236}">
                  <a16:creationId xmlns:a16="http://schemas.microsoft.com/office/drawing/2014/main" id="{4B0D65FD-08CB-4EA4-A6DA-89F17E21C886}"/>
                </a:ext>
              </a:extLst>
            </p:cNvPr>
            <p:cNvSpPr>
              <a:spLocks noChangeArrowheads="1"/>
            </p:cNvSpPr>
            <p:nvPr/>
          </p:nvSpPr>
          <p:spPr bwMode="auto">
            <a:xfrm>
              <a:off x="198" y="2975"/>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2347" name="Rectangle 50">
              <a:extLst>
                <a:ext uri="{FF2B5EF4-FFF2-40B4-BE49-F238E27FC236}">
                  <a16:creationId xmlns:a16="http://schemas.microsoft.com/office/drawing/2014/main" id="{9528D366-68E9-432F-B82C-852E298D4BAF}"/>
                </a:ext>
              </a:extLst>
            </p:cNvPr>
            <p:cNvSpPr>
              <a:spLocks noChangeArrowheads="1"/>
            </p:cNvSpPr>
            <p:nvPr/>
          </p:nvSpPr>
          <p:spPr bwMode="auto">
            <a:xfrm>
              <a:off x="2220" y="2611"/>
              <a:ext cx="674" cy="3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48" name="Rectangle 51">
              <a:extLst>
                <a:ext uri="{FF2B5EF4-FFF2-40B4-BE49-F238E27FC236}">
                  <a16:creationId xmlns:a16="http://schemas.microsoft.com/office/drawing/2014/main" id="{8BDDF3E8-4EBB-4FB9-9A4C-E34CD018F6D6}"/>
                </a:ext>
              </a:extLst>
            </p:cNvPr>
            <p:cNvSpPr>
              <a:spLocks noChangeArrowheads="1"/>
            </p:cNvSpPr>
            <p:nvPr/>
          </p:nvSpPr>
          <p:spPr bwMode="auto">
            <a:xfrm>
              <a:off x="1545" y="2611"/>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9" name="Rectangle 52">
              <a:extLst>
                <a:ext uri="{FF2B5EF4-FFF2-40B4-BE49-F238E27FC236}">
                  <a16:creationId xmlns:a16="http://schemas.microsoft.com/office/drawing/2014/main" id="{9BE4C801-8768-43A2-A7BE-5265BB0B6E43}"/>
                </a:ext>
              </a:extLst>
            </p:cNvPr>
            <p:cNvSpPr>
              <a:spLocks noChangeArrowheads="1"/>
            </p:cNvSpPr>
            <p:nvPr/>
          </p:nvSpPr>
          <p:spPr bwMode="auto">
            <a:xfrm>
              <a:off x="873" y="2611"/>
              <a:ext cx="672"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50" name="Rectangle 53">
              <a:extLst>
                <a:ext uri="{FF2B5EF4-FFF2-40B4-BE49-F238E27FC236}">
                  <a16:creationId xmlns:a16="http://schemas.microsoft.com/office/drawing/2014/main" id="{DD7B2DF9-E06A-499D-829A-C4FF509900BD}"/>
                </a:ext>
              </a:extLst>
            </p:cNvPr>
            <p:cNvSpPr>
              <a:spLocks noChangeArrowheads="1"/>
            </p:cNvSpPr>
            <p:nvPr/>
          </p:nvSpPr>
          <p:spPr bwMode="auto">
            <a:xfrm>
              <a:off x="198" y="2611"/>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2351" name="Rectangle 54">
              <a:extLst>
                <a:ext uri="{FF2B5EF4-FFF2-40B4-BE49-F238E27FC236}">
                  <a16:creationId xmlns:a16="http://schemas.microsoft.com/office/drawing/2014/main" id="{B6243C60-FB24-4DD0-BC98-79D3692687D8}"/>
                </a:ext>
              </a:extLst>
            </p:cNvPr>
            <p:cNvSpPr>
              <a:spLocks noChangeArrowheads="1"/>
            </p:cNvSpPr>
            <p:nvPr/>
          </p:nvSpPr>
          <p:spPr bwMode="auto">
            <a:xfrm>
              <a:off x="1545" y="2248"/>
              <a:ext cx="675"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52" name="Rectangle 55">
              <a:extLst>
                <a:ext uri="{FF2B5EF4-FFF2-40B4-BE49-F238E27FC236}">
                  <a16:creationId xmlns:a16="http://schemas.microsoft.com/office/drawing/2014/main" id="{9DB89652-B4AB-46A3-A16C-B92E0D58CFEB}"/>
                </a:ext>
              </a:extLst>
            </p:cNvPr>
            <p:cNvSpPr>
              <a:spLocks noChangeArrowheads="1"/>
            </p:cNvSpPr>
            <p:nvPr/>
          </p:nvSpPr>
          <p:spPr bwMode="auto">
            <a:xfrm>
              <a:off x="873" y="2248"/>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53" name="Rectangle 56">
              <a:extLst>
                <a:ext uri="{FF2B5EF4-FFF2-40B4-BE49-F238E27FC236}">
                  <a16:creationId xmlns:a16="http://schemas.microsoft.com/office/drawing/2014/main" id="{47C064C0-D163-40F9-A802-3B79574E787B}"/>
                </a:ext>
              </a:extLst>
            </p:cNvPr>
            <p:cNvSpPr>
              <a:spLocks noChangeArrowheads="1"/>
            </p:cNvSpPr>
            <p:nvPr/>
          </p:nvSpPr>
          <p:spPr bwMode="auto">
            <a:xfrm>
              <a:off x="198" y="2248"/>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2354" name="Rectangle 57">
              <a:extLst>
                <a:ext uri="{FF2B5EF4-FFF2-40B4-BE49-F238E27FC236}">
                  <a16:creationId xmlns:a16="http://schemas.microsoft.com/office/drawing/2014/main" id="{9F2ED7DA-7923-4BC8-AA2B-18AB38626292}"/>
                </a:ext>
              </a:extLst>
            </p:cNvPr>
            <p:cNvSpPr>
              <a:spLocks noChangeArrowheads="1"/>
            </p:cNvSpPr>
            <p:nvPr/>
          </p:nvSpPr>
          <p:spPr bwMode="auto">
            <a:xfrm>
              <a:off x="873" y="1884"/>
              <a:ext cx="672" cy="3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55" name="Rectangle 58">
              <a:extLst>
                <a:ext uri="{FF2B5EF4-FFF2-40B4-BE49-F238E27FC236}">
                  <a16:creationId xmlns:a16="http://schemas.microsoft.com/office/drawing/2014/main" id="{4ACFD190-50BB-4B3F-8D12-3488E6341CDB}"/>
                </a:ext>
              </a:extLst>
            </p:cNvPr>
            <p:cNvSpPr>
              <a:spLocks noChangeArrowheads="1"/>
            </p:cNvSpPr>
            <p:nvPr/>
          </p:nvSpPr>
          <p:spPr bwMode="auto">
            <a:xfrm>
              <a:off x="198" y="1884"/>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56" name="Rectangle 59">
              <a:extLst>
                <a:ext uri="{FF2B5EF4-FFF2-40B4-BE49-F238E27FC236}">
                  <a16:creationId xmlns:a16="http://schemas.microsoft.com/office/drawing/2014/main" id="{94A9C0AC-A24A-4085-AB88-E4447423AA29}"/>
                </a:ext>
              </a:extLst>
            </p:cNvPr>
            <p:cNvSpPr>
              <a:spLocks noChangeArrowheads="1"/>
            </p:cNvSpPr>
            <p:nvPr/>
          </p:nvSpPr>
          <p:spPr bwMode="auto">
            <a:xfrm>
              <a:off x="4241"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a:t>
              </a:r>
            </a:p>
          </p:txBody>
        </p:sp>
        <p:sp>
          <p:nvSpPr>
            <p:cNvPr id="12357" name="Rectangle 60">
              <a:extLst>
                <a:ext uri="{FF2B5EF4-FFF2-40B4-BE49-F238E27FC236}">
                  <a16:creationId xmlns:a16="http://schemas.microsoft.com/office/drawing/2014/main" id="{E37A1906-0C4F-4BC7-A7E9-B53B47F7F3A4}"/>
                </a:ext>
              </a:extLst>
            </p:cNvPr>
            <p:cNvSpPr>
              <a:spLocks noChangeArrowheads="1"/>
            </p:cNvSpPr>
            <p:nvPr/>
          </p:nvSpPr>
          <p:spPr bwMode="auto">
            <a:xfrm>
              <a:off x="3569" y="1521"/>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2358" name="Rectangle 61">
              <a:extLst>
                <a:ext uri="{FF2B5EF4-FFF2-40B4-BE49-F238E27FC236}">
                  <a16:creationId xmlns:a16="http://schemas.microsoft.com/office/drawing/2014/main" id="{055B793E-1EC6-482A-A343-A73D11B2ABE1}"/>
                </a:ext>
              </a:extLst>
            </p:cNvPr>
            <p:cNvSpPr>
              <a:spLocks noChangeArrowheads="1"/>
            </p:cNvSpPr>
            <p:nvPr/>
          </p:nvSpPr>
          <p:spPr bwMode="auto">
            <a:xfrm>
              <a:off x="2894"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2359" name="Rectangle 62">
              <a:extLst>
                <a:ext uri="{FF2B5EF4-FFF2-40B4-BE49-F238E27FC236}">
                  <a16:creationId xmlns:a16="http://schemas.microsoft.com/office/drawing/2014/main" id="{A86FD7B8-8E17-43EB-B931-3F124F1BF4FD}"/>
                </a:ext>
              </a:extLst>
            </p:cNvPr>
            <p:cNvSpPr>
              <a:spLocks noChangeArrowheads="1"/>
            </p:cNvSpPr>
            <p:nvPr/>
          </p:nvSpPr>
          <p:spPr bwMode="auto">
            <a:xfrm>
              <a:off x="2220" y="1521"/>
              <a:ext cx="674"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2360" name="Rectangle 63">
              <a:extLst>
                <a:ext uri="{FF2B5EF4-FFF2-40B4-BE49-F238E27FC236}">
                  <a16:creationId xmlns:a16="http://schemas.microsoft.com/office/drawing/2014/main" id="{AD36B1C6-75A8-4E30-AF3F-AF5B51B4039A}"/>
                </a:ext>
              </a:extLst>
            </p:cNvPr>
            <p:cNvSpPr>
              <a:spLocks noChangeArrowheads="1"/>
            </p:cNvSpPr>
            <p:nvPr/>
          </p:nvSpPr>
          <p:spPr bwMode="auto">
            <a:xfrm>
              <a:off x="1545"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2361" name="Rectangle 64">
              <a:extLst>
                <a:ext uri="{FF2B5EF4-FFF2-40B4-BE49-F238E27FC236}">
                  <a16:creationId xmlns:a16="http://schemas.microsoft.com/office/drawing/2014/main" id="{DAA5C272-CF98-49AD-BEE8-FB8D2A144EF7}"/>
                </a:ext>
              </a:extLst>
            </p:cNvPr>
            <p:cNvSpPr>
              <a:spLocks noChangeArrowheads="1"/>
            </p:cNvSpPr>
            <p:nvPr/>
          </p:nvSpPr>
          <p:spPr bwMode="auto">
            <a:xfrm>
              <a:off x="873" y="1521"/>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62" name="Rectangle 65">
              <a:extLst>
                <a:ext uri="{FF2B5EF4-FFF2-40B4-BE49-F238E27FC236}">
                  <a16:creationId xmlns:a16="http://schemas.microsoft.com/office/drawing/2014/main" id="{69891740-C1E2-468E-9722-77DB47C6E440}"/>
                </a:ext>
              </a:extLst>
            </p:cNvPr>
            <p:cNvSpPr>
              <a:spLocks noChangeArrowheads="1"/>
            </p:cNvSpPr>
            <p:nvPr/>
          </p:nvSpPr>
          <p:spPr bwMode="auto">
            <a:xfrm>
              <a:off x="198"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63" name="Line 66">
              <a:extLst>
                <a:ext uri="{FF2B5EF4-FFF2-40B4-BE49-F238E27FC236}">
                  <a16:creationId xmlns:a16="http://schemas.microsoft.com/office/drawing/2014/main" id="{8CE89D77-0BEE-4C8D-915B-E9889CC05702}"/>
                </a:ext>
              </a:extLst>
            </p:cNvPr>
            <p:cNvSpPr>
              <a:spLocks noChangeShapeType="1"/>
            </p:cNvSpPr>
            <p:nvPr/>
          </p:nvSpPr>
          <p:spPr bwMode="auto">
            <a:xfrm>
              <a:off x="1545"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4" name="Line 67">
              <a:extLst>
                <a:ext uri="{FF2B5EF4-FFF2-40B4-BE49-F238E27FC236}">
                  <a16:creationId xmlns:a16="http://schemas.microsoft.com/office/drawing/2014/main" id="{DEF2BB4B-0776-483C-B956-6171D54FC684}"/>
                </a:ext>
              </a:extLst>
            </p:cNvPr>
            <p:cNvSpPr>
              <a:spLocks noChangeShapeType="1"/>
            </p:cNvSpPr>
            <p:nvPr/>
          </p:nvSpPr>
          <p:spPr bwMode="auto">
            <a:xfrm>
              <a:off x="2220"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5" name="Line 68">
              <a:extLst>
                <a:ext uri="{FF2B5EF4-FFF2-40B4-BE49-F238E27FC236}">
                  <a16:creationId xmlns:a16="http://schemas.microsoft.com/office/drawing/2014/main" id="{CB9E9F59-FDA8-4D0E-9AB6-E36B002700D6}"/>
                </a:ext>
              </a:extLst>
            </p:cNvPr>
            <p:cNvSpPr>
              <a:spLocks noChangeShapeType="1"/>
            </p:cNvSpPr>
            <p:nvPr/>
          </p:nvSpPr>
          <p:spPr bwMode="auto">
            <a:xfrm>
              <a:off x="2894"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6" name="Line 69">
              <a:extLst>
                <a:ext uri="{FF2B5EF4-FFF2-40B4-BE49-F238E27FC236}">
                  <a16:creationId xmlns:a16="http://schemas.microsoft.com/office/drawing/2014/main" id="{2F2E7322-CD02-4CE9-B19E-DF3A3DB0C45C}"/>
                </a:ext>
              </a:extLst>
            </p:cNvPr>
            <p:cNvSpPr>
              <a:spLocks noChangeShapeType="1"/>
            </p:cNvSpPr>
            <p:nvPr/>
          </p:nvSpPr>
          <p:spPr bwMode="auto">
            <a:xfrm>
              <a:off x="3569"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7" name="Line 70">
              <a:extLst>
                <a:ext uri="{FF2B5EF4-FFF2-40B4-BE49-F238E27FC236}">
                  <a16:creationId xmlns:a16="http://schemas.microsoft.com/office/drawing/2014/main" id="{F98EAF5C-6342-455B-A831-DF9F2D3E4219}"/>
                </a:ext>
              </a:extLst>
            </p:cNvPr>
            <p:cNvSpPr>
              <a:spLocks noChangeShapeType="1"/>
            </p:cNvSpPr>
            <p:nvPr/>
          </p:nvSpPr>
          <p:spPr bwMode="auto">
            <a:xfrm>
              <a:off x="4241"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8" name="Line 71">
              <a:extLst>
                <a:ext uri="{FF2B5EF4-FFF2-40B4-BE49-F238E27FC236}">
                  <a16:creationId xmlns:a16="http://schemas.microsoft.com/office/drawing/2014/main" id="{7520B8D9-17E0-46ED-AFAB-127B7194BF80}"/>
                </a:ext>
              </a:extLst>
            </p:cNvPr>
            <p:cNvSpPr>
              <a:spLocks noChangeShapeType="1"/>
            </p:cNvSpPr>
            <p:nvPr/>
          </p:nvSpPr>
          <p:spPr bwMode="auto">
            <a:xfrm>
              <a:off x="4916" y="1884"/>
              <a:ext cx="0" cy="2177"/>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9" name="Line 72">
              <a:extLst>
                <a:ext uri="{FF2B5EF4-FFF2-40B4-BE49-F238E27FC236}">
                  <a16:creationId xmlns:a16="http://schemas.microsoft.com/office/drawing/2014/main" id="{96376154-EE6C-4620-9ECD-A6540F2207BE}"/>
                </a:ext>
              </a:extLst>
            </p:cNvPr>
            <p:cNvSpPr>
              <a:spLocks noChangeShapeType="1"/>
            </p:cNvSpPr>
            <p:nvPr/>
          </p:nvSpPr>
          <p:spPr bwMode="auto">
            <a:xfrm>
              <a:off x="873" y="2248"/>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0" name="Line 73">
              <a:extLst>
                <a:ext uri="{FF2B5EF4-FFF2-40B4-BE49-F238E27FC236}">
                  <a16:creationId xmlns:a16="http://schemas.microsoft.com/office/drawing/2014/main" id="{739E80FF-14E9-468E-BADB-67A68AA4BAC9}"/>
                </a:ext>
              </a:extLst>
            </p:cNvPr>
            <p:cNvSpPr>
              <a:spLocks noChangeShapeType="1"/>
            </p:cNvSpPr>
            <p:nvPr/>
          </p:nvSpPr>
          <p:spPr bwMode="auto">
            <a:xfrm>
              <a:off x="873" y="2611"/>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1" name="Line 74">
              <a:extLst>
                <a:ext uri="{FF2B5EF4-FFF2-40B4-BE49-F238E27FC236}">
                  <a16:creationId xmlns:a16="http://schemas.microsoft.com/office/drawing/2014/main" id="{E11BF9A3-27DD-469A-AB47-20F3517EA04F}"/>
                </a:ext>
              </a:extLst>
            </p:cNvPr>
            <p:cNvSpPr>
              <a:spLocks noChangeShapeType="1"/>
            </p:cNvSpPr>
            <p:nvPr/>
          </p:nvSpPr>
          <p:spPr bwMode="auto">
            <a:xfrm>
              <a:off x="873" y="2975"/>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2" name="Line 75">
              <a:extLst>
                <a:ext uri="{FF2B5EF4-FFF2-40B4-BE49-F238E27FC236}">
                  <a16:creationId xmlns:a16="http://schemas.microsoft.com/office/drawing/2014/main" id="{B4F38904-3BC7-4A7C-8888-A11531CDC695}"/>
                </a:ext>
              </a:extLst>
            </p:cNvPr>
            <p:cNvSpPr>
              <a:spLocks noChangeShapeType="1"/>
            </p:cNvSpPr>
            <p:nvPr/>
          </p:nvSpPr>
          <p:spPr bwMode="auto">
            <a:xfrm>
              <a:off x="873" y="3338"/>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3" name="Line 76">
              <a:extLst>
                <a:ext uri="{FF2B5EF4-FFF2-40B4-BE49-F238E27FC236}">
                  <a16:creationId xmlns:a16="http://schemas.microsoft.com/office/drawing/2014/main" id="{5151E30A-FF59-4775-961A-EBD4BBFE603E}"/>
                </a:ext>
              </a:extLst>
            </p:cNvPr>
            <p:cNvSpPr>
              <a:spLocks noChangeShapeType="1"/>
            </p:cNvSpPr>
            <p:nvPr/>
          </p:nvSpPr>
          <p:spPr bwMode="auto">
            <a:xfrm>
              <a:off x="873" y="3702"/>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4" name="Line 77">
              <a:extLst>
                <a:ext uri="{FF2B5EF4-FFF2-40B4-BE49-F238E27FC236}">
                  <a16:creationId xmlns:a16="http://schemas.microsoft.com/office/drawing/2014/main" id="{0DA709C2-5186-42E1-87F4-B136FC154B16}"/>
                </a:ext>
              </a:extLst>
            </p:cNvPr>
            <p:cNvSpPr>
              <a:spLocks noChangeShapeType="1"/>
            </p:cNvSpPr>
            <p:nvPr/>
          </p:nvSpPr>
          <p:spPr bwMode="auto">
            <a:xfrm>
              <a:off x="873" y="4061"/>
              <a:ext cx="4043"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5" name="Line 78">
              <a:extLst>
                <a:ext uri="{FF2B5EF4-FFF2-40B4-BE49-F238E27FC236}">
                  <a16:creationId xmlns:a16="http://schemas.microsoft.com/office/drawing/2014/main" id="{0FE5F791-CF21-49AE-8368-0BFF2D88B239}"/>
                </a:ext>
              </a:extLst>
            </p:cNvPr>
            <p:cNvSpPr>
              <a:spLocks noChangeShapeType="1"/>
            </p:cNvSpPr>
            <p:nvPr/>
          </p:nvSpPr>
          <p:spPr bwMode="auto">
            <a:xfrm>
              <a:off x="873" y="1884"/>
              <a:ext cx="4043"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6" name="Line 79">
              <a:extLst>
                <a:ext uri="{FF2B5EF4-FFF2-40B4-BE49-F238E27FC236}">
                  <a16:creationId xmlns:a16="http://schemas.microsoft.com/office/drawing/2014/main" id="{ABE918C7-F25D-4F97-BAEE-FA8F1EEB464C}"/>
                </a:ext>
              </a:extLst>
            </p:cNvPr>
            <p:cNvSpPr>
              <a:spLocks noChangeShapeType="1"/>
            </p:cNvSpPr>
            <p:nvPr/>
          </p:nvSpPr>
          <p:spPr bwMode="auto">
            <a:xfrm>
              <a:off x="873" y="1884"/>
              <a:ext cx="0" cy="2177"/>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2320" name="Line 80">
            <a:extLst>
              <a:ext uri="{FF2B5EF4-FFF2-40B4-BE49-F238E27FC236}">
                <a16:creationId xmlns:a16="http://schemas.microsoft.com/office/drawing/2014/main" id="{C10AFA9D-56DC-4990-BD4F-11078517CCDE}"/>
              </a:ext>
            </a:extLst>
          </p:cNvPr>
          <p:cNvSpPr>
            <a:spLocks noChangeShapeType="1"/>
          </p:cNvSpPr>
          <p:nvPr/>
        </p:nvSpPr>
        <p:spPr bwMode="auto">
          <a:xfrm>
            <a:off x="10272713" y="2276476"/>
            <a:ext cx="0" cy="576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21" name="Line 81">
            <a:extLst>
              <a:ext uri="{FF2B5EF4-FFF2-40B4-BE49-F238E27FC236}">
                <a16:creationId xmlns:a16="http://schemas.microsoft.com/office/drawing/2014/main" id="{AE496290-33A1-49EF-873D-F01DA8622A87}"/>
              </a:ext>
            </a:extLst>
          </p:cNvPr>
          <p:cNvSpPr>
            <a:spLocks noChangeShapeType="1"/>
          </p:cNvSpPr>
          <p:nvPr/>
        </p:nvSpPr>
        <p:spPr bwMode="auto">
          <a:xfrm>
            <a:off x="2782888" y="6308725"/>
            <a:ext cx="1071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22" name="Rectangle 82">
            <a:extLst>
              <a:ext uri="{FF2B5EF4-FFF2-40B4-BE49-F238E27FC236}">
                <a16:creationId xmlns:a16="http://schemas.microsoft.com/office/drawing/2014/main" id="{1ECBF684-8504-4EF0-BD09-4EB1548C816A}"/>
              </a:ext>
            </a:extLst>
          </p:cNvPr>
          <p:cNvSpPr>
            <a:spLocks noChangeArrowheads="1"/>
          </p:cNvSpPr>
          <p:nvPr/>
        </p:nvSpPr>
        <p:spPr bwMode="auto">
          <a:xfrm>
            <a:off x="2566988" y="527051"/>
            <a:ext cx="61277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000" dirty="0">
                <a:latin typeface="Courier New" panose="02070309020205020404" pitchFamily="49" charset="0"/>
                <a:ea typeface="华文新魏" panose="02010800040101010101" pitchFamily="2" charset="-122"/>
              </a:rPr>
              <a:t>求</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0</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1</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2</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3</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4</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5</a:t>
            </a:r>
            <a:r>
              <a:rPr lang="zh-CN" altLang="en-US" sz="2000" dirty="0">
                <a:latin typeface="Courier New" panose="02070309020205020404" pitchFamily="49" charset="0"/>
                <a:ea typeface="华文新魏" panose="02010800040101010101" pitchFamily="2" charset="-122"/>
              </a:rPr>
              <a:t>的最优次序，其中：</a:t>
            </a:r>
          </a:p>
          <a:p>
            <a:pPr eaLnBrk="1" hangingPunct="1">
              <a:spcBef>
                <a:spcPct val="0"/>
              </a:spcBef>
              <a:buClrTx/>
              <a:buSzTx/>
              <a:buFontTx/>
              <a:buNone/>
            </a:pPr>
            <a:r>
              <a:rPr lang="en-US" altLang="zh-CN" sz="2000" dirty="0">
                <a:latin typeface="Courier New" panose="02070309020205020404" pitchFamily="49" charset="0"/>
                <a:ea typeface="华文新魏" panose="02010800040101010101" pitchFamily="2" charset="-122"/>
              </a:rPr>
              <a:t>P[0…6] = { 30, 35, 15, 5, 10, 20, 25 };</a:t>
            </a:r>
          </a:p>
          <a:p>
            <a:pPr eaLnBrk="1" hangingPunct="1">
              <a:spcBef>
                <a:spcPct val="0"/>
              </a:spcBef>
              <a:buClrTx/>
              <a:buSzTx/>
              <a:buFontTx/>
              <a:buNone/>
            </a:pPr>
            <a:r>
              <a:rPr lang="en-US" altLang="zh-CN" sz="2000" dirty="0" err="1">
                <a:latin typeface="Courier New" panose="02070309020205020404" pitchFamily="49" charset="0"/>
                <a:ea typeface="华文新魏" panose="02010800040101010101" pitchFamily="2" charset="-122"/>
              </a:rPr>
              <a:t>m</a:t>
            </a:r>
            <a:r>
              <a:rPr lang="en-US" altLang="zh-CN" sz="2000" baseline="-25000" dirty="0" err="1">
                <a:latin typeface="Courier New" panose="02070309020205020404" pitchFamily="49" charset="0"/>
                <a:ea typeface="华文新魏" panose="02010800040101010101" pitchFamily="2" charset="-122"/>
              </a:rPr>
              <a:t>i,j</a:t>
            </a:r>
            <a:r>
              <a:rPr lang="en-US" altLang="zh-CN" sz="2000" dirty="0">
                <a:latin typeface="Courier New" panose="02070309020205020404" pitchFamily="49" charset="0"/>
                <a:ea typeface="华文新魏" panose="02010800040101010101" pitchFamily="2" charset="-122"/>
              </a:rPr>
              <a:t>=min{m</a:t>
            </a:r>
            <a:r>
              <a:rPr lang="en-US" altLang="zh-CN" sz="2000" baseline="-25000" dirty="0">
                <a:latin typeface="Courier New" panose="02070309020205020404" pitchFamily="49" charset="0"/>
                <a:ea typeface="华文新魏" panose="02010800040101010101" pitchFamily="2" charset="-122"/>
              </a:rPr>
              <a:t>i,k</a:t>
            </a:r>
            <a:r>
              <a:rPr lang="en-US" altLang="zh-CN" sz="2000" dirty="0">
                <a:latin typeface="Courier New" panose="02070309020205020404" pitchFamily="49" charset="0"/>
                <a:ea typeface="华文新魏" panose="02010800040101010101" pitchFamily="2" charset="-122"/>
              </a:rPr>
              <a:t>+m</a:t>
            </a:r>
            <a:r>
              <a:rPr lang="en-US" altLang="zh-CN" sz="2000" baseline="-25000" dirty="0">
                <a:latin typeface="Courier New" panose="02070309020205020404" pitchFamily="49" charset="0"/>
                <a:ea typeface="华文新魏" panose="02010800040101010101" pitchFamily="2" charset="-122"/>
              </a:rPr>
              <a:t>k+1,j</a:t>
            </a:r>
            <a:r>
              <a:rPr lang="en-US" altLang="zh-CN" sz="2000" dirty="0">
                <a:latin typeface="Courier New" panose="02070309020205020404" pitchFamily="49" charset="0"/>
                <a:ea typeface="华文新魏" panose="02010800040101010101" pitchFamily="2" charset="-122"/>
              </a:rPr>
              <a:t>+p</a:t>
            </a:r>
            <a:r>
              <a:rPr lang="en-US" altLang="zh-CN" sz="2000" baseline="-25000" dirty="0">
                <a:latin typeface="Courier New" panose="02070309020205020404" pitchFamily="49" charset="0"/>
                <a:ea typeface="华文新魏" panose="02010800040101010101" pitchFamily="2" charset="-122"/>
              </a:rPr>
              <a:t>i</a:t>
            </a:r>
            <a:r>
              <a:rPr lang="en-US" altLang="zh-CN" sz="2000" dirty="0">
                <a:latin typeface="Courier New" panose="02070309020205020404" pitchFamily="49" charset="0"/>
                <a:ea typeface="华文新魏" panose="02010800040101010101" pitchFamily="2" charset="-122"/>
              </a:rPr>
              <a:t>*p</a:t>
            </a:r>
            <a:r>
              <a:rPr lang="en-US" altLang="zh-CN" sz="2000" baseline="-25000" dirty="0">
                <a:latin typeface="Courier New" panose="02070309020205020404" pitchFamily="49" charset="0"/>
                <a:ea typeface="华文新魏" panose="02010800040101010101" pitchFamily="2" charset="-122"/>
              </a:rPr>
              <a:t>k+1</a:t>
            </a:r>
            <a:r>
              <a:rPr lang="en-US" altLang="zh-CN" sz="2000" dirty="0">
                <a:latin typeface="Courier New" panose="02070309020205020404" pitchFamily="49" charset="0"/>
                <a:ea typeface="华文新魏" panose="02010800040101010101" pitchFamily="2" charset="-122"/>
              </a:rPr>
              <a:t>*p</a:t>
            </a:r>
            <a:r>
              <a:rPr lang="en-US" altLang="zh-CN" sz="2000" baseline="-25000" dirty="0">
                <a:latin typeface="Courier New" panose="02070309020205020404" pitchFamily="49" charset="0"/>
                <a:ea typeface="华文新魏" panose="02010800040101010101" pitchFamily="2" charset="-122"/>
              </a:rPr>
              <a:t>j+1  </a:t>
            </a:r>
            <a:r>
              <a:rPr lang="en-US" altLang="zh-CN" sz="2000" dirty="0" err="1">
                <a:latin typeface="Courier New" panose="02070309020205020404" pitchFamily="49" charset="0"/>
                <a:ea typeface="华文新魏" panose="02010800040101010101" pitchFamily="2" charset="-122"/>
              </a:rPr>
              <a:t>i≤k</a:t>
            </a:r>
            <a:r>
              <a:rPr lang="en-US" altLang="zh-CN" sz="2000" dirty="0">
                <a:latin typeface="Courier New" panose="02070309020205020404" pitchFamily="49" charset="0"/>
                <a:ea typeface="华文新魏" panose="02010800040101010101" pitchFamily="2" charset="-122"/>
              </a:rPr>
              <a:t>&lt;j}</a:t>
            </a:r>
          </a:p>
        </p:txBody>
      </p:sp>
      <p:sp>
        <p:nvSpPr>
          <p:cNvPr id="12323" name="Text Box 83">
            <a:extLst>
              <a:ext uri="{FF2B5EF4-FFF2-40B4-BE49-F238E27FC236}">
                <a16:creationId xmlns:a16="http://schemas.microsoft.com/office/drawing/2014/main" id="{2138B655-8463-4AB0-8A23-2C6D7E6EC94A}"/>
              </a:ext>
            </a:extLst>
          </p:cNvPr>
          <p:cNvSpPr txBox="1">
            <a:spLocks noChangeArrowheads="1"/>
          </p:cNvSpPr>
          <p:nvPr/>
        </p:nvSpPr>
        <p:spPr bwMode="auto">
          <a:xfrm>
            <a:off x="2962275" y="1762125"/>
            <a:ext cx="7318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i\j</a:t>
            </a:r>
          </a:p>
        </p:txBody>
      </p:sp>
      <p:sp>
        <p:nvSpPr>
          <p:cNvPr id="220244" name="Text Box 84">
            <a:extLst>
              <a:ext uri="{FF2B5EF4-FFF2-40B4-BE49-F238E27FC236}">
                <a16:creationId xmlns:a16="http://schemas.microsoft.com/office/drawing/2014/main" id="{85443A13-93F0-4699-9CAE-9B575471ABA7}"/>
              </a:ext>
            </a:extLst>
          </p:cNvPr>
          <p:cNvSpPr txBox="1">
            <a:spLocks noChangeArrowheads="1"/>
          </p:cNvSpPr>
          <p:nvPr/>
        </p:nvSpPr>
        <p:spPr bwMode="auto">
          <a:xfrm>
            <a:off x="3648075" y="6381750"/>
            <a:ext cx="170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400">
                <a:latin typeface="Courier New" panose="02070309020205020404" pitchFamily="49" charset="0"/>
                <a:ea typeface="华文新魏" panose="02010800040101010101" pitchFamily="2" charset="-122"/>
              </a:rPr>
              <a:t>最优解为：</a:t>
            </a:r>
          </a:p>
        </p:txBody>
      </p:sp>
      <p:sp>
        <p:nvSpPr>
          <p:cNvPr id="220245" name="Text Box 85">
            <a:extLst>
              <a:ext uri="{FF2B5EF4-FFF2-40B4-BE49-F238E27FC236}">
                <a16:creationId xmlns:a16="http://schemas.microsoft.com/office/drawing/2014/main" id="{CAE9F9A9-BF49-41B9-BFB5-52AEEA39C9C6}"/>
              </a:ext>
            </a:extLst>
          </p:cNvPr>
          <p:cNvSpPr txBox="1">
            <a:spLocks noChangeArrowheads="1"/>
          </p:cNvSpPr>
          <p:nvPr/>
        </p:nvSpPr>
        <p:spPr bwMode="auto">
          <a:xfrm>
            <a:off x="5195889" y="6413501"/>
            <a:ext cx="20923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p>
        </p:txBody>
      </p:sp>
      <p:sp>
        <p:nvSpPr>
          <p:cNvPr id="220246" name="Text Box 86">
            <a:extLst>
              <a:ext uri="{FF2B5EF4-FFF2-40B4-BE49-F238E27FC236}">
                <a16:creationId xmlns:a16="http://schemas.microsoft.com/office/drawing/2014/main" id="{80E2D09F-2AE5-4227-9325-BEC8CEEFE20D}"/>
              </a:ext>
            </a:extLst>
          </p:cNvPr>
          <p:cNvSpPr txBox="1">
            <a:spLocks noChangeArrowheads="1"/>
          </p:cNvSpPr>
          <p:nvPr/>
        </p:nvSpPr>
        <p:spPr bwMode="auto">
          <a:xfrm>
            <a:off x="5195888" y="6413501"/>
            <a:ext cx="2768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r>
              <a:rPr lang="en-US" altLang="zh-CN" sz="2400">
                <a:latin typeface="Courier New" panose="02070309020205020404" pitchFamily="49" charset="0"/>
                <a:ea typeface="华文新魏" panose="02010800040101010101" pitchFamily="2" charset="-122"/>
              </a:rPr>
              <a:t>)</a:t>
            </a:r>
          </a:p>
        </p:txBody>
      </p:sp>
      <p:sp>
        <p:nvSpPr>
          <p:cNvPr id="89" name="Text Box 86">
            <a:extLst>
              <a:ext uri="{FF2B5EF4-FFF2-40B4-BE49-F238E27FC236}">
                <a16:creationId xmlns:a16="http://schemas.microsoft.com/office/drawing/2014/main" id="{4B45FC2F-9B50-4F3A-9371-55FC5849C3AB}"/>
              </a:ext>
            </a:extLst>
          </p:cNvPr>
          <p:cNvSpPr txBox="1">
            <a:spLocks noChangeArrowheads="1"/>
          </p:cNvSpPr>
          <p:nvPr/>
        </p:nvSpPr>
        <p:spPr bwMode="auto">
          <a:xfrm>
            <a:off x="5195888" y="6413501"/>
            <a:ext cx="31369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r>
              <a:rPr lang="en-US" altLang="zh-CN" sz="2400">
                <a:latin typeface="Courier New" panose="02070309020205020404" pitchFamily="49" charset="0"/>
                <a:ea typeface="华文新魏" panose="02010800040101010101" pitchFamily="2" charset="-122"/>
              </a:rPr>
              <a:t>)</a:t>
            </a:r>
          </a:p>
        </p:txBody>
      </p:sp>
      <p:sp>
        <p:nvSpPr>
          <p:cNvPr id="90" name="Text Box 86">
            <a:extLst>
              <a:ext uri="{FF2B5EF4-FFF2-40B4-BE49-F238E27FC236}">
                <a16:creationId xmlns:a16="http://schemas.microsoft.com/office/drawing/2014/main" id="{70AA2365-F71E-42DC-AC0C-DF4D006E269A}"/>
              </a:ext>
            </a:extLst>
          </p:cNvPr>
          <p:cNvSpPr txBox="1">
            <a:spLocks noChangeArrowheads="1"/>
          </p:cNvSpPr>
          <p:nvPr/>
        </p:nvSpPr>
        <p:spPr bwMode="auto">
          <a:xfrm>
            <a:off x="5195889" y="6413501"/>
            <a:ext cx="350678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r>
              <a:rPr lang="en-US" altLang="zh-CN" sz="2400">
                <a:latin typeface="Courier New" panose="02070309020205020404" pitchFamily="49" charset="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1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01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01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01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016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017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017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016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016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017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016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016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0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016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017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024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0245"/>
                                        </p:tgtEl>
                                        <p:attrNameLst>
                                          <p:attrName>style.visibility</p:attrName>
                                        </p:attrNameLst>
                                      </p:cBhvr>
                                      <p:to>
                                        <p:strVal val="visible"/>
                                      </p:to>
                                    </p:set>
                                  </p:childTnLst>
                                  <p:subTnLst>
                                    <p:set>
                                      <p:cBhvr override="childStyle">
                                        <p:cTn dur="1" fill="hold" display="0" masterRel="nextClick" afterEffect="1"/>
                                        <p:tgtEl>
                                          <p:spTgt spid="220245"/>
                                        </p:tgtEl>
                                        <p:attrNameLst>
                                          <p:attrName>style.visibility</p:attrName>
                                        </p:attrNameLst>
                                      </p:cBhvr>
                                      <p:to>
                                        <p:strVal val="hidden"/>
                                      </p:to>
                                    </p:set>
                                  </p:sub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0246"/>
                                        </p:tgtEl>
                                        <p:attrNameLst>
                                          <p:attrName>style.visibility</p:attrName>
                                        </p:attrNameLst>
                                      </p:cBhvr>
                                      <p:to>
                                        <p:strVal val="visible"/>
                                      </p:to>
                                    </p:set>
                                  </p:childTnLst>
                                  <p:subTnLst>
                                    <p:set>
                                      <p:cBhvr override="childStyle">
                                        <p:cTn dur="1" fill="hold" display="0" masterRel="nextClick" afterEffect="1"/>
                                        <p:tgtEl>
                                          <p:spTgt spid="220246"/>
                                        </p:tgtEl>
                                        <p:attrNameLst>
                                          <p:attrName>style.visibility</p:attrName>
                                        </p:attrNameLst>
                                      </p:cBhvr>
                                      <p:to>
                                        <p:strVal val="hidden"/>
                                      </p:to>
                                    </p:set>
                                  </p:sub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9"/>
                                        </p:tgtEl>
                                        <p:attrNameLst>
                                          <p:attrName>style.visibility</p:attrName>
                                        </p:attrNameLst>
                                      </p:cBhvr>
                                      <p:to>
                                        <p:strVal val="visible"/>
                                      </p:to>
                                    </p:set>
                                  </p:childTnLst>
                                  <p:subTnLst>
                                    <p:set>
                                      <p:cBhvr override="childStyle">
                                        <p:cTn dur="1" fill="hold" display="0" masterRel="nextClick" afterEffect="1"/>
                                        <p:tgtEl>
                                          <p:spTgt spid="89"/>
                                        </p:tgtEl>
                                        <p:attrNameLst>
                                          <p:attrName>style.visibility</p:attrName>
                                        </p:attrNameLst>
                                      </p:cBhvr>
                                      <p:to>
                                        <p:strVal val="hidden"/>
                                      </p:to>
                                    </p:set>
                                  </p:sub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p:bldP spid="220163" grpId="0"/>
      <p:bldP spid="220164" grpId="0"/>
      <p:bldP spid="220165" grpId="0"/>
      <p:bldP spid="220166" grpId="0"/>
      <p:bldP spid="220167" grpId="0"/>
      <p:bldP spid="220168" grpId="0"/>
      <p:bldP spid="220169" grpId="0"/>
      <p:bldP spid="220170" grpId="0"/>
      <p:bldP spid="220171" grpId="0"/>
      <p:bldP spid="220172" grpId="0"/>
      <p:bldP spid="220173" grpId="0"/>
      <p:bldP spid="220174" grpId="0"/>
      <p:bldP spid="220175" grpId="0"/>
      <p:bldP spid="220176" grpId="0"/>
      <p:bldP spid="220244" grpId="0"/>
      <p:bldP spid="220245" grpId="0"/>
      <p:bldP spid="220246" grpId="0"/>
      <p:bldP spid="89" grpId="0"/>
      <p:bldP spid="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5E1B7C9-2224-4F21-B111-D1CD5C21826F}"/>
              </a:ext>
            </a:extLst>
          </p:cNvPr>
          <p:cNvSpPr/>
          <p:nvPr/>
        </p:nvSpPr>
        <p:spPr>
          <a:xfrm>
            <a:off x="1199456" y="980728"/>
            <a:ext cx="10297144" cy="5632311"/>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MatrixMul</a:t>
            </a:r>
            <a:r>
              <a:rPr lang="en-US" altLang="zh-CN" sz="1200" dirty="0">
                <a:solidFill>
                  <a:srgbClr val="000000"/>
                </a:solidFill>
                <a:latin typeface="Consolas" panose="020B0609020204030204" pitchFamily="49" charset="0"/>
              </a:rPr>
              <a:t>(vector&lt;</a:t>
            </a:r>
            <a:r>
              <a:rPr lang="en-US" altLang="zh-CN" sz="1200" dirty="0">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&gt; p, vector&lt;vector&lt;</a:t>
            </a:r>
            <a:r>
              <a:rPr lang="en-US" altLang="zh-CN" sz="1200" dirty="0">
                <a:solidFill>
                  <a:srgbClr val="0000FF"/>
                </a:solidFill>
                <a:latin typeface="Consolas" panose="020B0609020204030204" pitchFamily="49" charset="0"/>
              </a:rPr>
              <a:t>long long</a:t>
            </a:r>
            <a:r>
              <a:rPr lang="en-US" altLang="zh-CN" sz="1200" dirty="0">
                <a:solidFill>
                  <a:srgbClr val="000000"/>
                </a:solidFill>
                <a:latin typeface="Consolas" panose="020B0609020204030204" pitchFamily="49" charset="0"/>
              </a:rPr>
              <a:t>&gt;&gt; &amp;M, vector&lt;vector&lt;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&gt;&gt; &amp;K)</a:t>
            </a:r>
          </a:p>
          <a:p>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a:t>
            </a:r>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确定联乘矩阵数量</a:t>
            </a:r>
            <a:endParaRPr lang="en-US" altLang="zh-CN" sz="1200" dirty="0">
              <a:solidFill>
                <a:schemeClr val="accent6">
                  <a:lumMod val="75000"/>
                </a:schemeClr>
              </a:solidFill>
              <a:latin typeface="Consolas" panose="020B0609020204030204" pitchFamily="49" charset="0"/>
            </a:endParaRPr>
          </a:p>
          <a:p>
            <a:pPr lvl="1"/>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n = </a:t>
            </a:r>
            <a:r>
              <a:rPr lang="en-US" altLang="zh-CN" sz="1200" dirty="0" err="1">
                <a:solidFill>
                  <a:srgbClr val="000000"/>
                </a:solidFill>
                <a:latin typeface="Consolas" panose="020B0609020204030204" pitchFamily="49" charset="0"/>
              </a:rPr>
              <a:t>p.size</a:t>
            </a:r>
            <a:r>
              <a:rPr lang="en-US" altLang="zh-CN" sz="1200" dirty="0">
                <a:solidFill>
                  <a:srgbClr val="000000"/>
                </a:solidFill>
                <a:latin typeface="Consolas" panose="020B0609020204030204" pitchFamily="49" charset="0"/>
              </a:rPr>
              <a:t>()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a:t>
            </a:r>
          </a:p>
          <a:p>
            <a:pPr lvl="1"/>
            <a:endParaRPr lang="en-US" altLang="zh-CN" sz="1200" dirty="0">
              <a:solidFill>
                <a:srgbClr val="000000"/>
              </a:solidFill>
              <a:latin typeface="Consolas" panose="020B0609020204030204" pitchFamily="49" charset="0"/>
            </a:endParaRPr>
          </a:p>
          <a:p>
            <a:pPr lvl="1"/>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分配结果表空间</a:t>
            </a:r>
            <a:endParaRPr lang="en-US" altLang="zh-CN" sz="1200" dirty="0">
              <a:solidFill>
                <a:schemeClr val="accent6">
                  <a:lumMod val="75000"/>
                </a:schemeClr>
              </a:solidFill>
              <a:latin typeface="Consolas" panose="020B0609020204030204" pitchFamily="49" charset="0"/>
            </a:endParaRPr>
          </a:p>
          <a:p>
            <a:pPr lvl="1"/>
            <a:r>
              <a:rPr lang="en-US" altLang="zh-CN" sz="1200" dirty="0">
                <a:solidFill>
                  <a:srgbClr val="000000"/>
                </a:solidFill>
                <a:latin typeface="Consolas" panose="020B0609020204030204" pitchFamily="49" charset="0"/>
              </a:rPr>
              <a:t>M = vector&lt;vector&lt;</a:t>
            </a:r>
            <a:r>
              <a:rPr lang="en-US" altLang="zh-CN" sz="1200" dirty="0">
                <a:solidFill>
                  <a:srgbClr val="0000FF"/>
                </a:solidFill>
                <a:latin typeface="Consolas" panose="020B0609020204030204" pitchFamily="49" charset="0"/>
              </a:rPr>
              <a:t>long long</a:t>
            </a:r>
            <a:r>
              <a:rPr lang="en-US" altLang="zh-CN" sz="1200" dirty="0">
                <a:solidFill>
                  <a:srgbClr val="000000"/>
                </a:solidFill>
                <a:latin typeface="Consolas" panose="020B0609020204030204" pitchFamily="49" charset="0"/>
              </a:rPr>
              <a:t>&gt;&gt;(n, vector&lt;</a:t>
            </a:r>
            <a:r>
              <a:rPr lang="en-US" altLang="zh-CN" sz="1200" dirty="0">
                <a:solidFill>
                  <a:srgbClr val="0000FF"/>
                </a:solidFill>
                <a:latin typeface="Consolas" panose="020B0609020204030204" pitchFamily="49" charset="0"/>
              </a:rPr>
              <a:t>long long</a:t>
            </a:r>
            <a:r>
              <a:rPr lang="en-US" altLang="zh-CN" sz="1200" dirty="0">
                <a:solidFill>
                  <a:srgbClr val="000000"/>
                </a:solidFill>
                <a:latin typeface="Consolas" panose="020B0609020204030204" pitchFamily="49" charset="0"/>
              </a:rPr>
              <a:t>&gt;(n));</a:t>
            </a:r>
          </a:p>
          <a:p>
            <a:pPr lvl="1"/>
            <a:r>
              <a:rPr lang="en-US" altLang="zh-CN" sz="1200" dirty="0">
                <a:solidFill>
                  <a:srgbClr val="000000"/>
                </a:solidFill>
                <a:latin typeface="Consolas" panose="020B0609020204030204" pitchFamily="49" charset="0"/>
              </a:rPr>
              <a:t>K = vector&lt;vector&lt;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&gt;&gt;(n, 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&gt;(n));</a:t>
            </a:r>
          </a:p>
          <a:p>
            <a:pPr lvl="1"/>
            <a:endParaRPr lang="en-US" altLang="zh-CN" sz="1200" dirty="0">
              <a:solidFill>
                <a:srgbClr val="000000"/>
              </a:solidFill>
              <a:latin typeface="Consolas" panose="020B0609020204030204" pitchFamily="49" charset="0"/>
            </a:endParaRPr>
          </a:p>
          <a:p>
            <a:pPr lvl="1"/>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从叶子结点自底向上推导最优值</a:t>
            </a:r>
            <a:r>
              <a:rPr lang="en-US" altLang="zh-CN" sz="1200" dirty="0">
                <a:solidFill>
                  <a:schemeClr val="accent6">
                    <a:lumMod val="75000"/>
                  </a:schemeClr>
                </a:solidFill>
                <a:latin typeface="Consolas" panose="020B0609020204030204" pitchFamily="49" charset="0"/>
              </a:rPr>
              <a:t>M</a:t>
            </a:r>
            <a:r>
              <a:rPr lang="zh-CN" altLang="en-US" sz="1200" dirty="0">
                <a:solidFill>
                  <a:schemeClr val="accent6">
                    <a:lumMod val="75000"/>
                  </a:schemeClr>
                </a:solidFill>
                <a:latin typeface="Consolas" panose="020B0609020204030204" pitchFamily="49" charset="0"/>
              </a:rPr>
              <a:t>，并记录计算轨迹</a:t>
            </a:r>
            <a:r>
              <a:rPr lang="en-US" altLang="zh-CN" sz="1200" dirty="0">
                <a:solidFill>
                  <a:schemeClr val="accent6">
                    <a:lumMod val="75000"/>
                  </a:schemeClr>
                </a:solidFill>
                <a:latin typeface="Consolas" panose="020B0609020204030204" pitchFamily="49" charset="0"/>
              </a:rPr>
              <a:t>K</a:t>
            </a:r>
          </a:p>
          <a:p>
            <a:pPr lvl="1"/>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i &lt; n; i++)</a:t>
            </a:r>
          </a:p>
          <a:p>
            <a:pPr lvl="1"/>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j =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 j &lt; n - i; </a:t>
            </a:r>
            <a:r>
              <a:rPr lang="en-US" altLang="zh-CN" sz="1200" dirty="0" err="1">
                <a:solidFill>
                  <a:srgbClr val="000000"/>
                </a:solidFill>
                <a:latin typeface="Consolas" panose="020B0609020204030204" pitchFamily="49" charset="0"/>
              </a:rPr>
              <a:t>j++</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k = j;</a:t>
            </a:r>
          </a:p>
          <a:p>
            <a:pPr lvl="3"/>
            <a:r>
              <a:rPr lang="en-US" altLang="zh-CN" sz="1200" dirty="0">
                <a:solidFill>
                  <a:srgbClr val="000000"/>
                </a:solidFill>
                <a:latin typeface="Consolas" panose="020B0609020204030204" pitchFamily="49" charset="0"/>
              </a:rPr>
              <a:t>M[j][j + i] = </a:t>
            </a:r>
            <a:r>
              <a:rPr lang="en-US" altLang="zh-CN" sz="1200" dirty="0">
                <a:solidFill>
                  <a:schemeClr val="accent6">
                    <a:lumMod val="75000"/>
                  </a:schemeClr>
                </a:solidFill>
                <a:latin typeface="Consolas" panose="020B0609020204030204" pitchFamily="49" charset="0"/>
              </a:rPr>
              <a:t>/*M[j][k] +*/</a:t>
            </a:r>
            <a:r>
              <a:rPr lang="en-US" altLang="zh-CN" sz="1200" dirty="0">
                <a:solidFill>
                  <a:srgbClr val="000000"/>
                </a:solidFill>
                <a:latin typeface="Consolas" panose="020B0609020204030204" pitchFamily="49" charset="0"/>
              </a:rPr>
              <a:t> M[k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][j + i] + p[j] * p[k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 p[j + 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K[j][j + i] = k;</a:t>
            </a:r>
          </a:p>
          <a:p>
            <a:pPr lvl="3"/>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k = j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k &lt; j + i; k++)</a:t>
            </a:r>
          </a:p>
          <a:p>
            <a:pPr lvl="3"/>
            <a:r>
              <a:rPr lang="en-US" altLang="zh-CN" sz="1200" dirty="0">
                <a:solidFill>
                  <a:srgbClr val="000000"/>
                </a:solidFill>
                <a:latin typeface="Consolas" panose="020B0609020204030204" pitchFamily="49" charset="0"/>
              </a:rPr>
              <a:t>{</a:t>
            </a:r>
          </a:p>
          <a:p>
            <a:pPr lvl="4"/>
            <a:r>
              <a:rPr lang="en-US" altLang="zh-CN" sz="1200" dirty="0">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 </a:t>
            </a:r>
            <a:r>
              <a:rPr lang="en-US" altLang="zh-CN" sz="1200" dirty="0" err="1">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 temp = M[j][k] + M[k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][j + i] + p[j] * p[k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 p[j + 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a:t>
            </a:r>
          </a:p>
          <a:p>
            <a:pPr lvl="4"/>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(temp &lt; M[j][j + i])</a:t>
            </a:r>
          </a:p>
          <a:p>
            <a:pPr lvl="4"/>
            <a:r>
              <a:rPr lang="en-US" altLang="zh-CN" sz="1200" dirty="0">
                <a:solidFill>
                  <a:srgbClr val="000000"/>
                </a:solidFill>
                <a:latin typeface="Consolas" panose="020B0609020204030204" pitchFamily="49" charset="0"/>
              </a:rPr>
              <a:t>{</a:t>
            </a:r>
          </a:p>
          <a:p>
            <a:pPr lvl="5"/>
            <a:r>
              <a:rPr lang="en-US" altLang="zh-CN" sz="1200" dirty="0">
                <a:solidFill>
                  <a:srgbClr val="000000"/>
                </a:solidFill>
                <a:latin typeface="Consolas" panose="020B0609020204030204" pitchFamily="49" charset="0"/>
              </a:rPr>
              <a:t>M[j][j + i] = temp;</a:t>
            </a:r>
          </a:p>
          <a:p>
            <a:pPr lvl="5"/>
            <a:r>
              <a:rPr lang="en-US" altLang="zh-CN" sz="1200" dirty="0">
                <a:solidFill>
                  <a:srgbClr val="000000"/>
                </a:solidFill>
                <a:latin typeface="Consolas" panose="020B0609020204030204" pitchFamily="49" charset="0"/>
              </a:rPr>
              <a:t>K[j][j + i] = k;</a:t>
            </a:r>
          </a:p>
          <a:p>
            <a:pPr lvl="4"/>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return</a:t>
            </a:r>
            <a:r>
              <a:rPr lang="en-US" altLang="zh-CN" sz="1200" dirty="0">
                <a:solidFill>
                  <a:srgbClr val="000000"/>
                </a:solidFill>
                <a:latin typeface="Consolas" panose="020B0609020204030204" pitchFamily="49" charset="0"/>
              </a:rPr>
              <a: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endParaRPr lang="en-US" altLang="zh-CN" sz="1200" b="0" dirty="0">
              <a:solidFill>
                <a:srgbClr val="000000"/>
              </a:solidFill>
              <a:effectLst/>
              <a:latin typeface="Consolas" panose="020B0609020204030204" pitchFamily="49" charset="0"/>
            </a:endParaRPr>
          </a:p>
        </p:txBody>
      </p:sp>
      <p:grpSp>
        <p:nvGrpSpPr>
          <p:cNvPr id="72" name="组合 71">
            <a:extLst>
              <a:ext uri="{FF2B5EF4-FFF2-40B4-BE49-F238E27FC236}">
                <a16:creationId xmlns:a16="http://schemas.microsoft.com/office/drawing/2014/main" id="{238F33F4-62E9-4F92-95E6-F71CA0C4B389}"/>
              </a:ext>
            </a:extLst>
          </p:cNvPr>
          <p:cNvGrpSpPr/>
          <p:nvPr/>
        </p:nvGrpSpPr>
        <p:grpSpPr>
          <a:xfrm>
            <a:off x="8778711" y="1263792"/>
            <a:ext cx="2449369" cy="2547909"/>
            <a:chOff x="8778711" y="1191784"/>
            <a:chExt cx="2449369" cy="2547909"/>
          </a:xfrm>
        </p:grpSpPr>
        <p:grpSp>
          <p:nvGrpSpPr>
            <p:cNvPr id="68" name="组合 67">
              <a:extLst>
                <a:ext uri="{FF2B5EF4-FFF2-40B4-BE49-F238E27FC236}">
                  <a16:creationId xmlns:a16="http://schemas.microsoft.com/office/drawing/2014/main" id="{E4EE4951-2A20-4CD0-B8CC-C180A1C7A5B4}"/>
                </a:ext>
              </a:extLst>
            </p:cNvPr>
            <p:cNvGrpSpPr/>
            <p:nvPr/>
          </p:nvGrpSpPr>
          <p:grpSpPr>
            <a:xfrm>
              <a:off x="8778711" y="1191784"/>
              <a:ext cx="2449369" cy="2547909"/>
              <a:chOff x="8616032" y="1085887"/>
              <a:chExt cx="2449369" cy="2547909"/>
            </a:xfrm>
          </p:grpSpPr>
          <p:grpSp>
            <p:nvGrpSpPr>
              <p:cNvPr id="3" name="Group 4">
                <a:extLst>
                  <a:ext uri="{FF2B5EF4-FFF2-40B4-BE49-F238E27FC236}">
                    <a16:creationId xmlns:a16="http://schemas.microsoft.com/office/drawing/2014/main" id="{0AFA87DF-DF3A-41D3-AB5C-1D4FE684D0D3}"/>
                  </a:ext>
                </a:extLst>
              </p:cNvPr>
              <p:cNvGrpSpPr>
                <a:grpSpLocks/>
              </p:cNvGrpSpPr>
              <p:nvPr/>
            </p:nvGrpSpPr>
            <p:grpSpPr bwMode="auto">
              <a:xfrm>
                <a:off x="9336360" y="1412776"/>
                <a:ext cx="1728788" cy="1773238"/>
                <a:chOff x="192" y="2784"/>
                <a:chExt cx="1296" cy="1380"/>
              </a:xfrm>
            </p:grpSpPr>
            <p:sp>
              <p:nvSpPr>
                <p:cNvPr id="4" name="Rectangle 5">
                  <a:extLst>
                    <a:ext uri="{FF2B5EF4-FFF2-40B4-BE49-F238E27FC236}">
                      <a16:creationId xmlns:a16="http://schemas.microsoft.com/office/drawing/2014/main" id="{F65AEE04-2889-404F-94A4-F66297051FD3}"/>
                    </a:ext>
                  </a:extLst>
                </p:cNvPr>
                <p:cNvSpPr>
                  <a:spLocks noChangeArrowheads="1"/>
                </p:cNvSpPr>
                <p:nvPr/>
              </p:nvSpPr>
              <p:spPr bwMode="auto">
                <a:xfrm>
                  <a:off x="1272" y="393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5" name="Rectangle 6">
                  <a:extLst>
                    <a:ext uri="{FF2B5EF4-FFF2-40B4-BE49-F238E27FC236}">
                      <a16:creationId xmlns:a16="http://schemas.microsoft.com/office/drawing/2014/main" id="{C50A345F-1D5C-4C81-B5FE-C5B996995258}"/>
                    </a:ext>
                  </a:extLst>
                </p:cNvPr>
                <p:cNvSpPr>
                  <a:spLocks noChangeArrowheads="1"/>
                </p:cNvSpPr>
                <p:nvPr/>
              </p:nvSpPr>
              <p:spPr bwMode="auto">
                <a:xfrm>
                  <a:off x="1056"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6" name="Rectangle 7">
                  <a:extLst>
                    <a:ext uri="{FF2B5EF4-FFF2-40B4-BE49-F238E27FC236}">
                      <a16:creationId xmlns:a16="http://schemas.microsoft.com/office/drawing/2014/main" id="{7E144163-EF9E-439A-A588-D98AAA3F3CC5}"/>
                    </a:ext>
                  </a:extLst>
                </p:cNvPr>
                <p:cNvSpPr>
                  <a:spLocks noChangeArrowheads="1"/>
                </p:cNvSpPr>
                <p:nvPr/>
              </p:nvSpPr>
              <p:spPr bwMode="auto">
                <a:xfrm>
                  <a:off x="840"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7" name="Rectangle 8">
                  <a:extLst>
                    <a:ext uri="{FF2B5EF4-FFF2-40B4-BE49-F238E27FC236}">
                      <a16:creationId xmlns:a16="http://schemas.microsoft.com/office/drawing/2014/main" id="{6073DA35-7220-41FC-90C6-79E5EC48E5AD}"/>
                    </a:ext>
                  </a:extLst>
                </p:cNvPr>
                <p:cNvSpPr>
                  <a:spLocks noChangeArrowheads="1"/>
                </p:cNvSpPr>
                <p:nvPr/>
              </p:nvSpPr>
              <p:spPr bwMode="auto">
                <a:xfrm>
                  <a:off x="624"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8" name="Rectangle 9">
                  <a:extLst>
                    <a:ext uri="{FF2B5EF4-FFF2-40B4-BE49-F238E27FC236}">
                      <a16:creationId xmlns:a16="http://schemas.microsoft.com/office/drawing/2014/main" id="{6B8EA3AA-FF8C-4076-9D78-44A588AAC929}"/>
                    </a:ext>
                  </a:extLst>
                </p:cNvPr>
                <p:cNvSpPr>
                  <a:spLocks noChangeArrowheads="1"/>
                </p:cNvSpPr>
                <p:nvPr/>
              </p:nvSpPr>
              <p:spPr bwMode="auto">
                <a:xfrm>
                  <a:off x="408"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9" name="Rectangle 10">
                  <a:extLst>
                    <a:ext uri="{FF2B5EF4-FFF2-40B4-BE49-F238E27FC236}">
                      <a16:creationId xmlns:a16="http://schemas.microsoft.com/office/drawing/2014/main" id="{7CC42297-4A56-4B0D-989A-B319D66CEE98}"/>
                    </a:ext>
                  </a:extLst>
                </p:cNvPr>
                <p:cNvSpPr>
                  <a:spLocks noChangeArrowheads="1"/>
                </p:cNvSpPr>
                <p:nvPr/>
              </p:nvSpPr>
              <p:spPr bwMode="auto">
                <a:xfrm>
                  <a:off x="192"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0" name="Rectangle 11">
                  <a:extLst>
                    <a:ext uri="{FF2B5EF4-FFF2-40B4-BE49-F238E27FC236}">
                      <a16:creationId xmlns:a16="http://schemas.microsoft.com/office/drawing/2014/main" id="{4F98B715-9E24-4B7F-857E-67A4D34E39AE}"/>
                    </a:ext>
                  </a:extLst>
                </p:cNvPr>
                <p:cNvSpPr>
                  <a:spLocks noChangeArrowheads="1"/>
                </p:cNvSpPr>
                <p:nvPr/>
              </p:nvSpPr>
              <p:spPr bwMode="auto">
                <a:xfrm>
                  <a:off x="1272" y="370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 name="Rectangle 12">
                  <a:extLst>
                    <a:ext uri="{FF2B5EF4-FFF2-40B4-BE49-F238E27FC236}">
                      <a16:creationId xmlns:a16="http://schemas.microsoft.com/office/drawing/2014/main" id="{E0523D1B-AB32-4955-B6F0-4C50F31B6A9C}"/>
                    </a:ext>
                  </a:extLst>
                </p:cNvPr>
                <p:cNvSpPr>
                  <a:spLocks noChangeArrowheads="1"/>
                </p:cNvSpPr>
                <p:nvPr/>
              </p:nvSpPr>
              <p:spPr bwMode="auto">
                <a:xfrm>
                  <a:off x="1056" y="370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 name="Rectangle 13">
                  <a:extLst>
                    <a:ext uri="{FF2B5EF4-FFF2-40B4-BE49-F238E27FC236}">
                      <a16:creationId xmlns:a16="http://schemas.microsoft.com/office/drawing/2014/main" id="{4DDE7354-0ADB-48B0-95DD-F2B6309EA9E4}"/>
                    </a:ext>
                  </a:extLst>
                </p:cNvPr>
                <p:cNvSpPr>
                  <a:spLocks noChangeArrowheads="1"/>
                </p:cNvSpPr>
                <p:nvPr/>
              </p:nvSpPr>
              <p:spPr bwMode="auto">
                <a:xfrm>
                  <a:off x="840"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3" name="Rectangle 14">
                  <a:extLst>
                    <a:ext uri="{FF2B5EF4-FFF2-40B4-BE49-F238E27FC236}">
                      <a16:creationId xmlns:a16="http://schemas.microsoft.com/office/drawing/2014/main" id="{F2ACB2ED-7863-42E2-8928-47BEC993EADF}"/>
                    </a:ext>
                  </a:extLst>
                </p:cNvPr>
                <p:cNvSpPr>
                  <a:spLocks noChangeArrowheads="1"/>
                </p:cNvSpPr>
                <p:nvPr/>
              </p:nvSpPr>
              <p:spPr bwMode="auto">
                <a:xfrm>
                  <a:off x="624"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4" name="Rectangle 15">
                  <a:extLst>
                    <a:ext uri="{FF2B5EF4-FFF2-40B4-BE49-F238E27FC236}">
                      <a16:creationId xmlns:a16="http://schemas.microsoft.com/office/drawing/2014/main" id="{67B7A64E-6544-4CDB-8E16-0D4A56E2D744}"/>
                    </a:ext>
                  </a:extLst>
                </p:cNvPr>
                <p:cNvSpPr>
                  <a:spLocks noChangeArrowheads="1"/>
                </p:cNvSpPr>
                <p:nvPr/>
              </p:nvSpPr>
              <p:spPr bwMode="auto">
                <a:xfrm>
                  <a:off x="408"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5" name="Rectangle 16">
                  <a:extLst>
                    <a:ext uri="{FF2B5EF4-FFF2-40B4-BE49-F238E27FC236}">
                      <a16:creationId xmlns:a16="http://schemas.microsoft.com/office/drawing/2014/main" id="{F8725BA1-A59C-41C8-9A99-34E5AC5C2D4E}"/>
                    </a:ext>
                  </a:extLst>
                </p:cNvPr>
                <p:cNvSpPr>
                  <a:spLocks noChangeArrowheads="1"/>
                </p:cNvSpPr>
                <p:nvPr/>
              </p:nvSpPr>
              <p:spPr bwMode="auto">
                <a:xfrm>
                  <a:off x="192"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6" name="Rectangle 17">
                  <a:extLst>
                    <a:ext uri="{FF2B5EF4-FFF2-40B4-BE49-F238E27FC236}">
                      <a16:creationId xmlns:a16="http://schemas.microsoft.com/office/drawing/2014/main" id="{CE3D9B03-41FE-41FF-8D6D-577D1A70D325}"/>
                    </a:ext>
                  </a:extLst>
                </p:cNvPr>
                <p:cNvSpPr>
                  <a:spLocks noChangeArrowheads="1"/>
                </p:cNvSpPr>
                <p:nvPr/>
              </p:nvSpPr>
              <p:spPr bwMode="auto">
                <a:xfrm>
                  <a:off x="1272" y="347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7" name="Rectangle 18">
                  <a:extLst>
                    <a:ext uri="{FF2B5EF4-FFF2-40B4-BE49-F238E27FC236}">
                      <a16:creationId xmlns:a16="http://schemas.microsoft.com/office/drawing/2014/main" id="{B332F6AD-2D3D-46D5-BB13-7F5553FADC8C}"/>
                    </a:ext>
                  </a:extLst>
                </p:cNvPr>
                <p:cNvSpPr>
                  <a:spLocks noChangeArrowheads="1"/>
                </p:cNvSpPr>
                <p:nvPr/>
              </p:nvSpPr>
              <p:spPr bwMode="auto">
                <a:xfrm>
                  <a:off x="1056" y="347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8" name="Rectangle 19">
                  <a:extLst>
                    <a:ext uri="{FF2B5EF4-FFF2-40B4-BE49-F238E27FC236}">
                      <a16:creationId xmlns:a16="http://schemas.microsoft.com/office/drawing/2014/main" id="{61B2C429-3355-4921-9850-E889D7D17A69}"/>
                    </a:ext>
                  </a:extLst>
                </p:cNvPr>
                <p:cNvSpPr>
                  <a:spLocks noChangeArrowheads="1"/>
                </p:cNvSpPr>
                <p:nvPr/>
              </p:nvSpPr>
              <p:spPr bwMode="auto">
                <a:xfrm>
                  <a:off x="840" y="347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9" name="Rectangle 20">
                  <a:extLst>
                    <a:ext uri="{FF2B5EF4-FFF2-40B4-BE49-F238E27FC236}">
                      <a16:creationId xmlns:a16="http://schemas.microsoft.com/office/drawing/2014/main" id="{03BA05C8-D16C-43B8-A834-AA9D2AADC4BE}"/>
                    </a:ext>
                  </a:extLst>
                </p:cNvPr>
                <p:cNvSpPr>
                  <a:spLocks noChangeArrowheads="1"/>
                </p:cNvSpPr>
                <p:nvPr/>
              </p:nvSpPr>
              <p:spPr bwMode="auto">
                <a:xfrm>
                  <a:off x="624"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0" name="Rectangle 21">
                  <a:extLst>
                    <a:ext uri="{FF2B5EF4-FFF2-40B4-BE49-F238E27FC236}">
                      <a16:creationId xmlns:a16="http://schemas.microsoft.com/office/drawing/2014/main" id="{E0C7EE03-D5BB-4B0F-B622-38CF1DDBBABB}"/>
                    </a:ext>
                  </a:extLst>
                </p:cNvPr>
                <p:cNvSpPr>
                  <a:spLocks noChangeArrowheads="1"/>
                </p:cNvSpPr>
                <p:nvPr/>
              </p:nvSpPr>
              <p:spPr bwMode="auto">
                <a:xfrm>
                  <a:off x="408"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1" name="Rectangle 22">
                  <a:extLst>
                    <a:ext uri="{FF2B5EF4-FFF2-40B4-BE49-F238E27FC236}">
                      <a16:creationId xmlns:a16="http://schemas.microsoft.com/office/drawing/2014/main" id="{75F9A458-B728-461F-AC40-9D928DD2BB23}"/>
                    </a:ext>
                  </a:extLst>
                </p:cNvPr>
                <p:cNvSpPr>
                  <a:spLocks noChangeArrowheads="1"/>
                </p:cNvSpPr>
                <p:nvPr/>
              </p:nvSpPr>
              <p:spPr bwMode="auto">
                <a:xfrm>
                  <a:off x="192"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22" name="Rectangle 23">
                  <a:extLst>
                    <a:ext uri="{FF2B5EF4-FFF2-40B4-BE49-F238E27FC236}">
                      <a16:creationId xmlns:a16="http://schemas.microsoft.com/office/drawing/2014/main" id="{356E0C67-0B7C-4344-971E-44591F02EA7C}"/>
                    </a:ext>
                  </a:extLst>
                </p:cNvPr>
                <p:cNvSpPr>
                  <a:spLocks noChangeArrowheads="1"/>
                </p:cNvSpPr>
                <p:nvPr/>
              </p:nvSpPr>
              <p:spPr bwMode="auto">
                <a:xfrm>
                  <a:off x="1272" y="324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3" name="Rectangle 24">
                  <a:extLst>
                    <a:ext uri="{FF2B5EF4-FFF2-40B4-BE49-F238E27FC236}">
                      <a16:creationId xmlns:a16="http://schemas.microsoft.com/office/drawing/2014/main" id="{73A9E1E0-9454-4214-97EF-6EF4F0855973}"/>
                    </a:ext>
                  </a:extLst>
                </p:cNvPr>
                <p:cNvSpPr>
                  <a:spLocks noChangeArrowheads="1"/>
                </p:cNvSpPr>
                <p:nvPr/>
              </p:nvSpPr>
              <p:spPr bwMode="auto">
                <a:xfrm>
                  <a:off x="1056" y="324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4" name="Rectangle 25">
                  <a:extLst>
                    <a:ext uri="{FF2B5EF4-FFF2-40B4-BE49-F238E27FC236}">
                      <a16:creationId xmlns:a16="http://schemas.microsoft.com/office/drawing/2014/main" id="{5B25EDB6-2188-4AED-B8EB-949A277D12C8}"/>
                    </a:ext>
                  </a:extLst>
                </p:cNvPr>
                <p:cNvSpPr>
                  <a:spLocks noChangeArrowheads="1"/>
                </p:cNvSpPr>
                <p:nvPr/>
              </p:nvSpPr>
              <p:spPr bwMode="auto">
                <a:xfrm>
                  <a:off x="840" y="324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5" name="Rectangle 26">
                  <a:extLst>
                    <a:ext uri="{FF2B5EF4-FFF2-40B4-BE49-F238E27FC236}">
                      <a16:creationId xmlns:a16="http://schemas.microsoft.com/office/drawing/2014/main" id="{B87D9062-A42D-4F25-B20E-2B933E45DF73}"/>
                    </a:ext>
                  </a:extLst>
                </p:cNvPr>
                <p:cNvSpPr>
                  <a:spLocks noChangeArrowheads="1"/>
                </p:cNvSpPr>
                <p:nvPr/>
              </p:nvSpPr>
              <p:spPr bwMode="auto">
                <a:xfrm>
                  <a:off x="624" y="324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6" name="Rectangle 27">
                  <a:extLst>
                    <a:ext uri="{FF2B5EF4-FFF2-40B4-BE49-F238E27FC236}">
                      <a16:creationId xmlns:a16="http://schemas.microsoft.com/office/drawing/2014/main" id="{CA5C7CEA-7785-4E0A-8521-9FEC0490F679}"/>
                    </a:ext>
                  </a:extLst>
                </p:cNvPr>
                <p:cNvSpPr>
                  <a:spLocks noChangeArrowheads="1"/>
                </p:cNvSpPr>
                <p:nvPr/>
              </p:nvSpPr>
              <p:spPr bwMode="auto">
                <a:xfrm>
                  <a:off x="408"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7" name="Rectangle 28">
                  <a:extLst>
                    <a:ext uri="{FF2B5EF4-FFF2-40B4-BE49-F238E27FC236}">
                      <a16:creationId xmlns:a16="http://schemas.microsoft.com/office/drawing/2014/main" id="{53DC3653-06ED-477B-A09E-08311B2DEB51}"/>
                    </a:ext>
                  </a:extLst>
                </p:cNvPr>
                <p:cNvSpPr>
                  <a:spLocks noChangeArrowheads="1"/>
                </p:cNvSpPr>
                <p:nvPr/>
              </p:nvSpPr>
              <p:spPr bwMode="auto">
                <a:xfrm>
                  <a:off x="192"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28" name="Rectangle 29">
                  <a:extLst>
                    <a:ext uri="{FF2B5EF4-FFF2-40B4-BE49-F238E27FC236}">
                      <a16:creationId xmlns:a16="http://schemas.microsoft.com/office/drawing/2014/main" id="{01EE9417-F27A-4F5F-A408-1EAB3034C9B4}"/>
                    </a:ext>
                  </a:extLst>
                </p:cNvPr>
                <p:cNvSpPr>
                  <a:spLocks noChangeArrowheads="1"/>
                </p:cNvSpPr>
                <p:nvPr/>
              </p:nvSpPr>
              <p:spPr bwMode="auto">
                <a:xfrm>
                  <a:off x="1272" y="3014"/>
                  <a:ext cx="216" cy="23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9" name="Rectangle 30">
                  <a:extLst>
                    <a:ext uri="{FF2B5EF4-FFF2-40B4-BE49-F238E27FC236}">
                      <a16:creationId xmlns:a16="http://schemas.microsoft.com/office/drawing/2014/main" id="{795246EC-301F-4EF1-AB5C-31F0BCF562E7}"/>
                    </a:ext>
                  </a:extLst>
                </p:cNvPr>
                <p:cNvSpPr>
                  <a:spLocks noChangeArrowheads="1"/>
                </p:cNvSpPr>
                <p:nvPr/>
              </p:nvSpPr>
              <p:spPr bwMode="auto">
                <a:xfrm>
                  <a:off x="1056" y="301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0" name="Rectangle 31">
                  <a:extLst>
                    <a:ext uri="{FF2B5EF4-FFF2-40B4-BE49-F238E27FC236}">
                      <a16:creationId xmlns:a16="http://schemas.microsoft.com/office/drawing/2014/main" id="{95E63866-A4E8-4B88-942C-12F881BC94E2}"/>
                    </a:ext>
                  </a:extLst>
                </p:cNvPr>
                <p:cNvSpPr>
                  <a:spLocks noChangeArrowheads="1"/>
                </p:cNvSpPr>
                <p:nvPr/>
              </p:nvSpPr>
              <p:spPr bwMode="auto">
                <a:xfrm>
                  <a:off x="840" y="301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1" name="Rectangle 32">
                  <a:extLst>
                    <a:ext uri="{FF2B5EF4-FFF2-40B4-BE49-F238E27FC236}">
                      <a16:creationId xmlns:a16="http://schemas.microsoft.com/office/drawing/2014/main" id="{A4836150-5192-4732-8EA0-8E9B75FEF64D}"/>
                    </a:ext>
                  </a:extLst>
                </p:cNvPr>
                <p:cNvSpPr>
                  <a:spLocks noChangeArrowheads="1"/>
                </p:cNvSpPr>
                <p:nvPr/>
              </p:nvSpPr>
              <p:spPr bwMode="auto">
                <a:xfrm>
                  <a:off x="624" y="301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2" name="Rectangle 33">
                  <a:extLst>
                    <a:ext uri="{FF2B5EF4-FFF2-40B4-BE49-F238E27FC236}">
                      <a16:creationId xmlns:a16="http://schemas.microsoft.com/office/drawing/2014/main" id="{C1B9910B-26EC-4338-A243-808C3ED1C66A}"/>
                    </a:ext>
                  </a:extLst>
                </p:cNvPr>
                <p:cNvSpPr>
                  <a:spLocks noChangeArrowheads="1"/>
                </p:cNvSpPr>
                <p:nvPr/>
              </p:nvSpPr>
              <p:spPr bwMode="auto">
                <a:xfrm>
                  <a:off x="408" y="301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3" name="Rectangle 34">
                  <a:extLst>
                    <a:ext uri="{FF2B5EF4-FFF2-40B4-BE49-F238E27FC236}">
                      <a16:creationId xmlns:a16="http://schemas.microsoft.com/office/drawing/2014/main" id="{35320219-C4E5-4A89-B763-FCDABAA00B89}"/>
                    </a:ext>
                  </a:extLst>
                </p:cNvPr>
                <p:cNvSpPr>
                  <a:spLocks noChangeArrowheads="1"/>
                </p:cNvSpPr>
                <p:nvPr/>
              </p:nvSpPr>
              <p:spPr bwMode="auto">
                <a:xfrm>
                  <a:off x="192" y="301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34" name="Rectangle 35">
                  <a:extLst>
                    <a:ext uri="{FF2B5EF4-FFF2-40B4-BE49-F238E27FC236}">
                      <a16:creationId xmlns:a16="http://schemas.microsoft.com/office/drawing/2014/main" id="{C5F75E05-A676-4AF2-8D06-8A0DDE979578}"/>
                    </a:ext>
                  </a:extLst>
                </p:cNvPr>
                <p:cNvSpPr>
                  <a:spLocks noChangeArrowheads="1"/>
                </p:cNvSpPr>
                <p:nvPr/>
              </p:nvSpPr>
              <p:spPr bwMode="auto">
                <a:xfrm>
                  <a:off x="127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35" name="Rectangle 36">
                  <a:extLst>
                    <a:ext uri="{FF2B5EF4-FFF2-40B4-BE49-F238E27FC236}">
                      <a16:creationId xmlns:a16="http://schemas.microsoft.com/office/drawing/2014/main" id="{30AA864A-25D3-4053-A65C-E033C3A7962C}"/>
                    </a:ext>
                  </a:extLst>
                </p:cNvPr>
                <p:cNvSpPr>
                  <a:spLocks noChangeArrowheads="1"/>
                </p:cNvSpPr>
                <p:nvPr/>
              </p:nvSpPr>
              <p:spPr bwMode="auto">
                <a:xfrm>
                  <a:off x="1056"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36" name="Rectangle 37">
                  <a:extLst>
                    <a:ext uri="{FF2B5EF4-FFF2-40B4-BE49-F238E27FC236}">
                      <a16:creationId xmlns:a16="http://schemas.microsoft.com/office/drawing/2014/main" id="{111ACF03-6D0E-4D4E-8867-9BCE86B95966}"/>
                    </a:ext>
                  </a:extLst>
                </p:cNvPr>
                <p:cNvSpPr>
                  <a:spLocks noChangeArrowheads="1"/>
                </p:cNvSpPr>
                <p:nvPr/>
              </p:nvSpPr>
              <p:spPr bwMode="auto">
                <a:xfrm>
                  <a:off x="840"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37" name="Rectangle 38">
                  <a:extLst>
                    <a:ext uri="{FF2B5EF4-FFF2-40B4-BE49-F238E27FC236}">
                      <a16:creationId xmlns:a16="http://schemas.microsoft.com/office/drawing/2014/main" id="{2D1BF6CE-D40E-4648-8755-388DE6921CAB}"/>
                    </a:ext>
                  </a:extLst>
                </p:cNvPr>
                <p:cNvSpPr>
                  <a:spLocks noChangeArrowheads="1"/>
                </p:cNvSpPr>
                <p:nvPr/>
              </p:nvSpPr>
              <p:spPr bwMode="auto">
                <a:xfrm>
                  <a:off x="624"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38" name="Rectangle 39">
                  <a:extLst>
                    <a:ext uri="{FF2B5EF4-FFF2-40B4-BE49-F238E27FC236}">
                      <a16:creationId xmlns:a16="http://schemas.microsoft.com/office/drawing/2014/main" id="{C7668874-5D94-4EC8-AA59-26D26E8DD133}"/>
                    </a:ext>
                  </a:extLst>
                </p:cNvPr>
                <p:cNvSpPr>
                  <a:spLocks noChangeArrowheads="1"/>
                </p:cNvSpPr>
                <p:nvPr/>
              </p:nvSpPr>
              <p:spPr bwMode="auto">
                <a:xfrm>
                  <a:off x="408"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39" name="Rectangle 40">
                  <a:extLst>
                    <a:ext uri="{FF2B5EF4-FFF2-40B4-BE49-F238E27FC236}">
                      <a16:creationId xmlns:a16="http://schemas.microsoft.com/office/drawing/2014/main" id="{7BC85A8F-3FB2-4B75-8746-1D515A616599}"/>
                    </a:ext>
                  </a:extLst>
                </p:cNvPr>
                <p:cNvSpPr>
                  <a:spLocks noChangeArrowheads="1"/>
                </p:cNvSpPr>
                <p:nvPr/>
              </p:nvSpPr>
              <p:spPr bwMode="auto">
                <a:xfrm>
                  <a:off x="19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40" name="Line 41">
                  <a:extLst>
                    <a:ext uri="{FF2B5EF4-FFF2-40B4-BE49-F238E27FC236}">
                      <a16:creationId xmlns:a16="http://schemas.microsoft.com/office/drawing/2014/main" id="{9E0CA31F-63F1-4419-8250-7C70E05B71D2}"/>
                    </a:ext>
                  </a:extLst>
                </p:cNvPr>
                <p:cNvSpPr>
                  <a:spLocks noChangeShapeType="1"/>
                </p:cNvSpPr>
                <p:nvPr/>
              </p:nvSpPr>
              <p:spPr bwMode="auto">
                <a:xfrm>
                  <a:off x="192" y="278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1" name="Line 42">
                  <a:extLst>
                    <a:ext uri="{FF2B5EF4-FFF2-40B4-BE49-F238E27FC236}">
                      <a16:creationId xmlns:a16="http://schemas.microsoft.com/office/drawing/2014/main" id="{2731E6E8-C201-46C8-A3EA-A5DD3FFF54B4}"/>
                    </a:ext>
                  </a:extLst>
                </p:cNvPr>
                <p:cNvSpPr>
                  <a:spLocks noChangeShapeType="1"/>
                </p:cNvSpPr>
                <p:nvPr/>
              </p:nvSpPr>
              <p:spPr bwMode="auto">
                <a:xfrm>
                  <a:off x="192" y="301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 name="Line 43">
                  <a:extLst>
                    <a:ext uri="{FF2B5EF4-FFF2-40B4-BE49-F238E27FC236}">
                      <a16:creationId xmlns:a16="http://schemas.microsoft.com/office/drawing/2014/main" id="{165DD162-0C75-41E1-89EF-85BAE3DB08CF}"/>
                    </a:ext>
                  </a:extLst>
                </p:cNvPr>
                <p:cNvSpPr>
                  <a:spLocks noChangeShapeType="1"/>
                </p:cNvSpPr>
                <p:nvPr/>
              </p:nvSpPr>
              <p:spPr bwMode="auto">
                <a:xfrm>
                  <a:off x="192" y="324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 name="Line 44">
                  <a:extLst>
                    <a:ext uri="{FF2B5EF4-FFF2-40B4-BE49-F238E27FC236}">
                      <a16:creationId xmlns:a16="http://schemas.microsoft.com/office/drawing/2014/main" id="{74D889C5-6DF2-44A2-8A1E-3962CFF4BACD}"/>
                    </a:ext>
                  </a:extLst>
                </p:cNvPr>
                <p:cNvSpPr>
                  <a:spLocks noChangeShapeType="1"/>
                </p:cNvSpPr>
                <p:nvPr/>
              </p:nvSpPr>
              <p:spPr bwMode="auto">
                <a:xfrm>
                  <a:off x="192" y="347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 name="Line 45">
                  <a:extLst>
                    <a:ext uri="{FF2B5EF4-FFF2-40B4-BE49-F238E27FC236}">
                      <a16:creationId xmlns:a16="http://schemas.microsoft.com/office/drawing/2014/main" id="{4B2EEB0E-A19D-4AD6-8A97-83AB5F81E335}"/>
                    </a:ext>
                  </a:extLst>
                </p:cNvPr>
                <p:cNvSpPr>
                  <a:spLocks noChangeShapeType="1"/>
                </p:cNvSpPr>
                <p:nvPr/>
              </p:nvSpPr>
              <p:spPr bwMode="auto">
                <a:xfrm>
                  <a:off x="192" y="370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5" name="Line 46">
                  <a:extLst>
                    <a:ext uri="{FF2B5EF4-FFF2-40B4-BE49-F238E27FC236}">
                      <a16:creationId xmlns:a16="http://schemas.microsoft.com/office/drawing/2014/main" id="{38993380-818C-41DD-BDC4-40D058B19034}"/>
                    </a:ext>
                  </a:extLst>
                </p:cNvPr>
                <p:cNvSpPr>
                  <a:spLocks noChangeShapeType="1"/>
                </p:cNvSpPr>
                <p:nvPr/>
              </p:nvSpPr>
              <p:spPr bwMode="auto">
                <a:xfrm>
                  <a:off x="192" y="393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6" name="Line 47">
                  <a:extLst>
                    <a:ext uri="{FF2B5EF4-FFF2-40B4-BE49-F238E27FC236}">
                      <a16:creationId xmlns:a16="http://schemas.microsoft.com/office/drawing/2014/main" id="{BDAD6B9A-8A9A-4A76-8E63-5E88E1A0D9B2}"/>
                    </a:ext>
                  </a:extLst>
                </p:cNvPr>
                <p:cNvSpPr>
                  <a:spLocks noChangeShapeType="1"/>
                </p:cNvSpPr>
                <p:nvPr/>
              </p:nvSpPr>
              <p:spPr bwMode="auto">
                <a:xfrm>
                  <a:off x="192" y="416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 name="Line 48">
                  <a:extLst>
                    <a:ext uri="{FF2B5EF4-FFF2-40B4-BE49-F238E27FC236}">
                      <a16:creationId xmlns:a16="http://schemas.microsoft.com/office/drawing/2014/main" id="{331EA37D-8692-4162-BD31-9F7A668251A1}"/>
                    </a:ext>
                  </a:extLst>
                </p:cNvPr>
                <p:cNvSpPr>
                  <a:spLocks noChangeShapeType="1"/>
                </p:cNvSpPr>
                <p:nvPr/>
              </p:nvSpPr>
              <p:spPr bwMode="auto">
                <a:xfrm>
                  <a:off x="192"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8" name="Line 49">
                  <a:extLst>
                    <a:ext uri="{FF2B5EF4-FFF2-40B4-BE49-F238E27FC236}">
                      <a16:creationId xmlns:a16="http://schemas.microsoft.com/office/drawing/2014/main" id="{F5BB6695-EA29-47FC-A886-7636BA1DBBCC}"/>
                    </a:ext>
                  </a:extLst>
                </p:cNvPr>
                <p:cNvSpPr>
                  <a:spLocks noChangeShapeType="1"/>
                </p:cNvSpPr>
                <p:nvPr/>
              </p:nvSpPr>
              <p:spPr bwMode="auto">
                <a:xfrm>
                  <a:off x="408"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 name="Line 50">
                  <a:extLst>
                    <a:ext uri="{FF2B5EF4-FFF2-40B4-BE49-F238E27FC236}">
                      <a16:creationId xmlns:a16="http://schemas.microsoft.com/office/drawing/2014/main" id="{39B72D24-5943-462B-8B85-368F6DC5F0C0}"/>
                    </a:ext>
                  </a:extLst>
                </p:cNvPr>
                <p:cNvSpPr>
                  <a:spLocks noChangeShapeType="1"/>
                </p:cNvSpPr>
                <p:nvPr/>
              </p:nvSpPr>
              <p:spPr bwMode="auto">
                <a:xfrm>
                  <a:off x="624"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 name="Line 51">
                  <a:extLst>
                    <a:ext uri="{FF2B5EF4-FFF2-40B4-BE49-F238E27FC236}">
                      <a16:creationId xmlns:a16="http://schemas.microsoft.com/office/drawing/2014/main" id="{9B1F97BC-186E-476D-BAB5-23BCD45D326B}"/>
                    </a:ext>
                  </a:extLst>
                </p:cNvPr>
                <p:cNvSpPr>
                  <a:spLocks noChangeShapeType="1"/>
                </p:cNvSpPr>
                <p:nvPr/>
              </p:nvSpPr>
              <p:spPr bwMode="auto">
                <a:xfrm>
                  <a:off x="840"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 name="Line 52">
                  <a:extLst>
                    <a:ext uri="{FF2B5EF4-FFF2-40B4-BE49-F238E27FC236}">
                      <a16:creationId xmlns:a16="http://schemas.microsoft.com/office/drawing/2014/main" id="{260272CF-1B81-466A-8BA7-70B5FD4CF19A}"/>
                    </a:ext>
                  </a:extLst>
                </p:cNvPr>
                <p:cNvSpPr>
                  <a:spLocks noChangeShapeType="1"/>
                </p:cNvSpPr>
                <p:nvPr/>
              </p:nvSpPr>
              <p:spPr bwMode="auto">
                <a:xfrm>
                  <a:off x="1056"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 name="Line 53">
                  <a:extLst>
                    <a:ext uri="{FF2B5EF4-FFF2-40B4-BE49-F238E27FC236}">
                      <a16:creationId xmlns:a16="http://schemas.microsoft.com/office/drawing/2014/main" id="{16B306E7-9A05-487F-8EF0-9C17AAB3ED8D}"/>
                    </a:ext>
                  </a:extLst>
                </p:cNvPr>
                <p:cNvSpPr>
                  <a:spLocks noChangeShapeType="1"/>
                </p:cNvSpPr>
                <p:nvPr/>
              </p:nvSpPr>
              <p:spPr bwMode="auto">
                <a:xfrm>
                  <a:off x="1272"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 name="Line 54">
                  <a:extLst>
                    <a:ext uri="{FF2B5EF4-FFF2-40B4-BE49-F238E27FC236}">
                      <a16:creationId xmlns:a16="http://schemas.microsoft.com/office/drawing/2014/main" id="{93A05D5D-C1E2-49BB-AE47-AAD2F0D6DCE1}"/>
                    </a:ext>
                  </a:extLst>
                </p:cNvPr>
                <p:cNvSpPr>
                  <a:spLocks noChangeShapeType="1"/>
                </p:cNvSpPr>
                <p:nvPr/>
              </p:nvSpPr>
              <p:spPr bwMode="auto">
                <a:xfrm>
                  <a:off x="1488"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 name="Line 55">
                  <a:extLst>
                    <a:ext uri="{FF2B5EF4-FFF2-40B4-BE49-F238E27FC236}">
                      <a16:creationId xmlns:a16="http://schemas.microsoft.com/office/drawing/2014/main" id="{721C554F-C36D-45F9-99AC-4ABF28760DAC}"/>
                    </a:ext>
                  </a:extLst>
                </p:cNvPr>
                <p:cNvSpPr>
                  <a:spLocks noChangeShapeType="1"/>
                </p:cNvSpPr>
                <p:nvPr/>
              </p:nvSpPr>
              <p:spPr bwMode="auto">
                <a:xfrm flipV="1">
                  <a:off x="964" y="3105"/>
                  <a:ext cx="416" cy="4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cxnSp>
            <p:nvCxnSpPr>
              <p:cNvPr id="56" name="直接连接符 55">
                <a:extLst>
                  <a:ext uri="{FF2B5EF4-FFF2-40B4-BE49-F238E27FC236}">
                    <a16:creationId xmlns:a16="http://schemas.microsoft.com/office/drawing/2014/main" id="{AEFF98F3-D98E-4272-A174-CA61B3B9BFAB}"/>
                  </a:ext>
                </a:extLst>
              </p:cNvPr>
              <p:cNvCxnSpPr>
                <a:cxnSpLocks/>
              </p:cNvCxnSpPr>
              <p:nvPr/>
            </p:nvCxnSpPr>
            <p:spPr>
              <a:xfrm>
                <a:off x="9480425" y="1263243"/>
                <a:ext cx="1584976" cy="162723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F8402310-B793-4D62-88B0-355BCB6CAB2C}"/>
                  </a:ext>
                </a:extLst>
              </p:cNvPr>
              <p:cNvSpPr txBox="1"/>
              <p:nvPr/>
            </p:nvSpPr>
            <p:spPr>
              <a:xfrm>
                <a:off x="9139832" y="1085887"/>
                <a:ext cx="393056" cy="276999"/>
              </a:xfrm>
              <a:prstGeom prst="rect">
                <a:avLst/>
              </a:prstGeom>
              <a:noFill/>
            </p:spPr>
            <p:txBody>
              <a:bodyPr wrap="none" rtlCol="0">
                <a:spAutoFit/>
              </a:bodyPr>
              <a:lstStyle/>
              <a:p>
                <a:r>
                  <a:rPr lang="en-US" altLang="zh-CN" sz="1200" dirty="0"/>
                  <a:t>i=1</a:t>
                </a:r>
                <a:endParaRPr lang="zh-CN" altLang="en-US" sz="1200" dirty="0"/>
              </a:p>
            </p:txBody>
          </p:sp>
          <p:cxnSp>
            <p:nvCxnSpPr>
              <p:cNvPr id="61" name="直接连接符 60">
                <a:extLst>
                  <a:ext uri="{FF2B5EF4-FFF2-40B4-BE49-F238E27FC236}">
                    <a16:creationId xmlns:a16="http://schemas.microsoft.com/office/drawing/2014/main" id="{D3919860-2320-48C1-90F1-4E5E5F589777}"/>
                  </a:ext>
                </a:extLst>
              </p:cNvPr>
              <p:cNvCxnSpPr>
                <a:cxnSpLocks/>
              </p:cNvCxnSpPr>
              <p:nvPr/>
            </p:nvCxnSpPr>
            <p:spPr>
              <a:xfrm flipH="1" flipV="1">
                <a:off x="10358128" y="1294964"/>
                <a:ext cx="689795" cy="695050"/>
              </a:xfrm>
              <a:prstGeom prst="line">
                <a:avLst/>
              </a:prstGeom>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00465039-FCED-45C9-8EF2-21530C2B46C5}"/>
                  </a:ext>
                </a:extLst>
              </p:cNvPr>
              <p:cNvSpPr txBox="1"/>
              <p:nvPr/>
            </p:nvSpPr>
            <p:spPr>
              <a:xfrm>
                <a:off x="9997059" y="1101701"/>
                <a:ext cx="538930" cy="276999"/>
              </a:xfrm>
              <a:prstGeom prst="rect">
                <a:avLst/>
              </a:prstGeom>
              <a:noFill/>
            </p:spPr>
            <p:txBody>
              <a:bodyPr wrap="none" rtlCol="0">
                <a:spAutoFit/>
              </a:bodyPr>
              <a:lstStyle/>
              <a:p>
                <a:r>
                  <a:rPr lang="en-US" altLang="zh-CN" sz="1200" dirty="0"/>
                  <a:t>i=n-1</a:t>
                </a:r>
                <a:endParaRPr lang="zh-CN" altLang="en-US" sz="1200" dirty="0"/>
              </a:p>
            </p:txBody>
          </p:sp>
          <p:cxnSp>
            <p:nvCxnSpPr>
              <p:cNvPr id="64" name="直接连接符 63">
                <a:extLst>
                  <a:ext uri="{FF2B5EF4-FFF2-40B4-BE49-F238E27FC236}">
                    <a16:creationId xmlns:a16="http://schemas.microsoft.com/office/drawing/2014/main" id="{6A19CEF9-4361-4E34-8EA5-5E7446AF944D}"/>
                  </a:ext>
                </a:extLst>
              </p:cNvPr>
              <p:cNvCxnSpPr/>
              <p:nvPr/>
            </p:nvCxnSpPr>
            <p:spPr>
              <a:xfrm>
                <a:off x="9139832" y="1825247"/>
                <a:ext cx="1925316"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E130763C-0E8F-424A-AF4E-5FF7EB3EDDC8}"/>
                  </a:ext>
                </a:extLst>
              </p:cNvPr>
              <p:cNvSpPr txBox="1"/>
              <p:nvPr/>
            </p:nvSpPr>
            <p:spPr>
              <a:xfrm>
                <a:off x="8756749" y="1686747"/>
                <a:ext cx="394660" cy="276999"/>
              </a:xfrm>
              <a:prstGeom prst="rect">
                <a:avLst/>
              </a:prstGeom>
              <a:noFill/>
            </p:spPr>
            <p:txBody>
              <a:bodyPr wrap="none" rtlCol="0">
                <a:spAutoFit/>
              </a:bodyPr>
              <a:lstStyle/>
              <a:p>
                <a:r>
                  <a:rPr lang="en-US" altLang="zh-CN" sz="1200" dirty="0"/>
                  <a:t>j=0</a:t>
                </a:r>
                <a:endParaRPr lang="zh-CN" altLang="en-US" sz="1200" dirty="0"/>
              </a:p>
            </p:txBody>
          </p:sp>
          <p:cxnSp>
            <p:nvCxnSpPr>
              <p:cNvPr id="66" name="直接连接符 65">
                <a:extLst>
                  <a:ext uri="{FF2B5EF4-FFF2-40B4-BE49-F238E27FC236}">
                    <a16:creationId xmlns:a16="http://schemas.microsoft.com/office/drawing/2014/main" id="{A19D959C-6277-4135-98AC-B13F83001CE8}"/>
                  </a:ext>
                </a:extLst>
              </p:cNvPr>
              <p:cNvCxnSpPr/>
              <p:nvPr/>
            </p:nvCxnSpPr>
            <p:spPr>
              <a:xfrm>
                <a:off x="9139832" y="2742705"/>
                <a:ext cx="1925316"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7BF65D40-0E80-4584-A125-5EE9771EE86A}"/>
                  </a:ext>
                </a:extLst>
              </p:cNvPr>
              <p:cNvSpPr txBox="1"/>
              <p:nvPr/>
            </p:nvSpPr>
            <p:spPr>
              <a:xfrm>
                <a:off x="8616032" y="2594935"/>
                <a:ext cx="622286" cy="276999"/>
              </a:xfrm>
              <a:prstGeom prst="rect">
                <a:avLst/>
              </a:prstGeom>
              <a:noFill/>
            </p:spPr>
            <p:txBody>
              <a:bodyPr wrap="none" rtlCol="0">
                <a:spAutoFit/>
              </a:bodyPr>
              <a:lstStyle/>
              <a:p>
                <a:r>
                  <a:rPr lang="en-US" altLang="zh-CN" sz="1200" dirty="0"/>
                  <a:t>j=n-i-1</a:t>
                </a:r>
                <a:endParaRPr lang="zh-CN" altLang="en-US" sz="1200" dirty="0"/>
              </a:p>
            </p:txBody>
          </p:sp>
          <p:sp>
            <p:nvSpPr>
              <p:cNvPr id="71" name="文本框 70">
                <a:extLst>
                  <a:ext uri="{FF2B5EF4-FFF2-40B4-BE49-F238E27FC236}">
                    <a16:creationId xmlns:a16="http://schemas.microsoft.com/office/drawing/2014/main" id="{DAB9AEE2-D67B-4E32-9668-350C929B246C}"/>
                  </a:ext>
                </a:extLst>
              </p:cNvPr>
              <p:cNvSpPr txBox="1"/>
              <p:nvPr/>
            </p:nvSpPr>
            <p:spPr>
              <a:xfrm>
                <a:off x="9831110" y="3356797"/>
                <a:ext cx="1021433" cy="276999"/>
              </a:xfrm>
              <a:prstGeom prst="rect">
                <a:avLst/>
              </a:prstGeom>
              <a:noFill/>
            </p:spPr>
            <p:txBody>
              <a:bodyPr wrap="none" rtlCol="0">
                <a:spAutoFit/>
              </a:bodyPr>
              <a:lstStyle/>
              <a:p>
                <a:r>
                  <a:rPr lang="en-US" altLang="zh-CN" sz="1200" dirty="0">
                    <a:latin typeface="Courier New" panose="02070309020205020404" pitchFamily="49" charset="0"/>
                    <a:cs typeface="Courier New" panose="02070309020205020404" pitchFamily="49" charset="0"/>
                  </a:rPr>
                  <a:t>M[j][</a:t>
                </a:r>
                <a:r>
                  <a:rPr lang="en-US" altLang="zh-CN" sz="1200" dirty="0" err="1">
                    <a:latin typeface="Courier New" panose="02070309020205020404" pitchFamily="49" charset="0"/>
                    <a:cs typeface="Courier New" panose="02070309020205020404" pitchFamily="49" charset="0"/>
                  </a:rPr>
                  <a:t>j+i</a:t>
                </a:r>
                <a:r>
                  <a:rPr lang="en-US" altLang="zh-CN" sz="1200" dirty="0">
                    <a:latin typeface="Courier New" panose="02070309020205020404" pitchFamily="49" charset="0"/>
                    <a:cs typeface="Courier New" panose="02070309020205020404" pitchFamily="49" charset="0"/>
                  </a:rPr>
                  <a:t>]</a:t>
                </a:r>
                <a:endParaRPr lang="zh-CN" altLang="en-US" sz="1200" dirty="0">
                  <a:latin typeface="Courier New" panose="02070309020205020404" pitchFamily="49" charset="0"/>
                  <a:cs typeface="Courier New" panose="02070309020205020404" pitchFamily="49" charset="0"/>
                </a:endParaRPr>
              </a:p>
            </p:txBody>
          </p:sp>
        </p:grpSp>
        <p:cxnSp>
          <p:nvCxnSpPr>
            <p:cNvPr id="70" name="直接连接符 69">
              <a:extLst>
                <a:ext uri="{FF2B5EF4-FFF2-40B4-BE49-F238E27FC236}">
                  <a16:creationId xmlns:a16="http://schemas.microsoft.com/office/drawing/2014/main" id="{24220E9B-0C9D-4EE1-AB8F-D90C182B19C1}"/>
                </a:ext>
              </a:extLst>
            </p:cNvPr>
            <p:cNvCxnSpPr/>
            <p:nvPr/>
          </p:nvCxnSpPr>
          <p:spPr>
            <a:xfrm>
              <a:off x="10507498" y="2257522"/>
              <a:ext cx="0" cy="124348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398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26" end="2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27" end="2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7" end="1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8" end="1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5" end="2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20" end="2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24" end="2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DB27D57-6D4D-44ED-A128-6BDD5D55A84B}"/>
              </a:ext>
            </a:extLst>
          </p:cNvPr>
          <p:cNvSpPr>
            <a:spLocks noGrp="1" noChangeArrowheads="1"/>
          </p:cNvSpPr>
          <p:nvPr>
            <p:ph type="title"/>
          </p:nvPr>
        </p:nvSpPr>
        <p:spPr/>
        <p:txBody>
          <a:bodyPr/>
          <a:lstStyle/>
          <a:p>
            <a:pPr eaLnBrk="1" hangingPunct="1"/>
            <a:r>
              <a:rPr lang="zh-CN" altLang="en-US"/>
              <a:t>矩阵连乘问题</a:t>
            </a:r>
          </a:p>
        </p:txBody>
      </p:sp>
      <p:sp>
        <p:nvSpPr>
          <p:cNvPr id="13315" name="Rectangle 3">
            <a:extLst>
              <a:ext uri="{FF2B5EF4-FFF2-40B4-BE49-F238E27FC236}">
                <a16:creationId xmlns:a16="http://schemas.microsoft.com/office/drawing/2014/main" id="{B89B5A56-D0DE-47B6-918C-90566EB3F463}"/>
              </a:ext>
            </a:extLst>
          </p:cNvPr>
          <p:cNvSpPr>
            <a:spLocks noGrp="1" noChangeArrowheads="1"/>
          </p:cNvSpPr>
          <p:nvPr>
            <p:ph idx="1"/>
          </p:nvPr>
        </p:nvSpPr>
        <p:spPr>
          <a:xfrm>
            <a:off x="2706688" y="2017713"/>
            <a:ext cx="7772400" cy="3968750"/>
          </a:xfrm>
        </p:spPr>
        <p:txBody>
          <a:bodyPr>
            <a:normAutofit fontScale="62500" lnSpcReduction="20000"/>
          </a:bodyPr>
          <a:lstStyle/>
          <a:p>
            <a:pPr eaLnBrk="1" hangingPunct="1"/>
            <a:r>
              <a:rPr lang="zh-CN" altLang="en-US" sz="2400"/>
              <a:t>构造最优解</a:t>
            </a:r>
            <a:r>
              <a:rPr lang="en-US" altLang="zh-CN" sz="2400">
                <a:latin typeface="Arial" panose="020B0604020202020204" pitchFamily="34" charset="0"/>
              </a:rPr>
              <a:t>——</a:t>
            </a:r>
            <a:r>
              <a:rPr lang="zh-CN" altLang="en-US" sz="2400"/>
              <a:t>矩阵连乘顺序</a:t>
            </a:r>
          </a:p>
          <a:p>
            <a:pPr lvl="1" eaLnBrk="1" hangingPunct="1"/>
            <a:r>
              <a:rPr lang="zh-CN" altLang="en-US" sz="2000"/>
              <a:t>由计算过程中得到的</a:t>
            </a:r>
            <a:r>
              <a:rPr lang="en-US" altLang="zh-CN" sz="2000"/>
              <a:t>s</a:t>
            </a:r>
            <a:r>
              <a:rPr lang="zh-CN" altLang="en-US" sz="2000"/>
              <a:t>向量，可以递归地得到矩阵连乘的计算顺序；</a:t>
            </a:r>
          </a:p>
          <a:p>
            <a:pPr lvl="1" eaLnBrk="1" hangingPunct="1"/>
            <a:r>
              <a:rPr lang="zh-CN" altLang="en-US" sz="2000"/>
              <a:t>递归算法如下：</a:t>
            </a:r>
            <a:br>
              <a:rPr lang="zh-CN" altLang="en-US" sz="2000"/>
            </a:br>
            <a:r>
              <a:rPr lang="zh-CN" altLang="en-US" sz="2000"/>
              <a:t>问题形式：计算</a:t>
            </a:r>
            <a:r>
              <a:rPr lang="en-US" altLang="zh-CN" sz="2000"/>
              <a:t>A</a:t>
            </a:r>
            <a:r>
              <a:rPr lang="en-US" altLang="zh-CN" sz="2000" baseline="-25000"/>
              <a:t>i,j</a:t>
            </a:r>
            <a:r>
              <a:rPr lang="zh-CN" altLang="en-US" sz="2000"/>
              <a:t>；</a:t>
            </a:r>
            <a:br>
              <a:rPr lang="zh-CN" altLang="en-US" sz="2000"/>
            </a:br>
            <a:r>
              <a:rPr lang="zh-CN" altLang="en-US" sz="2000"/>
              <a:t>递归规则：</a:t>
            </a:r>
            <a:br>
              <a:rPr lang="zh-CN" altLang="en-US" sz="2000"/>
            </a:br>
            <a:r>
              <a:rPr lang="zh-CN" altLang="en-US" sz="2000"/>
              <a:t>	</a:t>
            </a:r>
            <a:r>
              <a:rPr lang="en-US" altLang="zh-CN" sz="2000"/>
              <a:t>k = s[i][j];</a:t>
            </a:r>
            <a:br>
              <a:rPr lang="en-US" altLang="zh-CN" sz="2000"/>
            </a:br>
            <a:r>
              <a:rPr lang="en-US" altLang="zh-CN" sz="2000"/>
              <a:t>	X = A</a:t>
            </a:r>
            <a:r>
              <a:rPr lang="en-US" altLang="zh-CN" sz="2000" baseline="-25000"/>
              <a:t>i,k</a:t>
            </a:r>
            <a:r>
              <a:rPr lang="en-US" altLang="zh-CN" sz="2000"/>
              <a:t>; </a:t>
            </a:r>
            <a:br>
              <a:rPr lang="en-US" altLang="zh-CN" sz="2000"/>
            </a:br>
            <a:r>
              <a:rPr lang="en-US" altLang="zh-CN" sz="2000"/>
              <a:t>	Y = A</a:t>
            </a:r>
            <a:r>
              <a:rPr lang="en-US" altLang="zh-CN" sz="2000" baseline="-25000"/>
              <a:t>k+1,j</a:t>
            </a:r>
            <a:r>
              <a:rPr lang="en-US" altLang="zh-CN" sz="2000"/>
              <a:t>; </a:t>
            </a:r>
            <a:br>
              <a:rPr lang="en-US" altLang="zh-CN" sz="2000"/>
            </a:br>
            <a:r>
              <a:rPr lang="en-US" altLang="zh-CN" sz="2000"/>
              <a:t>	</a:t>
            </a:r>
            <a:r>
              <a:rPr lang="zh-CN" altLang="en-US" sz="2000"/>
              <a:t>结果为：</a:t>
            </a:r>
            <a:r>
              <a:rPr lang="en-US" altLang="zh-CN" sz="2000"/>
              <a:t>X×Y</a:t>
            </a:r>
            <a:r>
              <a:rPr lang="zh-CN" altLang="en-US" sz="2000"/>
              <a:t>；</a:t>
            </a:r>
            <a:br>
              <a:rPr lang="zh-CN" altLang="en-US" sz="2000"/>
            </a:br>
            <a:r>
              <a:rPr lang="zh-CN" altLang="en-US" sz="2000"/>
              <a:t>终结条件：</a:t>
            </a:r>
            <a:r>
              <a:rPr lang="en-US" altLang="zh-CN" sz="2000"/>
              <a:t>A</a:t>
            </a:r>
            <a:r>
              <a:rPr lang="en-US" altLang="zh-CN" sz="2000" baseline="-25000"/>
              <a:t>i,i</a:t>
            </a:r>
            <a:r>
              <a:rPr lang="en-US" altLang="zh-CN" sz="2000"/>
              <a:t> = A</a:t>
            </a:r>
            <a:r>
              <a:rPr lang="en-US" altLang="zh-CN" sz="2000" baseline="-25000"/>
              <a:t>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5B3BA05-5A26-49C0-8314-49BFC943DA85}"/>
              </a:ext>
            </a:extLst>
          </p:cNvPr>
          <p:cNvSpPr/>
          <p:nvPr/>
        </p:nvSpPr>
        <p:spPr>
          <a:xfrm>
            <a:off x="1595500" y="476672"/>
            <a:ext cx="9001000" cy="6186309"/>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Output(</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vector&lt;vector&lt;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&gt;&gt; &amp;K,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s,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t)</a:t>
            </a:r>
          </a:p>
          <a:p>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(s == 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a:t>
            </a:r>
            <a:r>
              <a:rPr lang="en-US" altLang="zh-CN" sz="1200" dirty="0">
                <a:solidFill>
                  <a:srgbClr val="000000"/>
                </a:solidFill>
                <a:latin typeface="Consolas" panose="020B0609020204030204" pitchFamily="49" charset="0"/>
              </a:rPr>
              <a:t> &lt;&lt; s;</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1"/>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p = K[s][t];</a:t>
            </a:r>
          </a:p>
          <a:p>
            <a:pPr lvl="2"/>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(s &lt; p)  </a:t>
            </a:r>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超过</a:t>
            </a:r>
            <a:r>
              <a:rPr lang="en-US" altLang="zh-CN" sz="1200" dirty="0">
                <a:solidFill>
                  <a:schemeClr val="accent6">
                    <a:lumMod val="75000"/>
                  </a:schemeClr>
                </a:solidFill>
                <a:latin typeface="Consolas" panose="020B0609020204030204" pitchFamily="49" charset="0"/>
              </a:rPr>
              <a:t>1</a:t>
            </a:r>
            <a:r>
              <a:rPr lang="zh-CN" altLang="en-US" sz="1200" dirty="0">
                <a:solidFill>
                  <a:schemeClr val="accent6">
                    <a:lumMod val="75000"/>
                  </a:schemeClr>
                </a:solidFill>
                <a:latin typeface="Consolas" panose="020B0609020204030204" pitchFamily="49" charset="0"/>
              </a:rPr>
              <a:t>项</a:t>
            </a:r>
            <a:endParaRPr lang="en-US" altLang="zh-CN" sz="1200" dirty="0">
              <a:solidFill>
                <a:schemeClr val="accent6">
                  <a:lumMod val="75000"/>
                </a:schemeClr>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Output(K, s, p);</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	Output(K, s, p);</a:t>
            </a:r>
          </a:p>
          <a:p>
            <a:pPr lvl="2"/>
            <a:r>
              <a:rPr lang="en-US" altLang="zh-CN" sz="1200" dirty="0">
                <a:solidFill>
                  <a:srgbClr val="000000"/>
                </a:solidFill>
                <a:latin typeface="Consolas" panose="020B0609020204030204" pitchFamily="49" charset="0"/>
              </a:rPr>
              <a:t>}</a:t>
            </a:r>
          </a:p>
          <a:p>
            <a:pPr lvl="2"/>
            <a:endParaRPr lang="en-US" altLang="zh-CN" sz="1200" dirty="0">
              <a:solidFill>
                <a:srgbClr val="000000"/>
              </a:solidFill>
              <a:latin typeface="Consolas" panose="020B0609020204030204" pitchFamily="49" charset="0"/>
            </a:endParaRPr>
          </a:p>
          <a:p>
            <a:pPr lvl="2"/>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(p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&lt; t)  </a:t>
            </a:r>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超过</a:t>
            </a:r>
            <a:r>
              <a:rPr lang="en-US" altLang="zh-CN" sz="1200" dirty="0">
                <a:solidFill>
                  <a:schemeClr val="accent6">
                    <a:lumMod val="75000"/>
                  </a:schemeClr>
                </a:solidFill>
                <a:latin typeface="Consolas" panose="020B0609020204030204" pitchFamily="49" charset="0"/>
              </a:rPr>
              <a:t>1</a:t>
            </a:r>
            <a:r>
              <a:rPr lang="zh-CN" altLang="en-US" sz="1200" dirty="0">
                <a:solidFill>
                  <a:schemeClr val="accent6">
                    <a:lumMod val="75000"/>
                  </a:schemeClr>
                </a:solidFill>
                <a:latin typeface="Consolas" panose="020B0609020204030204" pitchFamily="49" charset="0"/>
              </a:rPr>
              <a:t>项</a:t>
            </a:r>
            <a:endParaRPr lang="en-US" altLang="zh-CN" sz="1200" dirty="0">
              <a:solidFill>
                <a:schemeClr val="accent6">
                  <a:lumMod val="75000"/>
                </a:schemeClr>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Output(K, p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t);</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	Output(K, p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t);</a:t>
            </a:r>
          </a:p>
          <a:p>
            <a:pPr lvl="2"/>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return</a:t>
            </a:r>
            <a:r>
              <a:rPr lang="en-US" altLang="zh-CN" sz="1200" dirty="0">
                <a:solidFill>
                  <a:srgbClr val="000000"/>
                </a:solidFill>
                <a:latin typeface="Consolas" panose="020B0609020204030204" pitchFamily="49" charset="0"/>
              </a:rPr>
              <a: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endParaRPr lang="en-US" altLang="zh-CN" sz="1200" b="0" dirty="0">
              <a:solidFill>
                <a:srgbClr val="000000"/>
              </a:solidFill>
              <a:effectLst/>
              <a:latin typeface="Consolas" panose="020B0609020204030204" pitchFamily="49" charset="0"/>
            </a:endParaRPr>
          </a:p>
        </p:txBody>
      </p:sp>
      <p:sp>
        <p:nvSpPr>
          <p:cNvPr id="3" name="文本框 2">
            <a:extLst>
              <a:ext uri="{FF2B5EF4-FFF2-40B4-BE49-F238E27FC236}">
                <a16:creationId xmlns:a16="http://schemas.microsoft.com/office/drawing/2014/main" id="{F24DE9B7-212E-44A0-956D-CEF2C1A2D185}"/>
              </a:ext>
            </a:extLst>
          </p:cNvPr>
          <p:cNvSpPr txBox="1"/>
          <p:nvPr/>
        </p:nvSpPr>
        <p:spPr>
          <a:xfrm>
            <a:off x="8040216" y="2348880"/>
            <a:ext cx="1524776" cy="369332"/>
          </a:xfrm>
          <a:prstGeom prst="rect">
            <a:avLst/>
          </a:prstGeom>
          <a:noFill/>
        </p:spPr>
        <p:txBody>
          <a:bodyPr wrap="none" rtlCol="0">
            <a:spAutoFit/>
          </a:bodyPr>
          <a:lstStyle/>
          <a:p>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i</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i+1</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i+2</a:t>
            </a:r>
            <a:endParaRPr lang="zh-CN" altLang="en-US" b="1" baseline="-25000" dirty="0">
              <a:solidFill>
                <a:srgbClr val="FF0000"/>
              </a:solidFill>
              <a:latin typeface="Courier New" panose="02070309020205020404" pitchFamily="49" charset="0"/>
              <a:cs typeface="Courier New" panose="02070309020205020404" pitchFamily="49" charset="0"/>
            </a:endParaRPr>
          </a:p>
        </p:txBody>
      </p:sp>
      <p:sp>
        <p:nvSpPr>
          <p:cNvPr id="4" name="文本框 3">
            <a:extLst>
              <a:ext uri="{FF2B5EF4-FFF2-40B4-BE49-F238E27FC236}">
                <a16:creationId xmlns:a16="http://schemas.microsoft.com/office/drawing/2014/main" id="{A06533A0-BB62-43A1-9995-AC0464B21922}"/>
              </a:ext>
            </a:extLst>
          </p:cNvPr>
          <p:cNvSpPr txBox="1"/>
          <p:nvPr/>
        </p:nvSpPr>
        <p:spPr>
          <a:xfrm>
            <a:off x="8112224" y="1484784"/>
            <a:ext cx="1845377" cy="369332"/>
          </a:xfrm>
          <a:prstGeom prst="rect">
            <a:avLst/>
          </a:prstGeom>
          <a:noFill/>
        </p:spPr>
        <p:txBody>
          <a:bodyPr wrap="none" rtlCol="0">
            <a:spAutoFit/>
          </a:bodyPr>
          <a:lstStyle/>
          <a:p>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s</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p</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p+1</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t</a:t>
            </a:r>
            <a:endParaRPr lang="zh-CN" altLang="en-US" b="1" baseline="-25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2526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30" end="3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21" end="2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25" end="2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26" end="2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27" end="27"/>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23" end="23"/>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
                                            <p:txEl>
                                              <p:pRg st="24" end="2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1BFD24C-29F8-476A-A76F-FE4786D93A87}"/>
              </a:ext>
            </a:extLst>
          </p:cNvPr>
          <p:cNvSpPr>
            <a:spLocks noGrp="1" noChangeArrowheads="1"/>
          </p:cNvSpPr>
          <p:nvPr>
            <p:ph type="title"/>
          </p:nvPr>
        </p:nvSpPr>
        <p:spPr/>
        <p:txBody>
          <a:bodyPr/>
          <a:lstStyle/>
          <a:p>
            <a:pPr eaLnBrk="1" hangingPunct="1"/>
            <a:r>
              <a:rPr lang="zh-CN" altLang="en-US">
                <a:solidFill>
                  <a:schemeClr val="tx1"/>
                </a:solidFill>
              </a:rPr>
              <a:t>最长公共子序列</a:t>
            </a:r>
          </a:p>
        </p:txBody>
      </p:sp>
      <p:sp>
        <p:nvSpPr>
          <p:cNvPr id="14339" name="Rectangle 3">
            <a:extLst>
              <a:ext uri="{FF2B5EF4-FFF2-40B4-BE49-F238E27FC236}">
                <a16:creationId xmlns:a16="http://schemas.microsoft.com/office/drawing/2014/main" id="{A28F2B01-977E-4B62-B25B-04287C51CD9B}"/>
              </a:ext>
            </a:extLst>
          </p:cNvPr>
          <p:cNvSpPr>
            <a:spLocks noGrp="1" noChangeArrowheads="1"/>
          </p:cNvSpPr>
          <p:nvPr>
            <p:ph idx="1"/>
          </p:nvPr>
        </p:nvSpPr>
        <p:spPr>
          <a:xfrm>
            <a:off x="2706688" y="2017714"/>
            <a:ext cx="7772400" cy="2384425"/>
          </a:xfrm>
        </p:spPr>
        <p:txBody>
          <a:bodyPr>
            <a:normAutofit fontScale="70000" lnSpcReduction="20000"/>
          </a:bodyPr>
          <a:lstStyle/>
          <a:p>
            <a:pPr eaLnBrk="1" hangingPunct="1"/>
            <a:r>
              <a:rPr lang="zh-CN" altLang="en-US" sz="2400" dirty="0"/>
              <a:t>问题：</a:t>
            </a:r>
            <a:br>
              <a:rPr lang="zh-CN" altLang="en-US" sz="2400" dirty="0"/>
            </a:br>
            <a:r>
              <a:rPr lang="zh-CN" altLang="en-US" sz="2400" dirty="0"/>
              <a:t>给定两个序列</a:t>
            </a:r>
            <a:br>
              <a:rPr lang="zh-CN" altLang="en-US" sz="2400" dirty="0"/>
            </a:br>
            <a:r>
              <a:rPr lang="en-US" altLang="zh-CN" sz="2400" dirty="0"/>
              <a:t>X={x</a:t>
            </a:r>
            <a:r>
              <a:rPr lang="en-US" altLang="zh-CN" sz="2400" baseline="-25000" dirty="0"/>
              <a:t>0</a:t>
            </a:r>
            <a:r>
              <a:rPr lang="en-US" altLang="zh-CN" sz="2400" dirty="0"/>
              <a:t>,x</a:t>
            </a:r>
            <a:r>
              <a:rPr lang="en-US" altLang="zh-CN" sz="2400" baseline="-25000" dirty="0"/>
              <a:t>1</a:t>
            </a:r>
            <a:r>
              <a:rPr lang="en-US" altLang="zh-CN" sz="2400" dirty="0"/>
              <a:t>,</a:t>
            </a:r>
            <a:r>
              <a:rPr lang="en-US" altLang="zh-CN" sz="2400" dirty="0">
                <a:latin typeface="Arial" panose="020B0604020202020204" pitchFamily="34" charset="0"/>
              </a:rPr>
              <a:t>…</a:t>
            </a:r>
            <a:r>
              <a:rPr lang="en-US" altLang="zh-CN" sz="2400" dirty="0"/>
              <a:t>,x</a:t>
            </a:r>
            <a:r>
              <a:rPr lang="en-US" altLang="zh-CN" sz="2400" baseline="-25000" dirty="0"/>
              <a:t>m-1</a:t>
            </a:r>
            <a:r>
              <a:rPr lang="en-US" altLang="zh-CN" sz="2400" dirty="0"/>
              <a:t>}</a:t>
            </a:r>
            <a:r>
              <a:rPr lang="zh-CN" altLang="en-US" sz="2400" dirty="0"/>
              <a:t>，</a:t>
            </a:r>
            <a:br>
              <a:rPr lang="zh-CN" altLang="en-US" sz="2400" dirty="0"/>
            </a:br>
            <a:r>
              <a:rPr lang="en-US" altLang="zh-CN" sz="2400" dirty="0"/>
              <a:t>Y={y</a:t>
            </a:r>
            <a:r>
              <a:rPr lang="en-US" altLang="zh-CN" sz="2400" baseline="-25000" dirty="0"/>
              <a:t>0</a:t>
            </a:r>
            <a:r>
              <a:rPr lang="en-US" altLang="zh-CN" sz="2400" dirty="0"/>
              <a:t>,y</a:t>
            </a:r>
            <a:r>
              <a:rPr lang="en-US" altLang="zh-CN" sz="2400" baseline="-25000" dirty="0"/>
              <a:t>1</a:t>
            </a:r>
            <a:r>
              <a:rPr lang="en-US" altLang="zh-CN" sz="2400" dirty="0"/>
              <a:t>,</a:t>
            </a:r>
            <a:r>
              <a:rPr lang="en-US" altLang="zh-CN" sz="2400" dirty="0">
                <a:latin typeface="Arial" panose="020B0604020202020204" pitchFamily="34" charset="0"/>
              </a:rPr>
              <a:t>…</a:t>
            </a:r>
            <a:r>
              <a:rPr lang="en-US" altLang="zh-CN" sz="2400" dirty="0"/>
              <a:t>,y</a:t>
            </a:r>
            <a:r>
              <a:rPr lang="en-US" altLang="zh-CN" sz="2400" baseline="-25000" dirty="0"/>
              <a:t>n-1</a:t>
            </a:r>
            <a:r>
              <a:rPr lang="en-US" altLang="zh-CN" sz="2400" dirty="0"/>
              <a:t>}</a:t>
            </a:r>
            <a:r>
              <a:rPr lang="zh-CN" altLang="en-US" sz="2400" dirty="0"/>
              <a:t>，</a:t>
            </a:r>
            <a:br>
              <a:rPr lang="zh-CN" altLang="en-US" sz="2400" dirty="0"/>
            </a:br>
            <a:r>
              <a:rPr lang="zh-CN" altLang="en-US" sz="2400" dirty="0"/>
              <a:t>求</a:t>
            </a:r>
            <a:r>
              <a:rPr lang="en-US" altLang="zh-CN" sz="2400" dirty="0"/>
              <a:t>X</a:t>
            </a:r>
            <a:r>
              <a:rPr lang="zh-CN" altLang="en-US" sz="2400" dirty="0"/>
              <a:t>和</a:t>
            </a:r>
            <a:r>
              <a:rPr lang="en-US" altLang="zh-CN" sz="2400" dirty="0"/>
              <a:t>Y</a:t>
            </a:r>
            <a:r>
              <a:rPr lang="zh-CN" altLang="en-US" sz="2400" dirty="0"/>
              <a:t>的一个最长公共子序列；</a:t>
            </a:r>
          </a:p>
        </p:txBody>
      </p:sp>
      <p:sp>
        <p:nvSpPr>
          <p:cNvPr id="222212" name="Rectangle 4">
            <a:extLst>
              <a:ext uri="{FF2B5EF4-FFF2-40B4-BE49-F238E27FC236}">
                <a16:creationId xmlns:a16="http://schemas.microsoft.com/office/drawing/2014/main" id="{27C4B81A-C87E-46C6-8992-1C5E755A4D73}"/>
              </a:ext>
            </a:extLst>
          </p:cNvPr>
          <p:cNvSpPr>
            <a:spLocks noChangeArrowheads="1"/>
          </p:cNvSpPr>
          <p:nvPr/>
        </p:nvSpPr>
        <p:spPr bwMode="auto">
          <a:xfrm>
            <a:off x="3432176" y="4437063"/>
            <a:ext cx="420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1">
                <a:latin typeface="Courier New" panose="02070309020205020404" pitchFamily="49" charset="0"/>
                <a:ea typeface="华文新魏" panose="02010800040101010101" pitchFamily="2" charset="-122"/>
              </a:rPr>
              <a:t>例：</a:t>
            </a:r>
            <a:r>
              <a:rPr lang="en-US" altLang="zh-CN" sz="2400" b="1">
                <a:latin typeface="Courier New" panose="02070309020205020404" pitchFamily="49" charset="0"/>
                <a:ea typeface="华文新魏" panose="02010800040101010101" pitchFamily="2" charset="-122"/>
              </a:rPr>
              <a:t>X=ABCBDAB</a:t>
            </a:r>
            <a:r>
              <a:rPr lang="zh-CN" altLang="en-US" sz="2400" b="1">
                <a:latin typeface="Courier New" panose="02070309020205020404" pitchFamily="49" charset="0"/>
                <a:ea typeface="华文新魏" panose="02010800040101010101" pitchFamily="2" charset="-122"/>
              </a:rPr>
              <a:t>，</a:t>
            </a:r>
            <a:r>
              <a:rPr lang="en-US" altLang="zh-CN" sz="2400" b="1">
                <a:latin typeface="Courier New" panose="02070309020205020404" pitchFamily="49" charset="0"/>
                <a:ea typeface="华文新魏" panose="02010800040101010101" pitchFamily="2" charset="-122"/>
              </a:rPr>
              <a:t>Y=BDCABA</a:t>
            </a:r>
          </a:p>
        </p:txBody>
      </p:sp>
      <p:sp>
        <p:nvSpPr>
          <p:cNvPr id="222213" name="Text Box 5">
            <a:extLst>
              <a:ext uri="{FF2B5EF4-FFF2-40B4-BE49-F238E27FC236}">
                <a16:creationId xmlns:a16="http://schemas.microsoft.com/office/drawing/2014/main" id="{4B5FD850-4B64-41E8-8505-F3BA2ED0BBDE}"/>
              </a:ext>
            </a:extLst>
          </p:cNvPr>
          <p:cNvSpPr txBox="1">
            <a:spLocks noChangeArrowheads="1"/>
          </p:cNvSpPr>
          <p:nvPr/>
        </p:nvSpPr>
        <p:spPr bwMode="auto">
          <a:xfrm>
            <a:off x="3432176" y="5157788"/>
            <a:ext cx="4632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1">
                <a:latin typeface="Courier New" panose="02070309020205020404" pitchFamily="49" charset="0"/>
                <a:ea typeface="华文新魏" panose="02010800040101010101" pitchFamily="2" charset="-122"/>
              </a:rPr>
              <a:t>X</a:t>
            </a:r>
            <a:r>
              <a:rPr lang="zh-CN" altLang="en-US" sz="2400" b="1">
                <a:latin typeface="Courier New" panose="02070309020205020404" pitchFamily="49" charset="0"/>
                <a:ea typeface="华文新魏" panose="02010800040101010101" pitchFamily="2" charset="-122"/>
              </a:rPr>
              <a:t>和</a:t>
            </a:r>
            <a:r>
              <a:rPr lang="en-US" altLang="zh-CN" sz="2400" b="1">
                <a:latin typeface="Courier New" panose="02070309020205020404" pitchFamily="49" charset="0"/>
                <a:ea typeface="华文新魏" panose="02010800040101010101" pitchFamily="2" charset="-122"/>
              </a:rPr>
              <a:t>Y</a:t>
            </a:r>
            <a:r>
              <a:rPr lang="zh-CN" altLang="en-US" sz="2400" b="1">
                <a:latin typeface="Courier New" panose="02070309020205020404" pitchFamily="49" charset="0"/>
                <a:ea typeface="华文新魏" panose="02010800040101010101" pitchFamily="2" charset="-122"/>
              </a:rPr>
              <a:t>的最长公共子序列为：</a:t>
            </a:r>
            <a:r>
              <a:rPr lang="en-US" altLang="zh-CN" sz="2400" b="1">
                <a:latin typeface="Courier New" panose="02070309020205020404" pitchFamily="49" charset="0"/>
                <a:ea typeface="华文新魏" panose="02010800040101010101" pitchFamily="2" charset="-122"/>
              </a:rPr>
              <a:t>BCBA</a:t>
            </a:r>
          </a:p>
        </p:txBody>
      </p:sp>
      <p:sp>
        <p:nvSpPr>
          <p:cNvPr id="222214" name="Rectangle 6">
            <a:extLst>
              <a:ext uri="{FF2B5EF4-FFF2-40B4-BE49-F238E27FC236}">
                <a16:creationId xmlns:a16="http://schemas.microsoft.com/office/drawing/2014/main" id="{4E35771C-D8AC-4F26-AF0A-567D84465C51}"/>
              </a:ext>
            </a:extLst>
          </p:cNvPr>
          <p:cNvSpPr>
            <a:spLocks noChangeArrowheads="1"/>
          </p:cNvSpPr>
          <p:nvPr/>
        </p:nvSpPr>
        <p:spPr bwMode="auto">
          <a:xfrm>
            <a:off x="3432176" y="4437063"/>
            <a:ext cx="420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1">
                <a:latin typeface="Courier New" panose="02070309020205020404" pitchFamily="49" charset="0"/>
                <a:ea typeface="华文新魏" panose="02010800040101010101" pitchFamily="2" charset="-122"/>
              </a:rPr>
              <a:t>例：</a:t>
            </a:r>
            <a:r>
              <a:rPr lang="en-US" altLang="zh-CN" sz="2400" b="1">
                <a:latin typeface="Courier New" panose="02070309020205020404" pitchFamily="49" charset="0"/>
                <a:ea typeface="华文新魏" panose="02010800040101010101" pitchFamily="2" charset="-122"/>
              </a:rPr>
              <a:t>X=ABCBDAB</a:t>
            </a:r>
            <a:r>
              <a:rPr lang="zh-CN" altLang="en-US" sz="2400" b="1">
                <a:latin typeface="Courier New" panose="02070309020205020404" pitchFamily="49" charset="0"/>
                <a:ea typeface="华文新魏" panose="02010800040101010101" pitchFamily="2" charset="-122"/>
              </a:rPr>
              <a:t>，</a:t>
            </a:r>
            <a:r>
              <a:rPr lang="en-US" altLang="zh-CN" sz="2400" b="1">
                <a:latin typeface="Courier New" panose="02070309020205020404" pitchFamily="49" charset="0"/>
                <a:ea typeface="华文新魏" panose="02010800040101010101" pitchFamily="2" charset="-122"/>
              </a:rPr>
              <a:t>Y=BDCABA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2"/>
                                        </p:tgtEl>
                                        <p:attrNameLst>
                                          <p:attrName>style.visibility</p:attrName>
                                        </p:attrNameLst>
                                      </p:cBhvr>
                                      <p:to>
                                        <p:strVal val="visible"/>
                                      </p:to>
                                    </p:set>
                                  </p:childTnLst>
                                  <p:subTnLst>
                                    <p:set>
                                      <p:cBhvr override="childStyle">
                                        <p:cTn dur="1" fill="hold" display="0" masterRel="nextClick" afterEffect="1"/>
                                        <p:tgtEl>
                                          <p:spTgt spid="22221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p:bldP spid="222213" grpId="0"/>
      <p:bldP spid="2222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84CD263-4DB2-41CC-A327-14DF3A819296}"/>
              </a:ext>
            </a:extLst>
          </p:cNvPr>
          <p:cNvSpPr>
            <a:spLocks noGrp="1" noChangeArrowheads="1"/>
          </p:cNvSpPr>
          <p:nvPr>
            <p:ph type="title"/>
          </p:nvPr>
        </p:nvSpPr>
        <p:spPr/>
        <p:txBody>
          <a:bodyPr/>
          <a:lstStyle/>
          <a:p>
            <a:pPr eaLnBrk="1" hangingPunct="1"/>
            <a:r>
              <a:rPr lang="zh-CN" altLang="en-US"/>
              <a:t>最长公共子序列</a:t>
            </a:r>
          </a:p>
        </p:txBody>
      </p:sp>
      <p:sp>
        <p:nvSpPr>
          <p:cNvPr id="15363" name="Rectangle 3">
            <a:extLst>
              <a:ext uri="{FF2B5EF4-FFF2-40B4-BE49-F238E27FC236}">
                <a16:creationId xmlns:a16="http://schemas.microsoft.com/office/drawing/2014/main" id="{97AB70B7-347B-4464-8E58-AFB083E6755A}"/>
              </a:ext>
            </a:extLst>
          </p:cNvPr>
          <p:cNvSpPr>
            <a:spLocks noGrp="1" noChangeArrowheads="1"/>
          </p:cNvSpPr>
          <p:nvPr>
            <p:ph idx="1"/>
          </p:nvPr>
        </p:nvSpPr>
        <p:spPr>
          <a:xfrm>
            <a:off x="2566989" y="1989139"/>
            <a:ext cx="7705725" cy="2160587"/>
          </a:xfrm>
        </p:spPr>
        <p:txBody>
          <a:bodyPr>
            <a:normAutofit fontScale="92500" lnSpcReduction="10000"/>
          </a:bodyPr>
          <a:lstStyle/>
          <a:p>
            <a:pPr eaLnBrk="1" hangingPunct="1">
              <a:lnSpc>
                <a:spcPct val="150000"/>
              </a:lnSpc>
            </a:pPr>
            <a:r>
              <a:rPr lang="zh-CN" altLang="en-US" sz="2000" dirty="0"/>
              <a:t>分析：</a:t>
            </a:r>
            <a:br>
              <a:rPr lang="zh-CN" altLang="en-US" sz="2000" dirty="0"/>
            </a:br>
            <a:r>
              <a:rPr lang="zh-CN" altLang="en-US" sz="2000" dirty="0"/>
              <a:t>设最长公共子序列为</a:t>
            </a:r>
            <a:r>
              <a:rPr lang="en-US" altLang="zh-CN" sz="2000" dirty="0"/>
              <a:t>Z={z</a:t>
            </a:r>
            <a:r>
              <a:rPr lang="en-US" altLang="zh-CN" sz="2000" baseline="-25000" dirty="0"/>
              <a:t>0</a:t>
            </a:r>
            <a:r>
              <a:rPr lang="en-US" altLang="zh-CN" sz="2000" dirty="0"/>
              <a:t>,z</a:t>
            </a:r>
            <a:r>
              <a:rPr lang="en-US" altLang="zh-CN" sz="2000" baseline="-25000" dirty="0"/>
              <a:t>1</a:t>
            </a:r>
            <a:r>
              <a:rPr lang="en-US" altLang="zh-CN" sz="2000" dirty="0"/>
              <a:t>,</a:t>
            </a:r>
            <a:r>
              <a:rPr lang="en-US" altLang="zh-CN" sz="2000" dirty="0">
                <a:latin typeface="Arial" panose="020B0604020202020204" pitchFamily="34" charset="0"/>
              </a:rPr>
              <a:t>…</a:t>
            </a:r>
            <a:r>
              <a:rPr lang="en-US" altLang="zh-CN" sz="2000" dirty="0"/>
              <a:t>,z</a:t>
            </a:r>
            <a:r>
              <a:rPr lang="en-US" altLang="zh-CN" sz="2000" baseline="-25000" dirty="0"/>
              <a:t>k-1</a:t>
            </a:r>
            <a:r>
              <a:rPr lang="en-US" altLang="zh-CN" sz="2000" dirty="0"/>
              <a:t>}</a:t>
            </a:r>
            <a:r>
              <a:rPr lang="zh-CN" altLang="en-US" sz="2000" dirty="0"/>
              <a:t>，则可推论：</a:t>
            </a:r>
            <a:br>
              <a:rPr lang="zh-CN" altLang="en-US" sz="2000" dirty="0"/>
            </a:br>
            <a:r>
              <a:rPr lang="zh-CN" altLang="en-US" sz="2000" dirty="0"/>
              <a:t>若</a:t>
            </a:r>
            <a:r>
              <a:rPr lang="en-US" altLang="zh-CN" sz="2000" dirty="0"/>
              <a:t>x</a:t>
            </a:r>
            <a:r>
              <a:rPr lang="en-US" altLang="zh-CN" sz="2000" baseline="-25000" dirty="0"/>
              <a:t>m-1</a:t>
            </a:r>
            <a:r>
              <a:rPr lang="en-US" altLang="zh-CN" sz="2000" dirty="0"/>
              <a:t>=y</a:t>
            </a:r>
            <a:r>
              <a:rPr lang="en-US" altLang="zh-CN" sz="2000" baseline="-25000" dirty="0"/>
              <a:t>n-1</a:t>
            </a:r>
            <a:r>
              <a:rPr lang="zh-CN" altLang="en-US" sz="2000" dirty="0"/>
              <a:t>，则</a:t>
            </a:r>
            <a:r>
              <a:rPr lang="en-US" altLang="zh-CN" sz="2000" dirty="0"/>
              <a:t>Z</a:t>
            </a:r>
            <a:r>
              <a:rPr lang="zh-CN" altLang="en-US" sz="2000" dirty="0"/>
              <a:t>是</a:t>
            </a:r>
            <a:r>
              <a:rPr lang="en-US" altLang="zh-CN" sz="2000" dirty="0"/>
              <a:t>X</a:t>
            </a:r>
            <a:r>
              <a:rPr lang="en-US" altLang="zh-CN" sz="2000" baseline="-25000" dirty="0"/>
              <a:t>m-2</a:t>
            </a:r>
            <a:r>
              <a:rPr lang="zh-CN" altLang="en-US" sz="2000" dirty="0"/>
              <a:t>和</a:t>
            </a:r>
            <a:r>
              <a:rPr lang="en-US" altLang="zh-CN" sz="2000" dirty="0"/>
              <a:t>Y</a:t>
            </a:r>
            <a:r>
              <a:rPr lang="en-US" altLang="zh-CN" sz="2000" baseline="-25000" dirty="0"/>
              <a:t>n-2</a:t>
            </a:r>
            <a:r>
              <a:rPr lang="zh-CN" altLang="en-US" sz="2000" dirty="0"/>
              <a:t>的最长公共子序列</a:t>
            </a:r>
            <a:r>
              <a:rPr lang="en-US" altLang="zh-CN" sz="2000" dirty="0"/>
              <a:t>+x</a:t>
            </a:r>
            <a:r>
              <a:rPr lang="en-US" altLang="zh-CN" sz="2000" baseline="-25000" dirty="0"/>
              <a:t>m-1</a:t>
            </a:r>
            <a:r>
              <a:rPr lang="zh-CN" altLang="en-US" sz="2000" dirty="0"/>
              <a:t>；</a:t>
            </a:r>
            <a:br>
              <a:rPr lang="zh-CN" altLang="en-US" sz="2000" dirty="0"/>
            </a:br>
            <a:r>
              <a:rPr lang="zh-CN" altLang="en-US" sz="2000" dirty="0"/>
              <a:t>否则，则</a:t>
            </a:r>
            <a:r>
              <a:rPr lang="en-US" altLang="zh-CN" sz="2000" dirty="0"/>
              <a:t>Z</a:t>
            </a:r>
            <a:r>
              <a:rPr lang="zh-CN" altLang="en-US" sz="2000" dirty="0"/>
              <a:t>是</a:t>
            </a:r>
            <a:r>
              <a:rPr lang="en-US" altLang="zh-CN" sz="2000" dirty="0"/>
              <a:t>X</a:t>
            </a:r>
            <a:r>
              <a:rPr lang="zh-CN" altLang="en-US" sz="2000" dirty="0"/>
              <a:t>和</a:t>
            </a:r>
            <a:r>
              <a:rPr lang="en-US" altLang="zh-CN" sz="2000" dirty="0"/>
              <a:t>Y</a:t>
            </a:r>
            <a:r>
              <a:rPr lang="en-US" altLang="zh-CN" sz="2000" baseline="-25000" dirty="0"/>
              <a:t>n-2</a:t>
            </a:r>
            <a:r>
              <a:rPr lang="zh-CN" altLang="en-US" sz="2000" dirty="0"/>
              <a:t>的最长公共子序列（当</a:t>
            </a:r>
            <a:r>
              <a:rPr lang="en-US" altLang="zh-CN" sz="2000" dirty="0"/>
              <a:t>z</a:t>
            </a:r>
            <a:r>
              <a:rPr lang="en-US" altLang="zh-CN" sz="2000" baseline="-25000" dirty="0"/>
              <a:t>k-1</a:t>
            </a:r>
            <a:r>
              <a:rPr lang="en-US" altLang="zh-CN" sz="2000" dirty="0"/>
              <a:t>≠x</a:t>
            </a:r>
            <a:r>
              <a:rPr lang="en-US" altLang="zh-CN" sz="2000" baseline="-25000" dirty="0"/>
              <a:t>m-1</a:t>
            </a:r>
            <a:r>
              <a:rPr lang="zh-CN" altLang="en-US" sz="2000" dirty="0"/>
              <a:t>时）或是</a:t>
            </a:r>
            <a:r>
              <a:rPr lang="en-US" altLang="zh-CN" sz="2000" dirty="0"/>
              <a:t>X</a:t>
            </a:r>
            <a:r>
              <a:rPr lang="en-US" altLang="zh-CN" sz="2000" baseline="-25000" dirty="0"/>
              <a:t>m-2</a:t>
            </a:r>
            <a:r>
              <a:rPr lang="zh-CN" altLang="en-US" sz="2000" dirty="0"/>
              <a:t>和</a:t>
            </a:r>
            <a:r>
              <a:rPr lang="en-US" altLang="zh-CN" sz="2000" dirty="0"/>
              <a:t>Y</a:t>
            </a:r>
            <a:r>
              <a:rPr lang="zh-CN" altLang="en-US" sz="2000" dirty="0"/>
              <a:t>的最长公共子序列（当</a:t>
            </a:r>
            <a:r>
              <a:rPr lang="en-US" altLang="zh-CN" sz="2000" dirty="0"/>
              <a:t>z</a:t>
            </a:r>
            <a:r>
              <a:rPr lang="en-US" altLang="zh-CN" sz="2000" baseline="-25000" dirty="0"/>
              <a:t>k-1 </a:t>
            </a:r>
            <a:r>
              <a:rPr lang="en-US" altLang="zh-CN" sz="2000" dirty="0"/>
              <a:t>≠y</a:t>
            </a:r>
            <a:r>
              <a:rPr lang="en-US" altLang="zh-CN" sz="2000" baseline="-25000" dirty="0"/>
              <a:t>n-1</a:t>
            </a:r>
            <a:r>
              <a:rPr lang="zh-CN" altLang="en-US" sz="2000" dirty="0"/>
              <a:t>时）；</a:t>
            </a:r>
          </a:p>
        </p:txBody>
      </p:sp>
      <p:graphicFrame>
        <p:nvGraphicFramePr>
          <p:cNvPr id="223236" name="Group 4">
            <a:extLst>
              <a:ext uri="{FF2B5EF4-FFF2-40B4-BE49-F238E27FC236}">
                <a16:creationId xmlns:a16="http://schemas.microsoft.com/office/drawing/2014/main" id="{06F3B0CC-AC52-43D1-952F-0AD12D5B6670}"/>
              </a:ext>
            </a:extLst>
          </p:cNvPr>
          <p:cNvGraphicFramePr>
            <a:graphicFrameLocks noGrp="1"/>
          </p:cNvGraphicFramePr>
          <p:nvPr>
            <p:extLst>
              <p:ext uri="{D42A27DB-BD31-4B8C-83A1-F6EECF244321}">
                <p14:modId xmlns:p14="http://schemas.microsoft.com/office/powerpoint/2010/main" val="310714131"/>
              </p:ext>
            </p:extLst>
          </p:nvPr>
        </p:nvGraphicFramePr>
        <p:xfrm>
          <a:off x="3313113" y="4941889"/>
          <a:ext cx="6096000" cy="3968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3</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m-2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rgbClr val="000000"/>
                          </a:solidFill>
                          <a:effectLst/>
                          <a:latin typeface="Tahoma" panose="020B0604030504040204" pitchFamily="34" charset="0"/>
                          <a:ea typeface="楷体_GB2312" pitchFamily="49" charset="-122"/>
                        </a:rPr>
                        <a:t>m-1</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graphicFrame>
        <p:nvGraphicFramePr>
          <p:cNvPr id="223256" name="Group 24">
            <a:extLst>
              <a:ext uri="{FF2B5EF4-FFF2-40B4-BE49-F238E27FC236}">
                <a16:creationId xmlns:a16="http://schemas.microsoft.com/office/drawing/2014/main" id="{3A105433-B6D6-4774-B0FB-704D8A85D816}"/>
              </a:ext>
            </a:extLst>
          </p:cNvPr>
          <p:cNvGraphicFramePr>
            <a:graphicFrameLocks noGrp="1"/>
          </p:cNvGraphicFramePr>
          <p:nvPr>
            <p:extLst>
              <p:ext uri="{D42A27DB-BD31-4B8C-83A1-F6EECF244321}">
                <p14:modId xmlns:p14="http://schemas.microsoft.com/office/powerpoint/2010/main" val="756700731"/>
              </p:ext>
            </p:extLst>
          </p:nvPr>
        </p:nvGraphicFramePr>
        <p:xfrm>
          <a:off x="4075113" y="5445126"/>
          <a:ext cx="5334000" cy="3968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n-2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rgbClr val="000000"/>
                          </a:solidFill>
                          <a:effectLst/>
                          <a:latin typeface="Tahoma" panose="020B0604030504040204" pitchFamily="34" charset="0"/>
                          <a:ea typeface="楷体_GB2312" pitchFamily="49" charset="-122"/>
                        </a:rPr>
                        <a:t>n-1</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B1B1"/>
                    </a:solidFill>
                  </a:tcPr>
                </a:tc>
                <a:extLst>
                  <a:ext uri="{0D108BD9-81ED-4DB2-BD59-A6C34878D82A}">
                    <a16:rowId xmlns:a16="http://schemas.microsoft.com/office/drawing/2014/main" val="10000"/>
                  </a:ext>
                </a:extLst>
              </a:tr>
            </a:tbl>
          </a:graphicData>
        </a:graphic>
      </p:graphicFrame>
      <p:graphicFrame>
        <p:nvGraphicFramePr>
          <p:cNvPr id="223274" name="Group 42">
            <a:extLst>
              <a:ext uri="{FF2B5EF4-FFF2-40B4-BE49-F238E27FC236}">
                <a16:creationId xmlns:a16="http://schemas.microsoft.com/office/drawing/2014/main" id="{B3EBAD22-D482-4365-86BE-CCA92885FBE3}"/>
              </a:ext>
            </a:extLst>
          </p:cNvPr>
          <p:cNvGraphicFramePr>
            <a:graphicFrameLocks noGrp="1"/>
          </p:cNvGraphicFramePr>
          <p:nvPr>
            <p:extLst>
              <p:ext uri="{D42A27DB-BD31-4B8C-83A1-F6EECF244321}">
                <p14:modId xmlns:p14="http://schemas.microsoft.com/office/powerpoint/2010/main" val="1368780373"/>
              </p:ext>
            </p:extLst>
          </p:nvPr>
        </p:nvGraphicFramePr>
        <p:xfrm>
          <a:off x="5591175" y="5949951"/>
          <a:ext cx="3810000" cy="3968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k-2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rgbClr val="000000"/>
                          </a:solidFill>
                          <a:effectLst/>
                          <a:latin typeface="Tahoma" panose="020B0604030504040204" pitchFamily="34" charset="0"/>
                          <a:ea typeface="楷体_GB2312" pitchFamily="49" charset="-122"/>
                        </a:rPr>
                        <a:t>k-1</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AE67D3E-3111-4E82-8150-FC2C22E40D09}"/>
              </a:ext>
            </a:extLst>
          </p:cNvPr>
          <p:cNvSpPr>
            <a:spLocks noGrp="1" noChangeArrowheads="1"/>
          </p:cNvSpPr>
          <p:nvPr>
            <p:ph type="title"/>
          </p:nvPr>
        </p:nvSpPr>
        <p:spPr/>
        <p:txBody>
          <a:bodyPr/>
          <a:lstStyle/>
          <a:p>
            <a:pPr eaLnBrk="1" hangingPunct="1"/>
            <a:r>
              <a:rPr lang="zh-CN" altLang="en-US" dirty="0"/>
              <a:t>最长公共子序列</a:t>
            </a:r>
          </a:p>
        </p:txBody>
      </p:sp>
      <p:sp>
        <p:nvSpPr>
          <p:cNvPr id="16387" name="Rectangle 3">
            <a:extLst>
              <a:ext uri="{FF2B5EF4-FFF2-40B4-BE49-F238E27FC236}">
                <a16:creationId xmlns:a16="http://schemas.microsoft.com/office/drawing/2014/main" id="{92BDCEEF-FF9A-4881-B595-2FE69C2EFC31}"/>
              </a:ext>
            </a:extLst>
          </p:cNvPr>
          <p:cNvSpPr>
            <a:spLocks noGrp="1" noChangeArrowheads="1"/>
          </p:cNvSpPr>
          <p:nvPr>
            <p:ph idx="1"/>
          </p:nvPr>
        </p:nvSpPr>
        <p:spPr>
          <a:xfrm>
            <a:off x="2640014" y="2133600"/>
            <a:ext cx="7342187" cy="4191000"/>
          </a:xfrm>
        </p:spPr>
        <p:txBody>
          <a:bodyPr>
            <a:normAutofit fontScale="62500" lnSpcReduction="20000"/>
          </a:bodyPr>
          <a:lstStyle/>
          <a:p>
            <a:pPr eaLnBrk="1" hangingPunct="1">
              <a:lnSpc>
                <a:spcPct val="150000"/>
              </a:lnSpc>
            </a:pPr>
            <a:r>
              <a:rPr lang="zh-CN" altLang="en-US" sz="2800" dirty="0"/>
              <a:t>递归解法</a:t>
            </a:r>
          </a:p>
          <a:p>
            <a:pPr lvl="1" eaLnBrk="1" hangingPunct="1">
              <a:lnSpc>
                <a:spcPct val="150000"/>
              </a:lnSpc>
            </a:pPr>
            <a:r>
              <a:rPr lang="zh-CN" altLang="en-US" sz="2400" dirty="0"/>
              <a:t>问题形式：求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a:t>
            </a:r>
            <a:r>
              <a:rPr lang="zh-CN" altLang="en-US" sz="2400" dirty="0"/>
              <a:t>的最长公共子序列；</a:t>
            </a:r>
          </a:p>
          <a:p>
            <a:pPr lvl="1" eaLnBrk="1" hangingPunct="1">
              <a:lnSpc>
                <a:spcPct val="150000"/>
              </a:lnSpc>
            </a:pPr>
            <a:r>
              <a:rPr lang="zh-CN" altLang="en-US" sz="2400" dirty="0"/>
              <a:t>递归规则：</a:t>
            </a:r>
            <a:br>
              <a:rPr lang="zh-CN" altLang="en-US" sz="2400" dirty="0"/>
            </a:br>
            <a:r>
              <a:rPr lang="zh-CN" altLang="en-US" sz="2400" dirty="0"/>
              <a:t>若</a:t>
            </a:r>
            <a:r>
              <a:rPr lang="en-US" altLang="zh-CN" sz="2400" dirty="0"/>
              <a:t>x</a:t>
            </a:r>
            <a:r>
              <a:rPr lang="en-US" altLang="zh-CN" sz="2400" baseline="-25000" dirty="0"/>
              <a:t>i</a:t>
            </a:r>
            <a:r>
              <a:rPr lang="en-US" altLang="zh-CN" sz="2400" dirty="0"/>
              <a:t>=</a:t>
            </a:r>
            <a:r>
              <a:rPr lang="en-US" altLang="zh-CN" sz="2400" dirty="0" err="1"/>
              <a:t>y</a:t>
            </a:r>
            <a:r>
              <a:rPr lang="en-US" altLang="zh-CN" sz="2400" baseline="-25000" dirty="0" err="1"/>
              <a:t>j</a:t>
            </a:r>
            <a:r>
              <a:rPr lang="zh-CN" altLang="en-US" sz="2400" dirty="0"/>
              <a:t>，则</a:t>
            </a:r>
            <a:br>
              <a:rPr lang="zh-CN" altLang="en-US" sz="2400" dirty="0"/>
            </a:br>
            <a:r>
              <a:rPr lang="zh-CN" altLang="en-US" sz="2400" dirty="0"/>
              <a:t>	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i-1</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j-1</a:t>
            </a:r>
            <a:r>
              <a:rPr lang="zh-CN" altLang="en-US" sz="2400" dirty="0"/>
              <a:t>的最长公共子序列</a:t>
            </a:r>
            <a:r>
              <a:rPr lang="en-US" altLang="zh-CN" sz="2400" dirty="0"/>
              <a:t>Z</a:t>
            </a:r>
            <a:r>
              <a:rPr lang="en-US" altLang="zh-CN" sz="2400" baseline="-25000" dirty="0"/>
              <a:t>0</a:t>
            </a:r>
            <a:r>
              <a:rPr lang="en-US" altLang="zh-CN" sz="2400" baseline="-25000" dirty="0">
                <a:latin typeface="Arial" panose="020B0604020202020204" pitchFamily="34" charset="0"/>
              </a:rPr>
              <a:t>…</a:t>
            </a:r>
            <a:r>
              <a:rPr lang="en-US" altLang="zh-CN" sz="2400" baseline="-25000" dirty="0"/>
              <a:t>k</a:t>
            </a:r>
            <a:r>
              <a:rPr lang="zh-CN" altLang="en-US" sz="2400" dirty="0"/>
              <a:t>；</a:t>
            </a:r>
            <a:br>
              <a:rPr lang="zh-CN" altLang="en-US" sz="2400" dirty="0"/>
            </a:br>
            <a:r>
              <a:rPr lang="zh-CN" altLang="en-US" sz="2400" dirty="0"/>
              <a:t>	</a:t>
            </a:r>
            <a:r>
              <a:rPr lang="en-US" altLang="zh-CN" sz="2400" dirty="0"/>
              <a:t>Z</a:t>
            </a:r>
            <a:r>
              <a:rPr lang="en-US" altLang="zh-CN" sz="2400" baseline="-25000" dirty="0"/>
              <a:t>0</a:t>
            </a:r>
            <a:r>
              <a:rPr lang="en-US" altLang="zh-CN" sz="2400" baseline="-25000" dirty="0">
                <a:latin typeface="Arial" panose="020B0604020202020204" pitchFamily="34" charset="0"/>
              </a:rPr>
              <a:t>…</a:t>
            </a:r>
            <a:r>
              <a:rPr lang="en-US" altLang="zh-CN" sz="2400" baseline="-25000" dirty="0"/>
              <a:t>k</a:t>
            </a:r>
            <a:r>
              <a:rPr lang="en-US" altLang="zh-CN" sz="2400" dirty="0"/>
              <a:t>+{x</a:t>
            </a:r>
            <a:r>
              <a:rPr lang="en-US" altLang="zh-CN" sz="2400" baseline="-25000" dirty="0"/>
              <a:t>i</a:t>
            </a:r>
            <a:r>
              <a:rPr lang="en-US" altLang="zh-CN" sz="2400" dirty="0"/>
              <a:t>}</a:t>
            </a:r>
            <a:r>
              <a:rPr lang="zh-CN" altLang="en-US" sz="2400" dirty="0"/>
              <a:t>即结果；</a:t>
            </a:r>
            <a:br>
              <a:rPr lang="zh-CN" altLang="en-US" sz="2400" dirty="0"/>
            </a:br>
            <a:r>
              <a:rPr lang="zh-CN" altLang="en-US" sz="2400" dirty="0"/>
              <a:t>否则</a:t>
            </a:r>
            <a:br>
              <a:rPr lang="zh-CN" altLang="en-US" sz="2400" dirty="0"/>
            </a:br>
            <a:r>
              <a:rPr lang="zh-CN" altLang="en-US" sz="2400" dirty="0"/>
              <a:t>	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i-1</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a:t>
            </a:r>
            <a:r>
              <a:rPr lang="zh-CN" altLang="en-US" sz="2400" dirty="0"/>
              <a:t>的最长公共子序列</a:t>
            </a:r>
            <a:r>
              <a:rPr lang="en-US" altLang="zh-CN" sz="2400" dirty="0"/>
              <a:t>Z1;</a:t>
            </a:r>
            <a:br>
              <a:rPr lang="en-US" altLang="zh-CN" sz="2400" dirty="0"/>
            </a:br>
            <a:r>
              <a:rPr lang="en-US" altLang="zh-CN" sz="2400" dirty="0"/>
              <a:t>	</a:t>
            </a:r>
            <a:r>
              <a:rPr lang="zh-CN" altLang="en-US" sz="2400" dirty="0"/>
              <a:t>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j-1</a:t>
            </a:r>
            <a:r>
              <a:rPr lang="zh-CN" altLang="en-US" sz="2400" dirty="0"/>
              <a:t>的最长公共子序列</a:t>
            </a:r>
            <a:r>
              <a:rPr lang="en-US" altLang="zh-CN" sz="2400" dirty="0"/>
              <a:t>Z2</a:t>
            </a:r>
            <a:r>
              <a:rPr lang="zh-CN" altLang="en-US" sz="2400" dirty="0"/>
              <a:t>；</a:t>
            </a:r>
            <a:br>
              <a:rPr lang="zh-CN" altLang="en-US" sz="2400" dirty="0"/>
            </a:br>
            <a:r>
              <a:rPr lang="zh-CN" altLang="en-US" sz="2400" dirty="0"/>
              <a:t>	比较</a:t>
            </a:r>
            <a:r>
              <a:rPr lang="en-US" altLang="zh-CN" sz="2400" dirty="0"/>
              <a:t>Z1</a:t>
            </a:r>
            <a:r>
              <a:rPr lang="zh-CN" altLang="en-US" sz="2400" dirty="0"/>
              <a:t>和</a:t>
            </a:r>
            <a:r>
              <a:rPr lang="en-US" altLang="zh-CN" sz="2400" dirty="0"/>
              <a:t>Z2</a:t>
            </a:r>
            <a:r>
              <a:rPr lang="zh-CN" altLang="en-US" sz="2400" dirty="0"/>
              <a:t>，长度较长的序列即结果；</a:t>
            </a:r>
          </a:p>
          <a:p>
            <a:pPr lvl="1" eaLnBrk="1" hangingPunct="1">
              <a:lnSpc>
                <a:spcPct val="150000"/>
              </a:lnSpc>
            </a:pPr>
            <a:r>
              <a:rPr lang="zh-CN" altLang="en-US" sz="2400" dirty="0"/>
              <a:t>终结条件：若</a:t>
            </a:r>
            <a:r>
              <a:rPr lang="en-US" altLang="zh-CN" sz="2400" dirty="0"/>
              <a:t>X</a:t>
            </a:r>
            <a:r>
              <a:rPr lang="zh-CN" altLang="en-US" sz="2400" dirty="0"/>
              <a:t>或</a:t>
            </a:r>
            <a:r>
              <a:rPr lang="en-US" altLang="zh-CN" sz="2400" dirty="0"/>
              <a:t>Y</a:t>
            </a:r>
            <a:r>
              <a:rPr lang="zh-CN" altLang="en-US" sz="2400" dirty="0"/>
              <a:t>为空序列，则</a:t>
            </a:r>
            <a:r>
              <a:rPr lang="en-US" altLang="zh-CN" sz="2400" dirty="0"/>
              <a:t>Z</a:t>
            </a:r>
            <a:r>
              <a:rPr lang="zh-CN" altLang="en-US" sz="2400" dirty="0"/>
              <a:t>为空序列；</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1">
            <a:extLst>
              <a:ext uri="{FF2B5EF4-FFF2-40B4-BE49-F238E27FC236}">
                <a16:creationId xmlns:a16="http://schemas.microsoft.com/office/drawing/2014/main" id="{96B2F9C6-04F9-49A7-A918-0646FEBE80A6}"/>
              </a:ext>
            </a:extLst>
          </p:cNvPr>
          <p:cNvGrpSpPr>
            <a:grpSpLocks/>
          </p:cNvGrpSpPr>
          <p:nvPr/>
        </p:nvGrpSpPr>
        <p:grpSpPr bwMode="auto">
          <a:xfrm>
            <a:off x="2351089" y="2060575"/>
            <a:ext cx="8124825" cy="4222750"/>
            <a:chOff x="564" y="255"/>
            <a:chExt cx="5118" cy="2660"/>
          </a:xfrm>
        </p:grpSpPr>
        <p:sp>
          <p:nvSpPr>
            <p:cNvPr id="17412" name="Text Box 2">
              <a:extLst>
                <a:ext uri="{FF2B5EF4-FFF2-40B4-BE49-F238E27FC236}">
                  <a16:creationId xmlns:a16="http://schemas.microsoft.com/office/drawing/2014/main" id="{23746849-8928-40BC-801E-DAFB9C2E62FB}"/>
                </a:ext>
              </a:extLst>
            </p:cNvPr>
            <p:cNvSpPr txBox="1">
              <a:spLocks noChangeArrowheads="1"/>
            </p:cNvSpPr>
            <p:nvPr/>
          </p:nvSpPr>
          <p:spPr bwMode="auto">
            <a:xfrm>
              <a:off x="2469" y="255"/>
              <a:ext cx="602"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(m,n)</a:t>
              </a:r>
            </a:p>
          </p:txBody>
        </p:sp>
        <p:sp>
          <p:nvSpPr>
            <p:cNvPr id="17413" name="Text Box 3">
              <a:extLst>
                <a:ext uri="{FF2B5EF4-FFF2-40B4-BE49-F238E27FC236}">
                  <a16:creationId xmlns:a16="http://schemas.microsoft.com/office/drawing/2014/main" id="{9F868DFB-55F2-4C10-92DC-8FD692B3AAB7}"/>
                </a:ext>
              </a:extLst>
            </p:cNvPr>
            <p:cNvSpPr txBox="1">
              <a:spLocks noChangeArrowheads="1"/>
            </p:cNvSpPr>
            <p:nvPr/>
          </p:nvSpPr>
          <p:spPr bwMode="auto">
            <a:xfrm>
              <a:off x="1426" y="799"/>
              <a:ext cx="2522"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(m-1,n-1)|(m,n-1),(m-1,n)</a:t>
              </a:r>
            </a:p>
          </p:txBody>
        </p:sp>
        <p:sp>
          <p:nvSpPr>
            <p:cNvPr id="17414" name="Text Box 4">
              <a:extLst>
                <a:ext uri="{FF2B5EF4-FFF2-40B4-BE49-F238E27FC236}">
                  <a16:creationId xmlns:a16="http://schemas.microsoft.com/office/drawing/2014/main" id="{39E093C5-039F-4FC7-8A68-F5126C33E24E}"/>
                </a:ext>
              </a:extLst>
            </p:cNvPr>
            <p:cNvSpPr txBox="1">
              <a:spLocks noChangeArrowheads="1"/>
            </p:cNvSpPr>
            <p:nvPr/>
          </p:nvSpPr>
          <p:spPr bwMode="auto">
            <a:xfrm>
              <a:off x="564" y="1479"/>
              <a:ext cx="2906"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(m-2,n-2)|(m-1,n-2),(m-2,n-1)</a:t>
              </a:r>
            </a:p>
          </p:txBody>
        </p:sp>
        <p:sp>
          <p:nvSpPr>
            <p:cNvPr id="17415" name="Text Box 5">
              <a:extLst>
                <a:ext uri="{FF2B5EF4-FFF2-40B4-BE49-F238E27FC236}">
                  <a16:creationId xmlns:a16="http://schemas.microsoft.com/office/drawing/2014/main" id="{C8530DD0-CF8E-4ADE-A1B5-C5E287156DE0}"/>
                </a:ext>
              </a:extLst>
            </p:cNvPr>
            <p:cNvSpPr txBox="1">
              <a:spLocks noChangeArrowheads="1"/>
            </p:cNvSpPr>
            <p:nvPr/>
          </p:nvSpPr>
          <p:spPr bwMode="auto">
            <a:xfrm>
              <a:off x="1698" y="2069"/>
              <a:ext cx="2714"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(m-1,n-2)|(m,n-2),(m-1,n-1)</a:t>
              </a:r>
            </a:p>
          </p:txBody>
        </p:sp>
        <p:sp>
          <p:nvSpPr>
            <p:cNvPr id="17416" name="Text Box 6">
              <a:extLst>
                <a:ext uri="{FF2B5EF4-FFF2-40B4-BE49-F238E27FC236}">
                  <a16:creationId xmlns:a16="http://schemas.microsoft.com/office/drawing/2014/main" id="{B53FE491-4780-4124-8DEC-35E14A508BB2}"/>
                </a:ext>
              </a:extLst>
            </p:cNvPr>
            <p:cNvSpPr txBox="1">
              <a:spLocks noChangeArrowheads="1"/>
            </p:cNvSpPr>
            <p:nvPr/>
          </p:nvSpPr>
          <p:spPr bwMode="auto">
            <a:xfrm>
              <a:off x="2968" y="2659"/>
              <a:ext cx="2714"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(m-2,n-1)|(m-1,n-1),(m-2,n)</a:t>
              </a:r>
            </a:p>
          </p:txBody>
        </p:sp>
        <p:sp>
          <p:nvSpPr>
            <p:cNvPr id="17417" name="Line 7">
              <a:extLst>
                <a:ext uri="{FF2B5EF4-FFF2-40B4-BE49-F238E27FC236}">
                  <a16:creationId xmlns:a16="http://schemas.microsoft.com/office/drawing/2014/main" id="{0FE30FF4-F4FD-4946-A19F-8277CBD9397E}"/>
                </a:ext>
              </a:extLst>
            </p:cNvPr>
            <p:cNvSpPr>
              <a:spLocks noChangeShapeType="1"/>
            </p:cNvSpPr>
            <p:nvPr/>
          </p:nvSpPr>
          <p:spPr bwMode="auto">
            <a:xfrm flipH="1">
              <a:off x="2517" y="527"/>
              <a:ext cx="182"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18" name="Line 8">
              <a:extLst>
                <a:ext uri="{FF2B5EF4-FFF2-40B4-BE49-F238E27FC236}">
                  <a16:creationId xmlns:a16="http://schemas.microsoft.com/office/drawing/2014/main" id="{0DBB4643-A589-4355-9B9B-EAD180B0E89E}"/>
                </a:ext>
              </a:extLst>
            </p:cNvPr>
            <p:cNvSpPr>
              <a:spLocks noChangeShapeType="1"/>
            </p:cNvSpPr>
            <p:nvPr/>
          </p:nvSpPr>
          <p:spPr bwMode="auto">
            <a:xfrm flipH="1">
              <a:off x="1565" y="1071"/>
              <a:ext cx="272" cy="4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19" name="Line 9">
              <a:extLst>
                <a:ext uri="{FF2B5EF4-FFF2-40B4-BE49-F238E27FC236}">
                  <a16:creationId xmlns:a16="http://schemas.microsoft.com/office/drawing/2014/main" id="{307AC3D1-443F-4F59-8CFE-130333856CC0}"/>
                </a:ext>
              </a:extLst>
            </p:cNvPr>
            <p:cNvSpPr>
              <a:spLocks noChangeShapeType="1"/>
            </p:cNvSpPr>
            <p:nvPr/>
          </p:nvSpPr>
          <p:spPr bwMode="auto">
            <a:xfrm>
              <a:off x="2744" y="1071"/>
              <a:ext cx="181" cy="9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20" name="Line 10">
              <a:extLst>
                <a:ext uri="{FF2B5EF4-FFF2-40B4-BE49-F238E27FC236}">
                  <a16:creationId xmlns:a16="http://schemas.microsoft.com/office/drawing/2014/main" id="{8D5C150A-FE9A-496B-9641-5E4929703A92}"/>
                </a:ext>
              </a:extLst>
            </p:cNvPr>
            <p:cNvSpPr>
              <a:spLocks noChangeShapeType="1"/>
            </p:cNvSpPr>
            <p:nvPr/>
          </p:nvSpPr>
          <p:spPr bwMode="auto">
            <a:xfrm>
              <a:off x="3560" y="1071"/>
              <a:ext cx="681"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3" name="Rectangle 2">
            <a:extLst>
              <a:ext uri="{FF2B5EF4-FFF2-40B4-BE49-F238E27FC236}">
                <a16:creationId xmlns:a16="http://schemas.microsoft.com/office/drawing/2014/main" id="{3BF81496-66BE-449E-AE70-1986E0C433F2}"/>
              </a:ext>
            </a:extLst>
          </p:cNvPr>
          <p:cNvSpPr txBox="1">
            <a:spLocks noChangeArrowheads="1"/>
          </p:cNvSpPr>
          <p:nvPr/>
        </p:nvSpPr>
        <p:spPr>
          <a:xfrm>
            <a:off x="2592925" y="624110"/>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t>最长公共子序列</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DCE6E02-8A52-4206-9BDB-F0BDC9F4C1B2}"/>
              </a:ext>
            </a:extLst>
          </p:cNvPr>
          <p:cNvSpPr>
            <a:spLocks noGrp="1" noChangeArrowheads="1"/>
          </p:cNvSpPr>
          <p:nvPr>
            <p:ph type="title"/>
          </p:nvPr>
        </p:nvSpPr>
        <p:spPr/>
        <p:txBody>
          <a:bodyPr/>
          <a:lstStyle/>
          <a:p>
            <a:pPr eaLnBrk="1" hangingPunct="1"/>
            <a:r>
              <a:rPr lang="zh-CN" altLang="en-US"/>
              <a:t>最长公共子序列</a:t>
            </a:r>
          </a:p>
        </p:txBody>
      </p:sp>
      <p:sp>
        <p:nvSpPr>
          <p:cNvPr id="18435" name="Rectangle 3">
            <a:extLst>
              <a:ext uri="{FF2B5EF4-FFF2-40B4-BE49-F238E27FC236}">
                <a16:creationId xmlns:a16="http://schemas.microsoft.com/office/drawing/2014/main" id="{66DC147F-E4E1-45D5-81F2-EC07A039424C}"/>
              </a:ext>
            </a:extLst>
          </p:cNvPr>
          <p:cNvSpPr>
            <a:spLocks noGrp="1" noChangeArrowheads="1"/>
          </p:cNvSpPr>
          <p:nvPr>
            <p:ph idx="1"/>
          </p:nvPr>
        </p:nvSpPr>
        <p:spPr>
          <a:xfrm>
            <a:off x="2855913" y="2060576"/>
            <a:ext cx="7416800" cy="4492625"/>
          </a:xfrm>
        </p:spPr>
        <p:txBody>
          <a:bodyPr>
            <a:normAutofit fontScale="77500" lnSpcReduction="20000"/>
          </a:bodyPr>
          <a:lstStyle/>
          <a:p>
            <a:pPr defTabSz="723900" eaLnBrk="1" hangingPunct="1">
              <a:lnSpc>
                <a:spcPct val="170000"/>
              </a:lnSpc>
            </a:pPr>
            <a:r>
              <a:rPr lang="zh-CN" altLang="en-US" sz="2400" dirty="0"/>
              <a:t>自底向上构造最优值</a:t>
            </a:r>
          </a:p>
          <a:p>
            <a:pPr lvl="1" defTabSz="723900" eaLnBrk="1" hangingPunct="1">
              <a:lnSpc>
                <a:spcPct val="170000"/>
              </a:lnSpc>
            </a:pPr>
            <a:r>
              <a:rPr lang="zh-CN" altLang="en-US" sz="2000" dirty="0"/>
              <a:t>求解</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m-1</a:t>
            </a:r>
            <a:r>
              <a:rPr lang="zh-CN" altLang="en-US" sz="2000" dirty="0"/>
              <a:t>和</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n-1</a:t>
            </a:r>
            <a:r>
              <a:rPr lang="zh-CN" altLang="en-US" sz="2000" dirty="0"/>
              <a:t>的最长公共子序列，记为</a:t>
            </a:r>
            <a:r>
              <a:rPr lang="en-US" altLang="zh-CN" sz="2000" dirty="0"/>
              <a:t>(X</a:t>
            </a:r>
            <a:r>
              <a:rPr lang="en-US" altLang="zh-CN" sz="2000" baseline="-25000" dirty="0"/>
              <a:t>m-1</a:t>
            </a:r>
            <a:r>
              <a:rPr lang="en-US" altLang="zh-CN" sz="2000" dirty="0"/>
              <a:t>,Y</a:t>
            </a:r>
            <a:r>
              <a:rPr lang="en-US" altLang="zh-CN" sz="2000" baseline="-25000" dirty="0"/>
              <a:t>n-1</a:t>
            </a:r>
            <a:r>
              <a:rPr lang="en-US" altLang="zh-CN" sz="2000" dirty="0"/>
              <a:t>)</a:t>
            </a:r>
            <a:br>
              <a:rPr lang="en-US" altLang="zh-CN" sz="2000" dirty="0"/>
            </a:br>
            <a:r>
              <a:rPr lang="zh-CN" altLang="en-US" sz="2000" dirty="0"/>
              <a:t>引入辅助向量</a:t>
            </a:r>
            <a:r>
              <a:rPr lang="en-US" altLang="zh-CN" sz="2000" dirty="0"/>
              <a:t>c</a:t>
            </a:r>
            <a:r>
              <a:rPr lang="en-US" altLang="zh-CN" sz="2000" baseline="-25000" dirty="0"/>
              <a:t>0</a:t>
            </a:r>
            <a:r>
              <a:rPr lang="en-US" altLang="zh-CN" sz="2000" baseline="-25000" dirty="0">
                <a:latin typeface="Arial" panose="020B0604020202020204" pitchFamily="34" charset="0"/>
              </a:rPr>
              <a:t>…</a:t>
            </a:r>
            <a:r>
              <a:rPr lang="en-US" altLang="zh-CN" sz="2000" baseline="-25000" dirty="0"/>
              <a:t>m,0</a:t>
            </a:r>
            <a:r>
              <a:rPr lang="en-US" altLang="zh-CN" sz="2000" baseline="-25000" dirty="0">
                <a:latin typeface="Arial" panose="020B0604020202020204" pitchFamily="34" charset="0"/>
              </a:rPr>
              <a:t>…</a:t>
            </a:r>
            <a:r>
              <a:rPr lang="en-US" altLang="zh-CN" sz="2000" baseline="-25000" dirty="0"/>
              <a:t>n</a:t>
            </a:r>
            <a:r>
              <a:rPr lang="zh-CN" altLang="en-US" sz="2000" dirty="0"/>
              <a:t>和</a:t>
            </a:r>
            <a:r>
              <a:rPr lang="en-US" altLang="zh-CN" sz="2000" dirty="0"/>
              <a:t>b</a:t>
            </a:r>
            <a:r>
              <a:rPr lang="en-US" altLang="zh-CN" sz="2000" baseline="-25000" dirty="0"/>
              <a:t>0</a:t>
            </a:r>
            <a:r>
              <a:rPr lang="en-US" altLang="zh-CN" sz="2000" baseline="-25000" dirty="0">
                <a:latin typeface="Arial" panose="020B0604020202020204" pitchFamily="34" charset="0"/>
              </a:rPr>
              <a:t>…</a:t>
            </a:r>
            <a:r>
              <a:rPr lang="en-US" altLang="zh-CN" sz="2000" baseline="-25000" dirty="0"/>
              <a:t>m-1,0</a:t>
            </a:r>
            <a:r>
              <a:rPr lang="en-US" altLang="zh-CN" sz="2000" baseline="-25000" dirty="0">
                <a:latin typeface="Arial" panose="020B0604020202020204" pitchFamily="34" charset="0"/>
              </a:rPr>
              <a:t>…</a:t>
            </a:r>
            <a:r>
              <a:rPr lang="en-US" altLang="zh-CN" sz="2000" baseline="-25000" dirty="0"/>
              <a:t>n-1</a:t>
            </a:r>
            <a:r>
              <a:rPr lang="zh-CN" altLang="en-US" sz="2000" dirty="0"/>
              <a:t>：</a:t>
            </a:r>
            <a:br>
              <a:rPr lang="zh-CN" altLang="en-US" sz="2000" dirty="0"/>
            </a:br>
            <a:r>
              <a:rPr lang="en-US" altLang="zh-CN" sz="2000" dirty="0"/>
              <a:t>c</a:t>
            </a:r>
            <a:r>
              <a:rPr lang="en-US" altLang="zh-CN" sz="2000" baseline="-25000" dirty="0"/>
              <a:t>0</a:t>
            </a:r>
            <a:r>
              <a:rPr lang="en-US" altLang="zh-CN" sz="2000" baseline="-25000" dirty="0">
                <a:latin typeface="Arial" panose="020B0604020202020204" pitchFamily="34" charset="0"/>
              </a:rPr>
              <a:t>…</a:t>
            </a:r>
            <a:r>
              <a:rPr lang="en-US" altLang="zh-CN" sz="2000" baseline="-25000" dirty="0"/>
              <a:t>m,0</a:t>
            </a:r>
            <a:r>
              <a:rPr lang="en-US" altLang="zh-CN" sz="2000" baseline="-25000" dirty="0">
                <a:latin typeface="Arial" panose="020B0604020202020204" pitchFamily="34" charset="0"/>
              </a:rPr>
              <a:t>…</a:t>
            </a:r>
            <a:r>
              <a:rPr lang="en-US" altLang="zh-CN" sz="2000" baseline="-25000" dirty="0"/>
              <a:t>n</a:t>
            </a:r>
            <a:r>
              <a:rPr lang="zh-CN" altLang="en-US" sz="2000" dirty="0"/>
              <a:t>记录子问题的最优值，</a:t>
            </a:r>
            <a:br>
              <a:rPr lang="zh-CN" altLang="en-US" sz="2000" dirty="0"/>
            </a:br>
            <a:r>
              <a:rPr lang="en-US" altLang="zh-CN" sz="2000" dirty="0" err="1"/>
              <a:t>c</a:t>
            </a:r>
            <a:r>
              <a:rPr lang="en-US" altLang="zh-CN" sz="2000" baseline="-25000" dirty="0" err="1"/>
              <a:t>i,j</a:t>
            </a:r>
            <a:r>
              <a:rPr lang="zh-CN" altLang="en-US" sz="2000" dirty="0"/>
              <a:t>表示</a:t>
            </a:r>
            <a:r>
              <a:rPr lang="en-US" altLang="zh-CN" sz="2000" dirty="0"/>
              <a:t>(X</a:t>
            </a:r>
            <a:r>
              <a:rPr lang="en-US" altLang="zh-CN" sz="2000" baseline="-25000" dirty="0"/>
              <a:t>i-1</a:t>
            </a:r>
            <a:r>
              <a:rPr lang="en-US" altLang="zh-CN" sz="2000" dirty="0"/>
              <a:t>,Y</a:t>
            </a:r>
            <a:r>
              <a:rPr lang="en-US" altLang="zh-CN" sz="2000" baseline="-25000" dirty="0"/>
              <a:t>j-1</a:t>
            </a:r>
            <a:r>
              <a:rPr lang="en-US" altLang="zh-CN" sz="2000" dirty="0"/>
              <a:t>)</a:t>
            </a:r>
            <a:r>
              <a:rPr lang="zh-CN" altLang="en-US" sz="2000" dirty="0"/>
              <a:t>的长度，</a:t>
            </a:r>
            <a:r>
              <a:rPr lang="en-US" altLang="zh-CN" sz="2000" dirty="0"/>
              <a:t>i</a:t>
            </a:r>
            <a:r>
              <a:rPr lang="zh-CN" altLang="en-US" sz="2000" dirty="0"/>
              <a:t>或</a:t>
            </a:r>
            <a:r>
              <a:rPr lang="en-US" altLang="zh-CN" sz="2000" dirty="0"/>
              <a:t>j</a:t>
            </a:r>
            <a:r>
              <a:rPr lang="zh-CN" altLang="en-US" sz="2000" dirty="0"/>
              <a:t>为</a:t>
            </a:r>
            <a:r>
              <a:rPr lang="en-US" altLang="zh-CN" sz="2000" dirty="0"/>
              <a:t>0</a:t>
            </a:r>
            <a:r>
              <a:rPr lang="zh-CN" altLang="en-US" sz="2000" dirty="0"/>
              <a:t>表示</a:t>
            </a:r>
            <a:r>
              <a:rPr lang="en-US" altLang="zh-CN" sz="2000" dirty="0"/>
              <a:t>X</a:t>
            </a:r>
            <a:r>
              <a:rPr lang="zh-CN" altLang="en-US" sz="2000" dirty="0"/>
              <a:t>或</a:t>
            </a:r>
            <a:r>
              <a:rPr lang="en-US" altLang="zh-CN" sz="2000" dirty="0"/>
              <a:t>Y</a:t>
            </a:r>
            <a:r>
              <a:rPr lang="zh-CN" altLang="en-US" sz="2000" dirty="0"/>
              <a:t>为空序列；</a:t>
            </a:r>
            <a:br>
              <a:rPr lang="zh-CN" altLang="en-US" sz="2000" dirty="0"/>
            </a:br>
            <a:r>
              <a:rPr lang="en-US" altLang="zh-CN" sz="2000" dirty="0"/>
              <a:t>b</a:t>
            </a:r>
            <a:r>
              <a:rPr lang="en-US" altLang="zh-CN" sz="2000" baseline="-25000" dirty="0"/>
              <a:t>0</a:t>
            </a:r>
            <a:r>
              <a:rPr lang="en-US" altLang="zh-CN" sz="2000" baseline="-25000" dirty="0">
                <a:latin typeface="Arial" panose="020B0604020202020204" pitchFamily="34" charset="0"/>
              </a:rPr>
              <a:t>…</a:t>
            </a:r>
            <a:r>
              <a:rPr lang="en-US" altLang="zh-CN" sz="2000" baseline="-25000" dirty="0"/>
              <a:t>m-1,0</a:t>
            </a:r>
            <a:r>
              <a:rPr lang="en-US" altLang="zh-CN" sz="2000" baseline="-25000" dirty="0">
                <a:latin typeface="Arial" panose="020B0604020202020204" pitchFamily="34" charset="0"/>
              </a:rPr>
              <a:t>…</a:t>
            </a:r>
            <a:r>
              <a:rPr lang="en-US" altLang="zh-CN" sz="2000" baseline="-25000" dirty="0"/>
              <a:t>n-1</a:t>
            </a:r>
            <a:r>
              <a:rPr lang="zh-CN" altLang="en-US" sz="2000" dirty="0"/>
              <a:t>记录子问题的解，</a:t>
            </a:r>
            <a:br>
              <a:rPr lang="zh-CN" altLang="en-US" sz="2000" dirty="0"/>
            </a:br>
            <a:r>
              <a:rPr lang="en-US" altLang="zh-CN" sz="2000" dirty="0" err="1"/>
              <a:t>b</a:t>
            </a:r>
            <a:r>
              <a:rPr lang="en-US" altLang="zh-CN" sz="2000" baseline="-25000" dirty="0" err="1"/>
              <a:t>i,j</a:t>
            </a:r>
            <a:r>
              <a:rPr lang="zh-CN" altLang="en-US" sz="2000" dirty="0"/>
              <a:t>表示</a:t>
            </a:r>
            <a:r>
              <a:rPr lang="en-US" altLang="zh-CN" sz="2000" dirty="0"/>
              <a:t>(</a:t>
            </a:r>
            <a:r>
              <a:rPr lang="en-US" altLang="zh-CN" sz="2000" dirty="0" err="1"/>
              <a:t>X</a:t>
            </a:r>
            <a:r>
              <a:rPr lang="en-US" altLang="zh-CN" sz="2000" baseline="-25000" dirty="0" err="1"/>
              <a:t>i</a:t>
            </a:r>
            <a:r>
              <a:rPr lang="en-US" altLang="zh-CN" sz="2000" dirty="0" err="1"/>
              <a:t>,Y</a:t>
            </a:r>
            <a:r>
              <a:rPr lang="en-US" altLang="zh-CN" sz="2000" baseline="-25000" dirty="0" err="1"/>
              <a:t>j</a:t>
            </a:r>
            <a:r>
              <a:rPr lang="en-US" altLang="zh-CN" sz="2000" dirty="0"/>
              <a:t>)</a:t>
            </a:r>
            <a:r>
              <a:rPr lang="zh-CN" altLang="en-US" sz="2000" dirty="0"/>
              <a:t>是由哪一个子问题的解得到的，</a:t>
            </a:r>
            <a:br>
              <a:rPr lang="zh-CN" altLang="en-US" sz="2000" dirty="0"/>
            </a:br>
            <a:r>
              <a:rPr lang="zh-CN" altLang="en-US" sz="2000" dirty="0"/>
              <a:t>例如，可约定：</a:t>
            </a:r>
            <a:br>
              <a:rPr lang="zh-CN" altLang="en-US" sz="2000" dirty="0"/>
            </a:br>
            <a:r>
              <a:rPr lang="en-US" altLang="zh-CN" sz="2000" dirty="0"/>
              <a:t>	</a:t>
            </a:r>
            <a:r>
              <a:rPr lang="zh-CN" altLang="en-US" sz="2000" dirty="0"/>
              <a:t>若是由</a:t>
            </a:r>
            <a:r>
              <a:rPr lang="en-US" altLang="zh-CN" sz="2000" dirty="0"/>
              <a:t>(X</a:t>
            </a:r>
            <a:r>
              <a:rPr lang="en-US" altLang="zh-CN" sz="2000" baseline="-25000" dirty="0"/>
              <a:t>i-1</a:t>
            </a:r>
            <a:r>
              <a:rPr lang="en-US" altLang="zh-CN" sz="2000" dirty="0"/>
              <a:t>,Y</a:t>
            </a:r>
            <a:r>
              <a:rPr lang="en-US" altLang="zh-CN" sz="2000" baseline="-25000" dirty="0"/>
              <a:t>j-1</a:t>
            </a:r>
            <a:r>
              <a:rPr lang="en-US" altLang="zh-CN" sz="2000" dirty="0"/>
              <a:t>)</a:t>
            </a:r>
            <a:r>
              <a:rPr lang="zh-CN" altLang="en-US" sz="2000" dirty="0"/>
              <a:t>的解得到的，</a:t>
            </a:r>
            <a:r>
              <a:rPr lang="en-US" altLang="zh-CN" sz="2000" dirty="0" err="1"/>
              <a:t>b</a:t>
            </a:r>
            <a:r>
              <a:rPr lang="en-US" altLang="zh-CN" sz="2000" baseline="-25000" dirty="0" err="1"/>
              <a:t>i,j</a:t>
            </a:r>
            <a:r>
              <a:rPr lang="zh-CN" altLang="en-US" sz="2000" dirty="0"/>
              <a:t>记为</a:t>
            </a:r>
            <a:r>
              <a:rPr lang="en-US" altLang="zh-CN" sz="2000" dirty="0"/>
              <a:t>1</a:t>
            </a:r>
            <a:r>
              <a:rPr lang="zh-CN" altLang="en-US" sz="2000" dirty="0"/>
              <a:t>；</a:t>
            </a:r>
            <a:br>
              <a:rPr lang="zh-CN" altLang="en-US" sz="2000" dirty="0"/>
            </a:br>
            <a:r>
              <a:rPr lang="en-US" altLang="zh-CN" sz="2000" dirty="0"/>
              <a:t>	</a:t>
            </a:r>
            <a:r>
              <a:rPr lang="zh-CN" altLang="en-US" sz="2000" dirty="0"/>
              <a:t>若是由</a:t>
            </a:r>
            <a:r>
              <a:rPr lang="en-US" altLang="zh-CN" sz="2000" dirty="0"/>
              <a:t>(X</a:t>
            </a:r>
            <a:r>
              <a:rPr lang="en-US" altLang="zh-CN" sz="2000" baseline="-25000" dirty="0"/>
              <a:t>i-1</a:t>
            </a:r>
            <a:r>
              <a:rPr lang="en-US" altLang="zh-CN" sz="2000" dirty="0"/>
              <a:t>,Y</a:t>
            </a:r>
            <a:r>
              <a:rPr lang="en-US" altLang="zh-CN" sz="2000" baseline="-25000" dirty="0"/>
              <a:t>j</a:t>
            </a:r>
            <a:r>
              <a:rPr lang="en-US" altLang="zh-CN" sz="2000" dirty="0"/>
              <a:t>)</a:t>
            </a:r>
            <a:r>
              <a:rPr lang="zh-CN" altLang="en-US" sz="2000" dirty="0"/>
              <a:t>的解得到的，</a:t>
            </a:r>
            <a:r>
              <a:rPr lang="en-US" altLang="zh-CN" sz="2000" dirty="0" err="1"/>
              <a:t>b</a:t>
            </a:r>
            <a:r>
              <a:rPr lang="en-US" altLang="zh-CN" sz="2000" baseline="-25000" dirty="0" err="1"/>
              <a:t>i,j</a:t>
            </a:r>
            <a:r>
              <a:rPr lang="zh-CN" altLang="en-US" sz="2000" dirty="0"/>
              <a:t>记为</a:t>
            </a:r>
            <a:r>
              <a:rPr lang="en-US" altLang="zh-CN" sz="2000" dirty="0"/>
              <a:t>2</a:t>
            </a:r>
            <a:r>
              <a:rPr lang="zh-CN" altLang="en-US" sz="2000" dirty="0"/>
              <a:t>；</a:t>
            </a:r>
            <a:br>
              <a:rPr lang="zh-CN" altLang="en-US" sz="2000" dirty="0"/>
            </a:br>
            <a:r>
              <a:rPr lang="en-US" altLang="zh-CN" sz="2000" dirty="0"/>
              <a:t>	</a:t>
            </a:r>
            <a:r>
              <a:rPr lang="zh-CN" altLang="en-US" sz="2000" dirty="0"/>
              <a:t>若是由</a:t>
            </a:r>
            <a:r>
              <a:rPr lang="en-US" altLang="zh-CN" sz="2000" dirty="0"/>
              <a:t>(X</a:t>
            </a:r>
            <a:r>
              <a:rPr lang="en-US" altLang="zh-CN" sz="2000" baseline="-25000" dirty="0"/>
              <a:t>i</a:t>
            </a:r>
            <a:r>
              <a:rPr lang="en-US" altLang="zh-CN" sz="2000" dirty="0"/>
              <a:t>,Y</a:t>
            </a:r>
            <a:r>
              <a:rPr lang="en-US" altLang="zh-CN" sz="2000" baseline="-25000" dirty="0"/>
              <a:t>j-1</a:t>
            </a:r>
            <a:r>
              <a:rPr lang="en-US" altLang="zh-CN" sz="2000" dirty="0"/>
              <a:t>)</a:t>
            </a:r>
            <a:r>
              <a:rPr lang="zh-CN" altLang="en-US" sz="2000" dirty="0"/>
              <a:t>的解得到的，</a:t>
            </a:r>
            <a:r>
              <a:rPr lang="en-US" altLang="zh-CN" sz="2000" dirty="0" err="1"/>
              <a:t>b</a:t>
            </a:r>
            <a:r>
              <a:rPr lang="en-US" altLang="zh-CN" sz="2000" baseline="-25000" dirty="0" err="1"/>
              <a:t>i,j</a:t>
            </a:r>
            <a:r>
              <a:rPr lang="zh-CN" altLang="en-US" sz="2000" dirty="0"/>
              <a:t>记为</a:t>
            </a:r>
            <a:r>
              <a:rPr lang="en-US" altLang="zh-CN" sz="2000" dirty="0"/>
              <a:t>3</a:t>
            </a:r>
            <a:r>
              <a:rPr lang="zh-CN" altLang="en-US" sz="20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FA76BFD-078C-4E7C-8657-9E33AAEA2BA5}"/>
              </a:ext>
            </a:extLst>
          </p:cNvPr>
          <p:cNvSpPr>
            <a:spLocks noGrp="1" noChangeArrowheads="1"/>
          </p:cNvSpPr>
          <p:nvPr>
            <p:ph type="title"/>
          </p:nvPr>
        </p:nvSpPr>
        <p:spPr/>
        <p:txBody>
          <a:bodyPr/>
          <a:lstStyle/>
          <a:p>
            <a:pPr eaLnBrk="1" hangingPunct="1"/>
            <a:r>
              <a:rPr lang="zh-CN" altLang="en-US"/>
              <a:t>最长公共子序列</a:t>
            </a:r>
          </a:p>
        </p:txBody>
      </p:sp>
      <p:sp>
        <p:nvSpPr>
          <p:cNvPr id="19459" name="Rectangle 3">
            <a:extLst>
              <a:ext uri="{FF2B5EF4-FFF2-40B4-BE49-F238E27FC236}">
                <a16:creationId xmlns:a16="http://schemas.microsoft.com/office/drawing/2014/main" id="{4C88FA7B-A73A-478C-B16F-EB1D3EACC55B}"/>
              </a:ext>
            </a:extLst>
          </p:cNvPr>
          <p:cNvSpPr>
            <a:spLocks noGrp="1" noChangeArrowheads="1"/>
          </p:cNvSpPr>
          <p:nvPr>
            <p:ph idx="1"/>
          </p:nvPr>
        </p:nvSpPr>
        <p:spPr/>
        <p:txBody>
          <a:bodyPr>
            <a:normAutofit fontScale="55000" lnSpcReduction="20000"/>
          </a:bodyPr>
          <a:lstStyle/>
          <a:p>
            <a:pPr eaLnBrk="1" hangingPunct="1"/>
            <a:r>
              <a:rPr lang="zh-CN" altLang="en-US" sz="2400" dirty="0"/>
              <a:t>自底向上构造最优值</a:t>
            </a:r>
          </a:p>
          <a:p>
            <a:pPr lvl="1" eaLnBrk="1" hangingPunct="1"/>
            <a:r>
              <a:rPr lang="zh-CN" altLang="en-US" sz="2000" dirty="0"/>
              <a:t>从空序列开始，逐步计算子问题：</a:t>
            </a:r>
            <a:br>
              <a:rPr lang="zh-CN" altLang="en-US" sz="2000" dirty="0"/>
            </a:br>
            <a:r>
              <a:rPr lang="zh-CN" altLang="en-US" sz="2000" dirty="0"/>
              <a:t>初始化</a:t>
            </a:r>
            <a:r>
              <a:rPr lang="en-US" altLang="zh-CN" sz="2000" dirty="0"/>
              <a:t>c[i][0] = 0; c[0][i] = 0;</a:t>
            </a:r>
            <a:br>
              <a:rPr lang="en-US" altLang="zh-CN" sz="2000" dirty="0"/>
            </a:br>
            <a:r>
              <a:rPr lang="zh-CN" altLang="en-US" sz="2000" dirty="0"/>
              <a:t>对比</a:t>
            </a:r>
            <a:r>
              <a:rPr lang="en-US" altLang="zh-CN" sz="2000" dirty="0"/>
              <a:t>X</a:t>
            </a:r>
            <a:r>
              <a:rPr lang="zh-CN" altLang="en-US" sz="2000" dirty="0"/>
              <a:t>和</a:t>
            </a:r>
            <a:r>
              <a:rPr lang="en-US" altLang="zh-CN" sz="2000" dirty="0"/>
              <a:t>Y</a:t>
            </a:r>
            <a:r>
              <a:rPr lang="zh-CN" altLang="en-US" sz="2000" dirty="0"/>
              <a:t>的全部字符对，</a:t>
            </a:r>
            <a:r>
              <a:rPr lang="en-US" altLang="zh-CN" sz="2000" dirty="0"/>
              <a:t>i=0..m-1, j=0..n-1</a:t>
            </a:r>
            <a:r>
              <a:rPr lang="zh-CN" altLang="en-US" sz="2000" dirty="0"/>
              <a:t>：</a:t>
            </a:r>
            <a:br>
              <a:rPr lang="zh-CN" altLang="en-US" sz="2000" dirty="0"/>
            </a:br>
            <a:r>
              <a:rPr lang="zh-CN" altLang="en-US" sz="2000" dirty="0"/>
              <a:t>  若</a:t>
            </a:r>
            <a:r>
              <a:rPr lang="en-US" altLang="zh-CN" sz="2000" dirty="0"/>
              <a:t>X[i-1]=Y[j-1]</a:t>
            </a:r>
            <a:r>
              <a:rPr lang="zh-CN" altLang="en-US" sz="2000" dirty="0"/>
              <a:t>，则</a:t>
            </a:r>
            <a:br>
              <a:rPr lang="zh-CN" altLang="en-US" sz="2000" dirty="0"/>
            </a:br>
            <a:r>
              <a:rPr lang="zh-CN" altLang="en-US" sz="2000" dirty="0"/>
              <a:t>    由递归规则：</a:t>
            </a:r>
            <a:r>
              <a:rPr lang="en-US" altLang="zh-CN" sz="2000" b="1" dirty="0"/>
              <a:t>c[i][j] = c[i-1][j-1]+1</a:t>
            </a:r>
            <a:r>
              <a:rPr lang="zh-CN" altLang="en-US" sz="2000" b="1" dirty="0"/>
              <a:t>；</a:t>
            </a:r>
            <a:br>
              <a:rPr lang="zh-CN" altLang="en-US" sz="2000" dirty="0"/>
            </a:br>
            <a:r>
              <a:rPr lang="zh-CN" altLang="en-US" sz="2000" dirty="0"/>
              <a:t>      记录</a:t>
            </a:r>
            <a:r>
              <a:rPr lang="en-US" altLang="zh-CN" sz="2000" b="1" dirty="0"/>
              <a:t>b[i-1][j-1] = 1</a:t>
            </a:r>
            <a:r>
              <a:rPr lang="en-US" altLang="zh-CN" sz="2000" dirty="0"/>
              <a:t>;</a:t>
            </a:r>
            <a:br>
              <a:rPr lang="en-US" altLang="zh-CN" sz="2000" dirty="0"/>
            </a:br>
            <a:r>
              <a:rPr lang="en-US" altLang="zh-CN" sz="2000" dirty="0"/>
              <a:t>  </a:t>
            </a:r>
            <a:r>
              <a:rPr lang="zh-CN" altLang="en-US" sz="2000" dirty="0"/>
              <a:t>否则</a:t>
            </a:r>
            <a:br>
              <a:rPr lang="zh-CN" altLang="en-US" sz="2000" dirty="0"/>
            </a:br>
            <a:r>
              <a:rPr lang="zh-CN" altLang="en-US" sz="2000" dirty="0"/>
              <a:t>    选子问题中的最大值作为当前问题的最优值，即：</a:t>
            </a:r>
            <a:br>
              <a:rPr lang="zh-CN" altLang="en-US" sz="2000" dirty="0"/>
            </a:br>
            <a:r>
              <a:rPr lang="zh-CN" altLang="en-US" sz="2000" dirty="0"/>
              <a:t>    </a:t>
            </a:r>
            <a:r>
              <a:rPr lang="en-US" altLang="zh-CN" sz="2000" dirty="0"/>
              <a:t>		</a:t>
            </a:r>
            <a:r>
              <a:rPr lang="en-US" altLang="zh-CN" sz="2000" b="1" dirty="0"/>
              <a:t>c[i][j] = max{ c[i-1][j]</a:t>
            </a:r>
            <a:r>
              <a:rPr lang="zh-CN" altLang="en-US" sz="2000" b="1" dirty="0"/>
              <a:t>，</a:t>
            </a:r>
            <a:r>
              <a:rPr lang="en-US" altLang="zh-CN" sz="2000" b="1" dirty="0"/>
              <a:t>c[i][j-1] }</a:t>
            </a:r>
            <a:br>
              <a:rPr lang="en-US" altLang="zh-CN" sz="2000" dirty="0"/>
            </a:br>
            <a:r>
              <a:rPr lang="en-US" altLang="zh-CN" sz="2000" dirty="0"/>
              <a:t>    </a:t>
            </a:r>
            <a:r>
              <a:rPr lang="zh-CN" altLang="en-US" sz="2000" dirty="0"/>
              <a:t>并分别记录</a:t>
            </a:r>
            <a:r>
              <a:rPr lang="en-US" altLang="zh-CN" sz="2000" b="1" dirty="0"/>
              <a:t>b[i-1][j-1]=2</a:t>
            </a:r>
            <a:r>
              <a:rPr lang="en-US" altLang="zh-CN" sz="2000" dirty="0"/>
              <a:t> </a:t>
            </a:r>
            <a:r>
              <a:rPr lang="zh-CN" altLang="en-US" sz="2000" dirty="0"/>
              <a:t>或 </a:t>
            </a:r>
            <a:r>
              <a:rPr lang="en-US" altLang="zh-CN" sz="2000" b="1" dirty="0"/>
              <a:t>b[i-1][j-1]=3</a:t>
            </a:r>
            <a:r>
              <a:rPr lang="en-US" altLang="zh-CN" sz="20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9E482CC-1A8F-451E-A29D-F2359476594E}"/>
              </a:ext>
            </a:extLst>
          </p:cNvPr>
          <p:cNvSpPr>
            <a:spLocks noGrp="1" noChangeArrowheads="1"/>
          </p:cNvSpPr>
          <p:nvPr>
            <p:ph type="title"/>
          </p:nvPr>
        </p:nvSpPr>
        <p:spPr/>
        <p:txBody>
          <a:bodyPr/>
          <a:lstStyle/>
          <a:p>
            <a:pPr eaLnBrk="1" hangingPunct="1"/>
            <a:r>
              <a:rPr lang="zh-CN" altLang="en-US"/>
              <a:t>基本思想</a:t>
            </a:r>
          </a:p>
        </p:txBody>
      </p:sp>
      <p:sp>
        <p:nvSpPr>
          <p:cNvPr id="4099" name="Rectangle 3">
            <a:extLst>
              <a:ext uri="{FF2B5EF4-FFF2-40B4-BE49-F238E27FC236}">
                <a16:creationId xmlns:a16="http://schemas.microsoft.com/office/drawing/2014/main" id="{ABD1357A-DBFB-4E91-B559-006155B1EC4D}"/>
              </a:ext>
            </a:extLst>
          </p:cNvPr>
          <p:cNvSpPr>
            <a:spLocks noGrp="1" noChangeArrowheads="1"/>
          </p:cNvSpPr>
          <p:nvPr>
            <p:ph idx="1"/>
          </p:nvPr>
        </p:nvSpPr>
        <p:spPr/>
        <p:txBody>
          <a:bodyPr>
            <a:normAutofit/>
          </a:bodyPr>
          <a:lstStyle/>
          <a:p>
            <a:pPr eaLnBrk="1" hangingPunct="1">
              <a:lnSpc>
                <a:spcPct val="220000"/>
              </a:lnSpc>
            </a:pPr>
            <a:r>
              <a:rPr lang="zh-CN" altLang="en-US" sz="2000" dirty="0"/>
              <a:t>动态规划方法常用来求解最优化问题。</a:t>
            </a:r>
          </a:p>
          <a:p>
            <a:pPr eaLnBrk="1" hangingPunct="1">
              <a:lnSpc>
                <a:spcPct val="220000"/>
              </a:lnSpc>
            </a:pPr>
            <a:r>
              <a:rPr lang="zh-CN" altLang="en-US" sz="2000" dirty="0"/>
              <a:t>问题的最优解如果可以由子问题的最优解推导得到，则可以先求解子问题的最优解，再构造原问题的最优解；若子问题有较多的重复出现，则可以自底向上，从最终子问题向原问题逐步求解。</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75EF7E4-058A-4B66-950C-A34523104BA6}"/>
              </a:ext>
            </a:extLst>
          </p:cNvPr>
          <p:cNvSpPr>
            <a:spLocks noGrp="1" noChangeArrowheads="1"/>
          </p:cNvSpPr>
          <p:nvPr>
            <p:ph type="title"/>
          </p:nvPr>
        </p:nvSpPr>
        <p:spPr/>
        <p:txBody>
          <a:bodyPr/>
          <a:lstStyle/>
          <a:p>
            <a:pPr eaLnBrk="1" hangingPunct="1"/>
            <a:r>
              <a:rPr lang="zh-CN" altLang="en-US"/>
              <a:t>最长公共子序列</a:t>
            </a:r>
          </a:p>
        </p:txBody>
      </p:sp>
      <p:sp>
        <p:nvSpPr>
          <p:cNvPr id="20483" name="Rectangle 3">
            <a:extLst>
              <a:ext uri="{FF2B5EF4-FFF2-40B4-BE49-F238E27FC236}">
                <a16:creationId xmlns:a16="http://schemas.microsoft.com/office/drawing/2014/main" id="{4E43DA5E-82DA-4C7C-8F61-355EA522CEC3}"/>
              </a:ext>
            </a:extLst>
          </p:cNvPr>
          <p:cNvSpPr>
            <a:spLocks noGrp="1" noChangeArrowheads="1"/>
          </p:cNvSpPr>
          <p:nvPr>
            <p:ph idx="1"/>
          </p:nvPr>
        </p:nvSpPr>
        <p:spPr>
          <a:xfrm>
            <a:off x="2667000" y="2133600"/>
            <a:ext cx="7543800" cy="4114800"/>
          </a:xfrm>
        </p:spPr>
        <p:txBody>
          <a:bodyPr>
            <a:normAutofit fontScale="62500" lnSpcReduction="20000"/>
          </a:bodyPr>
          <a:lstStyle/>
          <a:p>
            <a:pPr defTabSz="723900" eaLnBrk="1" hangingPunct="1">
              <a:lnSpc>
                <a:spcPct val="160000"/>
              </a:lnSpc>
            </a:pPr>
            <a:r>
              <a:rPr lang="zh-CN" altLang="en-US" sz="2400" dirty="0"/>
              <a:t>构造最优解</a:t>
            </a:r>
          </a:p>
          <a:p>
            <a:pPr lvl="1" defTabSz="723900" eaLnBrk="1" hangingPunct="1">
              <a:lnSpc>
                <a:spcPct val="160000"/>
              </a:lnSpc>
            </a:pPr>
            <a:r>
              <a:rPr lang="zh-CN" altLang="en-US" sz="2000" dirty="0"/>
              <a:t>由计算最优值时得到的</a:t>
            </a:r>
            <a:r>
              <a:rPr lang="en-US" altLang="zh-CN" sz="2000" dirty="0"/>
              <a:t>b[0</a:t>
            </a:r>
            <a:r>
              <a:rPr lang="en-US" altLang="zh-CN" sz="2000" dirty="0">
                <a:latin typeface="Arial" panose="020B0604020202020204" pitchFamily="34" charset="0"/>
              </a:rPr>
              <a:t>…</a:t>
            </a:r>
            <a:r>
              <a:rPr lang="en-US" altLang="zh-CN" sz="2000" dirty="0"/>
              <a:t>m-1][0</a:t>
            </a:r>
            <a:r>
              <a:rPr lang="en-US" altLang="zh-CN" sz="2000" dirty="0">
                <a:latin typeface="Arial" panose="020B0604020202020204" pitchFamily="34" charset="0"/>
              </a:rPr>
              <a:t>…</a:t>
            </a:r>
            <a:r>
              <a:rPr lang="en-US" altLang="zh-CN" sz="2000" dirty="0"/>
              <a:t>n-1]</a:t>
            </a:r>
            <a:r>
              <a:rPr lang="zh-CN" altLang="en-US" sz="2000" dirty="0"/>
              <a:t>，可以递归地得到最优解，递归过程如下：</a:t>
            </a:r>
          </a:p>
          <a:p>
            <a:pPr lvl="1" defTabSz="723900" eaLnBrk="1" hangingPunct="1">
              <a:lnSpc>
                <a:spcPct val="160000"/>
              </a:lnSpc>
            </a:pPr>
            <a:r>
              <a:rPr lang="zh-CN" altLang="en-US" sz="2000" dirty="0"/>
              <a:t>问题形式：</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a:t>
            </a:r>
          </a:p>
          <a:p>
            <a:pPr lvl="1" defTabSz="723900" eaLnBrk="1" hangingPunct="1">
              <a:lnSpc>
                <a:spcPct val="160000"/>
              </a:lnSpc>
            </a:pPr>
            <a:r>
              <a:rPr lang="zh-CN" altLang="en-US" sz="2000" dirty="0"/>
              <a:t>递归规则：</a:t>
            </a:r>
            <a:br>
              <a:rPr lang="zh-CN" altLang="en-US" sz="2000" dirty="0"/>
            </a:br>
            <a:r>
              <a:rPr lang="zh-CN" altLang="en-US" sz="2000" dirty="0"/>
              <a:t>若</a:t>
            </a:r>
            <a:r>
              <a:rPr lang="en-US" altLang="zh-CN" sz="2000" dirty="0"/>
              <a:t>b[i][j]=1</a:t>
            </a:r>
            <a:r>
              <a:rPr lang="zh-CN" altLang="en-US" sz="2000" dirty="0"/>
              <a:t>（</a:t>
            </a:r>
            <a:r>
              <a:rPr lang="en-US" altLang="zh-CN" sz="2000" dirty="0"/>
              <a:t>x</a:t>
            </a:r>
            <a:r>
              <a:rPr lang="en-US" altLang="zh-CN" sz="2000" baseline="-25000" dirty="0"/>
              <a:t>i</a:t>
            </a:r>
            <a:r>
              <a:rPr lang="en-US" altLang="zh-CN" sz="2000" dirty="0"/>
              <a:t>=</a:t>
            </a:r>
            <a:r>
              <a:rPr lang="en-US" altLang="zh-CN" sz="2000" dirty="0" err="1"/>
              <a:t>y</a:t>
            </a:r>
            <a:r>
              <a:rPr lang="en-US" altLang="zh-CN" sz="2000" baseline="-25000" dirty="0" err="1"/>
              <a:t>j</a:t>
            </a:r>
            <a:r>
              <a:rPr lang="zh-CN" altLang="en-US" sz="2000" dirty="0"/>
              <a:t>的情况），则：</a:t>
            </a:r>
            <a:br>
              <a:rPr lang="zh-CN" altLang="en-US" sz="2000" dirty="0"/>
            </a:br>
            <a:r>
              <a:rPr lang="zh-CN" altLang="en-US" sz="2000" dirty="0"/>
              <a:t>	解为：</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i-1</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j-1</a:t>
            </a:r>
            <a:r>
              <a:rPr lang="zh-CN" altLang="en-US" sz="2000" dirty="0"/>
              <a:t>的解 </a:t>
            </a:r>
            <a:r>
              <a:rPr lang="en-US" altLang="zh-CN" sz="2000" dirty="0"/>
              <a:t>+ { x</a:t>
            </a:r>
            <a:r>
              <a:rPr lang="en-US" altLang="zh-CN" sz="2000" baseline="-25000" dirty="0"/>
              <a:t>i</a:t>
            </a:r>
            <a:r>
              <a:rPr lang="en-US" altLang="zh-CN" sz="2000" dirty="0"/>
              <a:t> }</a:t>
            </a:r>
            <a:br>
              <a:rPr lang="en-US" altLang="zh-CN" sz="2000" dirty="0"/>
            </a:br>
            <a:r>
              <a:rPr lang="zh-CN" altLang="en-US" sz="2000" dirty="0"/>
              <a:t>若</a:t>
            </a:r>
            <a:r>
              <a:rPr lang="en-US" altLang="zh-CN" sz="2000" dirty="0"/>
              <a:t>b[i][j]=2</a:t>
            </a:r>
            <a:r>
              <a:rPr lang="zh-CN" altLang="en-US" sz="2000" dirty="0"/>
              <a:t>（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i-1</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a:t>
            </a:r>
            <a:r>
              <a:rPr lang="zh-CN" altLang="en-US" sz="2000" dirty="0"/>
              <a:t>的最优解），则</a:t>
            </a:r>
            <a:br>
              <a:rPr lang="zh-CN" altLang="en-US" sz="2000" dirty="0"/>
            </a:br>
            <a:r>
              <a:rPr lang="zh-CN" altLang="en-US" sz="2000" dirty="0"/>
              <a:t>	解为：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i-1</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a:t>
            </a:r>
            <a:r>
              <a:rPr lang="zh-CN" altLang="en-US" sz="2000" dirty="0"/>
              <a:t>的解</a:t>
            </a:r>
            <a:br>
              <a:rPr lang="zh-CN" altLang="en-US" sz="2000" dirty="0"/>
            </a:br>
            <a:r>
              <a:rPr lang="zh-CN" altLang="en-US" sz="2000" dirty="0"/>
              <a:t>若</a:t>
            </a:r>
            <a:r>
              <a:rPr lang="en-US" altLang="zh-CN" sz="2000" dirty="0"/>
              <a:t>b[i][j]=3</a:t>
            </a:r>
            <a:r>
              <a:rPr lang="zh-CN" altLang="en-US" sz="2000" dirty="0"/>
              <a:t>（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j-1</a:t>
            </a:r>
            <a:r>
              <a:rPr lang="zh-CN" altLang="en-US" sz="2000" dirty="0"/>
              <a:t>的最优解），则</a:t>
            </a:r>
            <a:br>
              <a:rPr lang="zh-CN" altLang="en-US" sz="2000" dirty="0"/>
            </a:br>
            <a:r>
              <a:rPr lang="zh-CN" altLang="en-US" sz="2000" dirty="0"/>
              <a:t>	解为：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j-1</a:t>
            </a:r>
            <a:r>
              <a:rPr lang="zh-CN" altLang="en-US" sz="2000" dirty="0"/>
              <a:t>的解</a:t>
            </a:r>
          </a:p>
          <a:p>
            <a:pPr lvl="1" defTabSz="723900" eaLnBrk="1" hangingPunct="1">
              <a:lnSpc>
                <a:spcPct val="160000"/>
              </a:lnSpc>
            </a:pPr>
            <a:r>
              <a:rPr lang="zh-CN" altLang="en-US" sz="2000" dirty="0"/>
              <a:t>终结条件：</a:t>
            </a:r>
            <a:r>
              <a:rPr lang="en-US" altLang="zh-CN" sz="2000" dirty="0"/>
              <a:t>i</a:t>
            </a:r>
            <a:r>
              <a:rPr lang="zh-CN" altLang="en-US" sz="2000" dirty="0"/>
              <a:t>或</a:t>
            </a:r>
            <a:r>
              <a:rPr lang="en-US" altLang="zh-CN" sz="2000" dirty="0"/>
              <a:t>j</a:t>
            </a:r>
            <a:r>
              <a:rPr lang="zh-CN" altLang="en-US" sz="2000" dirty="0"/>
              <a:t>为</a:t>
            </a:r>
            <a:r>
              <a:rPr lang="en-US" altLang="zh-CN" sz="2000" dirty="0"/>
              <a:t>0</a:t>
            </a:r>
            <a:r>
              <a:rPr lang="zh-CN" altLang="en-US" sz="2000" dirty="0"/>
              <a:t>时，解为空序列；</a:t>
            </a:r>
          </a:p>
          <a:p>
            <a:pPr lvl="1" defTabSz="723900" eaLnBrk="1" hangingPunct="1">
              <a:lnSpc>
                <a:spcPct val="160000"/>
              </a:lnSpc>
            </a:pPr>
            <a:r>
              <a:rPr lang="zh-CN" altLang="en-US" sz="2000" dirty="0"/>
              <a:t>算法的改进：可通过</a:t>
            </a:r>
            <a:r>
              <a:rPr lang="en-US" altLang="zh-CN" sz="2000" dirty="0"/>
              <a:t>c</a:t>
            </a:r>
            <a:r>
              <a:rPr lang="zh-CN" altLang="en-US" sz="2000" dirty="0"/>
              <a:t>向量推算出</a:t>
            </a:r>
            <a:r>
              <a:rPr lang="en-US" altLang="zh-CN" sz="2000" dirty="0"/>
              <a:t>b</a:t>
            </a:r>
            <a:r>
              <a:rPr lang="zh-CN" altLang="en-US" sz="2000" dirty="0"/>
              <a:t>向量，减少空间的消耗</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a:extLst>
              <a:ext uri="{FF2B5EF4-FFF2-40B4-BE49-F238E27FC236}">
                <a16:creationId xmlns:a16="http://schemas.microsoft.com/office/drawing/2014/main" id="{BC4C76FA-1E74-41E7-A884-9721125B1530}"/>
              </a:ext>
            </a:extLst>
          </p:cNvPr>
          <p:cNvGrpSpPr>
            <a:grpSpLocks/>
          </p:cNvGrpSpPr>
          <p:nvPr/>
        </p:nvGrpSpPr>
        <p:grpSpPr bwMode="auto">
          <a:xfrm>
            <a:off x="2554288" y="2205039"/>
            <a:ext cx="7239000" cy="3781425"/>
            <a:chOff x="631" y="618"/>
            <a:chExt cx="4560" cy="2382"/>
          </a:xfrm>
        </p:grpSpPr>
        <p:sp>
          <p:nvSpPr>
            <p:cNvPr id="21647" name="Rectangle 3">
              <a:extLst>
                <a:ext uri="{FF2B5EF4-FFF2-40B4-BE49-F238E27FC236}">
                  <a16:creationId xmlns:a16="http://schemas.microsoft.com/office/drawing/2014/main" id="{CC9B248E-DCE4-4A79-8A6D-164B40E6F758}"/>
                </a:ext>
              </a:extLst>
            </p:cNvPr>
            <p:cNvSpPr>
              <a:spLocks noChangeArrowheads="1"/>
            </p:cNvSpPr>
            <p:nvPr/>
          </p:nvSpPr>
          <p:spPr bwMode="auto">
            <a:xfrm>
              <a:off x="1495" y="2578"/>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48" name="Rectangle 4">
              <a:extLst>
                <a:ext uri="{FF2B5EF4-FFF2-40B4-BE49-F238E27FC236}">
                  <a16:creationId xmlns:a16="http://schemas.microsoft.com/office/drawing/2014/main" id="{086BDB77-FD56-4D56-9669-8D19EAD991F2}"/>
                </a:ext>
              </a:extLst>
            </p:cNvPr>
            <p:cNvSpPr>
              <a:spLocks noChangeArrowheads="1"/>
            </p:cNvSpPr>
            <p:nvPr/>
          </p:nvSpPr>
          <p:spPr bwMode="auto">
            <a:xfrm>
              <a:off x="967" y="2578"/>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6 A</a:t>
              </a:r>
            </a:p>
          </p:txBody>
        </p:sp>
        <p:sp>
          <p:nvSpPr>
            <p:cNvPr id="21649" name="Rectangle 5">
              <a:extLst>
                <a:ext uri="{FF2B5EF4-FFF2-40B4-BE49-F238E27FC236}">
                  <a16:creationId xmlns:a16="http://schemas.microsoft.com/office/drawing/2014/main" id="{FD6BE632-89D9-49AF-9E8C-A976A25D783F}"/>
                </a:ext>
              </a:extLst>
            </p:cNvPr>
            <p:cNvSpPr>
              <a:spLocks noChangeArrowheads="1"/>
            </p:cNvSpPr>
            <p:nvPr/>
          </p:nvSpPr>
          <p:spPr bwMode="auto">
            <a:xfrm>
              <a:off x="4135"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0" name="Rectangle 6">
              <a:extLst>
                <a:ext uri="{FF2B5EF4-FFF2-40B4-BE49-F238E27FC236}">
                  <a16:creationId xmlns:a16="http://schemas.microsoft.com/office/drawing/2014/main" id="{F3B6E067-0E48-489A-A7F9-3AE5EC31DB8E}"/>
                </a:ext>
              </a:extLst>
            </p:cNvPr>
            <p:cNvSpPr>
              <a:spLocks noChangeArrowheads="1"/>
            </p:cNvSpPr>
            <p:nvPr/>
          </p:nvSpPr>
          <p:spPr bwMode="auto">
            <a:xfrm>
              <a:off x="4135"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5 B</a:t>
              </a:r>
            </a:p>
          </p:txBody>
        </p:sp>
        <p:sp>
          <p:nvSpPr>
            <p:cNvPr id="21651" name="Rectangle 7">
              <a:extLst>
                <a:ext uri="{FF2B5EF4-FFF2-40B4-BE49-F238E27FC236}">
                  <a16:creationId xmlns:a16="http://schemas.microsoft.com/office/drawing/2014/main" id="{1055C12E-2954-48CA-8C9C-9C4B91F2A92C}"/>
                </a:ext>
              </a:extLst>
            </p:cNvPr>
            <p:cNvSpPr>
              <a:spLocks noChangeArrowheads="1"/>
            </p:cNvSpPr>
            <p:nvPr/>
          </p:nvSpPr>
          <p:spPr bwMode="auto">
            <a:xfrm>
              <a:off x="1495" y="2789"/>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2" name="Rectangle 8">
              <a:extLst>
                <a:ext uri="{FF2B5EF4-FFF2-40B4-BE49-F238E27FC236}">
                  <a16:creationId xmlns:a16="http://schemas.microsoft.com/office/drawing/2014/main" id="{A10D1B26-A92B-4973-A701-1C8D73D19B9F}"/>
                </a:ext>
              </a:extLst>
            </p:cNvPr>
            <p:cNvSpPr>
              <a:spLocks noChangeArrowheads="1"/>
            </p:cNvSpPr>
            <p:nvPr/>
          </p:nvSpPr>
          <p:spPr bwMode="auto">
            <a:xfrm>
              <a:off x="967" y="2789"/>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7 B</a:t>
              </a:r>
            </a:p>
          </p:txBody>
        </p:sp>
        <p:sp>
          <p:nvSpPr>
            <p:cNvPr id="21653" name="Rectangle 9">
              <a:extLst>
                <a:ext uri="{FF2B5EF4-FFF2-40B4-BE49-F238E27FC236}">
                  <a16:creationId xmlns:a16="http://schemas.microsoft.com/office/drawing/2014/main" id="{C57322A1-74CD-4B7A-96CE-07C27063FD23}"/>
                </a:ext>
              </a:extLst>
            </p:cNvPr>
            <p:cNvSpPr>
              <a:spLocks noChangeArrowheads="1"/>
            </p:cNvSpPr>
            <p:nvPr/>
          </p:nvSpPr>
          <p:spPr bwMode="auto">
            <a:xfrm>
              <a:off x="1495" y="2367"/>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4" name="Rectangle 10">
              <a:extLst>
                <a:ext uri="{FF2B5EF4-FFF2-40B4-BE49-F238E27FC236}">
                  <a16:creationId xmlns:a16="http://schemas.microsoft.com/office/drawing/2014/main" id="{F81FBA0A-FC42-4509-817E-D35B3DAD67BE}"/>
                </a:ext>
              </a:extLst>
            </p:cNvPr>
            <p:cNvSpPr>
              <a:spLocks noChangeArrowheads="1"/>
            </p:cNvSpPr>
            <p:nvPr/>
          </p:nvSpPr>
          <p:spPr bwMode="auto">
            <a:xfrm>
              <a:off x="967" y="2367"/>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5 D</a:t>
              </a:r>
            </a:p>
          </p:txBody>
        </p:sp>
        <p:sp>
          <p:nvSpPr>
            <p:cNvPr id="21655" name="Rectangle 11">
              <a:extLst>
                <a:ext uri="{FF2B5EF4-FFF2-40B4-BE49-F238E27FC236}">
                  <a16:creationId xmlns:a16="http://schemas.microsoft.com/office/drawing/2014/main" id="{CBC89F90-1201-4FE2-90A9-D167D17B12EE}"/>
                </a:ext>
              </a:extLst>
            </p:cNvPr>
            <p:cNvSpPr>
              <a:spLocks noChangeArrowheads="1"/>
            </p:cNvSpPr>
            <p:nvPr/>
          </p:nvSpPr>
          <p:spPr bwMode="auto">
            <a:xfrm>
              <a:off x="1495" y="2156"/>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6" name="Rectangle 12">
              <a:extLst>
                <a:ext uri="{FF2B5EF4-FFF2-40B4-BE49-F238E27FC236}">
                  <a16:creationId xmlns:a16="http://schemas.microsoft.com/office/drawing/2014/main" id="{E9669022-63CD-45D3-9736-B0B1CA6611DB}"/>
                </a:ext>
              </a:extLst>
            </p:cNvPr>
            <p:cNvSpPr>
              <a:spLocks noChangeArrowheads="1"/>
            </p:cNvSpPr>
            <p:nvPr/>
          </p:nvSpPr>
          <p:spPr bwMode="auto">
            <a:xfrm>
              <a:off x="967" y="2156"/>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 B</a:t>
              </a:r>
            </a:p>
          </p:txBody>
        </p:sp>
        <p:sp>
          <p:nvSpPr>
            <p:cNvPr id="21657" name="Rectangle 13">
              <a:extLst>
                <a:ext uri="{FF2B5EF4-FFF2-40B4-BE49-F238E27FC236}">
                  <a16:creationId xmlns:a16="http://schemas.microsoft.com/office/drawing/2014/main" id="{EC50E015-136F-4596-BA63-92308D5DF3A0}"/>
                </a:ext>
              </a:extLst>
            </p:cNvPr>
            <p:cNvSpPr>
              <a:spLocks noChangeArrowheads="1"/>
            </p:cNvSpPr>
            <p:nvPr/>
          </p:nvSpPr>
          <p:spPr bwMode="auto">
            <a:xfrm>
              <a:off x="1495" y="1945"/>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8" name="Rectangle 14">
              <a:extLst>
                <a:ext uri="{FF2B5EF4-FFF2-40B4-BE49-F238E27FC236}">
                  <a16:creationId xmlns:a16="http://schemas.microsoft.com/office/drawing/2014/main" id="{4B60C980-DD58-4AD0-B3E1-BDAD4DAF14F1}"/>
                </a:ext>
              </a:extLst>
            </p:cNvPr>
            <p:cNvSpPr>
              <a:spLocks noChangeArrowheads="1"/>
            </p:cNvSpPr>
            <p:nvPr/>
          </p:nvSpPr>
          <p:spPr bwMode="auto">
            <a:xfrm>
              <a:off x="967" y="1945"/>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 C</a:t>
              </a:r>
            </a:p>
          </p:txBody>
        </p:sp>
        <p:sp>
          <p:nvSpPr>
            <p:cNvPr id="21659" name="Rectangle 15">
              <a:extLst>
                <a:ext uri="{FF2B5EF4-FFF2-40B4-BE49-F238E27FC236}">
                  <a16:creationId xmlns:a16="http://schemas.microsoft.com/office/drawing/2014/main" id="{C67271DF-2628-4207-8FD2-51127F0A6B66}"/>
                </a:ext>
              </a:extLst>
            </p:cNvPr>
            <p:cNvSpPr>
              <a:spLocks noChangeArrowheads="1"/>
            </p:cNvSpPr>
            <p:nvPr/>
          </p:nvSpPr>
          <p:spPr bwMode="auto">
            <a:xfrm>
              <a:off x="1495" y="1734"/>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0" name="Rectangle 16">
              <a:extLst>
                <a:ext uri="{FF2B5EF4-FFF2-40B4-BE49-F238E27FC236}">
                  <a16:creationId xmlns:a16="http://schemas.microsoft.com/office/drawing/2014/main" id="{C5C51715-873D-4C73-B310-A9982BC4EEE7}"/>
                </a:ext>
              </a:extLst>
            </p:cNvPr>
            <p:cNvSpPr>
              <a:spLocks noChangeArrowheads="1"/>
            </p:cNvSpPr>
            <p:nvPr/>
          </p:nvSpPr>
          <p:spPr bwMode="auto">
            <a:xfrm>
              <a:off x="967" y="1734"/>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 B</a:t>
              </a:r>
            </a:p>
          </p:txBody>
        </p:sp>
        <p:sp>
          <p:nvSpPr>
            <p:cNvPr id="21661" name="Rectangle 17">
              <a:extLst>
                <a:ext uri="{FF2B5EF4-FFF2-40B4-BE49-F238E27FC236}">
                  <a16:creationId xmlns:a16="http://schemas.microsoft.com/office/drawing/2014/main" id="{92B68016-8F47-4B37-AC8D-C5E131497A6B}"/>
                </a:ext>
              </a:extLst>
            </p:cNvPr>
            <p:cNvSpPr>
              <a:spLocks noChangeArrowheads="1"/>
            </p:cNvSpPr>
            <p:nvPr/>
          </p:nvSpPr>
          <p:spPr bwMode="auto">
            <a:xfrm>
              <a:off x="1495" y="1523"/>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2" name="Rectangle 18">
              <a:extLst>
                <a:ext uri="{FF2B5EF4-FFF2-40B4-BE49-F238E27FC236}">
                  <a16:creationId xmlns:a16="http://schemas.microsoft.com/office/drawing/2014/main" id="{72EEA242-2376-40B7-AA5E-5AA9E6FFD529}"/>
                </a:ext>
              </a:extLst>
            </p:cNvPr>
            <p:cNvSpPr>
              <a:spLocks noChangeArrowheads="1"/>
            </p:cNvSpPr>
            <p:nvPr/>
          </p:nvSpPr>
          <p:spPr bwMode="auto">
            <a:xfrm>
              <a:off x="967" y="1523"/>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 A</a:t>
              </a:r>
            </a:p>
          </p:txBody>
        </p:sp>
        <p:sp>
          <p:nvSpPr>
            <p:cNvPr id="21663" name="Rectangle 19">
              <a:extLst>
                <a:ext uri="{FF2B5EF4-FFF2-40B4-BE49-F238E27FC236}">
                  <a16:creationId xmlns:a16="http://schemas.microsoft.com/office/drawing/2014/main" id="{143074E1-397E-4BB6-ABD5-009427A58D77}"/>
                </a:ext>
              </a:extLst>
            </p:cNvPr>
            <p:cNvSpPr>
              <a:spLocks noChangeArrowheads="1"/>
            </p:cNvSpPr>
            <p:nvPr/>
          </p:nvSpPr>
          <p:spPr bwMode="auto">
            <a:xfrm>
              <a:off x="4663"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4" name="Rectangle 20">
              <a:extLst>
                <a:ext uri="{FF2B5EF4-FFF2-40B4-BE49-F238E27FC236}">
                  <a16:creationId xmlns:a16="http://schemas.microsoft.com/office/drawing/2014/main" id="{26695803-70B7-40F9-87A5-D2803F000D09}"/>
                </a:ext>
              </a:extLst>
            </p:cNvPr>
            <p:cNvSpPr>
              <a:spLocks noChangeArrowheads="1"/>
            </p:cNvSpPr>
            <p:nvPr/>
          </p:nvSpPr>
          <p:spPr bwMode="auto">
            <a:xfrm>
              <a:off x="3607"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5" name="Rectangle 21">
              <a:extLst>
                <a:ext uri="{FF2B5EF4-FFF2-40B4-BE49-F238E27FC236}">
                  <a16:creationId xmlns:a16="http://schemas.microsoft.com/office/drawing/2014/main" id="{B46A4C13-A823-4C84-A914-C82394228E8E}"/>
                </a:ext>
              </a:extLst>
            </p:cNvPr>
            <p:cNvSpPr>
              <a:spLocks noChangeArrowheads="1"/>
            </p:cNvSpPr>
            <p:nvPr/>
          </p:nvSpPr>
          <p:spPr bwMode="auto">
            <a:xfrm>
              <a:off x="3079"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6" name="Rectangle 22">
              <a:extLst>
                <a:ext uri="{FF2B5EF4-FFF2-40B4-BE49-F238E27FC236}">
                  <a16:creationId xmlns:a16="http://schemas.microsoft.com/office/drawing/2014/main" id="{E89278F7-8DCC-45E7-833F-218F0A039DDB}"/>
                </a:ext>
              </a:extLst>
            </p:cNvPr>
            <p:cNvSpPr>
              <a:spLocks noChangeArrowheads="1"/>
            </p:cNvSpPr>
            <p:nvPr/>
          </p:nvSpPr>
          <p:spPr bwMode="auto">
            <a:xfrm>
              <a:off x="2551"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7" name="Rectangle 23">
              <a:extLst>
                <a:ext uri="{FF2B5EF4-FFF2-40B4-BE49-F238E27FC236}">
                  <a16:creationId xmlns:a16="http://schemas.microsoft.com/office/drawing/2014/main" id="{F1E47DEE-0846-497B-9900-420CAB065068}"/>
                </a:ext>
              </a:extLst>
            </p:cNvPr>
            <p:cNvSpPr>
              <a:spLocks noChangeArrowheads="1"/>
            </p:cNvSpPr>
            <p:nvPr/>
          </p:nvSpPr>
          <p:spPr bwMode="auto">
            <a:xfrm>
              <a:off x="2023"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8" name="Rectangle 24">
              <a:extLst>
                <a:ext uri="{FF2B5EF4-FFF2-40B4-BE49-F238E27FC236}">
                  <a16:creationId xmlns:a16="http://schemas.microsoft.com/office/drawing/2014/main" id="{3FFAC86E-71BE-494E-9C9D-3BE7441CB04B}"/>
                </a:ext>
              </a:extLst>
            </p:cNvPr>
            <p:cNvSpPr>
              <a:spLocks noChangeArrowheads="1"/>
            </p:cNvSpPr>
            <p:nvPr/>
          </p:nvSpPr>
          <p:spPr bwMode="auto">
            <a:xfrm>
              <a:off x="1495"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9" name="Rectangle 25">
              <a:extLst>
                <a:ext uri="{FF2B5EF4-FFF2-40B4-BE49-F238E27FC236}">
                  <a16:creationId xmlns:a16="http://schemas.microsoft.com/office/drawing/2014/main" id="{41209DB6-4F7A-403A-BC3A-95EB5C81C6D5}"/>
                </a:ext>
              </a:extLst>
            </p:cNvPr>
            <p:cNvSpPr>
              <a:spLocks noChangeArrowheads="1"/>
            </p:cNvSpPr>
            <p:nvPr/>
          </p:nvSpPr>
          <p:spPr bwMode="auto">
            <a:xfrm>
              <a:off x="967" y="1312"/>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0 -</a:t>
              </a:r>
              <a:r>
                <a:rPr lang="zh-CN" altLang="en-US" sz="1600" b="1"/>
                <a:t>　</a:t>
              </a:r>
            </a:p>
          </p:txBody>
        </p:sp>
        <p:sp>
          <p:nvSpPr>
            <p:cNvPr id="21670" name="Rectangle 26">
              <a:extLst>
                <a:ext uri="{FF2B5EF4-FFF2-40B4-BE49-F238E27FC236}">
                  <a16:creationId xmlns:a16="http://schemas.microsoft.com/office/drawing/2014/main" id="{AFA4CA56-4810-412B-9B1B-CABD329FAE70}"/>
                </a:ext>
              </a:extLst>
            </p:cNvPr>
            <p:cNvSpPr>
              <a:spLocks noChangeArrowheads="1"/>
            </p:cNvSpPr>
            <p:nvPr/>
          </p:nvSpPr>
          <p:spPr bwMode="auto">
            <a:xfrm>
              <a:off x="4663"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6 A</a:t>
              </a:r>
            </a:p>
          </p:txBody>
        </p:sp>
        <p:sp>
          <p:nvSpPr>
            <p:cNvPr id="21671" name="Rectangle 27">
              <a:extLst>
                <a:ext uri="{FF2B5EF4-FFF2-40B4-BE49-F238E27FC236}">
                  <a16:creationId xmlns:a16="http://schemas.microsoft.com/office/drawing/2014/main" id="{1005ED5B-FE58-4539-BD03-73704D95B2B0}"/>
                </a:ext>
              </a:extLst>
            </p:cNvPr>
            <p:cNvSpPr>
              <a:spLocks noChangeArrowheads="1"/>
            </p:cNvSpPr>
            <p:nvPr/>
          </p:nvSpPr>
          <p:spPr bwMode="auto">
            <a:xfrm>
              <a:off x="3607"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 A</a:t>
              </a:r>
            </a:p>
          </p:txBody>
        </p:sp>
        <p:sp>
          <p:nvSpPr>
            <p:cNvPr id="21672" name="Rectangle 28">
              <a:extLst>
                <a:ext uri="{FF2B5EF4-FFF2-40B4-BE49-F238E27FC236}">
                  <a16:creationId xmlns:a16="http://schemas.microsoft.com/office/drawing/2014/main" id="{CD2F604D-3F53-44EE-BBCA-B8AA7B846BD9}"/>
                </a:ext>
              </a:extLst>
            </p:cNvPr>
            <p:cNvSpPr>
              <a:spLocks noChangeArrowheads="1"/>
            </p:cNvSpPr>
            <p:nvPr/>
          </p:nvSpPr>
          <p:spPr bwMode="auto">
            <a:xfrm>
              <a:off x="3079"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 C</a:t>
              </a:r>
            </a:p>
          </p:txBody>
        </p:sp>
        <p:sp>
          <p:nvSpPr>
            <p:cNvPr id="21673" name="Rectangle 29">
              <a:extLst>
                <a:ext uri="{FF2B5EF4-FFF2-40B4-BE49-F238E27FC236}">
                  <a16:creationId xmlns:a16="http://schemas.microsoft.com/office/drawing/2014/main" id="{7F079161-3169-4BDF-B2A2-0285BFBD6B21}"/>
                </a:ext>
              </a:extLst>
            </p:cNvPr>
            <p:cNvSpPr>
              <a:spLocks noChangeArrowheads="1"/>
            </p:cNvSpPr>
            <p:nvPr/>
          </p:nvSpPr>
          <p:spPr bwMode="auto">
            <a:xfrm>
              <a:off x="2551"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 D</a:t>
              </a:r>
            </a:p>
          </p:txBody>
        </p:sp>
        <p:sp>
          <p:nvSpPr>
            <p:cNvPr id="21674" name="Rectangle 30">
              <a:extLst>
                <a:ext uri="{FF2B5EF4-FFF2-40B4-BE49-F238E27FC236}">
                  <a16:creationId xmlns:a16="http://schemas.microsoft.com/office/drawing/2014/main" id="{C3A451C7-3D91-415F-BB21-A9ECE7166F02}"/>
                </a:ext>
              </a:extLst>
            </p:cNvPr>
            <p:cNvSpPr>
              <a:spLocks noChangeArrowheads="1"/>
            </p:cNvSpPr>
            <p:nvPr/>
          </p:nvSpPr>
          <p:spPr bwMode="auto">
            <a:xfrm>
              <a:off x="2023"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 B</a:t>
              </a:r>
            </a:p>
          </p:txBody>
        </p:sp>
        <p:sp>
          <p:nvSpPr>
            <p:cNvPr id="21675" name="Rectangle 31">
              <a:extLst>
                <a:ext uri="{FF2B5EF4-FFF2-40B4-BE49-F238E27FC236}">
                  <a16:creationId xmlns:a16="http://schemas.microsoft.com/office/drawing/2014/main" id="{730DCE8B-C4FB-48FC-9CC0-A1927A074DB3}"/>
                </a:ext>
              </a:extLst>
            </p:cNvPr>
            <p:cNvSpPr>
              <a:spLocks noChangeArrowheads="1"/>
            </p:cNvSpPr>
            <p:nvPr/>
          </p:nvSpPr>
          <p:spPr bwMode="auto">
            <a:xfrm>
              <a:off x="1495"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0 -</a:t>
              </a:r>
            </a:p>
          </p:txBody>
        </p:sp>
        <p:sp>
          <p:nvSpPr>
            <p:cNvPr id="21676" name="Rectangle 32">
              <a:extLst>
                <a:ext uri="{FF2B5EF4-FFF2-40B4-BE49-F238E27FC236}">
                  <a16:creationId xmlns:a16="http://schemas.microsoft.com/office/drawing/2014/main" id="{5051ECFC-6961-44C9-A733-40393A43C226}"/>
                </a:ext>
              </a:extLst>
            </p:cNvPr>
            <p:cNvSpPr>
              <a:spLocks noChangeArrowheads="1"/>
            </p:cNvSpPr>
            <p:nvPr/>
          </p:nvSpPr>
          <p:spPr bwMode="auto">
            <a:xfrm>
              <a:off x="967"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600" b="1"/>
            </a:p>
          </p:txBody>
        </p:sp>
        <p:sp>
          <p:nvSpPr>
            <p:cNvPr id="21677" name="Line 33">
              <a:extLst>
                <a:ext uri="{FF2B5EF4-FFF2-40B4-BE49-F238E27FC236}">
                  <a16:creationId xmlns:a16="http://schemas.microsoft.com/office/drawing/2014/main" id="{402DB3A5-A4D5-4B05-AB6D-9310AE54DABB}"/>
                </a:ext>
              </a:extLst>
            </p:cNvPr>
            <p:cNvSpPr>
              <a:spLocks noChangeShapeType="1"/>
            </p:cNvSpPr>
            <p:nvPr/>
          </p:nvSpPr>
          <p:spPr bwMode="auto">
            <a:xfrm>
              <a:off x="967" y="1101"/>
              <a:ext cx="42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78" name="Line 34">
              <a:extLst>
                <a:ext uri="{FF2B5EF4-FFF2-40B4-BE49-F238E27FC236}">
                  <a16:creationId xmlns:a16="http://schemas.microsoft.com/office/drawing/2014/main" id="{2CDE42A4-4C8F-4383-B9C8-A86E6DDFCE2F}"/>
                </a:ext>
              </a:extLst>
            </p:cNvPr>
            <p:cNvSpPr>
              <a:spLocks noChangeShapeType="1"/>
            </p:cNvSpPr>
            <p:nvPr/>
          </p:nvSpPr>
          <p:spPr bwMode="auto">
            <a:xfrm>
              <a:off x="967" y="1312"/>
              <a:ext cx="4224"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79" name="Line 35">
              <a:extLst>
                <a:ext uri="{FF2B5EF4-FFF2-40B4-BE49-F238E27FC236}">
                  <a16:creationId xmlns:a16="http://schemas.microsoft.com/office/drawing/2014/main" id="{CD915E17-B37C-4DAC-937D-75962F7C6F0C}"/>
                </a:ext>
              </a:extLst>
            </p:cNvPr>
            <p:cNvSpPr>
              <a:spLocks noChangeShapeType="1"/>
            </p:cNvSpPr>
            <p:nvPr/>
          </p:nvSpPr>
          <p:spPr bwMode="auto">
            <a:xfrm>
              <a:off x="967" y="1523"/>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0" name="Line 36">
              <a:extLst>
                <a:ext uri="{FF2B5EF4-FFF2-40B4-BE49-F238E27FC236}">
                  <a16:creationId xmlns:a16="http://schemas.microsoft.com/office/drawing/2014/main" id="{8D4744D4-ACDC-4B82-9C58-E96D2CE2A3FF}"/>
                </a:ext>
              </a:extLst>
            </p:cNvPr>
            <p:cNvSpPr>
              <a:spLocks noChangeShapeType="1"/>
            </p:cNvSpPr>
            <p:nvPr/>
          </p:nvSpPr>
          <p:spPr bwMode="auto">
            <a:xfrm>
              <a:off x="967" y="1734"/>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1" name="Line 37">
              <a:extLst>
                <a:ext uri="{FF2B5EF4-FFF2-40B4-BE49-F238E27FC236}">
                  <a16:creationId xmlns:a16="http://schemas.microsoft.com/office/drawing/2014/main" id="{52E74E13-F447-4749-B4FC-4C50BCBE9AE0}"/>
                </a:ext>
              </a:extLst>
            </p:cNvPr>
            <p:cNvSpPr>
              <a:spLocks noChangeShapeType="1"/>
            </p:cNvSpPr>
            <p:nvPr/>
          </p:nvSpPr>
          <p:spPr bwMode="auto">
            <a:xfrm>
              <a:off x="967" y="1945"/>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2" name="Line 38">
              <a:extLst>
                <a:ext uri="{FF2B5EF4-FFF2-40B4-BE49-F238E27FC236}">
                  <a16:creationId xmlns:a16="http://schemas.microsoft.com/office/drawing/2014/main" id="{4F6A4051-8418-40BA-B457-84328A6A0FD7}"/>
                </a:ext>
              </a:extLst>
            </p:cNvPr>
            <p:cNvSpPr>
              <a:spLocks noChangeShapeType="1"/>
            </p:cNvSpPr>
            <p:nvPr/>
          </p:nvSpPr>
          <p:spPr bwMode="auto">
            <a:xfrm>
              <a:off x="967" y="2156"/>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3" name="Line 39">
              <a:extLst>
                <a:ext uri="{FF2B5EF4-FFF2-40B4-BE49-F238E27FC236}">
                  <a16:creationId xmlns:a16="http://schemas.microsoft.com/office/drawing/2014/main" id="{18D530A8-C6CC-46A5-B379-AAAC670B5FA5}"/>
                </a:ext>
              </a:extLst>
            </p:cNvPr>
            <p:cNvSpPr>
              <a:spLocks noChangeShapeType="1"/>
            </p:cNvSpPr>
            <p:nvPr/>
          </p:nvSpPr>
          <p:spPr bwMode="auto">
            <a:xfrm>
              <a:off x="967" y="2367"/>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4" name="Line 40">
              <a:extLst>
                <a:ext uri="{FF2B5EF4-FFF2-40B4-BE49-F238E27FC236}">
                  <a16:creationId xmlns:a16="http://schemas.microsoft.com/office/drawing/2014/main" id="{704E5D53-8835-4AB6-ACE7-6214B79335F7}"/>
                </a:ext>
              </a:extLst>
            </p:cNvPr>
            <p:cNvSpPr>
              <a:spLocks noChangeShapeType="1"/>
            </p:cNvSpPr>
            <p:nvPr/>
          </p:nvSpPr>
          <p:spPr bwMode="auto">
            <a:xfrm>
              <a:off x="967" y="2578"/>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5" name="Line 41">
              <a:extLst>
                <a:ext uri="{FF2B5EF4-FFF2-40B4-BE49-F238E27FC236}">
                  <a16:creationId xmlns:a16="http://schemas.microsoft.com/office/drawing/2014/main" id="{D58D8F1F-2DE0-4F72-B630-34A53FA8982D}"/>
                </a:ext>
              </a:extLst>
            </p:cNvPr>
            <p:cNvSpPr>
              <a:spLocks noChangeShapeType="1"/>
            </p:cNvSpPr>
            <p:nvPr/>
          </p:nvSpPr>
          <p:spPr bwMode="auto">
            <a:xfrm>
              <a:off x="967" y="3000"/>
              <a:ext cx="42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6" name="Line 42">
              <a:extLst>
                <a:ext uri="{FF2B5EF4-FFF2-40B4-BE49-F238E27FC236}">
                  <a16:creationId xmlns:a16="http://schemas.microsoft.com/office/drawing/2014/main" id="{80DEBEBC-6BC3-4A0C-8211-568A604BEBE3}"/>
                </a:ext>
              </a:extLst>
            </p:cNvPr>
            <p:cNvSpPr>
              <a:spLocks noChangeShapeType="1"/>
            </p:cNvSpPr>
            <p:nvPr/>
          </p:nvSpPr>
          <p:spPr bwMode="auto">
            <a:xfrm>
              <a:off x="967" y="1101"/>
              <a:ext cx="0" cy="189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7" name="Line 43">
              <a:extLst>
                <a:ext uri="{FF2B5EF4-FFF2-40B4-BE49-F238E27FC236}">
                  <a16:creationId xmlns:a16="http://schemas.microsoft.com/office/drawing/2014/main" id="{F17544D6-BF3B-4952-86CB-96DDCD1367AD}"/>
                </a:ext>
              </a:extLst>
            </p:cNvPr>
            <p:cNvSpPr>
              <a:spLocks noChangeShapeType="1"/>
            </p:cNvSpPr>
            <p:nvPr/>
          </p:nvSpPr>
          <p:spPr bwMode="auto">
            <a:xfrm>
              <a:off x="1495"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8" name="Line 44">
              <a:extLst>
                <a:ext uri="{FF2B5EF4-FFF2-40B4-BE49-F238E27FC236}">
                  <a16:creationId xmlns:a16="http://schemas.microsoft.com/office/drawing/2014/main" id="{1FF4E462-0CA2-4D5B-8023-AE95AD3B49A1}"/>
                </a:ext>
              </a:extLst>
            </p:cNvPr>
            <p:cNvSpPr>
              <a:spLocks noChangeShapeType="1"/>
            </p:cNvSpPr>
            <p:nvPr/>
          </p:nvSpPr>
          <p:spPr bwMode="auto">
            <a:xfrm>
              <a:off x="2023"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9" name="Line 45">
              <a:extLst>
                <a:ext uri="{FF2B5EF4-FFF2-40B4-BE49-F238E27FC236}">
                  <a16:creationId xmlns:a16="http://schemas.microsoft.com/office/drawing/2014/main" id="{0E863F24-3056-4D02-A2A9-1969DE4A8375}"/>
                </a:ext>
              </a:extLst>
            </p:cNvPr>
            <p:cNvSpPr>
              <a:spLocks noChangeShapeType="1"/>
            </p:cNvSpPr>
            <p:nvPr/>
          </p:nvSpPr>
          <p:spPr bwMode="auto">
            <a:xfrm>
              <a:off x="2551"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0" name="Line 46">
              <a:extLst>
                <a:ext uri="{FF2B5EF4-FFF2-40B4-BE49-F238E27FC236}">
                  <a16:creationId xmlns:a16="http://schemas.microsoft.com/office/drawing/2014/main" id="{5DC16363-CBD5-4EB9-87B7-4E61CB849936}"/>
                </a:ext>
              </a:extLst>
            </p:cNvPr>
            <p:cNvSpPr>
              <a:spLocks noChangeShapeType="1"/>
            </p:cNvSpPr>
            <p:nvPr/>
          </p:nvSpPr>
          <p:spPr bwMode="auto">
            <a:xfrm>
              <a:off x="3079"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1" name="Line 47">
              <a:extLst>
                <a:ext uri="{FF2B5EF4-FFF2-40B4-BE49-F238E27FC236}">
                  <a16:creationId xmlns:a16="http://schemas.microsoft.com/office/drawing/2014/main" id="{1ADA30A5-7CB6-4A1D-B559-B07BABB414F5}"/>
                </a:ext>
              </a:extLst>
            </p:cNvPr>
            <p:cNvSpPr>
              <a:spLocks noChangeShapeType="1"/>
            </p:cNvSpPr>
            <p:nvPr/>
          </p:nvSpPr>
          <p:spPr bwMode="auto">
            <a:xfrm>
              <a:off x="3607"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2" name="Line 48">
              <a:extLst>
                <a:ext uri="{FF2B5EF4-FFF2-40B4-BE49-F238E27FC236}">
                  <a16:creationId xmlns:a16="http://schemas.microsoft.com/office/drawing/2014/main" id="{5FE6EFDE-44F6-4B6C-951E-1F35E43C7710}"/>
                </a:ext>
              </a:extLst>
            </p:cNvPr>
            <p:cNvSpPr>
              <a:spLocks noChangeShapeType="1"/>
            </p:cNvSpPr>
            <p:nvPr/>
          </p:nvSpPr>
          <p:spPr bwMode="auto">
            <a:xfrm>
              <a:off x="4135"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3" name="Line 49">
              <a:extLst>
                <a:ext uri="{FF2B5EF4-FFF2-40B4-BE49-F238E27FC236}">
                  <a16:creationId xmlns:a16="http://schemas.microsoft.com/office/drawing/2014/main" id="{5ED3AF41-CD50-4D68-ACA3-B88CD77FB418}"/>
                </a:ext>
              </a:extLst>
            </p:cNvPr>
            <p:cNvSpPr>
              <a:spLocks noChangeShapeType="1"/>
            </p:cNvSpPr>
            <p:nvPr/>
          </p:nvSpPr>
          <p:spPr bwMode="auto">
            <a:xfrm>
              <a:off x="5191" y="1101"/>
              <a:ext cx="0" cy="189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4" name="Line 50">
              <a:extLst>
                <a:ext uri="{FF2B5EF4-FFF2-40B4-BE49-F238E27FC236}">
                  <a16:creationId xmlns:a16="http://schemas.microsoft.com/office/drawing/2014/main" id="{D80703A7-EE6D-4B93-B112-5BD486ACDEF5}"/>
                </a:ext>
              </a:extLst>
            </p:cNvPr>
            <p:cNvSpPr>
              <a:spLocks noChangeShapeType="1"/>
            </p:cNvSpPr>
            <p:nvPr/>
          </p:nvSpPr>
          <p:spPr bwMode="auto">
            <a:xfrm>
              <a:off x="4663"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5" name="Line 51">
              <a:extLst>
                <a:ext uri="{FF2B5EF4-FFF2-40B4-BE49-F238E27FC236}">
                  <a16:creationId xmlns:a16="http://schemas.microsoft.com/office/drawing/2014/main" id="{901A4630-ABFD-409A-B887-0ACCD7449202}"/>
                </a:ext>
              </a:extLst>
            </p:cNvPr>
            <p:cNvSpPr>
              <a:spLocks noChangeShapeType="1"/>
            </p:cNvSpPr>
            <p:nvPr/>
          </p:nvSpPr>
          <p:spPr bwMode="auto">
            <a:xfrm>
              <a:off x="967" y="2789"/>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6" name="Text Box 52">
              <a:extLst>
                <a:ext uri="{FF2B5EF4-FFF2-40B4-BE49-F238E27FC236}">
                  <a16:creationId xmlns:a16="http://schemas.microsoft.com/office/drawing/2014/main" id="{11E6960A-94DB-420F-9F5D-19F83E0D89E7}"/>
                </a:ext>
              </a:extLst>
            </p:cNvPr>
            <p:cNvSpPr txBox="1">
              <a:spLocks noChangeArrowheads="1"/>
            </p:cNvSpPr>
            <p:nvPr/>
          </p:nvSpPr>
          <p:spPr bwMode="auto">
            <a:xfrm>
              <a:off x="659" y="1942"/>
              <a:ext cx="2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X</a:t>
              </a:r>
            </a:p>
          </p:txBody>
        </p:sp>
        <p:sp>
          <p:nvSpPr>
            <p:cNvPr id="21697" name="Text Box 53">
              <a:extLst>
                <a:ext uri="{FF2B5EF4-FFF2-40B4-BE49-F238E27FC236}">
                  <a16:creationId xmlns:a16="http://schemas.microsoft.com/office/drawing/2014/main" id="{A0D64281-914F-4E01-8F36-31BA1A452684}"/>
                </a:ext>
              </a:extLst>
            </p:cNvPr>
            <p:cNvSpPr txBox="1">
              <a:spLocks noChangeArrowheads="1"/>
            </p:cNvSpPr>
            <p:nvPr/>
          </p:nvSpPr>
          <p:spPr bwMode="auto">
            <a:xfrm>
              <a:off x="3175" y="829"/>
              <a:ext cx="2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Y</a:t>
              </a:r>
            </a:p>
          </p:txBody>
        </p:sp>
        <p:sp>
          <p:nvSpPr>
            <p:cNvPr id="21698" name="Text Box 54">
              <a:extLst>
                <a:ext uri="{FF2B5EF4-FFF2-40B4-BE49-F238E27FC236}">
                  <a16:creationId xmlns:a16="http://schemas.microsoft.com/office/drawing/2014/main" id="{3D9C1F0D-3518-4707-BDCC-8A5BE59BADEF}"/>
                </a:ext>
              </a:extLst>
            </p:cNvPr>
            <p:cNvSpPr txBox="1">
              <a:spLocks noChangeArrowheads="1"/>
            </p:cNvSpPr>
            <p:nvPr/>
          </p:nvSpPr>
          <p:spPr bwMode="auto">
            <a:xfrm>
              <a:off x="631" y="1117"/>
              <a:ext cx="31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i</a:t>
              </a:r>
              <a:r>
                <a:rPr kumimoji="1" lang="en-US" altLang="zh-CN" sz="2000">
                  <a:latin typeface="Times New Roman" panose="02020603050405020304" pitchFamily="18" charset="0"/>
                  <a:sym typeface="Wingdings" panose="05000000000000000000" pitchFamily="2" charset="2"/>
                </a:rPr>
                <a:t></a:t>
              </a:r>
              <a:endParaRPr kumimoji="1" lang="en-US" altLang="zh-CN" sz="2000">
                <a:latin typeface="Times New Roman" panose="02020603050405020304" pitchFamily="18" charset="0"/>
              </a:endParaRPr>
            </a:p>
          </p:txBody>
        </p:sp>
        <p:sp>
          <p:nvSpPr>
            <p:cNvPr id="21699" name="Text Box 55">
              <a:extLst>
                <a:ext uri="{FF2B5EF4-FFF2-40B4-BE49-F238E27FC236}">
                  <a16:creationId xmlns:a16="http://schemas.microsoft.com/office/drawing/2014/main" id="{B9152894-C67F-4C9A-9838-AE1A1994AC77}"/>
                </a:ext>
              </a:extLst>
            </p:cNvPr>
            <p:cNvSpPr txBox="1">
              <a:spLocks noChangeArrowheads="1"/>
            </p:cNvSpPr>
            <p:nvPr/>
          </p:nvSpPr>
          <p:spPr bwMode="auto">
            <a:xfrm>
              <a:off x="1150" y="618"/>
              <a:ext cx="197" cy="4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j</a:t>
              </a:r>
            </a:p>
            <a:p>
              <a:pPr algn="ctr" eaLnBrk="1" hangingPunct="1">
                <a:buClrTx/>
                <a:buSzTx/>
                <a:buFontTx/>
                <a:buNone/>
              </a:pPr>
              <a:r>
                <a:rPr kumimoji="1" lang="en-US" altLang="zh-CN" sz="2000">
                  <a:latin typeface="Times New Roman" panose="02020603050405020304" pitchFamily="18" charset="0"/>
                </a:rPr>
                <a:t>↓</a:t>
              </a:r>
            </a:p>
          </p:txBody>
        </p:sp>
      </p:grpSp>
      <p:grpSp>
        <p:nvGrpSpPr>
          <p:cNvPr id="229432" name="Group 56">
            <a:extLst>
              <a:ext uri="{FF2B5EF4-FFF2-40B4-BE49-F238E27FC236}">
                <a16:creationId xmlns:a16="http://schemas.microsoft.com/office/drawing/2014/main" id="{AC46132A-5571-416E-B9A5-B4B3940ADE2C}"/>
              </a:ext>
            </a:extLst>
          </p:cNvPr>
          <p:cNvGrpSpPr>
            <a:grpSpLocks/>
          </p:cNvGrpSpPr>
          <p:nvPr/>
        </p:nvGrpSpPr>
        <p:grpSpPr bwMode="auto">
          <a:xfrm>
            <a:off x="4748213" y="3641726"/>
            <a:ext cx="838200" cy="334963"/>
            <a:chOff x="2031" y="2294"/>
            <a:chExt cx="528" cy="211"/>
          </a:xfrm>
        </p:grpSpPr>
        <p:sp>
          <p:nvSpPr>
            <p:cNvPr id="21645" name="Rectangle 57">
              <a:extLst>
                <a:ext uri="{FF2B5EF4-FFF2-40B4-BE49-F238E27FC236}">
                  <a16:creationId xmlns:a16="http://schemas.microsoft.com/office/drawing/2014/main" id="{2D545396-98C5-4E50-A271-701138183995}"/>
                </a:ext>
              </a:extLst>
            </p:cNvPr>
            <p:cNvSpPr>
              <a:spLocks noChangeArrowheads="1"/>
            </p:cNvSpPr>
            <p:nvPr/>
          </p:nvSpPr>
          <p:spPr bwMode="auto">
            <a:xfrm>
              <a:off x="2031"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46" name="Line 58">
              <a:extLst>
                <a:ext uri="{FF2B5EF4-FFF2-40B4-BE49-F238E27FC236}">
                  <a16:creationId xmlns:a16="http://schemas.microsoft.com/office/drawing/2014/main" id="{72A9BD52-C661-469C-9AB8-B17435C8CA69}"/>
                </a:ext>
              </a:extLst>
            </p:cNvPr>
            <p:cNvSpPr>
              <a:spLocks noChangeShapeType="1"/>
            </p:cNvSpPr>
            <p:nvPr/>
          </p:nvSpPr>
          <p:spPr bwMode="auto">
            <a:xfrm>
              <a:off x="2415" y="2338"/>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35" name="Group 59">
            <a:extLst>
              <a:ext uri="{FF2B5EF4-FFF2-40B4-BE49-F238E27FC236}">
                <a16:creationId xmlns:a16="http://schemas.microsoft.com/office/drawing/2014/main" id="{0B47AD76-8471-4944-99A4-1D26953489D2}"/>
              </a:ext>
            </a:extLst>
          </p:cNvPr>
          <p:cNvGrpSpPr>
            <a:grpSpLocks/>
          </p:cNvGrpSpPr>
          <p:nvPr/>
        </p:nvGrpSpPr>
        <p:grpSpPr bwMode="auto">
          <a:xfrm>
            <a:off x="7262813" y="3641726"/>
            <a:ext cx="838200" cy="334963"/>
            <a:chOff x="3615" y="2294"/>
            <a:chExt cx="528" cy="211"/>
          </a:xfrm>
        </p:grpSpPr>
        <p:sp>
          <p:nvSpPr>
            <p:cNvPr id="21643" name="Rectangle 60">
              <a:extLst>
                <a:ext uri="{FF2B5EF4-FFF2-40B4-BE49-F238E27FC236}">
                  <a16:creationId xmlns:a16="http://schemas.microsoft.com/office/drawing/2014/main" id="{5EA07D8C-ADC9-45EE-861D-E5A43AC2AB83}"/>
                </a:ext>
              </a:extLst>
            </p:cNvPr>
            <p:cNvSpPr>
              <a:spLocks noChangeArrowheads="1"/>
            </p:cNvSpPr>
            <p:nvPr/>
          </p:nvSpPr>
          <p:spPr bwMode="auto">
            <a:xfrm>
              <a:off x="3615"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44" name="Line 61">
              <a:extLst>
                <a:ext uri="{FF2B5EF4-FFF2-40B4-BE49-F238E27FC236}">
                  <a16:creationId xmlns:a16="http://schemas.microsoft.com/office/drawing/2014/main" id="{201C2A3E-CF74-4C21-97EA-9EC59EA4B466}"/>
                </a:ext>
              </a:extLst>
            </p:cNvPr>
            <p:cNvSpPr>
              <a:spLocks noChangeShapeType="1"/>
            </p:cNvSpPr>
            <p:nvPr/>
          </p:nvSpPr>
          <p:spPr bwMode="auto">
            <a:xfrm>
              <a:off x="3903" y="2368"/>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38" name="Group 62">
            <a:extLst>
              <a:ext uri="{FF2B5EF4-FFF2-40B4-BE49-F238E27FC236}">
                <a16:creationId xmlns:a16="http://schemas.microsoft.com/office/drawing/2014/main" id="{05B0DFC9-177D-4FAD-AC58-C474DF91E9C4}"/>
              </a:ext>
            </a:extLst>
          </p:cNvPr>
          <p:cNvGrpSpPr>
            <a:grpSpLocks/>
          </p:cNvGrpSpPr>
          <p:nvPr/>
        </p:nvGrpSpPr>
        <p:grpSpPr bwMode="auto">
          <a:xfrm>
            <a:off x="5586413" y="3976688"/>
            <a:ext cx="838200" cy="334962"/>
            <a:chOff x="2559" y="2505"/>
            <a:chExt cx="528" cy="211"/>
          </a:xfrm>
        </p:grpSpPr>
        <p:sp>
          <p:nvSpPr>
            <p:cNvPr id="21641" name="Rectangle 63">
              <a:extLst>
                <a:ext uri="{FF2B5EF4-FFF2-40B4-BE49-F238E27FC236}">
                  <a16:creationId xmlns:a16="http://schemas.microsoft.com/office/drawing/2014/main" id="{C16C7ADA-6DD7-4536-8BF2-F4CF451A3CE2}"/>
                </a:ext>
              </a:extLst>
            </p:cNvPr>
            <p:cNvSpPr>
              <a:spLocks noChangeArrowheads="1"/>
            </p:cNvSpPr>
            <p:nvPr/>
          </p:nvSpPr>
          <p:spPr bwMode="auto">
            <a:xfrm>
              <a:off x="2559"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42" name="Line 64">
              <a:extLst>
                <a:ext uri="{FF2B5EF4-FFF2-40B4-BE49-F238E27FC236}">
                  <a16:creationId xmlns:a16="http://schemas.microsoft.com/office/drawing/2014/main" id="{0288AC75-ACAF-4611-958D-73B8CB6B1251}"/>
                </a:ext>
              </a:extLst>
            </p:cNvPr>
            <p:cNvSpPr>
              <a:spLocks noChangeShapeType="1"/>
            </p:cNvSpPr>
            <p:nvPr/>
          </p:nvSpPr>
          <p:spPr bwMode="auto">
            <a:xfrm>
              <a:off x="2865" y="265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41" name="Group 65">
            <a:extLst>
              <a:ext uri="{FF2B5EF4-FFF2-40B4-BE49-F238E27FC236}">
                <a16:creationId xmlns:a16="http://schemas.microsoft.com/office/drawing/2014/main" id="{539683DE-456B-44BF-B428-9D031A506DD3}"/>
              </a:ext>
            </a:extLst>
          </p:cNvPr>
          <p:cNvGrpSpPr>
            <a:grpSpLocks/>
          </p:cNvGrpSpPr>
          <p:nvPr/>
        </p:nvGrpSpPr>
        <p:grpSpPr bwMode="auto">
          <a:xfrm>
            <a:off x="5586413" y="3641726"/>
            <a:ext cx="838200" cy="334963"/>
            <a:chOff x="2559" y="2294"/>
            <a:chExt cx="528" cy="211"/>
          </a:xfrm>
        </p:grpSpPr>
        <p:sp>
          <p:nvSpPr>
            <p:cNvPr id="21639" name="Rectangle 66">
              <a:extLst>
                <a:ext uri="{FF2B5EF4-FFF2-40B4-BE49-F238E27FC236}">
                  <a16:creationId xmlns:a16="http://schemas.microsoft.com/office/drawing/2014/main" id="{BFAFAB9D-8CFA-434A-ABC2-70189F661D12}"/>
                </a:ext>
              </a:extLst>
            </p:cNvPr>
            <p:cNvSpPr>
              <a:spLocks noChangeArrowheads="1"/>
            </p:cNvSpPr>
            <p:nvPr/>
          </p:nvSpPr>
          <p:spPr bwMode="auto">
            <a:xfrm>
              <a:off x="2559"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40" name="Line 67">
              <a:extLst>
                <a:ext uri="{FF2B5EF4-FFF2-40B4-BE49-F238E27FC236}">
                  <a16:creationId xmlns:a16="http://schemas.microsoft.com/office/drawing/2014/main" id="{CFF039A0-CC56-4036-82FD-7797AA9F719D}"/>
                </a:ext>
              </a:extLst>
            </p:cNvPr>
            <p:cNvSpPr>
              <a:spLocks noChangeShapeType="1"/>
            </p:cNvSpPr>
            <p:nvPr/>
          </p:nvSpPr>
          <p:spPr bwMode="auto">
            <a:xfrm>
              <a:off x="2943" y="2341"/>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44" name="Group 68">
            <a:extLst>
              <a:ext uri="{FF2B5EF4-FFF2-40B4-BE49-F238E27FC236}">
                <a16:creationId xmlns:a16="http://schemas.microsoft.com/office/drawing/2014/main" id="{C54E7B74-CC63-4E2D-BFD5-A2AF1D188EFC}"/>
              </a:ext>
            </a:extLst>
          </p:cNvPr>
          <p:cNvGrpSpPr>
            <a:grpSpLocks/>
          </p:cNvGrpSpPr>
          <p:nvPr/>
        </p:nvGrpSpPr>
        <p:grpSpPr bwMode="auto">
          <a:xfrm>
            <a:off x="6424613" y="3641726"/>
            <a:ext cx="838200" cy="334963"/>
            <a:chOff x="3087" y="2294"/>
            <a:chExt cx="528" cy="211"/>
          </a:xfrm>
        </p:grpSpPr>
        <p:sp>
          <p:nvSpPr>
            <p:cNvPr id="21637" name="Rectangle 69">
              <a:extLst>
                <a:ext uri="{FF2B5EF4-FFF2-40B4-BE49-F238E27FC236}">
                  <a16:creationId xmlns:a16="http://schemas.microsoft.com/office/drawing/2014/main" id="{42345D67-79DF-442C-9D3C-94587D0EC998}"/>
                </a:ext>
              </a:extLst>
            </p:cNvPr>
            <p:cNvSpPr>
              <a:spLocks noChangeArrowheads="1"/>
            </p:cNvSpPr>
            <p:nvPr/>
          </p:nvSpPr>
          <p:spPr bwMode="auto">
            <a:xfrm>
              <a:off x="3087"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38" name="Line 70">
              <a:extLst>
                <a:ext uri="{FF2B5EF4-FFF2-40B4-BE49-F238E27FC236}">
                  <a16:creationId xmlns:a16="http://schemas.microsoft.com/office/drawing/2014/main" id="{B8A0D867-1D1F-4AA4-90D4-62A3D748D976}"/>
                </a:ext>
              </a:extLst>
            </p:cNvPr>
            <p:cNvSpPr>
              <a:spLocks noChangeShapeType="1"/>
            </p:cNvSpPr>
            <p:nvPr/>
          </p:nvSpPr>
          <p:spPr bwMode="auto">
            <a:xfrm>
              <a:off x="3471" y="2341"/>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47" name="Group 71">
            <a:extLst>
              <a:ext uri="{FF2B5EF4-FFF2-40B4-BE49-F238E27FC236}">
                <a16:creationId xmlns:a16="http://schemas.microsoft.com/office/drawing/2014/main" id="{C15CFAE4-3DD3-4A9D-A5D3-47DA59475442}"/>
              </a:ext>
            </a:extLst>
          </p:cNvPr>
          <p:cNvGrpSpPr>
            <a:grpSpLocks/>
          </p:cNvGrpSpPr>
          <p:nvPr/>
        </p:nvGrpSpPr>
        <p:grpSpPr bwMode="auto">
          <a:xfrm>
            <a:off x="4748213" y="4311651"/>
            <a:ext cx="838200" cy="334963"/>
            <a:chOff x="2031" y="2716"/>
            <a:chExt cx="528" cy="211"/>
          </a:xfrm>
        </p:grpSpPr>
        <p:sp>
          <p:nvSpPr>
            <p:cNvPr id="21635" name="Rectangle 72">
              <a:extLst>
                <a:ext uri="{FF2B5EF4-FFF2-40B4-BE49-F238E27FC236}">
                  <a16:creationId xmlns:a16="http://schemas.microsoft.com/office/drawing/2014/main" id="{269CBCE9-1023-4BED-A731-A226E46C9402}"/>
                </a:ext>
              </a:extLst>
            </p:cNvPr>
            <p:cNvSpPr>
              <a:spLocks noChangeArrowheads="1"/>
            </p:cNvSpPr>
            <p:nvPr/>
          </p:nvSpPr>
          <p:spPr bwMode="auto">
            <a:xfrm>
              <a:off x="2031"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6" name="Line 73">
              <a:extLst>
                <a:ext uri="{FF2B5EF4-FFF2-40B4-BE49-F238E27FC236}">
                  <a16:creationId xmlns:a16="http://schemas.microsoft.com/office/drawing/2014/main" id="{1E30A205-9596-4859-8F07-9A99721E99CA}"/>
                </a:ext>
              </a:extLst>
            </p:cNvPr>
            <p:cNvSpPr>
              <a:spLocks noChangeShapeType="1"/>
            </p:cNvSpPr>
            <p:nvPr/>
          </p:nvSpPr>
          <p:spPr bwMode="auto">
            <a:xfrm>
              <a:off x="2415" y="27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0" name="Group 74">
            <a:extLst>
              <a:ext uri="{FF2B5EF4-FFF2-40B4-BE49-F238E27FC236}">
                <a16:creationId xmlns:a16="http://schemas.microsoft.com/office/drawing/2014/main" id="{DD7A27B1-A47D-4709-A5E1-DF99B222DA7B}"/>
              </a:ext>
            </a:extLst>
          </p:cNvPr>
          <p:cNvGrpSpPr>
            <a:grpSpLocks/>
          </p:cNvGrpSpPr>
          <p:nvPr/>
        </p:nvGrpSpPr>
        <p:grpSpPr bwMode="auto">
          <a:xfrm>
            <a:off x="4748213" y="4981576"/>
            <a:ext cx="838200" cy="334963"/>
            <a:chOff x="2031" y="3138"/>
            <a:chExt cx="528" cy="211"/>
          </a:xfrm>
        </p:grpSpPr>
        <p:sp>
          <p:nvSpPr>
            <p:cNvPr id="21633" name="Rectangle 75">
              <a:extLst>
                <a:ext uri="{FF2B5EF4-FFF2-40B4-BE49-F238E27FC236}">
                  <a16:creationId xmlns:a16="http://schemas.microsoft.com/office/drawing/2014/main" id="{FED4F4E1-CBA4-4370-9346-670253817A3C}"/>
                </a:ext>
              </a:extLst>
            </p:cNvPr>
            <p:cNvSpPr>
              <a:spLocks noChangeArrowheads="1"/>
            </p:cNvSpPr>
            <p:nvPr/>
          </p:nvSpPr>
          <p:spPr bwMode="auto">
            <a:xfrm>
              <a:off x="2031"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4" name="Line 76">
              <a:extLst>
                <a:ext uri="{FF2B5EF4-FFF2-40B4-BE49-F238E27FC236}">
                  <a16:creationId xmlns:a16="http://schemas.microsoft.com/office/drawing/2014/main" id="{D70F9F09-1D97-4C96-BFC2-1BC457F17C0C}"/>
                </a:ext>
              </a:extLst>
            </p:cNvPr>
            <p:cNvSpPr>
              <a:spLocks noChangeShapeType="1"/>
            </p:cNvSpPr>
            <p:nvPr/>
          </p:nvSpPr>
          <p:spPr bwMode="auto">
            <a:xfrm>
              <a:off x="2415"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3" name="Group 77">
            <a:extLst>
              <a:ext uri="{FF2B5EF4-FFF2-40B4-BE49-F238E27FC236}">
                <a16:creationId xmlns:a16="http://schemas.microsoft.com/office/drawing/2014/main" id="{67EF3ED1-6953-43B2-B286-89D85E70396D}"/>
              </a:ext>
            </a:extLst>
          </p:cNvPr>
          <p:cNvGrpSpPr>
            <a:grpSpLocks/>
          </p:cNvGrpSpPr>
          <p:nvPr/>
        </p:nvGrpSpPr>
        <p:grpSpPr bwMode="auto">
          <a:xfrm>
            <a:off x="4748213" y="5316538"/>
            <a:ext cx="838200" cy="334962"/>
            <a:chOff x="2031" y="3349"/>
            <a:chExt cx="528" cy="211"/>
          </a:xfrm>
        </p:grpSpPr>
        <p:sp>
          <p:nvSpPr>
            <p:cNvPr id="21631" name="Rectangle 78">
              <a:extLst>
                <a:ext uri="{FF2B5EF4-FFF2-40B4-BE49-F238E27FC236}">
                  <a16:creationId xmlns:a16="http://schemas.microsoft.com/office/drawing/2014/main" id="{21E15283-43DA-49F1-8425-0328A1713478}"/>
                </a:ext>
              </a:extLst>
            </p:cNvPr>
            <p:cNvSpPr>
              <a:spLocks noChangeArrowheads="1"/>
            </p:cNvSpPr>
            <p:nvPr/>
          </p:nvSpPr>
          <p:spPr bwMode="auto">
            <a:xfrm>
              <a:off x="2031"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2" name="Line 79">
              <a:extLst>
                <a:ext uri="{FF2B5EF4-FFF2-40B4-BE49-F238E27FC236}">
                  <a16:creationId xmlns:a16="http://schemas.microsoft.com/office/drawing/2014/main" id="{0B54B4D0-8FBD-4A9A-8FC3-5E543BB4D670}"/>
                </a:ext>
              </a:extLst>
            </p:cNvPr>
            <p:cNvSpPr>
              <a:spLocks noChangeShapeType="1"/>
            </p:cNvSpPr>
            <p:nvPr/>
          </p:nvSpPr>
          <p:spPr bwMode="auto">
            <a:xfrm>
              <a:off x="2415" y="340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6" name="Group 80">
            <a:extLst>
              <a:ext uri="{FF2B5EF4-FFF2-40B4-BE49-F238E27FC236}">
                <a16:creationId xmlns:a16="http://schemas.microsoft.com/office/drawing/2014/main" id="{B79395BB-C732-4182-85CE-BFFDBAB38A88}"/>
              </a:ext>
            </a:extLst>
          </p:cNvPr>
          <p:cNvGrpSpPr>
            <a:grpSpLocks/>
          </p:cNvGrpSpPr>
          <p:nvPr/>
        </p:nvGrpSpPr>
        <p:grpSpPr bwMode="auto">
          <a:xfrm>
            <a:off x="5586413" y="4311651"/>
            <a:ext cx="838200" cy="334963"/>
            <a:chOff x="2559" y="2716"/>
            <a:chExt cx="528" cy="211"/>
          </a:xfrm>
        </p:grpSpPr>
        <p:sp>
          <p:nvSpPr>
            <p:cNvPr id="21629" name="Rectangle 81">
              <a:extLst>
                <a:ext uri="{FF2B5EF4-FFF2-40B4-BE49-F238E27FC236}">
                  <a16:creationId xmlns:a16="http://schemas.microsoft.com/office/drawing/2014/main" id="{7F95C8B3-FA55-4799-BDA2-D3DF8C0C7798}"/>
                </a:ext>
              </a:extLst>
            </p:cNvPr>
            <p:cNvSpPr>
              <a:spLocks noChangeArrowheads="1"/>
            </p:cNvSpPr>
            <p:nvPr/>
          </p:nvSpPr>
          <p:spPr bwMode="auto">
            <a:xfrm>
              <a:off x="2559"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0" name="Line 82">
              <a:extLst>
                <a:ext uri="{FF2B5EF4-FFF2-40B4-BE49-F238E27FC236}">
                  <a16:creationId xmlns:a16="http://schemas.microsoft.com/office/drawing/2014/main" id="{8C7012D9-61CF-4176-91F1-0A1C205B78A9}"/>
                </a:ext>
              </a:extLst>
            </p:cNvPr>
            <p:cNvSpPr>
              <a:spLocks noChangeShapeType="1"/>
            </p:cNvSpPr>
            <p:nvPr/>
          </p:nvSpPr>
          <p:spPr bwMode="auto">
            <a:xfrm>
              <a:off x="2943" y="27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9" name="Group 83">
            <a:extLst>
              <a:ext uri="{FF2B5EF4-FFF2-40B4-BE49-F238E27FC236}">
                <a16:creationId xmlns:a16="http://schemas.microsoft.com/office/drawing/2014/main" id="{67DED6FF-5770-4D2E-9F4D-55BB2998936C}"/>
              </a:ext>
            </a:extLst>
          </p:cNvPr>
          <p:cNvGrpSpPr>
            <a:grpSpLocks/>
          </p:cNvGrpSpPr>
          <p:nvPr/>
        </p:nvGrpSpPr>
        <p:grpSpPr bwMode="auto">
          <a:xfrm>
            <a:off x="5586413" y="4646613"/>
            <a:ext cx="838200" cy="334962"/>
            <a:chOff x="2559" y="2927"/>
            <a:chExt cx="528" cy="211"/>
          </a:xfrm>
        </p:grpSpPr>
        <p:sp>
          <p:nvSpPr>
            <p:cNvPr id="21627" name="Rectangle 84">
              <a:extLst>
                <a:ext uri="{FF2B5EF4-FFF2-40B4-BE49-F238E27FC236}">
                  <a16:creationId xmlns:a16="http://schemas.microsoft.com/office/drawing/2014/main" id="{ACEFDA32-329A-4CE6-B0D3-BA20229E721B}"/>
                </a:ext>
              </a:extLst>
            </p:cNvPr>
            <p:cNvSpPr>
              <a:spLocks noChangeArrowheads="1"/>
            </p:cNvSpPr>
            <p:nvPr/>
          </p:nvSpPr>
          <p:spPr bwMode="auto">
            <a:xfrm>
              <a:off x="2559"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28" name="Line 85">
              <a:extLst>
                <a:ext uri="{FF2B5EF4-FFF2-40B4-BE49-F238E27FC236}">
                  <a16:creationId xmlns:a16="http://schemas.microsoft.com/office/drawing/2014/main" id="{943E111E-E9D6-48FD-81CA-00131856767F}"/>
                </a:ext>
              </a:extLst>
            </p:cNvPr>
            <p:cNvSpPr>
              <a:spLocks noChangeShapeType="1"/>
            </p:cNvSpPr>
            <p:nvPr/>
          </p:nvSpPr>
          <p:spPr bwMode="auto">
            <a:xfrm>
              <a:off x="2943" y="29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62" name="Group 86">
            <a:extLst>
              <a:ext uri="{FF2B5EF4-FFF2-40B4-BE49-F238E27FC236}">
                <a16:creationId xmlns:a16="http://schemas.microsoft.com/office/drawing/2014/main" id="{5875FB03-700B-43E1-8422-B5BFD13DF341}"/>
              </a:ext>
            </a:extLst>
          </p:cNvPr>
          <p:cNvGrpSpPr>
            <a:grpSpLocks/>
          </p:cNvGrpSpPr>
          <p:nvPr/>
        </p:nvGrpSpPr>
        <p:grpSpPr bwMode="auto">
          <a:xfrm>
            <a:off x="5586413" y="5316538"/>
            <a:ext cx="838200" cy="334962"/>
            <a:chOff x="2559" y="3349"/>
            <a:chExt cx="528" cy="211"/>
          </a:xfrm>
        </p:grpSpPr>
        <p:sp>
          <p:nvSpPr>
            <p:cNvPr id="21625" name="Rectangle 87">
              <a:extLst>
                <a:ext uri="{FF2B5EF4-FFF2-40B4-BE49-F238E27FC236}">
                  <a16:creationId xmlns:a16="http://schemas.microsoft.com/office/drawing/2014/main" id="{3CB50CA1-03C9-4954-A704-D763E16143C4}"/>
                </a:ext>
              </a:extLst>
            </p:cNvPr>
            <p:cNvSpPr>
              <a:spLocks noChangeArrowheads="1"/>
            </p:cNvSpPr>
            <p:nvPr/>
          </p:nvSpPr>
          <p:spPr bwMode="auto">
            <a:xfrm>
              <a:off x="2559"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6" name="Line 88">
              <a:extLst>
                <a:ext uri="{FF2B5EF4-FFF2-40B4-BE49-F238E27FC236}">
                  <a16:creationId xmlns:a16="http://schemas.microsoft.com/office/drawing/2014/main" id="{2B921ABF-06F2-4717-8862-47DB180489FE}"/>
                </a:ext>
              </a:extLst>
            </p:cNvPr>
            <p:cNvSpPr>
              <a:spLocks noChangeShapeType="1"/>
            </p:cNvSpPr>
            <p:nvPr/>
          </p:nvSpPr>
          <p:spPr bwMode="auto">
            <a:xfrm>
              <a:off x="2943" y="3385"/>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65" name="Group 89">
            <a:extLst>
              <a:ext uri="{FF2B5EF4-FFF2-40B4-BE49-F238E27FC236}">
                <a16:creationId xmlns:a16="http://schemas.microsoft.com/office/drawing/2014/main" id="{30EDECBB-4462-41CC-8F16-B10817026491}"/>
              </a:ext>
            </a:extLst>
          </p:cNvPr>
          <p:cNvGrpSpPr>
            <a:grpSpLocks/>
          </p:cNvGrpSpPr>
          <p:nvPr/>
        </p:nvGrpSpPr>
        <p:grpSpPr bwMode="auto">
          <a:xfrm>
            <a:off x="5586413" y="5661026"/>
            <a:ext cx="838200" cy="334963"/>
            <a:chOff x="2559" y="3560"/>
            <a:chExt cx="528" cy="211"/>
          </a:xfrm>
        </p:grpSpPr>
        <p:sp>
          <p:nvSpPr>
            <p:cNvPr id="21623" name="Rectangle 90">
              <a:extLst>
                <a:ext uri="{FF2B5EF4-FFF2-40B4-BE49-F238E27FC236}">
                  <a16:creationId xmlns:a16="http://schemas.microsoft.com/office/drawing/2014/main" id="{0A84CD7A-CECA-4B78-9F01-66A08466CCBE}"/>
                </a:ext>
              </a:extLst>
            </p:cNvPr>
            <p:cNvSpPr>
              <a:spLocks noChangeArrowheads="1"/>
            </p:cNvSpPr>
            <p:nvPr/>
          </p:nvSpPr>
          <p:spPr bwMode="auto">
            <a:xfrm>
              <a:off x="2559"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4" name="Line 91">
              <a:extLst>
                <a:ext uri="{FF2B5EF4-FFF2-40B4-BE49-F238E27FC236}">
                  <a16:creationId xmlns:a16="http://schemas.microsoft.com/office/drawing/2014/main" id="{F863E563-EA3F-4A27-8CA6-F5E253984D7F}"/>
                </a:ext>
              </a:extLst>
            </p:cNvPr>
            <p:cNvSpPr>
              <a:spLocks noChangeShapeType="1"/>
            </p:cNvSpPr>
            <p:nvPr/>
          </p:nvSpPr>
          <p:spPr bwMode="auto">
            <a:xfrm>
              <a:off x="2943" y="361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68" name="Group 92">
            <a:extLst>
              <a:ext uri="{FF2B5EF4-FFF2-40B4-BE49-F238E27FC236}">
                <a16:creationId xmlns:a16="http://schemas.microsoft.com/office/drawing/2014/main" id="{3A4BA256-66BF-4F90-969F-C18D1CCFD741}"/>
              </a:ext>
            </a:extLst>
          </p:cNvPr>
          <p:cNvGrpSpPr>
            <a:grpSpLocks/>
          </p:cNvGrpSpPr>
          <p:nvPr/>
        </p:nvGrpSpPr>
        <p:grpSpPr bwMode="auto">
          <a:xfrm>
            <a:off x="6424613" y="4646613"/>
            <a:ext cx="838200" cy="334962"/>
            <a:chOff x="3087" y="2927"/>
            <a:chExt cx="528" cy="211"/>
          </a:xfrm>
        </p:grpSpPr>
        <p:sp>
          <p:nvSpPr>
            <p:cNvPr id="21621" name="Rectangle 93">
              <a:extLst>
                <a:ext uri="{FF2B5EF4-FFF2-40B4-BE49-F238E27FC236}">
                  <a16:creationId xmlns:a16="http://schemas.microsoft.com/office/drawing/2014/main" id="{7AD28A35-0954-4C5F-A31D-47C1668B8F02}"/>
                </a:ext>
              </a:extLst>
            </p:cNvPr>
            <p:cNvSpPr>
              <a:spLocks noChangeArrowheads="1"/>
            </p:cNvSpPr>
            <p:nvPr/>
          </p:nvSpPr>
          <p:spPr bwMode="auto">
            <a:xfrm>
              <a:off x="3087"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2" name="Line 94">
              <a:extLst>
                <a:ext uri="{FF2B5EF4-FFF2-40B4-BE49-F238E27FC236}">
                  <a16:creationId xmlns:a16="http://schemas.microsoft.com/office/drawing/2014/main" id="{903DA963-D2FB-4AA2-A140-642F90ED43A7}"/>
                </a:ext>
              </a:extLst>
            </p:cNvPr>
            <p:cNvSpPr>
              <a:spLocks noChangeShapeType="1"/>
            </p:cNvSpPr>
            <p:nvPr/>
          </p:nvSpPr>
          <p:spPr bwMode="auto">
            <a:xfrm>
              <a:off x="3477" y="29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71" name="Group 95">
            <a:extLst>
              <a:ext uri="{FF2B5EF4-FFF2-40B4-BE49-F238E27FC236}">
                <a16:creationId xmlns:a16="http://schemas.microsoft.com/office/drawing/2014/main" id="{84F20CB2-25F9-4AB9-BCF8-8A45C6CAFF82}"/>
              </a:ext>
            </a:extLst>
          </p:cNvPr>
          <p:cNvGrpSpPr>
            <a:grpSpLocks/>
          </p:cNvGrpSpPr>
          <p:nvPr/>
        </p:nvGrpSpPr>
        <p:grpSpPr bwMode="auto">
          <a:xfrm>
            <a:off x="6424613" y="4981576"/>
            <a:ext cx="838200" cy="334963"/>
            <a:chOff x="3087" y="3138"/>
            <a:chExt cx="528" cy="211"/>
          </a:xfrm>
        </p:grpSpPr>
        <p:sp>
          <p:nvSpPr>
            <p:cNvPr id="21619" name="Rectangle 96">
              <a:extLst>
                <a:ext uri="{FF2B5EF4-FFF2-40B4-BE49-F238E27FC236}">
                  <a16:creationId xmlns:a16="http://schemas.microsoft.com/office/drawing/2014/main" id="{6E234948-3EA4-4D60-B26D-DD963628C9A3}"/>
                </a:ext>
              </a:extLst>
            </p:cNvPr>
            <p:cNvSpPr>
              <a:spLocks noChangeArrowheads="1"/>
            </p:cNvSpPr>
            <p:nvPr/>
          </p:nvSpPr>
          <p:spPr bwMode="auto">
            <a:xfrm>
              <a:off x="3087"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0" name="Line 97">
              <a:extLst>
                <a:ext uri="{FF2B5EF4-FFF2-40B4-BE49-F238E27FC236}">
                  <a16:creationId xmlns:a16="http://schemas.microsoft.com/office/drawing/2014/main" id="{EC569AC6-2BDE-445E-AA27-867DB23F3D1D}"/>
                </a:ext>
              </a:extLst>
            </p:cNvPr>
            <p:cNvSpPr>
              <a:spLocks noChangeShapeType="1"/>
            </p:cNvSpPr>
            <p:nvPr/>
          </p:nvSpPr>
          <p:spPr bwMode="auto">
            <a:xfrm>
              <a:off x="3477"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74" name="Group 98">
            <a:extLst>
              <a:ext uri="{FF2B5EF4-FFF2-40B4-BE49-F238E27FC236}">
                <a16:creationId xmlns:a16="http://schemas.microsoft.com/office/drawing/2014/main" id="{D46F8D22-28B6-4FEE-A1B7-D09872B48A64}"/>
              </a:ext>
            </a:extLst>
          </p:cNvPr>
          <p:cNvGrpSpPr>
            <a:grpSpLocks/>
          </p:cNvGrpSpPr>
          <p:nvPr/>
        </p:nvGrpSpPr>
        <p:grpSpPr bwMode="auto">
          <a:xfrm>
            <a:off x="6424613" y="5316538"/>
            <a:ext cx="838200" cy="334962"/>
            <a:chOff x="3087" y="3349"/>
            <a:chExt cx="528" cy="211"/>
          </a:xfrm>
        </p:grpSpPr>
        <p:sp>
          <p:nvSpPr>
            <p:cNvPr id="21617" name="Rectangle 99">
              <a:extLst>
                <a:ext uri="{FF2B5EF4-FFF2-40B4-BE49-F238E27FC236}">
                  <a16:creationId xmlns:a16="http://schemas.microsoft.com/office/drawing/2014/main" id="{42784CDE-CFB8-4B82-9057-2006492D7124}"/>
                </a:ext>
              </a:extLst>
            </p:cNvPr>
            <p:cNvSpPr>
              <a:spLocks noChangeArrowheads="1"/>
            </p:cNvSpPr>
            <p:nvPr/>
          </p:nvSpPr>
          <p:spPr bwMode="auto">
            <a:xfrm>
              <a:off x="3087"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8" name="Line 100">
              <a:extLst>
                <a:ext uri="{FF2B5EF4-FFF2-40B4-BE49-F238E27FC236}">
                  <a16:creationId xmlns:a16="http://schemas.microsoft.com/office/drawing/2014/main" id="{E5B42DB8-F94E-478C-9C09-9096F9B9B292}"/>
                </a:ext>
              </a:extLst>
            </p:cNvPr>
            <p:cNvSpPr>
              <a:spLocks noChangeShapeType="1"/>
            </p:cNvSpPr>
            <p:nvPr/>
          </p:nvSpPr>
          <p:spPr bwMode="auto">
            <a:xfrm>
              <a:off x="3477" y="337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77" name="Group 101">
            <a:extLst>
              <a:ext uri="{FF2B5EF4-FFF2-40B4-BE49-F238E27FC236}">
                <a16:creationId xmlns:a16="http://schemas.microsoft.com/office/drawing/2014/main" id="{3C911918-915E-4881-B33E-FE45814DA888}"/>
              </a:ext>
            </a:extLst>
          </p:cNvPr>
          <p:cNvGrpSpPr>
            <a:grpSpLocks/>
          </p:cNvGrpSpPr>
          <p:nvPr/>
        </p:nvGrpSpPr>
        <p:grpSpPr bwMode="auto">
          <a:xfrm>
            <a:off x="6424613" y="5651501"/>
            <a:ext cx="838200" cy="334963"/>
            <a:chOff x="3087" y="3560"/>
            <a:chExt cx="528" cy="211"/>
          </a:xfrm>
        </p:grpSpPr>
        <p:sp>
          <p:nvSpPr>
            <p:cNvPr id="21615" name="Rectangle 102">
              <a:extLst>
                <a:ext uri="{FF2B5EF4-FFF2-40B4-BE49-F238E27FC236}">
                  <a16:creationId xmlns:a16="http://schemas.microsoft.com/office/drawing/2014/main" id="{99276874-030D-4D48-92C3-155DF5A11B73}"/>
                </a:ext>
              </a:extLst>
            </p:cNvPr>
            <p:cNvSpPr>
              <a:spLocks noChangeArrowheads="1"/>
            </p:cNvSpPr>
            <p:nvPr/>
          </p:nvSpPr>
          <p:spPr bwMode="auto">
            <a:xfrm>
              <a:off x="3087"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6" name="Line 103">
              <a:extLst>
                <a:ext uri="{FF2B5EF4-FFF2-40B4-BE49-F238E27FC236}">
                  <a16:creationId xmlns:a16="http://schemas.microsoft.com/office/drawing/2014/main" id="{1EFF246B-441B-469C-9A1D-AD7126F6082B}"/>
                </a:ext>
              </a:extLst>
            </p:cNvPr>
            <p:cNvSpPr>
              <a:spLocks noChangeShapeType="1"/>
            </p:cNvSpPr>
            <p:nvPr/>
          </p:nvSpPr>
          <p:spPr bwMode="auto">
            <a:xfrm>
              <a:off x="3477" y="361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0" name="Group 104">
            <a:extLst>
              <a:ext uri="{FF2B5EF4-FFF2-40B4-BE49-F238E27FC236}">
                <a16:creationId xmlns:a16="http://schemas.microsoft.com/office/drawing/2014/main" id="{AA967537-4E75-4F76-8DB3-11A580AF7226}"/>
              </a:ext>
            </a:extLst>
          </p:cNvPr>
          <p:cNvGrpSpPr>
            <a:grpSpLocks/>
          </p:cNvGrpSpPr>
          <p:nvPr/>
        </p:nvGrpSpPr>
        <p:grpSpPr bwMode="auto">
          <a:xfrm>
            <a:off x="7262813" y="3976688"/>
            <a:ext cx="838200" cy="334962"/>
            <a:chOff x="3615" y="2505"/>
            <a:chExt cx="528" cy="211"/>
          </a:xfrm>
        </p:grpSpPr>
        <p:sp>
          <p:nvSpPr>
            <p:cNvPr id="21613" name="Rectangle 105">
              <a:extLst>
                <a:ext uri="{FF2B5EF4-FFF2-40B4-BE49-F238E27FC236}">
                  <a16:creationId xmlns:a16="http://schemas.microsoft.com/office/drawing/2014/main" id="{D6BE66EC-8F4F-4FE1-8921-B99F3110963C}"/>
                </a:ext>
              </a:extLst>
            </p:cNvPr>
            <p:cNvSpPr>
              <a:spLocks noChangeArrowheads="1"/>
            </p:cNvSpPr>
            <p:nvPr/>
          </p:nvSpPr>
          <p:spPr bwMode="auto">
            <a:xfrm>
              <a:off x="3615"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14" name="Line 106">
              <a:extLst>
                <a:ext uri="{FF2B5EF4-FFF2-40B4-BE49-F238E27FC236}">
                  <a16:creationId xmlns:a16="http://schemas.microsoft.com/office/drawing/2014/main" id="{52C96157-A770-4C22-A807-8C6AB4CB4B84}"/>
                </a:ext>
              </a:extLst>
            </p:cNvPr>
            <p:cNvSpPr>
              <a:spLocks noChangeShapeType="1"/>
            </p:cNvSpPr>
            <p:nvPr/>
          </p:nvSpPr>
          <p:spPr bwMode="auto">
            <a:xfrm>
              <a:off x="3999" y="2560"/>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3" name="Group 107">
            <a:extLst>
              <a:ext uri="{FF2B5EF4-FFF2-40B4-BE49-F238E27FC236}">
                <a16:creationId xmlns:a16="http://schemas.microsoft.com/office/drawing/2014/main" id="{CF390999-74D4-4F17-97E3-D44A25DDD992}"/>
              </a:ext>
            </a:extLst>
          </p:cNvPr>
          <p:cNvGrpSpPr>
            <a:grpSpLocks/>
          </p:cNvGrpSpPr>
          <p:nvPr/>
        </p:nvGrpSpPr>
        <p:grpSpPr bwMode="auto">
          <a:xfrm>
            <a:off x="7262813" y="4646613"/>
            <a:ext cx="838200" cy="334962"/>
            <a:chOff x="3615" y="2927"/>
            <a:chExt cx="528" cy="211"/>
          </a:xfrm>
        </p:grpSpPr>
        <p:sp>
          <p:nvSpPr>
            <p:cNvPr id="21611" name="Rectangle 108">
              <a:extLst>
                <a:ext uri="{FF2B5EF4-FFF2-40B4-BE49-F238E27FC236}">
                  <a16:creationId xmlns:a16="http://schemas.microsoft.com/office/drawing/2014/main" id="{4C5A7A74-ABBD-40DB-86DE-E2142E0ED470}"/>
                </a:ext>
              </a:extLst>
            </p:cNvPr>
            <p:cNvSpPr>
              <a:spLocks noChangeArrowheads="1"/>
            </p:cNvSpPr>
            <p:nvPr/>
          </p:nvSpPr>
          <p:spPr bwMode="auto">
            <a:xfrm>
              <a:off x="3615"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2" name="Line 109">
              <a:extLst>
                <a:ext uri="{FF2B5EF4-FFF2-40B4-BE49-F238E27FC236}">
                  <a16:creationId xmlns:a16="http://schemas.microsoft.com/office/drawing/2014/main" id="{C19D2239-E244-4E55-A8AE-FD415035AAF1}"/>
                </a:ext>
              </a:extLst>
            </p:cNvPr>
            <p:cNvSpPr>
              <a:spLocks noChangeShapeType="1"/>
            </p:cNvSpPr>
            <p:nvPr/>
          </p:nvSpPr>
          <p:spPr bwMode="auto">
            <a:xfrm>
              <a:off x="3999" y="29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6" name="Group 110">
            <a:extLst>
              <a:ext uri="{FF2B5EF4-FFF2-40B4-BE49-F238E27FC236}">
                <a16:creationId xmlns:a16="http://schemas.microsoft.com/office/drawing/2014/main" id="{8561EDFB-47E6-4984-B0FC-74101D4EBE9D}"/>
              </a:ext>
            </a:extLst>
          </p:cNvPr>
          <p:cNvGrpSpPr>
            <a:grpSpLocks/>
          </p:cNvGrpSpPr>
          <p:nvPr/>
        </p:nvGrpSpPr>
        <p:grpSpPr bwMode="auto">
          <a:xfrm>
            <a:off x="7262813" y="4981576"/>
            <a:ext cx="838200" cy="334963"/>
            <a:chOff x="3615" y="3138"/>
            <a:chExt cx="528" cy="211"/>
          </a:xfrm>
        </p:grpSpPr>
        <p:sp>
          <p:nvSpPr>
            <p:cNvPr id="21609" name="Rectangle 111">
              <a:extLst>
                <a:ext uri="{FF2B5EF4-FFF2-40B4-BE49-F238E27FC236}">
                  <a16:creationId xmlns:a16="http://schemas.microsoft.com/office/drawing/2014/main" id="{32C4276D-A150-4F92-BA2C-7113AC4F82E7}"/>
                </a:ext>
              </a:extLst>
            </p:cNvPr>
            <p:cNvSpPr>
              <a:spLocks noChangeArrowheads="1"/>
            </p:cNvSpPr>
            <p:nvPr/>
          </p:nvSpPr>
          <p:spPr bwMode="auto">
            <a:xfrm>
              <a:off x="3615"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0" name="Line 112">
              <a:extLst>
                <a:ext uri="{FF2B5EF4-FFF2-40B4-BE49-F238E27FC236}">
                  <a16:creationId xmlns:a16="http://schemas.microsoft.com/office/drawing/2014/main" id="{A9D5232C-41A8-46A8-AC5E-31DE9980BCC8}"/>
                </a:ext>
              </a:extLst>
            </p:cNvPr>
            <p:cNvSpPr>
              <a:spLocks noChangeShapeType="1"/>
            </p:cNvSpPr>
            <p:nvPr/>
          </p:nvSpPr>
          <p:spPr bwMode="auto">
            <a:xfrm>
              <a:off x="3999"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9" name="Group 113">
            <a:extLst>
              <a:ext uri="{FF2B5EF4-FFF2-40B4-BE49-F238E27FC236}">
                <a16:creationId xmlns:a16="http://schemas.microsoft.com/office/drawing/2014/main" id="{3F7F77C6-6460-48B1-BC11-03D109A992F1}"/>
              </a:ext>
            </a:extLst>
          </p:cNvPr>
          <p:cNvGrpSpPr>
            <a:grpSpLocks/>
          </p:cNvGrpSpPr>
          <p:nvPr/>
        </p:nvGrpSpPr>
        <p:grpSpPr bwMode="auto">
          <a:xfrm>
            <a:off x="7262813" y="5651501"/>
            <a:ext cx="838200" cy="334963"/>
            <a:chOff x="3615" y="3560"/>
            <a:chExt cx="528" cy="211"/>
          </a:xfrm>
        </p:grpSpPr>
        <p:sp>
          <p:nvSpPr>
            <p:cNvPr id="21607" name="Rectangle 114">
              <a:extLst>
                <a:ext uri="{FF2B5EF4-FFF2-40B4-BE49-F238E27FC236}">
                  <a16:creationId xmlns:a16="http://schemas.microsoft.com/office/drawing/2014/main" id="{13B7992E-7C8B-4278-9B6A-BDAC003A5140}"/>
                </a:ext>
              </a:extLst>
            </p:cNvPr>
            <p:cNvSpPr>
              <a:spLocks noChangeArrowheads="1"/>
            </p:cNvSpPr>
            <p:nvPr/>
          </p:nvSpPr>
          <p:spPr bwMode="auto">
            <a:xfrm>
              <a:off x="3615"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608" name="Line 115">
              <a:extLst>
                <a:ext uri="{FF2B5EF4-FFF2-40B4-BE49-F238E27FC236}">
                  <a16:creationId xmlns:a16="http://schemas.microsoft.com/office/drawing/2014/main" id="{272B72E7-9373-4E68-B883-1A6F5F3730BC}"/>
                </a:ext>
              </a:extLst>
            </p:cNvPr>
            <p:cNvSpPr>
              <a:spLocks noChangeShapeType="1"/>
            </p:cNvSpPr>
            <p:nvPr/>
          </p:nvSpPr>
          <p:spPr bwMode="auto">
            <a:xfrm>
              <a:off x="3999" y="361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92" name="Group 116">
            <a:extLst>
              <a:ext uri="{FF2B5EF4-FFF2-40B4-BE49-F238E27FC236}">
                <a16:creationId xmlns:a16="http://schemas.microsoft.com/office/drawing/2014/main" id="{70F119B5-0B52-4B70-B0BB-E839A14A89DC}"/>
              </a:ext>
            </a:extLst>
          </p:cNvPr>
          <p:cNvGrpSpPr>
            <a:grpSpLocks/>
          </p:cNvGrpSpPr>
          <p:nvPr/>
        </p:nvGrpSpPr>
        <p:grpSpPr bwMode="auto">
          <a:xfrm>
            <a:off x="8101013" y="4311651"/>
            <a:ext cx="838200" cy="334963"/>
            <a:chOff x="4143" y="2716"/>
            <a:chExt cx="528" cy="211"/>
          </a:xfrm>
        </p:grpSpPr>
        <p:sp>
          <p:nvSpPr>
            <p:cNvPr id="21605" name="Rectangle 117">
              <a:extLst>
                <a:ext uri="{FF2B5EF4-FFF2-40B4-BE49-F238E27FC236}">
                  <a16:creationId xmlns:a16="http://schemas.microsoft.com/office/drawing/2014/main" id="{34F18552-9A1F-4A5F-B18E-5612E7876D76}"/>
                </a:ext>
              </a:extLst>
            </p:cNvPr>
            <p:cNvSpPr>
              <a:spLocks noChangeArrowheads="1"/>
            </p:cNvSpPr>
            <p:nvPr/>
          </p:nvSpPr>
          <p:spPr bwMode="auto">
            <a:xfrm>
              <a:off x="4143"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06" name="Line 118">
              <a:extLst>
                <a:ext uri="{FF2B5EF4-FFF2-40B4-BE49-F238E27FC236}">
                  <a16:creationId xmlns:a16="http://schemas.microsoft.com/office/drawing/2014/main" id="{3F95003F-5393-497B-8400-A77DFCEA30B9}"/>
                </a:ext>
              </a:extLst>
            </p:cNvPr>
            <p:cNvSpPr>
              <a:spLocks noChangeShapeType="1"/>
            </p:cNvSpPr>
            <p:nvPr/>
          </p:nvSpPr>
          <p:spPr bwMode="auto">
            <a:xfrm>
              <a:off x="4515" y="27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95" name="Group 119">
            <a:extLst>
              <a:ext uri="{FF2B5EF4-FFF2-40B4-BE49-F238E27FC236}">
                <a16:creationId xmlns:a16="http://schemas.microsoft.com/office/drawing/2014/main" id="{9D97C2FB-6D09-484C-A127-CC8E015EB222}"/>
              </a:ext>
            </a:extLst>
          </p:cNvPr>
          <p:cNvGrpSpPr>
            <a:grpSpLocks/>
          </p:cNvGrpSpPr>
          <p:nvPr/>
        </p:nvGrpSpPr>
        <p:grpSpPr bwMode="auto">
          <a:xfrm>
            <a:off x="8101013" y="4981576"/>
            <a:ext cx="838200" cy="334963"/>
            <a:chOff x="4143" y="3138"/>
            <a:chExt cx="528" cy="211"/>
          </a:xfrm>
        </p:grpSpPr>
        <p:sp>
          <p:nvSpPr>
            <p:cNvPr id="21603" name="Rectangle 120">
              <a:extLst>
                <a:ext uri="{FF2B5EF4-FFF2-40B4-BE49-F238E27FC236}">
                  <a16:creationId xmlns:a16="http://schemas.microsoft.com/office/drawing/2014/main" id="{D23A15C8-A6E0-4D74-B248-67A6723F9FF1}"/>
                </a:ext>
              </a:extLst>
            </p:cNvPr>
            <p:cNvSpPr>
              <a:spLocks noChangeArrowheads="1"/>
            </p:cNvSpPr>
            <p:nvPr/>
          </p:nvSpPr>
          <p:spPr bwMode="auto">
            <a:xfrm>
              <a:off x="4143"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604" name="Line 121">
              <a:extLst>
                <a:ext uri="{FF2B5EF4-FFF2-40B4-BE49-F238E27FC236}">
                  <a16:creationId xmlns:a16="http://schemas.microsoft.com/office/drawing/2014/main" id="{2BFBDD08-A185-49ED-945F-1453F6EEDB9E}"/>
                </a:ext>
              </a:extLst>
            </p:cNvPr>
            <p:cNvSpPr>
              <a:spLocks noChangeShapeType="1"/>
            </p:cNvSpPr>
            <p:nvPr/>
          </p:nvSpPr>
          <p:spPr bwMode="auto">
            <a:xfrm>
              <a:off x="4515"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98" name="Group 122">
            <a:extLst>
              <a:ext uri="{FF2B5EF4-FFF2-40B4-BE49-F238E27FC236}">
                <a16:creationId xmlns:a16="http://schemas.microsoft.com/office/drawing/2014/main" id="{F8BA2817-F055-4305-864D-07649B3D1078}"/>
              </a:ext>
            </a:extLst>
          </p:cNvPr>
          <p:cNvGrpSpPr>
            <a:grpSpLocks/>
          </p:cNvGrpSpPr>
          <p:nvPr/>
        </p:nvGrpSpPr>
        <p:grpSpPr bwMode="auto">
          <a:xfrm>
            <a:off x="8101013" y="5316538"/>
            <a:ext cx="838200" cy="334962"/>
            <a:chOff x="4143" y="3349"/>
            <a:chExt cx="528" cy="211"/>
          </a:xfrm>
        </p:grpSpPr>
        <p:sp>
          <p:nvSpPr>
            <p:cNvPr id="21601" name="Rectangle 123">
              <a:extLst>
                <a:ext uri="{FF2B5EF4-FFF2-40B4-BE49-F238E27FC236}">
                  <a16:creationId xmlns:a16="http://schemas.microsoft.com/office/drawing/2014/main" id="{87552BF5-C141-4770-A435-32A264564337}"/>
                </a:ext>
              </a:extLst>
            </p:cNvPr>
            <p:cNvSpPr>
              <a:spLocks noChangeArrowheads="1"/>
            </p:cNvSpPr>
            <p:nvPr/>
          </p:nvSpPr>
          <p:spPr bwMode="auto">
            <a:xfrm>
              <a:off x="4143"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602" name="Line 124">
              <a:extLst>
                <a:ext uri="{FF2B5EF4-FFF2-40B4-BE49-F238E27FC236}">
                  <a16:creationId xmlns:a16="http://schemas.microsoft.com/office/drawing/2014/main" id="{F3F46E99-A8D1-434C-9DF6-70D3D49E3739}"/>
                </a:ext>
              </a:extLst>
            </p:cNvPr>
            <p:cNvSpPr>
              <a:spLocks noChangeShapeType="1"/>
            </p:cNvSpPr>
            <p:nvPr/>
          </p:nvSpPr>
          <p:spPr bwMode="auto">
            <a:xfrm>
              <a:off x="4515" y="3397"/>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01" name="Group 125">
            <a:extLst>
              <a:ext uri="{FF2B5EF4-FFF2-40B4-BE49-F238E27FC236}">
                <a16:creationId xmlns:a16="http://schemas.microsoft.com/office/drawing/2014/main" id="{7D3262AB-F00E-477A-8867-86501BEC6A59}"/>
              </a:ext>
            </a:extLst>
          </p:cNvPr>
          <p:cNvGrpSpPr>
            <a:grpSpLocks/>
          </p:cNvGrpSpPr>
          <p:nvPr/>
        </p:nvGrpSpPr>
        <p:grpSpPr bwMode="auto">
          <a:xfrm>
            <a:off x="8939213" y="4311651"/>
            <a:ext cx="838200" cy="334963"/>
            <a:chOff x="4671" y="2716"/>
            <a:chExt cx="528" cy="211"/>
          </a:xfrm>
        </p:grpSpPr>
        <p:sp>
          <p:nvSpPr>
            <p:cNvPr id="21599" name="Rectangle 126">
              <a:extLst>
                <a:ext uri="{FF2B5EF4-FFF2-40B4-BE49-F238E27FC236}">
                  <a16:creationId xmlns:a16="http://schemas.microsoft.com/office/drawing/2014/main" id="{8D5FADD0-0932-4D2B-95BF-9B69F3199952}"/>
                </a:ext>
              </a:extLst>
            </p:cNvPr>
            <p:cNvSpPr>
              <a:spLocks noChangeArrowheads="1"/>
            </p:cNvSpPr>
            <p:nvPr/>
          </p:nvSpPr>
          <p:spPr bwMode="auto">
            <a:xfrm>
              <a:off x="4671"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00" name="Line 127">
              <a:extLst>
                <a:ext uri="{FF2B5EF4-FFF2-40B4-BE49-F238E27FC236}">
                  <a16:creationId xmlns:a16="http://schemas.microsoft.com/office/drawing/2014/main" id="{F488E870-19BA-4F3A-8AF0-7B9AE6C2FB19}"/>
                </a:ext>
              </a:extLst>
            </p:cNvPr>
            <p:cNvSpPr>
              <a:spLocks noChangeShapeType="1"/>
            </p:cNvSpPr>
            <p:nvPr/>
          </p:nvSpPr>
          <p:spPr bwMode="auto">
            <a:xfrm>
              <a:off x="5055" y="278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04" name="Group 128">
            <a:extLst>
              <a:ext uri="{FF2B5EF4-FFF2-40B4-BE49-F238E27FC236}">
                <a16:creationId xmlns:a16="http://schemas.microsoft.com/office/drawing/2014/main" id="{0D50822C-CEC2-48E6-BC2A-9AD7CEBDBBF4}"/>
              </a:ext>
            </a:extLst>
          </p:cNvPr>
          <p:cNvGrpSpPr>
            <a:grpSpLocks/>
          </p:cNvGrpSpPr>
          <p:nvPr/>
        </p:nvGrpSpPr>
        <p:grpSpPr bwMode="auto">
          <a:xfrm>
            <a:off x="8939213" y="4981576"/>
            <a:ext cx="838200" cy="334963"/>
            <a:chOff x="4671" y="3138"/>
            <a:chExt cx="528" cy="211"/>
          </a:xfrm>
        </p:grpSpPr>
        <p:sp>
          <p:nvSpPr>
            <p:cNvPr id="21597" name="Rectangle 129">
              <a:extLst>
                <a:ext uri="{FF2B5EF4-FFF2-40B4-BE49-F238E27FC236}">
                  <a16:creationId xmlns:a16="http://schemas.microsoft.com/office/drawing/2014/main" id="{434FAFD6-23C2-4C08-B448-C131926D7FCC}"/>
                </a:ext>
              </a:extLst>
            </p:cNvPr>
            <p:cNvSpPr>
              <a:spLocks noChangeArrowheads="1"/>
            </p:cNvSpPr>
            <p:nvPr/>
          </p:nvSpPr>
          <p:spPr bwMode="auto">
            <a:xfrm>
              <a:off x="4671"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98" name="Line 130">
              <a:extLst>
                <a:ext uri="{FF2B5EF4-FFF2-40B4-BE49-F238E27FC236}">
                  <a16:creationId xmlns:a16="http://schemas.microsoft.com/office/drawing/2014/main" id="{64AEF6F4-3732-4050-B401-4ED0FE6CBB29}"/>
                </a:ext>
              </a:extLst>
            </p:cNvPr>
            <p:cNvSpPr>
              <a:spLocks noChangeShapeType="1"/>
            </p:cNvSpPr>
            <p:nvPr/>
          </p:nvSpPr>
          <p:spPr bwMode="auto">
            <a:xfrm>
              <a:off x="5055" y="319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07" name="Group 131">
            <a:extLst>
              <a:ext uri="{FF2B5EF4-FFF2-40B4-BE49-F238E27FC236}">
                <a16:creationId xmlns:a16="http://schemas.microsoft.com/office/drawing/2014/main" id="{04E165DC-2398-4E9C-A11E-2972703772DC}"/>
              </a:ext>
            </a:extLst>
          </p:cNvPr>
          <p:cNvGrpSpPr>
            <a:grpSpLocks/>
          </p:cNvGrpSpPr>
          <p:nvPr/>
        </p:nvGrpSpPr>
        <p:grpSpPr bwMode="auto">
          <a:xfrm>
            <a:off x="8939213" y="5651501"/>
            <a:ext cx="838200" cy="334963"/>
            <a:chOff x="4671" y="3560"/>
            <a:chExt cx="528" cy="211"/>
          </a:xfrm>
        </p:grpSpPr>
        <p:sp>
          <p:nvSpPr>
            <p:cNvPr id="21595" name="Rectangle 132">
              <a:extLst>
                <a:ext uri="{FF2B5EF4-FFF2-40B4-BE49-F238E27FC236}">
                  <a16:creationId xmlns:a16="http://schemas.microsoft.com/office/drawing/2014/main" id="{F5A94085-E469-4490-AD72-4A8EBF2221BE}"/>
                </a:ext>
              </a:extLst>
            </p:cNvPr>
            <p:cNvSpPr>
              <a:spLocks noChangeArrowheads="1"/>
            </p:cNvSpPr>
            <p:nvPr/>
          </p:nvSpPr>
          <p:spPr bwMode="auto">
            <a:xfrm>
              <a:off x="4671"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a:t>
              </a:r>
            </a:p>
          </p:txBody>
        </p:sp>
        <p:sp>
          <p:nvSpPr>
            <p:cNvPr id="21596" name="Line 133">
              <a:extLst>
                <a:ext uri="{FF2B5EF4-FFF2-40B4-BE49-F238E27FC236}">
                  <a16:creationId xmlns:a16="http://schemas.microsoft.com/office/drawing/2014/main" id="{CC560017-5544-4D27-97AF-FF414BB3BE9C}"/>
                </a:ext>
              </a:extLst>
            </p:cNvPr>
            <p:cNvSpPr>
              <a:spLocks noChangeShapeType="1"/>
            </p:cNvSpPr>
            <p:nvPr/>
          </p:nvSpPr>
          <p:spPr bwMode="auto">
            <a:xfrm>
              <a:off x="5055" y="3598"/>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0" name="Group 134">
            <a:extLst>
              <a:ext uri="{FF2B5EF4-FFF2-40B4-BE49-F238E27FC236}">
                <a16:creationId xmlns:a16="http://schemas.microsoft.com/office/drawing/2014/main" id="{14B3A84B-11E9-4624-87EC-D098CBAAC912}"/>
              </a:ext>
            </a:extLst>
          </p:cNvPr>
          <p:cNvGrpSpPr>
            <a:grpSpLocks/>
          </p:cNvGrpSpPr>
          <p:nvPr/>
        </p:nvGrpSpPr>
        <p:grpSpPr bwMode="auto">
          <a:xfrm>
            <a:off x="8939213" y="3641726"/>
            <a:ext cx="838200" cy="334963"/>
            <a:chOff x="4671" y="2294"/>
            <a:chExt cx="528" cy="211"/>
          </a:xfrm>
        </p:grpSpPr>
        <p:sp>
          <p:nvSpPr>
            <p:cNvPr id="21593" name="Rectangle 135">
              <a:extLst>
                <a:ext uri="{FF2B5EF4-FFF2-40B4-BE49-F238E27FC236}">
                  <a16:creationId xmlns:a16="http://schemas.microsoft.com/office/drawing/2014/main" id="{560E5324-B842-4F58-B577-2A47BF6B1D24}"/>
                </a:ext>
              </a:extLst>
            </p:cNvPr>
            <p:cNvSpPr>
              <a:spLocks noChangeArrowheads="1"/>
            </p:cNvSpPr>
            <p:nvPr/>
          </p:nvSpPr>
          <p:spPr bwMode="auto">
            <a:xfrm>
              <a:off x="4671"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94" name="Line 136">
              <a:extLst>
                <a:ext uri="{FF2B5EF4-FFF2-40B4-BE49-F238E27FC236}">
                  <a16:creationId xmlns:a16="http://schemas.microsoft.com/office/drawing/2014/main" id="{A87DFF02-78D6-432C-9F68-6D7007C7268D}"/>
                </a:ext>
              </a:extLst>
            </p:cNvPr>
            <p:cNvSpPr>
              <a:spLocks noChangeShapeType="1"/>
            </p:cNvSpPr>
            <p:nvPr/>
          </p:nvSpPr>
          <p:spPr bwMode="auto">
            <a:xfrm>
              <a:off x="5007" y="2368"/>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3" name="Group 137">
            <a:extLst>
              <a:ext uri="{FF2B5EF4-FFF2-40B4-BE49-F238E27FC236}">
                <a16:creationId xmlns:a16="http://schemas.microsoft.com/office/drawing/2014/main" id="{F24A9345-9505-4065-9E05-A4344256981C}"/>
              </a:ext>
            </a:extLst>
          </p:cNvPr>
          <p:cNvGrpSpPr>
            <a:grpSpLocks/>
          </p:cNvGrpSpPr>
          <p:nvPr/>
        </p:nvGrpSpPr>
        <p:grpSpPr bwMode="auto">
          <a:xfrm>
            <a:off x="4748213" y="3976688"/>
            <a:ext cx="838200" cy="334962"/>
            <a:chOff x="2031" y="2505"/>
            <a:chExt cx="528" cy="211"/>
          </a:xfrm>
        </p:grpSpPr>
        <p:sp>
          <p:nvSpPr>
            <p:cNvPr id="21591" name="Rectangle 138">
              <a:extLst>
                <a:ext uri="{FF2B5EF4-FFF2-40B4-BE49-F238E27FC236}">
                  <a16:creationId xmlns:a16="http://schemas.microsoft.com/office/drawing/2014/main" id="{ED5867C0-50EB-4E2A-B20C-332889987D33}"/>
                </a:ext>
              </a:extLst>
            </p:cNvPr>
            <p:cNvSpPr>
              <a:spLocks noChangeArrowheads="1"/>
            </p:cNvSpPr>
            <p:nvPr/>
          </p:nvSpPr>
          <p:spPr bwMode="auto">
            <a:xfrm>
              <a:off x="2031"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92" name="Line 139">
              <a:extLst>
                <a:ext uri="{FF2B5EF4-FFF2-40B4-BE49-F238E27FC236}">
                  <a16:creationId xmlns:a16="http://schemas.microsoft.com/office/drawing/2014/main" id="{B4EB31A3-E1E4-48E5-B51E-D1077736CE1E}"/>
                </a:ext>
              </a:extLst>
            </p:cNvPr>
            <p:cNvSpPr>
              <a:spLocks noChangeShapeType="1"/>
            </p:cNvSpPr>
            <p:nvPr/>
          </p:nvSpPr>
          <p:spPr bwMode="auto">
            <a:xfrm>
              <a:off x="2367" y="2608"/>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6" name="Group 140">
            <a:extLst>
              <a:ext uri="{FF2B5EF4-FFF2-40B4-BE49-F238E27FC236}">
                <a16:creationId xmlns:a16="http://schemas.microsoft.com/office/drawing/2014/main" id="{F164584B-1838-498A-BEBA-6984D38FF0D7}"/>
              </a:ext>
            </a:extLst>
          </p:cNvPr>
          <p:cNvGrpSpPr>
            <a:grpSpLocks/>
          </p:cNvGrpSpPr>
          <p:nvPr/>
        </p:nvGrpSpPr>
        <p:grpSpPr bwMode="auto">
          <a:xfrm>
            <a:off x="4748213" y="4646613"/>
            <a:ext cx="838200" cy="334962"/>
            <a:chOff x="2031" y="2927"/>
            <a:chExt cx="528" cy="211"/>
          </a:xfrm>
        </p:grpSpPr>
        <p:sp>
          <p:nvSpPr>
            <p:cNvPr id="21589" name="Rectangle 141">
              <a:extLst>
                <a:ext uri="{FF2B5EF4-FFF2-40B4-BE49-F238E27FC236}">
                  <a16:creationId xmlns:a16="http://schemas.microsoft.com/office/drawing/2014/main" id="{59272482-EE38-4DBB-98BD-5E2D133D9C34}"/>
                </a:ext>
              </a:extLst>
            </p:cNvPr>
            <p:cNvSpPr>
              <a:spLocks noChangeArrowheads="1"/>
            </p:cNvSpPr>
            <p:nvPr/>
          </p:nvSpPr>
          <p:spPr bwMode="auto">
            <a:xfrm>
              <a:off x="2031"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90" name="Line 142">
              <a:extLst>
                <a:ext uri="{FF2B5EF4-FFF2-40B4-BE49-F238E27FC236}">
                  <a16:creationId xmlns:a16="http://schemas.microsoft.com/office/drawing/2014/main" id="{3393C389-E86F-47DE-8288-54E3B7D92E2B}"/>
                </a:ext>
              </a:extLst>
            </p:cNvPr>
            <p:cNvSpPr>
              <a:spLocks noChangeShapeType="1"/>
            </p:cNvSpPr>
            <p:nvPr/>
          </p:nvSpPr>
          <p:spPr bwMode="auto">
            <a:xfrm>
              <a:off x="2367" y="2992"/>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9" name="Group 143">
            <a:extLst>
              <a:ext uri="{FF2B5EF4-FFF2-40B4-BE49-F238E27FC236}">
                <a16:creationId xmlns:a16="http://schemas.microsoft.com/office/drawing/2014/main" id="{7C6E13F8-CAB0-481A-8AC7-50150E04B634}"/>
              </a:ext>
            </a:extLst>
          </p:cNvPr>
          <p:cNvGrpSpPr>
            <a:grpSpLocks/>
          </p:cNvGrpSpPr>
          <p:nvPr/>
        </p:nvGrpSpPr>
        <p:grpSpPr bwMode="auto">
          <a:xfrm>
            <a:off x="4748213" y="5651501"/>
            <a:ext cx="838200" cy="334963"/>
            <a:chOff x="2031" y="3560"/>
            <a:chExt cx="528" cy="211"/>
          </a:xfrm>
        </p:grpSpPr>
        <p:sp>
          <p:nvSpPr>
            <p:cNvPr id="21587" name="Rectangle 144">
              <a:extLst>
                <a:ext uri="{FF2B5EF4-FFF2-40B4-BE49-F238E27FC236}">
                  <a16:creationId xmlns:a16="http://schemas.microsoft.com/office/drawing/2014/main" id="{560D9E41-8028-4EE1-8301-F53C8E537DE7}"/>
                </a:ext>
              </a:extLst>
            </p:cNvPr>
            <p:cNvSpPr>
              <a:spLocks noChangeArrowheads="1"/>
            </p:cNvSpPr>
            <p:nvPr/>
          </p:nvSpPr>
          <p:spPr bwMode="auto">
            <a:xfrm>
              <a:off x="2031"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88" name="Line 145">
              <a:extLst>
                <a:ext uri="{FF2B5EF4-FFF2-40B4-BE49-F238E27FC236}">
                  <a16:creationId xmlns:a16="http://schemas.microsoft.com/office/drawing/2014/main" id="{B6410106-C6D0-47C9-ABE3-46C134FADEEC}"/>
                </a:ext>
              </a:extLst>
            </p:cNvPr>
            <p:cNvSpPr>
              <a:spLocks noChangeShapeType="1"/>
            </p:cNvSpPr>
            <p:nvPr/>
          </p:nvSpPr>
          <p:spPr bwMode="auto">
            <a:xfrm>
              <a:off x="2367" y="3637"/>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22" name="Group 146">
            <a:extLst>
              <a:ext uri="{FF2B5EF4-FFF2-40B4-BE49-F238E27FC236}">
                <a16:creationId xmlns:a16="http://schemas.microsoft.com/office/drawing/2014/main" id="{DC27AB69-AC62-4C44-8E34-EFCB30B6A57F}"/>
              </a:ext>
            </a:extLst>
          </p:cNvPr>
          <p:cNvGrpSpPr>
            <a:grpSpLocks/>
          </p:cNvGrpSpPr>
          <p:nvPr/>
        </p:nvGrpSpPr>
        <p:grpSpPr bwMode="auto">
          <a:xfrm>
            <a:off x="5586413" y="4981576"/>
            <a:ext cx="838200" cy="334963"/>
            <a:chOff x="2559" y="3138"/>
            <a:chExt cx="528" cy="211"/>
          </a:xfrm>
        </p:grpSpPr>
        <p:sp>
          <p:nvSpPr>
            <p:cNvPr id="21585" name="Rectangle 147">
              <a:extLst>
                <a:ext uri="{FF2B5EF4-FFF2-40B4-BE49-F238E27FC236}">
                  <a16:creationId xmlns:a16="http://schemas.microsoft.com/office/drawing/2014/main" id="{15ACFFB5-56D1-4E91-8FC9-DAE86FC8D14D}"/>
                </a:ext>
              </a:extLst>
            </p:cNvPr>
            <p:cNvSpPr>
              <a:spLocks noChangeArrowheads="1"/>
            </p:cNvSpPr>
            <p:nvPr/>
          </p:nvSpPr>
          <p:spPr bwMode="auto">
            <a:xfrm>
              <a:off x="2559"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86" name="Line 148">
              <a:extLst>
                <a:ext uri="{FF2B5EF4-FFF2-40B4-BE49-F238E27FC236}">
                  <a16:creationId xmlns:a16="http://schemas.microsoft.com/office/drawing/2014/main" id="{E71D2FFC-9C69-4133-AE81-98FD128F7619}"/>
                </a:ext>
              </a:extLst>
            </p:cNvPr>
            <p:cNvSpPr>
              <a:spLocks noChangeShapeType="1"/>
            </p:cNvSpPr>
            <p:nvPr/>
          </p:nvSpPr>
          <p:spPr bwMode="auto">
            <a:xfrm>
              <a:off x="2895" y="3232"/>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25" name="Group 149">
            <a:extLst>
              <a:ext uri="{FF2B5EF4-FFF2-40B4-BE49-F238E27FC236}">
                <a16:creationId xmlns:a16="http://schemas.microsoft.com/office/drawing/2014/main" id="{D7D15822-0938-4B1C-87F9-DA4D3CFF53DD}"/>
              </a:ext>
            </a:extLst>
          </p:cNvPr>
          <p:cNvGrpSpPr>
            <a:grpSpLocks/>
          </p:cNvGrpSpPr>
          <p:nvPr/>
        </p:nvGrpSpPr>
        <p:grpSpPr bwMode="auto">
          <a:xfrm>
            <a:off x="6424613" y="4311651"/>
            <a:ext cx="838200" cy="334963"/>
            <a:chOff x="3087" y="2716"/>
            <a:chExt cx="528" cy="211"/>
          </a:xfrm>
        </p:grpSpPr>
        <p:sp>
          <p:nvSpPr>
            <p:cNvPr id="21583" name="Rectangle 150">
              <a:extLst>
                <a:ext uri="{FF2B5EF4-FFF2-40B4-BE49-F238E27FC236}">
                  <a16:creationId xmlns:a16="http://schemas.microsoft.com/office/drawing/2014/main" id="{D371796B-8BC2-4415-8B5D-85B88A77EE52}"/>
                </a:ext>
              </a:extLst>
            </p:cNvPr>
            <p:cNvSpPr>
              <a:spLocks noChangeArrowheads="1"/>
            </p:cNvSpPr>
            <p:nvPr/>
          </p:nvSpPr>
          <p:spPr bwMode="auto">
            <a:xfrm>
              <a:off x="3087"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84" name="Line 151">
              <a:extLst>
                <a:ext uri="{FF2B5EF4-FFF2-40B4-BE49-F238E27FC236}">
                  <a16:creationId xmlns:a16="http://schemas.microsoft.com/office/drawing/2014/main" id="{2CE226CA-6B65-49F8-8A28-E2121CDB3204}"/>
                </a:ext>
              </a:extLst>
            </p:cNvPr>
            <p:cNvSpPr>
              <a:spLocks noChangeShapeType="1"/>
            </p:cNvSpPr>
            <p:nvPr/>
          </p:nvSpPr>
          <p:spPr bwMode="auto">
            <a:xfrm>
              <a:off x="3405" y="2779"/>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28" name="Group 152">
            <a:extLst>
              <a:ext uri="{FF2B5EF4-FFF2-40B4-BE49-F238E27FC236}">
                <a16:creationId xmlns:a16="http://schemas.microsoft.com/office/drawing/2014/main" id="{A6F4AF7B-A320-4C45-8278-4EA16C1442E4}"/>
              </a:ext>
            </a:extLst>
          </p:cNvPr>
          <p:cNvGrpSpPr>
            <a:grpSpLocks/>
          </p:cNvGrpSpPr>
          <p:nvPr/>
        </p:nvGrpSpPr>
        <p:grpSpPr bwMode="auto">
          <a:xfrm>
            <a:off x="7262813" y="5316538"/>
            <a:ext cx="838200" cy="334962"/>
            <a:chOff x="3615" y="3349"/>
            <a:chExt cx="528" cy="211"/>
          </a:xfrm>
        </p:grpSpPr>
        <p:sp>
          <p:nvSpPr>
            <p:cNvPr id="21581" name="Rectangle 153">
              <a:extLst>
                <a:ext uri="{FF2B5EF4-FFF2-40B4-BE49-F238E27FC236}">
                  <a16:creationId xmlns:a16="http://schemas.microsoft.com/office/drawing/2014/main" id="{CB8735AD-E923-4928-9B2A-DDD9B1525A8C}"/>
                </a:ext>
              </a:extLst>
            </p:cNvPr>
            <p:cNvSpPr>
              <a:spLocks noChangeArrowheads="1"/>
            </p:cNvSpPr>
            <p:nvPr/>
          </p:nvSpPr>
          <p:spPr bwMode="auto">
            <a:xfrm>
              <a:off x="3615"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82" name="Line 154">
              <a:extLst>
                <a:ext uri="{FF2B5EF4-FFF2-40B4-BE49-F238E27FC236}">
                  <a16:creationId xmlns:a16="http://schemas.microsoft.com/office/drawing/2014/main" id="{3F9F1898-BEB6-4B0A-90B7-ACB90A7D932B}"/>
                </a:ext>
              </a:extLst>
            </p:cNvPr>
            <p:cNvSpPr>
              <a:spLocks noChangeShapeType="1"/>
            </p:cNvSpPr>
            <p:nvPr/>
          </p:nvSpPr>
          <p:spPr bwMode="auto">
            <a:xfrm>
              <a:off x="3951" y="3424"/>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31" name="Group 155">
            <a:extLst>
              <a:ext uri="{FF2B5EF4-FFF2-40B4-BE49-F238E27FC236}">
                <a16:creationId xmlns:a16="http://schemas.microsoft.com/office/drawing/2014/main" id="{AE5AAD92-8A50-4F9B-AC5E-6B00C7DA7D15}"/>
              </a:ext>
            </a:extLst>
          </p:cNvPr>
          <p:cNvGrpSpPr>
            <a:grpSpLocks/>
          </p:cNvGrpSpPr>
          <p:nvPr/>
        </p:nvGrpSpPr>
        <p:grpSpPr bwMode="auto">
          <a:xfrm>
            <a:off x="8101013" y="5651501"/>
            <a:ext cx="838200" cy="334963"/>
            <a:chOff x="4143" y="3560"/>
            <a:chExt cx="528" cy="211"/>
          </a:xfrm>
        </p:grpSpPr>
        <p:sp>
          <p:nvSpPr>
            <p:cNvPr id="21579" name="Rectangle 156">
              <a:extLst>
                <a:ext uri="{FF2B5EF4-FFF2-40B4-BE49-F238E27FC236}">
                  <a16:creationId xmlns:a16="http://schemas.microsoft.com/office/drawing/2014/main" id="{8B7A9C69-7AA9-45F9-B8BF-6C71F9193EFB}"/>
                </a:ext>
              </a:extLst>
            </p:cNvPr>
            <p:cNvSpPr>
              <a:spLocks noChangeArrowheads="1"/>
            </p:cNvSpPr>
            <p:nvPr/>
          </p:nvSpPr>
          <p:spPr bwMode="auto">
            <a:xfrm>
              <a:off x="4143"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a:t>
              </a:r>
            </a:p>
          </p:txBody>
        </p:sp>
        <p:sp>
          <p:nvSpPr>
            <p:cNvPr id="21580" name="Line 157">
              <a:extLst>
                <a:ext uri="{FF2B5EF4-FFF2-40B4-BE49-F238E27FC236}">
                  <a16:creationId xmlns:a16="http://schemas.microsoft.com/office/drawing/2014/main" id="{60B12D91-0F38-441D-92C3-F4AC57B8D345}"/>
                </a:ext>
              </a:extLst>
            </p:cNvPr>
            <p:cNvSpPr>
              <a:spLocks noChangeShapeType="1"/>
            </p:cNvSpPr>
            <p:nvPr/>
          </p:nvSpPr>
          <p:spPr bwMode="auto">
            <a:xfrm>
              <a:off x="4479" y="3616"/>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34" name="Group 158">
            <a:extLst>
              <a:ext uri="{FF2B5EF4-FFF2-40B4-BE49-F238E27FC236}">
                <a16:creationId xmlns:a16="http://schemas.microsoft.com/office/drawing/2014/main" id="{5AAE6466-E46B-4532-B669-96AD4A8A822A}"/>
              </a:ext>
            </a:extLst>
          </p:cNvPr>
          <p:cNvGrpSpPr>
            <a:grpSpLocks/>
          </p:cNvGrpSpPr>
          <p:nvPr/>
        </p:nvGrpSpPr>
        <p:grpSpPr bwMode="auto">
          <a:xfrm>
            <a:off x="8939213" y="5316538"/>
            <a:ext cx="838200" cy="334962"/>
            <a:chOff x="4671" y="3349"/>
            <a:chExt cx="528" cy="211"/>
          </a:xfrm>
        </p:grpSpPr>
        <p:sp>
          <p:nvSpPr>
            <p:cNvPr id="21577" name="Rectangle 159">
              <a:extLst>
                <a:ext uri="{FF2B5EF4-FFF2-40B4-BE49-F238E27FC236}">
                  <a16:creationId xmlns:a16="http://schemas.microsoft.com/office/drawing/2014/main" id="{0281864C-2671-4352-8230-F7BA158F9E94}"/>
                </a:ext>
              </a:extLst>
            </p:cNvPr>
            <p:cNvSpPr>
              <a:spLocks noChangeArrowheads="1"/>
            </p:cNvSpPr>
            <p:nvPr/>
          </p:nvSpPr>
          <p:spPr bwMode="auto">
            <a:xfrm>
              <a:off x="4671"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a:t>
              </a:r>
            </a:p>
          </p:txBody>
        </p:sp>
        <p:sp>
          <p:nvSpPr>
            <p:cNvPr id="21578" name="Line 160">
              <a:extLst>
                <a:ext uri="{FF2B5EF4-FFF2-40B4-BE49-F238E27FC236}">
                  <a16:creationId xmlns:a16="http://schemas.microsoft.com/office/drawing/2014/main" id="{9DFD8C6C-7F43-4EE3-AD46-4342A70AFE4D}"/>
                </a:ext>
              </a:extLst>
            </p:cNvPr>
            <p:cNvSpPr>
              <a:spLocks noChangeShapeType="1"/>
            </p:cNvSpPr>
            <p:nvPr/>
          </p:nvSpPr>
          <p:spPr bwMode="auto">
            <a:xfrm>
              <a:off x="5007" y="3424"/>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37" name="Group 161">
            <a:extLst>
              <a:ext uri="{FF2B5EF4-FFF2-40B4-BE49-F238E27FC236}">
                <a16:creationId xmlns:a16="http://schemas.microsoft.com/office/drawing/2014/main" id="{7C7393F5-FC00-4703-9243-55DF34752332}"/>
              </a:ext>
            </a:extLst>
          </p:cNvPr>
          <p:cNvGrpSpPr>
            <a:grpSpLocks/>
          </p:cNvGrpSpPr>
          <p:nvPr/>
        </p:nvGrpSpPr>
        <p:grpSpPr bwMode="auto">
          <a:xfrm>
            <a:off x="8101013" y="3976688"/>
            <a:ext cx="838200" cy="334962"/>
            <a:chOff x="4143" y="2505"/>
            <a:chExt cx="528" cy="211"/>
          </a:xfrm>
        </p:grpSpPr>
        <p:sp>
          <p:nvSpPr>
            <p:cNvPr id="21575" name="Rectangle 162">
              <a:extLst>
                <a:ext uri="{FF2B5EF4-FFF2-40B4-BE49-F238E27FC236}">
                  <a16:creationId xmlns:a16="http://schemas.microsoft.com/office/drawing/2014/main" id="{EAA9EA82-397C-4C2B-BDA3-92229294896E}"/>
                </a:ext>
              </a:extLst>
            </p:cNvPr>
            <p:cNvSpPr>
              <a:spLocks noChangeArrowheads="1"/>
            </p:cNvSpPr>
            <p:nvPr/>
          </p:nvSpPr>
          <p:spPr bwMode="auto">
            <a:xfrm>
              <a:off x="4143"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76" name="Line 163">
              <a:extLst>
                <a:ext uri="{FF2B5EF4-FFF2-40B4-BE49-F238E27FC236}">
                  <a16:creationId xmlns:a16="http://schemas.microsoft.com/office/drawing/2014/main" id="{E5D5738F-DE4E-4159-8CC5-0665D23E60A6}"/>
                </a:ext>
              </a:extLst>
            </p:cNvPr>
            <p:cNvSpPr>
              <a:spLocks noChangeShapeType="1"/>
            </p:cNvSpPr>
            <p:nvPr/>
          </p:nvSpPr>
          <p:spPr bwMode="auto">
            <a:xfrm>
              <a:off x="4479" y="2560"/>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0" name="Group 164">
            <a:extLst>
              <a:ext uri="{FF2B5EF4-FFF2-40B4-BE49-F238E27FC236}">
                <a16:creationId xmlns:a16="http://schemas.microsoft.com/office/drawing/2014/main" id="{44050D7D-A82D-4B49-ABB1-1E60A50E3022}"/>
              </a:ext>
            </a:extLst>
          </p:cNvPr>
          <p:cNvGrpSpPr>
            <a:grpSpLocks/>
          </p:cNvGrpSpPr>
          <p:nvPr/>
        </p:nvGrpSpPr>
        <p:grpSpPr bwMode="auto">
          <a:xfrm>
            <a:off x="6424613" y="3976688"/>
            <a:ext cx="838200" cy="334962"/>
            <a:chOff x="3087" y="2505"/>
            <a:chExt cx="528" cy="211"/>
          </a:xfrm>
        </p:grpSpPr>
        <p:sp>
          <p:nvSpPr>
            <p:cNvPr id="21573" name="Rectangle 165">
              <a:extLst>
                <a:ext uri="{FF2B5EF4-FFF2-40B4-BE49-F238E27FC236}">
                  <a16:creationId xmlns:a16="http://schemas.microsoft.com/office/drawing/2014/main" id="{F02CC4A7-82CB-4F4E-9BE3-ED502131A3E9}"/>
                </a:ext>
              </a:extLst>
            </p:cNvPr>
            <p:cNvSpPr>
              <a:spLocks noChangeArrowheads="1"/>
            </p:cNvSpPr>
            <p:nvPr/>
          </p:nvSpPr>
          <p:spPr bwMode="auto">
            <a:xfrm>
              <a:off x="3087"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74" name="Line 166">
              <a:extLst>
                <a:ext uri="{FF2B5EF4-FFF2-40B4-BE49-F238E27FC236}">
                  <a16:creationId xmlns:a16="http://schemas.microsoft.com/office/drawing/2014/main" id="{572B5109-7AD5-492E-989E-A59B233BEBA0}"/>
                </a:ext>
              </a:extLst>
            </p:cNvPr>
            <p:cNvSpPr>
              <a:spLocks noChangeShapeType="1"/>
            </p:cNvSpPr>
            <p:nvPr/>
          </p:nvSpPr>
          <p:spPr bwMode="auto">
            <a:xfrm>
              <a:off x="3423" y="265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3" name="Group 167">
            <a:extLst>
              <a:ext uri="{FF2B5EF4-FFF2-40B4-BE49-F238E27FC236}">
                <a16:creationId xmlns:a16="http://schemas.microsoft.com/office/drawing/2014/main" id="{86550EC9-EB4E-4D2B-AA6B-82DE9829B613}"/>
              </a:ext>
            </a:extLst>
          </p:cNvPr>
          <p:cNvGrpSpPr>
            <a:grpSpLocks/>
          </p:cNvGrpSpPr>
          <p:nvPr/>
        </p:nvGrpSpPr>
        <p:grpSpPr bwMode="auto">
          <a:xfrm>
            <a:off x="7262813" y="4311651"/>
            <a:ext cx="838200" cy="334963"/>
            <a:chOff x="3615" y="2716"/>
            <a:chExt cx="528" cy="211"/>
          </a:xfrm>
        </p:grpSpPr>
        <p:sp>
          <p:nvSpPr>
            <p:cNvPr id="21571" name="Rectangle 168">
              <a:extLst>
                <a:ext uri="{FF2B5EF4-FFF2-40B4-BE49-F238E27FC236}">
                  <a16:creationId xmlns:a16="http://schemas.microsoft.com/office/drawing/2014/main" id="{3636463E-38D6-46CC-863F-B62B7F9D3163}"/>
                </a:ext>
              </a:extLst>
            </p:cNvPr>
            <p:cNvSpPr>
              <a:spLocks noChangeArrowheads="1"/>
            </p:cNvSpPr>
            <p:nvPr/>
          </p:nvSpPr>
          <p:spPr bwMode="auto">
            <a:xfrm>
              <a:off x="3615"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72" name="Line 169">
              <a:extLst>
                <a:ext uri="{FF2B5EF4-FFF2-40B4-BE49-F238E27FC236}">
                  <a16:creationId xmlns:a16="http://schemas.microsoft.com/office/drawing/2014/main" id="{7992C5F5-7665-474D-B827-0F30AD424B65}"/>
                </a:ext>
              </a:extLst>
            </p:cNvPr>
            <p:cNvSpPr>
              <a:spLocks noChangeShapeType="1"/>
            </p:cNvSpPr>
            <p:nvPr/>
          </p:nvSpPr>
          <p:spPr bwMode="auto">
            <a:xfrm>
              <a:off x="3951" y="2848"/>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6" name="Group 170">
            <a:extLst>
              <a:ext uri="{FF2B5EF4-FFF2-40B4-BE49-F238E27FC236}">
                <a16:creationId xmlns:a16="http://schemas.microsoft.com/office/drawing/2014/main" id="{84909809-EF8D-486A-8A1B-EFF5BD9A7C03}"/>
              </a:ext>
            </a:extLst>
          </p:cNvPr>
          <p:cNvGrpSpPr>
            <a:grpSpLocks/>
          </p:cNvGrpSpPr>
          <p:nvPr/>
        </p:nvGrpSpPr>
        <p:grpSpPr bwMode="auto">
          <a:xfrm>
            <a:off x="8939213" y="4646613"/>
            <a:ext cx="838200" cy="334962"/>
            <a:chOff x="4671" y="2927"/>
            <a:chExt cx="528" cy="211"/>
          </a:xfrm>
        </p:grpSpPr>
        <p:sp>
          <p:nvSpPr>
            <p:cNvPr id="21569" name="Rectangle 171">
              <a:extLst>
                <a:ext uri="{FF2B5EF4-FFF2-40B4-BE49-F238E27FC236}">
                  <a16:creationId xmlns:a16="http://schemas.microsoft.com/office/drawing/2014/main" id="{0773401E-B14E-44D0-BE2C-835A17C53D50}"/>
                </a:ext>
              </a:extLst>
            </p:cNvPr>
            <p:cNvSpPr>
              <a:spLocks noChangeArrowheads="1"/>
            </p:cNvSpPr>
            <p:nvPr/>
          </p:nvSpPr>
          <p:spPr bwMode="auto">
            <a:xfrm>
              <a:off x="4671"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70" name="Line 172">
              <a:extLst>
                <a:ext uri="{FF2B5EF4-FFF2-40B4-BE49-F238E27FC236}">
                  <a16:creationId xmlns:a16="http://schemas.microsoft.com/office/drawing/2014/main" id="{0A841C3E-61EF-4796-91A0-07F618E8E5FE}"/>
                </a:ext>
              </a:extLst>
            </p:cNvPr>
            <p:cNvSpPr>
              <a:spLocks noChangeShapeType="1"/>
            </p:cNvSpPr>
            <p:nvPr/>
          </p:nvSpPr>
          <p:spPr bwMode="auto">
            <a:xfrm>
              <a:off x="5007" y="3040"/>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9" name="Group 173">
            <a:extLst>
              <a:ext uri="{FF2B5EF4-FFF2-40B4-BE49-F238E27FC236}">
                <a16:creationId xmlns:a16="http://schemas.microsoft.com/office/drawing/2014/main" id="{17118CDC-F142-410C-9328-97260EBD2D10}"/>
              </a:ext>
            </a:extLst>
          </p:cNvPr>
          <p:cNvGrpSpPr>
            <a:grpSpLocks/>
          </p:cNvGrpSpPr>
          <p:nvPr/>
        </p:nvGrpSpPr>
        <p:grpSpPr bwMode="auto">
          <a:xfrm>
            <a:off x="8939213" y="3976688"/>
            <a:ext cx="838200" cy="334962"/>
            <a:chOff x="4671" y="2505"/>
            <a:chExt cx="528" cy="211"/>
          </a:xfrm>
        </p:grpSpPr>
        <p:sp>
          <p:nvSpPr>
            <p:cNvPr id="21567" name="Rectangle 174">
              <a:extLst>
                <a:ext uri="{FF2B5EF4-FFF2-40B4-BE49-F238E27FC236}">
                  <a16:creationId xmlns:a16="http://schemas.microsoft.com/office/drawing/2014/main" id="{D09E7178-9982-4430-8C8B-0559E040B349}"/>
                </a:ext>
              </a:extLst>
            </p:cNvPr>
            <p:cNvSpPr>
              <a:spLocks noChangeArrowheads="1"/>
            </p:cNvSpPr>
            <p:nvPr/>
          </p:nvSpPr>
          <p:spPr bwMode="auto">
            <a:xfrm>
              <a:off x="4671"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68" name="Line 175">
              <a:extLst>
                <a:ext uri="{FF2B5EF4-FFF2-40B4-BE49-F238E27FC236}">
                  <a16:creationId xmlns:a16="http://schemas.microsoft.com/office/drawing/2014/main" id="{19D815FA-015D-4089-B8FB-F2B40A9B7C54}"/>
                </a:ext>
              </a:extLst>
            </p:cNvPr>
            <p:cNvSpPr>
              <a:spLocks noChangeShapeType="1"/>
            </p:cNvSpPr>
            <p:nvPr/>
          </p:nvSpPr>
          <p:spPr bwMode="auto">
            <a:xfrm>
              <a:off x="5007" y="265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52" name="Group 176">
            <a:extLst>
              <a:ext uri="{FF2B5EF4-FFF2-40B4-BE49-F238E27FC236}">
                <a16:creationId xmlns:a16="http://schemas.microsoft.com/office/drawing/2014/main" id="{FB4AD539-8160-49F4-AF0E-E206B1E7EF60}"/>
              </a:ext>
            </a:extLst>
          </p:cNvPr>
          <p:cNvGrpSpPr>
            <a:grpSpLocks/>
          </p:cNvGrpSpPr>
          <p:nvPr/>
        </p:nvGrpSpPr>
        <p:grpSpPr bwMode="auto">
          <a:xfrm>
            <a:off x="8101013" y="3641726"/>
            <a:ext cx="838200" cy="334963"/>
            <a:chOff x="4143" y="2294"/>
            <a:chExt cx="528" cy="211"/>
          </a:xfrm>
        </p:grpSpPr>
        <p:sp>
          <p:nvSpPr>
            <p:cNvPr id="21565" name="Rectangle 177">
              <a:extLst>
                <a:ext uri="{FF2B5EF4-FFF2-40B4-BE49-F238E27FC236}">
                  <a16:creationId xmlns:a16="http://schemas.microsoft.com/office/drawing/2014/main" id="{2E2FA6C4-4F22-48E4-8CBB-F9B7C93EBDC9}"/>
                </a:ext>
              </a:extLst>
            </p:cNvPr>
            <p:cNvSpPr>
              <a:spLocks noChangeArrowheads="1"/>
            </p:cNvSpPr>
            <p:nvPr/>
          </p:nvSpPr>
          <p:spPr bwMode="auto">
            <a:xfrm>
              <a:off x="4143"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66" name="Line 178">
              <a:extLst>
                <a:ext uri="{FF2B5EF4-FFF2-40B4-BE49-F238E27FC236}">
                  <a16:creationId xmlns:a16="http://schemas.microsoft.com/office/drawing/2014/main" id="{1D98798D-9E73-4682-B8E1-1C43703D2CCD}"/>
                </a:ext>
              </a:extLst>
            </p:cNvPr>
            <p:cNvSpPr>
              <a:spLocks noChangeShapeType="1"/>
            </p:cNvSpPr>
            <p:nvPr/>
          </p:nvSpPr>
          <p:spPr bwMode="auto">
            <a:xfrm>
              <a:off x="4479" y="241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29555" name="Text Box 179">
            <a:extLst>
              <a:ext uri="{FF2B5EF4-FFF2-40B4-BE49-F238E27FC236}">
                <a16:creationId xmlns:a16="http://schemas.microsoft.com/office/drawing/2014/main" id="{7583CC21-D54E-4F95-8A68-4CE0ACDB1A13}"/>
              </a:ext>
            </a:extLst>
          </p:cNvPr>
          <p:cNvSpPr txBox="1">
            <a:spLocks noChangeArrowheads="1"/>
          </p:cNvSpPr>
          <p:nvPr/>
        </p:nvSpPr>
        <p:spPr bwMode="auto">
          <a:xfrm>
            <a:off x="4479925" y="6197601"/>
            <a:ext cx="303688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zh-CN" altLang="en-US" sz="2000">
                <a:latin typeface="Times New Roman" panose="02020603050405020304" pitchFamily="18" charset="0"/>
              </a:rPr>
              <a:t>对</a:t>
            </a:r>
            <a:r>
              <a:rPr kumimoji="1" lang="en-US" altLang="zh-CN" sz="2000">
                <a:latin typeface="Times New Roman" panose="02020603050405020304" pitchFamily="18" charset="0"/>
              </a:rPr>
              <a:t>b</a:t>
            </a:r>
            <a:r>
              <a:rPr kumimoji="1" lang="zh-CN" altLang="en-US" sz="2000">
                <a:latin typeface="Times New Roman" panose="02020603050405020304" pitchFamily="18" charset="0"/>
              </a:rPr>
              <a:t>递归推导得解：</a:t>
            </a:r>
            <a:r>
              <a:rPr kumimoji="1" lang="en-US" altLang="zh-CN" sz="2000">
                <a:latin typeface="Times New Roman" panose="02020603050405020304" pitchFamily="18" charset="0"/>
              </a:rPr>
              <a:t>BCBA</a:t>
            </a:r>
          </a:p>
        </p:txBody>
      </p:sp>
      <p:grpSp>
        <p:nvGrpSpPr>
          <p:cNvPr id="229556" name="Group 180">
            <a:extLst>
              <a:ext uri="{FF2B5EF4-FFF2-40B4-BE49-F238E27FC236}">
                <a16:creationId xmlns:a16="http://schemas.microsoft.com/office/drawing/2014/main" id="{5ABC1F52-F931-439E-A621-0057E71ED44B}"/>
              </a:ext>
            </a:extLst>
          </p:cNvPr>
          <p:cNvGrpSpPr>
            <a:grpSpLocks/>
          </p:cNvGrpSpPr>
          <p:nvPr/>
        </p:nvGrpSpPr>
        <p:grpSpPr bwMode="auto">
          <a:xfrm>
            <a:off x="9696450" y="5373689"/>
            <a:ext cx="793750" cy="396875"/>
            <a:chOff x="5151" y="3373"/>
            <a:chExt cx="500" cy="250"/>
          </a:xfrm>
        </p:grpSpPr>
        <p:sp>
          <p:nvSpPr>
            <p:cNvPr id="21563" name="Text Box 181">
              <a:extLst>
                <a:ext uri="{FF2B5EF4-FFF2-40B4-BE49-F238E27FC236}">
                  <a16:creationId xmlns:a16="http://schemas.microsoft.com/office/drawing/2014/main" id="{AC92BAB5-62B0-47A9-AA89-17E828222C5B}"/>
                </a:ext>
              </a:extLst>
            </p:cNvPr>
            <p:cNvSpPr txBox="1">
              <a:spLocks noChangeArrowheads="1"/>
            </p:cNvSpPr>
            <p:nvPr/>
          </p:nvSpPr>
          <p:spPr bwMode="auto">
            <a:xfrm>
              <a:off x="5419" y="3373"/>
              <a:ext cx="2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p>
          </p:txBody>
        </p:sp>
        <p:sp>
          <p:nvSpPr>
            <p:cNvPr id="21564" name="Line 182">
              <a:extLst>
                <a:ext uri="{FF2B5EF4-FFF2-40B4-BE49-F238E27FC236}">
                  <a16:creationId xmlns:a16="http://schemas.microsoft.com/office/drawing/2014/main" id="{D61CA4C3-CE5F-471D-8CA3-E655668CE555}"/>
                </a:ext>
              </a:extLst>
            </p:cNvPr>
            <p:cNvSpPr>
              <a:spLocks noChangeShapeType="1"/>
            </p:cNvSpPr>
            <p:nvPr/>
          </p:nvSpPr>
          <p:spPr bwMode="auto">
            <a:xfrm>
              <a:off x="5151" y="3508"/>
              <a:ext cx="192"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59" name="Group 183">
            <a:extLst>
              <a:ext uri="{FF2B5EF4-FFF2-40B4-BE49-F238E27FC236}">
                <a16:creationId xmlns:a16="http://schemas.microsoft.com/office/drawing/2014/main" id="{7EB228F5-AB9E-4A79-9565-BF4D78F67228}"/>
              </a:ext>
            </a:extLst>
          </p:cNvPr>
          <p:cNvGrpSpPr>
            <a:grpSpLocks/>
          </p:cNvGrpSpPr>
          <p:nvPr/>
        </p:nvGrpSpPr>
        <p:grpSpPr bwMode="auto">
          <a:xfrm>
            <a:off x="8858251" y="4692651"/>
            <a:ext cx="1617663" cy="396875"/>
            <a:chOff x="4623" y="2944"/>
            <a:chExt cx="1019" cy="250"/>
          </a:xfrm>
        </p:grpSpPr>
        <p:sp>
          <p:nvSpPr>
            <p:cNvPr id="21561" name="Line 184">
              <a:extLst>
                <a:ext uri="{FF2B5EF4-FFF2-40B4-BE49-F238E27FC236}">
                  <a16:creationId xmlns:a16="http://schemas.microsoft.com/office/drawing/2014/main" id="{76751310-3E21-41F2-8375-8D6750047C5B}"/>
                </a:ext>
              </a:extLst>
            </p:cNvPr>
            <p:cNvSpPr>
              <a:spLocks noChangeShapeType="1"/>
            </p:cNvSpPr>
            <p:nvPr/>
          </p:nvSpPr>
          <p:spPr bwMode="auto">
            <a:xfrm>
              <a:off x="4623" y="3088"/>
              <a:ext cx="720"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62" name="Text Box 185">
              <a:extLst>
                <a:ext uri="{FF2B5EF4-FFF2-40B4-BE49-F238E27FC236}">
                  <a16:creationId xmlns:a16="http://schemas.microsoft.com/office/drawing/2014/main" id="{20601AD0-46AA-4085-AABC-76209921A3B7}"/>
                </a:ext>
              </a:extLst>
            </p:cNvPr>
            <p:cNvSpPr txBox="1">
              <a:spLocks noChangeArrowheads="1"/>
            </p:cNvSpPr>
            <p:nvPr/>
          </p:nvSpPr>
          <p:spPr bwMode="auto">
            <a:xfrm>
              <a:off x="5419" y="2944"/>
              <a:ext cx="2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B</a:t>
              </a:r>
            </a:p>
          </p:txBody>
        </p:sp>
      </p:grpSp>
      <p:grpSp>
        <p:nvGrpSpPr>
          <p:cNvPr id="229562" name="Group 186">
            <a:extLst>
              <a:ext uri="{FF2B5EF4-FFF2-40B4-BE49-F238E27FC236}">
                <a16:creationId xmlns:a16="http://schemas.microsoft.com/office/drawing/2014/main" id="{F05DD2C9-9BFC-4E19-8AD8-341D01BF27D3}"/>
              </a:ext>
            </a:extLst>
          </p:cNvPr>
          <p:cNvGrpSpPr>
            <a:grpSpLocks/>
          </p:cNvGrpSpPr>
          <p:nvPr/>
        </p:nvGrpSpPr>
        <p:grpSpPr bwMode="auto">
          <a:xfrm>
            <a:off x="8101013" y="4646613"/>
            <a:ext cx="838200" cy="334962"/>
            <a:chOff x="4143" y="2927"/>
            <a:chExt cx="528" cy="211"/>
          </a:xfrm>
        </p:grpSpPr>
        <p:sp>
          <p:nvSpPr>
            <p:cNvPr id="21559" name="Rectangle 187">
              <a:extLst>
                <a:ext uri="{FF2B5EF4-FFF2-40B4-BE49-F238E27FC236}">
                  <a16:creationId xmlns:a16="http://schemas.microsoft.com/office/drawing/2014/main" id="{6BDD110A-F981-40E2-8FAB-B6CFB55A07B0}"/>
                </a:ext>
              </a:extLst>
            </p:cNvPr>
            <p:cNvSpPr>
              <a:spLocks noChangeArrowheads="1"/>
            </p:cNvSpPr>
            <p:nvPr/>
          </p:nvSpPr>
          <p:spPr bwMode="auto">
            <a:xfrm>
              <a:off x="4143"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60" name="Line 188">
              <a:extLst>
                <a:ext uri="{FF2B5EF4-FFF2-40B4-BE49-F238E27FC236}">
                  <a16:creationId xmlns:a16="http://schemas.microsoft.com/office/drawing/2014/main" id="{3D5B6950-E0B8-4BC9-91AC-969A7D4B76B1}"/>
                </a:ext>
              </a:extLst>
            </p:cNvPr>
            <p:cNvSpPr>
              <a:spLocks noChangeShapeType="1"/>
            </p:cNvSpPr>
            <p:nvPr/>
          </p:nvSpPr>
          <p:spPr bwMode="auto">
            <a:xfrm>
              <a:off x="4461" y="2992"/>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65" name="Group 189">
            <a:extLst>
              <a:ext uri="{FF2B5EF4-FFF2-40B4-BE49-F238E27FC236}">
                <a16:creationId xmlns:a16="http://schemas.microsoft.com/office/drawing/2014/main" id="{F670D803-FD20-4CEE-8A94-8AC5D2803136}"/>
              </a:ext>
            </a:extLst>
          </p:cNvPr>
          <p:cNvGrpSpPr>
            <a:grpSpLocks/>
          </p:cNvGrpSpPr>
          <p:nvPr/>
        </p:nvGrpSpPr>
        <p:grpSpPr bwMode="auto">
          <a:xfrm>
            <a:off x="7181851" y="4365626"/>
            <a:ext cx="3294063" cy="396875"/>
            <a:chOff x="3567" y="2752"/>
            <a:chExt cx="2075" cy="250"/>
          </a:xfrm>
        </p:grpSpPr>
        <p:sp>
          <p:nvSpPr>
            <p:cNvPr id="21557" name="Line 190">
              <a:extLst>
                <a:ext uri="{FF2B5EF4-FFF2-40B4-BE49-F238E27FC236}">
                  <a16:creationId xmlns:a16="http://schemas.microsoft.com/office/drawing/2014/main" id="{DA964694-AD58-499F-AB84-954FF74710E2}"/>
                </a:ext>
              </a:extLst>
            </p:cNvPr>
            <p:cNvSpPr>
              <a:spLocks noChangeShapeType="1"/>
            </p:cNvSpPr>
            <p:nvPr/>
          </p:nvSpPr>
          <p:spPr bwMode="auto">
            <a:xfrm>
              <a:off x="3567" y="2896"/>
              <a:ext cx="1776"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58" name="Text Box 191">
              <a:extLst>
                <a:ext uri="{FF2B5EF4-FFF2-40B4-BE49-F238E27FC236}">
                  <a16:creationId xmlns:a16="http://schemas.microsoft.com/office/drawing/2014/main" id="{6DC20A80-D533-43C2-A015-EAB1F16B4635}"/>
                </a:ext>
              </a:extLst>
            </p:cNvPr>
            <p:cNvSpPr txBox="1">
              <a:spLocks noChangeArrowheads="1"/>
            </p:cNvSpPr>
            <p:nvPr/>
          </p:nvSpPr>
          <p:spPr bwMode="auto">
            <a:xfrm>
              <a:off x="5419" y="2752"/>
              <a:ext cx="2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C</a:t>
              </a:r>
            </a:p>
          </p:txBody>
        </p:sp>
      </p:grpSp>
      <p:grpSp>
        <p:nvGrpSpPr>
          <p:cNvPr id="229568" name="Group 192">
            <a:extLst>
              <a:ext uri="{FF2B5EF4-FFF2-40B4-BE49-F238E27FC236}">
                <a16:creationId xmlns:a16="http://schemas.microsoft.com/office/drawing/2014/main" id="{644D280C-F170-405C-8FC9-70C25FA59647}"/>
              </a:ext>
            </a:extLst>
          </p:cNvPr>
          <p:cNvGrpSpPr>
            <a:grpSpLocks/>
          </p:cNvGrpSpPr>
          <p:nvPr/>
        </p:nvGrpSpPr>
        <p:grpSpPr bwMode="auto">
          <a:xfrm>
            <a:off x="5518151" y="4040189"/>
            <a:ext cx="4970463" cy="396875"/>
            <a:chOff x="2511" y="2560"/>
            <a:chExt cx="3131" cy="250"/>
          </a:xfrm>
        </p:grpSpPr>
        <p:sp>
          <p:nvSpPr>
            <p:cNvPr id="21555" name="Line 193">
              <a:extLst>
                <a:ext uri="{FF2B5EF4-FFF2-40B4-BE49-F238E27FC236}">
                  <a16:creationId xmlns:a16="http://schemas.microsoft.com/office/drawing/2014/main" id="{0F3B5B06-16C8-43FA-932C-11A50A07EA74}"/>
                </a:ext>
              </a:extLst>
            </p:cNvPr>
            <p:cNvSpPr>
              <a:spLocks noChangeShapeType="1"/>
            </p:cNvSpPr>
            <p:nvPr/>
          </p:nvSpPr>
          <p:spPr bwMode="auto">
            <a:xfrm>
              <a:off x="2511" y="2701"/>
              <a:ext cx="2832"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56" name="Text Box 194">
              <a:extLst>
                <a:ext uri="{FF2B5EF4-FFF2-40B4-BE49-F238E27FC236}">
                  <a16:creationId xmlns:a16="http://schemas.microsoft.com/office/drawing/2014/main" id="{77F4EBA0-A964-489D-AD89-69D1D53B4AD2}"/>
                </a:ext>
              </a:extLst>
            </p:cNvPr>
            <p:cNvSpPr txBox="1">
              <a:spLocks noChangeArrowheads="1"/>
            </p:cNvSpPr>
            <p:nvPr/>
          </p:nvSpPr>
          <p:spPr bwMode="auto">
            <a:xfrm>
              <a:off x="5419" y="2560"/>
              <a:ext cx="2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B</a:t>
              </a:r>
            </a:p>
          </p:txBody>
        </p:sp>
      </p:grpSp>
      <p:sp>
        <p:nvSpPr>
          <p:cNvPr id="21554" name="Rectangle 195">
            <a:extLst>
              <a:ext uri="{FF2B5EF4-FFF2-40B4-BE49-F238E27FC236}">
                <a16:creationId xmlns:a16="http://schemas.microsoft.com/office/drawing/2014/main" id="{46A0960C-B208-4479-8290-4BF1A84CF6FD}"/>
              </a:ext>
            </a:extLst>
          </p:cNvPr>
          <p:cNvSpPr>
            <a:spLocks noChangeArrowheads="1"/>
          </p:cNvSpPr>
          <p:nvPr/>
        </p:nvSpPr>
        <p:spPr bwMode="auto">
          <a:xfrm>
            <a:off x="2741043" y="473077"/>
            <a:ext cx="74168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1" dirty="0">
                <a:latin typeface="Courier New" panose="02070309020205020404" pitchFamily="49" charset="0"/>
                <a:ea typeface="华文新魏" panose="02010800040101010101" pitchFamily="2" charset="-122"/>
              </a:rPr>
              <a:t>例：</a:t>
            </a:r>
            <a:r>
              <a:rPr lang="en-US" altLang="zh-CN" sz="2400" b="1" dirty="0">
                <a:latin typeface="Courier New" panose="02070309020205020404" pitchFamily="49" charset="0"/>
                <a:ea typeface="华文新魏" panose="02010800040101010101" pitchFamily="2" charset="-122"/>
              </a:rPr>
              <a:t>X=ABCBDAB</a:t>
            </a:r>
            <a:r>
              <a:rPr lang="zh-CN" altLang="en-US" sz="2400" b="1" dirty="0">
                <a:latin typeface="Courier New" panose="02070309020205020404" pitchFamily="49" charset="0"/>
                <a:ea typeface="华文新魏" panose="02010800040101010101" pitchFamily="2" charset="-122"/>
              </a:rPr>
              <a:t>，</a:t>
            </a:r>
            <a:r>
              <a:rPr lang="en-US" altLang="zh-CN" sz="2400" b="1" dirty="0">
                <a:latin typeface="Courier New" panose="02070309020205020404" pitchFamily="49" charset="0"/>
                <a:ea typeface="华文新魏" panose="02010800040101010101" pitchFamily="2" charset="-122"/>
              </a:rPr>
              <a:t>Y=BDCABA</a:t>
            </a:r>
          </a:p>
          <a:p>
            <a:pPr eaLnBrk="1" hangingPunct="1">
              <a:spcBef>
                <a:spcPct val="0"/>
              </a:spcBef>
              <a:buClrTx/>
              <a:buSzTx/>
              <a:buFontTx/>
              <a:buNone/>
            </a:pPr>
            <a:r>
              <a:rPr lang="zh-CN" altLang="en-US" sz="1600" dirty="0">
                <a:latin typeface="Courier New" panose="02070309020205020404" pitchFamily="49" charset="0"/>
                <a:ea typeface="宋体" panose="02010600030101010101" pitchFamily="2" charset="-122"/>
              </a:rPr>
              <a:t>计算规则：</a:t>
            </a:r>
          </a:p>
          <a:p>
            <a:pPr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zh-CN" altLang="en-US" sz="1600" dirty="0">
                <a:latin typeface="Courier New" panose="02070309020205020404" pitchFamily="49" charset="0"/>
                <a:ea typeface="宋体" panose="02010600030101010101" pitchFamily="2" charset="-122"/>
              </a:rPr>
              <a:t>若</a:t>
            </a:r>
            <a:r>
              <a:rPr lang="en-US" altLang="zh-CN" sz="1600" dirty="0">
                <a:latin typeface="Courier New" panose="02070309020205020404" pitchFamily="49" charset="0"/>
                <a:ea typeface="宋体" panose="02010600030101010101" pitchFamily="2" charset="-122"/>
              </a:rPr>
              <a:t>X</a:t>
            </a:r>
            <a:r>
              <a:rPr lang="en-US" altLang="zh-CN" sz="1600" baseline="-25000" dirty="0">
                <a:latin typeface="Courier New" panose="02070309020205020404" pitchFamily="49" charset="0"/>
                <a:ea typeface="宋体" panose="02010600030101010101" pitchFamily="2" charset="-122"/>
              </a:rPr>
              <a:t>i-1</a:t>
            </a:r>
            <a:r>
              <a:rPr lang="en-US" altLang="zh-CN" sz="1600" dirty="0">
                <a:latin typeface="Courier New" panose="02070309020205020404" pitchFamily="49" charset="0"/>
                <a:ea typeface="宋体" panose="02010600030101010101" pitchFamily="2" charset="-122"/>
              </a:rPr>
              <a:t>=Y</a:t>
            </a:r>
            <a:r>
              <a:rPr lang="en-US" altLang="zh-CN" sz="1600" baseline="-25000" dirty="0">
                <a:latin typeface="Courier New" panose="02070309020205020404" pitchFamily="49" charset="0"/>
                <a:ea typeface="宋体" panose="02010600030101010101" pitchFamily="2" charset="-122"/>
              </a:rPr>
              <a:t>j-1</a:t>
            </a:r>
            <a:r>
              <a:rPr lang="zh-CN" altLang="en-US" sz="1600" dirty="0">
                <a:latin typeface="Courier New" panose="02070309020205020404" pitchFamily="49" charset="0"/>
                <a:ea typeface="宋体" panose="02010600030101010101" pitchFamily="2" charset="-122"/>
              </a:rPr>
              <a:t>，则</a:t>
            </a:r>
            <a:r>
              <a:rPr lang="en-US" altLang="zh-CN" sz="1600" dirty="0" err="1">
                <a:latin typeface="Courier New" panose="02070309020205020404" pitchFamily="49" charset="0"/>
                <a:ea typeface="宋体" panose="02010600030101010101" pitchFamily="2" charset="-122"/>
              </a:rPr>
              <a:t>C</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i-1,j-1</a:t>
            </a:r>
            <a:r>
              <a:rPr lang="en-US" altLang="zh-CN" sz="1600" dirty="0">
                <a:latin typeface="Courier New" panose="02070309020205020404" pitchFamily="49" charset="0"/>
                <a:ea typeface="宋体" panose="02010600030101010101" pitchFamily="2" charset="-122"/>
              </a:rPr>
              <a:t>+1</a:t>
            </a:r>
            <a:r>
              <a:rPr lang="zh-CN" altLang="en-US"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b</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=1</a:t>
            </a:r>
            <a:r>
              <a:rPr lang="zh-CN" altLang="en-US" sz="1600" dirty="0">
                <a:latin typeface="Courier New" panose="02070309020205020404" pitchFamily="49" charset="0"/>
                <a:ea typeface="宋体" panose="02010600030101010101" pitchFamily="2" charset="-122"/>
              </a:rPr>
              <a:t>；</a:t>
            </a:r>
          </a:p>
          <a:p>
            <a:pPr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zh-CN" altLang="en-US" sz="1600" dirty="0">
                <a:latin typeface="Courier New" panose="02070309020205020404" pitchFamily="49" charset="0"/>
                <a:ea typeface="宋体" panose="02010600030101010101" pitchFamily="2" charset="-122"/>
              </a:rPr>
              <a:t>否则，若</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i,j-1</a:t>
            </a:r>
            <a:r>
              <a:rPr lang="zh-CN" altLang="en-US" sz="1600" dirty="0">
                <a:latin typeface="Courier New" panose="02070309020205020404" pitchFamily="49" charset="0"/>
                <a:ea typeface="宋体" panose="02010600030101010101" pitchFamily="2" charset="-122"/>
              </a:rPr>
              <a:t>较大，则</a:t>
            </a:r>
            <a:r>
              <a:rPr lang="en-US" altLang="zh-CN" sz="1600" dirty="0" err="1">
                <a:latin typeface="Courier New" panose="02070309020205020404" pitchFamily="49" charset="0"/>
                <a:ea typeface="宋体" panose="02010600030101010101" pitchFamily="2" charset="-122"/>
              </a:rPr>
              <a:t>C</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i,j-1</a:t>
            </a:r>
            <a:r>
              <a:rPr lang="zh-CN" altLang="en-US"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b</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=2</a:t>
            </a:r>
            <a:r>
              <a:rPr lang="zh-CN" altLang="en-US" sz="1600" dirty="0">
                <a:latin typeface="Courier New" panose="02070309020205020404" pitchFamily="49" charset="0"/>
                <a:ea typeface="宋体" panose="02010600030101010101" pitchFamily="2" charset="-122"/>
              </a:rPr>
              <a:t>；</a:t>
            </a:r>
          </a:p>
          <a:p>
            <a:pPr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zh-CN" altLang="en-US" sz="1600" dirty="0">
                <a:latin typeface="Courier New" panose="02070309020205020404" pitchFamily="49" charset="0"/>
                <a:ea typeface="宋体" panose="02010600030101010101" pitchFamily="2" charset="-122"/>
              </a:rPr>
              <a:t>否则，</a:t>
            </a:r>
            <a:r>
              <a:rPr lang="en-US" altLang="zh-CN" sz="1600" dirty="0" err="1">
                <a:latin typeface="Courier New" panose="02070309020205020404" pitchFamily="49" charset="0"/>
                <a:ea typeface="宋体" panose="02010600030101010101" pitchFamily="2" charset="-122"/>
              </a:rPr>
              <a:t>C</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i-1,j</a:t>
            </a:r>
            <a:r>
              <a:rPr lang="zh-CN" altLang="en-US"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b</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=3</a:t>
            </a:r>
          </a:p>
          <a:p>
            <a:pPr eaLnBrk="1" hangingPunct="1">
              <a:spcBef>
                <a:spcPct val="0"/>
              </a:spcBef>
              <a:buClrTx/>
              <a:buSzTx/>
              <a:buFontTx/>
              <a:buNone/>
            </a:pPr>
            <a:r>
              <a:rPr lang="zh-CN" altLang="en-US" sz="1600" dirty="0">
                <a:latin typeface="Courier New" panose="02070309020205020404" pitchFamily="49" charset="0"/>
                <a:ea typeface="宋体" panose="02010600030101010101" pitchFamily="2" charset="-122"/>
              </a:rPr>
              <a:t>为便于观察，将</a:t>
            </a:r>
            <a:r>
              <a:rPr lang="en-US" altLang="zh-CN" sz="1600" dirty="0">
                <a:latin typeface="Courier New" panose="02070309020205020404" pitchFamily="49" charset="0"/>
                <a:ea typeface="宋体" panose="02010600030101010101" pitchFamily="2" charset="-122"/>
              </a:rPr>
              <a:t>b=1</a:t>
            </a:r>
            <a:r>
              <a:rPr lang="zh-CN" altLang="en-US" sz="1600" dirty="0">
                <a:latin typeface="Courier New" panose="02070309020205020404" pitchFamily="49" charset="0"/>
                <a:ea typeface="宋体" panose="02010600030101010101" pitchFamily="2" charset="-122"/>
              </a:rPr>
              <a:t>标为斜箭头，</a:t>
            </a:r>
            <a:r>
              <a:rPr lang="en-US" altLang="zh-CN" sz="1600" dirty="0">
                <a:latin typeface="Courier New" panose="02070309020205020404" pitchFamily="49" charset="0"/>
                <a:ea typeface="宋体" panose="02010600030101010101" pitchFamily="2" charset="-122"/>
              </a:rPr>
              <a:t>2</a:t>
            </a:r>
            <a:r>
              <a:rPr lang="zh-CN" altLang="en-US" sz="1600" dirty="0">
                <a:latin typeface="Courier New" panose="02070309020205020404" pitchFamily="49" charset="0"/>
                <a:ea typeface="宋体" panose="02010600030101010101" pitchFamily="2" charset="-122"/>
              </a:rPr>
              <a:t>标为上箭头，</a:t>
            </a:r>
            <a:r>
              <a:rPr lang="en-US" altLang="zh-CN" sz="1600" dirty="0">
                <a:latin typeface="Courier New" panose="02070309020205020404" pitchFamily="49" charset="0"/>
                <a:ea typeface="宋体" panose="02010600030101010101" pitchFamily="2" charset="-122"/>
              </a:rPr>
              <a:t>3</a:t>
            </a:r>
            <a:r>
              <a:rPr lang="zh-CN" altLang="en-US" sz="1600" dirty="0">
                <a:latin typeface="Courier New" panose="02070309020205020404" pitchFamily="49" charset="0"/>
                <a:ea typeface="宋体" panose="02010600030101010101" pitchFamily="2" charset="-122"/>
              </a:rPr>
              <a:t>标为左箭头</a:t>
            </a:r>
            <a:endParaRPr lang="zh-CN" altLang="en-US" sz="1200" dirty="0">
              <a:latin typeface="Courier New" panose="02070309020205020404" pitchFamily="49"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94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94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94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94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955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95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295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2943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2954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2948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2953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2954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2944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2945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22952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2954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22949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22950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229516"/>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229459"/>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22946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22948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22956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229546"/>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229450"/>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229522"/>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229471"/>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0"/>
                                          </p:stCondLst>
                                        </p:cTn>
                                        <p:tgtEl>
                                          <p:spTgt spid="229486"/>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229495"/>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0"/>
                                          </p:stCondLst>
                                        </p:cTn>
                                        <p:tgtEl>
                                          <p:spTgt spid="229504"/>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229453"/>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0"/>
                                          </p:stCondLst>
                                        </p:cTn>
                                        <p:tgtEl>
                                          <p:spTgt spid="229462"/>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0"/>
                                          </p:stCondLst>
                                        </p:cTn>
                                        <p:tgtEl>
                                          <p:spTgt spid="229474"/>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nodeType="clickEffect">
                                  <p:stCondLst>
                                    <p:cond delay="0"/>
                                  </p:stCondLst>
                                  <p:childTnLst>
                                    <p:set>
                                      <p:cBhvr>
                                        <p:cTn id="138" dur="1" fill="hold">
                                          <p:stCondLst>
                                            <p:cond delay="0"/>
                                          </p:stCondLst>
                                        </p:cTn>
                                        <p:tgtEl>
                                          <p:spTgt spid="229528"/>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0"/>
                                          </p:stCondLst>
                                        </p:cTn>
                                        <p:tgtEl>
                                          <p:spTgt spid="229498"/>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nodeType="clickEffect">
                                  <p:stCondLst>
                                    <p:cond delay="0"/>
                                  </p:stCondLst>
                                  <p:childTnLst>
                                    <p:set>
                                      <p:cBhvr>
                                        <p:cTn id="146" dur="1" fill="hold">
                                          <p:stCondLst>
                                            <p:cond delay="0"/>
                                          </p:stCondLst>
                                        </p:cTn>
                                        <p:tgtEl>
                                          <p:spTgt spid="229534"/>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nodeType="clickEffect">
                                  <p:stCondLst>
                                    <p:cond delay="0"/>
                                  </p:stCondLst>
                                  <p:childTnLst>
                                    <p:set>
                                      <p:cBhvr>
                                        <p:cTn id="150" dur="1" fill="hold">
                                          <p:stCondLst>
                                            <p:cond delay="0"/>
                                          </p:stCondLst>
                                        </p:cTn>
                                        <p:tgtEl>
                                          <p:spTgt spid="229519"/>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nodeType="clickEffect">
                                  <p:stCondLst>
                                    <p:cond delay="0"/>
                                  </p:stCondLst>
                                  <p:childTnLst>
                                    <p:set>
                                      <p:cBhvr>
                                        <p:cTn id="154" dur="1" fill="hold">
                                          <p:stCondLst>
                                            <p:cond delay="0"/>
                                          </p:stCondLst>
                                        </p:cTn>
                                        <p:tgtEl>
                                          <p:spTgt spid="229465"/>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nodeType="clickEffect">
                                  <p:stCondLst>
                                    <p:cond delay="0"/>
                                  </p:stCondLst>
                                  <p:childTnLst>
                                    <p:set>
                                      <p:cBhvr>
                                        <p:cTn id="158" dur="1" fill="hold">
                                          <p:stCondLst>
                                            <p:cond delay="0"/>
                                          </p:stCondLst>
                                        </p:cTn>
                                        <p:tgtEl>
                                          <p:spTgt spid="229477"/>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nodeType="clickEffect">
                                  <p:stCondLst>
                                    <p:cond delay="0"/>
                                  </p:stCondLst>
                                  <p:childTnLst>
                                    <p:set>
                                      <p:cBhvr>
                                        <p:cTn id="162" dur="1" fill="hold">
                                          <p:stCondLst>
                                            <p:cond delay="0"/>
                                          </p:stCondLst>
                                        </p:cTn>
                                        <p:tgtEl>
                                          <p:spTgt spid="229489"/>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nodeType="clickEffect">
                                  <p:stCondLst>
                                    <p:cond delay="0"/>
                                  </p:stCondLst>
                                  <p:childTnLst>
                                    <p:set>
                                      <p:cBhvr>
                                        <p:cTn id="166" dur="1" fill="hold">
                                          <p:stCondLst>
                                            <p:cond delay="0"/>
                                          </p:stCondLst>
                                        </p:cTn>
                                        <p:tgtEl>
                                          <p:spTgt spid="229531"/>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nodeType="clickEffect">
                                  <p:stCondLst>
                                    <p:cond delay="0"/>
                                  </p:stCondLst>
                                  <p:childTnLst>
                                    <p:set>
                                      <p:cBhvr>
                                        <p:cTn id="170" dur="1" fill="hold">
                                          <p:stCondLst>
                                            <p:cond delay="0"/>
                                          </p:stCondLst>
                                        </p:cTn>
                                        <p:tgtEl>
                                          <p:spTgt spid="229507"/>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nodeType="clickEffect">
                                  <p:stCondLst>
                                    <p:cond delay="0"/>
                                  </p:stCondLst>
                                  <p:childTnLst>
                                    <p:set>
                                      <p:cBhvr>
                                        <p:cTn id="174" dur="1" fill="hold">
                                          <p:stCondLst>
                                            <p:cond delay="0"/>
                                          </p:stCondLst>
                                        </p:cTn>
                                        <p:tgtEl>
                                          <p:spTgt spid="229556"/>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nodeType="clickEffect">
                                  <p:stCondLst>
                                    <p:cond delay="0"/>
                                  </p:stCondLst>
                                  <p:childTnLst>
                                    <p:set>
                                      <p:cBhvr>
                                        <p:cTn id="178" dur="1" fill="hold">
                                          <p:stCondLst>
                                            <p:cond delay="0"/>
                                          </p:stCondLst>
                                        </p:cTn>
                                        <p:tgtEl>
                                          <p:spTgt spid="229559"/>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ntr" presetSubtype="0" fill="hold" nodeType="clickEffect">
                                  <p:stCondLst>
                                    <p:cond delay="0"/>
                                  </p:stCondLst>
                                  <p:childTnLst>
                                    <p:set>
                                      <p:cBhvr>
                                        <p:cTn id="182" dur="1" fill="hold">
                                          <p:stCondLst>
                                            <p:cond delay="0"/>
                                          </p:stCondLst>
                                        </p:cTn>
                                        <p:tgtEl>
                                          <p:spTgt spid="229565"/>
                                        </p:tgtEl>
                                        <p:attrNameLst>
                                          <p:attrName>style.visibility</p:attrName>
                                        </p:attrNameLst>
                                      </p:cBhvr>
                                      <p:to>
                                        <p:strVal val="visible"/>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nodeType="clickEffect">
                                  <p:stCondLst>
                                    <p:cond delay="0"/>
                                  </p:stCondLst>
                                  <p:childTnLst>
                                    <p:set>
                                      <p:cBhvr>
                                        <p:cTn id="186" dur="1" fill="hold">
                                          <p:stCondLst>
                                            <p:cond delay="0"/>
                                          </p:stCondLst>
                                        </p:cTn>
                                        <p:tgtEl>
                                          <p:spTgt spid="229568"/>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229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5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23866C1-A6A0-4F38-A5DE-4575B91FF95A}"/>
              </a:ext>
            </a:extLst>
          </p:cNvPr>
          <p:cNvSpPr/>
          <p:nvPr/>
        </p:nvSpPr>
        <p:spPr>
          <a:xfrm>
            <a:off x="1631504" y="332656"/>
            <a:ext cx="9577064" cy="6355586"/>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GetMaxSubStringLen</a:t>
            </a:r>
            <a:r>
              <a:rPr lang="en-US" altLang="zh-CN" sz="1100" dirty="0">
                <a:solidFill>
                  <a:srgbClr val="000000"/>
                </a:solidFill>
                <a:latin typeface="Consolas" panose="020B0609020204030204" pitchFamily="49" charset="0"/>
              </a:rPr>
              <a:t>(</a:t>
            </a:r>
            <a:r>
              <a:rPr lang="en-US" altLang="zh-CN" sz="1100" dirty="0">
                <a:solidFill>
                  <a:srgbClr val="0000FF"/>
                </a:solidFill>
                <a:latin typeface="Consolas" panose="020B0609020204030204" pitchFamily="49" charset="0"/>
              </a:rPr>
              <a:t>const</a:t>
            </a:r>
            <a:r>
              <a:rPr lang="en-US" altLang="zh-CN" sz="1100" dirty="0">
                <a:solidFill>
                  <a:srgbClr val="000000"/>
                </a:solidFill>
                <a:latin typeface="Consolas" panose="020B0609020204030204" pitchFamily="49" charset="0"/>
              </a:rPr>
              <a:t> string &amp;X, </a:t>
            </a:r>
            <a:r>
              <a:rPr lang="en-US" altLang="zh-CN" sz="1100" dirty="0">
                <a:solidFill>
                  <a:srgbClr val="0000FF"/>
                </a:solidFill>
                <a:latin typeface="Consolas" panose="020B0609020204030204" pitchFamily="49" charset="0"/>
              </a:rPr>
              <a:t>const</a:t>
            </a:r>
            <a:r>
              <a:rPr lang="en-US" altLang="zh-CN" sz="1100" dirty="0">
                <a:solidFill>
                  <a:srgbClr val="000000"/>
                </a:solidFill>
                <a:latin typeface="Consolas" panose="020B0609020204030204" pitchFamily="49" charset="0"/>
              </a:rPr>
              <a:t> string &amp;Y, vector&lt;vector&lt;</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&gt;&gt; &amp;d)</a:t>
            </a:r>
          </a:p>
          <a:p>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	</a:t>
            </a:r>
            <a:r>
              <a:rPr lang="en-US" altLang="zh-CN" sz="1100" dirty="0">
                <a:solidFill>
                  <a:schemeClr val="accent6">
                    <a:lumMod val="75000"/>
                  </a:schemeClr>
                </a:solidFill>
                <a:latin typeface="Consolas" panose="020B0609020204030204" pitchFamily="49" charset="0"/>
              </a:rPr>
              <a:t>// </a:t>
            </a:r>
            <a:r>
              <a:rPr lang="zh-CN" altLang="en-US" sz="1100" dirty="0">
                <a:solidFill>
                  <a:schemeClr val="accent6">
                    <a:lumMod val="75000"/>
                  </a:schemeClr>
                </a:solidFill>
                <a:latin typeface="Consolas" panose="020B0609020204030204" pitchFamily="49" charset="0"/>
              </a:rPr>
              <a:t>分配最优值矩阵</a:t>
            </a:r>
            <a:r>
              <a:rPr lang="en-US" altLang="zh-CN" sz="1100" dirty="0">
                <a:solidFill>
                  <a:schemeClr val="accent6">
                    <a:lumMod val="75000"/>
                  </a:schemeClr>
                </a:solidFill>
                <a:latin typeface="Consolas" panose="020B0609020204030204" pitchFamily="49" charset="0"/>
              </a:rPr>
              <a:t>c</a:t>
            </a:r>
            <a:r>
              <a:rPr lang="zh-CN" altLang="en-US" sz="1100" dirty="0">
                <a:solidFill>
                  <a:schemeClr val="accent6">
                    <a:lumMod val="75000"/>
                  </a:schemeClr>
                </a:solidFill>
                <a:latin typeface="Consolas" panose="020B0609020204030204" pitchFamily="49" charset="0"/>
              </a:rPr>
              <a:t>和计算轨迹矩阵</a:t>
            </a:r>
            <a:r>
              <a:rPr lang="en-US" altLang="zh-CN" sz="1100" dirty="0">
                <a:solidFill>
                  <a:schemeClr val="accent6">
                    <a:lumMod val="75000"/>
                  </a:schemeClr>
                </a:solidFill>
                <a:latin typeface="Consolas" panose="020B0609020204030204" pitchFamily="49" charset="0"/>
              </a:rPr>
              <a:t>d</a:t>
            </a:r>
            <a:r>
              <a:rPr lang="zh-CN" altLang="en-US" sz="1100" dirty="0">
                <a:solidFill>
                  <a:schemeClr val="accent6">
                    <a:lumMod val="75000"/>
                  </a:schemeClr>
                </a:solidFill>
                <a:latin typeface="Consolas" panose="020B0609020204030204" pitchFamily="49" charset="0"/>
              </a:rPr>
              <a:t>的空间</a:t>
            </a:r>
            <a:endParaRPr lang="en-US" altLang="zh-CN" sz="1100" dirty="0">
              <a:solidFill>
                <a:schemeClr val="accent6">
                  <a:lumMod val="75000"/>
                </a:schemeClr>
              </a:solidFill>
              <a:latin typeface="Consolas" panose="020B0609020204030204" pitchFamily="49" charset="0"/>
            </a:endParaRPr>
          </a:p>
          <a:p>
            <a:pPr lvl="1"/>
            <a:r>
              <a:rPr lang="en-US" altLang="zh-CN" sz="1100" dirty="0">
                <a:solidFill>
                  <a:srgbClr val="000000"/>
                </a:solidFill>
                <a:latin typeface="Consolas" panose="020B0609020204030204" pitchFamily="49" charset="0"/>
              </a:rPr>
              <a:t>vector&lt;vector&lt;</a:t>
            </a:r>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&gt;&gt; c(</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vector&lt;</a:t>
            </a:r>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&gt;(</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d = vector&lt;vector&lt;</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&gt;&gt;(</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vector&lt;</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&gt;(</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1"/>
            <a:endParaRPr lang="en-US" altLang="zh-CN" sz="1100" dirty="0">
              <a:solidFill>
                <a:srgbClr val="000000"/>
              </a:solidFill>
              <a:latin typeface="Consolas" panose="020B0609020204030204" pitchFamily="49" charset="0"/>
            </a:endParaRPr>
          </a:p>
          <a:p>
            <a:pPr lvl="1"/>
            <a:r>
              <a:rPr lang="en-US" altLang="zh-CN" sz="1100" dirty="0">
                <a:solidFill>
                  <a:schemeClr val="accent6">
                    <a:lumMod val="75000"/>
                  </a:schemeClr>
                </a:solidFill>
                <a:latin typeface="Consolas" panose="020B0609020204030204" pitchFamily="49" charset="0"/>
              </a:rPr>
              <a:t>// </a:t>
            </a:r>
            <a:r>
              <a:rPr lang="zh-CN" altLang="en-US" sz="1100" dirty="0">
                <a:solidFill>
                  <a:schemeClr val="accent6">
                    <a:lumMod val="75000"/>
                  </a:schemeClr>
                </a:solidFill>
                <a:latin typeface="Consolas" panose="020B0609020204030204" pitchFamily="49" charset="0"/>
              </a:rPr>
              <a:t>初始化叶子结点</a:t>
            </a:r>
            <a:endParaRPr lang="en-US" altLang="zh-CN" sz="1100" dirty="0">
              <a:solidFill>
                <a:schemeClr val="accent6">
                  <a:lumMod val="75000"/>
                </a:schemeClr>
              </a:solidFill>
              <a:latin typeface="Consolas" panose="020B0609020204030204" pitchFamily="49" charset="0"/>
            </a:endParaRPr>
          </a:p>
          <a:p>
            <a:pPr lvl="1"/>
            <a:r>
              <a:rPr lang="en-US" altLang="zh-CN" sz="1100" dirty="0">
                <a:solidFill>
                  <a:srgbClr val="0000FF"/>
                </a:solidFill>
                <a:latin typeface="Consolas" panose="020B0609020204030204" pitchFamily="49" charset="0"/>
              </a:rPr>
              <a:t>for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size_t</a:t>
            </a:r>
            <a:r>
              <a:rPr lang="en-US" altLang="zh-CN" sz="1100" dirty="0">
                <a:solidFill>
                  <a:srgbClr val="000000"/>
                </a:solidFill>
                <a:latin typeface="Consolas" panose="020B0609020204030204" pitchFamily="49" charset="0"/>
              </a:rPr>
              <a:t> i =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 i &lt; </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i++) c[i][</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for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size_t</a:t>
            </a:r>
            <a:r>
              <a:rPr lang="en-US" altLang="zh-CN" sz="1100" dirty="0">
                <a:solidFill>
                  <a:srgbClr val="000000"/>
                </a:solidFill>
                <a:latin typeface="Consolas" panose="020B0609020204030204" pitchFamily="49" charset="0"/>
              </a:rPr>
              <a:t> i =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 i &lt; </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i++) c[</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][i] =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a:t>
            </a:r>
          </a:p>
          <a:p>
            <a:pPr lvl="1"/>
            <a:endParaRPr lang="en-US" altLang="zh-CN" sz="1100" dirty="0">
              <a:solidFill>
                <a:srgbClr val="000000"/>
              </a:solidFill>
              <a:latin typeface="Consolas" panose="020B0609020204030204" pitchFamily="49" charset="0"/>
            </a:endParaRPr>
          </a:p>
          <a:p>
            <a:pPr lvl="1"/>
            <a:r>
              <a:rPr lang="en-US" altLang="zh-CN" sz="1100" dirty="0">
                <a:solidFill>
                  <a:schemeClr val="accent6">
                    <a:lumMod val="75000"/>
                  </a:schemeClr>
                </a:solidFill>
                <a:latin typeface="Consolas" panose="020B0609020204030204" pitchFamily="49" charset="0"/>
              </a:rPr>
              <a:t>// </a:t>
            </a:r>
            <a:r>
              <a:rPr lang="zh-CN" altLang="en-US" sz="1100" dirty="0">
                <a:solidFill>
                  <a:schemeClr val="accent6">
                    <a:lumMod val="75000"/>
                  </a:schemeClr>
                </a:solidFill>
                <a:latin typeface="Consolas" panose="020B0609020204030204" pitchFamily="49" charset="0"/>
              </a:rPr>
              <a:t>逐行逐列归纳计算子问题的最优值</a:t>
            </a:r>
            <a:r>
              <a:rPr lang="en-US" altLang="zh-CN" sz="1100" dirty="0">
                <a:solidFill>
                  <a:schemeClr val="accent6">
                    <a:lumMod val="75000"/>
                  </a:schemeClr>
                </a:solidFill>
                <a:latin typeface="Consolas" panose="020B0609020204030204" pitchFamily="49" charset="0"/>
              </a:rPr>
              <a:t>c</a:t>
            </a:r>
            <a:r>
              <a:rPr lang="zh-CN" altLang="en-US" sz="1100" dirty="0">
                <a:solidFill>
                  <a:schemeClr val="accent6">
                    <a:lumMod val="75000"/>
                  </a:schemeClr>
                </a:solidFill>
                <a:latin typeface="Consolas" panose="020B0609020204030204" pitchFamily="49" charset="0"/>
              </a:rPr>
              <a:t>，并记录计算轨迹</a:t>
            </a:r>
            <a:r>
              <a:rPr lang="en-US" altLang="zh-CN" sz="1100" dirty="0">
                <a:solidFill>
                  <a:schemeClr val="accent6">
                    <a:lumMod val="75000"/>
                  </a:schemeClr>
                </a:solidFill>
                <a:latin typeface="Consolas" panose="020B0609020204030204" pitchFamily="49" charset="0"/>
              </a:rPr>
              <a:t>d</a:t>
            </a:r>
          </a:p>
          <a:p>
            <a:pPr lvl="1"/>
            <a:r>
              <a:rPr lang="en-US" altLang="zh-CN" sz="1100" dirty="0">
                <a:solidFill>
                  <a:srgbClr val="0000FF"/>
                </a:solidFill>
                <a:latin typeface="Consolas" panose="020B0609020204030204" pitchFamily="49" charset="0"/>
              </a:rPr>
              <a:t>for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size_t</a:t>
            </a:r>
            <a:r>
              <a:rPr lang="en-US" altLang="zh-CN" sz="1100" dirty="0">
                <a:solidFill>
                  <a:srgbClr val="000000"/>
                </a:solidFill>
                <a:latin typeface="Consolas" panose="020B0609020204030204" pitchFamily="49" charset="0"/>
              </a:rPr>
              <a:t> 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i &lt; </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i++)</a:t>
            </a:r>
          </a:p>
          <a:p>
            <a:pPr lvl="1"/>
            <a:r>
              <a:rPr lang="en-US" altLang="zh-CN" sz="1100" dirty="0">
                <a:solidFill>
                  <a:srgbClr val="000000"/>
                </a:solidFill>
                <a:latin typeface="Consolas" panose="020B0609020204030204" pitchFamily="49" charset="0"/>
              </a:rPr>
              <a:t>{</a:t>
            </a:r>
          </a:p>
          <a:p>
            <a:pPr lvl="2"/>
            <a:r>
              <a:rPr lang="en-US" altLang="zh-CN" sz="1100" dirty="0">
                <a:solidFill>
                  <a:srgbClr val="0000FF"/>
                </a:solidFill>
                <a:latin typeface="Consolas" panose="020B0609020204030204" pitchFamily="49" charset="0"/>
              </a:rPr>
              <a:t>for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size_t</a:t>
            </a:r>
            <a:r>
              <a:rPr lang="en-US" altLang="zh-CN" sz="1100" dirty="0">
                <a:solidFill>
                  <a:srgbClr val="000000"/>
                </a:solidFill>
                <a:latin typeface="Consolas" panose="020B0609020204030204" pitchFamily="49" charset="0"/>
              </a:rPr>
              <a:t> 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j &lt; </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a:t>
            </a:r>
          </a:p>
          <a:p>
            <a:pPr lvl="3"/>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(X[i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 Y[j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3"/>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c[i][j] = c[i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d[i][j] = </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topleft</a:t>
            </a:r>
            <a:r>
              <a:rPr lang="en-US" altLang="zh-CN" sz="1100" dirty="0">
                <a:solidFill>
                  <a:srgbClr val="000000"/>
                </a:solidFill>
                <a:latin typeface="Consolas" panose="020B0609020204030204" pitchFamily="49" charset="0"/>
              </a:rPr>
              <a:t>;</a:t>
            </a:r>
          </a:p>
          <a:p>
            <a:pPr lvl="3"/>
            <a:r>
              <a:rPr lang="en-US" altLang="zh-CN" sz="1100" dirty="0">
                <a:solidFill>
                  <a:srgbClr val="000000"/>
                </a:solidFill>
                <a:latin typeface="Consolas" panose="020B0609020204030204" pitchFamily="49" charset="0"/>
              </a:rPr>
              <a:t>}</a:t>
            </a:r>
          </a:p>
          <a:p>
            <a:pPr lvl="3"/>
            <a:r>
              <a:rPr lang="en-US" altLang="zh-CN" sz="1100" dirty="0">
                <a:solidFill>
                  <a:srgbClr val="0000FF"/>
                </a:solidFill>
                <a:latin typeface="Consolas" panose="020B0609020204030204" pitchFamily="49" charset="0"/>
              </a:rPr>
              <a:t>else</a:t>
            </a:r>
            <a:r>
              <a:rPr lang="en-US" altLang="zh-CN" sz="1100" dirty="0">
                <a:solidFill>
                  <a:srgbClr val="000000"/>
                </a:solidFill>
                <a:latin typeface="Consolas" panose="020B0609020204030204" pitchFamily="49" charset="0"/>
              </a:rPr>
              <a:t> </a:t>
            </a:r>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(c[i][j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&lt; c[i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][j])</a:t>
            </a:r>
          </a:p>
          <a:p>
            <a:pPr lvl="3"/>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c[i][j] = c[i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][j];</a:t>
            </a:r>
          </a:p>
          <a:p>
            <a:pPr lvl="4"/>
            <a:r>
              <a:rPr lang="en-US" altLang="zh-CN" sz="1100" dirty="0">
                <a:solidFill>
                  <a:srgbClr val="000000"/>
                </a:solidFill>
                <a:latin typeface="Consolas" panose="020B0609020204030204" pitchFamily="49" charset="0"/>
              </a:rPr>
              <a:t>d[i][j] = </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::top;</a:t>
            </a:r>
          </a:p>
          <a:p>
            <a:pPr lvl="3"/>
            <a:r>
              <a:rPr lang="en-US" altLang="zh-CN" sz="1100" dirty="0">
                <a:solidFill>
                  <a:srgbClr val="000000"/>
                </a:solidFill>
                <a:latin typeface="Consolas" panose="020B0609020204030204" pitchFamily="49" charset="0"/>
              </a:rPr>
              <a:t>}</a:t>
            </a:r>
          </a:p>
          <a:p>
            <a:pPr lvl="3"/>
            <a:r>
              <a:rPr lang="en-US" altLang="zh-CN" sz="1100" dirty="0">
                <a:solidFill>
                  <a:srgbClr val="0000FF"/>
                </a:solidFill>
                <a:latin typeface="Consolas" panose="020B0609020204030204" pitchFamily="49" charset="0"/>
              </a:rPr>
              <a:t>else</a:t>
            </a:r>
            <a:endParaRPr lang="en-US" altLang="zh-CN" sz="1100" dirty="0">
              <a:solidFill>
                <a:srgbClr val="000000"/>
              </a:solidFill>
              <a:latin typeface="Consolas" panose="020B0609020204030204" pitchFamily="49" charset="0"/>
            </a:endParaRPr>
          </a:p>
          <a:p>
            <a:pPr lvl="3"/>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c[i][j] = c[i][j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d[i][j] = </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::left;</a:t>
            </a:r>
          </a:p>
          <a:p>
            <a:pPr lvl="3"/>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a:t>
            </a:r>
          </a:p>
          <a:p>
            <a:pPr lvl="1"/>
            <a:endParaRPr lang="en-US" altLang="zh-CN" sz="1100" dirty="0">
              <a:solidFill>
                <a:srgbClr val="000000"/>
              </a:solidFill>
              <a:latin typeface="Consolas" panose="020B0609020204030204" pitchFamily="49" charset="0"/>
            </a:endParaRPr>
          </a:p>
          <a:p>
            <a:pPr lvl="1"/>
            <a:r>
              <a:rPr lang="en-US" altLang="zh-CN" sz="1100" dirty="0">
                <a:solidFill>
                  <a:schemeClr val="accent6">
                    <a:lumMod val="75000"/>
                  </a:schemeClr>
                </a:solidFill>
                <a:latin typeface="Consolas" panose="020B0609020204030204" pitchFamily="49" charset="0"/>
              </a:rPr>
              <a:t>// </a:t>
            </a:r>
            <a:r>
              <a:rPr lang="zh-CN" altLang="en-US" sz="1100" dirty="0">
                <a:solidFill>
                  <a:schemeClr val="accent6">
                    <a:lumMod val="75000"/>
                  </a:schemeClr>
                </a:solidFill>
                <a:latin typeface="Consolas" panose="020B0609020204030204" pitchFamily="49" charset="0"/>
              </a:rPr>
              <a:t>返回最优值</a:t>
            </a:r>
            <a:endParaRPr lang="en-US" altLang="zh-CN" sz="1100" dirty="0">
              <a:solidFill>
                <a:schemeClr val="accent6">
                  <a:lumMod val="75000"/>
                </a:schemeClr>
              </a:solidFill>
              <a:latin typeface="Consolas" panose="020B0609020204030204" pitchFamily="49" charset="0"/>
            </a:endParaRPr>
          </a:p>
          <a:p>
            <a:pPr lvl="1"/>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result = c[</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return</a:t>
            </a:r>
            <a:r>
              <a:rPr lang="en-US" altLang="zh-CN" sz="1100" dirty="0">
                <a:solidFill>
                  <a:srgbClr val="000000"/>
                </a:solidFill>
                <a:latin typeface="Consolas" panose="020B0609020204030204" pitchFamily="49" charset="0"/>
              </a:rPr>
              <a:t> result;</a:t>
            </a:r>
          </a:p>
          <a:p>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91521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3" end="3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30" end="3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31" end="3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21" end="2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24" end="2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25" end="2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26" end="2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29" end="2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7" end="17"/>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22" end="2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27" end="27"/>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
                                            <p:txEl>
                                              <p:pRg st="28" end="2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34" end="34"/>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
                                            <p:txEl>
                                              <p:pRg st="35" end="3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2E8D243-32F2-442B-A1E4-EAA81590BBE6}"/>
              </a:ext>
            </a:extLst>
          </p:cNvPr>
          <p:cNvSpPr/>
          <p:nvPr/>
        </p:nvSpPr>
        <p:spPr>
          <a:xfrm>
            <a:off x="1703512" y="764704"/>
            <a:ext cx="8640960" cy="4154984"/>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00"/>
                </a:solidFill>
                <a:latin typeface="Consolas" panose="020B0609020204030204" pitchFamily="49" charset="0"/>
              </a:rPr>
              <a:t>string </a:t>
            </a:r>
            <a:r>
              <a:rPr lang="en-US" altLang="zh-CN" sz="1200" dirty="0" err="1">
                <a:solidFill>
                  <a:srgbClr val="000000"/>
                </a:solidFill>
                <a:latin typeface="Consolas" panose="020B0609020204030204" pitchFamily="49" charset="0"/>
              </a:rPr>
              <a:t>GetMaxSubString</a:t>
            </a:r>
            <a:r>
              <a:rPr lang="en-US" altLang="zh-CN" sz="1200" dirty="0">
                <a:solidFill>
                  <a:srgbClr val="000000"/>
                </a:solidFill>
                <a:latin typeface="Consolas" panose="020B0609020204030204" pitchFamily="49" charset="0"/>
              </a:rPr>
              <a:t>(</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string X, </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string Y, </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vector&lt;vector&lt;</a:t>
            </a:r>
            <a:r>
              <a:rPr lang="en-US" altLang="zh-CN" sz="1200" dirty="0" err="1">
                <a:solidFill>
                  <a:srgbClr val="000000"/>
                </a:solidFill>
                <a:latin typeface="Consolas" panose="020B0609020204030204" pitchFamily="49" charset="0"/>
              </a:rPr>
              <a:t>DirectEnum</a:t>
            </a:r>
            <a:r>
              <a:rPr lang="en-US" altLang="zh-CN" sz="1200" dirty="0">
                <a:solidFill>
                  <a:srgbClr val="000000"/>
                </a:solidFill>
                <a:latin typeface="Consolas" panose="020B0609020204030204" pitchFamily="49" charset="0"/>
              </a:rPr>
              <a:t>&gt;&gt; &amp;d)</a:t>
            </a:r>
          </a:p>
          <a:p>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string s;</a:t>
            </a:r>
          </a:p>
          <a:p>
            <a:pPr lvl="1"/>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i = </a:t>
            </a:r>
            <a:r>
              <a:rPr lang="en-US" altLang="zh-CN" sz="1200" dirty="0" err="1">
                <a:solidFill>
                  <a:srgbClr val="000000"/>
                </a:solidFill>
                <a:latin typeface="Consolas" panose="020B0609020204030204" pitchFamily="49" charset="0"/>
              </a:rPr>
              <a:t>X.size</a:t>
            </a:r>
            <a:r>
              <a:rPr lang="en-US" altLang="zh-CN" sz="1200" dirty="0">
                <a:solidFill>
                  <a:srgbClr val="000000"/>
                </a:solidFill>
                <a:latin typeface="Consolas" panose="020B0609020204030204" pitchFamily="49" charset="0"/>
              </a:rPr>
              <a:t>(), j = </a:t>
            </a:r>
            <a:r>
              <a:rPr lang="en-US" altLang="zh-CN" sz="1200" dirty="0" err="1">
                <a:solidFill>
                  <a:srgbClr val="000000"/>
                </a:solidFill>
                <a:latin typeface="Consolas" panose="020B0609020204030204" pitchFamily="49" charset="0"/>
              </a:rPr>
              <a:t>Y.size</a:t>
            </a:r>
            <a:r>
              <a:rPr lang="en-US" altLang="zh-CN" sz="1200" dirty="0">
                <a:solidFill>
                  <a:srgbClr val="000000"/>
                </a:solidFill>
                <a:latin typeface="Consolas" panose="020B0609020204030204" pitchFamily="49" charset="0"/>
              </a:rPr>
              <a:t>(); i &gt;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 &amp;&amp; j &gt;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switch</a:t>
            </a:r>
            <a:r>
              <a:rPr lang="en-US" altLang="zh-CN" sz="1200" dirty="0">
                <a:solidFill>
                  <a:srgbClr val="000000"/>
                </a:solidFill>
                <a:latin typeface="Consolas" panose="020B0609020204030204" pitchFamily="49" charset="0"/>
              </a:rPr>
              <a:t> (d[i][j])</a:t>
            </a:r>
          </a:p>
          <a:p>
            <a:pPr lvl="2"/>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case</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DirectEnum</a:t>
            </a:r>
            <a:r>
              <a:rPr lang="en-US" altLang="zh-CN" sz="1200" dirty="0">
                <a:solidFill>
                  <a:srgbClr val="000000"/>
                </a:solidFill>
                <a:latin typeface="Consolas" panose="020B0609020204030204" pitchFamily="49" charset="0"/>
              </a:rPr>
              <a:t>::top:</a:t>
            </a:r>
          </a:p>
          <a:p>
            <a:pPr lvl="2"/>
            <a:r>
              <a:rPr lang="en-US" altLang="zh-CN" sz="1200" dirty="0">
                <a:solidFill>
                  <a:srgbClr val="000000"/>
                </a:solidFill>
                <a:latin typeface="Consolas" panose="020B0609020204030204" pitchFamily="49" charset="0"/>
              </a:rPr>
              <a:t>	i--;</a:t>
            </a:r>
          </a:p>
          <a:p>
            <a:pPr lvl="2"/>
            <a:r>
              <a:rPr lang="en-US" altLang="zh-CN" sz="1200" dirty="0">
                <a:solidFill>
                  <a:srgbClr val="0000FF"/>
                </a:solidFill>
                <a:latin typeface="Consolas" panose="020B0609020204030204" pitchFamily="49" charset="0"/>
              </a:rPr>
              <a:t>	break</a:t>
            </a:r>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case</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DirectEnum</a:t>
            </a:r>
            <a:r>
              <a:rPr lang="en-US" altLang="zh-CN" sz="1200" dirty="0">
                <a:solidFill>
                  <a:srgbClr val="000000"/>
                </a:solidFill>
                <a:latin typeface="Consolas" panose="020B0609020204030204" pitchFamily="49" charset="0"/>
              </a:rPr>
              <a:t>::left:</a:t>
            </a:r>
          </a:p>
          <a:p>
            <a:pPr lvl="3"/>
            <a:r>
              <a:rPr lang="en-US" altLang="zh-CN" sz="1200" dirty="0">
                <a:solidFill>
                  <a:srgbClr val="000000"/>
                </a:solidFill>
                <a:latin typeface="Consolas" panose="020B0609020204030204" pitchFamily="49" charset="0"/>
              </a:rPr>
              <a:t>j</a:t>
            </a:r>
            <a:r>
              <a:rPr lang="en-US" altLang="zh-CN" sz="1200">
                <a:solidFill>
                  <a:srgbClr val="000000"/>
                </a:solidFill>
                <a:latin typeface="Consolas" panose="020B0609020204030204" pitchFamily="49" charset="0"/>
              </a:rPr>
              <a:t>--;</a:t>
            </a:r>
            <a:endParaRPr lang="en-US" altLang="zh-CN" sz="1200" dirty="0">
              <a:solidFill>
                <a:srgbClr val="000000"/>
              </a:solidFill>
              <a:latin typeface="Consolas" panose="020B0609020204030204" pitchFamily="49" charset="0"/>
            </a:endParaRPr>
          </a:p>
          <a:p>
            <a:pPr lvl="3"/>
            <a:r>
              <a:rPr lang="en-US" altLang="zh-CN" sz="1200" dirty="0">
                <a:solidFill>
                  <a:srgbClr val="0000FF"/>
                </a:solidFill>
                <a:latin typeface="Consolas" panose="020B0609020204030204" pitchFamily="49" charset="0"/>
              </a:rPr>
              <a:t>break</a:t>
            </a:r>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case</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DirectEnum</a:t>
            </a:r>
            <a:r>
              <a:rPr lang="en-US" altLang="zh-CN" sz="1200" dirty="0">
                <a:solidFill>
                  <a:srgbClr val="000000"/>
                </a:solidFill>
                <a:latin typeface="Consolas" panose="020B0609020204030204" pitchFamily="49" charset="0"/>
              </a:rPr>
              <a:t>::</a:t>
            </a:r>
            <a:r>
              <a:rPr lang="en-US" altLang="zh-CN" sz="1200" dirty="0" err="1">
                <a:solidFill>
                  <a:srgbClr val="000000"/>
                </a:solidFill>
                <a:latin typeface="Consolas" panose="020B0609020204030204" pitchFamily="49" charset="0"/>
              </a:rPr>
              <a:t>topleft</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s = X[i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 s;</a:t>
            </a:r>
          </a:p>
          <a:p>
            <a:pPr lvl="3"/>
            <a:r>
              <a:rPr lang="en-US" altLang="zh-CN" sz="1200" dirty="0">
                <a:solidFill>
                  <a:srgbClr val="000000"/>
                </a:solidFill>
                <a:latin typeface="Consolas" panose="020B0609020204030204" pitchFamily="49" charset="0"/>
              </a:rPr>
              <a:t>i--;</a:t>
            </a:r>
          </a:p>
          <a:p>
            <a:pPr lvl="3"/>
            <a:r>
              <a:rPr lang="en-US" altLang="zh-CN" sz="1200" dirty="0">
                <a:solidFill>
                  <a:srgbClr val="000000"/>
                </a:solidFill>
                <a:latin typeface="Consolas" panose="020B0609020204030204" pitchFamily="49" charset="0"/>
              </a:rPr>
              <a:t>j--;</a:t>
            </a:r>
          </a:p>
          <a:p>
            <a:pPr lvl="3"/>
            <a:r>
              <a:rPr lang="en-US" altLang="zh-CN" sz="1200" dirty="0">
                <a:solidFill>
                  <a:srgbClr val="0000FF"/>
                </a:solidFill>
                <a:latin typeface="Consolas" panose="020B0609020204030204" pitchFamily="49" charset="0"/>
              </a:rPr>
              <a:t>break</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return</a:t>
            </a:r>
            <a:r>
              <a:rPr lang="en-US" altLang="zh-CN" sz="1200" dirty="0">
                <a:solidFill>
                  <a:srgbClr val="000000"/>
                </a:solidFill>
                <a:latin typeface="Consolas" panose="020B0609020204030204" pitchFamily="49" charset="0"/>
              </a:rPr>
              <a:t> s;</a:t>
            </a:r>
          </a:p>
          <a:p>
            <a:r>
              <a:rPr lang="en-US" altLang="zh-CN" sz="1200" dirty="0">
                <a:solidFill>
                  <a:srgbClr val="000000"/>
                </a:solidFill>
                <a:latin typeface="Consolas" panose="020B0609020204030204" pitchFamily="49" charset="0"/>
              </a:rPr>
              <a:t>}</a:t>
            </a:r>
            <a:endParaRPr lang="en-US" altLang="zh-CN" sz="12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12322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5" end="1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E7AEEF4-1F5F-4C51-BAC9-0991BE0E9002}"/>
              </a:ext>
            </a:extLst>
          </p:cNvPr>
          <p:cNvSpPr>
            <a:spLocks noGrp="1" noChangeArrowheads="1"/>
          </p:cNvSpPr>
          <p:nvPr>
            <p:ph type="title"/>
          </p:nvPr>
        </p:nvSpPr>
        <p:spPr/>
        <p:txBody>
          <a:bodyPr/>
          <a:lstStyle/>
          <a:p>
            <a:pPr eaLnBrk="1" hangingPunct="1"/>
            <a:r>
              <a:rPr lang="zh-CN" altLang="en-US"/>
              <a:t>凸多边形的最优三角剖分</a:t>
            </a:r>
          </a:p>
        </p:txBody>
      </p:sp>
      <p:sp>
        <p:nvSpPr>
          <p:cNvPr id="22531" name="Rectangle 3">
            <a:extLst>
              <a:ext uri="{FF2B5EF4-FFF2-40B4-BE49-F238E27FC236}">
                <a16:creationId xmlns:a16="http://schemas.microsoft.com/office/drawing/2014/main" id="{C9AA22A6-A453-485E-A8F1-4285CD385ED3}"/>
              </a:ext>
            </a:extLst>
          </p:cNvPr>
          <p:cNvSpPr>
            <a:spLocks noGrp="1" noChangeArrowheads="1"/>
          </p:cNvSpPr>
          <p:nvPr>
            <p:ph idx="1"/>
          </p:nvPr>
        </p:nvSpPr>
        <p:spPr>
          <a:xfrm>
            <a:off x="2590801" y="1981200"/>
            <a:ext cx="7897813" cy="2960688"/>
          </a:xfrm>
        </p:spPr>
        <p:txBody>
          <a:bodyPr>
            <a:normAutofit/>
          </a:bodyPr>
          <a:lstStyle/>
          <a:p>
            <a:pPr eaLnBrk="1" hangingPunct="1">
              <a:lnSpc>
                <a:spcPct val="150000"/>
              </a:lnSpc>
            </a:pPr>
            <a:r>
              <a:rPr lang="zh-CN" altLang="en-US" sz="1600" dirty="0"/>
              <a:t>对平面上的一个凸多边形进行三角剖分，即通过多边形的若干条不相交弦将多边形分割成互不重迭的若干个三角形。</a:t>
            </a:r>
          </a:p>
          <a:p>
            <a:pPr eaLnBrk="1" hangingPunct="1">
              <a:lnSpc>
                <a:spcPct val="150000"/>
              </a:lnSpc>
            </a:pPr>
            <a:r>
              <a:rPr lang="zh-CN" altLang="en-US" sz="1600" dirty="0"/>
              <a:t>对</a:t>
            </a:r>
            <a:r>
              <a:rPr lang="en-US" altLang="zh-CN" sz="1600" dirty="0"/>
              <a:t>n</a:t>
            </a:r>
            <a:r>
              <a:rPr lang="zh-CN" altLang="en-US" sz="1600" dirty="0"/>
              <a:t>个顶点的凸多边形，其三角剖分恰好有</a:t>
            </a:r>
            <a:r>
              <a:rPr lang="en-US" altLang="zh-CN" sz="1600" dirty="0"/>
              <a:t>n-3</a:t>
            </a:r>
            <a:r>
              <a:rPr lang="zh-CN" altLang="en-US" sz="1600" dirty="0"/>
              <a:t>条弦和</a:t>
            </a:r>
            <a:r>
              <a:rPr lang="en-US" altLang="zh-CN" sz="1600" dirty="0"/>
              <a:t>n-2</a:t>
            </a:r>
            <a:r>
              <a:rPr lang="zh-CN" altLang="en-US" sz="1600" dirty="0"/>
              <a:t>个三角形；</a:t>
            </a:r>
          </a:p>
          <a:p>
            <a:pPr eaLnBrk="1" hangingPunct="1">
              <a:lnSpc>
                <a:spcPct val="150000"/>
              </a:lnSpc>
            </a:pPr>
            <a:r>
              <a:rPr lang="zh-CN" altLang="en-US" sz="1600" dirty="0"/>
              <a:t>最优三角剖分问题：给定一个凸多边形</a:t>
            </a:r>
            <a:r>
              <a:rPr lang="en-US" altLang="zh-CN" sz="1600" dirty="0"/>
              <a:t>P={v</a:t>
            </a:r>
            <a:r>
              <a:rPr lang="en-US" altLang="zh-CN" sz="1600" baseline="-25000" dirty="0"/>
              <a:t>0</a:t>
            </a:r>
            <a:r>
              <a:rPr lang="en-US" altLang="zh-CN" sz="1600" dirty="0"/>
              <a:t>,v</a:t>
            </a:r>
            <a:r>
              <a:rPr lang="en-US" altLang="zh-CN" sz="1600" baseline="-25000" dirty="0"/>
              <a:t>1</a:t>
            </a:r>
            <a:r>
              <a:rPr lang="en-US" altLang="zh-CN" sz="1600" dirty="0"/>
              <a:t>,</a:t>
            </a:r>
            <a:r>
              <a:rPr lang="en-US" altLang="zh-CN" sz="1600" dirty="0">
                <a:latin typeface="Arial" panose="020B0604020202020204" pitchFamily="34" charset="0"/>
              </a:rPr>
              <a:t>…</a:t>
            </a:r>
            <a:r>
              <a:rPr lang="en-US" altLang="zh-CN" sz="1600" dirty="0"/>
              <a:t>,v</a:t>
            </a:r>
            <a:r>
              <a:rPr lang="en-US" altLang="zh-CN" sz="1600" baseline="-25000" dirty="0"/>
              <a:t>n-1</a:t>
            </a:r>
            <a:r>
              <a:rPr lang="en-US" altLang="zh-CN" sz="1600" dirty="0"/>
              <a:t>}</a:t>
            </a:r>
            <a:r>
              <a:rPr lang="zh-CN" altLang="en-US" sz="1600" dirty="0"/>
              <a:t>，以及定义在由多边形边和弦所组成的三角形上的一个权函数</a:t>
            </a:r>
            <a:r>
              <a:rPr lang="en-US" altLang="zh-CN" sz="1600" dirty="0"/>
              <a:t>ω</a:t>
            </a:r>
            <a:r>
              <a:rPr lang="zh-CN" altLang="en-US" sz="1600" dirty="0"/>
              <a:t>，要求确定该凸多边形的一个三角剖分，使得剖分中的诸三角形的权之和最小。</a:t>
            </a:r>
          </a:p>
        </p:txBody>
      </p:sp>
      <p:grpSp>
        <p:nvGrpSpPr>
          <p:cNvPr id="19" name="Group 4">
            <a:extLst>
              <a:ext uri="{FF2B5EF4-FFF2-40B4-BE49-F238E27FC236}">
                <a16:creationId xmlns:a16="http://schemas.microsoft.com/office/drawing/2014/main" id="{A8D0289B-1AC5-4FDA-8326-53422B02B79D}"/>
              </a:ext>
            </a:extLst>
          </p:cNvPr>
          <p:cNvGrpSpPr>
            <a:grpSpLocks/>
          </p:cNvGrpSpPr>
          <p:nvPr/>
        </p:nvGrpSpPr>
        <p:grpSpPr bwMode="auto">
          <a:xfrm>
            <a:off x="5951984" y="4221088"/>
            <a:ext cx="3867150" cy="2576513"/>
            <a:chOff x="1680" y="2649"/>
            <a:chExt cx="2436" cy="1623"/>
          </a:xfrm>
        </p:grpSpPr>
        <p:sp>
          <p:nvSpPr>
            <p:cNvPr id="20" name="Freeform 5">
              <a:extLst>
                <a:ext uri="{FF2B5EF4-FFF2-40B4-BE49-F238E27FC236}">
                  <a16:creationId xmlns:a16="http://schemas.microsoft.com/office/drawing/2014/main" id="{FDA8752D-89CD-4A6A-916C-99EE779D68A2}"/>
                </a:ext>
              </a:extLst>
            </p:cNvPr>
            <p:cNvSpPr>
              <a:spLocks/>
            </p:cNvSpPr>
            <p:nvPr/>
          </p:nvSpPr>
          <p:spPr bwMode="auto">
            <a:xfrm>
              <a:off x="1920" y="2880"/>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 name="Line 6">
              <a:extLst>
                <a:ext uri="{FF2B5EF4-FFF2-40B4-BE49-F238E27FC236}">
                  <a16:creationId xmlns:a16="http://schemas.microsoft.com/office/drawing/2014/main" id="{CBBFA07E-D7FD-475C-A91F-051A38D1D7CB}"/>
                </a:ext>
              </a:extLst>
            </p:cNvPr>
            <p:cNvSpPr>
              <a:spLocks noChangeShapeType="1"/>
            </p:cNvSpPr>
            <p:nvPr/>
          </p:nvSpPr>
          <p:spPr bwMode="auto">
            <a:xfrm flipH="1">
              <a:off x="2352" y="2880"/>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 name="Line 7">
              <a:extLst>
                <a:ext uri="{FF2B5EF4-FFF2-40B4-BE49-F238E27FC236}">
                  <a16:creationId xmlns:a16="http://schemas.microsoft.com/office/drawing/2014/main" id="{3CA9253D-3519-4A01-8DA3-5D7FF98A0D4D}"/>
                </a:ext>
              </a:extLst>
            </p:cNvPr>
            <p:cNvSpPr>
              <a:spLocks noChangeShapeType="1"/>
            </p:cNvSpPr>
            <p:nvPr/>
          </p:nvSpPr>
          <p:spPr bwMode="auto">
            <a:xfrm>
              <a:off x="2544" y="2880"/>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 name="Line 8">
              <a:extLst>
                <a:ext uri="{FF2B5EF4-FFF2-40B4-BE49-F238E27FC236}">
                  <a16:creationId xmlns:a16="http://schemas.microsoft.com/office/drawing/2014/main" id="{03F8A9E0-731B-4877-A0E3-DA5AFC05EC72}"/>
                </a:ext>
              </a:extLst>
            </p:cNvPr>
            <p:cNvSpPr>
              <a:spLocks noChangeShapeType="1"/>
            </p:cNvSpPr>
            <p:nvPr/>
          </p:nvSpPr>
          <p:spPr bwMode="auto">
            <a:xfrm>
              <a:off x="3456" y="2928"/>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 name="Text Box 9">
              <a:extLst>
                <a:ext uri="{FF2B5EF4-FFF2-40B4-BE49-F238E27FC236}">
                  <a16:creationId xmlns:a16="http://schemas.microsoft.com/office/drawing/2014/main" id="{CB9DA09C-798B-4CEC-B238-20AF08DB48D0}"/>
                </a:ext>
              </a:extLst>
            </p:cNvPr>
            <p:cNvSpPr txBox="1">
              <a:spLocks noChangeArrowheads="1"/>
            </p:cNvSpPr>
            <p:nvPr/>
          </p:nvSpPr>
          <p:spPr bwMode="auto">
            <a:xfrm>
              <a:off x="2364" y="2649"/>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v0</a:t>
              </a:r>
            </a:p>
          </p:txBody>
        </p:sp>
        <p:sp>
          <p:nvSpPr>
            <p:cNvPr id="25" name="Text Box 10">
              <a:extLst>
                <a:ext uri="{FF2B5EF4-FFF2-40B4-BE49-F238E27FC236}">
                  <a16:creationId xmlns:a16="http://schemas.microsoft.com/office/drawing/2014/main" id="{0D6A64C3-57E2-4D3D-8070-4144F217F604}"/>
                </a:ext>
              </a:extLst>
            </p:cNvPr>
            <p:cNvSpPr txBox="1">
              <a:spLocks noChangeArrowheads="1"/>
            </p:cNvSpPr>
            <p:nvPr/>
          </p:nvSpPr>
          <p:spPr bwMode="auto">
            <a:xfrm>
              <a:off x="1680" y="3168"/>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v1</a:t>
              </a:r>
            </a:p>
          </p:txBody>
        </p:sp>
        <p:sp>
          <p:nvSpPr>
            <p:cNvPr id="26" name="Text Box 11">
              <a:extLst>
                <a:ext uri="{FF2B5EF4-FFF2-40B4-BE49-F238E27FC236}">
                  <a16:creationId xmlns:a16="http://schemas.microsoft.com/office/drawing/2014/main" id="{48B33797-D37A-4E7C-AE3E-F80E61BB3769}"/>
                </a:ext>
              </a:extLst>
            </p:cNvPr>
            <p:cNvSpPr txBox="1">
              <a:spLocks noChangeArrowheads="1"/>
            </p:cNvSpPr>
            <p:nvPr/>
          </p:nvSpPr>
          <p:spPr bwMode="auto">
            <a:xfrm>
              <a:off x="2124" y="4022"/>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v2</a:t>
              </a:r>
            </a:p>
          </p:txBody>
        </p:sp>
        <p:sp>
          <p:nvSpPr>
            <p:cNvPr id="27" name="Text Box 12">
              <a:extLst>
                <a:ext uri="{FF2B5EF4-FFF2-40B4-BE49-F238E27FC236}">
                  <a16:creationId xmlns:a16="http://schemas.microsoft.com/office/drawing/2014/main" id="{87EF8882-E35E-4BC8-8F77-2D16C457FFCA}"/>
                </a:ext>
              </a:extLst>
            </p:cNvPr>
            <p:cNvSpPr txBox="1">
              <a:spLocks noChangeArrowheads="1"/>
            </p:cNvSpPr>
            <p:nvPr/>
          </p:nvSpPr>
          <p:spPr bwMode="auto">
            <a:xfrm>
              <a:off x="3552" y="3878"/>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v3</a:t>
              </a:r>
            </a:p>
          </p:txBody>
        </p:sp>
        <p:sp>
          <p:nvSpPr>
            <p:cNvPr id="28" name="Text Box 13">
              <a:extLst>
                <a:ext uri="{FF2B5EF4-FFF2-40B4-BE49-F238E27FC236}">
                  <a16:creationId xmlns:a16="http://schemas.microsoft.com/office/drawing/2014/main" id="{0486AC79-998D-4028-B582-45C3BBCCDBB8}"/>
                </a:ext>
              </a:extLst>
            </p:cNvPr>
            <p:cNvSpPr txBox="1">
              <a:spLocks noChangeArrowheads="1"/>
            </p:cNvSpPr>
            <p:nvPr/>
          </p:nvSpPr>
          <p:spPr bwMode="auto">
            <a:xfrm>
              <a:off x="3840" y="3216"/>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v4</a:t>
              </a:r>
            </a:p>
          </p:txBody>
        </p:sp>
        <p:sp>
          <p:nvSpPr>
            <p:cNvPr id="29" name="Text Box 14">
              <a:extLst>
                <a:ext uri="{FF2B5EF4-FFF2-40B4-BE49-F238E27FC236}">
                  <a16:creationId xmlns:a16="http://schemas.microsoft.com/office/drawing/2014/main" id="{DA1E3077-D870-472F-8FF9-A9DFE9B17B46}"/>
                </a:ext>
              </a:extLst>
            </p:cNvPr>
            <p:cNvSpPr txBox="1">
              <a:spLocks noChangeArrowheads="1"/>
            </p:cNvSpPr>
            <p:nvPr/>
          </p:nvSpPr>
          <p:spPr bwMode="auto">
            <a:xfrm>
              <a:off x="3408" y="2736"/>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v5</a:t>
              </a:r>
            </a:p>
          </p:txBody>
        </p:sp>
        <p:sp>
          <p:nvSpPr>
            <p:cNvPr id="30" name="Text Box 15">
              <a:extLst>
                <a:ext uri="{FF2B5EF4-FFF2-40B4-BE49-F238E27FC236}">
                  <a16:creationId xmlns:a16="http://schemas.microsoft.com/office/drawing/2014/main" id="{9DB252A4-8324-4221-8E2D-1E7379D71F94}"/>
                </a:ext>
              </a:extLst>
            </p:cNvPr>
            <p:cNvSpPr txBox="1">
              <a:spLocks noChangeArrowheads="1"/>
            </p:cNvSpPr>
            <p:nvPr/>
          </p:nvSpPr>
          <p:spPr bwMode="auto">
            <a:xfrm>
              <a:off x="2016" y="3264"/>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012</a:t>
              </a:r>
            </a:p>
          </p:txBody>
        </p:sp>
        <p:sp>
          <p:nvSpPr>
            <p:cNvPr id="31" name="Text Box 16">
              <a:extLst>
                <a:ext uri="{FF2B5EF4-FFF2-40B4-BE49-F238E27FC236}">
                  <a16:creationId xmlns:a16="http://schemas.microsoft.com/office/drawing/2014/main" id="{3CEACC54-95EC-4814-B5E4-15AEF2F3B3D5}"/>
                </a:ext>
              </a:extLst>
            </p:cNvPr>
            <p:cNvSpPr txBox="1">
              <a:spLocks noChangeArrowheads="1"/>
            </p:cNvSpPr>
            <p:nvPr/>
          </p:nvSpPr>
          <p:spPr bwMode="auto">
            <a:xfrm>
              <a:off x="2592" y="3504"/>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023</a:t>
              </a:r>
            </a:p>
          </p:txBody>
        </p:sp>
        <p:sp>
          <p:nvSpPr>
            <p:cNvPr id="32" name="Text Box 17">
              <a:extLst>
                <a:ext uri="{FF2B5EF4-FFF2-40B4-BE49-F238E27FC236}">
                  <a16:creationId xmlns:a16="http://schemas.microsoft.com/office/drawing/2014/main" id="{53F10CEE-0690-4E06-9DF7-E1132ED8CEEF}"/>
                </a:ext>
              </a:extLst>
            </p:cNvPr>
            <p:cNvSpPr txBox="1">
              <a:spLocks noChangeArrowheads="1"/>
            </p:cNvSpPr>
            <p:nvPr/>
          </p:nvSpPr>
          <p:spPr bwMode="auto">
            <a:xfrm>
              <a:off x="2928" y="3024"/>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035</a:t>
              </a:r>
            </a:p>
          </p:txBody>
        </p:sp>
        <p:sp>
          <p:nvSpPr>
            <p:cNvPr id="33" name="Text Box 18">
              <a:extLst>
                <a:ext uri="{FF2B5EF4-FFF2-40B4-BE49-F238E27FC236}">
                  <a16:creationId xmlns:a16="http://schemas.microsoft.com/office/drawing/2014/main" id="{A6940E86-D584-441E-BC4B-3861811420BD}"/>
                </a:ext>
              </a:extLst>
            </p:cNvPr>
            <p:cNvSpPr txBox="1">
              <a:spLocks noChangeArrowheads="1"/>
            </p:cNvSpPr>
            <p:nvPr/>
          </p:nvSpPr>
          <p:spPr bwMode="auto">
            <a:xfrm>
              <a:off x="3456" y="3216"/>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345</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F9C4286-FE30-4192-8361-0EAA19DCCBFE}"/>
              </a:ext>
            </a:extLst>
          </p:cNvPr>
          <p:cNvSpPr>
            <a:spLocks noGrp="1" noChangeArrowheads="1"/>
          </p:cNvSpPr>
          <p:nvPr>
            <p:ph type="title"/>
          </p:nvPr>
        </p:nvSpPr>
        <p:spPr/>
        <p:txBody>
          <a:bodyPr/>
          <a:lstStyle/>
          <a:p>
            <a:pPr eaLnBrk="1" hangingPunct="1"/>
            <a:r>
              <a:rPr lang="zh-CN" altLang="en-US"/>
              <a:t>凸多边形的最优三角剖分</a:t>
            </a:r>
          </a:p>
        </p:txBody>
      </p:sp>
      <p:sp>
        <p:nvSpPr>
          <p:cNvPr id="23555" name="Rectangle 3">
            <a:extLst>
              <a:ext uri="{FF2B5EF4-FFF2-40B4-BE49-F238E27FC236}">
                <a16:creationId xmlns:a16="http://schemas.microsoft.com/office/drawing/2014/main" id="{4A675B1A-E979-4435-92AB-F969A6248391}"/>
              </a:ext>
            </a:extLst>
          </p:cNvPr>
          <p:cNvSpPr>
            <a:spLocks noGrp="1" noChangeArrowheads="1"/>
          </p:cNvSpPr>
          <p:nvPr>
            <p:ph idx="1"/>
          </p:nvPr>
        </p:nvSpPr>
        <p:spPr>
          <a:xfrm>
            <a:off x="2706688" y="2017714"/>
            <a:ext cx="7696200" cy="1582737"/>
          </a:xfrm>
        </p:spPr>
        <p:txBody>
          <a:bodyPr>
            <a:normAutofit/>
          </a:bodyPr>
          <a:lstStyle/>
          <a:p>
            <a:pPr eaLnBrk="1" hangingPunct="1">
              <a:lnSpc>
                <a:spcPct val="160000"/>
              </a:lnSpc>
            </a:pPr>
            <a:r>
              <a:rPr lang="zh-CN" altLang="en-US" sz="2000" dirty="0"/>
              <a:t>三角剖分的结构及其相关问题</a:t>
            </a:r>
          </a:p>
          <a:p>
            <a:pPr lvl="1" eaLnBrk="1" hangingPunct="1">
              <a:lnSpc>
                <a:spcPct val="160000"/>
              </a:lnSpc>
            </a:pPr>
            <a:r>
              <a:rPr lang="zh-CN" altLang="en-US" sz="1800" dirty="0"/>
              <a:t>三角剖分问题和表达式的完全加括号问题（如矩阵连乘问题）都可以表述成一个正则二叉树（不含度为</a:t>
            </a:r>
            <a:r>
              <a:rPr lang="en-US" altLang="zh-CN" sz="1800" dirty="0"/>
              <a:t>1</a:t>
            </a:r>
            <a:r>
              <a:rPr lang="zh-CN" altLang="en-US" sz="1800" dirty="0"/>
              <a:t>的结点的二叉树）；</a:t>
            </a:r>
          </a:p>
        </p:txBody>
      </p:sp>
      <p:sp>
        <p:nvSpPr>
          <p:cNvPr id="23558" name="Text Box 60">
            <a:extLst>
              <a:ext uri="{FF2B5EF4-FFF2-40B4-BE49-F238E27FC236}">
                <a16:creationId xmlns:a16="http://schemas.microsoft.com/office/drawing/2014/main" id="{E6ABD1CC-657C-43F4-B7E3-54826E78B89F}"/>
              </a:ext>
            </a:extLst>
          </p:cNvPr>
          <p:cNvSpPr txBox="1">
            <a:spLocks noChangeArrowheads="1"/>
          </p:cNvSpPr>
          <p:nvPr/>
        </p:nvSpPr>
        <p:spPr bwMode="auto">
          <a:xfrm>
            <a:off x="2894013" y="6237289"/>
            <a:ext cx="32067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 ( (A</a:t>
            </a:r>
            <a:r>
              <a:rPr kumimoji="1" lang="en-US" altLang="zh-CN" sz="2000" baseline="-25000">
                <a:latin typeface="Times New Roman" panose="02020603050405020304" pitchFamily="18" charset="0"/>
              </a:rPr>
              <a:t>1</a:t>
            </a: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2</a:t>
            </a:r>
            <a:r>
              <a:rPr kumimoji="1" lang="en-US" altLang="zh-CN" sz="2000">
                <a:latin typeface="Times New Roman" panose="02020603050405020304" pitchFamily="18" charset="0"/>
              </a:rPr>
              <a:t>) * A</a:t>
            </a:r>
            <a:r>
              <a:rPr kumimoji="1" lang="en-US" altLang="zh-CN" sz="2000" baseline="-25000">
                <a:latin typeface="Times New Roman" panose="02020603050405020304" pitchFamily="18" charset="0"/>
              </a:rPr>
              <a:t>3</a:t>
            </a:r>
            <a:r>
              <a:rPr kumimoji="1" lang="en-US" altLang="zh-CN" sz="2000">
                <a:latin typeface="Times New Roman" panose="02020603050405020304" pitchFamily="18" charset="0"/>
              </a:rPr>
              <a:t> ) * (A</a:t>
            </a:r>
            <a:r>
              <a:rPr kumimoji="1" lang="en-US" altLang="zh-CN" sz="2000" baseline="-25000">
                <a:latin typeface="Times New Roman" panose="02020603050405020304" pitchFamily="18" charset="0"/>
              </a:rPr>
              <a:t>4</a:t>
            </a: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5</a:t>
            </a:r>
            <a:r>
              <a:rPr kumimoji="1" lang="en-US" altLang="zh-CN" sz="2000">
                <a:latin typeface="Times New Roman" panose="02020603050405020304" pitchFamily="18" charset="0"/>
              </a:rPr>
              <a:t>) )</a:t>
            </a:r>
          </a:p>
        </p:txBody>
      </p:sp>
      <p:grpSp>
        <p:nvGrpSpPr>
          <p:cNvPr id="63" name="Group 4">
            <a:extLst>
              <a:ext uri="{FF2B5EF4-FFF2-40B4-BE49-F238E27FC236}">
                <a16:creationId xmlns:a16="http://schemas.microsoft.com/office/drawing/2014/main" id="{FAFA735E-B9AA-46D6-9D97-80C047F5E8F8}"/>
              </a:ext>
            </a:extLst>
          </p:cNvPr>
          <p:cNvGrpSpPr>
            <a:grpSpLocks/>
          </p:cNvGrpSpPr>
          <p:nvPr/>
        </p:nvGrpSpPr>
        <p:grpSpPr bwMode="auto">
          <a:xfrm>
            <a:off x="6571258" y="3600451"/>
            <a:ext cx="3822700" cy="2576512"/>
            <a:chOff x="2750" y="2217"/>
            <a:chExt cx="2408" cy="1623"/>
          </a:xfrm>
        </p:grpSpPr>
        <p:sp>
          <p:nvSpPr>
            <p:cNvPr id="64" name="Freeform 5">
              <a:extLst>
                <a:ext uri="{FF2B5EF4-FFF2-40B4-BE49-F238E27FC236}">
                  <a16:creationId xmlns:a16="http://schemas.microsoft.com/office/drawing/2014/main" id="{B411485A-46BD-49A3-8E57-FE86ADF29D69}"/>
                </a:ext>
              </a:extLst>
            </p:cNvPr>
            <p:cNvSpPr>
              <a:spLocks/>
            </p:cNvSpPr>
            <p:nvPr/>
          </p:nvSpPr>
          <p:spPr bwMode="auto">
            <a:xfrm>
              <a:off x="2976" y="2448"/>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 name="Line 6">
              <a:extLst>
                <a:ext uri="{FF2B5EF4-FFF2-40B4-BE49-F238E27FC236}">
                  <a16:creationId xmlns:a16="http://schemas.microsoft.com/office/drawing/2014/main" id="{15FAB77B-54C5-4BF8-BDCC-3CCBFEC136D5}"/>
                </a:ext>
              </a:extLst>
            </p:cNvPr>
            <p:cNvSpPr>
              <a:spLocks noChangeShapeType="1"/>
            </p:cNvSpPr>
            <p:nvPr/>
          </p:nvSpPr>
          <p:spPr bwMode="auto">
            <a:xfrm flipH="1">
              <a:off x="3408" y="2448"/>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6" name="Line 7">
              <a:extLst>
                <a:ext uri="{FF2B5EF4-FFF2-40B4-BE49-F238E27FC236}">
                  <a16:creationId xmlns:a16="http://schemas.microsoft.com/office/drawing/2014/main" id="{632FBF9A-69CA-41D2-A044-BDAD751B5B32}"/>
                </a:ext>
              </a:extLst>
            </p:cNvPr>
            <p:cNvSpPr>
              <a:spLocks noChangeShapeType="1"/>
            </p:cNvSpPr>
            <p:nvPr/>
          </p:nvSpPr>
          <p:spPr bwMode="auto">
            <a:xfrm>
              <a:off x="3600" y="2448"/>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7" name="Line 8">
              <a:extLst>
                <a:ext uri="{FF2B5EF4-FFF2-40B4-BE49-F238E27FC236}">
                  <a16:creationId xmlns:a16="http://schemas.microsoft.com/office/drawing/2014/main" id="{92764AC7-B6BB-4F07-BF78-DBFCF18A5C32}"/>
                </a:ext>
              </a:extLst>
            </p:cNvPr>
            <p:cNvSpPr>
              <a:spLocks noChangeShapeType="1"/>
            </p:cNvSpPr>
            <p:nvPr/>
          </p:nvSpPr>
          <p:spPr bwMode="auto">
            <a:xfrm>
              <a:off x="4512" y="2496"/>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8" name="Text Box 9">
              <a:extLst>
                <a:ext uri="{FF2B5EF4-FFF2-40B4-BE49-F238E27FC236}">
                  <a16:creationId xmlns:a16="http://schemas.microsoft.com/office/drawing/2014/main" id="{A64D96F8-18E3-49AD-BDFD-EA8D060D29D4}"/>
                </a:ext>
              </a:extLst>
            </p:cNvPr>
            <p:cNvSpPr txBox="1">
              <a:spLocks noChangeArrowheads="1"/>
            </p:cNvSpPr>
            <p:nvPr/>
          </p:nvSpPr>
          <p:spPr bwMode="auto">
            <a:xfrm>
              <a:off x="3434" y="2217"/>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0</a:t>
              </a:r>
            </a:p>
          </p:txBody>
        </p:sp>
        <p:sp>
          <p:nvSpPr>
            <p:cNvPr id="69" name="Text Box 10">
              <a:extLst>
                <a:ext uri="{FF2B5EF4-FFF2-40B4-BE49-F238E27FC236}">
                  <a16:creationId xmlns:a16="http://schemas.microsoft.com/office/drawing/2014/main" id="{4940563D-B108-41CB-9641-1A347A87C294}"/>
                </a:ext>
              </a:extLst>
            </p:cNvPr>
            <p:cNvSpPr txBox="1">
              <a:spLocks noChangeArrowheads="1"/>
            </p:cNvSpPr>
            <p:nvPr/>
          </p:nvSpPr>
          <p:spPr bwMode="auto">
            <a:xfrm>
              <a:off x="2750" y="2736"/>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1</a:t>
              </a:r>
            </a:p>
          </p:txBody>
        </p:sp>
        <p:sp>
          <p:nvSpPr>
            <p:cNvPr id="70" name="Text Box 11">
              <a:extLst>
                <a:ext uri="{FF2B5EF4-FFF2-40B4-BE49-F238E27FC236}">
                  <a16:creationId xmlns:a16="http://schemas.microsoft.com/office/drawing/2014/main" id="{E3BA047B-75C0-4444-AA15-D93B6DEDD6B5}"/>
                </a:ext>
              </a:extLst>
            </p:cNvPr>
            <p:cNvSpPr txBox="1">
              <a:spLocks noChangeArrowheads="1"/>
            </p:cNvSpPr>
            <p:nvPr/>
          </p:nvSpPr>
          <p:spPr bwMode="auto">
            <a:xfrm>
              <a:off x="3194" y="3590"/>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2</a:t>
              </a:r>
            </a:p>
          </p:txBody>
        </p:sp>
        <p:sp>
          <p:nvSpPr>
            <p:cNvPr id="71" name="Text Box 12">
              <a:extLst>
                <a:ext uri="{FF2B5EF4-FFF2-40B4-BE49-F238E27FC236}">
                  <a16:creationId xmlns:a16="http://schemas.microsoft.com/office/drawing/2014/main" id="{5C782DC2-201A-4FB0-BF7A-F7EA68EBD558}"/>
                </a:ext>
              </a:extLst>
            </p:cNvPr>
            <p:cNvSpPr txBox="1">
              <a:spLocks noChangeArrowheads="1"/>
            </p:cNvSpPr>
            <p:nvPr/>
          </p:nvSpPr>
          <p:spPr bwMode="auto">
            <a:xfrm>
              <a:off x="4622" y="3446"/>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3</a:t>
              </a:r>
            </a:p>
          </p:txBody>
        </p:sp>
        <p:sp>
          <p:nvSpPr>
            <p:cNvPr id="72" name="Text Box 13">
              <a:extLst>
                <a:ext uri="{FF2B5EF4-FFF2-40B4-BE49-F238E27FC236}">
                  <a16:creationId xmlns:a16="http://schemas.microsoft.com/office/drawing/2014/main" id="{E744A4B5-F097-44B7-BCF7-D6CE890AD4E8}"/>
                </a:ext>
              </a:extLst>
            </p:cNvPr>
            <p:cNvSpPr txBox="1">
              <a:spLocks noChangeArrowheads="1"/>
            </p:cNvSpPr>
            <p:nvPr/>
          </p:nvSpPr>
          <p:spPr bwMode="auto">
            <a:xfrm>
              <a:off x="4910" y="2784"/>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4</a:t>
              </a:r>
            </a:p>
          </p:txBody>
        </p:sp>
        <p:sp>
          <p:nvSpPr>
            <p:cNvPr id="73" name="Text Box 14">
              <a:extLst>
                <a:ext uri="{FF2B5EF4-FFF2-40B4-BE49-F238E27FC236}">
                  <a16:creationId xmlns:a16="http://schemas.microsoft.com/office/drawing/2014/main" id="{1E4C16E9-7A5A-4EF3-8FF2-51524AAD5190}"/>
                </a:ext>
              </a:extLst>
            </p:cNvPr>
            <p:cNvSpPr txBox="1">
              <a:spLocks noChangeArrowheads="1"/>
            </p:cNvSpPr>
            <p:nvPr/>
          </p:nvSpPr>
          <p:spPr bwMode="auto">
            <a:xfrm>
              <a:off x="4478" y="2304"/>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5</a:t>
              </a:r>
            </a:p>
          </p:txBody>
        </p:sp>
        <p:sp>
          <p:nvSpPr>
            <p:cNvPr id="74" name="Oval 15">
              <a:extLst>
                <a:ext uri="{FF2B5EF4-FFF2-40B4-BE49-F238E27FC236}">
                  <a16:creationId xmlns:a16="http://schemas.microsoft.com/office/drawing/2014/main" id="{33B3C0D7-AADD-4BBF-A857-B30D93288FF5}"/>
                </a:ext>
              </a:extLst>
            </p:cNvPr>
            <p:cNvSpPr>
              <a:spLocks noChangeArrowheads="1"/>
            </p:cNvSpPr>
            <p:nvPr/>
          </p:nvSpPr>
          <p:spPr bwMode="auto">
            <a:xfrm>
              <a:off x="4032" y="2421"/>
              <a:ext cx="96" cy="9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5" name="Oval 16">
              <a:extLst>
                <a:ext uri="{FF2B5EF4-FFF2-40B4-BE49-F238E27FC236}">
                  <a16:creationId xmlns:a16="http://schemas.microsoft.com/office/drawing/2014/main" id="{526DC342-1ED3-4B35-9BB5-7910BB89D317}"/>
                </a:ext>
              </a:extLst>
            </p:cNvPr>
            <p:cNvSpPr>
              <a:spLocks noChangeArrowheads="1"/>
            </p:cNvSpPr>
            <p:nvPr/>
          </p:nvSpPr>
          <p:spPr bwMode="auto">
            <a:xfrm>
              <a:off x="4032" y="2880"/>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6" name="Oval 17">
              <a:extLst>
                <a:ext uri="{FF2B5EF4-FFF2-40B4-BE49-F238E27FC236}">
                  <a16:creationId xmlns:a16="http://schemas.microsoft.com/office/drawing/2014/main" id="{CC8861E0-652E-4BB2-A6CE-14FA0A9824FF}"/>
                </a:ext>
              </a:extLst>
            </p:cNvPr>
            <p:cNvSpPr>
              <a:spLocks noChangeArrowheads="1"/>
            </p:cNvSpPr>
            <p:nvPr/>
          </p:nvSpPr>
          <p:spPr bwMode="auto">
            <a:xfrm>
              <a:off x="4530" y="2886"/>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7" name="Oval 18">
              <a:extLst>
                <a:ext uri="{FF2B5EF4-FFF2-40B4-BE49-F238E27FC236}">
                  <a16:creationId xmlns:a16="http://schemas.microsoft.com/office/drawing/2014/main" id="{EF92499B-A18E-4788-9C20-9507A3817198}"/>
                </a:ext>
              </a:extLst>
            </p:cNvPr>
            <p:cNvSpPr>
              <a:spLocks noChangeArrowheads="1"/>
            </p:cNvSpPr>
            <p:nvPr/>
          </p:nvSpPr>
          <p:spPr bwMode="auto">
            <a:xfrm>
              <a:off x="3456" y="2988"/>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8" name="Rectangle 19">
              <a:extLst>
                <a:ext uri="{FF2B5EF4-FFF2-40B4-BE49-F238E27FC236}">
                  <a16:creationId xmlns:a16="http://schemas.microsoft.com/office/drawing/2014/main" id="{BB0E5C50-6EB8-4340-886C-CA6C6C3DAC49}"/>
                </a:ext>
              </a:extLst>
            </p:cNvPr>
            <p:cNvSpPr>
              <a:spLocks noChangeArrowheads="1"/>
            </p:cNvSpPr>
            <p:nvPr/>
          </p:nvSpPr>
          <p:spPr bwMode="auto">
            <a:xfrm>
              <a:off x="3216" y="2640"/>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9" name="Rectangle 20">
              <a:extLst>
                <a:ext uri="{FF2B5EF4-FFF2-40B4-BE49-F238E27FC236}">
                  <a16:creationId xmlns:a16="http://schemas.microsoft.com/office/drawing/2014/main" id="{83A4AF7F-8AA4-43DE-A4F7-00ED8EB65B59}"/>
                </a:ext>
              </a:extLst>
            </p:cNvPr>
            <p:cNvSpPr>
              <a:spLocks noChangeArrowheads="1"/>
            </p:cNvSpPr>
            <p:nvPr/>
          </p:nvSpPr>
          <p:spPr bwMode="auto">
            <a:xfrm>
              <a:off x="3120" y="3168"/>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80" name="Rectangle 21">
              <a:extLst>
                <a:ext uri="{FF2B5EF4-FFF2-40B4-BE49-F238E27FC236}">
                  <a16:creationId xmlns:a16="http://schemas.microsoft.com/office/drawing/2014/main" id="{89D5E67E-E8D3-42D1-85FF-DDB61F23A0A2}"/>
                </a:ext>
              </a:extLst>
            </p:cNvPr>
            <p:cNvSpPr>
              <a:spLocks noChangeArrowheads="1"/>
            </p:cNvSpPr>
            <p:nvPr/>
          </p:nvSpPr>
          <p:spPr bwMode="auto">
            <a:xfrm>
              <a:off x="4032" y="3504"/>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81" name="Rectangle 22">
              <a:extLst>
                <a:ext uri="{FF2B5EF4-FFF2-40B4-BE49-F238E27FC236}">
                  <a16:creationId xmlns:a16="http://schemas.microsoft.com/office/drawing/2014/main" id="{C82F1FC2-D35B-4880-9F8E-43EF4C97A6ED}"/>
                </a:ext>
              </a:extLst>
            </p:cNvPr>
            <p:cNvSpPr>
              <a:spLocks noChangeArrowheads="1"/>
            </p:cNvSpPr>
            <p:nvPr/>
          </p:nvSpPr>
          <p:spPr bwMode="auto">
            <a:xfrm>
              <a:off x="4770" y="3120"/>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82" name="Rectangle 23">
              <a:extLst>
                <a:ext uri="{FF2B5EF4-FFF2-40B4-BE49-F238E27FC236}">
                  <a16:creationId xmlns:a16="http://schemas.microsoft.com/office/drawing/2014/main" id="{C0DA2E17-C28B-4CD9-BC6A-2FE90090BD7C}"/>
                </a:ext>
              </a:extLst>
            </p:cNvPr>
            <p:cNvSpPr>
              <a:spLocks noChangeArrowheads="1"/>
            </p:cNvSpPr>
            <p:nvPr/>
          </p:nvSpPr>
          <p:spPr bwMode="auto">
            <a:xfrm>
              <a:off x="4716" y="2688"/>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cxnSp>
          <p:nvCxnSpPr>
            <p:cNvPr id="83" name="AutoShape 24">
              <a:extLst>
                <a:ext uri="{FF2B5EF4-FFF2-40B4-BE49-F238E27FC236}">
                  <a16:creationId xmlns:a16="http://schemas.microsoft.com/office/drawing/2014/main" id="{C8CDE7A1-DB26-4338-9C70-4D40261CBB54}"/>
                </a:ext>
              </a:extLst>
            </p:cNvPr>
            <p:cNvCxnSpPr>
              <a:cxnSpLocks noChangeShapeType="1"/>
              <a:stCxn id="74" idx="4"/>
              <a:endCxn id="75" idx="0"/>
            </p:cNvCxnSpPr>
            <p:nvPr/>
          </p:nvCxnSpPr>
          <p:spPr bwMode="auto">
            <a:xfrm>
              <a:off x="4080" y="2517"/>
              <a:ext cx="0" cy="3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AutoShape 25">
              <a:extLst>
                <a:ext uri="{FF2B5EF4-FFF2-40B4-BE49-F238E27FC236}">
                  <a16:creationId xmlns:a16="http://schemas.microsoft.com/office/drawing/2014/main" id="{F31E8389-3E01-4457-9252-CCB54A224120}"/>
                </a:ext>
              </a:extLst>
            </p:cNvPr>
            <p:cNvCxnSpPr>
              <a:cxnSpLocks noChangeShapeType="1"/>
              <a:stCxn id="74" idx="5"/>
              <a:endCxn id="76" idx="1"/>
            </p:cNvCxnSpPr>
            <p:nvPr/>
          </p:nvCxnSpPr>
          <p:spPr bwMode="auto">
            <a:xfrm>
              <a:off x="4114" y="2503"/>
              <a:ext cx="430" cy="39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AutoShape 26">
              <a:extLst>
                <a:ext uri="{FF2B5EF4-FFF2-40B4-BE49-F238E27FC236}">
                  <a16:creationId xmlns:a16="http://schemas.microsoft.com/office/drawing/2014/main" id="{051A804B-3422-40E5-B480-70B28112D39C}"/>
                </a:ext>
              </a:extLst>
            </p:cNvPr>
            <p:cNvCxnSpPr>
              <a:cxnSpLocks noChangeShapeType="1"/>
              <a:stCxn id="75" idx="3"/>
              <a:endCxn id="77" idx="7"/>
            </p:cNvCxnSpPr>
            <p:nvPr/>
          </p:nvCxnSpPr>
          <p:spPr bwMode="auto">
            <a:xfrm flipH="1">
              <a:off x="3538" y="2962"/>
              <a:ext cx="508" cy="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AutoShape 27">
              <a:extLst>
                <a:ext uri="{FF2B5EF4-FFF2-40B4-BE49-F238E27FC236}">
                  <a16:creationId xmlns:a16="http://schemas.microsoft.com/office/drawing/2014/main" id="{59E2D38C-6314-4F20-ACBB-B782638A56DA}"/>
                </a:ext>
              </a:extLst>
            </p:cNvPr>
            <p:cNvCxnSpPr>
              <a:cxnSpLocks noChangeShapeType="1"/>
              <a:stCxn id="75" idx="3"/>
              <a:endCxn id="80" idx="0"/>
            </p:cNvCxnSpPr>
            <p:nvPr/>
          </p:nvCxnSpPr>
          <p:spPr bwMode="auto">
            <a:xfrm>
              <a:off x="4046" y="2962"/>
              <a:ext cx="34" cy="54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AutoShape 28">
              <a:extLst>
                <a:ext uri="{FF2B5EF4-FFF2-40B4-BE49-F238E27FC236}">
                  <a16:creationId xmlns:a16="http://schemas.microsoft.com/office/drawing/2014/main" id="{728AA907-2B67-443B-B6F2-D8A5EE304BD8}"/>
                </a:ext>
              </a:extLst>
            </p:cNvPr>
            <p:cNvCxnSpPr>
              <a:cxnSpLocks noChangeShapeType="1"/>
              <a:stCxn id="77" idx="2"/>
              <a:endCxn id="78" idx="2"/>
            </p:cNvCxnSpPr>
            <p:nvPr/>
          </p:nvCxnSpPr>
          <p:spPr bwMode="auto">
            <a:xfrm flipH="1" flipV="1">
              <a:off x="3264" y="2736"/>
              <a:ext cx="192"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AutoShape 29">
              <a:extLst>
                <a:ext uri="{FF2B5EF4-FFF2-40B4-BE49-F238E27FC236}">
                  <a16:creationId xmlns:a16="http://schemas.microsoft.com/office/drawing/2014/main" id="{7C87517A-922F-4F40-B8E2-94B8A36110C2}"/>
                </a:ext>
              </a:extLst>
            </p:cNvPr>
            <p:cNvCxnSpPr>
              <a:cxnSpLocks noChangeShapeType="1"/>
              <a:stCxn id="77" idx="3"/>
              <a:endCxn id="79" idx="3"/>
            </p:cNvCxnSpPr>
            <p:nvPr/>
          </p:nvCxnSpPr>
          <p:spPr bwMode="auto">
            <a:xfrm flipH="1">
              <a:off x="3216" y="3070"/>
              <a:ext cx="254" cy="1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AutoShape 30">
              <a:extLst>
                <a:ext uri="{FF2B5EF4-FFF2-40B4-BE49-F238E27FC236}">
                  <a16:creationId xmlns:a16="http://schemas.microsoft.com/office/drawing/2014/main" id="{3F9649DC-2DEC-4B7C-83F4-64489D04DAA0}"/>
                </a:ext>
              </a:extLst>
            </p:cNvPr>
            <p:cNvCxnSpPr>
              <a:cxnSpLocks noChangeShapeType="1"/>
              <a:stCxn id="76" idx="6"/>
              <a:endCxn id="82" idx="2"/>
            </p:cNvCxnSpPr>
            <p:nvPr/>
          </p:nvCxnSpPr>
          <p:spPr bwMode="auto">
            <a:xfrm flipV="1">
              <a:off x="4626" y="2784"/>
              <a:ext cx="138" cy="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AutoShape 31">
              <a:extLst>
                <a:ext uri="{FF2B5EF4-FFF2-40B4-BE49-F238E27FC236}">
                  <a16:creationId xmlns:a16="http://schemas.microsoft.com/office/drawing/2014/main" id="{AF7998CD-0A60-4FE3-8ECE-4C6DB25B8360}"/>
                </a:ext>
              </a:extLst>
            </p:cNvPr>
            <p:cNvCxnSpPr>
              <a:cxnSpLocks noChangeShapeType="1"/>
              <a:stCxn id="76" idx="6"/>
              <a:endCxn id="81" idx="0"/>
            </p:cNvCxnSpPr>
            <p:nvPr/>
          </p:nvCxnSpPr>
          <p:spPr bwMode="auto">
            <a:xfrm>
              <a:off x="4626" y="2934"/>
              <a:ext cx="192" cy="18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 Box 32">
              <a:extLst>
                <a:ext uri="{FF2B5EF4-FFF2-40B4-BE49-F238E27FC236}">
                  <a16:creationId xmlns:a16="http://schemas.microsoft.com/office/drawing/2014/main" id="{60EE4D88-07B2-45AA-9C29-F640746D434F}"/>
                </a:ext>
              </a:extLst>
            </p:cNvPr>
            <p:cNvSpPr txBox="1">
              <a:spLocks noChangeArrowheads="1"/>
            </p:cNvSpPr>
            <p:nvPr/>
          </p:nvSpPr>
          <p:spPr bwMode="auto">
            <a:xfrm>
              <a:off x="3020" y="2448"/>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1</a:t>
              </a:r>
            </a:p>
          </p:txBody>
        </p:sp>
        <p:sp>
          <p:nvSpPr>
            <p:cNvPr id="92" name="Text Box 33">
              <a:extLst>
                <a:ext uri="{FF2B5EF4-FFF2-40B4-BE49-F238E27FC236}">
                  <a16:creationId xmlns:a16="http://schemas.microsoft.com/office/drawing/2014/main" id="{1E632418-DDE1-4BB0-A9F8-54026773C33B}"/>
                </a:ext>
              </a:extLst>
            </p:cNvPr>
            <p:cNvSpPr txBox="1">
              <a:spLocks noChangeArrowheads="1"/>
            </p:cNvSpPr>
            <p:nvPr/>
          </p:nvSpPr>
          <p:spPr bwMode="auto">
            <a:xfrm>
              <a:off x="2846" y="3216"/>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2</a:t>
              </a:r>
            </a:p>
          </p:txBody>
        </p:sp>
        <p:sp>
          <p:nvSpPr>
            <p:cNvPr id="93" name="Text Box 34">
              <a:extLst>
                <a:ext uri="{FF2B5EF4-FFF2-40B4-BE49-F238E27FC236}">
                  <a16:creationId xmlns:a16="http://schemas.microsoft.com/office/drawing/2014/main" id="{725BB7E9-950A-4E59-859A-533BE7682D7E}"/>
                </a:ext>
              </a:extLst>
            </p:cNvPr>
            <p:cNvSpPr txBox="1">
              <a:spLocks noChangeArrowheads="1"/>
            </p:cNvSpPr>
            <p:nvPr/>
          </p:nvSpPr>
          <p:spPr bwMode="auto">
            <a:xfrm>
              <a:off x="3950" y="355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3</a:t>
              </a:r>
            </a:p>
          </p:txBody>
        </p:sp>
        <p:sp>
          <p:nvSpPr>
            <p:cNvPr id="94" name="Text Box 35">
              <a:extLst>
                <a:ext uri="{FF2B5EF4-FFF2-40B4-BE49-F238E27FC236}">
                  <a16:creationId xmlns:a16="http://schemas.microsoft.com/office/drawing/2014/main" id="{B65B1B6C-93BA-4ED0-B375-A3CB61AFED5B}"/>
                </a:ext>
              </a:extLst>
            </p:cNvPr>
            <p:cNvSpPr txBox="1">
              <a:spLocks noChangeArrowheads="1"/>
            </p:cNvSpPr>
            <p:nvPr/>
          </p:nvSpPr>
          <p:spPr bwMode="auto">
            <a:xfrm>
              <a:off x="4814" y="3120"/>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4</a:t>
              </a:r>
            </a:p>
          </p:txBody>
        </p:sp>
        <p:sp>
          <p:nvSpPr>
            <p:cNvPr id="95" name="Text Box 36">
              <a:extLst>
                <a:ext uri="{FF2B5EF4-FFF2-40B4-BE49-F238E27FC236}">
                  <a16:creationId xmlns:a16="http://schemas.microsoft.com/office/drawing/2014/main" id="{AD1814DB-054B-46CC-8E1D-1C69CEA46570}"/>
                </a:ext>
              </a:extLst>
            </p:cNvPr>
            <p:cNvSpPr txBox="1">
              <a:spLocks noChangeArrowheads="1"/>
            </p:cNvSpPr>
            <p:nvPr/>
          </p:nvSpPr>
          <p:spPr bwMode="auto">
            <a:xfrm>
              <a:off x="4766" y="2496"/>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5</a:t>
              </a:r>
            </a:p>
          </p:txBody>
        </p:sp>
      </p:grpSp>
      <p:grpSp>
        <p:nvGrpSpPr>
          <p:cNvPr id="96" name="Group 37">
            <a:extLst>
              <a:ext uri="{FF2B5EF4-FFF2-40B4-BE49-F238E27FC236}">
                <a16:creationId xmlns:a16="http://schemas.microsoft.com/office/drawing/2014/main" id="{F404198B-6C76-48EA-8172-258A9F7D9DC4}"/>
              </a:ext>
            </a:extLst>
          </p:cNvPr>
          <p:cNvGrpSpPr>
            <a:grpSpLocks/>
          </p:cNvGrpSpPr>
          <p:nvPr/>
        </p:nvGrpSpPr>
        <p:grpSpPr bwMode="auto">
          <a:xfrm>
            <a:off x="2897783" y="3744913"/>
            <a:ext cx="3270250" cy="2081213"/>
            <a:chOff x="398" y="2251"/>
            <a:chExt cx="2060" cy="1311"/>
          </a:xfrm>
        </p:grpSpPr>
        <p:sp>
          <p:nvSpPr>
            <p:cNvPr id="97" name="Oval 38">
              <a:extLst>
                <a:ext uri="{FF2B5EF4-FFF2-40B4-BE49-F238E27FC236}">
                  <a16:creationId xmlns:a16="http://schemas.microsoft.com/office/drawing/2014/main" id="{7948467F-39E2-4F1C-B323-2C5AFBAC85A5}"/>
                </a:ext>
              </a:extLst>
            </p:cNvPr>
            <p:cNvSpPr>
              <a:spLocks noChangeArrowheads="1"/>
            </p:cNvSpPr>
            <p:nvPr/>
          </p:nvSpPr>
          <p:spPr bwMode="auto">
            <a:xfrm>
              <a:off x="1383" y="2251"/>
              <a:ext cx="96" cy="9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98" name="Oval 39">
              <a:extLst>
                <a:ext uri="{FF2B5EF4-FFF2-40B4-BE49-F238E27FC236}">
                  <a16:creationId xmlns:a16="http://schemas.microsoft.com/office/drawing/2014/main" id="{FAD08E47-B379-4C0F-9001-A7B5FABD1D09}"/>
                </a:ext>
              </a:extLst>
            </p:cNvPr>
            <p:cNvSpPr>
              <a:spLocks noChangeArrowheads="1"/>
            </p:cNvSpPr>
            <p:nvPr/>
          </p:nvSpPr>
          <p:spPr bwMode="auto">
            <a:xfrm>
              <a:off x="1020" y="261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99" name="Oval 40">
              <a:extLst>
                <a:ext uri="{FF2B5EF4-FFF2-40B4-BE49-F238E27FC236}">
                  <a16:creationId xmlns:a16="http://schemas.microsoft.com/office/drawing/2014/main" id="{1907849D-1993-4788-A220-D11E6B557C49}"/>
                </a:ext>
              </a:extLst>
            </p:cNvPr>
            <p:cNvSpPr>
              <a:spLocks noChangeArrowheads="1"/>
            </p:cNvSpPr>
            <p:nvPr/>
          </p:nvSpPr>
          <p:spPr bwMode="auto">
            <a:xfrm>
              <a:off x="2018" y="2886"/>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0" name="Oval 41">
              <a:extLst>
                <a:ext uri="{FF2B5EF4-FFF2-40B4-BE49-F238E27FC236}">
                  <a16:creationId xmlns:a16="http://schemas.microsoft.com/office/drawing/2014/main" id="{B562ECEE-B5D6-48F2-9824-AF53120FAE7E}"/>
                </a:ext>
              </a:extLst>
            </p:cNvPr>
            <p:cNvSpPr>
              <a:spLocks noChangeArrowheads="1"/>
            </p:cNvSpPr>
            <p:nvPr/>
          </p:nvSpPr>
          <p:spPr bwMode="auto">
            <a:xfrm>
              <a:off x="754" y="2875"/>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1" name="Rectangle 42">
              <a:extLst>
                <a:ext uri="{FF2B5EF4-FFF2-40B4-BE49-F238E27FC236}">
                  <a16:creationId xmlns:a16="http://schemas.microsoft.com/office/drawing/2014/main" id="{2951D57C-F12A-417F-BC10-07B034A793E4}"/>
                </a:ext>
              </a:extLst>
            </p:cNvPr>
            <p:cNvSpPr>
              <a:spLocks noChangeArrowheads="1"/>
            </p:cNvSpPr>
            <p:nvPr/>
          </p:nvSpPr>
          <p:spPr bwMode="auto">
            <a:xfrm>
              <a:off x="528" y="3216"/>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2" name="Rectangle 43">
              <a:extLst>
                <a:ext uri="{FF2B5EF4-FFF2-40B4-BE49-F238E27FC236}">
                  <a16:creationId xmlns:a16="http://schemas.microsoft.com/office/drawing/2014/main" id="{D97E5785-5A64-49DF-AC0B-8BCE74E275A3}"/>
                </a:ext>
              </a:extLst>
            </p:cNvPr>
            <p:cNvSpPr>
              <a:spLocks noChangeArrowheads="1"/>
            </p:cNvSpPr>
            <p:nvPr/>
          </p:nvSpPr>
          <p:spPr bwMode="auto">
            <a:xfrm>
              <a:off x="912" y="3216"/>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3" name="Rectangle 44">
              <a:extLst>
                <a:ext uri="{FF2B5EF4-FFF2-40B4-BE49-F238E27FC236}">
                  <a16:creationId xmlns:a16="http://schemas.microsoft.com/office/drawing/2014/main" id="{3983EB1F-5C15-4E10-99BC-C0195666394B}"/>
                </a:ext>
              </a:extLst>
            </p:cNvPr>
            <p:cNvSpPr>
              <a:spLocks noChangeArrowheads="1"/>
            </p:cNvSpPr>
            <p:nvPr/>
          </p:nvSpPr>
          <p:spPr bwMode="auto">
            <a:xfrm>
              <a:off x="1474" y="3230"/>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4" name="Rectangle 45">
              <a:extLst>
                <a:ext uri="{FF2B5EF4-FFF2-40B4-BE49-F238E27FC236}">
                  <a16:creationId xmlns:a16="http://schemas.microsoft.com/office/drawing/2014/main" id="{C925A60A-D086-4D1D-8DFD-BE9A37443932}"/>
                </a:ext>
              </a:extLst>
            </p:cNvPr>
            <p:cNvSpPr>
              <a:spLocks noChangeArrowheads="1"/>
            </p:cNvSpPr>
            <p:nvPr/>
          </p:nvSpPr>
          <p:spPr bwMode="auto">
            <a:xfrm>
              <a:off x="1776" y="3264"/>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5" name="Rectangle 46">
              <a:extLst>
                <a:ext uri="{FF2B5EF4-FFF2-40B4-BE49-F238E27FC236}">
                  <a16:creationId xmlns:a16="http://schemas.microsoft.com/office/drawing/2014/main" id="{8250F35E-B93F-4FAC-AA4C-94BE9EC34B92}"/>
                </a:ext>
              </a:extLst>
            </p:cNvPr>
            <p:cNvSpPr>
              <a:spLocks noChangeArrowheads="1"/>
            </p:cNvSpPr>
            <p:nvPr/>
          </p:nvSpPr>
          <p:spPr bwMode="auto">
            <a:xfrm>
              <a:off x="2256" y="3264"/>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cxnSp>
          <p:nvCxnSpPr>
            <p:cNvPr id="106" name="AutoShape 47">
              <a:extLst>
                <a:ext uri="{FF2B5EF4-FFF2-40B4-BE49-F238E27FC236}">
                  <a16:creationId xmlns:a16="http://schemas.microsoft.com/office/drawing/2014/main" id="{DB138EB3-4D88-4EE0-8FC7-32D8F007803A}"/>
                </a:ext>
              </a:extLst>
            </p:cNvPr>
            <p:cNvCxnSpPr>
              <a:cxnSpLocks noChangeShapeType="1"/>
              <a:stCxn id="97" idx="4"/>
              <a:endCxn id="98" idx="0"/>
            </p:cNvCxnSpPr>
            <p:nvPr/>
          </p:nvCxnSpPr>
          <p:spPr bwMode="auto">
            <a:xfrm flipH="1">
              <a:off x="1068" y="2347"/>
              <a:ext cx="363" cy="26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AutoShape 48">
              <a:extLst>
                <a:ext uri="{FF2B5EF4-FFF2-40B4-BE49-F238E27FC236}">
                  <a16:creationId xmlns:a16="http://schemas.microsoft.com/office/drawing/2014/main" id="{4503C065-C63E-4549-B3E0-E4BF92F99AD7}"/>
                </a:ext>
              </a:extLst>
            </p:cNvPr>
            <p:cNvCxnSpPr>
              <a:cxnSpLocks noChangeShapeType="1"/>
              <a:stCxn id="97" idx="4"/>
              <a:endCxn id="99" idx="1"/>
            </p:cNvCxnSpPr>
            <p:nvPr/>
          </p:nvCxnSpPr>
          <p:spPr bwMode="auto">
            <a:xfrm>
              <a:off x="1431" y="2347"/>
              <a:ext cx="601" cy="5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AutoShape 49">
              <a:extLst>
                <a:ext uri="{FF2B5EF4-FFF2-40B4-BE49-F238E27FC236}">
                  <a16:creationId xmlns:a16="http://schemas.microsoft.com/office/drawing/2014/main" id="{015922B5-D552-42C4-BAC0-0231A46B42E9}"/>
                </a:ext>
              </a:extLst>
            </p:cNvPr>
            <p:cNvCxnSpPr>
              <a:cxnSpLocks noChangeShapeType="1"/>
              <a:stCxn id="98" idx="4"/>
              <a:endCxn id="100" idx="7"/>
            </p:cNvCxnSpPr>
            <p:nvPr/>
          </p:nvCxnSpPr>
          <p:spPr bwMode="auto">
            <a:xfrm flipH="1">
              <a:off x="836" y="2710"/>
              <a:ext cx="232" cy="17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AutoShape 50">
              <a:extLst>
                <a:ext uri="{FF2B5EF4-FFF2-40B4-BE49-F238E27FC236}">
                  <a16:creationId xmlns:a16="http://schemas.microsoft.com/office/drawing/2014/main" id="{D64DD262-20A8-4A34-AB68-184E426716E9}"/>
                </a:ext>
              </a:extLst>
            </p:cNvPr>
            <p:cNvCxnSpPr>
              <a:cxnSpLocks noChangeShapeType="1"/>
              <a:stCxn id="98" idx="4"/>
              <a:endCxn id="103" idx="0"/>
            </p:cNvCxnSpPr>
            <p:nvPr/>
          </p:nvCxnSpPr>
          <p:spPr bwMode="auto">
            <a:xfrm>
              <a:off x="1068" y="2710"/>
              <a:ext cx="454" cy="52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AutoShape 51">
              <a:extLst>
                <a:ext uri="{FF2B5EF4-FFF2-40B4-BE49-F238E27FC236}">
                  <a16:creationId xmlns:a16="http://schemas.microsoft.com/office/drawing/2014/main" id="{018AAFD6-3EAE-438F-B363-97D99CA7F631}"/>
                </a:ext>
              </a:extLst>
            </p:cNvPr>
            <p:cNvCxnSpPr>
              <a:cxnSpLocks noChangeShapeType="1"/>
              <a:stCxn id="100" idx="4"/>
              <a:endCxn id="101" idx="0"/>
            </p:cNvCxnSpPr>
            <p:nvPr/>
          </p:nvCxnSpPr>
          <p:spPr bwMode="auto">
            <a:xfrm flipH="1">
              <a:off x="576" y="2971"/>
              <a:ext cx="226" cy="2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AutoShape 52">
              <a:extLst>
                <a:ext uri="{FF2B5EF4-FFF2-40B4-BE49-F238E27FC236}">
                  <a16:creationId xmlns:a16="http://schemas.microsoft.com/office/drawing/2014/main" id="{668C0A08-333C-4EA8-A0FC-4F884370F775}"/>
                </a:ext>
              </a:extLst>
            </p:cNvPr>
            <p:cNvCxnSpPr>
              <a:cxnSpLocks noChangeShapeType="1"/>
              <a:stCxn id="100" idx="4"/>
              <a:endCxn id="102" idx="0"/>
            </p:cNvCxnSpPr>
            <p:nvPr/>
          </p:nvCxnSpPr>
          <p:spPr bwMode="auto">
            <a:xfrm>
              <a:off x="802" y="2971"/>
              <a:ext cx="158" cy="2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AutoShape 53">
              <a:extLst>
                <a:ext uri="{FF2B5EF4-FFF2-40B4-BE49-F238E27FC236}">
                  <a16:creationId xmlns:a16="http://schemas.microsoft.com/office/drawing/2014/main" id="{1B0EEF04-F730-4EA0-8F92-F922464C5E7D}"/>
                </a:ext>
              </a:extLst>
            </p:cNvPr>
            <p:cNvCxnSpPr>
              <a:cxnSpLocks noChangeShapeType="1"/>
              <a:stCxn id="99" idx="4"/>
              <a:endCxn id="105" idx="0"/>
            </p:cNvCxnSpPr>
            <p:nvPr/>
          </p:nvCxnSpPr>
          <p:spPr bwMode="auto">
            <a:xfrm>
              <a:off x="2066" y="2982"/>
              <a:ext cx="238"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AutoShape 54">
              <a:extLst>
                <a:ext uri="{FF2B5EF4-FFF2-40B4-BE49-F238E27FC236}">
                  <a16:creationId xmlns:a16="http://schemas.microsoft.com/office/drawing/2014/main" id="{4F64AACC-CC42-4148-B581-2C9E6FF4BBC9}"/>
                </a:ext>
              </a:extLst>
            </p:cNvPr>
            <p:cNvCxnSpPr>
              <a:cxnSpLocks noChangeShapeType="1"/>
              <a:stCxn id="99" idx="4"/>
              <a:endCxn id="104" idx="0"/>
            </p:cNvCxnSpPr>
            <p:nvPr/>
          </p:nvCxnSpPr>
          <p:spPr bwMode="auto">
            <a:xfrm flipH="1">
              <a:off x="1824" y="2982"/>
              <a:ext cx="242"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Text Box 55">
              <a:extLst>
                <a:ext uri="{FF2B5EF4-FFF2-40B4-BE49-F238E27FC236}">
                  <a16:creationId xmlns:a16="http://schemas.microsoft.com/office/drawing/2014/main" id="{72EC176B-C7A4-4B8C-A80E-849B55E34208}"/>
                </a:ext>
              </a:extLst>
            </p:cNvPr>
            <p:cNvSpPr txBox="1">
              <a:spLocks noChangeArrowheads="1"/>
            </p:cNvSpPr>
            <p:nvPr/>
          </p:nvSpPr>
          <p:spPr bwMode="auto">
            <a:xfrm>
              <a:off x="398"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1</a:t>
              </a:r>
            </a:p>
          </p:txBody>
        </p:sp>
        <p:sp>
          <p:nvSpPr>
            <p:cNvPr id="115" name="Text Box 56">
              <a:extLst>
                <a:ext uri="{FF2B5EF4-FFF2-40B4-BE49-F238E27FC236}">
                  <a16:creationId xmlns:a16="http://schemas.microsoft.com/office/drawing/2014/main" id="{014A1F35-88F1-4027-9100-B5437202700C}"/>
                </a:ext>
              </a:extLst>
            </p:cNvPr>
            <p:cNvSpPr txBox="1">
              <a:spLocks noChangeArrowheads="1"/>
            </p:cNvSpPr>
            <p:nvPr/>
          </p:nvSpPr>
          <p:spPr bwMode="auto">
            <a:xfrm>
              <a:off x="878"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2</a:t>
              </a:r>
            </a:p>
          </p:txBody>
        </p:sp>
        <p:sp>
          <p:nvSpPr>
            <p:cNvPr id="116" name="Text Box 57">
              <a:extLst>
                <a:ext uri="{FF2B5EF4-FFF2-40B4-BE49-F238E27FC236}">
                  <a16:creationId xmlns:a16="http://schemas.microsoft.com/office/drawing/2014/main" id="{65F20871-425F-471F-840B-DEF74ED39674}"/>
                </a:ext>
              </a:extLst>
            </p:cNvPr>
            <p:cNvSpPr txBox="1">
              <a:spLocks noChangeArrowheads="1"/>
            </p:cNvSpPr>
            <p:nvPr/>
          </p:nvSpPr>
          <p:spPr bwMode="auto">
            <a:xfrm>
              <a:off x="1358"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3</a:t>
              </a:r>
            </a:p>
          </p:txBody>
        </p:sp>
        <p:sp>
          <p:nvSpPr>
            <p:cNvPr id="117" name="Text Box 58">
              <a:extLst>
                <a:ext uri="{FF2B5EF4-FFF2-40B4-BE49-F238E27FC236}">
                  <a16:creationId xmlns:a16="http://schemas.microsoft.com/office/drawing/2014/main" id="{8881ECAB-F78F-4D9A-9E4C-43AED257AAA6}"/>
                </a:ext>
              </a:extLst>
            </p:cNvPr>
            <p:cNvSpPr txBox="1">
              <a:spLocks noChangeArrowheads="1"/>
            </p:cNvSpPr>
            <p:nvPr/>
          </p:nvSpPr>
          <p:spPr bwMode="auto">
            <a:xfrm>
              <a:off x="1694"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4</a:t>
              </a:r>
            </a:p>
          </p:txBody>
        </p:sp>
        <p:sp>
          <p:nvSpPr>
            <p:cNvPr id="118" name="Text Box 59">
              <a:extLst>
                <a:ext uri="{FF2B5EF4-FFF2-40B4-BE49-F238E27FC236}">
                  <a16:creationId xmlns:a16="http://schemas.microsoft.com/office/drawing/2014/main" id="{763B8B9E-6015-459C-AE03-462CAEE620E5}"/>
                </a:ext>
              </a:extLst>
            </p:cNvPr>
            <p:cNvSpPr txBox="1">
              <a:spLocks noChangeArrowheads="1"/>
            </p:cNvSpPr>
            <p:nvPr/>
          </p:nvSpPr>
          <p:spPr bwMode="auto">
            <a:xfrm>
              <a:off x="2174"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5</a:t>
              </a:r>
            </a:p>
          </p:txBody>
        </p:sp>
      </p:grpSp>
      <p:sp>
        <p:nvSpPr>
          <p:cNvPr id="119" name="AutoShape 61">
            <a:extLst>
              <a:ext uri="{FF2B5EF4-FFF2-40B4-BE49-F238E27FC236}">
                <a16:creationId xmlns:a16="http://schemas.microsoft.com/office/drawing/2014/main" id="{B00548F0-CFFE-4CA4-81CD-841051E4E261}"/>
              </a:ext>
            </a:extLst>
          </p:cNvPr>
          <p:cNvSpPr>
            <a:spLocks noChangeArrowheads="1"/>
          </p:cNvSpPr>
          <p:nvPr/>
        </p:nvSpPr>
        <p:spPr bwMode="auto">
          <a:xfrm>
            <a:off x="4388446" y="5905501"/>
            <a:ext cx="228600" cy="304800"/>
          </a:xfrm>
          <a:prstGeom prst="upDownArrow">
            <a:avLst>
              <a:gd name="adj1" fmla="val 50000"/>
              <a:gd name="adj2" fmla="val 26667"/>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20" name="AutoShape 62">
            <a:extLst>
              <a:ext uri="{FF2B5EF4-FFF2-40B4-BE49-F238E27FC236}">
                <a16:creationId xmlns:a16="http://schemas.microsoft.com/office/drawing/2014/main" id="{099C880A-90D2-4142-858D-079F38826E15}"/>
              </a:ext>
            </a:extLst>
          </p:cNvPr>
          <p:cNvSpPr>
            <a:spLocks noChangeArrowheads="1"/>
          </p:cNvSpPr>
          <p:nvPr/>
        </p:nvSpPr>
        <p:spPr bwMode="auto">
          <a:xfrm>
            <a:off x="5972771" y="4752976"/>
            <a:ext cx="457200" cy="228600"/>
          </a:xfrm>
          <a:prstGeom prst="leftRightArrow">
            <a:avLst>
              <a:gd name="adj1" fmla="val 50000"/>
              <a:gd name="adj2" fmla="val 40000"/>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148474F-772C-4735-AD5A-CB4D2C05299D}"/>
              </a:ext>
            </a:extLst>
          </p:cNvPr>
          <p:cNvSpPr>
            <a:spLocks noGrp="1" noChangeArrowheads="1"/>
          </p:cNvSpPr>
          <p:nvPr>
            <p:ph type="title"/>
          </p:nvPr>
        </p:nvSpPr>
        <p:spPr/>
        <p:txBody>
          <a:bodyPr/>
          <a:lstStyle/>
          <a:p>
            <a:pPr eaLnBrk="1" hangingPunct="1"/>
            <a:r>
              <a:rPr lang="zh-CN" altLang="en-US"/>
              <a:t>凸多边形的最优三角剖分</a:t>
            </a:r>
          </a:p>
        </p:txBody>
      </p:sp>
      <p:sp>
        <p:nvSpPr>
          <p:cNvPr id="24579" name="Rectangle 3">
            <a:extLst>
              <a:ext uri="{FF2B5EF4-FFF2-40B4-BE49-F238E27FC236}">
                <a16:creationId xmlns:a16="http://schemas.microsoft.com/office/drawing/2014/main" id="{70AC4C9A-6EBC-46F7-B009-6BD8F365C0ED}"/>
              </a:ext>
            </a:extLst>
          </p:cNvPr>
          <p:cNvSpPr>
            <a:spLocks noGrp="1" noChangeArrowheads="1"/>
          </p:cNvSpPr>
          <p:nvPr>
            <p:ph idx="1"/>
          </p:nvPr>
        </p:nvSpPr>
        <p:spPr>
          <a:xfrm>
            <a:off x="2706688" y="2017713"/>
            <a:ext cx="7696200" cy="2089150"/>
          </a:xfrm>
        </p:spPr>
        <p:txBody>
          <a:bodyPr>
            <a:normAutofit fontScale="85000" lnSpcReduction="10000"/>
          </a:bodyPr>
          <a:lstStyle/>
          <a:p>
            <a:pPr eaLnBrk="1" hangingPunct="1"/>
            <a:r>
              <a:rPr lang="zh-CN" altLang="en-US" sz="2400"/>
              <a:t>最优子结构性质</a:t>
            </a:r>
          </a:p>
          <a:p>
            <a:pPr lvl="1" eaLnBrk="1" hangingPunct="1"/>
            <a:r>
              <a:rPr lang="zh-CN" altLang="en-US" sz="2000"/>
              <a:t>若</a:t>
            </a:r>
            <a:r>
              <a:rPr lang="en-US" altLang="zh-CN" sz="2000"/>
              <a:t>P={v</a:t>
            </a:r>
            <a:r>
              <a:rPr lang="en-US" altLang="zh-CN" sz="2000" baseline="-25000"/>
              <a:t>0</a:t>
            </a:r>
            <a:r>
              <a:rPr lang="en-US" altLang="zh-CN" sz="2000"/>
              <a:t>,v</a:t>
            </a:r>
            <a:r>
              <a:rPr lang="en-US" altLang="zh-CN" sz="2000" baseline="-25000"/>
              <a:t>1</a:t>
            </a:r>
            <a:r>
              <a:rPr lang="en-US" altLang="zh-CN" sz="2000"/>
              <a:t>,</a:t>
            </a:r>
            <a:r>
              <a:rPr lang="en-US" altLang="zh-CN" sz="2000">
                <a:latin typeface="Arial" panose="020B0604020202020204" pitchFamily="34" charset="0"/>
              </a:rPr>
              <a:t>…</a:t>
            </a:r>
            <a:r>
              <a:rPr lang="en-US" altLang="zh-CN" sz="2000"/>
              <a:t>,v</a:t>
            </a:r>
            <a:r>
              <a:rPr lang="en-US" altLang="zh-CN" sz="2000" baseline="-25000"/>
              <a:t>n-1</a:t>
            </a:r>
            <a:r>
              <a:rPr lang="en-US" altLang="zh-CN" sz="2000"/>
              <a:t>}</a:t>
            </a:r>
            <a:r>
              <a:rPr lang="zh-CN" altLang="en-US" sz="2000"/>
              <a:t>的一个最优三角剖分</a:t>
            </a:r>
            <a:r>
              <a:rPr lang="en-US" altLang="zh-CN" sz="2000"/>
              <a:t>T</a:t>
            </a:r>
            <a:r>
              <a:rPr lang="zh-CN" altLang="en-US" sz="2000"/>
              <a:t>包含了三角形</a:t>
            </a:r>
            <a:r>
              <a:rPr lang="en-US" altLang="zh-CN" sz="2000"/>
              <a:t>v</a:t>
            </a:r>
            <a:r>
              <a:rPr lang="en-US" altLang="zh-CN" sz="2000" baseline="-25000"/>
              <a:t>0</a:t>
            </a:r>
            <a:r>
              <a:rPr lang="en-US" altLang="zh-CN" sz="2000"/>
              <a:t>v</a:t>
            </a:r>
            <a:r>
              <a:rPr lang="en-US" altLang="zh-CN" sz="2000" baseline="-25000"/>
              <a:t>k</a:t>
            </a:r>
            <a:r>
              <a:rPr lang="en-US" altLang="zh-CN" sz="2000"/>
              <a:t>v</a:t>
            </a:r>
            <a:r>
              <a:rPr lang="en-US" altLang="zh-CN" sz="2000" baseline="-25000"/>
              <a:t>n-1</a:t>
            </a:r>
            <a:r>
              <a:rPr lang="zh-CN" altLang="en-US" sz="2000"/>
              <a:t>，由</a:t>
            </a:r>
            <a:r>
              <a:rPr lang="en-US" altLang="zh-CN" sz="2000"/>
              <a:t>T</a:t>
            </a:r>
            <a:r>
              <a:rPr lang="en-US" altLang="zh-CN" sz="2000" baseline="-25000"/>
              <a:t>0</a:t>
            </a:r>
            <a:r>
              <a:rPr lang="en-US" altLang="zh-CN" sz="2000" baseline="-25000">
                <a:latin typeface="Arial" panose="020B0604020202020204" pitchFamily="34" charset="0"/>
              </a:rPr>
              <a:t>…</a:t>
            </a:r>
            <a:r>
              <a:rPr lang="en-US" altLang="zh-CN" sz="2000" baseline="-25000"/>
              <a:t>n-1</a:t>
            </a:r>
            <a:r>
              <a:rPr lang="zh-CN" altLang="en-US" sz="2000"/>
              <a:t>的权等于</a:t>
            </a:r>
            <a:r>
              <a:rPr lang="en-US" altLang="zh-CN" sz="2000"/>
              <a:t>T</a:t>
            </a:r>
            <a:r>
              <a:rPr lang="en-US" altLang="zh-CN" sz="2000" baseline="-25000"/>
              <a:t>0</a:t>
            </a:r>
            <a:r>
              <a:rPr lang="en-US" altLang="zh-CN" sz="2000" baseline="-25000">
                <a:latin typeface="Arial" panose="020B0604020202020204" pitchFamily="34" charset="0"/>
              </a:rPr>
              <a:t>…</a:t>
            </a:r>
            <a:r>
              <a:rPr lang="en-US" altLang="zh-CN" sz="2000" baseline="-25000"/>
              <a:t>k</a:t>
            </a:r>
            <a:r>
              <a:rPr lang="en-US" altLang="zh-CN" sz="2000"/>
              <a:t>+T</a:t>
            </a:r>
            <a:r>
              <a:rPr lang="en-US" altLang="zh-CN" sz="2000" baseline="-25000"/>
              <a:t>k</a:t>
            </a:r>
            <a:r>
              <a:rPr lang="en-US" altLang="zh-CN" sz="2000" baseline="-25000">
                <a:latin typeface="Arial" panose="020B0604020202020204" pitchFamily="34" charset="0"/>
              </a:rPr>
              <a:t>…</a:t>
            </a:r>
            <a:r>
              <a:rPr lang="en-US" altLang="zh-CN" sz="2000" baseline="-25000"/>
              <a:t>n-1</a:t>
            </a:r>
            <a:r>
              <a:rPr lang="en-US" altLang="zh-CN" sz="2000"/>
              <a:t>+ω</a:t>
            </a:r>
            <a:r>
              <a:rPr lang="en-US" altLang="zh-CN" sz="2000" baseline="-25000"/>
              <a:t>0,k,n-1</a:t>
            </a:r>
            <a:r>
              <a:rPr lang="zh-CN" altLang="en-US" sz="2000"/>
              <a:t>，可知</a:t>
            </a:r>
            <a:r>
              <a:rPr lang="en-US" altLang="zh-CN" sz="2000"/>
              <a:t>P</a:t>
            </a:r>
            <a:r>
              <a:rPr lang="en-US" altLang="zh-CN" sz="2000" baseline="-25000"/>
              <a:t>n</a:t>
            </a:r>
            <a:r>
              <a:rPr lang="en-US" altLang="zh-CN" sz="2000" baseline="-25000">
                <a:latin typeface="Arial" panose="020B0604020202020204" pitchFamily="34" charset="0"/>
              </a:rPr>
              <a:t>…</a:t>
            </a:r>
            <a:r>
              <a:rPr lang="en-US" altLang="zh-CN" sz="2000" baseline="-25000"/>
              <a:t>k</a:t>
            </a:r>
            <a:r>
              <a:rPr lang="zh-CN" altLang="en-US" sz="2000"/>
              <a:t>和</a:t>
            </a:r>
            <a:r>
              <a:rPr lang="en-US" altLang="zh-CN" sz="2000"/>
              <a:t>P</a:t>
            </a:r>
            <a:r>
              <a:rPr lang="en-US" altLang="zh-CN" sz="2000" baseline="-25000"/>
              <a:t>k</a:t>
            </a:r>
            <a:r>
              <a:rPr lang="en-US" altLang="zh-CN" sz="2000" baseline="-25000">
                <a:latin typeface="Arial" panose="020B0604020202020204" pitchFamily="34" charset="0"/>
              </a:rPr>
              <a:t>…</a:t>
            </a:r>
            <a:r>
              <a:rPr lang="en-US" altLang="zh-CN" sz="2000" baseline="-25000"/>
              <a:t>n-1</a:t>
            </a:r>
            <a:r>
              <a:rPr lang="zh-CN" altLang="en-US" sz="2000"/>
              <a:t>上的剖分也是最优的。</a:t>
            </a:r>
          </a:p>
          <a:p>
            <a:pPr lvl="1" eaLnBrk="1" hangingPunct="1"/>
            <a:endParaRPr lang="en-US" altLang="zh-CN" sz="2000"/>
          </a:p>
        </p:txBody>
      </p:sp>
      <p:grpSp>
        <p:nvGrpSpPr>
          <p:cNvPr id="15" name="Group 4">
            <a:extLst>
              <a:ext uri="{FF2B5EF4-FFF2-40B4-BE49-F238E27FC236}">
                <a16:creationId xmlns:a16="http://schemas.microsoft.com/office/drawing/2014/main" id="{B32B6297-9BFE-48EA-8E79-4279D6CD3CBB}"/>
              </a:ext>
            </a:extLst>
          </p:cNvPr>
          <p:cNvGrpSpPr>
            <a:grpSpLocks/>
          </p:cNvGrpSpPr>
          <p:nvPr/>
        </p:nvGrpSpPr>
        <p:grpSpPr bwMode="auto">
          <a:xfrm>
            <a:off x="4648200" y="3933056"/>
            <a:ext cx="3813175" cy="2576513"/>
            <a:chOff x="3122" y="2563"/>
            <a:chExt cx="2402" cy="1623"/>
          </a:xfrm>
        </p:grpSpPr>
        <p:sp>
          <p:nvSpPr>
            <p:cNvPr id="16" name="Freeform 5">
              <a:extLst>
                <a:ext uri="{FF2B5EF4-FFF2-40B4-BE49-F238E27FC236}">
                  <a16:creationId xmlns:a16="http://schemas.microsoft.com/office/drawing/2014/main" id="{6AC0D4D4-2CA1-4BA3-8703-D8AB4C8CB67F}"/>
                </a:ext>
              </a:extLst>
            </p:cNvPr>
            <p:cNvSpPr>
              <a:spLocks/>
            </p:cNvSpPr>
            <p:nvPr/>
          </p:nvSpPr>
          <p:spPr bwMode="auto">
            <a:xfrm>
              <a:off x="3348" y="2794"/>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 name="Line 6">
              <a:extLst>
                <a:ext uri="{FF2B5EF4-FFF2-40B4-BE49-F238E27FC236}">
                  <a16:creationId xmlns:a16="http://schemas.microsoft.com/office/drawing/2014/main" id="{12B52770-518A-4758-BE2D-E599444E3A64}"/>
                </a:ext>
              </a:extLst>
            </p:cNvPr>
            <p:cNvSpPr>
              <a:spLocks noChangeShapeType="1"/>
            </p:cNvSpPr>
            <p:nvPr/>
          </p:nvSpPr>
          <p:spPr bwMode="auto">
            <a:xfrm flipH="1">
              <a:off x="3780" y="2794"/>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 name="Line 7">
              <a:extLst>
                <a:ext uri="{FF2B5EF4-FFF2-40B4-BE49-F238E27FC236}">
                  <a16:creationId xmlns:a16="http://schemas.microsoft.com/office/drawing/2014/main" id="{C8B9036D-70DD-4156-BC07-247B6C683D54}"/>
                </a:ext>
              </a:extLst>
            </p:cNvPr>
            <p:cNvSpPr>
              <a:spLocks noChangeShapeType="1"/>
            </p:cNvSpPr>
            <p:nvPr/>
          </p:nvSpPr>
          <p:spPr bwMode="auto">
            <a:xfrm>
              <a:off x="3972" y="2794"/>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 name="Line 8">
              <a:extLst>
                <a:ext uri="{FF2B5EF4-FFF2-40B4-BE49-F238E27FC236}">
                  <a16:creationId xmlns:a16="http://schemas.microsoft.com/office/drawing/2014/main" id="{78EF8150-7F70-4091-A710-1EBEFB4DD178}"/>
                </a:ext>
              </a:extLst>
            </p:cNvPr>
            <p:cNvSpPr>
              <a:spLocks noChangeShapeType="1"/>
            </p:cNvSpPr>
            <p:nvPr/>
          </p:nvSpPr>
          <p:spPr bwMode="auto">
            <a:xfrm>
              <a:off x="4884" y="2842"/>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 name="Text Box 9">
              <a:extLst>
                <a:ext uri="{FF2B5EF4-FFF2-40B4-BE49-F238E27FC236}">
                  <a16:creationId xmlns:a16="http://schemas.microsoft.com/office/drawing/2014/main" id="{C88AEDF0-12D4-4728-90D9-9FFA03AC7B42}"/>
                </a:ext>
              </a:extLst>
            </p:cNvPr>
            <p:cNvSpPr txBox="1">
              <a:spLocks noChangeArrowheads="1"/>
            </p:cNvSpPr>
            <p:nvPr/>
          </p:nvSpPr>
          <p:spPr bwMode="auto">
            <a:xfrm>
              <a:off x="3806" y="2563"/>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0</a:t>
              </a:r>
            </a:p>
          </p:txBody>
        </p:sp>
        <p:sp>
          <p:nvSpPr>
            <p:cNvPr id="21" name="Text Box 10">
              <a:extLst>
                <a:ext uri="{FF2B5EF4-FFF2-40B4-BE49-F238E27FC236}">
                  <a16:creationId xmlns:a16="http://schemas.microsoft.com/office/drawing/2014/main" id="{7122B934-E62C-406D-BD55-4A5EA2C53215}"/>
                </a:ext>
              </a:extLst>
            </p:cNvPr>
            <p:cNvSpPr txBox="1">
              <a:spLocks noChangeArrowheads="1"/>
            </p:cNvSpPr>
            <p:nvPr/>
          </p:nvSpPr>
          <p:spPr bwMode="auto">
            <a:xfrm>
              <a:off x="3122" y="308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1</a:t>
              </a:r>
            </a:p>
          </p:txBody>
        </p:sp>
        <p:sp>
          <p:nvSpPr>
            <p:cNvPr id="22" name="Text Box 11">
              <a:extLst>
                <a:ext uri="{FF2B5EF4-FFF2-40B4-BE49-F238E27FC236}">
                  <a16:creationId xmlns:a16="http://schemas.microsoft.com/office/drawing/2014/main" id="{91BE970B-307D-46BD-B776-88824C7BC11C}"/>
                </a:ext>
              </a:extLst>
            </p:cNvPr>
            <p:cNvSpPr txBox="1">
              <a:spLocks noChangeArrowheads="1"/>
            </p:cNvSpPr>
            <p:nvPr/>
          </p:nvSpPr>
          <p:spPr bwMode="auto">
            <a:xfrm>
              <a:off x="3572" y="3936"/>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3" name="Text Box 12">
              <a:extLst>
                <a:ext uri="{FF2B5EF4-FFF2-40B4-BE49-F238E27FC236}">
                  <a16:creationId xmlns:a16="http://schemas.microsoft.com/office/drawing/2014/main" id="{8A13E528-8A1E-41D1-8F62-3A02A078AA17}"/>
                </a:ext>
              </a:extLst>
            </p:cNvPr>
            <p:cNvSpPr txBox="1">
              <a:spLocks noChangeArrowheads="1"/>
            </p:cNvSpPr>
            <p:nvPr/>
          </p:nvSpPr>
          <p:spPr bwMode="auto">
            <a:xfrm>
              <a:off x="4994" y="379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k</a:t>
              </a:r>
            </a:p>
          </p:txBody>
        </p:sp>
        <p:sp>
          <p:nvSpPr>
            <p:cNvPr id="24" name="Text Box 13">
              <a:extLst>
                <a:ext uri="{FF2B5EF4-FFF2-40B4-BE49-F238E27FC236}">
                  <a16:creationId xmlns:a16="http://schemas.microsoft.com/office/drawing/2014/main" id="{7DF7BA4F-6673-4038-8DCA-4BB01ECC60CB}"/>
                </a:ext>
              </a:extLst>
            </p:cNvPr>
            <p:cNvSpPr txBox="1">
              <a:spLocks noChangeArrowheads="1"/>
            </p:cNvSpPr>
            <p:nvPr/>
          </p:nvSpPr>
          <p:spPr bwMode="auto">
            <a:xfrm>
              <a:off x="5288" y="3130"/>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5" name="Text Box 14">
              <a:extLst>
                <a:ext uri="{FF2B5EF4-FFF2-40B4-BE49-F238E27FC236}">
                  <a16:creationId xmlns:a16="http://schemas.microsoft.com/office/drawing/2014/main" id="{54D22A4A-15CC-4004-9E50-A7348B33306D}"/>
                </a:ext>
              </a:extLst>
            </p:cNvPr>
            <p:cNvSpPr txBox="1">
              <a:spLocks noChangeArrowheads="1"/>
            </p:cNvSpPr>
            <p:nvPr/>
          </p:nvSpPr>
          <p:spPr bwMode="auto">
            <a:xfrm>
              <a:off x="4850" y="2650"/>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n</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7A9B512-021E-4087-BE2A-40261B9653DF}"/>
              </a:ext>
            </a:extLst>
          </p:cNvPr>
          <p:cNvSpPr>
            <a:spLocks noGrp="1" noChangeArrowheads="1"/>
          </p:cNvSpPr>
          <p:nvPr>
            <p:ph type="title"/>
          </p:nvPr>
        </p:nvSpPr>
        <p:spPr/>
        <p:txBody>
          <a:bodyPr/>
          <a:lstStyle/>
          <a:p>
            <a:pPr eaLnBrk="1" hangingPunct="1"/>
            <a:r>
              <a:rPr lang="zh-CN" altLang="en-US"/>
              <a:t>凸多边形的最优三角剖分</a:t>
            </a:r>
          </a:p>
        </p:txBody>
      </p:sp>
      <p:sp>
        <p:nvSpPr>
          <p:cNvPr id="25603" name="Rectangle 3">
            <a:extLst>
              <a:ext uri="{FF2B5EF4-FFF2-40B4-BE49-F238E27FC236}">
                <a16:creationId xmlns:a16="http://schemas.microsoft.com/office/drawing/2014/main" id="{38395A42-58B9-4055-8998-12A813856A51}"/>
              </a:ext>
            </a:extLst>
          </p:cNvPr>
          <p:cNvSpPr>
            <a:spLocks noGrp="1" noChangeArrowheads="1"/>
          </p:cNvSpPr>
          <p:nvPr>
            <p:ph idx="1"/>
          </p:nvPr>
        </p:nvSpPr>
        <p:spPr>
          <a:xfrm>
            <a:off x="2495550" y="1916112"/>
            <a:ext cx="7543800" cy="3385095"/>
          </a:xfrm>
        </p:spPr>
        <p:txBody>
          <a:bodyPr>
            <a:normAutofit/>
          </a:bodyPr>
          <a:lstStyle/>
          <a:p>
            <a:pPr eaLnBrk="1" hangingPunct="1">
              <a:lnSpc>
                <a:spcPct val="150000"/>
              </a:lnSpc>
            </a:pPr>
            <a:r>
              <a:rPr lang="zh-CN" altLang="en-US" dirty="0"/>
              <a:t>最优三角剖分对应的权的递归结构</a:t>
            </a:r>
          </a:p>
          <a:p>
            <a:pPr lvl="1" eaLnBrk="1" hangingPunct="1">
              <a:lnSpc>
                <a:spcPct val="150000"/>
              </a:lnSpc>
            </a:pPr>
            <a:r>
              <a:rPr lang="zh-CN" altLang="en-US" dirty="0"/>
              <a:t>引入辅助向量</a:t>
            </a:r>
            <a:r>
              <a:rPr lang="en-US" altLang="zh-CN" dirty="0"/>
              <a:t>t</a:t>
            </a:r>
            <a:r>
              <a:rPr lang="en-US" altLang="zh-CN" baseline="-25000" dirty="0"/>
              <a:t>1..n,1..n</a:t>
            </a:r>
            <a:r>
              <a:rPr lang="zh-CN" altLang="en-US" dirty="0"/>
              <a:t>，</a:t>
            </a:r>
            <a:r>
              <a:rPr lang="en-US" altLang="zh-CN" dirty="0" err="1"/>
              <a:t>t</a:t>
            </a:r>
            <a:r>
              <a:rPr lang="en-US" altLang="zh-CN" baseline="-25000" dirty="0" err="1"/>
              <a:t>i,j</a:t>
            </a:r>
            <a:r>
              <a:rPr lang="zh-CN" altLang="en-US" dirty="0"/>
              <a:t>表示</a:t>
            </a:r>
            <a:r>
              <a:rPr lang="en-US" altLang="zh-CN" dirty="0"/>
              <a:t>P</a:t>
            </a:r>
            <a:r>
              <a:rPr lang="en-US" altLang="zh-CN" baseline="-25000" dirty="0"/>
              <a:t>i-1</a:t>
            </a:r>
            <a:r>
              <a:rPr lang="en-US" altLang="zh-CN" baseline="-25000" dirty="0">
                <a:latin typeface="Arial" panose="020B0604020202020204" pitchFamily="34" charset="0"/>
              </a:rPr>
              <a:t>…</a:t>
            </a:r>
            <a:r>
              <a:rPr lang="en-US" altLang="zh-CN" baseline="-25000" dirty="0"/>
              <a:t>j</a:t>
            </a:r>
            <a:r>
              <a:rPr lang="zh-CN" altLang="en-US" dirty="0"/>
              <a:t>的最优三角剖分的权值；</a:t>
            </a:r>
          </a:p>
          <a:p>
            <a:pPr lvl="1" eaLnBrk="1" hangingPunct="1">
              <a:lnSpc>
                <a:spcPct val="150000"/>
              </a:lnSpc>
            </a:pPr>
            <a:r>
              <a:rPr lang="zh-CN" altLang="en-US" dirty="0"/>
              <a:t>则</a:t>
            </a:r>
            <a:r>
              <a:rPr lang="en-US" altLang="zh-CN" dirty="0"/>
              <a:t>P</a:t>
            </a:r>
            <a:r>
              <a:rPr lang="en-US" altLang="zh-CN" baseline="-25000" dirty="0"/>
              <a:t>0</a:t>
            </a:r>
            <a:r>
              <a:rPr lang="en-US" altLang="zh-CN" baseline="-25000" dirty="0">
                <a:latin typeface="Arial" panose="020B0604020202020204" pitchFamily="34" charset="0"/>
              </a:rPr>
              <a:t>…</a:t>
            </a:r>
            <a:r>
              <a:rPr lang="en-US" altLang="zh-CN" baseline="-25000" dirty="0"/>
              <a:t>n</a:t>
            </a:r>
            <a:r>
              <a:rPr lang="zh-CN" altLang="en-US" dirty="0"/>
              <a:t>的最优三角剖分的权值即</a:t>
            </a:r>
            <a:r>
              <a:rPr lang="en-US" altLang="zh-CN" dirty="0"/>
              <a:t>t</a:t>
            </a:r>
            <a:r>
              <a:rPr lang="en-US" altLang="zh-CN" baseline="-25000" dirty="0"/>
              <a:t>1,n</a:t>
            </a:r>
            <a:r>
              <a:rPr lang="zh-CN" altLang="en-US" dirty="0"/>
              <a:t>；由最优子结构性质可得：</a:t>
            </a:r>
            <a:br>
              <a:rPr lang="zh-CN" altLang="en-US" dirty="0"/>
            </a:br>
            <a:r>
              <a:rPr lang="en-US" altLang="zh-CN" b="1" dirty="0" err="1"/>
              <a:t>t</a:t>
            </a:r>
            <a:r>
              <a:rPr lang="en-US" altLang="zh-CN" b="1" baseline="-25000" dirty="0" err="1"/>
              <a:t>i,i</a:t>
            </a:r>
            <a:r>
              <a:rPr lang="en-US" altLang="zh-CN" b="1" dirty="0"/>
              <a:t>=0</a:t>
            </a:r>
            <a:br>
              <a:rPr lang="en-US" altLang="zh-CN" b="1" dirty="0"/>
            </a:br>
            <a:r>
              <a:rPr lang="en-US" altLang="zh-CN" b="1" dirty="0" err="1"/>
              <a:t>t</a:t>
            </a:r>
            <a:r>
              <a:rPr lang="en-US" altLang="zh-CN" b="1" baseline="-25000" dirty="0" err="1"/>
              <a:t>i,j</a:t>
            </a:r>
            <a:r>
              <a:rPr lang="en-US" altLang="zh-CN" b="1" dirty="0"/>
              <a:t>=min{t</a:t>
            </a:r>
            <a:r>
              <a:rPr lang="en-US" altLang="zh-CN" b="1" baseline="-25000" dirty="0"/>
              <a:t>i,k</a:t>
            </a:r>
            <a:r>
              <a:rPr lang="en-US" altLang="zh-CN" b="1" dirty="0"/>
              <a:t>+t</a:t>
            </a:r>
            <a:r>
              <a:rPr lang="en-US" altLang="zh-CN" b="1" baseline="-25000" dirty="0"/>
              <a:t>k+1,j</a:t>
            </a:r>
            <a:r>
              <a:rPr lang="en-US" altLang="zh-CN" b="1" dirty="0"/>
              <a:t>+ω(v</a:t>
            </a:r>
            <a:r>
              <a:rPr lang="en-US" altLang="zh-CN" b="1" baseline="-25000" dirty="0"/>
              <a:t>i-1</a:t>
            </a:r>
            <a:r>
              <a:rPr lang="en-US" altLang="zh-CN" b="1" dirty="0"/>
              <a:t>,v</a:t>
            </a:r>
            <a:r>
              <a:rPr lang="en-US" altLang="zh-CN" b="1" baseline="-25000" dirty="0"/>
              <a:t>k</a:t>
            </a:r>
            <a:r>
              <a:rPr lang="en-US" altLang="zh-CN" b="1" dirty="0"/>
              <a:t>,v</a:t>
            </a:r>
            <a:r>
              <a:rPr lang="en-US" altLang="zh-CN" b="1" baseline="-25000" dirty="0"/>
              <a:t>j</a:t>
            </a:r>
            <a:r>
              <a:rPr lang="en-US" altLang="zh-CN" b="1" dirty="0"/>
              <a:t>)|i≤k≤j-1,1≤i&lt;</a:t>
            </a:r>
            <a:r>
              <a:rPr lang="en-US" altLang="zh-CN" b="1" dirty="0" err="1"/>
              <a:t>j≤n</a:t>
            </a:r>
            <a:r>
              <a:rPr lang="en-US" altLang="zh-CN" b="1" dirty="0"/>
              <a:t>}</a:t>
            </a:r>
          </a:p>
          <a:p>
            <a:pPr lvl="1" eaLnBrk="1" hangingPunct="1">
              <a:lnSpc>
                <a:spcPct val="150000"/>
              </a:lnSpc>
            </a:pPr>
            <a:r>
              <a:rPr lang="zh-CN" altLang="en-US" dirty="0"/>
              <a:t>引入辅助向量</a:t>
            </a:r>
            <a:r>
              <a:rPr lang="en-US" altLang="zh-CN" dirty="0"/>
              <a:t>s</a:t>
            </a:r>
            <a:r>
              <a:rPr lang="en-US" altLang="zh-CN" baseline="-25000" dirty="0"/>
              <a:t>1..n,1..n</a:t>
            </a:r>
            <a:r>
              <a:rPr lang="zh-CN" altLang="en-US" dirty="0"/>
              <a:t>，记录</a:t>
            </a:r>
            <a:r>
              <a:rPr lang="en-US" altLang="zh-CN" dirty="0"/>
              <a:t>k</a:t>
            </a:r>
            <a:r>
              <a:rPr lang="zh-CN" altLang="en-US" dirty="0"/>
              <a:t>值；</a:t>
            </a:r>
          </a:p>
        </p:txBody>
      </p:sp>
      <p:grpSp>
        <p:nvGrpSpPr>
          <p:cNvPr id="15" name="Group 4">
            <a:extLst>
              <a:ext uri="{FF2B5EF4-FFF2-40B4-BE49-F238E27FC236}">
                <a16:creationId xmlns:a16="http://schemas.microsoft.com/office/drawing/2014/main" id="{27F171B9-E089-4215-BF54-7BEDCBE767D1}"/>
              </a:ext>
            </a:extLst>
          </p:cNvPr>
          <p:cNvGrpSpPr>
            <a:grpSpLocks/>
          </p:cNvGrpSpPr>
          <p:nvPr/>
        </p:nvGrpSpPr>
        <p:grpSpPr bwMode="auto">
          <a:xfrm>
            <a:off x="6672064" y="4012950"/>
            <a:ext cx="3813175" cy="2576513"/>
            <a:chOff x="3122" y="2563"/>
            <a:chExt cx="2402" cy="1623"/>
          </a:xfrm>
        </p:grpSpPr>
        <p:sp>
          <p:nvSpPr>
            <p:cNvPr id="16" name="Freeform 5">
              <a:extLst>
                <a:ext uri="{FF2B5EF4-FFF2-40B4-BE49-F238E27FC236}">
                  <a16:creationId xmlns:a16="http://schemas.microsoft.com/office/drawing/2014/main" id="{A1C99009-8F00-492D-872D-DC927414B1D4}"/>
                </a:ext>
              </a:extLst>
            </p:cNvPr>
            <p:cNvSpPr>
              <a:spLocks/>
            </p:cNvSpPr>
            <p:nvPr/>
          </p:nvSpPr>
          <p:spPr bwMode="auto">
            <a:xfrm>
              <a:off x="3348" y="2794"/>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 name="Line 6">
              <a:extLst>
                <a:ext uri="{FF2B5EF4-FFF2-40B4-BE49-F238E27FC236}">
                  <a16:creationId xmlns:a16="http://schemas.microsoft.com/office/drawing/2014/main" id="{97308C1F-77CA-495C-9994-A39011F3D95A}"/>
                </a:ext>
              </a:extLst>
            </p:cNvPr>
            <p:cNvSpPr>
              <a:spLocks noChangeShapeType="1"/>
            </p:cNvSpPr>
            <p:nvPr/>
          </p:nvSpPr>
          <p:spPr bwMode="auto">
            <a:xfrm flipH="1">
              <a:off x="3780" y="2794"/>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 name="Line 7">
              <a:extLst>
                <a:ext uri="{FF2B5EF4-FFF2-40B4-BE49-F238E27FC236}">
                  <a16:creationId xmlns:a16="http://schemas.microsoft.com/office/drawing/2014/main" id="{1FFC35CD-D54D-4D52-85EC-9CCEFCF02267}"/>
                </a:ext>
              </a:extLst>
            </p:cNvPr>
            <p:cNvSpPr>
              <a:spLocks noChangeShapeType="1"/>
            </p:cNvSpPr>
            <p:nvPr/>
          </p:nvSpPr>
          <p:spPr bwMode="auto">
            <a:xfrm>
              <a:off x="3972" y="2794"/>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 name="Line 8">
              <a:extLst>
                <a:ext uri="{FF2B5EF4-FFF2-40B4-BE49-F238E27FC236}">
                  <a16:creationId xmlns:a16="http://schemas.microsoft.com/office/drawing/2014/main" id="{6051258B-2EB7-4CD9-AD7B-3FA7E2A757EF}"/>
                </a:ext>
              </a:extLst>
            </p:cNvPr>
            <p:cNvSpPr>
              <a:spLocks noChangeShapeType="1"/>
            </p:cNvSpPr>
            <p:nvPr/>
          </p:nvSpPr>
          <p:spPr bwMode="auto">
            <a:xfrm>
              <a:off x="4884" y="2842"/>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 name="Text Box 9">
              <a:extLst>
                <a:ext uri="{FF2B5EF4-FFF2-40B4-BE49-F238E27FC236}">
                  <a16:creationId xmlns:a16="http://schemas.microsoft.com/office/drawing/2014/main" id="{C868CECA-A27C-4182-9E15-C1A5A6646CE8}"/>
                </a:ext>
              </a:extLst>
            </p:cNvPr>
            <p:cNvSpPr txBox="1">
              <a:spLocks noChangeArrowheads="1"/>
            </p:cNvSpPr>
            <p:nvPr/>
          </p:nvSpPr>
          <p:spPr bwMode="auto">
            <a:xfrm>
              <a:off x="3806" y="2563"/>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0</a:t>
              </a:r>
            </a:p>
          </p:txBody>
        </p:sp>
        <p:sp>
          <p:nvSpPr>
            <p:cNvPr id="21" name="Text Box 10">
              <a:extLst>
                <a:ext uri="{FF2B5EF4-FFF2-40B4-BE49-F238E27FC236}">
                  <a16:creationId xmlns:a16="http://schemas.microsoft.com/office/drawing/2014/main" id="{D6D8031F-68A3-4EFD-A24B-50DC072F0456}"/>
                </a:ext>
              </a:extLst>
            </p:cNvPr>
            <p:cNvSpPr txBox="1">
              <a:spLocks noChangeArrowheads="1"/>
            </p:cNvSpPr>
            <p:nvPr/>
          </p:nvSpPr>
          <p:spPr bwMode="auto">
            <a:xfrm>
              <a:off x="3122" y="308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1</a:t>
              </a:r>
            </a:p>
          </p:txBody>
        </p:sp>
        <p:sp>
          <p:nvSpPr>
            <p:cNvPr id="22" name="Text Box 11">
              <a:extLst>
                <a:ext uri="{FF2B5EF4-FFF2-40B4-BE49-F238E27FC236}">
                  <a16:creationId xmlns:a16="http://schemas.microsoft.com/office/drawing/2014/main" id="{05B03A7D-6FE2-40C8-8784-E58900ED4ABC}"/>
                </a:ext>
              </a:extLst>
            </p:cNvPr>
            <p:cNvSpPr txBox="1">
              <a:spLocks noChangeArrowheads="1"/>
            </p:cNvSpPr>
            <p:nvPr/>
          </p:nvSpPr>
          <p:spPr bwMode="auto">
            <a:xfrm>
              <a:off x="3572" y="3936"/>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3" name="Text Box 12">
              <a:extLst>
                <a:ext uri="{FF2B5EF4-FFF2-40B4-BE49-F238E27FC236}">
                  <a16:creationId xmlns:a16="http://schemas.microsoft.com/office/drawing/2014/main" id="{A8E2947E-4DC0-44B8-9AD5-E0AA46022C2B}"/>
                </a:ext>
              </a:extLst>
            </p:cNvPr>
            <p:cNvSpPr txBox="1">
              <a:spLocks noChangeArrowheads="1"/>
            </p:cNvSpPr>
            <p:nvPr/>
          </p:nvSpPr>
          <p:spPr bwMode="auto">
            <a:xfrm>
              <a:off x="4994" y="379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k</a:t>
              </a:r>
            </a:p>
          </p:txBody>
        </p:sp>
        <p:sp>
          <p:nvSpPr>
            <p:cNvPr id="24" name="Text Box 13">
              <a:extLst>
                <a:ext uri="{FF2B5EF4-FFF2-40B4-BE49-F238E27FC236}">
                  <a16:creationId xmlns:a16="http://schemas.microsoft.com/office/drawing/2014/main" id="{30941E38-7C3D-437D-BF26-056226764B9D}"/>
                </a:ext>
              </a:extLst>
            </p:cNvPr>
            <p:cNvSpPr txBox="1">
              <a:spLocks noChangeArrowheads="1"/>
            </p:cNvSpPr>
            <p:nvPr/>
          </p:nvSpPr>
          <p:spPr bwMode="auto">
            <a:xfrm>
              <a:off x="5288" y="3130"/>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5" name="Text Box 14">
              <a:extLst>
                <a:ext uri="{FF2B5EF4-FFF2-40B4-BE49-F238E27FC236}">
                  <a16:creationId xmlns:a16="http://schemas.microsoft.com/office/drawing/2014/main" id="{4D24926E-C997-4EC3-8DA4-99E2E63C8068}"/>
                </a:ext>
              </a:extLst>
            </p:cNvPr>
            <p:cNvSpPr txBox="1">
              <a:spLocks noChangeArrowheads="1"/>
            </p:cNvSpPr>
            <p:nvPr/>
          </p:nvSpPr>
          <p:spPr bwMode="auto">
            <a:xfrm>
              <a:off x="4850" y="2650"/>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n</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DDB62B1-1F8A-4EB1-8C49-2FD5740AB668}"/>
              </a:ext>
            </a:extLst>
          </p:cNvPr>
          <p:cNvSpPr>
            <a:spLocks noGrp="1" noChangeArrowheads="1"/>
          </p:cNvSpPr>
          <p:nvPr>
            <p:ph type="title"/>
          </p:nvPr>
        </p:nvSpPr>
        <p:spPr/>
        <p:txBody>
          <a:bodyPr/>
          <a:lstStyle/>
          <a:p>
            <a:pPr eaLnBrk="1" hangingPunct="1"/>
            <a:r>
              <a:rPr lang="zh-CN" altLang="en-US"/>
              <a:t>凸多边形的最优三角剖分</a:t>
            </a:r>
          </a:p>
        </p:txBody>
      </p:sp>
      <p:sp>
        <p:nvSpPr>
          <p:cNvPr id="26627" name="Rectangle 3">
            <a:extLst>
              <a:ext uri="{FF2B5EF4-FFF2-40B4-BE49-F238E27FC236}">
                <a16:creationId xmlns:a16="http://schemas.microsoft.com/office/drawing/2014/main" id="{50434A11-4C6D-405B-8757-358D82558362}"/>
              </a:ext>
            </a:extLst>
          </p:cNvPr>
          <p:cNvSpPr>
            <a:spLocks noGrp="1" noChangeArrowheads="1"/>
          </p:cNvSpPr>
          <p:nvPr>
            <p:ph idx="1"/>
          </p:nvPr>
        </p:nvSpPr>
        <p:spPr>
          <a:xfrm>
            <a:off x="2566989" y="1989138"/>
            <a:ext cx="7850187" cy="4487862"/>
          </a:xfrm>
        </p:spPr>
        <p:txBody>
          <a:bodyPr>
            <a:normAutofit fontScale="70000" lnSpcReduction="20000"/>
          </a:bodyPr>
          <a:lstStyle/>
          <a:p>
            <a:pPr defTabSz="361950" eaLnBrk="1" hangingPunct="1"/>
            <a:r>
              <a:rPr lang="zh-CN" altLang="en-US" sz="2400"/>
              <a:t>计算最优值</a:t>
            </a:r>
          </a:p>
          <a:p>
            <a:pPr lvl="1" defTabSz="361950" eaLnBrk="1" hangingPunct="1"/>
            <a:r>
              <a:rPr lang="zh-CN" altLang="en-US" sz="2000"/>
              <a:t>给定凸</a:t>
            </a:r>
            <a:r>
              <a:rPr lang="en-US" altLang="zh-CN" sz="2000"/>
              <a:t>n+1</a:t>
            </a:r>
            <a:r>
              <a:rPr lang="zh-CN" altLang="en-US" sz="2000"/>
              <a:t>多边形</a:t>
            </a:r>
            <a:r>
              <a:rPr lang="en-US" altLang="zh-CN" sz="2000"/>
              <a:t>P=&lt;v</a:t>
            </a:r>
            <a:r>
              <a:rPr lang="en-US" altLang="zh-CN" sz="2000" baseline="-25000"/>
              <a:t>0</a:t>
            </a:r>
            <a:r>
              <a:rPr lang="en-US" altLang="zh-CN" sz="2000"/>
              <a:t>,v</a:t>
            </a:r>
            <a:r>
              <a:rPr lang="en-US" altLang="zh-CN" sz="2000" baseline="-25000"/>
              <a:t>1</a:t>
            </a:r>
            <a:r>
              <a:rPr lang="en-US" altLang="zh-CN" sz="2000"/>
              <a:t>,</a:t>
            </a:r>
            <a:r>
              <a:rPr lang="en-US" altLang="zh-CN" sz="2000">
                <a:latin typeface="Arial" panose="020B0604020202020204" pitchFamily="34" charset="0"/>
              </a:rPr>
              <a:t>…</a:t>
            </a:r>
            <a:r>
              <a:rPr lang="en-US" altLang="zh-CN" sz="2000"/>
              <a:t>,v</a:t>
            </a:r>
            <a:r>
              <a:rPr lang="en-US" altLang="zh-CN" sz="2000" baseline="-25000"/>
              <a:t>n</a:t>
            </a:r>
            <a:r>
              <a:rPr lang="en-US" altLang="zh-CN" sz="2000"/>
              <a:t>&gt;</a:t>
            </a:r>
            <a:r>
              <a:rPr lang="zh-CN" altLang="en-US" sz="2000"/>
              <a:t>和权函数</a:t>
            </a:r>
            <a:r>
              <a:rPr lang="en-US" altLang="zh-CN" sz="2000"/>
              <a:t>ω(v</a:t>
            </a:r>
            <a:r>
              <a:rPr lang="en-US" altLang="zh-CN" sz="2000" baseline="-25000"/>
              <a:t>i</a:t>
            </a:r>
            <a:r>
              <a:rPr lang="en-US" altLang="zh-CN" sz="2000"/>
              <a:t>, v</a:t>
            </a:r>
            <a:r>
              <a:rPr lang="en-US" altLang="zh-CN" sz="2000" baseline="-25000"/>
              <a:t>k</a:t>
            </a:r>
            <a:r>
              <a:rPr lang="en-US" altLang="zh-CN" sz="2000"/>
              <a:t>, v</a:t>
            </a:r>
            <a:r>
              <a:rPr lang="en-US" altLang="zh-CN" sz="2000" baseline="-25000"/>
              <a:t>j</a:t>
            </a:r>
            <a:r>
              <a:rPr lang="en-US" altLang="zh-CN" sz="2000"/>
              <a:t>)</a:t>
            </a:r>
            <a:r>
              <a:rPr lang="zh-CN" altLang="en-US" sz="2000"/>
              <a:t>；</a:t>
            </a:r>
            <a:br>
              <a:rPr lang="zh-CN" altLang="en-US" sz="2000"/>
            </a:br>
            <a:r>
              <a:rPr lang="zh-CN" altLang="en-US" sz="2000"/>
              <a:t>初始化</a:t>
            </a:r>
            <a:r>
              <a:rPr lang="en-US" altLang="zh-CN" sz="2000"/>
              <a:t>t[i][i] = 0</a:t>
            </a:r>
            <a:r>
              <a:rPr lang="zh-CN" altLang="en-US" sz="2000"/>
              <a:t>；</a:t>
            </a:r>
            <a:r>
              <a:rPr lang="en-US" altLang="zh-CN" sz="2000"/>
              <a:t>i = 1</a:t>
            </a:r>
            <a:r>
              <a:rPr lang="en-US" altLang="zh-CN" sz="2000">
                <a:latin typeface="Arial" panose="020B0604020202020204" pitchFamily="34" charset="0"/>
              </a:rPr>
              <a:t>…</a:t>
            </a:r>
            <a:r>
              <a:rPr lang="en-US" altLang="zh-CN" sz="2000"/>
              <a:t>n</a:t>
            </a:r>
            <a:r>
              <a:rPr lang="zh-CN" altLang="en-US" sz="2000"/>
              <a:t>；</a:t>
            </a:r>
            <a:br>
              <a:rPr lang="zh-CN" altLang="en-US" sz="2000"/>
            </a:br>
            <a:r>
              <a:rPr lang="en-US" altLang="zh-CN" sz="2000"/>
              <a:t>L</a:t>
            </a:r>
            <a:r>
              <a:rPr lang="zh-CN" altLang="en-US" sz="2000"/>
              <a:t>循环从</a:t>
            </a:r>
            <a:r>
              <a:rPr lang="en-US" altLang="zh-CN" sz="2000"/>
              <a:t>1</a:t>
            </a:r>
            <a:r>
              <a:rPr lang="zh-CN" altLang="en-US" sz="2000"/>
              <a:t>到</a:t>
            </a:r>
            <a:r>
              <a:rPr lang="en-US" altLang="zh-CN" sz="2000"/>
              <a:t>n-1</a:t>
            </a:r>
            <a:r>
              <a:rPr lang="zh-CN" altLang="en-US" sz="2000"/>
              <a:t>，计算</a:t>
            </a:r>
            <a:r>
              <a:rPr lang="en-US" altLang="zh-CN" sz="2000"/>
              <a:t>t[i][i+L]</a:t>
            </a:r>
            <a:r>
              <a:rPr lang="zh-CN" altLang="en-US" sz="2000"/>
              <a:t>：</a:t>
            </a:r>
            <a:br>
              <a:rPr lang="zh-CN" altLang="en-US" sz="2000"/>
            </a:br>
            <a:r>
              <a:rPr lang="zh-CN" altLang="en-US" sz="2000"/>
              <a:t>	</a:t>
            </a:r>
            <a:r>
              <a:rPr lang="en-US" altLang="zh-CN" sz="2000"/>
              <a:t>i</a:t>
            </a:r>
            <a:r>
              <a:rPr lang="zh-CN" altLang="en-US" sz="2000"/>
              <a:t>循环从</a:t>
            </a:r>
            <a:r>
              <a:rPr lang="en-US" altLang="zh-CN" sz="2000"/>
              <a:t>1</a:t>
            </a:r>
            <a:r>
              <a:rPr lang="zh-CN" altLang="en-US" sz="2000"/>
              <a:t>到</a:t>
            </a:r>
            <a:r>
              <a:rPr lang="en-US" altLang="zh-CN" sz="2000"/>
              <a:t>n-L</a:t>
            </a:r>
            <a:r>
              <a:rPr lang="zh-CN" altLang="en-US" sz="2000"/>
              <a:t>：</a:t>
            </a:r>
            <a:br>
              <a:rPr lang="zh-CN" altLang="en-US" sz="2000"/>
            </a:br>
            <a:r>
              <a:rPr lang="zh-CN" altLang="en-US" sz="2000"/>
              <a:t>		</a:t>
            </a:r>
            <a:r>
              <a:rPr lang="en-US" altLang="zh-CN" sz="2000"/>
              <a:t>j = i+L</a:t>
            </a:r>
            <a:r>
              <a:rPr lang="zh-CN" altLang="en-US" sz="2000"/>
              <a:t>；</a:t>
            </a:r>
            <a:br>
              <a:rPr lang="zh-CN" altLang="en-US" sz="2000"/>
            </a:br>
            <a:r>
              <a:rPr lang="zh-CN" altLang="en-US" sz="2000"/>
              <a:t>		计算</a:t>
            </a:r>
            <a:r>
              <a:rPr lang="en-US" altLang="zh-CN" sz="2000"/>
              <a:t>t[i][j] = </a:t>
            </a:r>
            <a:br>
              <a:rPr lang="en-US" altLang="zh-CN" sz="2000"/>
            </a:br>
            <a:r>
              <a:rPr lang="en-US" altLang="zh-CN" sz="2000"/>
              <a:t>			</a:t>
            </a:r>
            <a:r>
              <a:rPr lang="en-US" altLang="zh-CN" sz="2000" b="1"/>
              <a:t>min{ t[i][k]+t[k+1][j]+ω(v</a:t>
            </a:r>
            <a:r>
              <a:rPr lang="en-US" altLang="zh-CN" sz="2000" b="1" baseline="-25000"/>
              <a:t>i-1</a:t>
            </a:r>
            <a:r>
              <a:rPr lang="en-US" altLang="zh-CN" sz="2000" b="1"/>
              <a:t>,v</a:t>
            </a:r>
            <a:r>
              <a:rPr lang="en-US" altLang="zh-CN" sz="2000" b="1" baseline="-25000"/>
              <a:t>k</a:t>
            </a:r>
            <a:r>
              <a:rPr lang="en-US" altLang="zh-CN" sz="2000" b="1"/>
              <a:t>,v</a:t>
            </a:r>
            <a:r>
              <a:rPr lang="en-US" altLang="zh-CN" sz="2000" b="1" baseline="-25000"/>
              <a:t>j</a:t>
            </a:r>
            <a:r>
              <a:rPr lang="en-US" altLang="zh-CN" sz="2000" b="1"/>
              <a:t>) }</a:t>
            </a:r>
            <a:br>
              <a:rPr lang="en-US" altLang="zh-CN" sz="2000"/>
            </a:br>
            <a:r>
              <a:rPr lang="en-US" altLang="zh-CN" sz="2000"/>
              <a:t>			i≤k&lt;j</a:t>
            </a:r>
            <a:br>
              <a:rPr lang="en-US" altLang="zh-CN" sz="2000"/>
            </a:br>
            <a:r>
              <a:rPr lang="en-US" altLang="zh-CN" sz="2000"/>
              <a:t>		</a:t>
            </a:r>
            <a:r>
              <a:rPr lang="zh-CN" altLang="en-US" sz="2000"/>
              <a:t>并记录：</a:t>
            </a:r>
            <a:r>
              <a:rPr lang="en-US" altLang="zh-CN" sz="2000"/>
              <a:t>s[i][j] = 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12E035B-5F0E-4E91-9083-E1C2B554549D}"/>
              </a:ext>
            </a:extLst>
          </p:cNvPr>
          <p:cNvSpPr>
            <a:spLocks noGrp="1" noChangeArrowheads="1"/>
          </p:cNvSpPr>
          <p:nvPr>
            <p:ph type="title"/>
          </p:nvPr>
        </p:nvSpPr>
        <p:spPr/>
        <p:txBody>
          <a:bodyPr/>
          <a:lstStyle/>
          <a:p>
            <a:pPr eaLnBrk="1" hangingPunct="1"/>
            <a:r>
              <a:rPr lang="zh-CN" altLang="en-US"/>
              <a:t>凸多边形的最优三角剖分</a:t>
            </a:r>
          </a:p>
        </p:txBody>
      </p:sp>
      <p:sp>
        <p:nvSpPr>
          <p:cNvPr id="27651" name="Rectangle 3">
            <a:extLst>
              <a:ext uri="{FF2B5EF4-FFF2-40B4-BE49-F238E27FC236}">
                <a16:creationId xmlns:a16="http://schemas.microsoft.com/office/drawing/2014/main" id="{091AFEE1-7D49-40D1-89C5-9995F8E68EB9}"/>
              </a:ext>
            </a:extLst>
          </p:cNvPr>
          <p:cNvSpPr>
            <a:spLocks noGrp="1" noChangeArrowheads="1"/>
          </p:cNvSpPr>
          <p:nvPr>
            <p:ph idx="1"/>
          </p:nvPr>
        </p:nvSpPr>
        <p:spPr>
          <a:xfrm>
            <a:off x="2566989" y="1989138"/>
            <a:ext cx="7850187" cy="4487862"/>
          </a:xfrm>
        </p:spPr>
        <p:txBody>
          <a:bodyPr/>
          <a:lstStyle/>
          <a:p>
            <a:pPr defTabSz="361950" eaLnBrk="1" hangingPunct="1"/>
            <a:r>
              <a:rPr lang="zh-CN" altLang="en-US"/>
              <a:t>根据</a:t>
            </a:r>
            <a:r>
              <a:rPr lang="en-US" altLang="zh-CN"/>
              <a:t>s</a:t>
            </a:r>
            <a:r>
              <a:rPr lang="zh-CN" altLang="en-US"/>
              <a:t>递归求得最优剖分</a:t>
            </a:r>
          </a:p>
          <a:p>
            <a:pPr lvl="1" defTabSz="361950" eaLnBrk="1" hangingPunct="1"/>
            <a:r>
              <a:rPr lang="zh-CN" altLang="en-US"/>
              <a:t>从</a:t>
            </a:r>
            <a:r>
              <a:rPr lang="en-US" altLang="zh-CN"/>
              <a:t>P</a:t>
            </a:r>
            <a:r>
              <a:rPr lang="en-US" altLang="zh-CN" baseline="-25000"/>
              <a:t>0</a:t>
            </a:r>
            <a:r>
              <a:rPr lang="en-US" altLang="zh-CN" baseline="-25000">
                <a:latin typeface="Arial" panose="020B0604020202020204" pitchFamily="34" charset="0"/>
              </a:rPr>
              <a:t>…</a:t>
            </a:r>
            <a:r>
              <a:rPr lang="en-US" altLang="zh-CN" baseline="-25000"/>
              <a:t>n</a:t>
            </a:r>
            <a:r>
              <a:rPr lang="zh-CN" altLang="en-US"/>
              <a:t>起计算</a:t>
            </a:r>
            <a:r>
              <a:rPr lang="en-US" altLang="zh-CN"/>
              <a:t>P</a:t>
            </a:r>
            <a:r>
              <a:rPr lang="en-US" altLang="zh-CN" baseline="-25000"/>
              <a:t>i</a:t>
            </a:r>
            <a:r>
              <a:rPr lang="en-US" altLang="zh-CN" baseline="-25000">
                <a:latin typeface="Arial" panose="020B0604020202020204" pitchFamily="34" charset="0"/>
              </a:rPr>
              <a:t>…</a:t>
            </a:r>
            <a:r>
              <a:rPr lang="en-US" altLang="zh-CN" baseline="-25000"/>
              <a:t>j</a:t>
            </a:r>
            <a:r>
              <a:rPr lang="zh-CN" altLang="en-US"/>
              <a:t>的最优剖分：</a:t>
            </a:r>
            <a:br>
              <a:rPr lang="zh-CN" altLang="en-US"/>
            </a:br>
            <a:r>
              <a:rPr lang="zh-CN" altLang="en-US"/>
              <a:t>若</a:t>
            </a:r>
            <a:r>
              <a:rPr lang="en-US" altLang="zh-CN"/>
              <a:t>i+1==j</a:t>
            </a:r>
            <a:r>
              <a:rPr lang="zh-CN" altLang="en-US"/>
              <a:t>，则递归结束；</a:t>
            </a:r>
            <a:br>
              <a:rPr lang="zh-CN" altLang="en-US"/>
            </a:br>
            <a:r>
              <a:rPr lang="zh-CN" altLang="en-US"/>
              <a:t>否则：</a:t>
            </a:r>
            <a:br>
              <a:rPr lang="zh-CN" altLang="en-US"/>
            </a:br>
            <a:r>
              <a:rPr lang="zh-CN" altLang="en-US"/>
              <a:t>	</a:t>
            </a:r>
            <a:r>
              <a:rPr lang="en-US" altLang="zh-CN"/>
              <a:t>k = s[i+1][j];</a:t>
            </a:r>
            <a:br>
              <a:rPr lang="en-US" altLang="zh-CN"/>
            </a:br>
            <a:r>
              <a:rPr lang="en-US" altLang="zh-CN"/>
              <a:t>	</a:t>
            </a:r>
            <a:r>
              <a:rPr lang="zh-CN" altLang="en-US"/>
              <a:t>输出</a:t>
            </a:r>
            <a:r>
              <a:rPr lang="en-US" altLang="zh-CN"/>
              <a:t>P</a:t>
            </a:r>
            <a:r>
              <a:rPr lang="en-US" altLang="zh-CN" baseline="-25000"/>
              <a:t>i</a:t>
            </a:r>
            <a:r>
              <a:rPr lang="en-US" altLang="zh-CN" baseline="-25000">
                <a:latin typeface="Arial" panose="020B0604020202020204" pitchFamily="34" charset="0"/>
              </a:rPr>
              <a:t>…</a:t>
            </a:r>
            <a:r>
              <a:rPr lang="en-US" altLang="zh-CN" baseline="-25000"/>
              <a:t>k</a:t>
            </a:r>
            <a:r>
              <a:rPr lang="zh-CN" altLang="en-US"/>
              <a:t>的最优划分；</a:t>
            </a:r>
            <a:br>
              <a:rPr lang="zh-CN" altLang="en-US"/>
            </a:br>
            <a:r>
              <a:rPr lang="zh-CN" altLang="en-US"/>
              <a:t>	输出三角形</a:t>
            </a:r>
            <a:r>
              <a:rPr lang="en-US" altLang="zh-CN"/>
              <a:t>Δv</a:t>
            </a:r>
            <a:r>
              <a:rPr lang="en-US" altLang="zh-CN" baseline="-25000"/>
              <a:t>i</a:t>
            </a:r>
            <a:r>
              <a:rPr lang="en-US" altLang="zh-CN"/>
              <a:t>,v</a:t>
            </a:r>
            <a:r>
              <a:rPr lang="en-US" altLang="zh-CN" baseline="-25000"/>
              <a:t>k</a:t>
            </a:r>
            <a:r>
              <a:rPr lang="en-US" altLang="zh-CN"/>
              <a:t>,v</a:t>
            </a:r>
            <a:r>
              <a:rPr lang="en-US" altLang="zh-CN" baseline="-25000"/>
              <a:t>j</a:t>
            </a:r>
            <a:r>
              <a:rPr lang="zh-CN" altLang="en-US"/>
              <a:t>；</a:t>
            </a:r>
            <a:br>
              <a:rPr lang="zh-CN" altLang="en-US"/>
            </a:br>
            <a:r>
              <a:rPr lang="zh-CN" altLang="en-US"/>
              <a:t>	输出</a:t>
            </a:r>
            <a:r>
              <a:rPr lang="en-US" altLang="zh-CN"/>
              <a:t>P</a:t>
            </a:r>
            <a:r>
              <a:rPr lang="en-US" altLang="zh-CN" baseline="-25000"/>
              <a:t>k</a:t>
            </a:r>
            <a:r>
              <a:rPr lang="en-US" altLang="zh-CN" baseline="-25000">
                <a:latin typeface="Arial" panose="020B0604020202020204" pitchFamily="34" charset="0"/>
              </a:rPr>
              <a:t>…</a:t>
            </a:r>
            <a:r>
              <a:rPr lang="en-US" altLang="zh-CN" baseline="-25000"/>
              <a:t>j</a:t>
            </a:r>
            <a:r>
              <a:rPr lang="zh-CN" altLang="en-US"/>
              <a:t>的最优划分；</a:t>
            </a:r>
          </a:p>
          <a:p>
            <a:pPr lvl="1" defTabSz="361950" eaLnBrk="1" hangingPunct="1"/>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2090BAF-F3BE-4B6F-9413-272F619BDB61}"/>
              </a:ext>
            </a:extLst>
          </p:cNvPr>
          <p:cNvSpPr>
            <a:spLocks noGrp="1" noChangeArrowheads="1"/>
          </p:cNvSpPr>
          <p:nvPr>
            <p:ph type="title"/>
          </p:nvPr>
        </p:nvSpPr>
        <p:spPr/>
        <p:txBody>
          <a:bodyPr/>
          <a:lstStyle/>
          <a:p>
            <a:pPr eaLnBrk="1" hangingPunct="1"/>
            <a:r>
              <a:rPr lang="zh-CN" altLang="en-US"/>
              <a:t>动态规划算法的基本要素</a:t>
            </a:r>
          </a:p>
        </p:txBody>
      </p:sp>
      <p:sp>
        <p:nvSpPr>
          <p:cNvPr id="6147" name="Rectangle 3">
            <a:extLst>
              <a:ext uri="{FF2B5EF4-FFF2-40B4-BE49-F238E27FC236}">
                <a16:creationId xmlns:a16="http://schemas.microsoft.com/office/drawing/2014/main" id="{422142B5-875A-4A04-B103-2B8DD67B5496}"/>
              </a:ext>
            </a:extLst>
          </p:cNvPr>
          <p:cNvSpPr>
            <a:spLocks noGrp="1" noChangeArrowheads="1"/>
          </p:cNvSpPr>
          <p:nvPr>
            <p:ph idx="1"/>
          </p:nvPr>
        </p:nvSpPr>
        <p:spPr/>
        <p:txBody>
          <a:bodyPr/>
          <a:lstStyle/>
          <a:p>
            <a:pPr marL="609600" indent="-609600" eaLnBrk="1" hangingPunct="1">
              <a:buFont typeface="Wingdings" panose="05000000000000000000" pitchFamily="2" charset="2"/>
              <a:buAutoNum type="arabicPeriod"/>
            </a:pPr>
            <a:r>
              <a:rPr lang="zh-CN" altLang="en-US" sz="2800" dirty="0"/>
              <a:t>最优子结构性质</a:t>
            </a:r>
          </a:p>
          <a:p>
            <a:pPr marL="990600" lvl="1" indent="-533400" eaLnBrk="1" hangingPunct="1"/>
            <a:r>
              <a:rPr lang="zh-CN" altLang="en-US" dirty="0"/>
              <a:t>问题的最优解包含了子问题的最优解。</a:t>
            </a:r>
          </a:p>
          <a:p>
            <a:pPr marL="609600" indent="-609600" eaLnBrk="1" hangingPunct="1">
              <a:buFont typeface="Wingdings" panose="05000000000000000000" pitchFamily="2" charset="2"/>
              <a:buAutoNum type="arabicPeriod"/>
            </a:pPr>
            <a:r>
              <a:rPr lang="zh-CN" altLang="en-US" sz="2800" dirty="0"/>
              <a:t>子问题重叠性质</a:t>
            </a:r>
          </a:p>
          <a:p>
            <a:pPr marL="990600" lvl="1" indent="-533400" eaLnBrk="1" hangingPunct="1"/>
            <a:r>
              <a:rPr lang="zh-CN" altLang="en-US" dirty="0"/>
              <a:t>在自顶向下递归求解时，有些子问题会重复出现，而被重复计算。</a:t>
            </a:r>
            <a:endParaRPr lang="zh-CN" altLang="en-US" sz="3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C3D7DD5-936A-461B-AB06-E472C338933B}"/>
              </a:ext>
            </a:extLst>
          </p:cNvPr>
          <p:cNvSpPr>
            <a:spLocks noGrp="1" noChangeArrowheads="1"/>
          </p:cNvSpPr>
          <p:nvPr>
            <p:ph type="title"/>
          </p:nvPr>
        </p:nvSpPr>
        <p:spPr>
          <a:xfrm>
            <a:off x="2351583" y="764704"/>
            <a:ext cx="9573717" cy="911697"/>
          </a:xfrm>
        </p:spPr>
        <p:txBody>
          <a:bodyPr/>
          <a:lstStyle/>
          <a:p>
            <a:pPr eaLnBrk="1" hangingPunct="1"/>
            <a:r>
              <a:rPr lang="zh-CN" altLang="en-US" sz="4800" dirty="0"/>
              <a:t>备忘录方法</a:t>
            </a:r>
          </a:p>
        </p:txBody>
      </p:sp>
      <p:sp>
        <p:nvSpPr>
          <p:cNvPr id="28675" name="Rectangle 3">
            <a:extLst>
              <a:ext uri="{FF2B5EF4-FFF2-40B4-BE49-F238E27FC236}">
                <a16:creationId xmlns:a16="http://schemas.microsoft.com/office/drawing/2014/main" id="{C8E09990-61AC-47B5-B5F5-08F80FD463E9}"/>
              </a:ext>
            </a:extLst>
          </p:cNvPr>
          <p:cNvSpPr>
            <a:spLocks noGrp="1" noChangeArrowheads="1"/>
          </p:cNvSpPr>
          <p:nvPr>
            <p:ph type="body" sz="half" idx="1"/>
          </p:nvPr>
        </p:nvSpPr>
        <p:spPr>
          <a:xfrm>
            <a:off x="2706688" y="2017714"/>
            <a:ext cx="7766050" cy="2384425"/>
          </a:xfrm>
        </p:spPr>
        <p:txBody>
          <a:bodyPr>
            <a:normAutofit fontScale="77500" lnSpcReduction="20000"/>
          </a:bodyPr>
          <a:lstStyle/>
          <a:p>
            <a:pPr eaLnBrk="1" hangingPunct="1">
              <a:lnSpc>
                <a:spcPct val="200000"/>
              </a:lnSpc>
            </a:pPr>
            <a:r>
              <a:rPr lang="zh-CN" altLang="en-US" sz="2800" dirty="0"/>
              <a:t>采用与分治法相同的自顶向下的递归求解方法，并引入备忘录表记录已求得的子问题的解；在递归求解时，先查看备忘录，如果子问题已经有解，则不再重复求解；</a:t>
            </a:r>
            <a:endParaRPr lang="zh-CN" altLang="en-US" sz="3600" dirty="0"/>
          </a:p>
        </p:txBody>
      </p:sp>
      <p:pic>
        <p:nvPicPr>
          <p:cNvPr id="28676" name="Picture 4" descr="_whkbsqf[1]">
            <a:extLst>
              <a:ext uri="{FF2B5EF4-FFF2-40B4-BE49-F238E27FC236}">
                <a16:creationId xmlns:a16="http://schemas.microsoft.com/office/drawing/2014/main" id="{330C4BD6-D948-4EA4-BFA0-4300BC16C86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8328025" y="4797425"/>
            <a:ext cx="1366838" cy="1822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EE03F2E-2B22-479E-BC9A-7CDCD0A5476D}"/>
              </a:ext>
            </a:extLst>
          </p:cNvPr>
          <p:cNvSpPr>
            <a:spLocks noGrp="1" noChangeArrowheads="1"/>
          </p:cNvSpPr>
          <p:nvPr>
            <p:ph type="title"/>
          </p:nvPr>
        </p:nvSpPr>
        <p:spPr/>
        <p:txBody>
          <a:bodyPr/>
          <a:lstStyle/>
          <a:p>
            <a:pPr eaLnBrk="1" hangingPunct="1"/>
            <a:r>
              <a:rPr lang="zh-CN" altLang="en-US" dirty="0"/>
              <a:t>应用模式</a:t>
            </a:r>
          </a:p>
        </p:txBody>
      </p:sp>
      <p:sp>
        <p:nvSpPr>
          <p:cNvPr id="5123" name="Rectangle 3">
            <a:extLst>
              <a:ext uri="{FF2B5EF4-FFF2-40B4-BE49-F238E27FC236}">
                <a16:creationId xmlns:a16="http://schemas.microsoft.com/office/drawing/2014/main" id="{62DB639C-B114-4BDC-ABC9-14A18185C96B}"/>
              </a:ext>
            </a:extLst>
          </p:cNvPr>
          <p:cNvSpPr>
            <a:spLocks noGrp="1" noChangeArrowheads="1"/>
          </p:cNvSpPr>
          <p:nvPr>
            <p:ph idx="1"/>
          </p:nvPr>
        </p:nvSpPr>
        <p:spPr>
          <a:xfrm>
            <a:off x="2589212" y="2133600"/>
            <a:ext cx="7683252" cy="2879576"/>
          </a:xfrm>
        </p:spPr>
        <p:txBody>
          <a:bodyPr>
            <a:normAutofit fontScale="70000" lnSpcReduction="20000"/>
          </a:bodyPr>
          <a:lstStyle/>
          <a:p>
            <a:pPr marL="609600" indent="-609600" eaLnBrk="1" hangingPunct="1"/>
            <a:r>
              <a:rPr lang="zh-CN" altLang="en-US" sz="2000" dirty="0"/>
              <a:t>分析最优值的性质，得到最优值的递归定义，即如何用子问题的最优值得到原问题的最优值；</a:t>
            </a:r>
            <a:endParaRPr lang="en-US" altLang="zh-CN" sz="2000" dirty="0"/>
          </a:p>
          <a:p>
            <a:pPr marL="609600" indent="-609600" eaLnBrk="1" hangingPunct="1"/>
            <a:r>
              <a:rPr lang="zh-CN" altLang="en-US" sz="2000" dirty="0"/>
              <a:t>确定终结条件集合，即分治树的叶结点的集合；</a:t>
            </a:r>
          </a:p>
          <a:p>
            <a:pPr marL="609600" indent="-609600" eaLnBrk="1" hangingPunct="1"/>
            <a:r>
              <a:rPr lang="zh-CN" altLang="en-US" sz="2000" dirty="0"/>
              <a:t>从叶结点集合出发，自底向上地计算子问题的最优值，直到得到原问题的最优值；如果需要得到最优解，则在计算最优值时记录最优值的计算过程；</a:t>
            </a:r>
          </a:p>
          <a:p>
            <a:pPr marL="609600" indent="-609600" eaLnBrk="1" hangingPunct="1"/>
            <a:r>
              <a:rPr lang="zh-CN" altLang="en-US" sz="2000" dirty="0"/>
              <a:t>由最优值的计算过程构造出原问题的最优解；</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1750B3E-1189-4E3F-8030-855D998A3C53}"/>
              </a:ext>
            </a:extLst>
          </p:cNvPr>
          <p:cNvSpPr>
            <a:spLocks noGrp="1" noChangeArrowheads="1"/>
          </p:cNvSpPr>
          <p:nvPr>
            <p:ph type="title"/>
          </p:nvPr>
        </p:nvSpPr>
        <p:spPr/>
        <p:txBody>
          <a:bodyPr/>
          <a:lstStyle/>
          <a:p>
            <a:pPr eaLnBrk="1" hangingPunct="1"/>
            <a:r>
              <a:rPr lang="zh-CN" altLang="en-US"/>
              <a:t>矩阵连乘问题</a:t>
            </a:r>
          </a:p>
        </p:txBody>
      </p:sp>
      <p:sp>
        <p:nvSpPr>
          <p:cNvPr id="7171" name="Rectangle 3">
            <a:extLst>
              <a:ext uri="{FF2B5EF4-FFF2-40B4-BE49-F238E27FC236}">
                <a16:creationId xmlns:a16="http://schemas.microsoft.com/office/drawing/2014/main" id="{CFD6B099-BC7E-4C92-85BB-4E51AA6D2820}"/>
              </a:ext>
            </a:extLst>
          </p:cNvPr>
          <p:cNvSpPr>
            <a:spLocks noGrp="1" noChangeArrowheads="1"/>
          </p:cNvSpPr>
          <p:nvPr>
            <p:ph idx="1"/>
          </p:nvPr>
        </p:nvSpPr>
        <p:spPr>
          <a:xfrm>
            <a:off x="2706688" y="2017713"/>
            <a:ext cx="7772400" cy="1592262"/>
          </a:xfrm>
        </p:spPr>
        <p:txBody>
          <a:bodyPr>
            <a:normAutofit fontScale="92500"/>
          </a:bodyPr>
          <a:lstStyle/>
          <a:p>
            <a:pPr eaLnBrk="1" hangingPunct="1"/>
            <a:r>
              <a:rPr lang="zh-CN" altLang="en-US" sz="2400" dirty="0"/>
              <a:t>在矩阵连乘过程中，结合顺序的不同会影响总的计算量，因此选择最优的计算顺序将有助于提高计算的效率；</a:t>
            </a:r>
          </a:p>
        </p:txBody>
      </p:sp>
      <p:sp>
        <p:nvSpPr>
          <p:cNvPr id="7172" name="Text Box 4">
            <a:extLst>
              <a:ext uri="{FF2B5EF4-FFF2-40B4-BE49-F238E27FC236}">
                <a16:creationId xmlns:a16="http://schemas.microsoft.com/office/drawing/2014/main" id="{CD813155-D42F-41FF-8467-9F620C8EB7F0}"/>
              </a:ext>
            </a:extLst>
          </p:cNvPr>
          <p:cNvSpPr txBox="1">
            <a:spLocks noChangeArrowheads="1"/>
          </p:cNvSpPr>
          <p:nvPr/>
        </p:nvSpPr>
        <p:spPr bwMode="auto">
          <a:xfrm>
            <a:off x="3287713" y="4365625"/>
            <a:ext cx="64706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400">
                <a:latin typeface="Times New Roman" panose="02020603050405020304" pitchFamily="18" charset="0"/>
              </a:rPr>
              <a:t>(A</a:t>
            </a:r>
            <a:r>
              <a:rPr kumimoji="1" lang="en-US" altLang="zh-CN" sz="2400" baseline="-25000">
                <a:latin typeface="Times New Roman" panose="02020603050405020304" pitchFamily="18" charset="0"/>
              </a:rPr>
              <a:t>10*20</a:t>
            </a:r>
            <a:r>
              <a:rPr kumimoji="1" lang="en-US" altLang="zh-CN" sz="2400">
                <a:latin typeface="Times New Roman" panose="02020603050405020304" pitchFamily="18" charset="0"/>
              </a:rPr>
              <a:t>B</a:t>
            </a:r>
            <a:r>
              <a:rPr kumimoji="1" lang="en-US" altLang="zh-CN" sz="2400" baseline="-25000">
                <a:latin typeface="Times New Roman" panose="02020603050405020304" pitchFamily="18" charset="0"/>
              </a:rPr>
              <a:t>20*50</a:t>
            </a:r>
            <a:r>
              <a:rPr kumimoji="1" lang="en-US" altLang="zh-CN" sz="2400">
                <a:latin typeface="Times New Roman" panose="02020603050405020304" pitchFamily="18" charset="0"/>
              </a:rPr>
              <a:t>)C</a:t>
            </a:r>
            <a:r>
              <a:rPr kumimoji="1" lang="en-US" altLang="zh-CN" sz="2400" baseline="-25000">
                <a:latin typeface="Times New Roman" panose="02020603050405020304" pitchFamily="18" charset="0"/>
              </a:rPr>
              <a:t>50*10	</a:t>
            </a:r>
            <a:r>
              <a:rPr kumimoji="1" lang="en-US" altLang="zh-CN" sz="2400">
                <a:latin typeface="Times New Roman" panose="02020603050405020304" pitchFamily="18" charset="0"/>
              </a:rPr>
              <a:t>10*20*50+10*50*10=15000</a:t>
            </a:r>
            <a:endParaRPr kumimoji="1" lang="en-US" altLang="zh-CN" sz="2400" baseline="-25000">
              <a:latin typeface="Times New Roman" panose="02020603050405020304" pitchFamily="18" charset="0"/>
            </a:endParaRPr>
          </a:p>
        </p:txBody>
      </p:sp>
      <p:sp>
        <p:nvSpPr>
          <p:cNvPr id="7173" name="Text Box 5">
            <a:extLst>
              <a:ext uri="{FF2B5EF4-FFF2-40B4-BE49-F238E27FC236}">
                <a16:creationId xmlns:a16="http://schemas.microsoft.com/office/drawing/2014/main" id="{CA4733FE-668A-4BB4-8DA9-7DD80720F06F}"/>
              </a:ext>
            </a:extLst>
          </p:cNvPr>
          <p:cNvSpPr txBox="1">
            <a:spLocks noChangeArrowheads="1"/>
          </p:cNvSpPr>
          <p:nvPr/>
        </p:nvSpPr>
        <p:spPr bwMode="auto">
          <a:xfrm>
            <a:off x="3287713" y="5229225"/>
            <a:ext cx="64706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400">
                <a:latin typeface="Times New Roman" panose="02020603050405020304" pitchFamily="18" charset="0"/>
              </a:rPr>
              <a:t>A</a:t>
            </a:r>
            <a:r>
              <a:rPr kumimoji="1" lang="en-US" altLang="zh-CN" sz="2400" baseline="-25000">
                <a:latin typeface="Times New Roman" panose="02020603050405020304" pitchFamily="18" charset="0"/>
              </a:rPr>
              <a:t>10*20</a:t>
            </a:r>
            <a:r>
              <a:rPr kumimoji="1" lang="en-US" altLang="zh-CN" sz="2400">
                <a:latin typeface="Times New Roman" panose="02020603050405020304" pitchFamily="18" charset="0"/>
              </a:rPr>
              <a:t>(B</a:t>
            </a:r>
            <a:r>
              <a:rPr kumimoji="1" lang="en-US" altLang="zh-CN" sz="2400" baseline="-25000">
                <a:latin typeface="Times New Roman" panose="02020603050405020304" pitchFamily="18" charset="0"/>
              </a:rPr>
              <a:t>20*50</a:t>
            </a:r>
            <a:r>
              <a:rPr kumimoji="1" lang="en-US" altLang="zh-CN" sz="2400">
                <a:latin typeface="Times New Roman" panose="02020603050405020304" pitchFamily="18" charset="0"/>
              </a:rPr>
              <a:t>C</a:t>
            </a:r>
            <a:r>
              <a:rPr kumimoji="1" lang="en-US" altLang="zh-CN" sz="2400" baseline="-25000">
                <a:latin typeface="Times New Roman" panose="02020603050405020304" pitchFamily="18" charset="0"/>
              </a:rPr>
              <a:t>50*10</a:t>
            </a:r>
            <a:r>
              <a:rPr kumimoji="1" lang="en-US" altLang="zh-CN" sz="2400">
                <a:latin typeface="Times New Roman" panose="02020603050405020304" pitchFamily="18" charset="0"/>
              </a:rPr>
              <a:t>)	10*20*10+20*50*10=12000</a:t>
            </a:r>
            <a:endParaRPr kumimoji="1" lang="en-US" altLang="zh-CN" sz="2400" baseline="-2500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8E9A8CB-1F16-40E7-84B9-EBEF2E67CC9F}"/>
              </a:ext>
            </a:extLst>
          </p:cNvPr>
          <p:cNvSpPr>
            <a:spLocks noGrp="1" noChangeArrowheads="1"/>
          </p:cNvSpPr>
          <p:nvPr>
            <p:ph type="title"/>
          </p:nvPr>
        </p:nvSpPr>
        <p:spPr/>
        <p:txBody>
          <a:bodyPr/>
          <a:lstStyle/>
          <a:p>
            <a:pPr eaLnBrk="1" hangingPunct="1"/>
            <a:r>
              <a:rPr lang="zh-CN" altLang="en-US"/>
              <a:t>矩阵连乘问题</a:t>
            </a:r>
          </a:p>
        </p:txBody>
      </p:sp>
      <p:sp>
        <p:nvSpPr>
          <p:cNvPr id="216067" name="Rectangle 3">
            <a:extLst>
              <a:ext uri="{FF2B5EF4-FFF2-40B4-BE49-F238E27FC236}">
                <a16:creationId xmlns:a16="http://schemas.microsoft.com/office/drawing/2014/main" id="{22176C55-DD3D-4990-9AF8-474EF8B55F36}"/>
              </a:ext>
            </a:extLst>
          </p:cNvPr>
          <p:cNvSpPr>
            <a:spLocks noGrp="1" noChangeArrowheads="1"/>
          </p:cNvSpPr>
          <p:nvPr>
            <p:ph idx="1"/>
          </p:nvPr>
        </p:nvSpPr>
        <p:spPr>
          <a:xfrm>
            <a:off x="2566988" y="1989138"/>
            <a:ext cx="7632700" cy="4248150"/>
          </a:xfrm>
        </p:spPr>
        <p:txBody>
          <a:bodyPr>
            <a:normAutofit fontScale="62500" lnSpcReduction="20000"/>
          </a:bodyPr>
          <a:lstStyle/>
          <a:p>
            <a:pPr eaLnBrk="1" hangingPunct="1">
              <a:lnSpc>
                <a:spcPct val="220000"/>
              </a:lnSpc>
              <a:defRPr/>
            </a:pPr>
            <a:r>
              <a:rPr lang="zh-CN" altLang="en-US" sz="2800" dirty="0">
                <a:latin typeface="Courier New" panose="02070309020205020404" pitchFamily="49" charset="0"/>
              </a:rPr>
              <a:t>分析</a:t>
            </a:r>
          </a:p>
          <a:p>
            <a:pPr lvl="1" eaLnBrk="1" hangingPunct="1">
              <a:lnSpc>
                <a:spcPct val="220000"/>
              </a:lnSpc>
              <a:defRPr/>
            </a:pPr>
            <a:r>
              <a:rPr lang="zh-CN" altLang="en-US" sz="2400" dirty="0">
                <a:latin typeface="Courier New" panose="02070309020205020404" pitchFamily="49" charset="0"/>
              </a:rPr>
              <a:t>为方便描述，将</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i</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i+1</a:t>
            </a:r>
            <a:r>
              <a:rPr lang="en-US" altLang="zh-CN" sz="2400" dirty="0">
                <a:latin typeface="Courier New" panose="02070309020205020404" pitchFamily="49" charset="0"/>
              </a:rPr>
              <a:t>·……·</a:t>
            </a:r>
            <a:r>
              <a:rPr lang="en-US" altLang="zh-CN" sz="2400" dirty="0" err="1">
                <a:latin typeface="Courier New" panose="02070309020205020404" pitchFamily="49" charset="0"/>
              </a:rPr>
              <a:t>A</a:t>
            </a:r>
            <a:r>
              <a:rPr lang="en-US" altLang="zh-CN" sz="2400" baseline="-25000" dirty="0" err="1">
                <a:latin typeface="Courier New" panose="02070309020205020404" pitchFamily="49" charset="0"/>
              </a:rPr>
              <a:t>j</a:t>
            </a:r>
            <a:r>
              <a:rPr lang="zh-CN" altLang="en-US" sz="2400" dirty="0">
                <a:latin typeface="Courier New" panose="02070309020205020404" pitchFamily="49" charset="0"/>
              </a:rPr>
              <a:t>记作</a:t>
            </a:r>
            <a:r>
              <a:rPr lang="en-US" altLang="zh-CN" sz="2400" dirty="0" err="1">
                <a:latin typeface="Courier New" panose="02070309020205020404" pitchFamily="49" charset="0"/>
              </a:rPr>
              <a:t>A</a:t>
            </a:r>
            <a:r>
              <a:rPr lang="en-US" altLang="zh-CN" sz="2400" baseline="-25000" dirty="0" err="1">
                <a:latin typeface="Courier New" panose="02070309020205020404" pitchFamily="49" charset="0"/>
              </a:rPr>
              <a:t>i,j</a:t>
            </a:r>
            <a:r>
              <a:rPr lang="zh-CN" altLang="en-US" sz="2400" dirty="0">
                <a:latin typeface="Courier New" panose="02070309020205020404" pitchFamily="49" charset="0"/>
              </a:rPr>
              <a:t>；</a:t>
            </a:r>
          </a:p>
          <a:p>
            <a:pPr lvl="1" eaLnBrk="1" hangingPunct="1">
              <a:lnSpc>
                <a:spcPct val="220000"/>
              </a:lnSpc>
              <a:defRPr/>
            </a:pPr>
            <a:r>
              <a:rPr lang="zh-CN" altLang="en-US" sz="2400" dirty="0">
                <a:latin typeface="Courier New" panose="02070309020205020404" pitchFamily="49" charset="0"/>
              </a:rPr>
              <a:t>设最优解的最后一步乘法是</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0,k</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k+1,n-1</a:t>
            </a:r>
            <a:r>
              <a:rPr lang="zh-CN" altLang="en-US" sz="2400" dirty="0">
                <a:latin typeface="Courier New" panose="02070309020205020404" pitchFamily="49" charset="0"/>
              </a:rPr>
              <a:t>，则显然，</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0,k</a:t>
            </a:r>
            <a:r>
              <a:rPr lang="zh-CN" altLang="en-US" sz="2400" dirty="0">
                <a:latin typeface="Courier New" panose="02070309020205020404" pitchFamily="49" charset="0"/>
              </a:rPr>
              <a:t>和</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k+1,n-1</a:t>
            </a:r>
            <a:r>
              <a:rPr lang="zh-CN" altLang="en-US" sz="2400" dirty="0">
                <a:latin typeface="Courier New" panose="02070309020205020404" pitchFamily="49" charset="0"/>
              </a:rPr>
              <a:t>应分别是该子式的最优解；总计算量是这两个子式的计算量加上子式结果相乘的计算量；</a:t>
            </a:r>
          </a:p>
          <a:p>
            <a:pPr lvl="1" eaLnBrk="1" hangingPunct="1">
              <a:lnSpc>
                <a:spcPct val="220000"/>
              </a:lnSpc>
              <a:defRPr/>
            </a:pPr>
            <a:r>
              <a:rPr lang="zh-CN" altLang="en-US" sz="2400" dirty="0">
                <a:latin typeface="Courier New" panose="02070309020205020404" pitchFamily="49" charset="0"/>
              </a:rPr>
              <a:t>这种最优解包含了子问题最优解的性质即称为最优子结构性质；</a:t>
            </a:r>
          </a:p>
          <a:p>
            <a:pPr lvl="1" eaLnBrk="1" hangingPunct="1">
              <a:lnSpc>
                <a:spcPct val="220000"/>
              </a:lnSpc>
              <a:defRPr/>
            </a:pPr>
            <a:r>
              <a:rPr lang="zh-CN" altLang="en-US" sz="2400" dirty="0">
                <a:latin typeface="Courier New" panose="02070309020205020404" pitchFamily="49" charset="0"/>
              </a:rPr>
              <a:t>容易看出，按分治法自顶向下计算时，子问题将会大量重复出现；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a:extLst>
              <a:ext uri="{FF2B5EF4-FFF2-40B4-BE49-F238E27FC236}">
                <a16:creationId xmlns:a16="http://schemas.microsoft.com/office/drawing/2014/main" id="{81D1E211-8378-47F0-B0FB-442A4B939850}"/>
              </a:ext>
            </a:extLst>
          </p:cNvPr>
          <p:cNvGrpSpPr>
            <a:grpSpLocks/>
          </p:cNvGrpSpPr>
          <p:nvPr/>
        </p:nvGrpSpPr>
        <p:grpSpPr bwMode="auto">
          <a:xfrm>
            <a:off x="2422526" y="2278064"/>
            <a:ext cx="7872413" cy="3455987"/>
            <a:chOff x="566" y="1435"/>
            <a:chExt cx="4959" cy="2177"/>
          </a:xfrm>
        </p:grpSpPr>
        <p:sp>
          <p:nvSpPr>
            <p:cNvPr id="9219" name="Text Box 3">
              <a:extLst>
                <a:ext uri="{FF2B5EF4-FFF2-40B4-BE49-F238E27FC236}">
                  <a16:creationId xmlns:a16="http://schemas.microsoft.com/office/drawing/2014/main" id="{6D9053DE-9B44-4BD2-9838-11CCCEBC1E90}"/>
                </a:ext>
              </a:extLst>
            </p:cNvPr>
            <p:cNvSpPr txBox="1">
              <a:spLocks noChangeArrowheads="1"/>
            </p:cNvSpPr>
            <p:nvPr/>
          </p:nvSpPr>
          <p:spPr bwMode="auto">
            <a:xfrm>
              <a:off x="2472" y="1435"/>
              <a:ext cx="496"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0,n-1</a:t>
              </a:r>
            </a:p>
          </p:txBody>
        </p:sp>
        <p:sp>
          <p:nvSpPr>
            <p:cNvPr id="9220" name="Text Box 4">
              <a:extLst>
                <a:ext uri="{FF2B5EF4-FFF2-40B4-BE49-F238E27FC236}">
                  <a16:creationId xmlns:a16="http://schemas.microsoft.com/office/drawing/2014/main" id="{1E37A7BB-999E-41F2-9F36-5FA61C5254A8}"/>
                </a:ext>
              </a:extLst>
            </p:cNvPr>
            <p:cNvSpPr txBox="1">
              <a:spLocks noChangeArrowheads="1"/>
            </p:cNvSpPr>
            <p:nvPr/>
          </p:nvSpPr>
          <p:spPr bwMode="auto">
            <a:xfrm>
              <a:off x="1020" y="2251"/>
              <a:ext cx="728"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1,n-1</a:t>
              </a:r>
            </a:p>
          </p:txBody>
        </p:sp>
        <p:sp>
          <p:nvSpPr>
            <p:cNvPr id="9221" name="Text Box 5">
              <a:extLst>
                <a:ext uri="{FF2B5EF4-FFF2-40B4-BE49-F238E27FC236}">
                  <a16:creationId xmlns:a16="http://schemas.microsoft.com/office/drawing/2014/main" id="{C4DAACE7-1B1D-4619-8D8A-58F238C25D1C}"/>
                </a:ext>
              </a:extLst>
            </p:cNvPr>
            <p:cNvSpPr txBox="1">
              <a:spLocks noChangeArrowheads="1"/>
            </p:cNvSpPr>
            <p:nvPr/>
          </p:nvSpPr>
          <p:spPr bwMode="auto">
            <a:xfrm>
              <a:off x="3107" y="2297"/>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0,1</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2,n-1</a:t>
              </a:r>
            </a:p>
          </p:txBody>
        </p:sp>
        <p:sp>
          <p:nvSpPr>
            <p:cNvPr id="9222" name="Text Box 6">
              <a:extLst>
                <a:ext uri="{FF2B5EF4-FFF2-40B4-BE49-F238E27FC236}">
                  <a16:creationId xmlns:a16="http://schemas.microsoft.com/office/drawing/2014/main" id="{588A579F-ACF1-4D1A-BC72-21AD8CBC3A7D}"/>
                </a:ext>
              </a:extLst>
            </p:cNvPr>
            <p:cNvSpPr txBox="1">
              <a:spLocks noChangeArrowheads="1"/>
            </p:cNvSpPr>
            <p:nvPr/>
          </p:nvSpPr>
          <p:spPr bwMode="auto">
            <a:xfrm>
              <a:off x="4195" y="2297"/>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0,2</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3,n-1</a:t>
              </a:r>
            </a:p>
          </p:txBody>
        </p:sp>
        <p:sp>
          <p:nvSpPr>
            <p:cNvPr id="9223" name="Text Box 7">
              <a:extLst>
                <a:ext uri="{FF2B5EF4-FFF2-40B4-BE49-F238E27FC236}">
                  <a16:creationId xmlns:a16="http://schemas.microsoft.com/office/drawing/2014/main" id="{64AF75C6-5B6E-4C5E-B503-BFC386FB9664}"/>
                </a:ext>
              </a:extLst>
            </p:cNvPr>
            <p:cNvSpPr txBox="1">
              <a:spLocks noChangeArrowheads="1"/>
            </p:cNvSpPr>
            <p:nvPr/>
          </p:nvSpPr>
          <p:spPr bwMode="auto">
            <a:xfrm>
              <a:off x="5148" y="2251"/>
              <a:ext cx="377" cy="23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t>
              </a:r>
              <a:endParaRPr lang="en-US" altLang="zh-CN" sz="1800" b="1" baseline="-25000">
                <a:latin typeface="Courier New" panose="02070309020205020404" pitchFamily="49" charset="0"/>
                <a:ea typeface="华文新魏" panose="02010800040101010101" pitchFamily="2" charset="-122"/>
              </a:endParaRPr>
            </a:p>
          </p:txBody>
        </p:sp>
        <p:sp>
          <p:nvSpPr>
            <p:cNvPr id="9224" name="Text Box 8">
              <a:extLst>
                <a:ext uri="{FF2B5EF4-FFF2-40B4-BE49-F238E27FC236}">
                  <a16:creationId xmlns:a16="http://schemas.microsoft.com/office/drawing/2014/main" id="{DAC3964B-5AB0-422A-8050-A46C25D19137}"/>
                </a:ext>
              </a:extLst>
            </p:cNvPr>
            <p:cNvSpPr txBox="1">
              <a:spLocks noChangeArrowheads="1"/>
            </p:cNvSpPr>
            <p:nvPr/>
          </p:nvSpPr>
          <p:spPr bwMode="auto">
            <a:xfrm>
              <a:off x="566" y="3022"/>
              <a:ext cx="728"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1</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2,n-1</a:t>
              </a:r>
            </a:p>
          </p:txBody>
        </p:sp>
        <p:sp>
          <p:nvSpPr>
            <p:cNvPr id="9225" name="Text Box 9">
              <a:extLst>
                <a:ext uri="{FF2B5EF4-FFF2-40B4-BE49-F238E27FC236}">
                  <a16:creationId xmlns:a16="http://schemas.microsoft.com/office/drawing/2014/main" id="{1280943D-E054-422A-962D-01A523CA274B}"/>
                </a:ext>
              </a:extLst>
            </p:cNvPr>
            <p:cNvSpPr txBox="1">
              <a:spLocks noChangeArrowheads="1"/>
            </p:cNvSpPr>
            <p:nvPr/>
          </p:nvSpPr>
          <p:spPr bwMode="auto">
            <a:xfrm>
              <a:off x="1338" y="3022"/>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1,2</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3,n-1</a:t>
              </a:r>
            </a:p>
          </p:txBody>
        </p:sp>
        <p:sp>
          <p:nvSpPr>
            <p:cNvPr id="9226" name="Text Box 10">
              <a:extLst>
                <a:ext uri="{FF2B5EF4-FFF2-40B4-BE49-F238E27FC236}">
                  <a16:creationId xmlns:a16="http://schemas.microsoft.com/office/drawing/2014/main" id="{F2DD68B7-8759-4E8B-88C9-E6CAFAC93187}"/>
                </a:ext>
              </a:extLst>
            </p:cNvPr>
            <p:cNvSpPr txBox="1">
              <a:spLocks noChangeArrowheads="1"/>
            </p:cNvSpPr>
            <p:nvPr/>
          </p:nvSpPr>
          <p:spPr bwMode="auto">
            <a:xfrm>
              <a:off x="2290" y="3022"/>
              <a:ext cx="377" cy="23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t>
              </a:r>
              <a:endParaRPr lang="en-US" altLang="zh-CN" sz="1800" b="1" baseline="-25000">
                <a:latin typeface="Courier New" panose="02070309020205020404" pitchFamily="49" charset="0"/>
                <a:ea typeface="华文新魏" panose="02010800040101010101" pitchFamily="2" charset="-122"/>
              </a:endParaRPr>
            </a:p>
          </p:txBody>
        </p:sp>
        <p:sp>
          <p:nvSpPr>
            <p:cNvPr id="9227" name="Text Box 11">
              <a:extLst>
                <a:ext uri="{FF2B5EF4-FFF2-40B4-BE49-F238E27FC236}">
                  <a16:creationId xmlns:a16="http://schemas.microsoft.com/office/drawing/2014/main" id="{D97ED385-3387-4B0A-9DB2-F45B4ED6D6EA}"/>
                </a:ext>
              </a:extLst>
            </p:cNvPr>
            <p:cNvSpPr txBox="1">
              <a:spLocks noChangeArrowheads="1"/>
            </p:cNvSpPr>
            <p:nvPr/>
          </p:nvSpPr>
          <p:spPr bwMode="auto">
            <a:xfrm>
              <a:off x="2835" y="3022"/>
              <a:ext cx="728"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3,n-1</a:t>
              </a:r>
            </a:p>
          </p:txBody>
        </p:sp>
        <p:sp>
          <p:nvSpPr>
            <p:cNvPr id="9228" name="Text Box 12">
              <a:extLst>
                <a:ext uri="{FF2B5EF4-FFF2-40B4-BE49-F238E27FC236}">
                  <a16:creationId xmlns:a16="http://schemas.microsoft.com/office/drawing/2014/main" id="{16BF6EBC-B876-4A12-8B26-2227CCCF5968}"/>
                </a:ext>
              </a:extLst>
            </p:cNvPr>
            <p:cNvSpPr txBox="1">
              <a:spLocks noChangeArrowheads="1"/>
            </p:cNvSpPr>
            <p:nvPr/>
          </p:nvSpPr>
          <p:spPr bwMode="auto">
            <a:xfrm>
              <a:off x="3606" y="3022"/>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2,3</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4,n-1</a:t>
              </a:r>
            </a:p>
          </p:txBody>
        </p:sp>
        <p:sp>
          <p:nvSpPr>
            <p:cNvPr id="9229" name="Text Box 13">
              <a:extLst>
                <a:ext uri="{FF2B5EF4-FFF2-40B4-BE49-F238E27FC236}">
                  <a16:creationId xmlns:a16="http://schemas.microsoft.com/office/drawing/2014/main" id="{06892EC0-5145-4C6C-8CBF-648B1DCB92C7}"/>
                </a:ext>
              </a:extLst>
            </p:cNvPr>
            <p:cNvSpPr txBox="1">
              <a:spLocks noChangeArrowheads="1"/>
            </p:cNvSpPr>
            <p:nvPr/>
          </p:nvSpPr>
          <p:spPr bwMode="auto">
            <a:xfrm>
              <a:off x="4558" y="3022"/>
              <a:ext cx="377" cy="23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t>
              </a:r>
              <a:endParaRPr lang="en-US" altLang="zh-CN" sz="1800" b="1" baseline="-25000">
                <a:latin typeface="Courier New" panose="02070309020205020404" pitchFamily="49" charset="0"/>
                <a:ea typeface="华文新魏" panose="02010800040101010101" pitchFamily="2" charset="-122"/>
              </a:endParaRPr>
            </a:p>
          </p:txBody>
        </p:sp>
        <p:cxnSp>
          <p:nvCxnSpPr>
            <p:cNvPr id="9230" name="AutoShape 14">
              <a:extLst>
                <a:ext uri="{FF2B5EF4-FFF2-40B4-BE49-F238E27FC236}">
                  <a16:creationId xmlns:a16="http://schemas.microsoft.com/office/drawing/2014/main" id="{31803799-7E2F-4247-9A2A-A23E11D15D5E}"/>
                </a:ext>
              </a:extLst>
            </p:cNvPr>
            <p:cNvCxnSpPr>
              <a:cxnSpLocks noChangeShapeType="1"/>
              <a:stCxn id="9219" idx="2"/>
              <a:endCxn id="9220" idx="0"/>
            </p:cNvCxnSpPr>
            <p:nvPr/>
          </p:nvCxnSpPr>
          <p:spPr bwMode="auto">
            <a:xfrm flipH="1">
              <a:off x="1384" y="1668"/>
              <a:ext cx="1336" cy="58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1" name="AutoShape 15">
              <a:extLst>
                <a:ext uri="{FF2B5EF4-FFF2-40B4-BE49-F238E27FC236}">
                  <a16:creationId xmlns:a16="http://schemas.microsoft.com/office/drawing/2014/main" id="{4418923E-416D-4187-BE5C-987F5824FE97}"/>
                </a:ext>
              </a:extLst>
            </p:cNvPr>
            <p:cNvCxnSpPr>
              <a:cxnSpLocks noChangeShapeType="1"/>
              <a:stCxn id="9219" idx="2"/>
              <a:endCxn id="9221" idx="0"/>
            </p:cNvCxnSpPr>
            <p:nvPr/>
          </p:nvCxnSpPr>
          <p:spPr bwMode="auto">
            <a:xfrm>
              <a:off x="2720" y="1668"/>
              <a:ext cx="810" cy="6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2" name="AutoShape 16">
              <a:extLst>
                <a:ext uri="{FF2B5EF4-FFF2-40B4-BE49-F238E27FC236}">
                  <a16:creationId xmlns:a16="http://schemas.microsoft.com/office/drawing/2014/main" id="{10B204D4-BFA1-4B1A-8D27-B80ABCA51D93}"/>
                </a:ext>
              </a:extLst>
            </p:cNvPr>
            <p:cNvCxnSpPr>
              <a:cxnSpLocks noChangeShapeType="1"/>
              <a:stCxn id="9219" idx="2"/>
              <a:endCxn id="9222" idx="0"/>
            </p:cNvCxnSpPr>
            <p:nvPr/>
          </p:nvCxnSpPr>
          <p:spPr bwMode="auto">
            <a:xfrm>
              <a:off x="2720" y="1668"/>
              <a:ext cx="1898" cy="6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3" name="AutoShape 17">
              <a:extLst>
                <a:ext uri="{FF2B5EF4-FFF2-40B4-BE49-F238E27FC236}">
                  <a16:creationId xmlns:a16="http://schemas.microsoft.com/office/drawing/2014/main" id="{CDC6EA52-EC26-4A49-A289-29A3ABD8FB9F}"/>
                </a:ext>
              </a:extLst>
            </p:cNvPr>
            <p:cNvCxnSpPr>
              <a:cxnSpLocks noChangeShapeType="1"/>
              <a:stCxn id="9220" idx="2"/>
              <a:endCxn id="9224" idx="0"/>
            </p:cNvCxnSpPr>
            <p:nvPr/>
          </p:nvCxnSpPr>
          <p:spPr bwMode="auto">
            <a:xfrm flipH="1">
              <a:off x="930" y="2484"/>
              <a:ext cx="454" cy="5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4" name="AutoShape 18">
              <a:extLst>
                <a:ext uri="{FF2B5EF4-FFF2-40B4-BE49-F238E27FC236}">
                  <a16:creationId xmlns:a16="http://schemas.microsoft.com/office/drawing/2014/main" id="{2E233287-8AF3-4403-B615-169A921DF298}"/>
                </a:ext>
              </a:extLst>
            </p:cNvPr>
            <p:cNvCxnSpPr>
              <a:cxnSpLocks noChangeShapeType="1"/>
              <a:stCxn id="9220" idx="2"/>
              <a:endCxn id="9225" idx="0"/>
            </p:cNvCxnSpPr>
            <p:nvPr/>
          </p:nvCxnSpPr>
          <p:spPr bwMode="auto">
            <a:xfrm>
              <a:off x="1384" y="2484"/>
              <a:ext cx="377" cy="5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5" name="AutoShape 19">
              <a:extLst>
                <a:ext uri="{FF2B5EF4-FFF2-40B4-BE49-F238E27FC236}">
                  <a16:creationId xmlns:a16="http://schemas.microsoft.com/office/drawing/2014/main" id="{CB4A11E2-F542-4B2E-B61B-947AA4B4C988}"/>
                </a:ext>
              </a:extLst>
            </p:cNvPr>
            <p:cNvCxnSpPr>
              <a:cxnSpLocks noChangeShapeType="1"/>
              <a:stCxn id="9221" idx="2"/>
              <a:endCxn id="9227" idx="0"/>
            </p:cNvCxnSpPr>
            <p:nvPr/>
          </p:nvCxnSpPr>
          <p:spPr bwMode="auto">
            <a:xfrm flipH="1">
              <a:off x="3199" y="2530"/>
              <a:ext cx="331" cy="4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6" name="AutoShape 20">
              <a:extLst>
                <a:ext uri="{FF2B5EF4-FFF2-40B4-BE49-F238E27FC236}">
                  <a16:creationId xmlns:a16="http://schemas.microsoft.com/office/drawing/2014/main" id="{88A9EBA1-62CE-41E4-95C4-55489352A51D}"/>
                </a:ext>
              </a:extLst>
            </p:cNvPr>
            <p:cNvCxnSpPr>
              <a:cxnSpLocks noChangeShapeType="1"/>
              <a:stCxn id="9221" idx="2"/>
              <a:endCxn id="9228" idx="0"/>
            </p:cNvCxnSpPr>
            <p:nvPr/>
          </p:nvCxnSpPr>
          <p:spPr bwMode="auto">
            <a:xfrm>
              <a:off x="3530" y="2530"/>
              <a:ext cx="499" cy="4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7" name="AutoShape 21">
              <a:extLst>
                <a:ext uri="{FF2B5EF4-FFF2-40B4-BE49-F238E27FC236}">
                  <a16:creationId xmlns:a16="http://schemas.microsoft.com/office/drawing/2014/main" id="{D3980839-F957-423A-B90B-4A6C30ABCC31}"/>
                </a:ext>
              </a:extLst>
            </p:cNvPr>
            <p:cNvCxnSpPr>
              <a:cxnSpLocks noChangeShapeType="1"/>
              <a:stCxn id="9224" idx="2"/>
            </p:cNvCxnSpPr>
            <p:nvPr/>
          </p:nvCxnSpPr>
          <p:spPr bwMode="auto">
            <a:xfrm flipH="1">
              <a:off x="612" y="3255"/>
              <a:ext cx="318"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8" name="AutoShape 22">
              <a:extLst>
                <a:ext uri="{FF2B5EF4-FFF2-40B4-BE49-F238E27FC236}">
                  <a16:creationId xmlns:a16="http://schemas.microsoft.com/office/drawing/2014/main" id="{7C276021-748B-4A39-9436-CD8FBC9E402D}"/>
                </a:ext>
              </a:extLst>
            </p:cNvPr>
            <p:cNvCxnSpPr>
              <a:cxnSpLocks noChangeShapeType="1"/>
              <a:stCxn id="9224" idx="2"/>
            </p:cNvCxnSpPr>
            <p:nvPr/>
          </p:nvCxnSpPr>
          <p:spPr bwMode="auto">
            <a:xfrm>
              <a:off x="930" y="3255"/>
              <a:ext cx="367"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9" name="AutoShape 23">
              <a:extLst>
                <a:ext uri="{FF2B5EF4-FFF2-40B4-BE49-F238E27FC236}">
                  <a16:creationId xmlns:a16="http://schemas.microsoft.com/office/drawing/2014/main" id="{897386FF-3B7D-4CD5-A06F-E68171BEC676}"/>
                </a:ext>
              </a:extLst>
            </p:cNvPr>
            <p:cNvCxnSpPr>
              <a:cxnSpLocks noChangeShapeType="1"/>
              <a:stCxn id="9225" idx="2"/>
            </p:cNvCxnSpPr>
            <p:nvPr/>
          </p:nvCxnSpPr>
          <p:spPr bwMode="auto">
            <a:xfrm flipH="1">
              <a:off x="1565" y="3255"/>
              <a:ext cx="195"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0" name="AutoShape 24">
              <a:extLst>
                <a:ext uri="{FF2B5EF4-FFF2-40B4-BE49-F238E27FC236}">
                  <a16:creationId xmlns:a16="http://schemas.microsoft.com/office/drawing/2014/main" id="{E21E3F2E-FADB-4528-A81F-96B4A98987F7}"/>
                </a:ext>
              </a:extLst>
            </p:cNvPr>
            <p:cNvCxnSpPr>
              <a:cxnSpLocks noChangeShapeType="1"/>
              <a:stCxn id="9225" idx="2"/>
            </p:cNvCxnSpPr>
            <p:nvPr/>
          </p:nvCxnSpPr>
          <p:spPr bwMode="auto">
            <a:xfrm>
              <a:off x="1761" y="3255"/>
              <a:ext cx="351" cy="3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1" name="AutoShape 25">
              <a:extLst>
                <a:ext uri="{FF2B5EF4-FFF2-40B4-BE49-F238E27FC236}">
                  <a16:creationId xmlns:a16="http://schemas.microsoft.com/office/drawing/2014/main" id="{F6ED72A4-00CC-4596-91BF-23BDCEEC7090}"/>
                </a:ext>
              </a:extLst>
            </p:cNvPr>
            <p:cNvCxnSpPr>
              <a:cxnSpLocks noChangeShapeType="1"/>
              <a:stCxn id="9227" idx="2"/>
            </p:cNvCxnSpPr>
            <p:nvPr/>
          </p:nvCxnSpPr>
          <p:spPr bwMode="auto">
            <a:xfrm flipH="1">
              <a:off x="2925" y="3255"/>
              <a:ext cx="274" cy="3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2" name="AutoShape 26">
              <a:extLst>
                <a:ext uri="{FF2B5EF4-FFF2-40B4-BE49-F238E27FC236}">
                  <a16:creationId xmlns:a16="http://schemas.microsoft.com/office/drawing/2014/main" id="{99113DBF-E81F-4308-A48A-18D7C83F1DC5}"/>
                </a:ext>
              </a:extLst>
            </p:cNvPr>
            <p:cNvCxnSpPr>
              <a:cxnSpLocks noChangeShapeType="1"/>
              <a:stCxn id="9227" idx="2"/>
            </p:cNvCxnSpPr>
            <p:nvPr/>
          </p:nvCxnSpPr>
          <p:spPr bwMode="auto">
            <a:xfrm>
              <a:off x="3199" y="3255"/>
              <a:ext cx="406" cy="3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3" name="AutoShape 27">
              <a:extLst>
                <a:ext uri="{FF2B5EF4-FFF2-40B4-BE49-F238E27FC236}">
                  <a16:creationId xmlns:a16="http://schemas.microsoft.com/office/drawing/2014/main" id="{335CB45A-785C-49AF-8A0A-9185681B4673}"/>
                </a:ext>
              </a:extLst>
            </p:cNvPr>
            <p:cNvCxnSpPr>
              <a:cxnSpLocks noChangeShapeType="1"/>
              <a:stCxn id="9228" idx="2"/>
            </p:cNvCxnSpPr>
            <p:nvPr/>
          </p:nvCxnSpPr>
          <p:spPr bwMode="auto">
            <a:xfrm flipH="1">
              <a:off x="3787" y="3255"/>
              <a:ext cx="241"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4" name="AutoShape 28">
              <a:extLst>
                <a:ext uri="{FF2B5EF4-FFF2-40B4-BE49-F238E27FC236}">
                  <a16:creationId xmlns:a16="http://schemas.microsoft.com/office/drawing/2014/main" id="{A9A0D692-D31D-4D64-AC76-7AA4CD79CA5E}"/>
                </a:ext>
              </a:extLst>
            </p:cNvPr>
            <p:cNvCxnSpPr>
              <a:cxnSpLocks noChangeShapeType="1"/>
              <a:stCxn id="9228" idx="2"/>
            </p:cNvCxnSpPr>
            <p:nvPr/>
          </p:nvCxnSpPr>
          <p:spPr bwMode="auto">
            <a:xfrm>
              <a:off x="4028" y="3255"/>
              <a:ext cx="387" cy="3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1E0AFFB-DC5C-42CD-95F4-7D674DE5D2A1}"/>
              </a:ext>
            </a:extLst>
          </p:cNvPr>
          <p:cNvSpPr>
            <a:spLocks noGrp="1" noChangeArrowheads="1"/>
          </p:cNvSpPr>
          <p:nvPr>
            <p:ph type="title"/>
          </p:nvPr>
        </p:nvSpPr>
        <p:spPr/>
        <p:txBody>
          <a:bodyPr/>
          <a:lstStyle/>
          <a:p>
            <a:pPr eaLnBrk="1" hangingPunct="1"/>
            <a:r>
              <a:rPr lang="zh-CN" altLang="en-US"/>
              <a:t>矩阵连乘问题</a:t>
            </a:r>
          </a:p>
        </p:txBody>
      </p:sp>
      <p:sp>
        <p:nvSpPr>
          <p:cNvPr id="218115" name="Rectangle 3">
            <a:extLst>
              <a:ext uri="{FF2B5EF4-FFF2-40B4-BE49-F238E27FC236}">
                <a16:creationId xmlns:a16="http://schemas.microsoft.com/office/drawing/2014/main" id="{DB40AB1B-317A-4BC9-8AC9-0D6E6F24F1EC}"/>
              </a:ext>
            </a:extLst>
          </p:cNvPr>
          <p:cNvSpPr>
            <a:spLocks noGrp="1" noChangeArrowheads="1"/>
          </p:cNvSpPr>
          <p:nvPr>
            <p:ph idx="1"/>
          </p:nvPr>
        </p:nvSpPr>
        <p:spPr>
          <a:xfrm>
            <a:off x="2566988" y="1989138"/>
            <a:ext cx="7632700" cy="4248150"/>
          </a:xfrm>
        </p:spPr>
        <p:txBody>
          <a:bodyPr>
            <a:normAutofit/>
          </a:bodyPr>
          <a:lstStyle/>
          <a:p>
            <a:pPr eaLnBrk="1" hangingPunct="1">
              <a:lnSpc>
                <a:spcPct val="150000"/>
              </a:lnSpc>
              <a:defRPr/>
            </a:pPr>
            <a:r>
              <a:rPr lang="zh-CN" altLang="en-US" dirty="0">
                <a:latin typeface="Courier New" panose="02070309020205020404" pitchFamily="49" charset="0"/>
              </a:rPr>
              <a:t>定义最优值递归规则</a:t>
            </a:r>
          </a:p>
          <a:p>
            <a:pPr lvl="1" eaLnBrk="1" hangingPunct="1">
              <a:lnSpc>
                <a:spcPct val="150000"/>
              </a:lnSpc>
              <a:defRPr/>
            </a:pPr>
            <a:r>
              <a:rPr lang="zh-CN" altLang="en-US" dirty="0">
                <a:latin typeface="Courier New" panose="02070309020205020404" pitchFamily="49" charset="0"/>
              </a:rPr>
              <a:t>若设</a:t>
            </a:r>
            <a:r>
              <a:rPr lang="en-US" altLang="zh-CN" dirty="0" err="1">
                <a:latin typeface="Courier New" panose="02070309020205020404" pitchFamily="49" charset="0"/>
              </a:rPr>
              <a:t>m</a:t>
            </a:r>
            <a:r>
              <a:rPr lang="en-US" altLang="zh-CN" baseline="-25000" dirty="0" err="1">
                <a:latin typeface="Courier New" panose="02070309020205020404" pitchFamily="49" charset="0"/>
              </a:rPr>
              <a:t>ij</a:t>
            </a:r>
            <a:r>
              <a:rPr lang="zh-CN" altLang="en-US" dirty="0">
                <a:latin typeface="Courier New" panose="02070309020205020404" pitchFamily="49" charset="0"/>
              </a:rPr>
              <a:t>表示</a:t>
            </a:r>
            <a:r>
              <a:rPr lang="en-US" altLang="zh-CN" dirty="0" err="1">
                <a:latin typeface="Courier New" panose="02070309020205020404" pitchFamily="49" charset="0"/>
              </a:rPr>
              <a:t>A</a:t>
            </a:r>
            <a:r>
              <a:rPr lang="en-US" altLang="zh-CN" baseline="-25000" dirty="0" err="1">
                <a:latin typeface="Courier New" panose="02070309020205020404" pitchFamily="49" charset="0"/>
              </a:rPr>
              <a:t>i,j</a:t>
            </a:r>
            <a:r>
              <a:rPr lang="zh-CN" altLang="en-US" dirty="0">
                <a:latin typeface="Courier New" panose="02070309020205020404" pitchFamily="49" charset="0"/>
              </a:rPr>
              <a:t>的最优解的计算量，最后一步乘法是</a:t>
            </a:r>
            <a:r>
              <a:rPr lang="en-US" altLang="zh-CN" dirty="0">
                <a:latin typeface="Courier New" panose="02070309020205020404" pitchFamily="49" charset="0"/>
              </a:rPr>
              <a:t>A</a:t>
            </a:r>
            <a:r>
              <a:rPr lang="en-US" altLang="zh-CN" baseline="-25000" dirty="0">
                <a:latin typeface="Courier New" panose="02070309020205020404" pitchFamily="49" charset="0"/>
              </a:rPr>
              <a:t>i,k</a:t>
            </a:r>
            <a:r>
              <a:rPr lang="en-US" altLang="zh-CN" dirty="0">
                <a:latin typeface="Courier New" panose="02070309020205020404" pitchFamily="49" charset="0"/>
              </a:rPr>
              <a:t>·A</a:t>
            </a:r>
            <a:r>
              <a:rPr lang="en-US" altLang="zh-CN" baseline="-25000" dirty="0">
                <a:latin typeface="Courier New" panose="02070309020205020404" pitchFamily="49" charset="0"/>
              </a:rPr>
              <a:t>k+1,j</a:t>
            </a:r>
            <a:r>
              <a:rPr lang="zh-CN" altLang="en-US" dirty="0">
                <a:latin typeface="Courier New" panose="02070309020205020404" pitchFamily="49" charset="0"/>
              </a:rPr>
              <a:t>，则：</a:t>
            </a:r>
            <a:br>
              <a:rPr lang="zh-CN" altLang="en-US" dirty="0">
                <a:latin typeface="Courier New" panose="02070309020205020404" pitchFamily="49" charset="0"/>
              </a:rPr>
            </a:br>
            <a:r>
              <a:rPr lang="en-US" altLang="zh-CN" dirty="0">
                <a:latin typeface="Courier New" panose="02070309020205020404" pitchFamily="49" charset="0"/>
              </a:rPr>
              <a:t>m</a:t>
            </a:r>
            <a:r>
              <a:rPr lang="en-US" altLang="zh-CN" baseline="-25000" dirty="0">
                <a:latin typeface="Courier New" panose="02070309020205020404" pitchFamily="49" charset="0"/>
              </a:rPr>
              <a:t>ii</a:t>
            </a:r>
            <a:r>
              <a:rPr lang="en-US" altLang="zh-CN" dirty="0">
                <a:latin typeface="Courier New" panose="02070309020205020404" pitchFamily="49" charset="0"/>
              </a:rPr>
              <a:t>=0</a:t>
            </a:r>
            <a:br>
              <a:rPr lang="en-US" altLang="zh-CN" dirty="0">
                <a:latin typeface="Courier New" panose="02070309020205020404" pitchFamily="49" charset="0"/>
              </a:rPr>
            </a:br>
            <a:r>
              <a:rPr lang="en-US" altLang="zh-CN" dirty="0" err="1">
                <a:latin typeface="Courier New" panose="02070309020205020404" pitchFamily="49" charset="0"/>
              </a:rPr>
              <a:t>m</a:t>
            </a:r>
            <a:r>
              <a:rPr lang="en-US" altLang="zh-CN" baseline="-25000" dirty="0" err="1">
                <a:latin typeface="Courier New" panose="02070309020205020404" pitchFamily="49" charset="0"/>
              </a:rPr>
              <a:t>ij</a:t>
            </a:r>
            <a:r>
              <a:rPr lang="en-US" altLang="zh-CN" dirty="0">
                <a:latin typeface="Courier New" panose="02070309020205020404" pitchFamily="49" charset="0"/>
              </a:rPr>
              <a:t>=min{m</a:t>
            </a:r>
            <a:r>
              <a:rPr lang="en-US" altLang="zh-CN" baseline="-25000" dirty="0">
                <a:latin typeface="Courier New" panose="02070309020205020404" pitchFamily="49" charset="0"/>
              </a:rPr>
              <a:t>ik</a:t>
            </a:r>
            <a:r>
              <a:rPr lang="en-US" altLang="zh-CN" dirty="0">
                <a:latin typeface="Courier New" panose="02070309020205020404" pitchFamily="49" charset="0"/>
              </a:rPr>
              <a:t>+m</a:t>
            </a:r>
            <a:r>
              <a:rPr lang="en-US" altLang="zh-CN" baseline="-25000" dirty="0">
                <a:latin typeface="Courier New" panose="02070309020205020404" pitchFamily="49" charset="0"/>
              </a:rPr>
              <a:t>k+1,j</a:t>
            </a:r>
            <a:r>
              <a:rPr lang="en-US" altLang="zh-CN" dirty="0">
                <a:latin typeface="Courier New" panose="02070309020205020404" pitchFamily="49" charset="0"/>
              </a:rPr>
              <a:t>+p</a:t>
            </a:r>
            <a:r>
              <a:rPr lang="en-US" altLang="zh-CN" baseline="-25000" dirty="0">
                <a:latin typeface="Courier New" panose="02070309020205020404" pitchFamily="49" charset="0"/>
              </a:rPr>
              <a:t>i</a:t>
            </a:r>
            <a:r>
              <a:rPr lang="en-US" altLang="zh-CN" dirty="0">
                <a:latin typeface="Courier New" panose="02070309020205020404" pitchFamily="49" charset="0"/>
              </a:rPr>
              <a:t>*p</a:t>
            </a:r>
            <a:r>
              <a:rPr lang="en-US" altLang="zh-CN" baseline="-25000" dirty="0">
                <a:latin typeface="Courier New" panose="02070309020205020404" pitchFamily="49" charset="0"/>
              </a:rPr>
              <a:t>k+1</a:t>
            </a:r>
            <a:r>
              <a:rPr lang="en-US" altLang="zh-CN" dirty="0">
                <a:latin typeface="Courier New" panose="02070309020205020404" pitchFamily="49" charset="0"/>
              </a:rPr>
              <a:t>*p</a:t>
            </a:r>
            <a:r>
              <a:rPr lang="en-US" altLang="zh-CN" baseline="-25000" dirty="0">
                <a:latin typeface="Courier New" panose="02070309020205020404" pitchFamily="49" charset="0"/>
              </a:rPr>
              <a:t>j+1 </a:t>
            </a:r>
            <a:r>
              <a:rPr lang="en-US" altLang="zh-CN" dirty="0">
                <a:latin typeface="Courier New" panose="02070309020205020404" pitchFamily="49" charset="0"/>
              </a:rPr>
              <a:t>|</a:t>
            </a:r>
            <a:r>
              <a:rPr lang="en-US" altLang="zh-CN" b="1" dirty="0">
                <a:latin typeface="Courier New" panose="02070309020205020404" pitchFamily="49" charset="0"/>
              </a:rPr>
              <a:t> </a:t>
            </a:r>
            <a:r>
              <a:rPr lang="en-US" altLang="zh-CN" dirty="0" err="1">
                <a:latin typeface="Courier New" panose="02070309020205020404" pitchFamily="49" charset="0"/>
              </a:rPr>
              <a:t>i≤k</a:t>
            </a:r>
            <a:r>
              <a:rPr lang="en-US" altLang="zh-CN" dirty="0">
                <a:latin typeface="Courier New" panose="02070309020205020404" pitchFamily="49" charset="0"/>
              </a:rPr>
              <a:t>&lt;j}</a:t>
            </a:r>
          </a:p>
          <a:p>
            <a:pPr lvl="1" eaLnBrk="1" hangingPunct="1">
              <a:lnSpc>
                <a:spcPct val="150000"/>
              </a:lnSpc>
              <a:defRPr/>
            </a:pPr>
            <a:r>
              <a:rPr lang="zh-CN" altLang="en-US" dirty="0">
                <a:latin typeface="Courier New" panose="02070309020205020404" pitchFamily="49" charset="0"/>
              </a:rPr>
              <a:t>矩阵</a:t>
            </a:r>
            <a:r>
              <a:rPr lang="en-US" altLang="zh-CN" dirty="0">
                <a:latin typeface="Courier New" panose="02070309020205020404" pitchFamily="49" charset="0"/>
              </a:rPr>
              <a:t>A</a:t>
            </a:r>
            <a:r>
              <a:rPr lang="en-US" altLang="zh-CN" baseline="-25000" dirty="0">
                <a:latin typeface="Courier New" panose="02070309020205020404" pitchFamily="49" charset="0"/>
              </a:rPr>
              <a:t>i</a:t>
            </a:r>
            <a:r>
              <a:rPr lang="zh-CN" altLang="en-US" dirty="0">
                <a:latin typeface="Courier New" panose="02070309020205020404" pitchFamily="49" charset="0"/>
              </a:rPr>
              <a:t>的行数为</a:t>
            </a:r>
            <a:r>
              <a:rPr lang="en-US" altLang="zh-CN" dirty="0">
                <a:latin typeface="Courier New" panose="02070309020205020404" pitchFamily="49" charset="0"/>
              </a:rPr>
              <a:t>p</a:t>
            </a:r>
            <a:r>
              <a:rPr lang="en-US" altLang="zh-CN" baseline="-25000" dirty="0">
                <a:latin typeface="Courier New" panose="02070309020205020404" pitchFamily="49" charset="0"/>
              </a:rPr>
              <a:t>i</a:t>
            </a:r>
            <a:r>
              <a:rPr lang="zh-CN" altLang="en-US" dirty="0">
                <a:latin typeface="Courier New" panose="02070309020205020404" pitchFamily="49" charset="0"/>
              </a:rPr>
              <a:t>，列数为</a:t>
            </a:r>
            <a:r>
              <a:rPr lang="en-US" altLang="zh-CN" dirty="0">
                <a:latin typeface="Courier New" panose="02070309020205020404" pitchFamily="49" charset="0"/>
              </a:rPr>
              <a:t>p</a:t>
            </a:r>
            <a:r>
              <a:rPr lang="en-US" altLang="zh-CN" baseline="-25000" dirty="0">
                <a:latin typeface="Courier New" panose="02070309020205020404" pitchFamily="49" charset="0"/>
              </a:rPr>
              <a:t>i+1</a:t>
            </a:r>
            <a:r>
              <a:rPr lang="zh-CN" altLang="en-US" dirty="0">
                <a:latin typeface="Courier New" panose="02070309020205020404" pitchFamily="49" charset="0"/>
              </a:rPr>
              <a:t>；</a:t>
            </a:r>
          </a:p>
          <a:p>
            <a:pPr lvl="1" eaLnBrk="1" hangingPunct="1">
              <a:lnSpc>
                <a:spcPct val="150000"/>
              </a:lnSpc>
              <a:defRPr/>
            </a:pPr>
            <a:r>
              <a:rPr lang="zh-CN" altLang="en-US" dirty="0">
                <a:latin typeface="Courier New" panose="02070309020205020404" pitchFamily="49" charset="0"/>
              </a:rPr>
              <a:t>并令</a:t>
            </a:r>
            <a:r>
              <a:rPr lang="en-US" altLang="zh-CN" dirty="0" err="1">
                <a:latin typeface="Courier New" panose="02070309020205020404" pitchFamily="49" charset="0"/>
              </a:rPr>
              <a:t>s</a:t>
            </a:r>
            <a:r>
              <a:rPr lang="en-US" altLang="zh-CN" baseline="-25000" dirty="0" err="1">
                <a:latin typeface="Courier New" panose="02070309020205020404" pitchFamily="49" charset="0"/>
              </a:rPr>
              <a:t>ij</a:t>
            </a:r>
            <a:r>
              <a:rPr lang="en-US" altLang="zh-CN" dirty="0">
                <a:latin typeface="Courier New" panose="02070309020205020404" pitchFamily="49" charset="0"/>
                <a:sym typeface="Wingdings" panose="05000000000000000000" pitchFamily="2" charset="2"/>
              </a:rPr>
              <a:t>=k</a:t>
            </a:r>
            <a:r>
              <a:rPr lang="zh-CN" altLang="en-US" dirty="0">
                <a:latin typeface="Courier New" panose="02070309020205020404" pitchFamily="49" charset="0"/>
                <a:sym typeface="Wingdings" panose="05000000000000000000" pitchFamily="2" charset="2"/>
              </a:rPr>
              <a:t>，用来记录计算过程</a:t>
            </a:r>
            <a:endParaRPr lang="zh-CN" altLang="en-US" dirty="0">
              <a:latin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C743918-D466-418E-9133-7E1B7011D974}"/>
              </a:ext>
            </a:extLst>
          </p:cNvPr>
          <p:cNvSpPr>
            <a:spLocks noGrp="1" noChangeArrowheads="1"/>
          </p:cNvSpPr>
          <p:nvPr>
            <p:ph type="title"/>
          </p:nvPr>
        </p:nvSpPr>
        <p:spPr/>
        <p:txBody>
          <a:bodyPr/>
          <a:lstStyle/>
          <a:p>
            <a:pPr eaLnBrk="1" hangingPunct="1"/>
            <a:r>
              <a:rPr lang="zh-CN" altLang="en-US"/>
              <a:t>矩阵连乘问题</a:t>
            </a:r>
          </a:p>
        </p:txBody>
      </p:sp>
      <p:sp>
        <p:nvSpPr>
          <p:cNvPr id="11267" name="Rectangle 3">
            <a:extLst>
              <a:ext uri="{FF2B5EF4-FFF2-40B4-BE49-F238E27FC236}">
                <a16:creationId xmlns:a16="http://schemas.microsoft.com/office/drawing/2014/main" id="{AE54D88A-4999-40F0-AA50-E4ADBA7C741E}"/>
              </a:ext>
            </a:extLst>
          </p:cNvPr>
          <p:cNvSpPr>
            <a:spLocks noGrp="1" noChangeArrowheads="1"/>
          </p:cNvSpPr>
          <p:nvPr>
            <p:ph idx="1"/>
          </p:nvPr>
        </p:nvSpPr>
        <p:spPr>
          <a:xfrm>
            <a:off x="2495550" y="1989138"/>
            <a:ext cx="7943850" cy="4679950"/>
          </a:xfrm>
        </p:spPr>
        <p:txBody>
          <a:bodyPr>
            <a:normAutofit fontScale="55000" lnSpcReduction="20000"/>
          </a:bodyPr>
          <a:lstStyle/>
          <a:p>
            <a:pPr defTabSz="476250" eaLnBrk="1" hangingPunct="1">
              <a:lnSpc>
                <a:spcPct val="220000"/>
              </a:lnSpc>
            </a:pPr>
            <a:r>
              <a:rPr lang="zh-CN" altLang="en-US" sz="2400" dirty="0"/>
              <a:t>算法过程</a:t>
            </a:r>
          </a:p>
          <a:p>
            <a:pPr lvl="1" defTabSz="476250" eaLnBrk="1" hangingPunct="1">
              <a:lnSpc>
                <a:spcPct val="220000"/>
              </a:lnSpc>
            </a:pPr>
            <a:r>
              <a:rPr lang="zh-CN" altLang="en-US" sz="2000" dirty="0"/>
              <a:t>为了避免重复的计算，从</a:t>
            </a:r>
            <a:r>
              <a:rPr lang="en-US" altLang="zh-CN" sz="2000" dirty="0" err="1"/>
              <a:t>m</a:t>
            </a:r>
            <a:r>
              <a:rPr lang="en-US" altLang="zh-CN" sz="2000" baseline="-25000" dirty="0" err="1"/>
              <a:t>i,i</a:t>
            </a:r>
            <a:r>
              <a:rPr lang="zh-CN" altLang="en-US" sz="2000" dirty="0"/>
              <a:t>出发，依次计算</a:t>
            </a:r>
            <a:r>
              <a:rPr lang="en-US" altLang="zh-CN" sz="2000" dirty="0"/>
              <a:t>m</a:t>
            </a:r>
            <a:r>
              <a:rPr lang="en-US" altLang="zh-CN" sz="2000" baseline="-25000" dirty="0"/>
              <a:t>i,i+1</a:t>
            </a:r>
            <a:r>
              <a:rPr lang="zh-CN" altLang="en-US" sz="2000" dirty="0"/>
              <a:t>、</a:t>
            </a:r>
            <a:r>
              <a:rPr lang="en-US" altLang="zh-CN" sz="2000" dirty="0"/>
              <a:t>m</a:t>
            </a:r>
            <a:r>
              <a:rPr lang="en-US" altLang="zh-CN" sz="2000" baseline="-25000" dirty="0"/>
              <a:t>i,i+2</a:t>
            </a:r>
            <a:r>
              <a:rPr lang="zh-CN" altLang="en-US" sz="2000" dirty="0"/>
              <a:t>、</a:t>
            </a:r>
            <a:r>
              <a:rPr lang="en-US" altLang="zh-CN" sz="2000" dirty="0"/>
              <a:t>...</a:t>
            </a:r>
            <a:r>
              <a:rPr lang="en-US" altLang="zh-CN" sz="2000" dirty="0" err="1"/>
              <a:t>m</a:t>
            </a:r>
            <a:r>
              <a:rPr lang="en-US" altLang="zh-CN" sz="2000" baseline="-25000" dirty="0" err="1"/>
              <a:t>i,n</a:t>
            </a:r>
            <a:r>
              <a:rPr lang="zh-CN" altLang="en-US" sz="2000" dirty="0"/>
              <a:t>，同时记录</a:t>
            </a:r>
            <a:r>
              <a:rPr lang="en-US" altLang="zh-CN" sz="2000" dirty="0" err="1"/>
              <a:t>s</a:t>
            </a:r>
            <a:r>
              <a:rPr lang="en-US" altLang="zh-CN" sz="2000" baseline="-25000" dirty="0" err="1"/>
              <a:t>i,j</a:t>
            </a:r>
            <a:r>
              <a:rPr lang="zh-CN" altLang="en-US" sz="2000" dirty="0"/>
              <a:t>；过程如下：</a:t>
            </a:r>
          </a:p>
          <a:p>
            <a:pPr lvl="1" defTabSz="476250" eaLnBrk="1" hangingPunct="1">
              <a:lnSpc>
                <a:spcPct val="220000"/>
              </a:lnSpc>
            </a:pPr>
            <a:r>
              <a:rPr lang="zh-CN" altLang="en-US" sz="2000" dirty="0"/>
              <a:t>设</a:t>
            </a:r>
            <a:r>
              <a:rPr lang="en-US" altLang="zh-CN" sz="2000" dirty="0"/>
              <a:t>P[0</a:t>
            </a:r>
            <a:r>
              <a:rPr lang="en-US" altLang="zh-CN" sz="2000" dirty="0">
                <a:latin typeface="Arial" panose="020B0604020202020204" pitchFamily="34" charset="0"/>
              </a:rPr>
              <a:t>…</a:t>
            </a:r>
            <a:r>
              <a:rPr lang="en-US" altLang="zh-CN" sz="2000" dirty="0"/>
              <a:t>n]</a:t>
            </a:r>
            <a:r>
              <a:rPr lang="zh-CN" altLang="en-US" sz="2000" dirty="0"/>
              <a:t>向量为各矩阵的行列数；</a:t>
            </a:r>
            <a:br>
              <a:rPr lang="en-US" altLang="zh-CN" sz="2000" dirty="0"/>
            </a:br>
            <a:r>
              <a:rPr lang="en-US" altLang="zh-CN" sz="2000" dirty="0"/>
              <a:t>A</a:t>
            </a:r>
            <a:r>
              <a:rPr lang="en-US" altLang="zh-CN" sz="2000" baseline="-25000" dirty="0"/>
              <a:t>i</a:t>
            </a:r>
            <a:r>
              <a:rPr lang="zh-CN" altLang="en-US" sz="2000" dirty="0"/>
              <a:t>的行数为</a:t>
            </a:r>
            <a:r>
              <a:rPr lang="en-US" altLang="zh-CN" sz="2000" dirty="0"/>
              <a:t>P[i]</a:t>
            </a:r>
            <a:r>
              <a:rPr lang="zh-CN" altLang="en-US" sz="2000" dirty="0"/>
              <a:t>，列数为</a:t>
            </a:r>
            <a:r>
              <a:rPr lang="en-US" altLang="zh-CN" sz="2000" dirty="0"/>
              <a:t>P[i+1]</a:t>
            </a:r>
            <a:r>
              <a:rPr lang="zh-CN" altLang="en-US" sz="2000" dirty="0"/>
              <a:t>；</a:t>
            </a:r>
            <a:br>
              <a:rPr lang="zh-CN" altLang="en-US" sz="2000" dirty="0"/>
            </a:br>
            <a:r>
              <a:rPr lang="zh-CN" altLang="en-US" sz="2000" dirty="0"/>
              <a:t>初始化</a:t>
            </a:r>
            <a:r>
              <a:rPr lang="en-US" altLang="zh-CN" sz="2000" dirty="0"/>
              <a:t>m[i][i] = 0</a:t>
            </a:r>
            <a:r>
              <a:rPr lang="zh-CN" altLang="en-US" sz="2000" dirty="0"/>
              <a:t>；</a:t>
            </a:r>
            <a:r>
              <a:rPr lang="en-US" altLang="zh-CN" sz="2000" dirty="0"/>
              <a:t>i = 1</a:t>
            </a:r>
            <a:r>
              <a:rPr lang="en-US" altLang="zh-CN" sz="2000" dirty="0">
                <a:latin typeface="Arial" panose="020B0604020202020204" pitchFamily="34" charset="0"/>
              </a:rPr>
              <a:t>…</a:t>
            </a:r>
            <a:r>
              <a:rPr lang="en-US" altLang="zh-CN" sz="2000" dirty="0"/>
              <a:t>n</a:t>
            </a:r>
            <a:br>
              <a:rPr lang="en-US" altLang="zh-CN" sz="2000" dirty="0"/>
            </a:br>
            <a:r>
              <a:rPr lang="en-US" altLang="zh-CN" sz="2000" dirty="0"/>
              <a:t>L</a:t>
            </a:r>
            <a:r>
              <a:rPr lang="zh-CN" altLang="en-US" sz="2000" dirty="0"/>
              <a:t>循环从</a:t>
            </a:r>
            <a:r>
              <a:rPr lang="en-US" altLang="zh-CN" sz="2000" dirty="0"/>
              <a:t>1</a:t>
            </a:r>
            <a:r>
              <a:rPr lang="zh-CN" altLang="en-US" sz="2000" dirty="0"/>
              <a:t>到</a:t>
            </a:r>
            <a:r>
              <a:rPr lang="en-US" altLang="zh-CN" sz="2000" dirty="0"/>
              <a:t>n-1</a:t>
            </a:r>
            <a:r>
              <a:rPr lang="zh-CN" altLang="en-US" sz="2000" dirty="0"/>
              <a:t>，计算</a:t>
            </a:r>
            <a:r>
              <a:rPr lang="en-US" altLang="zh-CN" sz="2000" dirty="0"/>
              <a:t>m[i][</a:t>
            </a:r>
            <a:r>
              <a:rPr lang="en-US" altLang="zh-CN" sz="2000" dirty="0" err="1"/>
              <a:t>i+L</a:t>
            </a:r>
            <a:r>
              <a:rPr lang="en-US" altLang="zh-CN" sz="2000" dirty="0"/>
              <a:t>]</a:t>
            </a:r>
            <a:r>
              <a:rPr lang="zh-CN" altLang="en-US" sz="2000" dirty="0"/>
              <a:t>：</a:t>
            </a:r>
            <a:br>
              <a:rPr lang="zh-CN" altLang="en-US" sz="2000" dirty="0"/>
            </a:br>
            <a:r>
              <a:rPr lang="zh-CN" altLang="en-US" sz="2000" dirty="0"/>
              <a:t>	</a:t>
            </a:r>
            <a:r>
              <a:rPr lang="en-US" altLang="zh-CN" sz="2000" dirty="0"/>
              <a:t>i(</a:t>
            </a:r>
            <a:r>
              <a:rPr lang="zh-CN" altLang="en-US" sz="2000" dirty="0"/>
              <a:t>行下标</a:t>
            </a:r>
            <a:r>
              <a:rPr lang="en-US" altLang="zh-CN" sz="2000" dirty="0"/>
              <a:t>)</a:t>
            </a:r>
            <a:r>
              <a:rPr lang="zh-CN" altLang="en-US" sz="2000" dirty="0"/>
              <a:t>循环从</a:t>
            </a:r>
            <a:r>
              <a:rPr lang="en-US" altLang="zh-CN" sz="2000" dirty="0"/>
              <a:t>0</a:t>
            </a:r>
            <a:r>
              <a:rPr lang="zh-CN" altLang="en-US" sz="2000" dirty="0"/>
              <a:t>到</a:t>
            </a:r>
            <a:r>
              <a:rPr lang="en-US" altLang="zh-CN" sz="2000" dirty="0"/>
              <a:t>n-1-L</a:t>
            </a:r>
            <a:r>
              <a:rPr lang="zh-CN" altLang="en-US" sz="2000" dirty="0"/>
              <a:t>：</a:t>
            </a:r>
            <a:br>
              <a:rPr lang="zh-CN" altLang="en-US" sz="2000" dirty="0"/>
            </a:br>
            <a:r>
              <a:rPr lang="zh-CN" altLang="en-US" sz="2000" dirty="0"/>
              <a:t>		</a:t>
            </a:r>
            <a:r>
              <a:rPr lang="en-US" altLang="zh-CN" sz="2000" dirty="0"/>
              <a:t>j(</a:t>
            </a:r>
            <a:r>
              <a:rPr lang="zh-CN" altLang="en-US" sz="2000" dirty="0"/>
              <a:t>列下标</a:t>
            </a:r>
            <a:r>
              <a:rPr lang="en-US" altLang="zh-CN" sz="2000" dirty="0"/>
              <a:t>) = </a:t>
            </a:r>
            <a:r>
              <a:rPr lang="en-US" altLang="zh-CN" sz="2000" dirty="0" err="1"/>
              <a:t>i+L</a:t>
            </a:r>
            <a:r>
              <a:rPr lang="zh-CN" altLang="en-US" sz="2000" dirty="0"/>
              <a:t>；</a:t>
            </a:r>
            <a:br>
              <a:rPr lang="zh-CN" altLang="en-US" sz="2000" dirty="0"/>
            </a:br>
            <a:r>
              <a:rPr lang="zh-CN" altLang="en-US" sz="2000" dirty="0"/>
              <a:t>      </a:t>
            </a:r>
            <a:r>
              <a:rPr lang="en-US" altLang="zh-CN" sz="2000" dirty="0"/>
              <a:t>m[i][j]=</a:t>
            </a:r>
            <a:br>
              <a:rPr lang="en-US" altLang="zh-CN" sz="2000" dirty="0"/>
            </a:br>
            <a:r>
              <a:rPr lang="en-US" altLang="zh-CN" sz="1800" dirty="0"/>
              <a:t>min{ m[i][k]+m[k+1][j]+P[i]P[k+1]P[j+1] | k=i..j-1 }</a:t>
            </a:r>
            <a:r>
              <a:rPr lang="en-US" altLang="zh-CN" sz="2000" dirty="0"/>
              <a:t> </a:t>
            </a:r>
            <a:br>
              <a:rPr lang="en-US" altLang="zh-CN" sz="2000" dirty="0"/>
            </a:br>
            <a:r>
              <a:rPr lang="en-US" altLang="zh-CN" sz="2000" dirty="0"/>
              <a:t>		</a:t>
            </a:r>
            <a:r>
              <a:rPr lang="zh-CN" altLang="en-US" sz="2000" dirty="0"/>
              <a:t>并记录：</a:t>
            </a:r>
            <a:r>
              <a:rPr lang="en-US" altLang="zh-CN" sz="2000" dirty="0"/>
              <a:t>s[i][j] = k;</a:t>
            </a:r>
          </a:p>
        </p:txBody>
      </p:sp>
      <p:grpSp>
        <p:nvGrpSpPr>
          <p:cNvPr id="11268" name="Group 4">
            <a:extLst>
              <a:ext uri="{FF2B5EF4-FFF2-40B4-BE49-F238E27FC236}">
                <a16:creationId xmlns:a16="http://schemas.microsoft.com/office/drawing/2014/main" id="{007048D8-E9C6-495C-9F5B-DBCF20CEB599}"/>
              </a:ext>
            </a:extLst>
          </p:cNvPr>
          <p:cNvGrpSpPr>
            <a:grpSpLocks/>
          </p:cNvGrpSpPr>
          <p:nvPr/>
        </p:nvGrpSpPr>
        <p:grpSpPr bwMode="auto">
          <a:xfrm>
            <a:off x="8328025" y="333375"/>
            <a:ext cx="1728788" cy="1773238"/>
            <a:chOff x="192" y="2784"/>
            <a:chExt cx="1296" cy="1380"/>
          </a:xfrm>
        </p:grpSpPr>
        <p:sp>
          <p:nvSpPr>
            <p:cNvPr id="11269" name="Rectangle 5">
              <a:extLst>
                <a:ext uri="{FF2B5EF4-FFF2-40B4-BE49-F238E27FC236}">
                  <a16:creationId xmlns:a16="http://schemas.microsoft.com/office/drawing/2014/main" id="{CD617CDF-C00A-4222-8F8B-2DE297ED51BC}"/>
                </a:ext>
              </a:extLst>
            </p:cNvPr>
            <p:cNvSpPr>
              <a:spLocks noChangeArrowheads="1"/>
            </p:cNvSpPr>
            <p:nvPr/>
          </p:nvSpPr>
          <p:spPr bwMode="auto">
            <a:xfrm>
              <a:off x="1272" y="393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0" name="Rectangle 6">
              <a:extLst>
                <a:ext uri="{FF2B5EF4-FFF2-40B4-BE49-F238E27FC236}">
                  <a16:creationId xmlns:a16="http://schemas.microsoft.com/office/drawing/2014/main" id="{83D6372D-B794-45C1-A771-D3E07C784A44}"/>
                </a:ext>
              </a:extLst>
            </p:cNvPr>
            <p:cNvSpPr>
              <a:spLocks noChangeArrowheads="1"/>
            </p:cNvSpPr>
            <p:nvPr/>
          </p:nvSpPr>
          <p:spPr bwMode="auto">
            <a:xfrm>
              <a:off x="1056"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1" name="Rectangle 7">
              <a:extLst>
                <a:ext uri="{FF2B5EF4-FFF2-40B4-BE49-F238E27FC236}">
                  <a16:creationId xmlns:a16="http://schemas.microsoft.com/office/drawing/2014/main" id="{C612A275-083E-4473-8EEC-112BF1F8A76A}"/>
                </a:ext>
              </a:extLst>
            </p:cNvPr>
            <p:cNvSpPr>
              <a:spLocks noChangeArrowheads="1"/>
            </p:cNvSpPr>
            <p:nvPr/>
          </p:nvSpPr>
          <p:spPr bwMode="auto">
            <a:xfrm>
              <a:off x="840"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2" name="Rectangle 8">
              <a:extLst>
                <a:ext uri="{FF2B5EF4-FFF2-40B4-BE49-F238E27FC236}">
                  <a16:creationId xmlns:a16="http://schemas.microsoft.com/office/drawing/2014/main" id="{BCAAB5E1-8729-4179-AB03-8C5E06C3F5C3}"/>
                </a:ext>
              </a:extLst>
            </p:cNvPr>
            <p:cNvSpPr>
              <a:spLocks noChangeArrowheads="1"/>
            </p:cNvSpPr>
            <p:nvPr/>
          </p:nvSpPr>
          <p:spPr bwMode="auto">
            <a:xfrm>
              <a:off x="624"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3" name="Rectangle 9">
              <a:extLst>
                <a:ext uri="{FF2B5EF4-FFF2-40B4-BE49-F238E27FC236}">
                  <a16:creationId xmlns:a16="http://schemas.microsoft.com/office/drawing/2014/main" id="{E3C56AEE-E87B-4822-B4F6-938EEB9CF9DC}"/>
                </a:ext>
              </a:extLst>
            </p:cNvPr>
            <p:cNvSpPr>
              <a:spLocks noChangeArrowheads="1"/>
            </p:cNvSpPr>
            <p:nvPr/>
          </p:nvSpPr>
          <p:spPr bwMode="auto">
            <a:xfrm>
              <a:off x="408"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4" name="Rectangle 10">
              <a:extLst>
                <a:ext uri="{FF2B5EF4-FFF2-40B4-BE49-F238E27FC236}">
                  <a16:creationId xmlns:a16="http://schemas.microsoft.com/office/drawing/2014/main" id="{CDDE6CD0-EF5D-42C6-BAB1-C20D6FFAA24C}"/>
                </a:ext>
              </a:extLst>
            </p:cNvPr>
            <p:cNvSpPr>
              <a:spLocks noChangeArrowheads="1"/>
            </p:cNvSpPr>
            <p:nvPr/>
          </p:nvSpPr>
          <p:spPr bwMode="auto">
            <a:xfrm>
              <a:off x="192"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1275" name="Rectangle 11">
              <a:extLst>
                <a:ext uri="{FF2B5EF4-FFF2-40B4-BE49-F238E27FC236}">
                  <a16:creationId xmlns:a16="http://schemas.microsoft.com/office/drawing/2014/main" id="{EC9A6CC7-9CF3-484A-8AD1-FCB03C3560EC}"/>
                </a:ext>
              </a:extLst>
            </p:cNvPr>
            <p:cNvSpPr>
              <a:spLocks noChangeArrowheads="1"/>
            </p:cNvSpPr>
            <p:nvPr/>
          </p:nvSpPr>
          <p:spPr bwMode="auto">
            <a:xfrm>
              <a:off x="1272" y="370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6" name="Rectangle 12">
              <a:extLst>
                <a:ext uri="{FF2B5EF4-FFF2-40B4-BE49-F238E27FC236}">
                  <a16:creationId xmlns:a16="http://schemas.microsoft.com/office/drawing/2014/main" id="{41BFA09D-08CF-47B6-8FEE-4892CE539E68}"/>
                </a:ext>
              </a:extLst>
            </p:cNvPr>
            <p:cNvSpPr>
              <a:spLocks noChangeArrowheads="1"/>
            </p:cNvSpPr>
            <p:nvPr/>
          </p:nvSpPr>
          <p:spPr bwMode="auto">
            <a:xfrm>
              <a:off x="1056" y="370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7" name="Rectangle 13">
              <a:extLst>
                <a:ext uri="{FF2B5EF4-FFF2-40B4-BE49-F238E27FC236}">
                  <a16:creationId xmlns:a16="http://schemas.microsoft.com/office/drawing/2014/main" id="{DCB1181D-EA81-409F-A498-6CBE07096A74}"/>
                </a:ext>
              </a:extLst>
            </p:cNvPr>
            <p:cNvSpPr>
              <a:spLocks noChangeArrowheads="1"/>
            </p:cNvSpPr>
            <p:nvPr/>
          </p:nvSpPr>
          <p:spPr bwMode="auto">
            <a:xfrm>
              <a:off x="840"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8" name="Rectangle 14">
              <a:extLst>
                <a:ext uri="{FF2B5EF4-FFF2-40B4-BE49-F238E27FC236}">
                  <a16:creationId xmlns:a16="http://schemas.microsoft.com/office/drawing/2014/main" id="{5D3442BF-8610-4BE8-9621-8C6F117FE1D4}"/>
                </a:ext>
              </a:extLst>
            </p:cNvPr>
            <p:cNvSpPr>
              <a:spLocks noChangeArrowheads="1"/>
            </p:cNvSpPr>
            <p:nvPr/>
          </p:nvSpPr>
          <p:spPr bwMode="auto">
            <a:xfrm>
              <a:off x="624"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9" name="Rectangle 15">
              <a:extLst>
                <a:ext uri="{FF2B5EF4-FFF2-40B4-BE49-F238E27FC236}">
                  <a16:creationId xmlns:a16="http://schemas.microsoft.com/office/drawing/2014/main" id="{9E5FED7E-6B47-4D53-842F-17FD9695FD25}"/>
                </a:ext>
              </a:extLst>
            </p:cNvPr>
            <p:cNvSpPr>
              <a:spLocks noChangeArrowheads="1"/>
            </p:cNvSpPr>
            <p:nvPr/>
          </p:nvSpPr>
          <p:spPr bwMode="auto">
            <a:xfrm>
              <a:off x="408"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0" name="Rectangle 16">
              <a:extLst>
                <a:ext uri="{FF2B5EF4-FFF2-40B4-BE49-F238E27FC236}">
                  <a16:creationId xmlns:a16="http://schemas.microsoft.com/office/drawing/2014/main" id="{9429C29C-A4D3-46C6-840B-D41CB84D7A7C}"/>
                </a:ext>
              </a:extLst>
            </p:cNvPr>
            <p:cNvSpPr>
              <a:spLocks noChangeArrowheads="1"/>
            </p:cNvSpPr>
            <p:nvPr/>
          </p:nvSpPr>
          <p:spPr bwMode="auto">
            <a:xfrm>
              <a:off x="192"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1281" name="Rectangle 17">
              <a:extLst>
                <a:ext uri="{FF2B5EF4-FFF2-40B4-BE49-F238E27FC236}">
                  <a16:creationId xmlns:a16="http://schemas.microsoft.com/office/drawing/2014/main" id="{B07D01EC-A9E0-4C3D-AD34-00BE62DD8C6A}"/>
                </a:ext>
              </a:extLst>
            </p:cNvPr>
            <p:cNvSpPr>
              <a:spLocks noChangeArrowheads="1"/>
            </p:cNvSpPr>
            <p:nvPr/>
          </p:nvSpPr>
          <p:spPr bwMode="auto">
            <a:xfrm>
              <a:off x="1272" y="347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2" name="Rectangle 18">
              <a:extLst>
                <a:ext uri="{FF2B5EF4-FFF2-40B4-BE49-F238E27FC236}">
                  <a16:creationId xmlns:a16="http://schemas.microsoft.com/office/drawing/2014/main" id="{3A523A69-5360-4637-9DA0-06A4A704BD5F}"/>
                </a:ext>
              </a:extLst>
            </p:cNvPr>
            <p:cNvSpPr>
              <a:spLocks noChangeArrowheads="1"/>
            </p:cNvSpPr>
            <p:nvPr/>
          </p:nvSpPr>
          <p:spPr bwMode="auto">
            <a:xfrm>
              <a:off x="1056" y="347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3" name="Rectangle 19">
              <a:extLst>
                <a:ext uri="{FF2B5EF4-FFF2-40B4-BE49-F238E27FC236}">
                  <a16:creationId xmlns:a16="http://schemas.microsoft.com/office/drawing/2014/main" id="{BB368EC8-A65F-4B8A-95A3-93FA0172BB61}"/>
                </a:ext>
              </a:extLst>
            </p:cNvPr>
            <p:cNvSpPr>
              <a:spLocks noChangeArrowheads="1"/>
            </p:cNvSpPr>
            <p:nvPr/>
          </p:nvSpPr>
          <p:spPr bwMode="auto">
            <a:xfrm>
              <a:off x="840" y="347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4" name="Rectangle 20">
              <a:extLst>
                <a:ext uri="{FF2B5EF4-FFF2-40B4-BE49-F238E27FC236}">
                  <a16:creationId xmlns:a16="http://schemas.microsoft.com/office/drawing/2014/main" id="{29A4310E-41EB-4AEA-963D-E8A11AD3BF19}"/>
                </a:ext>
              </a:extLst>
            </p:cNvPr>
            <p:cNvSpPr>
              <a:spLocks noChangeArrowheads="1"/>
            </p:cNvSpPr>
            <p:nvPr/>
          </p:nvSpPr>
          <p:spPr bwMode="auto">
            <a:xfrm>
              <a:off x="624"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5" name="Rectangle 21">
              <a:extLst>
                <a:ext uri="{FF2B5EF4-FFF2-40B4-BE49-F238E27FC236}">
                  <a16:creationId xmlns:a16="http://schemas.microsoft.com/office/drawing/2014/main" id="{6CB369C3-CC73-480F-8F14-C369AC995B67}"/>
                </a:ext>
              </a:extLst>
            </p:cNvPr>
            <p:cNvSpPr>
              <a:spLocks noChangeArrowheads="1"/>
            </p:cNvSpPr>
            <p:nvPr/>
          </p:nvSpPr>
          <p:spPr bwMode="auto">
            <a:xfrm>
              <a:off x="408"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6" name="Rectangle 22">
              <a:extLst>
                <a:ext uri="{FF2B5EF4-FFF2-40B4-BE49-F238E27FC236}">
                  <a16:creationId xmlns:a16="http://schemas.microsoft.com/office/drawing/2014/main" id="{CCBFF118-1E2E-4F5C-BD87-C533E779EAAF}"/>
                </a:ext>
              </a:extLst>
            </p:cNvPr>
            <p:cNvSpPr>
              <a:spLocks noChangeArrowheads="1"/>
            </p:cNvSpPr>
            <p:nvPr/>
          </p:nvSpPr>
          <p:spPr bwMode="auto">
            <a:xfrm>
              <a:off x="192"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1287" name="Rectangle 23">
              <a:extLst>
                <a:ext uri="{FF2B5EF4-FFF2-40B4-BE49-F238E27FC236}">
                  <a16:creationId xmlns:a16="http://schemas.microsoft.com/office/drawing/2014/main" id="{C12971CE-3FC9-48AC-B771-C7C51A8F0F13}"/>
                </a:ext>
              </a:extLst>
            </p:cNvPr>
            <p:cNvSpPr>
              <a:spLocks noChangeArrowheads="1"/>
            </p:cNvSpPr>
            <p:nvPr/>
          </p:nvSpPr>
          <p:spPr bwMode="auto">
            <a:xfrm>
              <a:off x="1272" y="324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8" name="Rectangle 24">
              <a:extLst>
                <a:ext uri="{FF2B5EF4-FFF2-40B4-BE49-F238E27FC236}">
                  <a16:creationId xmlns:a16="http://schemas.microsoft.com/office/drawing/2014/main" id="{756E04EC-7CDB-4023-A3FA-1B3269238A89}"/>
                </a:ext>
              </a:extLst>
            </p:cNvPr>
            <p:cNvSpPr>
              <a:spLocks noChangeArrowheads="1"/>
            </p:cNvSpPr>
            <p:nvPr/>
          </p:nvSpPr>
          <p:spPr bwMode="auto">
            <a:xfrm>
              <a:off x="1056" y="324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9" name="Rectangle 25">
              <a:extLst>
                <a:ext uri="{FF2B5EF4-FFF2-40B4-BE49-F238E27FC236}">
                  <a16:creationId xmlns:a16="http://schemas.microsoft.com/office/drawing/2014/main" id="{60F477D3-1C4C-4451-BE9C-497A1F5E0E29}"/>
                </a:ext>
              </a:extLst>
            </p:cNvPr>
            <p:cNvSpPr>
              <a:spLocks noChangeArrowheads="1"/>
            </p:cNvSpPr>
            <p:nvPr/>
          </p:nvSpPr>
          <p:spPr bwMode="auto">
            <a:xfrm>
              <a:off x="840" y="324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0" name="Rectangle 26">
              <a:extLst>
                <a:ext uri="{FF2B5EF4-FFF2-40B4-BE49-F238E27FC236}">
                  <a16:creationId xmlns:a16="http://schemas.microsoft.com/office/drawing/2014/main" id="{F1DFF23B-D971-4D28-8503-84A7588BF601}"/>
                </a:ext>
              </a:extLst>
            </p:cNvPr>
            <p:cNvSpPr>
              <a:spLocks noChangeArrowheads="1"/>
            </p:cNvSpPr>
            <p:nvPr/>
          </p:nvSpPr>
          <p:spPr bwMode="auto">
            <a:xfrm>
              <a:off x="624" y="324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1" name="Rectangle 27">
              <a:extLst>
                <a:ext uri="{FF2B5EF4-FFF2-40B4-BE49-F238E27FC236}">
                  <a16:creationId xmlns:a16="http://schemas.microsoft.com/office/drawing/2014/main" id="{48A6FE48-1AA2-4BAA-8808-EEBC6EAA1572}"/>
                </a:ext>
              </a:extLst>
            </p:cNvPr>
            <p:cNvSpPr>
              <a:spLocks noChangeArrowheads="1"/>
            </p:cNvSpPr>
            <p:nvPr/>
          </p:nvSpPr>
          <p:spPr bwMode="auto">
            <a:xfrm>
              <a:off x="408"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2" name="Rectangle 28">
              <a:extLst>
                <a:ext uri="{FF2B5EF4-FFF2-40B4-BE49-F238E27FC236}">
                  <a16:creationId xmlns:a16="http://schemas.microsoft.com/office/drawing/2014/main" id="{E6F09C44-36ED-4990-ADA4-972E16A76692}"/>
                </a:ext>
              </a:extLst>
            </p:cNvPr>
            <p:cNvSpPr>
              <a:spLocks noChangeArrowheads="1"/>
            </p:cNvSpPr>
            <p:nvPr/>
          </p:nvSpPr>
          <p:spPr bwMode="auto">
            <a:xfrm>
              <a:off x="192"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1293" name="Rectangle 29">
              <a:extLst>
                <a:ext uri="{FF2B5EF4-FFF2-40B4-BE49-F238E27FC236}">
                  <a16:creationId xmlns:a16="http://schemas.microsoft.com/office/drawing/2014/main" id="{47B22280-F093-4546-BC39-C47EB422512D}"/>
                </a:ext>
              </a:extLst>
            </p:cNvPr>
            <p:cNvSpPr>
              <a:spLocks noChangeArrowheads="1"/>
            </p:cNvSpPr>
            <p:nvPr/>
          </p:nvSpPr>
          <p:spPr bwMode="auto">
            <a:xfrm>
              <a:off x="1272" y="3014"/>
              <a:ext cx="216" cy="23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4" name="Rectangle 30">
              <a:extLst>
                <a:ext uri="{FF2B5EF4-FFF2-40B4-BE49-F238E27FC236}">
                  <a16:creationId xmlns:a16="http://schemas.microsoft.com/office/drawing/2014/main" id="{135787F5-6C2F-4675-A576-6B530442A5D2}"/>
                </a:ext>
              </a:extLst>
            </p:cNvPr>
            <p:cNvSpPr>
              <a:spLocks noChangeArrowheads="1"/>
            </p:cNvSpPr>
            <p:nvPr/>
          </p:nvSpPr>
          <p:spPr bwMode="auto">
            <a:xfrm>
              <a:off x="1056" y="301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5" name="Rectangle 31">
              <a:extLst>
                <a:ext uri="{FF2B5EF4-FFF2-40B4-BE49-F238E27FC236}">
                  <a16:creationId xmlns:a16="http://schemas.microsoft.com/office/drawing/2014/main" id="{429CF8FF-F526-48F8-95D1-A46793AC5EBD}"/>
                </a:ext>
              </a:extLst>
            </p:cNvPr>
            <p:cNvSpPr>
              <a:spLocks noChangeArrowheads="1"/>
            </p:cNvSpPr>
            <p:nvPr/>
          </p:nvSpPr>
          <p:spPr bwMode="auto">
            <a:xfrm>
              <a:off x="840" y="301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6" name="Rectangle 32">
              <a:extLst>
                <a:ext uri="{FF2B5EF4-FFF2-40B4-BE49-F238E27FC236}">
                  <a16:creationId xmlns:a16="http://schemas.microsoft.com/office/drawing/2014/main" id="{A92C315F-FEC8-45E5-B6AF-31666B6CCEF4}"/>
                </a:ext>
              </a:extLst>
            </p:cNvPr>
            <p:cNvSpPr>
              <a:spLocks noChangeArrowheads="1"/>
            </p:cNvSpPr>
            <p:nvPr/>
          </p:nvSpPr>
          <p:spPr bwMode="auto">
            <a:xfrm>
              <a:off x="624" y="301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7" name="Rectangle 33">
              <a:extLst>
                <a:ext uri="{FF2B5EF4-FFF2-40B4-BE49-F238E27FC236}">
                  <a16:creationId xmlns:a16="http://schemas.microsoft.com/office/drawing/2014/main" id="{C433C5BB-82C4-4AFE-A10F-C0C8D17BE574}"/>
                </a:ext>
              </a:extLst>
            </p:cNvPr>
            <p:cNvSpPr>
              <a:spLocks noChangeArrowheads="1"/>
            </p:cNvSpPr>
            <p:nvPr/>
          </p:nvSpPr>
          <p:spPr bwMode="auto">
            <a:xfrm>
              <a:off x="408" y="301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8" name="Rectangle 34">
              <a:extLst>
                <a:ext uri="{FF2B5EF4-FFF2-40B4-BE49-F238E27FC236}">
                  <a16:creationId xmlns:a16="http://schemas.microsoft.com/office/drawing/2014/main" id="{346F59C7-03D8-4891-B1CA-B0407A93A244}"/>
                </a:ext>
              </a:extLst>
            </p:cNvPr>
            <p:cNvSpPr>
              <a:spLocks noChangeArrowheads="1"/>
            </p:cNvSpPr>
            <p:nvPr/>
          </p:nvSpPr>
          <p:spPr bwMode="auto">
            <a:xfrm>
              <a:off x="192" y="301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1299" name="Rectangle 35">
              <a:extLst>
                <a:ext uri="{FF2B5EF4-FFF2-40B4-BE49-F238E27FC236}">
                  <a16:creationId xmlns:a16="http://schemas.microsoft.com/office/drawing/2014/main" id="{0AEE489C-E81D-41A4-BE5E-F36FFE5CD24F}"/>
                </a:ext>
              </a:extLst>
            </p:cNvPr>
            <p:cNvSpPr>
              <a:spLocks noChangeArrowheads="1"/>
            </p:cNvSpPr>
            <p:nvPr/>
          </p:nvSpPr>
          <p:spPr bwMode="auto">
            <a:xfrm>
              <a:off x="127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1300" name="Rectangle 36">
              <a:extLst>
                <a:ext uri="{FF2B5EF4-FFF2-40B4-BE49-F238E27FC236}">
                  <a16:creationId xmlns:a16="http://schemas.microsoft.com/office/drawing/2014/main" id="{A6F8CFCF-D7E0-4764-8627-D430A8E63E8C}"/>
                </a:ext>
              </a:extLst>
            </p:cNvPr>
            <p:cNvSpPr>
              <a:spLocks noChangeArrowheads="1"/>
            </p:cNvSpPr>
            <p:nvPr/>
          </p:nvSpPr>
          <p:spPr bwMode="auto">
            <a:xfrm>
              <a:off x="1056"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1301" name="Rectangle 37">
              <a:extLst>
                <a:ext uri="{FF2B5EF4-FFF2-40B4-BE49-F238E27FC236}">
                  <a16:creationId xmlns:a16="http://schemas.microsoft.com/office/drawing/2014/main" id="{6F19E07C-8AE8-47B6-8789-14BF96A2B2DD}"/>
                </a:ext>
              </a:extLst>
            </p:cNvPr>
            <p:cNvSpPr>
              <a:spLocks noChangeArrowheads="1"/>
            </p:cNvSpPr>
            <p:nvPr/>
          </p:nvSpPr>
          <p:spPr bwMode="auto">
            <a:xfrm>
              <a:off x="840"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1302" name="Rectangle 38">
              <a:extLst>
                <a:ext uri="{FF2B5EF4-FFF2-40B4-BE49-F238E27FC236}">
                  <a16:creationId xmlns:a16="http://schemas.microsoft.com/office/drawing/2014/main" id="{FD685E72-9881-464D-BD9B-B90013A1C12E}"/>
                </a:ext>
              </a:extLst>
            </p:cNvPr>
            <p:cNvSpPr>
              <a:spLocks noChangeArrowheads="1"/>
            </p:cNvSpPr>
            <p:nvPr/>
          </p:nvSpPr>
          <p:spPr bwMode="auto">
            <a:xfrm>
              <a:off x="624"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1303" name="Rectangle 39">
              <a:extLst>
                <a:ext uri="{FF2B5EF4-FFF2-40B4-BE49-F238E27FC236}">
                  <a16:creationId xmlns:a16="http://schemas.microsoft.com/office/drawing/2014/main" id="{CB91C987-EDE2-4398-B442-66BCE4B4EDCF}"/>
                </a:ext>
              </a:extLst>
            </p:cNvPr>
            <p:cNvSpPr>
              <a:spLocks noChangeArrowheads="1"/>
            </p:cNvSpPr>
            <p:nvPr/>
          </p:nvSpPr>
          <p:spPr bwMode="auto">
            <a:xfrm>
              <a:off x="408"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1304" name="Rectangle 40">
              <a:extLst>
                <a:ext uri="{FF2B5EF4-FFF2-40B4-BE49-F238E27FC236}">
                  <a16:creationId xmlns:a16="http://schemas.microsoft.com/office/drawing/2014/main" id="{6484B68D-DC39-4D4C-8B96-3597A2AC867D}"/>
                </a:ext>
              </a:extLst>
            </p:cNvPr>
            <p:cNvSpPr>
              <a:spLocks noChangeArrowheads="1"/>
            </p:cNvSpPr>
            <p:nvPr/>
          </p:nvSpPr>
          <p:spPr bwMode="auto">
            <a:xfrm>
              <a:off x="19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305" name="Line 41">
              <a:extLst>
                <a:ext uri="{FF2B5EF4-FFF2-40B4-BE49-F238E27FC236}">
                  <a16:creationId xmlns:a16="http://schemas.microsoft.com/office/drawing/2014/main" id="{1A047EC9-2A51-476E-82C0-6EB53BBEC7B3}"/>
                </a:ext>
              </a:extLst>
            </p:cNvPr>
            <p:cNvSpPr>
              <a:spLocks noChangeShapeType="1"/>
            </p:cNvSpPr>
            <p:nvPr/>
          </p:nvSpPr>
          <p:spPr bwMode="auto">
            <a:xfrm>
              <a:off x="192" y="278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6" name="Line 42">
              <a:extLst>
                <a:ext uri="{FF2B5EF4-FFF2-40B4-BE49-F238E27FC236}">
                  <a16:creationId xmlns:a16="http://schemas.microsoft.com/office/drawing/2014/main" id="{03A23690-51A0-4350-99F5-2893DDB421B8}"/>
                </a:ext>
              </a:extLst>
            </p:cNvPr>
            <p:cNvSpPr>
              <a:spLocks noChangeShapeType="1"/>
            </p:cNvSpPr>
            <p:nvPr/>
          </p:nvSpPr>
          <p:spPr bwMode="auto">
            <a:xfrm>
              <a:off x="192" y="301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7" name="Line 43">
              <a:extLst>
                <a:ext uri="{FF2B5EF4-FFF2-40B4-BE49-F238E27FC236}">
                  <a16:creationId xmlns:a16="http://schemas.microsoft.com/office/drawing/2014/main" id="{9B26A628-CBF2-46BB-94AE-0C2FC014680B}"/>
                </a:ext>
              </a:extLst>
            </p:cNvPr>
            <p:cNvSpPr>
              <a:spLocks noChangeShapeType="1"/>
            </p:cNvSpPr>
            <p:nvPr/>
          </p:nvSpPr>
          <p:spPr bwMode="auto">
            <a:xfrm>
              <a:off x="192" y="324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8" name="Line 44">
              <a:extLst>
                <a:ext uri="{FF2B5EF4-FFF2-40B4-BE49-F238E27FC236}">
                  <a16:creationId xmlns:a16="http://schemas.microsoft.com/office/drawing/2014/main" id="{2A8CB413-7BDC-4328-B4B6-599528EA9C03}"/>
                </a:ext>
              </a:extLst>
            </p:cNvPr>
            <p:cNvSpPr>
              <a:spLocks noChangeShapeType="1"/>
            </p:cNvSpPr>
            <p:nvPr/>
          </p:nvSpPr>
          <p:spPr bwMode="auto">
            <a:xfrm>
              <a:off x="192" y="347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9" name="Line 45">
              <a:extLst>
                <a:ext uri="{FF2B5EF4-FFF2-40B4-BE49-F238E27FC236}">
                  <a16:creationId xmlns:a16="http://schemas.microsoft.com/office/drawing/2014/main" id="{8365208C-47A5-43F3-9414-941A87BB91FA}"/>
                </a:ext>
              </a:extLst>
            </p:cNvPr>
            <p:cNvSpPr>
              <a:spLocks noChangeShapeType="1"/>
            </p:cNvSpPr>
            <p:nvPr/>
          </p:nvSpPr>
          <p:spPr bwMode="auto">
            <a:xfrm>
              <a:off x="192" y="370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0" name="Line 46">
              <a:extLst>
                <a:ext uri="{FF2B5EF4-FFF2-40B4-BE49-F238E27FC236}">
                  <a16:creationId xmlns:a16="http://schemas.microsoft.com/office/drawing/2014/main" id="{FC5E1195-B370-4306-A019-4D109DA9B59D}"/>
                </a:ext>
              </a:extLst>
            </p:cNvPr>
            <p:cNvSpPr>
              <a:spLocks noChangeShapeType="1"/>
            </p:cNvSpPr>
            <p:nvPr/>
          </p:nvSpPr>
          <p:spPr bwMode="auto">
            <a:xfrm>
              <a:off x="192" y="393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1" name="Line 47">
              <a:extLst>
                <a:ext uri="{FF2B5EF4-FFF2-40B4-BE49-F238E27FC236}">
                  <a16:creationId xmlns:a16="http://schemas.microsoft.com/office/drawing/2014/main" id="{2DB72140-ACA1-44D2-A717-862EDAD13E9D}"/>
                </a:ext>
              </a:extLst>
            </p:cNvPr>
            <p:cNvSpPr>
              <a:spLocks noChangeShapeType="1"/>
            </p:cNvSpPr>
            <p:nvPr/>
          </p:nvSpPr>
          <p:spPr bwMode="auto">
            <a:xfrm>
              <a:off x="192" y="416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2" name="Line 48">
              <a:extLst>
                <a:ext uri="{FF2B5EF4-FFF2-40B4-BE49-F238E27FC236}">
                  <a16:creationId xmlns:a16="http://schemas.microsoft.com/office/drawing/2014/main" id="{D7D2E033-AB12-41E5-A93A-937C21DE46A6}"/>
                </a:ext>
              </a:extLst>
            </p:cNvPr>
            <p:cNvSpPr>
              <a:spLocks noChangeShapeType="1"/>
            </p:cNvSpPr>
            <p:nvPr/>
          </p:nvSpPr>
          <p:spPr bwMode="auto">
            <a:xfrm>
              <a:off x="192"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3" name="Line 49">
              <a:extLst>
                <a:ext uri="{FF2B5EF4-FFF2-40B4-BE49-F238E27FC236}">
                  <a16:creationId xmlns:a16="http://schemas.microsoft.com/office/drawing/2014/main" id="{79EB1931-5408-49E7-8705-D949A0DDE88E}"/>
                </a:ext>
              </a:extLst>
            </p:cNvPr>
            <p:cNvSpPr>
              <a:spLocks noChangeShapeType="1"/>
            </p:cNvSpPr>
            <p:nvPr/>
          </p:nvSpPr>
          <p:spPr bwMode="auto">
            <a:xfrm>
              <a:off x="408"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4" name="Line 50">
              <a:extLst>
                <a:ext uri="{FF2B5EF4-FFF2-40B4-BE49-F238E27FC236}">
                  <a16:creationId xmlns:a16="http://schemas.microsoft.com/office/drawing/2014/main" id="{77BDF9DF-9233-4C16-A381-A82B171F9F0D}"/>
                </a:ext>
              </a:extLst>
            </p:cNvPr>
            <p:cNvSpPr>
              <a:spLocks noChangeShapeType="1"/>
            </p:cNvSpPr>
            <p:nvPr/>
          </p:nvSpPr>
          <p:spPr bwMode="auto">
            <a:xfrm>
              <a:off x="624"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5" name="Line 51">
              <a:extLst>
                <a:ext uri="{FF2B5EF4-FFF2-40B4-BE49-F238E27FC236}">
                  <a16:creationId xmlns:a16="http://schemas.microsoft.com/office/drawing/2014/main" id="{5A71CCB1-098D-436E-A050-D7AB095D344C}"/>
                </a:ext>
              </a:extLst>
            </p:cNvPr>
            <p:cNvSpPr>
              <a:spLocks noChangeShapeType="1"/>
            </p:cNvSpPr>
            <p:nvPr/>
          </p:nvSpPr>
          <p:spPr bwMode="auto">
            <a:xfrm>
              <a:off x="840"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6" name="Line 52">
              <a:extLst>
                <a:ext uri="{FF2B5EF4-FFF2-40B4-BE49-F238E27FC236}">
                  <a16:creationId xmlns:a16="http://schemas.microsoft.com/office/drawing/2014/main" id="{D854C6D8-A220-4E4D-9DDF-DF065D3468BF}"/>
                </a:ext>
              </a:extLst>
            </p:cNvPr>
            <p:cNvSpPr>
              <a:spLocks noChangeShapeType="1"/>
            </p:cNvSpPr>
            <p:nvPr/>
          </p:nvSpPr>
          <p:spPr bwMode="auto">
            <a:xfrm>
              <a:off x="1056"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7" name="Line 53">
              <a:extLst>
                <a:ext uri="{FF2B5EF4-FFF2-40B4-BE49-F238E27FC236}">
                  <a16:creationId xmlns:a16="http://schemas.microsoft.com/office/drawing/2014/main" id="{7744BC65-5490-44ED-9F23-4B5D17E4852D}"/>
                </a:ext>
              </a:extLst>
            </p:cNvPr>
            <p:cNvSpPr>
              <a:spLocks noChangeShapeType="1"/>
            </p:cNvSpPr>
            <p:nvPr/>
          </p:nvSpPr>
          <p:spPr bwMode="auto">
            <a:xfrm>
              <a:off x="1272"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8" name="Line 54">
              <a:extLst>
                <a:ext uri="{FF2B5EF4-FFF2-40B4-BE49-F238E27FC236}">
                  <a16:creationId xmlns:a16="http://schemas.microsoft.com/office/drawing/2014/main" id="{754AA551-1B83-4F80-823F-FECDFDF1E868}"/>
                </a:ext>
              </a:extLst>
            </p:cNvPr>
            <p:cNvSpPr>
              <a:spLocks noChangeShapeType="1"/>
            </p:cNvSpPr>
            <p:nvPr/>
          </p:nvSpPr>
          <p:spPr bwMode="auto">
            <a:xfrm>
              <a:off x="1488"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9" name="Line 55">
              <a:extLst>
                <a:ext uri="{FF2B5EF4-FFF2-40B4-BE49-F238E27FC236}">
                  <a16:creationId xmlns:a16="http://schemas.microsoft.com/office/drawing/2014/main" id="{26B3173A-ED86-4BA6-86CC-7028F1DCE376}"/>
                </a:ext>
              </a:extLst>
            </p:cNvPr>
            <p:cNvSpPr>
              <a:spLocks noChangeShapeType="1"/>
            </p:cNvSpPr>
            <p:nvPr/>
          </p:nvSpPr>
          <p:spPr bwMode="auto">
            <a:xfrm flipV="1">
              <a:off x="964" y="3105"/>
              <a:ext cx="416" cy="4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5886</TotalTime>
  <Words>1705</Words>
  <Application>Microsoft Office PowerPoint</Application>
  <PresentationFormat>宽屏</PresentationFormat>
  <Paragraphs>454</Paragraphs>
  <Slides>30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华文新魏</vt:lpstr>
      <vt:lpstr>Arial</vt:lpstr>
      <vt:lpstr>Century Gothic</vt:lpstr>
      <vt:lpstr>Consolas</vt:lpstr>
      <vt:lpstr>Courier New</vt:lpstr>
      <vt:lpstr>Tahoma</vt:lpstr>
      <vt:lpstr>Times New Roman</vt:lpstr>
      <vt:lpstr>Wingdings</vt:lpstr>
      <vt:lpstr>Wingdings 3</vt:lpstr>
      <vt:lpstr>丝状</vt:lpstr>
      <vt:lpstr>《算法设计与分析》   第04章 动态规划</vt:lpstr>
      <vt:lpstr>基本思想</vt:lpstr>
      <vt:lpstr>动态规划算法的基本要素</vt:lpstr>
      <vt:lpstr>应用模式</vt:lpstr>
      <vt:lpstr>矩阵连乘问题</vt:lpstr>
      <vt:lpstr>矩阵连乘问题</vt:lpstr>
      <vt:lpstr>PowerPoint 演示文稿</vt:lpstr>
      <vt:lpstr>矩阵连乘问题</vt:lpstr>
      <vt:lpstr>矩阵连乘问题</vt:lpstr>
      <vt:lpstr>PowerPoint 演示文稿</vt:lpstr>
      <vt:lpstr>PowerPoint 演示文稿</vt:lpstr>
      <vt:lpstr>矩阵连乘问题</vt:lpstr>
      <vt:lpstr>PowerPoint 演示文稿</vt:lpstr>
      <vt:lpstr>最长公共子序列</vt:lpstr>
      <vt:lpstr>最长公共子序列</vt:lpstr>
      <vt:lpstr>最长公共子序列</vt:lpstr>
      <vt:lpstr>PowerPoint 演示文稿</vt:lpstr>
      <vt:lpstr>最长公共子序列</vt:lpstr>
      <vt:lpstr>最长公共子序列</vt:lpstr>
      <vt:lpstr>最长公共子序列</vt:lpstr>
      <vt:lpstr>PowerPoint 演示文稿</vt:lpstr>
      <vt:lpstr>PowerPoint 演示文稿</vt:lpstr>
      <vt:lpstr>PowerPoint 演示文稿</vt:lpstr>
      <vt:lpstr>凸多边形的最优三角剖分</vt:lpstr>
      <vt:lpstr>凸多边形的最优三角剖分</vt:lpstr>
      <vt:lpstr>凸多边形的最优三角剖分</vt:lpstr>
      <vt:lpstr>凸多边形的最优三角剖分</vt:lpstr>
      <vt:lpstr>凸多边形的最优三角剖分</vt:lpstr>
      <vt:lpstr>凸多边形的最优三角剖分</vt:lpstr>
      <vt:lpstr>备忘录方法</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第04章 动态规划</dc:title>
  <dc:creator>PengSW</dc:creator>
  <cp:lastModifiedBy>Siwei PENG</cp:lastModifiedBy>
  <cp:revision>76</cp:revision>
  <dcterms:created xsi:type="dcterms:W3CDTF">2003-05-01T08:31:42Z</dcterms:created>
  <dcterms:modified xsi:type="dcterms:W3CDTF">2019-04-01T06:31:41Z</dcterms:modified>
</cp:coreProperties>
</file>