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5"/>
  </p:notesMasterIdLst>
  <p:sldIdLst>
    <p:sldId id="256" r:id="rId2"/>
    <p:sldId id="257" r:id="rId3"/>
    <p:sldId id="258" r:id="rId4"/>
    <p:sldId id="276" r:id="rId5"/>
    <p:sldId id="277" r:id="rId6"/>
    <p:sldId id="27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FFFF"/>
    <a:srgbClr val="FF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5491" autoAdjust="0"/>
  </p:normalViewPr>
  <p:slideViewPr>
    <p:cSldViewPr>
      <p:cViewPr varScale="1">
        <p:scale>
          <a:sx n="122" d="100"/>
          <a:sy n="122" d="100"/>
        </p:scale>
        <p:origin x="120" y="132"/>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9.xml"/><Relationship Id="rId3" Type="http://schemas.openxmlformats.org/officeDocument/2006/relationships/slide" Target="slides/slide7.xml"/><Relationship Id="rId7" Type="http://schemas.openxmlformats.org/officeDocument/2006/relationships/slide" Target="slides/slide11.xml"/><Relationship Id="rId12" Type="http://schemas.openxmlformats.org/officeDocument/2006/relationships/slide" Target="slides/slide17.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10.xml"/><Relationship Id="rId11" Type="http://schemas.openxmlformats.org/officeDocument/2006/relationships/slide" Target="slides/slide16.xml"/><Relationship Id="rId5" Type="http://schemas.openxmlformats.org/officeDocument/2006/relationships/slide" Target="slides/slide9.xml"/><Relationship Id="rId15" Type="http://schemas.openxmlformats.org/officeDocument/2006/relationships/slide" Target="slides/slide22.xml"/><Relationship Id="rId10" Type="http://schemas.openxmlformats.org/officeDocument/2006/relationships/slide" Target="slides/slide14.xml"/><Relationship Id="rId4" Type="http://schemas.openxmlformats.org/officeDocument/2006/relationships/slide" Target="slides/slide8.xml"/><Relationship Id="rId9" Type="http://schemas.openxmlformats.org/officeDocument/2006/relationships/slide" Target="slides/slide13.xml"/><Relationship Id="rId14"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683582D-4F4D-4F8C-B9BB-40604B106B3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AEDD0F4E-F4B9-4437-B802-AD0B2A20C61A}"/>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AABB303-655D-4BB6-B703-FD3F981ED6C7}" type="datetimeFigureOut">
              <a:rPr lang="zh-CN" altLang="en-US"/>
              <a:pPr>
                <a:defRPr/>
              </a:pPr>
              <a:t>2022/4/22</a:t>
            </a:fld>
            <a:endParaRPr lang="zh-CN" altLang="en-US"/>
          </a:p>
        </p:txBody>
      </p:sp>
      <p:sp>
        <p:nvSpPr>
          <p:cNvPr id="4" name="幻灯片图像占位符 3">
            <a:extLst>
              <a:ext uri="{FF2B5EF4-FFF2-40B4-BE49-F238E27FC236}">
                <a16:creationId xmlns:a16="http://schemas.microsoft.com/office/drawing/2014/main" id="{E4530C8D-5C32-4FA7-8D69-0F053D1AEAF8}"/>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A1FC345F-C764-4673-B03D-49EDABBD8D3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696852DF-18BB-4D5C-BF58-F7CB55E6D77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25BF9574-1097-48FD-A728-3C1B455E507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E68FD1A-4211-4C38-9DB1-6425916B0996}"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C1AF2AD4-2F72-4A26-87B2-837C9E6FD983}"/>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a:extLst>
              <a:ext uri="{FF2B5EF4-FFF2-40B4-BE49-F238E27FC236}">
                <a16:creationId xmlns:a16="http://schemas.microsoft.com/office/drawing/2014/main" id="{6FDFA389-1FCD-40C5-B23B-AD3B0F4752D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10000"/>
              </a:lnSpc>
              <a:spcBef>
                <a:spcPct val="0"/>
              </a:spcBef>
            </a:pPr>
            <a:r>
              <a:rPr lang="zh-CN" altLang="en-US"/>
              <a:t>限界剪枝法与回溯法相似，也是对状态空间树进行搜索求解，不同的是限界剪枝法的求解目标是要找到使得某一目标函数极大或极小的一个解结点，即某种意义下的最优解。</a:t>
            </a:r>
          </a:p>
          <a:p>
            <a:pPr eaLnBrk="1" hangingPunct="1">
              <a:lnSpc>
                <a:spcPct val="110000"/>
              </a:lnSpc>
              <a:spcBef>
                <a:spcPct val="0"/>
              </a:spcBef>
            </a:pPr>
            <a:r>
              <a:rPr lang="zh-CN" altLang="en-US"/>
              <a:t>在算法设计上，限界剪枝法不仅通过约束条件来控制搜索路径，还通过目标函数的限界来减少搜索规模；限界剪枝法在搜索时，通常先进行广度扩展，将满足约束条件且不越过目标函数的子结点加入到活结点表中等待搜索；</a:t>
            </a:r>
          </a:p>
          <a:p>
            <a:pPr eaLnBrk="1" hangingPunct="1">
              <a:lnSpc>
                <a:spcPct val="110000"/>
              </a:lnSpc>
              <a:spcBef>
                <a:spcPct val="0"/>
              </a:spcBef>
            </a:pPr>
            <a:r>
              <a:rPr lang="zh-CN" altLang="en-US"/>
              <a:t>常见的活结点表有队列式（</a:t>
            </a:r>
            <a:r>
              <a:rPr lang="en-US" altLang="zh-CN"/>
              <a:t>FIFO</a:t>
            </a:r>
            <a:r>
              <a:rPr lang="zh-CN" altLang="en-US"/>
              <a:t>）、栈式（</a:t>
            </a:r>
            <a:r>
              <a:rPr lang="en-US" altLang="zh-CN"/>
              <a:t>LIFO</a:t>
            </a:r>
            <a:r>
              <a:rPr lang="zh-CN" altLang="en-US"/>
              <a:t>）和优先队列式（</a:t>
            </a:r>
            <a:r>
              <a:rPr lang="en-US" altLang="zh-CN"/>
              <a:t>PQ</a:t>
            </a:r>
            <a:r>
              <a:rPr lang="zh-CN" altLang="en-US"/>
              <a:t>）；</a:t>
            </a:r>
          </a:p>
          <a:p>
            <a:pPr eaLnBrk="1" hangingPunct="1">
              <a:spcBef>
                <a:spcPct val="0"/>
              </a:spcBef>
            </a:pPr>
            <a:endParaRPr lang="zh-CN" altLang="en-US"/>
          </a:p>
        </p:txBody>
      </p:sp>
      <p:sp>
        <p:nvSpPr>
          <p:cNvPr id="27652" name="灯片编号占位符 3">
            <a:extLst>
              <a:ext uri="{FF2B5EF4-FFF2-40B4-BE49-F238E27FC236}">
                <a16:creationId xmlns:a16="http://schemas.microsoft.com/office/drawing/2014/main" id="{3D284F0E-FDFB-49C4-A314-0CC4437EB33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40B4A2AB-39E3-4E01-9DBF-A1983151043C}" type="slidenum">
              <a:rPr lang="zh-CN" altLang="en-US"/>
              <a:pPr eaLnBrk="1" hangingPunct="1"/>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504F80C4-C8A5-43A7-BA80-BA41B59545BB}"/>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a:extLst>
              <a:ext uri="{FF2B5EF4-FFF2-40B4-BE49-F238E27FC236}">
                <a16:creationId xmlns:a16="http://schemas.microsoft.com/office/drawing/2014/main" id="{1182F959-2538-4D92-9F53-A0B9EEC6A16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z="2000"/>
              <a:t>最小耗费搜索法</a:t>
            </a:r>
          </a:p>
          <a:p>
            <a:pPr lvl="1" eaLnBrk="1" hangingPunct="1">
              <a:spcBef>
                <a:spcPct val="0"/>
              </a:spcBef>
            </a:pPr>
            <a:r>
              <a:rPr lang="zh-CN" altLang="en-US" sz="1800"/>
              <a:t>求解以定义在状态空间树</a:t>
            </a:r>
            <a:r>
              <a:rPr lang="en-US" altLang="zh-CN" sz="1800"/>
              <a:t>T</a:t>
            </a:r>
            <a:r>
              <a:rPr lang="zh-CN" altLang="en-US" sz="1800"/>
              <a:t>的解结点集</a:t>
            </a:r>
            <a:r>
              <a:rPr lang="en-US" altLang="zh-CN" sz="1800"/>
              <a:t>A</a:t>
            </a:r>
            <a:r>
              <a:rPr lang="zh-CN" altLang="en-US" sz="1800"/>
              <a:t>上的耗费函数为目标函数的最优问题，即求解</a:t>
            </a:r>
            <a:r>
              <a:rPr lang="en-US" altLang="zh-CN" sz="1800"/>
              <a:t>A</a:t>
            </a:r>
            <a:r>
              <a:rPr lang="zh-CN" altLang="en-US" sz="1800"/>
              <a:t>中耗费最小的解结点。</a:t>
            </a:r>
          </a:p>
          <a:p>
            <a:pPr lvl="1" eaLnBrk="1" hangingPunct="1">
              <a:spcBef>
                <a:spcPct val="0"/>
              </a:spcBef>
            </a:pPr>
            <a:r>
              <a:rPr lang="zh-CN" altLang="en-US" sz="1800"/>
              <a:t>设</a:t>
            </a:r>
            <a:r>
              <a:rPr lang="en-US" altLang="zh-CN" sz="1800"/>
              <a:t>A</a:t>
            </a:r>
            <a:r>
              <a:rPr lang="zh-CN" altLang="en-US" sz="1800"/>
              <a:t>中的结点</a:t>
            </a:r>
            <a:r>
              <a:rPr lang="en-US" altLang="zh-CN" sz="1800"/>
              <a:t>x</a:t>
            </a:r>
            <a:r>
              <a:rPr lang="zh-CN" altLang="en-US" sz="1800"/>
              <a:t>所需的耗费为</a:t>
            </a:r>
            <a:r>
              <a:rPr lang="en-US" altLang="zh-CN" sz="1800"/>
              <a:t>D(x)</a:t>
            </a:r>
            <a:r>
              <a:rPr lang="zh-CN" altLang="en-US" sz="1800"/>
              <a:t>，在</a:t>
            </a:r>
            <a:r>
              <a:rPr lang="en-US" altLang="zh-CN" sz="1800"/>
              <a:t>T</a:t>
            </a:r>
            <a:r>
              <a:rPr lang="zh-CN" altLang="en-US" sz="1800"/>
              <a:t>上构造耗费函数：</a:t>
            </a:r>
            <a:br>
              <a:rPr lang="zh-CN" altLang="en-US" sz="1800"/>
            </a:br>
            <a:r>
              <a:rPr lang="en-US" altLang="zh-CN" sz="1800" b="1"/>
              <a:t>C(x) = min{D(y)|y∈T</a:t>
            </a:r>
            <a:r>
              <a:rPr lang="en-US" altLang="zh-CN" sz="1800" b="1" baseline="-25000"/>
              <a:t>x</a:t>
            </a:r>
            <a:r>
              <a:rPr lang="en-US" altLang="zh-CN" sz="1800" b="1"/>
              <a:t>∩A} 	T</a:t>
            </a:r>
            <a:r>
              <a:rPr lang="en-US" altLang="zh-CN" sz="1800" b="1" baseline="-25000"/>
              <a:t>x</a:t>
            </a:r>
            <a:r>
              <a:rPr lang="en-US" altLang="zh-CN" sz="1800" b="1"/>
              <a:t>∩A ≠{} </a:t>
            </a:r>
            <a:br>
              <a:rPr lang="en-US" altLang="zh-CN" sz="1800" b="1"/>
            </a:br>
            <a:r>
              <a:rPr lang="en-US" altLang="zh-CN" sz="1800" b="1"/>
              <a:t>C(x) = ∞			T</a:t>
            </a:r>
            <a:r>
              <a:rPr lang="en-US" altLang="zh-CN" sz="1800" b="1" baseline="-25000"/>
              <a:t>x</a:t>
            </a:r>
            <a:r>
              <a:rPr lang="en-US" altLang="zh-CN" sz="1800" b="1"/>
              <a:t>∩A = {}</a:t>
            </a:r>
            <a:br>
              <a:rPr lang="en-US" altLang="zh-CN" sz="1800"/>
            </a:br>
            <a:r>
              <a:rPr lang="en-US" altLang="zh-CN" sz="1800"/>
              <a:t>T</a:t>
            </a:r>
            <a:r>
              <a:rPr lang="en-US" altLang="zh-CN" sz="1800" baseline="-25000"/>
              <a:t>x</a:t>
            </a:r>
            <a:r>
              <a:rPr lang="zh-CN" altLang="en-US" sz="1800"/>
              <a:t>表示以</a:t>
            </a:r>
            <a:r>
              <a:rPr lang="en-US" altLang="zh-CN" sz="1800"/>
              <a:t>x</a:t>
            </a:r>
            <a:r>
              <a:rPr lang="zh-CN" altLang="en-US" sz="1800"/>
              <a:t>为根的子树；</a:t>
            </a:r>
            <a:br>
              <a:rPr lang="zh-CN" altLang="en-US" sz="1800"/>
            </a:br>
            <a:r>
              <a:rPr lang="zh-CN" altLang="en-US" sz="1800"/>
              <a:t>易见，子结点的耗费函数值不小于父结点的耗费函数；</a:t>
            </a:r>
          </a:p>
          <a:p>
            <a:pPr lvl="1" eaLnBrk="1" hangingPunct="1">
              <a:spcBef>
                <a:spcPct val="0"/>
              </a:spcBef>
            </a:pPr>
            <a:r>
              <a:rPr lang="zh-CN" altLang="en-US" sz="1800"/>
              <a:t>理想情况下，以耗费值作为优先级建立优先队列，按优先顺序扩展搜索，就可以很快找到具有最小求解耗费的解结点；</a:t>
            </a:r>
          </a:p>
          <a:p>
            <a:pPr lvl="1" eaLnBrk="1" hangingPunct="1">
              <a:spcBef>
                <a:spcPct val="0"/>
              </a:spcBef>
            </a:pPr>
            <a:r>
              <a:rPr lang="zh-CN" altLang="en-US" sz="1800"/>
              <a:t>然而在实际情况中，通常是求解过程中才能得到求解的耗费，因此可以采用一个耗费的估计值</a:t>
            </a:r>
            <a:r>
              <a:rPr lang="en-US" altLang="zh-CN" sz="1800"/>
              <a:t>~C(x)</a:t>
            </a:r>
            <a:r>
              <a:rPr lang="zh-CN" altLang="en-US" sz="1800"/>
              <a:t>作为</a:t>
            </a:r>
            <a:r>
              <a:rPr lang="en-US" altLang="zh-CN" sz="1800"/>
              <a:t>C(x)</a:t>
            </a:r>
            <a:r>
              <a:rPr lang="zh-CN" altLang="en-US" sz="1800"/>
              <a:t>的近似解；</a:t>
            </a:r>
          </a:p>
          <a:p>
            <a:pPr eaLnBrk="1" hangingPunct="1">
              <a:spcBef>
                <a:spcPct val="0"/>
              </a:spcBef>
            </a:pPr>
            <a:endParaRPr lang="zh-CN" altLang="en-US"/>
          </a:p>
        </p:txBody>
      </p:sp>
      <p:sp>
        <p:nvSpPr>
          <p:cNvPr id="28676" name="灯片编号占位符 3">
            <a:extLst>
              <a:ext uri="{FF2B5EF4-FFF2-40B4-BE49-F238E27FC236}">
                <a16:creationId xmlns:a16="http://schemas.microsoft.com/office/drawing/2014/main" id="{DDD75FD4-AA3C-4F82-A848-958853AF94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A80C7E55-ED98-4B98-A151-0616D87ED98C}" type="slidenum">
              <a:rPr lang="zh-CN" altLang="en-US"/>
              <a:pPr eaLnBrk="1" hangingPunct="1"/>
              <a:t>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FE0D21D-2B9C-46A9-9A76-5A8BC0BA0B47}" type="slidenum">
              <a:rPr lang="en-US" altLang="zh-CN" smtClean="0"/>
              <a:pPr/>
              <a:t>‹#›</a:t>
            </a:fld>
            <a:endParaRPr lang="en-US" altLang="zh-CN"/>
          </a:p>
        </p:txBody>
      </p:sp>
    </p:spTree>
    <p:extLst>
      <p:ext uri="{BB962C8B-B14F-4D97-AF65-F5344CB8AC3E}">
        <p14:creationId xmlns:p14="http://schemas.microsoft.com/office/powerpoint/2010/main" val="4276949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2E8EFB-438E-40D0-B677-11A07350704C}" type="slidenum">
              <a:rPr lang="en-US" altLang="zh-CN" smtClean="0"/>
              <a:pPr/>
              <a:t>‹#›</a:t>
            </a:fld>
            <a:endParaRPr lang="en-US" altLang="zh-CN"/>
          </a:p>
        </p:txBody>
      </p:sp>
    </p:spTree>
    <p:extLst>
      <p:ext uri="{BB962C8B-B14F-4D97-AF65-F5344CB8AC3E}">
        <p14:creationId xmlns:p14="http://schemas.microsoft.com/office/powerpoint/2010/main" val="2929850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2E8EFB-438E-40D0-B677-11A07350704C}" type="slidenum">
              <a:rPr lang="en-US" altLang="zh-CN" smtClean="0"/>
              <a:pPr/>
              <a:t>‹#›</a:t>
            </a:fld>
            <a:endParaRPr lang="en-US" altLang="zh-C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81260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2E8EFB-438E-40D0-B677-11A07350704C}" type="slidenum">
              <a:rPr lang="en-US" altLang="zh-CN" smtClean="0"/>
              <a:pPr/>
              <a:t>‹#›</a:t>
            </a:fld>
            <a:endParaRPr lang="en-US" altLang="zh-CN"/>
          </a:p>
        </p:txBody>
      </p:sp>
    </p:spTree>
    <p:extLst>
      <p:ext uri="{BB962C8B-B14F-4D97-AF65-F5344CB8AC3E}">
        <p14:creationId xmlns:p14="http://schemas.microsoft.com/office/powerpoint/2010/main" val="1881403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2E8EFB-438E-40D0-B677-11A07350704C}" type="slidenum">
              <a:rPr lang="en-US" altLang="zh-CN" smtClean="0"/>
              <a:pPr/>
              <a:t>‹#›</a:t>
            </a:fld>
            <a:endParaRPr lang="en-US" altLang="zh-C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2532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2E8EFB-438E-40D0-B677-11A07350704C}" type="slidenum">
              <a:rPr lang="en-US" altLang="zh-CN" smtClean="0"/>
              <a:pPr/>
              <a:t>‹#›</a:t>
            </a:fld>
            <a:endParaRPr lang="en-US" altLang="zh-CN"/>
          </a:p>
        </p:txBody>
      </p:sp>
    </p:spTree>
    <p:extLst>
      <p:ext uri="{BB962C8B-B14F-4D97-AF65-F5344CB8AC3E}">
        <p14:creationId xmlns:p14="http://schemas.microsoft.com/office/powerpoint/2010/main" val="2053856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B497FF-ECB2-4626-BA3C-B7C299A7DEB5}" type="slidenum">
              <a:rPr lang="en-US" altLang="zh-CN" smtClean="0"/>
              <a:pPr/>
              <a:t>‹#›</a:t>
            </a:fld>
            <a:endParaRPr lang="en-US" altLang="zh-CN"/>
          </a:p>
        </p:txBody>
      </p:sp>
    </p:spTree>
    <p:extLst>
      <p:ext uri="{BB962C8B-B14F-4D97-AF65-F5344CB8AC3E}">
        <p14:creationId xmlns:p14="http://schemas.microsoft.com/office/powerpoint/2010/main" val="2988750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2E8EFB-438E-40D0-B677-11A07350704C}" type="slidenum">
              <a:rPr lang="en-US" altLang="zh-CN" smtClean="0"/>
              <a:pPr/>
              <a:t>‹#›</a:t>
            </a:fld>
            <a:endParaRPr lang="en-US" altLang="zh-CN"/>
          </a:p>
        </p:txBody>
      </p:sp>
    </p:spTree>
    <p:extLst>
      <p:ext uri="{BB962C8B-B14F-4D97-AF65-F5344CB8AC3E}">
        <p14:creationId xmlns:p14="http://schemas.microsoft.com/office/powerpoint/2010/main" val="3349207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5AFEA6-6E27-484F-B101-8FB45AAD6F7D}" type="slidenum">
              <a:rPr lang="en-US" altLang="zh-CN" smtClean="0"/>
              <a:pPr/>
              <a:t>‹#›</a:t>
            </a:fld>
            <a:endParaRPr lang="en-US" altLang="zh-CN"/>
          </a:p>
        </p:txBody>
      </p:sp>
    </p:spTree>
    <p:extLst>
      <p:ext uri="{BB962C8B-B14F-4D97-AF65-F5344CB8AC3E}">
        <p14:creationId xmlns:p14="http://schemas.microsoft.com/office/powerpoint/2010/main" val="135940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D642D7-EA98-4817-B41F-DA90A82E4EA0}" type="slidenum">
              <a:rPr lang="en-US" altLang="zh-CN" smtClean="0"/>
              <a:pPr/>
              <a:t>‹#›</a:t>
            </a:fld>
            <a:endParaRPr lang="en-US" altLang="zh-CN"/>
          </a:p>
        </p:txBody>
      </p:sp>
    </p:spTree>
    <p:extLst>
      <p:ext uri="{BB962C8B-B14F-4D97-AF65-F5344CB8AC3E}">
        <p14:creationId xmlns:p14="http://schemas.microsoft.com/office/powerpoint/2010/main" val="1907037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AA0BCF7-0CBD-4E61-848E-00426291D3CD}" type="slidenum">
              <a:rPr lang="en-US" altLang="zh-CN" smtClean="0"/>
              <a:pPr/>
              <a:t>‹#›</a:t>
            </a:fld>
            <a:endParaRPr lang="en-US" altLang="zh-CN"/>
          </a:p>
        </p:txBody>
      </p:sp>
    </p:spTree>
    <p:extLst>
      <p:ext uri="{BB962C8B-B14F-4D97-AF65-F5344CB8AC3E}">
        <p14:creationId xmlns:p14="http://schemas.microsoft.com/office/powerpoint/2010/main" val="198910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2BF4656-B135-4A8D-87CF-0D4FE2DAAA36}" type="slidenum">
              <a:rPr lang="en-US" altLang="zh-CN" smtClean="0"/>
              <a:pPr/>
              <a:t>‹#›</a:t>
            </a:fld>
            <a:endParaRPr lang="en-US" altLang="zh-CN"/>
          </a:p>
        </p:txBody>
      </p:sp>
    </p:spTree>
    <p:extLst>
      <p:ext uri="{BB962C8B-B14F-4D97-AF65-F5344CB8AC3E}">
        <p14:creationId xmlns:p14="http://schemas.microsoft.com/office/powerpoint/2010/main" val="1488097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DADA182-6C6D-4DF1-B5CA-19E53C5F2663}" type="slidenum">
              <a:rPr lang="en-US" altLang="zh-CN" smtClean="0"/>
              <a:pPr/>
              <a:t>‹#›</a:t>
            </a:fld>
            <a:endParaRPr lang="en-US" altLang="zh-CN"/>
          </a:p>
        </p:txBody>
      </p:sp>
    </p:spTree>
    <p:extLst>
      <p:ext uri="{BB962C8B-B14F-4D97-AF65-F5344CB8AC3E}">
        <p14:creationId xmlns:p14="http://schemas.microsoft.com/office/powerpoint/2010/main" val="77084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EC79723-0D80-4C0C-AD18-29E5170B32FB}" type="slidenum">
              <a:rPr lang="en-US" altLang="zh-CN" smtClean="0"/>
              <a:pPr/>
              <a:t>‹#›</a:t>
            </a:fld>
            <a:endParaRPr lang="en-US" altLang="zh-CN"/>
          </a:p>
        </p:txBody>
      </p:sp>
    </p:spTree>
    <p:extLst>
      <p:ext uri="{BB962C8B-B14F-4D97-AF65-F5344CB8AC3E}">
        <p14:creationId xmlns:p14="http://schemas.microsoft.com/office/powerpoint/2010/main" val="2935253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96DFA9-E445-4BBA-9E1C-F983BF1AD727}" type="slidenum">
              <a:rPr lang="en-US" altLang="zh-CN" smtClean="0"/>
              <a:pPr/>
              <a:t>‹#›</a:t>
            </a:fld>
            <a:endParaRPr lang="en-US" altLang="zh-CN"/>
          </a:p>
        </p:txBody>
      </p:sp>
    </p:spTree>
    <p:extLst>
      <p:ext uri="{BB962C8B-B14F-4D97-AF65-F5344CB8AC3E}">
        <p14:creationId xmlns:p14="http://schemas.microsoft.com/office/powerpoint/2010/main" val="2868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32CBA2-1D19-4172-8471-45F0E98D69C2}" type="slidenum">
              <a:rPr lang="en-US" altLang="zh-CN" smtClean="0"/>
              <a:pPr/>
              <a:t>‹#›</a:t>
            </a:fld>
            <a:endParaRPr lang="en-US" altLang="zh-CN"/>
          </a:p>
        </p:txBody>
      </p:sp>
    </p:spTree>
    <p:extLst>
      <p:ext uri="{BB962C8B-B14F-4D97-AF65-F5344CB8AC3E}">
        <p14:creationId xmlns:p14="http://schemas.microsoft.com/office/powerpoint/2010/main" val="2369173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22E8EFB-438E-40D0-B677-11A07350704C}" type="slidenum">
              <a:rPr lang="en-US" altLang="zh-CN" smtClean="0"/>
              <a:pPr/>
              <a:t>‹#›</a:t>
            </a:fld>
            <a:endParaRPr lang="en-US" altLang="zh-CN"/>
          </a:p>
        </p:txBody>
      </p:sp>
      <p:sp>
        <p:nvSpPr>
          <p:cNvPr id="36" name="Text Box 14">
            <a:extLst>
              <a:ext uri="{FF2B5EF4-FFF2-40B4-BE49-F238E27FC236}">
                <a16:creationId xmlns:a16="http://schemas.microsoft.com/office/drawing/2014/main" id="{2865AC3B-D45A-4405-8983-D352FDEA6618}"/>
              </a:ext>
            </a:extLst>
          </p:cNvPr>
          <p:cNvSpPr txBox="1">
            <a:spLocks noChangeArrowheads="1"/>
          </p:cNvSpPr>
          <p:nvPr userDrawn="1"/>
        </p:nvSpPr>
        <p:spPr bwMode="auto">
          <a:xfrm>
            <a:off x="239185" y="2349500"/>
            <a:ext cx="54053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r>
              <a:rPr lang="zh-CN" altLang="en-US" sz="2400">
                <a:solidFill>
                  <a:schemeClr val="accent1"/>
                </a:solidFill>
                <a:latin typeface="华文新魏" pitchFamily="2" charset="-122"/>
                <a:ea typeface="华文新魏" pitchFamily="2" charset="-122"/>
              </a:rPr>
              <a:t>第</a:t>
            </a:r>
          </a:p>
          <a:p>
            <a:pPr eaLnBrk="1" hangingPunct="1">
              <a:defRPr/>
            </a:pPr>
            <a:r>
              <a:rPr lang="en-US" altLang="zh-CN" sz="2400">
                <a:solidFill>
                  <a:schemeClr val="accent1"/>
                </a:solidFill>
                <a:latin typeface="华文新魏" pitchFamily="2" charset="-122"/>
                <a:ea typeface="华文新魏" pitchFamily="2" charset="-122"/>
              </a:rPr>
              <a:t>07</a:t>
            </a:r>
          </a:p>
          <a:p>
            <a:pPr eaLnBrk="1" hangingPunct="1">
              <a:defRPr/>
            </a:pPr>
            <a:r>
              <a:rPr lang="zh-CN" altLang="en-US" sz="2400">
                <a:solidFill>
                  <a:schemeClr val="accent1"/>
                </a:solidFill>
                <a:latin typeface="华文新魏" pitchFamily="2" charset="-122"/>
                <a:ea typeface="华文新魏" pitchFamily="2" charset="-122"/>
              </a:rPr>
              <a:t>章</a:t>
            </a:r>
          </a:p>
          <a:p>
            <a:pPr eaLnBrk="1" hangingPunct="1">
              <a:defRPr/>
            </a:pPr>
            <a:endParaRPr lang="zh-CN" altLang="en-US" sz="2400">
              <a:solidFill>
                <a:schemeClr val="accent1"/>
              </a:solidFill>
              <a:latin typeface="华文新魏" pitchFamily="2" charset="-122"/>
              <a:ea typeface="华文新魏" pitchFamily="2" charset="-122"/>
            </a:endParaRPr>
          </a:p>
          <a:p>
            <a:pPr eaLnBrk="1" hangingPunct="1">
              <a:defRPr/>
            </a:pPr>
            <a:r>
              <a:rPr lang="zh-CN" altLang="en-US" sz="2400">
                <a:solidFill>
                  <a:schemeClr val="accent1"/>
                </a:solidFill>
                <a:latin typeface="华文新魏" pitchFamily="2" charset="-122"/>
                <a:ea typeface="华文新魏" pitchFamily="2" charset="-122"/>
              </a:rPr>
              <a:t>限</a:t>
            </a:r>
          </a:p>
          <a:p>
            <a:pPr eaLnBrk="1" hangingPunct="1">
              <a:defRPr/>
            </a:pPr>
            <a:r>
              <a:rPr lang="zh-CN" altLang="en-US" sz="2400">
                <a:solidFill>
                  <a:schemeClr val="accent1"/>
                </a:solidFill>
                <a:latin typeface="华文新魏" pitchFamily="2" charset="-122"/>
                <a:ea typeface="华文新魏" pitchFamily="2" charset="-122"/>
              </a:rPr>
              <a:t>界</a:t>
            </a:r>
          </a:p>
          <a:p>
            <a:pPr eaLnBrk="1" hangingPunct="1">
              <a:defRPr/>
            </a:pPr>
            <a:r>
              <a:rPr lang="zh-CN" altLang="en-US" sz="2400">
                <a:solidFill>
                  <a:schemeClr val="accent1"/>
                </a:solidFill>
                <a:latin typeface="华文新魏" pitchFamily="2" charset="-122"/>
                <a:ea typeface="华文新魏" pitchFamily="2" charset="-122"/>
              </a:rPr>
              <a:t>剪</a:t>
            </a:r>
          </a:p>
          <a:p>
            <a:pPr eaLnBrk="1" hangingPunct="1">
              <a:defRPr/>
            </a:pPr>
            <a:r>
              <a:rPr lang="zh-CN" altLang="en-US" sz="2400">
                <a:solidFill>
                  <a:schemeClr val="accent1"/>
                </a:solidFill>
                <a:latin typeface="华文新魏" pitchFamily="2" charset="-122"/>
                <a:ea typeface="华文新魏" pitchFamily="2" charset="-122"/>
              </a:rPr>
              <a:t>枝</a:t>
            </a:r>
          </a:p>
          <a:p>
            <a:pPr eaLnBrk="1" hangingPunct="1">
              <a:defRPr/>
            </a:pPr>
            <a:r>
              <a:rPr lang="zh-CN" altLang="en-US" sz="2400">
                <a:solidFill>
                  <a:schemeClr val="accent1"/>
                </a:solidFill>
                <a:latin typeface="华文新魏" pitchFamily="2" charset="-122"/>
                <a:ea typeface="华文新魏" pitchFamily="2" charset="-122"/>
              </a:rPr>
              <a:t>法</a:t>
            </a:r>
          </a:p>
        </p:txBody>
      </p:sp>
    </p:spTree>
    <p:extLst>
      <p:ext uri="{BB962C8B-B14F-4D97-AF65-F5344CB8AC3E}">
        <p14:creationId xmlns:p14="http://schemas.microsoft.com/office/powerpoint/2010/main" val="49121531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lnSpc>
          <a:spcPct val="200000"/>
        </a:lnSpc>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lnSpc>
          <a:spcPct val="200000"/>
        </a:lnSpc>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lnSpc>
          <a:spcPct val="200000"/>
        </a:lnSpc>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lnSpc>
          <a:spcPct val="200000"/>
        </a:lnSpc>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lnSpc>
          <a:spcPct val="200000"/>
        </a:lnSpc>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2C4E1AD-637E-4DB8-99EA-6F0B029DAD0C}"/>
              </a:ext>
            </a:extLst>
          </p:cNvPr>
          <p:cNvSpPr>
            <a:spLocks noGrp="1" noChangeArrowheads="1"/>
          </p:cNvSpPr>
          <p:nvPr>
            <p:ph type="ctrTitle"/>
          </p:nvPr>
        </p:nvSpPr>
        <p:spPr>
          <a:xfrm>
            <a:off x="2566988" y="1412876"/>
            <a:ext cx="7897812" cy="3673475"/>
          </a:xfrm>
        </p:spPr>
        <p:txBody>
          <a:bodyPr/>
          <a:lstStyle/>
          <a:p>
            <a:pPr algn="ctr" eaLnBrk="1" hangingPunct="1"/>
            <a:r>
              <a:rPr lang="en-US" altLang="zh-CN"/>
              <a:t>《</a:t>
            </a:r>
            <a:r>
              <a:rPr lang="zh-CN" altLang="en-US"/>
              <a:t>算法设计与分析</a:t>
            </a:r>
            <a:r>
              <a:rPr lang="en-US" altLang="zh-CN"/>
              <a:t>》</a:t>
            </a:r>
            <a:br>
              <a:rPr lang="en-US" altLang="zh-CN"/>
            </a:br>
            <a:br>
              <a:rPr lang="en-US" altLang="zh-CN"/>
            </a:br>
            <a:br>
              <a:rPr lang="en-US" altLang="zh-CN"/>
            </a:br>
            <a:r>
              <a:rPr lang="zh-CN" altLang="en-US"/>
              <a:t>第</a:t>
            </a:r>
            <a:r>
              <a:rPr lang="en-US" altLang="zh-CN"/>
              <a:t>07</a:t>
            </a:r>
            <a:r>
              <a:rPr lang="zh-CN" altLang="en-US"/>
              <a:t>章 限界剪枝法</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1748938-68A8-4256-8A97-09FEEE4979D2}"/>
              </a:ext>
            </a:extLst>
          </p:cNvPr>
          <p:cNvSpPr>
            <a:spLocks noGrp="1" noChangeArrowheads="1"/>
          </p:cNvSpPr>
          <p:nvPr>
            <p:ph type="title"/>
          </p:nvPr>
        </p:nvSpPr>
        <p:spPr/>
        <p:txBody>
          <a:bodyPr/>
          <a:lstStyle/>
          <a:p>
            <a:pPr eaLnBrk="1" hangingPunct="1"/>
            <a:r>
              <a:rPr lang="zh-CN" altLang="en-US"/>
              <a:t>限界剪枝法</a:t>
            </a:r>
          </a:p>
        </p:txBody>
      </p:sp>
      <p:sp>
        <p:nvSpPr>
          <p:cNvPr id="12291" name="Rectangle 3">
            <a:extLst>
              <a:ext uri="{FF2B5EF4-FFF2-40B4-BE49-F238E27FC236}">
                <a16:creationId xmlns:a16="http://schemas.microsoft.com/office/drawing/2014/main" id="{93E11D5B-FC29-4DF4-8DEC-B3737C36D9C8}"/>
              </a:ext>
            </a:extLst>
          </p:cNvPr>
          <p:cNvSpPr>
            <a:spLocks noGrp="1" noChangeArrowheads="1"/>
          </p:cNvSpPr>
          <p:nvPr>
            <p:ph idx="1"/>
          </p:nvPr>
        </p:nvSpPr>
        <p:spPr>
          <a:xfrm>
            <a:off x="2590800" y="2060576"/>
            <a:ext cx="7543800" cy="4392613"/>
          </a:xfrm>
        </p:spPr>
        <p:txBody>
          <a:bodyPr>
            <a:normAutofit fontScale="55000" lnSpcReduction="20000"/>
          </a:bodyPr>
          <a:lstStyle/>
          <a:p>
            <a:pPr eaLnBrk="1" hangingPunct="1">
              <a:lnSpc>
                <a:spcPct val="220000"/>
              </a:lnSpc>
            </a:pPr>
            <a:r>
              <a:rPr lang="zh-CN" altLang="en-US" sz="2800" dirty="0"/>
              <a:t>限界与剪枝</a:t>
            </a:r>
          </a:p>
          <a:p>
            <a:pPr lvl="1" eaLnBrk="1" hangingPunct="1">
              <a:lnSpc>
                <a:spcPct val="220000"/>
              </a:lnSpc>
            </a:pPr>
            <a:r>
              <a:rPr lang="zh-CN" altLang="en-US" sz="2400" dirty="0"/>
              <a:t>在解结点集合上定义目标函数</a:t>
            </a:r>
            <a:r>
              <a:rPr lang="en-US" altLang="zh-CN" sz="2400" dirty="0"/>
              <a:t>F(x)</a:t>
            </a:r>
            <a:r>
              <a:rPr lang="zh-CN" altLang="en-US" sz="2400" dirty="0"/>
              <a:t>，求解解结点集上的离散最优化问题；</a:t>
            </a:r>
          </a:p>
          <a:p>
            <a:pPr lvl="1" eaLnBrk="1" hangingPunct="1">
              <a:lnSpc>
                <a:spcPct val="220000"/>
              </a:lnSpc>
            </a:pPr>
            <a:r>
              <a:rPr lang="zh-CN" altLang="en-US" sz="2400" dirty="0"/>
              <a:t>类似最小耗费搜索法，定义耗费函数</a:t>
            </a:r>
            <a:r>
              <a:rPr lang="en-US" altLang="zh-CN" sz="2400" dirty="0"/>
              <a:t>C(x)</a:t>
            </a:r>
            <a:r>
              <a:rPr lang="zh-CN" altLang="en-US" sz="2400" dirty="0"/>
              <a:t>：</a:t>
            </a:r>
            <a:br>
              <a:rPr lang="zh-CN" altLang="en-US" sz="2400" dirty="0"/>
            </a:br>
            <a:r>
              <a:rPr lang="en-US" altLang="zh-CN" sz="2400" b="1" dirty="0"/>
              <a:t>C(x) = min{D(y)|</a:t>
            </a:r>
            <a:r>
              <a:rPr lang="en-US" altLang="zh-CN" sz="2400" b="1" dirty="0" err="1"/>
              <a:t>y∈T</a:t>
            </a:r>
            <a:r>
              <a:rPr lang="en-US" altLang="zh-CN" sz="2400" b="1" baseline="-25000" dirty="0" err="1"/>
              <a:t>x</a:t>
            </a:r>
            <a:r>
              <a:rPr lang="en-US" altLang="zh-CN" sz="2400" b="1" dirty="0" err="1"/>
              <a:t>∩A</a:t>
            </a:r>
            <a:r>
              <a:rPr lang="en-US" altLang="zh-CN" sz="2400" b="1" dirty="0"/>
              <a:t>} 	</a:t>
            </a:r>
            <a:r>
              <a:rPr lang="en-US" altLang="zh-CN" sz="2400" b="1" dirty="0" err="1"/>
              <a:t>T</a:t>
            </a:r>
            <a:r>
              <a:rPr lang="en-US" altLang="zh-CN" sz="2400" b="1" baseline="-25000" dirty="0" err="1"/>
              <a:t>x</a:t>
            </a:r>
            <a:r>
              <a:rPr lang="en-US" altLang="zh-CN" sz="2400" b="1" dirty="0" err="1"/>
              <a:t>∩A</a:t>
            </a:r>
            <a:r>
              <a:rPr lang="en-US" altLang="zh-CN" sz="2400" b="1" dirty="0"/>
              <a:t>≠{} </a:t>
            </a:r>
            <a:br>
              <a:rPr lang="en-US" altLang="zh-CN" sz="2400" b="1" dirty="0"/>
            </a:br>
            <a:r>
              <a:rPr lang="en-US" altLang="zh-CN" sz="2400" b="1" dirty="0"/>
              <a:t>C(x) = ∞				</a:t>
            </a:r>
            <a:r>
              <a:rPr lang="en-US" altLang="zh-CN" sz="2400" b="1" dirty="0" err="1"/>
              <a:t>T</a:t>
            </a:r>
            <a:r>
              <a:rPr lang="en-US" altLang="zh-CN" sz="2400" b="1" baseline="-25000" dirty="0" err="1"/>
              <a:t>x</a:t>
            </a:r>
            <a:r>
              <a:rPr lang="en-US" altLang="zh-CN" sz="2400" b="1" dirty="0" err="1"/>
              <a:t>∩A</a:t>
            </a:r>
            <a:r>
              <a:rPr lang="en-US" altLang="zh-CN" sz="2400" b="1" dirty="0"/>
              <a:t>={}</a:t>
            </a:r>
            <a:br>
              <a:rPr lang="en-US" altLang="zh-CN" sz="2400" b="1" dirty="0"/>
            </a:br>
            <a:r>
              <a:rPr lang="en-US" altLang="zh-CN" sz="2400" dirty="0"/>
              <a:t>C(x)</a:t>
            </a:r>
            <a:r>
              <a:rPr lang="zh-CN" altLang="en-US" sz="2400" dirty="0"/>
              <a:t>为单调非减函数；</a:t>
            </a:r>
          </a:p>
          <a:p>
            <a:pPr lvl="1" eaLnBrk="1" hangingPunct="1">
              <a:lnSpc>
                <a:spcPct val="220000"/>
              </a:lnSpc>
            </a:pPr>
            <a:r>
              <a:rPr lang="zh-CN" altLang="en-US" sz="2400" dirty="0"/>
              <a:t>同样地，由于</a:t>
            </a:r>
            <a:r>
              <a:rPr lang="en-US" altLang="zh-CN" sz="2400" dirty="0"/>
              <a:t>C(x)</a:t>
            </a:r>
            <a:r>
              <a:rPr lang="zh-CN" altLang="en-US" sz="2400" dirty="0"/>
              <a:t>无法做即时计算，引入估值函数</a:t>
            </a:r>
            <a:r>
              <a:rPr lang="en-US" altLang="zh-CN" sz="2400" dirty="0"/>
              <a:t>~C(x)</a:t>
            </a:r>
            <a:r>
              <a:rPr lang="zh-CN" altLang="en-US" sz="2400" dirty="0"/>
              <a:t>，满足条件：</a:t>
            </a:r>
            <a:br>
              <a:rPr lang="zh-CN" altLang="en-US" sz="2400" dirty="0"/>
            </a:br>
            <a:r>
              <a:rPr lang="en-US" altLang="zh-CN" sz="2400" dirty="0"/>
              <a:t>~C(x)≤C(x)</a:t>
            </a:r>
            <a:r>
              <a:rPr lang="zh-CN" altLang="en-US" sz="2400" dirty="0"/>
              <a:t>；</a:t>
            </a:r>
            <a:br>
              <a:rPr lang="zh-CN" altLang="en-US" sz="2400" dirty="0"/>
            </a:br>
            <a:r>
              <a:rPr lang="zh-CN" altLang="en-US" sz="2400" dirty="0"/>
              <a:t>对解结点</a:t>
            </a:r>
            <a:r>
              <a:rPr lang="en-US" altLang="zh-CN" sz="2400" dirty="0"/>
              <a:t>x</a:t>
            </a:r>
            <a:r>
              <a:rPr lang="zh-CN" altLang="en-US" sz="2400" dirty="0"/>
              <a:t>，</a:t>
            </a:r>
            <a:r>
              <a:rPr lang="en-US" altLang="zh-CN" sz="2400" dirty="0"/>
              <a:t>~C(x) = C(x)</a:t>
            </a:r>
            <a:r>
              <a:rPr lang="zh-CN" altLang="en-US" sz="2400"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4792DF4-A620-4D3F-A5C0-EF9610AF60BB}"/>
              </a:ext>
            </a:extLst>
          </p:cNvPr>
          <p:cNvSpPr>
            <a:spLocks noGrp="1" noChangeArrowheads="1"/>
          </p:cNvSpPr>
          <p:nvPr>
            <p:ph type="title"/>
          </p:nvPr>
        </p:nvSpPr>
        <p:spPr/>
        <p:txBody>
          <a:bodyPr/>
          <a:lstStyle/>
          <a:p>
            <a:pPr eaLnBrk="1" hangingPunct="1"/>
            <a:r>
              <a:rPr lang="zh-CN" altLang="en-US"/>
              <a:t>限界剪枝法</a:t>
            </a:r>
          </a:p>
        </p:txBody>
      </p:sp>
      <p:sp>
        <p:nvSpPr>
          <p:cNvPr id="13315" name="Rectangle 3">
            <a:extLst>
              <a:ext uri="{FF2B5EF4-FFF2-40B4-BE49-F238E27FC236}">
                <a16:creationId xmlns:a16="http://schemas.microsoft.com/office/drawing/2014/main" id="{5772B7D0-2DF9-4CC6-A2A8-80695561D402}"/>
              </a:ext>
            </a:extLst>
          </p:cNvPr>
          <p:cNvSpPr>
            <a:spLocks noGrp="1" noChangeArrowheads="1"/>
          </p:cNvSpPr>
          <p:nvPr>
            <p:ph idx="1"/>
          </p:nvPr>
        </p:nvSpPr>
        <p:spPr>
          <a:xfrm>
            <a:off x="2706688" y="2097088"/>
            <a:ext cx="7772400" cy="3816350"/>
          </a:xfrm>
        </p:spPr>
        <p:txBody>
          <a:bodyPr>
            <a:normAutofit fontScale="77500" lnSpcReduction="20000"/>
          </a:bodyPr>
          <a:lstStyle/>
          <a:p>
            <a:pPr eaLnBrk="1" hangingPunct="1"/>
            <a:r>
              <a:rPr lang="zh-CN" altLang="en-US" sz="2400" dirty="0"/>
              <a:t>限界与剪枝</a:t>
            </a:r>
          </a:p>
          <a:p>
            <a:pPr lvl="1" eaLnBrk="1" hangingPunct="1"/>
            <a:r>
              <a:rPr lang="zh-CN" altLang="en-US" sz="2000" dirty="0"/>
              <a:t>为了进一步避免无效搜索，若能找到最优解的耗费上界</a:t>
            </a:r>
            <a:r>
              <a:rPr lang="en-US" altLang="zh-CN" sz="2000" dirty="0"/>
              <a:t>U</a:t>
            </a:r>
            <a:r>
              <a:rPr lang="zh-CN" altLang="en-US" sz="2000" dirty="0"/>
              <a:t>，即对于最优解结点</a:t>
            </a:r>
            <a:r>
              <a:rPr lang="en-US" altLang="zh-CN" sz="2000" dirty="0"/>
              <a:t>x*</a:t>
            </a:r>
            <a:r>
              <a:rPr lang="zh-CN" altLang="en-US" sz="2000" dirty="0"/>
              <a:t>，有</a:t>
            </a:r>
            <a:r>
              <a:rPr lang="en-US" altLang="zh-CN" sz="2000" dirty="0"/>
              <a:t>C(x*)≤U</a:t>
            </a:r>
            <a:r>
              <a:rPr lang="zh-CN" altLang="en-US" sz="2000" dirty="0"/>
              <a:t>，则：</a:t>
            </a:r>
            <a:br>
              <a:rPr lang="zh-CN" altLang="en-US" sz="2000" dirty="0"/>
            </a:br>
            <a:r>
              <a:rPr lang="zh-CN" altLang="en-US" sz="2000" dirty="0"/>
              <a:t>在进行最小耗费搜索时，对于待展开的状态结点</a:t>
            </a:r>
            <a:r>
              <a:rPr lang="en-US" altLang="zh-CN" sz="2000" dirty="0"/>
              <a:t>y</a:t>
            </a:r>
            <a:r>
              <a:rPr lang="zh-CN" altLang="en-US" sz="2000" dirty="0"/>
              <a:t>，若</a:t>
            </a:r>
            <a:r>
              <a:rPr lang="en-US" altLang="zh-CN" sz="2000" dirty="0"/>
              <a:t>~C(y)&gt;U</a:t>
            </a:r>
            <a:r>
              <a:rPr lang="zh-CN" altLang="en-US" sz="2000" dirty="0"/>
              <a:t>，则由</a:t>
            </a:r>
            <a:r>
              <a:rPr lang="en-US" altLang="zh-CN" sz="2000" dirty="0"/>
              <a:t>C(x)</a:t>
            </a:r>
            <a:r>
              <a:rPr lang="zh-CN" altLang="en-US" sz="2000" dirty="0"/>
              <a:t>的单调性和</a:t>
            </a:r>
            <a:r>
              <a:rPr lang="en-US" altLang="zh-CN" sz="2000" dirty="0"/>
              <a:t>~C(x)</a:t>
            </a:r>
            <a:r>
              <a:rPr lang="zh-CN" altLang="en-US" sz="2000" dirty="0"/>
              <a:t>是</a:t>
            </a:r>
            <a:r>
              <a:rPr lang="en-US" altLang="zh-CN" sz="2000" dirty="0"/>
              <a:t>C(x)</a:t>
            </a:r>
            <a:r>
              <a:rPr lang="zh-CN" altLang="en-US" sz="2000" dirty="0"/>
              <a:t>的下界可知：</a:t>
            </a:r>
            <a:br>
              <a:rPr lang="zh-CN" altLang="en-US" sz="2000" dirty="0"/>
            </a:br>
            <a:r>
              <a:rPr lang="en-US" altLang="zh-CN" sz="2000" b="1" dirty="0"/>
              <a:t>U&lt;~C(y)≤C(y)≤C(x) x</a:t>
            </a:r>
            <a:r>
              <a:rPr lang="zh-CN" altLang="en-US" sz="2000" b="1" dirty="0"/>
              <a:t>为解结点</a:t>
            </a:r>
            <a:br>
              <a:rPr lang="zh-CN" altLang="en-US" sz="2000" dirty="0"/>
            </a:br>
            <a:r>
              <a:rPr lang="zh-CN" altLang="en-US" sz="2000" dirty="0"/>
              <a:t>即，在</a:t>
            </a:r>
            <a:r>
              <a:rPr lang="en-US" altLang="zh-CN" sz="2000" dirty="0"/>
              <a:t>y</a:t>
            </a:r>
            <a:r>
              <a:rPr lang="zh-CN" altLang="en-US" sz="2000" dirty="0"/>
              <a:t>的子树中不会包含所要求的最优解结点</a:t>
            </a:r>
            <a:r>
              <a:rPr lang="en-US" altLang="zh-CN" sz="2000" dirty="0"/>
              <a:t>x*</a:t>
            </a:r>
            <a:r>
              <a:rPr lang="zh-CN" altLang="en-US" sz="2000" dirty="0"/>
              <a:t>，因而可以放弃对该子树的搜索。</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361439F-1B0B-4026-A1F8-0BB7C1BC89D8}"/>
              </a:ext>
            </a:extLst>
          </p:cNvPr>
          <p:cNvSpPr>
            <a:spLocks noGrp="1" noChangeArrowheads="1"/>
          </p:cNvSpPr>
          <p:nvPr>
            <p:ph type="title"/>
          </p:nvPr>
        </p:nvSpPr>
        <p:spPr/>
        <p:txBody>
          <a:bodyPr/>
          <a:lstStyle/>
          <a:p>
            <a:pPr eaLnBrk="1" hangingPunct="1"/>
            <a:r>
              <a:rPr lang="zh-CN" altLang="en-US"/>
              <a:t>限界剪枝法</a:t>
            </a:r>
          </a:p>
        </p:txBody>
      </p:sp>
      <p:sp>
        <p:nvSpPr>
          <p:cNvPr id="14339" name="Rectangle 3">
            <a:extLst>
              <a:ext uri="{FF2B5EF4-FFF2-40B4-BE49-F238E27FC236}">
                <a16:creationId xmlns:a16="http://schemas.microsoft.com/office/drawing/2014/main" id="{B3144463-604D-4E9F-A3A9-D13350225FD3}"/>
              </a:ext>
            </a:extLst>
          </p:cNvPr>
          <p:cNvSpPr>
            <a:spLocks noGrp="1" noChangeArrowheads="1"/>
          </p:cNvSpPr>
          <p:nvPr>
            <p:ph idx="1"/>
          </p:nvPr>
        </p:nvSpPr>
        <p:spPr>
          <a:xfrm>
            <a:off x="2590800" y="2060576"/>
            <a:ext cx="7543800" cy="4537075"/>
          </a:xfrm>
        </p:spPr>
        <p:txBody>
          <a:bodyPr>
            <a:normAutofit fontScale="62500" lnSpcReduction="20000"/>
          </a:bodyPr>
          <a:lstStyle/>
          <a:p>
            <a:pPr eaLnBrk="1" hangingPunct="1"/>
            <a:r>
              <a:rPr lang="zh-CN" altLang="en-US" sz="2800"/>
              <a:t>限界与剪枝</a:t>
            </a:r>
          </a:p>
          <a:p>
            <a:pPr lvl="1" eaLnBrk="1" hangingPunct="1"/>
            <a:r>
              <a:rPr lang="zh-CN" altLang="en-US" sz="2400"/>
              <a:t>基于以上思想，引入耗费函数的上界函数</a:t>
            </a:r>
            <a:r>
              <a:rPr lang="en-US" altLang="zh-CN" sz="2400"/>
              <a:t>u(x)</a:t>
            </a:r>
            <a:r>
              <a:rPr lang="zh-CN" altLang="en-US" sz="2400"/>
              <a:t>，满足：</a:t>
            </a:r>
            <a:r>
              <a:rPr lang="en-US" altLang="zh-CN" sz="2400"/>
              <a:t>~C(x)≤C(x)≤u(x)</a:t>
            </a:r>
            <a:r>
              <a:rPr lang="zh-CN" altLang="en-US" sz="2400"/>
              <a:t>；和当前最小上界值</a:t>
            </a:r>
            <a:r>
              <a:rPr lang="en-US" altLang="zh-CN" sz="2400"/>
              <a:t>U</a:t>
            </a:r>
            <a:r>
              <a:rPr lang="zh-CN" altLang="en-US" sz="2400"/>
              <a:t>；</a:t>
            </a:r>
          </a:p>
          <a:p>
            <a:pPr lvl="1" eaLnBrk="1" hangingPunct="1"/>
            <a:r>
              <a:rPr lang="zh-CN" altLang="en-US" sz="2400"/>
              <a:t>初始时令</a:t>
            </a:r>
            <a:r>
              <a:rPr lang="en-US" altLang="zh-CN" sz="2400"/>
              <a:t>U=u(T)</a:t>
            </a:r>
            <a:r>
              <a:rPr lang="zh-CN" altLang="en-US" sz="2400"/>
              <a:t>，</a:t>
            </a:r>
            <a:r>
              <a:rPr lang="en-US" altLang="zh-CN" sz="2400"/>
              <a:t>T</a:t>
            </a:r>
            <a:r>
              <a:rPr lang="zh-CN" altLang="en-US" sz="2400"/>
              <a:t>为起始结点；</a:t>
            </a:r>
          </a:p>
          <a:p>
            <a:pPr lvl="1" eaLnBrk="1" hangingPunct="1"/>
            <a:r>
              <a:rPr lang="zh-CN" altLang="en-US" sz="2400"/>
              <a:t>在符合约束条件的结点</a:t>
            </a:r>
            <a:r>
              <a:rPr lang="en-US" altLang="zh-CN" sz="2400"/>
              <a:t>x</a:t>
            </a:r>
            <a:r>
              <a:rPr lang="zh-CN" altLang="en-US" sz="2400"/>
              <a:t>入队前，检查，若</a:t>
            </a:r>
            <a:r>
              <a:rPr lang="en-US" altLang="zh-CN" sz="2400"/>
              <a:t>~C(x)&gt;U</a:t>
            </a:r>
            <a:r>
              <a:rPr lang="zh-CN" altLang="en-US" sz="2400"/>
              <a:t>，则该结点不入队（不激活）；</a:t>
            </a:r>
          </a:p>
          <a:p>
            <a:pPr lvl="1" eaLnBrk="1" hangingPunct="1"/>
            <a:r>
              <a:rPr lang="zh-CN" altLang="en-US" sz="2400"/>
              <a:t>在结点</a:t>
            </a:r>
            <a:r>
              <a:rPr lang="en-US" altLang="zh-CN" sz="2400"/>
              <a:t>x</a:t>
            </a:r>
            <a:r>
              <a:rPr lang="zh-CN" altLang="en-US" sz="2400"/>
              <a:t>入队时，检查，若</a:t>
            </a:r>
            <a:r>
              <a:rPr lang="en-US" altLang="zh-CN" sz="2400"/>
              <a:t>u(x)&lt;U</a:t>
            </a:r>
            <a:r>
              <a:rPr lang="zh-CN" altLang="en-US" sz="2400"/>
              <a:t>，则用</a:t>
            </a:r>
            <a:r>
              <a:rPr lang="en-US" altLang="zh-CN" sz="2400"/>
              <a:t>u(x)</a:t>
            </a:r>
            <a:r>
              <a:rPr lang="zh-CN" altLang="en-US" sz="2400"/>
              <a:t>更新</a:t>
            </a:r>
            <a:r>
              <a:rPr lang="en-US" altLang="zh-CN" sz="2400"/>
              <a:t>U</a:t>
            </a:r>
            <a:r>
              <a:rPr lang="zh-CN" altLang="en-US" sz="2400"/>
              <a:t>（使</a:t>
            </a:r>
            <a:r>
              <a:rPr lang="en-US" altLang="zh-CN" sz="2400"/>
              <a:t>U</a:t>
            </a:r>
            <a:r>
              <a:rPr lang="zh-CN" altLang="en-US" sz="2400"/>
              <a:t>动态单调下降）；</a:t>
            </a:r>
          </a:p>
          <a:p>
            <a:pPr lvl="1" eaLnBrk="1" hangingPunct="1"/>
            <a:r>
              <a:rPr lang="zh-CN" altLang="en-US" sz="2400"/>
              <a:t>在活动结点</a:t>
            </a:r>
            <a:r>
              <a:rPr lang="en-US" altLang="zh-CN" sz="2400"/>
              <a:t>x</a:t>
            </a:r>
            <a:r>
              <a:rPr lang="zh-CN" altLang="en-US" sz="2400"/>
              <a:t>出队后，检查，若</a:t>
            </a:r>
            <a:r>
              <a:rPr lang="en-US" altLang="zh-CN" sz="2400"/>
              <a:t>~C(x)&gt;U</a:t>
            </a:r>
            <a:r>
              <a:rPr lang="zh-CN" altLang="en-US" sz="2400"/>
              <a:t>，则不须对</a:t>
            </a:r>
            <a:r>
              <a:rPr lang="en-US" altLang="zh-CN" sz="2400"/>
              <a:t>x</a:t>
            </a:r>
            <a:r>
              <a:rPr lang="zh-CN" altLang="en-US" sz="2400"/>
              <a:t>进行扩展，避免无效搜索；</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13D4AED-321E-4BDE-A1D2-33FFBC1F3AFB}"/>
              </a:ext>
            </a:extLst>
          </p:cNvPr>
          <p:cNvSpPr>
            <a:spLocks noGrp="1" noChangeArrowheads="1"/>
          </p:cNvSpPr>
          <p:nvPr>
            <p:ph type="title"/>
          </p:nvPr>
        </p:nvSpPr>
        <p:spPr/>
        <p:txBody>
          <a:bodyPr/>
          <a:lstStyle/>
          <a:p>
            <a:pPr eaLnBrk="1" hangingPunct="1"/>
            <a:r>
              <a:rPr lang="zh-CN" altLang="en-US"/>
              <a:t>限界剪枝法</a:t>
            </a:r>
          </a:p>
        </p:txBody>
      </p:sp>
      <p:sp>
        <p:nvSpPr>
          <p:cNvPr id="15363" name="Rectangle 3">
            <a:extLst>
              <a:ext uri="{FF2B5EF4-FFF2-40B4-BE49-F238E27FC236}">
                <a16:creationId xmlns:a16="http://schemas.microsoft.com/office/drawing/2014/main" id="{5C0F980E-FE55-459D-BEC5-DECB08E82DDF}"/>
              </a:ext>
            </a:extLst>
          </p:cNvPr>
          <p:cNvSpPr>
            <a:spLocks noGrp="1" noChangeArrowheads="1"/>
          </p:cNvSpPr>
          <p:nvPr>
            <p:ph idx="1"/>
          </p:nvPr>
        </p:nvSpPr>
        <p:spPr>
          <a:xfrm>
            <a:off x="2590800" y="1981200"/>
            <a:ext cx="7543800" cy="4616450"/>
          </a:xfrm>
        </p:spPr>
        <p:txBody>
          <a:bodyPr>
            <a:normAutofit fontScale="70000" lnSpcReduction="20000"/>
          </a:bodyPr>
          <a:lstStyle/>
          <a:p>
            <a:pPr defTabSz="642938" eaLnBrk="1" hangingPunct="1">
              <a:lnSpc>
                <a:spcPct val="120000"/>
              </a:lnSpc>
            </a:pPr>
            <a:r>
              <a:rPr lang="zh-CN" altLang="en-US" sz="2000" dirty="0"/>
              <a:t>限界与剪枝</a:t>
            </a:r>
          </a:p>
          <a:p>
            <a:pPr lvl="1" defTabSz="747713" eaLnBrk="1" hangingPunct="1">
              <a:lnSpc>
                <a:spcPct val="120000"/>
              </a:lnSpc>
              <a:tabLst>
                <a:tab pos="1524000" algn="l"/>
                <a:tab pos="1797050" algn="l"/>
                <a:tab pos="2063750" algn="l"/>
                <a:tab pos="2328863" algn="l"/>
              </a:tabLst>
            </a:pPr>
            <a:r>
              <a:rPr lang="zh-CN" altLang="en-US" sz="1800" dirty="0"/>
              <a:t>限界剪枝法的算法描述</a:t>
            </a:r>
          </a:p>
          <a:p>
            <a:pPr lvl="2" defTabSz="747713" eaLnBrk="1" hangingPunct="1">
              <a:lnSpc>
                <a:spcPct val="120000"/>
              </a:lnSpc>
              <a:tabLst>
                <a:tab pos="1524000" algn="l"/>
                <a:tab pos="1797050" algn="l"/>
                <a:tab pos="2063750" algn="l"/>
                <a:tab pos="2328863" algn="l"/>
              </a:tabLst>
            </a:pPr>
            <a:r>
              <a:rPr lang="zh-CN" altLang="en-US" sz="1600" dirty="0"/>
              <a:t>设</a:t>
            </a:r>
            <a:r>
              <a:rPr lang="en-US" altLang="zh-CN" sz="1600" dirty="0"/>
              <a:t>T</a:t>
            </a:r>
            <a:r>
              <a:rPr lang="zh-CN" altLang="en-US" sz="1600" dirty="0"/>
              <a:t>为状态空间树的根结点；</a:t>
            </a:r>
            <a:r>
              <a:rPr lang="en-US" altLang="zh-CN" sz="1600" dirty="0"/>
              <a:t>~C(x)</a:t>
            </a:r>
            <a:r>
              <a:rPr lang="zh-CN" altLang="en-US" sz="1600" dirty="0"/>
              <a:t>为耗费估计函数；</a:t>
            </a:r>
          </a:p>
          <a:p>
            <a:pPr lvl="2" defTabSz="747713" eaLnBrk="1" hangingPunct="1">
              <a:lnSpc>
                <a:spcPct val="120000"/>
              </a:lnSpc>
              <a:tabLst>
                <a:tab pos="1524000" algn="l"/>
                <a:tab pos="1797050" algn="l"/>
                <a:tab pos="2063750" algn="l"/>
                <a:tab pos="2328863" algn="l"/>
              </a:tabLst>
            </a:pPr>
            <a:r>
              <a:rPr lang="zh-CN" altLang="en-US" sz="1600" dirty="0"/>
              <a:t>初始化优先队列</a:t>
            </a:r>
            <a:r>
              <a:rPr lang="en-US" altLang="zh-CN" sz="1600" dirty="0"/>
              <a:t>Q </a:t>
            </a:r>
            <a:r>
              <a:rPr lang="zh-CN" altLang="en-US" sz="1600" dirty="0"/>
              <a:t>，初始化</a:t>
            </a:r>
            <a:r>
              <a:rPr lang="en-US" altLang="zh-CN" sz="1600" dirty="0"/>
              <a:t>U=u(T)</a:t>
            </a:r>
            <a:r>
              <a:rPr lang="zh-CN" altLang="en-US" sz="1600" dirty="0"/>
              <a:t>；</a:t>
            </a:r>
          </a:p>
          <a:p>
            <a:pPr lvl="2" defTabSz="747713" eaLnBrk="1" hangingPunct="1">
              <a:lnSpc>
                <a:spcPct val="120000"/>
              </a:lnSpc>
              <a:tabLst>
                <a:tab pos="1524000" algn="l"/>
                <a:tab pos="1797050" algn="l"/>
                <a:tab pos="2063750" algn="l"/>
                <a:tab pos="2328863" algn="l"/>
              </a:tabLst>
            </a:pPr>
            <a:r>
              <a:rPr lang="zh-CN" altLang="en-US" sz="1600" dirty="0"/>
              <a:t>计算</a:t>
            </a:r>
            <a:r>
              <a:rPr lang="en-US" altLang="zh-CN" sz="1600" dirty="0"/>
              <a:t>~C(T)</a:t>
            </a:r>
            <a:r>
              <a:rPr lang="zh-CN" altLang="en-US" sz="1600" dirty="0"/>
              <a:t>，并将</a:t>
            </a:r>
            <a:r>
              <a:rPr lang="en-US" altLang="zh-CN" sz="1600" dirty="0"/>
              <a:t>T</a:t>
            </a:r>
            <a:r>
              <a:rPr lang="zh-CN" altLang="en-US" sz="1600" dirty="0"/>
              <a:t>入队；</a:t>
            </a:r>
          </a:p>
          <a:p>
            <a:pPr lvl="2" defTabSz="747713" eaLnBrk="1" hangingPunct="1">
              <a:lnSpc>
                <a:spcPct val="120000"/>
              </a:lnSpc>
              <a:tabLst>
                <a:tab pos="1524000" algn="l"/>
                <a:tab pos="1797050" algn="l"/>
                <a:tab pos="2063750" algn="l"/>
                <a:tab pos="2328863" algn="l"/>
              </a:tabLst>
            </a:pPr>
            <a:r>
              <a:rPr lang="zh-CN" altLang="en-US" sz="1600" dirty="0"/>
              <a:t>循环，直到队列</a:t>
            </a:r>
            <a:r>
              <a:rPr lang="en-US" altLang="zh-CN" sz="1600" dirty="0"/>
              <a:t>Q</a:t>
            </a:r>
            <a:r>
              <a:rPr lang="zh-CN" altLang="en-US" sz="1600" dirty="0"/>
              <a:t>空（无解）：</a:t>
            </a:r>
          </a:p>
          <a:p>
            <a:pPr lvl="2" defTabSz="747713" eaLnBrk="1" hangingPunct="1">
              <a:lnSpc>
                <a:spcPct val="120000"/>
              </a:lnSpc>
              <a:tabLst>
                <a:tab pos="1524000" algn="l"/>
                <a:tab pos="1797050" algn="l"/>
                <a:tab pos="2063750" algn="l"/>
                <a:tab pos="2328863" algn="l"/>
              </a:tabLst>
            </a:pPr>
            <a:r>
              <a:rPr lang="en-US" altLang="zh-CN" sz="1600" dirty="0"/>
              <a:t>	</a:t>
            </a:r>
            <a:r>
              <a:rPr lang="zh-CN" altLang="en-US" sz="1600" dirty="0"/>
              <a:t>结点</a:t>
            </a:r>
            <a:r>
              <a:rPr lang="en-US" altLang="zh-CN" sz="1600" dirty="0"/>
              <a:t>e</a:t>
            </a:r>
            <a:r>
              <a:rPr lang="zh-CN" altLang="en-US" sz="1600" dirty="0"/>
              <a:t>出队；</a:t>
            </a:r>
          </a:p>
          <a:p>
            <a:pPr lvl="2" defTabSz="747713" eaLnBrk="1" hangingPunct="1">
              <a:lnSpc>
                <a:spcPct val="120000"/>
              </a:lnSpc>
              <a:tabLst>
                <a:tab pos="1524000" algn="l"/>
                <a:tab pos="1797050" algn="l"/>
                <a:tab pos="2063750" algn="l"/>
                <a:tab pos="2328863" algn="l"/>
              </a:tabLst>
            </a:pPr>
            <a:r>
              <a:rPr lang="en-US" altLang="zh-CN" sz="1600" dirty="0"/>
              <a:t>	</a:t>
            </a:r>
            <a:r>
              <a:rPr lang="zh-CN" altLang="en-US" sz="1600" dirty="0"/>
              <a:t>若</a:t>
            </a:r>
            <a:r>
              <a:rPr lang="en-US" altLang="zh-CN" sz="1600" dirty="0"/>
              <a:t>e</a:t>
            </a:r>
            <a:r>
              <a:rPr lang="zh-CN" altLang="en-US" sz="1600" dirty="0"/>
              <a:t>是回答结点，则</a:t>
            </a:r>
          </a:p>
          <a:p>
            <a:pPr lvl="2" defTabSz="747713" eaLnBrk="1" hangingPunct="1">
              <a:lnSpc>
                <a:spcPct val="120000"/>
              </a:lnSpc>
              <a:tabLst>
                <a:tab pos="1524000" algn="l"/>
                <a:tab pos="1797050" algn="l"/>
                <a:tab pos="2063750" algn="l"/>
                <a:tab pos="2328863" algn="l"/>
              </a:tabLst>
            </a:pPr>
            <a:r>
              <a:rPr lang="en-US" altLang="zh-CN" sz="1600" dirty="0"/>
              <a:t>		</a:t>
            </a:r>
            <a:r>
              <a:rPr lang="zh-CN" altLang="en-US" sz="1600" dirty="0"/>
              <a:t>输出解或求解路径，求解结束；</a:t>
            </a:r>
          </a:p>
          <a:p>
            <a:pPr lvl="2" defTabSz="747713" eaLnBrk="1" hangingPunct="1">
              <a:lnSpc>
                <a:spcPct val="120000"/>
              </a:lnSpc>
              <a:tabLst>
                <a:tab pos="1524000" algn="l"/>
                <a:tab pos="1797050" algn="l"/>
                <a:tab pos="2063750" algn="l"/>
                <a:tab pos="2328863" algn="l"/>
              </a:tabLst>
            </a:pPr>
            <a:r>
              <a:rPr lang="en-US" altLang="zh-CN" sz="1600" dirty="0"/>
              <a:t>	</a:t>
            </a:r>
            <a:r>
              <a:rPr lang="zh-CN" altLang="en-US" sz="1600" dirty="0"/>
              <a:t>否则，若</a:t>
            </a:r>
            <a:r>
              <a:rPr lang="en-US" altLang="zh-CN" sz="1600" dirty="0"/>
              <a:t>~C(e)≤U</a:t>
            </a:r>
            <a:r>
              <a:rPr lang="zh-CN" altLang="en-US" sz="1600" dirty="0"/>
              <a:t>，则</a:t>
            </a:r>
          </a:p>
          <a:p>
            <a:pPr lvl="2" defTabSz="747713" eaLnBrk="1" hangingPunct="1">
              <a:lnSpc>
                <a:spcPct val="120000"/>
              </a:lnSpc>
              <a:tabLst>
                <a:tab pos="1524000" algn="l"/>
                <a:tab pos="1797050" algn="l"/>
                <a:tab pos="2063750" algn="l"/>
                <a:tab pos="2328863" algn="l"/>
              </a:tabLst>
            </a:pPr>
            <a:r>
              <a:rPr lang="en-US" altLang="zh-CN" sz="1600" dirty="0"/>
              <a:t>		</a:t>
            </a:r>
            <a:r>
              <a:rPr lang="zh-CN" altLang="en-US" sz="1600" dirty="0"/>
              <a:t>检查</a:t>
            </a:r>
            <a:r>
              <a:rPr lang="en-US" altLang="zh-CN" sz="1600" dirty="0"/>
              <a:t>e</a:t>
            </a:r>
            <a:r>
              <a:rPr lang="zh-CN" altLang="en-US" sz="1600" dirty="0"/>
              <a:t>的所有不在</a:t>
            </a:r>
            <a:r>
              <a:rPr lang="en-US" altLang="zh-CN" sz="1600" dirty="0"/>
              <a:t>Q</a:t>
            </a:r>
            <a:r>
              <a:rPr lang="zh-CN" altLang="en-US" sz="1600" dirty="0"/>
              <a:t>和死结点表中的子结点</a:t>
            </a:r>
            <a:r>
              <a:rPr lang="en-US" altLang="zh-CN" sz="1600" dirty="0"/>
              <a:t>x</a:t>
            </a:r>
            <a:r>
              <a:rPr lang="zh-CN" altLang="en-US" sz="1600" dirty="0"/>
              <a:t>，若</a:t>
            </a:r>
            <a:r>
              <a:rPr lang="en-US" altLang="zh-CN" sz="1600" dirty="0"/>
              <a:t>x</a:t>
            </a:r>
            <a:r>
              <a:rPr lang="zh-CN" altLang="en-US" sz="1600" dirty="0"/>
              <a:t>满足约束条件，则</a:t>
            </a:r>
          </a:p>
          <a:p>
            <a:pPr lvl="2" defTabSz="747713" eaLnBrk="1" hangingPunct="1">
              <a:lnSpc>
                <a:spcPct val="120000"/>
              </a:lnSpc>
              <a:tabLst>
                <a:tab pos="1524000" algn="l"/>
                <a:tab pos="1797050" algn="l"/>
                <a:tab pos="2063750" algn="l"/>
                <a:tab pos="2328863" algn="l"/>
              </a:tabLst>
            </a:pPr>
            <a:r>
              <a:rPr lang="en-US" altLang="zh-CN" sz="1600" dirty="0"/>
              <a:t>			</a:t>
            </a:r>
            <a:r>
              <a:rPr lang="zh-CN" altLang="en-US" sz="1600" dirty="0"/>
              <a:t>计算</a:t>
            </a:r>
            <a:r>
              <a:rPr lang="en-US" altLang="zh-CN" sz="1600" dirty="0"/>
              <a:t>~C(x)</a:t>
            </a:r>
            <a:r>
              <a:rPr lang="zh-CN" altLang="en-US" sz="1600" dirty="0"/>
              <a:t>，若</a:t>
            </a:r>
            <a:r>
              <a:rPr lang="en-US" altLang="zh-CN" sz="1600" dirty="0"/>
              <a:t>~C(x)≤U</a:t>
            </a:r>
            <a:r>
              <a:rPr lang="zh-CN" altLang="en-US" sz="1600" dirty="0"/>
              <a:t>，则</a:t>
            </a:r>
          </a:p>
          <a:p>
            <a:pPr lvl="2" defTabSz="747713" eaLnBrk="1" hangingPunct="1">
              <a:lnSpc>
                <a:spcPct val="120000"/>
              </a:lnSpc>
              <a:tabLst>
                <a:tab pos="1524000" algn="l"/>
                <a:tab pos="1797050" algn="l"/>
                <a:tab pos="2063750" algn="l"/>
                <a:tab pos="2328863" algn="l"/>
              </a:tabLst>
            </a:pPr>
            <a:r>
              <a:rPr lang="en-US" altLang="zh-CN" sz="1600" dirty="0"/>
              <a:t>				</a:t>
            </a:r>
            <a:r>
              <a:rPr lang="zh-CN" altLang="en-US" sz="1600" dirty="0"/>
              <a:t>将</a:t>
            </a:r>
            <a:r>
              <a:rPr lang="en-US" altLang="zh-CN" sz="1600" dirty="0"/>
              <a:t>x</a:t>
            </a:r>
            <a:r>
              <a:rPr lang="zh-CN" altLang="en-US" sz="1600" dirty="0"/>
              <a:t>入队，并计算</a:t>
            </a:r>
            <a:r>
              <a:rPr lang="en-US" altLang="zh-CN" sz="1600" dirty="0"/>
              <a:t>u(x)</a:t>
            </a:r>
            <a:r>
              <a:rPr lang="zh-CN" altLang="en-US" sz="1600" dirty="0"/>
              <a:t>；</a:t>
            </a:r>
          </a:p>
          <a:p>
            <a:pPr lvl="2" defTabSz="747713" eaLnBrk="1" hangingPunct="1">
              <a:lnSpc>
                <a:spcPct val="120000"/>
              </a:lnSpc>
              <a:tabLst>
                <a:tab pos="1524000" algn="l"/>
                <a:tab pos="1797050" algn="l"/>
                <a:tab pos="2063750" algn="l"/>
                <a:tab pos="2328863" algn="l"/>
              </a:tabLst>
            </a:pPr>
            <a:r>
              <a:rPr lang="en-US" altLang="zh-CN" sz="1600" dirty="0"/>
              <a:t>				</a:t>
            </a:r>
            <a:r>
              <a:rPr lang="zh-CN" altLang="en-US" sz="1600" dirty="0"/>
              <a:t>若</a:t>
            </a:r>
            <a:r>
              <a:rPr lang="en-US" altLang="zh-CN" sz="1600" dirty="0"/>
              <a:t>u(x)&lt;U</a:t>
            </a:r>
            <a:r>
              <a:rPr lang="zh-CN" altLang="en-US" sz="1600" dirty="0"/>
              <a:t>，则令</a:t>
            </a:r>
            <a:r>
              <a:rPr lang="en-US" altLang="zh-CN" sz="1600" dirty="0"/>
              <a:t>U=u(x)</a:t>
            </a:r>
            <a:r>
              <a:rPr lang="zh-CN" altLang="en-US" sz="1600" dirty="0"/>
              <a:t>；</a:t>
            </a:r>
          </a:p>
          <a:p>
            <a:pPr lvl="2" defTabSz="747713" eaLnBrk="1" hangingPunct="1">
              <a:lnSpc>
                <a:spcPct val="120000"/>
              </a:lnSpc>
              <a:tabLst>
                <a:tab pos="1524000" algn="l"/>
                <a:tab pos="1797050" algn="l"/>
                <a:tab pos="2063750" algn="l"/>
                <a:tab pos="2328863" algn="l"/>
              </a:tabLst>
            </a:pPr>
            <a:r>
              <a:rPr lang="en-US" altLang="zh-CN" sz="1600" dirty="0"/>
              <a:t>				</a:t>
            </a:r>
            <a:r>
              <a:rPr lang="zh-CN" altLang="en-US" sz="1600" dirty="0"/>
              <a:t>记录搜索路径；</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61C9823-8973-456A-8847-42887E369B05}"/>
              </a:ext>
            </a:extLst>
          </p:cNvPr>
          <p:cNvSpPr>
            <a:spLocks noGrp="1" noChangeArrowheads="1"/>
          </p:cNvSpPr>
          <p:nvPr>
            <p:ph type="title"/>
          </p:nvPr>
        </p:nvSpPr>
        <p:spPr/>
        <p:txBody>
          <a:bodyPr/>
          <a:lstStyle/>
          <a:p>
            <a:pPr eaLnBrk="1" hangingPunct="1"/>
            <a:r>
              <a:rPr lang="zh-CN" altLang="en-US"/>
              <a:t>限界剪枝法</a:t>
            </a:r>
          </a:p>
        </p:txBody>
      </p:sp>
      <p:sp>
        <p:nvSpPr>
          <p:cNvPr id="16387" name="Rectangle 3">
            <a:extLst>
              <a:ext uri="{FF2B5EF4-FFF2-40B4-BE49-F238E27FC236}">
                <a16:creationId xmlns:a16="http://schemas.microsoft.com/office/drawing/2014/main" id="{E8FE8658-2DBF-42C6-B640-670339C99E25}"/>
              </a:ext>
            </a:extLst>
          </p:cNvPr>
          <p:cNvSpPr>
            <a:spLocks noGrp="1" noChangeArrowheads="1"/>
          </p:cNvSpPr>
          <p:nvPr>
            <p:ph idx="1"/>
          </p:nvPr>
        </p:nvSpPr>
        <p:spPr>
          <a:xfrm>
            <a:off x="2590800" y="1981200"/>
            <a:ext cx="7543800" cy="4400550"/>
          </a:xfrm>
        </p:spPr>
        <p:txBody>
          <a:bodyPr>
            <a:normAutofit fontScale="77500" lnSpcReduction="20000"/>
          </a:bodyPr>
          <a:lstStyle/>
          <a:p>
            <a:pPr eaLnBrk="1" hangingPunct="1">
              <a:lnSpc>
                <a:spcPct val="210000"/>
              </a:lnSpc>
            </a:pPr>
            <a:r>
              <a:rPr lang="zh-CN" altLang="en-US" sz="2400" dirty="0"/>
              <a:t>任务时间表问题</a:t>
            </a:r>
          </a:p>
          <a:p>
            <a:pPr lvl="1" eaLnBrk="1" hangingPunct="1">
              <a:lnSpc>
                <a:spcPct val="210000"/>
              </a:lnSpc>
            </a:pPr>
            <a:r>
              <a:rPr lang="zh-CN" altLang="en-US" sz="2000" dirty="0"/>
              <a:t>设</a:t>
            </a:r>
            <a:r>
              <a:rPr lang="en-US" altLang="zh-CN" sz="2000" dirty="0"/>
              <a:t>S={1,2,</a:t>
            </a:r>
            <a:r>
              <a:rPr lang="en-US" altLang="zh-CN" sz="2000" dirty="0">
                <a:latin typeface="Arial" panose="020B0604020202020204" pitchFamily="34" charset="0"/>
              </a:rPr>
              <a:t>…</a:t>
            </a:r>
            <a:r>
              <a:rPr lang="en-US" altLang="zh-CN" sz="2000" dirty="0"/>
              <a:t>,n}</a:t>
            </a:r>
            <a:r>
              <a:rPr lang="zh-CN" altLang="en-US" sz="2000" dirty="0"/>
              <a:t>，表示</a:t>
            </a:r>
            <a:r>
              <a:rPr lang="en-US" altLang="zh-CN" sz="2000" dirty="0"/>
              <a:t>n</a:t>
            </a:r>
            <a:r>
              <a:rPr lang="zh-CN" altLang="en-US" sz="2000" dirty="0"/>
              <a:t>个任务，每个任务</a:t>
            </a:r>
            <a:r>
              <a:rPr lang="en-US" altLang="zh-CN" sz="2000" dirty="0"/>
              <a:t>i</a:t>
            </a:r>
            <a:r>
              <a:rPr lang="zh-CN" altLang="en-US" sz="2000" dirty="0"/>
              <a:t>包括误时惩罚</a:t>
            </a:r>
            <a:r>
              <a:rPr lang="en-US" altLang="zh-CN" sz="2000" dirty="0" err="1"/>
              <a:t>ω</a:t>
            </a:r>
            <a:r>
              <a:rPr lang="en-US" altLang="zh-CN" sz="2000" baseline="-25000" dirty="0" err="1"/>
              <a:t>i</a:t>
            </a:r>
            <a:r>
              <a:rPr lang="zh-CN" altLang="en-US" sz="2000" dirty="0"/>
              <a:t>、截止时间</a:t>
            </a:r>
            <a:r>
              <a:rPr lang="en-US" altLang="zh-CN" sz="2000" dirty="0"/>
              <a:t>d</a:t>
            </a:r>
            <a:r>
              <a:rPr lang="en-US" altLang="zh-CN" sz="2000" baseline="-25000" dirty="0"/>
              <a:t>i</a:t>
            </a:r>
            <a:r>
              <a:rPr lang="zh-CN" altLang="en-US" sz="2000" dirty="0"/>
              <a:t>和进行所需要的时间</a:t>
            </a:r>
            <a:r>
              <a:rPr lang="en-US" altLang="zh-CN" sz="2000" dirty="0" err="1"/>
              <a:t>t</a:t>
            </a:r>
            <a:r>
              <a:rPr lang="en-US" altLang="zh-CN" sz="2000" baseline="-25000" dirty="0" err="1"/>
              <a:t>i</a:t>
            </a:r>
            <a:r>
              <a:rPr lang="zh-CN" altLang="en-US" sz="2000" dirty="0"/>
              <a:t>三个参数；</a:t>
            </a:r>
            <a:br>
              <a:rPr lang="zh-CN" altLang="en-US" sz="2000" dirty="0"/>
            </a:br>
            <a:r>
              <a:rPr lang="zh-CN" altLang="en-US" sz="2000" dirty="0"/>
              <a:t>安排任务时间表，使得总误时惩罚最小；</a:t>
            </a:r>
          </a:p>
          <a:p>
            <a:pPr lvl="1" eaLnBrk="1" hangingPunct="1">
              <a:lnSpc>
                <a:spcPct val="210000"/>
              </a:lnSpc>
            </a:pPr>
            <a:r>
              <a:rPr lang="zh-CN" altLang="en-US" sz="2000" dirty="0"/>
              <a:t>为便于表述，对选中需要及时完成的任务集合，按任务号顺序排列，即选中需要及时完成的任务集合</a:t>
            </a:r>
            <a:r>
              <a:rPr lang="en-US" altLang="zh-CN" sz="2000" dirty="0"/>
              <a:t>{x</a:t>
            </a:r>
            <a:r>
              <a:rPr lang="en-US" altLang="zh-CN" sz="2000" baseline="-25000" dirty="0"/>
              <a:t>1</a:t>
            </a:r>
            <a:r>
              <a:rPr lang="en-US" altLang="zh-CN" sz="2000" dirty="0"/>
              <a:t>,x</a:t>
            </a:r>
            <a:r>
              <a:rPr lang="en-US" altLang="zh-CN" sz="2000" baseline="-25000" dirty="0"/>
              <a:t>2</a:t>
            </a:r>
            <a:r>
              <a:rPr lang="en-US" altLang="zh-CN" sz="2000" dirty="0"/>
              <a:t>,</a:t>
            </a:r>
            <a:r>
              <a:rPr lang="en-US" altLang="zh-CN" sz="2000" dirty="0">
                <a:latin typeface="Arial" panose="020B0604020202020204" pitchFamily="34" charset="0"/>
              </a:rPr>
              <a:t>…</a:t>
            </a:r>
            <a:r>
              <a:rPr lang="en-US" altLang="zh-CN" sz="2000" dirty="0"/>
              <a:t>,</a:t>
            </a:r>
            <a:r>
              <a:rPr lang="en-US" altLang="zh-CN" sz="2000" dirty="0" err="1"/>
              <a:t>x</a:t>
            </a:r>
            <a:r>
              <a:rPr lang="en-US" altLang="zh-CN" sz="2000" baseline="-25000" dirty="0" err="1"/>
              <a:t>k</a:t>
            </a:r>
            <a:r>
              <a:rPr lang="en-US" altLang="zh-CN" sz="2000" dirty="0"/>
              <a:t>}</a:t>
            </a:r>
            <a:r>
              <a:rPr lang="zh-CN" altLang="en-US" sz="2000" dirty="0"/>
              <a:t>，</a:t>
            </a:r>
            <a:r>
              <a:rPr lang="en-US" altLang="zh-CN" sz="2000" dirty="0"/>
              <a:t>x</a:t>
            </a:r>
            <a:r>
              <a:rPr lang="en-US" altLang="zh-CN" sz="2000" baseline="-25000" dirty="0"/>
              <a:t>1</a:t>
            </a:r>
            <a:r>
              <a:rPr lang="en-US" altLang="zh-CN" sz="2000" dirty="0"/>
              <a:t>&lt;x</a:t>
            </a:r>
            <a:r>
              <a:rPr lang="en-US" altLang="zh-CN" sz="2000" baseline="-25000" dirty="0"/>
              <a:t>2</a:t>
            </a:r>
            <a:r>
              <a:rPr lang="en-US" altLang="zh-CN" sz="2000" dirty="0"/>
              <a:t>&lt;</a:t>
            </a:r>
            <a:r>
              <a:rPr lang="en-US" altLang="zh-CN" sz="2000" dirty="0">
                <a:latin typeface="Arial" panose="020B0604020202020204" pitchFamily="34" charset="0"/>
              </a:rPr>
              <a:t>…</a:t>
            </a:r>
            <a:r>
              <a:rPr lang="en-US" altLang="zh-CN" sz="2000" dirty="0"/>
              <a:t>&lt;</a:t>
            </a:r>
            <a:r>
              <a:rPr lang="en-US" altLang="zh-CN" sz="2000" dirty="0" err="1"/>
              <a:t>x</a:t>
            </a:r>
            <a:r>
              <a:rPr lang="en-US" altLang="zh-CN" sz="2000" baseline="-25000" dirty="0" err="1"/>
              <a:t>k</a:t>
            </a:r>
            <a:r>
              <a:rPr lang="zh-CN" altLang="en-US" sz="2000" dirty="0"/>
              <a:t>；</a:t>
            </a:r>
          </a:p>
          <a:p>
            <a:pPr lvl="1" eaLnBrk="1" hangingPunct="1">
              <a:lnSpc>
                <a:spcPct val="210000"/>
              </a:lnSpc>
            </a:pPr>
            <a:r>
              <a:rPr lang="zh-CN" altLang="en-US" sz="2000" dirty="0"/>
              <a:t>定义状态树，以选中集合为状态，从空集开始，结点的每一个子树代表下一个被选入的任务；</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
            <a:extLst>
              <a:ext uri="{FF2B5EF4-FFF2-40B4-BE49-F238E27FC236}">
                <a16:creationId xmlns:a16="http://schemas.microsoft.com/office/drawing/2014/main" id="{5D964AA2-64C6-4116-90A6-8A62AA109A22}"/>
              </a:ext>
            </a:extLst>
          </p:cNvPr>
          <p:cNvSpPr txBox="1">
            <a:spLocks noChangeArrowheads="1"/>
          </p:cNvSpPr>
          <p:nvPr/>
        </p:nvSpPr>
        <p:spPr bwMode="auto">
          <a:xfrm>
            <a:off x="7896226" y="1773238"/>
            <a:ext cx="428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a:t>
            </a:r>
          </a:p>
        </p:txBody>
      </p:sp>
      <p:sp>
        <p:nvSpPr>
          <p:cNvPr id="17411" name="Text Box 4">
            <a:extLst>
              <a:ext uri="{FF2B5EF4-FFF2-40B4-BE49-F238E27FC236}">
                <a16:creationId xmlns:a16="http://schemas.microsoft.com/office/drawing/2014/main" id="{D9D87217-F33D-4A46-A6FD-57DF7BFC3404}"/>
              </a:ext>
            </a:extLst>
          </p:cNvPr>
          <p:cNvSpPr txBox="1">
            <a:spLocks noChangeArrowheads="1"/>
          </p:cNvSpPr>
          <p:nvPr/>
        </p:nvSpPr>
        <p:spPr bwMode="auto">
          <a:xfrm>
            <a:off x="5951538" y="3068638"/>
            <a:ext cx="550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{1}</a:t>
            </a:r>
          </a:p>
        </p:txBody>
      </p:sp>
      <p:sp>
        <p:nvSpPr>
          <p:cNvPr id="17412" name="Text Box 5">
            <a:extLst>
              <a:ext uri="{FF2B5EF4-FFF2-40B4-BE49-F238E27FC236}">
                <a16:creationId xmlns:a16="http://schemas.microsoft.com/office/drawing/2014/main" id="{C70254C6-CBB2-4C55-95A0-3EBADA2762A9}"/>
              </a:ext>
            </a:extLst>
          </p:cNvPr>
          <p:cNvSpPr txBox="1">
            <a:spLocks noChangeArrowheads="1"/>
          </p:cNvSpPr>
          <p:nvPr/>
        </p:nvSpPr>
        <p:spPr bwMode="auto">
          <a:xfrm>
            <a:off x="7824788" y="3068638"/>
            <a:ext cx="550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{2}</a:t>
            </a:r>
          </a:p>
        </p:txBody>
      </p:sp>
      <p:sp>
        <p:nvSpPr>
          <p:cNvPr id="17413" name="Text Box 6">
            <a:extLst>
              <a:ext uri="{FF2B5EF4-FFF2-40B4-BE49-F238E27FC236}">
                <a16:creationId xmlns:a16="http://schemas.microsoft.com/office/drawing/2014/main" id="{E452051E-BFB9-426C-9488-CC76E6F1A75E}"/>
              </a:ext>
            </a:extLst>
          </p:cNvPr>
          <p:cNvSpPr txBox="1">
            <a:spLocks noChangeArrowheads="1"/>
          </p:cNvSpPr>
          <p:nvPr/>
        </p:nvSpPr>
        <p:spPr bwMode="auto">
          <a:xfrm>
            <a:off x="9264651" y="3068638"/>
            <a:ext cx="550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{3}</a:t>
            </a:r>
          </a:p>
        </p:txBody>
      </p:sp>
      <p:sp>
        <p:nvSpPr>
          <p:cNvPr id="17414" name="Text Box 7">
            <a:extLst>
              <a:ext uri="{FF2B5EF4-FFF2-40B4-BE49-F238E27FC236}">
                <a16:creationId xmlns:a16="http://schemas.microsoft.com/office/drawing/2014/main" id="{B72A9875-1B94-4527-BB40-FC6FC42959DB}"/>
              </a:ext>
            </a:extLst>
          </p:cNvPr>
          <p:cNvSpPr txBox="1">
            <a:spLocks noChangeArrowheads="1"/>
          </p:cNvSpPr>
          <p:nvPr/>
        </p:nvSpPr>
        <p:spPr bwMode="auto">
          <a:xfrm>
            <a:off x="3406775" y="4579938"/>
            <a:ext cx="7953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{1,2}</a:t>
            </a:r>
          </a:p>
        </p:txBody>
      </p:sp>
      <p:sp>
        <p:nvSpPr>
          <p:cNvPr id="17415" name="Text Box 8">
            <a:extLst>
              <a:ext uri="{FF2B5EF4-FFF2-40B4-BE49-F238E27FC236}">
                <a16:creationId xmlns:a16="http://schemas.microsoft.com/office/drawing/2014/main" id="{F4AA696A-938E-4091-BA83-79B7E1C623B2}"/>
              </a:ext>
            </a:extLst>
          </p:cNvPr>
          <p:cNvSpPr txBox="1">
            <a:spLocks noChangeArrowheads="1"/>
          </p:cNvSpPr>
          <p:nvPr/>
        </p:nvSpPr>
        <p:spPr bwMode="auto">
          <a:xfrm>
            <a:off x="5638800" y="4579938"/>
            <a:ext cx="7953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{1,3}</a:t>
            </a:r>
          </a:p>
        </p:txBody>
      </p:sp>
      <p:sp>
        <p:nvSpPr>
          <p:cNvPr id="17416" name="Text Box 9">
            <a:extLst>
              <a:ext uri="{FF2B5EF4-FFF2-40B4-BE49-F238E27FC236}">
                <a16:creationId xmlns:a16="http://schemas.microsoft.com/office/drawing/2014/main" id="{1B67642A-2409-4E03-A78A-C053423B0D92}"/>
              </a:ext>
            </a:extLst>
          </p:cNvPr>
          <p:cNvSpPr txBox="1">
            <a:spLocks noChangeArrowheads="1"/>
          </p:cNvSpPr>
          <p:nvPr/>
        </p:nvSpPr>
        <p:spPr bwMode="auto">
          <a:xfrm>
            <a:off x="7942264" y="4579938"/>
            <a:ext cx="7953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{1,4}</a:t>
            </a:r>
          </a:p>
        </p:txBody>
      </p:sp>
      <p:sp>
        <p:nvSpPr>
          <p:cNvPr id="17417" name="Text Box 10">
            <a:extLst>
              <a:ext uri="{FF2B5EF4-FFF2-40B4-BE49-F238E27FC236}">
                <a16:creationId xmlns:a16="http://schemas.microsoft.com/office/drawing/2014/main" id="{62569877-149D-46B2-B305-18A2351A50D4}"/>
              </a:ext>
            </a:extLst>
          </p:cNvPr>
          <p:cNvSpPr txBox="1">
            <a:spLocks noChangeArrowheads="1"/>
          </p:cNvSpPr>
          <p:nvPr/>
        </p:nvSpPr>
        <p:spPr bwMode="auto">
          <a:xfrm>
            <a:off x="2398713" y="5805488"/>
            <a:ext cx="10398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{1,2,3}</a:t>
            </a:r>
          </a:p>
        </p:txBody>
      </p:sp>
      <p:sp>
        <p:nvSpPr>
          <p:cNvPr id="17418" name="Text Box 11">
            <a:extLst>
              <a:ext uri="{FF2B5EF4-FFF2-40B4-BE49-F238E27FC236}">
                <a16:creationId xmlns:a16="http://schemas.microsoft.com/office/drawing/2014/main" id="{6B5AA785-EC7C-4FE9-B97A-8FCDC35B22D3}"/>
              </a:ext>
            </a:extLst>
          </p:cNvPr>
          <p:cNvSpPr txBox="1">
            <a:spLocks noChangeArrowheads="1"/>
          </p:cNvSpPr>
          <p:nvPr/>
        </p:nvSpPr>
        <p:spPr bwMode="auto">
          <a:xfrm>
            <a:off x="3432176" y="5805488"/>
            <a:ext cx="1039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{1,2,4}</a:t>
            </a:r>
          </a:p>
        </p:txBody>
      </p:sp>
      <p:sp>
        <p:nvSpPr>
          <p:cNvPr id="17419" name="Text Box 12">
            <a:extLst>
              <a:ext uri="{FF2B5EF4-FFF2-40B4-BE49-F238E27FC236}">
                <a16:creationId xmlns:a16="http://schemas.microsoft.com/office/drawing/2014/main" id="{6312ADAA-597B-4A9E-AA8F-648FCD52F107}"/>
              </a:ext>
            </a:extLst>
          </p:cNvPr>
          <p:cNvSpPr txBox="1">
            <a:spLocks noChangeArrowheads="1"/>
          </p:cNvSpPr>
          <p:nvPr/>
        </p:nvSpPr>
        <p:spPr bwMode="auto">
          <a:xfrm>
            <a:off x="4884738" y="5805488"/>
            <a:ext cx="10398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{1,3,4}</a:t>
            </a:r>
          </a:p>
        </p:txBody>
      </p:sp>
      <p:sp>
        <p:nvSpPr>
          <p:cNvPr id="17420" name="Text Box 13">
            <a:extLst>
              <a:ext uri="{FF2B5EF4-FFF2-40B4-BE49-F238E27FC236}">
                <a16:creationId xmlns:a16="http://schemas.microsoft.com/office/drawing/2014/main" id="{0412A18B-4D3A-4180-A90B-1D1DC9242636}"/>
              </a:ext>
            </a:extLst>
          </p:cNvPr>
          <p:cNvSpPr txBox="1">
            <a:spLocks noChangeArrowheads="1"/>
          </p:cNvSpPr>
          <p:nvPr/>
        </p:nvSpPr>
        <p:spPr bwMode="auto">
          <a:xfrm>
            <a:off x="5916613" y="5805488"/>
            <a:ext cx="10398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{1,3,5}</a:t>
            </a:r>
          </a:p>
        </p:txBody>
      </p:sp>
      <p:sp>
        <p:nvSpPr>
          <p:cNvPr id="17421" name="Text Box 14">
            <a:extLst>
              <a:ext uri="{FF2B5EF4-FFF2-40B4-BE49-F238E27FC236}">
                <a16:creationId xmlns:a16="http://schemas.microsoft.com/office/drawing/2014/main" id="{50D0D28B-C284-4928-AF19-6A9BFD819934}"/>
              </a:ext>
            </a:extLst>
          </p:cNvPr>
          <p:cNvSpPr txBox="1">
            <a:spLocks noChangeArrowheads="1"/>
          </p:cNvSpPr>
          <p:nvPr/>
        </p:nvSpPr>
        <p:spPr bwMode="auto">
          <a:xfrm>
            <a:off x="7369176" y="5805488"/>
            <a:ext cx="1039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{1,4,5}</a:t>
            </a:r>
          </a:p>
        </p:txBody>
      </p:sp>
      <p:sp>
        <p:nvSpPr>
          <p:cNvPr id="17422" name="Text Box 15">
            <a:extLst>
              <a:ext uri="{FF2B5EF4-FFF2-40B4-BE49-F238E27FC236}">
                <a16:creationId xmlns:a16="http://schemas.microsoft.com/office/drawing/2014/main" id="{58D2B4FA-2851-4006-8C38-F644602C6D65}"/>
              </a:ext>
            </a:extLst>
          </p:cNvPr>
          <p:cNvSpPr txBox="1">
            <a:spLocks noChangeArrowheads="1"/>
          </p:cNvSpPr>
          <p:nvPr/>
        </p:nvSpPr>
        <p:spPr bwMode="auto">
          <a:xfrm>
            <a:off x="8401051" y="5805488"/>
            <a:ext cx="1039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{1,4,6}</a:t>
            </a:r>
          </a:p>
        </p:txBody>
      </p:sp>
      <p:sp>
        <p:nvSpPr>
          <p:cNvPr id="17423" name="Text Box 16">
            <a:extLst>
              <a:ext uri="{FF2B5EF4-FFF2-40B4-BE49-F238E27FC236}">
                <a16:creationId xmlns:a16="http://schemas.microsoft.com/office/drawing/2014/main" id="{99A24BE4-4F0F-494C-B5E3-C88FEDB73BF4}"/>
              </a:ext>
            </a:extLst>
          </p:cNvPr>
          <p:cNvSpPr txBox="1">
            <a:spLocks noChangeArrowheads="1"/>
          </p:cNvSpPr>
          <p:nvPr/>
        </p:nvSpPr>
        <p:spPr bwMode="auto">
          <a:xfrm>
            <a:off x="4464051" y="5805488"/>
            <a:ext cx="428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a:t>
            </a:r>
          </a:p>
        </p:txBody>
      </p:sp>
      <p:sp>
        <p:nvSpPr>
          <p:cNvPr id="17424" name="Text Box 17">
            <a:extLst>
              <a:ext uri="{FF2B5EF4-FFF2-40B4-BE49-F238E27FC236}">
                <a16:creationId xmlns:a16="http://schemas.microsoft.com/office/drawing/2014/main" id="{9A166C60-F025-4321-9AAB-7F867C66C97A}"/>
              </a:ext>
            </a:extLst>
          </p:cNvPr>
          <p:cNvSpPr txBox="1">
            <a:spLocks noChangeArrowheads="1"/>
          </p:cNvSpPr>
          <p:nvPr/>
        </p:nvSpPr>
        <p:spPr bwMode="auto">
          <a:xfrm>
            <a:off x="6948489" y="5805488"/>
            <a:ext cx="428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a:t>
            </a:r>
          </a:p>
        </p:txBody>
      </p:sp>
      <p:sp>
        <p:nvSpPr>
          <p:cNvPr id="17425" name="Text Box 18">
            <a:extLst>
              <a:ext uri="{FF2B5EF4-FFF2-40B4-BE49-F238E27FC236}">
                <a16:creationId xmlns:a16="http://schemas.microsoft.com/office/drawing/2014/main" id="{AE014659-503B-4B5A-A205-12625FCC4B9F}"/>
              </a:ext>
            </a:extLst>
          </p:cNvPr>
          <p:cNvSpPr txBox="1">
            <a:spLocks noChangeArrowheads="1"/>
          </p:cNvSpPr>
          <p:nvPr/>
        </p:nvSpPr>
        <p:spPr bwMode="auto">
          <a:xfrm>
            <a:off x="9432926" y="5805488"/>
            <a:ext cx="428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a:t>
            </a:r>
          </a:p>
        </p:txBody>
      </p:sp>
      <p:sp>
        <p:nvSpPr>
          <p:cNvPr id="17426" name="Text Box 19">
            <a:extLst>
              <a:ext uri="{FF2B5EF4-FFF2-40B4-BE49-F238E27FC236}">
                <a16:creationId xmlns:a16="http://schemas.microsoft.com/office/drawing/2014/main" id="{7CF6144B-0AEE-488F-9280-376823D02AA1}"/>
              </a:ext>
            </a:extLst>
          </p:cNvPr>
          <p:cNvSpPr txBox="1">
            <a:spLocks noChangeArrowheads="1"/>
          </p:cNvSpPr>
          <p:nvPr/>
        </p:nvSpPr>
        <p:spPr bwMode="auto">
          <a:xfrm>
            <a:off x="9310689" y="4508500"/>
            <a:ext cx="428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a:t>
            </a:r>
          </a:p>
        </p:txBody>
      </p:sp>
      <p:sp>
        <p:nvSpPr>
          <p:cNvPr id="17427" name="Text Box 20">
            <a:extLst>
              <a:ext uri="{FF2B5EF4-FFF2-40B4-BE49-F238E27FC236}">
                <a16:creationId xmlns:a16="http://schemas.microsoft.com/office/drawing/2014/main" id="{7F537A8E-9CA3-4F16-BEEF-AE5809B2DB16}"/>
              </a:ext>
            </a:extLst>
          </p:cNvPr>
          <p:cNvSpPr txBox="1">
            <a:spLocks noChangeArrowheads="1"/>
          </p:cNvSpPr>
          <p:nvPr/>
        </p:nvSpPr>
        <p:spPr bwMode="auto">
          <a:xfrm>
            <a:off x="10056814" y="3068638"/>
            <a:ext cx="428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a:t>
            </a:r>
          </a:p>
        </p:txBody>
      </p:sp>
      <p:cxnSp>
        <p:nvCxnSpPr>
          <p:cNvPr id="17428" name="AutoShape 21">
            <a:extLst>
              <a:ext uri="{FF2B5EF4-FFF2-40B4-BE49-F238E27FC236}">
                <a16:creationId xmlns:a16="http://schemas.microsoft.com/office/drawing/2014/main" id="{DA448562-9F46-46B1-BE8E-8D3B74671757}"/>
              </a:ext>
            </a:extLst>
          </p:cNvPr>
          <p:cNvCxnSpPr>
            <a:cxnSpLocks noChangeShapeType="1"/>
            <a:stCxn id="17410" idx="2"/>
            <a:endCxn id="17411" idx="0"/>
          </p:cNvCxnSpPr>
          <p:nvPr/>
        </p:nvCxnSpPr>
        <p:spPr bwMode="auto">
          <a:xfrm flipH="1">
            <a:off x="6227764" y="2109788"/>
            <a:ext cx="1882775" cy="9588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9" name="AutoShape 22">
            <a:extLst>
              <a:ext uri="{FF2B5EF4-FFF2-40B4-BE49-F238E27FC236}">
                <a16:creationId xmlns:a16="http://schemas.microsoft.com/office/drawing/2014/main" id="{5A16F3BA-5F13-4822-AA37-7E9A22B03D44}"/>
              </a:ext>
            </a:extLst>
          </p:cNvPr>
          <p:cNvCxnSpPr>
            <a:cxnSpLocks noChangeShapeType="1"/>
            <a:stCxn id="17410" idx="2"/>
            <a:endCxn id="17412" idx="0"/>
          </p:cNvCxnSpPr>
          <p:nvPr/>
        </p:nvCxnSpPr>
        <p:spPr bwMode="auto">
          <a:xfrm flipH="1">
            <a:off x="8101014" y="2109788"/>
            <a:ext cx="9525" cy="9588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0" name="AutoShape 23">
            <a:extLst>
              <a:ext uri="{FF2B5EF4-FFF2-40B4-BE49-F238E27FC236}">
                <a16:creationId xmlns:a16="http://schemas.microsoft.com/office/drawing/2014/main" id="{2245162F-15B6-425A-8E4D-CFC198BCAD76}"/>
              </a:ext>
            </a:extLst>
          </p:cNvPr>
          <p:cNvCxnSpPr>
            <a:cxnSpLocks noChangeShapeType="1"/>
            <a:stCxn id="17410" idx="2"/>
            <a:endCxn id="17413" idx="0"/>
          </p:cNvCxnSpPr>
          <p:nvPr/>
        </p:nvCxnSpPr>
        <p:spPr bwMode="auto">
          <a:xfrm>
            <a:off x="8110539" y="2109788"/>
            <a:ext cx="1430337" cy="9588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1" name="AutoShape 24">
            <a:extLst>
              <a:ext uri="{FF2B5EF4-FFF2-40B4-BE49-F238E27FC236}">
                <a16:creationId xmlns:a16="http://schemas.microsoft.com/office/drawing/2014/main" id="{8CAE47FC-7386-4E53-8232-4D987C07BD76}"/>
              </a:ext>
            </a:extLst>
          </p:cNvPr>
          <p:cNvCxnSpPr>
            <a:cxnSpLocks noChangeShapeType="1"/>
            <a:stCxn id="17410" idx="2"/>
            <a:endCxn id="17427" idx="0"/>
          </p:cNvCxnSpPr>
          <p:nvPr/>
        </p:nvCxnSpPr>
        <p:spPr bwMode="auto">
          <a:xfrm>
            <a:off x="8110539" y="2109788"/>
            <a:ext cx="2160587" cy="9588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2" name="AutoShape 25">
            <a:extLst>
              <a:ext uri="{FF2B5EF4-FFF2-40B4-BE49-F238E27FC236}">
                <a16:creationId xmlns:a16="http://schemas.microsoft.com/office/drawing/2014/main" id="{07A3C5E4-F8C1-4A9B-B578-E9827D3D0481}"/>
              </a:ext>
            </a:extLst>
          </p:cNvPr>
          <p:cNvCxnSpPr>
            <a:cxnSpLocks noChangeShapeType="1"/>
            <a:stCxn id="17411" idx="2"/>
            <a:endCxn id="17414" idx="0"/>
          </p:cNvCxnSpPr>
          <p:nvPr/>
        </p:nvCxnSpPr>
        <p:spPr bwMode="auto">
          <a:xfrm flipH="1">
            <a:off x="3805239" y="3405188"/>
            <a:ext cx="2422525" cy="1174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3" name="AutoShape 26">
            <a:extLst>
              <a:ext uri="{FF2B5EF4-FFF2-40B4-BE49-F238E27FC236}">
                <a16:creationId xmlns:a16="http://schemas.microsoft.com/office/drawing/2014/main" id="{29C2FEAC-03DA-447F-9773-B65D6D8C3E9C}"/>
              </a:ext>
            </a:extLst>
          </p:cNvPr>
          <p:cNvCxnSpPr>
            <a:cxnSpLocks noChangeShapeType="1"/>
            <a:stCxn id="17411" idx="2"/>
            <a:endCxn id="17415" idx="0"/>
          </p:cNvCxnSpPr>
          <p:nvPr/>
        </p:nvCxnSpPr>
        <p:spPr bwMode="auto">
          <a:xfrm flipH="1">
            <a:off x="6037263" y="3405188"/>
            <a:ext cx="190500" cy="1174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4" name="AutoShape 27">
            <a:extLst>
              <a:ext uri="{FF2B5EF4-FFF2-40B4-BE49-F238E27FC236}">
                <a16:creationId xmlns:a16="http://schemas.microsoft.com/office/drawing/2014/main" id="{5010BE32-DB4B-4D63-B2EF-71EF05DCE2FF}"/>
              </a:ext>
            </a:extLst>
          </p:cNvPr>
          <p:cNvCxnSpPr>
            <a:cxnSpLocks noChangeShapeType="1"/>
            <a:stCxn id="17411" idx="2"/>
            <a:endCxn id="17416" idx="0"/>
          </p:cNvCxnSpPr>
          <p:nvPr/>
        </p:nvCxnSpPr>
        <p:spPr bwMode="auto">
          <a:xfrm>
            <a:off x="6227763" y="3405188"/>
            <a:ext cx="2112962" cy="1174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5" name="AutoShape 28">
            <a:extLst>
              <a:ext uri="{FF2B5EF4-FFF2-40B4-BE49-F238E27FC236}">
                <a16:creationId xmlns:a16="http://schemas.microsoft.com/office/drawing/2014/main" id="{3EB728C4-BA72-4C7D-AD33-CEAE7A2B611B}"/>
              </a:ext>
            </a:extLst>
          </p:cNvPr>
          <p:cNvCxnSpPr>
            <a:cxnSpLocks noChangeShapeType="1"/>
            <a:stCxn id="17411" idx="2"/>
            <a:endCxn id="17426" idx="0"/>
          </p:cNvCxnSpPr>
          <p:nvPr/>
        </p:nvCxnSpPr>
        <p:spPr bwMode="auto">
          <a:xfrm>
            <a:off x="6227764" y="3405188"/>
            <a:ext cx="3297237" cy="11033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6" name="AutoShape 29">
            <a:extLst>
              <a:ext uri="{FF2B5EF4-FFF2-40B4-BE49-F238E27FC236}">
                <a16:creationId xmlns:a16="http://schemas.microsoft.com/office/drawing/2014/main" id="{32838032-6C20-469E-8ECF-8BB774EA25FE}"/>
              </a:ext>
            </a:extLst>
          </p:cNvPr>
          <p:cNvCxnSpPr>
            <a:cxnSpLocks noChangeShapeType="1"/>
            <a:stCxn id="17414" idx="2"/>
            <a:endCxn id="17417" idx="0"/>
          </p:cNvCxnSpPr>
          <p:nvPr/>
        </p:nvCxnSpPr>
        <p:spPr bwMode="auto">
          <a:xfrm flipH="1">
            <a:off x="2919414" y="4916488"/>
            <a:ext cx="885825" cy="889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7" name="AutoShape 30">
            <a:extLst>
              <a:ext uri="{FF2B5EF4-FFF2-40B4-BE49-F238E27FC236}">
                <a16:creationId xmlns:a16="http://schemas.microsoft.com/office/drawing/2014/main" id="{E95445AF-2489-4982-A690-A2F4EE5E6CC6}"/>
              </a:ext>
            </a:extLst>
          </p:cNvPr>
          <p:cNvCxnSpPr>
            <a:cxnSpLocks noChangeShapeType="1"/>
            <a:stCxn id="17414" idx="2"/>
            <a:endCxn id="17418" idx="0"/>
          </p:cNvCxnSpPr>
          <p:nvPr/>
        </p:nvCxnSpPr>
        <p:spPr bwMode="auto">
          <a:xfrm>
            <a:off x="3805239" y="4916488"/>
            <a:ext cx="147637" cy="889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8" name="AutoShape 31">
            <a:extLst>
              <a:ext uri="{FF2B5EF4-FFF2-40B4-BE49-F238E27FC236}">
                <a16:creationId xmlns:a16="http://schemas.microsoft.com/office/drawing/2014/main" id="{2E57C121-5A2C-4607-891C-FAF79E14121F}"/>
              </a:ext>
            </a:extLst>
          </p:cNvPr>
          <p:cNvCxnSpPr>
            <a:cxnSpLocks noChangeShapeType="1"/>
            <a:stCxn id="17414" idx="2"/>
            <a:endCxn id="17423" idx="0"/>
          </p:cNvCxnSpPr>
          <p:nvPr/>
        </p:nvCxnSpPr>
        <p:spPr bwMode="auto">
          <a:xfrm>
            <a:off x="3805239" y="4916488"/>
            <a:ext cx="873125" cy="889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9" name="AutoShape 32">
            <a:extLst>
              <a:ext uri="{FF2B5EF4-FFF2-40B4-BE49-F238E27FC236}">
                <a16:creationId xmlns:a16="http://schemas.microsoft.com/office/drawing/2014/main" id="{C35E401F-FC6A-43FD-9747-F5E3E78CE176}"/>
              </a:ext>
            </a:extLst>
          </p:cNvPr>
          <p:cNvCxnSpPr>
            <a:cxnSpLocks noChangeShapeType="1"/>
            <a:stCxn id="17415" idx="2"/>
            <a:endCxn id="17419" idx="0"/>
          </p:cNvCxnSpPr>
          <p:nvPr/>
        </p:nvCxnSpPr>
        <p:spPr bwMode="auto">
          <a:xfrm flipH="1">
            <a:off x="5405439" y="4916488"/>
            <a:ext cx="631825" cy="889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0" name="AutoShape 33">
            <a:extLst>
              <a:ext uri="{FF2B5EF4-FFF2-40B4-BE49-F238E27FC236}">
                <a16:creationId xmlns:a16="http://schemas.microsoft.com/office/drawing/2014/main" id="{CCB21EBA-6BB7-416E-A88C-17C0182AA6F6}"/>
              </a:ext>
            </a:extLst>
          </p:cNvPr>
          <p:cNvCxnSpPr>
            <a:cxnSpLocks noChangeShapeType="1"/>
            <a:stCxn id="17415" idx="2"/>
            <a:endCxn id="17420" idx="0"/>
          </p:cNvCxnSpPr>
          <p:nvPr/>
        </p:nvCxnSpPr>
        <p:spPr bwMode="auto">
          <a:xfrm>
            <a:off x="6037263" y="4916488"/>
            <a:ext cx="400050" cy="889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1" name="AutoShape 34">
            <a:extLst>
              <a:ext uri="{FF2B5EF4-FFF2-40B4-BE49-F238E27FC236}">
                <a16:creationId xmlns:a16="http://schemas.microsoft.com/office/drawing/2014/main" id="{AC1E9300-04A5-4720-BB62-95DD0B1D98D8}"/>
              </a:ext>
            </a:extLst>
          </p:cNvPr>
          <p:cNvCxnSpPr>
            <a:cxnSpLocks noChangeShapeType="1"/>
            <a:stCxn id="17415" idx="2"/>
            <a:endCxn id="17424" idx="0"/>
          </p:cNvCxnSpPr>
          <p:nvPr/>
        </p:nvCxnSpPr>
        <p:spPr bwMode="auto">
          <a:xfrm>
            <a:off x="6037264" y="4916488"/>
            <a:ext cx="1125537" cy="889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2" name="AutoShape 35">
            <a:extLst>
              <a:ext uri="{FF2B5EF4-FFF2-40B4-BE49-F238E27FC236}">
                <a16:creationId xmlns:a16="http://schemas.microsoft.com/office/drawing/2014/main" id="{F12BA05F-051D-46B7-A0CB-4C9F1A6A7EB6}"/>
              </a:ext>
            </a:extLst>
          </p:cNvPr>
          <p:cNvCxnSpPr>
            <a:cxnSpLocks noChangeShapeType="1"/>
            <a:stCxn id="17416" idx="2"/>
            <a:endCxn id="17421" idx="0"/>
          </p:cNvCxnSpPr>
          <p:nvPr/>
        </p:nvCxnSpPr>
        <p:spPr bwMode="auto">
          <a:xfrm flipH="1">
            <a:off x="7889875" y="4916488"/>
            <a:ext cx="450850" cy="889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3" name="AutoShape 36">
            <a:extLst>
              <a:ext uri="{FF2B5EF4-FFF2-40B4-BE49-F238E27FC236}">
                <a16:creationId xmlns:a16="http://schemas.microsoft.com/office/drawing/2014/main" id="{C6336969-6F16-49EA-9AD0-42710D5B9690}"/>
              </a:ext>
            </a:extLst>
          </p:cNvPr>
          <p:cNvCxnSpPr>
            <a:cxnSpLocks noChangeShapeType="1"/>
            <a:stCxn id="17416" idx="2"/>
            <a:endCxn id="17422" idx="0"/>
          </p:cNvCxnSpPr>
          <p:nvPr/>
        </p:nvCxnSpPr>
        <p:spPr bwMode="auto">
          <a:xfrm>
            <a:off x="8340726" y="4916488"/>
            <a:ext cx="581025" cy="889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4" name="AutoShape 37">
            <a:extLst>
              <a:ext uri="{FF2B5EF4-FFF2-40B4-BE49-F238E27FC236}">
                <a16:creationId xmlns:a16="http://schemas.microsoft.com/office/drawing/2014/main" id="{120383AE-CF1C-44D8-A879-DA2A15C41FB2}"/>
              </a:ext>
            </a:extLst>
          </p:cNvPr>
          <p:cNvCxnSpPr>
            <a:cxnSpLocks noChangeShapeType="1"/>
            <a:stCxn id="17416" idx="2"/>
            <a:endCxn id="17425" idx="0"/>
          </p:cNvCxnSpPr>
          <p:nvPr/>
        </p:nvCxnSpPr>
        <p:spPr bwMode="auto">
          <a:xfrm>
            <a:off x="8340726" y="4916488"/>
            <a:ext cx="1306513" cy="889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45" name="Text Box 38">
            <a:extLst>
              <a:ext uri="{FF2B5EF4-FFF2-40B4-BE49-F238E27FC236}">
                <a16:creationId xmlns:a16="http://schemas.microsoft.com/office/drawing/2014/main" id="{AAB1F04F-B12A-41B9-9A3A-D18E3DBD61C7}"/>
              </a:ext>
            </a:extLst>
          </p:cNvPr>
          <p:cNvSpPr txBox="1">
            <a:spLocks noChangeArrowheads="1"/>
          </p:cNvSpPr>
          <p:nvPr/>
        </p:nvSpPr>
        <p:spPr bwMode="auto">
          <a:xfrm>
            <a:off x="2566988" y="1125538"/>
            <a:ext cx="353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400">
                <a:latin typeface="Courier New" panose="02070309020205020404" pitchFamily="49" charset="0"/>
                <a:ea typeface="华文新魏" panose="02010800040101010101" pitchFamily="2" charset="-122"/>
              </a:rPr>
              <a:t>任务时间表的状态空间树</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B896B29-8CCC-4576-B6CF-FEE6927956D3}"/>
              </a:ext>
            </a:extLst>
          </p:cNvPr>
          <p:cNvSpPr>
            <a:spLocks noGrp="1" noChangeArrowheads="1"/>
          </p:cNvSpPr>
          <p:nvPr>
            <p:ph type="title"/>
          </p:nvPr>
        </p:nvSpPr>
        <p:spPr/>
        <p:txBody>
          <a:bodyPr/>
          <a:lstStyle/>
          <a:p>
            <a:pPr eaLnBrk="1" hangingPunct="1"/>
            <a:r>
              <a:rPr lang="zh-CN" altLang="en-US"/>
              <a:t>限界剪枝法</a:t>
            </a:r>
          </a:p>
        </p:txBody>
      </p:sp>
      <p:sp>
        <p:nvSpPr>
          <p:cNvPr id="18435" name="Rectangle 3">
            <a:extLst>
              <a:ext uri="{FF2B5EF4-FFF2-40B4-BE49-F238E27FC236}">
                <a16:creationId xmlns:a16="http://schemas.microsoft.com/office/drawing/2014/main" id="{C18C8DA6-1E8B-498E-91C5-CD132D14CD4E}"/>
              </a:ext>
            </a:extLst>
          </p:cNvPr>
          <p:cNvSpPr>
            <a:spLocks noGrp="1" noChangeArrowheads="1"/>
          </p:cNvSpPr>
          <p:nvPr>
            <p:ph idx="1"/>
          </p:nvPr>
        </p:nvSpPr>
        <p:spPr>
          <a:xfrm>
            <a:off x="2655888" y="2122488"/>
            <a:ext cx="7543800" cy="4114800"/>
          </a:xfrm>
        </p:spPr>
        <p:txBody>
          <a:bodyPr>
            <a:normAutofit fontScale="85000" lnSpcReduction="20000"/>
          </a:bodyPr>
          <a:lstStyle/>
          <a:p>
            <a:pPr eaLnBrk="1" hangingPunct="1">
              <a:lnSpc>
                <a:spcPct val="120000"/>
              </a:lnSpc>
            </a:pPr>
            <a:r>
              <a:rPr lang="zh-CN" altLang="en-US" sz="1600" dirty="0"/>
              <a:t>任务时间表问题</a:t>
            </a:r>
          </a:p>
          <a:p>
            <a:pPr lvl="1" eaLnBrk="1" hangingPunct="1">
              <a:lnSpc>
                <a:spcPct val="120000"/>
              </a:lnSpc>
            </a:pPr>
            <a:r>
              <a:rPr lang="zh-CN" altLang="en-US" sz="1400" dirty="0"/>
              <a:t>定义约束条件为：选中任务集合为可安排及时完成的任务集合；</a:t>
            </a:r>
          </a:p>
          <a:p>
            <a:pPr lvl="1" eaLnBrk="1" hangingPunct="1">
              <a:lnSpc>
                <a:spcPct val="120000"/>
              </a:lnSpc>
            </a:pPr>
            <a:r>
              <a:rPr lang="zh-CN" altLang="en-US" sz="1400" dirty="0"/>
              <a:t>定义最优目标为：误时惩罚最小，即未选入的任务的误时惩罚总和最小，可知此时的选中任务集合为极大独立子集；</a:t>
            </a:r>
          </a:p>
          <a:p>
            <a:pPr lvl="1" eaLnBrk="1" hangingPunct="1">
              <a:lnSpc>
                <a:spcPct val="120000"/>
              </a:lnSpc>
            </a:pPr>
            <a:r>
              <a:rPr lang="zh-CN" altLang="en-US" sz="1400" dirty="0"/>
              <a:t>定义目标函数</a:t>
            </a:r>
            <a:r>
              <a:rPr lang="en-US" altLang="zh-CN" sz="1400" dirty="0"/>
              <a:t>F(x)</a:t>
            </a:r>
            <a:r>
              <a:rPr lang="zh-CN" altLang="en-US" sz="1400" dirty="0"/>
              <a:t>为未选中任务的误时惩罚之和；</a:t>
            </a:r>
          </a:p>
          <a:p>
            <a:pPr lvl="1" eaLnBrk="1" hangingPunct="1">
              <a:lnSpc>
                <a:spcPct val="120000"/>
              </a:lnSpc>
            </a:pPr>
            <a:r>
              <a:rPr lang="zh-CN" altLang="en-US" sz="1400" dirty="0"/>
              <a:t>如前所述，定义耗费函数</a:t>
            </a:r>
            <a:r>
              <a:rPr lang="en-US" altLang="zh-CN" sz="1400" dirty="0"/>
              <a:t>C(x)</a:t>
            </a:r>
            <a:r>
              <a:rPr lang="zh-CN" altLang="en-US" sz="1400" dirty="0"/>
              <a:t>：</a:t>
            </a:r>
            <a:br>
              <a:rPr lang="zh-CN" altLang="en-US" sz="1400" dirty="0"/>
            </a:br>
            <a:r>
              <a:rPr lang="zh-CN" altLang="en-US" sz="1400" dirty="0"/>
              <a:t>若</a:t>
            </a:r>
            <a:r>
              <a:rPr lang="en-US" altLang="zh-CN" sz="1400" dirty="0"/>
              <a:t>x</a:t>
            </a:r>
            <a:r>
              <a:rPr lang="zh-CN" altLang="en-US" sz="1400" dirty="0"/>
              <a:t>的子树中含解结点，则</a:t>
            </a:r>
            <a:r>
              <a:rPr lang="en-US" altLang="zh-CN" sz="1400" dirty="0"/>
              <a:t>C(x)</a:t>
            </a:r>
            <a:r>
              <a:rPr lang="zh-CN" altLang="en-US" sz="1400" dirty="0"/>
              <a:t>为目标函数值最小的解结点的目标函数值；若</a:t>
            </a:r>
            <a:r>
              <a:rPr lang="en-US" altLang="zh-CN" sz="1400" dirty="0"/>
              <a:t>x</a:t>
            </a:r>
            <a:r>
              <a:rPr lang="zh-CN" altLang="en-US" sz="1400" dirty="0"/>
              <a:t>的子树中不含结点，则</a:t>
            </a:r>
            <a:r>
              <a:rPr lang="en-US" altLang="zh-CN" sz="1400" dirty="0"/>
              <a:t>C(x)</a:t>
            </a:r>
            <a:r>
              <a:rPr lang="zh-CN" altLang="en-US" sz="1400" dirty="0"/>
              <a:t>为所有结点的误时惩罚之和；</a:t>
            </a:r>
          </a:p>
          <a:p>
            <a:pPr lvl="1" eaLnBrk="1" hangingPunct="1">
              <a:lnSpc>
                <a:spcPct val="120000"/>
              </a:lnSpc>
            </a:pPr>
            <a:r>
              <a:rPr lang="zh-CN" altLang="en-US" sz="1400" dirty="0"/>
              <a:t>定义估值下界</a:t>
            </a:r>
            <a:r>
              <a:rPr lang="en-US" altLang="zh-CN" sz="1400" dirty="0"/>
              <a:t>~C(x)</a:t>
            </a:r>
            <a:r>
              <a:rPr lang="zh-CN" altLang="en-US" sz="1400" dirty="0"/>
              <a:t>：</a:t>
            </a:r>
            <a:br>
              <a:rPr lang="zh-CN" altLang="en-US" sz="1400" dirty="0"/>
            </a:br>
            <a:r>
              <a:rPr lang="zh-CN" altLang="en-US" sz="1400" dirty="0"/>
              <a:t>若</a:t>
            </a:r>
            <a:r>
              <a:rPr lang="en-US" altLang="zh-CN" sz="1400" dirty="0"/>
              <a:t>x</a:t>
            </a:r>
            <a:r>
              <a:rPr lang="zh-CN" altLang="en-US" sz="1400" dirty="0"/>
              <a:t>符合约束条件，则</a:t>
            </a:r>
            <a:r>
              <a:rPr lang="en-US" altLang="zh-CN" sz="1400" dirty="0"/>
              <a:t>~C(x)</a:t>
            </a:r>
            <a:r>
              <a:rPr lang="zh-CN" altLang="en-US" sz="1400" dirty="0"/>
              <a:t>为当前未选入结点的误时惩罚之和；</a:t>
            </a:r>
            <a:br>
              <a:rPr lang="zh-CN" altLang="en-US" sz="1400" dirty="0"/>
            </a:br>
            <a:r>
              <a:rPr lang="zh-CN" altLang="en-US" sz="1400" dirty="0"/>
              <a:t>若</a:t>
            </a:r>
            <a:r>
              <a:rPr lang="en-US" altLang="zh-CN" sz="1400" dirty="0"/>
              <a:t>x</a:t>
            </a:r>
            <a:r>
              <a:rPr lang="zh-CN" altLang="en-US" sz="1400" dirty="0"/>
              <a:t>不符合约束条件，则</a:t>
            </a:r>
            <a:r>
              <a:rPr lang="en-US" altLang="zh-CN" sz="1400" dirty="0"/>
              <a:t>~C(x)</a:t>
            </a:r>
            <a:r>
              <a:rPr lang="zh-CN" altLang="en-US" sz="1400" dirty="0"/>
              <a:t>为所有结点的误时惩罚之和；</a:t>
            </a:r>
          </a:p>
          <a:p>
            <a:pPr lvl="1" eaLnBrk="1" hangingPunct="1">
              <a:lnSpc>
                <a:spcPct val="120000"/>
              </a:lnSpc>
            </a:pPr>
            <a:r>
              <a:rPr lang="zh-CN" altLang="en-US" sz="1400" dirty="0"/>
              <a:t>定义估值上界</a:t>
            </a:r>
            <a:r>
              <a:rPr lang="en-US" altLang="zh-CN" sz="1400" dirty="0"/>
              <a:t>u(x)</a:t>
            </a:r>
            <a:r>
              <a:rPr lang="zh-CN" altLang="en-US" sz="1400" dirty="0"/>
              <a:t>：</a:t>
            </a:r>
            <a:br>
              <a:rPr lang="zh-CN" altLang="en-US" sz="1400" dirty="0"/>
            </a:br>
            <a:r>
              <a:rPr lang="zh-CN" altLang="en-US" sz="1400" dirty="0"/>
              <a:t>若</a:t>
            </a:r>
            <a:r>
              <a:rPr lang="en-US" altLang="zh-CN" sz="1400" dirty="0"/>
              <a:t>x</a:t>
            </a:r>
            <a:r>
              <a:rPr lang="zh-CN" altLang="en-US" sz="1400" dirty="0"/>
              <a:t>符合约束条件，则</a:t>
            </a:r>
            <a:r>
              <a:rPr lang="en-US" altLang="zh-CN" sz="1400" dirty="0"/>
              <a:t>u(x)</a:t>
            </a:r>
            <a:r>
              <a:rPr lang="zh-CN" altLang="en-US" sz="1400" dirty="0"/>
              <a:t>为所有未选入结点的误时惩罚之和；</a:t>
            </a:r>
            <a:br>
              <a:rPr lang="zh-CN" altLang="en-US" sz="1400" dirty="0"/>
            </a:br>
            <a:r>
              <a:rPr lang="zh-CN" altLang="en-US" sz="1400" dirty="0"/>
              <a:t>若</a:t>
            </a:r>
            <a:r>
              <a:rPr lang="en-US" altLang="zh-CN" sz="1400" dirty="0"/>
              <a:t>x</a:t>
            </a:r>
            <a:r>
              <a:rPr lang="zh-CN" altLang="en-US" sz="1400" dirty="0"/>
              <a:t>不符合约束条件，则</a:t>
            </a:r>
            <a:r>
              <a:rPr lang="en-US" altLang="zh-CN" sz="1400" dirty="0"/>
              <a:t>u(x)</a:t>
            </a:r>
            <a:r>
              <a:rPr lang="zh-CN" altLang="en-US" sz="1400" dirty="0"/>
              <a:t>为无穷大；</a:t>
            </a:r>
          </a:p>
          <a:p>
            <a:pPr lvl="1" eaLnBrk="1" hangingPunct="1">
              <a:lnSpc>
                <a:spcPct val="120000"/>
              </a:lnSpc>
            </a:pPr>
            <a:r>
              <a:rPr lang="zh-CN" altLang="en-US" sz="1400" dirty="0"/>
              <a:t>易见，对任意状态</a:t>
            </a:r>
            <a:r>
              <a:rPr lang="en-US" altLang="zh-CN" sz="1400" dirty="0"/>
              <a:t>x</a:t>
            </a:r>
            <a:r>
              <a:rPr lang="zh-CN" altLang="en-US" sz="1400" dirty="0"/>
              <a:t>，</a:t>
            </a:r>
            <a:r>
              <a:rPr lang="en-US" altLang="zh-CN" sz="1400" dirty="0"/>
              <a:t>~C(x)≤C(x)≤u(x)</a:t>
            </a:r>
            <a:r>
              <a:rPr lang="zh-CN" altLang="en-US" sz="1400" dirty="0"/>
              <a:t>，并满足限界剪枝法的所有要求，因而可以采用限界剪枝法进行求解；</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0733E0D-1A9E-4D0E-80C9-0692618E28F6}"/>
              </a:ext>
            </a:extLst>
          </p:cNvPr>
          <p:cNvSpPr>
            <a:spLocks noGrp="1" noChangeArrowheads="1"/>
          </p:cNvSpPr>
          <p:nvPr>
            <p:ph type="title"/>
          </p:nvPr>
        </p:nvSpPr>
        <p:spPr/>
        <p:txBody>
          <a:bodyPr/>
          <a:lstStyle/>
          <a:p>
            <a:pPr eaLnBrk="1" hangingPunct="1"/>
            <a:r>
              <a:rPr lang="zh-CN" altLang="en-US"/>
              <a:t>限界剪枝法</a:t>
            </a:r>
          </a:p>
        </p:txBody>
      </p:sp>
      <p:sp>
        <p:nvSpPr>
          <p:cNvPr id="19459" name="Rectangle 3">
            <a:extLst>
              <a:ext uri="{FF2B5EF4-FFF2-40B4-BE49-F238E27FC236}">
                <a16:creationId xmlns:a16="http://schemas.microsoft.com/office/drawing/2014/main" id="{6463C85F-4929-4FC1-AF72-6B0183DE1F65}"/>
              </a:ext>
            </a:extLst>
          </p:cNvPr>
          <p:cNvSpPr>
            <a:spLocks noGrp="1" noChangeArrowheads="1"/>
          </p:cNvSpPr>
          <p:nvPr>
            <p:ph idx="1"/>
          </p:nvPr>
        </p:nvSpPr>
        <p:spPr>
          <a:xfrm>
            <a:off x="2590800" y="1981200"/>
            <a:ext cx="7543800" cy="4256088"/>
          </a:xfrm>
        </p:spPr>
        <p:txBody>
          <a:bodyPr>
            <a:normAutofit fontScale="55000" lnSpcReduction="20000"/>
          </a:bodyPr>
          <a:lstStyle/>
          <a:p>
            <a:pPr defTabSz="514350" eaLnBrk="1" hangingPunct="1"/>
            <a:r>
              <a:rPr lang="zh-CN" altLang="en-US" sz="2400"/>
              <a:t>任务时间表问题</a:t>
            </a:r>
          </a:p>
          <a:p>
            <a:pPr lvl="1" defTabSz="514350" eaLnBrk="1" hangingPunct="1"/>
            <a:r>
              <a:rPr lang="zh-CN" altLang="en-US" sz="2000"/>
              <a:t>初始化优先队列</a:t>
            </a:r>
            <a:r>
              <a:rPr lang="en-US" altLang="zh-CN" sz="2000"/>
              <a:t>Q</a:t>
            </a:r>
            <a:r>
              <a:rPr lang="zh-CN" altLang="en-US" sz="2000"/>
              <a:t>，空集结点入队；</a:t>
            </a:r>
            <a:br>
              <a:rPr lang="zh-CN" altLang="en-US" sz="2000"/>
            </a:br>
            <a:r>
              <a:rPr lang="zh-CN" altLang="en-US" sz="2000"/>
              <a:t>初始化</a:t>
            </a:r>
            <a:r>
              <a:rPr lang="en-US" altLang="zh-CN" sz="2000"/>
              <a:t>U=u({})=</a:t>
            </a:r>
            <a:r>
              <a:rPr lang="zh-CN" altLang="en-US" sz="2000"/>
              <a:t>总误时惩罚；</a:t>
            </a:r>
            <a:br>
              <a:rPr lang="zh-CN" altLang="en-US" sz="2000"/>
            </a:br>
            <a:r>
              <a:rPr lang="zh-CN" altLang="en-US" sz="2000"/>
              <a:t>当</a:t>
            </a:r>
            <a:r>
              <a:rPr lang="en-US" altLang="zh-CN" sz="2000"/>
              <a:t>Q</a:t>
            </a:r>
            <a:r>
              <a:rPr lang="zh-CN" altLang="en-US" sz="2000"/>
              <a:t>不空时，循环：</a:t>
            </a:r>
            <a:br>
              <a:rPr lang="zh-CN" altLang="en-US" sz="2000"/>
            </a:br>
            <a:r>
              <a:rPr lang="zh-CN" altLang="en-US" sz="2000"/>
              <a:t>	结点</a:t>
            </a:r>
            <a:r>
              <a:rPr lang="en-US" altLang="zh-CN" sz="2000"/>
              <a:t>x</a:t>
            </a:r>
            <a:r>
              <a:rPr lang="zh-CN" altLang="en-US" sz="2000"/>
              <a:t>出队；</a:t>
            </a:r>
            <a:br>
              <a:rPr lang="zh-CN" altLang="en-US" sz="2000"/>
            </a:br>
            <a:r>
              <a:rPr lang="zh-CN" altLang="en-US" sz="2000"/>
              <a:t>	若</a:t>
            </a:r>
            <a:r>
              <a:rPr lang="en-US" altLang="zh-CN" sz="2000"/>
              <a:t>x</a:t>
            </a:r>
            <a:r>
              <a:rPr lang="zh-CN" altLang="en-US" sz="2000"/>
              <a:t>是解结点</a:t>
            </a:r>
            <a:r>
              <a:rPr lang="en-US" altLang="zh-CN" sz="2000"/>
              <a:t>(</a:t>
            </a:r>
            <a:r>
              <a:rPr lang="zh-CN" altLang="en-US" sz="2000"/>
              <a:t>极大独立子集</a:t>
            </a:r>
            <a:r>
              <a:rPr lang="en-US" altLang="zh-CN" sz="2000"/>
              <a:t>)</a:t>
            </a:r>
            <a:r>
              <a:rPr lang="zh-CN" altLang="en-US" sz="2000"/>
              <a:t>，则</a:t>
            </a:r>
            <a:br>
              <a:rPr lang="zh-CN" altLang="en-US" sz="2000"/>
            </a:br>
            <a:r>
              <a:rPr lang="zh-CN" altLang="en-US" sz="2000"/>
              <a:t>		输出解，计算结束；</a:t>
            </a:r>
            <a:br>
              <a:rPr lang="zh-CN" altLang="en-US" sz="2000"/>
            </a:br>
            <a:r>
              <a:rPr lang="zh-CN" altLang="en-US" sz="2000"/>
              <a:t>	否则</a:t>
            </a:r>
            <a:br>
              <a:rPr lang="zh-CN" altLang="en-US" sz="2000"/>
            </a:br>
            <a:r>
              <a:rPr lang="zh-CN" altLang="en-US" sz="2000"/>
              <a:t>		若</a:t>
            </a:r>
            <a:r>
              <a:rPr lang="en-US" altLang="zh-CN" sz="2000"/>
              <a:t>~C(x)≤U</a:t>
            </a:r>
            <a:r>
              <a:rPr lang="zh-CN" altLang="en-US" sz="2000"/>
              <a:t>，则扩展</a:t>
            </a:r>
            <a:r>
              <a:rPr lang="en-US" altLang="zh-CN" sz="2000"/>
              <a:t>x</a:t>
            </a:r>
            <a:r>
              <a:rPr lang="zh-CN" altLang="en-US" sz="2000"/>
              <a:t>的子结点：</a:t>
            </a:r>
            <a:br>
              <a:rPr lang="zh-CN" altLang="en-US" sz="2000"/>
            </a:br>
            <a:r>
              <a:rPr lang="zh-CN" altLang="en-US" sz="2000"/>
              <a:t>			对</a:t>
            </a:r>
            <a:r>
              <a:rPr lang="en-US" altLang="zh-CN" sz="2000"/>
              <a:t>x</a:t>
            </a:r>
            <a:r>
              <a:rPr lang="zh-CN" altLang="en-US" sz="2000"/>
              <a:t>的未出现过的满足约束条件的子结点</a:t>
            </a:r>
            <a:r>
              <a:rPr lang="en-US" altLang="zh-CN" sz="2000"/>
              <a:t>y</a:t>
            </a:r>
            <a:r>
              <a:rPr lang="zh-CN" altLang="en-US" sz="2000"/>
              <a:t>：</a:t>
            </a:r>
            <a:br>
              <a:rPr lang="zh-CN" altLang="en-US" sz="2000"/>
            </a:br>
            <a:r>
              <a:rPr lang="zh-CN" altLang="en-US" sz="2000"/>
              <a:t>			若</a:t>
            </a:r>
            <a:r>
              <a:rPr lang="en-US" altLang="zh-CN" sz="2000"/>
              <a:t>~C(y)≤U</a:t>
            </a:r>
            <a:r>
              <a:rPr lang="zh-CN" altLang="en-US" sz="2000"/>
              <a:t>，则</a:t>
            </a:r>
            <a:br>
              <a:rPr lang="zh-CN" altLang="en-US" sz="2000"/>
            </a:br>
            <a:r>
              <a:rPr lang="zh-CN" altLang="en-US" sz="2000"/>
              <a:t>				</a:t>
            </a:r>
            <a:r>
              <a:rPr lang="en-US" altLang="zh-CN" sz="2000"/>
              <a:t>y</a:t>
            </a:r>
            <a:r>
              <a:rPr lang="zh-CN" altLang="en-US" sz="2000"/>
              <a:t>入队，并记录求解路径；</a:t>
            </a:r>
            <a:br>
              <a:rPr lang="zh-CN" altLang="en-US" sz="2000"/>
            </a:br>
            <a:r>
              <a:rPr lang="zh-CN" altLang="en-US" sz="2000"/>
              <a:t>				若</a:t>
            </a:r>
            <a:r>
              <a:rPr lang="en-US" altLang="zh-CN" sz="2000"/>
              <a:t>u(y)&lt;U</a:t>
            </a:r>
            <a:r>
              <a:rPr lang="zh-CN" altLang="en-US" sz="2000"/>
              <a:t>，则令</a:t>
            </a:r>
            <a:r>
              <a:rPr lang="en-US" altLang="zh-CN" sz="2000"/>
              <a:t>U=u(y)</a:t>
            </a:r>
            <a:r>
              <a:rPr lang="zh-CN" altLang="en-US" sz="200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
            <a:extLst>
              <a:ext uri="{FF2B5EF4-FFF2-40B4-BE49-F238E27FC236}">
                <a16:creationId xmlns:a16="http://schemas.microsoft.com/office/drawing/2014/main" id="{14CD7AB9-A641-4271-8773-F0F84DC100B7}"/>
              </a:ext>
            </a:extLst>
          </p:cNvPr>
          <p:cNvGrpSpPr>
            <a:grpSpLocks/>
          </p:cNvGrpSpPr>
          <p:nvPr/>
        </p:nvGrpSpPr>
        <p:grpSpPr bwMode="auto">
          <a:xfrm>
            <a:off x="2495551" y="1989138"/>
            <a:ext cx="2016125" cy="4608512"/>
            <a:chOff x="703" y="210"/>
            <a:chExt cx="1776" cy="892"/>
          </a:xfrm>
        </p:grpSpPr>
        <p:sp>
          <p:nvSpPr>
            <p:cNvPr id="20484" name="Rectangle 3">
              <a:extLst>
                <a:ext uri="{FF2B5EF4-FFF2-40B4-BE49-F238E27FC236}">
                  <a16:creationId xmlns:a16="http://schemas.microsoft.com/office/drawing/2014/main" id="{5D1F47C3-0DFF-4167-894F-167B27E79598}"/>
                </a:ext>
              </a:extLst>
            </p:cNvPr>
            <p:cNvSpPr>
              <a:spLocks noChangeArrowheads="1"/>
            </p:cNvSpPr>
            <p:nvPr/>
          </p:nvSpPr>
          <p:spPr bwMode="auto">
            <a:xfrm>
              <a:off x="1967" y="930"/>
              <a:ext cx="512"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1</a:t>
              </a:r>
            </a:p>
          </p:txBody>
        </p:sp>
        <p:sp>
          <p:nvSpPr>
            <p:cNvPr id="20485" name="Rectangle 4">
              <a:extLst>
                <a:ext uri="{FF2B5EF4-FFF2-40B4-BE49-F238E27FC236}">
                  <a16:creationId xmlns:a16="http://schemas.microsoft.com/office/drawing/2014/main" id="{84BAA831-1E37-4E1F-81EA-38269E8512DF}"/>
                </a:ext>
              </a:extLst>
            </p:cNvPr>
            <p:cNvSpPr>
              <a:spLocks noChangeArrowheads="1"/>
            </p:cNvSpPr>
            <p:nvPr/>
          </p:nvSpPr>
          <p:spPr bwMode="auto">
            <a:xfrm>
              <a:off x="1457" y="930"/>
              <a:ext cx="510"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1</a:t>
              </a:r>
            </a:p>
          </p:txBody>
        </p:sp>
        <p:sp>
          <p:nvSpPr>
            <p:cNvPr id="20486" name="Rectangle 5">
              <a:extLst>
                <a:ext uri="{FF2B5EF4-FFF2-40B4-BE49-F238E27FC236}">
                  <a16:creationId xmlns:a16="http://schemas.microsoft.com/office/drawing/2014/main" id="{C12B50A7-A24F-437D-BF53-C7C4CFAC408E}"/>
                </a:ext>
              </a:extLst>
            </p:cNvPr>
            <p:cNvSpPr>
              <a:spLocks noChangeArrowheads="1"/>
            </p:cNvSpPr>
            <p:nvPr/>
          </p:nvSpPr>
          <p:spPr bwMode="auto">
            <a:xfrm>
              <a:off x="946" y="930"/>
              <a:ext cx="511"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3</a:t>
              </a:r>
            </a:p>
          </p:txBody>
        </p:sp>
        <p:sp>
          <p:nvSpPr>
            <p:cNvPr id="20487" name="Rectangle 6">
              <a:extLst>
                <a:ext uri="{FF2B5EF4-FFF2-40B4-BE49-F238E27FC236}">
                  <a16:creationId xmlns:a16="http://schemas.microsoft.com/office/drawing/2014/main" id="{8D58365A-7182-4C3D-9B46-004022ACDB45}"/>
                </a:ext>
              </a:extLst>
            </p:cNvPr>
            <p:cNvSpPr>
              <a:spLocks noChangeArrowheads="1"/>
            </p:cNvSpPr>
            <p:nvPr/>
          </p:nvSpPr>
          <p:spPr bwMode="auto">
            <a:xfrm>
              <a:off x="703" y="930"/>
              <a:ext cx="243"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4</a:t>
              </a:r>
            </a:p>
          </p:txBody>
        </p:sp>
        <p:sp>
          <p:nvSpPr>
            <p:cNvPr id="20488" name="Rectangle 7">
              <a:extLst>
                <a:ext uri="{FF2B5EF4-FFF2-40B4-BE49-F238E27FC236}">
                  <a16:creationId xmlns:a16="http://schemas.microsoft.com/office/drawing/2014/main" id="{3736854D-214F-4219-9AC6-28752912E619}"/>
                </a:ext>
              </a:extLst>
            </p:cNvPr>
            <p:cNvSpPr>
              <a:spLocks noChangeArrowheads="1"/>
            </p:cNvSpPr>
            <p:nvPr/>
          </p:nvSpPr>
          <p:spPr bwMode="auto">
            <a:xfrm>
              <a:off x="1967" y="726"/>
              <a:ext cx="512" cy="20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1</a:t>
              </a:r>
            </a:p>
          </p:txBody>
        </p:sp>
        <p:sp>
          <p:nvSpPr>
            <p:cNvPr id="20489" name="Rectangle 8">
              <a:extLst>
                <a:ext uri="{FF2B5EF4-FFF2-40B4-BE49-F238E27FC236}">
                  <a16:creationId xmlns:a16="http://schemas.microsoft.com/office/drawing/2014/main" id="{0D8ECC36-AB49-45D3-946F-16AF18407248}"/>
                </a:ext>
              </a:extLst>
            </p:cNvPr>
            <p:cNvSpPr>
              <a:spLocks noChangeArrowheads="1"/>
            </p:cNvSpPr>
            <p:nvPr/>
          </p:nvSpPr>
          <p:spPr bwMode="auto">
            <a:xfrm>
              <a:off x="1457" y="726"/>
              <a:ext cx="510" cy="20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2</a:t>
              </a:r>
            </a:p>
          </p:txBody>
        </p:sp>
        <p:sp>
          <p:nvSpPr>
            <p:cNvPr id="20490" name="Rectangle 9">
              <a:extLst>
                <a:ext uri="{FF2B5EF4-FFF2-40B4-BE49-F238E27FC236}">
                  <a16:creationId xmlns:a16="http://schemas.microsoft.com/office/drawing/2014/main" id="{67C6F386-9810-4493-8013-4D9724578974}"/>
                </a:ext>
              </a:extLst>
            </p:cNvPr>
            <p:cNvSpPr>
              <a:spLocks noChangeArrowheads="1"/>
            </p:cNvSpPr>
            <p:nvPr/>
          </p:nvSpPr>
          <p:spPr bwMode="auto">
            <a:xfrm>
              <a:off x="946" y="726"/>
              <a:ext cx="511" cy="20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6</a:t>
              </a:r>
            </a:p>
          </p:txBody>
        </p:sp>
        <p:sp>
          <p:nvSpPr>
            <p:cNvPr id="20491" name="Rectangle 10">
              <a:extLst>
                <a:ext uri="{FF2B5EF4-FFF2-40B4-BE49-F238E27FC236}">
                  <a16:creationId xmlns:a16="http://schemas.microsoft.com/office/drawing/2014/main" id="{8F2ADBD1-3C4C-4051-8DB7-84266FDC5DA8}"/>
                </a:ext>
              </a:extLst>
            </p:cNvPr>
            <p:cNvSpPr>
              <a:spLocks noChangeArrowheads="1"/>
            </p:cNvSpPr>
            <p:nvPr/>
          </p:nvSpPr>
          <p:spPr bwMode="auto">
            <a:xfrm>
              <a:off x="703" y="726"/>
              <a:ext cx="243" cy="20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3</a:t>
              </a:r>
            </a:p>
          </p:txBody>
        </p:sp>
        <p:sp>
          <p:nvSpPr>
            <p:cNvPr id="20492" name="Rectangle 11">
              <a:extLst>
                <a:ext uri="{FF2B5EF4-FFF2-40B4-BE49-F238E27FC236}">
                  <a16:creationId xmlns:a16="http://schemas.microsoft.com/office/drawing/2014/main" id="{38922A52-DB05-4C0C-8868-98D920C7853C}"/>
                </a:ext>
              </a:extLst>
            </p:cNvPr>
            <p:cNvSpPr>
              <a:spLocks noChangeArrowheads="1"/>
            </p:cNvSpPr>
            <p:nvPr/>
          </p:nvSpPr>
          <p:spPr bwMode="auto">
            <a:xfrm>
              <a:off x="1967" y="554"/>
              <a:ext cx="512"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2</a:t>
              </a:r>
            </a:p>
          </p:txBody>
        </p:sp>
        <p:sp>
          <p:nvSpPr>
            <p:cNvPr id="20493" name="Rectangle 12">
              <a:extLst>
                <a:ext uri="{FF2B5EF4-FFF2-40B4-BE49-F238E27FC236}">
                  <a16:creationId xmlns:a16="http://schemas.microsoft.com/office/drawing/2014/main" id="{F06908FE-AABF-4FA4-8270-CB4BA13E9AD4}"/>
                </a:ext>
              </a:extLst>
            </p:cNvPr>
            <p:cNvSpPr>
              <a:spLocks noChangeArrowheads="1"/>
            </p:cNvSpPr>
            <p:nvPr/>
          </p:nvSpPr>
          <p:spPr bwMode="auto">
            <a:xfrm>
              <a:off x="1457" y="554"/>
              <a:ext cx="510"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3</a:t>
              </a:r>
            </a:p>
          </p:txBody>
        </p:sp>
        <p:sp>
          <p:nvSpPr>
            <p:cNvPr id="20494" name="Rectangle 13">
              <a:extLst>
                <a:ext uri="{FF2B5EF4-FFF2-40B4-BE49-F238E27FC236}">
                  <a16:creationId xmlns:a16="http://schemas.microsoft.com/office/drawing/2014/main" id="{B294B478-3452-460D-80E0-B875DC77C62E}"/>
                </a:ext>
              </a:extLst>
            </p:cNvPr>
            <p:cNvSpPr>
              <a:spLocks noChangeArrowheads="1"/>
            </p:cNvSpPr>
            <p:nvPr/>
          </p:nvSpPr>
          <p:spPr bwMode="auto">
            <a:xfrm>
              <a:off x="946" y="554"/>
              <a:ext cx="511"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10</a:t>
              </a:r>
            </a:p>
          </p:txBody>
        </p:sp>
        <p:sp>
          <p:nvSpPr>
            <p:cNvPr id="20495" name="Rectangle 14">
              <a:extLst>
                <a:ext uri="{FF2B5EF4-FFF2-40B4-BE49-F238E27FC236}">
                  <a16:creationId xmlns:a16="http://schemas.microsoft.com/office/drawing/2014/main" id="{82C0963F-3CA1-40E4-AD4E-8D89489CE0E9}"/>
                </a:ext>
              </a:extLst>
            </p:cNvPr>
            <p:cNvSpPr>
              <a:spLocks noChangeArrowheads="1"/>
            </p:cNvSpPr>
            <p:nvPr/>
          </p:nvSpPr>
          <p:spPr bwMode="auto">
            <a:xfrm>
              <a:off x="703" y="554"/>
              <a:ext cx="243"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2</a:t>
              </a:r>
            </a:p>
          </p:txBody>
        </p:sp>
        <p:sp>
          <p:nvSpPr>
            <p:cNvPr id="20496" name="Rectangle 15">
              <a:extLst>
                <a:ext uri="{FF2B5EF4-FFF2-40B4-BE49-F238E27FC236}">
                  <a16:creationId xmlns:a16="http://schemas.microsoft.com/office/drawing/2014/main" id="{A3C850ED-86C8-44C5-8072-BAC14CBD15E7}"/>
                </a:ext>
              </a:extLst>
            </p:cNvPr>
            <p:cNvSpPr>
              <a:spLocks noChangeArrowheads="1"/>
            </p:cNvSpPr>
            <p:nvPr/>
          </p:nvSpPr>
          <p:spPr bwMode="auto">
            <a:xfrm>
              <a:off x="1967" y="382"/>
              <a:ext cx="512"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1</a:t>
              </a:r>
            </a:p>
          </p:txBody>
        </p:sp>
        <p:sp>
          <p:nvSpPr>
            <p:cNvPr id="20497" name="Rectangle 16">
              <a:extLst>
                <a:ext uri="{FF2B5EF4-FFF2-40B4-BE49-F238E27FC236}">
                  <a16:creationId xmlns:a16="http://schemas.microsoft.com/office/drawing/2014/main" id="{762987D7-BF4F-454F-80E5-24162D0B97C7}"/>
                </a:ext>
              </a:extLst>
            </p:cNvPr>
            <p:cNvSpPr>
              <a:spLocks noChangeArrowheads="1"/>
            </p:cNvSpPr>
            <p:nvPr/>
          </p:nvSpPr>
          <p:spPr bwMode="auto">
            <a:xfrm>
              <a:off x="1457" y="382"/>
              <a:ext cx="510"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1</a:t>
              </a:r>
            </a:p>
          </p:txBody>
        </p:sp>
        <p:sp>
          <p:nvSpPr>
            <p:cNvPr id="20498" name="Rectangle 17">
              <a:extLst>
                <a:ext uri="{FF2B5EF4-FFF2-40B4-BE49-F238E27FC236}">
                  <a16:creationId xmlns:a16="http://schemas.microsoft.com/office/drawing/2014/main" id="{E2152E95-49A7-4DB4-A964-D064C8070476}"/>
                </a:ext>
              </a:extLst>
            </p:cNvPr>
            <p:cNvSpPr>
              <a:spLocks noChangeArrowheads="1"/>
            </p:cNvSpPr>
            <p:nvPr/>
          </p:nvSpPr>
          <p:spPr bwMode="auto">
            <a:xfrm>
              <a:off x="946" y="382"/>
              <a:ext cx="511"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5</a:t>
              </a:r>
            </a:p>
          </p:txBody>
        </p:sp>
        <p:sp>
          <p:nvSpPr>
            <p:cNvPr id="20499" name="Rectangle 18">
              <a:extLst>
                <a:ext uri="{FF2B5EF4-FFF2-40B4-BE49-F238E27FC236}">
                  <a16:creationId xmlns:a16="http://schemas.microsoft.com/office/drawing/2014/main" id="{B394593E-6B96-4DE3-9B8C-9993EA1B105F}"/>
                </a:ext>
              </a:extLst>
            </p:cNvPr>
            <p:cNvSpPr>
              <a:spLocks noChangeArrowheads="1"/>
            </p:cNvSpPr>
            <p:nvPr/>
          </p:nvSpPr>
          <p:spPr bwMode="auto">
            <a:xfrm>
              <a:off x="703" y="382"/>
              <a:ext cx="243"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1</a:t>
              </a:r>
            </a:p>
          </p:txBody>
        </p:sp>
        <p:sp>
          <p:nvSpPr>
            <p:cNvPr id="20500" name="Rectangle 19">
              <a:extLst>
                <a:ext uri="{FF2B5EF4-FFF2-40B4-BE49-F238E27FC236}">
                  <a16:creationId xmlns:a16="http://schemas.microsoft.com/office/drawing/2014/main" id="{3DC28617-3961-41F0-91DC-A62E78F36C25}"/>
                </a:ext>
              </a:extLst>
            </p:cNvPr>
            <p:cNvSpPr>
              <a:spLocks noChangeArrowheads="1"/>
            </p:cNvSpPr>
            <p:nvPr/>
          </p:nvSpPr>
          <p:spPr bwMode="auto">
            <a:xfrm>
              <a:off x="1967" y="210"/>
              <a:ext cx="512"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sz="1400" b="1">
                  <a:ea typeface="楷体_GB2312" pitchFamily="49" charset="-122"/>
                </a:rPr>
                <a:t>所需时间</a:t>
              </a:r>
            </a:p>
          </p:txBody>
        </p:sp>
        <p:sp>
          <p:nvSpPr>
            <p:cNvPr id="20501" name="Rectangle 20">
              <a:extLst>
                <a:ext uri="{FF2B5EF4-FFF2-40B4-BE49-F238E27FC236}">
                  <a16:creationId xmlns:a16="http://schemas.microsoft.com/office/drawing/2014/main" id="{8D1D42F0-2AAD-4B07-AFDB-AAD505A095CB}"/>
                </a:ext>
              </a:extLst>
            </p:cNvPr>
            <p:cNvSpPr>
              <a:spLocks noChangeArrowheads="1"/>
            </p:cNvSpPr>
            <p:nvPr/>
          </p:nvSpPr>
          <p:spPr bwMode="auto">
            <a:xfrm>
              <a:off x="1457" y="210"/>
              <a:ext cx="510"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sz="1400" b="1">
                  <a:ea typeface="楷体_GB2312" pitchFamily="49" charset="-122"/>
                </a:rPr>
                <a:t>截止时间</a:t>
              </a:r>
            </a:p>
          </p:txBody>
        </p:sp>
        <p:sp>
          <p:nvSpPr>
            <p:cNvPr id="20502" name="Rectangle 21">
              <a:extLst>
                <a:ext uri="{FF2B5EF4-FFF2-40B4-BE49-F238E27FC236}">
                  <a16:creationId xmlns:a16="http://schemas.microsoft.com/office/drawing/2014/main" id="{FAFCDC4B-B93A-484D-972E-BF7D6CAFDEA0}"/>
                </a:ext>
              </a:extLst>
            </p:cNvPr>
            <p:cNvSpPr>
              <a:spLocks noChangeArrowheads="1"/>
            </p:cNvSpPr>
            <p:nvPr/>
          </p:nvSpPr>
          <p:spPr bwMode="auto">
            <a:xfrm>
              <a:off x="946" y="210"/>
              <a:ext cx="511"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sz="1400" b="1">
                  <a:ea typeface="楷体_GB2312" pitchFamily="49" charset="-122"/>
                </a:rPr>
                <a:t>误时惩罚</a:t>
              </a:r>
            </a:p>
          </p:txBody>
        </p:sp>
        <p:sp>
          <p:nvSpPr>
            <p:cNvPr id="20503" name="Rectangle 22">
              <a:extLst>
                <a:ext uri="{FF2B5EF4-FFF2-40B4-BE49-F238E27FC236}">
                  <a16:creationId xmlns:a16="http://schemas.microsoft.com/office/drawing/2014/main" id="{E41E7B6E-8F4B-45B8-87EE-10AFFBB187F5}"/>
                </a:ext>
              </a:extLst>
            </p:cNvPr>
            <p:cNvSpPr>
              <a:spLocks noChangeArrowheads="1"/>
            </p:cNvSpPr>
            <p:nvPr/>
          </p:nvSpPr>
          <p:spPr bwMode="auto">
            <a:xfrm>
              <a:off x="703" y="210"/>
              <a:ext cx="243"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S</a:t>
              </a:r>
            </a:p>
          </p:txBody>
        </p:sp>
        <p:sp>
          <p:nvSpPr>
            <p:cNvPr id="20504" name="Line 23">
              <a:extLst>
                <a:ext uri="{FF2B5EF4-FFF2-40B4-BE49-F238E27FC236}">
                  <a16:creationId xmlns:a16="http://schemas.microsoft.com/office/drawing/2014/main" id="{F7C1CE69-5D4D-44C1-84FE-ABF1F2555210}"/>
                </a:ext>
              </a:extLst>
            </p:cNvPr>
            <p:cNvSpPr>
              <a:spLocks noChangeShapeType="1"/>
            </p:cNvSpPr>
            <p:nvPr/>
          </p:nvSpPr>
          <p:spPr bwMode="auto">
            <a:xfrm>
              <a:off x="703" y="210"/>
              <a:ext cx="17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5" name="Line 24">
              <a:extLst>
                <a:ext uri="{FF2B5EF4-FFF2-40B4-BE49-F238E27FC236}">
                  <a16:creationId xmlns:a16="http://schemas.microsoft.com/office/drawing/2014/main" id="{9D902EB0-8AF4-4265-B401-EE35F6DE960A}"/>
                </a:ext>
              </a:extLst>
            </p:cNvPr>
            <p:cNvSpPr>
              <a:spLocks noChangeShapeType="1"/>
            </p:cNvSpPr>
            <p:nvPr/>
          </p:nvSpPr>
          <p:spPr bwMode="auto">
            <a:xfrm>
              <a:off x="703" y="382"/>
              <a:ext cx="17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6" name="Line 25">
              <a:extLst>
                <a:ext uri="{FF2B5EF4-FFF2-40B4-BE49-F238E27FC236}">
                  <a16:creationId xmlns:a16="http://schemas.microsoft.com/office/drawing/2014/main" id="{840D3797-EC54-4D94-96DC-D6E6E850D8BB}"/>
                </a:ext>
              </a:extLst>
            </p:cNvPr>
            <p:cNvSpPr>
              <a:spLocks noChangeShapeType="1"/>
            </p:cNvSpPr>
            <p:nvPr/>
          </p:nvSpPr>
          <p:spPr bwMode="auto">
            <a:xfrm>
              <a:off x="703" y="554"/>
              <a:ext cx="17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7" name="Line 26">
              <a:extLst>
                <a:ext uri="{FF2B5EF4-FFF2-40B4-BE49-F238E27FC236}">
                  <a16:creationId xmlns:a16="http://schemas.microsoft.com/office/drawing/2014/main" id="{69C02E55-E94A-41B2-8C12-2333F243DB40}"/>
                </a:ext>
              </a:extLst>
            </p:cNvPr>
            <p:cNvSpPr>
              <a:spLocks noChangeShapeType="1"/>
            </p:cNvSpPr>
            <p:nvPr/>
          </p:nvSpPr>
          <p:spPr bwMode="auto">
            <a:xfrm>
              <a:off x="703" y="726"/>
              <a:ext cx="17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8" name="Line 27">
              <a:extLst>
                <a:ext uri="{FF2B5EF4-FFF2-40B4-BE49-F238E27FC236}">
                  <a16:creationId xmlns:a16="http://schemas.microsoft.com/office/drawing/2014/main" id="{23764B53-2C50-4824-8CEF-D0DD49E2FCC4}"/>
                </a:ext>
              </a:extLst>
            </p:cNvPr>
            <p:cNvSpPr>
              <a:spLocks noChangeShapeType="1"/>
            </p:cNvSpPr>
            <p:nvPr/>
          </p:nvSpPr>
          <p:spPr bwMode="auto">
            <a:xfrm>
              <a:off x="703" y="930"/>
              <a:ext cx="17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9" name="Line 28">
              <a:extLst>
                <a:ext uri="{FF2B5EF4-FFF2-40B4-BE49-F238E27FC236}">
                  <a16:creationId xmlns:a16="http://schemas.microsoft.com/office/drawing/2014/main" id="{CD7C9185-B935-4003-83A1-C0A0790DE5BB}"/>
                </a:ext>
              </a:extLst>
            </p:cNvPr>
            <p:cNvSpPr>
              <a:spLocks noChangeShapeType="1"/>
            </p:cNvSpPr>
            <p:nvPr/>
          </p:nvSpPr>
          <p:spPr bwMode="auto">
            <a:xfrm>
              <a:off x="703" y="1102"/>
              <a:ext cx="17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10" name="Line 29">
              <a:extLst>
                <a:ext uri="{FF2B5EF4-FFF2-40B4-BE49-F238E27FC236}">
                  <a16:creationId xmlns:a16="http://schemas.microsoft.com/office/drawing/2014/main" id="{7FFAE056-4F49-4785-AC41-10CCDA3EDF71}"/>
                </a:ext>
              </a:extLst>
            </p:cNvPr>
            <p:cNvSpPr>
              <a:spLocks noChangeShapeType="1"/>
            </p:cNvSpPr>
            <p:nvPr/>
          </p:nvSpPr>
          <p:spPr bwMode="auto">
            <a:xfrm>
              <a:off x="703" y="210"/>
              <a:ext cx="0" cy="89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11" name="Line 30">
              <a:extLst>
                <a:ext uri="{FF2B5EF4-FFF2-40B4-BE49-F238E27FC236}">
                  <a16:creationId xmlns:a16="http://schemas.microsoft.com/office/drawing/2014/main" id="{1928B6A5-AA44-478B-892E-44906B644811}"/>
                </a:ext>
              </a:extLst>
            </p:cNvPr>
            <p:cNvSpPr>
              <a:spLocks noChangeShapeType="1"/>
            </p:cNvSpPr>
            <p:nvPr/>
          </p:nvSpPr>
          <p:spPr bwMode="auto">
            <a:xfrm>
              <a:off x="946" y="210"/>
              <a:ext cx="0" cy="8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12" name="Line 31">
              <a:extLst>
                <a:ext uri="{FF2B5EF4-FFF2-40B4-BE49-F238E27FC236}">
                  <a16:creationId xmlns:a16="http://schemas.microsoft.com/office/drawing/2014/main" id="{C2819723-10A2-46C5-A393-0737A90380AE}"/>
                </a:ext>
              </a:extLst>
            </p:cNvPr>
            <p:cNvSpPr>
              <a:spLocks noChangeShapeType="1"/>
            </p:cNvSpPr>
            <p:nvPr/>
          </p:nvSpPr>
          <p:spPr bwMode="auto">
            <a:xfrm>
              <a:off x="1457" y="210"/>
              <a:ext cx="0" cy="8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13" name="Line 32">
              <a:extLst>
                <a:ext uri="{FF2B5EF4-FFF2-40B4-BE49-F238E27FC236}">
                  <a16:creationId xmlns:a16="http://schemas.microsoft.com/office/drawing/2014/main" id="{27067740-95FA-43B5-8D54-D0F468305C91}"/>
                </a:ext>
              </a:extLst>
            </p:cNvPr>
            <p:cNvSpPr>
              <a:spLocks noChangeShapeType="1"/>
            </p:cNvSpPr>
            <p:nvPr/>
          </p:nvSpPr>
          <p:spPr bwMode="auto">
            <a:xfrm>
              <a:off x="1967" y="210"/>
              <a:ext cx="0" cy="8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14" name="Line 33">
              <a:extLst>
                <a:ext uri="{FF2B5EF4-FFF2-40B4-BE49-F238E27FC236}">
                  <a16:creationId xmlns:a16="http://schemas.microsoft.com/office/drawing/2014/main" id="{47437ECE-9EDC-42D8-ADE2-DA82D82DAC6E}"/>
                </a:ext>
              </a:extLst>
            </p:cNvPr>
            <p:cNvSpPr>
              <a:spLocks noChangeShapeType="1"/>
            </p:cNvSpPr>
            <p:nvPr/>
          </p:nvSpPr>
          <p:spPr bwMode="auto">
            <a:xfrm>
              <a:off x="2479" y="210"/>
              <a:ext cx="0" cy="89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20483" name="Text Box 34">
            <a:extLst>
              <a:ext uri="{FF2B5EF4-FFF2-40B4-BE49-F238E27FC236}">
                <a16:creationId xmlns:a16="http://schemas.microsoft.com/office/drawing/2014/main" id="{9FA1F8C4-3D4A-48A7-BD3A-D19044630584}"/>
              </a:ext>
            </a:extLst>
          </p:cNvPr>
          <p:cNvSpPr txBox="1">
            <a:spLocks noChangeArrowheads="1"/>
          </p:cNvSpPr>
          <p:nvPr/>
        </p:nvSpPr>
        <p:spPr bwMode="auto">
          <a:xfrm>
            <a:off x="4656138" y="403225"/>
            <a:ext cx="5903912" cy="625402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spAutoFit/>
          </a:bodyPr>
          <a:lstStyle>
            <a:lvl1pPr defTabSz="482600" eaLnBrk="0" hangingPunct="0">
              <a:defRPr>
                <a:solidFill>
                  <a:schemeClr val="tx1"/>
                </a:solidFill>
                <a:latin typeface="Tahoma" panose="020B0604030504040204" pitchFamily="34" charset="0"/>
                <a:ea typeface="宋体" panose="02010600030101010101" pitchFamily="2" charset="-122"/>
              </a:defRPr>
            </a:lvl1pPr>
            <a:lvl2pPr marL="742950" indent="-285750" defTabSz="482600" eaLnBrk="0" hangingPunct="0">
              <a:defRPr>
                <a:solidFill>
                  <a:schemeClr val="tx1"/>
                </a:solidFill>
                <a:latin typeface="Tahoma" panose="020B0604030504040204" pitchFamily="34" charset="0"/>
                <a:ea typeface="宋体" panose="02010600030101010101" pitchFamily="2" charset="-122"/>
              </a:defRPr>
            </a:lvl2pPr>
            <a:lvl3pPr marL="1143000" indent="-228600" defTabSz="482600" eaLnBrk="0" hangingPunct="0">
              <a:defRPr>
                <a:solidFill>
                  <a:schemeClr val="tx1"/>
                </a:solidFill>
                <a:latin typeface="Tahoma" panose="020B0604030504040204" pitchFamily="34" charset="0"/>
                <a:ea typeface="宋体" panose="02010600030101010101" pitchFamily="2" charset="-122"/>
              </a:defRPr>
            </a:lvl3pPr>
            <a:lvl4pPr marL="1600200" indent="-228600" defTabSz="482600" eaLnBrk="0" hangingPunct="0">
              <a:defRPr>
                <a:solidFill>
                  <a:schemeClr val="tx1"/>
                </a:solidFill>
                <a:latin typeface="Tahoma" panose="020B0604030504040204" pitchFamily="34" charset="0"/>
                <a:ea typeface="宋体" panose="02010600030101010101" pitchFamily="2" charset="-122"/>
              </a:defRPr>
            </a:lvl4pPr>
            <a:lvl5pPr marL="2057400" indent="-228600" defTabSz="482600" eaLnBrk="0" hangingPunct="0">
              <a:defRPr>
                <a:solidFill>
                  <a:schemeClr val="tx1"/>
                </a:solidFill>
                <a:latin typeface="Tahoma" panose="020B0604030504040204" pitchFamily="34" charset="0"/>
                <a:ea typeface="宋体" panose="02010600030101010101" pitchFamily="2" charset="-122"/>
              </a:defRPr>
            </a:lvl5pPr>
            <a:lvl6pPr marL="2514600" indent="-228600" defTabSz="482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482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482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482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zh-CN" altLang="en-US" sz="1400">
                <a:latin typeface="Times New Roman" panose="02020603050405020304" pitchFamily="18" charset="0"/>
                <a:ea typeface="楷体_GB2312" pitchFamily="49" charset="-122"/>
              </a:rPr>
              <a:t>初始化：</a:t>
            </a:r>
            <a:r>
              <a:rPr kumimoji="1" lang="en-US" altLang="zh-CN" sz="1400">
                <a:latin typeface="Times New Roman" panose="02020603050405020304" pitchFamily="18" charset="0"/>
                <a:ea typeface="楷体_GB2312" pitchFamily="49" charset="-122"/>
              </a:rPr>
              <a:t>Q={ {} }, U=u(x) = 24 </a:t>
            </a:r>
            <a:r>
              <a:rPr kumimoji="1" lang="zh-CN" altLang="en-US" sz="1400">
                <a:latin typeface="Times New Roman" panose="02020603050405020304" pitchFamily="18" charset="0"/>
                <a:ea typeface="楷体_GB2312" pitchFamily="49" charset="-122"/>
              </a:rPr>
              <a:t>；</a:t>
            </a:r>
          </a:p>
          <a:p>
            <a:pPr eaLnBrk="1" hangingPunct="1">
              <a:spcBef>
                <a:spcPct val="20000"/>
              </a:spcBef>
            </a:pPr>
            <a:endParaRPr kumimoji="1" lang="zh-CN" altLang="en-US" sz="1400">
              <a:latin typeface="Times New Roman" panose="02020603050405020304" pitchFamily="18" charset="0"/>
              <a:ea typeface="楷体_GB2312" pitchFamily="49" charset="-122"/>
            </a:endParaRPr>
          </a:p>
          <a:p>
            <a:pPr eaLnBrk="1" hangingPunct="1">
              <a:spcBef>
                <a:spcPct val="20000"/>
              </a:spcBef>
            </a:pPr>
            <a:r>
              <a:rPr kumimoji="1" lang="zh-CN" altLang="en-US" sz="1400">
                <a:latin typeface="Times New Roman" panose="02020603050405020304" pitchFamily="18" charset="0"/>
                <a:ea typeface="楷体_GB2312" pitchFamily="49" charset="-122"/>
              </a:rPr>
              <a:t>结点出队：</a:t>
            </a:r>
            <a:r>
              <a:rPr kumimoji="1" lang="en-US" altLang="zh-CN" sz="1400">
                <a:latin typeface="Times New Roman" panose="02020603050405020304" pitchFamily="18" charset="0"/>
                <a:ea typeface="楷体_GB2312" pitchFamily="49" charset="-122"/>
              </a:rPr>
              <a:t>x = {}</a:t>
            </a:r>
            <a:r>
              <a:rPr kumimoji="1" lang="zh-CN" altLang="en-US" sz="1400">
                <a:latin typeface="Times New Roman" panose="02020603050405020304" pitchFamily="18" charset="0"/>
                <a:ea typeface="楷体_GB2312" pitchFamily="49" charset="-122"/>
              </a:rPr>
              <a:t>；得</a:t>
            </a:r>
            <a:r>
              <a:rPr kumimoji="1" lang="en-US" altLang="zh-CN" sz="1400">
                <a:latin typeface="Times New Roman" panose="02020603050405020304" pitchFamily="18" charset="0"/>
                <a:ea typeface="楷体_GB2312" pitchFamily="49" charset="-122"/>
              </a:rPr>
              <a:t>~C(x)=0</a:t>
            </a:r>
            <a:r>
              <a:rPr kumimoji="1" lang="zh-CN" altLang="en-US" sz="1400">
                <a:latin typeface="Times New Roman" panose="02020603050405020304" pitchFamily="18" charset="0"/>
                <a:ea typeface="楷体_GB2312" pitchFamily="49" charset="-122"/>
              </a:rPr>
              <a:t>；</a:t>
            </a:r>
          </a:p>
          <a:p>
            <a:pPr eaLnBrk="1" hangingPunct="1">
              <a:spcBef>
                <a:spcPct val="20000"/>
              </a:spcBef>
            </a:pPr>
            <a:r>
              <a:rPr kumimoji="1" lang="en-US" altLang="zh-CN" sz="1400">
                <a:latin typeface="Times New Roman" panose="02020603050405020304" pitchFamily="18" charset="0"/>
                <a:ea typeface="楷体_GB2312" pitchFamily="49" charset="-122"/>
              </a:rPr>
              <a:t>x</a:t>
            </a:r>
            <a:r>
              <a:rPr kumimoji="1" lang="zh-CN" altLang="en-US" sz="1400">
                <a:latin typeface="Times New Roman" panose="02020603050405020304" pitchFamily="18" charset="0"/>
                <a:ea typeface="楷体_GB2312" pitchFamily="49" charset="-122"/>
              </a:rPr>
              <a:t>不是解结点，且</a:t>
            </a:r>
            <a:r>
              <a:rPr kumimoji="1" lang="en-US" altLang="zh-CN" sz="1400">
                <a:latin typeface="Times New Roman" panose="02020603050405020304" pitchFamily="18" charset="0"/>
                <a:ea typeface="楷体_GB2312" pitchFamily="49" charset="-122"/>
              </a:rPr>
              <a:t>~C(x)&lt;U</a:t>
            </a:r>
            <a:r>
              <a:rPr kumimoji="1" lang="zh-CN" altLang="en-US" sz="1400">
                <a:latin typeface="Times New Roman" panose="02020603050405020304" pitchFamily="18" charset="0"/>
                <a:ea typeface="楷体_GB2312" pitchFamily="49" charset="-122"/>
              </a:rPr>
              <a:t>，则扩展</a:t>
            </a:r>
            <a:r>
              <a:rPr kumimoji="1" lang="en-US" altLang="zh-CN" sz="1400">
                <a:latin typeface="Times New Roman" panose="02020603050405020304" pitchFamily="18" charset="0"/>
                <a:ea typeface="楷体_GB2312" pitchFamily="49" charset="-122"/>
              </a:rPr>
              <a:t>x</a:t>
            </a:r>
            <a:r>
              <a:rPr kumimoji="1" lang="zh-CN" altLang="en-US" sz="1400">
                <a:latin typeface="Times New Roman" panose="02020603050405020304" pitchFamily="18" charset="0"/>
                <a:ea typeface="楷体_GB2312" pitchFamily="49" charset="-122"/>
              </a:rPr>
              <a:t>的子结点：</a:t>
            </a:r>
            <a:r>
              <a:rPr kumimoji="1" lang="en-US" altLang="zh-CN" sz="1400">
                <a:latin typeface="Times New Roman" panose="02020603050405020304" pitchFamily="18" charset="0"/>
                <a:ea typeface="楷体_GB2312" pitchFamily="49" charset="-122"/>
              </a:rPr>
              <a:t>{1}, {2}, {3}, {4}</a:t>
            </a:r>
            <a:r>
              <a:rPr kumimoji="1" lang="zh-CN" altLang="en-US" sz="1400">
                <a:latin typeface="Times New Roman" panose="02020603050405020304" pitchFamily="18" charset="0"/>
                <a:ea typeface="楷体_GB2312" pitchFamily="49" charset="-122"/>
              </a:rPr>
              <a:t>：</a:t>
            </a:r>
          </a:p>
          <a:p>
            <a:pPr eaLnBrk="1" hangingPunct="1">
              <a:spcBef>
                <a:spcPct val="20000"/>
              </a:spcBef>
            </a:pPr>
            <a:r>
              <a:rPr kumimoji="1" lang="zh-CN" altLang="en-US" sz="14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~C({1}) = 0&lt;U</a:t>
            </a:r>
            <a:r>
              <a:rPr kumimoji="1" lang="zh-CN" altLang="en-US" sz="1400">
                <a:latin typeface="Times New Roman" panose="02020603050405020304" pitchFamily="18" charset="0"/>
                <a:ea typeface="楷体_GB2312" pitchFamily="49" charset="-122"/>
              </a:rPr>
              <a:t>，入队，</a:t>
            </a:r>
            <a:r>
              <a:rPr kumimoji="1" lang="en-US" altLang="zh-CN" sz="1400">
                <a:latin typeface="Times New Roman" panose="02020603050405020304" pitchFamily="18" charset="0"/>
                <a:ea typeface="楷体_GB2312" pitchFamily="49" charset="-122"/>
              </a:rPr>
              <a:t>u({1}) = 19</a:t>
            </a:r>
            <a:r>
              <a:rPr kumimoji="1" lang="zh-CN" altLang="en-US" sz="1400">
                <a:latin typeface="Times New Roman" panose="02020603050405020304" pitchFamily="18" charset="0"/>
                <a:ea typeface="楷体_GB2312" pitchFamily="49" charset="-122"/>
              </a:rPr>
              <a:t>，更新</a:t>
            </a:r>
            <a:r>
              <a:rPr kumimoji="1" lang="en-US" altLang="zh-CN" sz="1400">
                <a:latin typeface="Times New Roman" panose="02020603050405020304" pitchFamily="18" charset="0"/>
                <a:ea typeface="楷体_GB2312" pitchFamily="49" charset="-122"/>
              </a:rPr>
              <a:t>U=19</a:t>
            </a:r>
            <a:r>
              <a:rPr kumimoji="1" lang="zh-CN" altLang="en-US" sz="1400">
                <a:latin typeface="Times New Roman" panose="02020603050405020304" pitchFamily="18" charset="0"/>
                <a:ea typeface="楷体_GB2312" pitchFamily="49" charset="-122"/>
              </a:rPr>
              <a:t>；</a:t>
            </a:r>
            <a:r>
              <a:rPr kumimoji="1" lang="en-US" altLang="zh-CN" sz="1400">
                <a:latin typeface="Times New Roman" panose="02020603050405020304" pitchFamily="18" charset="0"/>
                <a:ea typeface="楷体_GB2312" pitchFamily="49" charset="-122"/>
              </a:rPr>
              <a:t>Q = { {1} }</a:t>
            </a:r>
          </a:p>
          <a:p>
            <a:pPr eaLnBrk="1" hangingPunct="1">
              <a:spcBef>
                <a:spcPct val="20000"/>
              </a:spcBef>
            </a:pPr>
            <a:r>
              <a:rPr kumimoji="1" lang="en-US" altLang="zh-CN" sz="1400">
                <a:latin typeface="Times New Roman" panose="02020603050405020304" pitchFamily="18" charset="0"/>
                <a:ea typeface="楷体_GB2312" pitchFamily="49" charset="-122"/>
              </a:rPr>
              <a:t>	~C({2}) = 5&lt;U</a:t>
            </a:r>
            <a:r>
              <a:rPr kumimoji="1" lang="zh-CN" altLang="en-US" sz="1400">
                <a:latin typeface="Times New Roman" panose="02020603050405020304" pitchFamily="18" charset="0"/>
                <a:ea typeface="楷体_GB2312" pitchFamily="49" charset="-122"/>
              </a:rPr>
              <a:t>，入队，</a:t>
            </a:r>
            <a:r>
              <a:rPr kumimoji="1" lang="en-US" altLang="zh-CN" sz="1400">
                <a:latin typeface="Times New Roman" panose="02020603050405020304" pitchFamily="18" charset="0"/>
                <a:ea typeface="楷体_GB2312" pitchFamily="49" charset="-122"/>
              </a:rPr>
              <a:t>u({2}) = 14</a:t>
            </a:r>
            <a:r>
              <a:rPr kumimoji="1" lang="zh-CN" altLang="en-US" sz="1400">
                <a:latin typeface="Times New Roman" panose="02020603050405020304" pitchFamily="18" charset="0"/>
                <a:ea typeface="楷体_GB2312" pitchFamily="49" charset="-122"/>
              </a:rPr>
              <a:t>，更新</a:t>
            </a:r>
            <a:r>
              <a:rPr kumimoji="1" lang="en-US" altLang="zh-CN" sz="1400">
                <a:latin typeface="Times New Roman" panose="02020603050405020304" pitchFamily="18" charset="0"/>
                <a:ea typeface="楷体_GB2312" pitchFamily="49" charset="-122"/>
              </a:rPr>
              <a:t>U=14</a:t>
            </a:r>
            <a:r>
              <a:rPr kumimoji="1" lang="zh-CN" altLang="en-US" sz="1400">
                <a:latin typeface="Times New Roman" panose="02020603050405020304" pitchFamily="18" charset="0"/>
                <a:ea typeface="楷体_GB2312" pitchFamily="49" charset="-122"/>
              </a:rPr>
              <a:t>；</a:t>
            </a:r>
            <a:r>
              <a:rPr kumimoji="1" lang="en-US" altLang="zh-CN" sz="1400">
                <a:latin typeface="Times New Roman" panose="02020603050405020304" pitchFamily="18" charset="0"/>
                <a:ea typeface="楷体_GB2312" pitchFamily="49" charset="-122"/>
              </a:rPr>
              <a:t>Q = { {1}, {2} }</a:t>
            </a:r>
          </a:p>
          <a:p>
            <a:pPr eaLnBrk="1" hangingPunct="1">
              <a:spcBef>
                <a:spcPct val="20000"/>
              </a:spcBef>
            </a:pPr>
            <a:r>
              <a:rPr kumimoji="1" lang="en-US" altLang="zh-CN" sz="1400">
                <a:latin typeface="Times New Roman" panose="02020603050405020304" pitchFamily="18" charset="0"/>
                <a:ea typeface="楷体_GB2312" pitchFamily="49" charset="-122"/>
              </a:rPr>
              <a:t>	~C({3}) = 15&gt;U</a:t>
            </a:r>
            <a:r>
              <a:rPr kumimoji="1" lang="zh-CN" altLang="en-US" sz="1400">
                <a:latin typeface="Times New Roman" panose="02020603050405020304" pitchFamily="18" charset="0"/>
                <a:ea typeface="楷体_GB2312" pitchFamily="49" charset="-122"/>
              </a:rPr>
              <a:t>，放弃；</a:t>
            </a:r>
          </a:p>
          <a:p>
            <a:pPr eaLnBrk="1" hangingPunct="1">
              <a:spcBef>
                <a:spcPct val="20000"/>
              </a:spcBef>
            </a:pPr>
            <a:r>
              <a:rPr kumimoji="1" lang="zh-CN" altLang="en-US" sz="14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~C({4}) = 21&gt;U</a:t>
            </a:r>
            <a:r>
              <a:rPr kumimoji="1" lang="zh-CN" altLang="en-US" sz="1400">
                <a:latin typeface="Times New Roman" panose="02020603050405020304" pitchFamily="18" charset="0"/>
                <a:ea typeface="楷体_GB2312" pitchFamily="49" charset="-122"/>
              </a:rPr>
              <a:t>，放弃；</a:t>
            </a:r>
          </a:p>
          <a:p>
            <a:pPr eaLnBrk="1" hangingPunct="1">
              <a:spcBef>
                <a:spcPct val="20000"/>
              </a:spcBef>
            </a:pPr>
            <a:endParaRPr kumimoji="1" lang="zh-CN" altLang="en-US" sz="1400">
              <a:latin typeface="Times New Roman" panose="02020603050405020304" pitchFamily="18" charset="0"/>
              <a:ea typeface="楷体_GB2312" pitchFamily="49" charset="-122"/>
            </a:endParaRPr>
          </a:p>
          <a:p>
            <a:pPr eaLnBrk="1" hangingPunct="1">
              <a:spcBef>
                <a:spcPct val="20000"/>
              </a:spcBef>
            </a:pPr>
            <a:r>
              <a:rPr kumimoji="1" lang="zh-CN" altLang="en-US" sz="1400">
                <a:latin typeface="Times New Roman" panose="02020603050405020304" pitchFamily="18" charset="0"/>
                <a:ea typeface="楷体_GB2312" pitchFamily="49" charset="-122"/>
              </a:rPr>
              <a:t>结点出队：</a:t>
            </a:r>
            <a:r>
              <a:rPr kumimoji="1" lang="en-US" altLang="zh-CN" sz="1400">
                <a:latin typeface="Times New Roman" panose="02020603050405020304" pitchFamily="18" charset="0"/>
                <a:ea typeface="楷体_GB2312" pitchFamily="49" charset="-122"/>
              </a:rPr>
              <a:t>x = {1}</a:t>
            </a:r>
            <a:r>
              <a:rPr kumimoji="1" lang="zh-CN" altLang="en-US" sz="1400">
                <a:latin typeface="Times New Roman" panose="02020603050405020304" pitchFamily="18" charset="0"/>
                <a:ea typeface="楷体_GB2312" pitchFamily="49" charset="-122"/>
              </a:rPr>
              <a:t>；得</a:t>
            </a:r>
            <a:r>
              <a:rPr kumimoji="1" lang="en-US" altLang="zh-CN" sz="1400">
                <a:latin typeface="Times New Roman" panose="02020603050405020304" pitchFamily="18" charset="0"/>
                <a:ea typeface="楷体_GB2312" pitchFamily="49" charset="-122"/>
              </a:rPr>
              <a:t>~C(x)=0</a:t>
            </a:r>
            <a:r>
              <a:rPr kumimoji="1" lang="zh-CN" altLang="en-US" sz="1400">
                <a:latin typeface="Times New Roman" panose="02020603050405020304" pitchFamily="18" charset="0"/>
                <a:ea typeface="楷体_GB2312" pitchFamily="49" charset="-122"/>
              </a:rPr>
              <a:t>；</a:t>
            </a:r>
          </a:p>
          <a:p>
            <a:pPr eaLnBrk="1" hangingPunct="1">
              <a:spcBef>
                <a:spcPct val="20000"/>
              </a:spcBef>
            </a:pPr>
            <a:r>
              <a:rPr kumimoji="1" lang="en-US" altLang="zh-CN" sz="1400">
                <a:latin typeface="Times New Roman" panose="02020603050405020304" pitchFamily="18" charset="0"/>
                <a:ea typeface="楷体_GB2312" pitchFamily="49" charset="-122"/>
              </a:rPr>
              <a:t>x</a:t>
            </a:r>
            <a:r>
              <a:rPr kumimoji="1" lang="zh-CN" altLang="en-US" sz="1400">
                <a:latin typeface="Times New Roman" panose="02020603050405020304" pitchFamily="18" charset="0"/>
                <a:ea typeface="楷体_GB2312" pitchFamily="49" charset="-122"/>
              </a:rPr>
              <a:t>不是解结点，且</a:t>
            </a:r>
            <a:r>
              <a:rPr kumimoji="1" lang="en-US" altLang="zh-CN" sz="1400">
                <a:latin typeface="Times New Roman" panose="02020603050405020304" pitchFamily="18" charset="0"/>
                <a:ea typeface="楷体_GB2312" pitchFamily="49" charset="-122"/>
              </a:rPr>
              <a:t>~C(x)&lt;U</a:t>
            </a:r>
            <a:r>
              <a:rPr kumimoji="1" lang="zh-CN" altLang="en-US" sz="1400">
                <a:latin typeface="Times New Roman" panose="02020603050405020304" pitchFamily="18" charset="0"/>
                <a:ea typeface="楷体_GB2312" pitchFamily="49" charset="-122"/>
              </a:rPr>
              <a:t>，则扩展</a:t>
            </a:r>
            <a:r>
              <a:rPr kumimoji="1" lang="en-US" altLang="zh-CN" sz="1400">
                <a:latin typeface="Times New Roman" panose="02020603050405020304" pitchFamily="18" charset="0"/>
                <a:ea typeface="楷体_GB2312" pitchFamily="49" charset="-122"/>
              </a:rPr>
              <a:t>x</a:t>
            </a:r>
            <a:r>
              <a:rPr kumimoji="1" lang="zh-CN" altLang="en-US" sz="1400">
                <a:latin typeface="Times New Roman" panose="02020603050405020304" pitchFamily="18" charset="0"/>
                <a:ea typeface="楷体_GB2312" pitchFamily="49" charset="-122"/>
              </a:rPr>
              <a:t>的子结点：</a:t>
            </a:r>
            <a:r>
              <a:rPr kumimoji="1" lang="en-US" altLang="zh-CN" sz="1400">
                <a:latin typeface="Times New Roman" panose="02020603050405020304" pitchFamily="18" charset="0"/>
                <a:ea typeface="楷体_GB2312" pitchFamily="49" charset="-122"/>
              </a:rPr>
              <a:t>{1,2}, {1,3}, {1,4}</a:t>
            </a:r>
            <a:r>
              <a:rPr kumimoji="1" lang="zh-CN" altLang="en-US" sz="1400">
                <a:latin typeface="Times New Roman" panose="02020603050405020304" pitchFamily="18" charset="0"/>
                <a:ea typeface="楷体_GB2312" pitchFamily="49" charset="-122"/>
              </a:rPr>
              <a:t>：</a:t>
            </a:r>
          </a:p>
          <a:p>
            <a:pPr eaLnBrk="1" hangingPunct="1">
              <a:spcBef>
                <a:spcPct val="20000"/>
              </a:spcBef>
            </a:pPr>
            <a:r>
              <a:rPr kumimoji="1" lang="zh-CN" altLang="en-US" sz="14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~C({1,2}) = 0&lt;U</a:t>
            </a:r>
            <a:r>
              <a:rPr kumimoji="1" lang="zh-CN" altLang="en-US" sz="1400">
                <a:latin typeface="Times New Roman" panose="02020603050405020304" pitchFamily="18" charset="0"/>
                <a:ea typeface="楷体_GB2312" pitchFamily="49" charset="-122"/>
              </a:rPr>
              <a:t>，入队，</a:t>
            </a:r>
            <a:r>
              <a:rPr kumimoji="1" lang="en-US" altLang="zh-CN" sz="1400">
                <a:latin typeface="Times New Roman" panose="02020603050405020304" pitchFamily="18" charset="0"/>
                <a:ea typeface="楷体_GB2312" pitchFamily="49" charset="-122"/>
              </a:rPr>
              <a:t>u({1,2}) = 9</a:t>
            </a:r>
            <a:r>
              <a:rPr kumimoji="1" lang="zh-CN" altLang="en-US" sz="1400">
                <a:latin typeface="Times New Roman" panose="02020603050405020304" pitchFamily="18" charset="0"/>
                <a:ea typeface="楷体_GB2312" pitchFamily="49" charset="-122"/>
              </a:rPr>
              <a:t>，更新</a:t>
            </a:r>
            <a:r>
              <a:rPr kumimoji="1" lang="en-US" altLang="zh-CN" sz="1400">
                <a:latin typeface="Times New Roman" panose="02020603050405020304" pitchFamily="18" charset="0"/>
                <a:ea typeface="楷体_GB2312" pitchFamily="49" charset="-122"/>
              </a:rPr>
              <a:t>U=9</a:t>
            </a:r>
            <a:r>
              <a:rPr kumimoji="1" lang="zh-CN" altLang="en-US" sz="1400">
                <a:latin typeface="Times New Roman" panose="02020603050405020304" pitchFamily="18" charset="0"/>
                <a:ea typeface="楷体_GB2312" pitchFamily="49" charset="-122"/>
              </a:rPr>
              <a:t>；</a:t>
            </a:r>
            <a:r>
              <a:rPr kumimoji="1" lang="en-US" altLang="zh-CN" sz="1400">
                <a:latin typeface="Times New Roman" panose="02020603050405020304" pitchFamily="18" charset="0"/>
                <a:ea typeface="楷体_GB2312" pitchFamily="49" charset="-122"/>
              </a:rPr>
              <a:t>Q = { {1,2}, {2} }</a:t>
            </a:r>
          </a:p>
          <a:p>
            <a:pPr eaLnBrk="1" hangingPunct="1">
              <a:spcBef>
                <a:spcPct val="20000"/>
              </a:spcBef>
            </a:pPr>
            <a:r>
              <a:rPr kumimoji="1" lang="en-US" altLang="zh-CN" sz="1400">
                <a:latin typeface="Times New Roman" panose="02020603050405020304" pitchFamily="18" charset="0"/>
                <a:ea typeface="楷体_GB2312" pitchFamily="49" charset="-122"/>
              </a:rPr>
              <a:t>	~C({1,3}) = 10&gt;U</a:t>
            </a:r>
            <a:r>
              <a:rPr kumimoji="1" lang="zh-CN" altLang="en-US" sz="1400">
                <a:latin typeface="Times New Roman" panose="02020603050405020304" pitchFamily="18" charset="0"/>
                <a:ea typeface="楷体_GB2312" pitchFamily="49" charset="-122"/>
              </a:rPr>
              <a:t>，放弃；</a:t>
            </a:r>
          </a:p>
          <a:p>
            <a:pPr eaLnBrk="1" hangingPunct="1">
              <a:spcBef>
                <a:spcPct val="20000"/>
              </a:spcBef>
            </a:pPr>
            <a:r>
              <a:rPr kumimoji="1" lang="zh-CN" altLang="en-US" sz="14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{1,4}</a:t>
            </a:r>
            <a:r>
              <a:rPr kumimoji="1" lang="zh-CN" altLang="en-US" sz="1400">
                <a:latin typeface="Times New Roman" panose="02020603050405020304" pitchFamily="18" charset="0"/>
                <a:ea typeface="楷体_GB2312" pitchFamily="49" charset="-122"/>
              </a:rPr>
              <a:t>无法及时完成，放弃；</a:t>
            </a:r>
          </a:p>
          <a:p>
            <a:pPr eaLnBrk="1" hangingPunct="1">
              <a:spcBef>
                <a:spcPct val="20000"/>
              </a:spcBef>
            </a:pPr>
            <a:endParaRPr kumimoji="1" lang="zh-CN" altLang="en-US" sz="1400">
              <a:latin typeface="Times New Roman" panose="02020603050405020304" pitchFamily="18" charset="0"/>
              <a:ea typeface="楷体_GB2312" pitchFamily="49" charset="-122"/>
            </a:endParaRPr>
          </a:p>
          <a:p>
            <a:pPr eaLnBrk="1" hangingPunct="1">
              <a:spcBef>
                <a:spcPct val="20000"/>
              </a:spcBef>
            </a:pPr>
            <a:r>
              <a:rPr kumimoji="1" lang="zh-CN" altLang="en-US" sz="1400">
                <a:latin typeface="Times New Roman" panose="02020603050405020304" pitchFamily="18" charset="0"/>
                <a:ea typeface="楷体_GB2312" pitchFamily="49" charset="-122"/>
              </a:rPr>
              <a:t>结点出队：</a:t>
            </a:r>
            <a:r>
              <a:rPr kumimoji="1" lang="en-US" altLang="zh-CN" sz="1400">
                <a:latin typeface="Times New Roman" panose="02020603050405020304" pitchFamily="18" charset="0"/>
                <a:ea typeface="楷体_GB2312" pitchFamily="49" charset="-122"/>
              </a:rPr>
              <a:t>x = {1,2}</a:t>
            </a:r>
            <a:r>
              <a:rPr kumimoji="1" lang="zh-CN" altLang="en-US" sz="1400">
                <a:latin typeface="Times New Roman" panose="02020603050405020304" pitchFamily="18" charset="0"/>
                <a:ea typeface="楷体_GB2312" pitchFamily="49" charset="-122"/>
              </a:rPr>
              <a:t>；得</a:t>
            </a:r>
            <a:r>
              <a:rPr kumimoji="1" lang="en-US" altLang="zh-CN" sz="1400">
                <a:latin typeface="Times New Roman" panose="02020603050405020304" pitchFamily="18" charset="0"/>
                <a:ea typeface="楷体_GB2312" pitchFamily="49" charset="-122"/>
              </a:rPr>
              <a:t>~C(x)=0</a:t>
            </a:r>
            <a:r>
              <a:rPr kumimoji="1" lang="zh-CN" altLang="en-US" sz="1400">
                <a:latin typeface="Times New Roman" panose="02020603050405020304" pitchFamily="18" charset="0"/>
                <a:ea typeface="楷体_GB2312" pitchFamily="49" charset="-122"/>
              </a:rPr>
              <a:t>；</a:t>
            </a:r>
          </a:p>
          <a:p>
            <a:pPr eaLnBrk="1" hangingPunct="1">
              <a:spcBef>
                <a:spcPct val="20000"/>
              </a:spcBef>
            </a:pPr>
            <a:r>
              <a:rPr kumimoji="1" lang="en-US" altLang="zh-CN" sz="1400">
                <a:latin typeface="Times New Roman" panose="02020603050405020304" pitchFamily="18" charset="0"/>
                <a:ea typeface="楷体_GB2312" pitchFamily="49" charset="-122"/>
              </a:rPr>
              <a:t>x</a:t>
            </a:r>
            <a:r>
              <a:rPr kumimoji="1" lang="zh-CN" altLang="en-US" sz="1400">
                <a:latin typeface="Times New Roman" panose="02020603050405020304" pitchFamily="18" charset="0"/>
                <a:ea typeface="楷体_GB2312" pitchFamily="49" charset="-122"/>
              </a:rPr>
              <a:t>没有可及时完成的子结点，是解结点，</a:t>
            </a:r>
            <a:r>
              <a:rPr kumimoji="1" lang="en-US" altLang="zh-CN" sz="1400">
                <a:latin typeface="Times New Roman" panose="02020603050405020304" pitchFamily="18" charset="0"/>
                <a:ea typeface="楷体_GB2312" pitchFamily="49" charset="-122"/>
              </a:rPr>
              <a:t>u(x)&lt;U</a:t>
            </a:r>
            <a:r>
              <a:rPr kumimoji="1" lang="zh-CN" altLang="en-US" sz="1400">
                <a:latin typeface="Times New Roman" panose="02020603050405020304" pitchFamily="18" charset="0"/>
                <a:ea typeface="楷体_GB2312" pitchFamily="49" charset="-122"/>
              </a:rPr>
              <a:t>，则当前解为</a:t>
            </a:r>
            <a:r>
              <a:rPr kumimoji="1" lang="en-US" altLang="zh-CN" sz="1400">
                <a:latin typeface="Times New Roman" panose="02020603050405020304" pitchFamily="18" charset="0"/>
                <a:ea typeface="楷体_GB2312" pitchFamily="49" charset="-122"/>
              </a:rPr>
              <a:t>{1,2}</a:t>
            </a:r>
            <a:r>
              <a:rPr kumimoji="1" lang="zh-CN" altLang="en-US" sz="1400">
                <a:latin typeface="Times New Roman" panose="02020603050405020304" pitchFamily="18" charset="0"/>
                <a:ea typeface="楷体_GB2312" pitchFamily="49" charset="-122"/>
              </a:rPr>
              <a:t>；</a:t>
            </a:r>
          </a:p>
          <a:p>
            <a:pPr eaLnBrk="1" hangingPunct="1">
              <a:spcBef>
                <a:spcPct val="20000"/>
              </a:spcBef>
            </a:pPr>
            <a:r>
              <a:rPr kumimoji="1" lang="zh-CN" altLang="en-US" sz="1400">
                <a:latin typeface="Times New Roman" panose="02020603050405020304" pitchFamily="18" charset="0"/>
                <a:ea typeface="楷体_GB2312" pitchFamily="49" charset="-122"/>
              </a:rPr>
              <a:t>结点出队：</a:t>
            </a:r>
            <a:r>
              <a:rPr kumimoji="1" lang="en-US" altLang="zh-CN" sz="1400">
                <a:latin typeface="Times New Roman" panose="02020603050405020304" pitchFamily="18" charset="0"/>
                <a:ea typeface="楷体_GB2312" pitchFamily="49" charset="-122"/>
              </a:rPr>
              <a:t>x = {2}</a:t>
            </a:r>
            <a:r>
              <a:rPr kumimoji="1" lang="zh-CN" altLang="en-US" sz="1400">
                <a:latin typeface="Times New Roman" panose="02020603050405020304" pitchFamily="18" charset="0"/>
                <a:ea typeface="楷体_GB2312" pitchFamily="49" charset="-122"/>
              </a:rPr>
              <a:t>；得</a:t>
            </a:r>
            <a:r>
              <a:rPr kumimoji="1" lang="en-US" altLang="zh-CN" sz="1400">
                <a:latin typeface="Times New Roman" panose="02020603050405020304" pitchFamily="18" charset="0"/>
                <a:ea typeface="楷体_GB2312" pitchFamily="49" charset="-122"/>
              </a:rPr>
              <a:t>~C(x)=5</a:t>
            </a:r>
            <a:r>
              <a:rPr kumimoji="1" lang="zh-CN" altLang="en-US" sz="1400">
                <a:latin typeface="Times New Roman" panose="02020603050405020304" pitchFamily="18" charset="0"/>
                <a:ea typeface="楷体_GB2312" pitchFamily="49" charset="-122"/>
              </a:rPr>
              <a:t>；</a:t>
            </a:r>
          </a:p>
          <a:p>
            <a:pPr eaLnBrk="1" hangingPunct="1">
              <a:spcBef>
                <a:spcPct val="20000"/>
              </a:spcBef>
            </a:pPr>
            <a:r>
              <a:rPr kumimoji="1" lang="en-US" altLang="zh-CN" sz="1400">
                <a:latin typeface="Times New Roman" panose="02020603050405020304" pitchFamily="18" charset="0"/>
                <a:ea typeface="楷体_GB2312" pitchFamily="49" charset="-122"/>
              </a:rPr>
              <a:t>x</a:t>
            </a:r>
            <a:r>
              <a:rPr kumimoji="1" lang="zh-CN" altLang="en-US" sz="1400">
                <a:latin typeface="Times New Roman" panose="02020603050405020304" pitchFamily="18" charset="0"/>
                <a:ea typeface="楷体_GB2312" pitchFamily="49" charset="-122"/>
              </a:rPr>
              <a:t>不是解结点，且</a:t>
            </a:r>
            <a:r>
              <a:rPr kumimoji="1" lang="en-US" altLang="zh-CN" sz="1400">
                <a:latin typeface="Times New Roman" panose="02020603050405020304" pitchFamily="18" charset="0"/>
                <a:ea typeface="楷体_GB2312" pitchFamily="49" charset="-122"/>
              </a:rPr>
              <a:t>~C(x)&lt;U</a:t>
            </a:r>
            <a:r>
              <a:rPr kumimoji="1" lang="zh-CN" altLang="en-US" sz="1400">
                <a:latin typeface="Times New Roman" panose="02020603050405020304" pitchFamily="18" charset="0"/>
                <a:ea typeface="楷体_GB2312" pitchFamily="49" charset="-122"/>
              </a:rPr>
              <a:t>，则扩展</a:t>
            </a:r>
            <a:r>
              <a:rPr kumimoji="1" lang="en-US" altLang="zh-CN" sz="1400">
                <a:latin typeface="Times New Roman" panose="02020603050405020304" pitchFamily="18" charset="0"/>
                <a:ea typeface="楷体_GB2312" pitchFamily="49" charset="-122"/>
              </a:rPr>
              <a:t>x</a:t>
            </a:r>
            <a:r>
              <a:rPr kumimoji="1" lang="zh-CN" altLang="en-US" sz="1400">
                <a:latin typeface="Times New Roman" panose="02020603050405020304" pitchFamily="18" charset="0"/>
                <a:ea typeface="楷体_GB2312" pitchFamily="49" charset="-122"/>
              </a:rPr>
              <a:t>的子结点：</a:t>
            </a:r>
            <a:r>
              <a:rPr kumimoji="1" lang="en-US" altLang="zh-CN" sz="1400">
                <a:latin typeface="Times New Roman" panose="02020603050405020304" pitchFamily="18" charset="0"/>
                <a:ea typeface="楷体_GB2312" pitchFamily="49" charset="-122"/>
              </a:rPr>
              <a:t>{2,3}, {2,4}</a:t>
            </a:r>
            <a:r>
              <a:rPr kumimoji="1" lang="zh-CN" altLang="en-US" sz="1400">
                <a:latin typeface="Times New Roman" panose="02020603050405020304" pitchFamily="18" charset="0"/>
                <a:ea typeface="楷体_GB2312" pitchFamily="49" charset="-122"/>
              </a:rPr>
              <a:t>：</a:t>
            </a:r>
          </a:p>
          <a:p>
            <a:pPr eaLnBrk="1" hangingPunct="1">
              <a:spcBef>
                <a:spcPct val="20000"/>
              </a:spcBef>
            </a:pPr>
            <a:r>
              <a:rPr kumimoji="1" lang="zh-CN" altLang="en-US" sz="14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~C({2,3}) = 5&lt;U</a:t>
            </a:r>
            <a:r>
              <a:rPr kumimoji="1" lang="zh-CN" altLang="en-US" sz="1400">
                <a:latin typeface="Times New Roman" panose="02020603050405020304" pitchFamily="18" charset="0"/>
                <a:ea typeface="楷体_GB2312" pitchFamily="49" charset="-122"/>
              </a:rPr>
              <a:t>，入队，</a:t>
            </a:r>
            <a:r>
              <a:rPr kumimoji="1" lang="en-US" altLang="zh-CN" sz="1400">
                <a:latin typeface="Times New Roman" panose="02020603050405020304" pitchFamily="18" charset="0"/>
                <a:ea typeface="楷体_GB2312" pitchFamily="49" charset="-122"/>
              </a:rPr>
              <a:t>u({2,3}) = 8</a:t>
            </a:r>
            <a:r>
              <a:rPr kumimoji="1" lang="zh-CN" altLang="en-US" sz="1400">
                <a:latin typeface="Times New Roman" panose="02020603050405020304" pitchFamily="18" charset="0"/>
                <a:ea typeface="楷体_GB2312" pitchFamily="49" charset="-122"/>
              </a:rPr>
              <a:t>，更新</a:t>
            </a:r>
            <a:r>
              <a:rPr kumimoji="1" lang="en-US" altLang="zh-CN" sz="1400">
                <a:latin typeface="Times New Roman" panose="02020603050405020304" pitchFamily="18" charset="0"/>
                <a:ea typeface="楷体_GB2312" pitchFamily="49" charset="-122"/>
              </a:rPr>
              <a:t>U=8</a:t>
            </a:r>
            <a:r>
              <a:rPr kumimoji="1" lang="zh-CN" altLang="en-US" sz="1400">
                <a:latin typeface="Times New Roman" panose="02020603050405020304" pitchFamily="18" charset="0"/>
                <a:ea typeface="楷体_GB2312" pitchFamily="49" charset="-122"/>
              </a:rPr>
              <a:t>；</a:t>
            </a:r>
            <a:r>
              <a:rPr kumimoji="1" lang="en-US" altLang="zh-CN" sz="1400">
                <a:latin typeface="Times New Roman" panose="02020603050405020304" pitchFamily="18" charset="0"/>
                <a:ea typeface="楷体_GB2312" pitchFamily="49" charset="-122"/>
              </a:rPr>
              <a:t>Q = { {2,3} }</a:t>
            </a:r>
          </a:p>
          <a:p>
            <a:pPr eaLnBrk="1" hangingPunct="1">
              <a:spcBef>
                <a:spcPct val="20000"/>
              </a:spcBef>
            </a:pPr>
            <a:r>
              <a:rPr kumimoji="1" lang="en-US" altLang="zh-CN" sz="1400">
                <a:latin typeface="Times New Roman" panose="02020603050405020304" pitchFamily="18" charset="0"/>
                <a:ea typeface="楷体_GB2312" pitchFamily="49" charset="-122"/>
              </a:rPr>
              <a:t>	~C({2,4}) = 11&gt;U</a:t>
            </a:r>
            <a:r>
              <a:rPr kumimoji="1" lang="zh-CN" altLang="en-US" sz="1400">
                <a:latin typeface="Times New Roman" panose="02020603050405020304" pitchFamily="18" charset="0"/>
                <a:ea typeface="楷体_GB2312" pitchFamily="49" charset="-122"/>
              </a:rPr>
              <a:t>，放弃；</a:t>
            </a:r>
          </a:p>
          <a:p>
            <a:pPr eaLnBrk="1" hangingPunct="1">
              <a:spcBef>
                <a:spcPct val="20000"/>
              </a:spcBef>
            </a:pPr>
            <a:endParaRPr kumimoji="1" lang="zh-CN" altLang="en-US" sz="1400">
              <a:latin typeface="Times New Roman" panose="02020603050405020304" pitchFamily="18" charset="0"/>
              <a:ea typeface="楷体_GB2312" pitchFamily="49" charset="-122"/>
            </a:endParaRPr>
          </a:p>
          <a:p>
            <a:pPr eaLnBrk="1" hangingPunct="1">
              <a:spcBef>
                <a:spcPct val="20000"/>
              </a:spcBef>
            </a:pPr>
            <a:r>
              <a:rPr kumimoji="1" lang="zh-CN" altLang="en-US" sz="1400">
                <a:latin typeface="Times New Roman" panose="02020603050405020304" pitchFamily="18" charset="0"/>
                <a:ea typeface="楷体_GB2312" pitchFamily="49" charset="-122"/>
              </a:rPr>
              <a:t>结点出队：</a:t>
            </a:r>
            <a:r>
              <a:rPr kumimoji="1" lang="en-US" altLang="zh-CN" sz="1400">
                <a:latin typeface="Times New Roman" panose="02020603050405020304" pitchFamily="18" charset="0"/>
                <a:ea typeface="楷体_GB2312" pitchFamily="49" charset="-122"/>
              </a:rPr>
              <a:t>x = {2,3}</a:t>
            </a:r>
            <a:r>
              <a:rPr kumimoji="1" lang="zh-CN" altLang="en-US" sz="1400">
                <a:latin typeface="Times New Roman" panose="02020603050405020304" pitchFamily="18" charset="0"/>
                <a:ea typeface="楷体_GB2312" pitchFamily="49" charset="-122"/>
              </a:rPr>
              <a:t>；得</a:t>
            </a:r>
            <a:r>
              <a:rPr kumimoji="1" lang="en-US" altLang="zh-CN" sz="1400">
                <a:latin typeface="Times New Roman" panose="02020603050405020304" pitchFamily="18" charset="0"/>
                <a:ea typeface="楷体_GB2312" pitchFamily="49" charset="-122"/>
              </a:rPr>
              <a:t>~C(x)=5</a:t>
            </a:r>
            <a:r>
              <a:rPr kumimoji="1" lang="zh-CN" altLang="en-US" sz="1400">
                <a:latin typeface="Times New Roman" panose="02020603050405020304" pitchFamily="18" charset="0"/>
                <a:ea typeface="楷体_GB2312" pitchFamily="49" charset="-122"/>
              </a:rPr>
              <a:t>；</a:t>
            </a:r>
          </a:p>
          <a:p>
            <a:pPr eaLnBrk="1" hangingPunct="1">
              <a:spcBef>
                <a:spcPct val="20000"/>
              </a:spcBef>
            </a:pPr>
            <a:r>
              <a:rPr kumimoji="1" lang="en-US" altLang="zh-CN" sz="1400">
                <a:latin typeface="Times New Roman" panose="02020603050405020304" pitchFamily="18" charset="0"/>
                <a:ea typeface="楷体_GB2312" pitchFamily="49" charset="-122"/>
              </a:rPr>
              <a:t>x</a:t>
            </a:r>
            <a:r>
              <a:rPr kumimoji="1" lang="zh-CN" altLang="en-US" sz="1400">
                <a:latin typeface="Times New Roman" panose="02020603050405020304" pitchFamily="18" charset="0"/>
                <a:ea typeface="楷体_GB2312" pitchFamily="49" charset="-122"/>
              </a:rPr>
              <a:t>没有可及时完成的子结点，是解结点，</a:t>
            </a:r>
            <a:r>
              <a:rPr kumimoji="1" lang="en-US" altLang="zh-CN" sz="1400">
                <a:latin typeface="Times New Roman" panose="02020603050405020304" pitchFamily="18" charset="0"/>
                <a:ea typeface="楷体_GB2312" pitchFamily="49" charset="-122"/>
              </a:rPr>
              <a:t>u(x)≤U</a:t>
            </a:r>
            <a:r>
              <a:rPr kumimoji="1" lang="zh-CN" altLang="en-US" sz="1400">
                <a:latin typeface="Times New Roman" panose="02020603050405020304" pitchFamily="18" charset="0"/>
                <a:ea typeface="楷体_GB2312" pitchFamily="49" charset="-122"/>
              </a:rPr>
              <a:t>，则当前解为</a:t>
            </a:r>
            <a:r>
              <a:rPr kumimoji="1" lang="en-US" altLang="zh-CN" sz="1400">
                <a:latin typeface="Times New Roman" panose="02020603050405020304" pitchFamily="18" charset="0"/>
                <a:ea typeface="楷体_GB2312" pitchFamily="49" charset="-122"/>
              </a:rPr>
              <a:t>{2,3};</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452BCD7-AEF8-411D-B87F-025409CF5544}"/>
              </a:ext>
            </a:extLst>
          </p:cNvPr>
          <p:cNvSpPr>
            <a:spLocks noGrp="1" noChangeArrowheads="1"/>
          </p:cNvSpPr>
          <p:nvPr>
            <p:ph type="title"/>
          </p:nvPr>
        </p:nvSpPr>
        <p:spPr/>
        <p:txBody>
          <a:bodyPr/>
          <a:lstStyle/>
          <a:p>
            <a:pPr eaLnBrk="1" hangingPunct="1"/>
            <a:r>
              <a:rPr lang="zh-CN" altLang="en-US"/>
              <a:t>限界剪枝法</a:t>
            </a:r>
          </a:p>
        </p:txBody>
      </p:sp>
      <p:sp>
        <p:nvSpPr>
          <p:cNvPr id="21507" name="Rectangle 3">
            <a:extLst>
              <a:ext uri="{FF2B5EF4-FFF2-40B4-BE49-F238E27FC236}">
                <a16:creationId xmlns:a16="http://schemas.microsoft.com/office/drawing/2014/main" id="{CFECC4EF-542E-4F10-8340-5B7104816220}"/>
              </a:ext>
            </a:extLst>
          </p:cNvPr>
          <p:cNvSpPr>
            <a:spLocks noGrp="1" noChangeArrowheads="1"/>
          </p:cNvSpPr>
          <p:nvPr>
            <p:ph idx="1"/>
          </p:nvPr>
        </p:nvSpPr>
        <p:spPr>
          <a:xfrm>
            <a:off x="2566988" y="1989139"/>
            <a:ext cx="7543800" cy="4543425"/>
          </a:xfrm>
        </p:spPr>
        <p:txBody>
          <a:bodyPr>
            <a:normAutofit fontScale="85000" lnSpcReduction="20000"/>
          </a:bodyPr>
          <a:lstStyle/>
          <a:p>
            <a:pPr eaLnBrk="1" hangingPunct="1">
              <a:lnSpc>
                <a:spcPct val="150000"/>
              </a:lnSpc>
            </a:pPr>
            <a:r>
              <a:rPr lang="zh-CN" altLang="en-US" sz="1800" dirty="0"/>
              <a:t>旅行售货员问题</a:t>
            </a:r>
          </a:p>
          <a:p>
            <a:pPr lvl="1" eaLnBrk="1" hangingPunct="1">
              <a:lnSpc>
                <a:spcPct val="150000"/>
              </a:lnSpc>
            </a:pPr>
            <a:r>
              <a:rPr lang="zh-CN" altLang="en-US" sz="1600" dirty="0"/>
              <a:t>问题：某售货员要到若干城市去推销，已知各城市之间的路程（或旅费），求一条从驻地出发，经过每个城市仅一次，最后回到驻地的路线，使总的路程（或总旅费）最小。</a:t>
            </a:r>
          </a:p>
          <a:p>
            <a:pPr lvl="1" eaLnBrk="1" hangingPunct="1">
              <a:lnSpc>
                <a:spcPct val="150000"/>
              </a:lnSpc>
            </a:pPr>
            <a:r>
              <a:rPr lang="zh-CN" altLang="en-US" sz="1600" dirty="0"/>
              <a:t>问题可以描述成一个有向网</a:t>
            </a:r>
            <a:r>
              <a:rPr lang="en-US" altLang="zh-CN" sz="1600" dirty="0"/>
              <a:t>G</a:t>
            </a:r>
            <a:r>
              <a:rPr lang="zh-CN" altLang="en-US" sz="1600" dirty="0"/>
              <a:t>上的最小权值极大简单回路问题；不失一般性，设起点为顶点</a:t>
            </a:r>
            <a:r>
              <a:rPr lang="en-US" altLang="zh-CN" sz="1600" dirty="0"/>
              <a:t>0</a:t>
            </a:r>
            <a:r>
              <a:rPr lang="zh-CN" altLang="en-US" sz="1600" dirty="0"/>
              <a:t>，则解的形式为</a:t>
            </a:r>
            <a:r>
              <a:rPr lang="en-US" altLang="zh-CN" sz="1600" dirty="0"/>
              <a:t>{0,p</a:t>
            </a:r>
            <a:r>
              <a:rPr lang="en-US" altLang="zh-CN" sz="1600" baseline="-25000" dirty="0"/>
              <a:t>0</a:t>
            </a:r>
            <a:r>
              <a:rPr lang="en-US" altLang="zh-CN" sz="1600" dirty="0"/>
              <a:t>,p</a:t>
            </a:r>
            <a:r>
              <a:rPr lang="en-US" altLang="zh-CN" sz="1600" baseline="-25000" dirty="0"/>
              <a:t>1</a:t>
            </a:r>
            <a:r>
              <a:rPr lang="en-US" altLang="zh-CN" sz="1600" dirty="0">
                <a:latin typeface="Arial" panose="020B0604020202020204" pitchFamily="34" charset="0"/>
              </a:rPr>
              <a:t>…</a:t>
            </a:r>
            <a:r>
              <a:rPr lang="en-US" altLang="zh-CN" sz="1600" dirty="0"/>
              <a:t>p</a:t>
            </a:r>
            <a:r>
              <a:rPr lang="en-US" altLang="zh-CN" sz="1600" baseline="-25000" dirty="0"/>
              <a:t>n-2</a:t>
            </a:r>
            <a:r>
              <a:rPr lang="en-US" altLang="zh-CN" sz="1600" dirty="0"/>
              <a:t>,0}</a:t>
            </a:r>
            <a:r>
              <a:rPr lang="zh-CN" altLang="en-US" sz="1600" dirty="0"/>
              <a:t>，取中间部分</a:t>
            </a:r>
            <a:r>
              <a:rPr lang="en-US" altLang="zh-CN" sz="1600" dirty="0"/>
              <a:t>p</a:t>
            </a:r>
            <a:r>
              <a:rPr lang="en-US" altLang="zh-CN" sz="1600" baseline="-25000" dirty="0"/>
              <a:t>0</a:t>
            </a:r>
            <a:r>
              <a:rPr lang="en-US" altLang="zh-CN" sz="1600" dirty="0"/>
              <a:t>,p</a:t>
            </a:r>
            <a:r>
              <a:rPr lang="en-US" altLang="zh-CN" sz="1600" baseline="-25000" dirty="0"/>
              <a:t>1</a:t>
            </a:r>
            <a:r>
              <a:rPr lang="en-US" altLang="zh-CN" sz="1600" dirty="0">
                <a:latin typeface="Arial" panose="020B0604020202020204" pitchFamily="34" charset="0"/>
              </a:rPr>
              <a:t>…</a:t>
            </a:r>
            <a:r>
              <a:rPr lang="en-US" altLang="zh-CN" sz="1600" dirty="0"/>
              <a:t>p</a:t>
            </a:r>
            <a:r>
              <a:rPr lang="en-US" altLang="zh-CN" sz="1600" baseline="-25000" dirty="0"/>
              <a:t>n-2</a:t>
            </a:r>
            <a:r>
              <a:rPr lang="zh-CN" altLang="en-US" sz="1600" dirty="0"/>
              <a:t>作为解结点的形式， </a:t>
            </a:r>
            <a:r>
              <a:rPr lang="en-US" altLang="zh-CN" sz="1600" dirty="0"/>
              <a:t>p</a:t>
            </a:r>
            <a:r>
              <a:rPr lang="en-US" altLang="zh-CN" sz="1600" baseline="-25000" dirty="0"/>
              <a:t>0</a:t>
            </a:r>
            <a:r>
              <a:rPr lang="en-US" altLang="zh-CN" sz="1600" dirty="0"/>
              <a:t>,p</a:t>
            </a:r>
            <a:r>
              <a:rPr lang="en-US" altLang="zh-CN" sz="1600" baseline="-25000" dirty="0"/>
              <a:t>1</a:t>
            </a:r>
            <a:r>
              <a:rPr lang="en-US" altLang="zh-CN" sz="1600" dirty="0">
                <a:latin typeface="Arial" panose="020B0604020202020204" pitchFamily="34" charset="0"/>
              </a:rPr>
              <a:t>…</a:t>
            </a:r>
            <a:r>
              <a:rPr lang="en-US" altLang="zh-CN" sz="1600" dirty="0"/>
              <a:t>p</a:t>
            </a:r>
            <a:r>
              <a:rPr lang="en-US" altLang="zh-CN" sz="1600" baseline="-25000" dirty="0"/>
              <a:t>n-2</a:t>
            </a:r>
            <a:r>
              <a:rPr lang="zh-CN" altLang="en-US" sz="1600" dirty="0"/>
              <a:t>可以看作</a:t>
            </a:r>
            <a:r>
              <a:rPr lang="en-US" altLang="zh-CN" sz="1600" dirty="0"/>
              <a:t>1</a:t>
            </a:r>
            <a:r>
              <a:rPr lang="zh-CN" altLang="en-US" sz="1600" dirty="0"/>
              <a:t>到</a:t>
            </a:r>
            <a:r>
              <a:rPr lang="en-US" altLang="zh-CN" sz="1600"/>
              <a:t>n-1</a:t>
            </a:r>
            <a:r>
              <a:rPr lang="zh-CN" altLang="en-US" sz="1600"/>
              <a:t>的</a:t>
            </a:r>
            <a:r>
              <a:rPr lang="zh-CN" altLang="en-US" sz="1600" dirty="0"/>
              <a:t>一个排列，若</a:t>
            </a:r>
            <a:r>
              <a:rPr lang="en-US" altLang="zh-CN" sz="1600" dirty="0"/>
              <a:t>G</a:t>
            </a:r>
            <a:r>
              <a:rPr lang="zh-CN" altLang="en-US" sz="1600" dirty="0"/>
              <a:t>是一个完全图，则显然状态空间中的结点数为</a:t>
            </a:r>
            <a:r>
              <a:rPr lang="en-US" altLang="zh-CN" sz="1600" dirty="0"/>
              <a:t>(n-1)!</a:t>
            </a:r>
            <a:r>
              <a:rPr lang="zh-CN" altLang="en-US" sz="1600" dirty="0"/>
              <a:t>；</a:t>
            </a:r>
          </a:p>
          <a:p>
            <a:pPr lvl="1" eaLnBrk="1" hangingPunct="1">
              <a:lnSpc>
                <a:spcPct val="150000"/>
              </a:lnSpc>
            </a:pPr>
            <a:r>
              <a:rPr lang="zh-CN" altLang="en-US" sz="1600" dirty="0"/>
              <a:t>定义耗费函数</a:t>
            </a:r>
            <a:r>
              <a:rPr lang="en-US" altLang="zh-CN" sz="1600" dirty="0"/>
              <a:t>C(x)</a:t>
            </a:r>
            <a:r>
              <a:rPr lang="zh-CN" altLang="en-US" sz="1600" dirty="0"/>
              <a:t>：</a:t>
            </a:r>
            <a:br>
              <a:rPr lang="zh-CN" altLang="en-US" sz="1600" dirty="0"/>
            </a:br>
            <a:r>
              <a:rPr lang="zh-CN" altLang="en-US" sz="1600" dirty="0"/>
              <a:t>当</a:t>
            </a:r>
            <a:r>
              <a:rPr lang="en-US" altLang="zh-CN" sz="1600" dirty="0"/>
              <a:t>x</a:t>
            </a:r>
            <a:r>
              <a:rPr lang="zh-CN" altLang="en-US" sz="1600" dirty="0"/>
              <a:t>为解结点时，</a:t>
            </a:r>
            <a:r>
              <a:rPr lang="en-US" altLang="zh-CN" sz="1600" dirty="0"/>
              <a:t>C(x)</a:t>
            </a:r>
            <a:r>
              <a:rPr lang="zh-CN" altLang="en-US" sz="1600" dirty="0"/>
              <a:t>取</a:t>
            </a:r>
            <a:r>
              <a:rPr lang="en-US" altLang="zh-CN" sz="1600" dirty="0"/>
              <a:t>x</a:t>
            </a:r>
            <a:r>
              <a:rPr lang="zh-CN" altLang="en-US" sz="1600" dirty="0"/>
              <a:t>的路线耗费；</a:t>
            </a:r>
            <a:br>
              <a:rPr lang="zh-CN" altLang="en-US" sz="1600" dirty="0"/>
            </a:br>
            <a:r>
              <a:rPr lang="zh-CN" altLang="en-US" sz="1600" dirty="0"/>
              <a:t>当</a:t>
            </a:r>
            <a:r>
              <a:rPr lang="en-US" altLang="zh-CN" sz="1600" dirty="0"/>
              <a:t>x</a:t>
            </a:r>
            <a:r>
              <a:rPr lang="zh-CN" altLang="en-US" sz="1600" dirty="0"/>
              <a:t>不是解结点时，</a:t>
            </a:r>
            <a:r>
              <a:rPr lang="en-US" altLang="zh-CN" sz="1600" dirty="0"/>
              <a:t>C(x)</a:t>
            </a:r>
            <a:r>
              <a:rPr lang="zh-CN" altLang="en-US" sz="1600" dirty="0"/>
              <a:t>取</a:t>
            </a:r>
            <a:r>
              <a:rPr lang="en-US" altLang="zh-CN" sz="1600" dirty="0"/>
              <a:t>x</a:t>
            </a:r>
            <a:r>
              <a:rPr lang="zh-CN" altLang="en-US" sz="1600" dirty="0"/>
              <a:t>的子树中最小耗费解结点的耗费；</a:t>
            </a:r>
          </a:p>
          <a:p>
            <a:pPr lvl="1" eaLnBrk="1" hangingPunct="1">
              <a:lnSpc>
                <a:spcPct val="150000"/>
              </a:lnSpc>
            </a:pPr>
            <a:r>
              <a:rPr lang="zh-CN" altLang="en-US" sz="1600" dirty="0"/>
              <a:t>定义上界函数</a:t>
            </a:r>
            <a:r>
              <a:rPr lang="en-US" altLang="zh-CN" sz="1600" dirty="0"/>
              <a:t>u(x)</a:t>
            </a:r>
            <a:r>
              <a:rPr lang="zh-CN" altLang="en-US" sz="1600" dirty="0"/>
              <a:t>：</a:t>
            </a:r>
            <a:br>
              <a:rPr lang="zh-CN" altLang="en-US" sz="1600" dirty="0"/>
            </a:br>
            <a:r>
              <a:rPr lang="zh-CN" altLang="en-US" sz="1600" dirty="0"/>
              <a:t>当</a:t>
            </a:r>
            <a:r>
              <a:rPr lang="en-US" altLang="zh-CN" sz="1600" dirty="0"/>
              <a:t>x</a:t>
            </a:r>
            <a:r>
              <a:rPr lang="zh-CN" altLang="en-US" sz="1600" dirty="0"/>
              <a:t>为解结点时，</a:t>
            </a:r>
            <a:r>
              <a:rPr lang="en-US" altLang="zh-CN" sz="1600" dirty="0"/>
              <a:t>u(x) = C(x)</a:t>
            </a:r>
            <a:r>
              <a:rPr lang="zh-CN" altLang="en-US" sz="1600" dirty="0"/>
              <a:t>；</a:t>
            </a:r>
            <a:br>
              <a:rPr lang="zh-CN" altLang="en-US" sz="1600" dirty="0"/>
            </a:br>
            <a:r>
              <a:rPr lang="zh-CN" altLang="en-US" sz="1600" dirty="0"/>
              <a:t>当</a:t>
            </a:r>
            <a:r>
              <a:rPr lang="en-US" altLang="zh-CN" sz="1600" dirty="0"/>
              <a:t>x</a:t>
            </a:r>
            <a:r>
              <a:rPr lang="zh-CN" altLang="en-US" sz="1600" dirty="0"/>
              <a:t>不是解结点时，</a:t>
            </a:r>
            <a:r>
              <a:rPr lang="en-US" altLang="zh-CN" sz="1600" dirty="0"/>
              <a:t>u(x) = ∞</a:t>
            </a:r>
            <a:r>
              <a:rPr lang="zh-CN" altLang="en-US" sz="16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15166B2-2A57-4FB3-A937-AF91292ECBA8}"/>
              </a:ext>
            </a:extLst>
          </p:cNvPr>
          <p:cNvSpPr>
            <a:spLocks noGrp="1" noChangeArrowheads="1"/>
          </p:cNvSpPr>
          <p:nvPr>
            <p:ph type="title"/>
          </p:nvPr>
        </p:nvSpPr>
        <p:spPr/>
        <p:txBody>
          <a:bodyPr/>
          <a:lstStyle/>
          <a:p>
            <a:pPr eaLnBrk="1" hangingPunct="1"/>
            <a:r>
              <a:rPr lang="zh-CN" altLang="en-US"/>
              <a:t>基本思想</a:t>
            </a:r>
          </a:p>
        </p:txBody>
      </p:sp>
      <p:sp>
        <p:nvSpPr>
          <p:cNvPr id="3" name="TextBox 2">
            <a:extLst>
              <a:ext uri="{FF2B5EF4-FFF2-40B4-BE49-F238E27FC236}">
                <a16:creationId xmlns:a16="http://schemas.microsoft.com/office/drawing/2014/main" id="{1F143A11-C749-4E26-B125-D7FAB4967795}"/>
              </a:ext>
            </a:extLst>
          </p:cNvPr>
          <p:cNvSpPr txBox="1"/>
          <p:nvPr/>
        </p:nvSpPr>
        <p:spPr>
          <a:xfrm>
            <a:off x="7143751" y="1804989"/>
            <a:ext cx="3344863" cy="369887"/>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defRPr/>
            </a:pPr>
            <a:r>
              <a:rPr lang="en-US" altLang="zh-CN" dirty="0"/>
              <a:t>2</a:t>
            </a:r>
            <a:r>
              <a:rPr lang="zh-CN" altLang="en-US" dirty="0"/>
              <a:t>、启发式搜索</a:t>
            </a:r>
          </a:p>
        </p:txBody>
      </p:sp>
      <p:sp>
        <p:nvSpPr>
          <p:cNvPr id="92" name="TextBox 91">
            <a:extLst>
              <a:ext uri="{FF2B5EF4-FFF2-40B4-BE49-F238E27FC236}">
                <a16:creationId xmlns:a16="http://schemas.microsoft.com/office/drawing/2014/main" id="{BEE4816F-C9D9-439B-B504-CEA762495BB8}"/>
              </a:ext>
            </a:extLst>
          </p:cNvPr>
          <p:cNvSpPr txBox="1"/>
          <p:nvPr/>
        </p:nvSpPr>
        <p:spPr>
          <a:xfrm>
            <a:off x="7143751" y="2309813"/>
            <a:ext cx="3344863" cy="36830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defRPr/>
            </a:pPr>
            <a:r>
              <a:rPr lang="en-US" altLang="zh-CN" dirty="0"/>
              <a:t>3</a:t>
            </a:r>
            <a:r>
              <a:rPr lang="zh-CN" altLang="en-US" dirty="0"/>
              <a:t>、提前剪去不含最优解的分枝</a:t>
            </a:r>
          </a:p>
        </p:txBody>
      </p:sp>
      <p:sp>
        <p:nvSpPr>
          <p:cNvPr id="93" name="TextBox 92">
            <a:extLst>
              <a:ext uri="{FF2B5EF4-FFF2-40B4-BE49-F238E27FC236}">
                <a16:creationId xmlns:a16="http://schemas.microsoft.com/office/drawing/2014/main" id="{C602781C-0FCA-4C40-9814-DCD43DE53007}"/>
              </a:ext>
            </a:extLst>
          </p:cNvPr>
          <p:cNvSpPr txBox="1"/>
          <p:nvPr/>
        </p:nvSpPr>
        <p:spPr>
          <a:xfrm>
            <a:off x="7143751" y="1339850"/>
            <a:ext cx="3344863" cy="369888"/>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defRPr/>
            </a:pPr>
            <a:r>
              <a:rPr lang="en-US" altLang="zh-CN" dirty="0"/>
              <a:t>1</a:t>
            </a:r>
            <a:r>
              <a:rPr lang="zh-CN" altLang="en-US" dirty="0"/>
              <a:t>、以回溯为基础，求最优解</a:t>
            </a:r>
          </a:p>
        </p:txBody>
      </p:sp>
      <p:grpSp>
        <p:nvGrpSpPr>
          <p:cNvPr id="108" name="组合 1">
            <a:extLst>
              <a:ext uri="{FF2B5EF4-FFF2-40B4-BE49-F238E27FC236}">
                <a16:creationId xmlns:a16="http://schemas.microsoft.com/office/drawing/2014/main" id="{A7756A99-9A6E-4653-A4CB-4FFC0B3F278A}"/>
              </a:ext>
            </a:extLst>
          </p:cNvPr>
          <p:cNvGrpSpPr>
            <a:grpSpLocks/>
          </p:cNvGrpSpPr>
          <p:nvPr/>
        </p:nvGrpSpPr>
        <p:grpSpPr bwMode="auto">
          <a:xfrm>
            <a:off x="2423592" y="2055019"/>
            <a:ext cx="5792788" cy="4249738"/>
            <a:chOff x="1697284" y="1984723"/>
            <a:chExt cx="5793079" cy="4248761"/>
          </a:xfrm>
        </p:grpSpPr>
        <p:sp>
          <p:nvSpPr>
            <p:cNvPr id="109" name="Oval 3">
              <a:extLst>
                <a:ext uri="{FF2B5EF4-FFF2-40B4-BE49-F238E27FC236}">
                  <a16:creationId xmlns:a16="http://schemas.microsoft.com/office/drawing/2014/main" id="{B5801024-7C22-4D3B-85F1-223693F0B2C8}"/>
                </a:ext>
              </a:extLst>
            </p:cNvPr>
            <p:cNvSpPr>
              <a:spLocks noChangeArrowheads="1"/>
            </p:cNvSpPr>
            <p:nvPr/>
          </p:nvSpPr>
          <p:spPr bwMode="auto">
            <a:xfrm>
              <a:off x="4330291" y="1984723"/>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0" name="Oval 4">
              <a:extLst>
                <a:ext uri="{FF2B5EF4-FFF2-40B4-BE49-F238E27FC236}">
                  <a16:creationId xmlns:a16="http://schemas.microsoft.com/office/drawing/2014/main" id="{B5812AB9-9E7B-4FDD-A11D-CEB2CE515D99}"/>
                </a:ext>
              </a:extLst>
            </p:cNvPr>
            <p:cNvSpPr>
              <a:spLocks noChangeArrowheads="1"/>
            </p:cNvSpPr>
            <p:nvPr/>
          </p:nvSpPr>
          <p:spPr bwMode="auto">
            <a:xfrm>
              <a:off x="3066030"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1" name="Oval 5">
              <a:extLst>
                <a:ext uri="{FF2B5EF4-FFF2-40B4-BE49-F238E27FC236}">
                  <a16:creationId xmlns:a16="http://schemas.microsoft.com/office/drawing/2014/main" id="{D738A4FF-4B72-45D2-ACFE-5055020470B3}"/>
                </a:ext>
              </a:extLst>
            </p:cNvPr>
            <p:cNvSpPr>
              <a:spLocks noChangeArrowheads="1"/>
            </p:cNvSpPr>
            <p:nvPr/>
          </p:nvSpPr>
          <p:spPr bwMode="auto">
            <a:xfrm>
              <a:off x="4014516"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2" name="Oval 6">
              <a:extLst>
                <a:ext uri="{FF2B5EF4-FFF2-40B4-BE49-F238E27FC236}">
                  <a16:creationId xmlns:a16="http://schemas.microsoft.com/office/drawing/2014/main" id="{04AAD34E-4C19-4FC9-BAA6-76FF1DFC30F0}"/>
                </a:ext>
              </a:extLst>
            </p:cNvPr>
            <p:cNvSpPr>
              <a:spLocks noChangeArrowheads="1"/>
            </p:cNvSpPr>
            <p:nvPr/>
          </p:nvSpPr>
          <p:spPr bwMode="auto">
            <a:xfrm>
              <a:off x="4857356"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3" name="Oval 7">
              <a:extLst>
                <a:ext uri="{FF2B5EF4-FFF2-40B4-BE49-F238E27FC236}">
                  <a16:creationId xmlns:a16="http://schemas.microsoft.com/office/drawing/2014/main" id="{66E37C0B-2B11-4BE8-994B-14452B752FBD}"/>
                </a:ext>
              </a:extLst>
            </p:cNvPr>
            <p:cNvSpPr>
              <a:spLocks noChangeArrowheads="1"/>
            </p:cNvSpPr>
            <p:nvPr/>
          </p:nvSpPr>
          <p:spPr bwMode="auto">
            <a:xfrm>
              <a:off x="6594119"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4" name="Oval 8">
              <a:extLst>
                <a:ext uri="{FF2B5EF4-FFF2-40B4-BE49-F238E27FC236}">
                  <a16:creationId xmlns:a16="http://schemas.microsoft.com/office/drawing/2014/main" id="{EE8D64D5-A1D3-4CAA-9F0A-FF2E1E57A29D}"/>
                </a:ext>
              </a:extLst>
            </p:cNvPr>
            <p:cNvSpPr>
              <a:spLocks noChangeArrowheads="1"/>
            </p:cNvSpPr>
            <p:nvPr/>
          </p:nvSpPr>
          <p:spPr bwMode="auto">
            <a:xfrm>
              <a:off x="2170947"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5" name="Oval 9">
              <a:extLst>
                <a:ext uri="{FF2B5EF4-FFF2-40B4-BE49-F238E27FC236}">
                  <a16:creationId xmlns:a16="http://schemas.microsoft.com/office/drawing/2014/main" id="{8B43EBB6-E92F-41C9-9849-D61FBBE2CC9C}"/>
                </a:ext>
              </a:extLst>
            </p:cNvPr>
            <p:cNvSpPr>
              <a:spLocks noChangeArrowheads="1"/>
            </p:cNvSpPr>
            <p:nvPr/>
          </p:nvSpPr>
          <p:spPr bwMode="auto">
            <a:xfrm>
              <a:off x="3066030"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6" name="Oval 10">
              <a:extLst>
                <a:ext uri="{FF2B5EF4-FFF2-40B4-BE49-F238E27FC236}">
                  <a16:creationId xmlns:a16="http://schemas.microsoft.com/office/drawing/2014/main" id="{E78EA0A4-F50B-492F-8BA4-9DA8F6E6FAB5}"/>
                </a:ext>
              </a:extLst>
            </p:cNvPr>
            <p:cNvSpPr>
              <a:spLocks noChangeArrowheads="1"/>
            </p:cNvSpPr>
            <p:nvPr/>
          </p:nvSpPr>
          <p:spPr bwMode="auto">
            <a:xfrm>
              <a:off x="4172403"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7" name="Oval 11">
              <a:extLst>
                <a:ext uri="{FF2B5EF4-FFF2-40B4-BE49-F238E27FC236}">
                  <a16:creationId xmlns:a16="http://schemas.microsoft.com/office/drawing/2014/main" id="{61F7CF00-BA05-4262-916D-016B61A65793}"/>
                </a:ext>
              </a:extLst>
            </p:cNvPr>
            <p:cNvSpPr>
              <a:spLocks noChangeArrowheads="1"/>
            </p:cNvSpPr>
            <p:nvPr/>
          </p:nvSpPr>
          <p:spPr bwMode="auto">
            <a:xfrm>
              <a:off x="4803953"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8" name="Oval 12">
              <a:extLst>
                <a:ext uri="{FF2B5EF4-FFF2-40B4-BE49-F238E27FC236}">
                  <a16:creationId xmlns:a16="http://schemas.microsoft.com/office/drawing/2014/main" id="{530CCBA5-474D-4E1E-9A70-581381381214}"/>
                </a:ext>
              </a:extLst>
            </p:cNvPr>
            <p:cNvSpPr>
              <a:spLocks noChangeArrowheads="1"/>
            </p:cNvSpPr>
            <p:nvPr/>
          </p:nvSpPr>
          <p:spPr bwMode="auto">
            <a:xfrm>
              <a:off x="6172698"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9" name="Oval 13">
              <a:extLst>
                <a:ext uri="{FF2B5EF4-FFF2-40B4-BE49-F238E27FC236}">
                  <a16:creationId xmlns:a16="http://schemas.microsoft.com/office/drawing/2014/main" id="{A020A858-20BD-4E4B-BE19-AB38B4B0EC56}"/>
                </a:ext>
              </a:extLst>
            </p:cNvPr>
            <p:cNvSpPr>
              <a:spLocks noChangeArrowheads="1"/>
            </p:cNvSpPr>
            <p:nvPr/>
          </p:nvSpPr>
          <p:spPr bwMode="auto">
            <a:xfrm>
              <a:off x="7173427"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0" name="Oval 14">
              <a:extLst>
                <a:ext uri="{FF2B5EF4-FFF2-40B4-BE49-F238E27FC236}">
                  <a16:creationId xmlns:a16="http://schemas.microsoft.com/office/drawing/2014/main" id="{109901E6-7F8A-40C0-AF31-1AE4923F3BAE}"/>
                </a:ext>
              </a:extLst>
            </p:cNvPr>
            <p:cNvSpPr>
              <a:spLocks noChangeArrowheads="1"/>
            </p:cNvSpPr>
            <p:nvPr/>
          </p:nvSpPr>
          <p:spPr bwMode="auto">
            <a:xfrm>
              <a:off x="1907414"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1" name="Oval 15">
              <a:extLst>
                <a:ext uri="{FF2B5EF4-FFF2-40B4-BE49-F238E27FC236}">
                  <a16:creationId xmlns:a16="http://schemas.microsoft.com/office/drawing/2014/main" id="{D33C8C7F-A091-47B6-9354-EA3F36116107}"/>
                </a:ext>
              </a:extLst>
            </p:cNvPr>
            <p:cNvSpPr>
              <a:spLocks noChangeArrowheads="1"/>
            </p:cNvSpPr>
            <p:nvPr/>
          </p:nvSpPr>
          <p:spPr bwMode="auto">
            <a:xfrm>
              <a:off x="2434479"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2" name="Oval 16">
              <a:extLst>
                <a:ext uri="{FF2B5EF4-FFF2-40B4-BE49-F238E27FC236}">
                  <a16:creationId xmlns:a16="http://schemas.microsoft.com/office/drawing/2014/main" id="{6DBCF82E-9E1B-4F35-92E1-0C19E91B97C8}"/>
                </a:ext>
              </a:extLst>
            </p:cNvPr>
            <p:cNvSpPr>
              <a:spLocks noChangeArrowheads="1"/>
            </p:cNvSpPr>
            <p:nvPr/>
          </p:nvSpPr>
          <p:spPr bwMode="auto">
            <a:xfrm>
              <a:off x="3066030"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3" name="Oval 17">
              <a:extLst>
                <a:ext uri="{FF2B5EF4-FFF2-40B4-BE49-F238E27FC236}">
                  <a16:creationId xmlns:a16="http://schemas.microsoft.com/office/drawing/2014/main" id="{6846D3B0-E90E-47B0-9CC1-5ABB0DCC5E0B}"/>
                </a:ext>
              </a:extLst>
            </p:cNvPr>
            <p:cNvSpPr>
              <a:spLocks noChangeArrowheads="1"/>
            </p:cNvSpPr>
            <p:nvPr/>
          </p:nvSpPr>
          <p:spPr bwMode="auto">
            <a:xfrm>
              <a:off x="3750983"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4" name="Oval 18">
              <a:extLst>
                <a:ext uri="{FF2B5EF4-FFF2-40B4-BE49-F238E27FC236}">
                  <a16:creationId xmlns:a16="http://schemas.microsoft.com/office/drawing/2014/main" id="{FCBB48A1-64FC-4FFC-B013-AEF03C659D93}"/>
                </a:ext>
              </a:extLst>
            </p:cNvPr>
            <p:cNvSpPr>
              <a:spLocks noChangeArrowheads="1"/>
            </p:cNvSpPr>
            <p:nvPr/>
          </p:nvSpPr>
          <p:spPr bwMode="auto">
            <a:xfrm>
              <a:off x="4592662"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5" name="Oval 19">
              <a:extLst>
                <a:ext uri="{FF2B5EF4-FFF2-40B4-BE49-F238E27FC236}">
                  <a16:creationId xmlns:a16="http://schemas.microsoft.com/office/drawing/2014/main" id="{3897FCC6-885F-499E-AD95-BB61A9CD877E}"/>
                </a:ext>
              </a:extLst>
            </p:cNvPr>
            <p:cNvSpPr>
              <a:spLocks noChangeArrowheads="1"/>
            </p:cNvSpPr>
            <p:nvPr/>
          </p:nvSpPr>
          <p:spPr bwMode="auto">
            <a:xfrm>
              <a:off x="5277616"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6" name="Oval 20">
              <a:extLst>
                <a:ext uri="{FF2B5EF4-FFF2-40B4-BE49-F238E27FC236}">
                  <a16:creationId xmlns:a16="http://schemas.microsoft.com/office/drawing/2014/main" id="{B538B4B6-E015-4F34-9716-61E3C00575FE}"/>
                </a:ext>
              </a:extLst>
            </p:cNvPr>
            <p:cNvSpPr>
              <a:spLocks noChangeArrowheads="1"/>
            </p:cNvSpPr>
            <p:nvPr/>
          </p:nvSpPr>
          <p:spPr bwMode="auto">
            <a:xfrm>
              <a:off x="5804681"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7" name="Oval 21">
              <a:extLst>
                <a:ext uri="{FF2B5EF4-FFF2-40B4-BE49-F238E27FC236}">
                  <a16:creationId xmlns:a16="http://schemas.microsoft.com/office/drawing/2014/main" id="{AA05C27A-F215-49F5-A892-84C82959611C}"/>
                </a:ext>
              </a:extLst>
            </p:cNvPr>
            <p:cNvSpPr>
              <a:spLocks noChangeArrowheads="1"/>
            </p:cNvSpPr>
            <p:nvPr/>
          </p:nvSpPr>
          <p:spPr bwMode="auto">
            <a:xfrm>
              <a:off x="6857652"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8" name="Oval 22">
              <a:extLst>
                <a:ext uri="{FF2B5EF4-FFF2-40B4-BE49-F238E27FC236}">
                  <a16:creationId xmlns:a16="http://schemas.microsoft.com/office/drawing/2014/main" id="{7150E92E-F643-4663-8FB8-AC1BFE8545A0}"/>
                </a:ext>
              </a:extLst>
            </p:cNvPr>
            <p:cNvSpPr>
              <a:spLocks noChangeArrowheads="1"/>
            </p:cNvSpPr>
            <p:nvPr/>
          </p:nvSpPr>
          <p:spPr bwMode="auto">
            <a:xfrm>
              <a:off x="1697284"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9" name="Oval 23">
              <a:extLst>
                <a:ext uri="{FF2B5EF4-FFF2-40B4-BE49-F238E27FC236}">
                  <a16:creationId xmlns:a16="http://schemas.microsoft.com/office/drawing/2014/main" id="{7368CBAD-9C44-488F-A96B-0547577FA802}"/>
                </a:ext>
              </a:extLst>
            </p:cNvPr>
            <p:cNvSpPr>
              <a:spLocks noChangeArrowheads="1"/>
            </p:cNvSpPr>
            <p:nvPr/>
          </p:nvSpPr>
          <p:spPr bwMode="auto">
            <a:xfrm>
              <a:off x="2223189"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0" name="Oval 24">
              <a:extLst>
                <a:ext uri="{FF2B5EF4-FFF2-40B4-BE49-F238E27FC236}">
                  <a16:creationId xmlns:a16="http://schemas.microsoft.com/office/drawing/2014/main" id="{FCEEA436-578E-4EB2-A654-E24095B47D50}"/>
                </a:ext>
              </a:extLst>
            </p:cNvPr>
            <p:cNvSpPr>
              <a:spLocks noChangeArrowheads="1"/>
            </p:cNvSpPr>
            <p:nvPr/>
          </p:nvSpPr>
          <p:spPr bwMode="auto">
            <a:xfrm>
              <a:off x="2698012"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1" name="Oval 25">
              <a:extLst>
                <a:ext uri="{FF2B5EF4-FFF2-40B4-BE49-F238E27FC236}">
                  <a16:creationId xmlns:a16="http://schemas.microsoft.com/office/drawing/2014/main" id="{18D45E9B-9663-4D9F-85C1-F97F8177594C}"/>
                </a:ext>
              </a:extLst>
            </p:cNvPr>
            <p:cNvSpPr>
              <a:spLocks noChangeArrowheads="1"/>
            </p:cNvSpPr>
            <p:nvPr/>
          </p:nvSpPr>
          <p:spPr bwMode="auto">
            <a:xfrm>
              <a:off x="3381805"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2" name="Oval 26">
              <a:extLst>
                <a:ext uri="{FF2B5EF4-FFF2-40B4-BE49-F238E27FC236}">
                  <a16:creationId xmlns:a16="http://schemas.microsoft.com/office/drawing/2014/main" id="{99C4F662-70AF-4BDE-9432-B0A8579E5A81}"/>
                </a:ext>
              </a:extLst>
            </p:cNvPr>
            <p:cNvSpPr>
              <a:spLocks noChangeArrowheads="1"/>
            </p:cNvSpPr>
            <p:nvPr/>
          </p:nvSpPr>
          <p:spPr bwMode="auto">
            <a:xfrm>
              <a:off x="3961112"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3" name="Oval 27">
              <a:extLst>
                <a:ext uri="{FF2B5EF4-FFF2-40B4-BE49-F238E27FC236}">
                  <a16:creationId xmlns:a16="http://schemas.microsoft.com/office/drawing/2014/main" id="{05FD969C-F276-47E7-BED9-904F86581789}"/>
                </a:ext>
              </a:extLst>
            </p:cNvPr>
            <p:cNvSpPr>
              <a:spLocks noChangeArrowheads="1"/>
            </p:cNvSpPr>
            <p:nvPr/>
          </p:nvSpPr>
          <p:spPr bwMode="auto">
            <a:xfrm>
              <a:off x="4592662"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cxnSp>
          <p:nvCxnSpPr>
            <p:cNvPr id="134" name="AutoShape 28">
              <a:extLst>
                <a:ext uri="{FF2B5EF4-FFF2-40B4-BE49-F238E27FC236}">
                  <a16:creationId xmlns:a16="http://schemas.microsoft.com/office/drawing/2014/main" id="{6DCBBF55-2C58-4AA9-B9ED-728A27113D8C}"/>
                </a:ext>
              </a:extLst>
            </p:cNvPr>
            <p:cNvCxnSpPr>
              <a:cxnSpLocks noChangeShapeType="1"/>
              <a:stCxn id="109" idx="4"/>
              <a:endCxn id="111" idx="0"/>
            </p:cNvCxnSpPr>
            <p:nvPr/>
          </p:nvCxnSpPr>
          <p:spPr bwMode="auto">
            <a:xfrm flipH="1">
              <a:off x="4173564" y="2319990"/>
              <a:ext cx="315775"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AutoShape 29">
              <a:extLst>
                <a:ext uri="{FF2B5EF4-FFF2-40B4-BE49-F238E27FC236}">
                  <a16:creationId xmlns:a16="http://schemas.microsoft.com/office/drawing/2014/main" id="{9C8838F4-4433-4B29-A311-3273A578207F}"/>
                </a:ext>
              </a:extLst>
            </p:cNvPr>
            <p:cNvCxnSpPr>
              <a:cxnSpLocks noChangeShapeType="1"/>
              <a:stCxn id="109" idx="4"/>
              <a:endCxn id="110" idx="0"/>
            </p:cNvCxnSpPr>
            <p:nvPr/>
          </p:nvCxnSpPr>
          <p:spPr bwMode="auto">
            <a:xfrm flipH="1">
              <a:off x="3225078" y="2319990"/>
              <a:ext cx="1264261"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AutoShape 30">
              <a:extLst>
                <a:ext uri="{FF2B5EF4-FFF2-40B4-BE49-F238E27FC236}">
                  <a16:creationId xmlns:a16="http://schemas.microsoft.com/office/drawing/2014/main" id="{34868682-2D00-4027-BA25-5CC4F270AECA}"/>
                </a:ext>
              </a:extLst>
            </p:cNvPr>
            <p:cNvCxnSpPr>
              <a:cxnSpLocks noChangeShapeType="1"/>
              <a:stCxn id="109" idx="4"/>
              <a:endCxn id="112" idx="0"/>
            </p:cNvCxnSpPr>
            <p:nvPr/>
          </p:nvCxnSpPr>
          <p:spPr bwMode="auto">
            <a:xfrm>
              <a:off x="4489339" y="2319990"/>
              <a:ext cx="527066"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AutoShape 31">
              <a:extLst>
                <a:ext uri="{FF2B5EF4-FFF2-40B4-BE49-F238E27FC236}">
                  <a16:creationId xmlns:a16="http://schemas.microsoft.com/office/drawing/2014/main" id="{115C1B6F-4DC9-4DE8-9789-BE43463CE80F}"/>
                </a:ext>
              </a:extLst>
            </p:cNvPr>
            <p:cNvCxnSpPr>
              <a:cxnSpLocks noChangeShapeType="1"/>
              <a:stCxn id="109" idx="4"/>
              <a:endCxn id="113" idx="0"/>
            </p:cNvCxnSpPr>
            <p:nvPr/>
          </p:nvCxnSpPr>
          <p:spPr bwMode="auto">
            <a:xfrm>
              <a:off x="4489339" y="2319990"/>
              <a:ext cx="2263828"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AutoShape 32">
              <a:extLst>
                <a:ext uri="{FF2B5EF4-FFF2-40B4-BE49-F238E27FC236}">
                  <a16:creationId xmlns:a16="http://schemas.microsoft.com/office/drawing/2014/main" id="{65CADBEC-7ABD-4112-A69F-F1DC0F6DB1F0}"/>
                </a:ext>
              </a:extLst>
            </p:cNvPr>
            <p:cNvCxnSpPr>
              <a:cxnSpLocks noChangeShapeType="1"/>
              <a:stCxn id="110" idx="4"/>
              <a:endCxn id="114" idx="0"/>
            </p:cNvCxnSpPr>
            <p:nvPr/>
          </p:nvCxnSpPr>
          <p:spPr bwMode="auto">
            <a:xfrm flipH="1">
              <a:off x="2329995" y="3381255"/>
              <a:ext cx="895083"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AutoShape 33">
              <a:extLst>
                <a:ext uri="{FF2B5EF4-FFF2-40B4-BE49-F238E27FC236}">
                  <a16:creationId xmlns:a16="http://schemas.microsoft.com/office/drawing/2014/main" id="{87FE93FC-6DD9-4413-BD40-2726BDB533B7}"/>
                </a:ext>
              </a:extLst>
            </p:cNvPr>
            <p:cNvCxnSpPr>
              <a:cxnSpLocks noChangeShapeType="1"/>
              <a:stCxn id="110" idx="4"/>
              <a:endCxn id="115" idx="0"/>
            </p:cNvCxnSpPr>
            <p:nvPr/>
          </p:nvCxnSpPr>
          <p:spPr bwMode="auto">
            <a:xfrm>
              <a:off x="3225078" y="3381255"/>
              <a:ext cx="0"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AutoShape 34">
              <a:extLst>
                <a:ext uri="{FF2B5EF4-FFF2-40B4-BE49-F238E27FC236}">
                  <a16:creationId xmlns:a16="http://schemas.microsoft.com/office/drawing/2014/main" id="{D84D10EC-F379-471E-B50C-0A815A8BA3E0}"/>
                </a:ext>
              </a:extLst>
            </p:cNvPr>
            <p:cNvCxnSpPr>
              <a:cxnSpLocks noChangeShapeType="1"/>
              <a:stCxn id="110" idx="4"/>
              <a:endCxn id="116" idx="0"/>
            </p:cNvCxnSpPr>
            <p:nvPr/>
          </p:nvCxnSpPr>
          <p:spPr bwMode="auto">
            <a:xfrm>
              <a:off x="3225078" y="3381255"/>
              <a:ext cx="1106374"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AutoShape 35">
              <a:extLst>
                <a:ext uri="{FF2B5EF4-FFF2-40B4-BE49-F238E27FC236}">
                  <a16:creationId xmlns:a16="http://schemas.microsoft.com/office/drawing/2014/main" id="{2545B13E-564C-498A-A3F0-83F7FAE80BE6}"/>
                </a:ext>
              </a:extLst>
            </p:cNvPr>
            <p:cNvCxnSpPr>
              <a:cxnSpLocks noChangeShapeType="1"/>
              <a:stCxn id="112" idx="4"/>
              <a:endCxn id="117" idx="0"/>
            </p:cNvCxnSpPr>
            <p:nvPr/>
          </p:nvCxnSpPr>
          <p:spPr bwMode="auto">
            <a:xfrm flipH="1">
              <a:off x="4963002" y="3381255"/>
              <a:ext cx="53403"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 name="AutoShape 36">
              <a:extLst>
                <a:ext uri="{FF2B5EF4-FFF2-40B4-BE49-F238E27FC236}">
                  <a16:creationId xmlns:a16="http://schemas.microsoft.com/office/drawing/2014/main" id="{8714984E-4140-45F4-BBA6-BA70DF02A29D}"/>
                </a:ext>
              </a:extLst>
            </p:cNvPr>
            <p:cNvCxnSpPr>
              <a:cxnSpLocks noChangeShapeType="1"/>
              <a:stCxn id="113" idx="4"/>
              <a:endCxn id="118" idx="0"/>
            </p:cNvCxnSpPr>
            <p:nvPr/>
          </p:nvCxnSpPr>
          <p:spPr bwMode="auto">
            <a:xfrm flipH="1">
              <a:off x="6331747" y="3381255"/>
              <a:ext cx="421420"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AutoShape 37">
              <a:extLst>
                <a:ext uri="{FF2B5EF4-FFF2-40B4-BE49-F238E27FC236}">
                  <a16:creationId xmlns:a16="http://schemas.microsoft.com/office/drawing/2014/main" id="{70E86317-10AA-4F0E-B2B2-4F096CC949F6}"/>
                </a:ext>
              </a:extLst>
            </p:cNvPr>
            <p:cNvCxnSpPr>
              <a:cxnSpLocks noChangeShapeType="1"/>
              <a:stCxn id="113" idx="4"/>
              <a:endCxn id="119" idx="0"/>
            </p:cNvCxnSpPr>
            <p:nvPr/>
          </p:nvCxnSpPr>
          <p:spPr bwMode="auto">
            <a:xfrm>
              <a:off x="6753167" y="3381255"/>
              <a:ext cx="579308"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AutoShape 38">
              <a:extLst>
                <a:ext uri="{FF2B5EF4-FFF2-40B4-BE49-F238E27FC236}">
                  <a16:creationId xmlns:a16="http://schemas.microsoft.com/office/drawing/2014/main" id="{84FBA44E-6413-43E3-9EDC-77E8F36B789E}"/>
                </a:ext>
              </a:extLst>
            </p:cNvPr>
            <p:cNvCxnSpPr>
              <a:cxnSpLocks noChangeShapeType="1"/>
              <a:stCxn id="114" idx="4"/>
              <a:endCxn id="120" idx="0"/>
            </p:cNvCxnSpPr>
            <p:nvPr/>
          </p:nvCxnSpPr>
          <p:spPr bwMode="auto">
            <a:xfrm flipH="1">
              <a:off x="2066462" y="4500453"/>
              <a:ext cx="26353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AutoShape 39">
              <a:extLst>
                <a:ext uri="{FF2B5EF4-FFF2-40B4-BE49-F238E27FC236}">
                  <a16:creationId xmlns:a16="http://schemas.microsoft.com/office/drawing/2014/main" id="{9F2AF5B5-CDDB-45D1-BD97-88B24CB7079E}"/>
                </a:ext>
              </a:extLst>
            </p:cNvPr>
            <p:cNvCxnSpPr>
              <a:cxnSpLocks noChangeShapeType="1"/>
              <a:stCxn id="114" idx="4"/>
              <a:endCxn id="121" idx="0"/>
            </p:cNvCxnSpPr>
            <p:nvPr/>
          </p:nvCxnSpPr>
          <p:spPr bwMode="auto">
            <a:xfrm>
              <a:off x="2329995" y="4500453"/>
              <a:ext cx="26353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AutoShape 40">
              <a:extLst>
                <a:ext uri="{FF2B5EF4-FFF2-40B4-BE49-F238E27FC236}">
                  <a16:creationId xmlns:a16="http://schemas.microsoft.com/office/drawing/2014/main" id="{D58704CB-3989-4B63-9370-1FE483D42D61}"/>
                </a:ext>
              </a:extLst>
            </p:cNvPr>
            <p:cNvCxnSpPr>
              <a:cxnSpLocks noChangeShapeType="1"/>
              <a:stCxn id="115" idx="4"/>
              <a:endCxn id="122" idx="0"/>
            </p:cNvCxnSpPr>
            <p:nvPr/>
          </p:nvCxnSpPr>
          <p:spPr bwMode="auto">
            <a:xfrm>
              <a:off x="3225078" y="4500453"/>
              <a:ext cx="0"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AutoShape 41">
              <a:extLst>
                <a:ext uri="{FF2B5EF4-FFF2-40B4-BE49-F238E27FC236}">
                  <a16:creationId xmlns:a16="http://schemas.microsoft.com/office/drawing/2014/main" id="{93A4E475-391D-4B6B-A5DC-F67912157F7D}"/>
                </a:ext>
              </a:extLst>
            </p:cNvPr>
            <p:cNvCxnSpPr>
              <a:cxnSpLocks noChangeShapeType="1"/>
              <a:stCxn id="116" idx="4"/>
              <a:endCxn id="123" idx="0"/>
            </p:cNvCxnSpPr>
            <p:nvPr/>
          </p:nvCxnSpPr>
          <p:spPr bwMode="auto">
            <a:xfrm flipH="1">
              <a:off x="3910031" y="4500453"/>
              <a:ext cx="421420"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AutoShape 42">
              <a:extLst>
                <a:ext uri="{FF2B5EF4-FFF2-40B4-BE49-F238E27FC236}">
                  <a16:creationId xmlns:a16="http://schemas.microsoft.com/office/drawing/2014/main" id="{07FF0202-8CBB-4D0C-B7F2-4D7C18530052}"/>
                </a:ext>
              </a:extLst>
            </p:cNvPr>
            <p:cNvCxnSpPr>
              <a:cxnSpLocks noChangeShapeType="1"/>
              <a:stCxn id="116" idx="4"/>
              <a:endCxn id="124" idx="0"/>
            </p:cNvCxnSpPr>
            <p:nvPr/>
          </p:nvCxnSpPr>
          <p:spPr bwMode="auto">
            <a:xfrm>
              <a:off x="4331451" y="4500453"/>
              <a:ext cx="420259"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AutoShape 43">
              <a:extLst>
                <a:ext uri="{FF2B5EF4-FFF2-40B4-BE49-F238E27FC236}">
                  <a16:creationId xmlns:a16="http://schemas.microsoft.com/office/drawing/2014/main" id="{970F6E91-2A53-4FD5-AF69-9D65E1B7EAC8}"/>
                </a:ext>
              </a:extLst>
            </p:cNvPr>
            <p:cNvCxnSpPr>
              <a:cxnSpLocks noChangeShapeType="1"/>
              <a:stCxn id="117" idx="4"/>
              <a:endCxn id="125" idx="0"/>
            </p:cNvCxnSpPr>
            <p:nvPr/>
          </p:nvCxnSpPr>
          <p:spPr bwMode="auto">
            <a:xfrm>
              <a:off x="4963002" y="4500453"/>
              <a:ext cx="47366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AutoShape 44">
              <a:extLst>
                <a:ext uri="{FF2B5EF4-FFF2-40B4-BE49-F238E27FC236}">
                  <a16:creationId xmlns:a16="http://schemas.microsoft.com/office/drawing/2014/main" id="{B6DFCD06-286A-4A1E-90F8-55BEA27BB755}"/>
                </a:ext>
              </a:extLst>
            </p:cNvPr>
            <p:cNvCxnSpPr>
              <a:cxnSpLocks noChangeShapeType="1"/>
              <a:stCxn id="118" idx="4"/>
              <a:endCxn id="126" idx="0"/>
            </p:cNvCxnSpPr>
            <p:nvPr/>
          </p:nvCxnSpPr>
          <p:spPr bwMode="auto">
            <a:xfrm flipH="1">
              <a:off x="5963730" y="4500453"/>
              <a:ext cx="368017"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AutoShape 45">
              <a:extLst>
                <a:ext uri="{FF2B5EF4-FFF2-40B4-BE49-F238E27FC236}">
                  <a16:creationId xmlns:a16="http://schemas.microsoft.com/office/drawing/2014/main" id="{8B1A816D-3B3E-4C0A-88F3-79AB93DA9028}"/>
                </a:ext>
              </a:extLst>
            </p:cNvPr>
            <p:cNvCxnSpPr>
              <a:cxnSpLocks noChangeShapeType="1"/>
              <a:stCxn id="118" idx="4"/>
              <a:endCxn id="127" idx="0"/>
            </p:cNvCxnSpPr>
            <p:nvPr/>
          </p:nvCxnSpPr>
          <p:spPr bwMode="auto">
            <a:xfrm>
              <a:off x="6331747" y="4500453"/>
              <a:ext cx="68495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2" name="AutoShape 46">
              <a:extLst>
                <a:ext uri="{FF2B5EF4-FFF2-40B4-BE49-F238E27FC236}">
                  <a16:creationId xmlns:a16="http://schemas.microsoft.com/office/drawing/2014/main" id="{5CD7DC6A-A2C8-45F8-B7B9-8529B06B86E9}"/>
                </a:ext>
              </a:extLst>
            </p:cNvPr>
            <p:cNvCxnSpPr>
              <a:cxnSpLocks noChangeShapeType="1"/>
              <a:stCxn id="123" idx="4"/>
              <a:endCxn id="131" idx="0"/>
            </p:cNvCxnSpPr>
            <p:nvPr/>
          </p:nvCxnSpPr>
          <p:spPr bwMode="auto">
            <a:xfrm flipH="1">
              <a:off x="3540853" y="5394086"/>
              <a:ext cx="369178"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 name="AutoShape 47">
              <a:extLst>
                <a:ext uri="{FF2B5EF4-FFF2-40B4-BE49-F238E27FC236}">
                  <a16:creationId xmlns:a16="http://schemas.microsoft.com/office/drawing/2014/main" id="{23D528DB-C5CD-4F4A-B725-B3998D4DA38A}"/>
                </a:ext>
              </a:extLst>
            </p:cNvPr>
            <p:cNvCxnSpPr>
              <a:cxnSpLocks noChangeShapeType="1"/>
              <a:stCxn id="123" idx="4"/>
              <a:endCxn id="132" idx="0"/>
            </p:cNvCxnSpPr>
            <p:nvPr/>
          </p:nvCxnSpPr>
          <p:spPr bwMode="auto">
            <a:xfrm>
              <a:off x="3910031" y="5394086"/>
              <a:ext cx="21013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AutoShape 48">
              <a:extLst>
                <a:ext uri="{FF2B5EF4-FFF2-40B4-BE49-F238E27FC236}">
                  <a16:creationId xmlns:a16="http://schemas.microsoft.com/office/drawing/2014/main" id="{F4DB55BB-DAA0-4085-9BAA-9BEFB5AC72A9}"/>
                </a:ext>
              </a:extLst>
            </p:cNvPr>
            <p:cNvCxnSpPr>
              <a:cxnSpLocks noChangeShapeType="1"/>
              <a:stCxn id="123" idx="4"/>
              <a:endCxn id="133" idx="0"/>
            </p:cNvCxnSpPr>
            <p:nvPr/>
          </p:nvCxnSpPr>
          <p:spPr bwMode="auto">
            <a:xfrm>
              <a:off x="3910031" y="5394086"/>
              <a:ext cx="84168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AutoShape 49">
              <a:extLst>
                <a:ext uri="{FF2B5EF4-FFF2-40B4-BE49-F238E27FC236}">
                  <a16:creationId xmlns:a16="http://schemas.microsoft.com/office/drawing/2014/main" id="{61411946-228D-40B7-8AE9-D3A2E9BF8AD6}"/>
                </a:ext>
              </a:extLst>
            </p:cNvPr>
            <p:cNvCxnSpPr>
              <a:cxnSpLocks noChangeShapeType="1"/>
              <a:stCxn id="122" idx="4"/>
              <a:endCxn id="130" idx="0"/>
            </p:cNvCxnSpPr>
            <p:nvPr/>
          </p:nvCxnSpPr>
          <p:spPr bwMode="auto">
            <a:xfrm flipH="1">
              <a:off x="2857061" y="5394086"/>
              <a:ext cx="368017"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AutoShape 50">
              <a:extLst>
                <a:ext uri="{FF2B5EF4-FFF2-40B4-BE49-F238E27FC236}">
                  <a16:creationId xmlns:a16="http://schemas.microsoft.com/office/drawing/2014/main" id="{356C523F-E136-4DFF-A7E0-50541BC538EA}"/>
                </a:ext>
              </a:extLst>
            </p:cNvPr>
            <p:cNvCxnSpPr>
              <a:cxnSpLocks noChangeShapeType="1"/>
              <a:stCxn id="120" idx="4"/>
              <a:endCxn id="128" idx="0"/>
            </p:cNvCxnSpPr>
            <p:nvPr/>
          </p:nvCxnSpPr>
          <p:spPr bwMode="auto">
            <a:xfrm flipH="1">
              <a:off x="1856333" y="5394086"/>
              <a:ext cx="21013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 name="AutoShape 51">
              <a:extLst>
                <a:ext uri="{FF2B5EF4-FFF2-40B4-BE49-F238E27FC236}">
                  <a16:creationId xmlns:a16="http://schemas.microsoft.com/office/drawing/2014/main" id="{508BAD76-6D20-454E-B4D1-8B7993A15A9B}"/>
                </a:ext>
              </a:extLst>
            </p:cNvPr>
            <p:cNvCxnSpPr>
              <a:cxnSpLocks noChangeShapeType="1"/>
              <a:stCxn id="120" idx="4"/>
              <a:endCxn id="129" idx="0"/>
            </p:cNvCxnSpPr>
            <p:nvPr/>
          </p:nvCxnSpPr>
          <p:spPr bwMode="auto">
            <a:xfrm>
              <a:off x="2066462" y="5394086"/>
              <a:ext cx="315775"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BFD43A8-F137-445D-8394-38D18A91B597}"/>
              </a:ext>
            </a:extLst>
          </p:cNvPr>
          <p:cNvSpPr>
            <a:spLocks noGrp="1" noChangeArrowheads="1"/>
          </p:cNvSpPr>
          <p:nvPr>
            <p:ph type="title"/>
          </p:nvPr>
        </p:nvSpPr>
        <p:spPr/>
        <p:txBody>
          <a:bodyPr/>
          <a:lstStyle/>
          <a:p>
            <a:pPr eaLnBrk="1" hangingPunct="1"/>
            <a:r>
              <a:rPr lang="zh-CN" altLang="en-US"/>
              <a:t>限界剪枝法</a:t>
            </a:r>
          </a:p>
        </p:txBody>
      </p:sp>
      <p:sp>
        <p:nvSpPr>
          <p:cNvPr id="22531" name="Rectangle 3">
            <a:extLst>
              <a:ext uri="{FF2B5EF4-FFF2-40B4-BE49-F238E27FC236}">
                <a16:creationId xmlns:a16="http://schemas.microsoft.com/office/drawing/2014/main" id="{02753FEA-6525-4BD4-ADBF-034D5E00FB6E}"/>
              </a:ext>
            </a:extLst>
          </p:cNvPr>
          <p:cNvSpPr>
            <a:spLocks noGrp="1" noChangeArrowheads="1"/>
          </p:cNvSpPr>
          <p:nvPr>
            <p:ph idx="1"/>
          </p:nvPr>
        </p:nvSpPr>
        <p:spPr>
          <a:xfrm>
            <a:off x="2590800" y="1981200"/>
            <a:ext cx="7543800" cy="4400550"/>
          </a:xfrm>
        </p:spPr>
        <p:txBody>
          <a:bodyPr>
            <a:normAutofit fontScale="70000" lnSpcReduction="20000"/>
          </a:bodyPr>
          <a:lstStyle/>
          <a:p>
            <a:pPr eaLnBrk="1" hangingPunct="1"/>
            <a:r>
              <a:rPr lang="zh-CN" altLang="en-US" sz="2400"/>
              <a:t>旅行售货员问题</a:t>
            </a:r>
          </a:p>
          <a:p>
            <a:pPr lvl="1" eaLnBrk="1" hangingPunct="1"/>
            <a:r>
              <a:rPr lang="zh-CN" altLang="en-US" sz="2000"/>
              <a:t>为了定义</a:t>
            </a:r>
            <a:r>
              <a:rPr lang="en-US" altLang="zh-CN" sz="2000"/>
              <a:t>C(x)</a:t>
            </a:r>
            <a:r>
              <a:rPr lang="zh-CN" altLang="en-US" sz="2000"/>
              <a:t>的下界</a:t>
            </a:r>
            <a:r>
              <a:rPr lang="en-US" altLang="zh-CN" sz="2000"/>
              <a:t>~C(x)</a:t>
            </a:r>
            <a:r>
              <a:rPr lang="zh-CN" altLang="en-US" sz="2000"/>
              <a:t>，引入权值矩阵的归约矩阵：</a:t>
            </a:r>
          </a:p>
          <a:p>
            <a:pPr lvl="2" eaLnBrk="1" hangingPunct="1"/>
            <a:r>
              <a:rPr lang="zh-CN" altLang="en-US" sz="1800"/>
              <a:t>从权值矩阵的每一行（列）中减去该行（列）的最小值，称为对行（列）的归约，被减去的最小值称为该行（列）的约数；对一个矩阵的行和列都做归约，称为原矩阵的归约矩阵，行列约数之和称为原矩阵的约数，记为</a:t>
            </a:r>
            <a:r>
              <a:rPr lang="en-US" altLang="zh-CN" sz="1800"/>
              <a:t>r </a:t>
            </a:r>
            <a:r>
              <a:rPr lang="zh-CN" altLang="en-US" sz="1800"/>
              <a:t>；</a:t>
            </a:r>
          </a:p>
          <a:p>
            <a:pPr lvl="1" eaLnBrk="1" hangingPunct="1"/>
            <a:r>
              <a:rPr lang="zh-CN" altLang="en-US" sz="2000"/>
              <a:t>由归约矩阵的定义可知，在有向连通网上的一条极大简单回路的路径权值之和等于权值矩阵的归约矩阵的约数</a:t>
            </a:r>
            <a:r>
              <a:rPr lang="en-US" altLang="zh-CN" sz="2000"/>
              <a:t>r+</a:t>
            </a:r>
            <a:r>
              <a:rPr lang="zh-CN" altLang="en-US" sz="2000"/>
              <a:t>归约矩阵上的对应权值之和；因此</a:t>
            </a:r>
            <a:r>
              <a:rPr lang="en-US" altLang="zh-CN" sz="2000"/>
              <a:t>r</a:t>
            </a:r>
            <a:r>
              <a:rPr lang="zh-CN" altLang="en-US" sz="2000"/>
              <a:t>是路径权值的一个下界，可作为</a:t>
            </a:r>
            <a:r>
              <a:rPr lang="en-US" altLang="zh-CN" sz="2000"/>
              <a:t>C(x)</a:t>
            </a:r>
            <a:r>
              <a:rPr lang="zh-CN" altLang="en-US" sz="2000"/>
              <a:t>的下界函数；</a:t>
            </a:r>
          </a:p>
          <a:p>
            <a:pPr lvl="1" eaLnBrk="1" hangingPunct="1"/>
            <a:r>
              <a:rPr lang="zh-CN" altLang="en-US" sz="2000"/>
              <a:t>定义</a:t>
            </a:r>
            <a:r>
              <a:rPr lang="en-US" altLang="zh-CN" sz="2000"/>
              <a:t>~C(T)=r</a:t>
            </a:r>
            <a:r>
              <a:rPr lang="zh-CN" altLang="en-US" sz="200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3890" name="Group 2">
            <a:extLst>
              <a:ext uri="{FF2B5EF4-FFF2-40B4-BE49-F238E27FC236}">
                <a16:creationId xmlns:a16="http://schemas.microsoft.com/office/drawing/2014/main" id="{2CC8D79A-01B9-4C21-9667-AF4215AEABC0}"/>
              </a:ext>
            </a:extLst>
          </p:cNvPr>
          <p:cNvGraphicFramePr>
            <a:graphicFrameLocks noGrp="1"/>
          </p:cNvGraphicFramePr>
          <p:nvPr/>
        </p:nvGraphicFramePr>
        <p:xfrm>
          <a:off x="2566988" y="549275"/>
          <a:ext cx="2889250" cy="2376489"/>
        </p:xfrm>
        <a:graphic>
          <a:graphicData uri="http://schemas.openxmlformats.org/drawingml/2006/table">
            <a:tbl>
              <a:tblPr/>
              <a:tblGrid>
                <a:gridCol w="579437">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gridCol w="576262">
                  <a:extLst>
                    <a:ext uri="{9D8B030D-6E8A-4147-A177-3AD203B41FA5}">
                      <a16:colId xmlns:a16="http://schemas.microsoft.com/office/drawing/2014/main" val="20003"/>
                    </a:ext>
                  </a:extLst>
                </a:gridCol>
                <a:gridCol w="579438">
                  <a:extLst>
                    <a:ext uri="{9D8B030D-6E8A-4147-A177-3AD203B41FA5}">
                      <a16:colId xmlns:a16="http://schemas.microsoft.com/office/drawing/2014/main" val="20004"/>
                    </a:ext>
                  </a:extLst>
                </a:gridCol>
              </a:tblGrid>
              <a:tr h="474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rgbClr val="FF0000"/>
                          </a:solidFill>
                          <a:effectLst/>
                          <a:latin typeface="Tahoma" pitchFamily="34" charset="0"/>
                          <a:ea typeface="楷体_GB2312"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76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rgbClr val="FF0000"/>
                          </a:solidFill>
                          <a:effectLst/>
                          <a:latin typeface="Tahoma" pitchFamily="34"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33"/>
                    </a:solidFill>
                  </a:tcPr>
                </a:tc>
                <a:extLst>
                  <a:ext uri="{0D108BD9-81ED-4DB2-BD59-A6C34878D82A}">
                    <a16:rowId xmlns:a16="http://schemas.microsoft.com/office/drawing/2014/main" val="10001"/>
                  </a:ext>
                </a:extLst>
              </a:tr>
              <a:tr h="474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rgbClr val="FF0000"/>
                          </a:solidFill>
                          <a:effectLst/>
                          <a:latin typeface="Tahoma" pitchFamily="34"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76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rgbClr val="FF0000"/>
                          </a:solidFill>
                          <a:effectLst/>
                          <a:latin typeface="Tahoma" pitchFamily="34"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33"/>
                    </a:solidFill>
                  </a:tcPr>
                </a:tc>
                <a:extLst>
                  <a:ext uri="{0D108BD9-81ED-4DB2-BD59-A6C34878D82A}">
                    <a16:rowId xmlns:a16="http://schemas.microsoft.com/office/drawing/2014/main" val="10003"/>
                  </a:ext>
                </a:extLst>
              </a:tr>
              <a:tr h="474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rgbClr val="FF0000"/>
                          </a:solidFill>
                          <a:effectLst/>
                          <a:latin typeface="Tahoma" pitchFamily="34"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graphicFrame>
        <p:nvGraphicFramePr>
          <p:cNvPr id="293928" name="Group 40">
            <a:extLst>
              <a:ext uri="{FF2B5EF4-FFF2-40B4-BE49-F238E27FC236}">
                <a16:creationId xmlns:a16="http://schemas.microsoft.com/office/drawing/2014/main" id="{B5E33D3E-CFC1-4CAA-A69E-1CF951DFF8A9}"/>
              </a:ext>
            </a:extLst>
          </p:cNvPr>
          <p:cNvGraphicFramePr>
            <a:graphicFrameLocks noGrp="1"/>
          </p:cNvGraphicFramePr>
          <p:nvPr/>
        </p:nvGraphicFramePr>
        <p:xfrm>
          <a:off x="6456363" y="549275"/>
          <a:ext cx="2889250" cy="2376489"/>
        </p:xfrm>
        <a:graphic>
          <a:graphicData uri="http://schemas.openxmlformats.org/drawingml/2006/table">
            <a:tbl>
              <a:tblPr/>
              <a:tblGrid>
                <a:gridCol w="579437">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gridCol w="560387">
                  <a:extLst>
                    <a:ext uri="{9D8B030D-6E8A-4147-A177-3AD203B41FA5}">
                      <a16:colId xmlns:a16="http://schemas.microsoft.com/office/drawing/2014/main" val="20002"/>
                    </a:ext>
                  </a:extLst>
                </a:gridCol>
                <a:gridCol w="593725">
                  <a:extLst>
                    <a:ext uri="{9D8B030D-6E8A-4147-A177-3AD203B41FA5}">
                      <a16:colId xmlns:a16="http://schemas.microsoft.com/office/drawing/2014/main" val="20003"/>
                    </a:ext>
                  </a:extLst>
                </a:gridCol>
                <a:gridCol w="579438">
                  <a:extLst>
                    <a:ext uri="{9D8B030D-6E8A-4147-A177-3AD203B41FA5}">
                      <a16:colId xmlns:a16="http://schemas.microsoft.com/office/drawing/2014/main" val="20004"/>
                    </a:ext>
                  </a:extLst>
                </a:gridCol>
              </a:tblGrid>
              <a:tr h="474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76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74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rgbClr val="000000"/>
                          </a:solidFill>
                          <a:effectLst/>
                          <a:latin typeface="Tahoma" pitchFamily="34"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B1B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rgbClr val="000000"/>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B1B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76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rgbClr val="000000"/>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B1B1"/>
                    </a:solidFill>
                  </a:tcPr>
                </a:tc>
                <a:extLst>
                  <a:ext uri="{0D108BD9-81ED-4DB2-BD59-A6C34878D82A}">
                    <a16:rowId xmlns:a16="http://schemas.microsoft.com/office/drawing/2014/main" val="10003"/>
                  </a:ext>
                </a:extLst>
              </a:tr>
              <a:tr h="474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rgbClr val="000000"/>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B1B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rgbClr val="000000"/>
                          </a:solidFill>
                          <a:effectLst/>
                          <a:latin typeface="Tahoma" pitchFamily="34"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B1B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23630" name="AutoShape 78">
            <a:extLst>
              <a:ext uri="{FF2B5EF4-FFF2-40B4-BE49-F238E27FC236}">
                <a16:creationId xmlns:a16="http://schemas.microsoft.com/office/drawing/2014/main" id="{2B0C17AD-06EB-4390-8136-F60C38171E96}"/>
              </a:ext>
            </a:extLst>
          </p:cNvPr>
          <p:cNvSpPr>
            <a:spLocks noChangeArrowheads="1"/>
          </p:cNvSpPr>
          <p:nvPr/>
        </p:nvSpPr>
        <p:spPr bwMode="auto">
          <a:xfrm>
            <a:off x="5641698" y="1645534"/>
            <a:ext cx="736601" cy="286464"/>
          </a:xfrm>
          <a:custGeom>
            <a:avLst/>
            <a:gdLst>
              <a:gd name="T0" fmla="*/ 364156978 w 21600"/>
              <a:gd name="T1" fmla="*/ 0 h 21600"/>
              <a:gd name="T2" fmla="*/ 0 w 21600"/>
              <a:gd name="T3" fmla="*/ 30346410 h 21600"/>
              <a:gd name="T4" fmla="*/ 364156978 w 21600"/>
              <a:gd name="T5" fmla="*/ 60692834 h 21600"/>
              <a:gd name="T6" fmla="*/ 485542646 w 21600"/>
              <a:gd name="T7" fmla="*/ 3034641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23631" name="Text Box 79">
            <a:extLst>
              <a:ext uri="{FF2B5EF4-FFF2-40B4-BE49-F238E27FC236}">
                <a16:creationId xmlns:a16="http://schemas.microsoft.com/office/drawing/2014/main" id="{B9D984BE-A75D-4EE5-A4BB-F50061209C31}"/>
              </a:ext>
            </a:extLst>
          </p:cNvPr>
          <p:cNvSpPr txBox="1">
            <a:spLocks noChangeArrowheads="1"/>
          </p:cNvSpPr>
          <p:nvPr/>
        </p:nvSpPr>
        <p:spPr bwMode="auto">
          <a:xfrm>
            <a:off x="5511800" y="1247776"/>
            <a:ext cx="946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zh-CN" altLang="en-US" sz="2000">
                <a:latin typeface="Times New Roman" panose="02020603050405020304" pitchFamily="18" charset="0"/>
                <a:ea typeface="楷体_GB2312" pitchFamily="49" charset="-122"/>
              </a:rPr>
              <a:t>行归约</a:t>
            </a:r>
          </a:p>
        </p:txBody>
      </p:sp>
      <p:graphicFrame>
        <p:nvGraphicFramePr>
          <p:cNvPr id="293968" name="Group 80">
            <a:extLst>
              <a:ext uri="{FF2B5EF4-FFF2-40B4-BE49-F238E27FC236}">
                <a16:creationId xmlns:a16="http://schemas.microsoft.com/office/drawing/2014/main" id="{1423DBB2-9635-4C9A-B68D-EF2BCD7ECC9E}"/>
              </a:ext>
            </a:extLst>
          </p:cNvPr>
          <p:cNvGraphicFramePr>
            <a:graphicFrameLocks noGrp="1"/>
          </p:cNvGraphicFramePr>
          <p:nvPr/>
        </p:nvGraphicFramePr>
        <p:xfrm>
          <a:off x="6456363" y="3573464"/>
          <a:ext cx="2889250" cy="2376489"/>
        </p:xfrm>
        <a:graphic>
          <a:graphicData uri="http://schemas.openxmlformats.org/drawingml/2006/table">
            <a:tbl>
              <a:tblPr/>
              <a:tblGrid>
                <a:gridCol w="579437">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gridCol w="560387">
                  <a:extLst>
                    <a:ext uri="{9D8B030D-6E8A-4147-A177-3AD203B41FA5}">
                      <a16:colId xmlns:a16="http://schemas.microsoft.com/office/drawing/2014/main" val="20002"/>
                    </a:ext>
                  </a:extLst>
                </a:gridCol>
                <a:gridCol w="593725">
                  <a:extLst>
                    <a:ext uri="{9D8B030D-6E8A-4147-A177-3AD203B41FA5}">
                      <a16:colId xmlns:a16="http://schemas.microsoft.com/office/drawing/2014/main" val="20003"/>
                    </a:ext>
                  </a:extLst>
                </a:gridCol>
                <a:gridCol w="579438">
                  <a:extLst>
                    <a:ext uri="{9D8B030D-6E8A-4147-A177-3AD203B41FA5}">
                      <a16:colId xmlns:a16="http://schemas.microsoft.com/office/drawing/2014/main" val="20004"/>
                    </a:ext>
                  </a:extLst>
                </a:gridCol>
              </a:tblGrid>
              <a:tr h="474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76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74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76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74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23670" name="Text Box 118">
            <a:extLst>
              <a:ext uri="{FF2B5EF4-FFF2-40B4-BE49-F238E27FC236}">
                <a16:creationId xmlns:a16="http://schemas.microsoft.com/office/drawing/2014/main" id="{8395031C-A5B4-4F21-870A-391469BD1DE9}"/>
              </a:ext>
            </a:extLst>
          </p:cNvPr>
          <p:cNvSpPr txBox="1">
            <a:spLocks noChangeArrowheads="1"/>
          </p:cNvSpPr>
          <p:nvPr/>
        </p:nvSpPr>
        <p:spPr bwMode="auto">
          <a:xfrm>
            <a:off x="7608888" y="2997201"/>
            <a:ext cx="946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zh-CN" altLang="en-US" sz="2000">
                <a:latin typeface="Times New Roman" panose="02020603050405020304" pitchFamily="18" charset="0"/>
                <a:ea typeface="楷体_GB2312" pitchFamily="49" charset="-122"/>
              </a:rPr>
              <a:t>列归约</a:t>
            </a:r>
          </a:p>
        </p:txBody>
      </p:sp>
      <p:sp>
        <p:nvSpPr>
          <p:cNvPr id="23671" name="AutoShape 119">
            <a:extLst>
              <a:ext uri="{FF2B5EF4-FFF2-40B4-BE49-F238E27FC236}">
                <a16:creationId xmlns:a16="http://schemas.microsoft.com/office/drawing/2014/main" id="{1F2DB0C0-C4D5-4801-AEE0-E7A1AE439770}"/>
              </a:ext>
            </a:extLst>
          </p:cNvPr>
          <p:cNvSpPr>
            <a:spLocks noChangeArrowheads="1"/>
          </p:cNvSpPr>
          <p:nvPr/>
        </p:nvSpPr>
        <p:spPr bwMode="auto">
          <a:xfrm rot="5400000">
            <a:off x="7291981" y="3108130"/>
            <a:ext cx="514348" cy="282968"/>
          </a:xfrm>
          <a:custGeom>
            <a:avLst/>
            <a:gdLst>
              <a:gd name="T0" fmla="*/ 88905521 w 21600"/>
              <a:gd name="T1" fmla="*/ 0 h 21600"/>
              <a:gd name="T2" fmla="*/ 0 w 21600"/>
              <a:gd name="T3" fmla="*/ 30346410 h 21600"/>
              <a:gd name="T4" fmla="*/ 88905521 w 21600"/>
              <a:gd name="T5" fmla="*/ 60692834 h 21600"/>
              <a:gd name="T6" fmla="*/ 118540689 w 21600"/>
              <a:gd name="T7" fmla="*/ 3034641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23672" name="Text Box 120">
            <a:extLst>
              <a:ext uri="{FF2B5EF4-FFF2-40B4-BE49-F238E27FC236}">
                <a16:creationId xmlns:a16="http://schemas.microsoft.com/office/drawing/2014/main" id="{23BDB32B-59F6-4411-A38B-25C7F61DFA49}"/>
              </a:ext>
            </a:extLst>
          </p:cNvPr>
          <p:cNvSpPr txBox="1">
            <a:spLocks noChangeArrowheads="1"/>
          </p:cNvSpPr>
          <p:nvPr/>
        </p:nvSpPr>
        <p:spPr bwMode="auto">
          <a:xfrm>
            <a:off x="5519739" y="6092826"/>
            <a:ext cx="38512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zh-CN" altLang="en-US" sz="2000">
                <a:latin typeface="Times New Roman" panose="02020603050405020304" pitchFamily="18" charset="0"/>
                <a:ea typeface="楷体_GB2312" pitchFamily="49" charset="-122"/>
              </a:rPr>
              <a:t>归约数为：</a:t>
            </a:r>
            <a:r>
              <a:rPr kumimoji="1" lang="en-US" altLang="zh-CN" sz="2000">
                <a:latin typeface="Times New Roman" panose="02020603050405020304" pitchFamily="18" charset="0"/>
                <a:ea typeface="楷体_GB2312" pitchFamily="49" charset="-122"/>
              </a:rPr>
              <a:t>10+2+2+3+4+1+3 = 25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C50CD2E8-5948-4F9A-863D-A07E10CFCB2A}"/>
              </a:ext>
            </a:extLst>
          </p:cNvPr>
          <p:cNvSpPr>
            <a:spLocks noGrp="1" noChangeArrowheads="1"/>
          </p:cNvSpPr>
          <p:nvPr>
            <p:ph type="title"/>
          </p:nvPr>
        </p:nvSpPr>
        <p:spPr/>
        <p:txBody>
          <a:bodyPr/>
          <a:lstStyle/>
          <a:p>
            <a:pPr eaLnBrk="1" hangingPunct="1"/>
            <a:r>
              <a:rPr lang="zh-CN" altLang="en-US"/>
              <a:t>限界剪枝法</a:t>
            </a:r>
          </a:p>
        </p:txBody>
      </p:sp>
      <p:sp>
        <p:nvSpPr>
          <p:cNvPr id="24579" name="Rectangle 3">
            <a:extLst>
              <a:ext uri="{FF2B5EF4-FFF2-40B4-BE49-F238E27FC236}">
                <a16:creationId xmlns:a16="http://schemas.microsoft.com/office/drawing/2014/main" id="{9419563A-2211-4655-BDB9-204FF480B942}"/>
              </a:ext>
            </a:extLst>
          </p:cNvPr>
          <p:cNvSpPr>
            <a:spLocks noGrp="1" noChangeArrowheads="1"/>
          </p:cNvSpPr>
          <p:nvPr>
            <p:ph idx="1"/>
          </p:nvPr>
        </p:nvSpPr>
        <p:spPr/>
        <p:txBody>
          <a:bodyPr>
            <a:normAutofit fontScale="92500" lnSpcReduction="10000"/>
          </a:bodyPr>
          <a:lstStyle/>
          <a:p>
            <a:pPr eaLnBrk="1" hangingPunct="1">
              <a:lnSpc>
                <a:spcPct val="120000"/>
              </a:lnSpc>
            </a:pPr>
            <a:r>
              <a:rPr lang="zh-CN" altLang="en-US" sz="1800"/>
              <a:t>旅行售货员问题</a:t>
            </a:r>
          </a:p>
          <a:p>
            <a:pPr lvl="1" eaLnBrk="1" hangingPunct="1">
              <a:lnSpc>
                <a:spcPct val="120000"/>
              </a:lnSpc>
            </a:pPr>
            <a:r>
              <a:rPr lang="zh-CN" altLang="en-US" sz="1600"/>
              <a:t>从状态空间树的根出发，定义非根结点</a:t>
            </a:r>
            <a:r>
              <a:rPr lang="en-US" altLang="zh-CN" sz="1600"/>
              <a:t>x</a:t>
            </a:r>
            <a:r>
              <a:rPr lang="zh-CN" altLang="en-US" sz="1600"/>
              <a:t>的估值函数如下：</a:t>
            </a:r>
          </a:p>
          <a:p>
            <a:pPr lvl="1" eaLnBrk="1" hangingPunct="1">
              <a:lnSpc>
                <a:spcPct val="120000"/>
              </a:lnSpc>
            </a:pPr>
            <a:r>
              <a:rPr lang="zh-CN" altLang="en-US" sz="1600"/>
              <a:t>若</a:t>
            </a:r>
            <a:r>
              <a:rPr lang="en-US" altLang="zh-CN" sz="1600"/>
              <a:t>x</a:t>
            </a:r>
            <a:r>
              <a:rPr lang="zh-CN" altLang="en-US" sz="1600"/>
              <a:t>不是解结点，则：</a:t>
            </a:r>
          </a:p>
          <a:p>
            <a:pPr lvl="2" eaLnBrk="1" hangingPunct="1">
              <a:lnSpc>
                <a:spcPct val="120000"/>
              </a:lnSpc>
            </a:pPr>
            <a:r>
              <a:rPr lang="zh-CN" altLang="en-US" sz="1400"/>
              <a:t>设</a:t>
            </a:r>
            <a:r>
              <a:rPr lang="en-US" altLang="zh-CN" sz="1400"/>
              <a:t>x</a:t>
            </a:r>
            <a:r>
              <a:rPr lang="zh-CN" altLang="en-US" sz="1400"/>
              <a:t>的父结点</a:t>
            </a:r>
            <a:r>
              <a:rPr lang="en-US" altLang="zh-CN" sz="1400"/>
              <a:t>y</a:t>
            </a:r>
            <a:r>
              <a:rPr lang="zh-CN" altLang="en-US" sz="1400"/>
              <a:t>的归约矩阵</a:t>
            </a:r>
            <a:r>
              <a:rPr lang="en-US" altLang="zh-CN" sz="1400"/>
              <a:t>A</a:t>
            </a:r>
            <a:r>
              <a:rPr lang="en-US" altLang="zh-CN" sz="1400" baseline="-25000"/>
              <a:t>y</a:t>
            </a:r>
            <a:r>
              <a:rPr lang="zh-CN" altLang="en-US" sz="1400"/>
              <a:t>，</a:t>
            </a:r>
          </a:p>
          <a:p>
            <a:pPr lvl="2" eaLnBrk="1" hangingPunct="1">
              <a:lnSpc>
                <a:spcPct val="120000"/>
              </a:lnSpc>
            </a:pPr>
            <a:r>
              <a:rPr lang="zh-CN" altLang="en-US" sz="1400"/>
              <a:t>设</a:t>
            </a:r>
            <a:r>
              <a:rPr lang="en-US" altLang="zh-CN" sz="1400"/>
              <a:t>x</a:t>
            </a:r>
            <a:r>
              <a:rPr lang="zh-CN" altLang="en-US" sz="1400"/>
              <a:t>是由加入边</a:t>
            </a:r>
            <a:r>
              <a:rPr lang="en-US" altLang="zh-CN" sz="1400"/>
              <a:t>(i,j)</a:t>
            </a:r>
            <a:r>
              <a:rPr lang="zh-CN" altLang="en-US" sz="1400"/>
              <a:t>得到的，则将</a:t>
            </a:r>
            <a:r>
              <a:rPr lang="en-US" altLang="zh-CN" sz="1400"/>
              <a:t>A</a:t>
            </a:r>
            <a:r>
              <a:rPr lang="en-US" altLang="zh-CN" sz="1400" baseline="-25000"/>
              <a:t>y</a:t>
            </a:r>
            <a:r>
              <a:rPr lang="zh-CN" altLang="en-US" sz="1400"/>
              <a:t>的第</a:t>
            </a:r>
            <a:r>
              <a:rPr lang="en-US" altLang="zh-CN" sz="1400"/>
              <a:t>i</a:t>
            </a:r>
            <a:r>
              <a:rPr lang="zh-CN" altLang="en-US" sz="1400"/>
              <a:t>行和第</a:t>
            </a:r>
            <a:r>
              <a:rPr lang="en-US" altLang="zh-CN" sz="1400"/>
              <a:t>j</a:t>
            </a:r>
            <a:r>
              <a:rPr lang="zh-CN" altLang="en-US" sz="1400"/>
              <a:t>列均置为∞，以避免选入其他以</a:t>
            </a:r>
            <a:r>
              <a:rPr lang="en-US" altLang="zh-CN" sz="1400"/>
              <a:t>i</a:t>
            </a:r>
            <a:r>
              <a:rPr lang="zh-CN" altLang="en-US" sz="1400"/>
              <a:t>为起点和以</a:t>
            </a:r>
            <a:r>
              <a:rPr lang="en-US" altLang="zh-CN" sz="1400"/>
              <a:t>j</a:t>
            </a:r>
            <a:r>
              <a:rPr lang="zh-CN" altLang="en-US" sz="1400"/>
              <a:t>为终点的边；</a:t>
            </a:r>
            <a:br>
              <a:rPr lang="zh-CN" altLang="en-US" sz="1400"/>
            </a:br>
            <a:r>
              <a:rPr lang="zh-CN" altLang="en-US" sz="1400"/>
              <a:t>将</a:t>
            </a:r>
            <a:r>
              <a:rPr lang="en-US" altLang="zh-CN" sz="1400"/>
              <a:t>A</a:t>
            </a:r>
            <a:r>
              <a:rPr lang="en-US" altLang="zh-CN" sz="1400" baseline="-25000"/>
              <a:t>j1</a:t>
            </a:r>
            <a:r>
              <a:rPr lang="zh-CN" altLang="en-US" sz="1400"/>
              <a:t>置为∞，以避免选入</a:t>
            </a:r>
            <a:r>
              <a:rPr lang="en-US" altLang="zh-CN" sz="1400"/>
              <a:t>(j,1)</a:t>
            </a:r>
            <a:r>
              <a:rPr lang="zh-CN" altLang="en-US" sz="1400"/>
              <a:t>；</a:t>
            </a:r>
            <a:br>
              <a:rPr lang="zh-CN" altLang="en-US" sz="1400"/>
            </a:br>
            <a:r>
              <a:rPr lang="zh-CN" altLang="en-US" sz="1400"/>
              <a:t>如此得到的矩阵就是</a:t>
            </a:r>
            <a:r>
              <a:rPr lang="en-US" altLang="zh-CN" sz="1400"/>
              <a:t>x</a:t>
            </a:r>
            <a:r>
              <a:rPr lang="zh-CN" altLang="en-US" sz="1400"/>
              <a:t>的归约矩阵</a:t>
            </a:r>
            <a:r>
              <a:rPr lang="en-US" altLang="zh-CN" sz="1400"/>
              <a:t>A</a:t>
            </a:r>
            <a:r>
              <a:rPr lang="en-US" altLang="zh-CN" sz="1400" baseline="-25000"/>
              <a:t>x</a:t>
            </a:r>
            <a:r>
              <a:rPr lang="zh-CN" altLang="en-US" sz="1400"/>
              <a:t>，归约于</a:t>
            </a:r>
            <a:r>
              <a:rPr lang="en-US" altLang="zh-CN" sz="1400"/>
              <a:t>A</a:t>
            </a:r>
            <a:r>
              <a:rPr lang="en-US" altLang="zh-CN" sz="1400" baseline="-25000"/>
              <a:t>x</a:t>
            </a:r>
            <a:r>
              <a:rPr lang="zh-CN" altLang="en-US" sz="1400"/>
              <a:t>的归约数为</a:t>
            </a:r>
            <a:r>
              <a:rPr lang="en-US" altLang="zh-CN" sz="1400"/>
              <a:t>r</a:t>
            </a:r>
            <a:r>
              <a:rPr lang="en-US" altLang="zh-CN" sz="1400" baseline="-25000"/>
              <a:t>x</a:t>
            </a:r>
            <a:r>
              <a:rPr lang="zh-CN" altLang="en-US" sz="1400"/>
              <a:t>，则定义：</a:t>
            </a:r>
            <a:br>
              <a:rPr lang="zh-CN" altLang="en-US" sz="1400"/>
            </a:br>
            <a:r>
              <a:rPr lang="en-US" altLang="zh-CN" sz="1400"/>
              <a:t>~C(x) = ~C(y)+r</a:t>
            </a:r>
            <a:r>
              <a:rPr lang="en-US" altLang="zh-CN" sz="1400" baseline="-25000"/>
              <a:t>x</a:t>
            </a:r>
          </a:p>
          <a:p>
            <a:pPr lvl="2" eaLnBrk="1" hangingPunct="1">
              <a:lnSpc>
                <a:spcPct val="120000"/>
              </a:lnSpc>
            </a:pPr>
            <a:r>
              <a:rPr lang="zh-CN" altLang="en-US" sz="1400"/>
              <a:t>归约于矩阵</a:t>
            </a:r>
            <a:r>
              <a:rPr lang="en-US" altLang="zh-CN" sz="1400"/>
              <a:t>A</a:t>
            </a:r>
            <a:r>
              <a:rPr lang="en-US" altLang="zh-CN" sz="1400" baseline="-25000"/>
              <a:t>x</a:t>
            </a:r>
            <a:r>
              <a:rPr lang="zh-CN" altLang="en-US" sz="1400"/>
              <a:t>的归约数</a:t>
            </a:r>
            <a:r>
              <a:rPr lang="en-US" altLang="zh-CN" sz="1400"/>
              <a:t>r</a:t>
            </a:r>
            <a:r>
              <a:rPr lang="en-US" altLang="zh-CN" sz="1400" baseline="-25000"/>
              <a:t>x</a:t>
            </a:r>
            <a:r>
              <a:rPr lang="zh-CN" altLang="en-US" sz="1400"/>
              <a:t>是指</a:t>
            </a:r>
            <a:r>
              <a:rPr lang="en-US" altLang="zh-CN" sz="1400"/>
              <a:t>A</a:t>
            </a:r>
            <a:r>
              <a:rPr lang="en-US" altLang="zh-CN" sz="1400" baseline="-25000"/>
              <a:t>x</a:t>
            </a:r>
            <a:r>
              <a:rPr lang="zh-CN" altLang="en-US" sz="1400"/>
              <a:t>相对于</a:t>
            </a:r>
            <a:r>
              <a:rPr lang="en-US" altLang="zh-CN" sz="1400"/>
              <a:t>A</a:t>
            </a:r>
            <a:r>
              <a:rPr lang="en-US" altLang="zh-CN" sz="1400" baseline="-25000"/>
              <a:t>y</a:t>
            </a:r>
            <a:r>
              <a:rPr lang="zh-CN" altLang="en-US" sz="1400"/>
              <a:t>的归约数的增量</a:t>
            </a:r>
            <a:r>
              <a:rPr lang="en-US" altLang="zh-CN" sz="1400">
                <a:latin typeface="Arial" panose="020B0604020202020204" pitchFamily="34" charset="0"/>
              </a:rPr>
              <a:t>——</a:t>
            </a:r>
            <a:r>
              <a:rPr lang="zh-CN" altLang="en-US" sz="1400"/>
              <a:t>由于取消了某些边的选择，可能会删除原矩阵上的行列归约数，而产生新的行列归约数；</a:t>
            </a:r>
          </a:p>
          <a:p>
            <a:pPr lvl="1" eaLnBrk="1" hangingPunct="1">
              <a:lnSpc>
                <a:spcPct val="120000"/>
              </a:lnSpc>
            </a:pPr>
            <a:r>
              <a:rPr lang="zh-CN" altLang="en-US" sz="1600"/>
              <a:t>若</a:t>
            </a:r>
            <a:r>
              <a:rPr lang="en-US" altLang="zh-CN" sz="1600"/>
              <a:t>x</a:t>
            </a:r>
            <a:r>
              <a:rPr lang="zh-CN" altLang="en-US" sz="1600"/>
              <a:t>是解结点，则：</a:t>
            </a:r>
          </a:p>
          <a:p>
            <a:pPr lvl="2" eaLnBrk="1" hangingPunct="1">
              <a:lnSpc>
                <a:spcPct val="120000"/>
              </a:lnSpc>
            </a:pPr>
            <a:r>
              <a:rPr lang="en-US" altLang="zh-CN" sz="1400"/>
              <a:t>~C(x) = C(x)</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5938" name="Group 2">
            <a:extLst>
              <a:ext uri="{FF2B5EF4-FFF2-40B4-BE49-F238E27FC236}">
                <a16:creationId xmlns:a16="http://schemas.microsoft.com/office/drawing/2014/main" id="{89BDD1FD-9D6A-4E20-995A-75AE34D80BAA}"/>
              </a:ext>
            </a:extLst>
          </p:cNvPr>
          <p:cNvGraphicFramePr>
            <a:graphicFrameLocks noGrp="1"/>
          </p:cNvGraphicFramePr>
          <p:nvPr/>
        </p:nvGraphicFramePr>
        <p:xfrm>
          <a:off x="2965450" y="2227263"/>
          <a:ext cx="2438400" cy="1676400"/>
        </p:xfrm>
        <a:graphic>
          <a:graphicData uri="http://schemas.openxmlformats.org/drawingml/2006/table">
            <a:tbl>
              <a:tblPr/>
              <a:tblGrid>
                <a:gridCol w="488950">
                  <a:extLst>
                    <a:ext uri="{9D8B030D-6E8A-4147-A177-3AD203B41FA5}">
                      <a16:colId xmlns:a16="http://schemas.microsoft.com/office/drawing/2014/main" val="20000"/>
                    </a:ext>
                  </a:extLst>
                </a:gridCol>
                <a:gridCol w="485775">
                  <a:extLst>
                    <a:ext uri="{9D8B030D-6E8A-4147-A177-3AD203B41FA5}">
                      <a16:colId xmlns:a16="http://schemas.microsoft.com/office/drawing/2014/main" val="20001"/>
                    </a:ext>
                  </a:extLst>
                </a:gridCol>
                <a:gridCol w="473075">
                  <a:extLst>
                    <a:ext uri="{9D8B030D-6E8A-4147-A177-3AD203B41FA5}">
                      <a16:colId xmlns:a16="http://schemas.microsoft.com/office/drawing/2014/main" val="20002"/>
                    </a:ext>
                  </a:extLst>
                </a:gridCol>
                <a:gridCol w="501650">
                  <a:extLst>
                    <a:ext uri="{9D8B030D-6E8A-4147-A177-3AD203B41FA5}">
                      <a16:colId xmlns:a16="http://schemas.microsoft.com/office/drawing/2014/main" val="20003"/>
                    </a:ext>
                  </a:extLst>
                </a:gridCol>
                <a:gridCol w="488950">
                  <a:extLst>
                    <a:ext uri="{9D8B030D-6E8A-4147-A177-3AD203B41FA5}">
                      <a16:colId xmlns:a16="http://schemas.microsoft.com/office/drawing/2014/main" val="20004"/>
                    </a:ext>
                  </a:extLst>
                </a:gridCol>
              </a:tblGrid>
              <a:tr h="269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68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69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68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69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rgbClr val="000000"/>
                          </a:solidFill>
                          <a:effectLst/>
                          <a:latin typeface="Tahoma" pitchFamily="34" charset="0"/>
                          <a:ea typeface="楷体_GB2312" pitchFamily="49"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295976" name="Text Box 40">
            <a:extLst>
              <a:ext uri="{FF2B5EF4-FFF2-40B4-BE49-F238E27FC236}">
                <a16:creationId xmlns:a16="http://schemas.microsoft.com/office/drawing/2014/main" id="{3EDA65A0-1F4D-47D9-8F94-1BF9E86EE927}"/>
              </a:ext>
            </a:extLst>
          </p:cNvPr>
          <p:cNvSpPr txBox="1">
            <a:spLocks noChangeArrowheads="1"/>
          </p:cNvSpPr>
          <p:nvPr/>
        </p:nvSpPr>
        <p:spPr bwMode="auto">
          <a:xfrm>
            <a:off x="5678489" y="2708276"/>
            <a:ext cx="2033587"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2000">
                <a:latin typeface="Times New Roman" panose="02020603050405020304" pitchFamily="18" charset="0"/>
                <a:ea typeface="楷体_GB2312" pitchFamily="49" charset="-122"/>
              </a:rPr>
              <a:t>r</a:t>
            </a:r>
            <a:r>
              <a:rPr kumimoji="1" lang="en-US" altLang="zh-CN" sz="2000" baseline="-25000">
                <a:latin typeface="Times New Roman" panose="02020603050405020304" pitchFamily="18" charset="0"/>
                <a:ea typeface="楷体_GB2312" pitchFamily="49" charset="-122"/>
              </a:rPr>
              <a:t>x</a:t>
            </a:r>
            <a:r>
              <a:rPr kumimoji="1" lang="zh-CN" altLang="en-US" sz="2000">
                <a:latin typeface="Times New Roman" panose="02020603050405020304" pitchFamily="18" charset="0"/>
                <a:ea typeface="楷体_GB2312" pitchFamily="49" charset="-122"/>
              </a:rPr>
              <a:t>为：</a:t>
            </a:r>
            <a:r>
              <a:rPr kumimoji="1" lang="en-US" altLang="zh-CN" sz="2000">
                <a:latin typeface="Times New Roman" panose="02020603050405020304" pitchFamily="18" charset="0"/>
                <a:ea typeface="楷体_GB2312" pitchFamily="49" charset="-122"/>
              </a:rPr>
              <a:t>17+11 = 28</a:t>
            </a:r>
          </a:p>
        </p:txBody>
      </p:sp>
      <p:sp>
        <p:nvSpPr>
          <p:cNvPr id="295977" name="Line 41">
            <a:extLst>
              <a:ext uri="{FF2B5EF4-FFF2-40B4-BE49-F238E27FC236}">
                <a16:creationId xmlns:a16="http://schemas.microsoft.com/office/drawing/2014/main" id="{BCAAA847-9DAF-4645-8755-FECCDE6E7408}"/>
              </a:ext>
            </a:extLst>
          </p:cNvPr>
          <p:cNvSpPr>
            <a:spLocks noChangeShapeType="1"/>
          </p:cNvSpPr>
          <p:nvPr/>
        </p:nvSpPr>
        <p:spPr bwMode="auto">
          <a:xfrm>
            <a:off x="2432050" y="2379663"/>
            <a:ext cx="32004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95978" name="Line 42">
            <a:extLst>
              <a:ext uri="{FF2B5EF4-FFF2-40B4-BE49-F238E27FC236}">
                <a16:creationId xmlns:a16="http://schemas.microsoft.com/office/drawing/2014/main" id="{D9608872-57D4-4631-86A1-963D30E243DA}"/>
              </a:ext>
            </a:extLst>
          </p:cNvPr>
          <p:cNvSpPr>
            <a:spLocks noChangeShapeType="1"/>
          </p:cNvSpPr>
          <p:nvPr/>
        </p:nvSpPr>
        <p:spPr bwMode="auto">
          <a:xfrm>
            <a:off x="4184650" y="1998663"/>
            <a:ext cx="0" cy="1981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95979" name="Line 43">
            <a:extLst>
              <a:ext uri="{FF2B5EF4-FFF2-40B4-BE49-F238E27FC236}">
                <a16:creationId xmlns:a16="http://schemas.microsoft.com/office/drawing/2014/main" id="{1C329337-4F3E-42D2-A0C2-434B2C3DE3B1}"/>
              </a:ext>
            </a:extLst>
          </p:cNvPr>
          <p:cNvSpPr>
            <a:spLocks noChangeShapeType="1"/>
          </p:cNvSpPr>
          <p:nvPr/>
        </p:nvSpPr>
        <p:spPr bwMode="auto">
          <a:xfrm>
            <a:off x="3089275" y="2989263"/>
            <a:ext cx="228600" cy="1524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95980" name="Group 44">
            <a:extLst>
              <a:ext uri="{FF2B5EF4-FFF2-40B4-BE49-F238E27FC236}">
                <a16:creationId xmlns:a16="http://schemas.microsoft.com/office/drawing/2014/main" id="{0CCF6217-67E1-4EA7-AF86-CD5C147A6AF4}"/>
              </a:ext>
            </a:extLst>
          </p:cNvPr>
          <p:cNvGraphicFramePr>
            <a:graphicFrameLocks noGrp="1"/>
          </p:cNvGraphicFramePr>
          <p:nvPr/>
        </p:nvGraphicFramePr>
        <p:xfrm>
          <a:off x="2965450" y="4437063"/>
          <a:ext cx="2438400" cy="1676400"/>
        </p:xfrm>
        <a:graphic>
          <a:graphicData uri="http://schemas.openxmlformats.org/drawingml/2006/table">
            <a:tbl>
              <a:tblPr/>
              <a:tblGrid>
                <a:gridCol w="488950">
                  <a:extLst>
                    <a:ext uri="{9D8B030D-6E8A-4147-A177-3AD203B41FA5}">
                      <a16:colId xmlns:a16="http://schemas.microsoft.com/office/drawing/2014/main" val="20000"/>
                    </a:ext>
                  </a:extLst>
                </a:gridCol>
                <a:gridCol w="485775">
                  <a:extLst>
                    <a:ext uri="{9D8B030D-6E8A-4147-A177-3AD203B41FA5}">
                      <a16:colId xmlns:a16="http://schemas.microsoft.com/office/drawing/2014/main" val="20001"/>
                    </a:ext>
                  </a:extLst>
                </a:gridCol>
                <a:gridCol w="473075">
                  <a:extLst>
                    <a:ext uri="{9D8B030D-6E8A-4147-A177-3AD203B41FA5}">
                      <a16:colId xmlns:a16="http://schemas.microsoft.com/office/drawing/2014/main" val="20002"/>
                    </a:ext>
                  </a:extLst>
                </a:gridCol>
                <a:gridCol w="501650">
                  <a:extLst>
                    <a:ext uri="{9D8B030D-6E8A-4147-A177-3AD203B41FA5}">
                      <a16:colId xmlns:a16="http://schemas.microsoft.com/office/drawing/2014/main" val="20003"/>
                    </a:ext>
                  </a:extLst>
                </a:gridCol>
                <a:gridCol w="488950">
                  <a:extLst>
                    <a:ext uri="{9D8B030D-6E8A-4147-A177-3AD203B41FA5}">
                      <a16:colId xmlns:a16="http://schemas.microsoft.com/office/drawing/2014/main" val="20004"/>
                    </a:ext>
                  </a:extLst>
                </a:gridCol>
              </a:tblGrid>
              <a:tr h="269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68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rgbClr val="000000"/>
                          </a:solidFill>
                          <a:effectLst/>
                          <a:latin typeface="Tahoma" pitchFamily="34"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69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68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rgbClr val="000000"/>
                          </a:solidFill>
                          <a:effectLst/>
                          <a:latin typeface="Tahoma" pitchFamily="34"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69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296018" name="Line 82">
            <a:extLst>
              <a:ext uri="{FF2B5EF4-FFF2-40B4-BE49-F238E27FC236}">
                <a16:creationId xmlns:a16="http://schemas.microsoft.com/office/drawing/2014/main" id="{45A90F59-483A-4A50-8344-0633440886AC}"/>
              </a:ext>
            </a:extLst>
          </p:cNvPr>
          <p:cNvSpPr>
            <a:spLocks noChangeShapeType="1"/>
          </p:cNvSpPr>
          <p:nvPr/>
        </p:nvSpPr>
        <p:spPr bwMode="auto">
          <a:xfrm>
            <a:off x="2432050" y="4589463"/>
            <a:ext cx="32004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96019" name="Line 83">
            <a:extLst>
              <a:ext uri="{FF2B5EF4-FFF2-40B4-BE49-F238E27FC236}">
                <a16:creationId xmlns:a16="http://schemas.microsoft.com/office/drawing/2014/main" id="{FA83BDD3-AA8E-485E-BCB4-115F19F71D2B}"/>
              </a:ext>
            </a:extLst>
          </p:cNvPr>
          <p:cNvSpPr>
            <a:spLocks noChangeShapeType="1"/>
          </p:cNvSpPr>
          <p:nvPr/>
        </p:nvSpPr>
        <p:spPr bwMode="auto">
          <a:xfrm>
            <a:off x="5113338" y="4284663"/>
            <a:ext cx="0" cy="1981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96020" name="Text Box 84">
            <a:extLst>
              <a:ext uri="{FF2B5EF4-FFF2-40B4-BE49-F238E27FC236}">
                <a16:creationId xmlns:a16="http://schemas.microsoft.com/office/drawing/2014/main" id="{9150A37B-202A-4A2B-AC4A-B1241833D24C}"/>
              </a:ext>
            </a:extLst>
          </p:cNvPr>
          <p:cNvSpPr txBox="1">
            <a:spLocks noChangeArrowheads="1"/>
          </p:cNvSpPr>
          <p:nvPr/>
        </p:nvSpPr>
        <p:spPr bwMode="auto">
          <a:xfrm>
            <a:off x="5678489" y="5013325"/>
            <a:ext cx="181331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2000">
                <a:latin typeface="Times New Roman" panose="02020603050405020304" pitchFamily="18" charset="0"/>
                <a:ea typeface="楷体_GB2312" pitchFamily="49" charset="-122"/>
              </a:rPr>
              <a:t>r</a:t>
            </a:r>
            <a:r>
              <a:rPr kumimoji="1" lang="en-US" altLang="zh-CN" sz="2000" baseline="-25000">
                <a:latin typeface="Times New Roman" panose="02020603050405020304" pitchFamily="18" charset="0"/>
                <a:ea typeface="楷体_GB2312" pitchFamily="49" charset="-122"/>
              </a:rPr>
              <a:t>x</a:t>
            </a:r>
            <a:r>
              <a:rPr kumimoji="1" lang="zh-CN" altLang="en-US" sz="2000">
                <a:latin typeface="Times New Roman" panose="02020603050405020304" pitchFamily="18" charset="0"/>
                <a:ea typeface="楷体_GB2312" pitchFamily="49" charset="-122"/>
              </a:rPr>
              <a:t>为：</a:t>
            </a:r>
            <a:r>
              <a:rPr kumimoji="1" lang="en-US" altLang="zh-CN" sz="2000">
                <a:latin typeface="Times New Roman" panose="02020603050405020304" pitchFamily="18" charset="0"/>
                <a:ea typeface="楷体_GB2312" pitchFamily="49" charset="-122"/>
              </a:rPr>
              <a:t>1+2+3=6</a:t>
            </a:r>
          </a:p>
        </p:txBody>
      </p:sp>
      <p:sp>
        <p:nvSpPr>
          <p:cNvPr id="296021" name="Line 85">
            <a:extLst>
              <a:ext uri="{FF2B5EF4-FFF2-40B4-BE49-F238E27FC236}">
                <a16:creationId xmlns:a16="http://schemas.microsoft.com/office/drawing/2014/main" id="{5877E722-705A-42D8-8F10-C317128B44F4}"/>
              </a:ext>
            </a:extLst>
          </p:cNvPr>
          <p:cNvSpPr>
            <a:spLocks noChangeShapeType="1"/>
          </p:cNvSpPr>
          <p:nvPr/>
        </p:nvSpPr>
        <p:spPr bwMode="auto">
          <a:xfrm>
            <a:off x="3103563" y="5851525"/>
            <a:ext cx="228600" cy="1524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5686" name="Rectangle 86">
            <a:extLst>
              <a:ext uri="{FF2B5EF4-FFF2-40B4-BE49-F238E27FC236}">
                <a16:creationId xmlns:a16="http://schemas.microsoft.com/office/drawing/2014/main" id="{F166CF4F-CE04-43C5-A2A4-15091672FF56}"/>
              </a:ext>
            </a:extLst>
          </p:cNvPr>
          <p:cNvSpPr>
            <a:spLocks noChangeArrowheads="1"/>
          </p:cNvSpPr>
          <p:nvPr/>
        </p:nvSpPr>
        <p:spPr bwMode="auto">
          <a:xfrm>
            <a:off x="2566988" y="620713"/>
            <a:ext cx="7777162"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latin typeface="Courier New" panose="02070309020205020404" pitchFamily="49" charset="0"/>
                <a:ea typeface="华文新魏" panose="02010800040101010101" pitchFamily="2" charset="-122"/>
              </a:rPr>
              <a:t>从根结点出发，以选择边</a:t>
            </a:r>
            <a:r>
              <a:rPr lang="en-US" altLang="zh-CN" b="1">
                <a:latin typeface="Courier New" panose="02070309020205020404" pitchFamily="49" charset="0"/>
                <a:ea typeface="华文新魏" panose="02010800040101010101" pitchFamily="2" charset="-122"/>
              </a:rPr>
              <a:t>&lt;1,3&gt;</a:t>
            </a:r>
            <a:r>
              <a:rPr lang="zh-CN" altLang="en-US" b="1">
                <a:latin typeface="Courier New" panose="02070309020205020404" pitchFamily="49" charset="0"/>
                <a:ea typeface="华文新魏" panose="02010800040101010101" pitchFamily="2" charset="-122"/>
              </a:rPr>
              <a:t>分枝为例，选择后，删去行</a:t>
            </a:r>
            <a:r>
              <a:rPr lang="en-US" altLang="zh-CN" b="1">
                <a:latin typeface="Courier New" panose="02070309020205020404" pitchFamily="49" charset="0"/>
                <a:ea typeface="华文新魏" panose="02010800040101010101" pitchFamily="2" charset="-122"/>
              </a:rPr>
              <a:t>1</a:t>
            </a:r>
            <a:r>
              <a:rPr lang="zh-CN" altLang="en-US" b="1">
                <a:latin typeface="Courier New" panose="02070309020205020404" pitchFamily="49" charset="0"/>
                <a:ea typeface="华文新魏" panose="02010800040101010101" pitchFamily="2" charset="-122"/>
              </a:rPr>
              <a:t>列</a:t>
            </a:r>
            <a:r>
              <a:rPr lang="en-US" altLang="zh-CN" b="1">
                <a:latin typeface="Courier New" panose="02070309020205020404" pitchFamily="49" charset="0"/>
                <a:ea typeface="华文新魏" panose="02010800040101010101" pitchFamily="2" charset="-122"/>
              </a:rPr>
              <a:t>3</a:t>
            </a:r>
            <a:r>
              <a:rPr lang="zh-CN" altLang="en-US" b="1">
                <a:latin typeface="Courier New" panose="02070309020205020404" pitchFamily="49" charset="0"/>
                <a:ea typeface="华文新魏" panose="02010800040101010101" pitchFamily="2" charset="-122"/>
              </a:rPr>
              <a:t>和</a:t>
            </a:r>
            <a:r>
              <a:rPr lang="en-US" altLang="zh-CN" b="1">
                <a:latin typeface="Courier New" panose="02070309020205020404" pitchFamily="49" charset="0"/>
                <a:ea typeface="华文新魏" panose="02010800040101010101" pitchFamily="2" charset="-122"/>
              </a:rPr>
              <a:t>&lt;3,1&gt;</a:t>
            </a:r>
            <a:r>
              <a:rPr lang="zh-CN" altLang="en-US" b="1">
                <a:latin typeface="Courier New" panose="02070309020205020404" pitchFamily="49" charset="0"/>
                <a:ea typeface="华文新魏" panose="02010800040101010101" pitchFamily="2" charset="-122"/>
              </a:rPr>
              <a:t>；</a:t>
            </a:r>
          </a:p>
          <a:p>
            <a:pPr eaLnBrk="1" hangingPunct="1">
              <a:spcBef>
                <a:spcPct val="50000"/>
              </a:spcBef>
            </a:pPr>
            <a:r>
              <a:rPr lang="zh-CN" altLang="en-US" b="1">
                <a:latin typeface="Courier New" panose="02070309020205020404" pitchFamily="49" charset="0"/>
                <a:ea typeface="华文新魏" panose="02010800040101010101" pitchFamily="2" charset="-122"/>
              </a:rPr>
              <a:t>以选择边</a:t>
            </a:r>
            <a:r>
              <a:rPr lang="en-US" altLang="zh-CN" b="1">
                <a:latin typeface="Courier New" panose="02070309020205020404" pitchFamily="49" charset="0"/>
                <a:ea typeface="华文新魏" panose="02010800040101010101" pitchFamily="2" charset="-122"/>
              </a:rPr>
              <a:t>&lt;1,5&gt;</a:t>
            </a:r>
            <a:r>
              <a:rPr lang="zh-CN" altLang="en-US" b="1">
                <a:latin typeface="Courier New" panose="02070309020205020404" pitchFamily="49" charset="0"/>
                <a:ea typeface="华文新魏" panose="02010800040101010101" pitchFamily="2" charset="-122"/>
              </a:rPr>
              <a:t>分枝为例，选择后，删去行</a:t>
            </a:r>
            <a:r>
              <a:rPr lang="en-US" altLang="zh-CN" b="1">
                <a:latin typeface="Courier New" panose="02070309020205020404" pitchFamily="49" charset="0"/>
                <a:ea typeface="华文新魏" panose="02010800040101010101" pitchFamily="2" charset="-122"/>
              </a:rPr>
              <a:t>1</a:t>
            </a:r>
            <a:r>
              <a:rPr lang="zh-CN" altLang="en-US" b="1">
                <a:latin typeface="Courier New" panose="02070309020205020404" pitchFamily="49" charset="0"/>
                <a:ea typeface="华文新魏" panose="02010800040101010101" pitchFamily="2" charset="-122"/>
              </a:rPr>
              <a:t>列</a:t>
            </a:r>
            <a:r>
              <a:rPr lang="en-US" altLang="zh-CN" b="1">
                <a:latin typeface="Courier New" panose="02070309020205020404" pitchFamily="49" charset="0"/>
                <a:ea typeface="华文新魏" panose="02010800040101010101" pitchFamily="2" charset="-122"/>
              </a:rPr>
              <a:t>5</a:t>
            </a:r>
            <a:r>
              <a:rPr lang="zh-CN" altLang="en-US" b="1">
                <a:latin typeface="Courier New" panose="02070309020205020404" pitchFamily="49" charset="0"/>
                <a:ea typeface="华文新魏" panose="02010800040101010101" pitchFamily="2" charset="-122"/>
              </a:rPr>
              <a:t>和</a:t>
            </a:r>
            <a:r>
              <a:rPr lang="en-US" altLang="zh-CN" b="1">
                <a:latin typeface="Courier New" panose="02070309020205020404" pitchFamily="49" charset="0"/>
                <a:ea typeface="华文新魏" panose="02010800040101010101" pitchFamily="2" charset="-122"/>
              </a:rPr>
              <a:t>&lt;5,1&gt;</a:t>
            </a:r>
            <a:r>
              <a:rPr lang="zh-CN" altLang="en-US" b="1">
                <a:latin typeface="Courier New" panose="02070309020205020404" pitchFamily="49" charset="0"/>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597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95977"/>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9597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597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960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60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602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60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76" grpId="0"/>
      <p:bldP spid="2960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EE9A83F-22E0-47AF-AD4B-D29C951FC943}"/>
              </a:ext>
            </a:extLst>
          </p:cNvPr>
          <p:cNvSpPr>
            <a:spLocks noGrp="1" noChangeArrowheads="1"/>
          </p:cNvSpPr>
          <p:nvPr>
            <p:ph type="title"/>
          </p:nvPr>
        </p:nvSpPr>
        <p:spPr/>
        <p:txBody>
          <a:bodyPr/>
          <a:lstStyle/>
          <a:p>
            <a:pPr eaLnBrk="1" hangingPunct="1"/>
            <a:r>
              <a:rPr lang="zh-CN" altLang="en-US"/>
              <a:t>最小耗费搜索法</a:t>
            </a:r>
          </a:p>
        </p:txBody>
      </p:sp>
      <p:grpSp>
        <p:nvGrpSpPr>
          <p:cNvPr id="111" name="组合 110">
            <a:extLst>
              <a:ext uri="{FF2B5EF4-FFF2-40B4-BE49-F238E27FC236}">
                <a16:creationId xmlns:a16="http://schemas.microsoft.com/office/drawing/2014/main" id="{0EF6E223-1F5A-4146-B2D0-5B32A9F91985}"/>
              </a:ext>
            </a:extLst>
          </p:cNvPr>
          <p:cNvGrpSpPr/>
          <p:nvPr/>
        </p:nvGrpSpPr>
        <p:grpSpPr>
          <a:xfrm>
            <a:off x="2279576" y="1700808"/>
            <a:ext cx="7561263" cy="4249738"/>
            <a:chOff x="996950" y="1984375"/>
            <a:chExt cx="7561263" cy="4249738"/>
          </a:xfrm>
        </p:grpSpPr>
        <p:grpSp>
          <p:nvGrpSpPr>
            <p:cNvPr id="112" name="组合 5">
              <a:extLst>
                <a:ext uri="{FF2B5EF4-FFF2-40B4-BE49-F238E27FC236}">
                  <a16:creationId xmlns:a16="http://schemas.microsoft.com/office/drawing/2014/main" id="{13410F5E-0C6C-418F-96D2-CA4898E10FF8}"/>
                </a:ext>
              </a:extLst>
            </p:cNvPr>
            <p:cNvGrpSpPr>
              <a:grpSpLocks/>
            </p:cNvGrpSpPr>
            <p:nvPr/>
          </p:nvGrpSpPr>
          <p:grpSpPr bwMode="auto">
            <a:xfrm>
              <a:off x="996950" y="1984375"/>
              <a:ext cx="5962650" cy="4249738"/>
              <a:chOff x="1697284" y="1984723"/>
              <a:chExt cx="5963486" cy="4248761"/>
            </a:xfrm>
          </p:grpSpPr>
          <p:sp>
            <p:nvSpPr>
              <p:cNvPr id="117" name="Oval 3">
                <a:extLst>
                  <a:ext uri="{FF2B5EF4-FFF2-40B4-BE49-F238E27FC236}">
                    <a16:creationId xmlns:a16="http://schemas.microsoft.com/office/drawing/2014/main" id="{1C45A903-0F04-4790-99EE-F5E1E7251435}"/>
                  </a:ext>
                </a:extLst>
              </p:cNvPr>
              <p:cNvSpPr>
                <a:spLocks noChangeArrowheads="1"/>
              </p:cNvSpPr>
              <p:nvPr/>
            </p:nvSpPr>
            <p:spPr bwMode="auto">
              <a:xfrm>
                <a:off x="4330291" y="1984723"/>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8" name="Oval 4">
                <a:extLst>
                  <a:ext uri="{FF2B5EF4-FFF2-40B4-BE49-F238E27FC236}">
                    <a16:creationId xmlns:a16="http://schemas.microsoft.com/office/drawing/2014/main" id="{2782E469-3C7F-45C9-B1DD-0D29F136AA16}"/>
                  </a:ext>
                </a:extLst>
              </p:cNvPr>
              <p:cNvSpPr>
                <a:spLocks noChangeArrowheads="1"/>
              </p:cNvSpPr>
              <p:nvPr/>
            </p:nvSpPr>
            <p:spPr bwMode="auto">
              <a:xfrm>
                <a:off x="3066030" y="3029728"/>
                <a:ext cx="318328" cy="367788"/>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1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a:t>
                </a:r>
                <a:endParaRPr kumimoji="0" lang="zh-CN" altLang="en-US" sz="18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9" name="Oval 5">
                <a:extLst>
                  <a:ext uri="{FF2B5EF4-FFF2-40B4-BE49-F238E27FC236}">
                    <a16:creationId xmlns:a16="http://schemas.microsoft.com/office/drawing/2014/main" id="{ADCECCF1-EA92-4EF3-844A-4C30303A93B2}"/>
                  </a:ext>
                </a:extLst>
              </p:cNvPr>
              <p:cNvSpPr>
                <a:spLocks noChangeArrowheads="1"/>
              </p:cNvSpPr>
              <p:nvPr/>
            </p:nvSpPr>
            <p:spPr bwMode="auto">
              <a:xfrm>
                <a:off x="4014516"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0" name="Oval 6">
                <a:extLst>
                  <a:ext uri="{FF2B5EF4-FFF2-40B4-BE49-F238E27FC236}">
                    <a16:creationId xmlns:a16="http://schemas.microsoft.com/office/drawing/2014/main" id="{4D78D7C4-D192-4EF0-879E-CA6387AAA656}"/>
                  </a:ext>
                </a:extLst>
              </p:cNvPr>
              <p:cNvSpPr>
                <a:spLocks noChangeArrowheads="1"/>
              </p:cNvSpPr>
              <p:nvPr/>
            </p:nvSpPr>
            <p:spPr bwMode="auto">
              <a:xfrm>
                <a:off x="4857356"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1" name="Oval 7">
                <a:extLst>
                  <a:ext uri="{FF2B5EF4-FFF2-40B4-BE49-F238E27FC236}">
                    <a16:creationId xmlns:a16="http://schemas.microsoft.com/office/drawing/2014/main" id="{705CE9F4-D74E-4EFF-BD5C-804F6C504B61}"/>
                  </a:ext>
                </a:extLst>
              </p:cNvPr>
              <p:cNvSpPr>
                <a:spLocks noChangeArrowheads="1"/>
              </p:cNvSpPr>
              <p:nvPr/>
            </p:nvSpPr>
            <p:spPr bwMode="auto">
              <a:xfrm>
                <a:off x="6594119" y="3029685"/>
                <a:ext cx="379145" cy="367873"/>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1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x</a:t>
                </a:r>
                <a:endParaRPr kumimoji="0" lang="zh-CN" altLang="en-US" sz="18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2" name="Oval 8">
                <a:extLst>
                  <a:ext uri="{FF2B5EF4-FFF2-40B4-BE49-F238E27FC236}">
                    <a16:creationId xmlns:a16="http://schemas.microsoft.com/office/drawing/2014/main" id="{D712BC59-2CB2-47E8-9076-C7ABBC3C9923}"/>
                  </a:ext>
                </a:extLst>
              </p:cNvPr>
              <p:cNvSpPr>
                <a:spLocks noChangeArrowheads="1"/>
              </p:cNvSpPr>
              <p:nvPr/>
            </p:nvSpPr>
            <p:spPr bwMode="auto">
              <a:xfrm>
                <a:off x="2170947"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3" name="Oval 9">
                <a:extLst>
                  <a:ext uri="{FF2B5EF4-FFF2-40B4-BE49-F238E27FC236}">
                    <a16:creationId xmlns:a16="http://schemas.microsoft.com/office/drawing/2014/main" id="{978118D3-C4B1-4E07-863B-D73D258B7D89}"/>
                  </a:ext>
                </a:extLst>
              </p:cNvPr>
              <p:cNvSpPr>
                <a:spLocks noChangeArrowheads="1"/>
              </p:cNvSpPr>
              <p:nvPr/>
            </p:nvSpPr>
            <p:spPr bwMode="auto">
              <a:xfrm>
                <a:off x="3066030" y="4148924"/>
                <a:ext cx="379198" cy="367788"/>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1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x</a:t>
                </a:r>
                <a:endParaRPr kumimoji="0" lang="zh-CN" altLang="en-US" sz="11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4" name="Oval 10">
                <a:extLst>
                  <a:ext uri="{FF2B5EF4-FFF2-40B4-BE49-F238E27FC236}">
                    <a16:creationId xmlns:a16="http://schemas.microsoft.com/office/drawing/2014/main" id="{A3B9F7CB-1F6A-4952-8FA0-A7727AA0C671}"/>
                  </a:ext>
                </a:extLst>
              </p:cNvPr>
              <p:cNvSpPr>
                <a:spLocks noChangeArrowheads="1"/>
              </p:cNvSpPr>
              <p:nvPr/>
            </p:nvSpPr>
            <p:spPr bwMode="auto">
              <a:xfrm>
                <a:off x="4172403"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5" name="Oval 11">
                <a:extLst>
                  <a:ext uri="{FF2B5EF4-FFF2-40B4-BE49-F238E27FC236}">
                    <a16:creationId xmlns:a16="http://schemas.microsoft.com/office/drawing/2014/main" id="{99B9CBC9-227E-49B3-921D-B174A5FC9484}"/>
                  </a:ext>
                </a:extLst>
              </p:cNvPr>
              <p:cNvSpPr>
                <a:spLocks noChangeArrowheads="1"/>
              </p:cNvSpPr>
              <p:nvPr/>
            </p:nvSpPr>
            <p:spPr bwMode="auto">
              <a:xfrm>
                <a:off x="4803953"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6" name="Oval 12">
                <a:extLst>
                  <a:ext uri="{FF2B5EF4-FFF2-40B4-BE49-F238E27FC236}">
                    <a16:creationId xmlns:a16="http://schemas.microsoft.com/office/drawing/2014/main" id="{7BE58E87-4695-4822-9E4D-3788C57A34FD}"/>
                  </a:ext>
                </a:extLst>
              </p:cNvPr>
              <p:cNvSpPr>
                <a:spLocks noChangeArrowheads="1"/>
              </p:cNvSpPr>
              <p:nvPr/>
            </p:nvSpPr>
            <p:spPr bwMode="auto">
              <a:xfrm>
                <a:off x="6172698"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7" name="Oval 13">
                <a:extLst>
                  <a:ext uri="{FF2B5EF4-FFF2-40B4-BE49-F238E27FC236}">
                    <a16:creationId xmlns:a16="http://schemas.microsoft.com/office/drawing/2014/main" id="{48AC4279-9A53-4766-8F86-B1B30DCC5656}"/>
                  </a:ext>
                </a:extLst>
              </p:cNvPr>
              <p:cNvSpPr>
                <a:spLocks noChangeArrowheads="1"/>
              </p:cNvSpPr>
              <p:nvPr/>
            </p:nvSpPr>
            <p:spPr bwMode="auto">
              <a:xfrm>
                <a:off x="7173340" y="4154337"/>
                <a:ext cx="487430" cy="357105"/>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050" b="1" i="0" u="none" strike="noStrike" kern="0" cap="none" spc="0" normalizeH="0" baseline="0" noProof="0" dirty="0">
                    <a:ln>
                      <a:noFill/>
                    </a:ln>
                    <a:solidFill>
                      <a:srgbClr val="FFFF00"/>
                    </a:solidFill>
                    <a:effectLst/>
                    <a:uLnTx/>
                    <a:uFillTx/>
                    <a:latin typeface="Tahoma" panose="020B0604030504040204" pitchFamily="34" charset="0"/>
                    <a:ea typeface="宋体" panose="02010600030101010101" pitchFamily="2" charset="-122"/>
                  </a:rPr>
                  <a:t>y2</a:t>
                </a:r>
                <a:endParaRPr kumimoji="0" lang="zh-CN" altLang="en-US" sz="1800" b="1" i="0" u="none" strike="noStrike" kern="0" cap="none" spc="0" normalizeH="0" baseline="0" noProof="0" dirty="0">
                  <a:ln>
                    <a:noFill/>
                  </a:ln>
                  <a:solidFill>
                    <a:srgbClr val="FFFF00"/>
                  </a:solidFill>
                  <a:effectLst/>
                  <a:uLnTx/>
                  <a:uFillTx/>
                  <a:latin typeface="Tahoma" panose="020B0604030504040204" pitchFamily="34" charset="0"/>
                  <a:ea typeface="宋体" panose="02010600030101010101" pitchFamily="2" charset="-122"/>
                </a:endParaRPr>
              </a:p>
            </p:txBody>
          </p:sp>
          <p:sp>
            <p:nvSpPr>
              <p:cNvPr id="128" name="Oval 14">
                <a:extLst>
                  <a:ext uri="{FF2B5EF4-FFF2-40B4-BE49-F238E27FC236}">
                    <a16:creationId xmlns:a16="http://schemas.microsoft.com/office/drawing/2014/main" id="{E5B20EF3-7D13-4456-94AA-A6FDF979FA02}"/>
                  </a:ext>
                </a:extLst>
              </p:cNvPr>
              <p:cNvSpPr>
                <a:spLocks noChangeArrowheads="1"/>
              </p:cNvSpPr>
              <p:nvPr/>
            </p:nvSpPr>
            <p:spPr bwMode="auto">
              <a:xfrm>
                <a:off x="1907414"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9" name="Oval 15">
                <a:extLst>
                  <a:ext uri="{FF2B5EF4-FFF2-40B4-BE49-F238E27FC236}">
                    <a16:creationId xmlns:a16="http://schemas.microsoft.com/office/drawing/2014/main" id="{3190BD17-2768-486D-B082-4D44C667E8B6}"/>
                  </a:ext>
                </a:extLst>
              </p:cNvPr>
              <p:cNvSpPr>
                <a:spLocks noChangeArrowheads="1"/>
              </p:cNvSpPr>
              <p:nvPr/>
            </p:nvSpPr>
            <p:spPr bwMode="auto">
              <a:xfrm>
                <a:off x="2434479" y="5058820"/>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0" name="Oval 16">
                <a:extLst>
                  <a:ext uri="{FF2B5EF4-FFF2-40B4-BE49-F238E27FC236}">
                    <a16:creationId xmlns:a16="http://schemas.microsoft.com/office/drawing/2014/main" id="{554C11DC-496B-4A23-AAB7-FFD45E14B932}"/>
                  </a:ext>
                </a:extLst>
              </p:cNvPr>
              <p:cNvSpPr>
                <a:spLocks noChangeArrowheads="1"/>
              </p:cNvSpPr>
              <p:nvPr/>
            </p:nvSpPr>
            <p:spPr bwMode="auto">
              <a:xfrm>
                <a:off x="3066030"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1" name="Oval 17">
                <a:extLst>
                  <a:ext uri="{FF2B5EF4-FFF2-40B4-BE49-F238E27FC236}">
                    <a16:creationId xmlns:a16="http://schemas.microsoft.com/office/drawing/2014/main" id="{DF00F4B9-EC4B-4E5D-9500-F91184CA2C0C}"/>
                  </a:ext>
                </a:extLst>
              </p:cNvPr>
              <p:cNvSpPr>
                <a:spLocks noChangeArrowheads="1"/>
              </p:cNvSpPr>
              <p:nvPr/>
            </p:nvSpPr>
            <p:spPr bwMode="auto">
              <a:xfrm>
                <a:off x="3750983"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2" name="Oval 18">
                <a:extLst>
                  <a:ext uri="{FF2B5EF4-FFF2-40B4-BE49-F238E27FC236}">
                    <a16:creationId xmlns:a16="http://schemas.microsoft.com/office/drawing/2014/main" id="{7CE4FF65-607E-4A85-8724-A3CD263D9A66}"/>
                  </a:ext>
                </a:extLst>
              </p:cNvPr>
              <p:cNvSpPr>
                <a:spLocks noChangeArrowheads="1"/>
              </p:cNvSpPr>
              <p:nvPr/>
            </p:nvSpPr>
            <p:spPr bwMode="auto">
              <a:xfrm>
                <a:off x="4592662" y="5058820"/>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3" name="Oval 19">
                <a:extLst>
                  <a:ext uri="{FF2B5EF4-FFF2-40B4-BE49-F238E27FC236}">
                    <a16:creationId xmlns:a16="http://schemas.microsoft.com/office/drawing/2014/main" id="{76B70573-21E4-48C2-9B3A-CD86A1C55822}"/>
                  </a:ext>
                </a:extLst>
              </p:cNvPr>
              <p:cNvSpPr>
                <a:spLocks noChangeArrowheads="1"/>
              </p:cNvSpPr>
              <p:nvPr/>
            </p:nvSpPr>
            <p:spPr bwMode="auto">
              <a:xfrm>
                <a:off x="5277616" y="5058820"/>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4" name="Oval 20">
                <a:extLst>
                  <a:ext uri="{FF2B5EF4-FFF2-40B4-BE49-F238E27FC236}">
                    <a16:creationId xmlns:a16="http://schemas.microsoft.com/office/drawing/2014/main" id="{484DE484-D869-41FF-99CF-17E8856B5F50}"/>
                  </a:ext>
                </a:extLst>
              </p:cNvPr>
              <p:cNvSpPr>
                <a:spLocks noChangeArrowheads="1"/>
              </p:cNvSpPr>
              <p:nvPr/>
            </p:nvSpPr>
            <p:spPr bwMode="auto">
              <a:xfrm>
                <a:off x="5804681"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5" name="Oval 21">
                <a:extLst>
                  <a:ext uri="{FF2B5EF4-FFF2-40B4-BE49-F238E27FC236}">
                    <a16:creationId xmlns:a16="http://schemas.microsoft.com/office/drawing/2014/main" id="{03E825E8-0A81-49DA-AC24-6D01E7784927}"/>
                  </a:ext>
                </a:extLst>
              </p:cNvPr>
              <p:cNvSpPr>
                <a:spLocks noChangeArrowheads="1"/>
              </p:cNvSpPr>
              <p:nvPr/>
            </p:nvSpPr>
            <p:spPr bwMode="auto">
              <a:xfrm>
                <a:off x="6857652" y="5042516"/>
                <a:ext cx="500868" cy="367873"/>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100" b="1"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y1</a:t>
                </a:r>
                <a:endParaRPr kumimoji="0" lang="zh-CN" altLang="en-US" sz="1800" b="1"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36" name="Oval 22">
                <a:extLst>
                  <a:ext uri="{FF2B5EF4-FFF2-40B4-BE49-F238E27FC236}">
                    <a16:creationId xmlns:a16="http://schemas.microsoft.com/office/drawing/2014/main" id="{60D339FD-AC4E-4992-BD27-65FA8A8FE3C9}"/>
                  </a:ext>
                </a:extLst>
              </p:cNvPr>
              <p:cNvSpPr>
                <a:spLocks noChangeArrowheads="1"/>
              </p:cNvSpPr>
              <p:nvPr/>
            </p:nvSpPr>
            <p:spPr bwMode="auto">
              <a:xfrm>
                <a:off x="1697284"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7" name="Oval 23">
                <a:extLst>
                  <a:ext uri="{FF2B5EF4-FFF2-40B4-BE49-F238E27FC236}">
                    <a16:creationId xmlns:a16="http://schemas.microsoft.com/office/drawing/2014/main" id="{242BA284-63F6-4DD4-9378-F34B158BF3F1}"/>
                  </a:ext>
                </a:extLst>
              </p:cNvPr>
              <p:cNvSpPr>
                <a:spLocks noChangeArrowheads="1"/>
              </p:cNvSpPr>
              <p:nvPr/>
            </p:nvSpPr>
            <p:spPr bwMode="auto">
              <a:xfrm>
                <a:off x="2223189" y="5898218"/>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8" name="Oval 24">
                <a:extLst>
                  <a:ext uri="{FF2B5EF4-FFF2-40B4-BE49-F238E27FC236}">
                    <a16:creationId xmlns:a16="http://schemas.microsoft.com/office/drawing/2014/main" id="{A4145704-91A6-420D-8AD9-2C5DCC12C643}"/>
                  </a:ext>
                </a:extLst>
              </p:cNvPr>
              <p:cNvSpPr>
                <a:spLocks noChangeArrowheads="1"/>
              </p:cNvSpPr>
              <p:nvPr/>
            </p:nvSpPr>
            <p:spPr bwMode="auto">
              <a:xfrm>
                <a:off x="2698012"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9" name="Oval 25">
                <a:extLst>
                  <a:ext uri="{FF2B5EF4-FFF2-40B4-BE49-F238E27FC236}">
                    <a16:creationId xmlns:a16="http://schemas.microsoft.com/office/drawing/2014/main" id="{5DAD1372-AAA5-47FB-829F-AE76E4707D42}"/>
                  </a:ext>
                </a:extLst>
              </p:cNvPr>
              <p:cNvSpPr>
                <a:spLocks noChangeArrowheads="1"/>
              </p:cNvSpPr>
              <p:nvPr/>
            </p:nvSpPr>
            <p:spPr bwMode="auto">
              <a:xfrm>
                <a:off x="3381805" y="5898218"/>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0" name="Oval 26">
                <a:extLst>
                  <a:ext uri="{FF2B5EF4-FFF2-40B4-BE49-F238E27FC236}">
                    <a16:creationId xmlns:a16="http://schemas.microsoft.com/office/drawing/2014/main" id="{C90C0D6E-699E-46B0-A27A-D4D203312812}"/>
                  </a:ext>
                </a:extLst>
              </p:cNvPr>
              <p:cNvSpPr>
                <a:spLocks noChangeArrowheads="1"/>
              </p:cNvSpPr>
              <p:nvPr/>
            </p:nvSpPr>
            <p:spPr bwMode="auto">
              <a:xfrm>
                <a:off x="3961112"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1" name="Oval 27">
                <a:extLst>
                  <a:ext uri="{FF2B5EF4-FFF2-40B4-BE49-F238E27FC236}">
                    <a16:creationId xmlns:a16="http://schemas.microsoft.com/office/drawing/2014/main" id="{AD91853E-EC84-45DF-9C41-E5023A8880F6}"/>
                  </a:ext>
                </a:extLst>
              </p:cNvPr>
              <p:cNvSpPr>
                <a:spLocks noChangeArrowheads="1"/>
              </p:cNvSpPr>
              <p:nvPr/>
            </p:nvSpPr>
            <p:spPr bwMode="auto">
              <a:xfrm>
                <a:off x="4592662" y="5898218"/>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cxnSp>
            <p:nvCxnSpPr>
              <p:cNvPr id="142" name="AutoShape 28">
                <a:extLst>
                  <a:ext uri="{FF2B5EF4-FFF2-40B4-BE49-F238E27FC236}">
                    <a16:creationId xmlns:a16="http://schemas.microsoft.com/office/drawing/2014/main" id="{A8E88245-BD6F-4B67-8DDA-2F60E6D14F40}"/>
                  </a:ext>
                </a:extLst>
              </p:cNvPr>
              <p:cNvCxnSpPr>
                <a:cxnSpLocks noChangeShapeType="1"/>
                <a:stCxn id="117" idx="4"/>
                <a:endCxn id="119" idx="0"/>
              </p:cNvCxnSpPr>
              <p:nvPr/>
            </p:nvCxnSpPr>
            <p:spPr bwMode="auto">
              <a:xfrm flipH="1">
                <a:off x="4173564" y="2319990"/>
                <a:ext cx="315775"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AutoShape 29">
                <a:extLst>
                  <a:ext uri="{FF2B5EF4-FFF2-40B4-BE49-F238E27FC236}">
                    <a16:creationId xmlns:a16="http://schemas.microsoft.com/office/drawing/2014/main" id="{A1AD1428-27E2-4434-BDDE-9812550A3A07}"/>
                  </a:ext>
                </a:extLst>
              </p:cNvPr>
              <p:cNvCxnSpPr>
                <a:cxnSpLocks noChangeShapeType="1"/>
                <a:stCxn id="117" idx="4"/>
                <a:endCxn id="118" idx="0"/>
              </p:cNvCxnSpPr>
              <p:nvPr/>
            </p:nvCxnSpPr>
            <p:spPr bwMode="auto">
              <a:xfrm flipH="1">
                <a:off x="3225194" y="2319989"/>
                <a:ext cx="1263565" cy="709739"/>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AutoShape 30">
                <a:extLst>
                  <a:ext uri="{FF2B5EF4-FFF2-40B4-BE49-F238E27FC236}">
                    <a16:creationId xmlns:a16="http://schemas.microsoft.com/office/drawing/2014/main" id="{D336E2C0-B966-4D5F-83B2-F2F622787F3A}"/>
                  </a:ext>
                </a:extLst>
              </p:cNvPr>
              <p:cNvCxnSpPr>
                <a:cxnSpLocks noChangeShapeType="1"/>
                <a:stCxn id="117" idx="4"/>
                <a:endCxn id="120" idx="0"/>
              </p:cNvCxnSpPr>
              <p:nvPr/>
            </p:nvCxnSpPr>
            <p:spPr bwMode="auto">
              <a:xfrm>
                <a:off x="4489339" y="2319990"/>
                <a:ext cx="527066"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AutoShape 31">
                <a:extLst>
                  <a:ext uri="{FF2B5EF4-FFF2-40B4-BE49-F238E27FC236}">
                    <a16:creationId xmlns:a16="http://schemas.microsoft.com/office/drawing/2014/main" id="{A5CEBEEF-EE28-4B9D-9494-EAF56D461A7D}"/>
                  </a:ext>
                </a:extLst>
              </p:cNvPr>
              <p:cNvCxnSpPr>
                <a:cxnSpLocks noChangeShapeType="1"/>
                <a:stCxn id="117" idx="4"/>
                <a:endCxn id="121" idx="0"/>
              </p:cNvCxnSpPr>
              <p:nvPr/>
            </p:nvCxnSpPr>
            <p:spPr bwMode="auto">
              <a:xfrm>
                <a:off x="4488759" y="2319989"/>
                <a:ext cx="2294933" cy="70969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AutoShape 32">
                <a:extLst>
                  <a:ext uri="{FF2B5EF4-FFF2-40B4-BE49-F238E27FC236}">
                    <a16:creationId xmlns:a16="http://schemas.microsoft.com/office/drawing/2014/main" id="{5AF0D5D6-389F-40E3-BFF7-D1FA3CD3D6BC}"/>
                  </a:ext>
                </a:extLst>
              </p:cNvPr>
              <p:cNvCxnSpPr>
                <a:cxnSpLocks noChangeShapeType="1"/>
                <a:stCxn id="118" idx="4"/>
                <a:endCxn id="122" idx="0"/>
              </p:cNvCxnSpPr>
              <p:nvPr/>
            </p:nvCxnSpPr>
            <p:spPr bwMode="auto">
              <a:xfrm flipH="1">
                <a:off x="2329416" y="3397516"/>
                <a:ext cx="895779" cy="76767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AutoShape 33">
                <a:extLst>
                  <a:ext uri="{FF2B5EF4-FFF2-40B4-BE49-F238E27FC236}">
                    <a16:creationId xmlns:a16="http://schemas.microsoft.com/office/drawing/2014/main" id="{C6AACC4D-B13F-47E1-ADD2-AC6363492CEC}"/>
                  </a:ext>
                </a:extLst>
              </p:cNvPr>
              <p:cNvCxnSpPr>
                <a:cxnSpLocks noChangeShapeType="1"/>
                <a:stCxn id="118" idx="4"/>
                <a:endCxn id="123" idx="0"/>
              </p:cNvCxnSpPr>
              <p:nvPr/>
            </p:nvCxnSpPr>
            <p:spPr bwMode="auto">
              <a:xfrm>
                <a:off x="3225194" y="3397516"/>
                <a:ext cx="30435" cy="75140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AutoShape 34">
                <a:extLst>
                  <a:ext uri="{FF2B5EF4-FFF2-40B4-BE49-F238E27FC236}">
                    <a16:creationId xmlns:a16="http://schemas.microsoft.com/office/drawing/2014/main" id="{BFAB593D-D50B-4A31-881D-3BAA981322F1}"/>
                  </a:ext>
                </a:extLst>
              </p:cNvPr>
              <p:cNvCxnSpPr>
                <a:cxnSpLocks noChangeShapeType="1"/>
                <a:stCxn id="118" idx="4"/>
                <a:endCxn id="124" idx="0"/>
              </p:cNvCxnSpPr>
              <p:nvPr/>
            </p:nvCxnSpPr>
            <p:spPr bwMode="auto">
              <a:xfrm>
                <a:off x="3225194" y="3397516"/>
                <a:ext cx="1105677" cy="76767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AutoShape 35">
                <a:extLst>
                  <a:ext uri="{FF2B5EF4-FFF2-40B4-BE49-F238E27FC236}">
                    <a16:creationId xmlns:a16="http://schemas.microsoft.com/office/drawing/2014/main" id="{205CB943-D359-4D53-8A9B-67A9884529A0}"/>
                  </a:ext>
                </a:extLst>
              </p:cNvPr>
              <p:cNvCxnSpPr>
                <a:cxnSpLocks noChangeShapeType="1"/>
                <a:stCxn id="120" idx="4"/>
                <a:endCxn id="125" idx="0"/>
              </p:cNvCxnSpPr>
              <p:nvPr/>
            </p:nvCxnSpPr>
            <p:spPr bwMode="auto">
              <a:xfrm flipH="1">
                <a:off x="4963002" y="3381255"/>
                <a:ext cx="53403"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AutoShape 36">
                <a:extLst>
                  <a:ext uri="{FF2B5EF4-FFF2-40B4-BE49-F238E27FC236}">
                    <a16:creationId xmlns:a16="http://schemas.microsoft.com/office/drawing/2014/main" id="{24F33865-A60A-4A76-AEB3-2916B7798836}"/>
                  </a:ext>
                </a:extLst>
              </p:cNvPr>
              <p:cNvCxnSpPr>
                <a:cxnSpLocks noChangeShapeType="1"/>
                <a:stCxn id="121" idx="4"/>
                <a:endCxn id="126" idx="0"/>
              </p:cNvCxnSpPr>
              <p:nvPr/>
            </p:nvCxnSpPr>
            <p:spPr bwMode="auto">
              <a:xfrm flipH="1">
                <a:off x="6331166" y="3397558"/>
                <a:ext cx="452526" cy="767629"/>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AutoShape 37">
                <a:extLst>
                  <a:ext uri="{FF2B5EF4-FFF2-40B4-BE49-F238E27FC236}">
                    <a16:creationId xmlns:a16="http://schemas.microsoft.com/office/drawing/2014/main" id="{FA1EEEE2-4170-48EA-A6A5-074A00D8B54C}"/>
                  </a:ext>
                </a:extLst>
              </p:cNvPr>
              <p:cNvCxnSpPr>
                <a:cxnSpLocks noChangeShapeType="1"/>
                <a:stCxn id="121" idx="4"/>
                <a:endCxn id="127" idx="0"/>
              </p:cNvCxnSpPr>
              <p:nvPr/>
            </p:nvCxnSpPr>
            <p:spPr bwMode="auto">
              <a:xfrm>
                <a:off x="6783692" y="3397558"/>
                <a:ext cx="633407" cy="756734"/>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2" name="AutoShape 38">
                <a:extLst>
                  <a:ext uri="{FF2B5EF4-FFF2-40B4-BE49-F238E27FC236}">
                    <a16:creationId xmlns:a16="http://schemas.microsoft.com/office/drawing/2014/main" id="{B33857D0-017F-41B6-8165-64F31F85848E}"/>
                  </a:ext>
                </a:extLst>
              </p:cNvPr>
              <p:cNvCxnSpPr>
                <a:cxnSpLocks noChangeShapeType="1"/>
                <a:stCxn id="122" idx="4"/>
                <a:endCxn id="128" idx="0"/>
              </p:cNvCxnSpPr>
              <p:nvPr/>
            </p:nvCxnSpPr>
            <p:spPr bwMode="auto">
              <a:xfrm flipH="1">
                <a:off x="2066462" y="4500453"/>
                <a:ext cx="26353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 name="AutoShape 39">
                <a:extLst>
                  <a:ext uri="{FF2B5EF4-FFF2-40B4-BE49-F238E27FC236}">
                    <a16:creationId xmlns:a16="http://schemas.microsoft.com/office/drawing/2014/main" id="{F72C9599-307E-4424-8C20-40CF5C48EAC0}"/>
                  </a:ext>
                </a:extLst>
              </p:cNvPr>
              <p:cNvCxnSpPr>
                <a:cxnSpLocks noChangeShapeType="1"/>
                <a:stCxn id="122" idx="4"/>
                <a:endCxn id="129" idx="0"/>
              </p:cNvCxnSpPr>
              <p:nvPr/>
            </p:nvCxnSpPr>
            <p:spPr bwMode="auto">
              <a:xfrm>
                <a:off x="2329995" y="4500453"/>
                <a:ext cx="26353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AutoShape 40">
                <a:extLst>
                  <a:ext uri="{FF2B5EF4-FFF2-40B4-BE49-F238E27FC236}">
                    <a16:creationId xmlns:a16="http://schemas.microsoft.com/office/drawing/2014/main" id="{81723FC3-6587-446D-8C23-918521461CAB}"/>
                  </a:ext>
                </a:extLst>
              </p:cNvPr>
              <p:cNvCxnSpPr>
                <a:cxnSpLocks noChangeShapeType="1"/>
                <a:stCxn id="123" idx="4"/>
                <a:endCxn id="130" idx="0"/>
              </p:cNvCxnSpPr>
              <p:nvPr/>
            </p:nvCxnSpPr>
            <p:spPr bwMode="auto">
              <a:xfrm flipH="1">
                <a:off x="3224498" y="4516713"/>
                <a:ext cx="31131" cy="54210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AutoShape 41">
                <a:extLst>
                  <a:ext uri="{FF2B5EF4-FFF2-40B4-BE49-F238E27FC236}">
                    <a16:creationId xmlns:a16="http://schemas.microsoft.com/office/drawing/2014/main" id="{D392A441-0017-4FD8-9F8E-1B9A08151F49}"/>
                  </a:ext>
                </a:extLst>
              </p:cNvPr>
              <p:cNvCxnSpPr>
                <a:cxnSpLocks noChangeShapeType="1"/>
                <a:stCxn id="124" idx="4"/>
                <a:endCxn id="131" idx="0"/>
              </p:cNvCxnSpPr>
              <p:nvPr/>
            </p:nvCxnSpPr>
            <p:spPr bwMode="auto">
              <a:xfrm flipH="1">
                <a:off x="3910031" y="4500453"/>
                <a:ext cx="421420"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AutoShape 42">
                <a:extLst>
                  <a:ext uri="{FF2B5EF4-FFF2-40B4-BE49-F238E27FC236}">
                    <a16:creationId xmlns:a16="http://schemas.microsoft.com/office/drawing/2014/main" id="{518E4BDC-A3F3-450B-8E9C-00A8ED1630E1}"/>
                  </a:ext>
                </a:extLst>
              </p:cNvPr>
              <p:cNvCxnSpPr>
                <a:cxnSpLocks noChangeShapeType="1"/>
                <a:stCxn id="124" idx="4"/>
                <a:endCxn id="132" idx="0"/>
              </p:cNvCxnSpPr>
              <p:nvPr/>
            </p:nvCxnSpPr>
            <p:spPr bwMode="auto">
              <a:xfrm>
                <a:off x="4331451" y="4500453"/>
                <a:ext cx="420259"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 name="AutoShape 43">
                <a:extLst>
                  <a:ext uri="{FF2B5EF4-FFF2-40B4-BE49-F238E27FC236}">
                    <a16:creationId xmlns:a16="http://schemas.microsoft.com/office/drawing/2014/main" id="{A10EC2E6-E7AC-46E0-AAFF-F82B35A1F536}"/>
                  </a:ext>
                </a:extLst>
              </p:cNvPr>
              <p:cNvCxnSpPr>
                <a:cxnSpLocks noChangeShapeType="1"/>
                <a:stCxn id="125" idx="4"/>
                <a:endCxn id="133" idx="0"/>
              </p:cNvCxnSpPr>
              <p:nvPr/>
            </p:nvCxnSpPr>
            <p:spPr bwMode="auto">
              <a:xfrm>
                <a:off x="4963002" y="4500453"/>
                <a:ext cx="47366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AutoShape 44">
                <a:extLst>
                  <a:ext uri="{FF2B5EF4-FFF2-40B4-BE49-F238E27FC236}">
                    <a16:creationId xmlns:a16="http://schemas.microsoft.com/office/drawing/2014/main" id="{C4978B87-41B6-4EFC-BB2E-417F07B2ECF2}"/>
                  </a:ext>
                </a:extLst>
              </p:cNvPr>
              <p:cNvCxnSpPr>
                <a:cxnSpLocks noChangeShapeType="1"/>
                <a:stCxn id="126" idx="4"/>
                <a:endCxn id="134" idx="0"/>
              </p:cNvCxnSpPr>
              <p:nvPr/>
            </p:nvCxnSpPr>
            <p:spPr bwMode="auto">
              <a:xfrm flipH="1">
                <a:off x="5963730" y="4500453"/>
                <a:ext cx="368017"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 name="AutoShape 45">
                <a:extLst>
                  <a:ext uri="{FF2B5EF4-FFF2-40B4-BE49-F238E27FC236}">
                    <a16:creationId xmlns:a16="http://schemas.microsoft.com/office/drawing/2014/main" id="{F702C067-0688-4DED-B9AE-4B5FD2675E94}"/>
                  </a:ext>
                </a:extLst>
              </p:cNvPr>
              <p:cNvCxnSpPr>
                <a:cxnSpLocks noChangeShapeType="1"/>
                <a:stCxn id="126" idx="4"/>
                <a:endCxn id="135" idx="0"/>
              </p:cNvCxnSpPr>
              <p:nvPr/>
            </p:nvCxnSpPr>
            <p:spPr bwMode="auto">
              <a:xfrm>
                <a:off x="6331166" y="4500453"/>
                <a:ext cx="776920" cy="54206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0" name="AutoShape 46">
                <a:extLst>
                  <a:ext uri="{FF2B5EF4-FFF2-40B4-BE49-F238E27FC236}">
                    <a16:creationId xmlns:a16="http://schemas.microsoft.com/office/drawing/2014/main" id="{2B92F36F-95A9-473C-A20E-E69652796334}"/>
                  </a:ext>
                </a:extLst>
              </p:cNvPr>
              <p:cNvCxnSpPr>
                <a:cxnSpLocks noChangeShapeType="1"/>
                <a:stCxn id="131" idx="4"/>
                <a:endCxn id="139" idx="0"/>
              </p:cNvCxnSpPr>
              <p:nvPr/>
            </p:nvCxnSpPr>
            <p:spPr bwMode="auto">
              <a:xfrm flipH="1">
                <a:off x="3540853" y="5394086"/>
                <a:ext cx="369178"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AutoShape 47">
                <a:extLst>
                  <a:ext uri="{FF2B5EF4-FFF2-40B4-BE49-F238E27FC236}">
                    <a16:creationId xmlns:a16="http://schemas.microsoft.com/office/drawing/2014/main" id="{5FBF37BF-109F-4E8C-BCC8-04E6041CEFCC}"/>
                  </a:ext>
                </a:extLst>
              </p:cNvPr>
              <p:cNvCxnSpPr>
                <a:cxnSpLocks noChangeShapeType="1"/>
                <a:stCxn id="131" idx="4"/>
                <a:endCxn id="140" idx="0"/>
              </p:cNvCxnSpPr>
              <p:nvPr/>
            </p:nvCxnSpPr>
            <p:spPr bwMode="auto">
              <a:xfrm>
                <a:off x="3910031" y="5394086"/>
                <a:ext cx="21013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AutoShape 48">
                <a:extLst>
                  <a:ext uri="{FF2B5EF4-FFF2-40B4-BE49-F238E27FC236}">
                    <a16:creationId xmlns:a16="http://schemas.microsoft.com/office/drawing/2014/main" id="{1DF82EED-8A20-43CC-B299-3D5D9AC99A3B}"/>
                  </a:ext>
                </a:extLst>
              </p:cNvPr>
              <p:cNvCxnSpPr>
                <a:cxnSpLocks noChangeShapeType="1"/>
                <a:stCxn id="131" idx="4"/>
                <a:endCxn id="141" idx="0"/>
              </p:cNvCxnSpPr>
              <p:nvPr/>
            </p:nvCxnSpPr>
            <p:spPr bwMode="auto">
              <a:xfrm>
                <a:off x="3910031" y="5394086"/>
                <a:ext cx="84168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AutoShape 49">
                <a:extLst>
                  <a:ext uri="{FF2B5EF4-FFF2-40B4-BE49-F238E27FC236}">
                    <a16:creationId xmlns:a16="http://schemas.microsoft.com/office/drawing/2014/main" id="{EBEF8A43-2440-4BAA-A6D2-F72FE2C4930B}"/>
                  </a:ext>
                </a:extLst>
              </p:cNvPr>
              <p:cNvCxnSpPr>
                <a:cxnSpLocks noChangeShapeType="1"/>
                <a:stCxn id="130" idx="4"/>
                <a:endCxn id="138" idx="0"/>
              </p:cNvCxnSpPr>
              <p:nvPr/>
            </p:nvCxnSpPr>
            <p:spPr bwMode="auto">
              <a:xfrm flipH="1">
                <a:off x="2857061" y="5394086"/>
                <a:ext cx="368017"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 name="AutoShape 50">
                <a:extLst>
                  <a:ext uri="{FF2B5EF4-FFF2-40B4-BE49-F238E27FC236}">
                    <a16:creationId xmlns:a16="http://schemas.microsoft.com/office/drawing/2014/main" id="{476F5249-FB59-45E4-B50D-95AFFC5F5301}"/>
                  </a:ext>
                </a:extLst>
              </p:cNvPr>
              <p:cNvCxnSpPr>
                <a:cxnSpLocks noChangeShapeType="1"/>
                <a:stCxn id="128" idx="4"/>
                <a:endCxn id="136" idx="0"/>
              </p:cNvCxnSpPr>
              <p:nvPr/>
            </p:nvCxnSpPr>
            <p:spPr bwMode="auto">
              <a:xfrm flipH="1">
                <a:off x="1856333" y="5394086"/>
                <a:ext cx="21013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 name="AutoShape 51">
                <a:extLst>
                  <a:ext uri="{FF2B5EF4-FFF2-40B4-BE49-F238E27FC236}">
                    <a16:creationId xmlns:a16="http://schemas.microsoft.com/office/drawing/2014/main" id="{E97D47E9-9B6D-4CB5-ABBB-54DF5054DB21}"/>
                  </a:ext>
                </a:extLst>
              </p:cNvPr>
              <p:cNvCxnSpPr>
                <a:cxnSpLocks noChangeShapeType="1"/>
                <a:stCxn id="128" idx="4"/>
                <a:endCxn id="137" idx="0"/>
              </p:cNvCxnSpPr>
              <p:nvPr/>
            </p:nvCxnSpPr>
            <p:spPr bwMode="auto">
              <a:xfrm>
                <a:off x="2066462" y="5394086"/>
                <a:ext cx="315775"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3" name="TextBox 1">
              <a:extLst>
                <a:ext uri="{FF2B5EF4-FFF2-40B4-BE49-F238E27FC236}">
                  <a16:creationId xmlns:a16="http://schemas.microsoft.com/office/drawing/2014/main" id="{7474EC72-F056-4BCA-9BB4-6286C107FD2F}"/>
                </a:ext>
              </a:extLst>
            </p:cNvPr>
            <p:cNvSpPr txBox="1">
              <a:spLocks noChangeArrowheads="1"/>
            </p:cNvSpPr>
            <p:nvPr/>
          </p:nvSpPr>
          <p:spPr bwMode="auto">
            <a:xfrm>
              <a:off x="6954838" y="4148138"/>
              <a:ext cx="760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D(y2)</a:t>
              </a: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4" name="矩形 2">
              <a:extLst>
                <a:ext uri="{FF2B5EF4-FFF2-40B4-BE49-F238E27FC236}">
                  <a16:creationId xmlns:a16="http://schemas.microsoft.com/office/drawing/2014/main" id="{8EEB64DD-02AD-49F1-B854-AA4D19A32BCA}"/>
                </a:ext>
              </a:extLst>
            </p:cNvPr>
            <p:cNvSpPr>
              <a:spLocks noChangeArrowheads="1"/>
            </p:cNvSpPr>
            <p:nvPr/>
          </p:nvSpPr>
          <p:spPr bwMode="auto">
            <a:xfrm>
              <a:off x="6272213" y="3046413"/>
              <a:ext cx="2286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C(x) = min{D(y)|y∈T</a:t>
              </a:r>
              <a:r>
                <a:rPr kumimoji="0" lang="en-US" altLang="zh-CN" sz="1200" b="1" i="0" u="none" strike="noStrike" kern="0" cap="none" spc="0" normalizeH="0" baseline="-25000" noProof="0">
                  <a:ln>
                    <a:noFill/>
                  </a:ln>
                  <a:solidFill>
                    <a:srgbClr val="000000"/>
                  </a:solidFill>
                  <a:effectLst/>
                  <a:uLnTx/>
                  <a:uFillTx/>
                  <a:latin typeface="Tahoma" panose="020B0604030504040204" pitchFamily="34" charset="0"/>
                  <a:ea typeface="宋体" panose="02010600030101010101" pitchFamily="2" charset="-122"/>
                </a:rPr>
                <a:t>x</a:t>
              </a:r>
              <a:r>
                <a:rPr kumimoji="0" lang="en-US" altLang="zh-CN" sz="12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5" name="TextBox 57">
              <a:extLst>
                <a:ext uri="{FF2B5EF4-FFF2-40B4-BE49-F238E27FC236}">
                  <a16:creationId xmlns:a16="http://schemas.microsoft.com/office/drawing/2014/main" id="{00518930-519A-4997-85EE-7F6F51298F85}"/>
                </a:ext>
              </a:extLst>
            </p:cNvPr>
            <p:cNvSpPr txBox="1">
              <a:spLocks noChangeArrowheads="1"/>
            </p:cNvSpPr>
            <p:nvPr/>
          </p:nvSpPr>
          <p:spPr bwMode="auto">
            <a:xfrm>
              <a:off x="6669088" y="5059363"/>
              <a:ext cx="758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D(y1)</a:t>
              </a: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6" name="矩形 55">
              <a:extLst>
                <a:ext uri="{FF2B5EF4-FFF2-40B4-BE49-F238E27FC236}">
                  <a16:creationId xmlns:a16="http://schemas.microsoft.com/office/drawing/2014/main" id="{AE26055E-1D4F-4B94-8AE2-BDC667FD2BE0}"/>
                </a:ext>
              </a:extLst>
            </p:cNvPr>
            <p:cNvSpPr>
              <a:spLocks noChangeArrowheads="1"/>
            </p:cNvSpPr>
            <p:nvPr/>
          </p:nvSpPr>
          <p:spPr bwMode="auto">
            <a:xfrm>
              <a:off x="2484438" y="3933825"/>
              <a:ext cx="890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C(x) = ∞</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52">
            <a:extLst>
              <a:ext uri="{FF2B5EF4-FFF2-40B4-BE49-F238E27FC236}">
                <a16:creationId xmlns:a16="http://schemas.microsoft.com/office/drawing/2014/main" id="{31CD4D36-47DC-4F18-8802-B76BF2445C52}"/>
              </a:ext>
            </a:extLst>
          </p:cNvPr>
          <p:cNvSpPr>
            <a:spLocks noGrp="1"/>
          </p:cNvSpPr>
          <p:nvPr>
            <p:ph type="title"/>
          </p:nvPr>
        </p:nvSpPr>
        <p:spPr/>
        <p:txBody>
          <a:bodyPr/>
          <a:lstStyle/>
          <a:p>
            <a:pPr eaLnBrk="1" hangingPunct="1"/>
            <a:r>
              <a:rPr lang="zh-CN" altLang="en-US"/>
              <a:t>最小耗费搜索法</a:t>
            </a:r>
          </a:p>
        </p:txBody>
      </p:sp>
      <p:grpSp>
        <p:nvGrpSpPr>
          <p:cNvPr id="168" name="组合 167">
            <a:extLst>
              <a:ext uri="{FF2B5EF4-FFF2-40B4-BE49-F238E27FC236}">
                <a16:creationId xmlns:a16="http://schemas.microsoft.com/office/drawing/2014/main" id="{A65220B4-3B7F-46C7-AB81-02803F4285BE}"/>
              </a:ext>
            </a:extLst>
          </p:cNvPr>
          <p:cNvGrpSpPr/>
          <p:nvPr/>
        </p:nvGrpSpPr>
        <p:grpSpPr>
          <a:xfrm>
            <a:off x="3215680" y="1905000"/>
            <a:ext cx="5822950" cy="4248150"/>
            <a:chOff x="1620838" y="2041525"/>
            <a:chExt cx="5822950" cy="4248150"/>
          </a:xfrm>
        </p:grpSpPr>
        <p:grpSp>
          <p:nvGrpSpPr>
            <p:cNvPr id="169" name="组合 53">
              <a:extLst>
                <a:ext uri="{FF2B5EF4-FFF2-40B4-BE49-F238E27FC236}">
                  <a16:creationId xmlns:a16="http://schemas.microsoft.com/office/drawing/2014/main" id="{E9900783-09AA-4FB4-AAC1-D4BA72B36B48}"/>
                </a:ext>
              </a:extLst>
            </p:cNvPr>
            <p:cNvGrpSpPr>
              <a:grpSpLocks/>
            </p:cNvGrpSpPr>
            <p:nvPr/>
          </p:nvGrpSpPr>
          <p:grpSpPr bwMode="auto">
            <a:xfrm>
              <a:off x="1620838" y="2041525"/>
              <a:ext cx="5794375" cy="4248150"/>
              <a:chOff x="1697284" y="1984723"/>
              <a:chExt cx="5793079" cy="4248761"/>
            </a:xfrm>
          </p:grpSpPr>
          <p:sp>
            <p:nvSpPr>
              <p:cNvPr id="177" name="Oval 3">
                <a:extLst>
                  <a:ext uri="{FF2B5EF4-FFF2-40B4-BE49-F238E27FC236}">
                    <a16:creationId xmlns:a16="http://schemas.microsoft.com/office/drawing/2014/main" id="{D40DBEBC-C9DE-455C-8332-120EC0EA6E7B}"/>
                  </a:ext>
                </a:extLst>
              </p:cNvPr>
              <p:cNvSpPr>
                <a:spLocks noChangeArrowheads="1"/>
              </p:cNvSpPr>
              <p:nvPr/>
            </p:nvSpPr>
            <p:spPr bwMode="auto">
              <a:xfrm>
                <a:off x="4330291" y="1984723"/>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8" name="Oval 4">
                <a:extLst>
                  <a:ext uri="{FF2B5EF4-FFF2-40B4-BE49-F238E27FC236}">
                    <a16:creationId xmlns:a16="http://schemas.microsoft.com/office/drawing/2014/main" id="{E3AF2827-4F55-4AE2-B4B4-2B0B938AC559}"/>
                  </a:ext>
                </a:extLst>
              </p:cNvPr>
              <p:cNvSpPr>
                <a:spLocks noChangeArrowheads="1"/>
              </p:cNvSpPr>
              <p:nvPr/>
            </p:nvSpPr>
            <p:spPr bwMode="auto">
              <a:xfrm>
                <a:off x="3066030"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9" name="Oval 5">
                <a:extLst>
                  <a:ext uri="{FF2B5EF4-FFF2-40B4-BE49-F238E27FC236}">
                    <a16:creationId xmlns:a16="http://schemas.microsoft.com/office/drawing/2014/main" id="{07C46EB4-04D6-4E56-9020-85033FB37DBB}"/>
                  </a:ext>
                </a:extLst>
              </p:cNvPr>
              <p:cNvSpPr>
                <a:spLocks noChangeArrowheads="1"/>
              </p:cNvSpPr>
              <p:nvPr/>
            </p:nvSpPr>
            <p:spPr bwMode="auto">
              <a:xfrm>
                <a:off x="4014516"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0" name="Oval 6">
                <a:extLst>
                  <a:ext uri="{FF2B5EF4-FFF2-40B4-BE49-F238E27FC236}">
                    <a16:creationId xmlns:a16="http://schemas.microsoft.com/office/drawing/2014/main" id="{579D6EF6-69E4-42B8-8069-99EFBEB69950}"/>
                  </a:ext>
                </a:extLst>
              </p:cNvPr>
              <p:cNvSpPr>
                <a:spLocks noChangeArrowheads="1"/>
              </p:cNvSpPr>
              <p:nvPr/>
            </p:nvSpPr>
            <p:spPr bwMode="auto">
              <a:xfrm>
                <a:off x="4857356"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1" name="Oval 7">
                <a:extLst>
                  <a:ext uri="{FF2B5EF4-FFF2-40B4-BE49-F238E27FC236}">
                    <a16:creationId xmlns:a16="http://schemas.microsoft.com/office/drawing/2014/main" id="{016FE1CD-FF45-43CB-BA5B-E7E3340D4DC0}"/>
                  </a:ext>
                </a:extLst>
              </p:cNvPr>
              <p:cNvSpPr>
                <a:spLocks noChangeArrowheads="1"/>
              </p:cNvSpPr>
              <p:nvPr/>
            </p:nvSpPr>
            <p:spPr bwMode="auto">
              <a:xfrm>
                <a:off x="6594119"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2" name="Oval 8">
                <a:extLst>
                  <a:ext uri="{FF2B5EF4-FFF2-40B4-BE49-F238E27FC236}">
                    <a16:creationId xmlns:a16="http://schemas.microsoft.com/office/drawing/2014/main" id="{62D58588-445F-45C1-971A-267ADFAEC52C}"/>
                  </a:ext>
                </a:extLst>
              </p:cNvPr>
              <p:cNvSpPr>
                <a:spLocks noChangeArrowheads="1"/>
              </p:cNvSpPr>
              <p:nvPr/>
            </p:nvSpPr>
            <p:spPr bwMode="auto">
              <a:xfrm>
                <a:off x="2170947"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3" name="Oval 9">
                <a:extLst>
                  <a:ext uri="{FF2B5EF4-FFF2-40B4-BE49-F238E27FC236}">
                    <a16:creationId xmlns:a16="http://schemas.microsoft.com/office/drawing/2014/main" id="{41F0D935-EB4B-4DD0-A713-681CB875E829}"/>
                  </a:ext>
                </a:extLst>
              </p:cNvPr>
              <p:cNvSpPr>
                <a:spLocks noChangeArrowheads="1"/>
              </p:cNvSpPr>
              <p:nvPr/>
            </p:nvSpPr>
            <p:spPr bwMode="auto">
              <a:xfrm>
                <a:off x="3066030"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4" name="Oval 10">
                <a:extLst>
                  <a:ext uri="{FF2B5EF4-FFF2-40B4-BE49-F238E27FC236}">
                    <a16:creationId xmlns:a16="http://schemas.microsoft.com/office/drawing/2014/main" id="{780ABB5D-CA61-4CA3-9528-94B1CB2DDDA6}"/>
                  </a:ext>
                </a:extLst>
              </p:cNvPr>
              <p:cNvSpPr>
                <a:spLocks noChangeArrowheads="1"/>
              </p:cNvSpPr>
              <p:nvPr/>
            </p:nvSpPr>
            <p:spPr bwMode="auto">
              <a:xfrm>
                <a:off x="4172403"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5" name="Oval 11">
                <a:extLst>
                  <a:ext uri="{FF2B5EF4-FFF2-40B4-BE49-F238E27FC236}">
                    <a16:creationId xmlns:a16="http://schemas.microsoft.com/office/drawing/2014/main" id="{8DD5461A-F7A5-4745-AB4F-9A7CD0BB4220}"/>
                  </a:ext>
                </a:extLst>
              </p:cNvPr>
              <p:cNvSpPr>
                <a:spLocks noChangeArrowheads="1"/>
              </p:cNvSpPr>
              <p:nvPr/>
            </p:nvSpPr>
            <p:spPr bwMode="auto">
              <a:xfrm>
                <a:off x="4803953"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6" name="Oval 12">
                <a:extLst>
                  <a:ext uri="{FF2B5EF4-FFF2-40B4-BE49-F238E27FC236}">
                    <a16:creationId xmlns:a16="http://schemas.microsoft.com/office/drawing/2014/main" id="{0020759E-364E-477C-A2DD-00A4BC194393}"/>
                  </a:ext>
                </a:extLst>
              </p:cNvPr>
              <p:cNvSpPr>
                <a:spLocks noChangeArrowheads="1"/>
              </p:cNvSpPr>
              <p:nvPr/>
            </p:nvSpPr>
            <p:spPr bwMode="auto">
              <a:xfrm>
                <a:off x="6172698"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7" name="Oval 13">
                <a:extLst>
                  <a:ext uri="{FF2B5EF4-FFF2-40B4-BE49-F238E27FC236}">
                    <a16:creationId xmlns:a16="http://schemas.microsoft.com/office/drawing/2014/main" id="{3DC2AF28-0605-4583-A650-53C4A1617E92}"/>
                  </a:ext>
                </a:extLst>
              </p:cNvPr>
              <p:cNvSpPr>
                <a:spLocks noChangeArrowheads="1"/>
              </p:cNvSpPr>
              <p:nvPr/>
            </p:nvSpPr>
            <p:spPr bwMode="auto">
              <a:xfrm>
                <a:off x="7173427" y="4165187"/>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8" name="Oval 14">
                <a:extLst>
                  <a:ext uri="{FF2B5EF4-FFF2-40B4-BE49-F238E27FC236}">
                    <a16:creationId xmlns:a16="http://schemas.microsoft.com/office/drawing/2014/main" id="{ABA75B89-E20A-4DDC-BA2E-E8F26988B8A4}"/>
                  </a:ext>
                </a:extLst>
              </p:cNvPr>
              <p:cNvSpPr>
                <a:spLocks noChangeArrowheads="1"/>
              </p:cNvSpPr>
              <p:nvPr/>
            </p:nvSpPr>
            <p:spPr bwMode="auto">
              <a:xfrm>
                <a:off x="1907414"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9" name="Oval 15">
                <a:extLst>
                  <a:ext uri="{FF2B5EF4-FFF2-40B4-BE49-F238E27FC236}">
                    <a16:creationId xmlns:a16="http://schemas.microsoft.com/office/drawing/2014/main" id="{66E1F3CD-38EC-4F78-A0B7-31CB9FC193F5}"/>
                  </a:ext>
                </a:extLst>
              </p:cNvPr>
              <p:cNvSpPr>
                <a:spLocks noChangeArrowheads="1"/>
              </p:cNvSpPr>
              <p:nvPr/>
            </p:nvSpPr>
            <p:spPr bwMode="auto">
              <a:xfrm>
                <a:off x="2434479"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0" name="Oval 16">
                <a:extLst>
                  <a:ext uri="{FF2B5EF4-FFF2-40B4-BE49-F238E27FC236}">
                    <a16:creationId xmlns:a16="http://schemas.microsoft.com/office/drawing/2014/main" id="{69A76D8A-3A4A-4587-8EE8-AFFA6E5002D1}"/>
                  </a:ext>
                </a:extLst>
              </p:cNvPr>
              <p:cNvSpPr>
                <a:spLocks noChangeArrowheads="1"/>
              </p:cNvSpPr>
              <p:nvPr/>
            </p:nvSpPr>
            <p:spPr bwMode="auto">
              <a:xfrm>
                <a:off x="3066030"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1" name="Oval 17">
                <a:extLst>
                  <a:ext uri="{FF2B5EF4-FFF2-40B4-BE49-F238E27FC236}">
                    <a16:creationId xmlns:a16="http://schemas.microsoft.com/office/drawing/2014/main" id="{D31182ED-ED63-43E8-89A7-839D99A54F45}"/>
                  </a:ext>
                </a:extLst>
              </p:cNvPr>
              <p:cNvSpPr>
                <a:spLocks noChangeArrowheads="1"/>
              </p:cNvSpPr>
              <p:nvPr/>
            </p:nvSpPr>
            <p:spPr bwMode="auto">
              <a:xfrm>
                <a:off x="3750983"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2" name="Oval 18">
                <a:extLst>
                  <a:ext uri="{FF2B5EF4-FFF2-40B4-BE49-F238E27FC236}">
                    <a16:creationId xmlns:a16="http://schemas.microsoft.com/office/drawing/2014/main" id="{83277901-51B8-48CE-862B-999795EA4B58}"/>
                  </a:ext>
                </a:extLst>
              </p:cNvPr>
              <p:cNvSpPr>
                <a:spLocks noChangeArrowheads="1"/>
              </p:cNvSpPr>
              <p:nvPr/>
            </p:nvSpPr>
            <p:spPr bwMode="auto">
              <a:xfrm>
                <a:off x="4592662" y="5058820"/>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3" name="Oval 19">
                <a:extLst>
                  <a:ext uri="{FF2B5EF4-FFF2-40B4-BE49-F238E27FC236}">
                    <a16:creationId xmlns:a16="http://schemas.microsoft.com/office/drawing/2014/main" id="{3F1F0448-0F99-4401-B553-50005F9ECFBD}"/>
                  </a:ext>
                </a:extLst>
              </p:cNvPr>
              <p:cNvSpPr>
                <a:spLocks noChangeArrowheads="1"/>
              </p:cNvSpPr>
              <p:nvPr/>
            </p:nvSpPr>
            <p:spPr bwMode="auto">
              <a:xfrm>
                <a:off x="5277616" y="5058820"/>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4" name="Oval 20">
                <a:extLst>
                  <a:ext uri="{FF2B5EF4-FFF2-40B4-BE49-F238E27FC236}">
                    <a16:creationId xmlns:a16="http://schemas.microsoft.com/office/drawing/2014/main" id="{6FEABD85-72CD-4B07-9F76-3AE250821604}"/>
                  </a:ext>
                </a:extLst>
              </p:cNvPr>
              <p:cNvSpPr>
                <a:spLocks noChangeArrowheads="1"/>
              </p:cNvSpPr>
              <p:nvPr/>
            </p:nvSpPr>
            <p:spPr bwMode="auto">
              <a:xfrm>
                <a:off x="5804681"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5" name="Oval 21">
                <a:extLst>
                  <a:ext uri="{FF2B5EF4-FFF2-40B4-BE49-F238E27FC236}">
                    <a16:creationId xmlns:a16="http://schemas.microsoft.com/office/drawing/2014/main" id="{3DC666A6-5461-456C-839B-27F2EB499C8C}"/>
                  </a:ext>
                </a:extLst>
              </p:cNvPr>
              <p:cNvSpPr>
                <a:spLocks noChangeArrowheads="1"/>
              </p:cNvSpPr>
              <p:nvPr/>
            </p:nvSpPr>
            <p:spPr bwMode="auto">
              <a:xfrm>
                <a:off x="6857652" y="5058820"/>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6" name="Oval 22">
                <a:extLst>
                  <a:ext uri="{FF2B5EF4-FFF2-40B4-BE49-F238E27FC236}">
                    <a16:creationId xmlns:a16="http://schemas.microsoft.com/office/drawing/2014/main" id="{1B1A5561-5DD7-467B-A78C-AF1361B0CA8A}"/>
                  </a:ext>
                </a:extLst>
              </p:cNvPr>
              <p:cNvSpPr>
                <a:spLocks noChangeArrowheads="1"/>
              </p:cNvSpPr>
              <p:nvPr/>
            </p:nvSpPr>
            <p:spPr bwMode="auto">
              <a:xfrm>
                <a:off x="1697284"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7" name="Oval 23">
                <a:extLst>
                  <a:ext uri="{FF2B5EF4-FFF2-40B4-BE49-F238E27FC236}">
                    <a16:creationId xmlns:a16="http://schemas.microsoft.com/office/drawing/2014/main" id="{8F9565AB-12AB-4772-8461-E0C0D9879A5A}"/>
                  </a:ext>
                </a:extLst>
              </p:cNvPr>
              <p:cNvSpPr>
                <a:spLocks noChangeArrowheads="1"/>
              </p:cNvSpPr>
              <p:nvPr/>
            </p:nvSpPr>
            <p:spPr bwMode="auto">
              <a:xfrm>
                <a:off x="2223189" y="5898218"/>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8" name="Oval 24">
                <a:extLst>
                  <a:ext uri="{FF2B5EF4-FFF2-40B4-BE49-F238E27FC236}">
                    <a16:creationId xmlns:a16="http://schemas.microsoft.com/office/drawing/2014/main" id="{86E24A8D-7F50-4A12-ABFF-AC90C991BE54}"/>
                  </a:ext>
                </a:extLst>
              </p:cNvPr>
              <p:cNvSpPr>
                <a:spLocks noChangeArrowheads="1"/>
              </p:cNvSpPr>
              <p:nvPr/>
            </p:nvSpPr>
            <p:spPr bwMode="auto">
              <a:xfrm>
                <a:off x="2698012"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9" name="Oval 25">
                <a:extLst>
                  <a:ext uri="{FF2B5EF4-FFF2-40B4-BE49-F238E27FC236}">
                    <a16:creationId xmlns:a16="http://schemas.microsoft.com/office/drawing/2014/main" id="{3B1556E9-21B2-414D-BFB8-ACB22D72E50E}"/>
                  </a:ext>
                </a:extLst>
              </p:cNvPr>
              <p:cNvSpPr>
                <a:spLocks noChangeArrowheads="1"/>
              </p:cNvSpPr>
              <p:nvPr/>
            </p:nvSpPr>
            <p:spPr bwMode="auto">
              <a:xfrm>
                <a:off x="3381805" y="5898218"/>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200" name="Oval 26">
                <a:extLst>
                  <a:ext uri="{FF2B5EF4-FFF2-40B4-BE49-F238E27FC236}">
                    <a16:creationId xmlns:a16="http://schemas.microsoft.com/office/drawing/2014/main" id="{D325501A-BF09-4B0B-B9DB-F4AE7C022D55}"/>
                  </a:ext>
                </a:extLst>
              </p:cNvPr>
              <p:cNvSpPr>
                <a:spLocks noChangeArrowheads="1"/>
              </p:cNvSpPr>
              <p:nvPr/>
            </p:nvSpPr>
            <p:spPr bwMode="auto">
              <a:xfrm>
                <a:off x="3961112"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201" name="Oval 27">
                <a:extLst>
                  <a:ext uri="{FF2B5EF4-FFF2-40B4-BE49-F238E27FC236}">
                    <a16:creationId xmlns:a16="http://schemas.microsoft.com/office/drawing/2014/main" id="{0632A6B7-2032-413B-8DF0-8000224A4428}"/>
                  </a:ext>
                </a:extLst>
              </p:cNvPr>
              <p:cNvSpPr>
                <a:spLocks noChangeArrowheads="1"/>
              </p:cNvSpPr>
              <p:nvPr/>
            </p:nvSpPr>
            <p:spPr bwMode="auto">
              <a:xfrm>
                <a:off x="4592662" y="5898218"/>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cxnSp>
            <p:nvCxnSpPr>
              <p:cNvPr id="202" name="AutoShape 28">
                <a:extLst>
                  <a:ext uri="{FF2B5EF4-FFF2-40B4-BE49-F238E27FC236}">
                    <a16:creationId xmlns:a16="http://schemas.microsoft.com/office/drawing/2014/main" id="{FD9F46F4-37A3-4AB2-859A-AFDAF32E2865}"/>
                  </a:ext>
                </a:extLst>
              </p:cNvPr>
              <p:cNvCxnSpPr>
                <a:cxnSpLocks noChangeShapeType="1"/>
                <a:stCxn id="177" idx="4"/>
                <a:endCxn id="179" idx="0"/>
              </p:cNvCxnSpPr>
              <p:nvPr/>
            </p:nvCxnSpPr>
            <p:spPr bwMode="auto">
              <a:xfrm flipH="1">
                <a:off x="4173564" y="2319990"/>
                <a:ext cx="315775"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 name="AutoShape 29">
                <a:extLst>
                  <a:ext uri="{FF2B5EF4-FFF2-40B4-BE49-F238E27FC236}">
                    <a16:creationId xmlns:a16="http://schemas.microsoft.com/office/drawing/2014/main" id="{03BE8A81-3F09-46B5-BDE5-509FBBCF2CBF}"/>
                  </a:ext>
                </a:extLst>
              </p:cNvPr>
              <p:cNvCxnSpPr>
                <a:cxnSpLocks noChangeShapeType="1"/>
                <a:stCxn id="177" idx="4"/>
                <a:endCxn id="178" idx="0"/>
              </p:cNvCxnSpPr>
              <p:nvPr/>
            </p:nvCxnSpPr>
            <p:spPr bwMode="auto">
              <a:xfrm flipH="1">
                <a:off x="3225078" y="2319990"/>
                <a:ext cx="1264261"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 name="AutoShape 30">
                <a:extLst>
                  <a:ext uri="{FF2B5EF4-FFF2-40B4-BE49-F238E27FC236}">
                    <a16:creationId xmlns:a16="http://schemas.microsoft.com/office/drawing/2014/main" id="{D95A5C77-832C-41C4-8155-B6243DBEBED0}"/>
                  </a:ext>
                </a:extLst>
              </p:cNvPr>
              <p:cNvCxnSpPr>
                <a:cxnSpLocks noChangeShapeType="1"/>
                <a:stCxn id="177" idx="4"/>
                <a:endCxn id="180" idx="0"/>
              </p:cNvCxnSpPr>
              <p:nvPr/>
            </p:nvCxnSpPr>
            <p:spPr bwMode="auto">
              <a:xfrm>
                <a:off x="4489339" y="2319990"/>
                <a:ext cx="527066"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 name="AutoShape 31">
                <a:extLst>
                  <a:ext uri="{FF2B5EF4-FFF2-40B4-BE49-F238E27FC236}">
                    <a16:creationId xmlns:a16="http://schemas.microsoft.com/office/drawing/2014/main" id="{9B4A2C8C-981F-45F4-86CF-D388E9399BD1}"/>
                  </a:ext>
                </a:extLst>
              </p:cNvPr>
              <p:cNvCxnSpPr>
                <a:cxnSpLocks noChangeShapeType="1"/>
                <a:stCxn id="177" idx="4"/>
                <a:endCxn id="181" idx="0"/>
              </p:cNvCxnSpPr>
              <p:nvPr/>
            </p:nvCxnSpPr>
            <p:spPr bwMode="auto">
              <a:xfrm>
                <a:off x="4489339" y="2319990"/>
                <a:ext cx="2263828"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 name="AutoShape 32">
                <a:extLst>
                  <a:ext uri="{FF2B5EF4-FFF2-40B4-BE49-F238E27FC236}">
                    <a16:creationId xmlns:a16="http://schemas.microsoft.com/office/drawing/2014/main" id="{F20E81FE-ED50-4E60-B281-E868DB4A3CD4}"/>
                  </a:ext>
                </a:extLst>
              </p:cNvPr>
              <p:cNvCxnSpPr>
                <a:cxnSpLocks noChangeShapeType="1"/>
                <a:stCxn id="178" idx="4"/>
                <a:endCxn id="182" idx="0"/>
              </p:cNvCxnSpPr>
              <p:nvPr/>
            </p:nvCxnSpPr>
            <p:spPr bwMode="auto">
              <a:xfrm flipH="1">
                <a:off x="2329995" y="3381255"/>
                <a:ext cx="895083"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 name="AutoShape 33">
                <a:extLst>
                  <a:ext uri="{FF2B5EF4-FFF2-40B4-BE49-F238E27FC236}">
                    <a16:creationId xmlns:a16="http://schemas.microsoft.com/office/drawing/2014/main" id="{E3EAAC6B-968F-4A3A-A716-9C1CEDD6B1F2}"/>
                  </a:ext>
                </a:extLst>
              </p:cNvPr>
              <p:cNvCxnSpPr>
                <a:cxnSpLocks noChangeShapeType="1"/>
                <a:stCxn id="178" idx="4"/>
                <a:endCxn id="183" idx="0"/>
              </p:cNvCxnSpPr>
              <p:nvPr/>
            </p:nvCxnSpPr>
            <p:spPr bwMode="auto">
              <a:xfrm>
                <a:off x="3225078" y="3381255"/>
                <a:ext cx="0"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 name="AutoShape 34">
                <a:extLst>
                  <a:ext uri="{FF2B5EF4-FFF2-40B4-BE49-F238E27FC236}">
                    <a16:creationId xmlns:a16="http://schemas.microsoft.com/office/drawing/2014/main" id="{1F353F3B-3A31-4A66-95FF-A57A40FF263C}"/>
                  </a:ext>
                </a:extLst>
              </p:cNvPr>
              <p:cNvCxnSpPr>
                <a:cxnSpLocks noChangeShapeType="1"/>
                <a:stCxn id="178" idx="4"/>
                <a:endCxn id="184" idx="0"/>
              </p:cNvCxnSpPr>
              <p:nvPr/>
            </p:nvCxnSpPr>
            <p:spPr bwMode="auto">
              <a:xfrm>
                <a:off x="3225078" y="3381255"/>
                <a:ext cx="1106374"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9" name="AutoShape 35">
                <a:extLst>
                  <a:ext uri="{FF2B5EF4-FFF2-40B4-BE49-F238E27FC236}">
                    <a16:creationId xmlns:a16="http://schemas.microsoft.com/office/drawing/2014/main" id="{81C72839-5E73-407D-90C9-B9AB03E8AA64}"/>
                  </a:ext>
                </a:extLst>
              </p:cNvPr>
              <p:cNvCxnSpPr>
                <a:cxnSpLocks noChangeShapeType="1"/>
                <a:stCxn id="180" idx="4"/>
                <a:endCxn id="185" idx="0"/>
              </p:cNvCxnSpPr>
              <p:nvPr/>
            </p:nvCxnSpPr>
            <p:spPr bwMode="auto">
              <a:xfrm flipH="1">
                <a:off x="4963002" y="3381255"/>
                <a:ext cx="53403"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 name="AutoShape 36">
                <a:extLst>
                  <a:ext uri="{FF2B5EF4-FFF2-40B4-BE49-F238E27FC236}">
                    <a16:creationId xmlns:a16="http://schemas.microsoft.com/office/drawing/2014/main" id="{6C0DAB83-BC2B-4792-91B2-0E1F5835E742}"/>
                  </a:ext>
                </a:extLst>
              </p:cNvPr>
              <p:cNvCxnSpPr>
                <a:cxnSpLocks noChangeShapeType="1"/>
                <a:stCxn id="181" idx="4"/>
                <a:endCxn id="186" idx="0"/>
              </p:cNvCxnSpPr>
              <p:nvPr/>
            </p:nvCxnSpPr>
            <p:spPr bwMode="auto">
              <a:xfrm flipH="1">
                <a:off x="6331747" y="3381255"/>
                <a:ext cx="421420"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1" name="AutoShape 37">
                <a:extLst>
                  <a:ext uri="{FF2B5EF4-FFF2-40B4-BE49-F238E27FC236}">
                    <a16:creationId xmlns:a16="http://schemas.microsoft.com/office/drawing/2014/main" id="{E3AAD9E9-F353-475B-8307-B396FF1573C6}"/>
                  </a:ext>
                </a:extLst>
              </p:cNvPr>
              <p:cNvCxnSpPr>
                <a:cxnSpLocks noChangeShapeType="1"/>
                <a:stCxn id="181" idx="4"/>
                <a:endCxn id="187" idx="0"/>
              </p:cNvCxnSpPr>
              <p:nvPr/>
            </p:nvCxnSpPr>
            <p:spPr bwMode="auto">
              <a:xfrm>
                <a:off x="6753167" y="3381255"/>
                <a:ext cx="579308"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2" name="AutoShape 38">
                <a:extLst>
                  <a:ext uri="{FF2B5EF4-FFF2-40B4-BE49-F238E27FC236}">
                    <a16:creationId xmlns:a16="http://schemas.microsoft.com/office/drawing/2014/main" id="{789EB538-41B0-4232-8086-9E26C76F8A8D}"/>
                  </a:ext>
                </a:extLst>
              </p:cNvPr>
              <p:cNvCxnSpPr>
                <a:cxnSpLocks noChangeShapeType="1"/>
                <a:stCxn id="182" idx="4"/>
                <a:endCxn id="188" idx="0"/>
              </p:cNvCxnSpPr>
              <p:nvPr/>
            </p:nvCxnSpPr>
            <p:spPr bwMode="auto">
              <a:xfrm flipH="1">
                <a:off x="2066462" y="4500453"/>
                <a:ext cx="26353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 name="AutoShape 39">
                <a:extLst>
                  <a:ext uri="{FF2B5EF4-FFF2-40B4-BE49-F238E27FC236}">
                    <a16:creationId xmlns:a16="http://schemas.microsoft.com/office/drawing/2014/main" id="{ACC66E5D-AA83-402F-978C-ADEB939BC77D}"/>
                  </a:ext>
                </a:extLst>
              </p:cNvPr>
              <p:cNvCxnSpPr>
                <a:cxnSpLocks noChangeShapeType="1"/>
                <a:stCxn id="182" idx="4"/>
                <a:endCxn id="189" idx="0"/>
              </p:cNvCxnSpPr>
              <p:nvPr/>
            </p:nvCxnSpPr>
            <p:spPr bwMode="auto">
              <a:xfrm>
                <a:off x="2329995" y="4500453"/>
                <a:ext cx="26353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4" name="AutoShape 40">
                <a:extLst>
                  <a:ext uri="{FF2B5EF4-FFF2-40B4-BE49-F238E27FC236}">
                    <a16:creationId xmlns:a16="http://schemas.microsoft.com/office/drawing/2014/main" id="{490C2D31-E965-4795-A948-B9360E9FF065}"/>
                  </a:ext>
                </a:extLst>
              </p:cNvPr>
              <p:cNvCxnSpPr>
                <a:cxnSpLocks noChangeShapeType="1"/>
                <a:stCxn id="183" idx="4"/>
                <a:endCxn id="190" idx="0"/>
              </p:cNvCxnSpPr>
              <p:nvPr/>
            </p:nvCxnSpPr>
            <p:spPr bwMode="auto">
              <a:xfrm>
                <a:off x="3225078" y="4500453"/>
                <a:ext cx="0"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 name="AutoShape 41">
                <a:extLst>
                  <a:ext uri="{FF2B5EF4-FFF2-40B4-BE49-F238E27FC236}">
                    <a16:creationId xmlns:a16="http://schemas.microsoft.com/office/drawing/2014/main" id="{4B1C8846-FE6F-4536-85B5-1612005518CF}"/>
                  </a:ext>
                </a:extLst>
              </p:cNvPr>
              <p:cNvCxnSpPr>
                <a:cxnSpLocks noChangeShapeType="1"/>
                <a:stCxn id="184" idx="4"/>
                <a:endCxn id="191" idx="0"/>
              </p:cNvCxnSpPr>
              <p:nvPr/>
            </p:nvCxnSpPr>
            <p:spPr bwMode="auto">
              <a:xfrm flipH="1">
                <a:off x="3910031" y="4500453"/>
                <a:ext cx="421420"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6" name="AutoShape 42">
                <a:extLst>
                  <a:ext uri="{FF2B5EF4-FFF2-40B4-BE49-F238E27FC236}">
                    <a16:creationId xmlns:a16="http://schemas.microsoft.com/office/drawing/2014/main" id="{3ED8DEA7-21B1-458C-AE05-0BE8FBC9A34B}"/>
                  </a:ext>
                </a:extLst>
              </p:cNvPr>
              <p:cNvCxnSpPr>
                <a:cxnSpLocks noChangeShapeType="1"/>
                <a:stCxn id="184" idx="4"/>
                <a:endCxn id="192" idx="0"/>
              </p:cNvCxnSpPr>
              <p:nvPr/>
            </p:nvCxnSpPr>
            <p:spPr bwMode="auto">
              <a:xfrm>
                <a:off x="4331451" y="4500453"/>
                <a:ext cx="420259"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 name="AutoShape 43">
                <a:extLst>
                  <a:ext uri="{FF2B5EF4-FFF2-40B4-BE49-F238E27FC236}">
                    <a16:creationId xmlns:a16="http://schemas.microsoft.com/office/drawing/2014/main" id="{9E3CCE40-168D-4DAF-BBA9-7874E3E9848F}"/>
                  </a:ext>
                </a:extLst>
              </p:cNvPr>
              <p:cNvCxnSpPr>
                <a:cxnSpLocks noChangeShapeType="1"/>
                <a:stCxn id="185" idx="4"/>
                <a:endCxn id="193" idx="0"/>
              </p:cNvCxnSpPr>
              <p:nvPr/>
            </p:nvCxnSpPr>
            <p:spPr bwMode="auto">
              <a:xfrm>
                <a:off x="4963002" y="4500453"/>
                <a:ext cx="47366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8" name="AutoShape 44">
                <a:extLst>
                  <a:ext uri="{FF2B5EF4-FFF2-40B4-BE49-F238E27FC236}">
                    <a16:creationId xmlns:a16="http://schemas.microsoft.com/office/drawing/2014/main" id="{AA834868-D089-4607-836D-7AF44BC98A3F}"/>
                  </a:ext>
                </a:extLst>
              </p:cNvPr>
              <p:cNvCxnSpPr>
                <a:cxnSpLocks noChangeShapeType="1"/>
                <a:stCxn id="186" idx="4"/>
                <a:endCxn id="194" idx="0"/>
              </p:cNvCxnSpPr>
              <p:nvPr/>
            </p:nvCxnSpPr>
            <p:spPr bwMode="auto">
              <a:xfrm flipH="1">
                <a:off x="5963730" y="4500453"/>
                <a:ext cx="368017"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 name="AutoShape 45">
                <a:extLst>
                  <a:ext uri="{FF2B5EF4-FFF2-40B4-BE49-F238E27FC236}">
                    <a16:creationId xmlns:a16="http://schemas.microsoft.com/office/drawing/2014/main" id="{E861EFA7-E91C-4ECE-A22E-5B2997EB22EA}"/>
                  </a:ext>
                </a:extLst>
              </p:cNvPr>
              <p:cNvCxnSpPr>
                <a:cxnSpLocks noChangeShapeType="1"/>
                <a:stCxn id="186" idx="4"/>
                <a:endCxn id="195" idx="0"/>
              </p:cNvCxnSpPr>
              <p:nvPr/>
            </p:nvCxnSpPr>
            <p:spPr bwMode="auto">
              <a:xfrm>
                <a:off x="6331747" y="4500453"/>
                <a:ext cx="68495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0" name="AutoShape 46">
                <a:extLst>
                  <a:ext uri="{FF2B5EF4-FFF2-40B4-BE49-F238E27FC236}">
                    <a16:creationId xmlns:a16="http://schemas.microsoft.com/office/drawing/2014/main" id="{27EFD449-4478-4D21-B5DE-4301D77B4DA7}"/>
                  </a:ext>
                </a:extLst>
              </p:cNvPr>
              <p:cNvCxnSpPr>
                <a:cxnSpLocks noChangeShapeType="1"/>
                <a:stCxn id="191" idx="4"/>
                <a:endCxn id="199" idx="0"/>
              </p:cNvCxnSpPr>
              <p:nvPr/>
            </p:nvCxnSpPr>
            <p:spPr bwMode="auto">
              <a:xfrm flipH="1">
                <a:off x="3540853" y="5394086"/>
                <a:ext cx="369178"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 name="AutoShape 47">
                <a:extLst>
                  <a:ext uri="{FF2B5EF4-FFF2-40B4-BE49-F238E27FC236}">
                    <a16:creationId xmlns:a16="http://schemas.microsoft.com/office/drawing/2014/main" id="{C422CA7E-E1E7-4140-8819-63B73412C45C}"/>
                  </a:ext>
                </a:extLst>
              </p:cNvPr>
              <p:cNvCxnSpPr>
                <a:cxnSpLocks noChangeShapeType="1"/>
                <a:stCxn id="191" idx="4"/>
                <a:endCxn id="200" idx="0"/>
              </p:cNvCxnSpPr>
              <p:nvPr/>
            </p:nvCxnSpPr>
            <p:spPr bwMode="auto">
              <a:xfrm>
                <a:off x="3910031" y="5394086"/>
                <a:ext cx="21013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2" name="AutoShape 48">
                <a:extLst>
                  <a:ext uri="{FF2B5EF4-FFF2-40B4-BE49-F238E27FC236}">
                    <a16:creationId xmlns:a16="http://schemas.microsoft.com/office/drawing/2014/main" id="{E175782A-F153-484F-A123-37D10D5A6727}"/>
                  </a:ext>
                </a:extLst>
              </p:cNvPr>
              <p:cNvCxnSpPr>
                <a:cxnSpLocks noChangeShapeType="1"/>
                <a:stCxn id="191" idx="4"/>
                <a:endCxn id="201" idx="0"/>
              </p:cNvCxnSpPr>
              <p:nvPr/>
            </p:nvCxnSpPr>
            <p:spPr bwMode="auto">
              <a:xfrm>
                <a:off x="3910031" y="5394086"/>
                <a:ext cx="84168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 name="AutoShape 49">
                <a:extLst>
                  <a:ext uri="{FF2B5EF4-FFF2-40B4-BE49-F238E27FC236}">
                    <a16:creationId xmlns:a16="http://schemas.microsoft.com/office/drawing/2014/main" id="{58949D5F-AEF9-43A0-8A9A-2464C866307C}"/>
                  </a:ext>
                </a:extLst>
              </p:cNvPr>
              <p:cNvCxnSpPr>
                <a:cxnSpLocks noChangeShapeType="1"/>
                <a:stCxn id="190" idx="4"/>
                <a:endCxn id="198" idx="0"/>
              </p:cNvCxnSpPr>
              <p:nvPr/>
            </p:nvCxnSpPr>
            <p:spPr bwMode="auto">
              <a:xfrm flipH="1">
                <a:off x="2857061" y="5394086"/>
                <a:ext cx="368017"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4" name="AutoShape 50">
                <a:extLst>
                  <a:ext uri="{FF2B5EF4-FFF2-40B4-BE49-F238E27FC236}">
                    <a16:creationId xmlns:a16="http://schemas.microsoft.com/office/drawing/2014/main" id="{995CF193-C490-45BE-8331-39174B20E199}"/>
                  </a:ext>
                </a:extLst>
              </p:cNvPr>
              <p:cNvCxnSpPr>
                <a:cxnSpLocks noChangeShapeType="1"/>
                <a:stCxn id="188" idx="4"/>
                <a:endCxn id="196" idx="0"/>
              </p:cNvCxnSpPr>
              <p:nvPr/>
            </p:nvCxnSpPr>
            <p:spPr bwMode="auto">
              <a:xfrm flipH="1">
                <a:off x="1856333" y="5394086"/>
                <a:ext cx="21013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 name="AutoShape 51">
                <a:extLst>
                  <a:ext uri="{FF2B5EF4-FFF2-40B4-BE49-F238E27FC236}">
                    <a16:creationId xmlns:a16="http://schemas.microsoft.com/office/drawing/2014/main" id="{E233B902-DA45-488D-B32B-1AF375ADA36D}"/>
                  </a:ext>
                </a:extLst>
              </p:cNvPr>
              <p:cNvCxnSpPr>
                <a:cxnSpLocks noChangeShapeType="1"/>
                <a:stCxn id="188" idx="4"/>
                <a:endCxn id="197" idx="0"/>
              </p:cNvCxnSpPr>
              <p:nvPr/>
            </p:nvCxnSpPr>
            <p:spPr bwMode="auto">
              <a:xfrm>
                <a:off x="2066462" y="5394086"/>
                <a:ext cx="315775"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0" name="TextBox 103">
              <a:extLst>
                <a:ext uri="{FF2B5EF4-FFF2-40B4-BE49-F238E27FC236}">
                  <a16:creationId xmlns:a16="http://schemas.microsoft.com/office/drawing/2014/main" id="{1CF72891-055B-4B31-8C97-D9B2FD3EA6C1}"/>
                </a:ext>
              </a:extLst>
            </p:cNvPr>
            <p:cNvSpPr txBox="1">
              <a:spLocks noChangeArrowheads="1"/>
            </p:cNvSpPr>
            <p:nvPr/>
          </p:nvSpPr>
          <p:spPr bwMode="auto">
            <a:xfrm>
              <a:off x="2135188" y="5983288"/>
              <a:ext cx="3508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dirty="0">
                  <a:ln>
                    <a:noFill/>
                  </a:ln>
                  <a:solidFill>
                    <a:srgbClr val="FFFF00"/>
                  </a:solidFill>
                  <a:effectLst/>
                  <a:uLnTx/>
                  <a:uFillTx/>
                  <a:latin typeface="Tahoma" panose="020B0604030504040204" pitchFamily="34" charset="0"/>
                  <a:ea typeface="宋体" panose="02010600030101010101" pitchFamily="2" charset="-122"/>
                </a:rPr>
                <a:t>10</a:t>
              </a:r>
              <a:endParaRPr kumimoji="0" lang="zh-CN" altLang="en-US" sz="1200" b="0" i="0" u="none" strike="noStrike" kern="0" cap="none" spc="0" normalizeH="0" baseline="0" noProof="0" dirty="0">
                <a:ln>
                  <a:noFill/>
                </a:ln>
                <a:solidFill>
                  <a:srgbClr val="FFFF00"/>
                </a:solidFill>
                <a:effectLst/>
                <a:uLnTx/>
                <a:uFillTx/>
                <a:latin typeface="Tahoma" panose="020B0604030504040204" pitchFamily="34" charset="0"/>
                <a:ea typeface="宋体" panose="02010600030101010101" pitchFamily="2" charset="-122"/>
              </a:endParaRPr>
            </a:p>
          </p:txBody>
        </p:sp>
        <p:sp>
          <p:nvSpPr>
            <p:cNvPr id="171" name="TextBox 104">
              <a:extLst>
                <a:ext uri="{FF2B5EF4-FFF2-40B4-BE49-F238E27FC236}">
                  <a16:creationId xmlns:a16="http://schemas.microsoft.com/office/drawing/2014/main" id="{1FA54A2E-0612-4841-BF93-696D1D5BDADE}"/>
                </a:ext>
              </a:extLst>
            </p:cNvPr>
            <p:cNvSpPr txBox="1">
              <a:spLocks noChangeArrowheads="1"/>
            </p:cNvSpPr>
            <p:nvPr/>
          </p:nvSpPr>
          <p:spPr bwMode="auto">
            <a:xfrm>
              <a:off x="3330575" y="5984875"/>
              <a:ext cx="2682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5</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72" name="TextBox 105">
              <a:extLst>
                <a:ext uri="{FF2B5EF4-FFF2-40B4-BE49-F238E27FC236}">
                  <a16:creationId xmlns:a16="http://schemas.microsoft.com/office/drawing/2014/main" id="{302BCA2B-8F39-4339-8990-E524FAB23B0A}"/>
                </a:ext>
              </a:extLst>
            </p:cNvPr>
            <p:cNvSpPr txBox="1">
              <a:spLocks noChangeArrowheads="1"/>
            </p:cNvSpPr>
            <p:nvPr/>
          </p:nvSpPr>
          <p:spPr bwMode="auto">
            <a:xfrm>
              <a:off x="4500563" y="5983288"/>
              <a:ext cx="3524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12</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73" name="TextBox 106">
              <a:extLst>
                <a:ext uri="{FF2B5EF4-FFF2-40B4-BE49-F238E27FC236}">
                  <a16:creationId xmlns:a16="http://schemas.microsoft.com/office/drawing/2014/main" id="{B9A68034-E61B-4776-AC20-2E388F1E3E90}"/>
                </a:ext>
              </a:extLst>
            </p:cNvPr>
            <p:cNvSpPr txBox="1">
              <a:spLocks noChangeArrowheads="1"/>
            </p:cNvSpPr>
            <p:nvPr/>
          </p:nvSpPr>
          <p:spPr bwMode="auto">
            <a:xfrm>
              <a:off x="4556125" y="5153025"/>
              <a:ext cx="266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7</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74" name="TextBox 107">
              <a:extLst>
                <a:ext uri="{FF2B5EF4-FFF2-40B4-BE49-F238E27FC236}">
                  <a16:creationId xmlns:a16="http://schemas.microsoft.com/office/drawing/2014/main" id="{28E3B161-8E43-4322-8FEA-923BB60C5275}"/>
                </a:ext>
              </a:extLst>
            </p:cNvPr>
            <p:cNvSpPr txBox="1">
              <a:spLocks noChangeArrowheads="1"/>
            </p:cNvSpPr>
            <p:nvPr/>
          </p:nvSpPr>
          <p:spPr bwMode="auto">
            <a:xfrm>
              <a:off x="5194300" y="5153025"/>
              <a:ext cx="3508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14</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75" name="TextBox 108">
              <a:extLst>
                <a:ext uri="{FF2B5EF4-FFF2-40B4-BE49-F238E27FC236}">
                  <a16:creationId xmlns:a16="http://schemas.microsoft.com/office/drawing/2014/main" id="{D11CE88E-324D-4A79-9A4E-A0A511F8F26F}"/>
                </a:ext>
              </a:extLst>
            </p:cNvPr>
            <p:cNvSpPr txBox="1">
              <a:spLocks noChangeArrowheads="1"/>
            </p:cNvSpPr>
            <p:nvPr/>
          </p:nvSpPr>
          <p:spPr bwMode="auto">
            <a:xfrm>
              <a:off x="6824663" y="5153025"/>
              <a:ext cx="2682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9</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76" name="TextBox 109">
              <a:extLst>
                <a:ext uri="{FF2B5EF4-FFF2-40B4-BE49-F238E27FC236}">
                  <a16:creationId xmlns:a16="http://schemas.microsoft.com/office/drawing/2014/main" id="{BACEF71E-7707-4AA8-92BD-6976271364A9}"/>
                </a:ext>
              </a:extLst>
            </p:cNvPr>
            <p:cNvSpPr txBox="1">
              <a:spLocks noChangeArrowheads="1"/>
            </p:cNvSpPr>
            <p:nvPr/>
          </p:nvSpPr>
          <p:spPr bwMode="auto">
            <a:xfrm>
              <a:off x="7092950" y="4249738"/>
              <a:ext cx="3508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17</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52">
            <a:extLst>
              <a:ext uri="{FF2B5EF4-FFF2-40B4-BE49-F238E27FC236}">
                <a16:creationId xmlns:a16="http://schemas.microsoft.com/office/drawing/2014/main" id="{2D96001E-4EBD-4CDD-B1CB-EF882ECE33FB}"/>
              </a:ext>
            </a:extLst>
          </p:cNvPr>
          <p:cNvSpPr>
            <a:spLocks noGrp="1"/>
          </p:cNvSpPr>
          <p:nvPr>
            <p:ph type="title"/>
          </p:nvPr>
        </p:nvSpPr>
        <p:spPr/>
        <p:txBody>
          <a:bodyPr/>
          <a:lstStyle/>
          <a:p>
            <a:pPr eaLnBrk="1" hangingPunct="1"/>
            <a:r>
              <a:rPr lang="zh-CN" altLang="en-US"/>
              <a:t>最小耗费搜索法</a:t>
            </a:r>
          </a:p>
        </p:txBody>
      </p:sp>
      <p:grpSp>
        <p:nvGrpSpPr>
          <p:cNvPr id="153" name="组合 152">
            <a:extLst>
              <a:ext uri="{FF2B5EF4-FFF2-40B4-BE49-F238E27FC236}">
                <a16:creationId xmlns:a16="http://schemas.microsoft.com/office/drawing/2014/main" id="{55BCE034-AFB4-44D8-9575-EFF84B634D41}"/>
              </a:ext>
            </a:extLst>
          </p:cNvPr>
          <p:cNvGrpSpPr/>
          <p:nvPr/>
        </p:nvGrpSpPr>
        <p:grpSpPr>
          <a:xfrm>
            <a:off x="3192040" y="1905000"/>
            <a:ext cx="5856288" cy="4248150"/>
            <a:chOff x="1587500" y="2041525"/>
            <a:chExt cx="5856288" cy="4248150"/>
          </a:xfrm>
        </p:grpSpPr>
        <p:grpSp>
          <p:nvGrpSpPr>
            <p:cNvPr id="154" name="组合 53">
              <a:extLst>
                <a:ext uri="{FF2B5EF4-FFF2-40B4-BE49-F238E27FC236}">
                  <a16:creationId xmlns:a16="http://schemas.microsoft.com/office/drawing/2014/main" id="{13F9011C-B0C7-4843-BD86-C1666A9F10AA}"/>
                </a:ext>
              </a:extLst>
            </p:cNvPr>
            <p:cNvGrpSpPr>
              <a:grpSpLocks/>
            </p:cNvGrpSpPr>
            <p:nvPr/>
          </p:nvGrpSpPr>
          <p:grpSpPr bwMode="auto">
            <a:xfrm>
              <a:off x="1620838" y="2041525"/>
              <a:ext cx="5794375" cy="4248150"/>
              <a:chOff x="1697284" y="1984723"/>
              <a:chExt cx="5793079" cy="4248761"/>
            </a:xfrm>
          </p:grpSpPr>
          <p:sp>
            <p:nvSpPr>
              <p:cNvPr id="180" name="Oval 3">
                <a:extLst>
                  <a:ext uri="{FF2B5EF4-FFF2-40B4-BE49-F238E27FC236}">
                    <a16:creationId xmlns:a16="http://schemas.microsoft.com/office/drawing/2014/main" id="{288219C7-53ED-4E58-8427-ED1095542C1B}"/>
                  </a:ext>
                </a:extLst>
              </p:cNvPr>
              <p:cNvSpPr>
                <a:spLocks noChangeArrowheads="1"/>
              </p:cNvSpPr>
              <p:nvPr/>
            </p:nvSpPr>
            <p:spPr bwMode="auto">
              <a:xfrm>
                <a:off x="4330291" y="1984723"/>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1" name="Oval 4">
                <a:extLst>
                  <a:ext uri="{FF2B5EF4-FFF2-40B4-BE49-F238E27FC236}">
                    <a16:creationId xmlns:a16="http://schemas.microsoft.com/office/drawing/2014/main" id="{96C3D422-7057-46E7-8335-AAA382DF3A66}"/>
                  </a:ext>
                </a:extLst>
              </p:cNvPr>
              <p:cNvSpPr>
                <a:spLocks noChangeArrowheads="1"/>
              </p:cNvSpPr>
              <p:nvPr/>
            </p:nvSpPr>
            <p:spPr bwMode="auto">
              <a:xfrm>
                <a:off x="3066030"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2" name="Oval 5">
                <a:extLst>
                  <a:ext uri="{FF2B5EF4-FFF2-40B4-BE49-F238E27FC236}">
                    <a16:creationId xmlns:a16="http://schemas.microsoft.com/office/drawing/2014/main" id="{FE6E167E-1670-449E-9B7F-EC3C97F9541F}"/>
                  </a:ext>
                </a:extLst>
              </p:cNvPr>
              <p:cNvSpPr>
                <a:spLocks noChangeArrowheads="1"/>
              </p:cNvSpPr>
              <p:nvPr/>
            </p:nvSpPr>
            <p:spPr bwMode="auto">
              <a:xfrm>
                <a:off x="4014516"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3" name="Oval 6">
                <a:extLst>
                  <a:ext uri="{FF2B5EF4-FFF2-40B4-BE49-F238E27FC236}">
                    <a16:creationId xmlns:a16="http://schemas.microsoft.com/office/drawing/2014/main" id="{092107E6-C81D-4906-A3EB-B9A898D503B2}"/>
                  </a:ext>
                </a:extLst>
              </p:cNvPr>
              <p:cNvSpPr>
                <a:spLocks noChangeArrowheads="1"/>
              </p:cNvSpPr>
              <p:nvPr/>
            </p:nvSpPr>
            <p:spPr bwMode="auto">
              <a:xfrm>
                <a:off x="4857356"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4" name="Oval 7">
                <a:extLst>
                  <a:ext uri="{FF2B5EF4-FFF2-40B4-BE49-F238E27FC236}">
                    <a16:creationId xmlns:a16="http://schemas.microsoft.com/office/drawing/2014/main" id="{05761BDA-5760-4898-96E3-9DFEEAD1C25B}"/>
                  </a:ext>
                </a:extLst>
              </p:cNvPr>
              <p:cNvSpPr>
                <a:spLocks noChangeArrowheads="1"/>
              </p:cNvSpPr>
              <p:nvPr/>
            </p:nvSpPr>
            <p:spPr bwMode="auto">
              <a:xfrm>
                <a:off x="6594119"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5" name="Oval 8">
                <a:extLst>
                  <a:ext uri="{FF2B5EF4-FFF2-40B4-BE49-F238E27FC236}">
                    <a16:creationId xmlns:a16="http://schemas.microsoft.com/office/drawing/2014/main" id="{DF6F8CCA-67FC-452B-9C0D-D54D5E6C5BBE}"/>
                  </a:ext>
                </a:extLst>
              </p:cNvPr>
              <p:cNvSpPr>
                <a:spLocks noChangeArrowheads="1"/>
              </p:cNvSpPr>
              <p:nvPr/>
            </p:nvSpPr>
            <p:spPr bwMode="auto">
              <a:xfrm>
                <a:off x="2170947"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6" name="Oval 9">
                <a:extLst>
                  <a:ext uri="{FF2B5EF4-FFF2-40B4-BE49-F238E27FC236}">
                    <a16:creationId xmlns:a16="http://schemas.microsoft.com/office/drawing/2014/main" id="{4AE6ED59-781B-4E0D-A3C7-6F181925960A}"/>
                  </a:ext>
                </a:extLst>
              </p:cNvPr>
              <p:cNvSpPr>
                <a:spLocks noChangeArrowheads="1"/>
              </p:cNvSpPr>
              <p:nvPr/>
            </p:nvSpPr>
            <p:spPr bwMode="auto">
              <a:xfrm>
                <a:off x="3066030"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7" name="Oval 10">
                <a:extLst>
                  <a:ext uri="{FF2B5EF4-FFF2-40B4-BE49-F238E27FC236}">
                    <a16:creationId xmlns:a16="http://schemas.microsoft.com/office/drawing/2014/main" id="{15F56024-E0FF-4397-9B2F-3470C31E4D4C}"/>
                  </a:ext>
                </a:extLst>
              </p:cNvPr>
              <p:cNvSpPr>
                <a:spLocks noChangeArrowheads="1"/>
              </p:cNvSpPr>
              <p:nvPr/>
            </p:nvSpPr>
            <p:spPr bwMode="auto">
              <a:xfrm>
                <a:off x="4172403"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8" name="Oval 11">
                <a:extLst>
                  <a:ext uri="{FF2B5EF4-FFF2-40B4-BE49-F238E27FC236}">
                    <a16:creationId xmlns:a16="http://schemas.microsoft.com/office/drawing/2014/main" id="{D4244008-5A70-44EF-951C-186512F701F4}"/>
                  </a:ext>
                </a:extLst>
              </p:cNvPr>
              <p:cNvSpPr>
                <a:spLocks noChangeArrowheads="1"/>
              </p:cNvSpPr>
              <p:nvPr/>
            </p:nvSpPr>
            <p:spPr bwMode="auto">
              <a:xfrm>
                <a:off x="4803953"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9" name="Oval 12">
                <a:extLst>
                  <a:ext uri="{FF2B5EF4-FFF2-40B4-BE49-F238E27FC236}">
                    <a16:creationId xmlns:a16="http://schemas.microsoft.com/office/drawing/2014/main" id="{C60841BF-A2E9-4E7D-A1A5-F6C490CA656A}"/>
                  </a:ext>
                </a:extLst>
              </p:cNvPr>
              <p:cNvSpPr>
                <a:spLocks noChangeArrowheads="1"/>
              </p:cNvSpPr>
              <p:nvPr/>
            </p:nvSpPr>
            <p:spPr bwMode="auto">
              <a:xfrm>
                <a:off x="6172698"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0" name="Oval 13">
                <a:extLst>
                  <a:ext uri="{FF2B5EF4-FFF2-40B4-BE49-F238E27FC236}">
                    <a16:creationId xmlns:a16="http://schemas.microsoft.com/office/drawing/2014/main" id="{6F08BA88-C96C-48F9-BB2C-3F09AD1D3478}"/>
                  </a:ext>
                </a:extLst>
              </p:cNvPr>
              <p:cNvSpPr>
                <a:spLocks noChangeArrowheads="1"/>
              </p:cNvSpPr>
              <p:nvPr/>
            </p:nvSpPr>
            <p:spPr bwMode="auto">
              <a:xfrm>
                <a:off x="7173427" y="4165187"/>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1" name="Oval 14">
                <a:extLst>
                  <a:ext uri="{FF2B5EF4-FFF2-40B4-BE49-F238E27FC236}">
                    <a16:creationId xmlns:a16="http://schemas.microsoft.com/office/drawing/2014/main" id="{AABF019C-E7CD-42D7-BE06-D54DB7471CCF}"/>
                  </a:ext>
                </a:extLst>
              </p:cNvPr>
              <p:cNvSpPr>
                <a:spLocks noChangeArrowheads="1"/>
              </p:cNvSpPr>
              <p:nvPr/>
            </p:nvSpPr>
            <p:spPr bwMode="auto">
              <a:xfrm>
                <a:off x="1907414"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2" name="Oval 15">
                <a:extLst>
                  <a:ext uri="{FF2B5EF4-FFF2-40B4-BE49-F238E27FC236}">
                    <a16:creationId xmlns:a16="http://schemas.microsoft.com/office/drawing/2014/main" id="{D17DFECA-2AE6-4B66-A4D9-9EB61E1ACD8D}"/>
                  </a:ext>
                </a:extLst>
              </p:cNvPr>
              <p:cNvSpPr>
                <a:spLocks noChangeArrowheads="1"/>
              </p:cNvSpPr>
              <p:nvPr/>
            </p:nvSpPr>
            <p:spPr bwMode="auto">
              <a:xfrm>
                <a:off x="2434479"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3" name="Oval 16">
                <a:extLst>
                  <a:ext uri="{FF2B5EF4-FFF2-40B4-BE49-F238E27FC236}">
                    <a16:creationId xmlns:a16="http://schemas.microsoft.com/office/drawing/2014/main" id="{1FB737FB-659B-48E2-98A4-F821E9F9E9E3}"/>
                  </a:ext>
                </a:extLst>
              </p:cNvPr>
              <p:cNvSpPr>
                <a:spLocks noChangeArrowheads="1"/>
              </p:cNvSpPr>
              <p:nvPr/>
            </p:nvSpPr>
            <p:spPr bwMode="auto">
              <a:xfrm>
                <a:off x="3066030"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4" name="Oval 17">
                <a:extLst>
                  <a:ext uri="{FF2B5EF4-FFF2-40B4-BE49-F238E27FC236}">
                    <a16:creationId xmlns:a16="http://schemas.microsoft.com/office/drawing/2014/main" id="{E909A59C-880A-40BC-842D-603BD06376AD}"/>
                  </a:ext>
                </a:extLst>
              </p:cNvPr>
              <p:cNvSpPr>
                <a:spLocks noChangeArrowheads="1"/>
              </p:cNvSpPr>
              <p:nvPr/>
            </p:nvSpPr>
            <p:spPr bwMode="auto">
              <a:xfrm>
                <a:off x="3750983"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5" name="Oval 18">
                <a:extLst>
                  <a:ext uri="{FF2B5EF4-FFF2-40B4-BE49-F238E27FC236}">
                    <a16:creationId xmlns:a16="http://schemas.microsoft.com/office/drawing/2014/main" id="{E7B15FB8-D9FA-413D-BD78-D7FFC6B82625}"/>
                  </a:ext>
                </a:extLst>
              </p:cNvPr>
              <p:cNvSpPr>
                <a:spLocks noChangeArrowheads="1"/>
              </p:cNvSpPr>
              <p:nvPr/>
            </p:nvSpPr>
            <p:spPr bwMode="auto">
              <a:xfrm>
                <a:off x="4592662" y="5058820"/>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6" name="Oval 19">
                <a:extLst>
                  <a:ext uri="{FF2B5EF4-FFF2-40B4-BE49-F238E27FC236}">
                    <a16:creationId xmlns:a16="http://schemas.microsoft.com/office/drawing/2014/main" id="{2FCD9635-C712-4337-9790-87C893FAAC8F}"/>
                  </a:ext>
                </a:extLst>
              </p:cNvPr>
              <p:cNvSpPr>
                <a:spLocks noChangeArrowheads="1"/>
              </p:cNvSpPr>
              <p:nvPr/>
            </p:nvSpPr>
            <p:spPr bwMode="auto">
              <a:xfrm>
                <a:off x="5277616" y="5058820"/>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7" name="Oval 20">
                <a:extLst>
                  <a:ext uri="{FF2B5EF4-FFF2-40B4-BE49-F238E27FC236}">
                    <a16:creationId xmlns:a16="http://schemas.microsoft.com/office/drawing/2014/main" id="{568AF34D-38BB-41B1-A6A3-3BD4162AA764}"/>
                  </a:ext>
                </a:extLst>
              </p:cNvPr>
              <p:cNvSpPr>
                <a:spLocks noChangeArrowheads="1"/>
              </p:cNvSpPr>
              <p:nvPr/>
            </p:nvSpPr>
            <p:spPr bwMode="auto">
              <a:xfrm>
                <a:off x="5804681"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8" name="Oval 21">
                <a:extLst>
                  <a:ext uri="{FF2B5EF4-FFF2-40B4-BE49-F238E27FC236}">
                    <a16:creationId xmlns:a16="http://schemas.microsoft.com/office/drawing/2014/main" id="{6A1D8194-A69F-4095-9C5B-0A95C7F48D05}"/>
                  </a:ext>
                </a:extLst>
              </p:cNvPr>
              <p:cNvSpPr>
                <a:spLocks noChangeArrowheads="1"/>
              </p:cNvSpPr>
              <p:nvPr/>
            </p:nvSpPr>
            <p:spPr bwMode="auto">
              <a:xfrm>
                <a:off x="6857652" y="5058820"/>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9" name="Oval 22">
                <a:extLst>
                  <a:ext uri="{FF2B5EF4-FFF2-40B4-BE49-F238E27FC236}">
                    <a16:creationId xmlns:a16="http://schemas.microsoft.com/office/drawing/2014/main" id="{5CBD0EA5-151B-48C7-9428-035FDD4B8846}"/>
                  </a:ext>
                </a:extLst>
              </p:cNvPr>
              <p:cNvSpPr>
                <a:spLocks noChangeArrowheads="1"/>
              </p:cNvSpPr>
              <p:nvPr/>
            </p:nvSpPr>
            <p:spPr bwMode="auto">
              <a:xfrm>
                <a:off x="1697284"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200" name="Oval 23">
                <a:extLst>
                  <a:ext uri="{FF2B5EF4-FFF2-40B4-BE49-F238E27FC236}">
                    <a16:creationId xmlns:a16="http://schemas.microsoft.com/office/drawing/2014/main" id="{40615216-A114-44C7-BFD4-A17D842EFDE4}"/>
                  </a:ext>
                </a:extLst>
              </p:cNvPr>
              <p:cNvSpPr>
                <a:spLocks noChangeArrowheads="1"/>
              </p:cNvSpPr>
              <p:nvPr/>
            </p:nvSpPr>
            <p:spPr bwMode="auto">
              <a:xfrm>
                <a:off x="2223189" y="5898218"/>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201" name="Oval 24">
                <a:extLst>
                  <a:ext uri="{FF2B5EF4-FFF2-40B4-BE49-F238E27FC236}">
                    <a16:creationId xmlns:a16="http://schemas.microsoft.com/office/drawing/2014/main" id="{45D4798D-1DC1-48F2-8075-4BBFB0E156B1}"/>
                  </a:ext>
                </a:extLst>
              </p:cNvPr>
              <p:cNvSpPr>
                <a:spLocks noChangeArrowheads="1"/>
              </p:cNvSpPr>
              <p:nvPr/>
            </p:nvSpPr>
            <p:spPr bwMode="auto">
              <a:xfrm>
                <a:off x="2698012"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202" name="Oval 25">
                <a:extLst>
                  <a:ext uri="{FF2B5EF4-FFF2-40B4-BE49-F238E27FC236}">
                    <a16:creationId xmlns:a16="http://schemas.microsoft.com/office/drawing/2014/main" id="{B32CF34C-CCCE-48D7-831A-0191B8A2B988}"/>
                  </a:ext>
                </a:extLst>
              </p:cNvPr>
              <p:cNvSpPr>
                <a:spLocks noChangeArrowheads="1"/>
              </p:cNvSpPr>
              <p:nvPr/>
            </p:nvSpPr>
            <p:spPr bwMode="auto">
              <a:xfrm>
                <a:off x="3381805" y="5898218"/>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203" name="Oval 26">
                <a:extLst>
                  <a:ext uri="{FF2B5EF4-FFF2-40B4-BE49-F238E27FC236}">
                    <a16:creationId xmlns:a16="http://schemas.microsoft.com/office/drawing/2014/main" id="{57C36F76-7507-4CAC-84E5-9DBFD9CC67C4}"/>
                  </a:ext>
                </a:extLst>
              </p:cNvPr>
              <p:cNvSpPr>
                <a:spLocks noChangeArrowheads="1"/>
              </p:cNvSpPr>
              <p:nvPr/>
            </p:nvSpPr>
            <p:spPr bwMode="auto">
              <a:xfrm>
                <a:off x="3961112"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204" name="Oval 27">
                <a:extLst>
                  <a:ext uri="{FF2B5EF4-FFF2-40B4-BE49-F238E27FC236}">
                    <a16:creationId xmlns:a16="http://schemas.microsoft.com/office/drawing/2014/main" id="{905F22E6-BF0E-44CE-AFB9-DD5D379E3DB8}"/>
                  </a:ext>
                </a:extLst>
              </p:cNvPr>
              <p:cNvSpPr>
                <a:spLocks noChangeArrowheads="1"/>
              </p:cNvSpPr>
              <p:nvPr/>
            </p:nvSpPr>
            <p:spPr bwMode="auto">
              <a:xfrm>
                <a:off x="4592662" y="5898218"/>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cxnSp>
            <p:nvCxnSpPr>
              <p:cNvPr id="205" name="AutoShape 28">
                <a:extLst>
                  <a:ext uri="{FF2B5EF4-FFF2-40B4-BE49-F238E27FC236}">
                    <a16:creationId xmlns:a16="http://schemas.microsoft.com/office/drawing/2014/main" id="{152251D1-D633-4036-AC07-E248AC801EAA}"/>
                  </a:ext>
                </a:extLst>
              </p:cNvPr>
              <p:cNvCxnSpPr>
                <a:cxnSpLocks noChangeShapeType="1"/>
                <a:stCxn id="180" idx="4"/>
                <a:endCxn id="182" idx="0"/>
              </p:cNvCxnSpPr>
              <p:nvPr/>
            </p:nvCxnSpPr>
            <p:spPr bwMode="auto">
              <a:xfrm flipH="1">
                <a:off x="4173564" y="2319990"/>
                <a:ext cx="315775"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 name="AutoShape 29">
                <a:extLst>
                  <a:ext uri="{FF2B5EF4-FFF2-40B4-BE49-F238E27FC236}">
                    <a16:creationId xmlns:a16="http://schemas.microsoft.com/office/drawing/2014/main" id="{FC0BDBF3-19B6-4F55-8D84-0B6188C2F971}"/>
                  </a:ext>
                </a:extLst>
              </p:cNvPr>
              <p:cNvCxnSpPr>
                <a:cxnSpLocks noChangeShapeType="1"/>
                <a:stCxn id="180" idx="4"/>
                <a:endCxn id="181" idx="0"/>
              </p:cNvCxnSpPr>
              <p:nvPr/>
            </p:nvCxnSpPr>
            <p:spPr bwMode="auto">
              <a:xfrm flipH="1">
                <a:off x="3225078" y="2319990"/>
                <a:ext cx="1264261"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 name="AutoShape 30">
                <a:extLst>
                  <a:ext uri="{FF2B5EF4-FFF2-40B4-BE49-F238E27FC236}">
                    <a16:creationId xmlns:a16="http://schemas.microsoft.com/office/drawing/2014/main" id="{1737E345-49AC-4376-9304-56733AA290C1}"/>
                  </a:ext>
                </a:extLst>
              </p:cNvPr>
              <p:cNvCxnSpPr>
                <a:cxnSpLocks noChangeShapeType="1"/>
                <a:stCxn id="180" idx="4"/>
                <a:endCxn id="183" idx="0"/>
              </p:cNvCxnSpPr>
              <p:nvPr/>
            </p:nvCxnSpPr>
            <p:spPr bwMode="auto">
              <a:xfrm>
                <a:off x="4489339" y="2319990"/>
                <a:ext cx="527066"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 name="AutoShape 31">
                <a:extLst>
                  <a:ext uri="{FF2B5EF4-FFF2-40B4-BE49-F238E27FC236}">
                    <a16:creationId xmlns:a16="http://schemas.microsoft.com/office/drawing/2014/main" id="{FB4CA37D-5E68-41D7-A968-CAD9956D507B}"/>
                  </a:ext>
                </a:extLst>
              </p:cNvPr>
              <p:cNvCxnSpPr>
                <a:cxnSpLocks noChangeShapeType="1"/>
                <a:stCxn id="180" idx="4"/>
                <a:endCxn id="184" idx="0"/>
              </p:cNvCxnSpPr>
              <p:nvPr/>
            </p:nvCxnSpPr>
            <p:spPr bwMode="auto">
              <a:xfrm>
                <a:off x="4489339" y="2319990"/>
                <a:ext cx="2263828"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9" name="AutoShape 32">
                <a:extLst>
                  <a:ext uri="{FF2B5EF4-FFF2-40B4-BE49-F238E27FC236}">
                    <a16:creationId xmlns:a16="http://schemas.microsoft.com/office/drawing/2014/main" id="{79EBA652-8F09-4AE3-9566-E92C06F6C94E}"/>
                  </a:ext>
                </a:extLst>
              </p:cNvPr>
              <p:cNvCxnSpPr>
                <a:cxnSpLocks noChangeShapeType="1"/>
                <a:stCxn id="181" idx="4"/>
                <a:endCxn id="185" idx="0"/>
              </p:cNvCxnSpPr>
              <p:nvPr/>
            </p:nvCxnSpPr>
            <p:spPr bwMode="auto">
              <a:xfrm flipH="1">
                <a:off x="2329995" y="3381255"/>
                <a:ext cx="895083"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 name="AutoShape 33">
                <a:extLst>
                  <a:ext uri="{FF2B5EF4-FFF2-40B4-BE49-F238E27FC236}">
                    <a16:creationId xmlns:a16="http://schemas.microsoft.com/office/drawing/2014/main" id="{18E50172-DE51-46EA-AF6B-D5D1FD89243C}"/>
                  </a:ext>
                </a:extLst>
              </p:cNvPr>
              <p:cNvCxnSpPr>
                <a:cxnSpLocks noChangeShapeType="1"/>
                <a:stCxn id="181" idx="4"/>
                <a:endCxn id="186" idx="0"/>
              </p:cNvCxnSpPr>
              <p:nvPr/>
            </p:nvCxnSpPr>
            <p:spPr bwMode="auto">
              <a:xfrm>
                <a:off x="3225078" y="3381255"/>
                <a:ext cx="0"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1" name="AutoShape 34">
                <a:extLst>
                  <a:ext uri="{FF2B5EF4-FFF2-40B4-BE49-F238E27FC236}">
                    <a16:creationId xmlns:a16="http://schemas.microsoft.com/office/drawing/2014/main" id="{1FC73B41-EFF0-4095-9177-B452843C166C}"/>
                  </a:ext>
                </a:extLst>
              </p:cNvPr>
              <p:cNvCxnSpPr>
                <a:cxnSpLocks noChangeShapeType="1"/>
                <a:stCxn id="181" idx="4"/>
                <a:endCxn id="187" idx="0"/>
              </p:cNvCxnSpPr>
              <p:nvPr/>
            </p:nvCxnSpPr>
            <p:spPr bwMode="auto">
              <a:xfrm>
                <a:off x="3225078" y="3381255"/>
                <a:ext cx="1106374"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2" name="AutoShape 35">
                <a:extLst>
                  <a:ext uri="{FF2B5EF4-FFF2-40B4-BE49-F238E27FC236}">
                    <a16:creationId xmlns:a16="http://schemas.microsoft.com/office/drawing/2014/main" id="{4492896D-93F2-49A0-9C62-1FF156C3F1E0}"/>
                  </a:ext>
                </a:extLst>
              </p:cNvPr>
              <p:cNvCxnSpPr>
                <a:cxnSpLocks noChangeShapeType="1"/>
                <a:stCxn id="183" idx="4"/>
                <a:endCxn id="188" idx="0"/>
              </p:cNvCxnSpPr>
              <p:nvPr/>
            </p:nvCxnSpPr>
            <p:spPr bwMode="auto">
              <a:xfrm flipH="1">
                <a:off x="4963002" y="3381255"/>
                <a:ext cx="53403"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 name="AutoShape 36">
                <a:extLst>
                  <a:ext uri="{FF2B5EF4-FFF2-40B4-BE49-F238E27FC236}">
                    <a16:creationId xmlns:a16="http://schemas.microsoft.com/office/drawing/2014/main" id="{8F6A9450-1E64-478B-AD88-843D17BE198F}"/>
                  </a:ext>
                </a:extLst>
              </p:cNvPr>
              <p:cNvCxnSpPr>
                <a:cxnSpLocks noChangeShapeType="1"/>
                <a:stCxn id="184" idx="4"/>
                <a:endCxn id="189" idx="0"/>
              </p:cNvCxnSpPr>
              <p:nvPr/>
            </p:nvCxnSpPr>
            <p:spPr bwMode="auto">
              <a:xfrm flipH="1">
                <a:off x="6331747" y="3381255"/>
                <a:ext cx="421420"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4" name="AutoShape 37">
                <a:extLst>
                  <a:ext uri="{FF2B5EF4-FFF2-40B4-BE49-F238E27FC236}">
                    <a16:creationId xmlns:a16="http://schemas.microsoft.com/office/drawing/2014/main" id="{2B5B6D4B-E626-4AC4-B41C-8E89A132C350}"/>
                  </a:ext>
                </a:extLst>
              </p:cNvPr>
              <p:cNvCxnSpPr>
                <a:cxnSpLocks noChangeShapeType="1"/>
                <a:stCxn id="184" idx="4"/>
                <a:endCxn id="190" idx="0"/>
              </p:cNvCxnSpPr>
              <p:nvPr/>
            </p:nvCxnSpPr>
            <p:spPr bwMode="auto">
              <a:xfrm>
                <a:off x="6753167" y="3381255"/>
                <a:ext cx="579308"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 name="AutoShape 38">
                <a:extLst>
                  <a:ext uri="{FF2B5EF4-FFF2-40B4-BE49-F238E27FC236}">
                    <a16:creationId xmlns:a16="http://schemas.microsoft.com/office/drawing/2014/main" id="{B35C15ED-C8A2-400A-BE17-4729DD06D95F}"/>
                  </a:ext>
                </a:extLst>
              </p:cNvPr>
              <p:cNvCxnSpPr>
                <a:cxnSpLocks noChangeShapeType="1"/>
                <a:stCxn id="185" idx="4"/>
                <a:endCxn id="191" idx="0"/>
              </p:cNvCxnSpPr>
              <p:nvPr/>
            </p:nvCxnSpPr>
            <p:spPr bwMode="auto">
              <a:xfrm flipH="1">
                <a:off x="2066462" y="4500453"/>
                <a:ext cx="26353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6" name="AutoShape 39">
                <a:extLst>
                  <a:ext uri="{FF2B5EF4-FFF2-40B4-BE49-F238E27FC236}">
                    <a16:creationId xmlns:a16="http://schemas.microsoft.com/office/drawing/2014/main" id="{59651B42-8DA7-4C29-96D5-948C598DAEC6}"/>
                  </a:ext>
                </a:extLst>
              </p:cNvPr>
              <p:cNvCxnSpPr>
                <a:cxnSpLocks noChangeShapeType="1"/>
                <a:stCxn id="185" idx="4"/>
                <a:endCxn id="192" idx="0"/>
              </p:cNvCxnSpPr>
              <p:nvPr/>
            </p:nvCxnSpPr>
            <p:spPr bwMode="auto">
              <a:xfrm>
                <a:off x="2329995" y="4500453"/>
                <a:ext cx="26353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 name="AutoShape 40">
                <a:extLst>
                  <a:ext uri="{FF2B5EF4-FFF2-40B4-BE49-F238E27FC236}">
                    <a16:creationId xmlns:a16="http://schemas.microsoft.com/office/drawing/2014/main" id="{F4DE6F05-F908-4E73-AE15-CFFE7E53FEF2}"/>
                  </a:ext>
                </a:extLst>
              </p:cNvPr>
              <p:cNvCxnSpPr>
                <a:cxnSpLocks noChangeShapeType="1"/>
                <a:stCxn id="186" idx="4"/>
                <a:endCxn id="193" idx="0"/>
              </p:cNvCxnSpPr>
              <p:nvPr/>
            </p:nvCxnSpPr>
            <p:spPr bwMode="auto">
              <a:xfrm>
                <a:off x="3225078" y="4500453"/>
                <a:ext cx="0"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8" name="AutoShape 41">
                <a:extLst>
                  <a:ext uri="{FF2B5EF4-FFF2-40B4-BE49-F238E27FC236}">
                    <a16:creationId xmlns:a16="http://schemas.microsoft.com/office/drawing/2014/main" id="{83307EA1-D7D6-4834-B334-A6EA9CC67CA1}"/>
                  </a:ext>
                </a:extLst>
              </p:cNvPr>
              <p:cNvCxnSpPr>
                <a:cxnSpLocks noChangeShapeType="1"/>
                <a:stCxn id="187" idx="4"/>
                <a:endCxn id="194" idx="0"/>
              </p:cNvCxnSpPr>
              <p:nvPr/>
            </p:nvCxnSpPr>
            <p:spPr bwMode="auto">
              <a:xfrm flipH="1">
                <a:off x="3910031" y="4500453"/>
                <a:ext cx="421420"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 name="AutoShape 42">
                <a:extLst>
                  <a:ext uri="{FF2B5EF4-FFF2-40B4-BE49-F238E27FC236}">
                    <a16:creationId xmlns:a16="http://schemas.microsoft.com/office/drawing/2014/main" id="{75F7B9ED-B508-406C-85E4-93D481FB133B}"/>
                  </a:ext>
                </a:extLst>
              </p:cNvPr>
              <p:cNvCxnSpPr>
                <a:cxnSpLocks noChangeShapeType="1"/>
                <a:stCxn id="187" idx="4"/>
                <a:endCxn id="195" idx="0"/>
              </p:cNvCxnSpPr>
              <p:nvPr/>
            </p:nvCxnSpPr>
            <p:spPr bwMode="auto">
              <a:xfrm>
                <a:off x="4331451" y="4500453"/>
                <a:ext cx="420259"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0" name="AutoShape 43">
                <a:extLst>
                  <a:ext uri="{FF2B5EF4-FFF2-40B4-BE49-F238E27FC236}">
                    <a16:creationId xmlns:a16="http://schemas.microsoft.com/office/drawing/2014/main" id="{D3ED26EC-9566-4E51-8542-6B2B4FE3D65C}"/>
                  </a:ext>
                </a:extLst>
              </p:cNvPr>
              <p:cNvCxnSpPr>
                <a:cxnSpLocks noChangeShapeType="1"/>
                <a:stCxn id="188" idx="4"/>
                <a:endCxn id="196" idx="0"/>
              </p:cNvCxnSpPr>
              <p:nvPr/>
            </p:nvCxnSpPr>
            <p:spPr bwMode="auto">
              <a:xfrm>
                <a:off x="4963002" y="4500453"/>
                <a:ext cx="47366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 name="AutoShape 44">
                <a:extLst>
                  <a:ext uri="{FF2B5EF4-FFF2-40B4-BE49-F238E27FC236}">
                    <a16:creationId xmlns:a16="http://schemas.microsoft.com/office/drawing/2014/main" id="{19909181-7B91-4C28-AA8C-27B231F22740}"/>
                  </a:ext>
                </a:extLst>
              </p:cNvPr>
              <p:cNvCxnSpPr>
                <a:cxnSpLocks noChangeShapeType="1"/>
                <a:stCxn id="189" idx="4"/>
                <a:endCxn id="197" idx="0"/>
              </p:cNvCxnSpPr>
              <p:nvPr/>
            </p:nvCxnSpPr>
            <p:spPr bwMode="auto">
              <a:xfrm flipH="1">
                <a:off x="5963730" y="4500453"/>
                <a:ext cx="368017"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2" name="AutoShape 45">
                <a:extLst>
                  <a:ext uri="{FF2B5EF4-FFF2-40B4-BE49-F238E27FC236}">
                    <a16:creationId xmlns:a16="http://schemas.microsoft.com/office/drawing/2014/main" id="{A33D3462-A9C0-4210-8C4B-69D2BC2FF255}"/>
                  </a:ext>
                </a:extLst>
              </p:cNvPr>
              <p:cNvCxnSpPr>
                <a:cxnSpLocks noChangeShapeType="1"/>
                <a:stCxn id="189" idx="4"/>
                <a:endCxn id="198" idx="0"/>
              </p:cNvCxnSpPr>
              <p:nvPr/>
            </p:nvCxnSpPr>
            <p:spPr bwMode="auto">
              <a:xfrm>
                <a:off x="6331747" y="4500453"/>
                <a:ext cx="68495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 name="AutoShape 46">
                <a:extLst>
                  <a:ext uri="{FF2B5EF4-FFF2-40B4-BE49-F238E27FC236}">
                    <a16:creationId xmlns:a16="http://schemas.microsoft.com/office/drawing/2014/main" id="{BAD9AA13-CCEE-4FB4-8AA5-B457B8149D77}"/>
                  </a:ext>
                </a:extLst>
              </p:cNvPr>
              <p:cNvCxnSpPr>
                <a:cxnSpLocks noChangeShapeType="1"/>
                <a:stCxn id="194" idx="4"/>
                <a:endCxn id="202" idx="0"/>
              </p:cNvCxnSpPr>
              <p:nvPr/>
            </p:nvCxnSpPr>
            <p:spPr bwMode="auto">
              <a:xfrm flipH="1">
                <a:off x="3540853" y="5394086"/>
                <a:ext cx="369178"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4" name="AutoShape 47">
                <a:extLst>
                  <a:ext uri="{FF2B5EF4-FFF2-40B4-BE49-F238E27FC236}">
                    <a16:creationId xmlns:a16="http://schemas.microsoft.com/office/drawing/2014/main" id="{D0BF9632-342D-459F-B6C3-8494B3E8B094}"/>
                  </a:ext>
                </a:extLst>
              </p:cNvPr>
              <p:cNvCxnSpPr>
                <a:cxnSpLocks noChangeShapeType="1"/>
                <a:stCxn id="194" idx="4"/>
                <a:endCxn id="203" idx="0"/>
              </p:cNvCxnSpPr>
              <p:nvPr/>
            </p:nvCxnSpPr>
            <p:spPr bwMode="auto">
              <a:xfrm>
                <a:off x="3910031" y="5394086"/>
                <a:ext cx="21013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 name="AutoShape 48">
                <a:extLst>
                  <a:ext uri="{FF2B5EF4-FFF2-40B4-BE49-F238E27FC236}">
                    <a16:creationId xmlns:a16="http://schemas.microsoft.com/office/drawing/2014/main" id="{A6463397-BB49-4A53-8C41-530DC27B894E}"/>
                  </a:ext>
                </a:extLst>
              </p:cNvPr>
              <p:cNvCxnSpPr>
                <a:cxnSpLocks noChangeShapeType="1"/>
                <a:stCxn id="194" idx="4"/>
                <a:endCxn id="204" idx="0"/>
              </p:cNvCxnSpPr>
              <p:nvPr/>
            </p:nvCxnSpPr>
            <p:spPr bwMode="auto">
              <a:xfrm>
                <a:off x="3910031" y="5394086"/>
                <a:ext cx="84168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6" name="AutoShape 49">
                <a:extLst>
                  <a:ext uri="{FF2B5EF4-FFF2-40B4-BE49-F238E27FC236}">
                    <a16:creationId xmlns:a16="http://schemas.microsoft.com/office/drawing/2014/main" id="{6DDC98AB-EF16-4C52-83B2-DD7570248796}"/>
                  </a:ext>
                </a:extLst>
              </p:cNvPr>
              <p:cNvCxnSpPr>
                <a:cxnSpLocks noChangeShapeType="1"/>
                <a:stCxn id="193" idx="4"/>
                <a:endCxn id="201" idx="0"/>
              </p:cNvCxnSpPr>
              <p:nvPr/>
            </p:nvCxnSpPr>
            <p:spPr bwMode="auto">
              <a:xfrm flipH="1">
                <a:off x="2857061" y="5394086"/>
                <a:ext cx="368017"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7" name="AutoShape 50">
                <a:extLst>
                  <a:ext uri="{FF2B5EF4-FFF2-40B4-BE49-F238E27FC236}">
                    <a16:creationId xmlns:a16="http://schemas.microsoft.com/office/drawing/2014/main" id="{25698742-0DD4-4E9C-8E36-6F95666482A2}"/>
                  </a:ext>
                </a:extLst>
              </p:cNvPr>
              <p:cNvCxnSpPr>
                <a:cxnSpLocks noChangeShapeType="1"/>
                <a:stCxn id="191" idx="4"/>
                <a:endCxn id="199" idx="0"/>
              </p:cNvCxnSpPr>
              <p:nvPr/>
            </p:nvCxnSpPr>
            <p:spPr bwMode="auto">
              <a:xfrm flipH="1">
                <a:off x="1856333" y="5394086"/>
                <a:ext cx="21013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8" name="AutoShape 51">
                <a:extLst>
                  <a:ext uri="{FF2B5EF4-FFF2-40B4-BE49-F238E27FC236}">
                    <a16:creationId xmlns:a16="http://schemas.microsoft.com/office/drawing/2014/main" id="{5ED4DE88-90CB-4ECC-8385-8276E9A20D2F}"/>
                  </a:ext>
                </a:extLst>
              </p:cNvPr>
              <p:cNvCxnSpPr>
                <a:cxnSpLocks noChangeShapeType="1"/>
                <a:stCxn id="191" idx="4"/>
                <a:endCxn id="200" idx="0"/>
              </p:cNvCxnSpPr>
              <p:nvPr/>
            </p:nvCxnSpPr>
            <p:spPr bwMode="auto">
              <a:xfrm>
                <a:off x="2066462" y="5394086"/>
                <a:ext cx="315775"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5" name="TextBox 103">
              <a:extLst>
                <a:ext uri="{FF2B5EF4-FFF2-40B4-BE49-F238E27FC236}">
                  <a16:creationId xmlns:a16="http://schemas.microsoft.com/office/drawing/2014/main" id="{6590C880-6E13-4712-93FB-C48A64AC14FD}"/>
                </a:ext>
              </a:extLst>
            </p:cNvPr>
            <p:cNvSpPr txBox="1">
              <a:spLocks noChangeArrowheads="1"/>
            </p:cNvSpPr>
            <p:nvPr/>
          </p:nvSpPr>
          <p:spPr bwMode="auto">
            <a:xfrm>
              <a:off x="2135188" y="5983288"/>
              <a:ext cx="3508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10</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56" name="TextBox 104">
              <a:extLst>
                <a:ext uri="{FF2B5EF4-FFF2-40B4-BE49-F238E27FC236}">
                  <a16:creationId xmlns:a16="http://schemas.microsoft.com/office/drawing/2014/main" id="{2D3FC3C5-B772-48C6-BC0C-08B5E4E134D4}"/>
                </a:ext>
              </a:extLst>
            </p:cNvPr>
            <p:cNvSpPr txBox="1">
              <a:spLocks noChangeArrowheads="1"/>
            </p:cNvSpPr>
            <p:nvPr/>
          </p:nvSpPr>
          <p:spPr bwMode="auto">
            <a:xfrm>
              <a:off x="3330575" y="5984875"/>
              <a:ext cx="2682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5</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57" name="TextBox 105">
              <a:extLst>
                <a:ext uri="{FF2B5EF4-FFF2-40B4-BE49-F238E27FC236}">
                  <a16:creationId xmlns:a16="http://schemas.microsoft.com/office/drawing/2014/main" id="{96A136D8-D466-4A7C-90BD-841AB10C8AD0}"/>
                </a:ext>
              </a:extLst>
            </p:cNvPr>
            <p:cNvSpPr txBox="1">
              <a:spLocks noChangeArrowheads="1"/>
            </p:cNvSpPr>
            <p:nvPr/>
          </p:nvSpPr>
          <p:spPr bwMode="auto">
            <a:xfrm>
              <a:off x="4500563" y="5983288"/>
              <a:ext cx="3524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12</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58" name="TextBox 106">
              <a:extLst>
                <a:ext uri="{FF2B5EF4-FFF2-40B4-BE49-F238E27FC236}">
                  <a16:creationId xmlns:a16="http://schemas.microsoft.com/office/drawing/2014/main" id="{8D2C1690-B275-4968-9C7A-90E7A1E82067}"/>
                </a:ext>
              </a:extLst>
            </p:cNvPr>
            <p:cNvSpPr txBox="1">
              <a:spLocks noChangeArrowheads="1"/>
            </p:cNvSpPr>
            <p:nvPr/>
          </p:nvSpPr>
          <p:spPr bwMode="auto">
            <a:xfrm>
              <a:off x="4556125" y="5153025"/>
              <a:ext cx="266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7</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59" name="TextBox 107">
              <a:extLst>
                <a:ext uri="{FF2B5EF4-FFF2-40B4-BE49-F238E27FC236}">
                  <a16:creationId xmlns:a16="http://schemas.microsoft.com/office/drawing/2014/main" id="{B7FA30A5-A2AF-4EE4-A36C-5054E4878CDA}"/>
                </a:ext>
              </a:extLst>
            </p:cNvPr>
            <p:cNvSpPr txBox="1">
              <a:spLocks noChangeArrowheads="1"/>
            </p:cNvSpPr>
            <p:nvPr/>
          </p:nvSpPr>
          <p:spPr bwMode="auto">
            <a:xfrm>
              <a:off x="5194300" y="5153025"/>
              <a:ext cx="3508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14</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60" name="TextBox 108">
              <a:extLst>
                <a:ext uri="{FF2B5EF4-FFF2-40B4-BE49-F238E27FC236}">
                  <a16:creationId xmlns:a16="http://schemas.microsoft.com/office/drawing/2014/main" id="{69CF8B46-DB80-4E92-B7A2-6187BC5289BC}"/>
                </a:ext>
              </a:extLst>
            </p:cNvPr>
            <p:cNvSpPr txBox="1">
              <a:spLocks noChangeArrowheads="1"/>
            </p:cNvSpPr>
            <p:nvPr/>
          </p:nvSpPr>
          <p:spPr bwMode="auto">
            <a:xfrm>
              <a:off x="6824663" y="5153025"/>
              <a:ext cx="2682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9</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61" name="TextBox 109">
              <a:extLst>
                <a:ext uri="{FF2B5EF4-FFF2-40B4-BE49-F238E27FC236}">
                  <a16:creationId xmlns:a16="http://schemas.microsoft.com/office/drawing/2014/main" id="{4CD965C9-FC6B-4BC6-ACFF-B7C1F5C4D21C}"/>
                </a:ext>
              </a:extLst>
            </p:cNvPr>
            <p:cNvSpPr txBox="1">
              <a:spLocks noChangeArrowheads="1"/>
            </p:cNvSpPr>
            <p:nvPr/>
          </p:nvSpPr>
          <p:spPr bwMode="auto">
            <a:xfrm>
              <a:off x="7092950" y="4249738"/>
              <a:ext cx="3508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17</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62" name="TextBox 110">
              <a:extLst>
                <a:ext uri="{FF2B5EF4-FFF2-40B4-BE49-F238E27FC236}">
                  <a16:creationId xmlns:a16="http://schemas.microsoft.com/office/drawing/2014/main" id="{B00609A0-277B-41C7-8390-C6AF07071E65}"/>
                </a:ext>
              </a:extLst>
            </p:cNvPr>
            <p:cNvSpPr txBox="1">
              <a:spLocks noChangeArrowheads="1"/>
            </p:cNvSpPr>
            <p:nvPr/>
          </p:nvSpPr>
          <p:spPr bwMode="auto">
            <a:xfrm>
              <a:off x="4237038" y="2070100"/>
              <a:ext cx="3349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3" name="TextBox 111">
              <a:extLst>
                <a:ext uri="{FF2B5EF4-FFF2-40B4-BE49-F238E27FC236}">
                  <a16:creationId xmlns:a16="http://schemas.microsoft.com/office/drawing/2014/main" id="{108E1896-C281-4670-8D41-CF286F690633}"/>
                </a:ext>
              </a:extLst>
            </p:cNvPr>
            <p:cNvSpPr txBox="1">
              <a:spLocks noChangeArrowheads="1"/>
            </p:cNvSpPr>
            <p:nvPr/>
          </p:nvSpPr>
          <p:spPr bwMode="auto">
            <a:xfrm>
              <a:off x="2981325" y="3130550"/>
              <a:ext cx="3492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4" name="TextBox 112">
              <a:extLst>
                <a:ext uri="{FF2B5EF4-FFF2-40B4-BE49-F238E27FC236}">
                  <a16:creationId xmlns:a16="http://schemas.microsoft.com/office/drawing/2014/main" id="{C7424B88-599F-4B8B-984E-D54C45A1229C}"/>
                </a:ext>
              </a:extLst>
            </p:cNvPr>
            <p:cNvSpPr txBox="1">
              <a:spLocks noChangeArrowheads="1"/>
            </p:cNvSpPr>
            <p:nvPr/>
          </p:nvSpPr>
          <p:spPr bwMode="auto">
            <a:xfrm>
              <a:off x="3921125" y="3140075"/>
              <a:ext cx="3349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5" name="TextBox 113">
              <a:extLst>
                <a:ext uri="{FF2B5EF4-FFF2-40B4-BE49-F238E27FC236}">
                  <a16:creationId xmlns:a16="http://schemas.microsoft.com/office/drawing/2014/main" id="{3EFCD3CE-4A3B-44B9-8C0A-9A896276F14E}"/>
                </a:ext>
              </a:extLst>
            </p:cNvPr>
            <p:cNvSpPr txBox="1">
              <a:spLocks noChangeArrowheads="1"/>
            </p:cNvSpPr>
            <p:nvPr/>
          </p:nvSpPr>
          <p:spPr bwMode="auto">
            <a:xfrm>
              <a:off x="4738688" y="3140075"/>
              <a:ext cx="4206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14</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6" name="TextBox 114">
              <a:extLst>
                <a:ext uri="{FF2B5EF4-FFF2-40B4-BE49-F238E27FC236}">
                  <a16:creationId xmlns:a16="http://schemas.microsoft.com/office/drawing/2014/main" id="{4B8D563A-94CC-467B-BA65-B3FDA6C75763}"/>
                </a:ext>
              </a:extLst>
            </p:cNvPr>
            <p:cNvSpPr txBox="1">
              <a:spLocks noChangeArrowheads="1"/>
            </p:cNvSpPr>
            <p:nvPr/>
          </p:nvSpPr>
          <p:spPr bwMode="auto">
            <a:xfrm>
              <a:off x="6470650" y="3141663"/>
              <a:ext cx="4206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7" name="TextBox 116">
              <a:extLst>
                <a:ext uri="{FF2B5EF4-FFF2-40B4-BE49-F238E27FC236}">
                  <a16:creationId xmlns:a16="http://schemas.microsoft.com/office/drawing/2014/main" id="{67596DA6-0AEE-45DF-8CBA-B63AA2ED87DB}"/>
                </a:ext>
              </a:extLst>
            </p:cNvPr>
            <p:cNvSpPr txBox="1">
              <a:spLocks noChangeArrowheads="1"/>
            </p:cNvSpPr>
            <p:nvPr/>
          </p:nvSpPr>
          <p:spPr bwMode="auto">
            <a:xfrm>
              <a:off x="6054725" y="4249738"/>
              <a:ext cx="4206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8" name="TextBox 117">
              <a:extLst>
                <a:ext uri="{FF2B5EF4-FFF2-40B4-BE49-F238E27FC236}">
                  <a16:creationId xmlns:a16="http://schemas.microsoft.com/office/drawing/2014/main" id="{D00C760B-16B1-451E-821A-8338D1BC6631}"/>
                </a:ext>
              </a:extLst>
            </p:cNvPr>
            <p:cNvSpPr txBox="1">
              <a:spLocks noChangeArrowheads="1"/>
            </p:cNvSpPr>
            <p:nvPr/>
          </p:nvSpPr>
          <p:spPr bwMode="auto">
            <a:xfrm>
              <a:off x="5676900" y="5153025"/>
              <a:ext cx="4206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9" name="TextBox 118">
              <a:extLst>
                <a:ext uri="{FF2B5EF4-FFF2-40B4-BE49-F238E27FC236}">
                  <a16:creationId xmlns:a16="http://schemas.microsoft.com/office/drawing/2014/main" id="{A3B948FB-FC37-4833-B03C-9E4C4E021FA4}"/>
                </a:ext>
              </a:extLst>
            </p:cNvPr>
            <p:cNvSpPr txBox="1">
              <a:spLocks noChangeArrowheads="1"/>
            </p:cNvSpPr>
            <p:nvPr/>
          </p:nvSpPr>
          <p:spPr bwMode="auto">
            <a:xfrm>
              <a:off x="4694238" y="4249738"/>
              <a:ext cx="4191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14</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0" name="TextBox 119">
              <a:extLst>
                <a:ext uri="{FF2B5EF4-FFF2-40B4-BE49-F238E27FC236}">
                  <a16:creationId xmlns:a16="http://schemas.microsoft.com/office/drawing/2014/main" id="{44B54639-EBF8-44D5-9B1C-94DEA9052409}"/>
                </a:ext>
              </a:extLst>
            </p:cNvPr>
            <p:cNvSpPr txBox="1">
              <a:spLocks noChangeArrowheads="1"/>
            </p:cNvSpPr>
            <p:nvPr/>
          </p:nvSpPr>
          <p:spPr bwMode="auto">
            <a:xfrm>
              <a:off x="4054475" y="4249738"/>
              <a:ext cx="4206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1" name="TextBox 120">
              <a:extLst>
                <a:ext uri="{FF2B5EF4-FFF2-40B4-BE49-F238E27FC236}">
                  <a16:creationId xmlns:a16="http://schemas.microsoft.com/office/drawing/2014/main" id="{81644220-6409-4B79-BDF4-154B01038C49}"/>
                </a:ext>
              </a:extLst>
            </p:cNvPr>
            <p:cNvSpPr txBox="1">
              <a:spLocks noChangeArrowheads="1"/>
            </p:cNvSpPr>
            <p:nvPr/>
          </p:nvSpPr>
          <p:spPr bwMode="auto">
            <a:xfrm>
              <a:off x="2962275" y="4249738"/>
              <a:ext cx="4206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2" name="TextBox 121">
              <a:extLst>
                <a:ext uri="{FF2B5EF4-FFF2-40B4-BE49-F238E27FC236}">
                  <a16:creationId xmlns:a16="http://schemas.microsoft.com/office/drawing/2014/main" id="{E20517FC-D585-4F4B-BA6D-8DE72852B58C}"/>
                </a:ext>
              </a:extLst>
            </p:cNvPr>
            <p:cNvSpPr txBox="1">
              <a:spLocks noChangeArrowheads="1"/>
            </p:cNvSpPr>
            <p:nvPr/>
          </p:nvSpPr>
          <p:spPr bwMode="auto">
            <a:xfrm>
              <a:off x="2052638" y="4249738"/>
              <a:ext cx="4191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10</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3" name="TextBox 122">
              <a:extLst>
                <a:ext uri="{FF2B5EF4-FFF2-40B4-BE49-F238E27FC236}">
                  <a16:creationId xmlns:a16="http://schemas.microsoft.com/office/drawing/2014/main" id="{DAF45AFF-E6E9-4FCD-ACE6-EFE8F3F039B3}"/>
                </a:ext>
              </a:extLst>
            </p:cNvPr>
            <p:cNvSpPr txBox="1">
              <a:spLocks noChangeArrowheads="1"/>
            </p:cNvSpPr>
            <p:nvPr/>
          </p:nvSpPr>
          <p:spPr bwMode="auto">
            <a:xfrm>
              <a:off x="1790700" y="5154613"/>
              <a:ext cx="4206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10</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4" name="TextBox 123">
              <a:extLst>
                <a:ext uri="{FF2B5EF4-FFF2-40B4-BE49-F238E27FC236}">
                  <a16:creationId xmlns:a16="http://schemas.microsoft.com/office/drawing/2014/main" id="{48DF5E78-A67B-49CF-8505-7439AD256DAD}"/>
                </a:ext>
              </a:extLst>
            </p:cNvPr>
            <p:cNvSpPr txBox="1">
              <a:spLocks noChangeArrowheads="1"/>
            </p:cNvSpPr>
            <p:nvPr/>
          </p:nvSpPr>
          <p:spPr bwMode="auto">
            <a:xfrm>
              <a:off x="2324100" y="5143500"/>
              <a:ext cx="4206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5" name="TextBox 124">
              <a:extLst>
                <a:ext uri="{FF2B5EF4-FFF2-40B4-BE49-F238E27FC236}">
                  <a16:creationId xmlns:a16="http://schemas.microsoft.com/office/drawing/2014/main" id="{008D8D48-D7B3-4FE4-B1E2-25E4029672C8}"/>
                </a:ext>
              </a:extLst>
            </p:cNvPr>
            <p:cNvSpPr txBox="1">
              <a:spLocks noChangeArrowheads="1"/>
            </p:cNvSpPr>
            <p:nvPr/>
          </p:nvSpPr>
          <p:spPr bwMode="auto">
            <a:xfrm>
              <a:off x="2962275" y="5143500"/>
              <a:ext cx="4206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6" name="TextBox 125">
              <a:extLst>
                <a:ext uri="{FF2B5EF4-FFF2-40B4-BE49-F238E27FC236}">
                  <a16:creationId xmlns:a16="http://schemas.microsoft.com/office/drawing/2014/main" id="{B951A5A0-49D4-47A2-BE03-78F8524C7EFE}"/>
                </a:ext>
              </a:extLst>
            </p:cNvPr>
            <p:cNvSpPr txBox="1">
              <a:spLocks noChangeArrowheads="1"/>
            </p:cNvSpPr>
            <p:nvPr/>
          </p:nvSpPr>
          <p:spPr bwMode="auto">
            <a:xfrm>
              <a:off x="3640138" y="5160963"/>
              <a:ext cx="4206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7" name="TextBox 126">
              <a:extLst>
                <a:ext uri="{FF2B5EF4-FFF2-40B4-BE49-F238E27FC236}">
                  <a16:creationId xmlns:a16="http://schemas.microsoft.com/office/drawing/2014/main" id="{7F66E8C7-688E-494F-8E7A-616696225B57}"/>
                </a:ext>
              </a:extLst>
            </p:cNvPr>
            <p:cNvSpPr txBox="1">
              <a:spLocks noChangeArrowheads="1"/>
            </p:cNvSpPr>
            <p:nvPr/>
          </p:nvSpPr>
          <p:spPr bwMode="auto">
            <a:xfrm>
              <a:off x="3838575" y="5984875"/>
              <a:ext cx="4206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8" name="TextBox 127">
              <a:extLst>
                <a:ext uri="{FF2B5EF4-FFF2-40B4-BE49-F238E27FC236}">
                  <a16:creationId xmlns:a16="http://schemas.microsoft.com/office/drawing/2014/main" id="{0EAA3B7A-F538-4CB6-84DA-FF76A50803DB}"/>
                </a:ext>
              </a:extLst>
            </p:cNvPr>
            <p:cNvSpPr txBox="1">
              <a:spLocks noChangeArrowheads="1"/>
            </p:cNvSpPr>
            <p:nvPr/>
          </p:nvSpPr>
          <p:spPr bwMode="auto">
            <a:xfrm>
              <a:off x="2587625" y="5984875"/>
              <a:ext cx="4206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9" name="TextBox 128">
              <a:extLst>
                <a:ext uri="{FF2B5EF4-FFF2-40B4-BE49-F238E27FC236}">
                  <a16:creationId xmlns:a16="http://schemas.microsoft.com/office/drawing/2014/main" id="{EC3F650A-E73C-4B81-8676-96AE6372559E}"/>
                </a:ext>
              </a:extLst>
            </p:cNvPr>
            <p:cNvSpPr txBox="1">
              <a:spLocks noChangeArrowheads="1"/>
            </p:cNvSpPr>
            <p:nvPr/>
          </p:nvSpPr>
          <p:spPr bwMode="auto">
            <a:xfrm>
              <a:off x="1587500" y="5984875"/>
              <a:ext cx="4206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49CCDDAB-9CB6-4F8E-B803-C0EDC8D3394D}"/>
              </a:ext>
            </a:extLst>
          </p:cNvPr>
          <p:cNvSpPr>
            <a:spLocks noGrp="1"/>
          </p:cNvSpPr>
          <p:nvPr>
            <p:ph type="title"/>
          </p:nvPr>
        </p:nvSpPr>
        <p:spPr/>
        <p:txBody>
          <a:bodyPr/>
          <a:lstStyle/>
          <a:p>
            <a:pPr eaLnBrk="1" hangingPunct="1"/>
            <a:r>
              <a:rPr lang="zh-CN" altLang="en-US"/>
              <a:t>最小耗费搜索法</a:t>
            </a:r>
          </a:p>
        </p:txBody>
      </p:sp>
      <p:sp>
        <p:nvSpPr>
          <p:cNvPr id="8195" name="内容占位符 2">
            <a:extLst>
              <a:ext uri="{FF2B5EF4-FFF2-40B4-BE49-F238E27FC236}">
                <a16:creationId xmlns:a16="http://schemas.microsoft.com/office/drawing/2014/main" id="{A2557A21-ED30-4815-B956-0E4499C31AB3}"/>
              </a:ext>
            </a:extLst>
          </p:cNvPr>
          <p:cNvSpPr>
            <a:spLocks noGrp="1"/>
          </p:cNvSpPr>
          <p:nvPr>
            <p:ph idx="1"/>
          </p:nvPr>
        </p:nvSpPr>
        <p:spPr/>
        <p:txBody>
          <a:bodyPr/>
          <a:lstStyle/>
          <a:p>
            <a:pPr eaLnBrk="1" hangingPunct="1"/>
            <a:r>
              <a:rPr lang="zh-CN" altLang="en-US" sz="2000">
                <a:latin typeface="微软雅黑" panose="020B0503020204020204" pitchFamily="34" charset="-122"/>
                <a:ea typeface="微软雅黑" panose="020B0503020204020204" pitchFamily="34" charset="-122"/>
              </a:rPr>
              <a:t>下界估值函数</a:t>
            </a:r>
            <a:r>
              <a:rPr lang="en-US" altLang="zh-CN" sz="2000">
                <a:latin typeface="微软雅黑" panose="020B0503020204020204" pitchFamily="34" charset="-122"/>
                <a:ea typeface="微软雅黑" panose="020B0503020204020204" pitchFamily="34" charset="-122"/>
              </a:rPr>
              <a:t>~C(x)</a:t>
            </a:r>
          </a:p>
          <a:p>
            <a:pPr lvl="1" eaLnBrk="1" hangingPunct="1">
              <a:lnSpc>
                <a:spcPct val="200000"/>
              </a:lnSpc>
            </a:pPr>
            <a:r>
              <a:rPr lang="en-US" altLang="zh-CN" sz="1600">
                <a:latin typeface="微软雅黑" panose="020B0503020204020204" pitchFamily="34" charset="-122"/>
                <a:ea typeface="微软雅黑" panose="020B0503020204020204" pitchFamily="34" charset="-122"/>
              </a:rPr>
              <a:t>~C(x)</a:t>
            </a:r>
            <a:r>
              <a:rPr lang="zh-CN" altLang="en-US" sz="1600">
                <a:latin typeface="微软雅黑" panose="020B0503020204020204" pitchFamily="34" charset="-122"/>
                <a:ea typeface="微软雅黑" panose="020B0503020204020204" pitchFamily="34" charset="-122"/>
              </a:rPr>
              <a:t>是</a:t>
            </a:r>
            <a:r>
              <a:rPr lang="en-US" altLang="zh-CN" sz="1600">
                <a:latin typeface="微软雅黑" panose="020B0503020204020204" pitchFamily="34" charset="-122"/>
                <a:ea typeface="微软雅黑" panose="020B0503020204020204" pitchFamily="34" charset="-122"/>
              </a:rPr>
              <a:t>C(x)</a:t>
            </a:r>
            <a:r>
              <a:rPr lang="zh-CN" altLang="en-US" sz="1600">
                <a:latin typeface="微软雅黑" panose="020B0503020204020204" pitchFamily="34" charset="-122"/>
                <a:ea typeface="微软雅黑" panose="020B0503020204020204" pitchFamily="34" charset="-122"/>
              </a:rPr>
              <a:t>的下界估值</a:t>
            </a:r>
            <a:endParaRPr lang="en-US" altLang="zh-CN" sz="1600">
              <a:latin typeface="微软雅黑" panose="020B0503020204020204" pitchFamily="34" charset="-122"/>
              <a:ea typeface="微软雅黑" panose="020B0503020204020204" pitchFamily="34" charset="-122"/>
            </a:endParaRPr>
          </a:p>
          <a:p>
            <a:pPr lvl="1" eaLnBrk="1" hangingPunct="1">
              <a:lnSpc>
                <a:spcPct val="200000"/>
              </a:lnSpc>
            </a:pPr>
            <a:r>
              <a:rPr lang="en-US" altLang="zh-CN" sz="1600">
                <a:latin typeface="微软雅黑" panose="020B0503020204020204" pitchFamily="34" charset="-122"/>
                <a:ea typeface="微软雅黑" panose="020B0503020204020204" pitchFamily="34" charset="-122"/>
              </a:rPr>
              <a:t>~C(x)</a:t>
            </a:r>
            <a:r>
              <a:rPr lang="zh-CN" altLang="en-US" sz="1600">
                <a:latin typeface="微软雅黑" panose="020B0503020204020204" pitchFamily="34" charset="-122"/>
                <a:ea typeface="微软雅黑" panose="020B0503020204020204" pitchFamily="34" charset="-122"/>
              </a:rPr>
              <a:t>可即时计算</a:t>
            </a:r>
            <a:endParaRPr lang="en-US" altLang="zh-CN" sz="1600">
              <a:latin typeface="微软雅黑" panose="020B0503020204020204" pitchFamily="34" charset="-122"/>
              <a:ea typeface="微软雅黑" panose="020B0503020204020204" pitchFamily="34" charset="-122"/>
            </a:endParaRPr>
          </a:p>
          <a:p>
            <a:pPr lvl="1" eaLnBrk="1" hangingPunct="1">
              <a:lnSpc>
                <a:spcPct val="200000"/>
              </a:lnSpc>
            </a:pPr>
            <a:r>
              <a:rPr lang="zh-CN" altLang="en-US" sz="1600">
                <a:latin typeface="微软雅黑" panose="020B0503020204020204" pitchFamily="34" charset="-122"/>
                <a:ea typeface="微软雅黑" panose="020B0503020204020204" pitchFamily="34" charset="-122"/>
              </a:rPr>
              <a:t>当</a:t>
            </a:r>
            <a:r>
              <a:rPr lang="en-US" altLang="zh-CN" sz="1600">
                <a:latin typeface="微软雅黑" panose="020B0503020204020204" pitchFamily="34" charset="-122"/>
                <a:ea typeface="微软雅黑" panose="020B0503020204020204" pitchFamily="34" charset="-122"/>
              </a:rPr>
              <a:t>x</a:t>
            </a:r>
            <a:r>
              <a:rPr lang="zh-CN" altLang="en-US" sz="1600">
                <a:latin typeface="微软雅黑" panose="020B0503020204020204" pitchFamily="34" charset="-122"/>
                <a:ea typeface="微软雅黑" panose="020B0503020204020204" pitchFamily="34" charset="-122"/>
              </a:rPr>
              <a:t>为解结点时，</a:t>
            </a:r>
            <a:r>
              <a:rPr lang="en-US" altLang="zh-CN" sz="1600">
                <a:latin typeface="微软雅黑" panose="020B0503020204020204" pitchFamily="34" charset="-122"/>
                <a:ea typeface="微软雅黑" panose="020B0503020204020204" pitchFamily="34" charset="-122"/>
              </a:rPr>
              <a:t>~C(x)=C(x)=D(x)</a:t>
            </a:r>
            <a:endParaRPr lang="zh-CN" altLang="en-US" sz="1600">
              <a:latin typeface="微软雅黑" panose="020B0503020204020204" pitchFamily="34" charset="-122"/>
              <a:ea typeface="微软雅黑" panose="020B0503020204020204" pitchFamily="34" charset="-122"/>
            </a:endParaRPr>
          </a:p>
        </p:txBody>
      </p:sp>
      <p:sp>
        <p:nvSpPr>
          <p:cNvPr id="4" name="TextBox 3">
            <a:extLst>
              <a:ext uri="{FF2B5EF4-FFF2-40B4-BE49-F238E27FC236}">
                <a16:creationId xmlns:a16="http://schemas.microsoft.com/office/drawing/2014/main" id="{86485487-AB57-4903-8D76-097224BDCE2B}"/>
              </a:ext>
            </a:extLst>
          </p:cNvPr>
          <p:cNvSpPr txBox="1"/>
          <p:nvPr/>
        </p:nvSpPr>
        <p:spPr>
          <a:xfrm>
            <a:off x="2855914" y="4745039"/>
            <a:ext cx="7108825" cy="369887"/>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defRPr/>
            </a:pPr>
            <a:r>
              <a:rPr lang="zh-CN" altLang="en-US" dirty="0"/>
              <a:t>下界估值越小，分枝含有最优解的可能越大。</a:t>
            </a:r>
          </a:p>
        </p:txBody>
      </p:sp>
      <p:sp>
        <p:nvSpPr>
          <p:cNvPr id="5" name="TextBox 4">
            <a:extLst>
              <a:ext uri="{FF2B5EF4-FFF2-40B4-BE49-F238E27FC236}">
                <a16:creationId xmlns:a16="http://schemas.microsoft.com/office/drawing/2014/main" id="{85FE25DA-D997-4A13-9673-2A96F8FCAC30}"/>
              </a:ext>
            </a:extLst>
          </p:cNvPr>
          <p:cNvSpPr txBox="1"/>
          <p:nvPr/>
        </p:nvSpPr>
        <p:spPr>
          <a:xfrm>
            <a:off x="2855914" y="5235575"/>
            <a:ext cx="7108825" cy="368300"/>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zh-CN" altLang="en-US" dirty="0"/>
              <a:t>优先搜索下界估值最小的结点，则第一个待扩展的解结点为最优解。</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8E60E5D-1B11-4746-8C21-76D0D446AA1D}"/>
              </a:ext>
            </a:extLst>
          </p:cNvPr>
          <p:cNvSpPr>
            <a:spLocks noGrp="1" noChangeArrowheads="1"/>
          </p:cNvSpPr>
          <p:nvPr>
            <p:ph type="title"/>
          </p:nvPr>
        </p:nvSpPr>
        <p:spPr/>
        <p:txBody>
          <a:bodyPr/>
          <a:lstStyle/>
          <a:p>
            <a:pPr eaLnBrk="1" hangingPunct="1"/>
            <a:r>
              <a:rPr lang="zh-CN" altLang="en-US"/>
              <a:t>最小耗费搜索法</a:t>
            </a:r>
          </a:p>
        </p:txBody>
      </p:sp>
      <p:sp>
        <p:nvSpPr>
          <p:cNvPr id="9219" name="Rectangle 3">
            <a:extLst>
              <a:ext uri="{FF2B5EF4-FFF2-40B4-BE49-F238E27FC236}">
                <a16:creationId xmlns:a16="http://schemas.microsoft.com/office/drawing/2014/main" id="{D10A2E36-380A-498D-A9C8-0E6AB67FFDB7}"/>
              </a:ext>
            </a:extLst>
          </p:cNvPr>
          <p:cNvSpPr>
            <a:spLocks noGrp="1" noChangeArrowheads="1"/>
          </p:cNvSpPr>
          <p:nvPr>
            <p:ph idx="1"/>
          </p:nvPr>
        </p:nvSpPr>
        <p:spPr>
          <a:xfrm>
            <a:off x="2590800" y="1981200"/>
            <a:ext cx="7543800" cy="4616450"/>
          </a:xfrm>
        </p:spPr>
        <p:txBody>
          <a:bodyPr>
            <a:normAutofit fontScale="77500" lnSpcReduction="20000"/>
          </a:bodyPr>
          <a:lstStyle/>
          <a:p>
            <a:pPr defTabSz="642938" eaLnBrk="1" hangingPunct="1">
              <a:lnSpc>
                <a:spcPct val="120000"/>
              </a:lnSpc>
            </a:pPr>
            <a:r>
              <a:rPr lang="zh-CN" altLang="en-US" sz="1800" dirty="0"/>
              <a:t>最小耗费搜索法</a:t>
            </a:r>
          </a:p>
          <a:p>
            <a:pPr lvl="1" defTabSz="642938" eaLnBrk="1" hangingPunct="1">
              <a:lnSpc>
                <a:spcPct val="120000"/>
              </a:lnSpc>
            </a:pPr>
            <a:r>
              <a:rPr lang="zh-CN" altLang="en-US" sz="1600" dirty="0"/>
              <a:t>最小耗费搜索法的算法</a:t>
            </a:r>
            <a:r>
              <a:rPr lang="zh-CN" altLang="en-US" dirty="0"/>
              <a:t>框架（应用模式）</a:t>
            </a:r>
            <a:endParaRPr lang="zh-CN" altLang="en-US" sz="1600" dirty="0"/>
          </a:p>
          <a:p>
            <a:pPr lvl="2" defTabSz="642938" eaLnBrk="1" hangingPunct="1">
              <a:lnSpc>
                <a:spcPct val="120000"/>
              </a:lnSpc>
            </a:pPr>
            <a:r>
              <a:rPr lang="zh-CN" altLang="en-US" sz="1400" dirty="0"/>
              <a:t>设</a:t>
            </a:r>
            <a:r>
              <a:rPr lang="en-US" altLang="zh-CN" sz="1400" dirty="0"/>
              <a:t>T</a:t>
            </a:r>
            <a:r>
              <a:rPr lang="zh-CN" altLang="en-US" sz="1400" dirty="0"/>
              <a:t>为状态空间树的根结点；</a:t>
            </a:r>
            <a:r>
              <a:rPr lang="en-US" altLang="zh-CN" sz="1400" dirty="0"/>
              <a:t>~C(x)</a:t>
            </a:r>
            <a:r>
              <a:rPr lang="zh-CN" altLang="en-US" sz="1400" dirty="0"/>
              <a:t>为耗费估计函数；初始化优先队列</a:t>
            </a:r>
            <a:r>
              <a:rPr lang="en-US" altLang="zh-CN" sz="1400" dirty="0"/>
              <a:t>Q</a:t>
            </a:r>
            <a:r>
              <a:rPr lang="zh-CN" altLang="en-US" sz="1400" dirty="0"/>
              <a:t>；</a:t>
            </a:r>
          </a:p>
          <a:p>
            <a:pPr lvl="2" defTabSz="642938" eaLnBrk="1" hangingPunct="1">
              <a:lnSpc>
                <a:spcPct val="120000"/>
              </a:lnSpc>
            </a:pPr>
            <a:r>
              <a:rPr lang="zh-CN" altLang="en-US" sz="1400" dirty="0"/>
              <a:t>计算</a:t>
            </a:r>
            <a:r>
              <a:rPr lang="en-US" altLang="zh-CN" sz="1400" dirty="0"/>
              <a:t>~C(T)</a:t>
            </a:r>
            <a:r>
              <a:rPr lang="zh-CN" altLang="en-US" sz="1400" dirty="0"/>
              <a:t>，并将</a:t>
            </a:r>
            <a:r>
              <a:rPr lang="en-US" altLang="zh-CN" sz="1400" dirty="0"/>
              <a:t>T</a:t>
            </a:r>
            <a:r>
              <a:rPr lang="zh-CN" altLang="en-US" sz="1400" dirty="0"/>
              <a:t>入队；</a:t>
            </a:r>
          </a:p>
          <a:p>
            <a:pPr lvl="2" defTabSz="642938" eaLnBrk="1" hangingPunct="1">
              <a:lnSpc>
                <a:spcPct val="120000"/>
              </a:lnSpc>
            </a:pPr>
            <a:r>
              <a:rPr lang="zh-CN" altLang="en-US" sz="1400" dirty="0"/>
              <a:t>循环，直到队列</a:t>
            </a:r>
            <a:r>
              <a:rPr lang="en-US" altLang="zh-CN" sz="1400" dirty="0"/>
              <a:t>Q</a:t>
            </a:r>
            <a:r>
              <a:rPr lang="zh-CN" altLang="en-US" sz="1400" dirty="0"/>
              <a:t>空（无解）：</a:t>
            </a:r>
          </a:p>
          <a:p>
            <a:pPr lvl="2" defTabSz="642938" eaLnBrk="1" hangingPunct="1">
              <a:lnSpc>
                <a:spcPct val="120000"/>
              </a:lnSpc>
            </a:pPr>
            <a:r>
              <a:rPr lang="zh-CN" altLang="en-US" sz="1400" dirty="0"/>
              <a:t>	  结点</a:t>
            </a:r>
            <a:r>
              <a:rPr lang="en-US" altLang="zh-CN" sz="1400" dirty="0"/>
              <a:t>e</a:t>
            </a:r>
            <a:r>
              <a:rPr lang="zh-CN" altLang="en-US" sz="1400" dirty="0"/>
              <a:t>出队；</a:t>
            </a:r>
          </a:p>
          <a:p>
            <a:pPr lvl="2" defTabSz="642938" eaLnBrk="1" hangingPunct="1">
              <a:lnSpc>
                <a:spcPct val="120000"/>
              </a:lnSpc>
            </a:pPr>
            <a:r>
              <a:rPr lang="zh-CN" altLang="en-US" sz="1400" dirty="0"/>
              <a:t>	  若</a:t>
            </a:r>
            <a:r>
              <a:rPr lang="en-US" altLang="zh-CN" sz="1400" dirty="0"/>
              <a:t>e</a:t>
            </a:r>
            <a:r>
              <a:rPr lang="zh-CN" altLang="en-US" sz="1400" dirty="0"/>
              <a:t>是回答结点，则</a:t>
            </a:r>
          </a:p>
          <a:p>
            <a:pPr lvl="2" defTabSz="642938" eaLnBrk="1" hangingPunct="1">
              <a:lnSpc>
                <a:spcPct val="120000"/>
              </a:lnSpc>
            </a:pPr>
            <a:r>
              <a:rPr lang="zh-CN" altLang="en-US" sz="1400" dirty="0"/>
              <a:t>      输出解或求解路径，求解结束；</a:t>
            </a:r>
          </a:p>
          <a:p>
            <a:pPr lvl="2" defTabSz="642938" eaLnBrk="1" hangingPunct="1">
              <a:lnSpc>
                <a:spcPct val="120000"/>
              </a:lnSpc>
            </a:pPr>
            <a:r>
              <a:rPr lang="zh-CN" altLang="en-US" sz="1400" dirty="0"/>
              <a:t>   否则</a:t>
            </a:r>
          </a:p>
          <a:p>
            <a:pPr lvl="2" defTabSz="642938" eaLnBrk="1" hangingPunct="1">
              <a:lnSpc>
                <a:spcPct val="120000"/>
              </a:lnSpc>
            </a:pPr>
            <a:r>
              <a:rPr lang="zh-CN" altLang="en-US" sz="1400" dirty="0"/>
              <a:t>      检查</a:t>
            </a:r>
            <a:r>
              <a:rPr lang="en-US" altLang="zh-CN" sz="1400" dirty="0"/>
              <a:t>e</a:t>
            </a:r>
            <a:r>
              <a:rPr lang="zh-CN" altLang="en-US" sz="1400" dirty="0"/>
              <a:t>的所有子结点</a:t>
            </a:r>
            <a:r>
              <a:rPr lang="en-US" altLang="zh-CN" sz="1400" dirty="0"/>
              <a:t>x</a:t>
            </a:r>
            <a:r>
              <a:rPr lang="zh-CN" altLang="en-US" sz="1400" dirty="0"/>
              <a:t>：</a:t>
            </a:r>
          </a:p>
          <a:p>
            <a:pPr lvl="2" defTabSz="642938" eaLnBrk="1" hangingPunct="1">
              <a:lnSpc>
                <a:spcPct val="120000"/>
              </a:lnSpc>
            </a:pPr>
            <a:r>
              <a:rPr lang="zh-CN" altLang="en-US" sz="1400" dirty="0"/>
              <a:t>      若</a:t>
            </a:r>
            <a:r>
              <a:rPr lang="en-US" altLang="zh-CN" sz="1400" dirty="0"/>
              <a:t>x</a:t>
            </a:r>
            <a:r>
              <a:rPr lang="zh-CN" altLang="en-US" sz="1400" dirty="0"/>
              <a:t>满足约束条件，则</a:t>
            </a:r>
          </a:p>
          <a:p>
            <a:pPr lvl="2" defTabSz="642938" eaLnBrk="1" hangingPunct="1">
              <a:lnSpc>
                <a:spcPct val="120000"/>
              </a:lnSpc>
            </a:pPr>
            <a:r>
              <a:rPr lang="zh-CN" altLang="en-US" sz="1400" dirty="0"/>
              <a:t>         计算</a:t>
            </a:r>
            <a:r>
              <a:rPr lang="en-US" altLang="zh-CN" sz="1400" dirty="0"/>
              <a:t>~C(x)</a:t>
            </a:r>
            <a:r>
              <a:rPr lang="zh-CN" altLang="en-US" sz="1400" dirty="0"/>
              <a:t>，并将</a:t>
            </a:r>
            <a:r>
              <a:rPr lang="en-US" altLang="zh-CN" sz="1400" dirty="0"/>
              <a:t>x</a:t>
            </a:r>
            <a:r>
              <a:rPr lang="zh-CN" altLang="en-US" sz="1400" dirty="0"/>
              <a:t>入队；</a:t>
            </a:r>
          </a:p>
          <a:p>
            <a:pPr lvl="2" defTabSz="642938" eaLnBrk="1" hangingPunct="1">
              <a:lnSpc>
                <a:spcPct val="120000"/>
              </a:lnSpc>
            </a:pPr>
            <a:r>
              <a:rPr lang="zh-CN" altLang="en-US" sz="1400" dirty="0"/>
              <a:t>         记录搜索路径；</a:t>
            </a:r>
          </a:p>
          <a:p>
            <a:pPr lvl="1" defTabSz="642938" eaLnBrk="1" hangingPunct="1">
              <a:lnSpc>
                <a:spcPct val="120000"/>
              </a:lnSpc>
            </a:pPr>
            <a:r>
              <a:rPr lang="zh-CN" altLang="en-US" sz="1600" dirty="0"/>
              <a:t>当</a:t>
            </a:r>
            <a:r>
              <a:rPr lang="en-US" altLang="zh-CN" sz="1600" dirty="0"/>
              <a:t>~C(x)</a:t>
            </a:r>
            <a:r>
              <a:rPr lang="zh-CN" altLang="en-US" sz="1600" dirty="0"/>
              <a:t>满足：</a:t>
            </a:r>
            <a:r>
              <a:rPr lang="en-US" altLang="zh-CN" sz="1600" dirty="0"/>
              <a:t>~C(x)≤C(x)</a:t>
            </a:r>
            <a:r>
              <a:rPr lang="zh-CN" altLang="en-US" sz="1600" dirty="0"/>
              <a:t>，</a:t>
            </a:r>
            <a:r>
              <a:rPr lang="en-US" altLang="zh-CN" sz="1600" dirty="0"/>
              <a:t>C(x)</a:t>
            </a:r>
            <a:r>
              <a:rPr lang="zh-CN" altLang="en-US" sz="1600" dirty="0"/>
              <a:t>单调，解结点的</a:t>
            </a:r>
            <a:r>
              <a:rPr lang="en-US" altLang="zh-CN" sz="1600" dirty="0"/>
              <a:t>~C(x)=C(x)</a:t>
            </a:r>
            <a:r>
              <a:rPr lang="zh-CN" altLang="en-US" sz="1600" dirty="0"/>
              <a:t>时，上述算法可以正确找到</a:t>
            </a:r>
            <a:r>
              <a:rPr lang="en-US" altLang="zh-CN" sz="1600" dirty="0"/>
              <a:t>C(x)</a:t>
            </a:r>
            <a:r>
              <a:rPr lang="zh-CN" altLang="en-US" sz="1600" dirty="0"/>
              <a:t>的最小耗费解；</a:t>
            </a:r>
          </a:p>
        </p:txBody>
      </p:sp>
      <p:sp>
        <p:nvSpPr>
          <p:cNvPr id="2" name="矩形 1">
            <a:extLst>
              <a:ext uri="{FF2B5EF4-FFF2-40B4-BE49-F238E27FC236}">
                <a16:creationId xmlns:a16="http://schemas.microsoft.com/office/drawing/2014/main" id="{9BFE2A59-5F8A-46E0-85EB-7B0D33052E21}"/>
              </a:ext>
            </a:extLst>
          </p:cNvPr>
          <p:cNvSpPr/>
          <p:nvPr/>
        </p:nvSpPr>
        <p:spPr>
          <a:xfrm>
            <a:off x="6888163" y="3233739"/>
            <a:ext cx="4176390" cy="89069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defRPr/>
            </a:pPr>
            <a:r>
              <a:rPr lang="zh-CN" altLang="en-US" sz="1200" dirty="0">
                <a:latin typeface="微软雅黑" pitchFamily="34" charset="-122"/>
                <a:ea typeface="微软雅黑" pitchFamily="34" charset="-122"/>
              </a:rPr>
              <a:t>对活结点表中的任一结点</a:t>
            </a:r>
            <a:r>
              <a:rPr lang="en-US" altLang="zh-CN" sz="1200" dirty="0">
                <a:latin typeface="微软雅黑" pitchFamily="34" charset="-122"/>
                <a:ea typeface="微软雅黑" pitchFamily="34" charset="-122"/>
              </a:rPr>
              <a:t>x</a:t>
            </a:r>
            <a:r>
              <a:rPr lang="zh-CN" altLang="en-US" sz="1200" dirty="0">
                <a:latin typeface="微软雅黑" pitchFamily="34" charset="-122"/>
                <a:ea typeface="微软雅黑" pitchFamily="34" charset="-122"/>
              </a:rPr>
              <a:t>，有</a:t>
            </a:r>
            <a:r>
              <a:rPr lang="en-US" altLang="zh-CN" sz="1200" dirty="0">
                <a:latin typeface="微软雅黑" pitchFamily="34" charset="-122"/>
                <a:ea typeface="微软雅黑" pitchFamily="34" charset="-122"/>
              </a:rPr>
              <a:t>~C(e)≤~C(x)</a:t>
            </a:r>
            <a:r>
              <a:rPr lang="zh-CN" altLang="en-US" sz="1200" dirty="0">
                <a:latin typeface="微软雅黑" pitchFamily="34" charset="-122"/>
                <a:ea typeface="微软雅黑" pitchFamily="34" charset="-122"/>
              </a:rPr>
              <a:t>，</a:t>
            </a:r>
          </a:p>
          <a:p>
            <a:pPr>
              <a:lnSpc>
                <a:spcPct val="150000"/>
              </a:lnSpc>
              <a:defRPr/>
            </a:pPr>
            <a:r>
              <a:rPr lang="zh-CN" altLang="en-US" sz="1200" dirty="0">
                <a:latin typeface="微软雅黑" pitchFamily="34" charset="-122"/>
                <a:ea typeface="微软雅黑" pitchFamily="34" charset="-122"/>
              </a:rPr>
              <a:t>对</a:t>
            </a:r>
            <a:r>
              <a:rPr lang="en-US" altLang="zh-CN" sz="1200" dirty="0">
                <a:latin typeface="微软雅黑" pitchFamily="34" charset="-122"/>
                <a:ea typeface="微软雅黑" pitchFamily="34" charset="-122"/>
              </a:rPr>
              <a:t>x</a:t>
            </a:r>
            <a:r>
              <a:rPr lang="zh-CN" altLang="en-US" sz="1200" dirty="0">
                <a:latin typeface="微软雅黑" pitchFamily="34" charset="-122"/>
                <a:ea typeface="微软雅黑" pitchFamily="34" charset="-122"/>
              </a:rPr>
              <a:t>分枝中的任一解结点</a:t>
            </a:r>
            <a:r>
              <a:rPr lang="en-US" altLang="zh-CN" sz="1200" dirty="0">
                <a:latin typeface="微软雅黑" pitchFamily="34" charset="-122"/>
                <a:ea typeface="微软雅黑" pitchFamily="34" charset="-122"/>
              </a:rPr>
              <a:t>y</a:t>
            </a:r>
            <a:r>
              <a:rPr lang="zh-CN" altLang="en-US" sz="1200" dirty="0">
                <a:latin typeface="微软雅黑" pitchFamily="34" charset="-122"/>
                <a:ea typeface="微软雅黑" pitchFamily="34" charset="-122"/>
              </a:rPr>
              <a:t>，有</a:t>
            </a:r>
            <a:r>
              <a:rPr lang="en-US" altLang="zh-CN" sz="1200" dirty="0">
                <a:latin typeface="微软雅黑" pitchFamily="34" charset="-122"/>
                <a:ea typeface="微软雅黑" pitchFamily="34" charset="-122"/>
              </a:rPr>
              <a:t>~C(x) ≤C(x)≤C(y)=D(y)</a:t>
            </a:r>
            <a:r>
              <a:rPr lang="zh-CN" altLang="en-US" sz="1200" dirty="0">
                <a:latin typeface="微软雅黑" pitchFamily="34" charset="-122"/>
                <a:ea typeface="微软雅黑" pitchFamily="34" charset="-122"/>
              </a:rPr>
              <a:t>，</a:t>
            </a:r>
          </a:p>
          <a:p>
            <a:pPr>
              <a:lnSpc>
                <a:spcPct val="150000"/>
              </a:lnSpc>
              <a:defRPr/>
            </a:pPr>
            <a:r>
              <a:rPr lang="zh-CN" altLang="en-US" sz="1200" dirty="0">
                <a:latin typeface="微软雅黑" pitchFamily="34" charset="-122"/>
                <a:ea typeface="微软雅黑" pitchFamily="34" charset="-122"/>
              </a:rPr>
              <a:t>又知：</a:t>
            </a:r>
            <a:r>
              <a:rPr lang="en-US" altLang="zh-CN" sz="1200" dirty="0">
                <a:latin typeface="微软雅黑" pitchFamily="34" charset="-122"/>
                <a:ea typeface="微软雅黑" pitchFamily="34" charset="-122"/>
              </a:rPr>
              <a:t>~C(e)=C(e)=D(e)</a:t>
            </a:r>
            <a:r>
              <a:rPr lang="zh-CN" altLang="en-US" sz="1200" dirty="0">
                <a:latin typeface="微软雅黑" pitchFamily="34" charset="-122"/>
                <a:ea typeface="微软雅黑" pitchFamily="34" charset="-122"/>
              </a:rPr>
              <a:t>，则</a:t>
            </a:r>
            <a:r>
              <a:rPr lang="en-US" altLang="zh-CN" sz="1200" dirty="0">
                <a:latin typeface="微软雅黑" pitchFamily="34" charset="-122"/>
                <a:ea typeface="微软雅黑" pitchFamily="34" charset="-122"/>
              </a:rPr>
              <a:t>D(e)≤D(y)</a:t>
            </a:r>
            <a:r>
              <a:rPr lang="zh-CN" altLang="en-US" sz="1200" dirty="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815DBD7-F9BA-49E7-A415-9239F2889DEC}"/>
              </a:ext>
            </a:extLst>
          </p:cNvPr>
          <p:cNvSpPr>
            <a:spLocks noGrp="1" noChangeArrowheads="1"/>
          </p:cNvSpPr>
          <p:nvPr>
            <p:ph type="title"/>
          </p:nvPr>
        </p:nvSpPr>
        <p:spPr/>
        <p:txBody>
          <a:bodyPr/>
          <a:lstStyle/>
          <a:p>
            <a:pPr eaLnBrk="1" hangingPunct="1"/>
            <a:r>
              <a:rPr lang="zh-CN" altLang="en-US"/>
              <a:t>最小耗费搜索法</a:t>
            </a:r>
          </a:p>
        </p:txBody>
      </p:sp>
      <p:sp>
        <p:nvSpPr>
          <p:cNvPr id="10243" name="Rectangle 3">
            <a:extLst>
              <a:ext uri="{FF2B5EF4-FFF2-40B4-BE49-F238E27FC236}">
                <a16:creationId xmlns:a16="http://schemas.microsoft.com/office/drawing/2014/main" id="{D0332109-6B23-48CF-9312-A135F8C00D8D}"/>
              </a:ext>
            </a:extLst>
          </p:cNvPr>
          <p:cNvSpPr>
            <a:spLocks noGrp="1" noChangeArrowheads="1"/>
          </p:cNvSpPr>
          <p:nvPr>
            <p:ph idx="1"/>
          </p:nvPr>
        </p:nvSpPr>
        <p:spPr>
          <a:xfrm>
            <a:off x="2706688" y="2017713"/>
            <a:ext cx="7772400" cy="2455862"/>
          </a:xfrm>
        </p:spPr>
        <p:txBody>
          <a:bodyPr>
            <a:normAutofit fontScale="62500" lnSpcReduction="20000"/>
          </a:bodyPr>
          <a:lstStyle/>
          <a:p>
            <a:pPr eaLnBrk="1" hangingPunct="1"/>
            <a:r>
              <a:rPr lang="zh-CN" altLang="en-US" sz="2400"/>
              <a:t>最小耗费搜索法</a:t>
            </a:r>
          </a:p>
          <a:p>
            <a:pPr lvl="1" eaLnBrk="1" hangingPunct="1"/>
            <a:r>
              <a:rPr lang="en-US" altLang="zh-CN" sz="2000"/>
              <a:t>15</a:t>
            </a:r>
            <a:r>
              <a:rPr lang="zh-CN" altLang="en-US" sz="2000"/>
              <a:t>迷问题</a:t>
            </a:r>
          </a:p>
          <a:p>
            <a:pPr lvl="2" eaLnBrk="1" hangingPunct="1"/>
            <a:r>
              <a:rPr lang="zh-CN" altLang="en-US" sz="1800"/>
              <a:t>用布局作为问题状态，用空格的移动来表述状态的演化；</a:t>
            </a:r>
          </a:p>
          <a:p>
            <a:pPr lvl="2" eaLnBrk="1" hangingPunct="1"/>
            <a:r>
              <a:rPr lang="zh-CN" altLang="en-US" sz="1800"/>
              <a:t>用根结点到解结点的路径长度作为耗费函数；</a:t>
            </a:r>
          </a:p>
          <a:p>
            <a:pPr lvl="2" eaLnBrk="1" hangingPunct="1"/>
            <a:r>
              <a:rPr lang="zh-CN" altLang="en-US" sz="1800"/>
              <a:t>而用根到当前结点的路径长度加上当前结点与目标解的差异量作为耗费估计函数；</a:t>
            </a:r>
          </a:p>
        </p:txBody>
      </p:sp>
      <p:grpSp>
        <p:nvGrpSpPr>
          <p:cNvPr id="10244" name="Group 4">
            <a:extLst>
              <a:ext uri="{FF2B5EF4-FFF2-40B4-BE49-F238E27FC236}">
                <a16:creationId xmlns:a16="http://schemas.microsoft.com/office/drawing/2014/main" id="{E9B873D0-1B5D-4802-8551-F4721A6BC02A}"/>
              </a:ext>
            </a:extLst>
          </p:cNvPr>
          <p:cNvGrpSpPr>
            <a:grpSpLocks/>
          </p:cNvGrpSpPr>
          <p:nvPr/>
        </p:nvGrpSpPr>
        <p:grpSpPr bwMode="auto">
          <a:xfrm>
            <a:off x="3863976" y="4941888"/>
            <a:ext cx="2301875" cy="1581150"/>
            <a:chOff x="1338" y="2750"/>
            <a:chExt cx="1299" cy="996"/>
          </a:xfrm>
          <a:noFill/>
        </p:grpSpPr>
        <p:sp>
          <p:nvSpPr>
            <p:cNvPr id="10273" name="Rectangle 5">
              <a:extLst>
                <a:ext uri="{FF2B5EF4-FFF2-40B4-BE49-F238E27FC236}">
                  <a16:creationId xmlns:a16="http://schemas.microsoft.com/office/drawing/2014/main" id="{BD735AAE-B3D9-43E5-A342-08E28F66EEC2}"/>
                </a:ext>
              </a:extLst>
            </p:cNvPr>
            <p:cNvSpPr>
              <a:spLocks noChangeArrowheads="1"/>
            </p:cNvSpPr>
            <p:nvPr/>
          </p:nvSpPr>
          <p:spPr bwMode="auto">
            <a:xfrm>
              <a:off x="2312" y="3497"/>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13</a:t>
              </a:r>
            </a:p>
          </p:txBody>
        </p:sp>
        <p:sp>
          <p:nvSpPr>
            <p:cNvPr id="10274" name="Rectangle 6">
              <a:extLst>
                <a:ext uri="{FF2B5EF4-FFF2-40B4-BE49-F238E27FC236}">
                  <a16:creationId xmlns:a16="http://schemas.microsoft.com/office/drawing/2014/main" id="{DBD284AA-D83A-41DC-96C3-A0D5A34A9201}"/>
                </a:ext>
              </a:extLst>
            </p:cNvPr>
            <p:cNvSpPr>
              <a:spLocks noChangeArrowheads="1"/>
            </p:cNvSpPr>
            <p:nvPr/>
          </p:nvSpPr>
          <p:spPr bwMode="auto">
            <a:xfrm>
              <a:off x="1988" y="3497"/>
              <a:ext cx="324"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10</a:t>
              </a:r>
            </a:p>
          </p:txBody>
        </p:sp>
        <p:sp>
          <p:nvSpPr>
            <p:cNvPr id="10275" name="Rectangle 7">
              <a:extLst>
                <a:ext uri="{FF2B5EF4-FFF2-40B4-BE49-F238E27FC236}">
                  <a16:creationId xmlns:a16="http://schemas.microsoft.com/office/drawing/2014/main" id="{E4623E8A-60FF-4319-99F1-B276F1298E22}"/>
                </a:ext>
              </a:extLst>
            </p:cNvPr>
            <p:cNvSpPr>
              <a:spLocks noChangeArrowheads="1"/>
            </p:cNvSpPr>
            <p:nvPr/>
          </p:nvSpPr>
          <p:spPr bwMode="auto">
            <a:xfrm>
              <a:off x="1663" y="3497"/>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9</a:t>
              </a:r>
            </a:p>
          </p:txBody>
        </p:sp>
        <p:sp>
          <p:nvSpPr>
            <p:cNvPr id="10276" name="Rectangle 8">
              <a:extLst>
                <a:ext uri="{FF2B5EF4-FFF2-40B4-BE49-F238E27FC236}">
                  <a16:creationId xmlns:a16="http://schemas.microsoft.com/office/drawing/2014/main" id="{5BAFBC1C-78E6-4700-B2DF-DE5D585B9C7A}"/>
                </a:ext>
              </a:extLst>
            </p:cNvPr>
            <p:cNvSpPr>
              <a:spLocks noChangeArrowheads="1"/>
            </p:cNvSpPr>
            <p:nvPr/>
          </p:nvSpPr>
          <p:spPr bwMode="auto">
            <a:xfrm>
              <a:off x="1338" y="3497"/>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8</a:t>
              </a:r>
            </a:p>
          </p:txBody>
        </p:sp>
        <p:sp>
          <p:nvSpPr>
            <p:cNvPr id="10277" name="Rectangle 9">
              <a:extLst>
                <a:ext uri="{FF2B5EF4-FFF2-40B4-BE49-F238E27FC236}">
                  <a16:creationId xmlns:a16="http://schemas.microsoft.com/office/drawing/2014/main" id="{9BCEEC51-03EB-41CC-8CF5-FDBCAECD7A95}"/>
                </a:ext>
              </a:extLst>
            </p:cNvPr>
            <p:cNvSpPr>
              <a:spLocks noChangeArrowheads="1"/>
            </p:cNvSpPr>
            <p:nvPr/>
          </p:nvSpPr>
          <p:spPr bwMode="auto">
            <a:xfrm>
              <a:off x="2312" y="3248"/>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14</a:t>
              </a:r>
            </a:p>
          </p:txBody>
        </p:sp>
        <p:sp>
          <p:nvSpPr>
            <p:cNvPr id="10278" name="Rectangle 10">
              <a:extLst>
                <a:ext uri="{FF2B5EF4-FFF2-40B4-BE49-F238E27FC236}">
                  <a16:creationId xmlns:a16="http://schemas.microsoft.com/office/drawing/2014/main" id="{2CF325D3-60E2-4D1F-A5DD-90F80B34B5B4}"/>
                </a:ext>
              </a:extLst>
            </p:cNvPr>
            <p:cNvSpPr>
              <a:spLocks noChangeArrowheads="1"/>
            </p:cNvSpPr>
            <p:nvPr/>
          </p:nvSpPr>
          <p:spPr bwMode="auto">
            <a:xfrm>
              <a:off x="1988" y="3248"/>
              <a:ext cx="324"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11</a:t>
              </a:r>
            </a:p>
          </p:txBody>
        </p:sp>
        <p:sp>
          <p:nvSpPr>
            <p:cNvPr id="10279" name="Rectangle 11">
              <a:extLst>
                <a:ext uri="{FF2B5EF4-FFF2-40B4-BE49-F238E27FC236}">
                  <a16:creationId xmlns:a16="http://schemas.microsoft.com/office/drawing/2014/main" id="{6290B1BD-1EB2-469A-8642-03EC7B91A6F3}"/>
                </a:ext>
              </a:extLst>
            </p:cNvPr>
            <p:cNvSpPr>
              <a:spLocks noChangeArrowheads="1"/>
            </p:cNvSpPr>
            <p:nvPr/>
          </p:nvSpPr>
          <p:spPr bwMode="auto">
            <a:xfrm>
              <a:off x="1663" y="3248"/>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6</a:t>
              </a:r>
            </a:p>
          </p:txBody>
        </p:sp>
        <p:sp>
          <p:nvSpPr>
            <p:cNvPr id="10280" name="Rectangle 12">
              <a:extLst>
                <a:ext uri="{FF2B5EF4-FFF2-40B4-BE49-F238E27FC236}">
                  <a16:creationId xmlns:a16="http://schemas.microsoft.com/office/drawing/2014/main" id="{453EE801-49B2-4527-AEFD-608BA46D759B}"/>
                </a:ext>
              </a:extLst>
            </p:cNvPr>
            <p:cNvSpPr>
              <a:spLocks noChangeArrowheads="1"/>
            </p:cNvSpPr>
            <p:nvPr/>
          </p:nvSpPr>
          <p:spPr bwMode="auto">
            <a:xfrm>
              <a:off x="1338" y="3248"/>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7</a:t>
              </a:r>
            </a:p>
          </p:txBody>
        </p:sp>
        <p:sp>
          <p:nvSpPr>
            <p:cNvPr id="10281" name="Rectangle 13">
              <a:extLst>
                <a:ext uri="{FF2B5EF4-FFF2-40B4-BE49-F238E27FC236}">
                  <a16:creationId xmlns:a16="http://schemas.microsoft.com/office/drawing/2014/main" id="{D45C9C81-B132-4E09-877F-F63511F3B588}"/>
                </a:ext>
              </a:extLst>
            </p:cNvPr>
            <p:cNvSpPr>
              <a:spLocks noChangeArrowheads="1"/>
            </p:cNvSpPr>
            <p:nvPr/>
          </p:nvSpPr>
          <p:spPr bwMode="auto">
            <a:xfrm>
              <a:off x="2312" y="2999"/>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12</a:t>
              </a:r>
            </a:p>
          </p:txBody>
        </p:sp>
        <p:sp>
          <p:nvSpPr>
            <p:cNvPr id="10282" name="Rectangle 14">
              <a:extLst>
                <a:ext uri="{FF2B5EF4-FFF2-40B4-BE49-F238E27FC236}">
                  <a16:creationId xmlns:a16="http://schemas.microsoft.com/office/drawing/2014/main" id="{4C19C232-61B1-498D-930D-306F003E9111}"/>
                </a:ext>
              </a:extLst>
            </p:cNvPr>
            <p:cNvSpPr>
              <a:spLocks noChangeArrowheads="1"/>
            </p:cNvSpPr>
            <p:nvPr/>
          </p:nvSpPr>
          <p:spPr bwMode="auto">
            <a:xfrm>
              <a:off x="1988" y="2999"/>
              <a:ext cx="324"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5</a:t>
              </a:r>
            </a:p>
          </p:txBody>
        </p:sp>
        <p:sp>
          <p:nvSpPr>
            <p:cNvPr id="10283" name="Rectangle 15">
              <a:extLst>
                <a:ext uri="{FF2B5EF4-FFF2-40B4-BE49-F238E27FC236}">
                  <a16:creationId xmlns:a16="http://schemas.microsoft.com/office/drawing/2014/main" id="{273E13E3-260A-43BF-984B-81977BF023AC}"/>
                </a:ext>
              </a:extLst>
            </p:cNvPr>
            <p:cNvSpPr>
              <a:spLocks noChangeArrowheads="1"/>
            </p:cNvSpPr>
            <p:nvPr/>
          </p:nvSpPr>
          <p:spPr bwMode="auto">
            <a:xfrm>
              <a:off x="1663" y="2999"/>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endParaRPr lang="zh-CN" altLang="zh-CN" sz="2000" b="1">
                <a:ea typeface="楷体_GB2312" pitchFamily="49" charset="-122"/>
              </a:endParaRPr>
            </a:p>
          </p:txBody>
        </p:sp>
        <p:sp>
          <p:nvSpPr>
            <p:cNvPr id="10284" name="Rectangle 16">
              <a:extLst>
                <a:ext uri="{FF2B5EF4-FFF2-40B4-BE49-F238E27FC236}">
                  <a16:creationId xmlns:a16="http://schemas.microsoft.com/office/drawing/2014/main" id="{94329768-9E3F-45EB-B508-534BA4F35CD9}"/>
                </a:ext>
              </a:extLst>
            </p:cNvPr>
            <p:cNvSpPr>
              <a:spLocks noChangeArrowheads="1"/>
            </p:cNvSpPr>
            <p:nvPr/>
          </p:nvSpPr>
          <p:spPr bwMode="auto">
            <a:xfrm>
              <a:off x="1338" y="2999"/>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2</a:t>
              </a:r>
            </a:p>
          </p:txBody>
        </p:sp>
        <p:sp>
          <p:nvSpPr>
            <p:cNvPr id="10285" name="Rectangle 17">
              <a:extLst>
                <a:ext uri="{FF2B5EF4-FFF2-40B4-BE49-F238E27FC236}">
                  <a16:creationId xmlns:a16="http://schemas.microsoft.com/office/drawing/2014/main" id="{9AEC50BD-9C48-4927-A195-A057BE74CF79}"/>
                </a:ext>
              </a:extLst>
            </p:cNvPr>
            <p:cNvSpPr>
              <a:spLocks noChangeArrowheads="1"/>
            </p:cNvSpPr>
            <p:nvPr/>
          </p:nvSpPr>
          <p:spPr bwMode="auto">
            <a:xfrm>
              <a:off x="2312" y="2750"/>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15</a:t>
              </a:r>
            </a:p>
          </p:txBody>
        </p:sp>
        <p:sp>
          <p:nvSpPr>
            <p:cNvPr id="10286" name="Rectangle 18">
              <a:extLst>
                <a:ext uri="{FF2B5EF4-FFF2-40B4-BE49-F238E27FC236}">
                  <a16:creationId xmlns:a16="http://schemas.microsoft.com/office/drawing/2014/main" id="{4EE595A8-17E7-473D-84AD-715C5FE1A5AF}"/>
                </a:ext>
              </a:extLst>
            </p:cNvPr>
            <p:cNvSpPr>
              <a:spLocks noChangeArrowheads="1"/>
            </p:cNvSpPr>
            <p:nvPr/>
          </p:nvSpPr>
          <p:spPr bwMode="auto">
            <a:xfrm>
              <a:off x="1988" y="2750"/>
              <a:ext cx="324"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4</a:t>
              </a:r>
            </a:p>
          </p:txBody>
        </p:sp>
        <p:sp>
          <p:nvSpPr>
            <p:cNvPr id="10287" name="Rectangle 19">
              <a:extLst>
                <a:ext uri="{FF2B5EF4-FFF2-40B4-BE49-F238E27FC236}">
                  <a16:creationId xmlns:a16="http://schemas.microsoft.com/office/drawing/2014/main" id="{05954B0E-7D2D-402E-A686-E043293BBC73}"/>
                </a:ext>
              </a:extLst>
            </p:cNvPr>
            <p:cNvSpPr>
              <a:spLocks noChangeArrowheads="1"/>
            </p:cNvSpPr>
            <p:nvPr/>
          </p:nvSpPr>
          <p:spPr bwMode="auto">
            <a:xfrm>
              <a:off x="1663" y="2750"/>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dirty="0">
                  <a:ea typeface="楷体_GB2312" pitchFamily="49" charset="-122"/>
                </a:rPr>
                <a:t>3</a:t>
              </a:r>
            </a:p>
          </p:txBody>
        </p:sp>
        <p:sp>
          <p:nvSpPr>
            <p:cNvPr id="10288" name="Rectangle 20">
              <a:extLst>
                <a:ext uri="{FF2B5EF4-FFF2-40B4-BE49-F238E27FC236}">
                  <a16:creationId xmlns:a16="http://schemas.microsoft.com/office/drawing/2014/main" id="{1917D87F-D09A-4039-BEAA-7ADD9F41E230}"/>
                </a:ext>
              </a:extLst>
            </p:cNvPr>
            <p:cNvSpPr>
              <a:spLocks noChangeArrowheads="1"/>
            </p:cNvSpPr>
            <p:nvPr/>
          </p:nvSpPr>
          <p:spPr bwMode="auto">
            <a:xfrm>
              <a:off x="1338" y="2750"/>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a:t>
              </a:r>
            </a:p>
          </p:txBody>
        </p:sp>
        <p:sp>
          <p:nvSpPr>
            <p:cNvPr id="10289" name="Line 21">
              <a:extLst>
                <a:ext uri="{FF2B5EF4-FFF2-40B4-BE49-F238E27FC236}">
                  <a16:creationId xmlns:a16="http://schemas.microsoft.com/office/drawing/2014/main" id="{0A821E22-C1DA-4358-94FD-7EF69E6FB5C7}"/>
                </a:ext>
              </a:extLst>
            </p:cNvPr>
            <p:cNvSpPr>
              <a:spLocks noChangeShapeType="1"/>
            </p:cNvSpPr>
            <p:nvPr/>
          </p:nvSpPr>
          <p:spPr bwMode="auto">
            <a:xfrm>
              <a:off x="1338" y="2750"/>
              <a:ext cx="1299" cy="0"/>
            </a:xfrm>
            <a:prstGeom prst="line">
              <a:avLst/>
            </a:prstGeom>
            <a:grp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90" name="Line 22">
              <a:extLst>
                <a:ext uri="{FF2B5EF4-FFF2-40B4-BE49-F238E27FC236}">
                  <a16:creationId xmlns:a16="http://schemas.microsoft.com/office/drawing/2014/main" id="{DC91BC23-813D-4DDA-A59F-7F7F52866CEE}"/>
                </a:ext>
              </a:extLst>
            </p:cNvPr>
            <p:cNvSpPr>
              <a:spLocks noChangeShapeType="1"/>
            </p:cNvSpPr>
            <p:nvPr/>
          </p:nvSpPr>
          <p:spPr bwMode="auto">
            <a:xfrm>
              <a:off x="1338" y="2999"/>
              <a:ext cx="1299"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91" name="Line 23">
              <a:extLst>
                <a:ext uri="{FF2B5EF4-FFF2-40B4-BE49-F238E27FC236}">
                  <a16:creationId xmlns:a16="http://schemas.microsoft.com/office/drawing/2014/main" id="{39B9DB21-5128-4C88-A2F9-3AD15B04FBC5}"/>
                </a:ext>
              </a:extLst>
            </p:cNvPr>
            <p:cNvSpPr>
              <a:spLocks noChangeShapeType="1"/>
            </p:cNvSpPr>
            <p:nvPr/>
          </p:nvSpPr>
          <p:spPr bwMode="auto">
            <a:xfrm>
              <a:off x="1338" y="3248"/>
              <a:ext cx="1299"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92" name="Line 24">
              <a:extLst>
                <a:ext uri="{FF2B5EF4-FFF2-40B4-BE49-F238E27FC236}">
                  <a16:creationId xmlns:a16="http://schemas.microsoft.com/office/drawing/2014/main" id="{8FFF4055-4862-407B-B5FB-93B1AC58F67F}"/>
                </a:ext>
              </a:extLst>
            </p:cNvPr>
            <p:cNvSpPr>
              <a:spLocks noChangeShapeType="1"/>
            </p:cNvSpPr>
            <p:nvPr/>
          </p:nvSpPr>
          <p:spPr bwMode="auto">
            <a:xfrm>
              <a:off x="1338" y="3497"/>
              <a:ext cx="1299"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93" name="Line 25">
              <a:extLst>
                <a:ext uri="{FF2B5EF4-FFF2-40B4-BE49-F238E27FC236}">
                  <a16:creationId xmlns:a16="http://schemas.microsoft.com/office/drawing/2014/main" id="{FC36A36E-1EA9-4ACF-9E12-69ACD564F5F3}"/>
                </a:ext>
              </a:extLst>
            </p:cNvPr>
            <p:cNvSpPr>
              <a:spLocks noChangeShapeType="1"/>
            </p:cNvSpPr>
            <p:nvPr/>
          </p:nvSpPr>
          <p:spPr bwMode="auto">
            <a:xfrm>
              <a:off x="1338" y="3746"/>
              <a:ext cx="1299" cy="0"/>
            </a:xfrm>
            <a:prstGeom prst="line">
              <a:avLst/>
            </a:prstGeom>
            <a:grp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94" name="Line 26">
              <a:extLst>
                <a:ext uri="{FF2B5EF4-FFF2-40B4-BE49-F238E27FC236}">
                  <a16:creationId xmlns:a16="http://schemas.microsoft.com/office/drawing/2014/main" id="{1AF45E9B-47E9-493E-AA38-828EED1E5A14}"/>
                </a:ext>
              </a:extLst>
            </p:cNvPr>
            <p:cNvSpPr>
              <a:spLocks noChangeShapeType="1"/>
            </p:cNvSpPr>
            <p:nvPr/>
          </p:nvSpPr>
          <p:spPr bwMode="auto">
            <a:xfrm>
              <a:off x="1338" y="2750"/>
              <a:ext cx="0" cy="996"/>
            </a:xfrm>
            <a:prstGeom prst="line">
              <a:avLst/>
            </a:prstGeom>
            <a:grp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95" name="Line 27">
              <a:extLst>
                <a:ext uri="{FF2B5EF4-FFF2-40B4-BE49-F238E27FC236}">
                  <a16:creationId xmlns:a16="http://schemas.microsoft.com/office/drawing/2014/main" id="{CC4F498A-B6EA-4B36-85A5-E47C8DBD223B}"/>
                </a:ext>
              </a:extLst>
            </p:cNvPr>
            <p:cNvSpPr>
              <a:spLocks noChangeShapeType="1"/>
            </p:cNvSpPr>
            <p:nvPr/>
          </p:nvSpPr>
          <p:spPr bwMode="auto">
            <a:xfrm>
              <a:off x="1663" y="2750"/>
              <a:ext cx="0" cy="996"/>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96" name="Line 28">
              <a:extLst>
                <a:ext uri="{FF2B5EF4-FFF2-40B4-BE49-F238E27FC236}">
                  <a16:creationId xmlns:a16="http://schemas.microsoft.com/office/drawing/2014/main" id="{833D5A76-6DC5-44BE-81F1-9DC116181FC7}"/>
                </a:ext>
              </a:extLst>
            </p:cNvPr>
            <p:cNvSpPr>
              <a:spLocks noChangeShapeType="1"/>
            </p:cNvSpPr>
            <p:nvPr/>
          </p:nvSpPr>
          <p:spPr bwMode="auto">
            <a:xfrm>
              <a:off x="1988" y="2750"/>
              <a:ext cx="0" cy="996"/>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97" name="Line 29">
              <a:extLst>
                <a:ext uri="{FF2B5EF4-FFF2-40B4-BE49-F238E27FC236}">
                  <a16:creationId xmlns:a16="http://schemas.microsoft.com/office/drawing/2014/main" id="{74346D9F-9DF0-4FCF-A38B-698D8754CDA5}"/>
                </a:ext>
              </a:extLst>
            </p:cNvPr>
            <p:cNvSpPr>
              <a:spLocks noChangeShapeType="1"/>
            </p:cNvSpPr>
            <p:nvPr/>
          </p:nvSpPr>
          <p:spPr bwMode="auto">
            <a:xfrm>
              <a:off x="2312" y="2750"/>
              <a:ext cx="0" cy="996"/>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98" name="Line 30">
              <a:extLst>
                <a:ext uri="{FF2B5EF4-FFF2-40B4-BE49-F238E27FC236}">
                  <a16:creationId xmlns:a16="http://schemas.microsoft.com/office/drawing/2014/main" id="{DF4C3C7E-57CD-40B6-ACDF-3F33DA34280A}"/>
                </a:ext>
              </a:extLst>
            </p:cNvPr>
            <p:cNvSpPr>
              <a:spLocks noChangeShapeType="1"/>
            </p:cNvSpPr>
            <p:nvPr/>
          </p:nvSpPr>
          <p:spPr bwMode="auto">
            <a:xfrm>
              <a:off x="2637" y="2750"/>
              <a:ext cx="0" cy="996"/>
            </a:xfrm>
            <a:prstGeom prst="line">
              <a:avLst/>
            </a:prstGeom>
            <a:grp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grpSp>
      <p:grpSp>
        <p:nvGrpSpPr>
          <p:cNvPr id="10245" name="Group 31">
            <a:extLst>
              <a:ext uri="{FF2B5EF4-FFF2-40B4-BE49-F238E27FC236}">
                <a16:creationId xmlns:a16="http://schemas.microsoft.com/office/drawing/2014/main" id="{38F4BCB0-A48A-49DB-B4F3-77B9AEEEC6D9}"/>
              </a:ext>
            </a:extLst>
          </p:cNvPr>
          <p:cNvGrpSpPr>
            <a:grpSpLocks/>
          </p:cNvGrpSpPr>
          <p:nvPr/>
        </p:nvGrpSpPr>
        <p:grpSpPr bwMode="auto">
          <a:xfrm>
            <a:off x="6888163" y="4941889"/>
            <a:ext cx="2303462" cy="1608137"/>
            <a:chOff x="3168" y="2750"/>
            <a:chExt cx="1300" cy="1013"/>
          </a:xfrm>
          <a:noFill/>
        </p:grpSpPr>
        <p:sp>
          <p:nvSpPr>
            <p:cNvPr id="10247" name="Rectangle 32">
              <a:extLst>
                <a:ext uri="{FF2B5EF4-FFF2-40B4-BE49-F238E27FC236}">
                  <a16:creationId xmlns:a16="http://schemas.microsoft.com/office/drawing/2014/main" id="{DD0F04C7-F35C-48A2-8E4E-57152098D182}"/>
                </a:ext>
              </a:extLst>
            </p:cNvPr>
            <p:cNvSpPr>
              <a:spLocks noChangeArrowheads="1"/>
            </p:cNvSpPr>
            <p:nvPr/>
          </p:nvSpPr>
          <p:spPr bwMode="auto">
            <a:xfrm>
              <a:off x="4143" y="3514"/>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endParaRPr lang="zh-CN" altLang="zh-CN" sz="2000" b="1">
                <a:ea typeface="楷体_GB2312" pitchFamily="49" charset="-122"/>
              </a:endParaRPr>
            </a:p>
          </p:txBody>
        </p:sp>
        <p:sp>
          <p:nvSpPr>
            <p:cNvPr id="10248" name="Rectangle 33">
              <a:extLst>
                <a:ext uri="{FF2B5EF4-FFF2-40B4-BE49-F238E27FC236}">
                  <a16:creationId xmlns:a16="http://schemas.microsoft.com/office/drawing/2014/main" id="{1D275C89-1957-4684-80D4-A42C56FEECAB}"/>
                </a:ext>
              </a:extLst>
            </p:cNvPr>
            <p:cNvSpPr>
              <a:spLocks noChangeArrowheads="1"/>
            </p:cNvSpPr>
            <p:nvPr/>
          </p:nvSpPr>
          <p:spPr bwMode="auto">
            <a:xfrm>
              <a:off x="3818" y="3514"/>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15</a:t>
              </a:r>
            </a:p>
          </p:txBody>
        </p:sp>
        <p:sp>
          <p:nvSpPr>
            <p:cNvPr id="10249" name="Rectangle 34">
              <a:extLst>
                <a:ext uri="{FF2B5EF4-FFF2-40B4-BE49-F238E27FC236}">
                  <a16:creationId xmlns:a16="http://schemas.microsoft.com/office/drawing/2014/main" id="{05A0DBFF-0D6F-4EE2-8A90-CFB6F648314A}"/>
                </a:ext>
              </a:extLst>
            </p:cNvPr>
            <p:cNvSpPr>
              <a:spLocks noChangeArrowheads="1"/>
            </p:cNvSpPr>
            <p:nvPr/>
          </p:nvSpPr>
          <p:spPr bwMode="auto">
            <a:xfrm>
              <a:off x="3493" y="3514"/>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14</a:t>
              </a:r>
            </a:p>
          </p:txBody>
        </p:sp>
        <p:sp>
          <p:nvSpPr>
            <p:cNvPr id="10250" name="Rectangle 35">
              <a:extLst>
                <a:ext uri="{FF2B5EF4-FFF2-40B4-BE49-F238E27FC236}">
                  <a16:creationId xmlns:a16="http://schemas.microsoft.com/office/drawing/2014/main" id="{0A8AED0B-4A7E-4DED-9105-2E0B94837166}"/>
                </a:ext>
              </a:extLst>
            </p:cNvPr>
            <p:cNvSpPr>
              <a:spLocks noChangeArrowheads="1"/>
            </p:cNvSpPr>
            <p:nvPr/>
          </p:nvSpPr>
          <p:spPr bwMode="auto">
            <a:xfrm>
              <a:off x="3168" y="3514"/>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13</a:t>
              </a:r>
            </a:p>
          </p:txBody>
        </p:sp>
        <p:sp>
          <p:nvSpPr>
            <p:cNvPr id="10251" name="Rectangle 36">
              <a:extLst>
                <a:ext uri="{FF2B5EF4-FFF2-40B4-BE49-F238E27FC236}">
                  <a16:creationId xmlns:a16="http://schemas.microsoft.com/office/drawing/2014/main" id="{3794ABBB-12D3-48B5-8A5C-8FFC76F75DC6}"/>
                </a:ext>
              </a:extLst>
            </p:cNvPr>
            <p:cNvSpPr>
              <a:spLocks noChangeArrowheads="1"/>
            </p:cNvSpPr>
            <p:nvPr/>
          </p:nvSpPr>
          <p:spPr bwMode="auto">
            <a:xfrm>
              <a:off x="4143" y="3265"/>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12</a:t>
              </a:r>
            </a:p>
          </p:txBody>
        </p:sp>
        <p:sp>
          <p:nvSpPr>
            <p:cNvPr id="10252" name="Rectangle 37">
              <a:extLst>
                <a:ext uri="{FF2B5EF4-FFF2-40B4-BE49-F238E27FC236}">
                  <a16:creationId xmlns:a16="http://schemas.microsoft.com/office/drawing/2014/main" id="{46063005-2965-48CB-9C60-05FDC4AADC1F}"/>
                </a:ext>
              </a:extLst>
            </p:cNvPr>
            <p:cNvSpPr>
              <a:spLocks noChangeArrowheads="1"/>
            </p:cNvSpPr>
            <p:nvPr/>
          </p:nvSpPr>
          <p:spPr bwMode="auto">
            <a:xfrm>
              <a:off x="3818" y="3265"/>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11</a:t>
              </a:r>
            </a:p>
          </p:txBody>
        </p:sp>
        <p:sp>
          <p:nvSpPr>
            <p:cNvPr id="10253" name="Rectangle 38">
              <a:extLst>
                <a:ext uri="{FF2B5EF4-FFF2-40B4-BE49-F238E27FC236}">
                  <a16:creationId xmlns:a16="http://schemas.microsoft.com/office/drawing/2014/main" id="{322F7CF7-53CB-4C11-AEFE-D6602583469F}"/>
                </a:ext>
              </a:extLst>
            </p:cNvPr>
            <p:cNvSpPr>
              <a:spLocks noChangeArrowheads="1"/>
            </p:cNvSpPr>
            <p:nvPr/>
          </p:nvSpPr>
          <p:spPr bwMode="auto">
            <a:xfrm>
              <a:off x="3493" y="3265"/>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10</a:t>
              </a:r>
            </a:p>
          </p:txBody>
        </p:sp>
        <p:sp>
          <p:nvSpPr>
            <p:cNvPr id="10254" name="Rectangle 39">
              <a:extLst>
                <a:ext uri="{FF2B5EF4-FFF2-40B4-BE49-F238E27FC236}">
                  <a16:creationId xmlns:a16="http://schemas.microsoft.com/office/drawing/2014/main" id="{D5FAC10D-E817-41FA-862C-93DF51A1551F}"/>
                </a:ext>
              </a:extLst>
            </p:cNvPr>
            <p:cNvSpPr>
              <a:spLocks noChangeArrowheads="1"/>
            </p:cNvSpPr>
            <p:nvPr/>
          </p:nvSpPr>
          <p:spPr bwMode="auto">
            <a:xfrm>
              <a:off x="3168" y="3265"/>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9</a:t>
              </a:r>
            </a:p>
          </p:txBody>
        </p:sp>
        <p:sp>
          <p:nvSpPr>
            <p:cNvPr id="10255" name="Rectangle 40">
              <a:extLst>
                <a:ext uri="{FF2B5EF4-FFF2-40B4-BE49-F238E27FC236}">
                  <a16:creationId xmlns:a16="http://schemas.microsoft.com/office/drawing/2014/main" id="{55A19E3F-3AAF-40A4-91BD-17355180AE9A}"/>
                </a:ext>
              </a:extLst>
            </p:cNvPr>
            <p:cNvSpPr>
              <a:spLocks noChangeArrowheads="1"/>
            </p:cNvSpPr>
            <p:nvPr/>
          </p:nvSpPr>
          <p:spPr bwMode="auto">
            <a:xfrm>
              <a:off x="4143" y="3008"/>
              <a:ext cx="325" cy="25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8</a:t>
              </a:r>
            </a:p>
          </p:txBody>
        </p:sp>
        <p:sp>
          <p:nvSpPr>
            <p:cNvPr id="10256" name="Rectangle 41">
              <a:extLst>
                <a:ext uri="{FF2B5EF4-FFF2-40B4-BE49-F238E27FC236}">
                  <a16:creationId xmlns:a16="http://schemas.microsoft.com/office/drawing/2014/main" id="{7B12CEE4-4DFA-4B23-8340-6D907EDAEB2B}"/>
                </a:ext>
              </a:extLst>
            </p:cNvPr>
            <p:cNvSpPr>
              <a:spLocks noChangeArrowheads="1"/>
            </p:cNvSpPr>
            <p:nvPr/>
          </p:nvSpPr>
          <p:spPr bwMode="auto">
            <a:xfrm>
              <a:off x="3818" y="3008"/>
              <a:ext cx="325" cy="25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7</a:t>
              </a:r>
            </a:p>
          </p:txBody>
        </p:sp>
        <p:sp>
          <p:nvSpPr>
            <p:cNvPr id="10257" name="Rectangle 42">
              <a:extLst>
                <a:ext uri="{FF2B5EF4-FFF2-40B4-BE49-F238E27FC236}">
                  <a16:creationId xmlns:a16="http://schemas.microsoft.com/office/drawing/2014/main" id="{42639FBF-5541-4DB4-9C4C-B42F22B513F2}"/>
                </a:ext>
              </a:extLst>
            </p:cNvPr>
            <p:cNvSpPr>
              <a:spLocks noChangeArrowheads="1"/>
            </p:cNvSpPr>
            <p:nvPr/>
          </p:nvSpPr>
          <p:spPr bwMode="auto">
            <a:xfrm>
              <a:off x="3493" y="3008"/>
              <a:ext cx="325" cy="25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6</a:t>
              </a:r>
            </a:p>
          </p:txBody>
        </p:sp>
        <p:sp>
          <p:nvSpPr>
            <p:cNvPr id="10258" name="Rectangle 43">
              <a:extLst>
                <a:ext uri="{FF2B5EF4-FFF2-40B4-BE49-F238E27FC236}">
                  <a16:creationId xmlns:a16="http://schemas.microsoft.com/office/drawing/2014/main" id="{1F498FF0-5DE6-49D9-A925-21A909CF354F}"/>
                </a:ext>
              </a:extLst>
            </p:cNvPr>
            <p:cNvSpPr>
              <a:spLocks noChangeArrowheads="1"/>
            </p:cNvSpPr>
            <p:nvPr/>
          </p:nvSpPr>
          <p:spPr bwMode="auto">
            <a:xfrm>
              <a:off x="3168" y="3008"/>
              <a:ext cx="325" cy="25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5</a:t>
              </a:r>
            </a:p>
          </p:txBody>
        </p:sp>
        <p:sp>
          <p:nvSpPr>
            <p:cNvPr id="10259" name="Rectangle 44">
              <a:extLst>
                <a:ext uri="{FF2B5EF4-FFF2-40B4-BE49-F238E27FC236}">
                  <a16:creationId xmlns:a16="http://schemas.microsoft.com/office/drawing/2014/main" id="{B89085C6-E587-49F3-92B8-1CDF6BD4B747}"/>
                </a:ext>
              </a:extLst>
            </p:cNvPr>
            <p:cNvSpPr>
              <a:spLocks noChangeArrowheads="1"/>
            </p:cNvSpPr>
            <p:nvPr/>
          </p:nvSpPr>
          <p:spPr bwMode="auto">
            <a:xfrm>
              <a:off x="4143" y="2750"/>
              <a:ext cx="325" cy="25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4</a:t>
              </a:r>
            </a:p>
          </p:txBody>
        </p:sp>
        <p:sp>
          <p:nvSpPr>
            <p:cNvPr id="10260" name="Rectangle 45">
              <a:extLst>
                <a:ext uri="{FF2B5EF4-FFF2-40B4-BE49-F238E27FC236}">
                  <a16:creationId xmlns:a16="http://schemas.microsoft.com/office/drawing/2014/main" id="{A4B85315-3B6A-4C89-8DDB-40AAA1501BB8}"/>
                </a:ext>
              </a:extLst>
            </p:cNvPr>
            <p:cNvSpPr>
              <a:spLocks noChangeArrowheads="1"/>
            </p:cNvSpPr>
            <p:nvPr/>
          </p:nvSpPr>
          <p:spPr bwMode="auto">
            <a:xfrm>
              <a:off x="3818" y="2750"/>
              <a:ext cx="325" cy="25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3</a:t>
              </a:r>
            </a:p>
          </p:txBody>
        </p:sp>
        <p:sp>
          <p:nvSpPr>
            <p:cNvPr id="10261" name="Rectangle 46">
              <a:extLst>
                <a:ext uri="{FF2B5EF4-FFF2-40B4-BE49-F238E27FC236}">
                  <a16:creationId xmlns:a16="http://schemas.microsoft.com/office/drawing/2014/main" id="{EFD1DA4A-FD55-4E39-8C9A-3D979D6A6F85}"/>
                </a:ext>
              </a:extLst>
            </p:cNvPr>
            <p:cNvSpPr>
              <a:spLocks noChangeArrowheads="1"/>
            </p:cNvSpPr>
            <p:nvPr/>
          </p:nvSpPr>
          <p:spPr bwMode="auto">
            <a:xfrm>
              <a:off x="3493" y="2750"/>
              <a:ext cx="325" cy="25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2</a:t>
              </a:r>
            </a:p>
          </p:txBody>
        </p:sp>
        <p:sp>
          <p:nvSpPr>
            <p:cNvPr id="10262" name="Rectangle 47">
              <a:extLst>
                <a:ext uri="{FF2B5EF4-FFF2-40B4-BE49-F238E27FC236}">
                  <a16:creationId xmlns:a16="http://schemas.microsoft.com/office/drawing/2014/main" id="{0E0CB4CD-1563-4B3A-9892-590FD02AB63C}"/>
                </a:ext>
              </a:extLst>
            </p:cNvPr>
            <p:cNvSpPr>
              <a:spLocks noChangeArrowheads="1"/>
            </p:cNvSpPr>
            <p:nvPr/>
          </p:nvSpPr>
          <p:spPr bwMode="auto">
            <a:xfrm>
              <a:off x="3168" y="2750"/>
              <a:ext cx="325" cy="25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a:t>
              </a:r>
            </a:p>
          </p:txBody>
        </p:sp>
        <p:sp>
          <p:nvSpPr>
            <p:cNvPr id="10263" name="Line 48">
              <a:extLst>
                <a:ext uri="{FF2B5EF4-FFF2-40B4-BE49-F238E27FC236}">
                  <a16:creationId xmlns:a16="http://schemas.microsoft.com/office/drawing/2014/main" id="{2FF0A45B-207E-4F02-A8D8-EBEE8A91FF74}"/>
                </a:ext>
              </a:extLst>
            </p:cNvPr>
            <p:cNvSpPr>
              <a:spLocks noChangeShapeType="1"/>
            </p:cNvSpPr>
            <p:nvPr/>
          </p:nvSpPr>
          <p:spPr bwMode="auto">
            <a:xfrm>
              <a:off x="3168" y="2750"/>
              <a:ext cx="1300" cy="0"/>
            </a:xfrm>
            <a:prstGeom prst="line">
              <a:avLst/>
            </a:prstGeom>
            <a:grp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64" name="Line 49">
              <a:extLst>
                <a:ext uri="{FF2B5EF4-FFF2-40B4-BE49-F238E27FC236}">
                  <a16:creationId xmlns:a16="http://schemas.microsoft.com/office/drawing/2014/main" id="{C0958653-30AC-4DC8-8EDA-B4B4AD03EE2B}"/>
                </a:ext>
              </a:extLst>
            </p:cNvPr>
            <p:cNvSpPr>
              <a:spLocks noChangeShapeType="1"/>
            </p:cNvSpPr>
            <p:nvPr/>
          </p:nvSpPr>
          <p:spPr bwMode="auto">
            <a:xfrm>
              <a:off x="3168" y="3008"/>
              <a:ext cx="1300"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65" name="Line 50">
              <a:extLst>
                <a:ext uri="{FF2B5EF4-FFF2-40B4-BE49-F238E27FC236}">
                  <a16:creationId xmlns:a16="http://schemas.microsoft.com/office/drawing/2014/main" id="{12507881-07A8-49C1-8ED3-78A4BA863905}"/>
                </a:ext>
              </a:extLst>
            </p:cNvPr>
            <p:cNvSpPr>
              <a:spLocks noChangeShapeType="1"/>
            </p:cNvSpPr>
            <p:nvPr/>
          </p:nvSpPr>
          <p:spPr bwMode="auto">
            <a:xfrm>
              <a:off x="3168" y="3265"/>
              <a:ext cx="1300"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66" name="Line 51">
              <a:extLst>
                <a:ext uri="{FF2B5EF4-FFF2-40B4-BE49-F238E27FC236}">
                  <a16:creationId xmlns:a16="http://schemas.microsoft.com/office/drawing/2014/main" id="{605BAB11-FF2B-4295-B507-380ED016E069}"/>
                </a:ext>
              </a:extLst>
            </p:cNvPr>
            <p:cNvSpPr>
              <a:spLocks noChangeShapeType="1"/>
            </p:cNvSpPr>
            <p:nvPr/>
          </p:nvSpPr>
          <p:spPr bwMode="auto">
            <a:xfrm>
              <a:off x="3168" y="3514"/>
              <a:ext cx="1300"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67" name="Line 52">
              <a:extLst>
                <a:ext uri="{FF2B5EF4-FFF2-40B4-BE49-F238E27FC236}">
                  <a16:creationId xmlns:a16="http://schemas.microsoft.com/office/drawing/2014/main" id="{382B13AB-0857-48E5-8C93-6F426A6A25BE}"/>
                </a:ext>
              </a:extLst>
            </p:cNvPr>
            <p:cNvSpPr>
              <a:spLocks noChangeShapeType="1"/>
            </p:cNvSpPr>
            <p:nvPr/>
          </p:nvSpPr>
          <p:spPr bwMode="auto">
            <a:xfrm>
              <a:off x="3168" y="3763"/>
              <a:ext cx="1300" cy="0"/>
            </a:xfrm>
            <a:prstGeom prst="line">
              <a:avLst/>
            </a:prstGeom>
            <a:grp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68" name="Line 53">
              <a:extLst>
                <a:ext uri="{FF2B5EF4-FFF2-40B4-BE49-F238E27FC236}">
                  <a16:creationId xmlns:a16="http://schemas.microsoft.com/office/drawing/2014/main" id="{718F552A-D649-4791-8596-C68B00B7864B}"/>
                </a:ext>
              </a:extLst>
            </p:cNvPr>
            <p:cNvSpPr>
              <a:spLocks noChangeShapeType="1"/>
            </p:cNvSpPr>
            <p:nvPr/>
          </p:nvSpPr>
          <p:spPr bwMode="auto">
            <a:xfrm>
              <a:off x="3168" y="2750"/>
              <a:ext cx="0" cy="1013"/>
            </a:xfrm>
            <a:prstGeom prst="line">
              <a:avLst/>
            </a:prstGeom>
            <a:grp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69" name="Line 54">
              <a:extLst>
                <a:ext uri="{FF2B5EF4-FFF2-40B4-BE49-F238E27FC236}">
                  <a16:creationId xmlns:a16="http://schemas.microsoft.com/office/drawing/2014/main" id="{9F9BD252-C1A4-47D8-955A-7703E30034F5}"/>
                </a:ext>
              </a:extLst>
            </p:cNvPr>
            <p:cNvSpPr>
              <a:spLocks noChangeShapeType="1"/>
            </p:cNvSpPr>
            <p:nvPr/>
          </p:nvSpPr>
          <p:spPr bwMode="auto">
            <a:xfrm>
              <a:off x="3493" y="2750"/>
              <a:ext cx="0" cy="1013"/>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70" name="Line 55">
              <a:extLst>
                <a:ext uri="{FF2B5EF4-FFF2-40B4-BE49-F238E27FC236}">
                  <a16:creationId xmlns:a16="http://schemas.microsoft.com/office/drawing/2014/main" id="{7203C20C-590E-4566-9A13-552AB1314E1F}"/>
                </a:ext>
              </a:extLst>
            </p:cNvPr>
            <p:cNvSpPr>
              <a:spLocks noChangeShapeType="1"/>
            </p:cNvSpPr>
            <p:nvPr/>
          </p:nvSpPr>
          <p:spPr bwMode="auto">
            <a:xfrm>
              <a:off x="3818" y="2750"/>
              <a:ext cx="0" cy="1013"/>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71" name="Line 56">
              <a:extLst>
                <a:ext uri="{FF2B5EF4-FFF2-40B4-BE49-F238E27FC236}">
                  <a16:creationId xmlns:a16="http://schemas.microsoft.com/office/drawing/2014/main" id="{53B888BF-C7C8-4B3F-967C-661A55155562}"/>
                </a:ext>
              </a:extLst>
            </p:cNvPr>
            <p:cNvSpPr>
              <a:spLocks noChangeShapeType="1"/>
            </p:cNvSpPr>
            <p:nvPr/>
          </p:nvSpPr>
          <p:spPr bwMode="auto">
            <a:xfrm>
              <a:off x="4143" y="2750"/>
              <a:ext cx="0" cy="1013"/>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72" name="Line 57">
              <a:extLst>
                <a:ext uri="{FF2B5EF4-FFF2-40B4-BE49-F238E27FC236}">
                  <a16:creationId xmlns:a16="http://schemas.microsoft.com/office/drawing/2014/main" id="{A600F78A-673D-41DF-A60A-3B1223344D53}"/>
                </a:ext>
              </a:extLst>
            </p:cNvPr>
            <p:cNvSpPr>
              <a:spLocks noChangeShapeType="1"/>
            </p:cNvSpPr>
            <p:nvPr/>
          </p:nvSpPr>
          <p:spPr bwMode="auto">
            <a:xfrm>
              <a:off x="4468" y="2750"/>
              <a:ext cx="0" cy="1013"/>
            </a:xfrm>
            <a:prstGeom prst="line">
              <a:avLst/>
            </a:prstGeom>
            <a:grp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grpSp>
      <p:sp>
        <p:nvSpPr>
          <p:cNvPr id="10246" name="AutoShape 58">
            <a:extLst>
              <a:ext uri="{FF2B5EF4-FFF2-40B4-BE49-F238E27FC236}">
                <a16:creationId xmlns:a16="http://schemas.microsoft.com/office/drawing/2014/main" id="{EBB0154D-F49A-4D59-9FB4-90C5C68A7DD0}"/>
              </a:ext>
            </a:extLst>
          </p:cNvPr>
          <p:cNvSpPr>
            <a:spLocks noChangeArrowheads="1"/>
          </p:cNvSpPr>
          <p:nvPr/>
        </p:nvSpPr>
        <p:spPr bwMode="auto">
          <a:xfrm>
            <a:off x="6202363" y="5495013"/>
            <a:ext cx="588962" cy="733663"/>
          </a:xfrm>
          <a:custGeom>
            <a:avLst/>
            <a:gdLst>
              <a:gd name="T0" fmla="*/ 328409765 w 21600"/>
              <a:gd name="T1" fmla="*/ 0 h 21600"/>
              <a:gd name="T2" fmla="*/ 0 w 21600"/>
              <a:gd name="T3" fmla="*/ 69433151 h 21600"/>
              <a:gd name="T4" fmla="*/ 328409765 w 21600"/>
              <a:gd name="T5" fmla="*/ 138866301 h 21600"/>
              <a:gd name="T6" fmla="*/ 437879205 w 21600"/>
              <a:gd name="T7" fmla="*/ 69433151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0A99FDC-8A45-4EAC-9195-BEBB3A70FF8C}"/>
              </a:ext>
            </a:extLst>
          </p:cNvPr>
          <p:cNvSpPr>
            <a:spLocks noGrp="1" noChangeArrowheads="1"/>
          </p:cNvSpPr>
          <p:nvPr>
            <p:ph type="title"/>
          </p:nvPr>
        </p:nvSpPr>
        <p:spPr/>
        <p:txBody>
          <a:bodyPr/>
          <a:lstStyle/>
          <a:p>
            <a:pPr eaLnBrk="1" hangingPunct="1"/>
            <a:r>
              <a:rPr lang="zh-CN" altLang="en-US"/>
              <a:t>最小耗费搜索法</a:t>
            </a:r>
          </a:p>
        </p:txBody>
      </p:sp>
      <p:sp>
        <p:nvSpPr>
          <p:cNvPr id="11267" name="Rectangle 3">
            <a:extLst>
              <a:ext uri="{FF2B5EF4-FFF2-40B4-BE49-F238E27FC236}">
                <a16:creationId xmlns:a16="http://schemas.microsoft.com/office/drawing/2014/main" id="{29170B97-CC54-4373-B098-FC6C804BEED0}"/>
              </a:ext>
            </a:extLst>
          </p:cNvPr>
          <p:cNvSpPr>
            <a:spLocks noGrp="1" noChangeArrowheads="1"/>
          </p:cNvSpPr>
          <p:nvPr>
            <p:ph idx="1"/>
          </p:nvPr>
        </p:nvSpPr>
        <p:spPr>
          <a:xfrm>
            <a:off x="2589212" y="2133600"/>
            <a:ext cx="8915400" cy="3777622"/>
          </a:xfrm>
        </p:spPr>
        <p:txBody>
          <a:bodyPr>
            <a:normAutofit fontScale="62500" lnSpcReduction="20000"/>
          </a:bodyPr>
          <a:lstStyle/>
          <a:p>
            <a:pPr eaLnBrk="1" hangingPunct="1">
              <a:lnSpc>
                <a:spcPct val="120000"/>
              </a:lnSpc>
            </a:pPr>
            <a:r>
              <a:rPr lang="zh-CN" altLang="en-US" sz="2800" dirty="0"/>
              <a:t>最小耗费搜索法</a:t>
            </a:r>
          </a:p>
          <a:p>
            <a:pPr lvl="1" eaLnBrk="1" hangingPunct="1">
              <a:lnSpc>
                <a:spcPct val="120000"/>
              </a:lnSpc>
            </a:pPr>
            <a:r>
              <a:rPr lang="en-US" altLang="zh-CN" sz="2400" dirty="0"/>
              <a:t>15</a:t>
            </a:r>
            <a:r>
              <a:rPr lang="zh-CN" altLang="en-US" sz="2400" dirty="0"/>
              <a:t>迷问题</a:t>
            </a:r>
          </a:p>
          <a:p>
            <a:pPr lvl="2" eaLnBrk="1" hangingPunct="1">
              <a:lnSpc>
                <a:spcPct val="120000"/>
              </a:lnSpc>
            </a:pPr>
            <a:r>
              <a:rPr lang="zh-CN" altLang="en-US" sz="2000" dirty="0"/>
              <a:t>布局结构描述</a:t>
            </a:r>
          </a:p>
          <a:p>
            <a:pPr lvl="3" eaLnBrk="1" hangingPunct="1">
              <a:lnSpc>
                <a:spcPct val="120000"/>
              </a:lnSpc>
            </a:pPr>
            <a:r>
              <a:rPr lang="zh-CN" altLang="en-US" sz="1800" dirty="0"/>
              <a:t>布局结点不仅包括数字位的分布情况，还包括已经推演的步数和与目标布局的差异，以及指向父结点的指针。</a:t>
            </a:r>
          </a:p>
          <a:p>
            <a:pPr lvl="2" eaLnBrk="1" hangingPunct="1">
              <a:lnSpc>
                <a:spcPct val="120000"/>
              </a:lnSpc>
            </a:pPr>
            <a:r>
              <a:rPr lang="zh-CN" altLang="en-US" sz="2000" dirty="0"/>
              <a:t>算法描述</a:t>
            </a:r>
          </a:p>
          <a:p>
            <a:pPr lvl="3" eaLnBrk="1" hangingPunct="1">
              <a:lnSpc>
                <a:spcPct val="120000"/>
              </a:lnSpc>
            </a:pPr>
            <a:r>
              <a:rPr lang="zh-CN" altLang="en-US" sz="1800" dirty="0"/>
              <a:t>初始化集合</a:t>
            </a:r>
            <a:r>
              <a:rPr lang="en-US" altLang="zh-CN" sz="1800" dirty="0"/>
              <a:t>S={}</a:t>
            </a:r>
            <a:r>
              <a:rPr lang="zh-CN" altLang="en-US" sz="1800" dirty="0"/>
              <a:t>，记录曾经出现过的布局；</a:t>
            </a:r>
          </a:p>
          <a:p>
            <a:pPr lvl="3" eaLnBrk="1" hangingPunct="1">
              <a:lnSpc>
                <a:spcPct val="120000"/>
              </a:lnSpc>
            </a:pPr>
            <a:r>
              <a:rPr lang="zh-CN" altLang="en-US" sz="1800" dirty="0"/>
              <a:t>初始化优先队列</a:t>
            </a:r>
            <a:r>
              <a:rPr lang="en-US" altLang="zh-CN" sz="1800" dirty="0"/>
              <a:t>Q</a:t>
            </a:r>
            <a:r>
              <a:rPr lang="zh-CN" altLang="en-US" sz="1800" dirty="0"/>
              <a:t>，以布局的</a:t>
            </a:r>
            <a:r>
              <a:rPr lang="en-US" altLang="zh-CN" sz="1800" dirty="0"/>
              <a:t>~C(x)</a:t>
            </a:r>
            <a:r>
              <a:rPr lang="zh-CN" altLang="en-US" sz="1800" dirty="0"/>
              <a:t>作为权值；</a:t>
            </a:r>
          </a:p>
          <a:p>
            <a:pPr lvl="3" eaLnBrk="1" hangingPunct="1">
              <a:lnSpc>
                <a:spcPct val="120000"/>
              </a:lnSpc>
            </a:pPr>
            <a:r>
              <a:rPr lang="zh-CN" altLang="en-US" sz="1800" dirty="0"/>
              <a:t>起始布局入队，并记入</a:t>
            </a:r>
            <a:r>
              <a:rPr lang="en-US" altLang="zh-CN" sz="1800" dirty="0"/>
              <a:t>S</a:t>
            </a:r>
            <a:r>
              <a:rPr lang="zh-CN" altLang="en-US" sz="1800" dirty="0"/>
              <a:t>；</a:t>
            </a:r>
          </a:p>
          <a:p>
            <a:pPr lvl="3" eaLnBrk="1" hangingPunct="1">
              <a:lnSpc>
                <a:spcPct val="120000"/>
              </a:lnSpc>
            </a:pPr>
            <a:r>
              <a:rPr lang="zh-CN" altLang="en-US" sz="1800" dirty="0"/>
              <a:t>循环，直至队列空</a:t>
            </a:r>
          </a:p>
          <a:p>
            <a:pPr lvl="3" eaLnBrk="1" hangingPunct="1">
              <a:lnSpc>
                <a:spcPct val="120000"/>
              </a:lnSpc>
            </a:pPr>
            <a:r>
              <a:rPr lang="zh-CN" altLang="en-US" sz="1800" dirty="0"/>
              <a:t>   布局</a:t>
            </a:r>
            <a:r>
              <a:rPr lang="en-US" altLang="zh-CN" sz="1800" dirty="0"/>
              <a:t>T</a:t>
            </a:r>
            <a:r>
              <a:rPr lang="zh-CN" altLang="en-US" sz="1800" dirty="0"/>
              <a:t>出队；</a:t>
            </a:r>
          </a:p>
          <a:p>
            <a:pPr lvl="3" eaLnBrk="1" hangingPunct="1">
              <a:lnSpc>
                <a:spcPct val="120000"/>
              </a:lnSpc>
            </a:pPr>
            <a:r>
              <a:rPr lang="zh-CN" altLang="en-US" sz="1800" dirty="0"/>
              <a:t>   若</a:t>
            </a:r>
            <a:r>
              <a:rPr lang="en-US" altLang="zh-CN" sz="1800" dirty="0"/>
              <a:t>T</a:t>
            </a:r>
            <a:r>
              <a:rPr lang="zh-CN" altLang="en-US" sz="1800" dirty="0"/>
              <a:t>为目标布局，则从</a:t>
            </a:r>
            <a:r>
              <a:rPr lang="en-US" altLang="zh-CN" sz="1800" dirty="0"/>
              <a:t>T</a:t>
            </a:r>
            <a:r>
              <a:rPr lang="zh-CN" altLang="en-US" sz="1800" dirty="0"/>
              <a:t>倒推出移动步骤，求解结束；</a:t>
            </a:r>
          </a:p>
          <a:p>
            <a:pPr lvl="3" eaLnBrk="1" hangingPunct="1">
              <a:lnSpc>
                <a:spcPct val="120000"/>
              </a:lnSpc>
            </a:pPr>
            <a:r>
              <a:rPr lang="zh-CN" altLang="en-US" sz="1800" dirty="0"/>
              <a:t>   将</a:t>
            </a:r>
            <a:r>
              <a:rPr lang="en-US" altLang="zh-CN" sz="1800" dirty="0"/>
              <a:t>T</a:t>
            </a:r>
            <a:r>
              <a:rPr lang="zh-CN" altLang="en-US" sz="1800" dirty="0"/>
              <a:t>的所有未处理的可推演布局入队，并记入</a:t>
            </a:r>
            <a:r>
              <a:rPr lang="en-US" altLang="zh-CN" sz="1800" dirty="0"/>
              <a:t>S</a:t>
            </a:r>
            <a:r>
              <a:rPr lang="zh-CN" altLang="en-US" sz="1800" dirty="0"/>
              <a:t>；</a:t>
            </a:r>
          </a:p>
        </p:txBody>
      </p:sp>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5823</TotalTime>
  <Words>3529</Words>
  <Application>Microsoft Office PowerPoint</Application>
  <PresentationFormat>宽屏</PresentationFormat>
  <Paragraphs>397</Paragraphs>
  <Slides>23</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华文新魏</vt:lpstr>
      <vt:lpstr>微软雅黑</vt:lpstr>
      <vt:lpstr>Arial</vt:lpstr>
      <vt:lpstr>Calibri</vt:lpstr>
      <vt:lpstr>Century Gothic</vt:lpstr>
      <vt:lpstr>Courier New</vt:lpstr>
      <vt:lpstr>Tahoma</vt:lpstr>
      <vt:lpstr>Times New Roman</vt:lpstr>
      <vt:lpstr>Wingdings</vt:lpstr>
      <vt:lpstr>Wingdings 3</vt:lpstr>
      <vt:lpstr>丝状</vt:lpstr>
      <vt:lpstr>《算法设计与分析》   第07章 限界剪枝法</vt:lpstr>
      <vt:lpstr>基本思想</vt:lpstr>
      <vt:lpstr>最小耗费搜索法</vt:lpstr>
      <vt:lpstr>最小耗费搜索法</vt:lpstr>
      <vt:lpstr>最小耗费搜索法</vt:lpstr>
      <vt:lpstr>最小耗费搜索法</vt:lpstr>
      <vt:lpstr>最小耗费搜索法</vt:lpstr>
      <vt:lpstr>最小耗费搜索法</vt:lpstr>
      <vt:lpstr>最小耗费搜索法</vt:lpstr>
      <vt:lpstr>限界剪枝法</vt:lpstr>
      <vt:lpstr>限界剪枝法</vt:lpstr>
      <vt:lpstr>限界剪枝法</vt:lpstr>
      <vt:lpstr>限界剪枝法</vt:lpstr>
      <vt:lpstr>限界剪枝法</vt:lpstr>
      <vt:lpstr>PowerPoint 演示文稿</vt:lpstr>
      <vt:lpstr>限界剪枝法</vt:lpstr>
      <vt:lpstr>限界剪枝法</vt:lpstr>
      <vt:lpstr>PowerPoint 演示文稿</vt:lpstr>
      <vt:lpstr>限界剪枝法</vt:lpstr>
      <vt:lpstr>限界剪枝法</vt:lpstr>
      <vt:lpstr>PowerPoint 演示文稿</vt:lpstr>
      <vt:lpstr>限界剪枝法</vt:lpstr>
      <vt:lpstr>PowerPoint 演示文稿</vt:lpstr>
    </vt:vector>
  </TitlesOfParts>
  <Company>PengSW-Home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第06章 回溯法</dc:title>
  <dc:creator>PengSW</dc:creator>
  <cp:lastModifiedBy>PENG Siwei</cp:lastModifiedBy>
  <cp:revision>68</cp:revision>
  <dcterms:created xsi:type="dcterms:W3CDTF">2003-05-01T08:31:42Z</dcterms:created>
  <dcterms:modified xsi:type="dcterms:W3CDTF">2022-04-22T03:20:22Z</dcterms:modified>
</cp:coreProperties>
</file>