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30"/>
  </p:notesMasterIdLst>
  <p:sldIdLst>
    <p:sldId id="256" r:id="rId2"/>
    <p:sldId id="257" r:id="rId3"/>
    <p:sldId id="258" r:id="rId4"/>
    <p:sldId id="276" r:id="rId5"/>
    <p:sldId id="275" r:id="rId6"/>
    <p:sldId id="298" r:id="rId7"/>
    <p:sldId id="299" r:id="rId8"/>
    <p:sldId id="304" r:id="rId9"/>
    <p:sldId id="279" r:id="rId10"/>
    <p:sldId id="300" r:id="rId11"/>
    <p:sldId id="315" r:id="rId12"/>
    <p:sldId id="277" r:id="rId13"/>
    <p:sldId id="316" r:id="rId14"/>
    <p:sldId id="260" r:id="rId15"/>
    <p:sldId id="292" r:id="rId16"/>
    <p:sldId id="302" r:id="rId17"/>
    <p:sldId id="294" r:id="rId18"/>
    <p:sldId id="293" r:id="rId19"/>
    <p:sldId id="303" r:id="rId20"/>
    <p:sldId id="295" r:id="rId21"/>
    <p:sldId id="296" r:id="rId22"/>
    <p:sldId id="297" r:id="rId23"/>
    <p:sldId id="317" r:id="rId24"/>
    <p:sldId id="259" r:id="rId25"/>
    <p:sldId id="289" r:id="rId26"/>
    <p:sldId id="290" r:id="rId27"/>
    <p:sldId id="28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8" autoAdjust="0"/>
    <p:restoredTop sz="94660"/>
  </p:normalViewPr>
  <p:slideViewPr>
    <p:cSldViewPr snapToGrid="0">
      <p:cViewPr varScale="1">
        <p:scale>
          <a:sx n="119" d="100"/>
          <a:sy n="119" d="100"/>
        </p:scale>
        <p:origin x="102"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D9656-00B5-4566-8D36-DB10B8B60E4F}" type="datetimeFigureOut">
              <a:rPr lang="zh-CN" altLang="en-US" smtClean="0"/>
              <a:t>2022/4/22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6CBB8-4FEC-4334-BC14-504483B983CE}" type="slidenum">
              <a:rPr lang="zh-CN" altLang="en-US" smtClean="0"/>
              <a:t>‹#›</a:t>
            </a:fld>
            <a:endParaRPr lang="zh-CN" altLang="en-US"/>
          </a:p>
        </p:txBody>
      </p:sp>
    </p:spTree>
    <p:extLst>
      <p:ext uri="{BB962C8B-B14F-4D97-AF65-F5344CB8AC3E}">
        <p14:creationId xmlns:p14="http://schemas.microsoft.com/office/powerpoint/2010/main" val="73092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9</a:t>
            </a:fld>
            <a:endParaRPr lang="zh-CN" altLang="en-US"/>
          </a:p>
        </p:txBody>
      </p:sp>
    </p:spTree>
    <p:extLst>
      <p:ext uri="{BB962C8B-B14F-4D97-AF65-F5344CB8AC3E}">
        <p14:creationId xmlns:p14="http://schemas.microsoft.com/office/powerpoint/2010/main" val="400685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27</a:t>
            </a:fld>
            <a:endParaRPr lang="zh-CN" altLang="en-US"/>
          </a:p>
        </p:txBody>
      </p:sp>
    </p:spTree>
    <p:extLst>
      <p:ext uri="{BB962C8B-B14F-4D97-AF65-F5344CB8AC3E}">
        <p14:creationId xmlns:p14="http://schemas.microsoft.com/office/powerpoint/2010/main" val="330187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MVC</a:t>
            </a:r>
            <a:r>
              <a:rPr lang="zh-CN" altLang="en-US" dirty="0"/>
              <a:t>算法的时间复杂度为</a:t>
            </a:r>
            <a:r>
              <a:rPr lang="en-US" altLang="zh-CN" dirty="0"/>
              <a:t>O(|E|)</a:t>
            </a:r>
            <a:r>
              <a:rPr lang="zh-CN" altLang="en-US" dirty="0"/>
              <a:t>，</a:t>
            </a:r>
            <a:r>
              <a:rPr lang="en-US" altLang="zh-CN" dirty="0"/>
              <a:t>|V’|=2k</a:t>
            </a:r>
            <a:r>
              <a:rPr lang="zh-CN" altLang="en-US" dirty="0"/>
              <a:t>，对应着</a:t>
            </a:r>
            <a:r>
              <a:rPr lang="en-US" altLang="zh-CN" dirty="0"/>
              <a:t>k</a:t>
            </a:r>
            <a:r>
              <a:rPr lang="zh-CN" altLang="en-US" dirty="0"/>
              <a:t>条互不关联的边，而覆盖这</a:t>
            </a:r>
            <a:r>
              <a:rPr lang="en-US" altLang="zh-CN" dirty="0"/>
              <a:t>k</a:t>
            </a:r>
            <a:r>
              <a:rPr lang="zh-CN" altLang="en-US" dirty="0"/>
              <a:t>条边只需要</a:t>
            </a:r>
            <a:r>
              <a:rPr lang="en-US" altLang="zh-CN" dirty="0"/>
              <a:t>k</a:t>
            </a:r>
            <a:r>
              <a:rPr lang="zh-CN" altLang="en-US" dirty="0"/>
              <a:t>个顶点。因此</a:t>
            </a:r>
            <a:r>
              <a:rPr lang="en-US" altLang="zh-CN" dirty="0"/>
              <a:t>OPT(I)≥k</a:t>
            </a:r>
            <a:r>
              <a:rPr lang="zh-CN" altLang="en-US" dirty="0"/>
              <a:t>，即：</a:t>
            </a:r>
            <a:endParaRPr lang="en-US" altLang="zh-CN" dirty="0"/>
          </a:p>
          <a:p>
            <a:r>
              <a:rPr lang="en-US" altLang="zh-CN" dirty="0"/>
              <a:t>MVC(I)/OPT(I)≤2k/k</a:t>
            </a:r>
            <a:r>
              <a:rPr lang="en-US" altLang="zh-CN" baseline="0" dirty="0"/>
              <a:t> = 2</a:t>
            </a:r>
          </a:p>
          <a:p>
            <a:r>
              <a:rPr lang="zh-CN" altLang="en-US" baseline="0" dirty="0"/>
              <a:t>所以，</a:t>
            </a:r>
            <a:r>
              <a:rPr lang="en-US" altLang="zh-CN" baseline="0" dirty="0"/>
              <a:t>MVC</a:t>
            </a:r>
            <a:r>
              <a:rPr lang="zh-CN" altLang="en-US" baseline="0" dirty="0"/>
              <a:t>算法是最小顶点覆盖问题的</a:t>
            </a:r>
            <a:r>
              <a:rPr lang="en-US" altLang="zh-CN" baseline="0" dirty="0"/>
              <a:t>2-</a:t>
            </a:r>
            <a:r>
              <a:rPr lang="zh-CN" altLang="en-US" baseline="0" dirty="0"/>
              <a:t>近似算法。</a:t>
            </a:r>
            <a:endParaRPr lang="en-US" altLang="zh-CN" baseline="0" dirty="0"/>
          </a:p>
          <a:p>
            <a:r>
              <a:rPr lang="zh-CN" altLang="en-US" baseline="0" dirty="0"/>
              <a:t>当</a:t>
            </a:r>
            <a:r>
              <a:rPr lang="en-US" altLang="zh-CN" baseline="0" dirty="0"/>
              <a:t>G</a:t>
            </a:r>
            <a:r>
              <a:rPr lang="zh-CN" altLang="en-US" baseline="0" dirty="0"/>
              <a:t>由</a:t>
            </a:r>
            <a:r>
              <a:rPr lang="en-US" altLang="zh-CN" baseline="0" dirty="0"/>
              <a:t>k</a:t>
            </a:r>
            <a:r>
              <a:rPr lang="zh-CN" altLang="en-US" baseline="0" dirty="0"/>
              <a:t>条互不关联的边构成，则</a:t>
            </a:r>
            <a:r>
              <a:rPr lang="en-US" altLang="zh-CN" baseline="0" dirty="0"/>
              <a:t>MVC(I)=2k</a:t>
            </a:r>
            <a:r>
              <a:rPr lang="zh-CN" altLang="en-US" baseline="0" dirty="0"/>
              <a:t>，</a:t>
            </a:r>
            <a:r>
              <a:rPr lang="en-US" altLang="zh-CN" baseline="0" dirty="0"/>
              <a:t>OPT(I)=k</a:t>
            </a:r>
            <a:r>
              <a:rPr lang="zh-CN" altLang="en-US" baseline="0" dirty="0"/>
              <a:t>，近似比达到</a:t>
            </a:r>
            <a:r>
              <a:rPr lang="en-US" altLang="zh-CN" baseline="0" dirty="0"/>
              <a:t>2</a:t>
            </a:r>
            <a:r>
              <a:rPr lang="zh-CN" altLang="en-US" baseline="0" dirty="0"/>
              <a:t>。这意味着</a:t>
            </a:r>
            <a:r>
              <a:rPr lang="en-US" altLang="zh-CN" baseline="0" dirty="0"/>
              <a:t>MVC</a:t>
            </a:r>
            <a:r>
              <a:rPr lang="zh-CN" altLang="en-US" baseline="0" dirty="0"/>
              <a:t>算法的近似比的上限就是</a:t>
            </a:r>
            <a:r>
              <a:rPr lang="en-US" altLang="zh-CN" baseline="0" dirty="0"/>
              <a:t>2</a:t>
            </a:r>
            <a:r>
              <a:rPr lang="zh-CN" altLang="en-US" baseline="0" dirty="0"/>
              <a:t>。</a:t>
            </a:r>
            <a:endParaRPr lang="en-US" altLang="zh-CN" baseline="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28</a:t>
            </a:fld>
            <a:endParaRPr lang="zh-CN" altLang="en-US"/>
          </a:p>
        </p:txBody>
      </p:sp>
    </p:spTree>
    <p:extLst>
      <p:ext uri="{BB962C8B-B14F-4D97-AF65-F5344CB8AC3E}">
        <p14:creationId xmlns:p14="http://schemas.microsoft.com/office/powerpoint/2010/main" val="311683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如果采用两两比较的方法，比较次数不会少于</a:t>
            </a:r>
            <a:r>
              <a:rPr lang="en-US" altLang="zh-CN" dirty="0"/>
              <a:t>O(</a:t>
            </a:r>
            <a:r>
              <a:rPr lang="en-US" altLang="zh-CN" dirty="0" err="1"/>
              <a:t>nlogn</a:t>
            </a:r>
            <a:r>
              <a:rPr lang="en-US" altLang="zh-CN" dirty="0"/>
              <a:t>)</a:t>
            </a:r>
            <a:r>
              <a:rPr lang="zh-CN" altLang="en-US" dirty="0"/>
              <a:t>。是否存在</a:t>
            </a:r>
            <a:r>
              <a:rPr lang="en-US" altLang="zh-CN" dirty="0"/>
              <a:t>O(n)</a:t>
            </a:r>
            <a:r>
              <a:rPr lang="zh-CN" altLang="en-US" dirty="0"/>
              <a:t>的算法？</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12</a:t>
            </a:fld>
            <a:endParaRPr lang="zh-CN" altLang="en-US"/>
          </a:p>
        </p:txBody>
      </p:sp>
    </p:spTree>
    <p:extLst>
      <p:ext uri="{BB962C8B-B14F-4D97-AF65-F5344CB8AC3E}">
        <p14:creationId xmlns:p14="http://schemas.microsoft.com/office/powerpoint/2010/main" val="336147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14</a:t>
            </a:fld>
            <a:endParaRPr lang="zh-CN" altLang="en-US"/>
          </a:p>
        </p:txBody>
      </p:sp>
    </p:spTree>
    <p:extLst>
      <p:ext uri="{BB962C8B-B14F-4D97-AF65-F5344CB8AC3E}">
        <p14:creationId xmlns:p14="http://schemas.microsoft.com/office/powerpoint/2010/main" val="1522229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18</a:t>
            </a:fld>
            <a:endParaRPr lang="zh-CN" altLang="en-US"/>
          </a:p>
        </p:txBody>
      </p:sp>
    </p:spTree>
    <p:extLst>
      <p:ext uri="{BB962C8B-B14F-4D97-AF65-F5344CB8AC3E}">
        <p14:creationId xmlns:p14="http://schemas.microsoft.com/office/powerpoint/2010/main" val="154070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19</a:t>
            </a:fld>
            <a:endParaRPr lang="zh-CN" altLang="en-US"/>
          </a:p>
        </p:txBody>
      </p:sp>
    </p:spTree>
    <p:extLst>
      <p:ext uri="{BB962C8B-B14F-4D97-AF65-F5344CB8AC3E}">
        <p14:creationId xmlns:p14="http://schemas.microsoft.com/office/powerpoint/2010/main" val="169971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由于费尔马小定理是素数的必要条件，而不是充分条件，因此满足费尔马小定理，并不保证就一定是素数。</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22</a:t>
            </a:fld>
            <a:endParaRPr lang="zh-CN" altLang="en-US"/>
          </a:p>
        </p:txBody>
      </p:sp>
    </p:spTree>
    <p:extLst>
      <p:ext uri="{BB962C8B-B14F-4D97-AF65-F5344CB8AC3E}">
        <p14:creationId xmlns:p14="http://schemas.microsoft.com/office/powerpoint/2010/main" val="350339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24</a:t>
            </a:fld>
            <a:endParaRPr lang="zh-CN" altLang="en-US"/>
          </a:p>
        </p:txBody>
      </p:sp>
    </p:spTree>
    <p:extLst>
      <p:ext uri="{BB962C8B-B14F-4D97-AF65-F5344CB8AC3E}">
        <p14:creationId xmlns:p14="http://schemas.microsoft.com/office/powerpoint/2010/main" val="396892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25</a:t>
            </a:fld>
            <a:endParaRPr lang="zh-CN" altLang="en-US"/>
          </a:p>
        </p:txBody>
      </p:sp>
    </p:spTree>
    <p:extLst>
      <p:ext uri="{BB962C8B-B14F-4D97-AF65-F5344CB8AC3E}">
        <p14:creationId xmlns:p14="http://schemas.microsoft.com/office/powerpoint/2010/main" val="3211737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26</a:t>
            </a:fld>
            <a:endParaRPr lang="zh-CN" altLang="en-US"/>
          </a:p>
        </p:txBody>
      </p:sp>
    </p:spTree>
    <p:extLst>
      <p:ext uri="{BB962C8B-B14F-4D97-AF65-F5344CB8AC3E}">
        <p14:creationId xmlns:p14="http://schemas.microsoft.com/office/powerpoint/2010/main" val="412569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1896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76102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E71E98-A417-4ECC-ACEB-C0490C20DB04}"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045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227904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E71E98-A417-4ECC-ACEB-C0490C20DB04}"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3202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5151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74328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72411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49054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9398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7355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08079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60490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0516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27091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2B07E4-CDF9-4C88-A2F3-04620E58224D}" type="datetimeFigureOut">
              <a:rPr lang="en-US" smtClean="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10006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2B07E4-CDF9-4C88-A2F3-04620E58224D}" type="datetimeFigureOut">
              <a:rPr lang="en-US" smtClean="0"/>
              <a:pPr/>
              <a:t>4/22/2022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69246726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4" name="Rectangle 5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背景图案&#10;&#10;描述已自动生成">
            <a:extLst>
              <a:ext uri="{FF2B5EF4-FFF2-40B4-BE49-F238E27FC236}">
                <a16:creationId xmlns:a16="http://schemas.microsoft.com/office/drawing/2014/main" id="{34CFB296-F7F5-62F7-7F75-86FB4859B022}"/>
              </a:ext>
            </a:extLst>
          </p:cNvPr>
          <p:cNvPicPr>
            <a:picLocks noChangeAspect="1"/>
          </p:cNvPicPr>
          <p:nvPr/>
        </p:nvPicPr>
        <p:blipFill rotWithShape="1">
          <a:blip r:embed="rId2">
            <a:duotone>
              <a:schemeClr val="bg2">
                <a:shade val="45000"/>
                <a:satMod val="135000"/>
              </a:schemeClr>
              <a:prstClr val="white"/>
            </a:duotone>
            <a:alphaModFix amt="40000"/>
          </a:blip>
          <a:srcRect t="23986"/>
          <a:stretch/>
        </p:blipFill>
        <p:spPr>
          <a:xfrm>
            <a:off x="20" y="10"/>
            <a:ext cx="12191980" cy="6857989"/>
          </a:xfrm>
          <a:prstGeom prst="rect">
            <a:avLst/>
          </a:prstGeom>
        </p:spPr>
      </p:pic>
      <p:sp>
        <p:nvSpPr>
          <p:cNvPr id="2" name="标题 1">
            <a:extLst>
              <a:ext uri="{FF2B5EF4-FFF2-40B4-BE49-F238E27FC236}">
                <a16:creationId xmlns:a16="http://schemas.microsoft.com/office/drawing/2014/main" id="{F3C0CF4E-7424-48E6-B098-DD6B0A58C13A}"/>
              </a:ext>
            </a:extLst>
          </p:cNvPr>
          <p:cNvSpPr>
            <a:spLocks noGrp="1"/>
          </p:cNvSpPr>
          <p:nvPr>
            <p:ph type="ctrTitle"/>
          </p:nvPr>
        </p:nvSpPr>
        <p:spPr>
          <a:xfrm>
            <a:off x="2589213" y="2514600"/>
            <a:ext cx="8915399" cy="2262781"/>
          </a:xfrm>
        </p:spPr>
        <p:txBody>
          <a:bodyPr vert="horz" lIns="91440" tIns="45720" rIns="91440" bIns="45720" rtlCol="0">
            <a:normAutofit/>
          </a:bodyPr>
          <a:lstStyle/>
          <a:p>
            <a:r>
              <a:rPr lang="en-US" altLang="zh-CN"/>
              <a:t>《</a:t>
            </a:r>
            <a:r>
              <a:rPr lang="zh-CN" altLang="en-US"/>
              <a:t>算法设计与分析</a:t>
            </a:r>
            <a:r>
              <a:rPr lang="en-US" altLang="zh-CN"/>
              <a:t>》</a:t>
            </a:r>
          </a:p>
        </p:txBody>
      </p:sp>
      <p:sp>
        <p:nvSpPr>
          <p:cNvPr id="4" name="文本占位符 3">
            <a:extLst>
              <a:ext uri="{FF2B5EF4-FFF2-40B4-BE49-F238E27FC236}">
                <a16:creationId xmlns:a16="http://schemas.microsoft.com/office/drawing/2014/main" id="{928E1BF4-684F-4782-B611-BAA65B336B23}"/>
              </a:ext>
            </a:extLst>
          </p:cNvPr>
          <p:cNvSpPr>
            <a:spLocks noGrp="1"/>
          </p:cNvSpPr>
          <p:nvPr>
            <p:ph type="subTitle" idx="1"/>
          </p:nvPr>
        </p:nvSpPr>
        <p:spPr>
          <a:xfrm>
            <a:off x="2589213" y="4777379"/>
            <a:ext cx="8915399" cy="1126283"/>
          </a:xfrm>
        </p:spPr>
        <p:txBody>
          <a:bodyPr vert="horz" lIns="91440" tIns="45720" rIns="91440" bIns="45720" rtlCol="0">
            <a:normAutofit/>
          </a:bodyPr>
          <a:lstStyle/>
          <a:p>
            <a:r>
              <a:rPr lang="zh-CN" altLang="en-US"/>
              <a:t>第</a:t>
            </a:r>
            <a:r>
              <a:rPr lang="en-US" altLang="zh-CN"/>
              <a:t>08</a:t>
            </a:r>
            <a:r>
              <a:rPr lang="zh-CN" altLang="en-US"/>
              <a:t>章 推理法、随机算法、近似算法</a:t>
            </a:r>
          </a:p>
        </p:txBody>
      </p:sp>
      <p:grpSp>
        <p:nvGrpSpPr>
          <p:cNvPr id="76" name="Group 60">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2"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8"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4"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5"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6"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7"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8"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9"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0"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1"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2"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5" name="Rectangle 7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7"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73578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纸牌平均分配问题</a:t>
            </a:r>
          </a:p>
        </p:txBody>
      </p:sp>
      <p:grpSp>
        <p:nvGrpSpPr>
          <p:cNvPr id="9" name="组合 8"/>
          <p:cNvGrpSpPr/>
          <p:nvPr/>
        </p:nvGrpSpPr>
        <p:grpSpPr>
          <a:xfrm>
            <a:off x="4103381" y="1610033"/>
            <a:ext cx="4145884" cy="1147917"/>
            <a:chOff x="1945200" y="1905000"/>
            <a:chExt cx="5130057" cy="1474838"/>
          </a:xfrm>
        </p:grpSpPr>
        <p:sp>
          <p:nvSpPr>
            <p:cNvPr id="5" name="矩形 4"/>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6" name="矩形 5"/>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18</a:t>
              </a:r>
              <a:endParaRPr lang="zh-CN" altLang="en-US" sz="1400" b="1" dirty="0">
                <a:solidFill>
                  <a:schemeClr val="tx1"/>
                </a:solidFill>
              </a:endParaRPr>
            </a:p>
          </p:txBody>
        </p:sp>
        <p:sp>
          <p:nvSpPr>
            <p:cNvPr id="7" name="矩形 6"/>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2</a:t>
              </a:r>
              <a:endParaRPr lang="zh-CN" altLang="en-US" sz="1400" b="1" dirty="0">
                <a:solidFill>
                  <a:schemeClr val="tx1"/>
                </a:solidFill>
              </a:endParaRPr>
            </a:p>
          </p:txBody>
        </p:sp>
        <p:sp>
          <p:nvSpPr>
            <p:cNvPr id="8" name="矩形 7"/>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6</a:t>
              </a:r>
              <a:endParaRPr lang="zh-CN" altLang="en-US" sz="1400" b="1" dirty="0">
                <a:solidFill>
                  <a:schemeClr val="tx1"/>
                </a:solidFill>
              </a:endParaRPr>
            </a:p>
          </p:txBody>
        </p:sp>
      </p:grpSp>
      <p:grpSp>
        <p:nvGrpSpPr>
          <p:cNvPr id="10" name="组合 9"/>
          <p:cNvGrpSpPr/>
          <p:nvPr/>
        </p:nvGrpSpPr>
        <p:grpSpPr>
          <a:xfrm>
            <a:off x="4103381" y="2902402"/>
            <a:ext cx="4145884" cy="1147917"/>
            <a:chOff x="1945200" y="1905000"/>
            <a:chExt cx="5130057" cy="1474838"/>
          </a:xfrm>
        </p:grpSpPr>
        <p:sp>
          <p:nvSpPr>
            <p:cNvPr id="11" name="矩形 10"/>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12" name="矩形 11"/>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18</a:t>
              </a:r>
              <a:endParaRPr lang="zh-CN" altLang="en-US" sz="1400" b="1" dirty="0">
                <a:solidFill>
                  <a:schemeClr val="tx1"/>
                </a:solidFill>
              </a:endParaRPr>
            </a:p>
          </p:txBody>
        </p:sp>
        <p:sp>
          <p:nvSpPr>
            <p:cNvPr id="13" name="矩形 12"/>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rPr>
                <a:t>－</a:t>
              </a:r>
              <a:r>
                <a:rPr lang="en-US" altLang="zh-CN" sz="3200" b="1" dirty="0">
                  <a:solidFill>
                    <a:schemeClr val="tx1"/>
                  </a:solidFill>
                </a:rPr>
                <a:t>2</a:t>
              </a:r>
              <a:endParaRPr lang="zh-CN" altLang="en-US" sz="1400" b="1" dirty="0">
                <a:solidFill>
                  <a:schemeClr val="tx1"/>
                </a:solidFill>
              </a:endParaRPr>
            </a:p>
          </p:txBody>
        </p:sp>
        <p:sp>
          <p:nvSpPr>
            <p:cNvPr id="14" name="矩形 13"/>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grpSp>
        <p:nvGrpSpPr>
          <p:cNvPr id="15" name="组合 14"/>
          <p:cNvGrpSpPr/>
          <p:nvPr/>
        </p:nvGrpSpPr>
        <p:grpSpPr>
          <a:xfrm>
            <a:off x="4103381" y="4208707"/>
            <a:ext cx="4145884" cy="1147917"/>
            <a:chOff x="1945200" y="1905000"/>
            <a:chExt cx="5130057" cy="1474838"/>
          </a:xfrm>
        </p:grpSpPr>
        <p:sp>
          <p:nvSpPr>
            <p:cNvPr id="16" name="矩形 15"/>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17" name="矩形 16"/>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6</a:t>
              </a:r>
              <a:endParaRPr lang="zh-CN" altLang="en-US" sz="1400" b="1" dirty="0">
                <a:solidFill>
                  <a:schemeClr val="tx1"/>
                </a:solidFill>
              </a:endParaRPr>
            </a:p>
          </p:txBody>
        </p:sp>
        <p:sp>
          <p:nvSpPr>
            <p:cNvPr id="18" name="矩形 17"/>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19" name="矩形 18"/>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grpSp>
        <p:nvGrpSpPr>
          <p:cNvPr id="20" name="组合 19"/>
          <p:cNvGrpSpPr/>
          <p:nvPr/>
        </p:nvGrpSpPr>
        <p:grpSpPr>
          <a:xfrm>
            <a:off x="4103381" y="5526491"/>
            <a:ext cx="4145884" cy="1147917"/>
            <a:chOff x="1945200" y="1905000"/>
            <a:chExt cx="5130057" cy="1474838"/>
          </a:xfrm>
        </p:grpSpPr>
        <p:sp>
          <p:nvSpPr>
            <p:cNvPr id="21" name="矩形 20"/>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2" name="矩形 21"/>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3" name="矩形 22"/>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4" name="矩形 23"/>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spTree>
    <p:extLst>
      <p:ext uri="{BB962C8B-B14F-4D97-AF65-F5344CB8AC3E}">
        <p14:creationId xmlns:p14="http://schemas.microsoft.com/office/powerpoint/2010/main" val="207568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41" name="Rectangle 4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44"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5"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6"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7"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8"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9"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0"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1"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2"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3"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4"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5"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7"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9" name="Rectangle 58">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BCFA559B-55D0-48A0-877E-E6FE9CD81744}"/>
              </a:ext>
            </a:extLst>
          </p:cNvPr>
          <p:cNvSpPr>
            <a:spLocks noGrp="1"/>
          </p:cNvSpPr>
          <p:nvPr>
            <p:ph type="title"/>
          </p:nvPr>
        </p:nvSpPr>
        <p:spPr>
          <a:xfrm>
            <a:off x="5618969" y="804335"/>
            <a:ext cx="5768697" cy="5249332"/>
          </a:xfrm>
        </p:spPr>
        <p:txBody>
          <a:bodyPr vert="horz" lIns="91440" tIns="45720" rIns="91440" bIns="45720" rtlCol="0" anchor="ctr">
            <a:normAutofit/>
          </a:bodyPr>
          <a:lstStyle/>
          <a:p>
            <a:r>
              <a:rPr lang="zh-CN" altLang="en-US" sz="5400">
                <a:solidFill>
                  <a:schemeClr val="tx1"/>
                </a:solidFill>
              </a:rPr>
              <a:t>求解问题可使用的计算对算法的影响</a:t>
            </a:r>
          </a:p>
        </p:txBody>
      </p:sp>
    </p:spTree>
    <p:extLst>
      <p:ext uri="{BB962C8B-B14F-4D97-AF65-F5344CB8AC3E}">
        <p14:creationId xmlns:p14="http://schemas.microsoft.com/office/powerpoint/2010/main" val="294731596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27952" y="2215754"/>
            <a:ext cx="7086601" cy="114890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a:latin typeface="Courier New" panose="02070309020205020404" pitchFamily="49" charset="0"/>
                <a:cs typeface="Courier New" panose="02070309020205020404" pitchFamily="49" charset="0"/>
              </a:rPr>
              <a:t>已知无序实数序列x</a:t>
            </a:r>
            <a:r>
              <a:rPr lang="zh-CN" altLang="en-US" sz="2400" b="1" baseline="-25000" dirty="0">
                <a:latin typeface="Courier New" panose="02070309020205020404" pitchFamily="49" charset="0"/>
                <a:cs typeface="Courier New" panose="02070309020205020404" pitchFamily="49" charset="0"/>
              </a:rPr>
              <a:t>1</a:t>
            </a:r>
            <a:r>
              <a:rPr lang="zh-CN" altLang="en-US" sz="2400" b="1" dirty="0">
                <a:latin typeface="Courier New" panose="02070309020205020404" pitchFamily="49" charset="0"/>
                <a:cs typeface="Courier New" panose="02070309020205020404" pitchFamily="49" charset="0"/>
              </a:rPr>
              <a:t>, x</a:t>
            </a:r>
            <a:r>
              <a:rPr lang="zh-CN" altLang="en-US" sz="2400" b="1" baseline="-25000" dirty="0">
                <a:latin typeface="Courier New" panose="02070309020205020404" pitchFamily="49" charset="0"/>
                <a:cs typeface="Courier New" panose="02070309020205020404" pitchFamily="49" charset="0"/>
              </a:rPr>
              <a:t>2</a:t>
            </a:r>
            <a:r>
              <a:rPr lang="zh-CN" altLang="en-US" sz="2400" b="1" dirty="0">
                <a:latin typeface="Courier New" panose="02070309020205020404" pitchFamily="49" charset="0"/>
                <a:cs typeface="Courier New" panose="02070309020205020404" pitchFamily="49" charset="0"/>
              </a:rPr>
              <a:t>, ..., x</a:t>
            </a:r>
            <a:r>
              <a:rPr lang="zh-CN" altLang="en-US" sz="2400" b="1" baseline="-25000" dirty="0">
                <a:latin typeface="Courier New" panose="02070309020205020404" pitchFamily="49" charset="0"/>
                <a:cs typeface="Courier New" panose="02070309020205020404" pitchFamily="49" charset="0"/>
              </a:rPr>
              <a:t>n</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150000"/>
              </a:lnSpc>
            </a:pPr>
            <a:r>
              <a:rPr lang="zh-CN" altLang="en-US" sz="2400" b="1" dirty="0">
                <a:latin typeface="Courier New" panose="02070309020205020404" pitchFamily="49" charset="0"/>
                <a:cs typeface="Courier New" panose="02070309020205020404" pitchFamily="49" charset="0"/>
              </a:rPr>
              <a:t>求这n个数在实轴上相邻2个数之间的最大差值。</a:t>
            </a:r>
          </a:p>
        </p:txBody>
      </p:sp>
      <p:cxnSp>
        <p:nvCxnSpPr>
          <p:cNvPr id="4" name="直接箭头连接符 3"/>
          <p:cNvCxnSpPr/>
          <p:nvPr/>
        </p:nvCxnSpPr>
        <p:spPr>
          <a:xfrm>
            <a:off x="3217756" y="5387000"/>
            <a:ext cx="6929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316910" y="5327707"/>
            <a:ext cx="699230" cy="369332"/>
          </a:xfrm>
          <a:prstGeom prst="rect">
            <a:avLst/>
          </a:prstGeom>
          <a:noFill/>
        </p:spPr>
        <p:txBody>
          <a:bodyPr wrap="none" rtlCol="0">
            <a:spAutoFit/>
          </a:bodyPr>
          <a:lstStyle/>
          <a:p>
            <a:r>
              <a:rPr lang="en-US" altLang="zh-CN" dirty="0"/>
              <a:t>minx</a:t>
            </a:r>
            <a:endParaRPr lang="zh-CN" altLang="en-US" dirty="0"/>
          </a:p>
        </p:txBody>
      </p:sp>
      <p:sp>
        <p:nvSpPr>
          <p:cNvPr id="9" name="文本框 8"/>
          <p:cNvSpPr txBox="1"/>
          <p:nvPr/>
        </p:nvSpPr>
        <p:spPr>
          <a:xfrm>
            <a:off x="9279020" y="5327707"/>
            <a:ext cx="779381" cy="369332"/>
          </a:xfrm>
          <a:prstGeom prst="rect">
            <a:avLst/>
          </a:prstGeom>
          <a:noFill/>
        </p:spPr>
        <p:txBody>
          <a:bodyPr wrap="none" rtlCol="0">
            <a:spAutoFit/>
          </a:bodyPr>
          <a:lstStyle/>
          <a:p>
            <a:r>
              <a:rPr lang="en-US" altLang="zh-CN" dirty="0" err="1"/>
              <a:t>maxx</a:t>
            </a:r>
            <a:endParaRPr lang="zh-CN" altLang="en-US" dirty="0"/>
          </a:p>
        </p:txBody>
      </p:sp>
      <p:grpSp>
        <p:nvGrpSpPr>
          <p:cNvPr id="23" name="组合 22"/>
          <p:cNvGrpSpPr/>
          <p:nvPr/>
        </p:nvGrpSpPr>
        <p:grpSpPr>
          <a:xfrm>
            <a:off x="3660669" y="4055760"/>
            <a:ext cx="6041402" cy="1331240"/>
            <a:chOff x="2043113" y="4893960"/>
            <a:chExt cx="6041402" cy="1331240"/>
          </a:xfrm>
        </p:grpSpPr>
        <p:cxnSp>
          <p:nvCxnSpPr>
            <p:cNvPr id="6" name="直接连接符 5"/>
            <p:cNvCxnSpPr/>
            <p:nvPr/>
          </p:nvCxnSpPr>
          <p:spPr>
            <a:xfrm>
              <a:off x="2043113"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084514"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00350"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557588"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14825"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2063"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829300"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6538"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3775" y="5896588"/>
              <a:ext cx="0" cy="328612"/>
            </a:xfrm>
            <a:prstGeom prst="line">
              <a:avLst/>
            </a:prstGeom>
          </p:spPr>
          <p:style>
            <a:lnRef idx="1">
              <a:schemeClr val="accent1"/>
            </a:lnRef>
            <a:fillRef idx="0">
              <a:schemeClr val="accent1"/>
            </a:fillRef>
            <a:effectRef idx="0">
              <a:schemeClr val="accent1"/>
            </a:effectRef>
            <a:fontRef idx="minor">
              <a:schemeClr val="tx1"/>
            </a:fontRef>
          </p:style>
        </p:cxnSp>
        <p:sp>
          <p:nvSpPr>
            <p:cNvPr id="17" name="右大括号 16"/>
            <p:cNvSpPr/>
            <p:nvPr/>
          </p:nvSpPr>
          <p:spPr>
            <a:xfrm rot="16200000">
              <a:off x="4918188" y="2419507"/>
              <a:ext cx="292895" cy="60397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4452929" y="4893960"/>
              <a:ext cx="1223412" cy="369332"/>
            </a:xfrm>
            <a:prstGeom prst="rect">
              <a:avLst/>
            </a:prstGeom>
            <a:noFill/>
          </p:spPr>
          <p:txBody>
            <a:bodyPr wrap="none" rtlCol="0">
              <a:spAutoFit/>
            </a:bodyPr>
            <a:lstStyle/>
            <a:p>
              <a:r>
                <a:rPr lang="en-US" altLang="zh-CN" dirty="0"/>
                <a:t>n-1</a:t>
              </a:r>
              <a:r>
                <a:rPr lang="zh-CN" altLang="en-US" dirty="0"/>
                <a:t>个区间</a:t>
              </a:r>
            </a:p>
          </p:txBody>
        </p:sp>
      </p:grpSp>
      <p:sp>
        <p:nvSpPr>
          <p:cNvPr id="20" name="椭圆 19"/>
          <p:cNvSpPr/>
          <p:nvPr/>
        </p:nvSpPr>
        <p:spPr>
          <a:xfrm>
            <a:off x="7719753"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817538"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idx="4294967295"/>
          </p:nvPr>
        </p:nvSpPr>
        <p:spPr/>
        <p:txBody>
          <a:bodyPr/>
          <a:lstStyle/>
          <a:p>
            <a:r>
              <a:rPr lang="zh-CN" altLang="en-US" dirty="0"/>
              <a:t>最大间隙问题</a:t>
            </a:r>
          </a:p>
        </p:txBody>
      </p:sp>
      <p:sp>
        <p:nvSpPr>
          <p:cNvPr id="24" name="椭圆 23"/>
          <p:cNvSpPr/>
          <p:nvPr/>
        </p:nvSpPr>
        <p:spPr>
          <a:xfrm>
            <a:off x="3612659"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651422"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129169"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582207"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692791"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215986"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168303"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009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408A97A-BC38-4FAF-9866-9C13C31AABA3}"/>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zh-CN" altLang="en-US" sz="5400"/>
              <a:t>随机算法</a:t>
            </a:r>
          </a:p>
        </p:txBody>
      </p:sp>
      <p:sp>
        <p:nvSpPr>
          <p:cNvPr id="41"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7" name="Group 5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9"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91401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a:t>
            </a:r>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a:t>数值概率算法</a:t>
            </a:r>
            <a:endParaRPr lang="en-US" altLang="zh-CN" dirty="0"/>
          </a:p>
          <a:p>
            <a:pPr lvl="1">
              <a:lnSpc>
                <a:spcPct val="150000"/>
              </a:lnSpc>
            </a:pPr>
            <a:r>
              <a:rPr lang="zh-CN" altLang="en-US" dirty="0"/>
              <a:t>求解数值问题的近似解。</a:t>
            </a:r>
          </a:p>
          <a:p>
            <a:pPr>
              <a:lnSpc>
                <a:spcPct val="150000"/>
              </a:lnSpc>
            </a:pPr>
            <a:r>
              <a:rPr lang="zh-CN" altLang="en-US" dirty="0"/>
              <a:t>舍伍德算法</a:t>
            </a:r>
            <a:r>
              <a:rPr lang="en-US" altLang="zh-CN" dirty="0"/>
              <a:t>(Sherwood)</a:t>
            </a:r>
          </a:p>
          <a:p>
            <a:pPr lvl="1">
              <a:lnSpc>
                <a:spcPct val="150000"/>
              </a:lnSpc>
            </a:pPr>
            <a:r>
              <a:rPr lang="zh-CN" altLang="en-US" dirty="0"/>
              <a:t>通过引入随机性消除确定性算法中最坏情形行为与实例之间的关联性。</a:t>
            </a:r>
          </a:p>
          <a:p>
            <a:pPr>
              <a:lnSpc>
                <a:spcPct val="150000"/>
              </a:lnSpc>
            </a:pPr>
            <a:r>
              <a:rPr lang="zh-CN" altLang="en-US" dirty="0"/>
              <a:t>拉斯维加斯算法</a:t>
            </a:r>
            <a:r>
              <a:rPr lang="en-US" altLang="zh-CN" dirty="0"/>
              <a:t>(Las</a:t>
            </a:r>
            <a:r>
              <a:rPr lang="en-US" altLang="zh-CN" baseline="0" dirty="0"/>
              <a:t> Vegas)</a:t>
            </a:r>
            <a:endParaRPr lang="en-US" altLang="zh-CN" dirty="0"/>
          </a:p>
          <a:p>
            <a:pPr lvl="1">
              <a:lnSpc>
                <a:spcPct val="150000"/>
              </a:lnSpc>
            </a:pPr>
            <a:r>
              <a:rPr lang="zh-CN" altLang="en-US" dirty="0"/>
              <a:t>求得问题的正确解，有时会找不到解。</a:t>
            </a:r>
          </a:p>
          <a:p>
            <a:pPr>
              <a:lnSpc>
                <a:spcPct val="150000"/>
              </a:lnSpc>
            </a:pPr>
            <a:r>
              <a:rPr lang="zh-CN" altLang="en-US" dirty="0"/>
              <a:t>蒙特卡罗算法</a:t>
            </a:r>
            <a:r>
              <a:rPr lang="en-US" altLang="zh-CN" dirty="0"/>
              <a:t>(Monte</a:t>
            </a:r>
            <a:r>
              <a:rPr lang="en-US" altLang="zh-CN" baseline="0" dirty="0"/>
              <a:t> Carlo)</a:t>
            </a:r>
            <a:endParaRPr lang="en-US" altLang="zh-CN" dirty="0"/>
          </a:p>
          <a:p>
            <a:pPr lvl="1">
              <a:lnSpc>
                <a:spcPct val="150000"/>
              </a:lnSpc>
            </a:pPr>
            <a:r>
              <a:rPr lang="zh-CN" altLang="en-US" dirty="0"/>
              <a:t>可能求得问题的正确解，往往无法有效判定所得解的正确性。</a:t>
            </a:r>
          </a:p>
        </p:txBody>
      </p:sp>
    </p:spTree>
    <p:extLst>
      <p:ext uri="{BB962C8B-B14F-4D97-AF65-F5344CB8AC3E}">
        <p14:creationId xmlns:p14="http://schemas.microsoft.com/office/powerpoint/2010/main" val="390360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a:t>
            </a:r>
          </a:p>
        </p:txBody>
      </p:sp>
      <p:sp>
        <p:nvSpPr>
          <p:cNvPr id="3" name="内容占位符 2"/>
          <p:cNvSpPr>
            <a:spLocks noGrp="1"/>
          </p:cNvSpPr>
          <p:nvPr>
            <p:ph idx="1"/>
          </p:nvPr>
        </p:nvSpPr>
        <p:spPr/>
        <p:txBody>
          <a:bodyPr/>
          <a:lstStyle/>
          <a:p>
            <a:r>
              <a:rPr lang="zh-CN" altLang="en-US" dirty="0"/>
              <a:t>伪随机数的生成</a:t>
            </a:r>
            <a:endParaRPr lang="en-US" altLang="zh-CN" dirty="0"/>
          </a:p>
          <a:p>
            <a:pPr lvl="1"/>
            <a:r>
              <a:rPr lang="zh-CN" altLang="en-US" dirty="0"/>
              <a:t>线性同余法</a:t>
            </a:r>
          </a:p>
        </p:txBody>
      </p:sp>
      <mc:AlternateContent xmlns:mc="http://schemas.openxmlformats.org/markup-compatibility/2006">
        <mc:Choice xmlns:a14="http://schemas.microsoft.com/office/drawing/2010/main" Requires="a14">
          <p:sp>
            <p:nvSpPr>
              <p:cNvPr id="4" name="文本框 3"/>
              <p:cNvSpPr txBox="1"/>
              <p:nvPr/>
            </p:nvSpPr>
            <p:spPr>
              <a:xfrm>
                <a:off x="4581526" y="3545388"/>
                <a:ext cx="3657600" cy="6178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𝑑</m:t>
                                </m:r>
                              </m:e>
                              <m:e>
                                <m:r>
                                  <a:rPr lang="en-US" altLang="zh-CN" i="1">
                                    <a:latin typeface="Cambria Math" panose="02040503050406030204" pitchFamily="18" charset="0"/>
                                  </a:rPr>
                                  <m:t>𝑛</m:t>
                                </m:r>
                                <m:r>
                                  <a:rPr lang="en-US" altLang="zh-CN" i="1">
                                    <a:latin typeface="Cambria Math" panose="02040503050406030204" pitchFamily="18" charset="0"/>
                                  </a:rPr>
                                  <m:t>=0</m:t>
                                </m:r>
                              </m:e>
                            </m:mr>
                            <m:mr>
                              <m:e>
                                <m:d>
                                  <m:dPr>
                                    <m:ctrlPr>
                                      <a:rPr lang="en-US" altLang="zh-CN" i="1">
                                        <a:latin typeface="Cambria Math" panose="02040503050406030204" pitchFamily="18" charset="0"/>
                                      </a:rPr>
                                    </m:ctrlPr>
                                  </m:dPr>
                                  <m:e>
                                    <m:r>
                                      <a:rPr lang="en-US" altLang="zh-CN" i="1">
                                        <a:latin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𝑐</m:t>
                                    </m:r>
                                  </m:e>
                                </m:d>
                                <m:r>
                                  <a:rPr lang="en-US" altLang="zh-CN" i="1">
                                    <a:latin typeface="Cambria Math" panose="02040503050406030204" pitchFamily="18" charset="0"/>
                                    <a:ea typeface="Cambria Math" panose="02040503050406030204" pitchFamily="18" charset="0"/>
                                  </a:rPr>
                                  <m:t> % </m:t>
                                </m:r>
                                <m:r>
                                  <a:rPr lang="en-US" altLang="zh-CN" i="1">
                                    <a:latin typeface="Cambria Math" panose="02040503050406030204" pitchFamily="18" charset="0"/>
                                    <a:ea typeface="Cambria Math" panose="02040503050406030204" pitchFamily="18" charset="0"/>
                                  </a:rPr>
                                  <m:t>𝑚</m:t>
                                </m:r>
                              </m:e>
                              <m:e>
                                <m:r>
                                  <a:rPr lang="en-US" altLang="zh-CN" i="1">
                                    <a:latin typeface="Cambria Math" panose="02040503050406030204" pitchFamily="18" charset="0"/>
                                  </a:rPr>
                                  <m:t>𝑛</m:t>
                                </m:r>
                                <m:r>
                                  <a:rPr lang="en-US" altLang="zh-CN" i="1">
                                    <a:latin typeface="Cambria Math" panose="02040503050406030204" pitchFamily="18" charset="0"/>
                                  </a:rPr>
                                  <m:t>&gt;0</m:t>
                                </m:r>
                              </m:e>
                            </m:mr>
                          </m:m>
                        </m:e>
                      </m:d>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4581526" y="3545388"/>
                <a:ext cx="3657600" cy="61786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2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186850" y="1649693"/>
          <a:ext cx="7075799" cy="4685119"/>
        </p:xfrm>
        <a:graphic>
          <a:graphicData uri="http://schemas.openxmlformats.org/drawingml/2006/table">
            <a:tbl>
              <a:tblPr>
                <a:tableStyleId>{5C22544A-7EE6-4342-B048-85BDC9FD1C3A}</a:tableStyleId>
              </a:tblPr>
              <a:tblGrid>
                <a:gridCol w="3421460">
                  <a:extLst>
                    <a:ext uri="{9D8B030D-6E8A-4147-A177-3AD203B41FA5}">
                      <a16:colId xmlns:a16="http://schemas.microsoft.com/office/drawing/2014/main" val="20000"/>
                    </a:ext>
                  </a:extLst>
                </a:gridCol>
                <a:gridCol w="962781">
                  <a:extLst>
                    <a:ext uri="{9D8B030D-6E8A-4147-A177-3AD203B41FA5}">
                      <a16:colId xmlns:a16="http://schemas.microsoft.com/office/drawing/2014/main" val="20001"/>
                    </a:ext>
                  </a:extLst>
                </a:gridCol>
                <a:gridCol w="1245175">
                  <a:extLst>
                    <a:ext uri="{9D8B030D-6E8A-4147-A177-3AD203B41FA5}">
                      <a16:colId xmlns:a16="http://schemas.microsoft.com/office/drawing/2014/main" val="20002"/>
                    </a:ext>
                  </a:extLst>
                </a:gridCol>
                <a:gridCol w="1446383">
                  <a:extLst>
                    <a:ext uri="{9D8B030D-6E8A-4147-A177-3AD203B41FA5}">
                      <a16:colId xmlns:a16="http://schemas.microsoft.com/office/drawing/2014/main" val="20003"/>
                    </a:ext>
                  </a:extLst>
                </a:gridCol>
              </a:tblGrid>
              <a:tr h="460598">
                <a:tc>
                  <a:txBody>
                    <a:bodyPr/>
                    <a:lstStyle/>
                    <a:p>
                      <a:pPr algn="ctr" fontAlgn="ctr">
                        <a:lnSpc>
                          <a:spcPct val="100000"/>
                        </a:lnSpc>
                      </a:pPr>
                      <a:r>
                        <a:rPr lang="en-US" sz="1600" b="1" u="none" strike="noStrike" dirty="0">
                          <a:effectLst/>
                        </a:rPr>
                        <a:t>Compiler</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a:effectLst/>
                        </a:rPr>
                        <a:t>m</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a:effectLst/>
                        </a:rPr>
                        <a:t>b</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dirty="0">
                          <a:effectLst/>
                        </a:rPr>
                        <a:t>c</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extLst>
                  <a:ext uri="{0D108BD9-81ED-4DB2-BD59-A6C34878D82A}">
                    <a16:rowId xmlns:a16="http://schemas.microsoft.com/office/drawing/2014/main" val="10000"/>
                  </a:ext>
                </a:extLst>
              </a:tr>
              <a:tr h="472820">
                <a:tc>
                  <a:txBody>
                    <a:bodyPr/>
                    <a:lstStyle/>
                    <a:p>
                      <a:pPr algn="ctr" fontAlgn="ctr">
                        <a:lnSpc>
                          <a:spcPct val="100000"/>
                        </a:lnSpc>
                      </a:pPr>
                      <a:r>
                        <a:rPr lang="en-US" sz="1600" u="none" strike="noStrike">
                          <a:effectLst/>
                        </a:rPr>
                        <a:t>Numerical Recipes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1664525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1013904223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1"/>
                  </a:ext>
                </a:extLst>
              </a:tr>
              <a:tr h="472820">
                <a:tc>
                  <a:txBody>
                    <a:bodyPr/>
                    <a:lstStyle/>
                    <a:p>
                      <a:pPr algn="ctr" fontAlgn="ctr">
                        <a:lnSpc>
                          <a:spcPct val="100000"/>
                        </a:lnSpc>
                      </a:pPr>
                      <a:r>
                        <a:rPr lang="en-US" sz="1600" u="none" strike="noStrike">
                          <a:effectLst/>
                        </a:rPr>
                        <a:t>Borland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22695477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2"/>
                  </a:ext>
                </a:extLst>
              </a:tr>
              <a:tr h="472820">
                <a:tc>
                  <a:txBody>
                    <a:bodyPr/>
                    <a:lstStyle/>
                    <a:p>
                      <a:pPr algn="ctr" fontAlgn="ctr">
                        <a:lnSpc>
                          <a:spcPct val="100000"/>
                        </a:lnSpc>
                      </a:pPr>
                      <a:r>
                        <a:rPr lang="en-US" sz="1600" u="none" strike="noStrike">
                          <a:effectLst/>
                        </a:rPr>
                        <a:t>glibc (used by GCC)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1103515245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12345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3"/>
                  </a:ext>
                </a:extLst>
              </a:tr>
              <a:tr h="1387601">
                <a:tc>
                  <a:txBody>
                    <a:bodyPr/>
                    <a:lstStyle/>
                    <a:p>
                      <a:pPr algn="ctr" fontAlgn="ctr">
                        <a:lnSpc>
                          <a:spcPct val="100000"/>
                        </a:lnSpc>
                      </a:pPr>
                      <a:r>
                        <a:rPr lang="en-US" sz="1600" u="none" strike="noStrike">
                          <a:effectLst/>
                        </a:rPr>
                        <a:t>ANSI C: Watcom, Digital Mars, CodeWarrior, IBM VisualAge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1103515245</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12345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4"/>
                  </a:ext>
                </a:extLst>
              </a:tr>
              <a:tr h="472820">
                <a:tc>
                  <a:txBody>
                    <a:bodyPr/>
                    <a:lstStyle/>
                    <a:p>
                      <a:pPr algn="ctr" fontAlgn="ctr">
                        <a:lnSpc>
                          <a:spcPct val="100000"/>
                        </a:lnSpc>
                      </a:pPr>
                      <a:r>
                        <a:rPr lang="en-US" sz="1600" u="none" strike="noStrike">
                          <a:effectLst/>
                        </a:rPr>
                        <a:t>Borland Delphi, Virtual Pascal</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134775813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5"/>
                  </a:ext>
                </a:extLst>
              </a:tr>
              <a:tr h="472820">
                <a:tc>
                  <a:txBody>
                    <a:bodyPr/>
                    <a:lstStyle/>
                    <a:p>
                      <a:pPr algn="ctr" fontAlgn="ctr">
                        <a:lnSpc>
                          <a:spcPct val="100000"/>
                        </a:lnSpc>
                      </a:pPr>
                      <a:r>
                        <a:rPr lang="en-US" sz="1600" u="none" strike="noStrike">
                          <a:effectLst/>
                        </a:rPr>
                        <a:t>Microsoft Visual/Quick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214013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2531011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6"/>
                  </a:ext>
                </a:extLst>
              </a:tr>
              <a:tr h="472820">
                <a:tc>
                  <a:txBody>
                    <a:bodyPr/>
                    <a:lstStyle/>
                    <a:p>
                      <a:pPr algn="ctr" fontAlgn="ctr">
                        <a:lnSpc>
                          <a:spcPct val="100000"/>
                        </a:lnSpc>
                      </a:pPr>
                      <a:r>
                        <a:rPr lang="en-US" sz="1600" u="none" strike="noStrike" dirty="0">
                          <a:effectLst/>
                        </a:rPr>
                        <a:t>Apple </a:t>
                      </a:r>
                      <a:r>
                        <a:rPr lang="en-US" sz="1600" u="none" strike="noStrike" dirty="0" err="1">
                          <a:effectLst/>
                        </a:rPr>
                        <a:t>CarbonLib</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31-1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16807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7"/>
                  </a:ext>
                </a:extLst>
              </a:tr>
            </a:tbl>
          </a:graphicData>
        </a:graphic>
      </p:graphicFrame>
      <p:sp>
        <p:nvSpPr>
          <p:cNvPr id="3" name="文本框 2"/>
          <p:cNvSpPr txBox="1"/>
          <p:nvPr/>
        </p:nvSpPr>
        <p:spPr>
          <a:xfrm>
            <a:off x="4399176" y="1677971"/>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3126558" y="1198891"/>
            <a:ext cx="4172937" cy="369332"/>
          </a:xfrm>
          <a:prstGeom prst="rect">
            <a:avLst/>
          </a:prstGeom>
          <a:noFill/>
        </p:spPr>
        <p:txBody>
          <a:bodyPr wrap="none" rtlCol="0">
            <a:spAutoFit/>
          </a:bodyPr>
          <a:lstStyle/>
          <a:p>
            <a:r>
              <a:rPr lang="zh-CN" altLang="en-US" dirty="0"/>
              <a:t>部分编译器的</a:t>
            </a:r>
            <a:r>
              <a:rPr lang="en-US" altLang="zh-CN" dirty="0"/>
              <a:t>rand</a:t>
            </a:r>
            <a:r>
              <a:rPr lang="zh-CN" altLang="en-US" dirty="0"/>
              <a:t>函数所使用的参数：</a:t>
            </a:r>
          </a:p>
        </p:txBody>
      </p:sp>
    </p:spTree>
    <p:extLst>
      <p:ext uri="{BB962C8B-B14F-4D97-AF65-F5344CB8AC3E}">
        <p14:creationId xmlns:p14="http://schemas.microsoft.com/office/powerpoint/2010/main" val="195091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随机算法</a:t>
            </a:r>
          </a:p>
        </p:txBody>
      </p:sp>
      <p:sp>
        <p:nvSpPr>
          <p:cNvPr id="3" name="文本占位符 2"/>
          <p:cNvSpPr>
            <a:spLocks noGrp="1"/>
          </p:cNvSpPr>
          <p:nvPr>
            <p:ph type="body" idx="4294967295"/>
          </p:nvPr>
        </p:nvSpPr>
        <p:spPr/>
        <p:txBody>
          <a:bodyPr/>
          <a:lstStyle/>
          <a:p>
            <a:r>
              <a:rPr lang="zh-CN" altLang="en-US" dirty="0"/>
              <a:t>数值概率算法</a:t>
            </a:r>
            <a:endParaRPr lang="en-US" altLang="zh-CN" dirty="0"/>
          </a:p>
          <a:p>
            <a:pPr lvl="1"/>
            <a:r>
              <a:rPr lang="zh-CN" altLang="en-US" dirty="0"/>
              <a:t>随机投点计算</a:t>
            </a:r>
            <a:r>
              <a:rPr lang="en-US" altLang="zh-CN" dirty="0"/>
              <a:t>π</a:t>
            </a:r>
            <a:r>
              <a:rPr lang="zh-CN" altLang="en-US" dirty="0"/>
              <a:t>值</a:t>
            </a:r>
          </a:p>
        </p:txBody>
      </p:sp>
      <p:pic>
        <p:nvPicPr>
          <p:cNvPr id="4" name="Picture 2" descr="http://pic21.nipic.com/20120605/4680209_16313241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3204" t="5852" r="6883" b="8192"/>
          <a:stretch/>
        </p:blipFill>
        <p:spPr bwMode="auto">
          <a:xfrm>
            <a:off x="5203935" y="3272988"/>
            <a:ext cx="2746813" cy="27468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5203935" y="3272988"/>
            <a:ext cx="2746813" cy="2746813"/>
            <a:chOff x="3156059" y="2098456"/>
            <a:chExt cx="3563007" cy="3563007"/>
          </a:xfrm>
          <a:noFill/>
        </p:grpSpPr>
        <p:sp>
          <p:nvSpPr>
            <p:cNvPr id="6" name="矩形 5"/>
            <p:cNvSpPr/>
            <p:nvPr/>
          </p:nvSpPr>
          <p:spPr>
            <a:xfrm>
              <a:off x="3156059" y="2098456"/>
              <a:ext cx="3563007" cy="356300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156059" y="2098456"/>
              <a:ext cx="3563007" cy="35630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643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a:t>
            </a:r>
          </a:p>
        </p:txBody>
      </p:sp>
      <p:sp>
        <p:nvSpPr>
          <p:cNvPr id="3" name="内容占位符 2"/>
          <p:cNvSpPr>
            <a:spLocks noGrp="1"/>
          </p:cNvSpPr>
          <p:nvPr>
            <p:ph idx="1"/>
          </p:nvPr>
        </p:nvSpPr>
        <p:spPr/>
        <p:txBody>
          <a:bodyPr/>
          <a:lstStyle/>
          <a:p>
            <a:pPr>
              <a:lnSpc>
                <a:spcPct val="200000"/>
              </a:lnSpc>
            </a:pPr>
            <a:r>
              <a:rPr lang="zh-CN" altLang="en-US" dirty="0"/>
              <a:t>拉斯维加斯算法</a:t>
            </a:r>
            <a:r>
              <a:rPr lang="en-US" altLang="zh-CN" dirty="0"/>
              <a:t>(Las</a:t>
            </a:r>
            <a:r>
              <a:rPr lang="en-US" altLang="zh-CN" baseline="0" dirty="0"/>
              <a:t> Vegas)</a:t>
            </a:r>
          </a:p>
          <a:p>
            <a:pPr lvl="1">
              <a:lnSpc>
                <a:spcPct val="200000"/>
              </a:lnSpc>
            </a:pPr>
            <a:r>
              <a:rPr lang="en-US" altLang="zh-CN" dirty="0"/>
              <a:t>bool LV(input, output);</a:t>
            </a:r>
          </a:p>
          <a:p>
            <a:pPr lvl="1">
              <a:lnSpc>
                <a:spcPct val="200000"/>
              </a:lnSpc>
            </a:pPr>
            <a:r>
              <a:rPr lang="zh-CN" altLang="en-US" dirty="0"/>
              <a:t>若</a:t>
            </a:r>
            <a:r>
              <a:rPr lang="en-US" altLang="zh-CN" dirty="0"/>
              <a:t>p(x)</a:t>
            </a:r>
            <a:r>
              <a:rPr lang="zh-CN" altLang="en-US" dirty="0"/>
              <a:t>为对输入</a:t>
            </a:r>
            <a:r>
              <a:rPr lang="en-US" altLang="zh-CN" dirty="0"/>
              <a:t>x</a:t>
            </a:r>
            <a:r>
              <a:rPr lang="zh-CN" altLang="en-US" dirty="0"/>
              <a:t>得到解的概率，正确的拉斯维加斯算法必须保证对所有合法输入</a:t>
            </a:r>
            <a:r>
              <a:rPr lang="en-US" altLang="zh-CN" dirty="0"/>
              <a:t>x</a:t>
            </a:r>
            <a:r>
              <a:rPr lang="zh-CN" altLang="en-US" dirty="0"/>
              <a:t>有</a:t>
            </a:r>
            <a:r>
              <a:rPr lang="en-US" altLang="zh-CN" dirty="0"/>
              <a:t>p(x)&gt;0</a:t>
            </a:r>
            <a:r>
              <a:rPr lang="zh-CN" altLang="en-US" dirty="0"/>
              <a:t>。</a:t>
            </a:r>
            <a:endParaRPr lang="en-US" altLang="zh-CN" dirty="0"/>
          </a:p>
          <a:p>
            <a:pPr lvl="1">
              <a:lnSpc>
                <a:spcPct val="200000"/>
              </a:lnSpc>
            </a:pPr>
            <a:r>
              <a:rPr lang="zh-CN" altLang="en-US" dirty="0"/>
              <a:t>更严格地，甚至要求存在一个常数</a:t>
            </a:r>
            <a:r>
              <a:rPr lang="en-US" altLang="zh-CN" dirty="0"/>
              <a:t>δ</a:t>
            </a:r>
            <a:r>
              <a:rPr lang="zh-CN" altLang="en-US" dirty="0"/>
              <a:t>，满足对所有的</a:t>
            </a:r>
            <a:r>
              <a:rPr lang="en-US" altLang="zh-CN" dirty="0"/>
              <a:t>x</a:t>
            </a:r>
            <a:r>
              <a:rPr lang="zh-CN" altLang="en-US" dirty="0"/>
              <a:t>，有</a:t>
            </a:r>
            <a:r>
              <a:rPr lang="en-US" altLang="zh-CN" dirty="0"/>
              <a:t>p(x)≥δ</a:t>
            </a:r>
            <a:r>
              <a:rPr lang="zh-CN" altLang="en-US" dirty="0"/>
              <a:t>。</a:t>
            </a:r>
          </a:p>
        </p:txBody>
      </p:sp>
    </p:spTree>
    <p:extLst>
      <p:ext uri="{BB962C8B-B14F-4D97-AF65-F5344CB8AC3E}">
        <p14:creationId xmlns:p14="http://schemas.microsoft.com/office/powerpoint/2010/main" val="309860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a:t>
            </a:r>
          </a:p>
        </p:txBody>
      </p:sp>
      <p:sp>
        <p:nvSpPr>
          <p:cNvPr id="3" name="内容占位符 2"/>
          <p:cNvSpPr>
            <a:spLocks noGrp="1"/>
          </p:cNvSpPr>
          <p:nvPr>
            <p:ph idx="1"/>
          </p:nvPr>
        </p:nvSpPr>
        <p:spPr/>
        <p:txBody>
          <a:bodyPr/>
          <a:lstStyle/>
          <a:p>
            <a:pPr>
              <a:lnSpc>
                <a:spcPct val="200000"/>
              </a:lnSpc>
            </a:pPr>
            <a:r>
              <a:rPr lang="zh-CN" altLang="en-US" dirty="0"/>
              <a:t>拉斯维加斯算法</a:t>
            </a:r>
            <a:r>
              <a:rPr lang="en-US" altLang="zh-CN" dirty="0"/>
              <a:t>(Las</a:t>
            </a:r>
            <a:r>
              <a:rPr lang="en-US" altLang="zh-CN" baseline="0" dirty="0"/>
              <a:t> Vegas)</a:t>
            </a:r>
          </a:p>
          <a:p>
            <a:pPr lvl="1">
              <a:lnSpc>
                <a:spcPct val="200000"/>
              </a:lnSpc>
            </a:pPr>
            <a:r>
              <a:rPr lang="en-US" altLang="zh-CN" dirty="0"/>
              <a:t>SAT</a:t>
            </a:r>
            <a:r>
              <a:rPr lang="zh-CN" altLang="en-US" dirty="0"/>
              <a:t>问题的</a:t>
            </a:r>
            <a:r>
              <a:rPr lang="en-US" altLang="zh-CN" dirty="0"/>
              <a:t>Las Vegas</a:t>
            </a:r>
            <a:r>
              <a:rPr lang="zh-CN" altLang="en-US" dirty="0"/>
              <a:t>算法</a:t>
            </a:r>
            <a:endParaRPr lang="en-US" altLang="zh-CN" dirty="0"/>
          </a:p>
          <a:p>
            <a:pPr lvl="2">
              <a:lnSpc>
                <a:spcPct val="200000"/>
              </a:lnSpc>
            </a:pPr>
            <a:r>
              <a:rPr lang="zh-CN" altLang="en-US" dirty="0"/>
              <a:t>随机生成一组</a:t>
            </a:r>
            <a:r>
              <a:rPr lang="en-US" altLang="zh-CN" dirty="0"/>
              <a:t>{X</a:t>
            </a:r>
            <a:r>
              <a:rPr lang="en-US" altLang="zh-CN" baseline="-25000" dirty="0"/>
              <a:t>i</a:t>
            </a:r>
            <a:r>
              <a:rPr lang="en-US" altLang="zh-CN" dirty="0"/>
              <a:t>}</a:t>
            </a:r>
            <a:r>
              <a:rPr lang="zh-CN" altLang="en-US" dirty="0"/>
              <a:t>，代入给定范式进行验证。</a:t>
            </a:r>
            <a:endParaRPr lang="en-US" altLang="zh-CN" dirty="0"/>
          </a:p>
          <a:p>
            <a:pPr lvl="1">
              <a:lnSpc>
                <a:spcPct val="200000"/>
              </a:lnSpc>
            </a:pPr>
            <a:r>
              <a:rPr lang="en-US" altLang="zh-CN" baseline="0" dirty="0"/>
              <a:t>N</a:t>
            </a:r>
            <a:r>
              <a:rPr lang="zh-CN" altLang="en-US" baseline="0" dirty="0"/>
              <a:t>后问题的</a:t>
            </a:r>
            <a:r>
              <a:rPr lang="en-US" altLang="zh-CN" baseline="0" dirty="0"/>
              <a:t>Las</a:t>
            </a:r>
            <a:r>
              <a:rPr lang="en-US" altLang="zh-CN" dirty="0"/>
              <a:t> Vegas</a:t>
            </a:r>
            <a:r>
              <a:rPr lang="zh-CN" altLang="en-US" dirty="0"/>
              <a:t>算法</a:t>
            </a:r>
            <a:endParaRPr lang="en-US" altLang="zh-CN" dirty="0"/>
          </a:p>
          <a:p>
            <a:pPr lvl="2">
              <a:lnSpc>
                <a:spcPct val="200000"/>
              </a:lnSpc>
            </a:pPr>
            <a:r>
              <a:rPr lang="zh-CN" altLang="en-US" baseline="0" dirty="0"/>
              <a:t>随机生成王后的位置，并进行验证。</a:t>
            </a:r>
            <a:endParaRPr lang="en-US" altLang="zh-CN" baseline="0" dirty="0"/>
          </a:p>
        </p:txBody>
      </p:sp>
    </p:spTree>
    <p:extLst>
      <p:ext uri="{BB962C8B-B14F-4D97-AF65-F5344CB8AC3E}">
        <p14:creationId xmlns:p14="http://schemas.microsoft.com/office/powerpoint/2010/main" val="206359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9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 name="Rectangle 10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10" name="Rectangle 109">
            <a:extLst>
              <a:ext uri="{FF2B5EF4-FFF2-40B4-BE49-F238E27FC236}">
                <a16:creationId xmlns:a16="http://schemas.microsoft.com/office/drawing/2014/main" id="{22589B50-D615-4630-B6F7-29E99FF2C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B87A83DF-4E7A-4A81-867E-10E29C4BD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3B19DC9-E88B-4FE4-83DE-0914B114D892}"/>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zh-CN" altLang="en-US" sz="4000" dirty="0">
                <a:solidFill>
                  <a:srgbClr val="FEFFFF"/>
                </a:solidFill>
              </a:rPr>
              <a:t>推理法</a:t>
            </a:r>
          </a:p>
        </p:txBody>
      </p:sp>
      <p:sp>
        <p:nvSpPr>
          <p:cNvPr id="114" name="Freeform 27">
            <a:extLst>
              <a:ext uri="{FF2B5EF4-FFF2-40B4-BE49-F238E27FC236}">
                <a16:creationId xmlns:a16="http://schemas.microsoft.com/office/drawing/2014/main" id="{435515D7-4CE9-4558-BA93-E245EFB64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6" name="Graphic 5" descr="Head with Gears">
            <a:extLst>
              <a:ext uri="{FF2B5EF4-FFF2-40B4-BE49-F238E27FC236}">
                <a16:creationId xmlns:a16="http://schemas.microsoft.com/office/drawing/2014/main" id="{D08F9715-AED2-59F2-4D50-2D8210BD3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4745" y="1349117"/>
            <a:ext cx="4153750" cy="4153750"/>
          </a:xfrm>
          <a:prstGeom prst="rect">
            <a:avLst/>
          </a:prstGeom>
        </p:spPr>
      </p:pic>
    </p:spTree>
    <p:extLst>
      <p:ext uri="{BB962C8B-B14F-4D97-AF65-F5344CB8AC3E}">
        <p14:creationId xmlns:p14="http://schemas.microsoft.com/office/powerpoint/2010/main" val="27924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a:t>
            </a:r>
          </a:p>
        </p:txBody>
      </p:sp>
      <p:sp>
        <p:nvSpPr>
          <p:cNvPr id="3" name="内容占位符 2"/>
          <p:cNvSpPr>
            <a:spLocks noGrp="1"/>
          </p:cNvSpPr>
          <p:nvPr>
            <p:ph idx="1"/>
          </p:nvPr>
        </p:nvSpPr>
        <p:spPr/>
        <p:txBody>
          <a:bodyPr/>
          <a:lstStyle/>
          <a:p>
            <a:pPr>
              <a:lnSpc>
                <a:spcPct val="200000"/>
              </a:lnSpc>
            </a:pPr>
            <a:r>
              <a:rPr lang="zh-CN" altLang="en-US" dirty="0"/>
              <a:t>蒙特卡罗算法</a:t>
            </a:r>
            <a:r>
              <a:rPr lang="en-US" altLang="zh-CN" dirty="0"/>
              <a:t>(Monte Carlo)</a:t>
            </a:r>
          </a:p>
          <a:p>
            <a:pPr lvl="1">
              <a:lnSpc>
                <a:spcPct val="200000"/>
              </a:lnSpc>
            </a:pPr>
            <a:r>
              <a:rPr lang="zh-CN" altLang="en-US" dirty="0"/>
              <a:t>若一个蒙特卡罗算法对所有的输入得到正确解的概率</a:t>
            </a:r>
            <a:r>
              <a:rPr lang="en-US" altLang="zh-CN" dirty="0"/>
              <a:t>p&gt;1/2</a:t>
            </a:r>
            <a:r>
              <a:rPr lang="zh-CN" altLang="en-US" dirty="0"/>
              <a:t>，则称该算法是</a:t>
            </a:r>
            <a:r>
              <a:rPr lang="en-US" altLang="zh-CN" dirty="0"/>
              <a:t>p</a:t>
            </a:r>
            <a:r>
              <a:rPr lang="zh-CN" altLang="en-US" dirty="0"/>
              <a:t>正确的，</a:t>
            </a:r>
            <a:r>
              <a:rPr lang="en-US" altLang="zh-CN" dirty="0"/>
              <a:t>p-1/2</a:t>
            </a:r>
            <a:r>
              <a:rPr lang="zh-CN" altLang="en-US" dirty="0"/>
              <a:t>称该算法的</a:t>
            </a:r>
            <a:r>
              <a:rPr lang="zh-CN" altLang="en-US" dirty="0">
                <a:solidFill>
                  <a:srgbClr val="FF0000"/>
                </a:solidFill>
              </a:rPr>
              <a:t>优势</a:t>
            </a:r>
            <a:r>
              <a:rPr lang="zh-CN" altLang="en-US" dirty="0"/>
              <a:t>。</a:t>
            </a:r>
            <a:endParaRPr lang="en-US" altLang="zh-CN" dirty="0"/>
          </a:p>
          <a:p>
            <a:pPr lvl="1">
              <a:lnSpc>
                <a:spcPct val="200000"/>
              </a:lnSpc>
            </a:pPr>
            <a:r>
              <a:rPr lang="zh-CN" altLang="en-US" dirty="0"/>
              <a:t>若一个蒙特卡罗算法对相同输入不会给出不同的解答，称该算法为</a:t>
            </a:r>
            <a:r>
              <a:rPr lang="zh-CN" altLang="en-US" dirty="0">
                <a:solidFill>
                  <a:srgbClr val="FF0000"/>
                </a:solidFill>
              </a:rPr>
              <a:t>一致</a:t>
            </a:r>
            <a:r>
              <a:rPr lang="zh-CN" altLang="en-US" dirty="0"/>
              <a:t>的。</a:t>
            </a:r>
            <a:endParaRPr lang="en-US" altLang="zh-CN" dirty="0"/>
          </a:p>
          <a:p>
            <a:pPr lvl="1">
              <a:lnSpc>
                <a:spcPct val="200000"/>
              </a:lnSpc>
            </a:pPr>
            <a:r>
              <a:rPr lang="zh-CN" altLang="en-US" dirty="0"/>
              <a:t>若一个蒙特卡罗算法能够判定所得到的解是否一定为正确解，则称该算法为</a:t>
            </a:r>
            <a:r>
              <a:rPr lang="zh-CN" altLang="en-US" dirty="0">
                <a:solidFill>
                  <a:srgbClr val="FF0000"/>
                </a:solidFill>
              </a:rPr>
              <a:t>偏真</a:t>
            </a:r>
            <a:r>
              <a:rPr lang="zh-CN" altLang="en-US" dirty="0"/>
              <a:t>蒙特卡罗算法。</a:t>
            </a:r>
            <a:endParaRPr lang="en-US" altLang="zh-CN" dirty="0"/>
          </a:p>
        </p:txBody>
      </p:sp>
    </p:spTree>
    <p:extLst>
      <p:ext uri="{BB962C8B-B14F-4D97-AF65-F5344CB8AC3E}">
        <p14:creationId xmlns:p14="http://schemas.microsoft.com/office/powerpoint/2010/main" val="323915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a:t>
            </a:r>
          </a:p>
        </p:txBody>
      </p:sp>
      <p:sp>
        <p:nvSpPr>
          <p:cNvPr id="3" name="内容占位符 2"/>
          <p:cNvSpPr>
            <a:spLocks noGrp="1"/>
          </p:cNvSpPr>
          <p:nvPr>
            <p:ph idx="1"/>
          </p:nvPr>
        </p:nvSpPr>
        <p:spPr/>
        <p:txBody>
          <a:bodyPr/>
          <a:lstStyle/>
          <a:p>
            <a:pPr>
              <a:lnSpc>
                <a:spcPct val="200000"/>
              </a:lnSpc>
            </a:pPr>
            <a:r>
              <a:rPr lang="zh-CN" altLang="en-US" dirty="0"/>
              <a:t>蒙特卡罗算法</a:t>
            </a:r>
            <a:r>
              <a:rPr lang="en-US" altLang="zh-CN" dirty="0"/>
              <a:t>(Monte</a:t>
            </a:r>
            <a:r>
              <a:rPr lang="en-US" altLang="zh-CN" baseline="0" dirty="0"/>
              <a:t> Carlo)</a:t>
            </a:r>
          </a:p>
          <a:p>
            <a:pPr lvl="1">
              <a:lnSpc>
                <a:spcPct val="200000"/>
              </a:lnSpc>
            </a:pPr>
            <a:r>
              <a:rPr lang="zh-CN" altLang="en-US" dirty="0"/>
              <a:t>主元素问题</a:t>
            </a:r>
          </a:p>
          <a:p>
            <a:pPr lvl="2">
              <a:lnSpc>
                <a:spcPct val="200000"/>
              </a:lnSpc>
            </a:pPr>
            <a:r>
              <a:rPr lang="zh-CN" altLang="en-US" dirty="0"/>
              <a:t>随机选择一个元素，当主元素存在时，有超过</a:t>
            </a:r>
            <a:r>
              <a:rPr lang="en-US" altLang="zh-CN" dirty="0"/>
              <a:t>50%</a:t>
            </a:r>
            <a:r>
              <a:rPr lang="zh-CN" altLang="en-US" dirty="0"/>
              <a:t>的概率选中主元素。</a:t>
            </a:r>
            <a:endParaRPr lang="en-US" altLang="zh-CN" dirty="0"/>
          </a:p>
        </p:txBody>
      </p:sp>
    </p:spTree>
    <p:extLst>
      <p:ext uri="{BB962C8B-B14F-4D97-AF65-F5344CB8AC3E}">
        <p14:creationId xmlns:p14="http://schemas.microsoft.com/office/powerpoint/2010/main" val="959346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a:t>
            </a:r>
          </a:p>
        </p:txBody>
      </p:sp>
      <p:sp>
        <p:nvSpPr>
          <p:cNvPr id="3" name="内容占位符 2"/>
          <p:cNvSpPr>
            <a:spLocks noGrp="1"/>
          </p:cNvSpPr>
          <p:nvPr>
            <p:ph idx="1"/>
          </p:nvPr>
        </p:nvSpPr>
        <p:spPr/>
        <p:txBody>
          <a:bodyPr/>
          <a:lstStyle/>
          <a:p>
            <a:pPr>
              <a:lnSpc>
                <a:spcPct val="200000"/>
              </a:lnSpc>
            </a:pPr>
            <a:r>
              <a:rPr lang="zh-CN" altLang="en-US" dirty="0"/>
              <a:t>蒙特卡罗算法</a:t>
            </a:r>
            <a:r>
              <a:rPr lang="en-US" altLang="zh-CN" dirty="0"/>
              <a:t>(Monte</a:t>
            </a:r>
            <a:r>
              <a:rPr lang="en-US" altLang="zh-CN" baseline="0" dirty="0"/>
              <a:t> Carlo)</a:t>
            </a:r>
          </a:p>
          <a:p>
            <a:pPr lvl="1">
              <a:lnSpc>
                <a:spcPct val="200000"/>
              </a:lnSpc>
            </a:pPr>
            <a:r>
              <a:rPr lang="zh-CN" altLang="en-US" dirty="0"/>
              <a:t>素数判定问题</a:t>
            </a:r>
            <a:endParaRPr lang="en-US" altLang="zh-CN" dirty="0"/>
          </a:p>
          <a:p>
            <a:pPr lvl="2">
              <a:lnSpc>
                <a:spcPct val="200000"/>
              </a:lnSpc>
            </a:pPr>
            <a:r>
              <a:rPr lang="zh-CN" altLang="en-US" dirty="0"/>
              <a:t>费尔马小定理</a:t>
            </a:r>
            <a:endParaRPr lang="en-US" altLang="zh-CN" dirty="0"/>
          </a:p>
          <a:p>
            <a:pPr lvl="3">
              <a:lnSpc>
                <a:spcPct val="200000"/>
              </a:lnSpc>
            </a:pPr>
            <a:r>
              <a:rPr lang="zh-CN" altLang="en-US" dirty="0"/>
              <a:t>如果</a:t>
            </a:r>
            <a:r>
              <a:rPr lang="en-US" altLang="zh-CN" dirty="0"/>
              <a:t>p</a:t>
            </a:r>
            <a:r>
              <a:rPr lang="zh-CN" altLang="en-US" dirty="0"/>
              <a:t>是素数，</a:t>
            </a:r>
            <a:r>
              <a:rPr lang="en-US" altLang="zh-CN" dirty="0"/>
              <a:t>0&lt;a&lt;p</a:t>
            </a:r>
            <a:r>
              <a:rPr lang="zh-CN" altLang="en-US" dirty="0"/>
              <a:t>，则</a:t>
            </a:r>
            <a:r>
              <a:rPr lang="en-US" altLang="zh-CN" dirty="0"/>
              <a:t>a</a:t>
            </a:r>
            <a:r>
              <a:rPr lang="en-US" altLang="zh-CN" baseline="30000" dirty="0"/>
              <a:t>p-1</a:t>
            </a:r>
            <a:r>
              <a:rPr lang="en-US" altLang="zh-CN" dirty="0"/>
              <a:t>≡1(mod p)</a:t>
            </a:r>
            <a:r>
              <a:rPr lang="zh-CN" altLang="en-US" dirty="0"/>
              <a:t>。</a:t>
            </a:r>
            <a:endParaRPr lang="en-US" altLang="zh-CN" dirty="0"/>
          </a:p>
          <a:p>
            <a:pPr lvl="3">
              <a:lnSpc>
                <a:spcPct val="200000"/>
              </a:lnSpc>
            </a:pPr>
            <a:r>
              <a:rPr lang="zh-CN" altLang="en-US" dirty="0"/>
              <a:t>例如，对素数</a:t>
            </a:r>
            <a:r>
              <a:rPr lang="en-US" altLang="zh-CN" dirty="0"/>
              <a:t>67</a:t>
            </a:r>
            <a:r>
              <a:rPr lang="zh-CN" altLang="en-US" dirty="0"/>
              <a:t>，有 </a:t>
            </a:r>
            <a:r>
              <a:rPr lang="en-US" altLang="zh-CN" dirty="0"/>
              <a:t>2</a:t>
            </a:r>
            <a:r>
              <a:rPr lang="en-US" altLang="zh-CN" baseline="30000" dirty="0"/>
              <a:t>66</a:t>
            </a:r>
            <a:r>
              <a:rPr lang="en-US" altLang="zh-CN" dirty="0"/>
              <a:t> % 67 = 1</a:t>
            </a:r>
          </a:p>
          <a:p>
            <a:pPr lvl="3">
              <a:lnSpc>
                <a:spcPct val="200000"/>
              </a:lnSpc>
            </a:pPr>
            <a:r>
              <a:rPr lang="zh-CN" altLang="en-US" dirty="0"/>
              <a:t>满足费尔马小定理的合数称为</a:t>
            </a:r>
            <a:r>
              <a:rPr lang="en-US" altLang="zh-CN" dirty="0"/>
              <a:t>Carmichael</a:t>
            </a:r>
            <a:r>
              <a:rPr lang="zh-CN" altLang="en-US" dirty="0"/>
              <a:t>数，如：</a:t>
            </a:r>
            <a:r>
              <a:rPr lang="en-US" altLang="zh-CN" dirty="0"/>
              <a:t>561</a:t>
            </a:r>
            <a:r>
              <a:rPr lang="zh-CN" altLang="en-US" dirty="0"/>
              <a:t>、</a:t>
            </a:r>
            <a:r>
              <a:rPr lang="en-US" altLang="zh-CN" dirty="0"/>
              <a:t>1105</a:t>
            </a:r>
            <a:r>
              <a:rPr lang="zh-CN" altLang="en-US" dirty="0"/>
              <a:t>、</a:t>
            </a:r>
            <a:r>
              <a:rPr lang="en-US" altLang="zh-CN" dirty="0"/>
              <a:t>1729</a:t>
            </a:r>
            <a:r>
              <a:rPr lang="zh-CN" altLang="en-US" dirty="0"/>
              <a:t>。</a:t>
            </a:r>
            <a:endParaRPr lang="en-US" altLang="zh-CN" dirty="0"/>
          </a:p>
          <a:p>
            <a:pPr lvl="3">
              <a:lnSpc>
                <a:spcPct val="200000"/>
              </a:lnSpc>
            </a:pPr>
            <a:r>
              <a:rPr lang="zh-CN" altLang="en-US" dirty="0"/>
              <a:t>在</a:t>
            </a:r>
            <a:r>
              <a:rPr lang="en-US" altLang="zh-CN" dirty="0"/>
              <a:t>1~100000000</a:t>
            </a:r>
            <a:r>
              <a:rPr lang="zh-CN" altLang="en-US" dirty="0"/>
              <a:t>范围内，只有</a:t>
            </a:r>
            <a:r>
              <a:rPr lang="en-US" altLang="zh-CN" dirty="0"/>
              <a:t>255</a:t>
            </a:r>
            <a:r>
              <a:rPr lang="zh-CN" altLang="en-US" dirty="0"/>
              <a:t>个</a:t>
            </a:r>
            <a:r>
              <a:rPr lang="en-US" altLang="zh-CN" dirty="0"/>
              <a:t>Carmichael</a:t>
            </a:r>
            <a:r>
              <a:rPr lang="zh-CN" altLang="en-US" dirty="0"/>
              <a:t>数。</a:t>
            </a:r>
          </a:p>
        </p:txBody>
      </p:sp>
    </p:spTree>
    <p:extLst>
      <p:ext uri="{BB962C8B-B14F-4D97-AF65-F5344CB8AC3E}">
        <p14:creationId xmlns:p14="http://schemas.microsoft.com/office/powerpoint/2010/main" val="1675462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623F0D5-DC01-47E9-9369-6708DE96C811}"/>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zh-CN" altLang="en-US" sz="5400"/>
              <a:t>近似算法</a:t>
            </a:r>
          </a:p>
        </p:txBody>
      </p:sp>
      <p:sp>
        <p:nvSpPr>
          <p:cNvPr id="41"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7" name="Group 5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9"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124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近似算法</a:t>
            </a:r>
          </a:p>
        </p:txBody>
      </p:sp>
      <p:sp>
        <p:nvSpPr>
          <p:cNvPr id="3" name="内容占位符 2"/>
          <p:cNvSpPr>
            <a:spLocks noGrp="1"/>
          </p:cNvSpPr>
          <p:nvPr>
            <p:ph idx="1"/>
          </p:nvPr>
        </p:nvSpPr>
        <p:spPr/>
        <p:txBody>
          <a:bodyPr/>
          <a:lstStyle/>
          <a:p>
            <a:pPr>
              <a:lnSpc>
                <a:spcPct val="200000"/>
              </a:lnSpc>
            </a:pPr>
            <a:r>
              <a:rPr lang="zh-CN" altLang="en-US" dirty="0"/>
              <a:t>近似算法 </a:t>
            </a:r>
            <a:r>
              <a:rPr lang="en-US" altLang="zh-CN" dirty="0"/>
              <a:t>vs </a:t>
            </a:r>
            <a:r>
              <a:rPr lang="zh-CN" altLang="en-US" dirty="0"/>
              <a:t>最优化算法</a:t>
            </a:r>
            <a:endParaRPr lang="en-US" altLang="zh-CN" dirty="0"/>
          </a:p>
          <a:p>
            <a:pPr lvl="1">
              <a:lnSpc>
                <a:spcPct val="200000"/>
              </a:lnSpc>
            </a:pPr>
            <a:r>
              <a:rPr lang="zh-CN" altLang="en-US" dirty="0"/>
              <a:t>对组合优化问题</a:t>
            </a:r>
            <a:r>
              <a:rPr lang="en-US" altLang="zh-CN" dirty="0"/>
              <a:t>π </a:t>
            </a:r>
            <a:r>
              <a:rPr lang="zh-CN" altLang="en-US" dirty="0"/>
              <a:t>，如果存在多项式时间算法</a:t>
            </a:r>
            <a:r>
              <a:rPr lang="en-US" altLang="zh-CN" dirty="0"/>
              <a:t>A</a:t>
            </a:r>
            <a:r>
              <a:rPr lang="zh-CN" altLang="en-US" dirty="0"/>
              <a:t>，能够找到</a:t>
            </a:r>
            <a:r>
              <a:rPr lang="en-US" altLang="zh-CN" dirty="0"/>
              <a:t>π</a:t>
            </a:r>
            <a:r>
              <a:rPr lang="zh-CN" altLang="en-US" dirty="0"/>
              <a:t>的</a:t>
            </a:r>
            <a:r>
              <a:rPr lang="zh-CN" altLang="en-US" u="sng" dirty="0"/>
              <a:t>可行解</a:t>
            </a:r>
            <a:r>
              <a:rPr lang="zh-CN" altLang="en-US" dirty="0"/>
              <a:t>，即称</a:t>
            </a:r>
            <a:r>
              <a:rPr lang="en-US" altLang="zh-CN" dirty="0"/>
              <a:t>A</a:t>
            </a:r>
            <a:r>
              <a:rPr lang="zh-CN" altLang="en-US" dirty="0"/>
              <a:t>为</a:t>
            </a:r>
            <a:r>
              <a:rPr lang="en-US" altLang="zh-CN" dirty="0"/>
              <a:t>π</a:t>
            </a:r>
            <a:r>
              <a:rPr lang="zh-CN" altLang="en-US" dirty="0"/>
              <a:t>的</a:t>
            </a:r>
            <a:r>
              <a:rPr lang="zh-CN" altLang="en-US" dirty="0">
                <a:solidFill>
                  <a:srgbClr val="FF0000"/>
                </a:solidFill>
              </a:rPr>
              <a:t>近似算法</a:t>
            </a:r>
            <a:r>
              <a:rPr lang="zh-CN" altLang="en-US" dirty="0"/>
              <a:t>。</a:t>
            </a:r>
            <a:endParaRPr lang="en-US" altLang="zh-CN" dirty="0"/>
          </a:p>
          <a:p>
            <a:pPr lvl="1">
              <a:lnSpc>
                <a:spcPct val="200000"/>
              </a:lnSpc>
            </a:pPr>
            <a:r>
              <a:rPr lang="zh-CN" altLang="en-US" dirty="0"/>
              <a:t>如果算法</a:t>
            </a:r>
            <a:r>
              <a:rPr lang="en-US" altLang="zh-CN" dirty="0"/>
              <a:t>A</a:t>
            </a:r>
            <a:r>
              <a:rPr lang="zh-CN" altLang="en-US" dirty="0"/>
              <a:t>对每一个输入找到的都是</a:t>
            </a:r>
            <a:r>
              <a:rPr lang="zh-CN" altLang="en-US" u="sng" dirty="0"/>
              <a:t>最优解</a:t>
            </a:r>
            <a:r>
              <a:rPr lang="zh-CN" altLang="en-US" dirty="0"/>
              <a:t>，则称</a:t>
            </a:r>
            <a:r>
              <a:rPr lang="en-US" altLang="zh-CN" dirty="0"/>
              <a:t>A</a:t>
            </a:r>
            <a:r>
              <a:rPr lang="zh-CN" altLang="en-US" dirty="0"/>
              <a:t>为</a:t>
            </a:r>
            <a:r>
              <a:rPr lang="zh-CN" altLang="en-US" dirty="0">
                <a:solidFill>
                  <a:srgbClr val="FF0000"/>
                </a:solidFill>
              </a:rPr>
              <a:t>最优化算法</a:t>
            </a:r>
            <a:r>
              <a:rPr lang="zh-CN" altLang="en-US" dirty="0"/>
              <a:t>。</a:t>
            </a:r>
            <a:endParaRPr lang="en-US" altLang="zh-CN" dirty="0"/>
          </a:p>
        </p:txBody>
      </p:sp>
    </p:spTree>
    <p:extLst>
      <p:ext uri="{BB962C8B-B14F-4D97-AF65-F5344CB8AC3E}">
        <p14:creationId xmlns:p14="http://schemas.microsoft.com/office/powerpoint/2010/main" val="374452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近似算法</a:t>
            </a:r>
          </a:p>
        </p:txBody>
      </p:sp>
      <p:sp>
        <p:nvSpPr>
          <p:cNvPr id="3" name="内容占位符 2"/>
          <p:cNvSpPr>
            <a:spLocks noGrp="1"/>
          </p:cNvSpPr>
          <p:nvPr>
            <p:ph idx="1"/>
          </p:nvPr>
        </p:nvSpPr>
        <p:spPr/>
        <p:txBody>
          <a:bodyPr>
            <a:normAutofit fontScale="77500" lnSpcReduction="20000"/>
          </a:bodyPr>
          <a:lstStyle/>
          <a:p>
            <a:pPr>
              <a:lnSpc>
                <a:spcPct val="170000"/>
              </a:lnSpc>
            </a:pPr>
            <a:r>
              <a:rPr lang="zh-CN" altLang="en-US" dirty="0">
                <a:latin typeface="Courier New" panose="02070309020205020404" pitchFamily="49" charset="0"/>
              </a:rPr>
              <a:t>近似比</a:t>
            </a:r>
            <a:r>
              <a:rPr lang="en-US" altLang="zh-CN" dirty="0">
                <a:latin typeface="Courier New" panose="02070309020205020404" pitchFamily="49" charset="0"/>
              </a:rPr>
              <a:t>r </a:t>
            </a:r>
            <a:r>
              <a:rPr lang="zh-CN" altLang="en-US" dirty="0">
                <a:latin typeface="Courier New" panose="02070309020205020404" pitchFamily="49" charset="0"/>
              </a:rPr>
              <a:t>与 </a:t>
            </a:r>
            <a:r>
              <a:rPr lang="en-US" altLang="zh-CN" dirty="0">
                <a:latin typeface="Courier New" panose="02070309020205020404" pitchFamily="49" charset="0"/>
              </a:rPr>
              <a:t>r-</a:t>
            </a:r>
            <a:r>
              <a:rPr lang="zh-CN" altLang="en-US" dirty="0">
                <a:latin typeface="Courier New" panose="02070309020205020404" pitchFamily="49" charset="0"/>
              </a:rPr>
              <a:t>近似算法</a:t>
            </a:r>
            <a:endParaRPr lang="en-US" altLang="zh-CN" dirty="0">
              <a:latin typeface="Courier New" panose="02070309020205020404" pitchFamily="49" charset="0"/>
            </a:endParaRPr>
          </a:p>
          <a:p>
            <a:pPr lvl="1">
              <a:lnSpc>
                <a:spcPct val="170000"/>
              </a:lnSpc>
            </a:pPr>
            <a:r>
              <a:rPr lang="zh-CN" altLang="en-US" dirty="0">
                <a:latin typeface="Courier New" panose="02070309020205020404" pitchFamily="49" charset="0"/>
              </a:rPr>
              <a:t>对最小化问题，记</a:t>
            </a:r>
            <a:r>
              <a:rPr lang="en-US" altLang="zh-CN" dirty="0" err="1">
                <a:latin typeface="Courier New" panose="02070309020205020404" pitchFamily="49" charset="0"/>
              </a:rPr>
              <a:t>r</a:t>
            </a:r>
            <a:r>
              <a:rPr lang="en-US" altLang="zh-CN" baseline="-25000" dirty="0" err="1">
                <a:latin typeface="Courier New" panose="02070309020205020404" pitchFamily="49" charset="0"/>
              </a:rPr>
              <a:t>A</a:t>
            </a:r>
            <a:r>
              <a:rPr lang="en-US" altLang="zh-CN" dirty="0">
                <a:latin typeface="Courier New" panose="02070309020205020404" pitchFamily="49" charset="0"/>
              </a:rPr>
              <a:t>(I)=A(I)/OPT(I)</a:t>
            </a:r>
            <a:r>
              <a:rPr lang="zh-CN" altLang="en-US" dirty="0">
                <a:latin typeface="Courier New" panose="02070309020205020404" pitchFamily="49" charset="0"/>
              </a:rPr>
              <a:t>。</a:t>
            </a:r>
            <a:endParaRPr lang="en-US" altLang="zh-CN" dirty="0">
              <a:latin typeface="Courier New" panose="02070309020205020404" pitchFamily="49" charset="0"/>
            </a:endParaRPr>
          </a:p>
          <a:p>
            <a:pPr lvl="1">
              <a:lnSpc>
                <a:spcPct val="170000"/>
              </a:lnSpc>
            </a:pPr>
            <a:r>
              <a:rPr lang="zh-CN" altLang="en-US" dirty="0">
                <a:latin typeface="Courier New" panose="02070309020205020404" pitchFamily="49" charset="0"/>
              </a:rPr>
              <a:t>对最大化问题，记</a:t>
            </a:r>
            <a:r>
              <a:rPr lang="en-US" altLang="zh-CN" dirty="0" err="1">
                <a:latin typeface="Courier New" panose="02070309020205020404" pitchFamily="49" charset="0"/>
              </a:rPr>
              <a:t>r</a:t>
            </a:r>
            <a:r>
              <a:rPr lang="en-US" altLang="zh-CN" baseline="-25000" dirty="0" err="1">
                <a:latin typeface="Courier New" panose="02070309020205020404" pitchFamily="49" charset="0"/>
              </a:rPr>
              <a:t>A</a:t>
            </a:r>
            <a:r>
              <a:rPr lang="en-US" altLang="zh-CN" dirty="0">
                <a:latin typeface="Courier New" panose="02070309020205020404" pitchFamily="49" charset="0"/>
              </a:rPr>
              <a:t>(I)=OPT(I)/A(I)</a:t>
            </a:r>
            <a:r>
              <a:rPr lang="zh-CN" altLang="en-US" dirty="0">
                <a:latin typeface="Courier New" panose="02070309020205020404" pitchFamily="49" charset="0"/>
              </a:rPr>
              <a:t>。</a:t>
            </a:r>
            <a:endParaRPr lang="en-US" altLang="zh-CN" dirty="0">
              <a:latin typeface="Courier New" panose="02070309020205020404" pitchFamily="49" charset="0"/>
            </a:endParaRPr>
          </a:p>
          <a:p>
            <a:pPr lvl="1">
              <a:lnSpc>
                <a:spcPct val="170000"/>
              </a:lnSpc>
            </a:pPr>
            <a:r>
              <a:rPr lang="en-US" altLang="zh-CN" dirty="0">
                <a:latin typeface="Courier New" panose="02070309020205020404" pitchFamily="49" charset="0"/>
              </a:rPr>
              <a:t>A(I)</a:t>
            </a:r>
            <a:r>
              <a:rPr lang="zh-CN" altLang="en-US" dirty="0">
                <a:latin typeface="Courier New" panose="02070309020205020404" pitchFamily="49" charset="0"/>
              </a:rPr>
              <a:t>表示算法</a:t>
            </a:r>
            <a:r>
              <a:rPr lang="en-US" altLang="zh-CN" dirty="0">
                <a:latin typeface="Courier New" panose="02070309020205020404" pitchFamily="49" charset="0"/>
              </a:rPr>
              <a:t>A</a:t>
            </a:r>
            <a:r>
              <a:rPr lang="zh-CN" altLang="en-US" dirty="0">
                <a:latin typeface="Courier New" panose="02070309020205020404" pitchFamily="49" charset="0"/>
              </a:rPr>
              <a:t>对输入</a:t>
            </a:r>
            <a:r>
              <a:rPr lang="en-US" altLang="zh-CN" dirty="0">
                <a:latin typeface="Courier New" panose="02070309020205020404" pitchFamily="49" charset="0"/>
              </a:rPr>
              <a:t>I</a:t>
            </a:r>
            <a:r>
              <a:rPr lang="zh-CN" altLang="en-US" dirty="0">
                <a:latin typeface="Courier New" panose="02070309020205020404" pitchFamily="49" charset="0"/>
              </a:rPr>
              <a:t>所求出的解的权值。</a:t>
            </a:r>
            <a:endParaRPr lang="en-US" altLang="zh-CN" dirty="0">
              <a:latin typeface="Courier New" panose="02070309020205020404" pitchFamily="49" charset="0"/>
            </a:endParaRPr>
          </a:p>
          <a:p>
            <a:pPr lvl="1">
              <a:lnSpc>
                <a:spcPct val="170000"/>
              </a:lnSpc>
            </a:pPr>
            <a:r>
              <a:rPr lang="en-US" altLang="zh-CN" dirty="0">
                <a:latin typeface="Courier New" panose="02070309020205020404" pitchFamily="49" charset="0"/>
              </a:rPr>
              <a:t>OPT(I)</a:t>
            </a:r>
            <a:r>
              <a:rPr lang="zh-CN" altLang="en-US" dirty="0">
                <a:latin typeface="Courier New" panose="02070309020205020404" pitchFamily="49" charset="0"/>
              </a:rPr>
              <a:t>表示最优解的权值。</a:t>
            </a:r>
            <a:endParaRPr lang="en-US" altLang="zh-CN" dirty="0">
              <a:latin typeface="Courier New" panose="02070309020205020404" pitchFamily="49" charset="0"/>
            </a:endParaRPr>
          </a:p>
          <a:p>
            <a:pPr lvl="1">
              <a:lnSpc>
                <a:spcPct val="170000"/>
              </a:lnSpc>
            </a:pPr>
            <a:r>
              <a:rPr lang="zh-CN" altLang="en-US" dirty="0">
                <a:latin typeface="Courier New" panose="02070309020205020404" pitchFamily="49" charset="0"/>
              </a:rPr>
              <a:t>如果对每一个输入问题实例</a:t>
            </a:r>
            <a:r>
              <a:rPr lang="en-US" altLang="zh-CN" dirty="0">
                <a:latin typeface="Courier New" panose="02070309020205020404" pitchFamily="49" charset="0"/>
              </a:rPr>
              <a:t>I</a:t>
            </a:r>
            <a:r>
              <a:rPr lang="zh-CN" altLang="en-US" dirty="0">
                <a:latin typeface="Courier New" panose="02070309020205020404" pitchFamily="49" charset="0"/>
              </a:rPr>
              <a:t>，</a:t>
            </a:r>
            <a:r>
              <a:rPr lang="en-US" altLang="zh-CN" dirty="0" err="1">
                <a:latin typeface="Courier New" panose="02070309020205020404" pitchFamily="49" charset="0"/>
              </a:rPr>
              <a:t>r</a:t>
            </a:r>
            <a:r>
              <a:rPr lang="en-US" altLang="zh-CN" baseline="-25000" dirty="0" err="1">
                <a:latin typeface="Courier New" panose="02070309020205020404" pitchFamily="49" charset="0"/>
              </a:rPr>
              <a:t>A</a:t>
            </a:r>
            <a:r>
              <a:rPr lang="en-US" altLang="zh-CN" dirty="0">
                <a:latin typeface="Courier New" panose="02070309020205020404" pitchFamily="49" charset="0"/>
              </a:rPr>
              <a:t>(I)≤r</a:t>
            </a:r>
            <a:r>
              <a:rPr lang="zh-CN" altLang="en-US" dirty="0">
                <a:latin typeface="Courier New" panose="02070309020205020404" pitchFamily="49" charset="0"/>
              </a:rPr>
              <a:t>，则称近似算法</a:t>
            </a:r>
            <a:r>
              <a:rPr lang="en-US" altLang="zh-CN" dirty="0">
                <a:latin typeface="Courier New" panose="02070309020205020404" pitchFamily="49" charset="0"/>
              </a:rPr>
              <a:t>A</a:t>
            </a:r>
            <a:r>
              <a:rPr lang="zh-CN" altLang="en-US" dirty="0">
                <a:latin typeface="Courier New" panose="02070309020205020404" pitchFamily="49" charset="0"/>
              </a:rPr>
              <a:t>的近似比为</a:t>
            </a:r>
            <a:r>
              <a:rPr lang="en-US" altLang="zh-CN" dirty="0">
                <a:latin typeface="Courier New" panose="02070309020205020404" pitchFamily="49" charset="0"/>
              </a:rPr>
              <a:t>r</a:t>
            </a:r>
            <a:r>
              <a:rPr lang="zh-CN" altLang="en-US" dirty="0">
                <a:latin typeface="Courier New" panose="02070309020205020404" pitchFamily="49" charset="0"/>
              </a:rPr>
              <a:t>，称</a:t>
            </a:r>
            <a:r>
              <a:rPr lang="en-US" altLang="zh-CN" dirty="0">
                <a:latin typeface="Courier New" panose="02070309020205020404" pitchFamily="49" charset="0"/>
              </a:rPr>
              <a:t>A</a:t>
            </a:r>
            <a:r>
              <a:rPr lang="zh-CN" altLang="en-US" dirty="0">
                <a:latin typeface="Courier New" panose="02070309020205020404" pitchFamily="49" charset="0"/>
              </a:rPr>
              <a:t>是</a:t>
            </a:r>
            <a:r>
              <a:rPr lang="en-US" altLang="zh-CN" dirty="0">
                <a:latin typeface="Courier New" panose="02070309020205020404" pitchFamily="49" charset="0"/>
              </a:rPr>
              <a:t>r-</a:t>
            </a:r>
            <a:r>
              <a:rPr lang="zh-CN" altLang="en-US" dirty="0">
                <a:latin typeface="Courier New" panose="02070309020205020404" pitchFamily="49" charset="0"/>
              </a:rPr>
              <a:t>近似算法。</a:t>
            </a:r>
            <a:endParaRPr lang="en-US" altLang="zh-CN" dirty="0">
              <a:latin typeface="Courier New" panose="02070309020205020404" pitchFamily="49" charset="0"/>
            </a:endParaRPr>
          </a:p>
          <a:p>
            <a:pPr>
              <a:lnSpc>
                <a:spcPct val="170000"/>
              </a:lnSpc>
            </a:pPr>
            <a:r>
              <a:rPr lang="zh-CN" altLang="en-US" dirty="0">
                <a:latin typeface="Courier New" panose="02070309020205020404" pitchFamily="49" charset="0"/>
              </a:rPr>
              <a:t>具有常数比的近似算法</a:t>
            </a:r>
            <a:endParaRPr lang="en-US" altLang="zh-CN" dirty="0">
              <a:latin typeface="Courier New" panose="02070309020205020404" pitchFamily="49" charset="0"/>
            </a:endParaRPr>
          </a:p>
          <a:p>
            <a:pPr lvl="1">
              <a:lnSpc>
                <a:spcPct val="170000"/>
              </a:lnSpc>
            </a:pPr>
            <a:r>
              <a:rPr lang="zh-CN" altLang="en-US" dirty="0">
                <a:latin typeface="Courier New" panose="02070309020205020404" pitchFamily="49" charset="0"/>
              </a:rPr>
              <a:t>当</a:t>
            </a:r>
            <a:r>
              <a:rPr lang="en-US" altLang="zh-CN" dirty="0">
                <a:latin typeface="Courier New" panose="02070309020205020404" pitchFamily="49" charset="0"/>
              </a:rPr>
              <a:t>r</a:t>
            </a:r>
            <a:r>
              <a:rPr lang="zh-CN" altLang="en-US" dirty="0">
                <a:latin typeface="Courier New" panose="02070309020205020404" pitchFamily="49" charset="0"/>
              </a:rPr>
              <a:t>是一个常数时，称</a:t>
            </a:r>
            <a:r>
              <a:rPr lang="en-US" altLang="zh-CN" dirty="0">
                <a:latin typeface="Courier New" panose="02070309020205020404" pitchFamily="49" charset="0"/>
              </a:rPr>
              <a:t>A</a:t>
            </a:r>
            <a:r>
              <a:rPr lang="zh-CN" altLang="en-US" dirty="0">
                <a:latin typeface="Courier New" panose="02070309020205020404" pitchFamily="49" charset="0"/>
              </a:rPr>
              <a:t>具有常数比。</a:t>
            </a:r>
            <a:endParaRPr lang="en-US" altLang="zh-CN" dirty="0">
              <a:latin typeface="Courier New" panose="02070309020205020404" pitchFamily="49" charset="0"/>
            </a:endParaRPr>
          </a:p>
          <a:p>
            <a:pPr lvl="1">
              <a:lnSpc>
                <a:spcPct val="170000"/>
              </a:lnSpc>
            </a:pPr>
            <a:r>
              <a:rPr lang="en-US" altLang="zh-CN" dirty="0">
                <a:latin typeface="Courier New" panose="02070309020205020404" pitchFamily="49" charset="0"/>
              </a:rPr>
              <a:t>r</a:t>
            </a:r>
            <a:r>
              <a:rPr lang="zh-CN" altLang="en-US" dirty="0">
                <a:latin typeface="Courier New" panose="02070309020205020404" pitchFamily="49" charset="0"/>
              </a:rPr>
              <a:t>不小于</a:t>
            </a:r>
            <a:r>
              <a:rPr lang="en-US" altLang="zh-CN" dirty="0">
                <a:latin typeface="Courier New" panose="02070309020205020404" pitchFamily="49" charset="0"/>
              </a:rPr>
              <a:t>1</a:t>
            </a:r>
            <a:r>
              <a:rPr lang="zh-CN" altLang="en-US" dirty="0">
                <a:latin typeface="Courier New" panose="02070309020205020404" pitchFamily="49" charset="0"/>
              </a:rPr>
              <a:t>，愈接近</a:t>
            </a:r>
            <a:r>
              <a:rPr lang="en-US" altLang="zh-CN" dirty="0">
                <a:latin typeface="Courier New" panose="02070309020205020404" pitchFamily="49" charset="0"/>
              </a:rPr>
              <a:t>1</a:t>
            </a:r>
            <a:r>
              <a:rPr lang="zh-CN" altLang="en-US" dirty="0">
                <a:latin typeface="Courier New" panose="02070309020205020404" pitchFamily="49" charset="0"/>
              </a:rPr>
              <a:t>愈好。</a:t>
            </a:r>
            <a:endParaRPr lang="en-US" altLang="zh-CN" dirty="0">
              <a:latin typeface="Courier New" panose="02070309020205020404" pitchFamily="49" charset="0"/>
            </a:endParaRPr>
          </a:p>
        </p:txBody>
      </p:sp>
    </p:spTree>
    <p:extLst>
      <p:ext uri="{BB962C8B-B14F-4D97-AF65-F5344CB8AC3E}">
        <p14:creationId xmlns:p14="http://schemas.microsoft.com/office/powerpoint/2010/main" val="11281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近似算法</a:t>
            </a:r>
          </a:p>
        </p:txBody>
      </p:sp>
      <p:sp>
        <p:nvSpPr>
          <p:cNvPr id="3" name="内容占位符 2"/>
          <p:cNvSpPr>
            <a:spLocks noGrp="1"/>
          </p:cNvSpPr>
          <p:nvPr>
            <p:ph idx="1"/>
          </p:nvPr>
        </p:nvSpPr>
        <p:spPr/>
        <p:txBody>
          <a:bodyPr/>
          <a:lstStyle/>
          <a:p>
            <a:pPr>
              <a:lnSpc>
                <a:spcPct val="200000"/>
              </a:lnSpc>
            </a:pPr>
            <a:r>
              <a:rPr lang="zh-CN" altLang="en-US" dirty="0"/>
              <a:t>完全可近似的问题</a:t>
            </a:r>
            <a:endParaRPr lang="en-US" altLang="zh-CN" dirty="0"/>
          </a:p>
          <a:p>
            <a:pPr lvl="1">
              <a:lnSpc>
                <a:spcPct val="200000"/>
              </a:lnSpc>
            </a:pPr>
            <a:r>
              <a:rPr lang="zh-CN" altLang="en-US" dirty="0"/>
              <a:t>对任意小的</a:t>
            </a:r>
            <a:r>
              <a:rPr lang="en-US" altLang="zh-CN" dirty="0"/>
              <a:t>ε&gt;0</a:t>
            </a:r>
            <a:r>
              <a:rPr lang="zh-CN" altLang="en-US" dirty="0"/>
              <a:t>，存在</a:t>
            </a:r>
            <a:r>
              <a:rPr lang="en-US" altLang="zh-CN" dirty="0"/>
              <a:t>(1+ε)-</a:t>
            </a:r>
            <a:r>
              <a:rPr lang="zh-CN" altLang="en-US" dirty="0"/>
              <a:t>近似算法，则称问题为完全可近似问题。</a:t>
            </a:r>
            <a:endParaRPr lang="en-US" altLang="zh-CN" dirty="0"/>
          </a:p>
          <a:p>
            <a:pPr>
              <a:lnSpc>
                <a:spcPct val="200000"/>
              </a:lnSpc>
            </a:pPr>
            <a:r>
              <a:rPr lang="zh-CN" altLang="en-US" dirty="0"/>
              <a:t>可近似的问题</a:t>
            </a:r>
            <a:endParaRPr lang="en-US" altLang="zh-CN" dirty="0"/>
          </a:p>
          <a:p>
            <a:pPr lvl="1">
              <a:lnSpc>
                <a:spcPct val="200000"/>
              </a:lnSpc>
            </a:pPr>
            <a:r>
              <a:rPr lang="zh-CN" altLang="en-US" dirty="0"/>
              <a:t>存在具有常数比的近似算法，称问题是可近似的。</a:t>
            </a:r>
            <a:endParaRPr lang="en-US" altLang="zh-CN" dirty="0"/>
          </a:p>
          <a:p>
            <a:pPr>
              <a:lnSpc>
                <a:spcPct val="200000"/>
              </a:lnSpc>
            </a:pPr>
            <a:r>
              <a:rPr lang="zh-CN" altLang="en-US" dirty="0"/>
              <a:t>不可近似的问题</a:t>
            </a:r>
            <a:endParaRPr lang="en-US" altLang="zh-CN" dirty="0"/>
          </a:p>
          <a:p>
            <a:pPr lvl="1">
              <a:lnSpc>
                <a:spcPct val="200000"/>
              </a:lnSpc>
            </a:pPr>
            <a:r>
              <a:rPr lang="zh-CN" altLang="en-US" dirty="0"/>
              <a:t>不存在具有常数比的近似算法，称问题是不可近似的。</a:t>
            </a:r>
            <a:endParaRPr lang="en-US" altLang="zh-CN" dirty="0"/>
          </a:p>
        </p:txBody>
      </p:sp>
    </p:spTree>
    <p:extLst>
      <p:ext uri="{BB962C8B-B14F-4D97-AF65-F5344CB8AC3E}">
        <p14:creationId xmlns:p14="http://schemas.microsoft.com/office/powerpoint/2010/main" val="4023714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56082" y="1572547"/>
            <a:ext cx="7200899" cy="14156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000" b="1" dirty="0"/>
              <a:t>对于任意给定的无向图</a:t>
            </a:r>
            <a:r>
              <a:rPr lang="en-US" altLang="zh-CN" sz="2000" b="1" dirty="0"/>
              <a:t>G=&lt;V, E&gt;</a:t>
            </a:r>
            <a:r>
              <a:rPr lang="zh-CN" altLang="en-US" sz="2000" b="1" dirty="0"/>
              <a:t>，</a:t>
            </a:r>
            <a:r>
              <a:rPr lang="en-US" altLang="zh-CN" sz="2000" b="1" dirty="0"/>
              <a:t>V’</a:t>
            </a:r>
            <a:r>
              <a:rPr lang="zh-CN" altLang="en-US" sz="2000" b="1" dirty="0"/>
              <a:t>是</a:t>
            </a:r>
            <a:r>
              <a:rPr lang="en-US" altLang="zh-CN" sz="2000" b="1" dirty="0"/>
              <a:t>V</a:t>
            </a:r>
            <a:r>
              <a:rPr lang="zh-CN" altLang="en-US" sz="2000" b="1" dirty="0"/>
              <a:t>的子集，如果对</a:t>
            </a:r>
            <a:r>
              <a:rPr lang="en-US" altLang="zh-CN" sz="2000" b="1" dirty="0"/>
              <a:t>E</a:t>
            </a:r>
            <a:r>
              <a:rPr lang="zh-CN" altLang="en-US" sz="2000" b="1" dirty="0"/>
              <a:t>中任意一条边都至少有一个顶点在</a:t>
            </a:r>
            <a:r>
              <a:rPr lang="en-US" altLang="zh-CN" sz="2000" b="1" dirty="0"/>
              <a:t>V’</a:t>
            </a:r>
            <a:r>
              <a:rPr lang="zh-CN" altLang="en-US" sz="2000" b="1" dirty="0"/>
              <a:t>中，则称</a:t>
            </a:r>
            <a:r>
              <a:rPr lang="en-US" altLang="zh-CN" sz="2000" b="1" dirty="0"/>
              <a:t>V’</a:t>
            </a:r>
            <a:r>
              <a:rPr lang="zh-CN" altLang="en-US" sz="2000" b="1" dirty="0"/>
              <a:t>是</a:t>
            </a:r>
            <a:r>
              <a:rPr lang="en-US" altLang="zh-CN" sz="2000" b="1" dirty="0"/>
              <a:t>G</a:t>
            </a:r>
            <a:r>
              <a:rPr lang="zh-CN" altLang="en-US" sz="2000" b="1" dirty="0"/>
              <a:t>的一个顶点覆盖。求顶点数最少的顶点覆盖。</a:t>
            </a:r>
          </a:p>
        </p:txBody>
      </p:sp>
      <p:sp>
        <p:nvSpPr>
          <p:cNvPr id="4" name="标题 3"/>
          <p:cNvSpPr>
            <a:spLocks noGrp="1"/>
          </p:cNvSpPr>
          <p:nvPr>
            <p:ph type="title"/>
          </p:nvPr>
        </p:nvSpPr>
        <p:spPr/>
        <p:txBody>
          <a:bodyPr/>
          <a:lstStyle/>
          <a:p>
            <a:r>
              <a:rPr lang="zh-CN" altLang="en-US" dirty="0"/>
              <a:t>最小顶点覆盖问题</a:t>
            </a:r>
          </a:p>
        </p:txBody>
      </p:sp>
      <p:grpSp>
        <p:nvGrpSpPr>
          <p:cNvPr id="87" name="组合 86"/>
          <p:cNvGrpSpPr/>
          <p:nvPr/>
        </p:nvGrpSpPr>
        <p:grpSpPr>
          <a:xfrm>
            <a:off x="4641981" y="4064988"/>
            <a:ext cx="3619500" cy="1407825"/>
            <a:chOff x="5686425" y="3829050"/>
            <a:chExt cx="3619500" cy="1407825"/>
          </a:xfrm>
        </p:grpSpPr>
        <p:sp>
          <p:nvSpPr>
            <p:cNvPr id="64" name="椭圆 63"/>
            <p:cNvSpPr/>
            <p:nvPr/>
          </p:nvSpPr>
          <p:spPr>
            <a:xfrm>
              <a:off x="56864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5" name="椭圆 64"/>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6" name="椭圆 65"/>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7" name="椭圆 66"/>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8" name="椭圆 67"/>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9" name="椭圆 68"/>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0" name="椭圆 69"/>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72" name="直接连接符 71"/>
            <p:cNvCxnSpPr>
              <a:stCxn id="64" idx="4"/>
              <a:endCxn id="65"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4" idx="6"/>
              <a:endCxn id="66"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6" idx="6"/>
              <a:endCxn id="67"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6" idx="4"/>
              <a:endCxn id="68"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67" idx="3"/>
              <a:endCxn id="68"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7" idx="4"/>
              <a:endCxn id="69"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8" idx="6"/>
              <a:endCxn id="69"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7" idx="5"/>
              <a:endCxn id="70"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4641981" y="4064988"/>
            <a:ext cx="3619500" cy="1407825"/>
            <a:chOff x="5686425" y="3829050"/>
            <a:chExt cx="3619500" cy="1407825"/>
          </a:xfrm>
        </p:grpSpPr>
        <p:sp>
          <p:nvSpPr>
            <p:cNvPr id="89" name="椭圆 88"/>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0" name="椭圆 89"/>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1" name="椭圆 90"/>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2" name="椭圆 91"/>
            <p:cNvSpPr/>
            <p:nvPr/>
          </p:nvSpPr>
          <p:spPr>
            <a:xfrm>
              <a:off x="78200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3" name="椭圆 92"/>
            <p:cNvSpPr/>
            <p:nvPr/>
          </p:nvSpPr>
          <p:spPr>
            <a:xfrm>
              <a:off x="6753225" y="4817775"/>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4" name="椭圆 93"/>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5" name="椭圆 94"/>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96" name="直接连接符 95"/>
            <p:cNvCxnSpPr>
              <a:stCxn id="89" idx="4"/>
              <a:endCxn id="90"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9" idx="6"/>
              <a:endCxn id="91"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a:endCxn id="92"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91" idx="4"/>
              <a:endCxn id="93"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2" idx="3"/>
              <a:endCxn id="93"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2" idx="4"/>
              <a:endCxn id="94"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3" idx="6"/>
              <a:endCxn id="94"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2" idx="5"/>
              <a:endCxn id="95"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488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最小顶点覆盖问题</a:t>
            </a:r>
          </a:p>
        </p:txBody>
      </p:sp>
      <p:sp>
        <p:nvSpPr>
          <p:cNvPr id="3" name="文本框 2"/>
          <p:cNvSpPr txBox="1"/>
          <p:nvPr/>
        </p:nvSpPr>
        <p:spPr>
          <a:xfrm>
            <a:off x="3469201" y="1560738"/>
            <a:ext cx="4926349" cy="367023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nSpc>
                <a:spcPct val="150000"/>
              </a:lnSpc>
            </a:pPr>
            <a:r>
              <a:rPr lang="en-US" altLang="zh-CN" sz="1200" b="1" dirty="0">
                <a:latin typeface="Courier New" panose="02070309020205020404" pitchFamily="49" charset="0"/>
                <a:cs typeface="Courier New" panose="02070309020205020404" pitchFamily="49" charset="0"/>
              </a:rPr>
              <a:t>// MVC</a:t>
            </a:r>
            <a:r>
              <a:rPr lang="zh-CN" altLang="en-US" sz="1200" b="1" dirty="0">
                <a:latin typeface="Courier New" panose="02070309020205020404" pitchFamily="49" charset="0"/>
                <a:cs typeface="Courier New" panose="02070309020205020404" pitchFamily="49" charset="0"/>
              </a:rPr>
              <a:t>近似算法</a:t>
            </a:r>
            <a:endParaRPr lang="en-US" altLang="zh-CN" sz="1200" b="1" dirty="0">
              <a:latin typeface="Courier New" panose="02070309020205020404" pitchFamily="49" charset="0"/>
              <a:cs typeface="Courier New" panose="02070309020205020404" pitchFamily="49" charset="0"/>
            </a:endParaRPr>
          </a:p>
          <a:p>
            <a:pPr>
              <a:lnSpc>
                <a:spcPct val="150000"/>
              </a:lnSpc>
            </a:pPr>
            <a:r>
              <a:rPr lang="en-US" altLang="zh-CN" sz="1200" b="1" dirty="0">
                <a:latin typeface="Courier New" panose="02070309020205020404" pitchFamily="49" charset="0"/>
                <a:cs typeface="Courier New" panose="02070309020205020404" pitchFamily="49" charset="0"/>
              </a:rPr>
              <a:t>MVC(V, E)</a:t>
            </a:r>
          </a:p>
          <a:p>
            <a:pPr>
              <a:lnSpc>
                <a:spcPct val="150000"/>
              </a:lnSpc>
            </a:pPr>
            <a:r>
              <a:rPr lang="en-US" altLang="zh-CN" sz="1200" b="1" dirty="0">
                <a:latin typeface="Courier New" panose="02070309020205020404" pitchFamily="49" charset="0"/>
                <a:cs typeface="Courier New" panose="02070309020205020404" pitchFamily="49" charset="0"/>
              </a:rPr>
              <a:t>{</a:t>
            </a:r>
          </a:p>
          <a:p>
            <a:pPr>
              <a:lnSpc>
                <a:spcPct val="150000"/>
              </a:lnSpc>
            </a:pPr>
            <a:r>
              <a:rPr lang="en-US" altLang="zh-CN" sz="1200" b="1" dirty="0">
                <a:latin typeface="Courier New" panose="02070309020205020404" pitchFamily="49" charset="0"/>
                <a:cs typeface="Courier New" panose="02070309020205020404" pitchFamily="49" charset="0"/>
              </a:rPr>
              <a:t>    V' = {};</a:t>
            </a:r>
          </a:p>
          <a:p>
            <a:pPr>
              <a:lnSpc>
                <a:spcPct val="150000"/>
              </a:lnSpc>
            </a:pPr>
            <a:r>
              <a:rPr lang="en-US" altLang="zh-CN" sz="1200" b="1" dirty="0">
                <a:latin typeface="Courier New" panose="02070309020205020404" pitchFamily="49" charset="0"/>
                <a:cs typeface="Courier New" panose="02070309020205020404" pitchFamily="49" charset="0"/>
              </a:rPr>
              <a:t>    while (E != { })</a:t>
            </a:r>
          </a:p>
          <a:p>
            <a:pPr>
              <a:lnSpc>
                <a:spcPct val="150000"/>
              </a:lnSpc>
            </a:pPr>
            <a:r>
              <a:rPr lang="en-US" altLang="zh-CN" sz="1200" b="1" dirty="0">
                <a:latin typeface="Courier New" panose="02070309020205020404" pitchFamily="49" charset="0"/>
                <a:cs typeface="Courier New" panose="02070309020205020404" pitchFamily="49" charset="0"/>
              </a:rPr>
              <a:t>    {</a:t>
            </a:r>
          </a:p>
          <a:p>
            <a:pPr>
              <a:lnSpc>
                <a:spcPct val="150000"/>
              </a:lnSpc>
            </a:pPr>
            <a:r>
              <a:rPr lang="en-US" altLang="zh-CN" sz="1200" b="1" dirty="0">
                <a:latin typeface="Courier New" panose="02070309020205020404" pitchFamily="49" charset="0"/>
                <a:cs typeface="Courier New" panose="02070309020205020404" pitchFamily="49" charset="0"/>
              </a:rPr>
              <a:t>        </a:t>
            </a:r>
            <a:r>
              <a:rPr lang="zh-CN" altLang="en-US" sz="1200" b="1" dirty="0">
                <a:latin typeface="Courier New" panose="02070309020205020404" pitchFamily="49" charset="0"/>
                <a:cs typeface="Courier New" panose="02070309020205020404" pitchFamily="49" charset="0"/>
              </a:rPr>
              <a:t>从</a:t>
            </a:r>
            <a:r>
              <a:rPr lang="en-US" altLang="zh-CN" sz="1200" b="1" dirty="0">
                <a:latin typeface="Courier New" panose="02070309020205020404" pitchFamily="49" charset="0"/>
                <a:cs typeface="Courier New" panose="02070309020205020404" pitchFamily="49" charset="0"/>
              </a:rPr>
              <a:t>E</a:t>
            </a:r>
            <a:r>
              <a:rPr lang="zh-CN" altLang="en-US" sz="1200" b="1" dirty="0">
                <a:latin typeface="Courier New" panose="02070309020205020404" pitchFamily="49" charset="0"/>
                <a:cs typeface="Courier New" panose="02070309020205020404" pitchFamily="49" charset="0"/>
              </a:rPr>
              <a:t>中任取一条边</a:t>
            </a:r>
            <a:r>
              <a:rPr lang="en-US" altLang="zh-CN" sz="1200" b="1" dirty="0">
                <a:latin typeface="Courier New" panose="02070309020205020404" pitchFamily="49" charset="0"/>
                <a:cs typeface="Courier New" panose="02070309020205020404" pitchFamily="49" charset="0"/>
              </a:rPr>
              <a:t>(u, v);</a:t>
            </a:r>
          </a:p>
          <a:p>
            <a:pPr>
              <a:lnSpc>
                <a:spcPct val="150000"/>
              </a:lnSpc>
            </a:pPr>
            <a:r>
              <a:rPr lang="en-US" altLang="zh-CN" sz="1200" b="1" dirty="0">
                <a:latin typeface="Courier New" panose="02070309020205020404" pitchFamily="49" charset="0"/>
                <a:cs typeface="Courier New" panose="02070309020205020404" pitchFamily="49" charset="0"/>
              </a:rPr>
              <a:t>        V' += {(u, v)};</a:t>
            </a:r>
          </a:p>
          <a:p>
            <a:pPr>
              <a:lnSpc>
                <a:spcPct val="150000"/>
              </a:lnSpc>
            </a:pPr>
            <a:r>
              <a:rPr lang="en-US" altLang="zh-CN" sz="1200" b="1" dirty="0">
                <a:latin typeface="Courier New" panose="02070309020205020404" pitchFamily="49" charset="0"/>
                <a:cs typeface="Courier New" panose="02070309020205020404" pitchFamily="49" charset="0"/>
              </a:rPr>
              <a:t>        V -= {u, v};</a:t>
            </a:r>
          </a:p>
          <a:p>
            <a:pPr>
              <a:lnSpc>
                <a:spcPct val="150000"/>
              </a:lnSpc>
            </a:pPr>
            <a:r>
              <a:rPr lang="en-US" altLang="zh-CN" sz="1200" b="1" dirty="0">
                <a:latin typeface="Courier New" panose="02070309020205020404" pitchFamily="49" charset="0"/>
                <a:cs typeface="Courier New" panose="02070309020205020404" pitchFamily="49" charset="0"/>
              </a:rPr>
              <a:t>        E -= {(x, y)|x==u || x==v || y==u || y==v};</a:t>
            </a:r>
          </a:p>
          <a:p>
            <a:pPr>
              <a:lnSpc>
                <a:spcPct val="150000"/>
              </a:lnSpc>
            </a:pPr>
            <a:r>
              <a:rPr lang="en-US" altLang="zh-CN" sz="1200" b="1" dirty="0">
                <a:latin typeface="Courier New" panose="02070309020205020404" pitchFamily="49" charset="0"/>
                <a:cs typeface="Courier New" panose="02070309020205020404" pitchFamily="49" charset="0"/>
              </a:rPr>
              <a:t>    }</a:t>
            </a:r>
          </a:p>
          <a:p>
            <a:pPr>
              <a:lnSpc>
                <a:spcPct val="150000"/>
              </a:lnSpc>
            </a:pPr>
            <a:r>
              <a:rPr lang="en-US" altLang="zh-CN" sz="1200" b="1" dirty="0">
                <a:latin typeface="Courier New" panose="02070309020205020404" pitchFamily="49" charset="0"/>
                <a:cs typeface="Courier New" panose="02070309020205020404" pitchFamily="49" charset="0"/>
              </a:rPr>
              <a:t>    return V';</a:t>
            </a:r>
          </a:p>
          <a:p>
            <a:pPr>
              <a:lnSpc>
                <a:spcPct val="150000"/>
              </a:lnSpc>
            </a:pPr>
            <a:r>
              <a:rPr lang="en-US" altLang="zh-CN" sz="1200" b="1" dirty="0">
                <a:latin typeface="Courier New" panose="02070309020205020404" pitchFamily="49" charset="0"/>
                <a:cs typeface="Courier New" panose="02070309020205020404" pitchFamily="49" charset="0"/>
              </a:rPr>
              <a:t>}</a:t>
            </a:r>
          </a:p>
        </p:txBody>
      </p:sp>
      <p:grpSp>
        <p:nvGrpSpPr>
          <p:cNvPr id="4" name="组合 3"/>
          <p:cNvGrpSpPr/>
          <p:nvPr/>
        </p:nvGrpSpPr>
        <p:grpSpPr>
          <a:xfrm>
            <a:off x="5491819" y="5331813"/>
            <a:ext cx="3619500" cy="1407825"/>
            <a:chOff x="5686425" y="3829050"/>
            <a:chExt cx="3619500" cy="1407825"/>
          </a:xfrm>
        </p:grpSpPr>
        <p:sp>
          <p:nvSpPr>
            <p:cNvPr id="5" name="椭圆 4"/>
            <p:cNvSpPr/>
            <p:nvPr/>
          </p:nvSpPr>
          <p:spPr>
            <a:xfrm>
              <a:off x="56864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 name="椭圆 5"/>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 name="椭圆 6"/>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 name="椭圆 7"/>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 name="椭圆 8"/>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0" name="椭圆 9"/>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1" name="椭圆 10"/>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12" name="直接连接符 11"/>
            <p:cNvCxnSpPr>
              <a:stCxn id="5" idx="4"/>
              <a:endCxn id="6"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6"/>
              <a:endCxn id="7"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6"/>
              <a:endCxn id="8"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4"/>
              <a:endCxn id="9"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3"/>
              <a:endCxn id="9"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4"/>
              <a:endCxn id="10"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6"/>
              <a:endCxn id="10"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5"/>
              <a:endCxn id="11"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5491819" y="5331813"/>
            <a:ext cx="3619500" cy="1407825"/>
            <a:chOff x="5686425" y="3829050"/>
            <a:chExt cx="3619500" cy="1407825"/>
          </a:xfrm>
        </p:grpSpPr>
        <p:sp>
          <p:nvSpPr>
            <p:cNvPr id="53" name="椭圆 52"/>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4" name="椭圆 53"/>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5" name="椭圆 54"/>
            <p:cNvSpPr/>
            <p:nvPr/>
          </p:nvSpPr>
          <p:spPr>
            <a:xfrm>
              <a:off x="67532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6" name="椭圆 55"/>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7" name="椭圆 56"/>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8" name="椭圆 57"/>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9" name="椭圆 58"/>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60" name="直接连接符 59"/>
            <p:cNvCxnSpPr>
              <a:stCxn id="53" idx="4"/>
              <a:endCxn id="54"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6"/>
              <a:endCxn id="55" idx="2"/>
            </p:cNvCxnSpPr>
            <p:nvPr/>
          </p:nvCxnSpPr>
          <p:spPr>
            <a:xfrm>
              <a:off x="6105525" y="40386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6"/>
              <a:endCxn id="56"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5" idx="4"/>
              <a:endCxn id="57"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6" idx="3"/>
              <a:endCxn id="57"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6" idx="4"/>
              <a:endCxn id="58"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7" idx="6"/>
              <a:endCxn id="58"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6" idx="5"/>
              <a:endCxn id="59"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5491819" y="5331813"/>
            <a:ext cx="3619500" cy="1407825"/>
            <a:chOff x="5686425" y="3829050"/>
            <a:chExt cx="3619500" cy="1407825"/>
          </a:xfrm>
        </p:grpSpPr>
        <p:sp>
          <p:nvSpPr>
            <p:cNvPr id="85" name="椭圆 84"/>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6" name="椭圆 85"/>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7" name="椭圆 86"/>
            <p:cNvSpPr/>
            <p:nvPr/>
          </p:nvSpPr>
          <p:spPr>
            <a:xfrm>
              <a:off x="67532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8" name="椭圆 87"/>
            <p:cNvSpPr/>
            <p:nvPr/>
          </p:nvSpPr>
          <p:spPr>
            <a:xfrm>
              <a:off x="78200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9" name="椭圆 88"/>
            <p:cNvSpPr/>
            <p:nvPr/>
          </p:nvSpPr>
          <p:spPr>
            <a:xfrm>
              <a:off x="6753225" y="4817775"/>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0" name="椭圆 89"/>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1" name="椭圆 90"/>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92" name="直接连接符 91"/>
            <p:cNvCxnSpPr>
              <a:stCxn id="85" idx="4"/>
              <a:endCxn id="86"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5" idx="6"/>
              <a:endCxn id="87" idx="2"/>
            </p:cNvCxnSpPr>
            <p:nvPr/>
          </p:nvCxnSpPr>
          <p:spPr>
            <a:xfrm>
              <a:off x="6105525" y="40386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7" idx="6"/>
              <a:endCxn id="88"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7" idx="4"/>
              <a:endCxn id="89"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8" idx="3"/>
              <a:endCxn id="89" idx="7"/>
            </p:cNvCxnSpPr>
            <p:nvPr/>
          </p:nvCxnSpPr>
          <p:spPr>
            <a:xfrm flipH="1">
              <a:off x="7110949" y="4186774"/>
              <a:ext cx="770452" cy="6923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8" idx="4"/>
              <a:endCxn id="90"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9" idx="6"/>
              <a:endCxn id="90"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8" idx="5"/>
              <a:endCxn id="91"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7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39" name="Rectangle 3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7" name="Group 5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矩形 1">
            <a:extLst>
              <a:ext uri="{FF2B5EF4-FFF2-40B4-BE49-F238E27FC236}">
                <a16:creationId xmlns:a16="http://schemas.microsoft.com/office/drawing/2014/main" id="{E74FD38E-F223-4D02-8B63-0D3A91941D26}"/>
              </a:ext>
            </a:extLst>
          </p:cNvPr>
          <p:cNvSpPr/>
          <p:nvPr/>
        </p:nvSpPr>
        <p:spPr>
          <a:xfrm>
            <a:off x="3373062" y="2133600"/>
            <a:ext cx="8131550" cy="37776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p>
            <a:pPr>
              <a:lnSpc>
                <a:spcPct val="90000"/>
              </a:lnSpc>
              <a:spcBef>
                <a:spcPts val="1000"/>
              </a:spcBef>
              <a:buClr>
                <a:schemeClr val="accent1"/>
              </a:buClr>
            </a:pPr>
            <a:r>
              <a:rPr lang="en-US" altLang="zh-CN" b="1">
                <a:solidFill>
                  <a:schemeClr val="tx1">
                    <a:lumMod val="75000"/>
                    <a:lumOff val="25000"/>
                  </a:schemeClr>
                </a:solidFill>
              </a:rPr>
              <a:t>Deduction()</a:t>
            </a:r>
          </a:p>
          <a:p>
            <a:pPr>
              <a:lnSpc>
                <a:spcPct val="90000"/>
              </a:lnSpc>
              <a:spcBef>
                <a:spcPts val="1000"/>
              </a:spcBef>
              <a:buClr>
                <a:schemeClr val="accent1"/>
              </a:buClr>
            </a:pPr>
            <a:r>
              <a:rPr lang="en-US" altLang="zh-CN" b="1">
                <a:solidFill>
                  <a:schemeClr val="tx1">
                    <a:lumMod val="75000"/>
                    <a:lumOff val="25000"/>
                  </a:schemeClr>
                </a:solidFill>
              </a:rPr>
              <a:t>{</a:t>
            </a:r>
          </a:p>
          <a:p>
            <a:pPr>
              <a:lnSpc>
                <a:spcPct val="90000"/>
              </a:lnSpc>
              <a:spcBef>
                <a:spcPts val="1000"/>
              </a:spcBef>
              <a:buClr>
                <a:schemeClr val="accent1"/>
              </a:buClr>
            </a:pPr>
            <a:r>
              <a:rPr lang="en-US" altLang="zh-CN" b="1">
                <a:solidFill>
                  <a:schemeClr val="tx1">
                    <a:lumMod val="75000"/>
                    <a:lumOff val="25000"/>
                  </a:schemeClr>
                </a:solidFill>
              </a:rPr>
              <a:t>    A = </a:t>
            </a:r>
            <a:r>
              <a:rPr lang="zh-CN" altLang="en-US" b="1">
                <a:solidFill>
                  <a:schemeClr val="tx1">
                    <a:lumMod val="75000"/>
                    <a:lumOff val="25000"/>
                  </a:schemeClr>
                </a:solidFill>
              </a:rPr>
              <a:t>初始问题状态</a:t>
            </a:r>
            <a:r>
              <a:rPr lang="en-US" altLang="zh-CN" b="1">
                <a:solidFill>
                  <a:schemeClr val="tx1">
                    <a:lumMod val="75000"/>
                    <a:lumOff val="25000"/>
                  </a:schemeClr>
                </a:solidFill>
              </a:rPr>
              <a:t>;</a:t>
            </a:r>
          </a:p>
          <a:p>
            <a:pPr>
              <a:lnSpc>
                <a:spcPct val="90000"/>
              </a:lnSpc>
              <a:spcBef>
                <a:spcPts val="1000"/>
              </a:spcBef>
              <a:buClr>
                <a:schemeClr val="accent1"/>
              </a:buClr>
            </a:pPr>
            <a:r>
              <a:rPr lang="en-US" altLang="zh-CN" b="1">
                <a:solidFill>
                  <a:schemeClr val="tx1">
                    <a:lumMod val="75000"/>
                    <a:lumOff val="25000"/>
                  </a:schemeClr>
                </a:solidFill>
              </a:rPr>
              <a:t>    while (A</a:t>
            </a:r>
            <a:r>
              <a:rPr lang="zh-CN" altLang="en-US" b="1">
                <a:solidFill>
                  <a:schemeClr val="tx1">
                    <a:lumMod val="75000"/>
                    <a:lumOff val="25000"/>
                  </a:schemeClr>
                </a:solidFill>
              </a:rPr>
              <a:t>还不是解</a:t>
            </a:r>
            <a:r>
              <a:rPr lang="en-US" altLang="zh-CN" b="1">
                <a:solidFill>
                  <a:schemeClr val="tx1">
                    <a:lumMod val="75000"/>
                    <a:lumOff val="25000"/>
                  </a:schemeClr>
                </a:solidFill>
              </a:rPr>
              <a:t>)</a:t>
            </a:r>
          </a:p>
          <a:p>
            <a:pPr>
              <a:lnSpc>
                <a:spcPct val="90000"/>
              </a:lnSpc>
              <a:spcBef>
                <a:spcPts val="1000"/>
              </a:spcBef>
              <a:buClr>
                <a:schemeClr val="accent1"/>
              </a:buClr>
            </a:pPr>
            <a:r>
              <a:rPr lang="en-US" altLang="zh-CN" b="1">
                <a:solidFill>
                  <a:schemeClr val="tx1">
                    <a:lumMod val="75000"/>
                    <a:lumOff val="25000"/>
                  </a:schemeClr>
                </a:solidFill>
              </a:rPr>
              <a:t>    {</a:t>
            </a:r>
          </a:p>
          <a:p>
            <a:pPr>
              <a:lnSpc>
                <a:spcPct val="90000"/>
              </a:lnSpc>
              <a:spcBef>
                <a:spcPts val="1000"/>
              </a:spcBef>
              <a:buClr>
                <a:schemeClr val="accent1"/>
              </a:buClr>
            </a:pPr>
            <a:r>
              <a:rPr lang="en-US" altLang="zh-CN" b="1">
                <a:solidFill>
                  <a:schemeClr val="tx1">
                    <a:lumMod val="75000"/>
                    <a:lumOff val="25000"/>
                  </a:schemeClr>
                </a:solidFill>
              </a:rPr>
              <a:t>        </a:t>
            </a:r>
            <a:r>
              <a:rPr lang="zh-CN" altLang="en-US" b="1">
                <a:solidFill>
                  <a:schemeClr val="tx1">
                    <a:lumMod val="75000"/>
                    <a:lumOff val="25000"/>
                  </a:schemeClr>
                </a:solidFill>
              </a:rPr>
              <a:t>由问题规则对</a:t>
            </a:r>
            <a:r>
              <a:rPr lang="en-US" altLang="zh-CN" b="1">
                <a:solidFill>
                  <a:schemeClr val="tx1">
                    <a:lumMod val="75000"/>
                    <a:lumOff val="25000"/>
                  </a:schemeClr>
                </a:solidFill>
              </a:rPr>
              <a:t>A</a:t>
            </a:r>
            <a:r>
              <a:rPr lang="zh-CN" altLang="en-US" b="1">
                <a:solidFill>
                  <a:schemeClr val="tx1">
                    <a:lumMod val="75000"/>
                    <a:lumOff val="25000"/>
                  </a:schemeClr>
                </a:solidFill>
              </a:rPr>
              <a:t>进行推理</a:t>
            </a:r>
            <a:r>
              <a:rPr lang="en-US" altLang="zh-CN" b="1">
                <a:solidFill>
                  <a:schemeClr val="tx1">
                    <a:lumMod val="75000"/>
                    <a:lumOff val="25000"/>
                  </a:schemeClr>
                </a:solidFill>
              </a:rPr>
              <a:t>;</a:t>
            </a:r>
          </a:p>
          <a:p>
            <a:pPr>
              <a:lnSpc>
                <a:spcPct val="90000"/>
              </a:lnSpc>
              <a:spcBef>
                <a:spcPts val="1000"/>
              </a:spcBef>
              <a:buClr>
                <a:schemeClr val="accent1"/>
              </a:buClr>
            </a:pPr>
            <a:r>
              <a:rPr lang="en-US" altLang="zh-CN" b="1">
                <a:solidFill>
                  <a:schemeClr val="tx1">
                    <a:lumMod val="75000"/>
                    <a:lumOff val="25000"/>
                  </a:schemeClr>
                </a:solidFill>
              </a:rPr>
              <a:t>        </a:t>
            </a:r>
            <a:r>
              <a:rPr lang="zh-CN" altLang="en-US" b="1">
                <a:solidFill>
                  <a:schemeClr val="tx1">
                    <a:lumMod val="75000"/>
                    <a:lumOff val="25000"/>
                  </a:schemeClr>
                </a:solidFill>
              </a:rPr>
              <a:t>将推理结论补充到</a:t>
            </a:r>
            <a:r>
              <a:rPr lang="en-US" altLang="zh-CN" b="1">
                <a:solidFill>
                  <a:schemeClr val="tx1">
                    <a:lumMod val="75000"/>
                    <a:lumOff val="25000"/>
                  </a:schemeClr>
                </a:solidFill>
              </a:rPr>
              <a:t>A</a:t>
            </a:r>
            <a:r>
              <a:rPr lang="zh-CN" altLang="en-US" b="1">
                <a:solidFill>
                  <a:schemeClr val="tx1">
                    <a:lumMod val="75000"/>
                    <a:lumOff val="25000"/>
                  </a:schemeClr>
                </a:solidFill>
              </a:rPr>
              <a:t>中。</a:t>
            </a:r>
          </a:p>
          <a:p>
            <a:pPr>
              <a:lnSpc>
                <a:spcPct val="90000"/>
              </a:lnSpc>
              <a:spcBef>
                <a:spcPts val="1000"/>
              </a:spcBef>
              <a:buClr>
                <a:schemeClr val="accent1"/>
              </a:buClr>
            </a:pPr>
            <a:r>
              <a:rPr lang="en-US" altLang="zh-CN" b="1">
                <a:solidFill>
                  <a:schemeClr val="tx1">
                    <a:lumMod val="75000"/>
                    <a:lumOff val="25000"/>
                  </a:schemeClr>
                </a:solidFill>
              </a:rPr>
              <a:t>    }</a:t>
            </a:r>
          </a:p>
          <a:p>
            <a:pPr>
              <a:lnSpc>
                <a:spcPct val="90000"/>
              </a:lnSpc>
              <a:spcBef>
                <a:spcPts val="1000"/>
              </a:spcBef>
              <a:buClr>
                <a:schemeClr val="accent1"/>
              </a:buClr>
            </a:pPr>
            <a:r>
              <a:rPr lang="en-US" altLang="zh-CN" b="1">
                <a:solidFill>
                  <a:schemeClr val="tx1">
                    <a:lumMod val="75000"/>
                    <a:lumOff val="25000"/>
                  </a:schemeClr>
                </a:solidFill>
              </a:rPr>
              <a:t>    return A;</a:t>
            </a:r>
          </a:p>
          <a:p>
            <a:pPr>
              <a:lnSpc>
                <a:spcPct val="90000"/>
              </a:lnSpc>
              <a:spcBef>
                <a:spcPts val="1000"/>
              </a:spcBef>
              <a:buClr>
                <a:schemeClr val="accent1"/>
              </a:buClr>
            </a:pPr>
            <a:r>
              <a:rPr lang="en-US" altLang="zh-CN" b="1">
                <a:solidFill>
                  <a:schemeClr val="tx1">
                    <a:lumMod val="75000"/>
                    <a:lumOff val="25000"/>
                  </a:schemeClr>
                </a:solidFill>
              </a:rPr>
              <a:t>}</a:t>
            </a:r>
            <a:endParaRPr lang="en-US" altLang="zh-CN" b="1" dirty="0">
              <a:solidFill>
                <a:schemeClr val="tx1">
                  <a:lumMod val="75000"/>
                  <a:lumOff val="25000"/>
                </a:schemeClr>
              </a:solidFill>
            </a:endParaRPr>
          </a:p>
        </p:txBody>
      </p:sp>
    </p:spTree>
    <p:extLst>
      <p:ext uri="{BB962C8B-B14F-4D97-AF65-F5344CB8AC3E}">
        <p14:creationId xmlns:p14="http://schemas.microsoft.com/office/powerpoint/2010/main" val="300858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5638" y="1880791"/>
            <a:ext cx="712946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400" b="1" dirty="0">
                <a:latin typeface="Courier New" panose="02070309020205020404" pitchFamily="49" charset="0"/>
                <a:cs typeface="Courier New" panose="02070309020205020404" pitchFamily="49" charset="0"/>
              </a:rPr>
              <a:t>设T是一个n个元素的无序数组，对任一元素x，设S(x)={i|T[i]=x}，当|S(x)</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&gt;n/2时，称x为T的主元素。设计一个线性时间算法，确定T是否有一个主元素。</a:t>
            </a:r>
          </a:p>
        </p:txBody>
      </p:sp>
      <p:sp>
        <p:nvSpPr>
          <p:cNvPr id="3" name="矩形 2"/>
          <p:cNvSpPr/>
          <p:nvPr/>
        </p:nvSpPr>
        <p:spPr>
          <a:xfrm>
            <a:off x="3195638" y="4420972"/>
            <a:ext cx="7129462" cy="49231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删除任意两个不相等的元素，主元素不变。</a:t>
            </a:r>
          </a:p>
        </p:txBody>
      </p:sp>
      <p:sp>
        <p:nvSpPr>
          <p:cNvPr id="4" name="标题 3"/>
          <p:cNvSpPr>
            <a:spLocks noGrp="1"/>
          </p:cNvSpPr>
          <p:nvPr>
            <p:ph type="title"/>
          </p:nvPr>
        </p:nvSpPr>
        <p:spPr/>
        <p:txBody>
          <a:bodyPr/>
          <a:lstStyle/>
          <a:p>
            <a:r>
              <a:rPr lang="zh-CN" altLang="en-US" dirty="0"/>
              <a:t>主元素问题</a:t>
            </a:r>
          </a:p>
        </p:txBody>
      </p:sp>
    </p:spTree>
    <p:extLst>
      <p:ext uri="{BB962C8B-B14F-4D97-AF65-F5344CB8AC3E}">
        <p14:creationId xmlns:p14="http://schemas.microsoft.com/office/powerpoint/2010/main" val="54985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193612" y="2054902"/>
            <a:ext cx="4762500" cy="3790950"/>
          </a:xfrm>
          <a:prstGeom prst="rect">
            <a:avLst/>
          </a:prstGeom>
        </p:spPr>
      </p:pic>
      <p:sp>
        <p:nvSpPr>
          <p:cNvPr id="4" name="标题 3"/>
          <p:cNvSpPr>
            <a:spLocks noGrp="1"/>
          </p:cNvSpPr>
          <p:nvPr>
            <p:ph type="title" idx="4294967295"/>
          </p:nvPr>
        </p:nvSpPr>
        <p:spPr/>
        <p:txBody>
          <a:bodyPr/>
          <a:lstStyle/>
          <a:p>
            <a:r>
              <a:rPr lang="zh-CN" altLang="en-US" dirty="0"/>
              <a:t>数独问题</a:t>
            </a:r>
          </a:p>
        </p:txBody>
      </p:sp>
    </p:spTree>
    <p:extLst>
      <p:ext uri="{BB962C8B-B14F-4D97-AF65-F5344CB8AC3E}">
        <p14:creationId xmlns:p14="http://schemas.microsoft.com/office/powerpoint/2010/main" val="251321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018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3</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56534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843510700"/>
              </p:ext>
            </p:extLst>
          </p:nvPr>
        </p:nvGraphicFramePr>
        <p:xfrm>
          <a:off x="2018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strike="sngStrike" dirty="0">
                          <a:solidFill>
                            <a:srgbClr val="FF0000"/>
                          </a:solidFill>
                        </a:rPr>
                        <a:t>1</a:t>
                      </a:r>
                      <a:endParaRPr lang="zh-CN" altLang="en-US" sz="1600" strike="sngStrike"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solidFill>
                            <a:srgbClr val="FF0000"/>
                          </a:solidFill>
                        </a:rPr>
                        <a:t>2</a:t>
                      </a:r>
                      <a:endParaRPr lang="zh-CN" altLang="en-US" sz="1600" strike="sngStrike"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solidFill>
                            <a:srgbClr val="FF0000"/>
                          </a:solidFill>
                        </a:rPr>
                        <a:t>3</a:t>
                      </a:r>
                      <a:endParaRPr lang="zh-CN" altLang="en-US" sz="1600" strike="sngStrike"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5</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5</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5</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8119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598646355"/>
              </p:ext>
            </p:extLst>
          </p:nvPr>
        </p:nvGraphicFramePr>
        <p:xfrm>
          <a:off x="2018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strike="sngStrike" dirty="0">
                          <a:solidFill>
                            <a:srgbClr val="FF0000"/>
                          </a:solidFill>
                        </a:rPr>
                        <a:t>1</a:t>
                      </a:r>
                      <a:endParaRPr lang="zh-CN" altLang="en-US" sz="1600" strike="sngStrike"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solidFill>
                            <a:srgbClr val="FF0000"/>
                          </a:solidFill>
                        </a:rPr>
                        <a:t>2</a:t>
                      </a:r>
                      <a:endParaRPr lang="zh-CN" altLang="en-US" sz="1600" strike="sngStrike"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lumMod val="85000"/>
                      </a:schemeClr>
                    </a:solidFill>
                  </a:tcPr>
                </a:tc>
                <a:tc>
                  <a:txBody>
                    <a:bodyPr/>
                    <a:lstStyle/>
                    <a:p>
                      <a:pPr algn="ctr"/>
                      <a:r>
                        <a:rPr lang="en-US" altLang="zh-CN" sz="1600" dirty="0"/>
                        <a:t>3</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lumMod val="85000"/>
                      </a:schemeClr>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lumMod val="85000"/>
                      </a:schemeClr>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5</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6</a:t>
                      </a:r>
                      <a:endParaRPr lang="zh-CN" altLang="en-US" sz="1600" dirty="0"/>
                    </a:p>
                  </a:txBody>
                  <a:tcPr>
                    <a:solidFill>
                      <a:schemeClr val="bg1">
                        <a:lumMod val="85000"/>
                      </a:schemeClr>
                    </a:solidFill>
                  </a:tcPr>
                </a:tc>
                <a:tc>
                  <a:txBody>
                    <a:bodyPr/>
                    <a:lstStyle/>
                    <a:p>
                      <a:pPr algn="ctr"/>
                      <a:r>
                        <a:rPr lang="en-US" altLang="zh-CN" sz="1600" dirty="0"/>
                        <a:t>6</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lumMod val="85000"/>
                      </a:schemeClr>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5</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lumMod val="85000"/>
                      </a:schemeClr>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endParaRPr lang="zh-CN" altLang="en-US" sz="1600" dirty="0"/>
                    </a:p>
                  </a:txBody>
                  <a:tcPr>
                    <a:solidFill>
                      <a:schemeClr val="bg1">
                        <a:lumMod val="85000"/>
                      </a:schemeClr>
                    </a:solidFill>
                  </a:tcPr>
                </a:tc>
                <a:tc>
                  <a:txBody>
                    <a:bodyPr/>
                    <a:lstStyle/>
                    <a:p>
                      <a:pPr algn="ctr"/>
                      <a:r>
                        <a:rPr lang="en-US" altLang="zh-CN" sz="1600" dirty="0"/>
                        <a:t>7</a:t>
                      </a:r>
                      <a:endParaRPr lang="zh-CN" altLang="en-US" sz="1600" dirty="0"/>
                    </a:p>
                  </a:txBody>
                  <a:tcPr>
                    <a:solidFill>
                      <a:schemeClr val="bg1">
                        <a:lumMod val="85000"/>
                      </a:schemeClr>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marL="0" algn="ctr" defTabSz="457200" rtl="0" eaLnBrk="1" latinLnBrk="0" hangingPunct="1"/>
                      <a:r>
                        <a:rPr lang="en-US" altLang="zh-CN" sz="1600" strike="sngStrike" kern="1200" dirty="0">
                          <a:solidFill>
                            <a:srgbClr val="FF0000"/>
                          </a:solidFill>
                          <a:latin typeface="+mn-lt"/>
                          <a:ea typeface="+mn-ea"/>
                          <a:cs typeface="+mn-cs"/>
                        </a:rPr>
                        <a:t>1</a:t>
                      </a:r>
                      <a:endParaRPr lang="zh-CN" altLang="en-US" sz="1600" strike="sngStrike"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r>
                        <a:rPr lang="en-US" altLang="zh-CN" sz="1600" dirty="0"/>
                        <a:t>3</a:t>
                      </a:r>
                      <a:endParaRPr lang="zh-CN" altLang="en-US" sz="1600" dirty="0"/>
                    </a:p>
                  </a:txBody>
                  <a:tcPr>
                    <a:solidFill>
                      <a:schemeClr val="bg1">
                        <a:lumMod val="85000"/>
                      </a:schemeClr>
                    </a:solidFill>
                  </a:tcPr>
                </a:tc>
                <a:tc>
                  <a:txBody>
                    <a:bodyPr/>
                    <a:lstStyle/>
                    <a:p>
                      <a:pPr algn="ctr"/>
                      <a:r>
                        <a:rPr lang="en-US" altLang="zh-CN" sz="1600" dirty="0"/>
                        <a:t>4</a:t>
                      </a:r>
                      <a:endParaRPr lang="zh-CN" altLang="en-US" sz="1600" dirty="0"/>
                    </a:p>
                  </a:txBody>
                  <a:tcPr>
                    <a:solidFill>
                      <a:schemeClr val="bg1">
                        <a:lumMod val="85000"/>
                      </a:schemeClr>
                    </a:solidFill>
                  </a:tcPr>
                </a:tc>
                <a:tc>
                  <a:txBody>
                    <a:bodyPr/>
                    <a:lstStyle/>
                    <a:p>
                      <a:pPr algn="ctr"/>
                      <a:r>
                        <a:rPr lang="en-US" altLang="zh-CN" sz="1600" dirty="0"/>
                        <a:t>5</a:t>
                      </a:r>
                      <a:endParaRPr lang="zh-CN" altLang="en-US" sz="1600" dirty="0"/>
                    </a:p>
                  </a:txBody>
                  <a:tcPr>
                    <a:solidFill>
                      <a:schemeClr val="bg1">
                        <a:lumMod val="85000"/>
                      </a:schemeClr>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lumMod val="85000"/>
                      </a:schemeClr>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lumMod val="85000"/>
                      </a:schemeClr>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8</a:t>
                      </a:r>
                      <a:endParaRPr lang="zh-CN" altLang="en-US" sz="1600" strike="sngStrike" kern="1200" dirty="0">
                        <a:solidFill>
                          <a:srgbClr val="FF0000"/>
                        </a:solidFill>
                        <a:latin typeface="+mn-lt"/>
                        <a:ea typeface="+mn-ea"/>
                        <a:cs typeface="+mn-cs"/>
                      </a:endParaRPr>
                    </a:p>
                  </a:txBody>
                  <a:tcPr>
                    <a:solidFill>
                      <a:schemeClr val="bg1">
                        <a:lumMod val="85000"/>
                      </a:schemeClr>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chemeClr val="bg1">
                        <a:lumMod val="85000"/>
                      </a:schemeClr>
                    </a:solidFill>
                  </a:tcPr>
                </a:tc>
                <a:tc>
                  <a:txBody>
                    <a:bodyPr/>
                    <a:lstStyle/>
                    <a:p>
                      <a:pPr algn="ctr"/>
                      <a:r>
                        <a:rPr lang="en-US" altLang="zh-CN" sz="1600" dirty="0"/>
                        <a:t>1</a:t>
                      </a:r>
                      <a:endParaRPr lang="zh-CN" altLang="en-US" sz="1600" dirty="0"/>
                    </a:p>
                  </a:txBody>
                  <a:tcPr>
                    <a:solidFill>
                      <a:schemeClr val="bg1">
                        <a:lumMod val="85000"/>
                      </a:schemeClr>
                    </a:solidFill>
                  </a:tcPr>
                </a:tc>
                <a:tc>
                  <a:txBody>
                    <a:bodyPr/>
                    <a:lstStyle/>
                    <a:p>
                      <a:pPr algn="ctr"/>
                      <a:r>
                        <a:rPr lang="zh-CN" altLang="en-US" sz="1600" dirty="0"/>
                        <a:t>？</a:t>
                      </a:r>
                    </a:p>
                  </a:txBody>
                  <a:tcPr>
                    <a:solidFill>
                      <a:schemeClr val="bg1">
                        <a:lumMod val="85000"/>
                      </a:schemeClr>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chemeClr val="bg1">
                        <a:lumMod val="85000"/>
                      </a:schemeClr>
                    </a:solidFill>
                  </a:tcPr>
                </a:tc>
                <a:tc>
                  <a:txBody>
                    <a:bodyPr/>
                    <a:lstStyle/>
                    <a:p>
                      <a:pPr algn="ctr"/>
                      <a:r>
                        <a:rPr lang="en-US" altLang="zh-CN" sz="1600" dirty="0"/>
                        <a:t>9</a:t>
                      </a:r>
                      <a:endParaRPr lang="zh-CN" altLang="en-US" sz="1600" dirty="0"/>
                    </a:p>
                  </a:txBody>
                  <a:tcPr>
                    <a:solidFill>
                      <a:schemeClr val="bg1">
                        <a:lumMod val="85000"/>
                      </a:schemeClr>
                    </a:solidFill>
                  </a:tcPr>
                </a:tc>
                <a:tc>
                  <a:txBody>
                    <a:bodyPr/>
                    <a:lstStyle/>
                    <a:p>
                      <a:pPr algn="ctr"/>
                      <a:endParaRPr lang="zh-CN" altLang="en-US" sz="1600" dirty="0"/>
                    </a:p>
                  </a:txBody>
                  <a:tcPr>
                    <a:solidFill>
                      <a:schemeClr val="bg1">
                        <a:lumMod val="85000"/>
                      </a:schemeClr>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5</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6</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9</a:t>
                      </a:r>
                      <a:endParaRPr lang="zh-CN" altLang="en-US" sz="1600" strike="sngStrike"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2</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3</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marL="0" algn="ctr" defTabSz="457200" rtl="0" eaLnBrk="1" latinLnBrk="0" hangingPunct="1"/>
                      <a:r>
                        <a:rPr lang="en-US" altLang="zh-CN" sz="1600" strike="sngStrike" kern="1200" dirty="0">
                          <a:solidFill>
                            <a:srgbClr val="FF0000"/>
                          </a:solidFill>
                          <a:latin typeface="+mn-lt"/>
                          <a:ea typeface="+mn-ea"/>
                          <a:cs typeface="+mn-cs"/>
                        </a:rPr>
                        <a:t>7</a:t>
                      </a:r>
                      <a:endParaRPr lang="zh-CN" altLang="en-US" sz="1600" strike="sngStrike" kern="1200" dirty="0">
                        <a:solidFill>
                          <a:srgbClr val="FF0000"/>
                        </a:solidFill>
                        <a:latin typeface="+mn-lt"/>
                        <a:ea typeface="+mn-ea"/>
                        <a:cs typeface="+mn-cs"/>
                      </a:endParaRPr>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19619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5989" y="1633267"/>
            <a:ext cx="7386638" cy="507831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b="1" dirty="0"/>
              <a:t>有 N 堆纸牌，编号分别为 1，2，…, N。每堆上有若干张，但纸牌总数必为 N 的倍数。可以在任一堆上取若干张纸牌，然后移动。</a:t>
            </a:r>
            <a:endParaRPr lang="en-US" altLang="zh-CN" b="1" dirty="0"/>
          </a:p>
          <a:p>
            <a:pPr>
              <a:lnSpc>
                <a:spcPct val="150000"/>
              </a:lnSpc>
            </a:pPr>
            <a:r>
              <a:rPr lang="zh-CN" altLang="en-US" b="1" dirty="0"/>
              <a:t>移牌规则为：在编号为 1 堆上取的纸牌，只能移到编号为 2 的堆上；在编号为 N 的堆上取的纸牌，只能移到编号为 N-1 的堆上；其他堆上取的纸牌，可以移到相邻左边或右边的堆上。</a:t>
            </a:r>
            <a:endParaRPr lang="en-US" altLang="zh-CN" b="1" dirty="0"/>
          </a:p>
          <a:p>
            <a:pPr>
              <a:lnSpc>
                <a:spcPct val="150000"/>
              </a:lnSpc>
            </a:pPr>
            <a:r>
              <a:rPr lang="zh-CN" altLang="en-US" b="1" dirty="0"/>
              <a:t>现在要求找出一种移动方法，用最少的移动次数使每堆上纸牌数都一样多。</a:t>
            </a:r>
            <a:endParaRPr lang="en-US" altLang="zh-CN" b="1" dirty="0"/>
          </a:p>
          <a:p>
            <a:pPr>
              <a:lnSpc>
                <a:spcPct val="150000"/>
              </a:lnSpc>
            </a:pPr>
            <a:r>
              <a:rPr lang="zh-CN" altLang="en-US" b="1" dirty="0"/>
              <a:t>例如 N=4，4 堆纸牌数分别为：① 9 ② 8 ③ 17 ④ 6 ，移动3次可达到目的：</a:t>
            </a:r>
            <a:endParaRPr lang="en-US" altLang="zh-CN" b="1" dirty="0"/>
          </a:p>
          <a:p>
            <a:pPr>
              <a:lnSpc>
                <a:spcPct val="150000"/>
              </a:lnSpc>
            </a:pPr>
            <a:r>
              <a:rPr lang="zh-CN" altLang="en-US" b="1" dirty="0"/>
              <a:t>从 ③ 取 4 张牌放到 ④ （9 8 13 10）</a:t>
            </a:r>
            <a:endParaRPr lang="en-US" altLang="zh-CN" b="1" dirty="0"/>
          </a:p>
          <a:p>
            <a:pPr>
              <a:lnSpc>
                <a:spcPct val="150000"/>
              </a:lnSpc>
            </a:pPr>
            <a:r>
              <a:rPr lang="zh-CN" altLang="en-US" b="1" dirty="0"/>
              <a:t>从 ③ 取 3 张牌放到 ②（9 11 10 10）</a:t>
            </a:r>
            <a:endParaRPr lang="en-US" altLang="zh-CN" b="1" dirty="0"/>
          </a:p>
          <a:p>
            <a:pPr>
              <a:lnSpc>
                <a:spcPct val="150000"/>
              </a:lnSpc>
            </a:pPr>
            <a:r>
              <a:rPr lang="zh-CN" altLang="en-US" b="1" dirty="0"/>
              <a:t>从 ② 取 1 张牌放到①（10 10 10 10）。</a:t>
            </a:r>
          </a:p>
        </p:txBody>
      </p:sp>
      <p:sp>
        <p:nvSpPr>
          <p:cNvPr id="3" name="标题 2"/>
          <p:cNvSpPr>
            <a:spLocks noGrp="1"/>
          </p:cNvSpPr>
          <p:nvPr>
            <p:ph type="title" idx="4294967295"/>
          </p:nvPr>
        </p:nvSpPr>
        <p:spPr/>
        <p:txBody>
          <a:bodyPr/>
          <a:lstStyle/>
          <a:p>
            <a:r>
              <a:rPr lang="zh-CN" altLang="en-US" dirty="0"/>
              <a:t>纸牌平均分配问题</a:t>
            </a:r>
          </a:p>
        </p:txBody>
      </p:sp>
    </p:spTree>
    <p:extLst>
      <p:ext uri="{BB962C8B-B14F-4D97-AF65-F5344CB8AC3E}">
        <p14:creationId xmlns:p14="http://schemas.microsoft.com/office/powerpoint/2010/main" val="525524823"/>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116</TotalTime>
  <Words>2349</Words>
  <Application>Microsoft Office PowerPoint</Application>
  <PresentationFormat>宽屏</PresentationFormat>
  <Paragraphs>1023</Paragraphs>
  <Slides>28</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宋体</vt:lpstr>
      <vt:lpstr>Arial</vt:lpstr>
      <vt:lpstr>Cambria Math</vt:lpstr>
      <vt:lpstr>Century Gothic</vt:lpstr>
      <vt:lpstr>Courier New</vt:lpstr>
      <vt:lpstr>Wingdings 3</vt:lpstr>
      <vt:lpstr>丝状</vt:lpstr>
      <vt:lpstr>《算法设计与分析》</vt:lpstr>
      <vt:lpstr>推理法</vt:lpstr>
      <vt:lpstr>PowerPoint 演示文稿</vt:lpstr>
      <vt:lpstr>主元素问题</vt:lpstr>
      <vt:lpstr>数独问题</vt:lpstr>
      <vt:lpstr>PowerPoint 演示文稿</vt:lpstr>
      <vt:lpstr>PowerPoint 演示文稿</vt:lpstr>
      <vt:lpstr>PowerPoint 演示文稿</vt:lpstr>
      <vt:lpstr>纸牌平均分配问题</vt:lpstr>
      <vt:lpstr>纸牌平均分配问题</vt:lpstr>
      <vt:lpstr>求解问题可使用的计算对算法的影响</vt:lpstr>
      <vt:lpstr>最大间隙问题</vt:lpstr>
      <vt:lpstr>随机算法</vt:lpstr>
      <vt:lpstr>随机算法</vt:lpstr>
      <vt:lpstr>随机算法</vt:lpstr>
      <vt:lpstr>PowerPoint 演示文稿</vt:lpstr>
      <vt:lpstr>随机算法</vt:lpstr>
      <vt:lpstr>随机算法</vt:lpstr>
      <vt:lpstr>随机算法</vt:lpstr>
      <vt:lpstr>随机算法</vt:lpstr>
      <vt:lpstr>随机算法</vt:lpstr>
      <vt:lpstr>随机算法</vt:lpstr>
      <vt:lpstr>近似算法</vt:lpstr>
      <vt:lpstr>近似算法</vt:lpstr>
      <vt:lpstr>近似算法</vt:lpstr>
      <vt:lpstr>近似算法</vt:lpstr>
      <vt:lpstr>最小顶点覆盖问题</vt:lpstr>
      <vt:lpstr>最小顶点覆盖问题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 Siwei</dc:creator>
  <cp:lastModifiedBy>PENG Siwei</cp:lastModifiedBy>
  <cp:revision>2</cp:revision>
  <dcterms:created xsi:type="dcterms:W3CDTF">2022-04-22T03:43:12Z</dcterms:created>
  <dcterms:modified xsi:type="dcterms:W3CDTF">2022-04-22T05:39:45Z</dcterms:modified>
</cp:coreProperties>
</file>