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62" r:id="rId4"/>
    <p:sldId id="27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786" autoAdjust="0"/>
  </p:normalViewPr>
  <p:slideViewPr>
    <p:cSldViewPr>
      <p:cViewPr varScale="1">
        <p:scale>
          <a:sx n="156" d="100"/>
          <a:sy n="156" d="100"/>
        </p:scale>
        <p:origin x="45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2BC2A99-2FDE-48FA-9A04-84719C2FA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802903E9-EF40-481D-8EEB-7B04251E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0A2E0C6-831E-4B38-90EA-C8EFD20F85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4D457A7-1B60-4C75-8BEE-3ABB0FF147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96C4C8BB-F0EE-42B5-9385-D3B203668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465891AB-937B-4F87-A85B-D144ACB69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B27A59-B1A1-4E8E-A521-F9FC50FB26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8CCCCC8-F57B-4480-B0C5-49CE655FD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FD449-7941-45C4-8495-13B541D84FE3}" type="slidenum">
              <a:rPr lang="en-US" altLang="zh-CN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23A8A11-9BDC-4C6B-8AAE-0C7B71921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DABD96F-AEF5-4C0D-85F9-E199DC35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证明无向图的无回路边集可构成拟阵。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遗传性显见。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交换性证明：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|A|&lt;|B|</a:t>
            </a:r>
            <a:r>
              <a:rPr lang="zh-CN" altLang="en-US">
                <a:latin typeface="Arial" panose="020B0604020202020204" pitchFamily="34" charset="0"/>
              </a:rPr>
              <a:t>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若存在点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属于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，但不属于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，则将与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相关的边加入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中不构成回路。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证明：在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中必存在边，其顶点分别位于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用反证法，假设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中不存在边满足顶点分别位于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的两棵树上，则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中的任一棵树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，易见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的每条边的顶点都位于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的同一棵树，即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的每一棵树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都唯一对应于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的一棵树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，且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具有相同的结点，因此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具有相同多的边数，因此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的边数不小于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的边数，推出矛盾。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1DCCE2-A439-4946-800B-447E8F91E0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7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6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62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2D-26EA-4EBB-B677-093489AF25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7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383CFB-8308-4F0C-BD10-324F29F6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D2F744-B44D-404D-84ED-CAE18ACD8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735EBA8-27DC-414F-972B-E96412571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5835B-968C-4688-9539-688F51358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8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FF6-C4A9-4A8B-A2B0-A06E6F3D05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F4335C-F797-4834-9265-812EE3261D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B5E1B-BA62-42E9-B57B-A9D3A03EB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9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8552A8-CDF2-4C14-9854-0B181D5017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BB66-3DD0-42CD-B756-16486733D5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4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17ED-79F3-49EA-8E28-CF44B463F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982E-8852-43AF-9E20-E7FEEE407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92F8-A112-4AA3-AD12-AEA0697613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F811BC2F-B705-4679-9F47-4D412031C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636838"/>
            <a:ext cx="5405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</a:p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  <a:p>
            <a:pPr eaLnBrk="1" hangingPunct="1"/>
            <a:endParaRPr lang="zh-CN" altLang="en-US" sz="240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贪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0913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98419-632D-4877-B5E0-73CB0BDA7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51" y="1268414"/>
            <a:ext cx="7897813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05</a:t>
            </a:r>
            <a:r>
              <a:rPr lang="zh-CN" altLang="en-US"/>
              <a:t>章 贪心算法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71F073-C0BF-4338-A381-6A8CA406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29BE97-8F93-4FED-BBC5-21687C2E1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的背包，和一批体积分别为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，价值为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的物品， 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；问将哪些物品装入背包，使得背包中的总价值最大？</a:t>
            </a:r>
          </a:p>
          <a:p>
            <a:pPr eaLnBrk="1" hangingPunct="1"/>
            <a:r>
              <a:rPr lang="en-US" altLang="zh-CN" sz="2800" dirty="0"/>
              <a:t>0-1</a:t>
            </a:r>
            <a:r>
              <a:rPr lang="zh-CN" altLang="en-US" sz="2800" dirty="0"/>
              <a:t>背包问题不满足最优子结构性质，不能用贪心法来求解，而应用分治法求解。分治规则为：</a:t>
            </a:r>
            <a:br>
              <a:rPr lang="zh-CN" altLang="en-US" sz="2800" dirty="0"/>
            </a:br>
            <a:r>
              <a:rPr lang="en-US" altLang="zh-CN" sz="2400" b="1" dirty="0"/>
              <a:t>S(w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0..n-1</a:t>
            </a:r>
            <a:r>
              <a:rPr lang="en-US" altLang="zh-CN" sz="2400" b="1" dirty="0"/>
              <a:t>, W) = </a:t>
            </a:r>
            <a:br>
              <a:rPr lang="en-US" altLang="zh-CN" sz="2400" b="1" dirty="0"/>
            </a:br>
            <a:r>
              <a:rPr lang="en-US" altLang="zh-CN" sz="2400" b="1" dirty="0"/>
              <a:t>max</a:t>
            </a:r>
            <a:br>
              <a:rPr lang="en-US" altLang="zh-CN" sz="2400" b="1" dirty="0"/>
            </a:br>
            <a:r>
              <a:rPr lang="en-US" altLang="zh-CN" sz="2400" b="1" dirty="0"/>
              <a:t>{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W-w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)+v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0..n-2</a:t>
            </a:r>
            <a:r>
              <a:rPr lang="en-US" altLang="zh-CN" sz="2400" b="1" dirty="0"/>
              <a:t>, W)</a:t>
            </a:r>
            <a:br>
              <a:rPr lang="en-US" altLang="zh-CN" sz="2400" b="1" dirty="0"/>
            </a:b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767511-72C3-452D-8204-F758F088C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206047D-285C-4350-96BA-EA88D5721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2800"/>
              <a:t>贪心选择性质的证明</a:t>
            </a:r>
          </a:p>
          <a:p>
            <a:pPr lvl="1" eaLnBrk="1" hangingPunct="1"/>
            <a:r>
              <a:rPr lang="zh-CN" altLang="en-US" sz="2400"/>
              <a:t>若叶结点</a:t>
            </a:r>
            <a:r>
              <a:rPr lang="en-US" altLang="zh-CN" sz="2400"/>
              <a:t>x,y</a:t>
            </a:r>
            <a:r>
              <a:rPr lang="zh-CN" altLang="en-US" sz="2400"/>
              <a:t>是被选中合并的结点，即</a:t>
            </a:r>
            <a:r>
              <a:rPr lang="en-US" altLang="zh-CN" sz="2400"/>
              <a:t>x,y</a:t>
            </a:r>
            <a:r>
              <a:rPr lang="zh-CN" altLang="en-US" sz="2400"/>
              <a:t>具有最小权值，则</a:t>
            </a:r>
          </a:p>
          <a:p>
            <a:pPr lvl="2" eaLnBrk="1" hangingPunct="1"/>
            <a:r>
              <a:rPr lang="en-US" altLang="zh-CN" sz="2000"/>
              <a:t>1. 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是结果树上深度最大的两个结点，且互为兄弟；</a:t>
            </a:r>
          </a:p>
          <a:p>
            <a:pPr lvl="2" eaLnBrk="1" hangingPunct="1"/>
            <a:r>
              <a:rPr lang="en-US" altLang="zh-CN" sz="2000"/>
              <a:t>2. </a:t>
            </a:r>
            <a:r>
              <a:rPr lang="zh-CN" altLang="en-US" sz="2000"/>
              <a:t>必存在最优二叉树以</a:t>
            </a:r>
            <a:r>
              <a:rPr lang="en-US" altLang="zh-CN" sz="2000"/>
              <a:t>x,y</a:t>
            </a:r>
            <a:r>
              <a:rPr lang="zh-CN" altLang="en-US" sz="2000"/>
              <a:t>为深度最大的两个结点，且互为兄弟（编码最长，且只有最后一位编码不同）；</a:t>
            </a:r>
          </a:p>
          <a:p>
            <a:pPr lvl="2" eaLnBrk="1" hangingPunct="1"/>
            <a:endParaRPr lang="zh-CN" altLang="en-US" sz="2000"/>
          </a:p>
          <a:p>
            <a:pPr lvl="2" eaLnBrk="1" hangingPunct="1"/>
            <a:r>
              <a:rPr lang="zh-CN" altLang="en-US" sz="2000"/>
              <a:t>证明：显然，总可通过交换</a:t>
            </a:r>
            <a:r>
              <a:rPr lang="en-US" altLang="zh-CN" sz="2000"/>
              <a:t>x,y</a:t>
            </a:r>
            <a:r>
              <a:rPr lang="zh-CN" altLang="en-US" sz="2000"/>
              <a:t>到最深的一对兄弟结点，得到满足条件的最优二叉树；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1CEF5-087A-4EA8-B643-5B641369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61C394-E537-40DA-BEA3-2FDF7F8B1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2800" dirty="0"/>
              <a:t>最优子结构性质的证明</a:t>
            </a:r>
          </a:p>
          <a:p>
            <a:pPr lvl="1" eaLnBrk="1" hangingPunct="1"/>
            <a:r>
              <a:rPr lang="zh-CN" altLang="en-US" sz="2400" dirty="0"/>
              <a:t>若叶结点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分别具有最小权值，而且是互为兄弟结点的最深的叶子结点，证明：取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的父结点代替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结点，取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的权值和作为其父结点的权值，得到的仍是一棵最优二叉树；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证明：设原二叉树的权值为</a:t>
            </a:r>
            <a:r>
              <a:rPr lang="en-US" altLang="zh-CN" sz="2400" dirty="0"/>
              <a:t>W = </a:t>
            </a:r>
            <a:r>
              <a:rPr lang="en-US" altLang="zh-CN" sz="2400" dirty="0" err="1"/>
              <a:t>W</a:t>
            </a:r>
            <a:r>
              <a:rPr lang="en-US" altLang="zh-CN" sz="2400" dirty="0" err="1">
                <a:latin typeface="Arial" panose="020B0604020202020204" pitchFamily="34" charset="0"/>
              </a:rPr>
              <a:t>’</a:t>
            </a:r>
            <a:r>
              <a:rPr lang="en-US" altLang="zh-CN" sz="2400" dirty="0" err="1"/>
              <a:t>+x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d+y</a:t>
            </a:r>
            <a:r>
              <a:rPr lang="en-US" altLang="zh-CN" sz="2400" dirty="0"/>
              <a:t>*d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的深度，则用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的父结点取代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后的二叉树的权值为</a:t>
            </a:r>
            <a:r>
              <a:rPr lang="en-US" altLang="zh-CN" sz="2400" dirty="0"/>
              <a:t>W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+(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)*(d-1)</a:t>
            </a:r>
            <a:r>
              <a:rPr lang="zh-CN" altLang="en-US" sz="2400" dirty="0"/>
              <a:t>，易见，若存在一个更优的二叉树，将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再替换回来也应是一棵更优的二叉树；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0" name="Rectangle 12">
            <a:extLst>
              <a:ext uri="{FF2B5EF4-FFF2-40B4-BE49-F238E27FC236}">
                <a16:creationId xmlns:a16="http://schemas.microsoft.com/office/drawing/2014/main" id="{07AE5C5D-0FCC-40F4-A0AB-FED513A7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04814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证明：取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的父结点代替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结点，取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的权值和作为其父结点的权值，得到的仍是一棵最优二叉树。</a:t>
            </a:r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3D7D2D60-0CB8-4834-BDDB-9AAAD9E6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44512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 = W’+x*d+y*d</a:t>
            </a:r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9F11BFAA-BC8E-4454-949C-7C7DACA1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5373688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W’+(x+y)*(d-1)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91BBDAE1-275C-4003-96E4-F2E083D48289}"/>
              </a:ext>
            </a:extLst>
          </p:cNvPr>
          <p:cNvSpPr>
            <a:spLocks/>
          </p:cNvSpPr>
          <p:nvPr/>
        </p:nvSpPr>
        <p:spPr bwMode="auto">
          <a:xfrm>
            <a:off x="4080296" y="177916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8C126751-765C-4018-8B8D-895DADA1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4" y="386037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63ED3FD8-C0FB-40FA-8E22-8B52725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46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C1CFB36-2639-45D4-B06C-25A5946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84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Y</a:t>
            </a:r>
          </a:p>
        </p:txBody>
      </p:sp>
      <p:cxnSp>
        <p:nvCxnSpPr>
          <p:cNvPr id="27" name="AutoShape 6">
            <a:extLst>
              <a:ext uri="{FF2B5EF4-FFF2-40B4-BE49-F238E27FC236}">
                <a16:creationId xmlns:a16="http://schemas.microsoft.com/office/drawing/2014/main" id="{3C60E5DB-442C-4980-9A62-33C41C903535}"/>
              </a:ext>
            </a:extLst>
          </p:cNvPr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899321" y="4076278"/>
            <a:ext cx="36036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62527E59-18F6-4BF3-9EC0-99E9EF08DE0B}"/>
              </a:ext>
            </a:extLst>
          </p:cNvPr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259684" y="4076278"/>
            <a:ext cx="358775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E00490F-75ED-4B82-98DD-4478363D6467}"/>
              </a:ext>
            </a:extLst>
          </p:cNvPr>
          <p:cNvCxnSpPr>
            <a:cxnSpLocks noChangeShapeType="1"/>
            <a:stCxn id="23" idx="33"/>
            <a:endCxn id="24" idx="0"/>
          </p:cNvCxnSpPr>
          <p:nvPr/>
        </p:nvCxnSpPr>
        <p:spPr bwMode="auto">
          <a:xfrm flipH="1">
            <a:off x="4259684" y="3506366"/>
            <a:ext cx="379412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9">
            <a:extLst>
              <a:ext uri="{FF2B5EF4-FFF2-40B4-BE49-F238E27FC236}">
                <a16:creationId xmlns:a16="http://schemas.microsoft.com/office/drawing/2014/main" id="{18CF52B7-633C-4B5B-AD10-6A3F3544409C}"/>
              </a:ext>
            </a:extLst>
          </p:cNvPr>
          <p:cNvSpPr>
            <a:spLocks/>
          </p:cNvSpPr>
          <p:nvPr/>
        </p:nvSpPr>
        <p:spPr bwMode="auto">
          <a:xfrm>
            <a:off x="7752184" y="177281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269B6169-B643-45B6-A66F-C94330C4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621" y="385402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333F55D7-27DD-40FA-926E-121A7E63AE6D}"/>
              </a:ext>
            </a:extLst>
          </p:cNvPr>
          <p:cNvCxnSpPr>
            <a:cxnSpLocks noChangeShapeType="1"/>
            <a:stCxn id="30" idx="33"/>
            <a:endCxn id="31" idx="0"/>
          </p:cNvCxnSpPr>
          <p:nvPr/>
        </p:nvCxnSpPr>
        <p:spPr bwMode="auto">
          <a:xfrm flipH="1">
            <a:off x="7931571" y="3500016"/>
            <a:ext cx="37941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25708F-C984-4C63-844C-CC43C621E2D9}"/>
              </a:ext>
            </a:extLst>
          </p:cNvPr>
          <p:cNvSpPr txBox="1"/>
          <p:nvPr/>
        </p:nvSpPr>
        <p:spPr>
          <a:xfrm>
            <a:off x="4568317" y="252932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7ABEF6-202E-438A-B896-A83B449AA004}"/>
              </a:ext>
            </a:extLst>
          </p:cNvPr>
          <p:cNvSpPr txBox="1"/>
          <p:nvPr/>
        </p:nvSpPr>
        <p:spPr>
          <a:xfrm>
            <a:off x="8184232" y="23861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B7EE1C-4DEF-4893-B857-5188C0A6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10143F-F82F-49C4-AA07-C8B59AAD6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/>
            <a:r>
              <a:rPr lang="zh-CN" altLang="en-US" sz="2400" b="1" dirty="0"/>
              <a:t>拟阵</a:t>
            </a:r>
            <a:r>
              <a:rPr lang="zh-CN" altLang="en-US" sz="2400" dirty="0"/>
              <a:t>定义为满足以下条件的有序对（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）；</a:t>
            </a:r>
            <a:br>
              <a:rPr lang="zh-CN" altLang="en-US" sz="2400" dirty="0"/>
            </a:br>
            <a:r>
              <a:rPr lang="en-US" altLang="zh-CN" sz="2400" dirty="0"/>
              <a:t>S</a:t>
            </a:r>
            <a:r>
              <a:rPr lang="zh-CN" altLang="en-US" sz="2400" dirty="0"/>
              <a:t>是一个非空有限集合；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S</a:t>
            </a:r>
            <a:r>
              <a:rPr lang="zh-CN" altLang="en-US" sz="2400" dirty="0"/>
              <a:t>的具有某种遗传性质的独立子集的全集；一个集合是具有遗传性质的独立集合是指，若一个集合具有某种性质，则其任意子集也具有该性质；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满足交换性质，即若</a:t>
            </a:r>
            <a:r>
              <a:rPr lang="en-US" altLang="zh-CN" sz="2400" dirty="0"/>
              <a:t>A∈I</a:t>
            </a:r>
            <a:r>
              <a:rPr lang="zh-CN" altLang="en-US" sz="2400" dirty="0"/>
              <a:t>，</a:t>
            </a:r>
            <a:r>
              <a:rPr lang="en-US" altLang="zh-CN" sz="2400" dirty="0"/>
              <a:t>B ∈I</a:t>
            </a:r>
            <a:r>
              <a:rPr lang="zh-CN" altLang="en-US" sz="2400" dirty="0"/>
              <a:t>且</a:t>
            </a:r>
            <a:r>
              <a:rPr lang="en-US" altLang="zh-CN" sz="2400" dirty="0"/>
              <a:t>|A|&lt;|B|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则存在某一元素</a:t>
            </a:r>
            <a:r>
              <a:rPr lang="en-US" altLang="zh-CN" sz="2400" dirty="0"/>
              <a:t>x ∈B-A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97E69E-C462-4CD2-9183-1F163E79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EBC645-8D6A-4063-B985-00882B5DB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例如：</a:t>
            </a:r>
            <a:r>
              <a:rPr lang="en-US" altLang="zh-CN" sz="2400" dirty="0"/>
              <a:t>S</a:t>
            </a:r>
            <a:r>
              <a:rPr lang="zh-CN" altLang="en-US" sz="2400" dirty="0"/>
              <a:t>定义为一个无向图的边集，</a:t>
            </a:r>
            <a:r>
              <a:rPr lang="en-US" altLang="zh-CN" sz="2400" dirty="0"/>
              <a:t>I</a:t>
            </a:r>
            <a:r>
              <a:rPr lang="zh-CN" altLang="en-US" sz="2400" dirty="0"/>
              <a:t>定义为图中不含回路的边的集合的全体；即若</a:t>
            </a:r>
            <a:r>
              <a:rPr lang="en-US" altLang="zh-CN" sz="2400" dirty="0"/>
              <a:t>A ∈I</a:t>
            </a:r>
            <a:r>
              <a:rPr lang="zh-CN" altLang="en-US" sz="2400" dirty="0"/>
              <a:t>，则</a:t>
            </a:r>
            <a:r>
              <a:rPr lang="en-US" altLang="zh-CN" sz="2400" dirty="0"/>
              <a:t>A</a:t>
            </a:r>
            <a:r>
              <a:rPr lang="zh-CN" altLang="en-US" sz="2400" dirty="0"/>
              <a:t>中的边构成一个森林；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给定一个拟阵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），对</a:t>
            </a:r>
            <a:r>
              <a:rPr lang="en-US" altLang="zh-CN" sz="2400" dirty="0"/>
              <a:t>I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 </a:t>
            </a:r>
            <a:r>
              <a:rPr lang="zh-CN" altLang="en-US" sz="2400" dirty="0"/>
              <a:t>，若</a:t>
            </a:r>
            <a:r>
              <a:rPr lang="en-US" altLang="zh-CN" sz="2400" dirty="0"/>
              <a:t>S</a:t>
            </a:r>
            <a:r>
              <a:rPr lang="zh-CN" altLang="en-US" sz="2400" dirty="0"/>
              <a:t>中存在元素</a:t>
            </a:r>
            <a:r>
              <a:rPr lang="en-US" altLang="zh-CN" sz="2400" dirty="0"/>
              <a:t>x</a:t>
            </a:r>
            <a:r>
              <a:rPr lang="zh-CN" altLang="en-US" sz="2400" dirty="0"/>
              <a:t>不属于</a:t>
            </a:r>
            <a:r>
              <a:rPr lang="en-US" altLang="zh-CN" sz="2400" dirty="0"/>
              <a:t>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，则称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的一个</a:t>
            </a:r>
            <a:r>
              <a:rPr lang="zh-CN" altLang="en-US" sz="2400" b="1" dirty="0"/>
              <a:t>可扩展元素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</a:t>
            </a:r>
            <a:r>
              <a:rPr lang="zh-CN" altLang="en-US" sz="2400" dirty="0"/>
              <a:t>没有可扩展元素时，称</a:t>
            </a:r>
            <a:r>
              <a:rPr lang="en-US" altLang="zh-CN" sz="2400" dirty="0"/>
              <a:t>A</a:t>
            </a:r>
            <a:r>
              <a:rPr lang="zh-CN" altLang="en-US" sz="2400" dirty="0"/>
              <a:t>为一个</a:t>
            </a:r>
            <a:r>
              <a:rPr lang="zh-CN" altLang="en-US" sz="2400" b="1" dirty="0"/>
              <a:t>极大独立子集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极大独立子集性质：拟阵</a:t>
            </a:r>
            <a:r>
              <a:rPr lang="en-US" altLang="zh-CN" sz="2400" dirty="0"/>
              <a:t>M</a:t>
            </a:r>
            <a:r>
              <a:rPr lang="zh-CN" altLang="en-US" sz="2400" dirty="0"/>
              <a:t>中所有的极大独立子集具有相同大小；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E4D42F-EBC3-4924-BA34-BEDF0674B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66E960-AA57-4373-BA85-458345D7D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、带权拟阵的贪心算法</a:t>
            </a:r>
          </a:p>
          <a:p>
            <a:pPr lvl="1" eaLnBrk="1" hangingPunct="1"/>
            <a:r>
              <a:rPr lang="zh-CN" altLang="en-US" dirty="0"/>
              <a:t>对拟阵</a:t>
            </a:r>
            <a:r>
              <a:rPr lang="en-US" altLang="zh-CN" dirty="0"/>
              <a:t>M=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）的</a:t>
            </a:r>
            <a:r>
              <a:rPr lang="en-US" altLang="zh-CN" dirty="0"/>
              <a:t>S</a:t>
            </a:r>
            <a:r>
              <a:rPr lang="zh-CN" altLang="en-US" dirty="0"/>
              <a:t>指定一个权函数</a:t>
            </a:r>
            <a:r>
              <a:rPr lang="en-US" altLang="zh-CN" dirty="0"/>
              <a:t>W</a:t>
            </a:r>
            <a:r>
              <a:rPr lang="zh-CN" altLang="en-US" dirty="0"/>
              <a:t>，使对</a:t>
            </a:r>
            <a:r>
              <a:rPr lang="en-US" altLang="zh-CN" dirty="0" err="1"/>
              <a:t>x∈S</a:t>
            </a:r>
            <a:r>
              <a:rPr lang="zh-CN" altLang="en-US" dirty="0"/>
              <a:t>，有</a:t>
            </a:r>
            <a:r>
              <a:rPr lang="en-US" altLang="zh-CN" dirty="0"/>
              <a:t>W(x)&gt;0</a:t>
            </a:r>
            <a:r>
              <a:rPr lang="zh-CN" altLang="en-US" dirty="0"/>
              <a:t>，称</a:t>
            </a:r>
            <a:r>
              <a:rPr lang="en-US" altLang="zh-CN" dirty="0"/>
              <a:t>M</a:t>
            </a:r>
            <a:r>
              <a:rPr lang="zh-CN" altLang="en-US" dirty="0"/>
              <a:t>为带权拟阵，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r>
              <a:rPr lang="en-US" altLang="zh-CN" dirty="0"/>
              <a:t>A</a:t>
            </a:r>
            <a:r>
              <a:rPr lang="zh-CN" altLang="en-US" dirty="0"/>
              <a:t>的权定义为</a:t>
            </a:r>
            <a:r>
              <a:rPr lang="en-US" altLang="zh-CN" dirty="0"/>
              <a:t>A</a:t>
            </a:r>
            <a:r>
              <a:rPr lang="zh-CN" altLang="en-US" dirty="0"/>
              <a:t>中全部元素的权值和；</a:t>
            </a:r>
          </a:p>
          <a:p>
            <a:pPr lvl="1" eaLnBrk="1" hangingPunct="1"/>
            <a:r>
              <a:rPr lang="zh-CN" altLang="en-US" dirty="0"/>
              <a:t>问题：求解最大权独立子集，即确定</a:t>
            </a:r>
            <a:r>
              <a:rPr lang="en-US" altLang="zh-CN" dirty="0"/>
              <a:t>A∈I</a:t>
            </a:r>
            <a:r>
              <a:rPr lang="zh-CN" altLang="en-US" dirty="0"/>
              <a:t>，且</a:t>
            </a:r>
            <a:r>
              <a:rPr lang="en-US" altLang="zh-CN" dirty="0"/>
              <a:t>W(A)</a:t>
            </a:r>
            <a:r>
              <a:rPr lang="zh-CN" altLang="en-US" dirty="0"/>
              <a:t>达到最大；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M</a:t>
            </a:r>
            <a:r>
              <a:rPr lang="zh-CN" altLang="en-US" dirty="0"/>
              <a:t>的一个最优子集；最优子集也是极大独立子集；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C750B0-AE48-4DC7-9C28-BFDC5118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33088-04E8-4B0A-8B59-E3DC33CD0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、带权拟阵的贪心算法</a:t>
            </a:r>
          </a:p>
          <a:p>
            <a:pPr lvl="1" eaLnBrk="1" hangingPunct="1"/>
            <a:r>
              <a:rPr lang="zh-CN" altLang="en-US" sz="2400"/>
              <a:t>算法如下：</a:t>
            </a:r>
            <a:br>
              <a:rPr lang="zh-CN" altLang="en-US" sz="2400"/>
            </a:br>
            <a:r>
              <a:rPr lang="zh-CN" altLang="en-US" sz="2400"/>
              <a:t>初始化</a:t>
            </a:r>
            <a:r>
              <a:rPr lang="en-US" altLang="zh-CN" sz="2400"/>
              <a:t>A</a:t>
            </a:r>
            <a:r>
              <a:rPr lang="zh-CN" altLang="en-US" sz="2400"/>
              <a:t>为空集；</a:t>
            </a:r>
            <a:br>
              <a:rPr lang="zh-CN" altLang="en-US" sz="2400"/>
            </a:br>
            <a:r>
              <a:rPr lang="zh-CN" altLang="en-US" sz="2400"/>
              <a:t>将</a:t>
            </a:r>
            <a:r>
              <a:rPr lang="en-US" altLang="zh-CN" sz="2400"/>
              <a:t>S</a:t>
            </a:r>
            <a:r>
              <a:rPr lang="zh-CN" altLang="en-US" sz="2400"/>
              <a:t>中的元素依权值从大到小排序；</a:t>
            </a:r>
            <a:br>
              <a:rPr lang="zh-CN" altLang="en-US" sz="2400"/>
            </a:br>
            <a:r>
              <a:rPr lang="zh-CN" altLang="en-US" sz="2400"/>
              <a:t>依序取出</a:t>
            </a:r>
            <a:r>
              <a:rPr lang="en-US" altLang="zh-CN" sz="2400"/>
              <a:t>S</a:t>
            </a:r>
            <a:r>
              <a:rPr lang="zh-CN" altLang="en-US" sz="2400"/>
              <a:t>中的所有元素</a:t>
            </a:r>
            <a:r>
              <a:rPr lang="en-US" altLang="zh-CN" sz="2400"/>
              <a:t>x</a:t>
            </a:r>
            <a:r>
              <a:rPr lang="zh-CN" altLang="en-US" sz="2400"/>
              <a:t>：</a:t>
            </a:r>
            <a:br>
              <a:rPr lang="zh-CN" altLang="en-US" sz="2400"/>
            </a:br>
            <a:r>
              <a:rPr lang="zh-CN" altLang="en-US" sz="2400"/>
              <a:t>	如果</a:t>
            </a:r>
            <a:r>
              <a:rPr lang="en-US" altLang="zh-CN" sz="2400"/>
              <a:t>A∪{x}∈I</a:t>
            </a:r>
            <a:r>
              <a:rPr lang="zh-CN" altLang="en-US" sz="2400"/>
              <a:t>，则将</a:t>
            </a:r>
            <a:r>
              <a:rPr lang="en-US" altLang="zh-CN" sz="2400"/>
              <a:t>x</a:t>
            </a:r>
            <a:r>
              <a:rPr lang="zh-CN" altLang="en-US" sz="2400"/>
              <a:t>并入</a:t>
            </a:r>
            <a:r>
              <a:rPr lang="en-US" altLang="zh-CN" sz="2400"/>
              <a:t>A</a:t>
            </a:r>
            <a:r>
              <a:rPr lang="zh-CN" altLang="en-US" sz="2400"/>
              <a:t>中，否则放弃</a:t>
            </a:r>
            <a:r>
              <a:rPr lang="en-US" altLang="zh-CN" sz="2400"/>
              <a:t>x</a:t>
            </a:r>
            <a:r>
              <a:rPr lang="zh-CN" altLang="en-US" sz="2400"/>
              <a:t>；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zh-CN" altLang="en-US" sz="2400"/>
              <a:t>算法时间复杂性：</a:t>
            </a:r>
            <a:r>
              <a:rPr lang="en-US" altLang="zh-CN" sz="2400"/>
              <a:t>O( nlogn + nf(n) )</a:t>
            </a:r>
            <a:r>
              <a:rPr lang="zh-CN" altLang="en-US" sz="2400"/>
              <a:t>，其中</a:t>
            </a:r>
            <a:r>
              <a:rPr lang="en-US" altLang="zh-CN" sz="2400"/>
              <a:t>f(n)</a:t>
            </a:r>
            <a:r>
              <a:rPr lang="zh-CN" altLang="en-US" sz="2400"/>
              <a:t>为判定</a:t>
            </a:r>
            <a:r>
              <a:rPr lang="en-US" altLang="zh-CN" sz="2400"/>
              <a:t>A∪{x}</a:t>
            </a:r>
            <a:r>
              <a:rPr lang="zh-CN" altLang="en-US" sz="2400"/>
              <a:t>是否属于</a:t>
            </a:r>
            <a:r>
              <a:rPr lang="en-US" altLang="zh-CN" sz="2400"/>
              <a:t>I</a:t>
            </a:r>
            <a:r>
              <a:rPr lang="zh-CN" altLang="en-US" sz="2400"/>
              <a:t>所需的时间；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C90B9E-0782-4200-AD52-116D4AD6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020B7-9407-4455-9A9C-41D43B2FB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0" y="2060575"/>
            <a:ext cx="7270750" cy="44640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、带权拟阵的贪心算法的证明：</a:t>
            </a:r>
          </a:p>
          <a:p>
            <a:pPr lvl="1" eaLnBrk="1" hangingPunct="1"/>
            <a:r>
              <a:rPr lang="zh-CN" altLang="en-US" sz="2000"/>
              <a:t>贪心选择性质的证明：</a:t>
            </a:r>
            <a:br>
              <a:rPr lang="zh-CN" altLang="en-US" sz="2000"/>
            </a:br>
            <a:r>
              <a:rPr lang="zh-CN" altLang="en-US" sz="2000"/>
              <a:t>设带权拟阵</a:t>
            </a:r>
            <a:r>
              <a:rPr lang="en-US" altLang="zh-CN" sz="2000"/>
              <a:t>M=</a:t>
            </a:r>
            <a:r>
              <a:rPr lang="zh-CN" altLang="en-US" sz="2000"/>
              <a:t>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I</a:t>
            </a:r>
            <a:r>
              <a:rPr lang="zh-CN" altLang="en-US" sz="2000"/>
              <a:t>），</a:t>
            </a:r>
            <a:r>
              <a:rPr lang="en-US" altLang="zh-CN" sz="2000"/>
              <a:t>S</a:t>
            </a:r>
            <a:r>
              <a:rPr lang="zh-CN" altLang="en-US" sz="2000"/>
              <a:t>按权值大小排序，设</a:t>
            </a:r>
            <a:r>
              <a:rPr lang="en-US" altLang="zh-CN" sz="2000"/>
              <a:t>S</a:t>
            </a:r>
            <a:r>
              <a:rPr lang="zh-CN" altLang="en-US" sz="2000"/>
              <a:t>中的</a:t>
            </a:r>
            <a:r>
              <a:rPr lang="en-US" altLang="zh-CN" sz="2000"/>
              <a:t>x</a:t>
            </a:r>
            <a:r>
              <a:rPr lang="zh-CN" altLang="en-US" sz="2000"/>
              <a:t>中第一个使得</a:t>
            </a:r>
            <a:r>
              <a:rPr lang="en-US" altLang="zh-CN" sz="2000"/>
              <a:t>{x}</a:t>
            </a:r>
            <a:r>
              <a:rPr lang="zh-CN" altLang="en-US" sz="2000"/>
              <a:t>是独立子集的元素，证明：存在</a:t>
            </a:r>
            <a:r>
              <a:rPr lang="en-US" altLang="zh-CN" sz="2000"/>
              <a:t>S</a:t>
            </a:r>
            <a:r>
              <a:rPr lang="zh-CN" altLang="en-US" sz="2000"/>
              <a:t>的一个最优子集</a:t>
            </a:r>
            <a:r>
              <a:rPr lang="en-US" altLang="zh-CN" sz="2000"/>
              <a:t>A</a:t>
            </a:r>
            <a:r>
              <a:rPr lang="zh-CN" altLang="en-US" sz="2000"/>
              <a:t>，使得</a:t>
            </a:r>
            <a:r>
              <a:rPr lang="en-US" altLang="zh-CN" sz="2000"/>
              <a:t>x∈A</a:t>
            </a:r>
            <a:r>
              <a:rPr lang="zh-CN" altLang="en-US" sz="2000"/>
              <a:t>；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证明：在选择</a:t>
            </a:r>
            <a:r>
              <a:rPr lang="en-US" altLang="zh-CN" sz="2000"/>
              <a:t>x</a:t>
            </a:r>
            <a:r>
              <a:rPr lang="zh-CN" altLang="en-US" sz="2000"/>
              <a:t>前被舍弃的元素，容易证明，它们不可能是</a:t>
            </a:r>
            <a:r>
              <a:rPr lang="en-US" altLang="zh-CN" sz="2000"/>
              <a:t>S</a:t>
            </a:r>
            <a:r>
              <a:rPr lang="zh-CN" altLang="en-US" sz="2000"/>
              <a:t>中任一独立子集的可扩展元素，可以永远舍弃；若最优子集</a:t>
            </a:r>
            <a:r>
              <a:rPr lang="en-US" altLang="zh-CN" sz="2000"/>
              <a:t>B</a:t>
            </a:r>
            <a:r>
              <a:rPr lang="zh-CN" altLang="en-US" sz="2000"/>
              <a:t>不包含</a:t>
            </a:r>
            <a:r>
              <a:rPr lang="en-US" altLang="zh-CN" sz="2000"/>
              <a:t>x</a:t>
            </a:r>
            <a:r>
              <a:rPr lang="zh-CN" altLang="en-US" sz="2000"/>
              <a:t>，则可设</a:t>
            </a:r>
            <a:r>
              <a:rPr lang="en-US" altLang="zh-CN" sz="2000"/>
              <a:t>A={x}</a:t>
            </a:r>
            <a:r>
              <a:rPr lang="zh-CN" altLang="en-US" sz="2000"/>
              <a:t>，利用交换性质，将</a:t>
            </a:r>
            <a:r>
              <a:rPr lang="en-US" altLang="zh-CN" sz="2000"/>
              <a:t>B</a:t>
            </a:r>
            <a:r>
              <a:rPr lang="zh-CN" altLang="en-US" sz="2000"/>
              <a:t>中的元素换入</a:t>
            </a:r>
            <a:r>
              <a:rPr lang="en-US" altLang="zh-CN" sz="2000"/>
              <a:t>A</a:t>
            </a:r>
            <a:r>
              <a:rPr lang="zh-CN" altLang="en-US" sz="2000"/>
              <a:t>中，直至</a:t>
            </a:r>
            <a:r>
              <a:rPr lang="en-US" altLang="zh-CN" sz="2000"/>
              <a:t>|A|=|B|</a:t>
            </a:r>
            <a:r>
              <a:rPr lang="zh-CN" altLang="en-US" sz="2000"/>
              <a:t>，这时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只相差一个元素，设</a:t>
            </a:r>
            <a:r>
              <a:rPr lang="en-US" altLang="zh-CN" sz="2000"/>
              <a:t>B</a:t>
            </a:r>
            <a:r>
              <a:rPr lang="zh-CN" altLang="en-US" sz="2000"/>
              <a:t>中未被换入</a:t>
            </a:r>
            <a:r>
              <a:rPr lang="en-US" altLang="zh-CN" sz="2000"/>
              <a:t>A</a:t>
            </a:r>
            <a:r>
              <a:rPr lang="zh-CN" altLang="en-US" sz="2000"/>
              <a:t>的元素为</a:t>
            </a:r>
            <a:r>
              <a:rPr lang="en-US" altLang="zh-CN" sz="2000"/>
              <a:t>y</a:t>
            </a:r>
            <a:r>
              <a:rPr lang="zh-CN" altLang="en-US" sz="2000"/>
              <a:t>，则</a:t>
            </a:r>
            <a:r>
              <a:rPr lang="en-US" altLang="zh-CN" sz="2000"/>
              <a:t>W(A)=W(B)-W(y)+W(x)</a:t>
            </a:r>
            <a:r>
              <a:rPr lang="zh-CN" altLang="en-US" sz="2000"/>
              <a:t>，又</a:t>
            </a:r>
            <a:r>
              <a:rPr lang="en-US" altLang="zh-CN" sz="2000"/>
              <a:t>W(x)≥W(y)</a:t>
            </a:r>
            <a:r>
              <a:rPr lang="zh-CN" altLang="en-US" sz="2000"/>
              <a:t>，则</a:t>
            </a:r>
            <a:r>
              <a:rPr lang="en-US" altLang="zh-CN" sz="2000"/>
              <a:t>A</a:t>
            </a:r>
            <a:r>
              <a:rPr lang="zh-CN" altLang="en-US" sz="2000"/>
              <a:t>亦为最优子集，得证。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AA0D2C-C227-4374-98F2-E16934EB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9A9F3C-2C1F-4610-9056-A7FD2C75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097089"/>
            <a:ext cx="7721600" cy="40354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、带权拟阵的贪心算法的证明：</a:t>
            </a:r>
          </a:p>
          <a:p>
            <a:pPr lvl="1" eaLnBrk="1" hangingPunct="1"/>
            <a:r>
              <a:rPr lang="zh-CN" altLang="en-US" sz="2400" dirty="0"/>
              <a:t>最优子结构性质的证明：</a:t>
            </a:r>
            <a:br>
              <a:rPr lang="zh-CN" altLang="en-US" sz="2400" dirty="0"/>
            </a:br>
            <a:r>
              <a:rPr lang="zh-CN" altLang="en-US" sz="2400" dirty="0"/>
              <a:t>从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）中选出</a:t>
            </a:r>
            <a:r>
              <a:rPr lang="en-US" altLang="zh-CN" sz="2400" dirty="0"/>
              <a:t>x</a:t>
            </a:r>
            <a:r>
              <a:rPr lang="zh-CN" altLang="en-US" sz="2400" dirty="0"/>
              <a:t>后，原问题简化为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），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由所有</a:t>
            </a:r>
            <a:r>
              <a:rPr lang="en-US" altLang="zh-CN" sz="2400" dirty="0"/>
              <a:t>x</a:t>
            </a:r>
            <a:r>
              <a:rPr lang="zh-CN" altLang="en-US" sz="2400" dirty="0"/>
              <a:t>的可扩展元素组成；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是可以以</a:t>
            </a:r>
            <a:r>
              <a:rPr lang="en-US" altLang="zh-CN" sz="2400" dirty="0"/>
              <a:t>x</a:t>
            </a:r>
            <a:r>
              <a:rPr lang="zh-CN" altLang="en-US" sz="2400" dirty="0"/>
              <a:t>为可扩展元素的全部独立子集；</a:t>
            </a:r>
            <a:br>
              <a:rPr lang="zh-CN" altLang="en-US" sz="2400" dirty="0"/>
            </a:b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的最优子集，则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=A-{x}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的一个独立子集，</a:t>
            </a:r>
            <a:br>
              <a:rPr lang="zh-CN" altLang="en-US" sz="2400" dirty="0"/>
            </a:br>
            <a:r>
              <a:rPr lang="zh-CN" altLang="en-US" sz="2400" dirty="0"/>
              <a:t>由</a:t>
            </a:r>
            <a:r>
              <a:rPr lang="en-US" altLang="zh-CN" sz="2400" dirty="0"/>
              <a:t>W(A) = W(A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)+W(x)</a:t>
            </a:r>
            <a:r>
              <a:rPr lang="zh-CN" altLang="en-US" sz="2400" dirty="0"/>
              <a:t>可知，</a:t>
            </a:r>
            <a:r>
              <a:rPr lang="en-US" altLang="zh-CN" sz="2400" dirty="0"/>
              <a:t>M</a:t>
            </a:r>
            <a:r>
              <a:rPr lang="zh-CN" altLang="en-US" sz="2400" dirty="0"/>
              <a:t>的包含</a:t>
            </a:r>
            <a:r>
              <a:rPr lang="en-US" altLang="zh-CN" sz="2400" dirty="0"/>
              <a:t>x</a:t>
            </a:r>
            <a:r>
              <a:rPr lang="zh-CN" altLang="en-US" sz="2400" dirty="0"/>
              <a:t>的最优子集包含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的一个最优子集；</a:t>
            </a:r>
          </a:p>
          <a:p>
            <a:pPr lvl="1" eaLnBrk="1" hangingPunct="1"/>
            <a:r>
              <a:rPr lang="zh-CN" altLang="en-US" sz="2400" dirty="0"/>
              <a:t>综上所述，可推知对带权拟阵用贪心算法可以求得其最优子集；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49F91C-A37B-4FE7-A873-09C9E5551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2A93C5-9404-46F6-99D2-63F40A0BC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133600"/>
            <a:ext cx="7342187" cy="4419600"/>
          </a:xfrm>
        </p:spPr>
        <p:txBody>
          <a:bodyPr/>
          <a:lstStyle/>
          <a:p>
            <a:pPr defTabSz="895350" eaLnBrk="1" hangingPunct="1"/>
            <a:r>
              <a:rPr lang="zh-CN" altLang="en-US"/>
              <a:t>通过作出在当前看来最优的选择（贪心选择），将原问题规模缩小，如此反复，直至得到最终解。</a:t>
            </a:r>
          </a:p>
          <a:p>
            <a:pPr defTabSz="895350" eaLnBrk="1" hangingPunct="1"/>
            <a:r>
              <a:rPr lang="zh-CN" altLang="en-US"/>
              <a:t>贪心算法并非对所有问题都能得到整体最优解。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AEE723-DD89-40BF-8F4D-F0801AA33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49C51D-6961-4F1A-9153-1F595B510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3926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400" dirty="0"/>
              <a:t>问题：有一组单位时间任务</a:t>
            </a:r>
            <a:r>
              <a:rPr lang="en-US" altLang="zh-CN" sz="2400" dirty="0"/>
              <a:t>S={0,1,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,n-1}</a:t>
            </a:r>
            <a:r>
              <a:rPr lang="zh-CN" altLang="en-US" sz="2400" dirty="0"/>
              <a:t>，每个任务</a:t>
            </a:r>
            <a:r>
              <a:rPr lang="en-US" altLang="zh-CN" sz="2400" dirty="0"/>
              <a:t>i</a:t>
            </a:r>
            <a:r>
              <a:rPr lang="zh-CN" altLang="en-US" sz="2400" dirty="0"/>
              <a:t>有指定的要求完成时间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，若任务</a:t>
            </a:r>
            <a:r>
              <a:rPr lang="en-US" altLang="zh-CN" sz="2400" dirty="0"/>
              <a:t>i</a:t>
            </a:r>
            <a:r>
              <a:rPr lang="zh-CN" altLang="en-US" sz="2400" dirty="0"/>
              <a:t>在指定完成时间之后完成，则将受到误时惩罚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；要求安排活动的时间表，使得总的误时惩罚最小；</a:t>
            </a:r>
          </a:p>
          <a:p>
            <a:pPr eaLnBrk="1" hangingPunct="1"/>
            <a:r>
              <a:rPr lang="zh-CN" altLang="en-US" sz="2400" dirty="0"/>
              <a:t>分析：由于误时任务不会因为误时时间的延长而加大惩罚，因此，问题等价于确定</a:t>
            </a:r>
            <a:r>
              <a:rPr lang="en-US" altLang="zh-CN" sz="2400" dirty="0"/>
              <a:t>S</a:t>
            </a:r>
            <a:r>
              <a:rPr lang="zh-CN" altLang="en-US" sz="2400" dirty="0"/>
              <a:t>的一个最优及时任务子集；将最优子集中的活动按完成时间排序，再排列所有误时任务，即得到所需的任务时间表；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B0F58C-4E2E-4217-906F-150EB9E1F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DAC3C-54A0-4A27-B002-FD3891052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3" y="2133600"/>
            <a:ext cx="7543800" cy="4464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定义</a:t>
            </a:r>
            <a:r>
              <a:rPr lang="en-US" altLang="zh-CN" sz="2000" dirty="0"/>
              <a:t>S</a:t>
            </a:r>
            <a:r>
              <a:rPr lang="zh-CN" altLang="en-US" sz="2000" dirty="0"/>
              <a:t>的子集</a:t>
            </a:r>
            <a:r>
              <a:rPr lang="en-US" altLang="zh-CN" sz="2000" dirty="0"/>
              <a:t>A</a:t>
            </a:r>
            <a:r>
              <a:rPr lang="zh-CN" altLang="en-US" sz="2000" dirty="0"/>
              <a:t>，若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中的所有任务都是及时任务，则称</a:t>
            </a: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的一个独立任务子集；显然</a:t>
            </a:r>
            <a:r>
              <a:rPr lang="en-US" altLang="zh-CN" sz="2000" dirty="0"/>
              <a:t>A</a:t>
            </a:r>
            <a:r>
              <a:rPr lang="zh-CN" altLang="en-US" sz="2000" dirty="0"/>
              <a:t>是具有遗传性质的独立子集；定义</a:t>
            </a:r>
            <a:r>
              <a:rPr lang="en-US" altLang="zh-CN" sz="2000" dirty="0"/>
              <a:t>I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的所有独立子集的集合；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①若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之前必须完成的任务必不超过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个；</a:t>
            </a:r>
            <a:br>
              <a:rPr lang="zh-CN" altLang="en-US" sz="2000" dirty="0"/>
            </a:br>
            <a:r>
              <a:rPr lang="zh-CN" altLang="en-US" sz="2000" dirty="0"/>
              <a:t>②若</a:t>
            </a:r>
            <a:r>
              <a:rPr lang="en-US" altLang="zh-CN" sz="2000" dirty="0"/>
              <a:t>A</a:t>
            </a:r>
            <a:r>
              <a:rPr lang="zh-CN" altLang="en-US" sz="2000" dirty="0"/>
              <a:t>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中的任务按完成时间排序后，所有任务都是及时的；</a:t>
            </a:r>
            <a:br>
              <a:rPr lang="zh-CN" altLang="en-US" sz="2000" dirty="0"/>
            </a:br>
            <a:r>
              <a:rPr lang="zh-CN" altLang="en-US" sz="2000" dirty="0"/>
              <a:t>③若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中的所有任务都是及时的，则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是独立子集；</a:t>
            </a:r>
            <a:br>
              <a:rPr lang="zh-CN" altLang="en-US" sz="2000" dirty="0"/>
            </a:br>
            <a:r>
              <a:rPr lang="zh-CN" altLang="en-US" sz="2000" dirty="0"/>
              <a:t>即①②③是等价的；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由此可以根据②来判断一个子集是否是独立子集；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要使误时任务的惩罚最小，相当于使及时任务的惩罚最大，因此问题相当于确定一个具有最大总惩罚的独立任务子集</a:t>
            </a:r>
            <a:r>
              <a:rPr lang="en-US" altLang="zh-CN" sz="2000" dirty="0"/>
              <a:t>A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2CC206-6F3D-4BE8-8780-538B55A21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7B5BF7-318A-4C87-B1B8-4029D4D02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284797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1800" dirty="0"/>
              <a:t>按照拟阵贪心算法，首先按各任务的惩罚值从大到小进行排序；</a:t>
            </a:r>
          </a:p>
          <a:p>
            <a:pPr eaLnBrk="1" hangingPunct="1"/>
            <a:r>
              <a:rPr lang="zh-CN" altLang="en-US" sz="1800" dirty="0"/>
              <a:t>初始化</a:t>
            </a:r>
            <a:r>
              <a:rPr lang="en-US" altLang="zh-CN" sz="1800" dirty="0"/>
              <a:t>A</a:t>
            </a:r>
            <a:r>
              <a:rPr lang="zh-CN" altLang="en-US" sz="1800" dirty="0"/>
              <a:t>为空集；</a:t>
            </a:r>
          </a:p>
          <a:p>
            <a:pPr eaLnBrk="1" hangingPunct="1"/>
            <a:r>
              <a:rPr lang="zh-CN" altLang="en-US" sz="1800" dirty="0"/>
              <a:t>依次扫描所有的任务</a:t>
            </a:r>
            <a:r>
              <a:rPr lang="en-US" altLang="zh-CN" sz="1800" dirty="0"/>
              <a:t>i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zh-CN" altLang="en-US" sz="1800" dirty="0"/>
              <a:t>若任务</a:t>
            </a:r>
            <a:r>
              <a:rPr lang="en-US" altLang="zh-CN" sz="1800" dirty="0"/>
              <a:t>i</a:t>
            </a:r>
            <a:r>
              <a:rPr lang="zh-CN" altLang="en-US" sz="1800" dirty="0"/>
              <a:t>加入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中，仍能构成独立子集（可以及时完成），则将任务</a:t>
            </a:r>
            <a:r>
              <a:rPr lang="en-US" altLang="zh-CN" sz="1800" dirty="0"/>
              <a:t>i</a:t>
            </a:r>
            <a:r>
              <a:rPr lang="zh-CN" altLang="en-US" sz="1800" dirty="0"/>
              <a:t>并入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中，否则暂时放弃该任务（列为 误时任务）；</a:t>
            </a:r>
          </a:p>
          <a:p>
            <a:pPr eaLnBrk="1" hangingPunct="1"/>
            <a:r>
              <a:rPr lang="zh-CN" altLang="en-US" sz="1800" dirty="0"/>
              <a:t>将</a:t>
            </a:r>
            <a:r>
              <a:rPr lang="en-US" altLang="zh-CN" sz="1800" dirty="0"/>
              <a:t>A</a:t>
            </a:r>
            <a:r>
              <a:rPr lang="zh-CN" altLang="en-US" sz="1800" dirty="0"/>
              <a:t>中的任务按完成时间排序，再排列上所有的误时任务，即得到任务时间表；</a:t>
            </a:r>
          </a:p>
          <a:p>
            <a:pPr eaLnBrk="1" hangingPunct="1"/>
            <a:r>
              <a:rPr lang="zh-CN" altLang="en-US" sz="1800" dirty="0"/>
              <a:t>可通过辅助向量</a:t>
            </a:r>
            <a:r>
              <a:rPr lang="en-US" altLang="zh-CN" sz="1800" dirty="0"/>
              <a:t>t</a:t>
            </a:r>
            <a:r>
              <a:rPr lang="zh-CN" altLang="en-US" sz="1800" dirty="0"/>
              <a:t>来记录</a:t>
            </a:r>
            <a:r>
              <a:rPr lang="en-US" altLang="zh-CN" sz="1800" dirty="0"/>
              <a:t>A</a:t>
            </a:r>
            <a:r>
              <a:rPr lang="zh-CN" altLang="en-US" sz="1800" dirty="0"/>
              <a:t>中每个任务可容忍插队的任务数来判断是否可以有新任务加入；</a:t>
            </a:r>
          </a:p>
        </p:txBody>
      </p:sp>
      <p:graphicFrame>
        <p:nvGraphicFramePr>
          <p:cNvPr id="257085" name="Group 61">
            <a:extLst>
              <a:ext uri="{FF2B5EF4-FFF2-40B4-BE49-F238E27FC236}">
                <a16:creationId xmlns:a16="http://schemas.microsoft.com/office/drawing/2014/main" id="{F748159D-F547-4061-9704-9EB9A5DC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5144"/>
              </p:ext>
            </p:extLst>
          </p:nvPr>
        </p:nvGraphicFramePr>
        <p:xfrm>
          <a:off x="3719513" y="4797426"/>
          <a:ext cx="5867400" cy="1463676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ω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075" name="Text Box 51">
            <a:extLst>
              <a:ext uri="{FF2B5EF4-FFF2-40B4-BE49-F238E27FC236}">
                <a16:creationId xmlns:a16="http://schemas.microsoft.com/office/drawing/2014/main" id="{00B6D121-6870-4EB9-8A2A-0C466CF8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345239"/>
            <a:ext cx="335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E16C27F6-8BCD-4F2E-947A-891E40B5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56943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257077" name="Text Box 53">
            <a:extLst>
              <a:ext uri="{FF2B5EF4-FFF2-40B4-BE49-F238E27FC236}">
                <a16:creationId xmlns:a16="http://schemas.microsoft.com/office/drawing/2014/main" id="{6AD9BD2A-BE93-495E-9AD0-A6C64D9D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87692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78" name="Text Box 54">
            <a:extLst>
              <a:ext uri="{FF2B5EF4-FFF2-40B4-BE49-F238E27FC236}">
                <a16:creationId xmlns:a16="http://schemas.microsoft.com/office/drawing/2014/main" id="{F21E365B-3302-4F75-8981-5B89EE84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2     1</a:t>
            </a:r>
          </a:p>
        </p:txBody>
      </p:sp>
      <p:sp>
        <p:nvSpPr>
          <p:cNvPr id="257079" name="Text Box 55">
            <a:extLst>
              <a:ext uri="{FF2B5EF4-FFF2-40B4-BE49-F238E27FC236}">
                <a16:creationId xmlns:a16="http://schemas.microsoft.com/office/drawing/2014/main" id="{E6156781-F43D-45EB-92CE-91485D0D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1    1    1</a:t>
            </a:r>
          </a:p>
        </p:txBody>
      </p:sp>
      <p:sp>
        <p:nvSpPr>
          <p:cNvPr id="257080" name="Text Box 56">
            <a:extLst>
              <a:ext uri="{FF2B5EF4-FFF2-40B4-BE49-F238E27FC236}">
                <a16:creationId xmlns:a16="http://schemas.microsoft.com/office/drawing/2014/main" id="{DEB0E217-F0E7-4DB8-93FF-6FF9FAA4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</a:t>
            </a:r>
          </a:p>
        </p:txBody>
      </p:sp>
      <p:sp>
        <p:nvSpPr>
          <p:cNvPr id="257081" name="Text Box 57">
            <a:extLst>
              <a:ext uri="{FF2B5EF4-FFF2-40B4-BE49-F238E27FC236}">
                <a16:creationId xmlns:a16="http://schemas.microsoft.com/office/drawing/2014/main" id="{79C94F47-1739-4B4E-A5FB-3D13BABA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</a:t>
            </a:r>
          </a:p>
        </p:txBody>
      </p:sp>
      <p:sp>
        <p:nvSpPr>
          <p:cNvPr id="257082" name="Text Box 58">
            <a:extLst>
              <a:ext uri="{FF2B5EF4-FFF2-40B4-BE49-F238E27FC236}">
                <a16:creationId xmlns:a16="http://schemas.microsoft.com/office/drawing/2014/main" id="{C06B5A47-6CB9-4316-BB49-D091E6F2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4249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</a:t>
            </a:r>
          </a:p>
        </p:txBody>
      </p:sp>
      <p:sp>
        <p:nvSpPr>
          <p:cNvPr id="257083" name="Text Box 59">
            <a:extLst>
              <a:ext uri="{FF2B5EF4-FFF2-40B4-BE49-F238E27FC236}">
                <a16:creationId xmlns:a16="http://schemas.microsoft.com/office/drawing/2014/main" id="{66B86CF5-C25E-4A69-97C5-4FAE8B9C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497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75" grpId="0"/>
      <p:bldP spid="257077" grpId="0"/>
      <p:bldP spid="257078" grpId="0"/>
      <p:bldP spid="257079" grpId="0"/>
      <p:bldP spid="257080" grpId="0"/>
      <p:bldP spid="257081" grpId="0"/>
      <p:bldP spid="257082" grpId="0"/>
      <p:bldP spid="257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2AB71D-4C74-4FE5-850F-07CE2511E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贪心算法的基本要素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12825D-5A8B-4127-A967-1A390B4DD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、贪心选择性质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所求问题的整体最优解可由一系列局部最优选择得到；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动态规划是由子问题的解得到当前问题的解；</a:t>
            </a:r>
            <a:br>
              <a:rPr lang="zh-CN" altLang="en-US" sz="2000" dirty="0"/>
            </a:br>
            <a:r>
              <a:rPr lang="zh-CN" altLang="en-US" sz="2000" dirty="0"/>
              <a:t>贪心算法则是由当前问题的局部最优解导出子问题；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确定一个问题是否具有贪心选择性质，需要证明问题的一个整体最优解是从贪心选择开始的；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、最优子结构性质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通过局部最优选择，原问题将被化简为类似的子问题；亦即是说，整体最优解中包含了子问题的最优解；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EAAA-4E7C-4639-9687-6D8CE33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B91BC-3FC2-448F-988B-56EE489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如果问题存在应用分治策略的可能，并考虑采用局部定解方法来设计分解策略时，尝试直接对局部进行定解，而不采用穷举的方式进行局部定解</a:t>
            </a:r>
            <a:r>
              <a:rPr lang="en-US" altLang="zh-CN" dirty="0"/>
              <a:t>——</a:t>
            </a:r>
            <a:r>
              <a:rPr lang="zh-CN" altLang="en-US" dirty="0"/>
              <a:t>贪心选择。</a:t>
            </a:r>
            <a:endParaRPr lang="en-US" altLang="zh-CN" dirty="0"/>
          </a:p>
          <a:p>
            <a:r>
              <a:rPr lang="zh-CN" altLang="en-US" dirty="0"/>
              <a:t>证明贪心选择性质和最优子结构性质是否成立。</a:t>
            </a:r>
          </a:p>
        </p:txBody>
      </p:sp>
    </p:spTree>
    <p:extLst>
      <p:ext uri="{BB962C8B-B14F-4D97-AF65-F5344CB8AC3E}">
        <p14:creationId xmlns:p14="http://schemas.microsoft.com/office/powerpoint/2010/main" val="16408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DA21EA-540C-4D4C-B472-D17F1DEB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6EFDFC-B4EC-4AF6-A7C9-5A8A51680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486650" cy="4343400"/>
          </a:xfrm>
        </p:spPr>
        <p:txBody>
          <a:bodyPr/>
          <a:lstStyle/>
          <a:p>
            <a:pPr defTabSz="895350" eaLnBrk="1" hangingPunct="1"/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个活动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, 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，其中每个活动都需要使用某一资源，而在同一时间内该资源只能由一个活动使用，每个活动都有开始时间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和结束时间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&lt;f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满足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j</a:t>
            </a:r>
            <a:r>
              <a:rPr lang="zh-CN" altLang="en-US" dirty="0"/>
              <a:t>或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，则称这两个活动相容，要求找出最多相容活动集合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69E20-D904-4167-8094-13B8D5BA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AE2DB5-5A6B-41BE-8A58-BF4CC9DC1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dirty="0"/>
              <a:t>贪心解法：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将所有活动按结束时间排序，得到活动集合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e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先将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选入结果集合</a:t>
            </a:r>
            <a:r>
              <a:rPr lang="en-US" altLang="zh-CN" dirty="0"/>
              <a:t>A</a:t>
            </a:r>
            <a:r>
              <a:rPr lang="zh-CN" altLang="en-US" dirty="0"/>
              <a:t>中，即</a:t>
            </a:r>
            <a:r>
              <a:rPr lang="en-US" altLang="zh-CN" dirty="0"/>
              <a:t>A={e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 dirty="0"/>
              <a:t>依次扫描每一个活动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：</a:t>
            </a:r>
          </a:p>
          <a:p>
            <a:pPr marL="1141413" lvl="2" indent="0" eaLnBrk="1" hangingPunct="1"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的开始时间晚于最后一个选入</a:t>
            </a:r>
            <a:r>
              <a:rPr lang="en-US" altLang="zh-CN" dirty="0"/>
              <a:t>A</a:t>
            </a:r>
            <a:r>
              <a:rPr lang="zh-CN" altLang="en-US" dirty="0"/>
              <a:t>的活动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的结束时间，则将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选入</a:t>
            </a:r>
            <a:r>
              <a:rPr lang="en-US" altLang="zh-CN" dirty="0"/>
              <a:t>A</a:t>
            </a:r>
            <a:r>
              <a:rPr lang="zh-CN" altLang="en-US" dirty="0"/>
              <a:t>中，否则放弃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5FAE5C-4D14-4CBE-BDF7-00EFF2858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556A49-CB25-4A0C-AC37-2A95F7A8B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贪心选择性质证明：</a:t>
            </a:r>
          </a:p>
          <a:p>
            <a:pPr lvl="1" eaLnBrk="1" hangingPunct="1"/>
            <a:r>
              <a:rPr lang="zh-CN" altLang="en-US" dirty="0"/>
              <a:t>若</a:t>
            </a:r>
            <a:r>
              <a:rPr lang="en-US" altLang="zh-CN" dirty="0"/>
              <a:t>E={e</a:t>
            </a:r>
            <a:r>
              <a:rPr lang="en-US" altLang="zh-CN" baseline="-25000" dirty="0"/>
              <a:t>0</a:t>
            </a:r>
            <a:r>
              <a:rPr lang="en-US" altLang="zh-CN" dirty="0"/>
              <a:t>,e</a:t>
            </a:r>
            <a:r>
              <a:rPr lang="en-US" altLang="zh-CN" baseline="-25000" dirty="0"/>
              <a:t>1</a:t>
            </a:r>
            <a:r>
              <a:rPr lang="en-US" altLang="zh-CN" dirty="0"/>
              <a:t>,e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是按结束时间排序的活动集合，则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具有最早的结束时间，设存在一个最优安排</a:t>
            </a:r>
            <a:r>
              <a:rPr lang="en-US" altLang="zh-CN" dirty="0"/>
              <a:t>A</a:t>
            </a:r>
            <a:r>
              <a:rPr lang="zh-CN" altLang="en-US" dirty="0"/>
              <a:t>不包含</a:t>
            </a:r>
            <a:r>
              <a:rPr lang="en-US" altLang="zh-CN" dirty="0"/>
              <a:t>e</a:t>
            </a:r>
            <a:r>
              <a:rPr lang="en-US" altLang="zh-CN" baseline="-25000" dirty="0"/>
              <a:t>0</a:t>
            </a:r>
            <a:r>
              <a:rPr lang="zh-CN" altLang="en-US" dirty="0"/>
              <a:t>，并以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开始，则易见：</a:t>
            </a:r>
            <a:br>
              <a:rPr lang="zh-CN" altLang="en-US" dirty="0"/>
            </a:br>
            <a:r>
              <a:rPr lang="en-US" altLang="zh-CN" dirty="0"/>
              <a:t>A-{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}∪{e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也是最优的活动安排；</a:t>
            </a:r>
            <a:br>
              <a:rPr lang="zh-CN" altLang="en-US" dirty="0"/>
            </a:br>
            <a:r>
              <a:rPr lang="zh-CN" altLang="en-US" dirty="0"/>
              <a:t>贪心选择性质成立。</a:t>
            </a:r>
            <a:endParaRPr lang="en-US" altLang="zh-CN" dirty="0"/>
          </a:p>
          <a:p>
            <a:r>
              <a:rPr lang="zh-CN" altLang="en-US" dirty="0"/>
              <a:t>最优子结构性质证明：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Group 2">
            <a:extLst>
              <a:ext uri="{FF2B5EF4-FFF2-40B4-BE49-F238E27FC236}">
                <a16:creationId xmlns:a16="http://schemas.microsoft.com/office/drawing/2014/main" id="{F804B1A2-D106-482C-A65F-A61169E3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7225"/>
              </p:ext>
            </p:extLst>
          </p:nvPr>
        </p:nvGraphicFramePr>
        <p:xfrm>
          <a:off x="2590800" y="609600"/>
          <a:ext cx="1600200" cy="438944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1720" name="Group 56">
            <a:extLst>
              <a:ext uri="{FF2B5EF4-FFF2-40B4-BE49-F238E27FC236}">
                <a16:creationId xmlns:a16="http://schemas.microsoft.com/office/drawing/2014/main" id="{66AFC89E-B5AE-4F8A-9D71-2DD191033BF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990600"/>
          <a:ext cx="6172200" cy="4419604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56" name="Text Box 292">
            <a:extLst>
              <a:ext uri="{FF2B5EF4-FFF2-40B4-BE49-F238E27FC236}">
                <a16:creationId xmlns:a16="http://schemas.microsoft.com/office/drawing/2014/main" id="{01252C83-74AD-4C0D-85ED-84FCC52D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867400"/>
            <a:ext cx="505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结果：选中的任务为：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7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78958E-6567-45CE-AAAF-DAA5F9895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背包问题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857248-5156-43D9-8993-3A16178ECD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9139"/>
            <a:ext cx="7345362" cy="216058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的背包，和单价分别为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的物品块（均为单位体积）各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块，</a:t>
            </a:r>
            <a:r>
              <a:rPr lang="en-US" altLang="zh-CN" sz="2800" dirty="0"/>
              <a:t>i=0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n-1</a:t>
            </a:r>
            <a:r>
              <a:rPr lang="zh-CN" altLang="en-US" sz="2800" dirty="0"/>
              <a:t>；问每种物品应各选择多少块装入背包中，使得背包中的总价值最大？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90F02D8-4B8B-4A35-9330-C0A19B76E43F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508501"/>
            <a:ext cx="2681288" cy="1592263"/>
            <a:chOff x="2245" y="2840"/>
            <a:chExt cx="2132" cy="1011"/>
          </a:xfrm>
        </p:grpSpPr>
        <p:pic>
          <p:nvPicPr>
            <p:cNvPr id="10245" name="Picture 5" descr="4uuweza3[1]">
              <a:extLst>
                <a:ext uri="{FF2B5EF4-FFF2-40B4-BE49-F238E27FC236}">
                  <a16:creationId xmlns:a16="http://schemas.microsoft.com/office/drawing/2014/main" id="{DA7CC153-C3B4-48C0-8E92-BDABD44B2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840"/>
              <a:ext cx="108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6" name="Picture 6" descr="2tzpshmi[1]">
              <a:extLst>
                <a:ext uri="{FF2B5EF4-FFF2-40B4-BE49-F238E27FC236}">
                  <a16:creationId xmlns:a16="http://schemas.microsoft.com/office/drawing/2014/main" id="{BD1F82B9-7838-4D48-87F2-CD0097CD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Picture 7" descr="2tzpshmi[1]">
              <a:extLst>
                <a:ext uri="{FF2B5EF4-FFF2-40B4-BE49-F238E27FC236}">
                  <a16:creationId xmlns:a16="http://schemas.microsoft.com/office/drawing/2014/main" id="{DB58B9C4-8826-4AD0-A88A-B8E5E92EE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 descr="2tzpshmi[1]">
              <a:extLst>
                <a:ext uri="{FF2B5EF4-FFF2-40B4-BE49-F238E27FC236}">
                  <a16:creationId xmlns:a16="http://schemas.microsoft.com/office/drawing/2014/main" id="{897FD9EE-EF5D-4ECD-AFAF-D42B06309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9" descr="2tzpshmi[1]">
              <a:extLst>
                <a:ext uri="{FF2B5EF4-FFF2-40B4-BE49-F238E27FC236}">
                  <a16:creationId xmlns:a16="http://schemas.microsoft.com/office/drawing/2014/main" id="{01633DBF-DA2A-4D0B-8CD4-02CCF031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0" descr="2tzpshmi[1]">
              <a:extLst>
                <a:ext uri="{FF2B5EF4-FFF2-40B4-BE49-F238E27FC236}">
                  <a16:creationId xmlns:a16="http://schemas.microsoft.com/office/drawing/2014/main" id="{8BBD0AFA-8673-4E84-8D72-F4AEDC4A2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11" descr="2tzpshmi[1]">
              <a:extLst>
                <a:ext uri="{FF2B5EF4-FFF2-40B4-BE49-F238E27FC236}">
                  <a16:creationId xmlns:a16="http://schemas.microsoft.com/office/drawing/2014/main" id="{300911EE-501F-4F06-A7AC-67F97D9CF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2tzpshmi[1]">
              <a:extLst>
                <a:ext uri="{FF2B5EF4-FFF2-40B4-BE49-F238E27FC236}">
                  <a16:creationId xmlns:a16="http://schemas.microsoft.com/office/drawing/2014/main" id="{C93A3C17-6957-4000-AA33-F8C5F3F49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13" descr="2tzpshmi[1]">
              <a:extLst>
                <a:ext uri="{FF2B5EF4-FFF2-40B4-BE49-F238E27FC236}">
                  <a16:creationId xmlns:a16="http://schemas.microsoft.com/office/drawing/2014/main" id="{99C37BA0-304E-4395-A4A0-D40453540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4" descr="2tzpshmi[1]">
              <a:extLst>
                <a:ext uri="{FF2B5EF4-FFF2-40B4-BE49-F238E27FC236}">
                  <a16:creationId xmlns:a16="http://schemas.microsoft.com/office/drawing/2014/main" id="{F23F9E72-A29C-46D0-9ADB-D0DA2D844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5" descr="2tzpshmi[1]">
              <a:extLst>
                <a:ext uri="{FF2B5EF4-FFF2-40B4-BE49-F238E27FC236}">
                  <a16:creationId xmlns:a16="http://schemas.microsoft.com/office/drawing/2014/main" id="{3B38CA08-DE33-4E04-9496-669BE00B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" y="328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6" descr="2tzpshmi[1]">
              <a:extLst>
                <a:ext uri="{FF2B5EF4-FFF2-40B4-BE49-F238E27FC236}">
                  <a16:creationId xmlns:a16="http://schemas.microsoft.com/office/drawing/2014/main" id="{F660793C-EB7F-44A4-8C71-BA8F7041E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7" descr="2tzpshmi[1]">
              <a:extLst>
                <a:ext uri="{FF2B5EF4-FFF2-40B4-BE49-F238E27FC236}">
                  <a16:creationId xmlns:a16="http://schemas.microsoft.com/office/drawing/2014/main" id="{CF22EF29-6A69-46D1-8455-3DDCB0262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37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8" descr="2tzpshmi[1]">
              <a:extLst>
                <a:ext uri="{FF2B5EF4-FFF2-40B4-BE49-F238E27FC236}">
                  <a16:creationId xmlns:a16="http://schemas.microsoft.com/office/drawing/2014/main" id="{8627D843-60E7-4B63-9D00-7DB53B5DE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9" descr="2tzpshmi[1]">
              <a:extLst>
                <a:ext uri="{FF2B5EF4-FFF2-40B4-BE49-F238E27FC236}">
                  <a16:creationId xmlns:a16="http://schemas.microsoft.com/office/drawing/2014/main" id="{81C1540D-180F-465F-8A46-442C947E1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0" descr="2tzpshmi[1]">
              <a:extLst>
                <a:ext uri="{FF2B5EF4-FFF2-40B4-BE49-F238E27FC236}">
                  <a16:creationId xmlns:a16="http://schemas.microsoft.com/office/drawing/2014/main" id="{D1721318-49AF-4CFD-AA68-8DD2B6B0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1" descr="2tzpshmi[1]">
              <a:extLst>
                <a:ext uri="{FF2B5EF4-FFF2-40B4-BE49-F238E27FC236}">
                  <a16:creationId xmlns:a16="http://schemas.microsoft.com/office/drawing/2014/main" id="{1AF5DD85-E4E2-484C-A3DD-BEF5B6806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2" descr="2tzpshmi[1]">
              <a:extLst>
                <a:ext uri="{FF2B5EF4-FFF2-40B4-BE49-F238E27FC236}">
                  <a16:creationId xmlns:a16="http://schemas.microsoft.com/office/drawing/2014/main" id="{F0F466C4-C244-40DE-97E8-29477ED6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23" descr="2tzpshmi[1]">
              <a:extLst>
                <a:ext uri="{FF2B5EF4-FFF2-40B4-BE49-F238E27FC236}">
                  <a16:creationId xmlns:a16="http://schemas.microsoft.com/office/drawing/2014/main" id="{A665FD47-F18F-498D-81FC-1F2B0850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24" descr="2tzpshmi[1]">
              <a:extLst>
                <a:ext uri="{FF2B5EF4-FFF2-40B4-BE49-F238E27FC236}">
                  <a16:creationId xmlns:a16="http://schemas.microsoft.com/office/drawing/2014/main" id="{63685314-0720-4FEE-B551-E25D57774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25" descr="2tzpshmi[1]">
              <a:extLst>
                <a:ext uri="{FF2B5EF4-FFF2-40B4-BE49-F238E27FC236}">
                  <a16:creationId xmlns:a16="http://schemas.microsoft.com/office/drawing/2014/main" id="{8D4C78F6-97E9-4F86-B5A6-89379530D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26" descr="2tzpshmi[1]">
              <a:extLst>
                <a:ext uri="{FF2B5EF4-FFF2-40B4-BE49-F238E27FC236}">
                  <a16:creationId xmlns:a16="http://schemas.microsoft.com/office/drawing/2014/main" id="{C530608C-EF8D-413A-A432-1C97FA402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7" name="Picture 27" descr="2tzpshmi[1]">
              <a:extLst>
                <a:ext uri="{FF2B5EF4-FFF2-40B4-BE49-F238E27FC236}">
                  <a16:creationId xmlns:a16="http://schemas.microsoft.com/office/drawing/2014/main" id="{FD18C008-69E5-47D2-95A1-EAF8ED782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28" descr="2tzpshmi[1]">
              <a:extLst>
                <a:ext uri="{FF2B5EF4-FFF2-40B4-BE49-F238E27FC236}">
                  <a16:creationId xmlns:a16="http://schemas.microsoft.com/office/drawing/2014/main" id="{826F678A-B468-4A50-A664-592E2A70F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Picture 29" descr="2tzpshmi[1]">
              <a:extLst>
                <a:ext uri="{FF2B5EF4-FFF2-40B4-BE49-F238E27FC236}">
                  <a16:creationId xmlns:a16="http://schemas.microsoft.com/office/drawing/2014/main" id="{011133B9-9DD1-464D-BE50-D9928746B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0" name="Picture 30" descr="2tzpshmi[1]">
              <a:extLst>
                <a:ext uri="{FF2B5EF4-FFF2-40B4-BE49-F238E27FC236}">
                  <a16:creationId xmlns:a16="http://schemas.microsoft.com/office/drawing/2014/main" id="{3882BE25-2855-4D89-9319-96DA3CF79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37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Picture 31" descr="2tzpshmi[1]">
              <a:extLst>
                <a:ext uri="{FF2B5EF4-FFF2-40B4-BE49-F238E27FC236}">
                  <a16:creationId xmlns:a16="http://schemas.microsoft.com/office/drawing/2014/main" id="{B84B31A9-67FC-4590-84E1-59B530B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Picture 32" descr="2tzpshmi[1]">
              <a:extLst>
                <a:ext uri="{FF2B5EF4-FFF2-40B4-BE49-F238E27FC236}">
                  <a16:creationId xmlns:a16="http://schemas.microsoft.com/office/drawing/2014/main" id="{5E1B0441-2D25-4E51-ABAC-2936B828D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33" descr="2tzpshmi[1]">
              <a:extLst>
                <a:ext uri="{FF2B5EF4-FFF2-40B4-BE49-F238E27FC236}">
                  <a16:creationId xmlns:a16="http://schemas.microsoft.com/office/drawing/2014/main" id="{443EDB7C-56A7-44AA-8CB1-880E15EF2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Picture 34" descr="2tzpshmi[1]">
              <a:extLst>
                <a:ext uri="{FF2B5EF4-FFF2-40B4-BE49-F238E27FC236}">
                  <a16:creationId xmlns:a16="http://schemas.microsoft.com/office/drawing/2014/main" id="{4183C8C5-8CAE-4566-B8E4-45C4CC0E4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5" name="Picture 35" descr="2tzpshmi[1]">
              <a:extLst>
                <a:ext uri="{FF2B5EF4-FFF2-40B4-BE49-F238E27FC236}">
                  <a16:creationId xmlns:a16="http://schemas.microsoft.com/office/drawing/2014/main" id="{04679B7A-D9E4-4DDB-9BDF-9C31EF149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6" name="Picture 36" descr="2tzpshmi[1]">
              <a:extLst>
                <a:ext uri="{FF2B5EF4-FFF2-40B4-BE49-F238E27FC236}">
                  <a16:creationId xmlns:a16="http://schemas.microsoft.com/office/drawing/2014/main" id="{452CA73D-4189-46C5-B4CB-823B3105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7" name="Picture 37" descr="2tzpshmi[1]">
              <a:extLst>
                <a:ext uri="{FF2B5EF4-FFF2-40B4-BE49-F238E27FC236}">
                  <a16:creationId xmlns:a16="http://schemas.microsoft.com/office/drawing/2014/main" id="{29FF0675-AD57-4F95-B148-9AEA5979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8" name="Picture 38" descr="2tzpshmi[1]">
              <a:extLst>
                <a:ext uri="{FF2B5EF4-FFF2-40B4-BE49-F238E27FC236}">
                  <a16:creationId xmlns:a16="http://schemas.microsoft.com/office/drawing/2014/main" id="{32EF8C91-562B-4623-B16C-2D95B5CE5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46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9" name="Picture 39" descr="2tzpshmi[1]">
              <a:extLst>
                <a:ext uri="{FF2B5EF4-FFF2-40B4-BE49-F238E27FC236}">
                  <a16:creationId xmlns:a16="http://schemas.microsoft.com/office/drawing/2014/main" id="{B8187922-C787-411D-B698-3BFE33AB3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0" name="Picture 40" descr="2tzpshmi[1]">
              <a:extLst>
                <a:ext uri="{FF2B5EF4-FFF2-40B4-BE49-F238E27FC236}">
                  <a16:creationId xmlns:a16="http://schemas.microsoft.com/office/drawing/2014/main" id="{E8D85EC0-D927-4CAD-97E9-5B5C3A79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1" name="Picture 41" descr="2tzpshmi[1]">
              <a:extLst>
                <a:ext uri="{FF2B5EF4-FFF2-40B4-BE49-F238E27FC236}">
                  <a16:creationId xmlns:a16="http://schemas.microsoft.com/office/drawing/2014/main" id="{4FA7BC26-87F7-4D8E-A81E-349D12FDA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2" name="Picture 42" descr="2tzpshmi[1]">
              <a:extLst>
                <a:ext uri="{FF2B5EF4-FFF2-40B4-BE49-F238E27FC236}">
                  <a16:creationId xmlns:a16="http://schemas.microsoft.com/office/drawing/2014/main" id="{AD24DF20-653F-4FD7-823C-9ECCB6BC7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3" name="Picture 43" descr="2tzpshmi[1]">
              <a:extLst>
                <a:ext uri="{FF2B5EF4-FFF2-40B4-BE49-F238E27FC236}">
                  <a16:creationId xmlns:a16="http://schemas.microsoft.com/office/drawing/2014/main" id="{F27D004C-FB16-4810-98A7-631CE7E2A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4" name="Picture 44" descr="2tzpshmi[1]">
              <a:extLst>
                <a:ext uri="{FF2B5EF4-FFF2-40B4-BE49-F238E27FC236}">
                  <a16:creationId xmlns:a16="http://schemas.microsoft.com/office/drawing/2014/main" id="{F8E4EABB-7BA5-44EC-A3F0-2EBC9220F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5" name="Picture 45" descr="2tzpshmi[1]">
              <a:extLst>
                <a:ext uri="{FF2B5EF4-FFF2-40B4-BE49-F238E27FC236}">
                  <a16:creationId xmlns:a16="http://schemas.microsoft.com/office/drawing/2014/main" id="{687DD90F-B360-47E1-983F-073E2700C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6" name="Picture 46" descr="2tzpshmi[1]">
              <a:extLst>
                <a:ext uri="{FF2B5EF4-FFF2-40B4-BE49-F238E27FC236}">
                  <a16:creationId xmlns:a16="http://schemas.microsoft.com/office/drawing/2014/main" id="{2D4B5C7D-C98E-489B-870E-47F35EEA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7" name="Picture 47" descr="2tzpshmi[1]">
              <a:extLst>
                <a:ext uri="{FF2B5EF4-FFF2-40B4-BE49-F238E27FC236}">
                  <a16:creationId xmlns:a16="http://schemas.microsoft.com/office/drawing/2014/main" id="{1C421D28-059F-4BB8-A73E-16EB78A4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55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48" descr="2tzpshmi[1]">
              <a:extLst>
                <a:ext uri="{FF2B5EF4-FFF2-40B4-BE49-F238E27FC236}">
                  <a16:creationId xmlns:a16="http://schemas.microsoft.com/office/drawing/2014/main" id="{01AC18D9-D086-4E4D-AF29-119EB7BB3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49" descr="2tzpshmi[1]">
              <a:extLst>
                <a:ext uri="{FF2B5EF4-FFF2-40B4-BE49-F238E27FC236}">
                  <a16:creationId xmlns:a16="http://schemas.microsoft.com/office/drawing/2014/main" id="{EE7F542D-CD43-477E-A813-431939529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5750</TotalTime>
  <Words>1633</Words>
  <Application>Microsoft Office PowerPoint</Application>
  <PresentationFormat>宽屏</PresentationFormat>
  <Paragraphs>181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华文新魏</vt:lpstr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丝状</vt:lpstr>
      <vt:lpstr>《算法设计与分析》   第05章 贪心算法</vt:lpstr>
      <vt:lpstr>基本思想</vt:lpstr>
      <vt:lpstr>贪心算法的基本要素</vt:lpstr>
      <vt:lpstr>应用模式</vt:lpstr>
      <vt:lpstr>活动安排问题</vt:lpstr>
      <vt:lpstr>活动安排问题</vt:lpstr>
      <vt:lpstr>活动安排问题</vt:lpstr>
      <vt:lpstr>PowerPoint 演示文稿</vt:lpstr>
      <vt:lpstr>背包问题</vt:lpstr>
      <vt:lpstr>0-1背包问题</vt:lpstr>
      <vt:lpstr>哈夫曼算法的证明</vt:lpstr>
      <vt:lpstr>哈夫曼算法的证明</vt:lpstr>
      <vt:lpstr>PowerPoint 演示文稿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任务时间表问题</vt:lpstr>
      <vt:lpstr>任务时间表问题</vt:lpstr>
      <vt:lpstr>任务时间表问题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 贪心算法</dc:title>
  <dc:creator>PengSW</dc:creator>
  <cp:lastModifiedBy>Siwei PENG</cp:lastModifiedBy>
  <cp:revision>59</cp:revision>
  <dcterms:created xsi:type="dcterms:W3CDTF">2003-05-01T08:31:42Z</dcterms:created>
  <dcterms:modified xsi:type="dcterms:W3CDTF">2019-03-24T05:58:34Z</dcterms:modified>
</cp:coreProperties>
</file>