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 id="286" r:id="rId32"/>
    <p:sldId id="287" r:id="rId33"/>
    <p:sldId id="288" r:id="rId34"/>
    <p:sldId id="289"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1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05" d="100"/>
          <a:sy n="105" d="100"/>
        </p:scale>
        <p:origin x="150" y="732"/>
      </p:cViewPr>
      <p:guideLst>
        <p:guide orient="horz" pos="1480"/>
        <p:guide pos="189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i--;</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a:t>
            </a:r>
            <a:r>
              <a:rPr lang="en-US" altLang="zh-CN" sz="1200">
                <a:solidFill>
                  <a:srgbClr val="000000"/>
                </a:solidFill>
                <a:latin typeface="Consolas" panose="020B0609020204030204" pitchFamily="49" charset="0"/>
              </a:rPr>
              <a:t>= s + X</a:t>
            </a:r>
            <a:r>
              <a:rPr lang="en-US" altLang="zh-CN" sz="1200" dirty="0">
                <a:solidFill>
                  <a:srgbClr val="000000"/>
                </a:solidFill>
                <a:latin typeface="Consolas" panose="020B0609020204030204" pitchFamily="49" charset="0"/>
              </a:rPr>
              <a:t>[i - </a:t>
            </a:r>
            <a:r>
              <a:rPr lang="en-US" altLang="zh-CN" sz="1200">
                <a:solidFill>
                  <a:srgbClr val="09885A"/>
                </a:solidFill>
                <a:latin typeface="Consolas" panose="020B0609020204030204" pitchFamily="49" charset="0"/>
              </a:rPr>
              <a:t>1</a:t>
            </a:r>
            <a:r>
              <a:rPr lang="en-US" altLang="zh-CN" sz="120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08A13-CB9F-4436-B89A-3D472A3E7E69}"/>
              </a:ext>
            </a:extLst>
          </p:cNvPr>
          <p:cNvSpPr>
            <a:spLocks noGrp="1"/>
          </p:cNvSpPr>
          <p:nvPr>
            <p:ph type="title"/>
          </p:nvPr>
        </p:nvSpPr>
        <p:spPr/>
        <p:txBody>
          <a:bodyPr/>
          <a:lstStyle/>
          <a:p>
            <a:r>
              <a:rPr lang="en-US" altLang="zh-CN" dirty="0"/>
              <a:t>Fibonacci </a:t>
            </a:r>
            <a:r>
              <a:rPr lang="zh-CN" altLang="en-US" dirty="0"/>
              <a:t>序列</a:t>
            </a:r>
          </a:p>
        </p:txBody>
      </p:sp>
      <p:sp>
        <p:nvSpPr>
          <p:cNvPr id="3" name="内容占位符 2">
            <a:extLst>
              <a:ext uri="{FF2B5EF4-FFF2-40B4-BE49-F238E27FC236}">
                <a16:creationId xmlns:a16="http://schemas.microsoft.com/office/drawing/2014/main" id="{E77EC8C5-5AF2-4910-A80A-3ABF1766494B}"/>
              </a:ext>
            </a:extLst>
          </p:cNvPr>
          <p:cNvSpPr>
            <a:spLocks noGrp="1"/>
          </p:cNvSpPr>
          <p:nvPr>
            <p:ph idx="1"/>
          </p:nvPr>
        </p:nvSpPr>
        <p:spPr>
          <a:xfrm>
            <a:off x="2589212" y="2133600"/>
            <a:ext cx="8915400" cy="791344"/>
          </a:xfrm>
        </p:spPr>
        <p:txBody>
          <a:bodyPr/>
          <a:lstStyle/>
          <a:p>
            <a:r>
              <a:rPr lang="zh-CN" altLang="en-US" dirty="0"/>
              <a:t>以</a:t>
            </a:r>
            <a:r>
              <a:rPr lang="en-US" altLang="zh-CN" dirty="0"/>
              <a:t>Fibonacci</a:t>
            </a:r>
            <a:r>
              <a:rPr lang="zh-CN" altLang="en-US" dirty="0"/>
              <a:t>序列问题为例，对比几种算法策略的应用模式。</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6E7E584-5491-4BD6-846A-54589A89F572}"/>
                  </a:ext>
                </a:extLst>
              </p:cNvPr>
              <p:cNvSpPr txBox="1"/>
              <p:nvPr/>
            </p:nvSpPr>
            <p:spPr>
              <a:xfrm>
                <a:off x="4089361" y="3429000"/>
                <a:ext cx="4013278"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 1</m:t>
                                </m:r>
                              </m:e>
                            </m:mr>
                            <m:m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&gt;1</m:t>
                                </m:r>
                              </m:e>
                            </m:mr>
                          </m:m>
                        </m:e>
                      </m:d>
                    </m:oMath>
                  </m:oMathPara>
                </a14:m>
                <a:endParaRPr lang="zh-CN" altLang="en-US" dirty="0"/>
              </a:p>
            </p:txBody>
          </p:sp>
        </mc:Choice>
        <mc:Fallback>
          <p:sp>
            <p:nvSpPr>
              <p:cNvPr id="4" name="文本框 3">
                <a:extLst>
                  <a:ext uri="{FF2B5EF4-FFF2-40B4-BE49-F238E27FC236}">
                    <a16:creationId xmlns:a16="http://schemas.microsoft.com/office/drawing/2014/main" id="{36E7E584-5491-4BD6-846A-54589A89F572}"/>
                  </a:ext>
                </a:extLst>
              </p:cNvPr>
              <p:cNvSpPr txBox="1">
                <a:spLocks noRot="1" noChangeAspect="1" noMove="1" noResize="1" noEditPoints="1" noAdjustHandles="1" noChangeArrowheads="1" noChangeShapeType="1" noTextEdit="1"/>
              </p:cNvSpPr>
              <p:nvPr/>
            </p:nvSpPr>
            <p:spPr>
              <a:xfrm>
                <a:off x="4089361" y="3429000"/>
                <a:ext cx="4013278" cy="61786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16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877163" cy="369332"/>
          </a:xfrm>
          <a:prstGeom prst="rect">
            <a:avLst/>
          </a:prstGeom>
          <a:noFill/>
        </p:spPr>
        <p:txBody>
          <a:bodyPr wrap="none" rtlCol="0">
            <a:spAutoFit/>
          </a:bodyPr>
          <a:lstStyle/>
          <a:p>
            <a:r>
              <a:rPr lang="zh-CN" altLang="en-US" dirty="0"/>
              <a:t>分治法</a:t>
            </a:r>
          </a:p>
        </p:txBody>
      </p:sp>
      <p:sp>
        <p:nvSpPr>
          <p:cNvPr id="4" name="文本框 3">
            <a:extLst>
              <a:ext uri="{FF2B5EF4-FFF2-40B4-BE49-F238E27FC236}">
                <a16:creationId xmlns:a16="http://schemas.microsoft.com/office/drawing/2014/main" id="{37FD642C-03E9-45A0-B18F-6CF218C68F68}"/>
              </a:ext>
            </a:extLst>
          </p:cNvPr>
          <p:cNvSpPr txBox="1"/>
          <p:nvPr/>
        </p:nvSpPr>
        <p:spPr>
          <a:xfrm>
            <a:off x="3000375" y="2349500"/>
            <a:ext cx="6100010" cy="147732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0000FF"/>
                </a:solidFill>
                <a:latin typeface="新宋体" panose="02010609030101010101" pitchFamily="49" charset="-122"/>
                <a:ea typeface="新宋体" panose="02010609030101010101" pitchFamily="49" charset="-122"/>
              </a:rPr>
              <a:t>return</a:t>
            </a:r>
            <a:r>
              <a:rPr lang="pt-BR" altLang="zh-CN" sz="1800" dirty="0">
                <a:solidFill>
                  <a:srgbClr val="000000"/>
                </a:solidFill>
                <a:latin typeface="新宋体" panose="02010609030101010101" pitchFamily="49" charset="-122"/>
                <a:ea typeface="新宋体" panose="02010609030101010101" pitchFamily="49" charset="-122"/>
              </a:rPr>
              <a:t>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1596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345240" cy="369332"/>
          </a:xfrm>
          <a:prstGeom prst="rect">
            <a:avLst/>
          </a:prstGeom>
          <a:noFill/>
        </p:spPr>
        <p:txBody>
          <a:bodyPr wrap="none" rtlCol="0">
            <a:spAutoFit/>
          </a:bodyPr>
          <a:lstStyle/>
          <a:p>
            <a:r>
              <a:rPr lang="zh-CN" altLang="en-US" dirty="0"/>
              <a:t>动态规划法</a:t>
            </a:r>
          </a:p>
        </p:txBody>
      </p:sp>
      <p:sp>
        <p:nvSpPr>
          <p:cNvPr id="5" name="文本框 4">
            <a:extLst>
              <a:ext uri="{FF2B5EF4-FFF2-40B4-BE49-F238E27FC236}">
                <a16:creationId xmlns:a16="http://schemas.microsoft.com/office/drawing/2014/main" id="{8CE6C6CC-5C23-4060-8F1A-4A92FDF91695}"/>
              </a:ext>
            </a:extLst>
          </p:cNvPr>
          <p:cNvSpPr txBox="1"/>
          <p:nvPr/>
        </p:nvSpPr>
        <p:spPr>
          <a:xfrm>
            <a:off x="2998894" y="2348880"/>
            <a:ext cx="6100010"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2B91AF"/>
                </a:solidFill>
                <a:latin typeface="新宋体" panose="02010609030101010101" pitchFamily="49" charset="-122"/>
                <a:ea typeface="新宋体" panose="02010609030101010101" pitchFamily="49" charset="-122"/>
              </a:rPr>
              <a:t>vector</a:t>
            </a:r>
            <a:r>
              <a:rPr lang="pt-BR" altLang="zh-CN" sz="1800" dirty="0">
                <a:solidFill>
                  <a:srgbClr val="000000"/>
                </a:solidFill>
                <a:latin typeface="新宋体" panose="02010609030101010101" pitchFamily="49" charset="-122"/>
                <a:ea typeface="新宋体" panose="02010609030101010101" pitchFamily="49" charset="-122"/>
              </a:rPr>
              <a:t>&lt;</a:t>
            </a:r>
            <a:r>
              <a:rPr lang="pt-BR" altLang="zh-CN" sz="1800" dirty="0">
                <a:solidFill>
                  <a:srgbClr val="0000FF"/>
                </a:solidFill>
                <a:latin typeface="新宋体" panose="02010609030101010101" pitchFamily="49" charset="-122"/>
                <a:ea typeface="新宋体" panose="02010609030101010101" pitchFamily="49" charset="-122"/>
              </a:rPr>
              <a:t>int</a:t>
            </a:r>
            <a:r>
              <a:rPr lang="pt-BR" altLang="zh-CN" sz="1800" dirty="0">
                <a:solidFill>
                  <a:srgbClr val="000000"/>
                </a:solidFill>
                <a:latin typeface="新宋体" panose="02010609030101010101" pitchFamily="49" charset="-122"/>
                <a:ea typeface="新宋体" panose="02010609030101010101" pitchFamily="49" charset="-122"/>
              </a:rPr>
              <a:t>&gt;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a:t>
            </a:r>
          </a:p>
          <a:p>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- 2</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- 1</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2732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31325" cy="369332"/>
          </a:xfrm>
          <a:prstGeom prst="rect">
            <a:avLst/>
          </a:prstGeom>
          <a:noFill/>
        </p:spPr>
        <p:txBody>
          <a:bodyPr wrap="none" rtlCol="0">
            <a:spAutoFit/>
          </a:bodyPr>
          <a:lstStyle/>
          <a:p>
            <a:r>
              <a:rPr lang="zh-CN" altLang="en-US" dirty="0"/>
              <a:t>改进动态规划法一</a:t>
            </a:r>
          </a:p>
        </p:txBody>
      </p:sp>
      <p:sp>
        <p:nvSpPr>
          <p:cNvPr id="6" name="文本框 5">
            <a:extLst>
              <a:ext uri="{FF2B5EF4-FFF2-40B4-BE49-F238E27FC236}">
                <a16:creationId xmlns:a16="http://schemas.microsoft.com/office/drawing/2014/main" id="{C55BFA7D-85D9-48AA-8A46-6349550A8435}"/>
              </a:ext>
            </a:extLst>
          </p:cNvPr>
          <p:cNvSpPr txBox="1"/>
          <p:nvPr/>
        </p:nvSpPr>
        <p:spPr>
          <a:xfrm>
            <a:off x="3000375" y="2348880"/>
            <a:ext cx="6094476" cy="3139321"/>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f0 = 1, f1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 = f0 + f1;</a:t>
            </a:r>
          </a:p>
          <a:p>
            <a:r>
              <a:rPr lang="en-US" altLang="zh-CN" sz="1800" dirty="0">
                <a:solidFill>
                  <a:srgbClr val="000000"/>
                </a:solidFill>
                <a:latin typeface="新宋体" panose="02010609030101010101" pitchFamily="49" charset="-122"/>
                <a:ea typeface="新宋体" panose="02010609030101010101" pitchFamily="49" charset="-122"/>
              </a:rPr>
              <a:t>        f0 = f1;</a:t>
            </a:r>
          </a:p>
          <a:p>
            <a:r>
              <a:rPr lang="en-US" altLang="zh-CN" sz="1800" dirty="0">
                <a:solidFill>
                  <a:srgbClr val="000000"/>
                </a:solidFill>
                <a:latin typeface="新宋体" panose="02010609030101010101" pitchFamily="49" charset="-122"/>
                <a:ea typeface="新宋体" panose="02010609030101010101" pitchFamily="49" charset="-122"/>
              </a:rPr>
              <a:t>        f1 = f;</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507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28119" cy="369332"/>
          </a:xfrm>
          <a:prstGeom prst="rect">
            <a:avLst/>
          </a:prstGeom>
          <a:noFill/>
        </p:spPr>
        <p:txBody>
          <a:bodyPr wrap="none" rtlCol="0">
            <a:spAutoFit/>
          </a:bodyPr>
          <a:lstStyle/>
          <a:p>
            <a:r>
              <a:rPr lang="zh-CN" altLang="en-US" dirty="0"/>
              <a:t>改进动态规划法二</a:t>
            </a:r>
          </a:p>
        </p:txBody>
      </p:sp>
      <p:sp>
        <p:nvSpPr>
          <p:cNvPr id="5" name="文本框 4">
            <a:extLst>
              <a:ext uri="{FF2B5EF4-FFF2-40B4-BE49-F238E27FC236}">
                <a16:creationId xmlns:a16="http://schemas.microsoft.com/office/drawing/2014/main" id="{11D445A7-E978-4A77-9B19-79A76E3968F0}"/>
              </a:ext>
            </a:extLst>
          </p:cNvPr>
          <p:cNvSpPr txBox="1"/>
          <p:nvPr/>
        </p:nvSpPr>
        <p:spPr>
          <a:xfrm>
            <a:off x="3000375" y="2349500"/>
            <a:ext cx="8159806"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F {1,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F.size();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F.push_back</a:t>
            </a:r>
            <a:r>
              <a:rPr lang="en-US" altLang="zh-CN" sz="1800" dirty="0">
                <a:solidFill>
                  <a:srgbClr val="000000"/>
                </a:solidFill>
                <a:latin typeface="新宋体" panose="02010609030101010101" pitchFamily="49" charset="-122"/>
                <a:ea typeface="新宋体" panose="02010609030101010101" pitchFamily="49" charset="-122"/>
              </a:rPr>
              <a:t>(F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- 2</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0104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107996" cy="369332"/>
          </a:xfrm>
          <a:prstGeom prst="rect">
            <a:avLst/>
          </a:prstGeom>
          <a:noFill/>
        </p:spPr>
        <p:txBody>
          <a:bodyPr wrap="none" rtlCol="0">
            <a:spAutoFit/>
          </a:bodyPr>
          <a:lstStyle/>
          <a:p>
            <a:r>
              <a:rPr lang="zh-CN" altLang="en-US" dirty="0"/>
              <a:t>备忘录法</a:t>
            </a:r>
          </a:p>
        </p:txBody>
      </p:sp>
      <p:sp>
        <p:nvSpPr>
          <p:cNvPr id="6" name="文本框 5">
            <a:extLst>
              <a:ext uri="{FF2B5EF4-FFF2-40B4-BE49-F238E27FC236}">
                <a16:creationId xmlns:a16="http://schemas.microsoft.com/office/drawing/2014/main" id="{18FE00FF-CE2C-4D4D-92B7-92812EC84EF5}"/>
              </a:ext>
            </a:extLst>
          </p:cNvPr>
          <p:cNvSpPr txBox="1"/>
          <p:nvPr/>
        </p:nvSpPr>
        <p:spPr>
          <a:xfrm>
            <a:off x="3000375" y="2350652"/>
            <a:ext cx="6094476" cy="230832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F[1000]{ 1, 1 };</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 0)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256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5913</TotalTime>
  <Words>4087</Words>
  <Application>Microsoft Office PowerPoint</Application>
  <PresentationFormat>宽屏</PresentationFormat>
  <Paragraphs>506</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华文新魏</vt:lpstr>
      <vt:lpstr>新宋体</vt:lpstr>
      <vt:lpstr>Arial</vt:lpstr>
      <vt:lpstr>Cambria Math</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lpstr>Fibonacci 序列</vt:lpstr>
      <vt:lpstr>PowerPoint 演示文稿</vt:lpstr>
      <vt:lpstr>PowerPoint 演示文稿</vt:lpstr>
      <vt:lpstr>PowerPoint 演示文稿</vt:lpstr>
      <vt:lpstr>PowerPoint 演示文稿</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PENG Siwei</cp:lastModifiedBy>
  <cp:revision>78</cp:revision>
  <dcterms:created xsi:type="dcterms:W3CDTF">2003-05-01T08:31:42Z</dcterms:created>
  <dcterms:modified xsi:type="dcterms:W3CDTF">2022-04-01T11:38:33Z</dcterms:modified>
</cp:coreProperties>
</file>