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sldIdLst>
    <p:sldId id="256" r:id="rId2"/>
    <p:sldId id="257" r:id="rId3"/>
    <p:sldId id="259" r:id="rId4"/>
    <p:sldId id="258" r:id="rId5"/>
    <p:sldId id="260" r:id="rId6"/>
    <p:sldId id="261" r:id="rId7"/>
    <p:sldId id="262" r:id="rId8"/>
    <p:sldId id="263" r:id="rId9"/>
    <p:sldId id="264" r:id="rId10"/>
    <p:sldId id="265" r:id="rId11"/>
    <p:sldId id="282" r:id="rId12"/>
    <p:sldId id="266" r:id="rId13"/>
    <p:sldId id="283" r:id="rId14"/>
    <p:sldId id="267" r:id="rId15"/>
    <p:sldId id="268" r:id="rId16"/>
    <p:sldId id="269" r:id="rId17"/>
    <p:sldId id="270" r:id="rId18"/>
    <p:sldId id="271" r:id="rId19"/>
    <p:sldId id="272" r:id="rId20"/>
    <p:sldId id="273" r:id="rId21"/>
    <p:sldId id="274" r:id="rId22"/>
    <p:sldId id="284" r:id="rId23"/>
    <p:sldId id="285" r:id="rId24"/>
    <p:sldId id="275" r:id="rId25"/>
    <p:sldId id="276" r:id="rId26"/>
    <p:sldId id="277" r:id="rId27"/>
    <p:sldId id="278" r:id="rId28"/>
    <p:sldId id="279" r:id="rId29"/>
    <p:sldId id="280" r:id="rId30"/>
    <p:sldId id="281" r:id="rId31"/>
    <p:sldId id="286" r:id="rId32"/>
    <p:sldId id="287" r:id="rId33"/>
    <p:sldId id="288" r:id="rId34"/>
    <p:sldId id="289" r:id="rId35"/>
    <p:sldId id="290" r:id="rId36"/>
    <p:sldId id="292"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80" userDrawn="1">
          <p15:clr>
            <a:srgbClr val="A4A3A4"/>
          </p15:clr>
        </p15:guide>
        <p15:guide id="2" pos="189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0000"/>
    <a:srgbClr val="00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8" autoAdjust="0"/>
    <p:restoredTop sz="86400" autoAdjust="0"/>
  </p:normalViewPr>
  <p:slideViewPr>
    <p:cSldViewPr>
      <p:cViewPr varScale="1">
        <p:scale>
          <a:sx n="117" d="100"/>
          <a:sy n="117" d="100"/>
        </p:scale>
        <p:origin x="126" y="378"/>
      </p:cViewPr>
      <p:guideLst>
        <p:guide orient="horz" pos="1480"/>
        <p:guide pos="189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_rels/viewProps.xml.rels><?xml version="1.0" encoding="UTF-8" standalone="yes"?>
<Relationships xmlns="http://schemas.openxmlformats.org/package/2006/relationships"><Relationship Id="rId8" Type="http://schemas.openxmlformats.org/officeDocument/2006/relationships/slide" Target="slides/slide12.xml"/><Relationship Id="rId13" Type="http://schemas.openxmlformats.org/officeDocument/2006/relationships/slide" Target="slides/slide19.xml"/><Relationship Id="rId18" Type="http://schemas.openxmlformats.org/officeDocument/2006/relationships/slide" Target="slides/slide27.xml"/><Relationship Id="rId3" Type="http://schemas.openxmlformats.org/officeDocument/2006/relationships/slide" Target="slides/slide4.xml"/><Relationship Id="rId21" Type="http://schemas.openxmlformats.org/officeDocument/2006/relationships/slide" Target="slides/slide30.xml"/><Relationship Id="rId7" Type="http://schemas.openxmlformats.org/officeDocument/2006/relationships/slide" Target="slides/slide9.xml"/><Relationship Id="rId12" Type="http://schemas.openxmlformats.org/officeDocument/2006/relationships/slide" Target="slides/slide18.xml"/><Relationship Id="rId17" Type="http://schemas.openxmlformats.org/officeDocument/2006/relationships/slide" Target="slides/slide26.xml"/><Relationship Id="rId2" Type="http://schemas.openxmlformats.org/officeDocument/2006/relationships/slide" Target="slides/slide3.xml"/><Relationship Id="rId16" Type="http://schemas.openxmlformats.org/officeDocument/2006/relationships/slide" Target="slides/slide25.xml"/><Relationship Id="rId20" Type="http://schemas.openxmlformats.org/officeDocument/2006/relationships/slide" Target="slides/slide29.xml"/><Relationship Id="rId1" Type="http://schemas.openxmlformats.org/officeDocument/2006/relationships/slide" Target="slides/slide2.xml"/><Relationship Id="rId6" Type="http://schemas.openxmlformats.org/officeDocument/2006/relationships/slide" Target="slides/slide8.xml"/><Relationship Id="rId11" Type="http://schemas.openxmlformats.org/officeDocument/2006/relationships/slide" Target="slides/slide16.xml"/><Relationship Id="rId5" Type="http://schemas.openxmlformats.org/officeDocument/2006/relationships/slide" Target="slides/slide6.xml"/><Relationship Id="rId15" Type="http://schemas.openxmlformats.org/officeDocument/2006/relationships/slide" Target="slides/slide24.xml"/><Relationship Id="rId10" Type="http://schemas.openxmlformats.org/officeDocument/2006/relationships/slide" Target="slides/slide15.xml"/><Relationship Id="rId19" Type="http://schemas.openxmlformats.org/officeDocument/2006/relationships/slide" Target="slides/slide28.xml"/><Relationship Id="rId4" Type="http://schemas.openxmlformats.org/officeDocument/2006/relationships/slide" Target="slides/slide5.xml"/><Relationship Id="rId9" Type="http://schemas.openxmlformats.org/officeDocument/2006/relationships/slide" Target="slides/slide14.xml"/><Relationship Id="rId14" Type="http://schemas.openxmlformats.org/officeDocument/2006/relationships/slide" Target="slides/slide2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pPr>
              <a:defRPr/>
            </a:pPr>
            <a:fld id="{B6FDE9C0-F4B7-40A7-BA65-2A1D7ABC5CB5}" type="slidenum">
              <a:rPr lang="en-US" altLang="zh-CN" smtClean="0"/>
              <a:pPr>
                <a:defRPr/>
              </a:pPr>
              <a:t>‹#›</a:t>
            </a:fld>
            <a:endParaRPr lang="en-US" altLang="zh-CN"/>
          </a:p>
        </p:txBody>
      </p:sp>
    </p:spTree>
    <p:extLst>
      <p:ext uri="{BB962C8B-B14F-4D97-AF65-F5344CB8AC3E}">
        <p14:creationId xmlns:p14="http://schemas.microsoft.com/office/powerpoint/2010/main" val="4142648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a:defRPr/>
            </a:pPr>
            <a:fld id="{B5A7A2D0-AA86-48F7-9A75-A2C91B3A5B44}" type="slidenum">
              <a:rPr lang="en-US" altLang="zh-CN" smtClean="0"/>
              <a:pPr>
                <a:defRPr/>
              </a:pPr>
              <a:t>‹#›</a:t>
            </a:fld>
            <a:endParaRPr lang="en-US" altLang="zh-CN"/>
          </a:p>
        </p:txBody>
      </p:sp>
    </p:spTree>
    <p:extLst>
      <p:ext uri="{BB962C8B-B14F-4D97-AF65-F5344CB8AC3E}">
        <p14:creationId xmlns:p14="http://schemas.microsoft.com/office/powerpoint/2010/main" val="3845813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a:defRPr/>
            </a:pPr>
            <a:fld id="{B5A7A2D0-AA86-48F7-9A75-A2C91B3A5B44}" type="slidenum">
              <a:rPr lang="en-US" altLang="zh-CN" smtClean="0"/>
              <a:pPr>
                <a:defRPr/>
              </a:pPr>
              <a:t>‹#›</a:t>
            </a:fld>
            <a:endParaRPr lang="en-US" altLang="zh-C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03610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defRPr/>
            </a:pPr>
            <a:fld id="{B5A7A2D0-AA86-48F7-9A75-A2C91B3A5B44}" type="slidenum">
              <a:rPr lang="en-US" altLang="zh-CN" smtClean="0"/>
              <a:pPr>
                <a:defRPr/>
              </a:pPr>
              <a:t>‹#›</a:t>
            </a:fld>
            <a:endParaRPr lang="en-US" altLang="zh-CN"/>
          </a:p>
        </p:txBody>
      </p:sp>
    </p:spTree>
    <p:extLst>
      <p:ext uri="{BB962C8B-B14F-4D97-AF65-F5344CB8AC3E}">
        <p14:creationId xmlns:p14="http://schemas.microsoft.com/office/powerpoint/2010/main" val="16593718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defRPr/>
            </a:pPr>
            <a:fld id="{B5A7A2D0-AA86-48F7-9A75-A2C91B3A5B44}" type="slidenum">
              <a:rPr lang="en-US" altLang="zh-CN" smtClean="0"/>
              <a:pPr>
                <a:defRPr/>
              </a:pPr>
              <a:t>‹#›</a:t>
            </a:fld>
            <a:endParaRPr lang="en-US" altLang="zh-C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913886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defRPr/>
            </a:pPr>
            <a:fld id="{B5A7A2D0-AA86-48F7-9A75-A2C91B3A5B44}" type="slidenum">
              <a:rPr lang="en-US" altLang="zh-CN" smtClean="0"/>
              <a:pPr>
                <a:defRPr/>
              </a:pPr>
              <a:t>‹#›</a:t>
            </a:fld>
            <a:endParaRPr lang="en-US" altLang="zh-CN"/>
          </a:p>
        </p:txBody>
      </p:sp>
    </p:spTree>
    <p:extLst>
      <p:ext uri="{BB962C8B-B14F-4D97-AF65-F5344CB8AC3E}">
        <p14:creationId xmlns:p14="http://schemas.microsoft.com/office/powerpoint/2010/main" val="42236074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defRPr/>
            </a:pPr>
            <a:fld id="{85FE65C9-D486-48B1-893F-9ED3F9A254B4}" type="slidenum">
              <a:rPr lang="en-US" altLang="zh-CN" smtClean="0"/>
              <a:pPr>
                <a:defRPr/>
              </a:pPr>
              <a:t>‹#›</a:t>
            </a:fld>
            <a:endParaRPr lang="en-US" altLang="zh-CN"/>
          </a:p>
        </p:txBody>
      </p:sp>
    </p:spTree>
    <p:extLst>
      <p:ext uri="{BB962C8B-B14F-4D97-AF65-F5344CB8AC3E}">
        <p14:creationId xmlns:p14="http://schemas.microsoft.com/office/powerpoint/2010/main" val="34386159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defRPr/>
            </a:pPr>
            <a:fld id="{B5A7A2D0-AA86-48F7-9A75-A2C91B3A5B44}" type="slidenum">
              <a:rPr lang="en-US" altLang="zh-CN" smtClean="0"/>
              <a:pPr>
                <a:defRPr/>
              </a:pPr>
              <a:t>‹#›</a:t>
            </a:fld>
            <a:endParaRPr lang="en-US" altLang="zh-CN"/>
          </a:p>
        </p:txBody>
      </p:sp>
    </p:spTree>
    <p:extLst>
      <p:ext uri="{BB962C8B-B14F-4D97-AF65-F5344CB8AC3E}">
        <p14:creationId xmlns:p14="http://schemas.microsoft.com/office/powerpoint/2010/main" val="42191958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34585" y="214314"/>
            <a:ext cx="10390716" cy="1462087"/>
          </a:xfrm>
        </p:spPr>
        <p:txBody>
          <a:bodyPr/>
          <a:lstStyle/>
          <a:p>
            <a:r>
              <a:rPr lang="zh-CN" altLang="en-US"/>
              <a:t>单击此处编辑母版标题样式</a:t>
            </a:r>
          </a:p>
        </p:txBody>
      </p:sp>
      <p:sp>
        <p:nvSpPr>
          <p:cNvPr id="3" name="文本占位符 2"/>
          <p:cNvSpPr>
            <a:spLocks noGrp="1"/>
          </p:cNvSpPr>
          <p:nvPr>
            <p:ph type="body" sz="half" idx="1"/>
          </p:nvPr>
        </p:nvSpPr>
        <p:spPr>
          <a:xfrm>
            <a:off x="1576917" y="2017713"/>
            <a:ext cx="508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860117" y="2017713"/>
            <a:ext cx="508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a:extLst>
              <a:ext uri="{FF2B5EF4-FFF2-40B4-BE49-F238E27FC236}">
                <a16:creationId xmlns:a16="http://schemas.microsoft.com/office/drawing/2014/main" id="{B568EC00-AA98-407C-BF67-9C4D1E2F44E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a:extLst>
              <a:ext uri="{FF2B5EF4-FFF2-40B4-BE49-F238E27FC236}">
                <a16:creationId xmlns:a16="http://schemas.microsoft.com/office/drawing/2014/main" id="{A58ECADB-6423-4E13-9360-A012CF1083C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3EA2BDBA-8B66-4C50-B27E-A48F34019E0C}"/>
              </a:ext>
            </a:extLst>
          </p:cNvPr>
          <p:cNvSpPr>
            <a:spLocks noGrp="1" noChangeArrowheads="1"/>
          </p:cNvSpPr>
          <p:nvPr>
            <p:ph type="sldNum" sz="quarter" idx="12"/>
          </p:nvPr>
        </p:nvSpPr>
        <p:spPr>
          <a:ln/>
        </p:spPr>
        <p:txBody>
          <a:bodyPr/>
          <a:lstStyle>
            <a:lvl1pPr>
              <a:defRPr/>
            </a:lvl1pPr>
          </a:lstStyle>
          <a:p>
            <a:pPr>
              <a:defRPr/>
            </a:pPr>
            <a:fld id="{6E9FADE4-43B3-4761-BD93-98A233CBA221}" type="slidenum">
              <a:rPr lang="en-US" altLang="zh-CN"/>
              <a:pPr>
                <a:defRPr/>
              </a:pPr>
              <a:t>‹#›</a:t>
            </a:fld>
            <a:endParaRPr lang="en-US" altLang="zh-CN"/>
          </a:p>
        </p:txBody>
      </p:sp>
    </p:spTree>
    <p:extLst>
      <p:ext uri="{BB962C8B-B14F-4D97-AF65-F5344CB8AC3E}">
        <p14:creationId xmlns:p14="http://schemas.microsoft.com/office/powerpoint/2010/main" val="1529386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lvl1pPr>
              <a:lnSpc>
                <a:spcPct val="200000"/>
              </a:lnSpc>
              <a:defRPr/>
            </a:lvl1pPr>
            <a:lvl2pPr>
              <a:lnSpc>
                <a:spcPct val="200000"/>
              </a:lnSpc>
              <a:defRPr/>
            </a:lvl2pPr>
            <a:lvl3pPr>
              <a:lnSpc>
                <a:spcPct val="200000"/>
              </a:lnSpc>
              <a:defRPr/>
            </a:lvl3pPr>
            <a:lvl4pPr>
              <a:lnSpc>
                <a:spcPct val="200000"/>
              </a:lnSpc>
              <a:defRPr/>
            </a:lvl4pPr>
            <a:lvl5pPr>
              <a:lnSpc>
                <a:spcPct val="200000"/>
              </a:lnSpc>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defRPr/>
            </a:pPr>
            <a:fld id="{09C99983-8C6F-4469-834F-FC4EE7F4A398}" type="slidenum">
              <a:rPr lang="en-US" altLang="zh-CN" smtClean="0"/>
              <a:pPr>
                <a:defRPr/>
              </a:pPr>
              <a:t>‹#›</a:t>
            </a:fld>
            <a:endParaRPr lang="en-US" altLang="zh-CN"/>
          </a:p>
        </p:txBody>
      </p:sp>
    </p:spTree>
    <p:extLst>
      <p:ext uri="{BB962C8B-B14F-4D97-AF65-F5344CB8AC3E}">
        <p14:creationId xmlns:p14="http://schemas.microsoft.com/office/powerpoint/2010/main" val="517166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a:defRPr/>
            </a:pPr>
            <a:fld id="{CB3AA871-F13F-4C7C-A2B4-EAA6818B3B40}" type="slidenum">
              <a:rPr lang="en-US" altLang="zh-CN" smtClean="0"/>
              <a:pPr>
                <a:defRPr/>
              </a:pPr>
              <a:t>‹#›</a:t>
            </a:fld>
            <a:endParaRPr lang="en-US" altLang="zh-CN"/>
          </a:p>
        </p:txBody>
      </p:sp>
    </p:spTree>
    <p:extLst>
      <p:ext uri="{BB962C8B-B14F-4D97-AF65-F5344CB8AC3E}">
        <p14:creationId xmlns:p14="http://schemas.microsoft.com/office/powerpoint/2010/main" val="1293040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pPr>
              <a:defRPr/>
            </a:pPr>
            <a:fld id="{399DFE1B-0FD9-4BAB-B72F-65778C1E2380}" type="slidenum">
              <a:rPr lang="en-US" altLang="zh-CN" smtClean="0"/>
              <a:pPr>
                <a:defRPr/>
              </a:pPr>
              <a:t>‹#›</a:t>
            </a:fld>
            <a:endParaRPr lang="en-US" altLang="zh-CN"/>
          </a:p>
        </p:txBody>
      </p:sp>
    </p:spTree>
    <p:extLst>
      <p:ext uri="{BB962C8B-B14F-4D97-AF65-F5344CB8AC3E}">
        <p14:creationId xmlns:p14="http://schemas.microsoft.com/office/powerpoint/2010/main" val="1958764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pPr>
              <a:defRPr/>
            </a:pPr>
            <a:fld id="{0068B6B0-36BA-49E7-90B5-8A22F5765823}" type="slidenum">
              <a:rPr lang="en-US" altLang="zh-CN" smtClean="0"/>
              <a:pPr>
                <a:defRPr/>
              </a:pPr>
              <a:t>‹#›</a:t>
            </a:fld>
            <a:endParaRPr lang="en-US" altLang="zh-CN"/>
          </a:p>
        </p:txBody>
      </p:sp>
    </p:spTree>
    <p:extLst>
      <p:ext uri="{BB962C8B-B14F-4D97-AF65-F5344CB8AC3E}">
        <p14:creationId xmlns:p14="http://schemas.microsoft.com/office/powerpoint/2010/main" val="3749407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a:defRPr/>
            </a:pPr>
            <a:fld id="{BCBAD243-BE7E-46BA-B2A5-6B4F12BCAD22}" type="slidenum">
              <a:rPr lang="en-US" altLang="zh-CN" smtClean="0"/>
              <a:pPr>
                <a:defRPr/>
              </a:pPr>
              <a:t>‹#›</a:t>
            </a:fld>
            <a:endParaRPr lang="en-US" altLang="zh-CN"/>
          </a:p>
        </p:txBody>
      </p:sp>
    </p:spTree>
    <p:extLst>
      <p:ext uri="{BB962C8B-B14F-4D97-AF65-F5344CB8AC3E}">
        <p14:creationId xmlns:p14="http://schemas.microsoft.com/office/powerpoint/2010/main" val="3800135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endParaRPr lang="en-US" altLang="zh-C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a:defRPr/>
            </a:pPr>
            <a:fld id="{C3AD4EEF-F5EB-41CC-930A-AB5D3CD70538}" type="slidenum">
              <a:rPr lang="en-US" altLang="zh-CN" smtClean="0"/>
              <a:pPr>
                <a:defRPr/>
              </a:pPr>
              <a:t>‹#›</a:t>
            </a:fld>
            <a:endParaRPr lang="en-US" altLang="zh-CN"/>
          </a:p>
        </p:txBody>
      </p:sp>
    </p:spTree>
    <p:extLst>
      <p:ext uri="{BB962C8B-B14F-4D97-AF65-F5344CB8AC3E}">
        <p14:creationId xmlns:p14="http://schemas.microsoft.com/office/powerpoint/2010/main" val="3425827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a:defRPr/>
            </a:pPr>
            <a:fld id="{9EA724D2-B205-4B8B-90C8-22F52748571D}" type="slidenum">
              <a:rPr lang="en-US" altLang="zh-CN" smtClean="0"/>
              <a:pPr>
                <a:defRPr/>
              </a:pPr>
              <a:t>‹#›</a:t>
            </a:fld>
            <a:endParaRPr lang="en-US" altLang="zh-CN"/>
          </a:p>
        </p:txBody>
      </p:sp>
    </p:spTree>
    <p:extLst>
      <p:ext uri="{BB962C8B-B14F-4D97-AF65-F5344CB8AC3E}">
        <p14:creationId xmlns:p14="http://schemas.microsoft.com/office/powerpoint/2010/main" val="4245965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defRPr/>
            </a:pPr>
            <a:fld id="{470F4886-39B2-41A2-9007-C41C8A063F8A}" type="slidenum">
              <a:rPr lang="en-US" altLang="zh-CN" smtClean="0"/>
              <a:pPr>
                <a:defRPr/>
              </a:pPr>
              <a:t>‹#›</a:t>
            </a:fld>
            <a:endParaRPr lang="en-US" altLang="zh-CN"/>
          </a:p>
        </p:txBody>
      </p:sp>
    </p:spTree>
    <p:extLst>
      <p:ext uri="{BB962C8B-B14F-4D97-AF65-F5344CB8AC3E}">
        <p14:creationId xmlns:p14="http://schemas.microsoft.com/office/powerpoint/2010/main" val="2666378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endParaRPr lang="en-US" altLang="zh-C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ltLang="zh-C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pPr>
              <a:defRPr/>
            </a:pPr>
            <a:fld id="{B5A7A2D0-AA86-48F7-9A75-A2C91B3A5B44}" type="slidenum">
              <a:rPr lang="en-US" altLang="zh-CN" smtClean="0"/>
              <a:pPr>
                <a:defRPr/>
              </a:pPr>
              <a:t>‹#›</a:t>
            </a:fld>
            <a:endParaRPr lang="en-US" altLang="zh-CN"/>
          </a:p>
        </p:txBody>
      </p:sp>
      <p:sp>
        <p:nvSpPr>
          <p:cNvPr id="36" name="Text Box 14">
            <a:extLst>
              <a:ext uri="{FF2B5EF4-FFF2-40B4-BE49-F238E27FC236}">
                <a16:creationId xmlns:a16="http://schemas.microsoft.com/office/drawing/2014/main" id="{D5747F73-2BFC-41F5-913E-6FD901A01602}"/>
              </a:ext>
            </a:extLst>
          </p:cNvPr>
          <p:cNvSpPr txBox="1">
            <a:spLocks noChangeArrowheads="1"/>
          </p:cNvSpPr>
          <p:nvPr userDrawn="1"/>
        </p:nvSpPr>
        <p:spPr bwMode="auto">
          <a:xfrm>
            <a:off x="239185" y="2133600"/>
            <a:ext cx="540533"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r>
              <a:rPr lang="zh-CN" altLang="en-US" sz="2400">
                <a:solidFill>
                  <a:schemeClr val="accent1"/>
                </a:solidFill>
                <a:latin typeface="华文新魏" panose="02010800040101010101" pitchFamily="2" charset="-122"/>
                <a:ea typeface="华文新魏" panose="02010800040101010101" pitchFamily="2" charset="-122"/>
              </a:rPr>
              <a:t>第</a:t>
            </a:r>
          </a:p>
          <a:p>
            <a:pPr eaLnBrk="1" hangingPunct="1">
              <a:defRPr/>
            </a:pPr>
            <a:r>
              <a:rPr lang="en-US" altLang="zh-CN" sz="2400">
                <a:solidFill>
                  <a:schemeClr val="accent1"/>
                </a:solidFill>
                <a:latin typeface="华文新魏" panose="02010800040101010101" pitchFamily="2" charset="-122"/>
                <a:ea typeface="华文新魏" panose="02010800040101010101" pitchFamily="2" charset="-122"/>
              </a:rPr>
              <a:t>04</a:t>
            </a:r>
          </a:p>
          <a:p>
            <a:pPr eaLnBrk="1" hangingPunct="1">
              <a:defRPr/>
            </a:pPr>
            <a:r>
              <a:rPr lang="zh-CN" altLang="en-US" sz="2400">
                <a:solidFill>
                  <a:schemeClr val="accent1"/>
                </a:solidFill>
                <a:latin typeface="华文新魏" panose="02010800040101010101" pitchFamily="2" charset="-122"/>
                <a:ea typeface="华文新魏" panose="02010800040101010101" pitchFamily="2" charset="-122"/>
              </a:rPr>
              <a:t>章</a:t>
            </a:r>
          </a:p>
          <a:p>
            <a:pPr eaLnBrk="1" hangingPunct="1">
              <a:defRPr/>
            </a:pPr>
            <a:endParaRPr lang="zh-CN" altLang="en-US" sz="2400">
              <a:solidFill>
                <a:schemeClr val="accent1"/>
              </a:solidFill>
              <a:latin typeface="华文新魏" panose="02010800040101010101" pitchFamily="2" charset="-122"/>
              <a:ea typeface="华文新魏" panose="02010800040101010101" pitchFamily="2" charset="-122"/>
            </a:endParaRPr>
          </a:p>
          <a:p>
            <a:pPr eaLnBrk="1" hangingPunct="1">
              <a:defRPr/>
            </a:pPr>
            <a:r>
              <a:rPr lang="zh-CN" altLang="en-US" sz="2400">
                <a:solidFill>
                  <a:schemeClr val="accent1"/>
                </a:solidFill>
                <a:latin typeface="华文新魏" panose="02010800040101010101" pitchFamily="2" charset="-122"/>
                <a:ea typeface="华文新魏" panose="02010800040101010101" pitchFamily="2" charset="-122"/>
              </a:rPr>
              <a:t>动</a:t>
            </a:r>
          </a:p>
          <a:p>
            <a:pPr eaLnBrk="1" hangingPunct="1">
              <a:defRPr/>
            </a:pPr>
            <a:r>
              <a:rPr lang="zh-CN" altLang="en-US" sz="2400">
                <a:solidFill>
                  <a:schemeClr val="accent1"/>
                </a:solidFill>
                <a:latin typeface="华文新魏" panose="02010800040101010101" pitchFamily="2" charset="-122"/>
                <a:ea typeface="华文新魏" panose="02010800040101010101" pitchFamily="2" charset="-122"/>
              </a:rPr>
              <a:t>态</a:t>
            </a:r>
          </a:p>
          <a:p>
            <a:pPr eaLnBrk="1" hangingPunct="1">
              <a:defRPr/>
            </a:pPr>
            <a:r>
              <a:rPr lang="zh-CN" altLang="en-US" sz="2400">
                <a:solidFill>
                  <a:schemeClr val="accent1"/>
                </a:solidFill>
                <a:latin typeface="华文新魏" panose="02010800040101010101" pitchFamily="2" charset="-122"/>
                <a:ea typeface="华文新魏" panose="02010800040101010101" pitchFamily="2" charset="-122"/>
              </a:rPr>
              <a:t>规</a:t>
            </a:r>
          </a:p>
          <a:p>
            <a:pPr eaLnBrk="1" hangingPunct="1">
              <a:defRPr/>
            </a:pPr>
            <a:r>
              <a:rPr lang="zh-CN" altLang="en-US" sz="2400">
                <a:solidFill>
                  <a:schemeClr val="accent1"/>
                </a:solidFill>
                <a:latin typeface="华文新魏" panose="02010800040101010101" pitchFamily="2" charset="-122"/>
                <a:ea typeface="华文新魏" panose="02010800040101010101" pitchFamily="2" charset="-122"/>
              </a:rPr>
              <a:t>划</a:t>
            </a:r>
          </a:p>
        </p:txBody>
      </p:sp>
    </p:spTree>
    <p:extLst>
      <p:ext uri="{BB962C8B-B14F-4D97-AF65-F5344CB8AC3E}">
        <p14:creationId xmlns:p14="http://schemas.microsoft.com/office/powerpoint/2010/main" val="2673654972"/>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6DC4D68C-75D4-4FC4-BA1D-2896F33D5F30}"/>
              </a:ext>
            </a:extLst>
          </p:cNvPr>
          <p:cNvSpPr>
            <a:spLocks noGrp="1" noChangeArrowheads="1"/>
          </p:cNvSpPr>
          <p:nvPr>
            <p:ph type="ctrTitle"/>
          </p:nvPr>
        </p:nvSpPr>
        <p:spPr>
          <a:xfrm>
            <a:off x="2424113" y="1412876"/>
            <a:ext cx="7897812" cy="3673475"/>
          </a:xfrm>
        </p:spPr>
        <p:txBody>
          <a:bodyPr/>
          <a:lstStyle/>
          <a:p>
            <a:pPr algn="ctr" eaLnBrk="1" hangingPunct="1"/>
            <a:r>
              <a:rPr lang="en-US" altLang="zh-CN"/>
              <a:t>《</a:t>
            </a:r>
            <a:r>
              <a:rPr lang="zh-CN" altLang="en-US"/>
              <a:t>算法设计与分析</a:t>
            </a:r>
            <a:r>
              <a:rPr lang="en-US" altLang="zh-CN"/>
              <a:t>》</a:t>
            </a:r>
            <a:br>
              <a:rPr lang="en-US" altLang="zh-CN"/>
            </a:br>
            <a:br>
              <a:rPr lang="en-US" altLang="zh-CN"/>
            </a:br>
            <a:br>
              <a:rPr lang="en-US" altLang="zh-CN"/>
            </a:br>
            <a:r>
              <a:rPr lang="zh-CN" altLang="en-US"/>
              <a:t>第</a:t>
            </a:r>
            <a:r>
              <a:rPr lang="en-US" altLang="zh-CN"/>
              <a:t>04</a:t>
            </a:r>
            <a:r>
              <a:rPr lang="zh-CN" altLang="en-US"/>
              <a:t>章 动态规划</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a:extLst>
              <a:ext uri="{FF2B5EF4-FFF2-40B4-BE49-F238E27FC236}">
                <a16:creationId xmlns:a16="http://schemas.microsoft.com/office/drawing/2014/main" id="{7DDEA00A-B780-44BA-AC42-486DCCE869BA}"/>
              </a:ext>
            </a:extLst>
          </p:cNvPr>
          <p:cNvSpPr>
            <a:spLocks noChangeArrowheads="1"/>
          </p:cNvSpPr>
          <p:nvPr/>
        </p:nvSpPr>
        <p:spPr bwMode="auto">
          <a:xfrm>
            <a:off x="9007476" y="5083175"/>
            <a:ext cx="1071563" cy="577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5000</a:t>
            </a:r>
          </a:p>
          <a:p>
            <a:pPr algn="ctr" eaLnBrk="1" hangingPunct="1">
              <a:buFont typeface="Wingdings" panose="05000000000000000000" pitchFamily="2" charset="2"/>
              <a:buNone/>
            </a:pPr>
            <a:r>
              <a:rPr lang="en-US" altLang="zh-CN" sz="1800"/>
              <a:t>K=4</a:t>
            </a:r>
          </a:p>
        </p:txBody>
      </p:sp>
      <p:sp>
        <p:nvSpPr>
          <p:cNvPr id="220163" name="Rectangle 3">
            <a:extLst>
              <a:ext uri="{FF2B5EF4-FFF2-40B4-BE49-F238E27FC236}">
                <a16:creationId xmlns:a16="http://schemas.microsoft.com/office/drawing/2014/main" id="{3FEE27C8-F33E-4837-B03A-08B18C954BD6}"/>
              </a:ext>
            </a:extLst>
          </p:cNvPr>
          <p:cNvSpPr>
            <a:spLocks noChangeArrowheads="1"/>
          </p:cNvSpPr>
          <p:nvPr/>
        </p:nvSpPr>
        <p:spPr bwMode="auto">
          <a:xfrm>
            <a:off x="9007476" y="4435476"/>
            <a:ext cx="1071563" cy="576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3500</a:t>
            </a:r>
          </a:p>
          <a:p>
            <a:pPr algn="ctr" eaLnBrk="1" hangingPunct="1">
              <a:buFont typeface="Wingdings" panose="05000000000000000000" pitchFamily="2" charset="2"/>
              <a:buNone/>
            </a:pPr>
            <a:r>
              <a:rPr lang="en-US" altLang="zh-CN" sz="1800"/>
              <a:t>K=4</a:t>
            </a:r>
          </a:p>
        </p:txBody>
      </p:sp>
      <p:sp>
        <p:nvSpPr>
          <p:cNvPr id="220164" name="Rectangle 4">
            <a:extLst>
              <a:ext uri="{FF2B5EF4-FFF2-40B4-BE49-F238E27FC236}">
                <a16:creationId xmlns:a16="http://schemas.microsoft.com/office/drawing/2014/main" id="{444E30CA-14DC-4AB3-BD95-BCF2ABD1BFB3}"/>
              </a:ext>
            </a:extLst>
          </p:cNvPr>
          <p:cNvSpPr>
            <a:spLocks noChangeArrowheads="1"/>
          </p:cNvSpPr>
          <p:nvPr/>
        </p:nvSpPr>
        <p:spPr bwMode="auto">
          <a:xfrm>
            <a:off x="7940675" y="4435476"/>
            <a:ext cx="1066800" cy="576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1000</a:t>
            </a:r>
          </a:p>
          <a:p>
            <a:pPr algn="ctr" eaLnBrk="1" hangingPunct="1">
              <a:buFont typeface="Wingdings" panose="05000000000000000000" pitchFamily="2" charset="2"/>
              <a:buNone/>
            </a:pPr>
            <a:r>
              <a:rPr lang="en-US" altLang="zh-CN" sz="1800"/>
              <a:t>K=3</a:t>
            </a:r>
          </a:p>
        </p:txBody>
      </p:sp>
      <p:sp>
        <p:nvSpPr>
          <p:cNvPr id="220165" name="Rectangle 5">
            <a:extLst>
              <a:ext uri="{FF2B5EF4-FFF2-40B4-BE49-F238E27FC236}">
                <a16:creationId xmlns:a16="http://schemas.microsoft.com/office/drawing/2014/main" id="{57355CD1-89F3-4FFA-9ECF-3DF41A0AB810}"/>
              </a:ext>
            </a:extLst>
          </p:cNvPr>
          <p:cNvSpPr>
            <a:spLocks noChangeArrowheads="1"/>
          </p:cNvSpPr>
          <p:nvPr/>
        </p:nvSpPr>
        <p:spPr bwMode="auto">
          <a:xfrm>
            <a:off x="9007476" y="3713163"/>
            <a:ext cx="1071563" cy="577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5375</a:t>
            </a:r>
          </a:p>
          <a:p>
            <a:pPr algn="ctr" eaLnBrk="1" hangingPunct="1">
              <a:buFont typeface="Wingdings" panose="05000000000000000000" pitchFamily="2" charset="2"/>
              <a:buNone/>
            </a:pPr>
            <a:r>
              <a:rPr lang="en-US" altLang="zh-CN" sz="1800"/>
              <a:t>K=2</a:t>
            </a:r>
          </a:p>
        </p:txBody>
      </p:sp>
      <p:sp>
        <p:nvSpPr>
          <p:cNvPr id="220166" name="Rectangle 6">
            <a:extLst>
              <a:ext uri="{FF2B5EF4-FFF2-40B4-BE49-F238E27FC236}">
                <a16:creationId xmlns:a16="http://schemas.microsoft.com/office/drawing/2014/main" id="{E9347788-D489-4279-82BB-115F569BFAD8}"/>
              </a:ext>
            </a:extLst>
          </p:cNvPr>
          <p:cNvSpPr>
            <a:spLocks noChangeArrowheads="1"/>
          </p:cNvSpPr>
          <p:nvPr/>
        </p:nvSpPr>
        <p:spPr bwMode="auto">
          <a:xfrm>
            <a:off x="7940675" y="3713163"/>
            <a:ext cx="1066800" cy="577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2500</a:t>
            </a:r>
          </a:p>
          <a:p>
            <a:pPr algn="ctr" eaLnBrk="1" hangingPunct="1">
              <a:buFont typeface="Wingdings" panose="05000000000000000000" pitchFamily="2" charset="2"/>
              <a:buNone/>
            </a:pPr>
            <a:r>
              <a:rPr lang="en-US" altLang="zh-CN" sz="1800"/>
              <a:t>K=2</a:t>
            </a:r>
          </a:p>
        </p:txBody>
      </p:sp>
      <p:sp>
        <p:nvSpPr>
          <p:cNvPr id="220167" name="Rectangle 7">
            <a:extLst>
              <a:ext uri="{FF2B5EF4-FFF2-40B4-BE49-F238E27FC236}">
                <a16:creationId xmlns:a16="http://schemas.microsoft.com/office/drawing/2014/main" id="{980B54ED-D8B9-4C9A-9952-CF8E6C7038EB}"/>
              </a:ext>
            </a:extLst>
          </p:cNvPr>
          <p:cNvSpPr>
            <a:spLocks noChangeArrowheads="1"/>
          </p:cNvSpPr>
          <p:nvPr/>
        </p:nvSpPr>
        <p:spPr bwMode="auto">
          <a:xfrm>
            <a:off x="6869113" y="3713163"/>
            <a:ext cx="1071562" cy="577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750</a:t>
            </a:r>
          </a:p>
          <a:p>
            <a:pPr algn="ctr" eaLnBrk="1" hangingPunct="1">
              <a:buFont typeface="Wingdings" panose="05000000000000000000" pitchFamily="2" charset="2"/>
              <a:buNone/>
            </a:pPr>
            <a:r>
              <a:rPr lang="en-US" altLang="zh-CN" sz="1800"/>
              <a:t>K=2</a:t>
            </a:r>
          </a:p>
        </p:txBody>
      </p:sp>
      <p:sp>
        <p:nvSpPr>
          <p:cNvPr id="220168" name="Rectangle 8">
            <a:extLst>
              <a:ext uri="{FF2B5EF4-FFF2-40B4-BE49-F238E27FC236}">
                <a16:creationId xmlns:a16="http://schemas.microsoft.com/office/drawing/2014/main" id="{DC775B7D-65A2-4CE1-B205-2F3877091EFC}"/>
              </a:ext>
            </a:extLst>
          </p:cNvPr>
          <p:cNvSpPr>
            <a:spLocks noChangeArrowheads="1"/>
          </p:cNvSpPr>
          <p:nvPr/>
        </p:nvSpPr>
        <p:spPr bwMode="auto">
          <a:xfrm>
            <a:off x="9007476" y="3063876"/>
            <a:ext cx="1071563" cy="576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10500</a:t>
            </a:r>
          </a:p>
          <a:p>
            <a:pPr algn="ctr" eaLnBrk="1" hangingPunct="1">
              <a:buFont typeface="Wingdings" panose="05000000000000000000" pitchFamily="2" charset="2"/>
              <a:buNone/>
            </a:pPr>
            <a:r>
              <a:rPr lang="en-US" altLang="zh-CN" sz="1800"/>
              <a:t>K=2</a:t>
            </a:r>
          </a:p>
        </p:txBody>
      </p:sp>
      <p:sp>
        <p:nvSpPr>
          <p:cNvPr id="220169" name="Rectangle 9">
            <a:extLst>
              <a:ext uri="{FF2B5EF4-FFF2-40B4-BE49-F238E27FC236}">
                <a16:creationId xmlns:a16="http://schemas.microsoft.com/office/drawing/2014/main" id="{8778BB1F-F77A-474D-A508-51FA87B4FDC2}"/>
              </a:ext>
            </a:extLst>
          </p:cNvPr>
          <p:cNvSpPr>
            <a:spLocks noChangeArrowheads="1"/>
          </p:cNvSpPr>
          <p:nvPr/>
        </p:nvSpPr>
        <p:spPr bwMode="auto">
          <a:xfrm>
            <a:off x="7940675" y="3063876"/>
            <a:ext cx="1066800" cy="576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7125</a:t>
            </a:r>
          </a:p>
          <a:p>
            <a:pPr algn="ctr" eaLnBrk="1" hangingPunct="1">
              <a:buFont typeface="Wingdings" panose="05000000000000000000" pitchFamily="2" charset="2"/>
              <a:buNone/>
            </a:pPr>
            <a:r>
              <a:rPr lang="en-US" altLang="zh-CN" sz="1800"/>
              <a:t>K=2</a:t>
            </a:r>
          </a:p>
        </p:txBody>
      </p:sp>
      <p:sp>
        <p:nvSpPr>
          <p:cNvPr id="220170" name="Rectangle 10">
            <a:extLst>
              <a:ext uri="{FF2B5EF4-FFF2-40B4-BE49-F238E27FC236}">
                <a16:creationId xmlns:a16="http://schemas.microsoft.com/office/drawing/2014/main" id="{1C998B3E-F7CE-4322-A119-6509EEB90E20}"/>
              </a:ext>
            </a:extLst>
          </p:cNvPr>
          <p:cNvSpPr>
            <a:spLocks noChangeArrowheads="1"/>
          </p:cNvSpPr>
          <p:nvPr/>
        </p:nvSpPr>
        <p:spPr bwMode="auto">
          <a:xfrm>
            <a:off x="6869113" y="3063876"/>
            <a:ext cx="1071562" cy="576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4375</a:t>
            </a:r>
          </a:p>
          <a:p>
            <a:pPr algn="ctr" eaLnBrk="1" hangingPunct="1">
              <a:buFont typeface="Wingdings" panose="05000000000000000000" pitchFamily="2" charset="2"/>
              <a:buNone/>
            </a:pPr>
            <a:r>
              <a:rPr lang="en-US" altLang="zh-CN" sz="1800"/>
              <a:t>K=2</a:t>
            </a:r>
          </a:p>
        </p:txBody>
      </p:sp>
      <p:sp>
        <p:nvSpPr>
          <p:cNvPr id="220171" name="Rectangle 11">
            <a:extLst>
              <a:ext uri="{FF2B5EF4-FFF2-40B4-BE49-F238E27FC236}">
                <a16:creationId xmlns:a16="http://schemas.microsoft.com/office/drawing/2014/main" id="{5DC443EC-3E7C-48DB-A45B-71EC39BB8095}"/>
              </a:ext>
            </a:extLst>
          </p:cNvPr>
          <p:cNvSpPr>
            <a:spLocks noChangeArrowheads="1"/>
          </p:cNvSpPr>
          <p:nvPr/>
        </p:nvSpPr>
        <p:spPr bwMode="auto">
          <a:xfrm>
            <a:off x="5799139" y="3063876"/>
            <a:ext cx="1069975" cy="576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2625</a:t>
            </a:r>
          </a:p>
          <a:p>
            <a:pPr algn="ctr" eaLnBrk="1" hangingPunct="1">
              <a:buFont typeface="Wingdings" panose="05000000000000000000" pitchFamily="2" charset="2"/>
              <a:buNone/>
            </a:pPr>
            <a:r>
              <a:rPr lang="en-US" altLang="zh-CN" sz="1800"/>
              <a:t>K=1</a:t>
            </a:r>
          </a:p>
        </p:txBody>
      </p:sp>
      <p:sp>
        <p:nvSpPr>
          <p:cNvPr id="220172" name="Rectangle 12">
            <a:extLst>
              <a:ext uri="{FF2B5EF4-FFF2-40B4-BE49-F238E27FC236}">
                <a16:creationId xmlns:a16="http://schemas.microsoft.com/office/drawing/2014/main" id="{5F49ADCB-84B6-4C95-87C7-9096801DAAB5}"/>
              </a:ext>
            </a:extLst>
          </p:cNvPr>
          <p:cNvSpPr>
            <a:spLocks noChangeArrowheads="1"/>
          </p:cNvSpPr>
          <p:nvPr/>
        </p:nvSpPr>
        <p:spPr bwMode="auto">
          <a:xfrm>
            <a:off x="9007476" y="2414588"/>
            <a:ext cx="1071563" cy="577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15125</a:t>
            </a:r>
          </a:p>
          <a:p>
            <a:pPr algn="ctr" eaLnBrk="1" hangingPunct="1">
              <a:buFont typeface="Wingdings" panose="05000000000000000000" pitchFamily="2" charset="2"/>
              <a:buNone/>
            </a:pPr>
            <a:r>
              <a:rPr lang="en-US" altLang="zh-CN" sz="1800"/>
              <a:t>K=2</a:t>
            </a:r>
          </a:p>
        </p:txBody>
      </p:sp>
      <p:sp>
        <p:nvSpPr>
          <p:cNvPr id="220173" name="Rectangle 13">
            <a:extLst>
              <a:ext uri="{FF2B5EF4-FFF2-40B4-BE49-F238E27FC236}">
                <a16:creationId xmlns:a16="http://schemas.microsoft.com/office/drawing/2014/main" id="{37DE2754-6662-498B-97D5-FE4CBC5823AE}"/>
              </a:ext>
            </a:extLst>
          </p:cNvPr>
          <p:cNvSpPr>
            <a:spLocks noChangeArrowheads="1"/>
          </p:cNvSpPr>
          <p:nvPr/>
        </p:nvSpPr>
        <p:spPr bwMode="auto">
          <a:xfrm>
            <a:off x="7940675" y="2414588"/>
            <a:ext cx="1066800" cy="577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11875</a:t>
            </a:r>
          </a:p>
          <a:p>
            <a:pPr algn="ctr" eaLnBrk="1" hangingPunct="1">
              <a:buFont typeface="Wingdings" panose="05000000000000000000" pitchFamily="2" charset="2"/>
              <a:buNone/>
            </a:pPr>
            <a:r>
              <a:rPr lang="en-US" altLang="zh-CN" sz="1800"/>
              <a:t>K=2</a:t>
            </a:r>
          </a:p>
        </p:txBody>
      </p:sp>
      <p:sp>
        <p:nvSpPr>
          <p:cNvPr id="220174" name="Rectangle 14">
            <a:extLst>
              <a:ext uri="{FF2B5EF4-FFF2-40B4-BE49-F238E27FC236}">
                <a16:creationId xmlns:a16="http://schemas.microsoft.com/office/drawing/2014/main" id="{3DBDBA92-49DF-47F8-915F-B824D384350B}"/>
              </a:ext>
            </a:extLst>
          </p:cNvPr>
          <p:cNvSpPr>
            <a:spLocks noChangeArrowheads="1"/>
          </p:cNvSpPr>
          <p:nvPr/>
        </p:nvSpPr>
        <p:spPr bwMode="auto">
          <a:xfrm>
            <a:off x="6869113" y="2414588"/>
            <a:ext cx="1071562" cy="577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9375</a:t>
            </a:r>
          </a:p>
          <a:p>
            <a:pPr algn="ctr" eaLnBrk="1" hangingPunct="1">
              <a:buFont typeface="Wingdings" panose="05000000000000000000" pitchFamily="2" charset="2"/>
              <a:buNone/>
            </a:pPr>
            <a:r>
              <a:rPr lang="en-US" altLang="zh-CN" sz="1800"/>
              <a:t>K=2</a:t>
            </a:r>
          </a:p>
        </p:txBody>
      </p:sp>
      <p:sp>
        <p:nvSpPr>
          <p:cNvPr id="220175" name="Rectangle 15">
            <a:extLst>
              <a:ext uri="{FF2B5EF4-FFF2-40B4-BE49-F238E27FC236}">
                <a16:creationId xmlns:a16="http://schemas.microsoft.com/office/drawing/2014/main" id="{22E1DF05-76A3-493E-B5EA-0FAE669775CD}"/>
              </a:ext>
            </a:extLst>
          </p:cNvPr>
          <p:cNvSpPr>
            <a:spLocks noChangeArrowheads="1"/>
          </p:cNvSpPr>
          <p:nvPr/>
        </p:nvSpPr>
        <p:spPr bwMode="auto">
          <a:xfrm>
            <a:off x="5799139" y="2414588"/>
            <a:ext cx="1069975" cy="577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7875</a:t>
            </a:r>
          </a:p>
          <a:p>
            <a:pPr algn="ctr" eaLnBrk="1" hangingPunct="1">
              <a:buFont typeface="Wingdings" panose="05000000000000000000" pitchFamily="2" charset="2"/>
              <a:buNone/>
            </a:pPr>
            <a:r>
              <a:rPr lang="en-US" altLang="zh-CN" sz="1800"/>
              <a:t>K=0</a:t>
            </a:r>
          </a:p>
        </p:txBody>
      </p:sp>
      <p:sp>
        <p:nvSpPr>
          <p:cNvPr id="220176" name="Rectangle 16">
            <a:extLst>
              <a:ext uri="{FF2B5EF4-FFF2-40B4-BE49-F238E27FC236}">
                <a16:creationId xmlns:a16="http://schemas.microsoft.com/office/drawing/2014/main" id="{026A53E9-3943-47B4-B275-19CF96441E10}"/>
              </a:ext>
            </a:extLst>
          </p:cNvPr>
          <p:cNvSpPr>
            <a:spLocks noChangeArrowheads="1"/>
          </p:cNvSpPr>
          <p:nvPr/>
        </p:nvSpPr>
        <p:spPr bwMode="auto">
          <a:xfrm>
            <a:off x="4727576" y="2414588"/>
            <a:ext cx="1071563" cy="577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15750</a:t>
            </a:r>
          </a:p>
          <a:p>
            <a:pPr algn="ctr" eaLnBrk="1" hangingPunct="1">
              <a:buFont typeface="Wingdings" panose="05000000000000000000" pitchFamily="2" charset="2"/>
              <a:buNone/>
            </a:pPr>
            <a:r>
              <a:rPr lang="en-US" altLang="zh-CN" sz="1800"/>
              <a:t>K=0</a:t>
            </a:r>
          </a:p>
        </p:txBody>
      </p:sp>
      <p:sp>
        <p:nvSpPr>
          <p:cNvPr id="12305" name="Line 17">
            <a:extLst>
              <a:ext uri="{FF2B5EF4-FFF2-40B4-BE49-F238E27FC236}">
                <a16:creationId xmlns:a16="http://schemas.microsoft.com/office/drawing/2014/main" id="{87E3C3AE-2609-401A-BF23-8D6577343815}"/>
              </a:ext>
            </a:extLst>
          </p:cNvPr>
          <p:cNvSpPr>
            <a:spLocks noChangeShapeType="1"/>
          </p:cNvSpPr>
          <p:nvPr/>
        </p:nvSpPr>
        <p:spPr bwMode="auto">
          <a:xfrm>
            <a:off x="2782888" y="2276475"/>
            <a:ext cx="107156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06" name="Line 18">
            <a:extLst>
              <a:ext uri="{FF2B5EF4-FFF2-40B4-BE49-F238E27FC236}">
                <a16:creationId xmlns:a16="http://schemas.microsoft.com/office/drawing/2014/main" id="{E49E01E0-3233-4274-93F5-D14E2CDBC24D}"/>
              </a:ext>
            </a:extLst>
          </p:cNvPr>
          <p:cNvSpPr>
            <a:spLocks noChangeShapeType="1"/>
          </p:cNvSpPr>
          <p:nvPr/>
        </p:nvSpPr>
        <p:spPr bwMode="auto">
          <a:xfrm>
            <a:off x="2782888" y="2276476"/>
            <a:ext cx="0" cy="57626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07" name="Line 19">
            <a:extLst>
              <a:ext uri="{FF2B5EF4-FFF2-40B4-BE49-F238E27FC236}">
                <a16:creationId xmlns:a16="http://schemas.microsoft.com/office/drawing/2014/main" id="{3EF789D9-99E4-4F85-A2D7-DBE1E10F3910}"/>
              </a:ext>
            </a:extLst>
          </p:cNvPr>
          <p:cNvSpPr>
            <a:spLocks noChangeShapeType="1"/>
          </p:cNvSpPr>
          <p:nvPr/>
        </p:nvSpPr>
        <p:spPr bwMode="auto">
          <a:xfrm>
            <a:off x="3854450" y="2276475"/>
            <a:ext cx="10668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08" name="Line 20">
            <a:extLst>
              <a:ext uri="{FF2B5EF4-FFF2-40B4-BE49-F238E27FC236}">
                <a16:creationId xmlns:a16="http://schemas.microsoft.com/office/drawing/2014/main" id="{517FC54A-A9F0-411B-9661-52B6F3A1CAC8}"/>
              </a:ext>
            </a:extLst>
          </p:cNvPr>
          <p:cNvSpPr>
            <a:spLocks noChangeShapeType="1"/>
          </p:cNvSpPr>
          <p:nvPr/>
        </p:nvSpPr>
        <p:spPr bwMode="auto">
          <a:xfrm>
            <a:off x="2782888" y="2852738"/>
            <a:ext cx="0" cy="57785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09" name="Line 21">
            <a:extLst>
              <a:ext uri="{FF2B5EF4-FFF2-40B4-BE49-F238E27FC236}">
                <a16:creationId xmlns:a16="http://schemas.microsoft.com/office/drawing/2014/main" id="{20E8DBF9-B8C6-4ABF-BC52-A51590497A97}"/>
              </a:ext>
            </a:extLst>
          </p:cNvPr>
          <p:cNvSpPr>
            <a:spLocks noChangeShapeType="1"/>
          </p:cNvSpPr>
          <p:nvPr/>
        </p:nvSpPr>
        <p:spPr bwMode="auto">
          <a:xfrm>
            <a:off x="4921251" y="2276475"/>
            <a:ext cx="107156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10" name="Line 22">
            <a:extLst>
              <a:ext uri="{FF2B5EF4-FFF2-40B4-BE49-F238E27FC236}">
                <a16:creationId xmlns:a16="http://schemas.microsoft.com/office/drawing/2014/main" id="{D71677C1-4442-4E84-BABC-990C410E35D3}"/>
              </a:ext>
            </a:extLst>
          </p:cNvPr>
          <p:cNvSpPr>
            <a:spLocks noChangeShapeType="1"/>
          </p:cNvSpPr>
          <p:nvPr/>
        </p:nvSpPr>
        <p:spPr bwMode="auto">
          <a:xfrm>
            <a:off x="5992814" y="2276475"/>
            <a:ext cx="1069975"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11" name="Line 23">
            <a:extLst>
              <a:ext uri="{FF2B5EF4-FFF2-40B4-BE49-F238E27FC236}">
                <a16:creationId xmlns:a16="http://schemas.microsoft.com/office/drawing/2014/main" id="{1C95749E-B3E9-4B8E-A954-2640B4A9D6D8}"/>
              </a:ext>
            </a:extLst>
          </p:cNvPr>
          <p:cNvSpPr>
            <a:spLocks noChangeShapeType="1"/>
          </p:cNvSpPr>
          <p:nvPr/>
        </p:nvSpPr>
        <p:spPr bwMode="auto">
          <a:xfrm>
            <a:off x="7062788" y="2276475"/>
            <a:ext cx="107156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12" name="Line 24">
            <a:extLst>
              <a:ext uri="{FF2B5EF4-FFF2-40B4-BE49-F238E27FC236}">
                <a16:creationId xmlns:a16="http://schemas.microsoft.com/office/drawing/2014/main" id="{13A64BE8-74F5-4317-AF9D-42EAEC152EC1}"/>
              </a:ext>
            </a:extLst>
          </p:cNvPr>
          <p:cNvSpPr>
            <a:spLocks noChangeShapeType="1"/>
          </p:cNvSpPr>
          <p:nvPr/>
        </p:nvSpPr>
        <p:spPr bwMode="auto">
          <a:xfrm>
            <a:off x="8134350" y="2276475"/>
            <a:ext cx="10668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13" name="Line 25">
            <a:extLst>
              <a:ext uri="{FF2B5EF4-FFF2-40B4-BE49-F238E27FC236}">
                <a16:creationId xmlns:a16="http://schemas.microsoft.com/office/drawing/2014/main" id="{799782F1-6B2D-4FE4-A90F-B0DE63718D2B}"/>
              </a:ext>
            </a:extLst>
          </p:cNvPr>
          <p:cNvSpPr>
            <a:spLocks noChangeShapeType="1"/>
          </p:cNvSpPr>
          <p:nvPr/>
        </p:nvSpPr>
        <p:spPr bwMode="auto">
          <a:xfrm>
            <a:off x="9201151" y="2276475"/>
            <a:ext cx="107156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14" name="Line 26">
            <a:extLst>
              <a:ext uri="{FF2B5EF4-FFF2-40B4-BE49-F238E27FC236}">
                <a16:creationId xmlns:a16="http://schemas.microsoft.com/office/drawing/2014/main" id="{A9EE4A88-DAFA-4813-AB02-F5E2D88F0E36}"/>
              </a:ext>
            </a:extLst>
          </p:cNvPr>
          <p:cNvSpPr>
            <a:spLocks noChangeShapeType="1"/>
          </p:cNvSpPr>
          <p:nvPr/>
        </p:nvSpPr>
        <p:spPr bwMode="auto">
          <a:xfrm>
            <a:off x="2782888" y="3430588"/>
            <a:ext cx="0" cy="57626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15" name="Line 27">
            <a:extLst>
              <a:ext uri="{FF2B5EF4-FFF2-40B4-BE49-F238E27FC236}">
                <a16:creationId xmlns:a16="http://schemas.microsoft.com/office/drawing/2014/main" id="{EBD20E58-C1F2-417F-9889-9AFC6F8041D7}"/>
              </a:ext>
            </a:extLst>
          </p:cNvPr>
          <p:cNvSpPr>
            <a:spLocks noChangeShapeType="1"/>
          </p:cNvSpPr>
          <p:nvPr/>
        </p:nvSpPr>
        <p:spPr bwMode="auto">
          <a:xfrm>
            <a:off x="2782888" y="4006850"/>
            <a:ext cx="0" cy="57785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16" name="Line 28">
            <a:extLst>
              <a:ext uri="{FF2B5EF4-FFF2-40B4-BE49-F238E27FC236}">
                <a16:creationId xmlns:a16="http://schemas.microsoft.com/office/drawing/2014/main" id="{11E57736-A647-43AB-9974-893792B3D117}"/>
              </a:ext>
            </a:extLst>
          </p:cNvPr>
          <p:cNvSpPr>
            <a:spLocks noChangeShapeType="1"/>
          </p:cNvSpPr>
          <p:nvPr/>
        </p:nvSpPr>
        <p:spPr bwMode="auto">
          <a:xfrm>
            <a:off x="2782888" y="4584701"/>
            <a:ext cx="0" cy="57626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17" name="Line 29">
            <a:extLst>
              <a:ext uri="{FF2B5EF4-FFF2-40B4-BE49-F238E27FC236}">
                <a16:creationId xmlns:a16="http://schemas.microsoft.com/office/drawing/2014/main" id="{804A1487-7E69-4B1D-B21A-334F35CB6E96}"/>
              </a:ext>
            </a:extLst>
          </p:cNvPr>
          <p:cNvSpPr>
            <a:spLocks noChangeShapeType="1"/>
          </p:cNvSpPr>
          <p:nvPr/>
        </p:nvSpPr>
        <p:spPr bwMode="auto">
          <a:xfrm>
            <a:off x="2782888" y="5160963"/>
            <a:ext cx="0" cy="57785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18" name="Line 30">
            <a:extLst>
              <a:ext uri="{FF2B5EF4-FFF2-40B4-BE49-F238E27FC236}">
                <a16:creationId xmlns:a16="http://schemas.microsoft.com/office/drawing/2014/main" id="{26F45D25-AC2E-4A5B-A17C-197AE2DB67E8}"/>
              </a:ext>
            </a:extLst>
          </p:cNvPr>
          <p:cNvSpPr>
            <a:spLocks noChangeShapeType="1"/>
          </p:cNvSpPr>
          <p:nvPr/>
        </p:nvSpPr>
        <p:spPr bwMode="auto">
          <a:xfrm>
            <a:off x="2782888" y="5738813"/>
            <a:ext cx="0" cy="56991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12319" name="Group 31">
            <a:extLst>
              <a:ext uri="{FF2B5EF4-FFF2-40B4-BE49-F238E27FC236}">
                <a16:creationId xmlns:a16="http://schemas.microsoft.com/office/drawing/2014/main" id="{0CF33D50-322B-40A4-BF8C-0FBC700665DB}"/>
              </a:ext>
            </a:extLst>
          </p:cNvPr>
          <p:cNvGrpSpPr>
            <a:grpSpLocks/>
          </p:cNvGrpSpPr>
          <p:nvPr/>
        </p:nvGrpSpPr>
        <p:grpSpPr bwMode="auto">
          <a:xfrm>
            <a:off x="2566989" y="1700213"/>
            <a:ext cx="7489825" cy="4608512"/>
            <a:chOff x="198" y="1521"/>
            <a:chExt cx="4718" cy="2540"/>
          </a:xfrm>
        </p:grpSpPr>
        <p:sp>
          <p:nvSpPr>
            <p:cNvPr id="12329" name="Rectangle 32">
              <a:extLst>
                <a:ext uri="{FF2B5EF4-FFF2-40B4-BE49-F238E27FC236}">
                  <a16:creationId xmlns:a16="http://schemas.microsoft.com/office/drawing/2014/main" id="{9667930D-B44D-4512-A9A6-C90327DFD295}"/>
                </a:ext>
              </a:extLst>
            </p:cNvPr>
            <p:cNvSpPr>
              <a:spLocks noChangeArrowheads="1"/>
            </p:cNvSpPr>
            <p:nvPr/>
          </p:nvSpPr>
          <p:spPr bwMode="auto">
            <a:xfrm>
              <a:off x="4241" y="3702"/>
              <a:ext cx="675" cy="35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0</a:t>
              </a:r>
            </a:p>
          </p:txBody>
        </p:sp>
        <p:sp>
          <p:nvSpPr>
            <p:cNvPr id="12330" name="Rectangle 33">
              <a:extLst>
                <a:ext uri="{FF2B5EF4-FFF2-40B4-BE49-F238E27FC236}">
                  <a16:creationId xmlns:a16="http://schemas.microsoft.com/office/drawing/2014/main" id="{C7408895-85BC-4371-8757-640F64CC39E5}"/>
                </a:ext>
              </a:extLst>
            </p:cNvPr>
            <p:cNvSpPr>
              <a:spLocks noChangeArrowheads="1"/>
            </p:cNvSpPr>
            <p:nvPr/>
          </p:nvSpPr>
          <p:spPr bwMode="auto">
            <a:xfrm>
              <a:off x="3569" y="3702"/>
              <a:ext cx="672" cy="35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31" name="Rectangle 34">
              <a:extLst>
                <a:ext uri="{FF2B5EF4-FFF2-40B4-BE49-F238E27FC236}">
                  <a16:creationId xmlns:a16="http://schemas.microsoft.com/office/drawing/2014/main" id="{75CE578A-FE42-4D3B-B90F-715A115ADD04}"/>
                </a:ext>
              </a:extLst>
            </p:cNvPr>
            <p:cNvSpPr>
              <a:spLocks noChangeArrowheads="1"/>
            </p:cNvSpPr>
            <p:nvPr/>
          </p:nvSpPr>
          <p:spPr bwMode="auto">
            <a:xfrm>
              <a:off x="2894" y="3702"/>
              <a:ext cx="675" cy="35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32" name="Rectangle 35">
              <a:extLst>
                <a:ext uri="{FF2B5EF4-FFF2-40B4-BE49-F238E27FC236}">
                  <a16:creationId xmlns:a16="http://schemas.microsoft.com/office/drawing/2014/main" id="{CE8D08F3-94A7-4C3A-B659-5D470054221C}"/>
                </a:ext>
              </a:extLst>
            </p:cNvPr>
            <p:cNvSpPr>
              <a:spLocks noChangeArrowheads="1"/>
            </p:cNvSpPr>
            <p:nvPr/>
          </p:nvSpPr>
          <p:spPr bwMode="auto">
            <a:xfrm>
              <a:off x="2220" y="3702"/>
              <a:ext cx="674" cy="35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33" name="Rectangle 36">
              <a:extLst>
                <a:ext uri="{FF2B5EF4-FFF2-40B4-BE49-F238E27FC236}">
                  <a16:creationId xmlns:a16="http://schemas.microsoft.com/office/drawing/2014/main" id="{D1297ACF-B2A3-4F90-BAAD-35F9EE1884A4}"/>
                </a:ext>
              </a:extLst>
            </p:cNvPr>
            <p:cNvSpPr>
              <a:spLocks noChangeArrowheads="1"/>
            </p:cNvSpPr>
            <p:nvPr/>
          </p:nvSpPr>
          <p:spPr bwMode="auto">
            <a:xfrm>
              <a:off x="1545" y="3702"/>
              <a:ext cx="675" cy="35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34" name="Rectangle 37">
              <a:extLst>
                <a:ext uri="{FF2B5EF4-FFF2-40B4-BE49-F238E27FC236}">
                  <a16:creationId xmlns:a16="http://schemas.microsoft.com/office/drawing/2014/main" id="{EB6D72F0-7C7F-4563-A4DF-5A5E826AD6FE}"/>
                </a:ext>
              </a:extLst>
            </p:cNvPr>
            <p:cNvSpPr>
              <a:spLocks noChangeArrowheads="1"/>
            </p:cNvSpPr>
            <p:nvPr/>
          </p:nvSpPr>
          <p:spPr bwMode="auto">
            <a:xfrm>
              <a:off x="873" y="3702"/>
              <a:ext cx="672" cy="35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35" name="Rectangle 38">
              <a:extLst>
                <a:ext uri="{FF2B5EF4-FFF2-40B4-BE49-F238E27FC236}">
                  <a16:creationId xmlns:a16="http://schemas.microsoft.com/office/drawing/2014/main" id="{AA174D30-DA19-43E6-BD90-FB6F6CBAC7B6}"/>
                </a:ext>
              </a:extLst>
            </p:cNvPr>
            <p:cNvSpPr>
              <a:spLocks noChangeArrowheads="1"/>
            </p:cNvSpPr>
            <p:nvPr/>
          </p:nvSpPr>
          <p:spPr bwMode="auto">
            <a:xfrm>
              <a:off x="198" y="3702"/>
              <a:ext cx="675" cy="35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5</a:t>
              </a:r>
            </a:p>
          </p:txBody>
        </p:sp>
        <p:sp>
          <p:nvSpPr>
            <p:cNvPr id="12336" name="Rectangle 39">
              <a:extLst>
                <a:ext uri="{FF2B5EF4-FFF2-40B4-BE49-F238E27FC236}">
                  <a16:creationId xmlns:a16="http://schemas.microsoft.com/office/drawing/2014/main" id="{BFC951E6-3581-4574-85E2-8F7D67710AA6}"/>
                </a:ext>
              </a:extLst>
            </p:cNvPr>
            <p:cNvSpPr>
              <a:spLocks noChangeArrowheads="1"/>
            </p:cNvSpPr>
            <p:nvPr/>
          </p:nvSpPr>
          <p:spPr bwMode="auto">
            <a:xfrm>
              <a:off x="3569" y="3338"/>
              <a:ext cx="672" cy="36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0</a:t>
              </a:r>
            </a:p>
          </p:txBody>
        </p:sp>
        <p:sp>
          <p:nvSpPr>
            <p:cNvPr id="12337" name="Rectangle 40">
              <a:extLst>
                <a:ext uri="{FF2B5EF4-FFF2-40B4-BE49-F238E27FC236}">
                  <a16:creationId xmlns:a16="http://schemas.microsoft.com/office/drawing/2014/main" id="{8E7A02E1-699D-4995-8751-28F61D438EF6}"/>
                </a:ext>
              </a:extLst>
            </p:cNvPr>
            <p:cNvSpPr>
              <a:spLocks noChangeArrowheads="1"/>
            </p:cNvSpPr>
            <p:nvPr/>
          </p:nvSpPr>
          <p:spPr bwMode="auto">
            <a:xfrm>
              <a:off x="2894" y="3338"/>
              <a:ext cx="675" cy="3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38" name="Rectangle 41">
              <a:extLst>
                <a:ext uri="{FF2B5EF4-FFF2-40B4-BE49-F238E27FC236}">
                  <a16:creationId xmlns:a16="http://schemas.microsoft.com/office/drawing/2014/main" id="{1EED2B3E-5DF4-40E8-99B5-90746AF25CB9}"/>
                </a:ext>
              </a:extLst>
            </p:cNvPr>
            <p:cNvSpPr>
              <a:spLocks noChangeArrowheads="1"/>
            </p:cNvSpPr>
            <p:nvPr/>
          </p:nvSpPr>
          <p:spPr bwMode="auto">
            <a:xfrm>
              <a:off x="2220" y="3338"/>
              <a:ext cx="674" cy="3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39" name="Rectangle 42">
              <a:extLst>
                <a:ext uri="{FF2B5EF4-FFF2-40B4-BE49-F238E27FC236}">
                  <a16:creationId xmlns:a16="http://schemas.microsoft.com/office/drawing/2014/main" id="{41D81C50-EE7B-4093-8B2E-440989B19E4E}"/>
                </a:ext>
              </a:extLst>
            </p:cNvPr>
            <p:cNvSpPr>
              <a:spLocks noChangeArrowheads="1"/>
            </p:cNvSpPr>
            <p:nvPr/>
          </p:nvSpPr>
          <p:spPr bwMode="auto">
            <a:xfrm>
              <a:off x="1545" y="3338"/>
              <a:ext cx="675" cy="3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40" name="Rectangle 43">
              <a:extLst>
                <a:ext uri="{FF2B5EF4-FFF2-40B4-BE49-F238E27FC236}">
                  <a16:creationId xmlns:a16="http://schemas.microsoft.com/office/drawing/2014/main" id="{AB150DA6-B8A6-46BA-898B-60292CD7FD09}"/>
                </a:ext>
              </a:extLst>
            </p:cNvPr>
            <p:cNvSpPr>
              <a:spLocks noChangeArrowheads="1"/>
            </p:cNvSpPr>
            <p:nvPr/>
          </p:nvSpPr>
          <p:spPr bwMode="auto">
            <a:xfrm>
              <a:off x="873" y="3338"/>
              <a:ext cx="672" cy="3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41" name="Rectangle 44">
              <a:extLst>
                <a:ext uri="{FF2B5EF4-FFF2-40B4-BE49-F238E27FC236}">
                  <a16:creationId xmlns:a16="http://schemas.microsoft.com/office/drawing/2014/main" id="{1D4BD103-0A76-437D-A3AA-ADF93C9C8485}"/>
                </a:ext>
              </a:extLst>
            </p:cNvPr>
            <p:cNvSpPr>
              <a:spLocks noChangeArrowheads="1"/>
            </p:cNvSpPr>
            <p:nvPr/>
          </p:nvSpPr>
          <p:spPr bwMode="auto">
            <a:xfrm>
              <a:off x="198" y="3338"/>
              <a:ext cx="675" cy="3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4</a:t>
              </a:r>
            </a:p>
          </p:txBody>
        </p:sp>
        <p:sp>
          <p:nvSpPr>
            <p:cNvPr id="12342" name="Rectangle 45">
              <a:extLst>
                <a:ext uri="{FF2B5EF4-FFF2-40B4-BE49-F238E27FC236}">
                  <a16:creationId xmlns:a16="http://schemas.microsoft.com/office/drawing/2014/main" id="{CCFD7358-4394-4670-9F71-77EA94400AB9}"/>
                </a:ext>
              </a:extLst>
            </p:cNvPr>
            <p:cNvSpPr>
              <a:spLocks noChangeArrowheads="1"/>
            </p:cNvSpPr>
            <p:nvPr/>
          </p:nvSpPr>
          <p:spPr bwMode="auto">
            <a:xfrm>
              <a:off x="2894" y="2975"/>
              <a:ext cx="675" cy="3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0</a:t>
              </a:r>
            </a:p>
          </p:txBody>
        </p:sp>
        <p:sp>
          <p:nvSpPr>
            <p:cNvPr id="12343" name="Rectangle 46">
              <a:extLst>
                <a:ext uri="{FF2B5EF4-FFF2-40B4-BE49-F238E27FC236}">
                  <a16:creationId xmlns:a16="http://schemas.microsoft.com/office/drawing/2014/main" id="{3A46114F-C395-4308-A4A7-A6022B5268AD}"/>
                </a:ext>
              </a:extLst>
            </p:cNvPr>
            <p:cNvSpPr>
              <a:spLocks noChangeArrowheads="1"/>
            </p:cNvSpPr>
            <p:nvPr/>
          </p:nvSpPr>
          <p:spPr bwMode="auto">
            <a:xfrm>
              <a:off x="2220" y="2975"/>
              <a:ext cx="674"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44" name="Rectangle 47">
              <a:extLst>
                <a:ext uri="{FF2B5EF4-FFF2-40B4-BE49-F238E27FC236}">
                  <a16:creationId xmlns:a16="http://schemas.microsoft.com/office/drawing/2014/main" id="{97E13229-1C57-4133-8644-99A3A1FFA2A4}"/>
                </a:ext>
              </a:extLst>
            </p:cNvPr>
            <p:cNvSpPr>
              <a:spLocks noChangeArrowheads="1"/>
            </p:cNvSpPr>
            <p:nvPr/>
          </p:nvSpPr>
          <p:spPr bwMode="auto">
            <a:xfrm>
              <a:off x="1545" y="2975"/>
              <a:ext cx="675"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45" name="Rectangle 48">
              <a:extLst>
                <a:ext uri="{FF2B5EF4-FFF2-40B4-BE49-F238E27FC236}">
                  <a16:creationId xmlns:a16="http://schemas.microsoft.com/office/drawing/2014/main" id="{749AA084-9290-4ECA-927A-1FBB317B60FB}"/>
                </a:ext>
              </a:extLst>
            </p:cNvPr>
            <p:cNvSpPr>
              <a:spLocks noChangeArrowheads="1"/>
            </p:cNvSpPr>
            <p:nvPr/>
          </p:nvSpPr>
          <p:spPr bwMode="auto">
            <a:xfrm>
              <a:off x="873" y="2975"/>
              <a:ext cx="672"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46" name="Rectangle 49">
              <a:extLst>
                <a:ext uri="{FF2B5EF4-FFF2-40B4-BE49-F238E27FC236}">
                  <a16:creationId xmlns:a16="http://schemas.microsoft.com/office/drawing/2014/main" id="{4B0D65FD-08CB-4EA4-A6DA-89F17E21C886}"/>
                </a:ext>
              </a:extLst>
            </p:cNvPr>
            <p:cNvSpPr>
              <a:spLocks noChangeArrowheads="1"/>
            </p:cNvSpPr>
            <p:nvPr/>
          </p:nvSpPr>
          <p:spPr bwMode="auto">
            <a:xfrm>
              <a:off x="198" y="2975"/>
              <a:ext cx="675"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3</a:t>
              </a:r>
            </a:p>
          </p:txBody>
        </p:sp>
        <p:sp>
          <p:nvSpPr>
            <p:cNvPr id="12347" name="Rectangle 50">
              <a:extLst>
                <a:ext uri="{FF2B5EF4-FFF2-40B4-BE49-F238E27FC236}">
                  <a16:creationId xmlns:a16="http://schemas.microsoft.com/office/drawing/2014/main" id="{9528D366-68E9-432F-B82C-852E298D4BAF}"/>
                </a:ext>
              </a:extLst>
            </p:cNvPr>
            <p:cNvSpPr>
              <a:spLocks noChangeArrowheads="1"/>
            </p:cNvSpPr>
            <p:nvPr/>
          </p:nvSpPr>
          <p:spPr bwMode="auto">
            <a:xfrm>
              <a:off x="2220" y="2611"/>
              <a:ext cx="674" cy="36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0</a:t>
              </a:r>
            </a:p>
          </p:txBody>
        </p:sp>
        <p:sp>
          <p:nvSpPr>
            <p:cNvPr id="12348" name="Rectangle 51">
              <a:extLst>
                <a:ext uri="{FF2B5EF4-FFF2-40B4-BE49-F238E27FC236}">
                  <a16:creationId xmlns:a16="http://schemas.microsoft.com/office/drawing/2014/main" id="{8BDDF3E8-4EBB-4FB9-9A4C-E34CD018F6D6}"/>
                </a:ext>
              </a:extLst>
            </p:cNvPr>
            <p:cNvSpPr>
              <a:spLocks noChangeArrowheads="1"/>
            </p:cNvSpPr>
            <p:nvPr/>
          </p:nvSpPr>
          <p:spPr bwMode="auto">
            <a:xfrm>
              <a:off x="1545" y="2611"/>
              <a:ext cx="675" cy="3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49" name="Rectangle 52">
              <a:extLst>
                <a:ext uri="{FF2B5EF4-FFF2-40B4-BE49-F238E27FC236}">
                  <a16:creationId xmlns:a16="http://schemas.microsoft.com/office/drawing/2014/main" id="{9BE4C801-8768-43A2-A7BE-5265BB0B6E43}"/>
                </a:ext>
              </a:extLst>
            </p:cNvPr>
            <p:cNvSpPr>
              <a:spLocks noChangeArrowheads="1"/>
            </p:cNvSpPr>
            <p:nvPr/>
          </p:nvSpPr>
          <p:spPr bwMode="auto">
            <a:xfrm>
              <a:off x="873" y="2611"/>
              <a:ext cx="672" cy="3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50" name="Rectangle 53">
              <a:extLst>
                <a:ext uri="{FF2B5EF4-FFF2-40B4-BE49-F238E27FC236}">
                  <a16:creationId xmlns:a16="http://schemas.microsoft.com/office/drawing/2014/main" id="{DD7B2DF9-E06A-499D-829A-C4FF509900BD}"/>
                </a:ext>
              </a:extLst>
            </p:cNvPr>
            <p:cNvSpPr>
              <a:spLocks noChangeArrowheads="1"/>
            </p:cNvSpPr>
            <p:nvPr/>
          </p:nvSpPr>
          <p:spPr bwMode="auto">
            <a:xfrm>
              <a:off x="198" y="2611"/>
              <a:ext cx="675" cy="3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2</a:t>
              </a:r>
            </a:p>
          </p:txBody>
        </p:sp>
        <p:sp>
          <p:nvSpPr>
            <p:cNvPr id="12351" name="Rectangle 54">
              <a:extLst>
                <a:ext uri="{FF2B5EF4-FFF2-40B4-BE49-F238E27FC236}">
                  <a16:creationId xmlns:a16="http://schemas.microsoft.com/office/drawing/2014/main" id="{B6243C60-FB24-4DD0-BC98-79D3692687D8}"/>
                </a:ext>
              </a:extLst>
            </p:cNvPr>
            <p:cNvSpPr>
              <a:spLocks noChangeArrowheads="1"/>
            </p:cNvSpPr>
            <p:nvPr/>
          </p:nvSpPr>
          <p:spPr bwMode="auto">
            <a:xfrm>
              <a:off x="1545" y="2248"/>
              <a:ext cx="675" cy="3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0</a:t>
              </a:r>
            </a:p>
          </p:txBody>
        </p:sp>
        <p:sp>
          <p:nvSpPr>
            <p:cNvPr id="12352" name="Rectangle 55">
              <a:extLst>
                <a:ext uri="{FF2B5EF4-FFF2-40B4-BE49-F238E27FC236}">
                  <a16:creationId xmlns:a16="http://schemas.microsoft.com/office/drawing/2014/main" id="{9DB89652-B4AB-46A3-A16C-B92E0D58CFEB}"/>
                </a:ext>
              </a:extLst>
            </p:cNvPr>
            <p:cNvSpPr>
              <a:spLocks noChangeArrowheads="1"/>
            </p:cNvSpPr>
            <p:nvPr/>
          </p:nvSpPr>
          <p:spPr bwMode="auto">
            <a:xfrm>
              <a:off x="873" y="2248"/>
              <a:ext cx="672"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53" name="Rectangle 56">
              <a:extLst>
                <a:ext uri="{FF2B5EF4-FFF2-40B4-BE49-F238E27FC236}">
                  <a16:creationId xmlns:a16="http://schemas.microsoft.com/office/drawing/2014/main" id="{47C064C0-D163-40F9-A802-3B79574E787B}"/>
                </a:ext>
              </a:extLst>
            </p:cNvPr>
            <p:cNvSpPr>
              <a:spLocks noChangeArrowheads="1"/>
            </p:cNvSpPr>
            <p:nvPr/>
          </p:nvSpPr>
          <p:spPr bwMode="auto">
            <a:xfrm>
              <a:off x="198" y="2248"/>
              <a:ext cx="675"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1</a:t>
              </a:r>
            </a:p>
          </p:txBody>
        </p:sp>
        <p:sp>
          <p:nvSpPr>
            <p:cNvPr id="12354" name="Rectangle 57">
              <a:extLst>
                <a:ext uri="{FF2B5EF4-FFF2-40B4-BE49-F238E27FC236}">
                  <a16:creationId xmlns:a16="http://schemas.microsoft.com/office/drawing/2014/main" id="{9F2ED7DA-7923-4BC8-AA2B-18AB38626292}"/>
                </a:ext>
              </a:extLst>
            </p:cNvPr>
            <p:cNvSpPr>
              <a:spLocks noChangeArrowheads="1"/>
            </p:cNvSpPr>
            <p:nvPr/>
          </p:nvSpPr>
          <p:spPr bwMode="auto">
            <a:xfrm>
              <a:off x="873" y="1884"/>
              <a:ext cx="672" cy="36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0</a:t>
              </a:r>
            </a:p>
          </p:txBody>
        </p:sp>
        <p:sp>
          <p:nvSpPr>
            <p:cNvPr id="12355" name="Rectangle 58">
              <a:extLst>
                <a:ext uri="{FF2B5EF4-FFF2-40B4-BE49-F238E27FC236}">
                  <a16:creationId xmlns:a16="http://schemas.microsoft.com/office/drawing/2014/main" id="{4ACFD190-50BB-4B3F-8D12-3488E6341CDB}"/>
                </a:ext>
              </a:extLst>
            </p:cNvPr>
            <p:cNvSpPr>
              <a:spLocks noChangeArrowheads="1"/>
            </p:cNvSpPr>
            <p:nvPr/>
          </p:nvSpPr>
          <p:spPr bwMode="auto">
            <a:xfrm>
              <a:off x="198" y="1884"/>
              <a:ext cx="675" cy="3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0</a:t>
              </a:r>
            </a:p>
          </p:txBody>
        </p:sp>
        <p:sp>
          <p:nvSpPr>
            <p:cNvPr id="12356" name="Rectangle 59">
              <a:extLst>
                <a:ext uri="{FF2B5EF4-FFF2-40B4-BE49-F238E27FC236}">
                  <a16:creationId xmlns:a16="http://schemas.microsoft.com/office/drawing/2014/main" id="{94A9C0AC-A24A-4085-AB88-E4447423AA29}"/>
                </a:ext>
              </a:extLst>
            </p:cNvPr>
            <p:cNvSpPr>
              <a:spLocks noChangeArrowheads="1"/>
            </p:cNvSpPr>
            <p:nvPr/>
          </p:nvSpPr>
          <p:spPr bwMode="auto">
            <a:xfrm>
              <a:off x="4241" y="1521"/>
              <a:ext cx="675"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5</a:t>
              </a:r>
            </a:p>
          </p:txBody>
        </p:sp>
        <p:sp>
          <p:nvSpPr>
            <p:cNvPr id="12357" name="Rectangle 60">
              <a:extLst>
                <a:ext uri="{FF2B5EF4-FFF2-40B4-BE49-F238E27FC236}">
                  <a16:creationId xmlns:a16="http://schemas.microsoft.com/office/drawing/2014/main" id="{E37A1906-0C4F-4BC7-A7E9-B53B47F7F3A4}"/>
                </a:ext>
              </a:extLst>
            </p:cNvPr>
            <p:cNvSpPr>
              <a:spLocks noChangeArrowheads="1"/>
            </p:cNvSpPr>
            <p:nvPr/>
          </p:nvSpPr>
          <p:spPr bwMode="auto">
            <a:xfrm>
              <a:off x="3569" y="1521"/>
              <a:ext cx="672"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4</a:t>
              </a:r>
            </a:p>
          </p:txBody>
        </p:sp>
        <p:sp>
          <p:nvSpPr>
            <p:cNvPr id="12358" name="Rectangle 61">
              <a:extLst>
                <a:ext uri="{FF2B5EF4-FFF2-40B4-BE49-F238E27FC236}">
                  <a16:creationId xmlns:a16="http://schemas.microsoft.com/office/drawing/2014/main" id="{055B793E-1EC6-482A-A343-A73D11B2ABE1}"/>
                </a:ext>
              </a:extLst>
            </p:cNvPr>
            <p:cNvSpPr>
              <a:spLocks noChangeArrowheads="1"/>
            </p:cNvSpPr>
            <p:nvPr/>
          </p:nvSpPr>
          <p:spPr bwMode="auto">
            <a:xfrm>
              <a:off x="2894" y="1521"/>
              <a:ext cx="675"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3</a:t>
              </a:r>
            </a:p>
          </p:txBody>
        </p:sp>
        <p:sp>
          <p:nvSpPr>
            <p:cNvPr id="12359" name="Rectangle 62">
              <a:extLst>
                <a:ext uri="{FF2B5EF4-FFF2-40B4-BE49-F238E27FC236}">
                  <a16:creationId xmlns:a16="http://schemas.microsoft.com/office/drawing/2014/main" id="{A86FD7B8-8E17-43EB-B931-3F124F1BF4FD}"/>
                </a:ext>
              </a:extLst>
            </p:cNvPr>
            <p:cNvSpPr>
              <a:spLocks noChangeArrowheads="1"/>
            </p:cNvSpPr>
            <p:nvPr/>
          </p:nvSpPr>
          <p:spPr bwMode="auto">
            <a:xfrm>
              <a:off x="2220" y="1521"/>
              <a:ext cx="674"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2</a:t>
              </a:r>
            </a:p>
          </p:txBody>
        </p:sp>
        <p:sp>
          <p:nvSpPr>
            <p:cNvPr id="12360" name="Rectangle 63">
              <a:extLst>
                <a:ext uri="{FF2B5EF4-FFF2-40B4-BE49-F238E27FC236}">
                  <a16:creationId xmlns:a16="http://schemas.microsoft.com/office/drawing/2014/main" id="{AD36B1C6-75A8-4E30-AF3F-AF5B51B4039A}"/>
                </a:ext>
              </a:extLst>
            </p:cNvPr>
            <p:cNvSpPr>
              <a:spLocks noChangeArrowheads="1"/>
            </p:cNvSpPr>
            <p:nvPr/>
          </p:nvSpPr>
          <p:spPr bwMode="auto">
            <a:xfrm>
              <a:off x="1545" y="1521"/>
              <a:ext cx="675"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1</a:t>
              </a:r>
            </a:p>
          </p:txBody>
        </p:sp>
        <p:sp>
          <p:nvSpPr>
            <p:cNvPr id="12361" name="Rectangle 64">
              <a:extLst>
                <a:ext uri="{FF2B5EF4-FFF2-40B4-BE49-F238E27FC236}">
                  <a16:creationId xmlns:a16="http://schemas.microsoft.com/office/drawing/2014/main" id="{DAA5C272-CF98-49AD-BEE8-FB8D2A144EF7}"/>
                </a:ext>
              </a:extLst>
            </p:cNvPr>
            <p:cNvSpPr>
              <a:spLocks noChangeArrowheads="1"/>
            </p:cNvSpPr>
            <p:nvPr/>
          </p:nvSpPr>
          <p:spPr bwMode="auto">
            <a:xfrm>
              <a:off x="873" y="1521"/>
              <a:ext cx="672"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0</a:t>
              </a:r>
            </a:p>
          </p:txBody>
        </p:sp>
        <p:sp>
          <p:nvSpPr>
            <p:cNvPr id="12362" name="Rectangle 65">
              <a:extLst>
                <a:ext uri="{FF2B5EF4-FFF2-40B4-BE49-F238E27FC236}">
                  <a16:creationId xmlns:a16="http://schemas.microsoft.com/office/drawing/2014/main" id="{69891740-C1E2-468E-9722-77DB47C6E440}"/>
                </a:ext>
              </a:extLst>
            </p:cNvPr>
            <p:cNvSpPr>
              <a:spLocks noChangeArrowheads="1"/>
            </p:cNvSpPr>
            <p:nvPr/>
          </p:nvSpPr>
          <p:spPr bwMode="auto">
            <a:xfrm>
              <a:off x="198" y="1521"/>
              <a:ext cx="675"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63" name="Line 66">
              <a:extLst>
                <a:ext uri="{FF2B5EF4-FFF2-40B4-BE49-F238E27FC236}">
                  <a16:creationId xmlns:a16="http://schemas.microsoft.com/office/drawing/2014/main" id="{8CE89D77-0BEE-4C8D-915B-E9889CC05702}"/>
                </a:ext>
              </a:extLst>
            </p:cNvPr>
            <p:cNvSpPr>
              <a:spLocks noChangeShapeType="1"/>
            </p:cNvSpPr>
            <p:nvPr/>
          </p:nvSpPr>
          <p:spPr bwMode="auto">
            <a:xfrm>
              <a:off x="1545" y="1884"/>
              <a:ext cx="0" cy="217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64" name="Line 67">
              <a:extLst>
                <a:ext uri="{FF2B5EF4-FFF2-40B4-BE49-F238E27FC236}">
                  <a16:creationId xmlns:a16="http://schemas.microsoft.com/office/drawing/2014/main" id="{DEF2BB4B-0776-483C-B956-6171D54FC684}"/>
                </a:ext>
              </a:extLst>
            </p:cNvPr>
            <p:cNvSpPr>
              <a:spLocks noChangeShapeType="1"/>
            </p:cNvSpPr>
            <p:nvPr/>
          </p:nvSpPr>
          <p:spPr bwMode="auto">
            <a:xfrm>
              <a:off x="2220" y="1884"/>
              <a:ext cx="0" cy="217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65" name="Line 68">
              <a:extLst>
                <a:ext uri="{FF2B5EF4-FFF2-40B4-BE49-F238E27FC236}">
                  <a16:creationId xmlns:a16="http://schemas.microsoft.com/office/drawing/2014/main" id="{CB9E9F59-FDA8-4D0E-9AB6-E36B002700D6}"/>
                </a:ext>
              </a:extLst>
            </p:cNvPr>
            <p:cNvSpPr>
              <a:spLocks noChangeShapeType="1"/>
            </p:cNvSpPr>
            <p:nvPr/>
          </p:nvSpPr>
          <p:spPr bwMode="auto">
            <a:xfrm>
              <a:off x="2894" y="1884"/>
              <a:ext cx="0" cy="217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66" name="Line 69">
              <a:extLst>
                <a:ext uri="{FF2B5EF4-FFF2-40B4-BE49-F238E27FC236}">
                  <a16:creationId xmlns:a16="http://schemas.microsoft.com/office/drawing/2014/main" id="{2F2E7322-CD02-4CE9-B19E-DF3A3DB0C45C}"/>
                </a:ext>
              </a:extLst>
            </p:cNvPr>
            <p:cNvSpPr>
              <a:spLocks noChangeShapeType="1"/>
            </p:cNvSpPr>
            <p:nvPr/>
          </p:nvSpPr>
          <p:spPr bwMode="auto">
            <a:xfrm>
              <a:off x="3569" y="1884"/>
              <a:ext cx="0" cy="217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67" name="Line 70">
              <a:extLst>
                <a:ext uri="{FF2B5EF4-FFF2-40B4-BE49-F238E27FC236}">
                  <a16:creationId xmlns:a16="http://schemas.microsoft.com/office/drawing/2014/main" id="{F98EAF5C-6342-455B-A831-DF9F2D3E4219}"/>
                </a:ext>
              </a:extLst>
            </p:cNvPr>
            <p:cNvSpPr>
              <a:spLocks noChangeShapeType="1"/>
            </p:cNvSpPr>
            <p:nvPr/>
          </p:nvSpPr>
          <p:spPr bwMode="auto">
            <a:xfrm>
              <a:off x="4241" y="1884"/>
              <a:ext cx="0" cy="217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68" name="Line 71">
              <a:extLst>
                <a:ext uri="{FF2B5EF4-FFF2-40B4-BE49-F238E27FC236}">
                  <a16:creationId xmlns:a16="http://schemas.microsoft.com/office/drawing/2014/main" id="{7520B8D9-17E0-46ED-AFAB-127B7194BF80}"/>
                </a:ext>
              </a:extLst>
            </p:cNvPr>
            <p:cNvSpPr>
              <a:spLocks noChangeShapeType="1"/>
            </p:cNvSpPr>
            <p:nvPr/>
          </p:nvSpPr>
          <p:spPr bwMode="auto">
            <a:xfrm>
              <a:off x="4916" y="1884"/>
              <a:ext cx="0" cy="2177"/>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69" name="Line 72">
              <a:extLst>
                <a:ext uri="{FF2B5EF4-FFF2-40B4-BE49-F238E27FC236}">
                  <a16:creationId xmlns:a16="http://schemas.microsoft.com/office/drawing/2014/main" id="{96376154-EE6C-4620-9ECD-A6540F2207BE}"/>
                </a:ext>
              </a:extLst>
            </p:cNvPr>
            <p:cNvSpPr>
              <a:spLocks noChangeShapeType="1"/>
            </p:cNvSpPr>
            <p:nvPr/>
          </p:nvSpPr>
          <p:spPr bwMode="auto">
            <a:xfrm>
              <a:off x="873" y="2248"/>
              <a:ext cx="404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70" name="Line 73">
              <a:extLst>
                <a:ext uri="{FF2B5EF4-FFF2-40B4-BE49-F238E27FC236}">
                  <a16:creationId xmlns:a16="http://schemas.microsoft.com/office/drawing/2014/main" id="{739E80FF-14E9-468E-BADB-67A68AA4BAC9}"/>
                </a:ext>
              </a:extLst>
            </p:cNvPr>
            <p:cNvSpPr>
              <a:spLocks noChangeShapeType="1"/>
            </p:cNvSpPr>
            <p:nvPr/>
          </p:nvSpPr>
          <p:spPr bwMode="auto">
            <a:xfrm>
              <a:off x="873" y="2611"/>
              <a:ext cx="404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71" name="Line 74">
              <a:extLst>
                <a:ext uri="{FF2B5EF4-FFF2-40B4-BE49-F238E27FC236}">
                  <a16:creationId xmlns:a16="http://schemas.microsoft.com/office/drawing/2014/main" id="{E11BF9A3-27DD-469A-AB47-20F3517EA04F}"/>
                </a:ext>
              </a:extLst>
            </p:cNvPr>
            <p:cNvSpPr>
              <a:spLocks noChangeShapeType="1"/>
            </p:cNvSpPr>
            <p:nvPr/>
          </p:nvSpPr>
          <p:spPr bwMode="auto">
            <a:xfrm>
              <a:off x="873" y="2975"/>
              <a:ext cx="404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72" name="Line 75">
              <a:extLst>
                <a:ext uri="{FF2B5EF4-FFF2-40B4-BE49-F238E27FC236}">
                  <a16:creationId xmlns:a16="http://schemas.microsoft.com/office/drawing/2014/main" id="{B4F38904-3BC7-4A7C-8888-A11531CDC695}"/>
                </a:ext>
              </a:extLst>
            </p:cNvPr>
            <p:cNvSpPr>
              <a:spLocks noChangeShapeType="1"/>
            </p:cNvSpPr>
            <p:nvPr/>
          </p:nvSpPr>
          <p:spPr bwMode="auto">
            <a:xfrm>
              <a:off x="873" y="3338"/>
              <a:ext cx="404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73" name="Line 76">
              <a:extLst>
                <a:ext uri="{FF2B5EF4-FFF2-40B4-BE49-F238E27FC236}">
                  <a16:creationId xmlns:a16="http://schemas.microsoft.com/office/drawing/2014/main" id="{5151E30A-FF59-4775-961A-EBD4BBFE603E}"/>
                </a:ext>
              </a:extLst>
            </p:cNvPr>
            <p:cNvSpPr>
              <a:spLocks noChangeShapeType="1"/>
            </p:cNvSpPr>
            <p:nvPr/>
          </p:nvSpPr>
          <p:spPr bwMode="auto">
            <a:xfrm>
              <a:off x="873" y="3702"/>
              <a:ext cx="404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74" name="Line 77">
              <a:extLst>
                <a:ext uri="{FF2B5EF4-FFF2-40B4-BE49-F238E27FC236}">
                  <a16:creationId xmlns:a16="http://schemas.microsoft.com/office/drawing/2014/main" id="{0DA709C2-5186-42E1-87F4-B136FC154B16}"/>
                </a:ext>
              </a:extLst>
            </p:cNvPr>
            <p:cNvSpPr>
              <a:spLocks noChangeShapeType="1"/>
            </p:cNvSpPr>
            <p:nvPr/>
          </p:nvSpPr>
          <p:spPr bwMode="auto">
            <a:xfrm>
              <a:off x="873" y="4061"/>
              <a:ext cx="4043" cy="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75" name="Line 78">
              <a:extLst>
                <a:ext uri="{FF2B5EF4-FFF2-40B4-BE49-F238E27FC236}">
                  <a16:creationId xmlns:a16="http://schemas.microsoft.com/office/drawing/2014/main" id="{0FE5F791-CF21-49AE-8368-0BFF2D88B239}"/>
                </a:ext>
              </a:extLst>
            </p:cNvPr>
            <p:cNvSpPr>
              <a:spLocks noChangeShapeType="1"/>
            </p:cNvSpPr>
            <p:nvPr/>
          </p:nvSpPr>
          <p:spPr bwMode="auto">
            <a:xfrm>
              <a:off x="873" y="1884"/>
              <a:ext cx="4043" cy="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76" name="Line 79">
              <a:extLst>
                <a:ext uri="{FF2B5EF4-FFF2-40B4-BE49-F238E27FC236}">
                  <a16:creationId xmlns:a16="http://schemas.microsoft.com/office/drawing/2014/main" id="{ABE918C7-F25D-4F97-BAEE-FA8F1EEB464C}"/>
                </a:ext>
              </a:extLst>
            </p:cNvPr>
            <p:cNvSpPr>
              <a:spLocks noChangeShapeType="1"/>
            </p:cNvSpPr>
            <p:nvPr/>
          </p:nvSpPr>
          <p:spPr bwMode="auto">
            <a:xfrm>
              <a:off x="873" y="1884"/>
              <a:ext cx="0" cy="2177"/>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12320" name="Line 80">
            <a:extLst>
              <a:ext uri="{FF2B5EF4-FFF2-40B4-BE49-F238E27FC236}">
                <a16:creationId xmlns:a16="http://schemas.microsoft.com/office/drawing/2014/main" id="{C10AFA9D-56DC-4990-BD4F-11078517CCDE}"/>
              </a:ext>
            </a:extLst>
          </p:cNvPr>
          <p:cNvSpPr>
            <a:spLocks noChangeShapeType="1"/>
          </p:cNvSpPr>
          <p:nvPr/>
        </p:nvSpPr>
        <p:spPr bwMode="auto">
          <a:xfrm>
            <a:off x="10272713" y="2276476"/>
            <a:ext cx="0" cy="57626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21" name="Line 81">
            <a:extLst>
              <a:ext uri="{FF2B5EF4-FFF2-40B4-BE49-F238E27FC236}">
                <a16:creationId xmlns:a16="http://schemas.microsoft.com/office/drawing/2014/main" id="{AE496290-33A1-49EF-873D-F01DA8622A87}"/>
              </a:ext>
            </a:extLst>
          </p:cNvPr>
          <p:cNvSpPr>
            <a:spLocks noChangeShapeType="1"/>
          </p:cNvSpPr>
          <p:nvPr/>
        </p:nvSpPr>
        <p:spPr bwMode="auto">
          <a:xfrm>
            <a:off x="2782888" y="6308725"/>
            <a:ext cx="107156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22" name="Rectangle 82">
            <a:extLst>
              <a:ext uri="{FF2B5EF4-FFF2-40B4-BE49-F238E27FC236}">
                <a16:creationId xmlns:a16="http://schemas.microsoft.com/office/drawing/2014/main" id="{1ECBF684-8504-4EF0-BD09-4EB1548C816A}"/>
              </a:ext>
            </a:extLst>
          </p:cNvPr>
          <p:cNvSpPr>
            <a:spLocks noChangeArrowheads="1"/>
          </p:cNvSpPr>
          <p:nvPr/>
        </p:nvSpPr>
        <p:spPr bwMode="auto">
          <a:xfrm>
            <a:off x="2566988" y="527051"/>
            <a:ext cx="61277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2000" dirty="0">
                <a:latin typeface="Courier New" panose="02070309020205020404" pitchFamily="49" charset="0"/>
                <a:ea typeface="华文新魏" panose="02010800040101010101" pitchFamily="2" charset="-122"/>
              </a:rPr>
              <a:t>求</a:t>
            </a:r>
            <a:r>
              <a:rPr lang="en-US" altLang="zh-CN" sz="2000" dirty="0">
                <a:latin typeface="Courier New" panose="02070309020205020404" pitchFamily="49" charset="0"/>
                <a:ea typeface="华文新魏" panose="02010800040101010101" pitchFamily="2" charset="-122"/>
              </a:rPr>
              <a:t>A</a:t>
            </a:r>
            <a:r>
              <a:rPr lang="en-US" altLang="zh-CN" sz="2000" baseline="-25000" dirty="0">
                <a:latin typeface="Courier New" panose="02070309020205020404" pitchFamily="49" charset="0"/>
                <a:ea typeface="华文新魏" panose="02010800040101010101" pitchFamily="2" charset="-122"/>
              </a:rPr>
              <a:t>0</a:t>
            </a:r>
            <a:r>
              <a:rPr lang="en-US" altLang="zh-CN" sz="2000" dirty="0">
                <a:latin typeface="Courier New" panose="02070309020205020404" pitchFamily="49" charset="0"/>
                <a:ea typeface="华文新魏" panose="02010800040101010101" pitchFamily="2" charset="-122"/>
              </a:rPr>
              <a:t>A</a:t>
            </a:r>
            <a:r>
              <a:rPr lang="en-US" altLang="zh-CN" sz="2000" baseline="-25000" dirty="0">
                <a:latin typeface="Courier New" panose="02070309020205020404" pitchFamily="49" charset="0"/>
                <a:ea typeface="华文新魏" panose="02010800040101010101" pitchFamily="2" charset="-122"/>
              </a:rPr>
              <a:t>1</a:t>
            </a:r>
            <a:r>
              <a:rPr lang="en-US" altLang="zh-CN" sz="2000" dirty="0">
                <a:latin typeface="Courier New" panose="02070309020205020404" pitchFamily="49" charset="0"/>
                <a:ea typeface="华文新魏" panose="02010800040101010101" pitchFamily="2" charset="-122"/>
              </a:rPr>
              <a:t>A</a:t>
            </a:r>
            <a:r>
              <a:rPr lang="en-US" altLang="zh-CN" sz="2000" baseline="-25000" dirty="0">
                <a:latin typeface="Courier New" panose="02070309020205020404" pitchFamily="49" charset="0"/>
                <a:ea typeface="华文新魏" panose="02010800040101010101" pitchFamily="2" charset="-122"/>
              </a:rPr>
              <a:t>2</a:t>
            </a:r>
            <a:r>
              <a:rPr lang="en-US" altLang="zh-CN" sz="2000" dirty="0">
                <a:latin typeface="Courier New" panose="02070309020205020404" pitchFamily="49" charset="0"/>
                <a:ea typeface="华文新魏" panose="02010800040101010101" pitchFamily="2" charset="-122"/>
              </a:rPr>
              <a:t>A</a:t>
            </a:r>
            <a:r>
              <a:rPr lang="en-US" altLang="zh-CN" sz="2000" baseline="-25000" dirty="0">
                <a:latin typeface="Courier New" panose="02070309020205020404" pitchFamily="49" charset="0"/>
                <a:ea typeface="华文新魏" panose="02010800040101010101" pitchFamily="2" charset="-122"/>
              </a:rPr>
              <a:t>3</a:t>
            </a:r>
            <a:r>
              <a:rPr lang="en-US" altLang="zh-CN" sz="2000" dirty="0">
                <a:latin typeface="Courier New" panose="02070309020205020404" pitchFamily="49" charset="0"/>
                <a:ea typeface="华文新魏" panose="02010800040101010101" pitchFamily="2" charset="-122"/>
              </a:rPr>
              <a:t>A</a:t>
            </a:r>
            <a:r>
              <a:rPr lang="en-US" altLang="zh-CN" sz="2000" baseline="-25000" dirty="0">
                <a:latin typeface="Courier New" panose="02070309020205020404" pitchFamily="49" charset="0"/>
                <a:ea typeface="华文新魏" panose="02010800040101010101" pitchFamily="2" charset="-122"/>
              </a:rPr>
              <a:t>4</a:t>
            </a:r>
            <a:r>
              <a:rPr lang="en-US" altLang="zh-CN" sz="2000" dirty="0">
                <a:latin typeface="Courier New" panose="02070309020205020404" pitchFamily="49" charset="0"/>
                <a:ea typeface="华文新魏" panose="02010800040101010101" pitchFamily="2" charset="-122"/>
              </a:rPr>
              <a:t>A</a:t>
            </a:r>
            <a:r>
              <a:rPr lang="en-US" altLang="zh-CN" sz="2000" baseline="-25000" dirty="0">
                <a:latin typeface="Courier New" panose="02070309020205020404" pitchFamily="49" charset="0"/>
                <a:ea typeface="华文新魏" panose="02010800040101010101" pitchFamily="2" charset="-122"/>
              </a:rPr>
              <a:t>5</a:t>
            </a:r>
            <a:r>
              <a:rPr lang="zh-CN" altLang="en-US" sz="2000" dirty="0">
                <a:latin typeface="Courier New" panose="02070309020205020404" pitchFamily="49" charset="0"/>
                <a:ea typeface="华文新魏" panose="02010800040101010101" pitchFamily="2" charset="-122"/>
              </a:rPr>
              <a:t>的最优次序，其中：</a:t>
            </a:r>
          </a:p>
          <a:p>
            <a:pPr eaLnBrk="1" hangingPunct="1">
              <a:spcBef>
                <a:spcPct val="0"/>
              </a:spcBef>
              <a:buClrTx/>
              <a:buSzTx/>
              <a:buFontTx/>
              <a:buNone/>
            </a:pPr>
            <a:r>
              <a:rPr lang="en-US" altLang="zh-CN" sz="2000" dirty="0">
                <a:latin typeface="Courier New" panose="02070309020205020404" pitchFamily="49" charset="0"/>
                <a:ea typeface="华文新魏" panose="02010800040101010101" pitchFamily="2" charset="-122"/>
              </a:rPr>
              <a:t>P[0…6] = { 30, 35, 15, 5, 10, 20, 25 };</a:t>
            </a:r>
          </a:p>
          <a:p>
            <a:pPr eaLnBrk="1" hangingPunct="1">
              <a:spcBef>
                <a:spcPct val="0"/>
              </a:spcBef>
              <a:buClrTx/>
              <a:buSzTx/>
              <a:buFontTx/>
              <a:buNone/>
            </a:pPr>
            <a:r>
              <a:rPr lang="en-US" altLang="zh-CN" sz="2000" dirty="0" err="1">
                <a:latin typeface="Courier New" panose="02070309020205020404" pitchFamily="49" charset="0"/>
                <a:ea typeface="华文新魏" panose="02010800040101010101" pitchFamily="2" charset="-122"/>
              </a:rPr>
              <a:t>m</a:t>
            </a:r>
            <a:r>
              <a:rPr lang="en-US" altLang="zh-CN" sz="2000" baseline="-25000" dirty="0" err="1">
                <a:latin typeface="Courier New" panose="02070309020205020404" pitchFamily="49" charset="0"/>
                <a:ea typeface="华文新魏" panose="02010800040101010101" pitchFamily="2" charset="-122"/>
              </a:rPr>
              <a:t>i,j</a:t>
            </a:r>
            <a:r>
              <a:rPr lang="en-US" altLang="zh-CN" sz="2000" dirty="0">
                <a:latin typeface="Courier New" panose="02070309020205020404" pitchFamily="49" charset="0"/>
                <a:ea typeface="华文新魏" panose="02010800040101010101" pitchFamily="2" charset="-122"/>
              </a:rPr>
              <a:t>=min{m</a:t>
            </a:r>
            <a:r>
              <a:rPr lang="en-US" altLang="zh-CN" sz="2000" baseline="-25000" dirty="0">
                <a:latin typeface="Courier New" panose="02070309020205020404" pitchFamily="49" charset="0"/>
                <a:ea typeface="华文新魏" panose="02010800040101010101" pitchFamily="2" charset="-122"/>
              </a:rPr>
              <a:t>i,k</a:t>
            </a:r>
            <a:r>
              <a:rPr lang="en-US" altLang="zh-CN" sz="2000" dirty="0">
                <a:latin typeface="Courier New" panose="02070309020205020404" pitchFamily="49" charset="0"/>
                <a:ea typeface="华文新魏" panose="02010800040101010101" pitchFamily="2" charset="-122"/>
              </a:rPr>
              <a:t>+m</a:t>
            </a:r>
            <a:r>
              <a:rPr lang="en-US" altLang="zh-CN" sz="2000" baseline="-25000" dirty="0">
                <a:latin typeface="Courier New" panose="02070309020205020404" pitchFamily="49" charset="0"/>
                <a:ea typeface="华文新魏" panose="02010800040101010101" pitchFamily="2" charset="-122"/>
              </a:rPr>
              <a:t>k+1,j</a:t>
            </a:r>
            <a:r>
              <a:rPr lang="en-US" altLang="zh-CN" sz="2000" dirty="0">
                <a:latin typeface="Courier New" panose="02070309020205020404" pitchFamily="49" charset="0"/>
                <a:ea typeface="华文新魏" panose="02010800040101010101" pitchFamily="2" charset="-122"/>
              </a:rPr>
              <a:t>+p</a:t>
            </a:r>
            <a:r>
              <a:rPr lang="en-US" altLang="zh-CN" sz="2000" baseline="-25000" dirty="0">
                <a:latin typeface="Courier New" panose="02070309020205020404" pitchFamily="49" charset="0"/>
                <a:ea typeface="华文新魏" panose="02010800040101010101" pitchFamily="2" charset="-122"/>
              </a:rPr>
              <a:t>i</a:t>
            </a:r>
            <a:r>
              <a:rPr lang="en-US" altLang="zh-CN" sz="2000" dirty="0">
                <a:latin typeface="Courier New" panose="02070309020205020404" pitchFamily="49" charset="0"/>
                <a:ea typeface="华文新魏" panose="02010800040101010101" pitchFamily="2" charset="-122"/>
              </a:rPr>
              <a:t>*p</a:t>
            </a:r>
            <a:r>
              <a:rPr lang="en-US" altLang="zh-CN" sz="2000" baseline="-25000" dirty="0">
                <a:latin typeface="Courier New" panose="02070309020205020404" pitchFamily="49" charset="0"/>
                <a:ea typeface="华文新魏" panose="02010800040101010101" pitchFamily="2" charset="-122"/>
              </a:rPr>
              <a:t>k+1</a:t>
            </a:r>
            <a:r>
              <a:rPr lang="en-US" altLang="zh-CN" sz="2000" dirty="0">
                <a:latin typeface="Courier New" panose="02070309020205020404" pitchFamily="49" charset="0"/>
                <a:ea typeface="华文新魏" panose="02010800040101010101" pitchFamily="2" charset="-122"/>
              </a:rPr>
              <a:t>*p</a:t>
            </a:r>
            <a:r>
              <a:rPr lang="en-US" altLang="zh-CN" sz="2000" baseline="-25000" dirty="0">
                <a:latin typeface="Courier New" panose="02070309020205020404" pitchFamily="49" charset="0"/>
                <a:ea typeface="华文新魏" panose="02010800040101010101" pitchFamily="2" charset="-122"/>
              </a:rPr>
              <a:t>j+1  </a:t>
            </a:r>
            <a:r>
              <a:rPr lang="en-US" altLang="zh-CN" sz="2000" dirty="0" err="1">
                <a:latin typeface="Courier New" panose="02070309020205020404" pitchFamily="49" charset="0"/>
                <a:ea typeface="华文新魏" panose="02010800040101010101" pitchFamily="2" charset="-122"/>
              </a:rPr>
              <a:t>i≤k</a:t>
            </a:r>
            <a:r>
              <a:rPr lang="en-US" altLang="zh-CN" sz="2000" dirty="0">
                <a:latin typeface="Courier New" panose="02070309020205020404" pitchFamily="49" charset="0"/>
                <a:ea typeface="华文新魏" panose="02010800040101010101" pitchFamily="2" charset="-122"/>
              </a:rPr>
              <a:t>&lt;j}</a:t>
            </a:r>
          </a:p>
        </p:txBody>
      </p:sp>
      <p:sp>
        <p:nvSpPr>
          <p:cNvPr id="12323" name="Text Box 83">
            <a:extLst>
              <a:ext uri="{FF2B5EF4-FFF2-40B4-BE49-F238E27FC236}">
                <a16:creationId xmlns:a16="http://schemas.microsoft.com/office/drawing/2014/main" id="{2138B655-8463-4AB0-8A23-2C6D7E6EC94A}"/>
              </a:ext>
            </a:extLst>
          </p:cNvPr>
          <p:cNvSpPr txBox="1">
            <a:spLocks noChangeArrowheads="1"/>
          </p:cNvSpPr>
          <p:nvPr/>
        </p:nvSpPr>
        <p:spPr bwMode="auto">
          <a:xfrm>
            <a:off x="2962275" y="1762125"/>
            <a:ext cx="7318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2400">
                <a:latin typeface="Courier New" panose="02070309020205020404" pitchFamily="49" charset="0"/>
                <a:ea typeface="华文新魏" panose="02010800040101010101" pitchFamily="2" charset="-122"/>
              </a:rPr>
              <a:t>i\j</a:t>
            </a:r>
          </a:p>
        </p:txBody>
      </p:sp>
      <p:sp>
        <p:nvSpPr>
          <p:cNvPr id="220244" name="Text Box 84">
            <a:extLst>
              <a:ext uri="{FF2B5EF4-FFF2-40B4-BE49-F238E27FC236}">
                <a16:creationId xmlns:a16="http://schemas.microsoft.com/office/drawing/2014/main" id="{85443A13-93F0-4699-9CAE-9B575471ABA7}"/>
              </a:ext>
            </a:extLst>
          </p:cNvPr>
          <p:cNvSpPr txBox="1">
            <a:spLocks noChangeArrowheads="1"/>
          </p:cNvSpPr>
          <p:nvPr/>
        </p:nvSpPr>
        <p:spPr bwMode="auto">
          <a:xfrm>
            <a:off x="3648075" y="6381750"/>
            <a:ext cx="1708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zh-CN" altLang="en-US" sz="2400">
                <a:latin typeface="Courier New" panose="02070309020205020404" pitchFamily="49" charset="0"/>
                <a:ea typeface="华文新魏" panose="02010800040101010101" pitchFamily="2" charset="-122"/>
              </a:rPr>
              <a:t>最优解为：</a:t>
            </a:r>
          </a:p>
        </p:txBody>
      </p:sp>
      <p:sp>
        <p:nvSpPr>
          <p:cNvPr id="220245" name="Text Box 85">
            <a:extLst>
              <a:ext uri="{FF2B5EF4-FFF2-40B4-BE49-F238E27FC236}">
                <a16:creationId xmlns:a16="http://schemas.microsoft.com/office/drawing/2014/main" id="{CAE9F9A9-BF49-41B9-BFB5-52AEEA39C9C6}"/>
              </a:ext>
            </a:extLst>
          </p:cNvPr>
          <p:cNvSpPr txBox="1">
            <a:spLocks noChangeArrowheads="1"/>
          </p:cNvSpPr>
          <p:nvPr/>
        </p:nvSpPr>
        <p:spPr bwMode="auto">
          <a:xfrm>
            <a:off x="5195889" y="6413501"/>
            <a:ext cx="2092325"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0</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1</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2</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3</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4</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5</a:t>
            </a:r>
          </a:p>
        </p:txBody>
      </p:sp>
      <p:sp>
        <p:nvSpPr>
          <p:cNvPr id="220246" name="Text Box 86">
            <a:extLst>
              <a:ext uri="{FF2B5EF4-FFF2-40B4-BE49-F238E27FC236}">
                <a16:creationId xmlns:a16="http://schemas.microsoft.com/office/drawing/2014/main" id="{80E2D09F-2AE5-4227-9325-BEC8CEEFE20D}"/>
              </a:ext>
            </a:extLst>
          </p:cNvPr>
          <p:cNvSpPr txBox="1">
            <a:spLocks noChangeArrowheads="1"/>
          </p:cNvSpPr>
          <p:nvPr/>
        </p:nvSpPr>
        <p:spPr bwMode="auto">
          <a:xfrm>
            <a:off x="5195888" y="6413501"/>
            <a:ext cx="27686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0</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1</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2</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3</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4</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5</a:t>
            </a:r>
            <a:r>
              <a:rPr lang="en-US" altLang="zh-CN" sz="2400">
                <a:latin typeface="Courier New" panose="02070309020205020404" pitchFamily="49" charset="0"/>
                <a:ea typeface="华文新魏" panose="02010800040101010101" pitchFamily="2" charset="-122"/>
              </a:rPr>
              <a:t>)</a:t>
            </a:r>
          </a:p>
        </p:txBody>
      </p:sp>
      <p:sp>
        <p:nvSpPr>
          <p:cNvPr id="89" name="Text Box 86">
            <a:extLst>
              <a:ext uri="{FF2B5EF4-FFF2-40B4-BE49-F238E27FC236}">
                <a16:creationId xmlns:a16="http://schemas.microsoft.com/office/drawing/2014/main" id="{4B45FC2F-9B50-4F3A-9371-55FC5849C3AB}"/>
              </a:ext>
            </a:extLst>
          </p:cNvPr>
          <p:cNvSpPr txBox="1">
            <a:spLocks noChangeArrowheads="1"/>
          </p:cNvSpPr>
          <p:nvPr/>
        </p:nvSpPr>
        <p:spPr bwMode="auto">
          <a:xfrm>
            <a:off x="5195888" y="6413501"/>
            <a:ext cx="31369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0</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1</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2</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3</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4</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5</a:t>
            </a:r>
            <a:r>
              <a:rPr lang="en-US" altLang="zh-CN" sz="2400">
                <a:latin typeface="Courier New" panose="02070309020205020404" pitchFamily="49" charset="0"/>
                <a:ea typeface="华文新魏" panose="02010800040101010101" pitchFamily="2" charset="-122"/>
              </a:rPr>
              <a:t>)</a:t>
            </a:r>
          </a:p>
        </p:txBody>
      </p:sp>
      <p:sp>
        <p:nvSpPr>
          <p:cNvPr id="90" name="Text Box 86">
            <a:extLst>
              <a:ext uri="{FF2B5EF4-FFF2-40B4-BE49-F238E27FC236}">
                <a16:creationId xmlns:a16="http://schemas.microsoft.com/office/drawing/2014/main" id="{70AA2365-F71E-42DC-AC0C-DF4D006E269A}"/>
              </a:ext>
            </a:extLst>
          </p:cNvPr>
          <p:cNvSpPr txBox="1">
            <a:spLocks noChangeArrowheads="1"/>
          </p:cNvSpPr>
          <p:nvPr/>
        </p:nvSpPr>
        <p:spPr bwMode="auto">
          <a:xfrm>
            <a:off x="5195889" y="6413501"/>
            <a:ext cx="3506787"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0</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1</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2</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3</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4</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5</a:t>
            </a:r>
            <a:r>
              <a:rPr lang="en-US" altLang="zh-CN" sz="2400">
                <a:latin typeface="Courier New" panose="02070309020205020404" pitchFamily="49" charset="0"/>
                <a:ea typeface="华文新魏" panose="0201080004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017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017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016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016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016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017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017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0166"/>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016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017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0169"/>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20165"/>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20173"/>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20168"/>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20172"/>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20244"/>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20245"/>
                                        </p:tgtEl>
                                        <p:attrNameLst>
                                          <p:attrName>style.visibility</p:attrName>
                                        </p:attrNameLst>
                                      </p:cBhvr>
                                      <p:to>
                                        <p:strVal val="visible"/>
                                      </p:to>
                                    </p:set>
                                  </p:childTnLst>
                                  <p:subTnLst>
                                    <p:set>
                                      <p:cBhvr override="childStyle">
                                        <p:cTn dur="1" fill="hold" display="0" masterRel="nextClick" afterEffect="1"/>
                                        <p:tgtEl>
                                          <p:spTgt spid="220245"/>
                                        </p:tgtEl>
                                        <p:attrNameLst>
                                          <p:attrName>style.visibility</p:attrName>
                                        </p:attrNameLst>
                                      </p:cBhvr>
                                      <p:to>
                                        <p:strVal val="hidden"/>
                                      </p:to>
                                    </p:set>
                                  </p:sub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20246"/>
                                        </p:tgtEl>
                                        <p:attrNameLst>
                                          <p:attrName>style.visibility</p:attrName>
                                        </p:attrNameLst>
                                      </p:cBhvr>
                                      <p:to>
                                        <p:strVal val="visible"/>
                                      </p:to>
                                    </p:set>
                                  </p:childTnLst>
                                  <p:subTnLst>
                                    <p:set>
                                      <p:cBhvr override="childStyle">
                                        <p:cTn dur="1" fill="hold" display="0" masterRel="nextClick" afterEffect="1"/>
                                        <p:tgtEl>
                                          <p:spTgt spid="220246"/>
                                        </p:tgtEl>
                                        <p:attrNameLst>
                                          <p:attrName>style.visibility</p:attrName>
                                        </p:attrNameLst>
                                      </p:cBhvr>
                                      <p:to>
                                        <p:strVal val="hidden"/>
                                      </p:to>
                                    </p:set>
                                  </p:sub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89"/>
                                        </p:tgtEl>
                                        <p:attrNameLst>
                                          <p:attrName>style.visibility</p:attrName>
                                        </p:attrNameLst>
                                      </p:cBhvr>
                                      <p:to>
                                        <p:strVal val="visible"/>
                                      </p:to>
                                    </p:set>
                                  </p:childTnLst>
                                  <p:subTnLst>
                                    <p:set>
                                      <p:cBhvr override="childStyle">
                                        <p:cTn dur="1" fill="hold" display="0" masterRel="nextClick" afterEffect="1"/>
                                        <p:tgtEl>
                                          <p:spTgt spid="89"/>
                                        </p:tgtEl>
                                        <p:attrNameLst>
                                          <p:attrName>style.visibility</p:attrName>
                                        </p:attrNameLst>
                                      </p:cBhvr>
                                      <p:to>
                                        <p:strVal val="hidden"/>
                                      </p:to>
                                    </p:set>
                                  </p:sub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2" grpId="0"/>
      <p:bldP spid="220163" grpId="0"/>
      <p:bldP spid="220164" grpId="0"/>
      <p:bldP spid="220165" grpId="0"/>
      <p:bldP spid="220166" grpId="0"/>
      <p:bldP spid="220167" grpId="0"/>
      <p:bldP spid="220168" grpId="0"/>
      <p:bldP spid="220169" grpId="0"/>
      <p:bldP spid="220170" grpId="0"/>
      <p:bldP spid="220171" grpId="0"/>
      <p:bldP spid="220172" grpId="0"/>
      <p:bldP spid="220173" grpId="0"/>
      <p:bldP spid="220174" grpId="0"/>
      <p:bldP spid="220175" grpId="0"/>
      <p:bldP spid="220176" grpId="0"/>
      <p:bldP spid="220244" grpId="0"/>
      <p:bldP spid="220245" grpId="0"/>
      <p:bldP spid="220246" grpId="0"/>
      <p:bldP spid="89" grpId="0"/>
      <p:bldP spid="9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5E1B7C9-2224-4F21-B111-D1CD5C21826F}"/>
              </a:ext>
            </a:extLst>
          </p:cNvPr>
          <p:cNvSpPr/>
          <p:nvPr/>
        </p:nvSpPr>
        <p:spPr>
          <a:xfrm>
            <a:off x="1199456" y="980728"/>
            <a:ext cx="10297144" cy="5632311"/>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 </a:t>
            </a:r>
            <a:r>
              <a:rPr lang="en-US" altLang="zh-CN" sz="1200" dirty="0" err="1">
                <a:solidFill>
                  <a:srgbClr val="000000"/>
                </a:solidFill>
                <a:latin typeface="Consolas" panose="020B0609020204030204" pitchFamily="49" charset="0"/>
              </a:rPr>
              <a:t>MatrixMul</a:t>
            </a:r>
            <a:r>
              <a:rPr lang="en-US" altLang="zh-CN" sz="1200" dirty="0">
                <a:solidFill>
                  <a:srgbClr val="000000"/>
                </a:solidFill>
                <a:latin typeface="Consolas" panose="020B0609020204030204" pitchFamily="49" charset="0"/>
              </a:rPr>
              <a:t>(vector&lt;</a:t>
            </a:r>
            <a:r>
              <a:rPr lang="en-US" altLang="zh-CN" sz="1200" dirty="0">
                <a:solidFill>
                  <a:srgbClr val="0000FF"/>
                </a:solidFill>
                <a:latin typeface="Consolas" panose="020B0609020204030204" pitchFamily="49" charset="0"/>
              </a:rPr>
              <a:t>long</a:t>
            </a:r>
            <a:r>
              <a:rPr lang="en-US" altLang="zh-CN" sz="1200" dirty="0">
                <a:solidFill>
                  <a:srgbClr val="000000"/>
                </a:solidFill>
                <a:latin typeface="Consolas" panose="020B0609020204030204" pitchFamily="49" charset="0"/>
              </a:rPr>
              <a:t> </a:t>
            </a:r>
            <a:r>
              <a:rPr lang="en-US" altLang="zh-CN" sz="1200" dirty="0">
                <a:solidFill>
                  <a:srgbClr val="0000FF"/>
                </a:solidFill>
                <a:latin typeface="Consolas" panose="020B0609020204030204" pitchFamily="49" charset="0"/>
              </a:rPr>
              <a:t>long</a:t>
            </a:r>
            <a:r>
              <a:rPr lang="en-US" altLang="zh-CN" sz="1200" dirty="0">
                <a:solidFill>
                  <a:srgbClr val="000000"/>
                </a:solidFill>
                <a:latin typeface="Consolas" panose="020B0609020204030204" pitchFamily="49" charset="0"/>
              </a:rPr>
              <a:t>&gt; p, vector&lt;vector&lt;</a:t>
            </a:r>
            <a:r>
              <a:rPr lang="en-US" altLang="zh-CN" sz="1200" dirty="0">
                <a:solidFill>
                  <a:srgbClr val="0000FF"/>
                </a:solidFill>
                <a:latin typeface="Consolas" panose="020B0609020204030204" pitchFamily="49" charset="0"/>
              </a:rPr>
              <a:t>long long</a:t>
            </a:r>
            <a:r>
              <a:rPr lang="en-US" altLang="zh-CN" sz="1200" dirty="0">
                <a:solidFill>
                  <a:srgbClr val="000000"/>
                </a:solidFill>
                <a:latin typeface="Consolas" panose="020B0609020204030204" pitchFamily="49" charset="0"/>
              </a:rPr>
              <a:t>&gt;&gt; &amp;M, vector&lt;vector&lt;</a:t>
            </a:r>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&gt;&gt; &amp;K)</a:t>
            </a:r>
          </a:p>
          <a:p>
            <a:r>
              <a:rPr lang="en-US" altLang="zh-CN" sz="1200" dirty="0">
                <a:solidFill>
                  <a:srgbClr val="000000"/>
                </a:solidFill>
                <a:latin typeface="Consolas" panose="020B0609020204030204" pitchFamily="49" charset="0"/>
              </a:rPr>
              <a:t>{</a:t>
            </a:r>
          </a:p>
          <a:p>
            <a:r>
              <a:rPr lang="en-US" altLang="zh-CN" sz="1200" dirty="0">
                <a:solidFill>
                  <a:srgbClr val="000000"/>
                </a:solidFill>
                <a:latin typeface="Consolas" panose="020B0609020204030204" pitchFamily="49" charset="0"/>
              </a:rPr>
              <a:t>	</a:t>
            </a:r>
            <a:r>
              <a:rPr lang="en-US" altLang="zh-CN" sz="1200" dirty="0">
                <a:solidFill>
                  <a:schemeClr val="accent6">
                    <a:lumMod val="75000"/>
                  </a:schemeClr>
                </a:solidFill>
                <a:latin typeface="Consolas" panose="020B0609020204030204" pitchFamily="49" charset="0"/>
              </a:rPr>
              <a:t>// </a:t>
            </a:r>
            <a:r>
              <a:rPr lang="zh-CN" altLang="en-US" sz="1200" dirty="0">
                <a:solidFill>
                  <a:schemeClr val="accent6">
                    <a:lumMod val="75000"/>
                  </a:schemeClr>
                </a:solidFill>
                <a:latin typeface="Consolas" panose="020B0609020204030204" pitchFamily="49" charset="0"/>
              </a:rPr>
              <a:t>确定联乘矩阵数量</a:t>
            </a:r>
            <a:endParaRPr lang="en-US" altLang="zh-CN" sz="1200" dirty="0">
              <a:solidFill>
                <a:schemeClr val="accent6">
                  <a:lumMod val="75000"/>
                </a:schemeClr>
              </a:solidFill>
              <a:latin typeface="Consolas" panose="020B0609020204030204" pitchFamily="49" charset="0"/>
            </a:endParaRPr>
          </a:p>
          <a:p>
            <a:pPr lvl="1"/>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 n = </a:t>
            </a:r>
            <a:r>
              <a:rPr lang="en-US" altLang="zh-CN" sz="1200" dirty="0" err="1">
                <a:solidFill>
                  <a:srgbClr val="000000"/>
                </a:solidFill>
                <a:latin typeface="Consolas" panose="020B0609020204030204" pitchFamily="49" charset="0"/>
              </a:rPr>
              <a:t>p.size</a:t>
            </a:r>
            <a:r>
              <a:rPr lang="en-US" altLang="zh-CN" sz="1200" dirty="0">
                <a:solidFill>
                  <a:srgbClr val="000000"/>
                </a:solidFill>
                <a:latin typeface="Consolas" panose="020B0609020204030204" pitchFamily="49" charset="0"/>
              </a:rPr>
              <a:t>() - </a:t>
            </a:r>
            <a:r>
              <a:rPr lang="en-US" altLang="zh-CN" sz="1200" dirty="0">
                <a:solidFill>
                  <a:srgbClr val="09885A"/>
                </a:solidFill>
                <a:latin typeface="Consolas" panose="020B0609020204030204" pitchFamily="49" charset="0"/>
              </a:rPr>
              <a:t>1</a:t>
            </a:r>
            <a:r>
              <a:rPr lang="en-US" altLang="zh-CN" sz="1200" dirty="0">
                <a:solidFill>
                  <a:srgbClr val="000000"/>
                </a:solidFill>
                <a:latin typeface="Consolas" panose="020B0609020204030204" pitchFamily="49" charset="0"/>
              </a:rPr>
              <a:t>;</a:t>
            </a:r>
          </a:p>
          <a:p>
            <a:pPr lvl="1"/>
            <a:endParaRPr lang="en-US" altLang="zh-CN" sz="1200" dirty="0">
              <a:solidFill>
                <a:srgbClr val="000000"/>
              </a:solidFill>
              <a:latin typeface="Consolas" panose="020B0609020204030204" pitchFamily="49" charset="0"/>
            </a:endParaRPr>
          </a:p>
          <a:p>
            <a:pPr lvl="1"/>
            <a:r>
              <a:rPr lang="en-US" altLang="zh-CN" sz="1200" dirty="0">
                <a:solidFill>
                  <a:schemeClr val="accent6">
                    <a:lumMod val="75000"/>
                  </a:schemeClr>
                </a:solidFill>
                <a:latin typeface="Consolas" panose="020B0609020204030204" pitchFamily="49" charset="0"/>
              </a:rPr>
              <a:t>// </a:t>
            </a:r>
            <a:r>
              <a:rPr lang="zh-CN" altLang="en-US" sz="1200" dirty="0">
                <a:solidFill>
                  <a:schemeClr val="accent6">
                    <a:lumMod val="75000"/>
                  </a:schemeClr>
                </a:solidFill>
                <a:latin typeface="Consolas" panose="020B0609020204030204" pitchFamily="49" charset="0"/>
              </a:rPr>
              <a:t>分配结果表空间</a:t>
            </a:r>
            <a:endParaRPr lang="en-US" altLang="zh-CN" sz="1200" dirty="0">
              <a:solidFill>
                <a:schemeClr val="accent6">
                  <a:lumMod val="75000"/>
                </a:schemeClr>
              </a:solidFill>
              <a:latin typeface="Consolas" panose="020B0609020204030204" pitchFamily="49" charset="0"/>
            </a:endParaRPr>
          </a:p>
          <a:p>
            <a:pPr lvl="1"/>
            <a:r>
              <a:rPr lang="en-US" altLang="zh-CN" sz="1200" dirty="0">
                <a:solidFill>
                  <a:srgbClr val="000000"/>
                </a:solidFill>
                <a:latin typeface="Consolas" panose="020B0609020204030204" pitchFamily="49" charset="0"/>
              </a:rPr>
              <a:t>M = vector&lt;vector&lt;</a:t>
            </a:r>
            <a:r>
              <a:rPr lang="en-US" altLang="zh-CN" sz="1200" dirty="0">
                <a:solidFill>
                  <a:srgbClr val="0000FF"/>
                </a:solidFill>
                <a:latin typeface="Consolas" panose="020B0609020204030204" pitchFamily="49" charset="0"/>
              </a:rPr>
              <a:t>long long</a:t>
            </a:r>
            <a:r>
              <a:rPr lang="en-US" altLang="zh-CN" sz="1200" dirty="0">
                <a:solidFill>
                  <a:srgbClr val="000000"/>
                </a:solidFill>
                <a:latin typeface="Consolas" panose="020B0609020204030204" pitchFamily="49" charset="0"/>
              </a:rPr>
              <a:t>&gt;&gt;(n, vector&lt;</a:t>
            </a:r>
            <a:r>
              <a:rPr lang="en-US" altLang="zh-CN" sz="1200" dirty="0">
                <a:solidFill>
                  <a:srgbClr val="0000FF"/>
                </a:solidFill>
                <a:latin typeface="Consolas" panose="020B0609020204030204" pitchFamily="49" charset="0"/>
              </a:rPr>
              <a:t>long long</a:t>
            </a:r>
            <a:r>
              <a:rPr lang="en-US" altLang="zh-CN" sz="1200" dirty="0">
                <a:solidFill>
                  <a:srgbClr val="000000"/>
                </a:solidFill>
                <a:latin typeface="Consolas" panose="020B0609020204030204" pitchFamily="49" charset="0"/>
              </a:rPr>
              <a:t>&gt;(n));</a:t>
            </a:r>
          </a:p>
          <a:p>
            <a:pPr lvl="1"/>
            <a:r>
              <a:rPr lang="en-US" altLang="zh-CN" sz="1200" dirty="0">
                <a:solidFill>
                  <a:srgbClr val="000000"/>
                </a:solidFill>
                <a:latin typeface="Consolas" panose="020B0609020204030204" pitchFamily="49" charset="0"/>
              </a:rPr>
              <a:t>K = vector&lt;vector&lt;</a:t>
            </a:r>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&gt;&gt;(n, vector&lt;</a:t>
            </a:r>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&gt;(n));</a:t>
            </a:r>
          </a:p>
          <a:p>
            <a:pPr lvl="1"/>
            <a:endParaRPr lang="en-US" altLang="zh-CN" sz="1200" dirty="0">
              <a:solidFill>
                <a:srgbClr val="000000"/>
              </a:solidFill>
              <a:latin typeface="Consolas" panose="020B0609020204030204" pitchFamily="49" charset="0"/>
            </a:endParaRPr>
          </a:p>
          <a:p>
            <a:pPr lvl="1"/>
            <a:r>
              <a:rPr lang="en-US" altLang="zh-CN" sz="1200" dirty="0">
                <a:solidFill>
                  <a:schemeClr val="accent6">
                    <a:lumMod val="75000"/>
                  </a:schemeClr>
                </a:solidFill>
                <a:latin typeface="Consolas" panose="020B0609020204030204" pitchFamily="49" charset="0"/>
              </a:rPr>
              <a:t>// </a:t>
            </a:r>
            <a:r>
              <a:rPr lang="zh-CN" altLang="en-US" sz="1200" dirty="0">
                <a:solidFill>
                  <a:schemeClr val="accent6">
                    <a:lumMod val="75000"/>
                  </a:schemeClr>
                </a:solidFill>
                <a:latin typeface="Consolas" panose="020B0609020204030204" pitchFamily="49" charset="0"/>
              </a:rPr>
              <a:t>从叶子结点自底向上推导最优值</a:t>
            </a:r>
            <a:r>
              <a:rPr lang="en-US" altLang="zh-CN" sz="1200" dirty="0">
                <a:solidFill>
                  <a:schemeClr val="accent6">
                    <a:lumMod val="75000"/>
                  </a:schemeClr>
                </a:solidFill>
                <a:latin typeface="Consolas" panose="020B0609020204030204" pitchFamily="49" charset="0"/>
              </a:rPr>
              <a:t>M</a:t>
            </a:r>
            <a:r>
              <a:rPr lang="zh-CN" altLang="en-US" sz="1200" dirty="0">
                <a:solidFill>
                  <a:schemeClr val="accent6">
                    <a:lumMod val="75000"/>
                  </a:schemeClr>
                </a:solidFill>
                <a:latin typeface="Consolas" panose="020B0609020204030204" pitchFamily="49" charset="0"/>
              </a:rPr>
              <a:t>，并记录计算轨迹</a:t>
            </a:r>
            <a:r>
              <a:rPr lang="en-US" altLang="zh-CN" sz="1200" dirty="0">
                <a:solidFill>
                  <a:schemeClr val="accent6">
                    <a:lumMod val="75000"/>
                  </a:schemeClr>
                </a:solidFill>
                <a:latin typeface="Consolas" panose="020B0609020204030204" pitchFamily="49" charset="0"/>
              </a:rPr>
              <a:t>K</a:t>
            </a:r>
          </a:p>
          <a:p>
            <a:pPr lvl="1"/>
            <a:r>
              <a:rPr lang="en-US" altLang="zh-CN" sz="1200" dirty="0">
                <a:solidFill>
                  <a:srgbClr val="0000FF"/>
                </a:solidFill>
                <a:latin typeface="Consolas" panose="020B0609020204030204" pitchFamily="49" charset="0"/>
              </a:rPr>
              <a:t>for</a:t>
            </a:r>
            <a:r>
              <a:rPr lang="en-US" altLang="zh-CN" sz="1200" dirty="0">
                <a:solidFill>
                  <a:srgbClr val="000000"/>
                </a:solidFill>
                <a:latin typeface="Consolas" panose="020B0609020204030204" pitchFamily="49" charset="0"/>
              </a:rPr>
              <a:t> (</a:t>
            </a:r>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 i = </a:t>
            </a:r>
            <a:r>
              <a:rPr lang="en-US" altLang="zh-CN" sz="1200" dirty="0">
                <a:solidFill>
                  <a:srgbClr val="09885A"/>
                </a:solidFill>
                <a:latin typeface="Consolas" panose="020B0609020204030204" pitchFamily="49" charset="0"/>
              </a:rPr>
              <a:t>1</a:t>
            </a:r>
            <a:r>
              <a:rPr lang="en-US" altLang="zh-CN" sz="1200" dirty="0">
                <a:solidFill>
                  <a:srgbClr val="000000"/>
                </a:solidFill>
                <a:latin typeface="Consolas" panose="020B0609020204030204" pitchFamily="49" charset="0"/>
              </a:rPr>
              <a:t>; i &lt; n; i++)</a:t>
            </a:r>
          </a:p>
          <a:p>
            <a:pPr lvl="1"/>
            <a:r>
              <a:rPr lang="en-US" altLang="zh-CN" sz="1200" dirty="0">
                <a:solidFill>
                  <a:srgbClr val="000000"/>
                </a:solidFill>
                <a:latin typeface="Consolas" panose="020B0609020204030204" pitchFamily="49" charset="0"/>
              </a:rPr>
              <a:t>{</a:t>
            </a:r>
          </a:p>
          <a:p>
            <a:pPr lvl="2"/>
            <a:r>
              <a:rPr lang="en-US" altLang="zh-CN" sz="1200" dirty="0">
                <a:solidFill>
                  <a:srgbClr val="0000FF"/>
                </a:solidFill>
                <a:latin typeface="Consolas" panose="020B0609020204030204" pitchFamily="49" charset="0"/>
              </a:rPr>
              <a:t>for</a:t>
            </a:r>
            <a:r>
              <a:rPr lang="en-US" altLang="zh-CN" sz="1200" dirty="0">
                <a:solidFill>
                  <a:srgbClr val="000000"/>
                </a:solidFill>
                <a:latin typeface="Consolas" panose="020B0609020204030204" pitchFamily="49" charset="0"/>
              </a:rPr>
              <a:t> (</a:t>
            </a:r>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 j = </a:t>
            </a:r>
            <a:r>
              <a:rPr lang="en-US" altLang="zh-CN" sz="1200" dirty="0">
                <a:solidFill>
                  <a:srgbClr val="09885A"/>
                </a:solidFill>
                <a:latin typeface="Consolas" panose="020B0609020204030204" pitchFamily="49" charset="0"/>
              </a:rPr>
              <a:t>0</a:t>
            </a:r>
            <a:r>
              <a:rPr lang="en-US" altLang="zh-CN" sz="1200" dirty="0">
                <a:solidFill>
                  <a:srgbClr val="000000"/>
                </a:solidFill>
                <a:latin typeface="Consolas" panose="020B0609020204030204" pitchFamily="49" charset="0"/>
              </a:rPr>
              <a:t>; j &lt; n - i; </a:t>
            </a:r>
            <a:r>
              <a:rPr lang="en-US" altLang="zh-CN" sz="1200" dirty="0" err="1">
                <a:solidFill>
                  <a:srgbClr val="000000"/>
                </a:solidFill>
                <a:latin typeface="Consolas" panose="020B0609020204030204" pitchFamily="49" charset="0"/>
              </a:rPr>
              <a:t>j++</a:t>
            </a:r>
            <a:r>
              <a:rPr lang="en-US" altLang="zh-CN" sz="1200" dirty="0">
                <a:solidFill>
                  <a:srgbClr val="000000"/>
                </a:solidFill>
                <a:latin typeface="Consolas" panose="020B0609020204030204" pitchFamily="49" charset="0"/>
              </a:rPr>
              <a:t>)</a:t>
            </a:r>
          </a:p>
          <a:p>
            <a:pPr lvl="2"/>
            <a:r>
              <a:rPr lang="en-US" altLang="zh-CN" sz="1200" dirty="0">
                <a:solidFill>
                  <a:srgbClr val="000000"/>
                </a:solidFill>
                <a:latin typeface="Consolas" panose="020B0609020204030204" pitchFamily="49" charset="0"/>
              </a:rPr>
              <a:t>{</a:t>
            </a:r>
          </a:p>
          <a:p>
            <a:pPr lvl="2"/>
            <a:r>
              <a:rPr lang="en-US" altLang="zh-CN" sz="1200" dirty="0">
                <a:solidFill>
                  <a:srgbClr val="000000"/>
                </a:solidFill>
                <a:latin typeface="Consolas" panose="020B0609020204030204" pitchFamily="49" charset="0"/>
              </a:rPr>
              <a:t>	</a:t>
            </a:r>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 k = j;</a:t>
            </a:r>
          </a:p>
          <a:p>
            <a:pPr lvl="3"/>
            <a:r>
              <a:rPr lang="en-US" altLang="zh-CN" sz="1200" dirty="0">
                <a:solidFill>
                  <a:srgbClr val="000000"/>
                </a:solidFill>
                <a:latin typeface="Consolas" panose="020B0609020204030204" pitchFamily="49" charset="0"/>
              </a:rPr>
              <a:t>M[j][j + i] = </a:t>
            </a:r>
            <a:r>
              <a:rPr lang="en-US" altLang="zh-CN" sz="1200" dirty="0">
                <a:solidFill>
                  <a:schemeClr val="accent6">
                    <a:lumMod val="75000"/>
                  </a:schemeClr>
                </a:solidFill>
                <a:latin typeface="Consolas" panose="020B0609020204030204" pitchFamily="49" charset="0"/>
              </a:rPr>
              <a:t>/*M[j][k] +*/</a:t>
            </a:r>
            <a:r>
              <a:rPr lang="en-US" altLang="zh-CN" sz="1200" dirty="0">
                <a:solidFill>
                  <a:srgbClr val="000000"/>
                </a:solidFill>
                <a:latin typeface="Consolas" panose="020B0609020204030204" pitchFamily="49" charset="0"/>
              </a:rPr>
              <a:t> M[k + </a:t>
            </a:r>
            <a:r>
              <a:rPr lang="en-US" altLang="zh-CN" sz="1200" dirty="0">
                <a:solidFill>
                  <a:srgbClr val="09885A"/>
                </a:solidFill>
                <a:latin typeface="Consolas" panose="020B0609020204030204" pitchFamily="49" charset="0"/>
              </a:rPr>
              <a:t>1</a:t>
            </a:r>
            <a:r>
              <a:rPr lang="en-US" altLang="zh-CN" sz="1200" dirty="0">
                <a:solidFill>
                  <a:srgbClr val="000000"/>
                </a:solidFill>
                <a:latin typeface="Consolas" panose="020B0609020204030204" pitchFamily="49" charset="0"/>
              </a:rPr>
              <a:t>][j + i] + p[j] * p[k + </a:t>
            </a:r>
            <a:r>
              <a:rPr lang="en-US" altLang="zh-CN" sz="1200" dirty="0">
                <a:solidFill>
                  <a:srgbClr val="09885A"/>
                </a:solidFill>
                <a:latin typeface="Consolas" panose="020B0609020204030204" pitchFamily="49" charset="0"/>
              </a:rPr>
              <a:t>1</a:t>
            </a:r>
            <a:r>
              <a:rPr lang="en-US" altLang="zh-CN" sz="1200" dirty="0">
                <a:solidFill>
                  <a:srgbClr val="000000"/>
                </a:solidFill>
                <a:latin typeface="Consolas" panose="020B0609020204030204" pitchFamily="49" charset="0"/>
              </a:rPr>
              <a:t>] * p[j + i + </a:t>
            </a:r>
            <a:r>
              <a:rPr lang="en-US" altLang="zh-CN" sz="1200" dirty="0">
                <a:solidFill>
                  <a:srgbClr val="09885A"/>
                </a:solidFill>
                <a:latin typeface="Consolas" panose="020B0609020204030204" pitchFamily="49" charset="0"/>
              </a:rPr>
              <a:t>1</a:t>
            </a:r>
            <a:r>
              <a:rPr lang="en-US" altLang="zh-CN" sz="1200" dirty="0">
                <a:solidFill>
                  <a:srgbClr val="000000"/>
                </a:solidFill>
                <a:latin typeface="Consolas" panose="020B0609020204030204" pitchFamily="49" charset="0"/>
              </a:rPr>
              <a:t>];</a:t>
            </a:r>
          </a:p>
          <a:p>
            <a:pPr lvl="3"/>
            <a:r>
              <a:rPr lang="en-US" altLang="zh-CN" sz="1200" dirty="0">
                <a:solidFill>
                  <a:srgbClr val="000000"/>
                </a:solidFill>
                <a:latin typeface="Consolas" panose="020B0609020204030204" pitchFamily="49" charset="0"/>
              </a:rPr>
              <a:t>K[j][j + i] = k;</a:t>
            </a:r>
          </a:p>
          <a:p>
            <a:pPr lvl="3"/>
            <a:r>
              <a:rPr lang="en-US" altLang="zh-CN" sz="1200" dirty="0">
                <a:solidFill>
                  <a:srgbClr val="0000FF"/>
                </a:solidFill>
                <a:latin typeface="Consolas" panose="020B0609020204030204" pitchFamily="49" charset="0"/>
              </a:rPr>
              <a:t>for</a:t>
            </a:r>
            <a:r>
              <a:rPr lang="en-US" altLang="zh-CN" sz="1200" dirty="0">
                <a:solidFill>
                  <a:srgbClr val="000000"/>
                </a:solidFill>
                <a:latin typeface="Consolas" panose="020B0609020204030204" pitchFamily="49" charset="0"/>
              </a:rPr>
              <a:t> (</a:t>
            </a:r>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 k = j + </a:t>
            </a:r>
            <a:r>
              <a:rPr lang="en-US" altLang="zh-CN" sz="1200" dirty="0">
                <a:solidFill>
                  <a:srgbClr val="09885A"/>
                </a:solidFill>
                <a:latin typeface="Consolas" panose="020B0609020204030204" pitchFamily="49" charset="0"/>
              </a:rPr>
              <a:t>1</a:t>
            </a:r>
            <a:r>
              <a:rPr lang="en-US" altLang="zh-CN" sz="1200" dirty="0">
                <a:solidFill>
                  <a:srgbClr val="000000"/>
                </a:solidFill>
                <a:latin typeface="Consolas" panose="020B0609020204030204" pitchFamily="49" charset="0"/>
              </a:rPr>
              <a:t>; k &lt; j + i; k++)</a:t>
            </a:r>
          </a:p>
          <a:p>
            <a:pPr lvl="3"/>
            <a:r>
              <a:rPr lang="en-US" altLang="zh-CN" sz="1200" dirty="0">
                <a:solidFill>
                  <a:srgbClr val="000000"/>
                </a:solidFill>
                <a:latin typeface="Consolas" panose="020B0609020204030204" pitchFamily="49" charset="0"/>
              </a:rPr>
              <a:t>{</a:t>
            </a:r>
          </a:p>
          <a:p>
            <a:pPr lvl="4"/>
            <a:r>
              <a:rPr lang="en-US" altLang="zh-CN" sz="1200" dirty="0">
                <a:solidFill>
                  <a:srgbClr val="0000FF"/>
                </a:solidFill>
                <a:latin typeface="Consolas" panose="020B0609020204030204" pitchFamily="49" charset="0"/>
              </a:rPr>
              <a:t>long</a:t>
            </a:r>
            <a:r>
              <a:rPr lang="en-US" altLang="zh-CN" sz="1200" dirty="0">
                <a:solidFill>
                  <a:srgbClr val="000000"/>
                </a:solidFill>
                <a:latin typeface="Consolas" panose="020B0609020204030204" pitchFamily="49" charset="0"/>
              </a:rPr>
              <a:t> </a:t>
            </a:r>
            <a:r>
              <a:rPr lang="en-US" altLang="zh-CN" sz="1200" dirty="0" err="1">
                <a:solidFill>
                  <a:srgbClr val="0000FF"/>
                </a:solidFill>
                <a:latin typeface="Consolas" panose="020B0609020204030204" pitchFamily="49" charset="0"/>
              </a:rPr>
              <a:t>long</a:t>
            </a:r>
            <a:r>
              <a:rPr lang="en-US" altLang="zh-CN" sz="1200" dirty="0">
                <a:solidFill>
                  <a:srgbClr val="000000"/>
                </a:solidFill>
                <a:latin typeface="Consolas" panose="020B0609020204030204" pitchFamily="49" charset="0"/>
              </a:rPr>
              <a:t> temp = M[j][k] + M[k + </a:t>
            </a:r>
            <a:r>
              <a:rPr lang="en-US" altLang="zh-CN" sz="1200" dirty="0">
                <a:solidFill>
                  <a:srgbClr val="09885A"/>
                </a:solidFill>
                <a:latin typeface="Consolas" panose="020B0609020204030204" pitchFamily="49" charset="0"/>
              </a:rPr>
              <a:t>1</a:t>
            </a:r>
            <a:r>
              <a:rPr lang="en-US" altLang="zh-CN" sz="1200" dirty="0">
                <a:solidFill>
                  <a:srgbClr val="000000"/>
                </a:solidFill>
                <a:latin typeface="Consolas" panose="020B0609020204030204" pitchFamily="49" charset="0"/>
              </a:rPr>
              <a:t>][j + i] + p[j] * p[k + </a:t>
            </a:r>
            <a:r>
              <a:rPr lang="en-US" altLang="zh-CN" sz="1200" dirty="0">
                <a:solidFill>
                  <a:srgbClr val="09885A"/>
                </a:solidFill>
                <a:latin typeface="Consolas" panose="020B0609020204030204" pitchFamily="49" charset="0"/>
              </a:rPr>
              <a:t>1</a:t>
            </a:r>
            <a:r>
              <a:rPr lang="en-US" altLang="zh-CN" sz="1200" dirty="0">
                <a:solidFill>
                  <a:srgbClr val="000000"/>
                </a:solidFill>
                <a:latin typeface="Consolas" panose="020B0609020204030204" pitchFamily="49" charset="0"/>
              </a:rPr>
              <a:t>] * p[j + i + </a:t>
            </a:r>
            <a:r>
              <a:rPr lang="en-US" altLang="zh-CN" sz="1200" dirty="0">
                <a:solidFill>
                  <a:srgbClr val="09885A"/>
                </a:solidFill>
                <a:latin typeface="Consolas" panose="020B0609020204030204" pitchFamily="49" charset="0"/>
              </a:rPr>
              <a:t>1</a:t>
            </a:r>
            <a:r>
              <a:rPr lang="en-US" altLang="zh-CN" sz="1200" dirty="0">
                <a:solidFill>
                  <a:srgbClr val="000000"/>
                </a:solidFill>
                <a:latin typeface="Consolas" panose="020B0609020204030204" pitchFamily="49" charset="0"/>
              </a:rPr>
              <a:t>];</a:t>
            </a:r>
          </a:p>
          <a:p>
            <a:pPr lvl="4"/>
            <a:r>
              <a:rPr lang="en-US" altLang="zh-CN" sz="1200" dirty="0">
                <a:solidFill>
                  <a:srgbClr val="0000FF"/>
                </a:solidFill>
                <a:latin typeface="Consolas" panose="020B0609020204030204" pitchFamily="49" charset="0"/>
              </a:rPr>
              <a:t>if</a:t>
            </a:r>
            <a:r>
              <a:rPr lang="en-US" altLang="zh-CN" sz="1200" dirty="0">
                <a:solidFill>
                  <a:srgbClr val="000000"/>
                </a:solidFill>
                <a:latin typeface="Consolas" panose="020B0609020204030204" pitchFamily="49" charset="0"/>
              </a:rPr>
              <a:t> (temp &lt; M[j][j + i])</a:t>
            </a:r>
          </a:p>
          <a:p>
            <a:pPr lvl="4"/>
            <a:r>
              <a:rPr lang="en-US" altLang="zh-CN" sz="1200" dirty="0">
                <a:solidFill>
                  <a:srgbClr val="000000"/>
                </a:solidFill>
                <a:latin typeface="Consolas" panose="020B0609020204030204" pitchFamily="49" charset="0"/>
              </a:rPr>
              <a:t>{</a:t>
            </a:r>
          </a:p>
          <a:p>
            <a:pPr lvl="5"/>
            <a:r>
              <a:rPr lang="en-US" altLang="zh-CN" sz="1200" dirty="0">
                <a:solidFill>
                  <a:srgbClr val="000000"/>
                </a:solidFill>
                <a:latin typeface="Consolas" panose="020B0609020204030204" pitchFamily="49" charset="0"/>
              </a:rPr>
              <a:t>M[j][j + i] = temp;</a:t>
            </a:r>
          </a:p>
          <a:p>
            <a:pPr lvl="5"/>
            <a:r>
              <a:rPr lang="en-US" altLang="zh-CN" sz="1200" dirty="0">
                <a:solidFill>
                  <a:srgbClr val="000000"/>
                </a:solidFill>
                <a:latin typeface="Consolas" panose="020B0609020204030204" pitchFamily="49" charset="0"/>
              </a:rPr>
              <a:t>K[j][j + i] = k;</a:t>
            </a:r>
          </a:p>
          <a:p>
            <a:pPr lvl="4"/>
            <a:r>
              <a:rPr lang="en-US" altLang="zh-CN" sz="1200" dirty="0">
                <a:solidFill>
                  <a:srgbClr val="000000"/>
                </a:solidFill>
                <a:latin typeface="Consolas" panose="020B0609020204030204" pitchFamily="49" charset="0"/>
              </a:rPr>
              <a:t>}</a:t>
            </a:r>
          </a:p>
          <a:p>
            <a:pPr lvl="3"/>
            <a:r>
              <a:rPr lang="en-US" altLang="zh-CN" sz="1200" dirty="0">
                <a:solidFill>
                  <a:srgbClr val="000000"/>
                </a:solidFill>
                <a:latin typeface="Consolas" panose="020B0609020204030204" pitchFamily="49" charset="0"/>
              </a:rPr>
              <a:t>}</a:t>
            </a:r>
          </a:p>
          <a:p>
            <a:pPr lvl="2"/>
            <a:r>
              <a:rPr lang="en-US" altLang="zh-CN" sz="1200" dirty="0">
                <a:solidFill>
                  <a:srgbClr val="000000"/>
                </a:solidFill>
                <a:latin typeface="Consolas" panose="020B0609020204030204" pitchFamily="49" charset="0"/>
              </a:rPr>
              <a:t>}</a:t>
            </a:r>
          </a:p>
          <a:p>
            <a:pPr lvl="1"/>
            <a:r>
              <a:rPr lang="en-US" altLang="zh-CN" sz="1200" dirty="0">
                <a:solidFill>
                  <a:srgbClr val="000000"/>
                </a:solidFill>
                <a:latin typeface="Consolas" panose="020B0609020204030204" pitchFamily="49" charset="0"/>
              </a:rPr>
              <a:t>}</a:t>
            </a:r>
          </a:p>
          <a:p>
            <a:pPr lvl="1"/>
            <a:r>
              <a:rPr lang="en-US" altLang="zh-CN" sz="1200" dirty="0">
                <a:solidFill>
                  <a:srgbClr val="0000FF"/>
                </a:solidFill>
                <a:latin typeface="Consolas" panose="020B0609020204030204" pitchFamily="49" charset="0"/>
              </a:rPr>
              <a:t>return</a:t>
            </a:r>
            <a:r>
              <a:rPr lang="en-US" altLang="zh-CN" sz="1200" dirty="0">
                <a:solidFill>
                  <a:srgbClr val="000000"/>
                </a:solidFill>
                <a:latin typeface="Consolas" panose="020B0609020204030204" pitchFamily="49" charset="0"/>
              </a:rPr>
              <a:t> </a:t>
            </a:r>
            <a:r>
              <a:rPr lang="en-US" altLang="zh-CN" sz="1200" dirty="0">
                <a:solidFill>
                  <a:srgbClr val="09885A"/>
                </a:solidFill>
                <a:latin typeface="Consolas" panose="020B0609020204030204" pitchFamily="49" charset="0"/>
              </a:rPr>
              <a:t>0</a:t>
            </a:r>
            <a:r>
              <a:rPr lang="en-US" altLang="zh-CN" sz="1200" dirty="0">
                <a:solidFill>
                  <a:srgbClr val="000000"/>
                </a:solidFill>
                <a:latin typeface="Consolas" panose="020B0609020204030204" pitchFamily="49" charset="0"/>
              </a:rPr>
              <a:t>;</a:t>
            </a:r>
          </a:p>
          <a:p>
            <a:r>
              <a:rPr lang="en-US" altLang="zh-CN" sz="1200" dirty="0">
                <a:solidFill>
                  <a:srgbClr val="000000"/>
                </a:solidFill>
                <a:latin typeface="Consolas" panose="020B0609020204030204" pitchFamily="49" charset="0"/>
              </a:rPr>
              <a:t>}</a:t>
            </a:r>
            <a:endParaRPr lang="en-US" altLang="zh-CN" sz="1200" b="0" dirty="0">
              <a:solidFill>
                <a:srgbClr val="000000"/>
              </a:solidFill>
              <a:effectLst/>
              <a:latin typeface="Consolas" panose="020B0609020204030204" pitchFamily="49" charset="0"/>
            </a:endParaRPr>
          </a:p>
        </p:txBody>
      </p:sp>
      <p:grpSp>
        <p:nvGrpSpPr>
          <p:cNvPr id="72" name="组合 71">
            <a:extLst>
              <a:ext uri="{FF2B5EF4-FFF2-40B4-BE49-F238E27FC236}">
                <a16:creationId xmlns:a16="http://schemas.microsoft.com/office/drawing/2014/main" id="{238F33F4-62E9-4F92-95E6-F71CA0C4B389}"/>
              </a:ext>
            </a:extLst>
          </p:cNvPr>
          <p:cNvGrpSpPr/>
          <p:nvPr/>
        </p:nvGrpSpPr>
        <p:grpSpPr>
          <a:xfrm>
            <a:off x="8778711" y="1263792"/>
            <a:ext cx="2449369" cy="2547909"/>
            <a:chOff x="8778711" y="1191784"/>
            <a:chExt cx="2449369" cy="2547909"/>
          </a:xfrm>
        </p:grpSpPr>
        <p:grpSp>
          <p:nvGrpSpPr>
            <p:cNvPr id="68" name="组合 67">
              <a:extLst>
                <a:ext uri="{FF2B5EF4-FFF2-40B4-BE49-F238E27FC236}">
                  <a16:creationId xmlns:a16="http://schemas.microsoft.com/office/drawing/2014/main" id="{E4EE4951-2A20-4CD0-B8CC-C180A1C7A5B4}"/>
                </a:ext>
              </a:extLst>
            </p:cNvPr>
            <p:cNvGrpSpPr/>
            <p:nvPr/>
          </p:nvGrpSpPr>
          <p:grpSpPr>
            <a:xfrm>
              <a:off x="8778711" y="1191784"/>
              <a:ext cx="2449369" cy="2547909"/>
              <a:chOff x="8616032" y="1085887"/>
              <a:chExt cx="2449369" cy="2547909"/>
            </a:xfrm>
          </p:grpSpPr>
          <p:grpSp>
            <p:nvGrpSpPr>
              <p:cNvPr id="3" name="Group 4">
                <a:extLst>
                  <a:ext uri="{FF2B5EF4-FFF2-40B4-BE49-F238E27FC236}">
                    <a16:creationId xmlns:a16="http://schemas.microsoft.com/office/drawing/2014/main" id="{0AFA87DF-DF3A-41D3-AB5C-1D4FE684D0D3}"/>
                  </a:ext>
                </a:extLst>
              </p:cNvPr>
              <p:cNvGrpSpPr>
                <a:grpSpLocks/>
              </p:cNvGrpSpPr>
              <p:nvPr/>
            </p:nvGrpSpPr>
            <p:grpSpPr bwMode="auto">
              <a:xfrm>
                <a:off x="9336360" y="1412776"/>
                <a:ext cx="1728788" cy="1773238"/>
                <a:chOff x="192" y="2784"/>
                <a:chExt cx="1296" cy="1380"/>
              </a:xfrm>
            </p:grpSpPr>
            <p:sp>
              <p:nvSpPr>
                <p:cNvPr id="4" name="Rectangle 5">
                  <a:extLst>
                    <a:ext uri="{FF2B5EF4-FFF2-40B4-BE49-F238E27FC236}">
                      <a16:creationId xmlns:a16="http://schemas.microsoft.com/office/drawing/2014/main" id="{F65AEE04-2889-404F-94A4-F66297051FD3}"/>
                    </a:ext>
                  </a:extLst>
                </p:cNvPr>
                <p:cNvSpPr>
                  <a:spLocks noChangeArrowheads="1"/>
                </p:cNvSpPr>
                <p:nvPr/>
              </p:nvSpPr>
              <p:spPr bwMode="auto">
                <a:xfrm>
                  <a:off x="1272" y="3934"/>
                  <a:ext cx="216" cy="23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5" name="Rectangle 6">
                  <a:extLst>
                    <a:ext uri="{FF2B5EF4-FFF2-40B4-BE49-F238E27FC236}">
                      <a16:creationId xmlns:a16="http://schemas.microsoft.com/office/drawing/2014/main" id="{C50A345F-1D5C-4C81-B5FE-C5B996995258}"/>
                    </a:ext>
                  </a:extLst>
                </p:cNvPr>
                <p:cNvSpPr>
                  <a:spLocks noChangeArrowheads="1"/>
                </p:cNvSpPr>
                <p:nvPr/>
              </p:nvSpPr>
              <p:spPr bwMode="auto">
                <a:xfrm>
                  <a:off x="1056" y="393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6" name="Rectangle 7">
                  <a:extLst>
                    <a:ext uri="{FF2B5EF4-FFF2-40B4-BE49-F238E27FC236}">
                      <a16:creationId xmlns:a16="http://schemas.microsoft.com/office/drawing/2014/main" id="{7E144163-EF9E-439A-A588-D98AAA3F3CC5}"/>
                    </a:ext>
                  </a:extLst>
                </p:cNvPr>
                <p:cNvSpPr>
                  <a:spLocks noChangeArrowheads="1"/>
                </p:cNvSpPr>
                <p:nvPr/>
              </p:nvSpPr>
              <p:spPr bwMode="auto">
                <a:xfrm>
                  <a:off x="840" y="393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7" name="Rectangle 8">
                  <a:extLst>
                    <a:ext uri="{FF2B5EF4-FFF2-40B4-BE49-F238E27FC236}">
                      <a16:creationId xmlns:a16="http://schemas.microsoft.com/office/drawing/2014/main" id="{6073DA35-7220-41FC-90C6-79E5EC48E5AD}"/>
                    </a:ext>
                  </a:extLst>
                </p:cNvPr>
                <p:cNvSpPr>
                  <a:spLocks noChangeArrowheads="1"/>
                </p:cNvSpPr>
                <p:nvPr/>
              </p:nvSpPr>
              <p:spPr bwMode="auto">
                <a:xfrm>
                  <a:off x="624" y="393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8" name="Rectangle 9">
                  <a:extLst>
                    <a:ext uri="{FF2B5EF4-FFF2-40B4-BE49-F238E27FC236}">
                      <a16:creationId xmlns:a16="http://schemas.microsoft.com/office/drawing/2014/main" id="{6B8EA3AA-FF8C-4076-9D78-44A588AAC929}"/>
                    </a:ext>
                  </a:extLst>
                </p:cNvPr>
                <p:cNvSpPr>
                  <a:spLocks noChangeArrowheads="1"/>
                </p:cNvSpPr>
                <p:nvPr/>
              </p:nvSpPr>
              <p:spPr bwMode="auto">
                <a:xfrm>
                  <a:off x="408" y="393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9" name="Rectangle 10">
                  <a:extLst>
                    <a:ext uri="{FF2B5EF4-FFF2-40B4-BE49-F238E27FC236}">
                      <a16:creationId xmlns:a16="http://schemas.microsoft.com/office/drawing/2014/main" id="{7CC42297-4A56-4B0D-989A-B319D66CEE98}"/>
                    </a:ext>
                  </a:extLst>
                </p:cNvPr>
                <p:cNvSpPr>
                  <a:spLocks noChangeArrowheads="1"/>
                </p:cNvSpPr>
                <p:nvPr/>
              </p:nvSpPr>
              <p:spPr bwMode="auto">
                <a:xfrm>
                  <a:off x="192" y="393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4</a:t>
                  </a:r>
                </a:p>
              </p:txBody>
            </p:sp>
            <p:sp>
              <p:nvSpPr>
                <p:cNvPr id="10" name="Rectangle 11">
                  <a:extLst>
                    <a:ext uri="{FF2B5EF4-FFF2-40B4-BE49-F238E27FC236}">
                      <a16:creationId xmlns:a16="http://schemas.microsoft.com/office/drawing/2014/main" id="{4F98B715-9E24-4B7F-857E-67A4D34E39AE}"/>
                    </a:ext>
                  </a:extLst>
                </p:cNvPr>
                <p:cNvSpPr>
                  <a:spLocks noChangeArrowheads="1"/>
                </p:cNvSpPr>
                <p:nvPr/>
              </p:nvSpPr>
              <p:spPr bwMode="auto">
                <a:xfrm>
                  <a:off x="1272" y="3704"/>
                  <a:ext cx="216" cy="23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 name="Rectangle 12">
                  <a:extLst>
                    <a:ext uri="{FF2B5EF4-FFF2-40B4-BE49-F238E27FC236}">
                      <a16:creationId xmlns:a16="http://schemas.microsoft.com/office/drawing/2014/main" id="{E0523D1B-AB32-4955-B6F0-4C50F31B6A9C}"/>
                    </a:ext>
                  </a:extLst>
                </p:cNvPr>
                <p:cNvSpPr>
                  <a:spLocks noChangeArrowheads="1"/>
                </p:cNvSpPr>
                <p:nvPr/>
              </p:nvSpPr>
              <p:spPr bwMode="auto">
                <a:xfrm>
                  <a:off x="1056" y="3704"/>
                  <a:ext cx="216" cy="23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 name="Rectangle 13">
                  <a:extLst>
                    <a:ext uri="{FF2B5EF4-FFF2-40B4-BE49-F238E27FC236}">
                      <a16:creationId xmlns:a16="http://schemas.microsoft.com/office/drawing/2014/main" id="{4DDE7354-0ADB-48B0-95DD-F2B6309EA9E4}"/>
                    </a:ext>
                  </a:extLst>
                </p:cNvPr>
                <p:cNvSpPr>
                  <a:spLocks noChangeArrowheads="1"/>
                </p:cNvSpPr>
                <p:nvPr/>
              </p:nvSpPr>
              <p:spPr bwMode="auto">
                <a:xfrm>
                  <a:off x="840" y="370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3" name="Rectangle 14">
                  <a:extLst>
                    <a:ext uri="{FF2B5EF4-FFF2-40B4-BE49-F238E27FC236}">
                      <a16:creationId xmlns:a16="http://schemas.microsoft.com/office/drawing/2014/main" id="{F2ACB2ED-7863-42E2-8928-47BEC993EADF}"/>
                    </a:ext>
                  </a:extLst>
                </p:cNvPr>
                <p:cNvSpPr>
                  <a:spLocks noChangeArrowheads="1"/>
                </p:cNvSpPr>
                <p:nvPr/>
              </p:nvSpPr>
              <p:spPr bwMode="auto">
                <a:xfrm>
                  <a:off x="624" y="370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4" name="Rectangle 15">
                  <a:extLst>
                    <a:ext uri="{FF2B5EF4-FFF2-40B4-BE49-F238E27FC236}">
                      <a16:creationId xmlns:a16="http://schemas.microsoft.com/office/drawing/2014/main" id="{67B7A64E-6544-4CDB-8E16-0D4A56E2D744}"/>
                    </a:ext>
                  </a:extLst>
                </p:cNvPr>
                <p:cNvSpPr>
                  <a:spLocks noChangeArrowheads="1"/>
                </p:cNvSpPr>
                <p:nvPr/>
              </p:nvSpPr>
              <p:spPr bwMode="auto">
                <a:xfrm>
                  <a:off x="408" y="370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5" name="Rectangle 16">
                  <a:extLst>
                    <a:ext uri="{FF2B5EF4-FFF2-40B4-BE49-F238E27FC236}">
                      <a16:creationId xmlns:a16="http://schemas.microsoft.com/office/drawing/2014/main" id="{F8725BA1-A59C-41C8-9A99-34E5AC5C2D4E}"/>
                    </a:ext>
                  </a:extLst>
                </p:cNvPr>
                <p:cNvSpPr>
                  <a:spLocks noChangeArrowheads="1"/>
                </p:cNvSpPr>
                <p:nvPr/>
              </p:nvSpPr>
              <p:spPr bwMode="auto">
                <a:xfrm>
                  <a:off x="192" y="370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3</a:t>
                  </a:r>
                </a:p>
              </p:txBody>
            </p:sp>
            <p:sp>
              <p:nvSpPr>
                <p:cNvPr id="16" name="Rectangle 17">
                  <a:extLst>
                    <a:ext uri="{FF2B5EF4-FFF2-40B4-BE49-F238E27FC236}">
                      <a16:creationId xmlns:a16="http://schemas.microsoft.com/office/drawing/2014/main" id="{CE3D9B03-41FE-41FF-8D6D-577D1A70D325}"/>
                    </a:ext>
                  </a:extLst>
                </p:cNvPr>
                <p:cNvSpPr>
                  <a:spLocks noChangeArrowheads="1"/>
                </p:cNvSpPr>
                <p:nvPr/>
              </p:nvSpPr>
              <p:spPr bwMode="auto">
                <a:xfrm>
                  <a:off x="1272" y="3474"/>
                  <a:ext cx="216" cy="230"/>
                </a:xfrm>
                <a:prstGeom prst="rect">
                  <a:avLst/>
                </a:prstGeom>
                <a:solidFill>
                  <a:srgbClr val="FFB1B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7" name="Rectangle 18">
                  <a:extLst>
                    <a:ext uri="{FF2B5EF4-FFF2-40B4-BE49-F238E27FC236}">
                      <a16:creationId xmlns:a16="http://schemas.microsoft.com/office/drawing/2014/main" id="{B332F6AD-2D3D-46D5-BB13-7F5553FADC8C}"/>
                    </a:ext>
                  </a:extLst>
                </p:cNvPr>
                <p:cNvSpPr>
                  <a:spLocks noChangeArrowheads="1"/>
                </p:cNvSpPr>
                <p:nvPr/>
              </p:nvSpPr>
              <p:spPr bwMode="auto">
                <a:xfrm>
                  <a:off x="1056" y="3474"/>
                  <a:ext cx="216" cy="23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8" name="Rectangle 19">
                  <a:extLst>
                    <a:ext uri="{FF2B5EF4-FFF2-40B4-BE49-F238E27FC236}">
                      <a16:creationId xmlns:a16="http://schemas.microsoft.com/office/drawing/2014/main" id="{61B2C429-3355-4921-9850-E889D7D17A69}"/>
                    </a:ext>
                  </a:extLst>
                </p:cNvPr>
                <p:cNvSpPr>
                  <a:spLocks noChangeArrowheads="1"/>
                </p:cNvSpPr>
                <p:nvPr/>
              </p:nvSpPr>
              <p:spPr bwMode="auto">
                <a:xfrm>
                  <a:off x="840" y="3474"/>
                  <a:ext cx="216" cy="23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9" name="Rectangle 20">
                  <a:extLst>
                    <a:ext uri="{FF2B5EF4-FFF2-40B4-BE49-F238E27FC236}">
                      <a16:creationId xmlns:a16="http://schemas.microsoft.com/office/drawing/2014/main" id="{03BA05C8-D16C-43B8-A834-AA9D2AADC4BE}"/>
                    </a:ext>
                  </a:extLst>
                </p:cNvPr>
                <p:cNvSpPr>
                  <a:spLocks noChangeArrowheads="1"/>
                </p:cNvSpPr>
                <p:nvPr/>
              </p:nvSpPr>
              <p:spPr bwMode="auto">
                <a:xfrm>
                  <a:off x="624" y="347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20" name="Rectangle 21">
                  <a:extLst>
                    <a:ext uri="{FF2B5EF4-FFF2-40B4-BE49-F238E27FC236}">
                      <a16:creationId xmlns:a16="http://schemas.microsoft.com/office/drawing/2014/main" id="{E0C7EE03-D5BB-4B0F-B622-38CF1DDBBABB}"/>
                    </a:ext>
                  </a:extLst>
                </p:cNvPr>
                <p:cNvSpPr>
                  <a:spLocks noChangeArrowheads="1"/>
                </p:cNvSpPr>
                <p:nvPr/>
              </p:nvSpPr>
              <p:spPr bwMode="auto">
                <a:xfrm>
                  <a:off x="408" y="347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21" name="Rectangle 22">
                  <a:extLst>
                    <a:ext uri="{FF2B5EF4-FFF2-40B4-BE49-F238E27FC236}">
                      <a16:creationId xmlns:a16="http://schemas.microsoft.com/office/drawing/2014/main" id="{75F9A458-B728-461F-AC40-9D928DD2BB23}"/>
                    </a:ext>
                  </a:extLst>
                </p:cNvPr>
                <p:cNvSpPr>
                  <a:spLocks noChangeArrowheads="1"/>
                </p:cNvSpPr>
                <p:nvPr/>
              </p:nvSpPr>
              <p:spPr bwMode="auto">
                <a:xfrm>
                  <a:off x="192" y="347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2</a:t>
                  </a:r>
                </a:p>
              </p:txBody>
            </p:sp>
            <p:sp>
              <p:nvSpPr>
                <p:cNvPr id="22" name="Rectangle 23">
                  <a:extLst>
                    <a:ext uri="{FF2B5EF4-FFF2-40B4-BE49-F238E27FC236}">
                      <a16:creationId xmlns:a16="http://schemas.microsoft.com/office/drawing/2014/main" id="{356E0C67-0B7C-4344-971E-44591F02EA7C}"/>
                    </a:ext>
                  </a:extLst>
                </p:cNvPr>
                <p:cNvSpPr>
                  <a:spLocks noChangeArrowheads="1"/>
                </p:cNvSpPr>
                <p:nvPr/>
              </p:nvSpPr>
              <p:spPr bwMode="auto">
                <a:xfrm>
                  <a:off x="1272" y="3244"/>
                  <a:ext cx="216" cy="230"/>
                </a:xfrm>
                <a:prstGeom prst="rect">
                  <a:avLst/>
                </a:prstGeom>
                <a:solidFill>
                  <a:srgbClr val="66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23" name="Rectangle 24">
                  <a:extLst>
                    <a:ext uri="{FF2B5EF4-FFF2-40B4-BE49-F238E27FC236}">
                      <a16:creationId xmlns:a16="http://schemas.microsoft.com/office/drawing/2014/main" id="{73A9E1E0-9454-4214-97EF-6EF4F0855973}"/>
                    </a:ext>
                  </a:extLst>
                </p:cNvPr>
                <p:cNvSpPr>
                  <a:spLocks noChangeArrowheads="1"/>
                </p:cNvSpPr>
                <p:nvPr/>
              </p:nvSpPr>
              <p:spPr bwMode="auto">
                <a:xfrm>
                  <a:off x="1056" y="3244"/>
                  <a:ext cx="216" cy="230"/>
                </a:xfrm>
                <a:prstGeom prst="rect">
                  <a:avLst/>
                </a:prstGeom>
                <a:solidFill>
                  <a:srgbClr val="FFB1B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24" name="Rectangle 25">
                  <a:extLst>
                    <a:ext uri="{FF2B5EF4-FFF2-40B4-BE49-F238E27FC236}">
                      <a16:creationId xmlns:a16="http://schemas.microsoft.com/office/drawing/2014/main" id="{5B25EDB6-2188-4AED-B8EB-949A277D12C8}"/>
                    </a:ext>
                  </a:extLst>
                </p:cNvPr>
                <p:cNvSpPr>
                  <a:spLocks noChangeArrowheads="1"/>
                </p:cNvSpPr>
                <p:nvPr/>
              </p:nvSpPr>
              <p:spPr bwMode="auto">
                <a:xfrm>
                  <a:off x="840" y="3244"/>
                  <a:ext cx="216" cy="23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25" name="Rectangle 26">
                  <a:extLst>
                    <a:ext uri="{FF2B5EF4-FFF2-40B4-BE49-F238E27FC236}">
                      <a16:creationId xmlns:a16="http://schemas.microsoft.com/office/drawing/2014/main" id="{B87D9062-A42D-4F25-B20E-2B933E45DF73}"/>
                    </a:ext>
                  </a:extLst>
                </p:cNvPr>
                <p:cNvSpPr>
                  <a:spLocks noChangeArrowheads="1"/>
                </p:cNvSpPr>
                <p:nvPr/>
              </p:nvSpPr>
              <p:spPr bwMode="auto">
                <a:xfrm>
                  <a:off x="624" y="3244"/>
                  <a:ext cx="216" cy="23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26" name="Rectangle 27">
                  <a:extLst>
                    <a:ext uri="{FF2B5EF4-FFF2-40B4-BE49-F238E27FC236}">
                      <a16:creationId xmlns:a16="http://schemas.microsoft.com/office/drawing/2014/main" id="{CA5C7CEA-7785-4E0A-8521-9FEC0490F679}"/>
                    </a:ext>
                  </a:extLst>
                </p:cNvPr>
                <p:cNvSpPr>
                  <a:spLocks noChangeArrowheads="1"/>
                </p:cNvSpPr>
                <p:nvPr/>
              </p:nvSpPr>
              <p:spPr bwMode="auto">
                <a:xfrm>
                  <a:off x="408" y="324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27" name="Rectangle 28">
                  <a:extLst>
                    <a:ext uri="{FF2B5EF4-FFF2-40B4-BE49-F238E27FC236}">
                      <a16:creationId xmlns:a16="http://schemas.microsoft.com/office/drawing/2014/main" id="{53DC3653-06ED-477B-A09E-08311B2DEB51}"/>
                    </a:ext>
                  </a:extLst>
                </p:cNvPr>
                <p:cNvSpPr>
                  <a:spLocks noChangeArrowheads="1"/>
                </p:cNvSpPr>
                <p:nvPr/>
              </p:nvSpPr>
              <p:spPr bwMode="auto">
                <a:xfrm>
                  <a:off x="192" y="324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1</a:t>
                  </a:r>
                </a:p>
              </p:txBody>
            </p:sp>
            <p:sp>
              <p:nvSpPr>
                <p:cNvPr id="28" name="Rectangle 29">
                  <a:extLst>
                    <a:ext uri="{FF2B5EF4-FFF2-40B4-BE49-F238E27FC236}">
                      <a16:creationId xmlns:a16="http://schemas.microsoft.com/office/drawing/2014/main" id="{01EE9417-F27A-4F5F-A408-1EAB3034C9B4}"/>
                    </a:ext>
                  </a:extLst>
                </p:cNvPr>
                <p:cNvSpPr>
                  <a:spLocks noChangeArrowheads="1"/>
                </p:cNvSpPr>
                <p:nvPr/>
              </p:nvSpPr>
              <p:spPr bwMode="auto">
                <a:xfrm>
                  <a:off x="1272" y="3014"/>
                  <a:ext cx="216" cy="23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29" name="Rectangle 30">
                  <a:extLst>
                    <a:ext uri="{FF2B5EF4-FFF2-40B4-BE49-F238E27FC236}">
                      <a16:creationId xmlns:a16="http://schemas.microsoft.com/office/drawing/2014/main" id="{795246EC-301F-4EF1-AB5C-31F0BCF562E7}"/>
                    </a:ext>
                  </a:extLst>
                </p:cNvPr>
                <p:cNvSpPr>
                  <a:spLocks noChangeArrowheads="1"/>
                </p:cNvSpPr>
                <p:nvPr/>
              </p:nvSpPr>
              <p:spPr bwMode="auto">
                <a:xfrm>
                  <a:off x="1056" y="3014"/>
                  <a:ext cx="216" cy="230"/>
                </a:xfrm>
                <a:prstGeom prst="rect">
                  <a:avLst/>
                </a:prstGeom>
                <a:solidFill>
                  <a:srgbClr val="66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30" name="Rectangle 31">
                  <a:extLst>
                    <a:ext uri="{FF2B5EF4-FFF2-40B4-BE49-F238E27FC236}">
                      <a16:creationId xmlns:a16="http://schemas.microsoft.com/office/drawing/2014/main" id="{95E63866-A4E8-4B88-942C-12F881BC94E2}"/>
                    </a:ext>
                  </a:extLst>
                </p:cNvPr>
                <p:cNvSpPr>
                  <a:spLocks noChangeArrowheads="1"/>
                </p:cNvSpPr>
                <p:nvPr/>
              </p:nvSpPr>
              <p:spPr bwMode="auto">
                <a:xfrm>
                  <a:off x="840" y="3014"/>
                  <a:ext cx="216" cy="230"/>
                </a:xfrm>
                <a:prstGeom prst="rect">
                  <a:avLst/>
                </a:prstGeom>
                <a:solidFill>
                  <a:srgbClr val="FFB1B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31" name="Rectangle 32">
                  <a:extLst>
                    <a:ext uri="{FF2B5EF4-FFF2-40B4-BE49-F238E27FC236}">
                      <a16:creationId xmlns:a16="http://schemas.microsoft.com/office/drawing/2014/main" id="{A4836150-5192-4732-8EA0-8E9B75FEF64D}"/>
                    </a:ext>
                  </a:extLst>
                </p:cNvPr>
                <p:cNvSpPr>
                  <a:spLocks noChangeArrowheads="1"/>
                </p:cNvSpPr>
                <p:nvPr/>
              </p:nvSpPr>
              <p:spPr bwMode="auto">
                <a:xfrm>
                  <a:off x="624" y="3014"/>
                  <a:ext cx="216" cy="23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32" name="Rectangle 33">
                  <a:extLst>
                    <a:ext uri="{FF2B5EF4-FFF2-40B4-BE49-F238E27FC236}">
                      <a16:creationId xmlns:a16="http://schemas.microsoft.com/office/drawing/2014/main" id="{C1B9910B-26EC-4338-A243-808C3ED1C66A}"/>
                    </a:ext>
                  </a:extLst>
                </p:cNvPr>
                <p:cNvSpPr>
                  <a:spLocks noChangeArrowheads="1"/>
                </p:cNvSpPr>
                <p:nvPr/>
              </p:nvSpPr>
              <p:spPr bwMode="auto">
                <a:xfrm>
                  <a:off x="408" y="3014"/>
                  <a:ext cx="216" cy="23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33" name="Rectangle 34">
                  <a:extLst>
                    <a:ext uri="{FF2B5EF4-FFF2-40B4-BE49-F238E27FC236}">
                      <a16:creationId xmlns:a16="http://schemas.microsoft.com/office/drawing/2014/main" id="{35320219-C4E5-4A89-B763-FCDABAA00B89}"/>
                    </a:ext>
                  </a:extLst>
                </p:cNvPr>
                <p:cNvSpPr>
                  <a:spLocks noChangeArrowheads="1"/>
                </p:cNvSpPr>
                <p:nvPr/>
              </p:nvSpPr>
              <p:spPr bwMode="auto">
                <a:xfrm>
                  <a:off x="192" y="301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0</a:t>
                  </a:r>
                </a:p>
              </p:txBody>
            </p:sp>
            <p:sp>
              <p:nvSpPr>
                <p:cNvPr id="34" name="Rectangle 35">
                  <a:extLst>
                    <a:ext uri="{FF2B5EF4-FFF2-40B4-BE49-F238E27FC236}">
                      <a16:creationId xmlns:a16="http://schemas.microsoft.com/office/drawing/2014/main" id="{C5F75E05-A676-4AF2-8D06-8A0DDE979578}"/>
                    </a:ext>
                  </a:extLst>
                </p:cNvPr>
                <p:cNvSpPr>
                  <a:spLocks noChangeArrowheads="1"/>
                </p:cNvSpPr>
                <p:nvPr/>
              </p:nvSpPr>
              <p:spPr bwMode="auto">
                <a:xfrm>
                  <a:off x="1272" y="278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4</a:t>
                  </a:r>
                </a:p>
              </p:txBody>
            </p:sp>
            <p:sp>
              <p:nvSpPr>
                <p:cNvPr id="35" name="Rectangle 36">
                  <a:extLst>
                    <a:ext uri="{FF2B5EF4-FFF2-40B4-BE49-F238E27FC236}">
                      <a16:creationId xmlns:a16="http://schemas.microsoft.com/office/drawing/2014/main" id="{30AA864A-25D3-4053-A65C-E033C3A7962C}"/>
                    </a:ext>
                  </a:extLst>
                </p:cNvPr>
                <p:cNvSpPr>
                  <a:spLocks noChangeArrowheads="1"/>
                </p:cNvSpPr>
                <p:nvPr/>
              </p:nvSpPr>
              <p:spPr bwMode="auto">
                <a:xfrm>
                  <a:off x="1056" y="278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3</a:t>
                  </a:r>
                </a:p>
              </p:txBody>
            </p:sp>
            <p:sp>
              <p:nvSpPr>
                <p:cNvPr id="36" name="Rectangle 37">
                  <a:extLst>
                    <a:ext uri="{FF2B5EF4-FFF2-40B4-BE49-F238E27FC236}">
                      <a16:creationId xmlns:a16="http://schemas.microsoft.com/office/drawing/2014/main" id="{111ACF03-6D0E-4D4E-8867-9BCE86B95966}"/>
                    </a:ext>
                  </a:extLst>
                </p:cNvPr>
                <p:cNvSpPr>
                  <a:spLocks noChangeArrowheads="1"/>
                </p:cNvSpPr>
                <p:nvPr/>
              </p:nvSpPr>
              <p:spPr bwMode="auto">
                <a:xfrm>
                  <a:off x="840" y="278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2</a:t>
                  </a:r>
                </a:p>
              </p:txBody>
            </p:sp>
            <p:sp>
              <p:nvSpPr>
                <p:cNvPr id="37" name="Rectangle 38">
                  <a:extLst>
                    <a:ext uri="{FF2B5EF4-FFF2-40B4-BE49-F238E27FC236}">
                      <a16:creationId xmlns:a16="http://schemas.microsoft.com/office/drawing/2014/main" id="{2D1BF6CE-D40E-4648-8755-388DE6921CAB}"/>
                    </a:ext>
                  </a:extLst>
                </p:cNvPr>
                <p:cNvSpPr>
                  <a:spLocks noChangeArrowheads="1"/>
                </p:cNvSpPr>
                <p:nvPr/>
              </p:nvSpPr>
              <p:spPr bwMode="auto">
                <a:xfrm>
                  <a:off x="624" y="278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1</a:t>
                  </a:r>
                </a:p>
              </p:txBody>
            </p:sp>
            <p:sp>
              <p:nvSpPr>
                <p:cNvPr id="38" name="Rectangle 39">
                  <a:extLst>
                    <a:ext uri="{FF2B5EF4-FFF2-40B4-BE49-F238E27FC236}">
                      <a16:creationId xmlns:a16="http://schemas.microsoft.com/office/drawing/2014/main" id="{C7668874-5D94-4EC8-AA59-26D26E8DD133}"/>
                    </a:ext>
                  </a:extLst>
                </p:cNvPr>
                <p:cNvSpPr>
                  <a:spLocks noChangeArrowheads="1"/>
                </p:cNvSpPr>
                <p:nvPr/>
              </p:nvSpPr>
              <p:spPr bwMode="auto">
                <a:xfrm>
                  <a:off x="408" y="278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0</a:t>
                  </a:r>
                </a:p>
              </p:txBody>
            </p:sp>
            <p:sp>
              <p:nvSpPr>
                <p:cNvPr id="39" name="Rectangle 40">
                  <a:extLst>
                    <a:ext uri="{FF2B5EF4-FFF2-40B4-BE49-F238E27FC236}">
                      <a16:creationId xmlns:a16="http://schemas.microsoft.com/office/drawing/2014/main" id="{7BC85A8F-3FB2-4B75-8746-1D515A616599}"/>
                    </a:ext>
                  </a:extLst>
                </p:cNvPr>
                <p:cNvSpPr>
                  <a:spLocks noChangeArrowheads="1"/>
                </p:cNvSpPr>
                <p:nvPr/>
              </p:nvSpPr>
              <p:spPr bwMode="auto">
                <a:xfrm>
                  <a:off x="192" y="278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40" name="Line 41">
                  <a:extLst>
                    <a:ext uri="{FF2B5EF4-FFF2-40B4-BE49-F238E27FC236}">
                      <a16:creationId xmlns:a16="http://schemas.microsoft.com/office/drawing/2014/main" id="{9E0CA31F-63F1-4419-8250-7C70E05B71D2}"/>
                    </a:ext>
                  </a:extLst>
                </p:cNvPr>
                <p:cNvSpPr>
                  <a:spLocks noChangeShapeType="1"/>
                </p:cNvSpPr>
                <p:nvPr/>
              </p:nvSpPr>
              <p:spPr bwMode="auto">
                <a:xfrm>
                  <a:off x="192" y="2784"/>
                  <a:ext cx="129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1" name="Line 42">
                  <a:extLst>
                    <a:ext uri="{FF2B5EF4-FFF2-40B4-BE49-F238E27FC236}">
                      <a16:creationId xmlns:a16="http://schemas.microsoft.com/office/drawing/2014/main" id="{2731E6E8-C201-46C8-A3EA-A5DD3FFF54B4}"/>
                    </a:ext>
                  </a:extLst>
                </p:cNvPr>
                <p:cNvSpPr>
                  <a:spLocks noChangeShapeType="1"/>
                </p:cNvSpPr>
                <p:nvPr/>
              </p:nvSpPr>
              <p:spPr bwMode="auto">
                <a:xfrm>
                  <a:off x="192" y="3014"/>
                  <a:ext cx="12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2" name="Line 43">
                  <a:extLst>
                    <a:ext uri="{FF2B5EF4-FFF2-40B4-BE49-F238E27FC236}">
                      <a16:creationId xmlns:a16="http://schemas.microsoft.com/office/drawing/2014/main" id="{165DD162-0C75-41E1-89EF-85BAE3DB08CF}"/>
                    </a:ext>
                  </a:extLst>
                </p:cNvPr>
                <p:cNvSpPr>
                  <a:spLocks noChangeShapeType="1"/>
                </p:cNvSpPr>
                <p:nvPr/>
              </p:nvSpPr>
              <p:spPr bwMode="auto">
                <a:xfrm>
                  <a:off x="192" y="3244"/>
                  <a:ext cx="12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3" name="Line 44">
                  <a:extLst>
                    <a:ext uri="{FF2B5EF4-FFF2-40B4-BE49-F238E27FC236}">
                      <a16:creationId xmlns:a16="http://schemas.microsoft.com/office/drawing/2014/main" id="{74D889C5-6DF2-44A2-8A1E-3962CFF4BACD}"/>
                    </a:ext>
                  </a:extLst>
                </p:cNvPr>
                <p:cNvSpPr>
                  <a:spLocks noChangeShapeType="1"/>
                </p:cNvSpPr>
                <p:nvPr/>
              </p:nvSpPr>
              <p:spPr bwMode="auto">
                <a:xfrm>
                  <a:off x="192" y="3474"/>
                  <a:ext cx="12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4" name="Line 45">
                  <a:extLst>
                    <a:ext uri="{FF2B5EF4-FFF2-40B4-BE49-F238E27FC236}">
                      <a16:creationId xmlns:a16="http://schemas.microsoft.com/office/drawing/2014/main" id="{4B2EEB0E-A19D-4AD6-8A97-83AB5F81E335}"/>
                    </a:ext>
                  </a:extLst>
                </p:cNvPr>
                <p:cNvSpPr>
                  <a:spLocks noChangeShapeType="1"/>
                </p:cNvSpPr>
                <p:nvPr/>
              </p:nvSpPr>
              <p:spPr bwMode="auto">
                <a:xfrm>
                  <a:off x="192" y="3704"/>
                  <a:ext cx="12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5" name="Line 46">
                  <a:extLst>
                    <a:ext uri="{FF2B5EF4-FFF2-40B4-BE49-F238E27FC236}">
                      <a16:creationId xmlns:a16="http://schemas.microsoft.com/office/drawing/2014/main" id="{38993380-818C-41DD-BDC4-40D058B19034}"/>
                    </a:ext>
                  </a:extLst>
                </p:cNvPr>
                <p:cNvSpPr>
                  <a:spLocks noChangeShapeType="1"/>
                </p:cNvSpPr>
                <p:nvPr/>
              </p:nvSpPr>
              <p:spPr bwMode="auto">
                <a:xfrm>
                  <a:off x="192" y="3934"/>
                  <a:ext cx="12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6" name="Line 47">
                  <a:extLst>
                    <a:ext uri="{FF2B5EF4-FFF2-40B4-BE49-F238E27FC236}">
                      <a16:creationId xmlns:a16="http://schemas.microsoft.com/office/drawing/2014/main" id="{BDAD6B9A-8A9A-4A76-8E63-5E88E1A0D9B2}"/>
                    </a:ext>
                  </a:extLst>
                </p:cNvPr>
                <p:cNvSpPr>
                  <a:spLocks noChangeShapeType="1"/>
                </p:cNvSpPr>
                <p:nvPr/>
              </p:nvSpPr>
              <p:spPr bwMode="auto">
                <a:xfrm>
                  <a:off x="192" y="4164"/>
                  <a:ext cx="129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7" name="Line 48">
                  <a:extLst>
                    <a:ext uri="{FF2B5EF4-FFF2-40B4-BE49-F238E27FC236}">
                      <a16:creationId xmlns:a16="http://schemas.microsoft.com/office/drawing/2014/main" id="{331EA37D-8692-4162-BD31-9F7A668251A1}"/>
                    </a:ext>
                  </a:extLst>
                </p:cNvPr>
                <p:cNvSpPr>
                  <a:spLocks noChangeShapeType="1"/>
                </p:cNvSpPr>
                <p:nvPr/>
              </p:nvSpPr>
              <p:spPr bwMode="auto">
                <a:xfrm>
                  <a:off x="192" y="2784"/>
                  <a:ext cx="0" cy="138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8" name="Line 49">
                  <a:extLst>
                    <a:ext uri="{FF2B5EF4-FFF2-40B4-BE49-F238E27FC236}">
                      <a16:creationId xmlns:a16="http://schemas.microsoft.com/office/drawing/2014/main" id="{F5BB6695-EA29-47FC-A886-7636BA1DBBCC}"/>
                    </a:ext>
                  </a:extLst>
                </p:cNvPr>
                <p:cNvSpPr>
                  <a:spLocks noChangeShapeType="1"/>
                </p:cNvSpPr>
                <p:nvPr/>
              </p:nvSpPr>
              <p:spPr bwMode="auto">
                <a:xfrm>
                  <a:off x="408" y="2784"/>
                  <a:ext cx="0" cy="13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9" name="Line 50">
                  <a:extLst>
                    <a:ext uri="{FF2B5EF4-FFF2-40B4-BE49-F238E27FC236}">
                      <a16:creationId xmlns:a16="http://schemas.microsoft.com/office/drawing/2014/main" id="{39B72D24-5943-462B-8B85-368F6DC5F0C0}"/>
                    </a:ext>
                  </a:extLst>
                </p:cNvPr>
                <p:cNvSpPr>
                  <a:spLocks noChangeShapeType="1"/>
                </p:cNvSpPr>
                <p:nvPr/>
              </p:nvSpPr>
              <p:spPr bwMode="auto">
                <a:xfrm>
                  <a:off x="624" y="2784"/>
                  <a:ext cx="0" cy="13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0" name="Line 51">
                  <a:extLst>
                    <a:ext uri="{FF2B5EF4-FFF2-40B4-BE49-F238E27FC236}">
                      <a16:creationId xmlns:a16="http://schemas.microsoft.com/office/drawing/2014/main" id="{9B1F97BC-186E-476D-BAB5-23BCD45D326B}"/>
                    </a:ext>
                  </a:extLst>
                </p:cNvPr>
                <p:cNvSpPr>
                  <a:spLocks noChangeShapeType="1"/>
                </p:cNvSpPr>
                <p:nvPr/>
              </p:nvSpPr>
              <p:spPr bwMode="auto">
                <a:xfrm>
                  <a:off x="840" y="2784"/>
                  <a:ext cx="0" cy="13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1" name="Line 52">
                  <a:extLst>
                    <a:ext uri="{FF2B5EF4-FFF2-40B4-BE49-F238E27FC236}">
                      <a16:creationId xmlns:a16="http://schemas.microsoft.com/office/drawing/2014/main" id="{260272CF-1B81-466A-8BA7-70B5FD4CF19A}"/>
                    </a:ext>
                  </a:extLst>
                </p:cNvPr>
                <p:cNvSpPr>
                  <a:spLocks noChangeShapeType="1"/>
                </p:cNvSpPr>
                <p:nvPr/>
              </p:nvSpPr>
              <p:spPr bwMode="auto">
                <a:xfrm>
                  <a:off x="1056" y="2784"/>
                  <a:ext cx="0" cy="13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2" name="Line 53">
                  <a:extLst>
                    <a:ext uri="{FF2B5EF4-FFF2-40B4-BE49-F238E27FC236}">
                      <a16:creationId xmlns:a16="http://schemas.microsoft.com/office/drawing/2014/main" id="{16B306E7-9A05-487F-8EF0-9C17AAB3ED8D}"/>
                    </a:ext>
                  </a:extLst>
                </p:cNvPr>
                <p:cNvSpPr>
                  <a:spLocks noChangeShapeType="1"/>
                </p:cNvSpPr>
                <p:nvPr/>
              </p:nvSpPr>
              <p:spPr bwMode="auto">
                <a:xfrm>
                  <a:off x="1272" y="2784"/>
                  <a:ext cx="0" cy="13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3" name="Line 54">
                  <a:extLst>
                    <a:ext uri="{FF2B5EF4-FFF2-40B4-BE49-F238E27FC236}">
                      <a16:creationId xmlns:a16="http://schemas.microsoft.com/office/drawing/2014/main" id="{93A05D5D-C1E2-49BB-AE47-AAD2F0D6DCE1}"/>
                    </a:ext>
                  </a:extLst>
                </p:cNvPr>
                <p:cNvSpPr>
                  <a:spLocks noChangeShapeType="1"/>
                </p:cNvSpPr>
                <p:nvPr/>
              </p:nvSpPr>
              <p:spPr bwMode="auto">
                <a:xfrm>
                  <a:off x="1488" y="2784"/>
                  <a:ext cx="0" cy="138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4" name="Line 55">
                  <a:extLst>
                    <a:ext uri="{FF2B5EF4-FFF2-40B4-BE49-F238E27FC236}">
                      <a16:creationId xmlns:a16="http://schemas.microsoft.com/office/drawing/2014/main" id="{721C554F-C36D-45F9-99AC-4ABF28760DAC}"/>
                    </a:ext>
                  </a:extLst>
                </p:cNvPr>
                <p:cNvSpPr>
                  <a:spLocks noChangeShapeType="1"/>
                </p:cNvSpPr>
                <p:nvPr/>
              </p:nvSpPr>
              <p:spPr bwMode="auto">
                <a:xfrm flipV="1">
                  <a:off x="964" y="3105"/>
                  <a:ext cx="416" cy="46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cxnSp>
            <p:nvCxnSpPr>
              <p:cNvPr id="56" name="直接连接符 55">
                <a:extLst>
                  <a:ext uri="{FF2B5EF4-FFF2-40B4-BE49-F238E27FC236}">
                    <a16:creationId xmlns:a16="http://schemas.microsoft.com/office/drawing/2014/main" id="{AEFF98F3-D98E-4272-A174-CA61B3B9BFAB}"/>
                  </a:ext>
                </a:extLst>
              </p:cNvPr>
              <p:cNvCxnSpPr>
                <a:cxnSpLocks/>
              </p:cNvCxnSpPr>
              <p:nvPr/>
            </p:nvCxnSpPr>
            <p:spPr>
              <a:xfrm>
                <a:off x="9480425" y="1263243"/>
                <a:ext cx="1584976" cy="1627230"/>
              </a:xfrm>
              <a:prstGeom prst="line">
                <a:avLst/>
              </a:prstGeom>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F8402310-B793-4D62-88B0-355BCB6CAB2C}"/>
                  </a:ext>
                </a:extLst>
              </p:cNvPr>
              <p:cNvSpPr txBox="1"/>
              <p:nvPr/>
            </p:nvSpPr>
            <p:spPr>
              <a:xfrm>
                <a:off x="9139832" y="1085887"/>
                <a:ext cx="393056" cy="276999"/>
              </a:xfrm>
              <a:prstGeom prst="rect">
                <a:avLst/>
              </a:prstGeom>
              <a:noFill/>
            </p:spPr>
            <p:txBody>
              <a:bodyPr wrap="none" rtlCol="0">
                <a:spAutoFit/>
              </a:bodyPr>
              <a:lstStyle/>
              <a:p>
                <a:r>
                  <a:rPr lang="en-US" altLang="zh-CN" sz="1200" dirty="0"/>
                  <a:t>i=1</a:t>
                </a:r>
                <a:endParaRPr lang="zh-CN" altLang="en-US" sz="1200" dirty="0"/>
              </a:p>
            </p:txBody>
          </p:sp>
          <p:cxnSp>
            <p:nvCxnSpPr>
              <p:cNvPr id="61" name="直接连接符 60">
                <a:extLst>
                  <a:ext uri="{FF2B5EF4-FFF2-40B4-BE49-F238E27FC236}">
                    <a16:creationId xmlns:a16="http://schemas.microsoft.com/office/drawing/2014/main" id="{D3919860-2320-48C1-90F1-4E5E5F589777}"/>
                  </a:ext>
                </a:extLst>
              </p:cNvPr>
              <p:cNvCxnSpPr>
                <a:cxnSpLocks/>
              </p:cNvCxnSpPr>
              <p:nvPr/>
            </p:nvCxnSpPr>
            <p:spPr>
              <a:xfrm flipH="1" flipV="1">
                <a:off x="10358128" y="1294964"/>
                <a:ext cx="689795" cy="695050"/>
              </a:xfrm>
              <a:prstGeom prst="line">
                <a:avLst/>
              </a:prstGeom>
            </p:spPr>
            <p:style>
              <a:lnRef idx="1">
                <a:schemeClr val="accent1"/>
              </a:lnRef>
              <a:fillRef idx="0">
                <a:schemeClr val="accent1"/>
              </a:fillRef>
              <a:effectRef idx="0">
                <a:schemeClr val="accent1"/>
              </a:effectRef>
              <a:fontRef idx="minor">
                <a:schemeClr val="tx1"/>
              </a:fontRef>
            </p:style>
          </p:cxnSp>
          <p:sp>
            <p:nvSpPr>
              <p:cNvPr id="62" name="文本框 61">
                <a:extLst>
                  <a:ext uri="{FF2B5EF4-FFF2-40B4-BE49-F238E27FC236}">
                    <a16:creationId xmlns:a16="http://schemas.microsoft.com/office/drawing/2014/main" id="{00465039-FCED-45C9-8EF2-21530C2B46C5}"/>
                  </a:ext>
                </a:extLst>
              </p:cNvPr>
              <p:cNvSpPr txBox="1"/>
              <p:nvPr/>
            </p:nvSpPr>
            <p:spPr>
              <a:xfrm>
                <a:off x="9997059" y="1101701"/>
                <a:ext cx="538930" cy="276999"/>
              </a:xfrm>
              <a:prstGeom prst="rect">
                <a:avLst/>
              </a:prstGeom>
              <a:noFill/>
            </p:spPr>
            <p:txBody>
              <a:bodyPr wrap="none" rtlCol="0">
                <a:spAutoFit/>
              </a:bodyPr>
              <a:lstStyle/>
              <a:p>
                <a:r>
                  <a:rPr lang="en-US" altLang="zh-CN" sz="1200" dirty="0"/>
                  <a:t>i=n-1</a:t>
                </a:r>
                <a:endParaRPr lang="zh-CN" altLang="en-US" sz="1200" dirty="0"/>
              </a:p>
            </p:txBody>
          </p:sp>
          <p:cxnSp>
            <p:nvCxnSpPr>
              <p:cNvPr id="64" name="直接连接符 63">
                <a:extLst>
                  <a:ext uri="{FF2B5EF4-FFF2-40B4-BE49-F238E27FC236}">
                    <a16:creationId xmlns:a16="http://schemas.microsoft.com/office/drawing/2014/main" id="{6A19CEF9-4361-4E34-8EA5-5E7446AF944D}"/>
                  </a:ext>
                </a:extLst>
              </p:cNvPr>
              <p:cNvCxnSpPr/>
              <p:nvPr/>
            </p:nvCxnSpPr>
            <p:spPr>
              <a:xfrm>
                <a:off x="9139832" y="1825247"/>
                <a:ext cx="1925316" cy="0"/>
              </a:xfrm>
              <a:prstGeom prst="line">
                <a:avLst/>
              </a:prstGeom>
            </p:spPr>
            <p:style>
              <a:lnRef idx="1">
                <a:schemeClr val="accent1"/>
              </a:lnRef>
              <a:fillRef idx="0">
                <a:schemeClr val="accent1"/>
              </a:fillRef>
              <a:effectRef idx="0">
                <a:schemeClr val="accent1"/>
              </a:effectRef>
              <a:fontRef idx="minor">
                <a:schemeClr val="tx1"/>
              </a:fontRef>
            </p:style>
          </p:cxnSp>
          <p:sp>
            <p:nvSpPr>
              <p:cNvPr id="65" name="文本框 64">
                <a:extLst>
                  <a:ext uri="{FF2B5EF4-FFF2-40B4-BE49-F238E27FC236}">
                    <a16:creationId xmlns:a16="http://schemas.microsoft.com/office/drawing/2014/main" id="{E130763C-0E8F-424A-AF4E-5FF7EB3EDDC8}"/>
                  </a:ext>
                </a:extLst>
              </p:cNvPr>
              <p:cNvSpPr txBox="1"/>
              <p:nvPr/>
            </p:nvSpPr>
            <p:spPr>
              <a:xfrm>
                <a:off x="8756749" y="1686747"/>
                <a:ext cx="394660" cy="276999"/>
              </a:xfrm>
              <a:prstGeom prst="rect">
                <a:avLst/>
              </a:prstGeom>
              <a:noFill/>
            </p:spPr>
            <p:txBody>
              <a:bodyPr wrap="none" rtlCol="0">
                <a:spAutoFit/>
              </a:bodyPr>
              <a:lstStyle/>
              <a:p>
                <a:r>
                  <a:rPr lang="en-US" altLang="zh-CN" sz="1200" dirty="0"/>
                  <a:t>j=0</a:t>
                </a:r>
                <a:endParaRPr lang="zh-CN" altLang="en-US" sz="1200" dirty="0"/>
              </a:p>
            </p:txBody>
          </p:sp>
          <p:cxnSp>
            <p:nvCxnSpPr>
              <p:cNvPr id="66" name="直接连接符 65">
                <a:extLst>
                  <a:ext uri="{FF2B5EF4-FFF2-40B4-BE49-F238E27FC236}">
                    <a16:creationId xmlns:a16="http://schemas.microsoft.com/office/drawing/2014/main" id="{A19D959C-6277-4135-98AC-B13F83001CE8}"/>
                  </a:ext>
                </a:extLst>
              </p:cNvPr>
              <p:cNvCxnSpPr/>
              <p:nvPr/>
            </p:nvCxnSpPr>
            <p:spPr>
              <a:xfrm>
                <a:off x="9139832" y="2742705"/>
                <a:ext cx="1925316" cy="0"/>
              </a:xfrm>
              <a:prstGeom prst="line">
                <a:avLst/>
              </a:prstGeom>
            </p:spPr>
            <p:style>
              <a:lnRef idx="1">
                <a:schemeClr val="accent1"/>
              </a:lnRef>
              <a:fillRef idx="0">
                <a:schemeClr val="accent1"/>
              </a:fillRef>
              <a:effectRef idx="0">
                <a:schemeClr val="accent1"/>
              </a:effectRef>
              <a:fontRef idx="minor">
                <a:schemeClr val="tx1"/>
              </a:fontRef>
            </p:style>
          </p:cxnSp>
          <p:sp>
            <p:nvSpPr>
              <p:cNvPr id="67" name="文本框 66">
                <a:extLst>
                  <a:ext uri="{FF2B5EF4-FFF2-40B4-BE49-F238E27FC236}">
                    <a16:creationId xmlns:a16="http://schemas.microsoft.com/office/drawing/2014/main" id="{7BF65D40-0E80-4584-A125-5EE9771EE86A}"/>
                  </a:ext>
                </a:extLst>
              </p:cNvPr>
              <p:cNvSpPr txBox="1"/>
              <p:nvPr/>
            </p:nvSpPr>
            <p:spPr>
              <a:xfrm>
                <a:off x="8616032" y="2594935"/>
                <a:ext cx="622286" cy="276999"/>
              </a:xfrm>
              <a:prstGeom prst="rect">
                <a:avLst/>
              </a:prstGeom>
              <a:noFill/>
            </p:spPr>
            <p:txBody>
              <a:bodyPr wrap="none" rtlCol="0">
                <a:spAutoFit/>
              </a:bodyPr>
              <a:lstStyle/>
              <a:p>
                <a:r>
                  <a:rPr lang="en-US" altLang="zh-CN" sz="1200" dirty="0"/>
                  <a:t>j=n-i-1</a:t>
                </a:r>
                <a:endParaRPr lang="zh-CN" altLang="en-US" sz="1200" dirty="0"/>
              </a:p>
            </p:txBody>
          </p:sp>
          <p:sp>
            <p:nvSpPr>
              <p:cNvPr id="71" name="文本框 70">
                <a:extLst>
                  <a:ext uri="{FF2B5EF4-FFF2-40B4-BE49-F238E27FC236}">
                    <a16:creationId xmlns:a16="http://schemas.microsoft.com/office/drawing/2014/main" id="{DAB9AEE2-D67B-4E32-9668-350C929B246C}"/>
                  </a:ext>
                </a:extLst>
              </p:cNvPr>
              <p:cNvSpPr txBox="1"/>
              <p:nvPr/>
            </p:nvSpPr>
            <p:spPr>
              <a:xfrm>
                <a:off x="9831110" y="3356797"/>
                <a:ext cx="1021433" cy="276999"/>
              </a:xfrm>
              <a:prstGeom prst="rect">
                <a:avLst/>
              </a:prstGeom>
              <a:noFill/>
            </p:spPr>
            <p:txBody>
              <a:bodyPr wrap="none" rtlCol="0">
                <a:spAutoFit/>
              </a:bodyPr>
              <a:lstStyle/>
              <a:p>
                <a:r>
                  <a:rPr lang="en-US" altLang="zh-CN" sz="1200" dirty="0">
                    <a:latin typeface="Courier New" panose="02070309020205020404" pitchFamily="49" charset="0"/>
                    <a:cs typeface="Courier New" panose="02070309020205020404" pitchFamily="49" charset="0"/>
                  </a:rPr>
                  <a:t>M[j][</a:t>
                </a:r>
                <a:r>
                  <a:rPr lang="en-US" altLang="zh-CN" sz="1200" dirty="0" err="1">
                    <a:latin typeface="Courier New" panose="02070309020205020404" pitchFamily="49" charset="0"/>
                    <a:cs typeface="Courier New" panose="02070309020205020404" pitchFamily="49" charset="0"/>
                  </a:rPr>
                  <a:t>j+i</a:t>
                </a:r>
                <a:r>
                  <a:rPr lang="en-US" altLang="zh-CN" sz="1200" dirty="0">
                    <a:latin typeface="Courier New" panose="02070309020205020404" pitchFamily="49" charset="0"/>
                    <a:cs typeface="Courier New" panose="02070309020205020404" pitchFamily="49" charset="0"/>
                  </a:rPr>
                  <a:t>]</a:t>
                </a:r>
                <a:endParaRPr lang="zh-CN" altLang="en-US" sz="1200" dirty="0">
                  <a:latin typeface="Courier New" panose="02070309020205020404" pitchFamily="49" charset="0"/>
                  <a:cs typeface="Courier New" panose="02070309020205020404" pitchFamily="49" charset="0"/>
                </a:endParaRPr>
              </a:p>
            </p:txBody>
          </p:sp>
        </p:grpSp>
        <p:cxnSp>
          <p:nvCxnSpPr>
            <p:cNvPr id="70" name="直接连接符 69">
              <a:extLst>
                <a:ext uri="{FF2B5EF4-FFF2-40B4-BE49-F238E27FC236}">
                  <a16:creationId xmlns:a16="http://schemas.microsoft.com/office/drawing/2014/main" id="{24220E9B-0C9D-4EE1-AB8F-D90C182B19C1}"/>
                </a:ext>
              </a:extLst>
            </p:cNvPr>
            <p:cNvCxnSpPr/>
            <p:nvPr/>
          </p:nvCxnSpPr>
          <p:spPr>
            <a:xfrm>
              <a:off x="10507498" y="2257522"/>
              <a:ext cx="0" cy="1243486"/>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73984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26" end="2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27" end="2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5" end="1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
                                            <p:txEl>
                                              <p:pRg st="17" end="17"/>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
                                            <p:txEl>
                                              <p:pRg st="18" end="18"/>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
                                            <p:txEl>
                                              <p:pRg st="25" end="2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
                                            <p:txEl>
                                              <p:pRg st="20" end="20"/>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
                                            <p:txEl>
                                              <p:pRg st="21" end="21"/>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
                                            <p:txEl>
                                              <p:pRg st="24" end="24"/>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
                                            <p:txEl>
                                              <p:pRg st="22" end="22"/>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
                                            <p:txEl>
                                              <p:pRg st="23" end="2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1DB27D57-6D4D-44ED-A128-6BDD5D55A84B}"/>
              </a:ext>
            </a:extLst>
          </p:cNvPr>
          <p:cNvSpPr>
            <a:spLocks noGrp="1" noChangeArrowheads="1"/>
          </p:cNvSpPr>
          <p:nvPr>
            <p:ph type="title"/>
          </p:nvPr>
        </p:nvSpPr>
        <p:spPr/>
        <p:txBody>
          <a:bodyPr/>
          <a:lstStyle/>
          <a:p>
            <a:pPr eaLnBrk="1" hangingPunct="1"/>
            <a:r>
              <a:rPr lang="zh-CN" altLang="en-US"/>
              <a:t>矩阵连乘问题</a:t>
            </a:r>
          </a:p>
        </p:txBody>
      </p:sp>
      <p:sp>
        <p:nvSpPr>
          <p:cNvPr id="13315" name="Rectangle 3">
            <a:extLst>
              <a:ext uri="{FF2B5EF4-FFF2-40B4-BE49-F238E27FC236}">
                <a16:creationId xmlns:a16="http://schemas.microsoft.com/office/drawing/2014/main" id="{B89B5A56-D0DE-47B6-918C-90566EB3F463}"/>
              </a:ext>
            </a:extLst>
          </p:cNvPr>
          <p:cNvSpPr>
            <a:spLocks noGrp="1" noChangeArrowheads="1"/>
          </p:cNvSpPr>
          <p:nvPr>
            <p:ph idx="1"/>
          </p:nvPr>
        </p:nvSpPr>
        <p:spPr>
          <a:xfrm>
            <a:off x="2706688" y="2017713"/>
            <a:ext cx="7772400" cy="3968750"/>
          </a:xfrm>
        </p:spPr>
        <p:txBody>
          <a:bodyPr>
            <a:normAutofit fontScale="62500" lnSpcReduction="20000"/>
          </a:bodyPr>
          <a:lstStyle/>
          <a:p>
            <a:pPr eaLnBrk="1" hangingPunct="1"/>
            <a:r>
              <a:rPr lang="zh-CN" altLang="en-US" sz="2400"/>
              <a:t>构造最优解</a:t>
            </a:r>
            <a:r>
              <a:rPr lang="en-US" altLang="zh-CN" sz="2400">
                <a:latin typeface="Arial" panose="020B0604020202020204" pitchFamily="34" charset="0"/>
              </a:rPr>
              <a:t>——</a:t>
            </a:r>
            <a:r>
              <a:rPr lang="zh-CN" altLang="en-US" sz="2400"/>
              <a:t>矩阵连乘顺序</a:t>
            </a:r>
          </a:p>
          <a:p>
            <a:pPr lvl="1" eaLnBrk="1" hangingPunct="1"/>
            <a:r>
              <a:rPr lang="zh-CN" altLang="en-US" sz="2000"/>
              <a:t>由计算过程中得到的</a:t>
            </a:r>
            <a:r>
              <a:rPr lang="en-US" altLang="zh-CN" sz="2000"/>
              <a:t>s</a:t>
            </a:r>
            <a:r>
              <a:rPr lang="zh-CN" altLang="en-US" sz="2000"/>
              <a:t>向量，可以递归地得到矩阵连乘的计算顺序；</a:t>
            </a:r>
          </a:p>
          <a:p>
            <a:pPr lvl="1" eaLnBrk="1" hangingPunct="1"/>
            <a:r>
              <a:rPr lang="zh-CN" altLang="en-US" sz="2000"/>
              <a:t>递归算法如下：</a:t>
            </a:r>
            <a:br>
              <a:rPr lang="zh-CN" altLang="en-US" sz="2000"/>
            </a:br>
            <a:r>
              <a:rPr lang="zh-CN" altLang="en-US" sz="2000"/>
              <a:t>问题形式：计算</a:t>
            </a:r>
            <a:r>
              <a:rPr lang="en-US" altLang="zh-CN" sz="2000"/>
              <a:t>A</a:t>
            </a:r>
            <a:r>
              <a:rPr lang="en-US" altLang="zh-CN" sz="2000" baseline="-25000"/>
              <a:t>i,j</a:t>
            </a:r>
            <a:r>
              <a:rPr lang="zh-CN" altLang="en-US" sz="2000"/>
              <a:t>；</a:t>
            </a:r>
            <a:br>
              <a:rPr lang="zh-CN" altLang="en-US" sz="2000"/>
            </a:br>
            <a:r>
              <a:rPr lang="zh-CN" altLang="en-US" sz="2000"/>
              <a:t>递归规则：</a:t>
            </a:r>
            <a:br>
              <a:rPr lang="zh-CN" altLang="en-US" sz="2000"/>
            </a:br>
            <a:r>
              <a:rPr lang="zh-CN" altLang="en-US" sz="2000"/>
              <a:t>	</a:t>
            </a:r>
            <a:r>
              <a:rPr lang="en-US" altLang="zh-CN" sz="2000"/>
              <a:t>k = s[i][j];</a:t>
            </a:r>
            <a:br>
              <a:rPr lang="en-US" altLang="zh-CN" sz="2000"/>
            </a:br>
            <a:r>
              <a:rPr lang="en-US" altLang="zh-CN" sz="2000"/>
              <a:t>	X = A</a:t>
            </a:r>
            <a:r>
              <a:rPr lang="en-US" altLang="zh-CN" sz="2000" baseline="-25000"/>
              <a:t>i,k</a:t>
            </a:r>
            <a:r>
              <a:rPr lang="en-US" altLang="zh-CN" sz="2000"/>
              <a:t>; </a:t>
            </a:r>
            <a:br>
              <a:rPr lang="en-US" altLang="zh-CN" sz="2000"/>
            </a:br>
            <a:r>
              <a:rPr lang="en-US" altLang="zh-CN" sz="2000"/>
              <a:t>	Y = A</a:t>
            </a:r>
            <a:r>
              <a:rPr lang="en-US" altLang="zh-CN" sz="2000" baseline="-25000"/>
              <a:t>k+1,j</a:t>
            </a:r>
            <a:r>
              <a:rPr lang="en-US" altLang="zh-CN" sz="2000"/>
              <a:t>; </a:t>
            </a:r>
            <a:br>
              <a:rPr lang="en-US" altLang="zh-CN" sz="2000"/>
            </a:br>
            <a:r>
              <a:rPr lang="en-US" altLang="zh-CN" sz="2000"/>
              <a:t>	</a:t>
            </a:r>
            <a:r>
              <a:rPr lang="zh-CN" altLang="en-US" sz="2000"/>
              <a:t>结果为：</a:t>
            </a:r>
            <a:r>
              <a:rPr lang="en-US" altLang="zh-CN" sz="2000"/>
              <a:t>X×Y</a:t>
            </a:r>
            <a:r>
              <a:rPr lang="zh-CN" altLang="en-US" sz="2000"/>
              <a:t>；</a:t>
            </a:r>
            <a:br>
              <a:rPr lang="zh-CN" altLang="en-US" sz="2000"/>
            </a:br>
            <a:r>
              <a:rPr lang="zh-CN" altLang="en-US" sz="2000"/>
              <a:t>终结条件：</a:t>
            </a:r>
            <a:r>
              <a:rPr lang="en-US" altLang="zh-CN" sz="2000"/>
              <a:t>A</a:t>
            </a:r>
            <a:r>
              <a:rPr lang="en-US" altLang="zh-CN" sz="2000" baseline="-25000"/>
              <a:t>i,i</a:t>
            </a:r>
            <a:r>
              <a:rPr lang="en-US" altLang="zh-CN" sz="2000"/>
              <a:t> = A</a:t>
            </a:r>
            <a:r>
              <a:rPr lang="en-US" altLang="zh-CN" sz="2000" baseline="-25000"/>
              <a:t>i</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5B3BA05-5A26-49C0-8314-49BFC943DA85}"/>
              </a:ext>
            </a:extLst>
          </p:cNvPr>
          <p:cNvSpPr/>
          <p:nvPr/>
        </p:nvSpPr>
        <p:spPr>
          <a:xfrm>
            <a:off x="1595500" y="476672"/>
            <a:ext cx="9001000" cy="6186309"/>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 Output(</a:t>
            </a:r>
            <a:r>
              <a:rPr lang="en-US" altLang="zh-CN" sz="1200" dirty="0">
                <a:solidFill>
                  <a:srgbClr val="0000FF"/>
                </a:solidFill>
                <a:latin typeface="Consolas" panose="020B0609020204030204" pitchFamily="49" charset="0"/>
              </a:rPr>
              <a:t>const</a:t>
            </a:r>
            <a:r>
              <a:rPr lang="en-US" altLang="zh-CN" sz="1200" dirty="0">
                <a:solidFill>
                  <a:srgbClr val="000000"/>
                </a:solidFill>
                <a:latin typeface="Consolas" panose="020B0609020204030204" pitchFamily="49" charset="0"/>
              </a:rPr>
              <a:t> vector&lt;vector&lt;</a:t>
            </a:r>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&gt;&gt; &amp;K, </a:t>
            </a:r>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 s, </a:t>
            </a:r>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 t)</a:t>
            </a:r>
          </a:p>
          <a:p>
            <a:r>
              <a:rPr lang="en-US" altLang="zh-CN" sz="1200" dirty="0">
                <a:solidFill>
                  <a:srgbClr val="000000"/>
                </a:solidFill>
                <a:latin typeface="Consolas" panose="020B0609020204030204" pitchFamily="49" charset="0"/>
              </a:rPr>
              <a:t>{</a:t>
            </a:r>
          </a:p>
          <a:p>
            <a:pPr lvl="1"/>
            <a:r>
              <a:rPr lang="en-US" altLang="zh-CN" sz="1200" dirty="0">
                <a:solidFill>
                  <a:srgbClr val="0000FF"/>
                </a:solidFill>
                <a:latin typeface="Consolas" panose="020B0609020204030204" pitchFamily="49" charset="0"/>
              </a:rPr>
              <a:t>if</a:t>
            </a:r>
            <a:r>
              <a:rPr lang="en-US" altLang="zh-CN" sz="1200" dirty="0">
                <a:solidFill>
                  <a:srgbClr val="000000"/>
                </a:solidFill>
                <a:latin typeface="Consolas" panose="020B0609020204030204" pitchFamily="49" charset="0"/>
              </a:rPr>
              <a:t> (s == t)</a:t>
            </a:r>
          </a:p>
          <a:p>
            <a:pPr lvl="1"/>
            <a:r>
              <a:rPr lang="en-US" altLang="zh-CN" sz="1200" dirty="0">
                <a:solidFill>
                  <a:srgbClr val="000000"/>
                </a:solidFill>
                <a:latin typeface="Consolas" panose="020B0609020204030204" pitchFamily="49" charset="0"/>
              </a:rPr>
              <a:t>{</a:t>
            </a:r>
          </a:p>
          <a:p>
            <a:pPr lvl="1"/>
            <a:r>
              <a:rPr lang="en-US" altLang="zh-CN" sz="1200" dirty="0">
                <a:solidFill>
                  <a:srgbClr val="000000"/>
                </a:solidFill>
                <a:latin typeface="Consolas" panose="020B0609020204030204" pitchFamily="49" charset="0"/>
              </a:rPr>
              <a:t>	</a:t>
            </a:r>
            <a:r>
              <a:rPr lang="en-US" altLang="zh-CN" sz="1200" dirty="0" err="1">
                <a:solidFill>
                  <a:srgbClr val="000000"/>
                </a:solidFill>
                <a:latin typeface="Consolas" panose="020B0609020204030204" pitchFamily="49" charset="0"/>
              </a:rPr>
              <a:t>cout</a:t>
            </a:r>
            <a:r>
              <a:rPr lang="en-US" altLang="zh-CN" sz="1200" dirty="0">
                <a:solidFill>
                  <a:srgbClr val="000000"/>
                </a:solidFill>
                <a:latin typeface="Consolas" panose="020B0609020204030204" pitchFamily="49" charset="0"/>
              </a:rPr>
              <a:t> &lt;&lt; </a:t>
            </a:r>
            <a:r>
              <a:rPr lang="en-US" altLang="zh-CN" sz="1200" dirty="0">
                <a:solidFill>
                  <a:srgbClr val="A31515"/>
                </a:solidFill>
                <a:latin typeface="Consolas" panose="020B0609020204030204" pitchFamily="49" charset="0"/>
              </a:rPr>
              <a:t>'A'</a:t>
            </a:r>
            <a:r>
              <a:rPr lang="en-US" altLang="zh-CN" sz="1200" dirty="0">
                <a:solidFill>
                  <a:srgbClr val="000000"/>
                </a:solidFill>
                <a:latin typeface="Consolas" panose="020B0609020204030204" pitchFamily="49" charset="0"/>
              </a:rPr>
              <a:t> &lt;&lt; s;</a:t>
            </a:r>
          </a:p>
          <a:p>
            <a:pPr lvl="1"/>
            <a:r>
              <a:rPr lang="en-US" altLang="zh-CN" sz="1200" dirty="0">
                <a:solidFill>
                  <a:srgbClr val="000000"/>
                </a:solidFill>
                <a:latin typeface="Consolas" panose="020B0609020204030204" pitchFamily="49" charset="0"/>
              </a:rPr>
              <a:t>}</a:t>
            </a:r>
          </a:p>
          <a:p>
            <a:pPr lvl="1"/>
            <a:r>
              <a:rPr lang="en-US" altLang="zh-CN" sz="1200" dirty="0">
                <a:solidFill>
                  <a:srgbClr val="0000FF"/>
                </a:solidFill>
                <a:latin typeface="Consolas" panose="020B0609020204030204" pitchFamily="49" charset="0"/>
              </a:rPr>
              <a:t>else</a:t>
            </a:r>
            <a:endParaRPr lang="en-US" altLang="zh-CN" sz="1200" dirty="0">
              <a:solidFill>
                <a:srgbClr val="000000"/>
              </a:solidFill>
              <a:latin typeface="Consolas" panose="020B0609020204030204" pitchFamily="49" charset="0"/>
            </a:endParaRPr>
          </a:p>
          <a:p>
            <a:pPr lvl="1"/>
            <a:r>
              <a:rPr lang="en-US" altLang="zh-CN" sz="1200" dirty="0">
                <a:solidFill>
                  <a:srgbClr val="000000"/>
                </a:solidFill>
                <a:latin typeface="Consolas" panose="020B0609020204030204" pitchFamily="49" charset="0"/>
              </a:rPr>
              <a:t>{</a:t>
            </a:r>
          </a:p>
          <a:p>
            <a:pPr lvl="1"/>
            <a:r>
              <a:rPr lang="en-US" altLang="zh-CN" sz="1200" dirty="0">
                <a:solidFill>
                  <a:srgbClr val="000000"/>
                </a:solidFill>
                <a:latin typeface="Consolas" panose="020B0609020204030204" pitchFamily="49" charset="0"/>
              </a:rPr>
              <a:t>	</a:t>
            </a:r>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 p = K[s][t];</a:t>
            </a:r>
          </a:p>
          <a:p>
            <a:pPr lvl="2"/>
            <a:r>
              <a:rPr lang="en-US" altLang="zh-CN" sz="1200" dirty="0">
                <a:solidFill>
                  <a:srgbClr val="0000FF"/>
                </a:solidFill>
                <a:latin typeface="Consolas" panose="020B0609020204030204" pitchFamily="49" charset="0"/>
              </a:rPr>
              <a:t>if</a:t>
            </a:r>
            <a:r>
              <a:rPr lang="en-US" altLang="zh-CN" sz="1200" dirty="0">
                <a:solidFill>
                  <a:srgbClr val="000000"/>
                </a:solidFill>
                <a:latin typeface="Consolas" panose="020B0609020204030204" pitchFamily="49" charset="0"/>
              </a:rPr>
              <a:t> (s &lt; p)  </a:t>
            </a:r>
            <a:r>
              <a:rPr lang="en-US" altLang="zh-CN" sz="1200" dirty="0">
                <a:solidFill>
                  <a:schemeClr val="accent6">
                    <a:lumMod val="75000"/>
                  </a:schemeClr>
                </a:solidFill>
                <a:latin typeface="Consolas" panose="020B0609020204030204" pitchFamily="49" charset="0"/>
              </a:rPr>
              <a:t>// </a:t>
            </a:r>
            <a:r>
              <a:rPr lang="zh-CN" altLang="en-US" sz="1200" dirty="0">
                <a:solidFill>
                  <a:schemeClr val="accent6">
                    <a:lumMod val="75000"/>
                  </a:schemeClr>
                </a:solidFill>
                <a:latin typeface="Consolas" panose="020B0609020204030204" pitchFamily="49" charset="0"/>
              </a:rPr>
              <a:t>超过</a:t>
            </a:r>
            <a:r>
              <a:rPr lang="en-US" altLang="zh-CN" sz="1200" dirty="0">
                <a:solidFill>
                  <a:schemeClr val="accent6">
                    <a:lumMod val="75000"/>
                  </a:schemeClr>
                </a:solidFill>
                <a:latin typeface="Consolas" panose="020B0609020204030204" pitchFamily="49" charset="0"/>
              </a:rPr>
              <a:t>1</a:t>
            </a:r>
            <a:r>
              <a:rPr lang="zh-CN" altLang="en-US" sz="1200" dirty="0">
                <a:solidFill>
                  <a:schemeClr val="accent6">
                    <a:lumMod val="75000"/>
                  </a:schemeClr>
                </a:solidFill>
                <a:latin typeface="Consolas" panose="020B0609020204030204" pitchFamily="49" charset="0"/>
              </a:rPr>
              <a:t>项</a:t>
            </a:r>
            <a:endParaRPr lang="en-US" altLang="zh-CN" sz="1200" dirty="0">
              <a:solidFill>
                <a:schemeClr val="accent6">
                  <a:lumMod val="75000"/>
                </a:schemeClr>
              </a:solidFill>
              <a:latin typeface="Consolas" panose="020B0609020204030204" pitchFamily="49" charset="0"/>
            </a:endParaRPr>
          </a:p>
          <a:p>
            <a:pPr lvl="2"/>
            <a:r>
              <a:rPr lang="en-US" altLang="zh-CN" sz="1200" dirty="0">
                <a:solidFill>
                  <a:srgbClr val="000000"/>
                </a:solidFill>
                <a:latin typeface="Consolas" panose="020B0609020204030204" pitchFamily="49" charset="0"/>
              </a:rPr>
              <a:t>{</a:t>
            </a:r>
          </a:p>
          <a:p>
            <a:pPr lvl="3"/>
            <a:r>
              <a:rPr lang="en-US" altLang="zh-CN" sz="1200" dirty="0" err="1">
                <a:solidFill>
                  <a:srgbClr val="000000"/>
                </a:solidFill>
                <a:latin typeface="Consolas" panose="020B0609020204030204" pitchFamily="49" charset="0"/>
              </a:rPr>
              <a:t>cout</a:t>
            </a:r>
            <a:r>
              <a:rPr lang="en-US" altLang="zh-CN" sz="1200" dirty="0">
                <a:solidFill>
                  <a:srgbClr val="000000"/>
                </a:solidFill>
                <a:latin typeface="Consolas" panose="020B0609020204030204" pitchFamily="49" charset="0"/>
              </a:rPr>
              <a:t> &lt;&lt; </a:t>
            </a:r>
            <a:r>
              <a:rPr lang="en-US" altLang="zh-CN" sz="1200" dirty="0">
                <a:solidFill>
                  <a:srgbClr val="A31515"/>
                </a:solidFill>
                <a:latin typeface="Consolas" panose="020B0609020204030204" pitchFamily="49" charset="0"/>
              </a:rPr>
              <a:t>'('</a:t>
            </a:r>
            <a:r>
              <a:rPr lang="en-US" altLang="zh-CN" sz="1200" dirty="0">
                <a:solidFill>
                  <a:srgbClr val="000000"/>
                </a:solidFill>
                <a:latin typeface="Consolas" panose="020B0609020204030204" pitchFamily="49" charset="0"/>
              </a:rPr>
              <a:t>;</a:t>
            </a:r>
          </a:p>
          <a:p>
            <a:pPr lvl="3"/>
            <a:r>
              <a:rPr lang="en-US" altLang="zh-CN" sz="1200" dirty="0">
                <a:solidFill>
                  <a:srgbClr val="000000"/>
                </a:solidFill>
                <a:latin typeface="Consolas" panose="020B0609020204030204" pitchFamily="49" charset="0"/>
              </a:rPr>
              <a:t>Output(K, s, p);</a:t>
            </a:r>
          </a:p>
          <a:p>
            <a:pPr lvl="3"/>
            <a:r>
              <a:rPr lang="en-US" altLang="zh-CN" sz="1200" dirty="0" err="1">
                <a:solidFill>
                  <a:srgbClr val="000000"/>
                </a:solidFill>
                <a:latin typeface="Consolas" panose="020B0609020204030204" pitchFamily="49" charset="0"/>
              </a:rPr>
              <a:t>cout</a:t>
            </a:r>
            <a:r>
              <a:rPr lang="en-US" altLang="zh-CN" sz="1200" dirty="0">
                <a:solidFill>
                  <a:srgbClr val="000000"/>
                </a:solidFill>
                <a:latin typeface="Consolas" panose="020B0609020204030204" pitchFamily="49" charset="0"/>
              </a:rPr>
              <a:t> &lt;&lt; </a:t>
            </a:r>
            <a:r>
              <a:rPr lang="en-US" altLang="zh-CN" sz="1200" dirty="0">
                <a:solidFill>
                  <a:srgbClr val="A31515"/>
                </a:solidFill>
                <a:latin typeface="Consolas" panose="020B0609020204030204" pitchFamily="49" charset="0"/>
              </a:rPr>
              <a:t>')'</a:t>
            </a:r>
            <a:r>
              <a:rPr lang="en-US" altLang="zh-CN" sz="1200" dirty="0">
                <a:solidFill>
                  <a:srgbClr val="000000"/>
                </a:solidFill>
                <a:latin typeface="Consolas" panose="020B0609020204030204" pitchFamily="49" charset="0"/>
              </a:rPr>
              <a:t>;</a:t>
            </a:r>
          </a:p>
          <a:p>
            <a:pPr lvl="2"/>
            <a:r>
              <a:rPr lang="en-US" altLang="zh-CN" sz="1200" dirty="0">
                <a:solidFill>
                  <a:srgbClr val="000000"/>
                </a:solidFill>
                <a:latin typeface="Consolas" panose="020B0609020204030204" pitchFamily="49" charset="0"/>
              </a:rPr>
              <a:t>}</a:t>
            </a:r>
          </a:p>
          <a:p>
            <a:pPr lvl="2"/>
            <a:r>
              <a:rPr lang="en-US" altLang="zh-CN" sz="1200" dirty="0">
                <a:solidFill>
                  <a:srgbClr val="0000FF"/>
                </a:solidFill>
                <a:latin typeface="Consolas" panose="020B0609020204030204" pitchFamily="49" charset="0"/>
              </a:rPr>
              <a:t>else</a:t>
            </a:r>
            <a:endParaRPr lang="en-US" altLang="zh-CN" sz="1200" dirty="0">
              <a:solidFill>
                <a:srgbClr val="000000"/>
              </a:solidFill>
              <a:latin typeface="Consolas" panose="020B0609020204030204" pitchFamily="49" charset="0"/>
            </a:endParaRPr>
          </a:p>
          <a:p>
            <a:pPr lvl="2"/>
            <a:r>
              <a:rPr lang="en-US" altLang="zh-CN" sz="1200" dirty="0">
                <a:solidFill>
                  <a:srgbClr val="000000"/>
                </a:solidFill>
                <a:latin typeface="Consolas" panose="020B0609020204030204" pitchFamily="49" charset="0"/>
              </a:rPr>
              <a:t>{</a:t>
            </a:r>
          </a:p>
          <a:p>
            <a:pPr lvl="2"/>
            <a:r>
              <a:rPr lang="en-US" altLang="zh-CN" sz="1200" dirty="0">
                <a:solidFill>
                  <a:srgbClr val="000000"/>
                </a:solidFill>
                <a:latin typeface="Consolas" panose="020B0609020204030204" pitchFamily="49" charset="0"/>
              </a:rPr>
              <a:t>	Output(K, s, p);</a:t>
            </a:r>
          </a:p>
          <a:p>
            <a:pPr lvl="2"/>
            <a:r>
              <a:rPr lang="en-US" altLang="zh-CN" sz="1200" dirty="0">
                <a:solidFill>
                  <a:srgbClr val="000000"/>
                </a:solidFill>
                <a:latin typeface="Consolas" panose="020B0609020204030204" pitchFamily="49" charset="0"/>
              </a:rPr>
              <a:t>}</a:t>
            </a:r>
          </a:p>
          <a:p>
            <a:pPr lvl="2"/>
            <a:endParaRPr lang="en-US" altLang="zh-CN" sz="1200" dirty="0">
              <a:solidFill>
                <a:srgbClr val="000000"/>
              </a:solidFill>
              <a:latin typeface="Consolas" panose="020B0609020204030204" pitchFamily="49" charset="0"/>
            </a:endParaRPr>
          </a:p>
          <a:p>
            <a:pPr lvl="2"/>
            <a:r>
              <a:rPr lang="en-US" altLang="zh-CN" sz="1200" dirty="0">
                <a:solidFill>
                  <a:srgbClr val="0000FF"/>
                </a:solidFill>
                <a:latin typeface="Consolas" panose="020B0609020204030204" pitchFamily="49" charset="0"/>
              </a:rPr>
              <a:t>if</a:t>
            </a:r>
            <a:r>
              <a:rPr lang="en-US" altLang="zh-CN" sz="1200" dirty="0">
                <a:solidFill>
                  <a:srgbClr val="000000"/>
                </a:solidFill>
                <a:latin typeface="Consolas" panose="020B0609020204030204" pitchFamily="49" charset="0"/>
              </a:rPr>
              <a:t> (p + </a:t>
            </a:r>
            <a:r>
              <a:rPr lang="en-US" altLang="zh-CN" sz="1200" dirty="0">
                <a:solidFill>
                  <a:srgbClr val="09885A"/>
                </a:solidFill>
                <a:latin typeface="Consolas" panose="020B0609020204030204" pitchFamily="49" charset="0"/>
              </a:rPr>
              <a:t>1</a:t>
            </a:r>
            <a:r>
              <a:rPr lang="en-US" altLang="zh-CN" sz="1200" dirty="0">
                <a:solidFill>
                  <a:srgbClr val="000000"/>
                </a:solidFill>
                <a:latin typeface="Consolas" panose="020B0609020204030204" pitchFamily="49" charset="0"/>
              </a:rPr>
              <a:t> &lt; t)  </a:t>
            </a:r>
            <a:r>
              <a:rPr lang="en-US" altLang="zh-CN" sz="1200" dirty="0">
                <a:solidFill>
                  <a:schemeClr val="accent6">
                    <a:lumMod val="75000"/>
                  </a:schemeClr>
                </a:solidFill>
                <a:latin typeface="Consolas" panose="020B0609020204030204" pitchFamily="49" charset="0"/>
              </a:rPr>
              <a:t>// </a:t>
            </a:r>
            <a:r>
              <a:rPr lang="zh-CN" altLang="en-US" sz="1200" dirty="0">
                <a:solidFill>
                  <a:schemeClr val="accent6">
                    <a:lumMod val="75000"/>
                  </a:schemeClr>
                </a:solidFill>
                <a:latin typeface="Consolas" panose="020B0609020204030204" pitchFamily="49" charset="0"/>
              </a:rPr>
              <a:t>超过</a:t>
            </a:r>
            <a:r>
              <a:rPr lang="en-US" altLang="zh-CN" sz="1200" dirty="0">
                <a:solidFill>
                  <a:schemeClr val="accent6">
                    <a:lumMod val="75000"/>
                  </a:schemeClr>
                </a:solidFill>
                <a:latin typeface="Consolas" panose="020B0609020204030204" pitchFamily="49" charset="0"/>
              </a:rPr>
              <a:t>1</a:t>
            </a:r>
            <a:r>
              <a:rPr lang="zh-CN" altLang="en-US" sz="1200" dirty="0">
                <a:solidFill>
                  <a:schemeClr val="accent6">
                    <a:lumMod val="75000"/>
                  </a:schemeClr>
                </a:solidFill>
                <a:latin typeface="Consolas" panose="020B0609020204030204" pitchFamily="49" charset="0"/>
              </a:rPr>
              <a:t>项</a:t>
            </a:r>
            <a:endParaRPr lang="en-US" altLang="zh-CN" sz="1200" dirty="0">
              <a:solidFill>
                <a:schemeClr val="accent6">
                  <a:lumMod val="75000"/>
                </a:schemeClr>
              </a:solidFill>
              <a:latin typeface="Consolas" panose="020B0609020204030204" pitchFamily="49" charset="0"/>
            </a:endParaRPr>
          </a:p>
          <a:p>
            <a:pPr lvl="2"/>
            <a:r>
              <a:rPr lang="en-US" altLang="zh-CN" sz="1200" dirty="0">
                <a:solidFill>
                  <a:srgbClr val="000000"/>
                </a:solidFill>
                <a:latin typeface="Consolas" panose="020B0609020204030204" pitchFamily="49" charset="0"/>
              </a:rPr>
              <a:t>{</a:t>
            </a:r>
          </a:p>
          <a:p>
            <a:pPr lvl="3"/>
            <a:r>
              <a:rPr lang="en-US" altLang="zh-CN" sz="1200" dirty="0" err="1">
                <a:solidFill>
                  <a:srgbClr val="000000"/>
                </a:solidFill>
                <a:latin typeface="Consolas" panose="020B0609020204030204" pitchFamily="49" charset="0"/>
              </a:rPr>
              <a:t>cout</a:t>
            </a:r>
            <a:r>
              <a:rPr lang="en-US" altLang="zh-CN" sz="1200" dirty="0">
                <a:solidFill>
                  <a:srgbClr val="000000"/>
                </a:solidFill>
                <a:latin typeface="Consolas" panose="020B0609020204030204" pitchFamily="49" charset="0"/>
              </a:rPr>
              <a:t> &lt;&lt; </a:t>
            </a:r>
            <a:r>
              <a:rPr lang="en-US" altLang="zh-CN" sz="1200" dirty="0">
                <a:solidFill>
                  <a:srgbClr val="A31515"/>
                </a:solidFill>
                <a:latin typeface="Consolas" panose="020B0609020204030204" pitchFamily="49" charset="0"/>
              </a:rPr>
              <a:t>'('</a:t>
            </a:r>
            <a:r>
              <a:rPr lang="en-US" altLang="zh-CN" sz="1200" dirty="0">
                <a:solidFill>
                  <a:srgbClr val="000000"/>
                </a:solidFill>
                <a:latin typeface="Consolas" panose="020B0609020204030204" pitchFamily="49" charset="0"/>
              </a:rPr>
              <a:t>;</a:t>
            </a:r>
          </a:p>
          <a:p>
            <a:pPr lvl="3"/>
            <a:r>
              <a:rPr lang="en-US" altLang="zh-CN" sz="1200" dirty="0">
                <a:solidFill>
                  <a:srgbClr val="000000"/>
                </a:solidFill>
                <a:latin typeface="Consolas" panose="020B0609020204030204" pitchFamily="49" charset="0"/>
              </a:rPr>
              <a:t>Output(K, p + </a:t>
            </a:r>
            <a:r>
              <a:rPr lang="en-US" altLang="zh-CN" sz="1200" dirty="0">
                <a:solidFill>
                  <a:srgbClr val="09885A"/>
                </a:solidFill>
                <a:latin typeface="Consolas" panose="020B0609020204030204" pitchFamily="49" charset="0"/>
              </a:rPr>
              <a:t>1</a:t>
            </a:r>
            <a:r>
              <a:rPr lang="en-US" altLang="zh-CN" sz="1200" dirty="0">
                <a:solidFill>
                  <a:srgbClr val="000000"/>
                </a:solidFill>
                <a:latin typeface="Consolas" panose="020B0609020204030204" pitchFamily="49" charset="0"/>
              </a:rPr>
              <a:t>, t);</a:t>
            </a:r>
          </a:p>
          <a:p>
            <a:pPr lvl="3"/>
            <a:r>
              <a:rPr lang="en-US" altLang="zh-CN" sz="1200" dirty="0" err="1">
                <a:solidFill>
                  <a:srgbClr val="000000"/>
                </a:solidFill>
                <a:latin typeface="Consolas" panose="020B0609020204030204" pitchFamily="49" charset="0"/>
              </a:rPr>
              <a:t>cout</a:t>
            </a:r>
            <a:r>
              <a:rPr lang="en-US" altLang="zh-CN" sz="1200" dirty="0">
                <a:solidFill>
                  <a:srgbClr val="000000"/>
                </a:solidFill>
                <a:latin typeface="Consolas" panose="020B0609020204030204" pitchFamily="49" charset="0"/>
              </a:rPr>
              <a:t> &lt;&lt; </a:t>
            </a:r>
            <a:r>
              <a:rPr lang="en-US" altLang="zh-CN" sz="1200" dirty="0">
                <a:solidFill>
                  <a:srgbClr val="A31515"/>
                </a:solidFill>
                <a:latin typeface="Consolas" panose="020B0609020204030204" pitchFamily="49" charset="0"/>
              </a:rPr>
              <a:t>')'</a:t>
            </a:r>
            <a:r>
              <a:rPr lang="en-US" altLang="zh-CN" sz="1200" dirty="0">
                <a:solidFill>
                  <a:srgbClr val="000000"/>
                </a:solidFill>
                <a:latin typeface="Consolas" panose="020B0609020204030204" pitchFamily="49" charset="0"/>
              </a:rPr>
              <a:t>;</a:t>
            </a:r>
          </a:p>
          <a:p>
            <a:pPr lvl="2"/>
            <a:r>
              <a:rPr lang="en-US" altLang="zh-CN" sz="1200" dirty="0">
                <a:solidFill>
                  <a:srgbClr val="000000"/>
                </a:solidFill>
                <a:latin typeface="Consolas" panose="020B0609020204030204" pitchFamily="49" charset="0"/>
              </a:rPr>
              <a:t>}</a:t>
            </a:r>
          </a:p>
          <a:p>
            <a:pPr lvl="2"/>
            <a:r>
              <a:rPr lang="en-US" altLang="zh-CN" sz="1200" dirty="0">
                <a:solidFill>
                  <a:srgbClr val="0000FF"/>
                </a:solidFill>
                <a:latin typeface="Consolas" panose="020B0609020204030204" pitchFamily="49" charset="0"/>
              </a:rPr>
              <a:t>else</a:t>
            </a:r>
            <a:endParaRPr lang="en-US" altLang="zh-CN" sz="1200" dirty="0">
              <a:solidFill>
                <a:srgbClr val="000000"/>
              </a:solidFill>
              <a:latin typeface="Consolas" panose="020B0609020204030204" pitchFamily="49" charset="0"/>
            </a:endParaRPr>
          </a:p>
          <a:p>
            <a:pPr lvl="2"/>
            <a:r>
              <a:rPr lang="en-US" altLang="zh-CN" sz="1200" dirty="0">
                <a:solidFill>
                  <a:srgbClr val="000000"/>
                </a:solidFill>
                <a:latin typeface="Consolas" panose="020B0609020204030204" pitchFamily="49" charset="0"/>
              </a:rPr>
              <a:t>{</a:t>
            </a:r>
          </a:p>
          <a:p>
            <a:pPr lvl="2"/>
            <a:r>
              <a:rPr lang="en-US" altLang="zh-CN" sz="1200" dirty="0">
                <a:solidFill>
                  <a:srgbClr val="000000"/>
                </a:solidFill>
                <a:latin typeface="Consolas" panose="020B0609020204030204" pitchFamily="49" charset="0"/>
              </a:rPr>
              <a:t>	Output(K, p + </a:t>
            </a:r>
            <a:r>
              <a:rPr lang="en-US" altLang="zh-CN" sz="1200" dirty="0">
                <a:solidFill>
                  <a:srgbClr val="09885A"/>
                </a:solidFill>
                <a:latin typeface="Consolas" panose="020B0609020204030204" pitchFamily="49" charset="0"/>
              </a:rPr>
              <a:t>1</a:t>
            </a:r>
            <a:r>
              <a:rPr lang="en-US" altLang="zh-CN" sz="1200" dirty="0">
                <a:solidFill>
                  <a:srgbClr val="000000"/>
                </a:solidFill>
                <a:latin typeface="Consolas" panose="020B0609020204030204" pitchFamily="49" charset="0"/>
              </a:rPr>
              <a:t>, t);</a:t>
            </a:r>
          </a:p>
          <a:p>
            <a:pPr lvl="2"/>
            <a:r>
              <a:rPr lang="en-US" altLang="zh-CN" sz="1200" dirty="0">
                <a:solidFill>
                  <a:srgbClr val="000000"/>
                </a:solidFill>
                <a:latin typeface="Consolas" panose="020B0609020204030204" pitchFamily="49" charset="0"/>
              </a:rPr>
              <a:t>}</a:t>
            </a:r>
          </a:p>
          <a:p>
            <a:pPr lvl="1"/>
            <a:r>
              <a:rPr lang="en-US" altLang="zh-CN" sz="1200" dirty="0">
                <a:solidFill>
                  <a:srgbClr val="000000"/>
                </a:solidFill>
                <a:latin typeface="Consolas" panose="020B0609020204030204" pitchFamily="49" charset="0"/>
              </a:rPr>
              <a:t>}</a:t>
            </a:r>
          </a:p>
          <a:p>
            <a:pPr lvl="1"/>
            <a:r>
              <a:rPr lang="en-US" altLang="zh-CN" sz="1200" dirty="0">
                <a:solidFill>
                  <a:srgbClr val="0000FF"/>
                </a:solidFill>
                <a:latin typeface="Consolas" panose="020B0609020204030204" pitchFamily="49" charset="0"/>
              </a:rPr>
              <a:t>return</a:t>
            </a:r>
            <a:r>
              <a:rPr lang="en-US" altLang="zh-CN" sz="1200" dirty="0">
                <a:solidFill>
                  <a:srgbClr val="000000"/>
                </a:solidFill>
                <a:latin typeface="Consolas" panose="020B0609020204030204" pitchFamily="49" charset="0"/>
              </a:rPr>
              <a:t> </a:t>
            </a:r>
            <a:r>
              <a:rPr lang="en-US" altLang="zh-CN" sz="1200" dirty="0">
                <a:solidFill>
                  <a:srgbClr val="09885A"/>
                </a:solidFill>
                <a:latin typeface="Consolas" panose="020B0609020204030204" pitchFamily="49" charset="0"/>
              </a:rPr>
              <a:t>0</a:t>
            </a:r>
            <a:r>
              <a:rPr lang="en-US" altLang="zh-CN" sz="1200" dirty="0">
                <a:solidFill>
                  <a:srgbClr val="000000"/>
                </a:solidFill>
                <a:latin typeface="Consolas" panose="020B0609020204030204" pitchFamily="49" charset="0"/>
              </a:rPr>
              <a:t>;</a:t>
            </a:r>
          </a:p>
          <a:p>
            <a:r>
              <a:rPr lang="en-US" altLang="zh-CN" sz="1200" dirty="0">
                <a:solidFill>
                  <a:srgbClr val="000000"/>
                </a:solidFill>
                <a:latin typeface="Consolas" panose="020B0609020204030204" pitchFamily="49" charset="0"/>
              </a:rPr>
              <a:t>}</a:t>
            </a:r>
            <a:endParaRPr lang="en-US" altLang="zh-CN" sz="1200" b="0" dirty="0">
              <a:solidFill>
                <a:srgbClr val="000000"/>
              </a:solidFill>
              <a:effectLst/>
              <a:latin typeface="Consolas" panose="020B0609020204030204" pitchFamily="49" charset="0"/>
            </a:endParaRPr>
          </a:p>
        </p:txBody>
      </p:sp>
      <p:sp>
        <p:nvSpPr>
          <p:cNvPr id="3" name="文本框 2">
            <a:extLst>
              <a:ext uri="{FF2B5EF4-FFF2-40B4-BE49-F238E27FC236}">
                <a16:creationId xmlns:a16="http://schemas.microsoft.com/office/drawing/2014/main" id="{F24DE9B7-212E-44A0-956D-CEF2C1A2D185}"/>
              </a:ext>
            </a:extLst>
          </p:cNvPr>
          <p:cNvSpPr txBox="1"/>
          <p:nvPr/>
        </p:nvSpPr>
        <p:spPr>
          <a:xfrm>
            <a:off x="8040216" y="2348880"/>
            <a:ext cx="1524776" cy="369332"/>
          </a:xfrm>
          <a:prstGeom prst="rect">
            <a:avLst/>
          </a:prstGeom>
          <a:noFill/>
        </p:spPr>
        <p:txBody>
          <a:bodyPr wrap="none" rtlCol="0">
            <a:spAutoFit/>
          </a:bodyPr>
          <a:lstStyle/>
          <a:p>
            <a:r>
              <a:rPr lang="en-US" altLang="zh-CN" b="1" dirty="0">
                <a:solidFill>
                  <a:srgbClr val="FF0000"/>
                </a:solidFill>
                <a:latin typeface="Courier New" panose="02070309020205020404" pitchFamily="49" charset="0"/>
                <a:cs typeface="Courier New" panose="02070309020205020404" pitchFamily="49" charset="0"/>
              </a:rPr>
              <a:t>(A</a:t>
            </a:r>
            <a:r>
              <a:rPr lang="en-US" altLang="zh-CN" b="1" baseline="-25000" dirty="0">
                <a:solidFill>
                  <a:srgbClr val="FF0000"/>
                </a:solidFill>
                <a:latin typeface="Courier New" panose="02070309020205020404" pitchFamily="49" charset="0"/>
                <a:cs typeface="Courier New" panose="02070309020205020404" pitchFamily="49" charset="0"/>
              </a:rPr>
              <a:t>i</a:t>
            </a:r>
            <a:r>
              <a:rPr lang="en-US" altLang="zh-CN" b="1" dirty="0">
                <a:solidFill>
                  <a:srgbClr val="FF0000"/>
                </a:solidFill>
                <a:latin typeface="Courier New" panose="02070309020205020404" pitchFamily="49" charset="0"/>
                <a:cs typeface="Courier New" panose="02070309020205020404" pitchFamily="49" charset="0"/>
              </a:rPr>
              <a:t>A</a:t>
            </a:r>
            <a:r>
              <a:rPr lang="en-US" altLang="zh-CN" b="1" baseline="-25000" dirty="0">
                <a:solidFill>
                  <a:srgbClr val="FF0000"/>
                </a:solidFill>
                <a:latin typeface="Courier New" panose="02070309020205020404" pitchFamily="49" charset="0"/>
                <a:cs typeface="Courier New" panose="02070309020205020404" pitchFamily="49" charset="0"/>
              </a:rPr>
              <a:t>i+1</a:t>
            </a:r>
            <a:r>
              <a:rPr lang="en-US" altLang="zh-CN" b="1" dirty="0">
                <a:solidFill>
                  <a:srgbClr val="FF0000"/>
                </a:solidFill>
                <a:latin typeface="Courier New" panose="02070309020205020404" pitchFamily="49" charset="0"/>
                <a:cs typeface="Courier New" panose="02070309020205020404" pitchFamily="49" charset="0"/>
              </a:rPr>
              <a:t>)A</a:t>
            </a:r>
            <a:r>
              <a:rPr lang="en-US" altLang="zh-CN" b="1" baseline="-25000" dirty="0">
                <a:solidFill>
                  <a:srgbClr val="FF0000"/>
                </a:solidFill>
                <a:latin typeface="Courier New" panose="02070309020205020404" pitchFamily="49" charset="0"/>
                <a:cs typeface="Courier New" panose="02070309020205020404" pitchFamily="49" charset="0"/>
              </a:rPr>
              <a:t>i+2</a:t>
            </a:r>
            <a:endParaRPr lang="zh-CN" altLang="en-US" b="1" baseline="-25000" dirty="0">
              <a:solidFill>
                <a:srgbClr val="FF0000"/>
              </a:solidFill>
              <a:latin typeface="Courier New" panose="02070309020205020404" pitchFamily="49" charset="0"/>
              <a:cs typeface="Courier New" panose="02070309020205020404" pitchFamily="49" charset="0"/>
            </a:endParaRPr>
          </a:p>
        </p:txBody>
      </p:sp>
      <p:sp>
        <p:nvSpPr>
          <p:cNvPr id="4" name="文本框 3">
            <a:extLst>
              <a:ext uri="{FF2B5EF4-FFF2-40B4-BE49-F238E27FC236}">
                <a16:creationId xmlns:a16="http://schemas.microsoft.com/office/drawing/2014/main" id="{A06533A0-BB62-43A1-9995-AC0464B21922}"/>
              </a:ext>
            </a:extLst>
          </p:cNvPr>
          <p:cNvSpPr txBox="1"/>
          <p:nvPr/>
        </p:nvSpPr>
        <p:spPr>
          <a:xfrm>
            <a:off x="8112224" y="1484784"/>
            <a:ext cx="1845377" cy="369332"/>
          </a:xfrm>
          <a:prstGeom prst="rect">
            <a:avLst/>
          </a:prstGeom>
          <a:noFill/>
        </p:spPr>
        <p:txBody>
          <a:bodyPr wrap="none" rtlCol="0">
            <a:spAutoFit/>
          </a:bodyPr>
          <a:lstStyle/>
          <a:p>
            <a:r>
              <a:rPr lang="en-US" altLang="zh-CN" b="1" dirty="0">
                <a:solidFill>
                  <a:srgbClr val="FF0000"/>
                </a:solidFill>
                <a:latin typeface="Courier New" panose="02070309020205020404" pitchFamily="49" charset="0"/>
                <a:cs typeface="Courier New" panose="02070309020205020404" pitchFamily="49" charset="0"/>
              </a:rPr>
              <a:t>A</a:t>
            </a:r>
            <a:r>
              <a:rPr lang="en-US" altLang="zh-CN" b="1" baseline="-25000" dirty="0">
                <a:solidFill>
                  <a:srgbClr val="FF0000"/>
                </a:solidFill>
                <a:latin typeface="Courier New" panose="02070309020205020404" pitchFamily="49" charset="0"/>
                <a:cs typeface="Courier New" panose="02070309020205020404" pitchFamily="49" charset="0"/>
              </a:rPr>
              <a:t>s</a:t>
            </a:r>
            <a:r>
              <a:rPr lang="en-US" altLang="zh-CN" b="1" dirty="0">
                <a:solidFill>
                  <a:srgbClr val="FF0000"/>
                </a:solidFill>
                <a:latin typeface="Courier New" panose="02070309020205020404" pitchFamily="49" charset="0"/>
                <a:cs typeface="Courier New" panose="02070309020205020404" pitchFamily="49" charset="0"/>
              </a:rPr>
              <a:t>……A</a:t>
            </a:r>
            <a:r>
              <a:rPr lang="en-US" altLang="zh-CN" b="1" baseline="-25000" dirty="0">
                <a:solidFill>
                  <a:srgbClr val="FF0000"/>
                </a:solidFill>
                <a:latin typeface="Courier New" panose="02070309020205020404" pitchFamily="49" charset="0"/>
                <a:cs typeface="Courier New" panose="02070309020205020404" pitchFamily="49" charset="0"/>
              </a:rPr>
              <a:t>p</a:t>
            </a:r>
            <a:r>
              <a:rPr lang="en-US" altLang="zh-CN" b="1" dirty="0">
                <a:solidFill>
                  <a:srgbClr val="FF0000"/>
                </a:solidFill>
                <a:latin typeface="Courier New" panose="02070309020205020404" pitchFamily="49" charset="0"/>
                <a:cs typeface="Courier New" panose="02070309020205020404" pitchFamily="49" charset="0"/>
              </a:rPr>
              <a:t>A</a:t>
            </a:r>
            <a:r>
              <a:rPr lang="en-US" altLang="zh-CN" b="1" baseline="-25000" dirty="0">
                <a:solidFill>
                  <a:srgbClr val="FF0000"/>
                </a:solidFill>
                <a:latin typeface="Courier New" panose="02070309020205020404" pitchFamily="49" charset="0"/>
                <a:cs typeface="Courier New" panose="02070309020205020404" pitchFamily="49" charset="0"/>
              </a:rPr>
              <a:t>p+1</a:t>
            </a:r>
            <a:r>
              <a:rPr lang="en-US" altLang="zh-CN" b="1" dirty="0">
                <a:solidFill>
                  <a:srgbClr val="FF0000"/>
                </a:solidFill>
                <a:latin typeface="Courier New" panose="02070309020205020404" pitchFamily="49" charset="0"/>
                <a:cs typeface="Courier New" panose="02070309020205020404" pitchFamily="49" charset="0"/>
              </a:rPr>
              <a:t>……A</a:t>
            </a:r>
            <a:r>
              <a:rPr lang="en-US" altLang="zh-CN" b="1" baseline="-25000" dirty="0">
                <a:solidFill>
                  <a:srgbClr val="FF0000"/>
                </a:solidFill>
                <a:latin typeface="Courier New" panose="02070309020205020404" pitchFamily="49" charset="0"/>
                <a:cs typeface="Courier New" panose="02070309020205020404" pitchFamily="49" charset="0"/>
              </a:rPr>
              <a:t>t</a:t>
            </a:r>
            <a:endParaRPr lang="zh-CN" altLang="en-US" b="1" baseline="-25000"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25269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30" end="3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5" end="1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6" end="1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18" end="1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1" end="11"/>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
                                            <p:txEl>
                                              <p:pRg st="12" end="12"/>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20" end="20"/>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
                                            <p:txEl>
                                              <p:pRg st="21" end="21"/>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
                                            <p:txEl>
                                              <p:pRg st="25" end="25"/>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
                                            <p:txEl>
                                              <p:pRg st="26" end="26"/>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
                                            <p:txEl>
                                              <p:pRg st="27" end="27"/>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
                                            <p:txEl>
                                              <p:pRg st="29" end="29"/>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
                                            <p:txEl>
                                              <p:pRg st="22" end="22"/>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
                                            <p:txEl>
                                              <p:pRg st="23" end="23"/>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
                                            <p:txEl>
                                              <p:pRg st="24" end="24"/>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2">
                                            <p:txEl>
                                              <p:pRg st="28" end="2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51BFD24C-29F8-476A-A76F-FE4786D93A87}"/>
              </a:ext>
            </a:extLst>
          </p:cNvPr>
          <p:cNvSpPr>
            <a:spLocks noGrp="1" noChangeArrowheads="1"/>
          </p:cNvSpPr>
          <p:nvPr>
            <p:ph type="title"/>
          </p:nvPr>
        </p:nvSpPr>
        <p:spPr/>
        <p:txBody>
          <a:bodyPr/>
          <a:lstStyle/>
          <a:p>
            <a:pPr eaLnBrk="1" hangingPunct="1"/>
            <a:r>
              <a:rPr lang="zh-CN" altLang="en-US">
                <a:solidFill>
                  <a:schemeClr val="tx1"/>
                </a:solidFill>
              </a:rPr>
              <a:t>最长公共子序列</a:t>
            </a:r>
          </a:p>
        </p:txBody>
      </p:sp>
      <p:sp>
        <p:nvSpPr>
          <p:cNvPr id="14339" name="Rectangle 3">
            <a:extLst>
              <a:ext uri="{FF2B5EF4-FFF2-40B4-BE49-F238E27FC236}">
                <a16:creationId xmlns:a16="http://schemas.microsoft.com/office/drawing/2014/main" id="{A28F2B01-977E-4B62-B25B-04287C51CD9B}"/>
              </a:ext>
            </a:extLst>
          </p:cNvPr>
          <p:cNvSpPr>
            <a:spLocks noGrp="1" noChangeArrowheads="1"/>
          </p:cNvSpPr>
          <p:nvPr>
            <p:ph idx="1"/>
          </p:nvPr>
        </p:nvSpPr>
        <p:spPr>
          <a:xfrm>
            <a:off x="2706688" y="2017714"/>
            <a:ext cx="7772400" cy="2384425"/>
          </a:xfrm>
        </p:spPr>
        <p:txBody>
          <a:bodyPr>
            <a:normAutofit fontScale="70000" lnSpcReduction="20000"/>
          </a:bodyPr>
          <a:lstStyle/>
          <a:p>
            <a:pPr eaLnBrk="1" hangingPunct="1"/>
            <a:r>
              <a:rPr lang="zh-CN" altLang="en-US" sz="2400" dirty="0"/>
              <a:t>问题：</a:t>
            </a:r>
            <a:br>
              <a:rPr lang="zh-CN" altLang="en-US" sz="2400" dirty="0"/>
            </a:br>
            <a:r>
              <a:rPr lang="zh-CN" altLang="en-US" sz="2400" dirty="0"/>
              <a:t>给定两个序列</a:t>
            </a:r>
            <a:br>
              <a:rPr lang="zh-CN" altLang="en-US" sz="2400" dirty="0"/>
            </a:br>
            <a:r>
              <a:rPr lang="en-US" altLang="zh-CN" sz="2400" dirty="0"/>
              <a:t>X={x</a:t>
            </a:r>
            <a:r>
              <a:rPr lang="en-US" altLang="zh-CN" sz="2400" baseline="-25000" dirty="0"/>
              <a:t>0</a:t>
            </a:r>
            <a:r>
              <a:rPr lang="en-US" altLang="zh-CN" sz="2400" dirty="0"/>
              <a:t>,x</a:t>
            </a:r>
            <a:r>
              <a:rPr lang="en-US" altLang="zh-CN" sz="2400" baseline="-25000" dirty="0"/>
              <a:t>1</a:t>
            </a:r>
            <a:r>
              <a:rPr lang="en-US" altLang="zh-CN" sz="2400" dirty="0"/>
              <a:t>,</a:t>
            </a:r>
            <a:r>
              <a:rPr lang="en-US" altLang="zh-CN" sz="2400" dirty="0">
                <a:latin typeface="Arial" panose="020B0604020202020204" pitchFamily="34" charset="0"/>
              </a:rPr>
              <a:t>…</a:t>
            </a:r>
            <a:r>
              <a:rPr lang="en-US" altLang="zh-CN" sz="2400" dirty="0"/>
              <a:t>,x</a:t>
            </a:r>
            <a:r>
              <a:rPr lang="en-US" altLang="zh-CN" sz="2400" baseline="-25000" dirty="0"/>
              <a:t>m-1</a:t>
            </a:r>
            <a:r>
              <a:rPr lang="en-US" altLang="zh-CN" sz="2400" dirty="0"/>
              <a:t>}</a:t>
            </a:r>
            <a:r>
              <a:rPr lang="zh-CN" altLang="en-US" sz="2400" dirty="0"/>
              <a:t>，</a:t>
            </a:r>
            <a:br>
              <a:rPr lang="zh-CN" altLang="en-US" sz="2400" dirty="0"/>
            </a:br>
            <a:r>
              <a:rPr lang="en-US" altLang="zh-CN" sz="2400" dirty="0"/>
              <a:t>Y={y</a:t>
            </a:r>
            <a:r>
              <a:rPr lang="en-US" altLang="zh-CN" sz="2400" baseline="-25000" dirty="0"/>
              <a:t>0</a:t>
            </a:r>
            <a:r>
              <a:rPr lang="en-US" altLang="zh-CN" sz="2400" dirty="0"/>
              <a:t>,y</a:t>
            </a:r>
            <a:r>
              <a:rPr lang="en-US" altLang="zh-CN" sz="2400" baseline="-25000" dirty="0"/>
              <a:t>1</a:t>
            </a:r>
            <a:r>
              <a:rPr lang="en-US" altLang="zh-CN" sz="2400" dirty="0"/>
              <a:t>,</a:t>
            </a:r>
            <a:r>
              <a:rPr lang="en-US" altLang="zh-CN" sz="2400" dirty="0">
                <a:latin typeface="Arial" panose="020B0604020202020204" pitchFamily="34" charset="0"/>
              </a:rPr>
              <a:t>…</a:t>
            </a:r>
            <a:r>
              <a:rPr lang="en-US" altLang="zh-CN" sz="2400" dirty="0"/>
              <a:t>,y</a:t>
            </a:r>
            <a:r>
              <a:rPr lang="en-US" altLang="zh-CN" sz="2400" baseline="-25000" dirty="0"/>
              <a:t>n-1</a:t>
            </a:r>
            <a:r>
              <a:rPr lang="en-US" altLang="zh-CN" sz="2400" dirty="0"/>
              <a:t>}</a:t>
            </a:r>
            <a:r>
              <a:rPr lang="zh-CN" altLang="en-US" sz="2400" dirty="0"/>
              <a:t>，</a:t>
            </a:r>
            <a:br>
              <a:rPr lang="zh-CN" altLang="en-US" sz="2400" dirty="0"/>
            </a:br>
            <a:r>
              <a:rPr lang="zh-CN" altLang="en-US" sz="2400" dirty="0"/>
              <a:t>求</a:t>
            </a:r>
            <a:r>
              <a:rPr lang="en-US" altLang="zh-CN" sz="2400" dirty="0"/>
              <a:t>X</a:t>
            </a:r>
            <a:r>
              <a:rPr lang="zh-CN" altLang="en-US" sz="2400" dirty="0"/>
              <a:t>和</a:t>
            </a:r>
            <a:r>
              <a:rPr lang="en-US" altLang="zh-CN" sz="2400" dirty="0"/>
              <a:t>Y</a:t>
            </a:r>
            <a:r>
              <a:rPr lang="zh-CN" altLang="en-US" sz="2400" dirty="0"/>
              <a:t>的一个最长公共子序列；</a:t>
            </a:r>
          </a:p>
        </p:txBody>
      </p:sp>
      <p:sp>
        <p:nvSpPr>
          <p:cNvPr id="222212" name="Rectangle 4">
            <a:extLst>
              <a:ext uri="{FF2B5EF4-FFF2-40B4-BE49-F238E27FC236}">
                <a16:creationId xmlns:a16="http://schemas.microsoft.com/office/drawing/2014/main" id="{27C4B81A-C87E-46C6-8992-1C5E755A4D73}"/>
              </a:ext>
            </a:extLst>
          </p:cNvPr>
          <p:cNvSpPr>
            <a:spLocks noChangeArrowheads="1"/>
          </p:cNvSpPr>
          <p:nvPr/>
        </p:nvSpPr>
        <p:spPr bwMode="auto">
          <a:xfrm>
            <a:off x="3432176" y="4437063"/>
            <a:ext cx="4202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2400" b="1">
                <a:latin typeface="Courier New" panose="02070309020205020404" pitchFamily="49" charset="0"/>
                <a:ea typeface="华文新魏" panose="02010800040101010101" pitchFamily="2" charset="-122"/>
              </a:rPr>
              <a:t>例：</a:t>
            </a:r>
            <a:r>
              <a:rPr lang="en-US" altLang="zh-CN" sz="2400" b="1">
                <a:latin typeface="Courier New" panose="02070309020205020404" pitchFamily="49" charset="0"/>
                <a:ea typeface="华文新魏" panose="02010800040101010101" pitchFamily="2" charset="-122"/>
              </a:rPr>
              <a:t>X=ABCBDAB</a:t>
            </a:r>
            <a:r>
              <a:rPr lang="zh-CN" altLang="en-US" sz="2400" b="1">
                <a:latin typeface="Courier New" panose="02070309020205020404" pitchFamily="49" charset="0"/>
                <a:ea typeface="华文新魏" panose="02010800040101010101" pitchFamily="2" charset="-122"/>
              </a:rPr>
              <a:t>，</a:t>
            </a:r>
            <a:r>
              <a:rPr lang="en-US" altLang="zh-CN" sz="2400" b="1">
                <a:latin typeface="Courier New" panose="02070309020205020404" pitchFamily="49" charset="0"/>
                <a:ea typeface="华文新魏" panose="02010800040101010101" pitchFamily="2" charset="-122"/>
              </a:rPr>
              <a:t>Y=BDCABA</a:t>
            </a:r>
          </a:p>
        </p:txBody>
      </p:sp>
      <p:sp>
        <p:nvSpPr>
          <p:cNvPr id="222213" name="Text Box 5">
            <a:extLst>
              <a:ext uri="{FF2B5EF4-FFF2-40B4-BE49-F238E27FC236}">
                <a16:creationId xmlns:a16="http://schemas.microsoft.com/office/drawing/2014/main" id="{4B5FD850-4B64-41E8-8505-F3BA2ED0BBDE}"/>
              </a:ext>
            </a:extLst>
          </p:cNvPr>
          <p:cNvSpPr txBox="1">
            <a:spLocks noChangeArrowheads="1"/>
          </p:cNvSpPr>
          <p:nvPr/>
        </p:nvSpPr>
        <p:spPr bwMode="auto">
          <a:xfrm>
            <a:off x="3432176" y="5157788"/>
            <a:ext cx="4632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400" b="1">
                <a:latin typeface="Courier New" panose="02070309020205020404" pitchFamily="49" charset="0"/>
                <a:ea typeface="华文新魏" panose="02010800040101010101" pitchFamily="2" charset="-122"/>
              </a:rPr>
              <a:t>X</a:t>
            </a:r>
            <a:r>
              <a:rPr lang="zh-CN" altLang="en-US" sz="2400" b="1">
                <a:latin typeface="Courier New" panose="02070309020205020404" pitchFamily="49" charset="0"/>
                <a:ea typeface="华文新魏" panose="02010800040101010101" pitchFamily="2" charset="-122"/>
              </a:rPr>
              <a:t>和</a:t>
            </a:r>
            <a:r>
              <a:rPr lang="en-US" altLang="zh-CN" sz="2400" b="1">
                <a:latin typeface="Courier New" panose="02070309020205020404" pitchFamily="49" charset="0"/>
                <a:ea typeface="华文新魏" panose="02010800040101010101" pitchFamily="2" charset="-122"/>
              </a:rPr>
              <a:t>Y</a:t>
            </a:r>
            <a:r>
              <a:rPr lang="zh-CN" altLang="en-US" sz="2400" b="1">
                <a:latin typeface="Courier New" panose="02070309020205020404" pitchFamily="49" charset="0"/>
                <a:ea typeface="华文新魏" panose="02010800040101010101" pitchFamily="2" charset="-122"/>
              </a:rPr>
              <a:t>的最长公共子序列为：</a:t>
            </a:r>
            <a:r>
              <a:rPr lang="en-US" altLang="zh-CN" sz="2400" b="1">
                <a:latin typeface="Courier New" panose="02070309020205020404" pitchFamily="49" charset="0"/>
                <a:ea typeface="华文新魏" panose="02010800040101010101" pitchFamily="2" charset="-122"/>
              </a:rPr>
              <a:t>BCBA</a:t>
            </a:r>
          </a:p>
        </p:txBody>
      </p:sp>
      <p:sp>
        <p:nvSpPr>
          <p:cNvPr id="222214" name="Rectangle 6">
            <a:extLst>
              <a:ext uri="{FF2B5EF4-FFF2-40B4-BE49-F238E27FC236}">
                <a16:creationId xmlns:a16="http://schemas.microsoft.com/office/drawing/2014/main" id="{4E35771C-D8AC-4F26-AF0A-567D84465C51}"/>
              </a:ext>
            </a:extLst>
          </p:cNvPr>
          <p:cNvSpPr>
            <a:spLocks noChangeArrowheads="1"/>
          </p:cNvSpPr>
          <p:nvPr/>
        </p:nvSpPr>
        <p:spPr bwMode="auto">
          <a:xfrm>
            <a:off x="3432176" y="4437063"/>
            <a:ext cx="4202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2400" b="1">
                <a:latin typeface="Courier New" panose="02070309020205020404" pitchFamily="49" charset="0"/>
                <a:ea typeface="华文新魏" panose="02010800040101010101" pitchFamily="2" charset="-122"/>
              </a:rPr>
              <a:t>例：</a:t>
            </a:r>
            <a:r>
              <a:rPr lang="en-US" altLang="zh-CN" sz="2400" b="1">
                <a:latin typeface="Courier New" panose="02070309020205020404" pitchFamily="49" charset="0"/>
                <a:ea typeface="华文新魏" panose="02010800040101010101" pitchFamily="2" charset="-122"/>
              </a:rPr>
              <a:t>X=ABCBDAB</a:t>
            </a:r>
            <a:r>
              <a:rPr lang="zh-CN" altLang="en-US" sz="2400" b="1">
                <a:latin typeface="Courier New" panose="02070309020205020404" pitchFamily="49" charset="0"/>
                <a:ea typeface="华文新魏" panose="02010800040101010101" pitchFamily="2" charset="-122"/>
              </a:rPr>
              <a:t>，</a:t>
            </a:r>
            <a:r>
              <a:rPr lang="en-US" altLang="zh-CN" sz="2400" b="1">
                <a:latin typeface="Courier New" panose="02070309020205020404" pitchFamily="49" charset="0"/>
                <a:ea typeface="华文新魏" panose="02010800040101010101" pitchFamily="2" charset="-122"/>
              </a:rPr>
              <a:t>Y=BDCABA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2212"/>
                                        </p:tgtEl>
                                        <p:attrNameLst>
                                          <p:attrName>style.visibility</p:attrName>
                                        </p:attrNameLst>
                                      </p:cBhvr>
                                      <p:to>
                                        <p:strVal val="visible"/>
                                      </p:to>
                                    </p:set>
                                  </p:childTnLst>
                                  <p:subTnLst>
                                    <p:set>
                                      <p:cBhvr override="childStyle">
                                        <p:cTn dur="1" fill="hold" display="0" masterRel="nextClick" afterEffect="1"/>
                                        <p:tgtEl>
                                          <p:spTgt spid="22221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22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22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2" grpId="0"/>
      <p:bldP spid="222213" grpId="0"/>
      <p:bldP spid="2222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884CD263-4DB2-41CC-A327-14DF3A819296}"/>
              </a:ext>
            </a:extLst>
          </p:cNvPr>
          <p:cNvSpPr>
            <a:spLocks noGrp="1" noChangeArrowheads="1"/>
          </p:cNvSpPr>
          <p:nvPr>
            <p:ph type="title"/>
          </p:nvPr>
        </p:nvSpPr>
        <p:spPr/>
        <p:txBody>
          <a:bodyPr/>
          <a:lstStyle/>
          <a:p>
            <a:pPr eaLnBrk="1" hangingPunct="1"/>
            <a:r>
              <a:rPr lang="zh-CN" altLang="en-US"/>
              <a:t>最长公共子序列</a:t>
            </a:r>
          </a:p>
        </p:txBody>
      </p:sp>
      <p:sp>
        <p:nvSpPr>
          <p:cNvPr id="15363" name="Rectangle 3">
            <a:extLst>
              <a:ext uri="{FF2B5EF4-FFF2-40B4-BE49-F238E27FC236}">
                <a16:creationId xmlns:a16="http://schemas.microsoft.com/office/drawing/2014/main" id="{97AB70B7-347B-4464-8E58-AFB083E6755A}"/>
              </a:ext>
            </a:extLst>
          </p:cNvPr>
          <p:cNvSpPr>
            <a:spLocks noGrp="1" noChangeArrowheads="1"/>
          </p:cNvSpPr>
          <p:nvPr>
            <p:ph idx="1"/>
          </p:nvPr>
        </p:nvSpPr>
        <p:spPr>
          <a:xfrm>
            <a:off x="2566989" y="1989139"/>
            <a:ext cx="7705725" cy="2160587"/>
          </a:xfrm>
        </p:spPr>
        <p:txBody>
          <a:bodyPr>
            <a:normAutofit fontScale="92500" lnSpcReduction="10000"/>
          </a:bodyPr>
          <a:lstStyle/>
          <a:p>
            <a:pPr eaLnBrk="1" hangingPunct="1">
              <a:lnSpc>
                <a:spcPct val="150000"/>
              </a:lnSpc>
            </a:pPr>
            <a:r>
              <a:rPr lang="zh-CN" altLang="en-US" sz="2000" dirty="0"/>
              <a:t>分析：</a:t>
            </a:r>
            <a:br>
              <a:rPr lang="zh-CN" altLang="en-US" sz="2000" dirty="0"/>
            </a:br>
            <a:r>
              <a:rPr lang="zh-CN" altLang="en-US" sz="2000" dirty="0"/>
              <a:t>设最长公共子序列为</a:t>
            </a:r>
            <a:r>
              <a:rPr lang="en-US" altLang="zh-CN" sz="2000" dirty="0"/>
              <a:t>Z={z</a:t>
            </a:r>
            <a:r>
              <a:rPr lang="en-US" altLang="zh-CN" sz="2000" baseline="-25000" dirty="0"/>
              <a:t>0</a:t>
            </a:r>
            <a:r>
              <a:rPr lang="en-US" altLang="zh-CN" sz="2000" dirty="0"/>
              <a:t>,z</a:t>
            </a:r>
            <a:r>
              <a:rPr lang="en-US" altLang="zh-CN" sz="2000" baseline="-25000" dirty="0"/>
              <a:t>1</a:t>
            </a:r>
            <a:r>
              <a:rPr lang="en-US" altLang="zh-CN" sz="2000" dirty="0"/>
              <a:t>,</a:t>
            </a:r>
            <a:r>
              <a:rPr lang="en-US" altLang="zh-CN" sz="2000" dirty="0">
                <a:latin typeface="Arial" panose="020B0604020202020204" pitchFamily="34" charset="0"/>
              </a:rPr>
              <a:t>…</a:t>
            </a:r>
            <a:r>
              <a:rPr lang="en-US" altLang="zh-CN" sz="2000" dirty="0"/>
              <a:t>,z</a:t>
            </a:r>
            <a:r>
              <a:rPr lang="en-US" altLang="zh-CN" sz="2000" baseline="-25000" dirty="0"/>
              <a:t>k-1</a:t>
            </a:r>
            <a:r>
              <a:rPr lang="en-US" altLang="zh-CN" sz="2000" dirty="0"/>
              <a:t>}</a:t>
            </a:r>
            <a:r>
              <a:rPr lang="zh-CN" altLang="en-US" sz="2000" dirty="0"/>
              <a:t>，则可推论：</a:t>
            </a:r>
            <a:br>
              <a:rPr lang="zh-CN" altLang="en-US" sz="2000" dirty="0"/>
            </a:br>
            <a:r>
              <a:rPr lang="zh-CN" altLang="en-US" sz="2000" dirty="0"/>
              <a:t>若</a:t>
            </a:r>
            <a:r>
              <a:rPr lang="en-US" altLang="zh-CN" sz="2000" dirty="0"/>
              <a:t>x</a:t>
            </a:r>
            <a:r>
              <a:rPr lang="en-US" altLang="zh-CN" sz="2000" baseline="-25000" dirty="0"/>
              <a:t>m-1</a:t>
            </a:r>
            <a:r>
              <a:rPr lang="en-US" altLang="zh-CN" sz="2000" dirty="0"/>
              <a:t>=y</a:t>
            </a:r>
            <a:r>
              <a:rPr lang="en-US" altLang="zh-CN" sz="2000" baseline="-25000" dirty="0"/>
              <a:t>n-1</a:t>
            </a:r>
            <a:r>
              <a:rPr lang="zh-CN" altLang="en-US" sz="2000" dirty="0"/>
              <a:t>，则</a:t>
            </a:r>
            <a:r>
              <a:rPr lang="en-US" altLang="zh-CN" sz="2000" dirty="0"/>
              <a:t>Z</a:t>
            </a:r>
            <a:r>
              <a:rPr lang="zh-CN" altLang="en-US" sz="2000" dirty="0"/>
              <a:t>是</a:t>
            </a:r>
            <a:r>
              <a:rPr lang="en-US" altLang="zh-CN" sz="2000" dirty="0"/>
              <a:t>X</a:t>
            </a:r>
            <a:r>
              <a:rPr lang="en-US" altLang="zh-CN" sz="2000" baseline="-25000" dirty="0"/>
              <a:t>m-2</a:t>
            </a:r>
            <a:r>
              <a:rPr lang="zh-CN" altLang="en-US" sz="2000" dirty="0"/>
              <a:t>和</a:t>
            </a:r>
            <a:r>
              <a:rPr lang="en-US" altLang="zh-CN" sz="2000" dirty="0"/>
              <a:t>Y</a:t>
            </a:r>
            <a:r>
              <a:rPr lang="en-US" altLang="zh-CN" sz="2000" baseline="-25000" dirty="0"/>
              <a:t>n-2</a:t>
            </a:r>
            <a:r>
              <a:rPr lang="zh-CN" altLang="en-US" sz="2000" dirty="0"/>
              <a:t>的最长公共子序列</a:t>
            </a:r>
            <a:r>
              <a:rPr lang="en-US" altLang="zh-CN" sz="2000" dirty="0"/>
              <a:t>+x</a:t>
            </a:r>
            <a:r>
              <a:rPr lang="en-US" altLang="zh-CN" sz="2000" baseline="-25000" dirty="0"/>
              <a:t>m-1</a:t>
            </a:r>
            <a:r>
              <a:rPr lang="zh-CN" altLang="en-US" sz="2000" dirty="0"/>
              <a:t>；</a:t>
            </a:r>
            <a:br>
              <a:rPr lang="zh-CN" altLang="en-US" sz="2000" dirty="0"/>
            </a:br>
            <a:r>
              <a:rPr lang="zh-CN" altLang="en-US" sz="2000" dirty="0"/>
              <a:t>否则，则</a:t>
            </a:r>
            <a:r>
              <a:rPr lang="en-US" altLang="zh-CN" sz="2000" dirty="0"/>
              <a:t>Z</a:t>
            </a:r>
            <a:r>
              <a:rPr lang="zh-CN" altLang="en-US" sz="2000" dirty="0"/>
              <a:t>是</a:t>
            </a:r>
            <a:r>
              <a:rPr lang="en-US" altLang="zh-CN" sz="2000" dirty="0"/>
              <a:t>X</a:t>
            </a:r>
            <a:r>
              <a:rPr lang="zh-CN" altLang="en-US" sz="2000" dirty="0"/>
              <a:t>和</a:t>
            </a:r>
            <a:r>
              <a:rPr lang="en-US" altLang="zh-CN" sz="2000" dirty="0"/>
              <a:t>Y</a:t>
            </a:r>
            <a:r>
              <a:rPr lang="en-US" altLang="zh-CN" sz="2000" baseline="-25000" dirty="0"/>
              <a:t>n-2</a:t>
            </a:r>
            <a:r>
              <a:rPr lang="zh-CN" altLang="en-US" sz="2000" dirty="0"/>
              <a:t>的最长公共子序列（当</a:t>
            </a:r>
            <a:r>
              <a:rPr lang="en-US" altLang="zh-CN" sz="2000" dirty="0"/>
              <a:t>z</a:t>
            </a:r>
            <a:r>
              <a:rPr lang="en-US" altLang="zh-CN" sz="2000" baseline="-25000" dirty="0"/>
              <a:t>k-1</a:t>
            </a:r>
            <a:r>
              <a:rPr lang="en-US" altLang="zh-CN" sz="2000" dirty="0"/>
              <a:t>≠x</a:t>
            </a:r>
            <a:r>
              <a:rPr lang="en-US" altLang="zh-CN" sz="2000" baseline="-25000" dirty="0"/>
              <a:t>m-1</a:t>
            </a:r>
            <a:r>
              <a:rPr lang="zh-CN" altLang="en-US" sz="2000" dirty="0"/>
              <a:t>时）或是</a:t>
            </a:r>
            <a:r>
              <a:rPr lang="en-US" altLang="zh-CN" sz="2000" dirty="0"/>
              <a:t>X</a:t>
            </a:r>
            <a:r>
              <a:rPr lang="en-US" altLang="zh-CN" sz="2000" baseline="-25000" dirty="0"/>
              <a:t>m-2</a:t>
            </a:r>
            <a:r>
              <a:rPr lang="zh-CN" altLang="en-US" sz="2000" dirty="0"/>
              <a:t>和</a:t>
            </a:r>
            <a:r>
              <a:rPr lang="en-US" altLang="zh-CN" sz="2000" dirty="0"/>
              <a:t>Y</a:t>
            </a:r>
            <a:r>
              <a:rPr lang="zh-CN" altLang="en-US" sz="2000" dirty="0"/>
              <a:t>的最长公共子序列（当</a:t>
            </a:r>
            <a:r>
              <a:rPr lang="en-US" altLang="zh-CN" sz="2000" dirty="0"/>
              <a:t>z</a:t>
            </a:r>
            <a:r>
              <a:rPr lang="en-US" altLang="zh-CN" sz="2000" baseline="-25000" dirty="0"/>
              <a:t>k-1 </a:t>
            </a:r>
            <a:r>
              <a:rPr lang="en-US" altLang="zh-CN" sz="2000" dirty="0"/>
              <a:t>≠y</a:t>
            </a:r>
            <a:r>
              <a:rPr lang="en-US" altLang="zh-CN" sz="2000" baseline="-25000" dirty="0"/>
              <a:t>n-1</a:t>
            </a:r>
            <a:r>
              <a:rPr lang="zh-CN" altLang="en-US" sz="2000" dirty="0"/>
              <a:t>时）；</a:t>
            </a:r>
          </a:p>
        </p:txBody>
      </p:sp>
      <p:graphicFrame>
        <p:nvGraphicFramePr>
          <p:cNvPr id="223236" name="Group 4">
            <a:extLst>
              <a:ext uri="{FF2B5EF4-FFF2-40B4-BE49-F238E27FC236}">
                <a16:creationId xmlns:a16="http://schemas.microsoft.com/office/drawing/2014/main" id="{06F3B0CC-AC52-43D1-952F-0AD12D5B6670}"/>
              </a:ext>
            </a:extLst>
          </p:cNvPr>
          <p:cNvGraphicFramePr>
            <a:graphicFrameLocks noGrp="1"/>
          </p:cNvGraphicFramePr>
          <p:nvPr>
            <p:extLst>
              <p:ext uri="{D42A27DB-BD31-4B8C-83A1-F6EECF244321}">
                <p14:modId xmlns:p14="http://schemas.microsoft.com/office/powerpoint/2010/main" val="310714131"/>
              </p:ext>
            </p:extLst>
          </p:nvPr>
        </p:nvGraphicFramePr>
        <p:xfrm>
          <a:off x="3313113" y="4941889"/>
          <a:ext cx="6096000" cy="396875"/>
        </p:xfrm>
        <a:graphic>
          <a:graphicData uri="http://schemas.openxmlformats.org/drawingml/2006/table">
            <a:tbl>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tblGrid>
              <a:tr h="3968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ahoma" panose="020B0604030504040204" pitchFamily="34" charset="0"/>
                          <a:ea typeface="楷体_GB2312" pitchFamily="49" charset="-122"/>
                        </a:rPr>
                        <a:t>x</a:t>
                      </a:r>
                      <a:r>
                        <a:rPr kumimoji="0" lang="en-US" altLang="zh-CN" sz="2000" b="1" i="0" u="none" strike="noStrike" cap="none" normalizeH="0" baseline="-25000" dirty="0">
                          <a:ln>
                            <a:noFill/>
                          </a:ln>
                          <a:solidFill>
                            <a:schemeClr val="tx1"/>
                          </a:solidFill>
                          <a:effectLst/>
                          <a:latin typeface="Tahoma" panose="020B0604030504040204" pitchFamily="34" charset="0"/>
                          <a:ea typeface="楷体_GB2312" pitchFamily="49" charset="-122"/>
                        </a:rPr>
                        <a:t>0</a:t>
                      </a:r>
                    </a:p>
                  </a:txBody>
                  <a:tcPr marT="45793" marB="457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ahoma" panose="020B0604030504040204" pitchFamily="34" charset="0"/>
                          <a:ea typeface="楷体_GB2312" pitchFamily="49" charset="-122"/>
                        </a:rPr>
                        <a:t>x</a:t>
                      </a:r>
                      <a:r>
                        <a:rPr kumimoji="0" lang="en-US" altLang="zh-CN" sz="2000" b="1" i="0" u="none" strike="noStrike" cap="none" normalizeH="0" baseline="-25000" dirty="0">
                          <a:ln>
                            <a:noFill/>
                          </a:ln>
                          <a:solidFill>
                            <a:schemeClr val="tx1"/>
                          </a:solidFill>
                          <a:effectLst/>
                          <a:latin typeface="Tahoma" panose="020B0604030504040204" pitchFamily="34" charset="0"/>
                          <a:ea typeface="楷体_GB2312" pitchFamily="49" charset="-122"/>
                        </a:rPr>
                        <a:t>1</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ahoma" panose="020B0604030504040204" pitchFamily="34" charset="0"/>
                          <a:ea typeface="楷体_GB2312" pitchFamily="49" charset="-122"/>
                        </a:rPr>
                        <a:t>x</a:t>
                      </a:r>
                      <a:r>
                        <a:rPr kumimoji="0" lang="en-US" altLang="zh-CN" sz="2000" b="1" i="0" u="none" strike="noStrike" cap="none" normalizeH="0" baseline="-25000" dirty="0">
                          <a:ln>
                            <a:noFill/>
                          </a:ln>
                          <a:solidFill>
                            <a:schemeClr val="tx1"/>
                          </a:solidFill>
                          <a:effectLst/>
                          <a:latin typeface="Tahoma" panose="020B0604030504040204" pitchFamily="34" charset="0"/>
                          <a:ea typeface="楷体_GB2312" pitchFamily="49" charset="-122"/>
                        </a:rPr>
                        <a:t>2</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ahoma" panose="020B0604030504040204" pitchFamily="34" charset="0"/>
                          <a:ea typeface="楷体_GB2312" pitchFamily="49" charset="-122"/>
                        </a:rPr>
                        <a:t>x</a:t>
                      </a:r>
                      <a:r>
                        <a:rPr kumimoji="0" lang="en-US" altLang="zh-CN" sz="2000" b="1" i="0" u="none" strike="noStrike" cap="none" normalizeH="0" baseline="-25000" dirty="0">
                          <a:ln>
                            <a:noFill/>
                          </a:ln>
                          <a:solidFill>
                            <a:schemeClr val="tx1"/>
                          </a:solidFill>
                          <a:effectLst/>
                          <a:latin typeface="Tahoma" panose="020B0604030504040204" pitchFamily="34" charset="0"/>
                          <a:ea typeface="楷体_GB2312" pitchFamily="49" charset="-122"/>
                        </a:rPr>
                        <a:t>3</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Arial" panose="020B0604020202020204" pitchFamily="34" charset="0"/>
                          <a:ea typeface="楷体_GB2312" pitchFamily="49" charset="-122"/>
                        </a:rPr>
                        <a:t>…</a:t>
                      </a:r>
                      <a:endParaRPr kumimoji="0" lang="en-US" altLang="zh-CN" sz="2000" b="1" i="0" u="none" strike="noStrike" cap="none" normalizeH="0" baseline="0">
                        <a:ln>
                          <a:noFill/>
                        </a:ln>
                        <a:solidFill>
                          <a:schemeClr val="tx1"/>
                        </a:solidFill>
                        <a:effectLst/>
                        <a:latin typeface="Tahoma" panose="020B0604030504040204" pitchFamily="34" charset="0"/>
                        <a:ea typeface="楷体_GB2312" pitchFamily="49"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Arial" panose="020B0604020202020204" pitchFamily="34" charset="0"/>
                          <a:ea typeface="楷体_GB2312" pitchFamily="49" charset="-122"/>
                        </a:rPr>
                        <a:t>…</a:t>
                      </a:r>
                      <a:endParaRPr kumimoji="0" lang="en-US" altLang="zh-CN" sz="2000" b="1" i="0" u="none" strike="noStrike" cap="none" normalizeH="0" baseline="0">
                        <a:ln>
                          <a:noFill/>
                        </a:ln>
                        <a:solidFill>
                          <a:schemeClr val="tx1"/>
                        </a:solidFill>
                        <a:effectLst/>
                        <a:latin typeface="Tahoma" panose="020B0604030504040204" pitchFamily="34" charset="0"/>
                        <a:ea typeface="楷体_GB2312" pitchFamily="49"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ahoma" panose="020B0604030504040204" pitchFamily="34" charset="0"/>
                          <a:ea typeface="楷体_GB2312" pitchFamily="49" charset="-122"/>
                        </a:rPr>
                        <a:t>x</a:t>
                      </a:r>
                      <a:r>
                        <a:rPr kumimoji="0" lang="en-US" altLang="zh-CN" sz="2000" b="1" i="0" u="none" strike="noStrike" cap="none" normalizeH="0" baseline="-25000" dirty="0">
                          <a:ln>
                            <a:noFill/>
                          </a:ln>
                          <a:solidFill>
                            <a:schemeClr val="tx1"/>
                          </a:solidFill>
                          <a:effectLst/>
                          <a:latin typeface="Tahoma" panose="020B0604030504040204" pitchFamily="34" charset="0"/>
                          <a:ea typeface="楷体_GB2312" pitchFamily="49" charset="-122"/>
                        </a:rPr>
                        <a:t>m-2</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rgbClr val="000000"/>
                          </a:solidFill>
                          <a:effectLst/>
                          <a:latin typeface="Tahoma" panose="020B0604030504040204" pitchFamily="34" charset="0"/>
                          <a:ea typeface="楷体_GB2312" pitchFamily="49" charset="-122"/>
                        </a:rPr>
                        <a:t>x</a:t>
                      </a:r>
                      <a:r>
                        <a:rPr kumimoji="0" lang="en-US" altLang="zh-CN" sz="2000" b="1" i="0" u="none" strike="noStrike" cap="none" normalizeH="0" baseline="-25000" dirty="0">
                          <a:ln>
                            <a:noFill/>
                          </a:ln>
                          <a:solidFill>
                            <a:srgbClr val="000000"/>
                          </a:solidFill>
                          <a:effectLst/>
                          <a:latin typeface="Tahoma" panose="020B0604030504040204" pitchFamily="34" charset="0"/>
                          <a:ea typeface="楷体_GB2312" pitchFamily="49" charset="-122"/>
                        </a:rPr>
                        <a:t>m-1</a:t>
                      </a:r>
                    </a:p>
                  </a:txBody>
                  <a:tcPr marT="45793" marB="45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0"/>
                  </a:ext>
                </a:extLst>
              </a:tr>
            </a:tbl>
          </a:graphicData>
        </a:graphic>
      </p:graphicFrame>
      <p:graphicFrame>
        <p:nvGraphicFramePr>
          <p:cNvPr id="223256" name="Group 24">
            <a:extLst>
              <a:ext uri="{FF2B5EF4-FFF2-40B4-BE49-F238E27FC236}">
                <a16:creationId xmlns:a16="http://schemas.microsoft.com/office/drawing/2014/main" id="{3A105433-B6D6-4774-B0FB-704D8A85D816}"/>
              </a:ext>
            </a:extLst>
          </p:cNvPr>
          <p:cNvGraphicFramePr>
            <a:graphicFrameLocks noGrp="1"/>
          </p:cNvGraphicFramePr>
          <p:nvPr>
            <p:extLst>
              <p:ext uri="{D42A27DB-BD31-4B8C-83A1-F6EECF244321}">
                <p14:modId xmlns:p14="http://schemas.microsoft.com/office/powerpoint/2010/main" val="756700731"/>
              </p:ext>
            </p:extLst>
          </p:nvPr>
        </p:nvGraphicFramePr>
        <p:xfrm>
          <a:off x="4075113" y="5445126"/>
          <a:ext cx="5334000" cy="396875"/>
        </p:xfrm>
        <a:graphic>
          <a:graphicData uri="http://schemas.openxmlformats.org/drawingml/2006/table">
            <a:tbl>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tblGrid>
              <a:tr h="3968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ahoma" panose="020B0604030504040204" pitchFamily="34" charset="0"/>
                          <a:ea typeface="楷体_GB2312" pitchFamily="49" charset="-122"/>
                        </a:rPr>
                        <a:t>y</a:t>
                      </a:r>
                      <a:r>
                        <a:rPr kumimoji="0" lang="en-US" altLang="zh-CN" sz="2000" b="1" i="0" u="none" strike="noStrike" cap="none" normalizeH="0" baseline="-25000" dirty="0">
                          <a:ln>
                            <a:noFill/>
                          </a:ln>
                          <a:solidFill>
                            <a:schemeClr val="tx1"/>
                          </a:solidFill>
                          <a:effectLst/>
                          <a:latin typeface="Tahoma" panose="020B0604030504040204" pitchFamily="34" charset="0"/>
                          <a:ea typeface="楷体_GB2312" pitchFamily="49" charset="-122"/>
                        </a:rPr>
                        <a:t>0</a:t>
                      </a:r>
                    </a:p>
                  </a:txBody>
                  <a:tcPr marT="45793" marB="457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ahoma" panose="020B0604030504040204" pitchFamily="34" charset="0"/>
                          <a:ea typeface="楷体_GB2312" pitchFamily="49" charset="-122"/>
                        </a:rPr>
                        <a:t>y</a:t>
                      </a:r>
                      <a:r>
                        <a:rPr kumimoji="0" lang="en-US" altLang="zh-CN" sz="2000" b="1" i="0" u="none" strike="noStrike" cap="none" normalizeH="0" baseline="-25000" dirty="0">
                          <a:ln>
                            <a:noFill/>
                          </a:ln>
                          <a:solidFill>
                            <a:schemeClr val="tx1"/>
                          </a:solidFill>
                          <a:effectLst/>
                          <a:latin typeface="Tahoma" panose="020B0604030504040204" pitchFamily="34" charset="0"/>
                          <a:ea typeface="楷体_GB2312" pitchFamily="49" charset="-122"/>
                        </a:rPr>
                        <a:t>1</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ahoma" panose="020B0604030504040204" pitchFamily="34" charset="0"/>
                          <a:ea typeface="楷体_GB2312" pitchFamily="49" charset="-122"/>
                        </a:rPr>
                        <a:t>y</a:t>
                      </a:r>
                      <a:r>
                        <a:rPr kumimoji="0" lang="en-US" altLang="zh-CN" sz="2000" b="1" i="0" u="none" strike="noStrike" cap="none" normalizeH="0" baseline="-25000" dirty="0">
                          <a:ln>
                            <a:noFill/>
                          </a:ln>
                          <a:solidFill>
                            <a:schemeClr val="tx1"/>
                          </a:solidFill>
                          <a:effectLst/>
                          <a:latin typeface="Tahoma" panose="020B0604030504040204" pitchFamily="34" charset="0"/>
                          <a:ea typeface="楷体_GB2312" pitchFamily="49" charset="-122"/>
                        </a:rPr>
                        <a:t>2</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Arial" panose="020B0604020202020204" pitchFamily="34" charset="0"/>
                          <a:ea typeface="楷体_GB2312" pitchFamily="49" charset="-122"/>
                        </a:rPr>
                        <a:t>…</a:t>
                      </a:r>
                      <a:endParaRPr kumimoji="0" lang="en-US" altLang="zh-CN" sz="2000" b="1" i="0" u="none" strike="noStrike" cap="none" normalizeH="0" baseline="0">
                        <a:ln>
                          <a:noFill/>
                        </a:ln>
                        <a:solidFill>
                          <a:schemeClr val="tx1"/>
                        </a:solidFill>
                        <a:effectLst/>
                        <a:latin typeface="Tahoma" panose="020B0604030504040204" pitchFamily="34" charset="0"/>
                        <a:ea typeface="楷体_GB2312" pitchFamily="49"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Arial" panose="020B0604020202020204" pitchFamily="34" charset="0"/>
                          <a:ea typeface="楷体_GB2312" pitchFamily="49" charset="-122"/>
                        </a:rPr>
                        <a:t>…</a:t>
                      </a:r>
                      <a:endParaRPr kumimoji="0" lang="en-US" altLang="zh-CN" sz="2000" b="1" i="0" u="none" strike="noStrike" cap="none" normalizeH="0" baseline="0">
                        <a:ln>
                          <a:noFill/>
                        </a:ln>
                        <a:solidFill>
                          <a:schemeClr val="tx1"/>
                        </a:solidFill>
                        <a:effectLst/>
                        <a:latin typeface="Tahoma" panose="020B0604030504040204" pitchFamily="34" charset="0"/>
                        <a:ea typeface="楷体_GB2312" pitchFamily="49"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ahoma" panose="020B0604030504040204" pitchFamily="34" charset="0"/>
                          <a:ea typeface="楷体_GB2312" pitchFamily="49" charset="-122"/>
                        </a:rPr>
                        <a:t>y</a:t>
                      </a:r>
                      <a:r>
                        <a:rPr kumimoji="0" lang="en-US" altLang="zh-CN" sz="2000" b="1" i="0" u="none" strike="noStrike" cap="none" normalizeH="0" baseline="-25000" dirty="0">
                          <a:ln>
                            <a:noFill/>
                          </a:ln>
                          <a:solidFill>
                            <a:schemeClr val="tx1"/>
                          </a:solidFill>
                          <a:effectLst/>
                          <a:latin typeface="Tahoma" panose="020B0604030504040204" pitchFamily="34" charset="0"/>
                          <a:ea typeface="楷体_GB2312" pitchFamily="49" charset="-122"/>
                        </a:rPr>
                        <a:t>n-2</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rgbClr val="000000"/>
                          </a:solidFill>
                          <a:effectLst/>
                          <a:latin typeface="Tahoma" panose="020B0604030504040204" pitchFamily="34" charset="0"/>
                          <a:ea typeface="楷体_GB2312" pitchFamily="49" charset="-122"/>
                        </a:rPr>
                        <a:t>y</a:t>
                      </a:r>
                      <a:r>
                        <a:rPr kumimoji="0" lang="en-US" altLang="zh-CN" sz="2000" b="1" i="0" u="none" strike="noStrike" cap="none" normalizeH="0" baseline="-25000" dirty="0">
                          <a:ln>
                            <a:noFill/>
                          </a:ln>
                          <a:solidFill>
                            <a:srgbClr val="000000"/>
                          </a:solidFill>
                          <a:effectLst/>
                          <a:latin typeface="Tahoma" panose="020B0604030504040204" pitchFamily="34" charset="0"/>
                          <a:ea typeface="楷体_GB2312" pitchFamily="49" charset="-122"/>
                        </a:rPr>
                        <a:t>n-1</a:t>
                      </a:r>
                    </a:p>
                  </a:txBody>
                  <a:tcPr marT="45793" marB="45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B1B1"/>
                    </a:solidFill>
                  </a:tcPr>
                </a:tc>
                <a:extLst>
                  <a:ext uri="{0D108BD9-81ED-4DB2-BD59-A6C34878D82A}">
                    <a16:rowId xmlns:a16="http://schemas.microsoft.com/office/drawing/2014/main" val="10000"/>
                  </a:ext>
                </a:extLst>
              </a:tr>
            </a:tbl>
          </a:graphicData>
        </a:graphic>
      </p:graphicFrame>
      <p:graphicFrame>
        <p:nvGraphicFramePr>
          <p:cNvPr id="223274" name="Group 42">
            <a:extLst>
              <a:ext uri="{FF2B5EF4-FFF2-40B4-BE49-F238E27FC236}">
                <a16:creationId xmlns:a16="http://schemas.microsoft.com/office/drawing/2014/main" id="{B3EBAD22-D482-4365-86BE-CCA92885FBE3}"/>
              </a:ext>
            </a:extLst>
          </p:cNvPr>
          <p:cNvGraphicFramePr>
            <a:graphicFrameLocks noGrp="1"/>
          </p:cNvGraphicFramePr>
          <p:nvPr>
            <p:extLst>
              <p:ext uri="{D42A27DB-BD31-4B8C-83A1-F6EECF244321}">
                <p14:modId xmlns:p14="http://schemas.microsoft.com/office/powerpoint/2010/main" val="1368780373"/>
              </p:ext>
            </p:extLst>
          </p:nvPr>
        </p:nvGraphicFramePr>
        <p:xfrm>
          <a:off x="5591175" y="5949951"/>
          <a:ext cx="3810000" cy="396875"/>
        </p:xfrm>
        <a:graphic>
          <a:graphicData uri="http://schemas.openxmlformats.org/drawingml/2006/table">
            <a:tbl>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tblGrid>
              <a:tr h="3968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ahoma" panose="020B0604030504040204" pitchFamily="34" charset="0"/>
                          <a:ea typeface="楷体_GB2312" pitchFamily="49" charset="-122"/>
                        </a:rPr>
                        <a:t>z</a:t>
                      </a:r>
                      <a:r>
                        <a:rPr kumimoji="0" lang="en-US" altLang="zh-CN" sz="2000" b="1" i="0" u="none" strike="noStrike" cap="none" normalizeH="0" baseline="-25000" dirty="0">
                          <a:ln>
                            <a:noFill/>
                          </a:ln>
                          <a:solidFill>
                            <a:schemeClr val="tx1"/>
                          </a:solidFill>
                          <a:effectLst/>
                          <a:latin typeface="Tahoma" panose="020B0604030504040204" pitchFamily="34" charset="0"/>
                          <a:ea typeface="楷体_GB2312" pitchFamily="49" charset="-122"/>
                        </a:rPr>
                        <a:t>0</a:t>
                      </a:r>
                    </a:p>
                  </a:txBody>
                  <a:tcPr marT="45793" marB="457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ahoma" panose="020B0604030504040204" pitchFamily="34" charset="0"/>
                          <a:ea typeface="楷体_GB2312" pitchFamily="49" charset="-122"/>
                        </a:rPr>
                        <a:t>z</a:t>
                      </a:r>
                      <a:r>
                        <a:rPr kumimoji="0" lang="en-US" altLang="zh-CN" sz="2000" b="1" i="0" u="none" strike="noStrike" cap="none" normalizeH="0" baseline="-25000" dirty="0">
                          <a:ln>
                            <a:noFill/>
                          </a:ln>
                          <a:solidFill>
                            <a:schemeClr val="tx1"/>
                          </a:solidFill>
                          <a:effectLst/>
                          <a:latin typeface="Tahoma" panose="020B0604030504040204" pitchFamily="34" charset="0"/>
                          <a:ea typeface="楷体_GB2312" pitchFamily="49" charset="-122"/>
                        </a:rPr>
                        <a:t>1</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Arial" panose="020B0604020202020204" pitchFamily="34" charset="0"/>
                          <a:ea typeface="楷体_GB2312" pitchFamily="49" charset="-122"/>
                        </a:rPr>
                        <a:t>…</a:t>
                      </a:r>
                      <a:endParaRPr kumimoji="0" lang="en-US" altLang="zh-CN" sz="2000" b="1" i="0" u="none" strike="noStrike" cap="none" normalizeH="0" baseline="0">
                        <a:ln>
                          <a:noFill/>
                        </a:ln>
                        <a:solidFill>
                          <a:schemeClr val="tx1"/>
                        </a:solidFill>
                        <a:effectLst/>
                        <a:latin typeface="Tahoma" panose="020B0604030504040204" pitchFamily="34" charset="0"/>
                        <a:ea typeface="楷体_GB2312" pitchFamily="49"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ahoma" panose="020B0604030504040204" pitchFamily="34" charset="0"/>
                          <a:ea typeface="楷体_GB2312" pitchFamily="49" charset="-122"/>
                        </a:rPr>
                        <a:t>z</a:t>
                      </a:r>
                      <a:r>
                        <a:rPr kumimoji="0" lang="en-US" altLang="zh-CN" sz="2000" b="1" i="0" u="none" strike="noStrike" cap="none" normalizeH="0" baseline="-25000" dirty="0">
                          <a:ln>
                            <a:noFill/>
                          </a:ln>
                          <a:solidFill>
                            <a:schemeClr val="tx1"/>
                          </a:solidFill>
                          <a:effectLst/>
                          <a:latin typeface="Tahoma" panose="020B0604030504040204" pitchFamily="34" charset="0"/>
                          <a:ea typeface="楷体_GB2312" pitchFamily="49" charset="-122"/>
                        </a:rPr>
                        <a:t>k-2</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rgbClr val="000000"/>
                          </a:solidFill>
                          <a:effectLst/>
                          <a:latin typeface="Tahoma" panose="020B0604030504040204" pitchFamily="34" charset="0"/>
                          <a:ea typeface="楷体_GB2312" pitchFamily="49" charset="-122"/>
                        </a:rPr>
                        <a:t>z</a:t>
                      </a:r>
                      <a:r>
                        <a:rPr kumimoji="0" lang="en-US" altLang="zh-CN" sz="2000" b="1" i="0" u="none" strike="noStrike" cap="none" normalizeH="0" baseline="-25000" dirty="0">
                          <a:ln>
                            <a:noFill/>
                          </a:ln>
                          <a:solidFill>
                            <a:srgbClr val="000000"/>
                          </a:solidFill>
                          <a:effectLst/>
                          <a:latin typeface="Tahoma" panose="020B0604030504040204" pitchFamily="34" charset="0"/>
                          <a:ea typeface="楷体_GB2312" pitchFamily="49" charset="-122"/>
                        </a:rPr>
                        <a:t>k-1</a:t>
                      </a:r>
                    </a:p>
                  </a:txBody>
                  <a:tcPr marT="45793" marB="45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33"/>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7AE67D3E-3111-4E82-8150-FC2C22E40D09}"/>
              </a:ext>
            </a:extLst>
          </p:cNvPr>
          <p:cNvSpPr>
            <a:spLocks noGrp="1" noChangeArrowheads="1"/>
          </p:cNvSpPr>
          <p:nvPr>
            <p:ph type="title"/>
          </p:nvPr>
        </p:nvSpPr>
        <p:spPr/>
        <p:txBody>
          <a:bodyPr/>
          <a:lstStyle/>
          <a:p>
            <a:pPr eaLnBrk="1" hangingPunct="1"/>
            <a:r>
              <a:rPr lang="zh-CN" altLang="en-US" dirty="0"/>
              <a:t>最长公共子序列</a:t>
            </a:r>
          </a:p>
        </p:txBody>
      </p:sp>
      <p:sp>
        <p:nvSpPr>
          <p:cNvPr id="16387" name="Rectangle 3">
            <a:extLst>
              <a:ext uri="{FF2B5EF4-FFF2-40B4-BE49-F238E27FC236}">
                <a16:creationId xmlns:a16="http://schemas.microsoft.com/office/drawing/2014/main" id="{92BDCEEF-FF9A-4881-B595-2FE69C2EFC31}"/>
              </a:ext>
            </a:extLst>
          </p:cNvPr>
          <p:cNvSpPr>
            <a:spLocks noGrp="1" noChangeArrowheads="1"/>
          </p:cNvSpPr>
          <p:nvPr>
            <p:ph idx="1"/>
          </p:nvPr>
        </p:nvSpPr>
        <p:spPr>
          <a:xfrm>
            <a:off x="2640014" y="2133600"/>
            <a:ext cx="7342187" cy="4191000"/>
          </a:xfrm>
        </p:spPr>
        <p:txBody>
          <a:bodyPr>
            <a:normAutofit fontScale="62500" lnSpcReduction="20000"/>
          </a:bodyPr>
          <a:lstStyle/>
          <a:p>
            <a:pPr eaLnBrk="1" hangingPunct="1">
              <a:lnSpc>
                <a:spcPct val="150000"/>
              </a:lnSpc>
            </a:pPr>
            <a:r>
              <a:rPr lang="zh-CN" altLang="en-US" sz="2800" dirty="0"/>
              <a:t>递归解法</a:t>
            </a:r>
          </a:p>
          <a:p>
            <a:pPr lvl="1" eaLnBrk="1" hangingPunct="1">
              <a:lnSpc>
                <a:spcPct val="150000"/>
              </a:lnSpc>
            </a:pPr>
            <a:r>
              <a:rPr lang="zh-CN" altLang="en-US" sz="2400" dirty="0"/>
              <a:t>问题形式：求</a:t>
            </a:r>
            <a:r>
              <a:rPr lang="en-US" altLang="zh-CN" sz="2400" dirty="0"/>
              <a:t>X</a:t>
            </a:r>
            <a:r>
              <a:rPr lang="en-US" altLang="zh-CN" sz="2400" baseline="-25000" dirty="0"/>
              <a:t>0</a:t>
            </a:r>
            <a:r>
              <a:rPr lang="en-US" altLang="zh-CN" sz="2400" baseline="-25000" dirty="0">
                <a:latin typeface="Arial" panose="020B0604020202020204" pitchFamily="34" charset="0"/>
              </a:rPr>
              <a:t>…</a:t>
            </a:r>
            <a:r>
              <a:rPr lang="en-US" altLang="zh-CN" sz="2400" baseline="-25000" dirty="0"/>
              <a:t>i</a:t>
            </a:r>
            <a:r>
              <a:rPr lang="zh-CN" altLang="en-US" sz="2400" dirty="0"/>
              <a:t>，</a:t>
            </a:r>
            <a:r>
              <a:rPr lang="en-US" altLang="zh-CN" sz="2400" dirty="0"/>
              <a:t>Y</a:t>
            </a:r>
            <a:r>
              <a:rPr lang="en-US" altLang="zh-CN" sz="2400" baseline="-25000" dirty="0"/>
              <a:t>0</a:t>
            </a:r>
            <a:r>
              <a:rPr lang="en-US" altLang="zh-CN" sz="2400" baseline="-25000" dirty="0">
                <a:latin typeface="Arial" panose="020B0604020202020204" pitchFamily="34" charset="0"/>
              </a:rPr>
              <a:t>…</a:t>
            </a:r>
            <a:r>
              <a:rPr lang="en-US" altLang="zh-CN" sz="2400" baseline="-25000" dirty="0"/>
              <a:t>j</a:t>
            </a:r>
            <a:r>
              <a:rPr lang="zh-CN" altLang="en-US" sz="2400" dirty="0"/>
              <a:t>的最长公共子序列；</a:t>
            </a:r>
          </a:p>
          <a:p>
            <a:pPr lvl="1" eaLnBrk="1" hangingPunct="1">
              <a:lnSpc>
                <a:spcPct val="150000"/>
              </a:lnSpc>
            </a:pPr>
            <a:r>
              <a:rPr lang="zh-CN" altLang="en-US" sz="2400" dirty="0"/>
              <a:t>递归规则：</a:t>
            </a:r>
            <a:br>
              <a:rPr lang="zh-CN" altLang="en-US" sz="2400" dirty="0"/>
            </a:br>
            <a:r>
              <a:rPr lang="zh-CN" altLang="en-US" sz="2400" dirty="0"/>
              <a:t>若</a:t>
            </a:r>
            <a:r>
              <a:rPr lang="en-US" altLang="zh-CN" sz="2400" dirty="0"/>
              <a:t>x</a:t>
            </a:r>
            <a:r>
              <a:rPr lang="en-US" altLang="zh-CN" sz="2400" baseline="-25000" dirty="0"/>
              <a:t>i</a:t>
            </a:r>
            <a:r>
              <a:rPr lang="en-US" altLang="zh-CN" sz="2400" dirty="0"/>
              <a:t>=</a:t>
            </a:r>
            <a:r>
              <a:rPr lang="en-US" altLang="zh-CN" sz="2400" dirty="0" err="1"/>
              <a:t>y</a:t>
            </a:r>
            <a:r>
              <a:rPr lang="en-US" altLang="zh-CN" sz="2400" baseline="-25000" dirty="0" err="1"/>
              <a:t>j</a:t>
            </a:r>
            <a:r>
              <a:rPr lang="zh-CN" altLang="en-US" sz="2400" dirty="0"/>
              <a:t>，则</a:t>
            </a:r>
            <a:br>
              <a:rPr lang="zh-CN" altLang="en-US" sz="2400" dirty="0"/>
            </a:br>
            <a:r>
              <a:rPr lang="zh-CN" altLang="en-US" sz="2400" dirty="0"/>
              <a:t>	求</a:t>
            </a:r>
            <a:r>
              <a:rPr lang="en-US" altLang="zh-CN" sz="2400" dirty="0"/>
              <a:t>X</a:t>
            </a:r>
            <a:r>
              <a:rPr lang="en-US" altLang="zh-CN" sz="2400" baseline="-25000" dirty="0"/>
              <a:t>0</a:t>
            </a:r>
            <a:r>
              <a:rPr lang="en-US" altLang="zh-CN" sz="2400" baseline="-25000" dirty="0">
                <a:latin typeface="Arial" panose="020B0604020202020204" pitchFamily="34" charset="0"/>
              </a:rPr>
              <a:t>…</a:t>
            </a:r>
            <a:r>
              <a:rPr lang="en-US" altLang="zh-CN" sz="2400" baseline="-25000" dirty="0"/>
              <a:t>i-1</a:t>
            </a:r>
            <a:r>
              <a:rPr lang="zh-CN" altLang="en-US" sz="2400" dirty="0"/>
              <a:t>，</a:t>
            </a:r>
            <a:r>
              <a:rPr lang="en-US" altLang="zh-CN" sz="2400" dirty="0"/>
              <a:t>Y</a:t>
            </a:r>
            <a:r>
              <a:rPr lang="en-US" altLang="zh-CN" sz="2400" baseline="-25000" dirty="0"/>
              <a:t>0</a:t>
            </a:r>
            <a:r>
              <a:rPr lang="en-US" altLang="zh-CN" sz="2400" baseline="-25000" dirty="0">
                <a:latin typeface="Arial" panose="020B0604020202020204" pitchFamily="34" charset="0"/>
              </a:rPr>
              <a:t>…</a:t>
            </a:r>
            <a:r>
              <a:rPr lang="en-US" altLang="zh-CN" sz="2400" baseline="-25000" dirty="0"/>
              <a:t>j-1</a:t>
            </a:r>
            <a:r>
              <a:rPr lang="zh-CN" altLang="en-US" sz="2400" dirty="0"/>
              <a:t>的最长公共子序列</a:t>
            </a:r>
            <a:r>
              <a:rPr lang="en-US" altLang="zh-CN" sz="2400" dirty="0"/>
              <a:t>Z</a:t>
            </a:r>
            <a:r>
              <a:rPr lang="en-US" altLang="zh-CN" sz="2400" baseline="-25000" dirty="0"/>
              <a:t>0</a:t>
            </a:r>
            <a:r>
              <a:rPr lang="en-US" altLang="zh-CN" sz="2400" baseline="-25000" dirty="0">
                <a:latin typeface="Arial" panose="020B0604020202020204" pitchFamily="34" charset="0"/>
              </a:rPr>
              <a:t>…</a:t>
            </a:r>
            <a:r>
              <a:rPr lang="en-US" altLang="zh-CN" sz="2400" baseline="-25000" dirty="0"/>
              <a:t>k</a:t>
            </a:r>
            <a:r>
              <a:rPr lang="zh-CN" altLang="en-US" sz="2400" dirty="0"/>
              <a:t>；</a:t>
            </a:r>
            <a:br>
              <a:rPr lang="zh-CN" altLang="en-US" sz="2400" dirty="0"/>
            </a:br>
            <a:r>
              <a:rPr lang="zh-CN" altLang="en-US" sz="2400" dirty="0"/>
              <a:t>	</a:t>
            </a:r>
            <a:r>
              <a:rPr lang="en-US" altLang="zh-CN" sz="2400" dirty="0"/>
              <a:t>Z</a:t>
            </a:r>
            <a:r>
              <a:rPr lang="en-US" altLang="zh-CN" sz="2400" baseline="-25000" dirty="0"/>
              <a:t>0</a:t>
            </a:r>
            <a:r>
              <a:rPr lang="en-US" altLang="zh-CN" sz="2400" baseline="-25000" dirty="0">
                <a:latin typeface="Arial" panose="020B0604020202020204" pitchFamily="34" charset="0"/>
              </a:rPr>
              <a:t>…</a:t>
            </a:r>
            <a:r>
              <a:rPr lang="en-US" altLang="zh-CN" sz="2400" baseline="-25000" dirty="0"/>
              <a:t>k</a:t>
            </a:r>
            <a:r>
              <a:rPr lang="en-US" altLang="zh-CN" sz="2400" dirty="0"/>
              <a:t>+{x</a:t>
            </a:r>
            <a:r>
              <a:rPr lang="en-US" altLang="zh-CN" sz="2400" baseline="-25000" dirty="0"/>
              <a:t>i</a:t>
            </a:r>
            <a:r>
              <a:rPr lang="en-US" altLang="zh-CN" sz="2400" dirty="0"/>
              <a:t>}</a:t>
            </a:r>
            <a:r>
              <a:rPr lang="zh-CN" altLang="en-US" sz="2400" dirty="0"/>
              <a:t>即结果；</a:t>
            </a:r>
            <a:br>
              <a:rPr lang="zh-CN" altLang="en-US" sz="2400" dirty="0"/>
            </a:br>
            <a:r>
              <a:rPr lang="zh-CN" altLang="en-US" sz="2400" dirty="0"/>
              <a:t>否则</a:t>
            </a:r>
            <a:br>
              <a:rPr lang="zh-CN" altLang="en-US" sz="2400" dirty="0"/>
            </a:br>
            <a:r>
              <a:rPr lang="zh-CN" altLang="en-US" sz="2400" dirty="0"/>
              <a:t>	求</a:t>
            </a:r>
            <a:r>
              <a:rPr lang="en-US" altLang="zh-CN" sz="2400" dirty="0"/>
              <a:t>X</a:t>
            </a:r>
            <a:r>
              <a:rPr lang="en-US" altLang="zh-CN" sz="2400" baseline="-25000" dirty="0"/>
              <a:t>0</a:t>
            </a:r>
            <a:r>
              <a:rPr lang="en-US" altLang="zh-CN" sz="2400" baseline="-25000" dirty="0">
                <a:latin typeface="Arial" panose="020B0604020202020204" pitchFamily="34" charset="0"/>
              </a:rPr>
              <a:t>…</a:t>
            </a:r>
            <a:r>
              <a:rPr lang="en-US" altLang="zh-CN" sz="2400" baseline="-25000" dirty="0"/>
              <a:t>i-1</a:t>
            </a:r>
            <a:r>
              <a:rPr lang="zh-CN" altLang="en-US" sz="2400" dirty="0"/>
              <a:t>，</a:t>
            </a:r>
            <a:r>
              <a:rPr lang="en-US" altLang="zh-CN" sz="2400" dirty="0"/>
              <a:t>Y</a:t>
            </a:r>
            <a:r>
              <a:rPr lang="en-US" altLang="zh-CN" sz="2400" baseline="-25000" dirty="0"/>
              <a:t>0</a:t>
            </a:r>
            <a:r>
              <a:rPr lang="en-US" altLang="zh-CN" sz="2400" baseline="-25000" dirty="0">
                <a:latin typeface="Arial" panose="020B0604020202020204" pitchFamily="34" charset="0"/>
              </a:rPr>
              <a:t>…</a:t>
            </a:r>
            <a:r>
              <a:rPr lang="en-US" altLang="zh-CN" sz="2400" baseline="-25000" dirty="0"/>
              <a:t>j</a:t>
            </a:r>
            <a:r>
              <a:rPr lang="zh-CN" altLang="en-US" sz="2400" dirty="0"/>
              <a:t>的最长公共子序列</a:t>
            </a:r>
            <a:r>
              <a:rPr lang="en-US" altLang="zh-CN" sz="2400" dirty="0"/>
              <a:t>Z1;</a:t>
            </a:r>
            <a:br>
              <a:rPr lang="en-US" altLang="zh-CN" sz="2400" dirty="0"/>
            </a:br>
            <a:r>
              <a:rPr lang="en-US" altLang="zh-CN" sz="2400" dirty="0"/>
              <a:t>	</a:t>
            </a:r>
            <a:r>
              <a:rPr lang="zh-CN" altLang="en-US" sz="2400" dirty="0"/>
              <a:t>求</a:t>
            </a:r>
            <a:r>
              <a:rPr lang="en-US" altLang="zh-CN" sz="2400" dirty="0"/>
              <a:t>X</a:t>
            </a:r>
            <a:r>
              <a:rPr lang="en-US" altLang="zh-CN" sz="2400" baseline="-25000" dirty="0"/>
              <a:t>0</a:t>
            </a:r>
            <a:r>
              <a:rPr lang="en-US" altLang="zh-CN" sz="2400" baseline="-25000" dirty="0">
                <a:latin typeface="Arial" panose="020B0604020202020204" pitchFamily="34" charset="0"/>
              </a:rPr>
              <a:t>…</a:t>
            </a:r>
            <a:r>
              <a:rPr lang="en-US" altLang="zh-CN" sz="2400" baseline="-25000" dirty="0"/>
              <a:t>i</a:t>
            </a:r>
            <a:r>
              <a:rPr lang="zh-CN" altLang="en-US" sz="2400" dirty="0"/>
              <a:t>，</a:t>
            </a:r>
            <a:r>
              <a:rPr lang="en-US" altLang="zh-CN" sz="2400" dirty="0"/>
              <a:t>Y</a:t>
            </a:r>
            <a:r>
              <a:rPr lang="en-US" altLang="zh-CN" sz="2400" baseline="-25000" dirty="0"/>
              <a:t>0</a:t>
            </a:r>
            <a:r>
              <a:rPr lang="en-US" altLang="zh-CN" sz="2400" baseline="-25000" dirty="0">
                <a:latin typeface="Arial" panose="020B0604020202020204" pitchFamily="34" charset="0"/>
              </a:rPr>
              <a:t>…</a:t>
            </a:r>
            <a:r>
              <a:rPr lang="en-US" altLang="zh-CN" sz="2400" baseline="-25000" dirty="0"/>
              <a:t>j-1</a:t>
            </a:r>
            <a:r>
              <a:rPr lang="zh-CN" altLang="en-US" sz="2400" dirty="0"/>
              <a:t>的最长公共子序列</a:t>
            </a:r>
            <a:r>
              <a:rPr lang="en-US" altLang="zh-CN" sz="2400" dirty="0"/>
              <a:t>Z2</a:t>
            </a:r>
            <a:r>
              <a:rPr lang="zh-CN" altLang="en-US" sz="2400" dirty="0"/>
              <a:t>；</a:t>
            </a:r>
            <a:br>
              <a:rPr lang="zh-CN" altLang="en-US" sz="2400" dirty="0"/>
            </a:br>
            <a:r>
              <a:rPr lang="zh-CN" altLang="en-US" sz="2400" dirty="0"/>
              <a:t>	比较</a:t>
            </a:r>
            <a:r>
              <a:rPr lang="en-US" altLang="zh-CN" sz="2400" dirty="0"/>
              <a:t>Z1</a:t>
            </a:r>
            <a:r>
              <a:rPr lang="zh-CN" altLang="en-US" sz="2400" dirty="0"/>
              <a:t>和</a:t>
            </a:r>
            <a:r>
              <a:rPr lang="en-US" altLang="zh-CN" sz="2400" dirty="0"/>
              <a:t>Z2</a:t>
            </a:r>
            <a:r>
              <a:rPr lang="zh-CN" altLang="en-US" sz="2400" dirty="0"/>
              <a:t>，长度较长的序列即结果；</a:t>
            </a:r>
          </a:p>
          <a:p>
            <a:pPr lvl="1" eaLnBrk="1" hangingPunct="1">
              <a:lnSpc>
                <a:spcPct val="150000"/>
              </a:lnSpc>
            </a:pPr>
            <a:r>
              <a:rPr lang="zh-CN" altLang="en-US" sz="2400" dirty="0"/>
              <a:t>终结条件：若</a:t>
            </a:r>
            <a:r>
              <a:rPr lang="en-US" altLang="zh-CN" sz="2400" dirty="0"/>
              <a:t>X</a:t>
            </a:r>
            <a:r>
              <a:rPr lang="zh-CN" altLang="en-US" sz="2400" dirty="0"/>
              <a:t>或</a:t>
            </a:r>
            <a:r>
              <a:rPr lang="en-US" altLang="zh-CN" sz="2400" dirty="0"/>
              <a:t>Y</a:t>
            </a:r>
            <a:r>
              <a:rPr lang="zh-CN" altLang="en-US" sz="2400" dirty="0"/>
              <a:t>为空序列，则</a:t>
            </a:r>
            <a:r>
              <a:rPr lang="en-US" altLang="zh-CN" sz="2400" dirty="0"/>
              <a:t>Z</a:t>
            </a:r>
            <a:r>
              <a:rPr lang="zh-CN" altLang="en-US" sz="2400" dirty="0"/>
              <a:t>为空序列；</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Group 11">
            <a:extLst>
              <a:ext uri="{FF2B5EF4-FFF2-40B4-BE49-F238E27FC236}">
                <a16:creationId xmlns:a16="http://schemas.microsoft.com/office/drawing/2014/main" id="{96B2F9C6-04F9-49A7-A918-0646FEBE80A6}"/>
              </a:ext>
            </a:extLst>
          </p:cNvPr>
          <p:cNvGrpSpPr>
            <a:grpSpLocks/>
          </p:cNvGrpSpPr>
          <p:nvPr/>
        </p:nvGrpSpPr>
        <p:grpSpPr bwMode="auto">
          <a:xfrm>
            <a:off x="2351089" y="2060575"/>
            <a:ext cx="8124825" cy="4222750"/>
            <a:chOff x="564" y="255"/>
            <a:chExt cx="5118" cy="2660"/>
          </a:xfrm>
        </p:grpSpPr>
        <p:sp>
          <p:nvSpPr>
            <p:cNvPr id="17412" name="Text Box 2">
              <a:extLst>
                <a:ext uri="{FF2B5EF4-FFF2-40B4-BE49-F238E27FC236}">
                  <a16:creationId xmlns:a16="http://schemas.microsoft.com/office/drawing/2014/main" id="{23746849-8928-40BC-801E-DAFB9C2E62FB}"/>
                </a:ext>
              </a:extLst>
            </p:cNvPr>
            <p:cNvSpPr txBox="1">
              <a:spLocks noChangeArrowheads="1"/>
            </p:cNvSpPr>
            <p:nvPr/>
          </p:nvSpPr>
          <p:spPr bwMode="auto">
            <a:xfrm>
              <a:off x="2469" y="255"/>
              <a:ext cx="602" cy="256"/>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2000" b="1">
                  <a:latin typeface="Courier New" panose="02070309020205020404" pitchFamily="49" charset="0"/>
                  <a:ea typeface="华文新魏" panose="02010800040101010101" pitchFamily="2" charset="-122"/>
                </a:rPr>
                <a:t>(m,n)</a:t>
              </a:r>
            </a:p>
          </p:txBody>
        </p:sp>
        <p:sp>
          <p:nvSpPr>
            <p:cNvPr id="17413" name="Text Box 3">
              <a:extLst>
                <a:ext uri="{FF2B5EF4-FFF2-40B4-BE49-F238E27FC236}">
                  <a16:creationId xmlns:a16="http://schemas.microsoft.com/office/drawing/2014/main" id="{9F868DFB-55F2-4C10-92DC-8FD692B3AAB7}"/>
                </a:ext>
              </a:extLst>
            </p:cNvPr>
            <p:cNvSpPr txBox="1">
              <a:spLocks noChangeArrowheads="1"/>
            </p:cNvSpPr>
            <p:nvPr/>
          </p:nvSpPr>
          <p:spPr bwMode="auto">
            <a:xfrm>
              <a:off x="1426" y="799"/>
              <a:ext cx="2522" cy="256"/>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2000" b="1">
                  <a:latin typeface="Courier New" panose="02070309020205020404" pitchFamily="49" charset="0"/>
                  <a:ea typeface="华文新魏" panose="02010800040101010101" pitchFamily="2" charset="-122"/>
                </a:rPr>
                <a:t>(m-1,n-1)|(m,n-1),(m-1,n)</a:t>
              </a:r>
            </a:p>
          </p:txBody>
        </p:sp>
        <p:sp>
          <p:nvSpPr>
            <p:cNvPr id="17414" name="Text Box 4">
              <a:extLst>
                <a:ext uri="{FF2B5EF4-FFF2-40B4-BE49-F238E27FC236}">
                  <a16:creationId xmlns:a16="http://schemas.microsoft.com/office/drawing/2014/main" id="{39E093C5-039F-4FC7-8A68-F5126C33E24E}"/>
                </a:ext>
              </a:extLst>
            </p:cNvPr>
            <p:cNvSpPr txBox="1">
              <a:spLocks noChangeArrowheads="1"/>
            </p:cNvSpPr>
            <p:nvPr/>
          </p:nvSpPr>
          <p:spPr bwMode="auto">
            <a:xfrm>
              <a:off x="564" y="1479"/>
              <a:ext cx="2906" cy="256"/>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2000" b="1">
                  <a:latin typeface="Courier New" panose="02070309020205020404" pitchFamily="49" charset="0"/>
                  <a:ea typeface="华文新魏" panose="02010800040101010101" pitchFamily="2" charset="-122"/>
                </a:rPr>
                <a:t>(m-2,n-2)|(m-1,n-2),(m-2,n-1)</a:t>
              </a:r>
            </a:p>
          </p:txBody>
        </p:sp>
        <p:sp>
          <p:nvSpPr>
            <p:cNvPr id="17415" name="Text Box 5">
              <a:extLst>
                <a:ext uri="{FF2B5EF4-FFF2-40B4-BE49-F238E27FC236}">
                  <a16:creationId xmlns:a16="http://schemas.microsoft.com/office/drawing/2014/main" id="{C8530DD0-CF8E-4ADE-A1B5-C5E287156DE0}"/>
                </a:ext>
              </a:extLst>
            </p:cNvPr>
            <p:cNvSpPr txBox="1">
              <a:spLocks noChangeArrowheads="1"/>
            </p:cNvSpPr>
            <p:nvPr/>
          </p:nvSpPr>
          <p:spPr bwMode="auto">
            <a:xfrm>
              <a:off x="1698" y="2069"/>
              <a:ext cx="2714" cy="256"/>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2000" b="1">
                  <a:latin typeface="Courier New" panose="02070309020205020404" pitchFamily="49" charset="0"/>
                  <a:ea typeface="华文新魏" panose="02010800040101010101" pitchFamily="2" charset="-122"/>
                </a:rPr>
                <a:t>(m-1,n-2)|(m,n-2),(m-1,n-1)</a:t>
              </a:r>
            </a:p>
          </p:txBody>
        </p:sp>
        <p:sp>
          <p:nvSpPr>
            <p:cNvPr id="17416" name="Text Box 6">
              <a:extLst>
                <a:ext uri="{FF2B5EF4-FFF2-40B4-BE49-F238E27FC236}">
                  <a16:creationId xmlns:a16="http://schemas.microsoft.com/office/drawing/2014/main" id="{B53FE491-4780-4124-8DEC-35E14A508BB2}"/>
                </a:ext>
              </a:extLst>
            </p:cNvPr>
            <p:cNvSpPr txBox="1">
              <a:spLocks noChangeArrowheads="1"/>
            </p:cNvSpPr>
            <p:nvPr/>
          </p:nvSpPr>
          <p:spPr bwMode="auto">
            <a:xfrm>
              <a:off x="2968" y="2659"/>
              <a:ext cx="2714" cy="256"/>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2000" b="1">
                  <a:latin typeface="Courier New" panose="02070309020205020404" pitchFamily="49" charset="0"/>
                  <a:ea typeface="华文新魏" panose="02010800040101010101" pitchFamily="2" charset="-122"/>
                </a:rPr>
                <a:t>(m-2,n-1)|(m-1,n-1),(m-2,n)</a:t>
              </a:r>
            </a:p>
          </p:txBody>
        </p:sp>
        <p:sp>
          <p:nvSpPr>
            <p:cNvPr id="17417" name="Line 7">
              <a:extLst>
                <a:ext uri="{FF2B5EF4-FFF2-40B4-BE49-F238E27FC236}">
                  <a16:creationId xmlns:a16="http://schemas.microsoft.com/office/drawing/2014/main" id="{0FE30FF4-F4FD-4946-A19F-8277CBD9397E}"/>
                </a:ext>
              </a:extLst>
            </p:cNvPr>
            <p:cNvSpPr>
              <a:spLocks noChangeShapeType="1"/>
            </p:cNvSpPr>
            <p:nvPr/>
          </p:nvSpPr>
          <p:spPr bwMode="auto">
            <a:xfrm flipH="1">
              <a:off x="2517" y="527"/>
              <a:ext cx="182" cy="2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7418" name="Line 8">
              <a:extLst>
                <a:ext uri="{FF2B5EF4-FFF2-40B4-BE49-F238E27FC236}">
                  <a16:creationId xmlns:a16="http://schemas.microsoft.com/office/drawing/2014/main" id="{0DBB4643-A589-4355-9B9B-EAD180B0E89E}"/>
                </a:ext>
              </a:extLst>
            </p:cNvPr>
            <p:cNvSpPr>
              <a:spLocks noChangeShapeType="1"/>
            </p:cNvSpPr>
            <p:nvPr/>
          </p:nvSpPr>
          <p:spPr bwMode="auto">
            <a:xfrm flipH="1">
              <a:off x="1565" y="1071"/>
              <a:ext cx="272" cy="40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7419" name="Line 9">
              <a:extLst>
                <a:ext uri="{FF2B5EF4-FFF2-40B4-BE49-F238E27FC236}">
                  <a16:creationId xmlns:a16="http://schemas.microsoft.com/office/drawing/2014/main" id="{307AC3D1-443F-4F59-8CFE-130333856CC0}"/>
                </a:ext>
              </a:extLst>
            </p:cNvPr>
            <p:cNvSpPr>
              <a:spLocks noChangeShapeType="1"/>
            </p:cNvSpPr>
            <p:nvPr/>
          </p:nvSpPr>
          <p:spPr bwMode="auto">
            <a:xfrm>
              <a:off x="2744" y="1071"/>
              <a:ext cx="181" cy="99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7420" name="Line 10">
              <a:extLst>
                <a:ext uri="{FF2B5EF4-FFF2-40B4-BE49-F238E27FC236}">
                  <a16:creationId xmlns:a16="http://schemas.microsoft.com/office/drawing/2014/main" id="{8D5C150A-FE9A-496B-9641-5E4929703A92}"/>
                </a:ext>
              </a:extLst>
            </p:cNvPr>
            <p:cNvSpPr>
              <a:spLocks noChangeShapeType="1"/>
            </p:cNvSpPr>
            <p:nvPr/>
          </p:nvSpPr>
          <p:spPr bwMode="auto">
            <a:xfrm>
              <a:off x="3560" y="1071"/>
              <a:ext cx="681" cy="15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13" name="Rectangle 2">
            <a:extLst>
              <a:ext uri="{FF2B5EF4-FFF2-40B4-BE49-F238E27FC236}">
                <a16:creationId xmlns:a16="http://schemas.microsoft.com/office/drawing/2014/main" id="{3BF81496-66BE-449E-AE70-1986E0C433F2}"/>
              </a:ext>
            </a:extLst>
          </p:cNvPr>
          <p:cNvSpPr txBox="1">
            <a:spLocks noChangeArrowheads="1"/>
          </p:cNvSpPr>
          <p:nvPr/>
        </p:nvSpPr>
        <p:spPr>
          <a:xfrm>
            <a:off x="2592925" y="624110"/>
            <a:ext cx="8911687" cy="1280890"/>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a:t>最长公共子序列</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BDCE6E02-8A52-4206-9BDB-F0BDC9F4C1B2}"/>
              </a:ext>
            </a:extLst>
          </p:cNvPr>
          <p:cNvSpPr>
            <a:spLocks noGrp="1" noChangeArrowheads="1"/>
          </p:cNvSpPr>
          <p:nvPr>
            <p:ph type="title"/>
          </p:nvPr>
        </p:nvSpPr>
        <p:spPr/>
        <p:txBody>
          <a:bodyPr/>
          <a:lstStyle/>
          <a:p>
            <a:pPr eaLnBrk="1" hangingPunct="1"/>
            <a:r>
              <a:rPr lang="zh-CN" altLang="en-US"/>
              <a:t>最长公共子序列</a:t>
            </a:r>
          </a:p>
        </p:txBody>
      </p:sp>
      <p:sp>
        <p:nvSpPr>
          <p:cNvPr id="18435" name="Rectangle 3">
            <a:extLst>
              <a:ext uri="{FF2B5EF4-FFF2-40B4-BE49-F238E27FC236}">
                <a16:creationId xmlns:a16="http://schemas.microsoft.com/office/drawing/2014/main" id="{66DC147F-E4E1-45D5-81F2-EC07A039424C}"/>
              </a:ext>
            </a:extLst>
          </p:cNvPr>
          <p:cNvSpPr>
            <a:spLocks noGrp="1" noChangeArrowheads="1"/>
          </p:cNvSpPr>
          <p:nvPr>
            <p:ph idx="1"/>
          </p:nvPr>
        </p:nvSpPr>
        <p:spPr>
          <a:xfrm>
            <a:off x="2855913" y="2060576"/>
            <a:ext cx="7416800" cy="4492625"/>
          </a:xfrm>
        </p:spPr>
        <p:txBody>
          <a:bodyPr>
            <a:normAutofit fontScale="77500" lnSpcReduction="20000"/>
          </a:bodyPr>
          <a:lstStyle/>
          <a:p>
            <a:pPr defTabSz="723900" eaLnBrk="1" hangingPunct="1">
              <a:lnSpc>
                <a:spcPct val="170000"/>
              </a:lnSpc>
            </a:pPr>
            <a:r>
              <a:rPr lang="zh-CN" altLang="en-US" sz="2400" dirty="0"/>
              <a:t>自底向上构造最优值</a:t>
            </a:r>
          </a:p>
          <a:p>
            <a:pPr lvl="1" defTabSz="723900" eaLnBrk="1" hangingPunct="1">
              <a:lnSpc>
                <a:spcPct val="170000"/>
              </a:lnSpc>
            </a:pPr>
            <a:r>
              <a:rPr lang="zh-CN" altLang="en-US" sz="2000" dirty="0"/>
              <a:t>求解</a:t>
            </a:r>
            <a:r>
              <a:rPr lang="en-US" altLang="zh-CN" sz="2000" dirty="0"/>
              <a:t>X</a:t>
            </a:r>
            <a:r>
              <a:rPr lang="en-US" altLang="zh-CN" sz="2000" baseline="-25000" dirty="0"/>
              <a:t>0</a:t>
            </a:r>
            <a:r>
              <a:rPr lang="en-US" altLang="zh-CN" sz="2000" baseline="-25000" dirty="0">
                <a:latin typeface="Arial" panose="020B0604020202020204" pitchFamily="34" charset="0"/>
              </a:rPr>
              <a:t>…</a:t>
            </a:r>
            <a:r>
              <a:rPr lang="en-US" altLang="zh-CN" sz="2000" baseline="-25000" dirty="0"/>
              <a:t>m-1</a:t>
            </a:r>
            <a:r>
              <a:rPr lang="zh-CN" altLang="en-US" sz="2000" dirty="0"/>
              <a:t>和</a:t>
            </a:r>
            <a:r>
              <a:rPr lang="en-US" altLang="zh-CN" sz="2000" dirty="0"/>
              <a:t>Y</a:t>
            </a:r>
            <a:r>
              <a:rPr lang="en-US" altLang="zh-CN" sz="2000" baseline="-25000" dirty="0"/>
              <a:t>0</a:t>
            </a:r>
            <a:r>
              <a:rPr lang="en-US" altLang="zh-CN" sz="2000" baseline="-25000" dirty="0">
                <a:latin typeface="Arial" panose="020B0604020202020204" pitchFamily="34" charset="0"/>
              </a:rPr>
              <a:t>…</a:t>
            </a:r>
            <a:r>
              <a:rPr lang="en-US" altLang="zh-CN" sz="2000" baseline="-25000" dirty="0"/>
              <a:t>n-1</a:t>
            </a:r>
            <a:r>
              <a:rPr lang="zh-CN" altLang="en-US" sz="2000" dirty="0"/>
              <a:t>的最长公共子序列，记为</a:t>
            </a:r>
            <a:r>
              <a:rPr lang="en-US" altLang="zh-CN" sz="2000" dirty="0"/>
              <a:t>(X</a:t>
            </a:r>
            <a:r>
              <a:rPr lang="en-US" altLang="zh-CN" sz="2000" baseline="-25000" dirty="0"/>
              <a:t>m-1</a:t>
            </a:r>
            <a:r>
              <a:rPr lang="en-US" altLang="zh-CN" sz="2000" dirty="0"/>
              <a:t>,Y</a:t>
            </a:r>
            <a:r>
              <a:rPr lang="en-US" altLang="zh-CN" sz="2000" baseline="-25000" dirty="0"/>
              <a:t>n-1</a:t>
            </a:r>
            <a:r>
              <a:rPr lang="en-US" altLang="zh-CN" sz="2000" dirty="0"/>
              <a:t>)</a:t>
            </a:r>
            <a:br>
              <a:rPr lang="en-US" altLang="zh-CN" sz="2000" dirty="0"/>
            </a:br>
            <a:r>
              <a:rPr lang="zh-CN" altLang="en-US" sz="2000" dirty="0"/>
              <a:t>引入辅助向量</a:t>
            </a:r>
            <a:r>
              <a:rPr lang="en-US" altLang="zh-CN" sz="2000" dirty="0"/>
              <a:t>c</a:t>
            </a:r>
            <a:r>
              <a:rPr lang="en-US" altLang="zh-CN" sz="2000" baseline="-25000" dirty="0"/>
              <a:t>0</a:t>
            </a:r>
            <a:r>
              <a:rPr lang="en-US" altLang="zh-CN" sz="2000" baseline="-25000" dirty="0">
                <a:latin typeface="Arial" panose="020B0604020202020204" pitchFamily="34" charset="0"/>
              </a:rPr>
              <a:t>…</a:t>
            </a:r>
            <a:r>
              <a:rPr lang="en-US" altLang="zh-CN" sz="2000" baseline="-25000" dirty="0"/>
              <a:t>m,0</a:t>
            </a:r>
            <a:r>
              <a:rPr lang="en-US" altLang="zh-CN" sz="2000" baseline="-25000" dirty="0">
                <a:latin typeface="Arial" panose="020B0604020202020204" pitchFamily="34" charset="0"/>
              </a:rPr>
              <a:t>…</a:t>
            </a:r>
            <a:r>
              <a:rPr lang="en-US" altLang="zh-CN" sz="2000" baseline="-25000" dirty="0"/>
              <a:t>n</a:t>
            </a:r>
            <a:r>
              <a:rPr lang="zh-CN" altLang="en-US" sz="2000" dirty="0"/>
              <a:t>和</a:t>
            </a:r>
            <a:r>
              <a:rPr lang="en-US" altLang="zh-CN" sz="2000" dirty="0"/>
              <a:t>b</a:t>
            </a:r>
            <a:r>
              <a:rPr lang="en-US" altLang="zh-CN" sz="2000" baseline="-25000" dirty="0"/>
              <a:t>0</a:t>
            </a:r>
            <a:r>
              <a:rPr lang="en-US" altLang="zh-CN" sz="2000" baseline="-25000" dirty="0">
                <a:latin typeface="Arial" panose="020B0604020202020204" pitchFamily="34" charset="0"/>
              </a:rPr>
              <a:t>…</a:t>
            </a:r>
            <a:r>
              <a:rPr lang="en-US" altLang="zh-CN" sz="2000" baseline="-25000" dirty="0"/>
              <a:t>m-1,0</a:t>
            </a:r>
            <a:r>
              <a:rPr lang="en-US" altLang="zh-CN" sz="2000" baseline="-25000" dirty="0">
                <a:latin typeface="Arial" panose="020B0604020202020204" pitchFamily="34" charset="0"/>
              </a:rPr>
              <a:t>…</a:t>
            </a:r>
            <a:r>
              <a:rPr lang="en-US" altLang="zh-CN" sz="2000" baseline="-25000" dirty="0"/>
              <a:t>n-1</a:t>
            </a:r>
            <a:r>
              <a:rPr lang="zh-CN" altLang="en-US" sz="2000" dirty="0"/>
              <a:t>：</a:t>
            </a:r>
            <a:br>
              <a:rPr lang="zh-CN" altLang="en-US" sz="2000" dirty="0"/>
            </a:br>
            <a:r>
              <a:rPr lang="en-US" altLang="zh-CN" sz="2000" dirty="0"/>
              <a:t>c</a:t>
            </a:r>
            <a:r>
              <a:rPr lang="en-US" altLang="zh-CN" sz="2000" baseline="-25000" dirty="0"/>
              <a:t>0</a:t>
            </a:r>
            <a:r>
              <a:rPr lang="en-US" altLang="zh-CN" sz="2000" baseline="-25000" dirty="0">
                <a:latin typeface="Arial" panose="020B0604020202020204" pitchFamily="34" charset="0"/>
              </a:rPr>
              <a:t>…</a:t>
            </a:r>
            <a:r>
              <a:rPr lang="en-US" altLang="zh-CN" sz="2000" baseline="-25000" dirty="0"/>
              <a:t>m,0</a:t>
            </a:r>
            <a:r>
              <a:rPr lang="en-US" altLang="zh-CN" sz="2000" baseline="-25000" dirty="0">
                <a:latin typeface="Arial" panose="020B0604020202020204" pitchFamily="34" charset="0"/>
              </a:rPr>
              <a:t>…</a:t>
            </a:r>
            <a:r>
              <a:rPr lang="en-US" altLang="zh-CN" sz="2000" baseline="-25000" dirty="0"/>
              <a:t>n</a:t>
            </a:r>
            <a:r>
              <a:rPr lang="zh-CN" altLang="en-US" sz="2000" dirty="0"/>
              <a:t>记录子问题的最优值，</a:t>
            </a:r>
            <a:br>
              <a:rPr lang="zh-CN" altLang="en-US" sz="2000" dirty="0"/>
            </a:br>
            <a:r>
              <a:rPr lang="en-US" altLang="zh-CN" sz="2000" dirty="0" err="1"/>
              <a:t>c</a:t>
            </a:r>
            <a:r>
              <a:rPr lang="en-US" altLang="zh-CN" sz="2000" baseline="-25000" dirty="0" err="1"/>
              <a:t>i,j</a:t>
            </a:r>
            <a:r>
              <a:rPr lang="zh-CN" altLang="en-US" sz="2000" dirty="0"/>
              <a:t>表示</a:t>
            </a:r>
            <a:r>
              <a:rPr lang="en-US" altLang="zh-CN" sz="2000" dirty="0"/>
              <a:t>(X</a:t>
            </a:r>
            <a:r>
              <a:rPr lang="en-US" altLang="zh-CN" sz="2000" baseline="-25000" dirty="0"/>
              <a:t>i-1</a:t>
            </a:r>
            <a:r>
              <a:rPr lang="en-US" altLang="zh-CN" sz="2000" dirty="0"/>
              <a:t>,Y</a:t>
            </a:r>
            <a:r>
              <a:rPr lang="en-US" altLang="zh-CN" sz="2000" baseline="-25000" dirty="0"/>
              <a:t>j-1</a:t>
            </a:r>
            <a:r>
              <a:rPr lang="en-US" altLang="zh-CN" sz="2000" dirty="0"/>
              <a:t>)</a:t>
            </a:r>
            <a:r>
              <a:rPr lang="zh-CN" altLang="en-US" sz="2000" dirty="0"/>
              <a:t>的长度，</a:t>
            </a:r>
            <a:r>
              <a:rPr lang="en-US" altLang="zh-CN" sz="2000" dirty="0"/>
              <a:t>i</a:t>
            </a:r>
            <a:r>
              <a:rPr lang="zh-CN" altLang="en-US" sz="2000" dirty="0"/>
              <a:t>或</a:t>
            </a:r>
            <a:r>
              <a:rPr lang="en-US" altLang="zh-CN" sz="2000" dirty="0"/>
              <a:t>j</a:t>
            </a:r>
            <a:r>
              <a:rPr lang="zh-CN" altLang="en-US" sz="2000" dirty="0"/>
              <a:t>为</a:t>
            </a:r>
            <a:r>
              <a:rPr lang="en-US" altLang="zh-CN" sz="2000" dirty="0"/>
              <a:t>0</a:t>
            </a:r>
            <a:r>
              <a:rPr lang="zh-CN" altLang="en-US" sz="2000" dirty="0"/>
              <a:t>表示</a:t>
            </a:r>
            <a:r>
              <a:rPr lang="en-US" altLang="zh-CN" sz="2000" dirty="0"/>
              <a:t>X</a:t>
            </a:r>
            <a:r>
              <a:rPr lang="zh-CN" altLang="en-US" sz="2000" dirty="0"/>
              <a:t>或</a:t>
            </a:r>
            <a:r>
              <a:rPr lang="en-US" altLang="zh-CN" sz="2000" dirty="0"/>
              <a:t>Y</a:t>
            </a:r>
            <a:r>
              <a:rPr lang="zh-CN" altLang="en-US" sz="2000" dirty="0"/>
              <a:t>为空序列；</a:t>
            </a:r>
            <a:br>
              <a:rPr lang="zh-CN" altLang="en-US" sz="2000" dirty="0"/>
            </a:br>
            <a:r>
              <a:rPr lang="en-US" altLang="zh-CN" sz="2000" dirty="0"/>
              <a:t>b</a:t>
            </a:r>
            <a:r>
              <a:rPr lang="en-US" altLang="zh-CN" sz="2000" baseline="-25000" dirty="0"/>
              <a:t>0</a:t>
            </a:r>
            <a:r>
              <a:rPr lang="en-US" altLang="zh-CN" sz="2000" baseline="-25000" dirty="0">
                <a:latin typeface="Arial" panose="020B0604020202020204" pitchFamily="34" charset="0"/>
              </a:rPr>
              <a:t>…</a:t>
            </a:r>
            <a:r>
              <a:rPr lang="en-US" altLang="zh-CN" sz="2000" baseline="-25000" dirty="0"/>
              <a:t>m-1,0</a:t>
            </a:r>
            <a:r>
              <a:rPr lang="en-US" altLang="zh-CN" sz="2000" baseline="-25000" dirty="0">
                <a:latin typeface="Arial" panose="020B0604020202020204" pitchFamily="34" charset="0"/>
              </a:rPr>
              <a:t>…</a:t>
            </a:r>
            <a:r>
              <a:rPr lang="en-US" altLang="zh-CN" sz="2000" baseline="-25000" dirty="0"/>
              <a:t>n-1</a:t>
            </a:r>
            <a:r>
              <a:rPr lang="zh-CN" altLang="en-US" sz="2000" dirty="0"/>
              <a:t>记录子问题的解，</a:t>
            </a:r>
            <a:br>
              <a:rPr lang="zh-CN" altLang="en-US" sz="2000" dirty="0"/>
            </a:br>
            <a:r>
              <a:rPr lang="en-US" altLang="zh-CN" sz="2000" dirty="0" err="1"/>
              <a:t>b</a:t>
            </a:r>
            <a:r>
              <a:rPr lang="en-US" altLang="zh-CN" sz="2000" baseline="-25000" dirty="0" err="1"/>
              <a:t>i,j</a:t>
            </a:r>
            <a:r>
              <a:rPr lang="zh-CN" altLang="en-US" sz="2000" dirty="0"/>
              <a:t>表示</a:t>
            </a:r>
            <a:r>
              <a:rPr lang="en-US" altLang="zh-CN" sz="2000" dirty="0"/>
              <a:t>(</a:t>
            </a:r>
            <a:r>
              <a:rPr lang="en-US" altLang="zh-CN" sz="2000" dirty="0" err="1"/>
              <a:t>X</a:t>
            </a:r>
            <a:r>
              <a:rPr lang="en-US" altLang="zh-CN" sz="2000" baseline="-25000" dirty="0" err="1"/>
              <a:t>i</a:t>
            </a:r>
            <a:r>
              <a:rPr lang="en-US" altLang="zh-CN" sz="2000" dirty="0" err="1"/>
              <a:t>,Y</a:t>
            </a:r>
            <a:r>
              <a:rPr lang="en-US" altLang="zh-CN" sz="2000" baseline="-25000" dirty="0" err="1"/>
              <a:t>j</a:t>
            </a:r>
            <a:r>
              <a:rPr lang="en-US" altLang="zh-CN" sz="2000" dirty="0"/>
              <a:t>)</a:t>
            </a:r>
            <a:r>
              <a:rPr lang="zh-CN" altLang="en-US" sz="2000" dirty="0"/>
              <a:t>是由哪一个子问题的解得到的，</a:t>
            </a:r>
            <a:br>
              <a:rPr lang="zh-CN" altLang="en-US" sz="2000" dirty="0"/>
            </a:br>
            <a:r>
              <a:rPr lang="zh-CN" altLang="en-US" sz="2000" dirty="0"/>
              <a:t>例如，可约定：</a:t>
            </a:r>
            <a:br>
              <a:rPr lang="zh-CN" altLang="en-US" sz="2000" dirty="0"/>
            </a:br>
            <a:r>
              <a:rPr lang="en-US" altLang="zh-CN" sz="2000" dirty="0"/>
              <a:t>	</a:t>
            </a:r>
            <a:r>
              <a:rPr lang="zh-CN" altLang="en-US" sz="2000" dirty="0"/>
              <a:t>若是由</a:t>
            </a:r>
            <a:r>
              <a:rPr lang="en-US" altLang="zh-CN" sz="2000" dirty="0"/>
              <a:t>(X</a:t>
            </a:r>
            <a:r>
              <a:rPr lang="en-US" altLang="zh-CN" sz="2000" baseline="-25000" dirty="0"/>
              <a:t>i-1</a:t>
            </a:r>
            <a:r>
              <a:rPr lang="en-US" altLang="zh-CN" sz="2000" dirty="0"/>
              <a:t>,Y</a:t>
            </a:r>
            <a:r>
              <a:rPr lang="en-US" altLang="zh-CN" sz="2000" baseline="-25000" dirty="0"/>
              <a:t>j-1</a:t>
            </a:r>
            <a:r>
              <a:rPr lang="en-US" altLang="zh-CN" sz="2000" dirty="0"/>
              <a:t>)</a:t>
            </a:r>
            <a:r>
              <a:rPr lang="zh-CN" altLang="en-US" sz="2000" dirty="0"/>
              <a:t>的解得到的，</a:t>
            </a:r>
            <a:r>
              <a:rPr lang="en-US" altLang="zh-CN" sz="2000" dirty="0" err="1"/>
              <a:t>b</a:t>
            </a:r>
            <a:r>
              <a:rPr lang="en-US" altLang="zh-CN" sz="2000" baseline="-25000" dirty="0" err="1"/>
              <a:t>i,j</a:t>
            </a:r>
            <a:r>
              <a:rPr lang="zh-CN" altLang="en-US" sz="2000" dirty="0"/>
              <a:t>记为</a:t>
            </a:r>
            <a:r>
              <a:rPr lang="en-US" altLang="zh-CN" sz="2000" dirty="0"/>
              <a:t>1</a:t>
            </a:r>
            <a:r>
              <a:rPr lang="zh-CN" altLang="en-US" sz="2000" dirty="0"/>
              <a:t>；</a:t>
            </a:r>
            <a:br>
              <a:rPr lang="zh-CN" altLang="en-US" sz="2000" dirty="0"/>
            </a:br>
            <a:r>
              <a:rPr lang="en-US" altLang="zh-CN" sz="2000" dirty="0"/>
              <a:t>	</a:t>
            </a:r>
            <a:r>
              <a:rPr lang="zh-CN" altLang="en-US" sz="2000" dirty="0"/>
              <a:t>若是由</a:t>
            </a:r>
            <a:r>
              <a:rPr lang="en-US" altLang="zh-CN" sz="2000" dirty="0"/>
              <a:t>(X</a:t>
            </a:r>
            <a:r>
              <a:rPr lang="en-US" altLang="zh-CN" sz="2000" baseline="-25000" dirty="0"/>
              <a:t>i-1</a:t>
            </a:r>
            <a:r>
              <a:rPr lang="en-US" altLang="zh-CN" sz="2000" dirty="0"/>
              <a:t>,Y</a:t>
            </a:r>
            <a:r>
              <a:rPr lang="en-US" altLang="zh-CN" sz="2000" baseline="-25000" dirty="0"/>
              <a:t>j</a:t>
            </a:r>
            <a:r>
              <a:rPr lang="en-US" altLang="zh-CN" sz="2000" dirty="0"/>
              <a:t>)</a:t>
            </a:r>
            <a:r>
              <a:rPr lang="zh-CN" altLang="en-US" sz="2000" dirty="0"/>
              <a:t>的解得到的，</a:t>
            </a:r>
            <a:r>
              <a:rPr lang="en-US" altLang="zh-CN" sz="2000" dirty="0" err="1"/>
              <a:t>b</a:t>
            </a:r>
            <a:r>
              <a:rPr lang="en-US" altLang="zh-CN" sz="2000" baseline="-25000" dirty="0" err="1"/>
              <a:t>i,j</a:t>
            </a:r>
            <a:r>
              <a:rPr lang="zh-CN" altLang="en-US" sz="2000" dirty="0"/>
              <a:t>记为</a:t>
            </a:r>
            <a:r>
              <a:rPr lang="en-US" altLang="zh-CN" sz="2000" dirty="0"/>
              <a:t>2</a:t>
            </a:r>
            <a:r>
              <a:rPr lang="zh-CN" altLang="en-US" sz="2000" dirty="0"/>
              <a:t>；</a:t>
            </a:r>
            <a:br>
              <a:rPr lang="zh-CN" altLang="en-US" sz="2000" dirty="0"/>
            </a:br>
            <a:r>
              <a:rPr lang="en-US" altLang="zh-CN" sz="2000" dirty="0"/>
              <a:t>	</a:t>
            </a:r>
            <a:r>
              <a:rPr lang="zh-CN" altLang="en-US" sz="2000" dirty="0"/>
              <a:t>若是由</a:t>
            </a:r>
            <a:r>
              <a:rPr lang="en-US" altLang="zh-CN" sz="2000" dirty="0"/>
              <a:t>(X</a:t>
            </a:r>
            <a:r>
              <a:rPr lang="en-US" altLang="zh-CN" sz="2000" baseline="-25000" dirty="0"/>
              <a:t>i</a:t>
            </a:r>
            <a:r>
              <a:rPr lang="en-US" altLang="zh-CN" sz="2000" dirty="0"/>
              <a:t>,Y</a:t>
            </a:r>
            <a:r>
              <a:rPr lang="en-US" altLang="zh-CN" sz="2000" baseline="-25000" dirty="0"/>
              <a:t>j-1</a:t>
            </a:r>
            <a:r>
              <a:rPr lang="en-US" altLang="zh-CN" sz="2000" dirty="0"/>
              <a:t>)</a:t>
            </a:r>
            <a:r>
              <a:rPr lang="zh-CN" altLang="en-US" sz="2000" dirty="0"/>
              <a:t>的解得到的，</a:t>
            </a:r>
            <a:r>
              <a:rPr lang="en-US" altLang="zh-CN" sz="2000" dirty="0" err="1"/>
              <a:t>b</a:t>
            </a:r>
            <a:r>
              <a:rPr lang="en-US" altLang="zh-CN" sz="2000" baseline="-25000" dirty="0" err="1"/>
              <a:t>i,j</a:t>
            </a:r>
            <a:r>
              <a:rPr lang="zh-CN" altLang="en-US" sz="2000" dirty="0"/>
              <a:t>记为</a:t>
            </a:r>
            <a:r>
              <a:rPr lang="en-US" altLang="zh-CN" sz="2000" dirty="0"/>
              <a:t>3</a:t>
            </a:r>
            <a:r>
              <a:rPr lang="zh-CN" altLang="en-US" sz="2000" dirty="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CFA76BFD-078C-4E7C-8657-9E33AAEA2BA5}"/>
              </a:ext>
            </a:extLst>
          </p:cNvPr>
          <p:cNvSpPr>
            <a:spLocks noGrp="1" noChangeArrowheads="1"/>
          </p:cNvSpPr>
          <p:nvPr>
            <p:ph type="title"/>
          </p:nvPr>
        </p:nvSpPr>
        <p:spPr/>
        <p:txBody>
          <a:bodyPr/>
          <a:lstStyle/>
          <a:p>
            <a:pPr eaLnBrk="1" hangingPunct="1"/>
            <a:r>
              <a:rPr lang="zh-CN" altLang="en-US"/>
              <a:t>最长公共子序列</a:t>
            </a:r>
          </a:p>
        </p:txBody>
      </p:sp>
      <p:sp>
        <p:nvSpPr>
          <p:cNvPr id="19459" name="Rectangle 3">
            <a:extLst>
              <a:ext uri="{FF2B5EF4-FFF2-40B4-BE49-F238E27FC236}">
                <a16:creationId xmlns:a16="http://schemas.microsoft.com/office/drawing/2014/main" id="{4C88FA7B-A73A-478C-B16F-EB1D3EACC55B}"/>
              </a:ext>
            </a:extLst>
          </p:cNvPr>
          <p:cNvSpPr>
            <a:spLocks noGrp="1" noChangeArrowheads="1"/>
          </p:cNvSpPr>
          <p:nvPr>
            <p:ph idx="1"/>
          </p:nvPr>
        </p:nvSpPr>
        <p:spPr/>
        <p:txBody>
          <a:bodyPr>
            <a:normAutofit fontScale="55000" lnSpcReduction="20000"/>
          </a:bodyPr>
          <a:lstStyle/>
          <a:p>
            <a:pPr eaLnBrk="1" hangingPunct="1"/>
            <a:r>
              <a:rPr lang="zh-CN" altLang="en-US" sz="2400" dirty="0"/>
              <a:t>自底向上构造最优值</a:t>
            </a:r>
          </a:p>
          <a:p>
            <a:pPr lvl="1" eaLnBrk="1" hangingPunct="1"/>
            <a:r>
              <a:rPr lang="zh-CN" altLang="en-US" sz="2000" dirty="0"/>
              <a:t>从空序列开始，逐步计算子问题：</a:t>
            </a:r>
            <a:br>
              <a:rPr lang="zh-CN" altLang="en-US" sz="2000" dirty="0"/>
            </a:br>
            <a:r>
              <a:rPr lang="zh-CN" altLang="en-US" sz="2000" dirty="0"/>
              <a:t>初始化</a:t>
            </a:r>
            <a:r>
              <a:rPr lang="en-US" altLang="zh-CN" sz="2000" dirty="0"/>
              <a:t>c[i][0] = 0; c[0][i] = 0;</a:t>
            </a:r>
            <a:br>
              <a:rPr lang="en-US" altLang="zh-CN" sz="2000" dirty="0"/>
            </a:br>
            <a:r>
              <a:rPr lang="zh-CN" altLang="en-US" sz="2000" dirty="0"/>
              <a:t>对比</a:t>
            </a:r>
            <a:r>
              <a:rPr lang="en-US" altLang="zh-CN" sz="2000" dirty="0"/>
              <a:t>X</a:t>
            </a:r>
            <a:r>
              <a:rPr lang="zh-CN" altLang="en-US" sz="2000" dirty="0"/>
              <a:t>和</a:t>
            </a:r>
            <a:r>
              <a:rPr lang="en-US" altLang="zh-CN" sz="2000" dirty="0"/>
              <a:t>Y</a:t>
            </a:r>
            <a:r>
              <a:rPr lang="zh-CN" altLang="en-US" sz="2000" dirty="0"/>
              <a:t>的全部字符对，</a:t>
            </a:r>
            <a:r>
              <a:rPr lang="en-US" altLang="zh-CN" sz="2000" dirty="0"/>
              <a:t>i=0..m-1, j=0..n-1</a:t>
            </a:r>
            <a:r>
              <a:rPr lang="zh-CN" altLang="en-US" sz="2000" dirty="0"/>
              <a:t>：</a:t>
            </a:r>
            <a:br>
              <a:rPr lang="zh-CN" altLang="en-US" sz="2000" dirty="0"/>
            </a:br>
            <a:r>
              <a:rPr lang="zh-CN" altLang="en-US" sz="2000" dirty="0"/>
              <a:t>  若</a:t>
            </a:r>
            <a:r>
              <a:rPr lang="en-US" altLang="zh-CN" sz="2000" dirty="0"/>
              <a:t>X[i-1]=Y[j-1]</a:t>
            </a:r>
            <a:r>
              <a:rPr lang="zh-CN" altLang="en-US" sz="2000" dirty="0"/>
              <a:t>，则</a:t>
            </a:r>
            <a:br>
              <a:rPr lang="zh-CN" altLang="en-US" sz="2000" dirty="0"/>
            </a:br>
            <a:r>
              <a:rPr lang="zh-CN" altLang="en-US" sz="2000" dirty="0"/>
              <a:t>    由递归规则：</a:t>
            </a:r>
            <a:r>
              <a:rPr lang="en-US" altLang="zh-CN" sz="2000" b="1" dirty="0"/>
              <a:t>c[i][j] = c[i-1][j-1]+1</a:t>
            </a:r>
            <a:r>
              <a:rPr lang="zh-CN" altLang="en-US" sz="2000" b="1" dirty="0"/>
              <a:t>；</a:t>
            </a:r>
            <a:br>
              <a:rPr lang="zh-CN" altLang="en-US" sz="2000" dirty="0"/>
            </a:br>
            <a:r>
              <a:rPr lang="zh-CN" altLang="en-US" sz="2000" dirty="0"/>
              <a:t>      记录</a:t>
            </a:r>
            <a:r>
              <a:rPr lang="en-US" altLang="zh-CN" sz="2000" b="1" dirty="0"/>
              <a:t>b[i-1][j-1] = 1</a:t>
            </a:r>
            <a:r>
              <a:rPr lang="en-US" altLang="zh-CN" sz="2000" dirty="0"/>
              <a:t>;</a:t>
            </a:r>
            <a:br>
              <a:rPr lang="en-US" altLang="zh-CN" sz="2000" dirty="0"/>
            </a:br>
            <a:r>
              <a:rPr lang="en-US" altLang="zh-CN" sz="2000" dirty="0"/>
              <a:t>  </a:t>
            </a:r>
            <a:r>
              <a:rPr lang="zh-CN" altLang="en-US" sz="2000" dirty="0"/>
              <a:t>否则</a:t>
            </a:r>
            <a:br>
              <a:rPr lang="zh-CN" altLang="en-US" sz="2000" dirty="0"/>
            </a:br>
            <a:r>
              <a:rPr lang="zh-CN" altLang="en-US" sz="2000" dirty="0"/>
              <a:t>    选子问题中的最大值作为当前问题的最优值，即：</a:t>
            </a:r>
            <a:br>
              <a:rPr lang="zh-CN" altLang="en-US" sz="2000" dirty="0"/>
            </a:br>
            <a:r>
              <a:rPr lang="zh-CN" altLang="en-US" sz="2000" dirty="0"/>
              <a:t>    </a:t>
            </a:r>
            <a:r>
              <a:rPr lang="en-US" altLang="zh-CN" sz="2000" dirty="0"/>
              <a:t>		</a:t>
            </a:r>
            <a:r>
              <a:rPr lang="en-US" altLang="zh-CN" sz="2000" b="1" dirty="0"/>
              <a:t>c[i][j] = max{ c[i-1][j]</a:t>
            </a:r>
            <a:r>
              <a:rPr lang="zh-CN" altLang="en-US" sz="2000" b="1" dirty="0"/>
              <a:t>，</a:t>
            </a:r>
            <a:r>
              <a:rPr lang="en-US" altLang="zh-CN" sz="2000" b="1" dirty="0"/>
              <a:t>c[i][j-1] }</a:t>
            </a:r>
            <a:br>
              <a:rPr lang="en-US" altLang="zh-CN" sz="2000" dirty="0"/>
            </a:br>
            <a:r>
              <a:rPr lang="en-US" altLang="zh-CN" sz="2000" dirty="0"/>
              <a:t>    </a:t>
            </a:r>
            <a:r>
              <a:rPr lang="zh-CN" altLang="en-US" sz="2000" dirty="0"/>
              <a:t>并分别记录</a:t>
            </a:r>
            <a:r>
              <a:rPr lang="en-US" altLang="zh-CN" sz="2000" b="1" dirty="0"/>
              <a:t>b[i-1][j-1]=2</a:t>
            </a:r>
            <a:r>
              <a:rPr lang="en-US" altLang="zh-CN" sz="2000" dirty="0"/>
              <a:t> </a:t>
            </a:r>
            <a:r>
              <a:rPr lang="zh-CN" altLang="en-US" sz="2000" dirty="0"/>
              <a:t>或 </a:t>
            </a:r>
            <a:r>
              <a:rPr lang="en-US" altLang="zh-CN" sz="2000" b="1" dirty="0"/>
              <a:t>b[i-1][j-1]=3</a:t>
            </a:r>
            <a:r>
              <a:rPr lang="en-US" altLang="zh-CN" sz="2000"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99E482CC-1A8F-451E-A29D-F2359476594E}"/>
              </a:ext>
            </a:extLst>
          </p:cNvPr>
          <p:cNvSpPr>
            <a:spLocks noGrp="1" noChangeArrowheads="1"/>
          </p:cNvSpPr>
          <p:nvPr>
            <p:ph type="title"/>
          </p:nvPr>
        </p:nvSpPr>
        <p:spPr/>
        <p:txBody>
          <a:bodyPr/>
          <a:lstStyle/>
          <a:p>
            <a:pPr eaLnBrk="1" hangingPunct="1"/>
            <a:r>
              <a:rPr lang="zh-CN" altLang="en-US"/>
              <a:t>基本思想</a:t>
            </a:r>
          </a:p>
        </p:txBody>
      </p:sp>
      <p:sp>
        <p:nvSpPr>
          <p:cNvPr id="4099" name="Rectangle 3">
            <a:extLst>
              <a:ext uri="{FF2B5EF4-FFF2-40B4-BE49-F238E27FC236}">
                <a16:creationId xmlns:a16="http://schemas.microsoft.com/office/drawing/2014/main" id="{ABD1357A-DBFB-4E91-B559-006155B1EC4D}"/>
              </a:ext>
            </a:extLst>
          </p:cNvPr>
          <p:cNvSpPr>
            <a:spLocks noGrp="1" noChangeArrowheads="1"/>
          </p:cNvSpPr>
          <p:nvPr>
            <p:ph idx="1"/>
          </p:nvPr>
        </p:nvSpPr>
        <p:spPr/>
        <p:txBody>
          <a:bodyPr>
            <a:normAutofit/>
          </a:bodyPr>
          <a:lstStyle/>
          <a:p>
            <a:pPr eaLnBrk="1" hangingPunct="1">
              <a:lnSpc>
                <a:spcPct val="220000"/>
              </a:lnSpc>
            </a:pPr>
            <a:r>
              <a:rPr lang="zh-CN" altLang="en-US" sz="2000" dirty="0"/>
              <a:t>动态规划方法常用来求解最优化问题。</a:t>
            </a:r>
          </a:p>
          <a:p>
            <a:pPr eaLnBrk="1" hangingPunct="1">
              <a:lnSpc>
                <a:spcPct val="220000"/>
              </a:lnSpc>
            </a:pPr>
            <a:r>
              <a:rPr lang="zh-CN" altLang="en-US" sz="2000" dirty="0"/>
              <a:t>问题的最优解如果可以由子问题的最优解推导得到，则可以先求解子问题的最优解，再构造原问题的最优解；若子问题有较多的重复出现，则可以自底向上，从最终子问题向原问题逐步求解。</a:t>
            </a:r>
            <a:endParaRPr lang="zh-CN" altLang="en-US"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375EF7E4-058A-4B66-950C-A34523104BA6}"/>
              </a:ext>
            </a:extLst>
          </p:cNvPr>
          <p:cNvSpPr>
            <a:spLocks noGrp="1" noChangeArrowheads="1"/>
          </p:cNvSpPr>
          <p:nvPr>
            <p:ph type="title"/>
          </p:nvPr>
        </p:nvSpPr>
        <p:spPr/>
        <p:txBody>
          <a:bodyPr/>
          <a:lstStyle/>
          <a:p>
            <a:pPr eaLnBrk="1" hangingPunct="1"/>
            <a:r>
              <a:rPr lang="zh-CN" altLang="en-US"/>
              <a:t>最长公共子序列</a:t>
            </a:r>
          </a:p>
        </p:txBody>
      </p:sp>
      <p:sp>
        <p:nvSpPr>
          <p:cNvPr id="20483" name="Rectangle 3">
            <a:extLst>
              <a:ext uri="{FF2B5EF4-FFF2-40B4-BE49-F238E27FC236}">
                <a16:creationId xmlns:a16="http://schemas.microsoft.com/office/drawing/2014/main" id="{4E43DA5E-82DA-4C7C-8F61-355EA522CEC3}"/>
              </a:ext>
            </a:extLst>
          </p:cNvPr>
          <p:cNvSpPr>
            <a:spLocks noGrp="1" noChangeArrowheads="1"/>
          </p:cNvSpPr>
          <p:nvPr>
            <p:ph idx="1"/>
          </p:nvPr>
        </p:nvSpPr>
        <p:spPr>
          <a:xfrm>
            <a:off x="2667000" y="2133600"/>
            <a:ext cx="7543800" cy="4114800"/>
          </a:xfrm>
        </p:spPr>
        <p:txBody>
          <a:bodyPr>
            <a:normAutofit fontScale="62500" lnSpcReduction="20000"/>
          </a:bodyPr>
          <a:lstStyle/>
          <a:p>
            <a:pPr defTabSz="723900" eaLnBrk="1" hangingPunct="1">
              <a:lnSpc>
                <a:spcPct val="160000"/>
              </a:lnSpc>
            </a:pPr>
            <a:r>
              <a:rPr lang="zh-CN" altLang="en-US" sz="2400" dirty="0"/>
              <a:t>构造最优解</a:t>
            </a:r>
          </a:p>
          <a:p>
            <a:pPr lvl="1" defTabSz="723900" eaLnBrk="1" hangingPunct="1">
              <a:lnSpc>
                <a:spcPct val="160000"/>
              </a:lnSpc>
            </a:pPr>
            <a:r>
              <a:rPr lang="zh-CN" altLang="en-US" sz="2000" dirty="0"/>
              <a:t>由计算最优值时得到的</a:t>
            </a:r>
            <a:r>
              <a:rPr lang="en-US" altLang="zh-CN" sz="2000" dirty="0"/>
              <a:t>b[0</a:t>
            </a:r>
            <a:r>
              <a:rPr lang="en-US" altLang="zh-CN" sz="2000" dirty="0">
                <a:latin typeface="Arial" panose="020B0604020202020204" pitchFamily="34" charset="0"/>
              </a:rPr>
              <a:t>…</a:t>
            </a:r>
            <a:r>
              <a:rPr lang="en-US" altLang="zh-CN" sz="2000" dirty="0"/>
              <a:t>m-1][0</a:t>
            </a:r>
            <a:r>
              <a:rPr lang="en-US" altLang="zh-CN" sz="2000" dirty="0">
                <a:latin typeface="Arial" panose="020B0604020202020204" pitchFamily="34" charset="0"/>
              </a:rPr>
              <a:t>…</a:t>
            </a:r>
            <a:r>
              <a:rPr lang="en-US" altLang="zh-CN" sz="2000" dirty="0"/>
              <a:t>n-1]</a:t>
            </a:r>
            <a:r>
              <a:rPr lang="zh-CN" altLang="en-US" sz="2000" dirty="0"/>
              <a:t>，可以递归地得到最优解，递归过程如下：</a:t>
            </a:r>
          </a:p>
          <a:p>
            <a:pPr lvl="1" defTabSz="723900" eaLnBrk="1" hangingPunct="1">
              <a:lnSpc>
                <a:spcPct val="160000"/>
              </a:lnSpc>
            </a:pPr>
            <a:r>
              <a:rPr lang="zh-CN" altLang="en-US" sz="2000" dirty="0"/>
              <a:t>问题形式：</a:t>
            </a:r>
            <a:r>
              <a:rPr lang="en-US" altLang="zh-CN" sz="2000" dirty="0"/>
              <a:t>X</a:t>
            </a:r>
            <a:r>
              <a:rPr lang="en-US" altLang="zh-CN" sz="2000" baseline="-25000" dirty="0"/>
              <a:t>0</a:t>
            </a:r>
            <a:r>
              <a:rPr lang="en-US" altLang="zh-CN" sz="2000" baseline="-25000" dirty="0">
                <a:latin typeface="Arial" panose="020B0604020202020204" pitchFamily="34" charset="0"/>
              </a:rPr>
              <a:t>…</a:t>
            </a:r>
            <a:r>
              <a:rPr lang="en-US" altLang="zh-CN" sz="2000" baseline="-25000" dirty="0"/>
              <a:t>i</a:t>
            </a:r>
            <a:r>
              <a:rPr lang="zh-CN" altLang="en-US" sz="2000" dirty="0"/>
              <a:t>，</a:t>
            </a:r>
            <a:r>
              <a:rPr lang="en-US" altLang="zh-CN" sz="2000" dirty="0"/>
              <a:t>Y</a:t>
            </a:r>
            <a:r>
              <a:rPr lang="en-US" altLang="zh-CN" sz="2000" baseline="-25000" dirty="0"/>
              <a:t>0</a:t>
            </a:r>
            <a:r>
              <a:rPr lang="en-US" altLang="zh-CN" sz="2000" baseline="-25000" dirty="0">
                <a:latin typeface="Arial" panose="020B0604020202020204" pitchFamily="34" charset="0"/>
              </a:rPr>
              <a:t>…</a:t>
            </a:r>
            <a:r>
              <a:rPr lang="en-US" altLang="zh-CN" sz="2000" baseline="-25000" dirty="0"/>
              <a:t>j</a:t>
            </a:r>
          </a:p>
          <a:p>
            <a:pPr lvl="1" defTabSz="723900" eaLnBrk="1" hangingPunct="1">
              <a:lnSpc>
                <a:spcPct val="160000"/>
              </a:lnSpc>
            </a:pPr>
            <a:r>
              <a:rPr lang="zh-CN" altLang="en-US" sz="2000" dirty="0"/>
              <a:t>递归规则：</a:t>
            </a:r>
            <a:br>
              <a:rPr lang="zh-CN" altLang="en-US" sz="2000" dirty="0"/>
            </a:br>
            <a:r>
              <a:rPr lang="zh-CN" altLang="en-US" sz="2000" dirty="0"/>
              <a:t>若</a:t>
            </a:r>
            <a:r>
              <a:rPr lang="en-US" altLang="zh-CN" sz="2000" dirty="0"/>
              <a:t>b[i][j]=1</a:t>
            </a:r>
            <a:r>
              <a:rPr lang="zh-CN" altLang="en-US" sz="2000" dirty="0"/>
              <a:t>（</a:t>
            </a:r>
            <a:r>
              <a:rPr lang="en-US" altLang="zh-CN" sz="2000" dirty="0"/>
              <a:t>x</a:t>
            </a:r>
            <a:r>
              <a:rPr lang="en-US" altLang="zh-CN" sz="2000" baseline="-25000" dirty="0"/>
              <a:t>i</a:t>
            </a:r>
            <a:r>
              <a:rPr lang="en-US" altLang="zh-CN" sz="2000" dirty="0"/>
              <a:t>=</a:t>
            </a:r>
            <a:r>
              <a:rPr lang="en-US" altLang="zh-CN" sz="2000" dirty="0" err="1"/>
              <a:t>y</a:t>
            </a:r>
            <a:r>
              <a:rPr lang="en-US" altLang="zh-CN" sz="2000" baseline="-25000" dirty="0" err="1"/>
              <a:t>j</a:t>
            </a:r>
            <a:r>
              <a:rPr lang="zh-CN" altLang="en-US" sz="2000" dirty="0"/>
              <a:t>的情况），则：</a:t>
            </a:r>
            <a:br>
              <a:rPr lang="zh-CN" altLang="en-US" sz="2000" dirty="0"/>
            </a:br>
            <a:r>
              <a:rPr lang="zh-CN" altLang="en-US" sz="2000" dirty="0"/>
              <a:t>	解为：</a:t>
            </a:r>
            <a:r>
              <a:rPr lang="en-US" altLang="zh-CN" sz="2000" dirty="0"/>
              <a:t>X</a:t>
            </a:r>
            <a:r>
              <a:rPr lang="en-US" altLang="zh-CN" sz="2000" baseline="-25000" dirty="0"/>
              <a:t>0</a:t>
            </a:r>
            <a:r>
              <a:rPr lang="en-US" altLang="zh-CN" sz="2000" baseline="-25000" dirty="0">
                <a:latin typeface="Arial" panose="020B0604020202020204" pitchFamily="34" charset="0"/>
              </a:rPr>
              <a:t>…</a:t>
            </a:r>
            <a:r>
              <a:rPr lang="en-US" altLang="zh-CN" sz="2000" baseline="-25000" dirty="0"/>
              <a:t>i-1</a:t>
            </a:r>
            <a:r>
              <a:rPr lang="zh-CN" altLang="en-US" sz="2000" dirty="0"/>
              <a:t>，</a:t>
            </a:r>
            <a:r>
              <a:rPr lang="en-US" altLang="zh-CN" sz="2000" dirty="0"/>
              <a:t>Y</a:t>
            </a:r>
            <a:r>
              <a:rPr lang="en-US" altLang="zh-CN" sz="2000" baseline="-25000" dirty="0"/>
              <a:t>0</a:t>
            </a:r>
            <a:r>
              <a:rPr lang="en-US" altLang="zh-CN" sz="2000" baseline="-25000" dirty="0">
                <a:latin typeface="Arial" panose="020B0604020202020204" pitchFamily="34" charset="0"/>
              </a:rPr>
              <a:t>…</a:t>
            </a:r>
            <a:r>
              <a:rPr lang="en-US" altLang="zh-CN" sz="2000" baseline="-25000" dirty="0"/>
              <a:t>j-1</a:t>
            </a:r>
            <a:r>
              <a:rPr lang="zh-CN" altLang="en-US" sz="2000" dirty="0"/>
              <a:t>的解 </a:t>
            </a:r>
            <a:r>
              <a:rPr lang="en-US" altLang="zh-CN" sz="2000" dirty="0"/>
              <a:t>+ { x</a:t>
            </a:r>
            <a:r>
              <a:rPr lang="en-US" altLang="zh-CN" sz="2000" baseline="-25000" dirty="0"/>
              <a:t>i</a:t>
            </a:r>
            <a:r>
              <a:rPr lang="en-US" altLang="zh-CN" sz="2000" dirty="0"/>
              <a:t> }</a:t>
            </a:r>
            <a:br>
              <a:rPr lang="en-US" altLang="zh-CN" sz="2000" dirty="0"/>
            </a:br>
            <a:r>
              <a:rPr lang="zh-CN" altLang="en-US" sz="2000" dirty="0"/>
              <a:t>若</a:t>
            </a:r>
            <a:r>
              <a:rPr lang="en-US" altLang="zh-CN" sz="2000" dirty="0"/>
              <a:t>b[i][j]=2</a:t>
            </a:r>
            <a:r>
              <a:rPr lang="zh-CN" altLang="en-US" sz="2000" dirty="0"/>
              <a:t>（ </a:t>
            </a:r>
            <a:r>
              <a:rPr lang="en-US" altLang="zh-CN" sz="2000" dirty="0"/>
              <a:t>X</a:t>
            </a:r>
            <a:r>
              <a:rPr lang="en-US" altLang="zh-CN" sz="2000" baseline="-25000" dirty="0"/>
              <a:t>0</a:t>
            </a:r>
            <a:r>
              <a:rPr lang="en-US" altLang="zh-CN" sz="2000" baseline="-25000" dirty="0">
                <a:latin typeface="Arial" panose="020B0604020202020204" pitchFamily="34" charset="0"/>
              </a:rPr>
              <a:t>…</a:t>
            </a:r>
            <a:r>
              <a:rPr lang="en-US" altLang="zh-CN" sz="2000" baseline="-25000" dirty="0"/>
              <a:t>i-1</a:t>
            </a:r>
            <a:r>
              <a:rPr lang="zh-CN" altLang="en-US" sz="2000" dirty="0"/>
              <a:t>，</a:t>
            </a:r>
            <a:r>
              <a:rPr lang="en-US" altLang="zh-CN" sz="2000" dirty="0"/>
              <a:t>Y</a:t>
            </a:r>
            <a:r>
              <a:rPr lang="en-US" altLang="zh-CN" sz="2000" baseline="-25000" dirty="0"/>
              <a:t>0</a:t>
            </a:r>
            <a:r>
              <a:rPr lang="en-US" altLang="zh-CN" sz="2000" baseline="-25000" dirty="0">
                <a:latin typeface="Arial" panose="020B0604020202020204" pitchFamily="34" charset="0"/>
              </a:rPr>
              <a:t>…</a:t>
            </a:r>
            <a:r>
              <a:rPr lang="en-US" altLang="zh-CN" sz="2000" baseline="-25000" dirty="0"/>
              <a:t>j</a:t>
            </a:r>
            <a:r>
              <a:rPr lang="zh-CN" altLang="en-US" sz="2000" dirty="0"/>
              <a:t>的最优解），则</a:t>
            </a:r>
            <a:br>
              <a:rPr lang="zh-CN" altLang="en-US" sz="2000" dirty="0"/>
            </a:br>
            <a:r>
              <a:rPr lang="zh-CN" altLang="en-US" sz="2000" dirty="0"/>
              <a:t>	解为： </a:t>
            </a:r>
            <a:r>
              <a:rPr lang="en-US" altLang="zh-CN" sz="2000" dirty="0"/>
              <a:t>X</a:t>
            </a:r>
            <a:r>
              <a:rPr lang="en-US" altLang="zh-CN" sz="2000" baseline="-25000" dirty="0"/>
              <a:t>0</a:t>
            </a:r>
            <a:r>
              <a:rPr lang="en-US" altLang="zh-CN" sz="2000" baseline="-25000" dirty="0">
                <a:latin typeface="Arial" panose="020B0604020202020204" pitchFamily="34" charset="0"/>
              </a:rPr>
              <a:t>…</a:t>
            </a:r>
            <a:r>
              <a:rPr lang="en-US" altLang="zh-CN" sz="2000" baseline="-25000" dirty="0"/>
              <a:t>i-1</a:t>
            </a:r>
            <a:r>
              <a:rPr lang="zh-CN" altLang="en-US" sz="2000" dirty="0"/>
              <a:t>，</a:t>
            </a:r>
            <a:r>
              <a:rPr lang="en-US" altLang="zh-CN" sz="2000" dirty="0"/>
              <a:t>Y</a:t>
            </a:r>
            <a:r>
              <a:rPr lang="en-US" altLang="zh-CN" sz="2000" baseline="-25000" dirty="0"/>
              <a:t>0</a:t>
            </a:r>
            <a:r>
              <a:rPr lang="en-US" altLang="zh-CN" sz="2000" baseline="-25000" dirty="0">
                <a:latin typeface="Arial" panose="020B0604020202020204" pitchFamily="34" charset="0"/>
              </a:rPr>
              <a:t>…</a:t>
            </a:r>
            <a:r>
              <a:rPr lang="en-US" altLang="zh-CN" sz="2000" baseline="-25000" dirty="0"/>
              <a:t>j</a:t>
            </a:r>
            <a:r>
              <a:rPr lang="zh-CN" altLang="en-US" sz="2000" dirty="0"/>
              <a:t>的解</a:t>
            </a:r>
            <a:br>
              <a:rPr lang="zh-CN" altLang="en-US" sz="2000" dirty="0"/>
            </a:br>
            <a:r>
              <a:rPr lang="zh-CN" altLang="en-US" sz="2000" dirty="0"/>
              <a:t>若</a:t>
            </a:r>
            <a:r>
              <a:rPr lang="en-US" altLang="zh-CN" sz="2000" dirty="0"/>
              <a:t>b[i][j]=3</a:t>
            </a:r>
            <a:r>
              <a:rPr lang="zh-CN" altLang="en-US" sz="2000" dirty="0"/>
              <a:t>（ </a:t>
            </a:r>
            <a:r>
              <a:rPr lang="en-US" altLang="zh-CN" sz="2000" dirty="0"/>
              <a:t>X</a:t>
            </a:r>
            <a:r>
              <a:rPr lang="en-US" altLang="zh-CN" sz="2000" baseline="-25000" dirty="0"/>
              <a:t>0</a:t>
            </a:r>
            <a:r>
              <a:rPr lang="en-US" altLang="zh-CN" sz="2000" baseline="-25000" dirty="0">
                <a:latin typeface="Arial" panose="020B0604020202020204" pitchFamily="34" charset="0"/>
              </a:rPr>
              <a:t>…</a:t>
            </a:r>
            <a:r>
              <a:rPr lang="en-US" altLang="zh-CN" sz="2000" baseline="-25000" dirty="0"/>
              <a:t>i</a:t>
            </a:r>
            <a:r>
              <a:rPr lang="zh-CN" altLang="en-US" sz="2000" dirty="0"/>
              <a:t>，</a:t>
            </a:r>
            <a:r>
              <a:rPr lang="en-US" altLang="zh-CN" sz="2000" dirty="0"/>
              <a:t>Y</a:t>
            </a:r>
            <a:r>
              <a:rPr lang="en-US" altLang="zh-CN" sz="2000" baseline="-25000" dirty="0"/>
              <a:t>0</a:t>
            </a:r>
            <a:r>
              <a:rPr lang="en-US" altLang="zh-CN" sz="2000" baseline="-25000" dirty="0">
                <a:latin typeface="Arial" panose="020B0604020202020204" pitchFamily="34" charset="0"/>
              </a:rPr>
              <a:t>…</a:t>
            </a:r>
            <a:r>
              <a:rPr lang="en-US" altLang="zh-CN" sz="2000" baseline="-25000" dirty="0"/>
              <a:t>j-1</a:t>
            </a:r>
            <a:r>
              <a:rPr lang="zh-CN" altLang="en-US" sz="2000" dirty="0"/>
              <a:t>的最优解），则</a:t>
            </a:r>
            <a:br>
              <a:rPr lang="zh-CN" altLang="en-US" sz="2000" dirty="0"/>
            </a:br>
            <a:r>
              <a:rPr lang="zh-CN" altLang="en-US" sz="2000" dirty="0"/>
              <a:t>	解为： </a:t>
            </a:r>
            <a:r>
              <a:rPr lang="en-US" altLang="zh-CN" sz="2000" dirty="0"/>
              <a:t>X</a:t>
            </a:r>
            <a:r>
              <a:rPr lang="en-US" altLang="zh-CN" sz="2000" baseline="-25000" dirty="0"/>
              <a:t>0</a:t>
            </a:r>
            <a:r>
              <a:rPr lang="en-US" altLang="zh-CN" sz="2000" baseline="-25000" dirty="0">
                <a:latin typeface="Arial" panose="020B0604020202020204" pitchFamily="34" charset="0"/>
              </a:rPr>
              <a:t>…</a:t>
            </a:r>
            <a:r>
              <a:rPr lang="en-US" altLang="zh-CN" sz="2000" baseline="-25000" dirty="0"/>
              <a:t>i</a:t>
            </a:r>
            <a:r>
              <a:rPr lang="zh-CN" altLang="en-US" sz="2000" dirty="0"/>
              <a:t>，</a:t>
            </a:r>
            <a:r>
              <a:rPr lang="en-US" altLang="zh-CN" sz="2000" dirty="0"/>
              <a:t>Y</a:t>
            </a:r>
            <a:r>
              <a:rPr lang="en-US" altLang="zh-CN" sz="2000" baseline="-25000" dirty="0"/>
              <a:t>0</a:t>
            </a:r>
            <a:r>
              <a:rPr lang="en-US" altLang="zh-CN" sz="2000" baseline="-25000" dirty="0">
                <a:latin typeface="Arial" panose="020B0604020202020204" pitchFamily="34" charset="0"/>
              </a:rPr>
              <a:t>…</a:t>
            </a:r>
            <a:r>
              <a:rPr lang="en-US" altLang="zh-CN" sz="2000" baseline="-25000" dirty="0"/>
              <a:t>j-1</a:t>
            </a:r>
            <a:r>
              <a:rPr lang="zh-CN" altLang="en-US" sz="2000" dirty="0"/>
              <a:t>的解</a:t>
            </a:r>
          </a:p>
          <a:p>
            <a:pPr lvl="1" defTabSz="723900" eaLnBrk="1" hangingPunct="1">
              <a:lnSpc>
                <a:spcPct val="160000"/>
              </a:lnSpc>
            </a:pPr>
            <a:r>
              <a:rPr lang="zh-CN" altLang="en-US" sz="2000" dirty="0"/>
              <a:t>终结条件：</a:t>
            </a:r>
            <a:r>
              <a:rPr lang="en-US" altLang="zh-CN" sz="2000" dirty="0"/>
              <a:t>i</a:t>
            </a:r>
            <a:r>
              <a:rPr lang="zh-CN" altLang="en-US" sz="2000" dirty="0"/>
              <a:t>或</a:t>
            </a:r>
            <a:r>
              <a:rPr lang="en-US" altLang="zh-CN" sz="2000" dirty="0"/>
              <a:t>j</a:t>
            </a:r>
            <a:r>
              <a:rPr lang="zh-CN" altLang="en-US" sz="2000" dirty="0"/>
              <a:t>为</a:t>
            </a:r>
            <a:r>
              <a:rPr lang="en-US" altLang="zh-CN" sz="2000" dirty="0"/>
              <a:t>0</a:t>
            </a:r>
            <a:r>
              <a:rPr lang="zh-CN" altLang="en-US" sz="2000" dirty="0"/>
              <a:t>时，解为空序列；</a:t>
            </a:r>
          </a:p>
          <a:p>
            <a:pPr lvl="1" defTabSz="723900" eaLnBrk="1" hangingPunct="1">
              <a:lnSpc>
                <a:spcPct val="160000"/>
              </a:lnSpc>
            </a:pPr>
            <a:r>
              <a:rPr lang="zh-CN" altLang="en-US" sz="2000" dirty="0"/>
              <a:t>算法的改进：可通过</a:t>
            </a:r>
            <a:r>
              <a:rPr lang="en-US" altLang="zh-CN" sz="2000" dirty="0"/>
              <a:t>c</a:t>
            </a:r>
            <a:r>
              <a:rPr lang="zh-CN" altLang="en-US" sz="2000" dirty="0"/>
              <a:t>向量推算出</a:t>
            </a:r>
            <a:r>
              <a:rPr lang="en-US" altLang="zh-CN" sz="2000" dirty="0"/>
              <a:t>b</a:t>
            </a:r>
            <a:r>
              <a:rPr lang="zh-CN" altLang="en-US" sz="2000" dirty="0"/>
              <a:t>向量，减少空间的消耗</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6" name="Group 2">
            <a:extLst>
              <a:ext uri="{FF2B5EF4-FFF2-40B4-BE49-F238E27FC236}">
                <a16:creationId xmlns:a16="http://schemas.microsoft.com/office/drawing/2014/main" id="{BC4C76FA-1E74-41E7-A884-9721125B1530}"/>
              </a:ext>
            </a:extLst>
          </p:cNvPr>
          <p:cNvGrpSpPr>
            <a:grpSpLocks/>
          </p:cNvGrpSpPr>
          <p:nvPr/>
        </p:nvGrpSpPr>
        <p:grpSpPr bwMode="auto">
          <a:xfrm>
            <a:off x="2554288" y="2205039"/>
            <a:ext cx="7239000" cy="3781425"/>
            <a:chOff x="631" y="618"/>
            <a:chExt cx="4560" cy="2382"/>
          </a:xfrm>
        </p:grpSpPr>
        <p:sp>
          <p:nvSpPr>
            <p:cNvPr id="21647" name="Rectangle 3">
              <a:extLst>
                <a:ext uri="{FF2B5EF4-FFF2-40B4-BE49-F238E27FC236}">
                  <a16:creationId xmlns:a16="http://schemas.microsoft.com/office/drawing/2014/main" id="{CC9B248E-DCE4-4A79-8A6D-164B40E6F758}"/>
                </a:ext>
              </a:extLst>
            </p:cNvPr>
            <p:cNvSpPr>
              <a:spLocks noChangeArrowheads="1"/>
            </p:cNvSpPr>
            <p:nvPr/>
          </p:nvSpPr>
          <p:spPr bwMode="auto">
            <a:xfrm>
              <a:off x="1495" y="2578"/>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48" name="Rectangle 4">
              <a:extLst>
                <a:ext uri="{FF2B5EF4-FFF2-40B4-BE49-F238E27FC236}">
                  <a16:creationId xmlns:a16="http://schemas.microsoft.com/office/drawing/2014/main" id="{086BDB77-FD56-4D56-9669-8D19EAD991F2}"/>
                </a:ext>
              </a:extLst>
            </p:cNvPr>
            <p:cNvSpPr>
              <a:spLocks noChangeArrowheads="1"/>
            </p:cNvSpPr>
            <p:nvPr/>
          </p:nvSpPr>
          <p:spPr bwMode="auto">
            <a:xfrm>
              <a:off x="967" y="2578"/>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6 A</a:t>
              </a:r>
            </a:p>
          </p:txBody>
        </p:sp>
        <p:sp>
          <p:nvSpPr>
            <p:cNvPr id="21649" name="Rectangle 5">
              <a:extLst>
                <a:ext uri="{FF2B5EF4-FFF2-40B4-BE49-F238E27FC236}">
                  <a16:creationId xmlns:a16="http://schemas.microsoft.com/office/drawing/2014/main" id="{FD6BE632-89D9-49AF-9E8C-A976A25D783F}"/>
                </a:ext>
              </a:extLst>
            </p:cNvPr>
            <p:cNvSpPr>
              <a:spLocks noChangeArrowheads="1"/>
            </p:cNvSpPr>
            <p:nvPr/>
          </p:nvSpPr>
          <p:spPr bwMode="auto">
            <a:xfrm>
              <a:off x="4135" y="1312"/>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50" name="Rectangle 6">
              <a:extLst>
                <a:ext uri="{FF2B5EF4-FFF2-40B4-BE49-F238E27FC236}">
                  <a16:creationId xmlns:a16="http://schemas.microsoft.com/office/drawing/2014/main" id="{F3B6E067-0E48-489A-A7F9-3AE5EC31DB8E}"/>
                </a:ext>
              </a:extLst>
            </p:cNvPr>
            <p:cNvSpPr>
              <a:spLocks noChangeArrowheads="1"/>
            </p:cNvSpPr>
            <p:nvPr/>
          </p:nvSpPr>
          <p:spPr bwMode="auto">
            <a:xfrm>
              <a:off x="4135" y="1101"/>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5 B</a:t>
              </a:r>
            </a:p>
          </p:txBody>
        </p:sp>
        <p:sp>
          <p:nvSpPr>
            <p:cNvPr id="21651" name="Rectangle 7">
              <a:extLst>
                <a:ext uri="{FF2B5EF4-FFF2-40B4-BE49-F238E27FC236}">
                  <a16:creationId xmlns:a16="http://schemas.microsoft.com/office/drawing/2014/main" id="{1055C12E-2954-48CA-8C9C-9C4B91F2A92C}"/>
                </a:ext>
              </a:extLst>
            </p:cNvPr>
            <p:cNvSpPr>
              <a:spLocks noChangeArrowheads="1"/>
            </p:cNvSpPr>
            <p:nvPr/>
          </p:nvSpPr>
          <p:spPr bwMode="auto">
            <a:xfrm>
              <a:off x="1495" y="2789"/>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52" name="Rectangle 8">
              <a:extLst>
                <a:ext uri="{FF2B5EF4-FFF2-40B4-BE49-F238E27FC236}">
                  <a16:creationId xmlns:a16="http://schemas.microsoft.com/office/drawing/2014/main" id="{A10D1B26-A92B-4973-A701-1C8D73D19B9F}"/>
                </a:ext>
              </a:extLst>
            </p:cNvPr>
            <p:cNvSpPr>
              <a:spLocks noChangeArrowheads="1"/>
            </p:cNvSpPr>
            <p:nvPr/>
          </p:nvSpPr>
          <p:spPr bwMode="auto">
            <a:xfrm>
              <a:off x="967" y="2789"/>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7 B</a:t>
              </a:r>
            </a:p>
          </p:txBody>
        </p:sp>
        <p:sp>
          <p:nvSpPr>
            <p:cNvPr id="21653" name="Rectangle 9">
              <a:extLst>
                <a:ext uri="{FF2B5EF4-FFF2-40B4-BE49-F238E27FC236}">
                  <a16:creationId xmlns:a16="http://schemas.microsoft.com/office/drawing/2014/main" id="{C57322A1-74CD-4B7A-96CE-07C27063FD23}"/>
                </a:ext>
              </a:extLst>
            </p:cNvPr>
            <p:cNvSpPr>
              <a:spLocks noChangeArrowheads="1"/>
            </p:cNvSpPr>
            <p:nvPr/>
          </p:nvSpPr>
          <p:spPr bwMode="auto">
            <a:xfrm>
              <a:off x="1495" y="2367"/>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54" name="Rectangle 10">
              <a:extLst>
                <a:ext uri="{FF2B5EF4-FFF2-40B4-BE49-F238E27FC236}">
                  <a16:creationId xmlns:a16="http://schemas.microsoft.com/office/drawing/2014/main" id="{F81FBA0A-FC42-4509-817E-D35B3DAD67BE}"/>
                </a:ext>
              </a:extLst>
            </p:cNvPr>
            <p:cNvSpPr>
              <a:spLocks noChangeArrowheads="1"/>
            </p:cNvSpPr>
            <p:nvPr/>
          </p:nvSpPr>
          <p:spPr bwMode="auto">
            <a:xfrm>
              <a:off x="967" y="2367"/>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5 D</a:t>
              </a:r>
            </a:p>
          </p:txBody>
        </p:sp>
        <p:sp>
          <p:nvSpPr>
            <p:cNvPr id="21655" name="Rectangle 11">
              <a:extLst>
                <a:ext uri="{FF2B5EF4-FFF2-40B4-BE49-F238E27FC236}">
                  <a16:creationId xmlns:a16="http://schemas.microsoft.com/office/drawing/2014/main" id="{CBC89F90-1201-4FE2-90A9-D167D17B12EE}"/>
                </a:ext>
              </a:extLst>
            </p:cNvPr>
            <p:cNvSpPr>
              <a:spLocks noChangeArrowheads="1"/>
            </p:cNvSpPr>
            <p:nvPr/>
          </p:nvSpPr>
          <p:spPr bwMode="auto">
            <a:xfrm>
              <a:off x="1495" y="2156"/>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56" name="Rectangle 12">
              <a:extLst>
                <a:ext uri="{FF2B5EF4-FFF2-40B4-BE49-F238E27FC236}">
                  <a16:creationId xmlns:a16="http://schemas.microsoft.com/office/drawing/2014/main" id="{E9669022-63CD-45D3-9736-B0B1CA6611DB}"/>
                </a:ext>
              </a:extLst>
            </p:cNvPr>
            <p:cNvSpPr>
              <a:spLocks noChangeArrowheads="1"/>
            </p:cNvSpPr>
            <p:nvPr/>
          </p:nvSpPr>
          <p:spPr bwMode="auto">
            <a:xfrm>
              <a:off x="967" y="2156"/>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4 B</a:t>
              </a:r>
            </a:p>
          </p:txBody>
        </p:sp>
        <p:sp>
          <p:nvSpPr>
            <p:cNvPr id="21657" name="Rectangle 13">
              <a:extLst>
                <a:ext uri="{FF2B5EF4-FFF2-40B4-BE49-F238E27FC236}">
                  <a16:creationId xmlns:a16="http://schemas.microsoft.com/office/drawing/2014/main" id="{EC50E015-136F-4596-BA63-92308D5DF3A0}"/>
                </a:ext>
              </a:extLst>
            </p:cNvPr>
            <p:cNvSpPr>
              <a:spLocks noChangeArrowheads="1"/>
            </p:cNvSpPr>
            <p:nvPr/>
          </p:nvSpPr>
          <p:spPr bwMode="auto">
            <a:xfrm>
              <a:off x="1495" y="1945"/>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58" name="Rectangle 14">
              <a:extLst>
                <a:ext uri="{FF2B5EF4-FFF2-40B4-BE49-F238E27FC236}">
                  <a16:creationId xmlns:a16="http://schemas.microsoft.com/office/drawing/2014/main" id="{4B60C980-DD58-4AD0-B3E1-BDAD4DAF14F1}"/>
                </a:ext>
              </a:extLst>
            </p:cNvPr>
            <p:cNvSpPr>
              <a:spLocks noChangeArrowheads="1"/>
            </p:cNvSpPr>
            <p:nvPr/>
          </p:nvSpPr>
          <p:spPr bwMode="auto">
            <a:xfrm>
              <a:off x="967" y="1945"/>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3 C</a:t>
              </a:r>
            </a:p>
          </p:txBody>
        </p:sp>
        <p:sp>
          <p:nvSpPr>
            <p:cNvPr id="21659" name="Rectangle 15">
              <a:extLst>
                <a:ext uri="{FF2B5EF4-FFF2-40B4-BE49-F238E27FC236}">
                  <a16:creationId xmlns:a16="http://schemas.microsoft.com/office/drawing/2014/main" id="{C67271DF-2628-4207-8FD2-51127F0A6B66}"/>
                </a:ext>
              </a:extLst>
            </p:cNvPr>
            <p:cNvSpPr>
              <a:spLocks noChangeArrowheads="1"/>
            </p:cNvSpPr>
            <p:nvPr/>
          </p:nvSpPr>
          <p:spPr bwMode="auto">
            <a:xfrm>
              <a:off x="1495" y="1734"/>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60" name="Rectangle 16">
              <a:extLst>
                <a:ext uri="{FF2B5EF4-FFF2-40B4-BE49-F238E27FC236}">
                  <a16:creationId xmlns:a16="http://schemas.microsoft.com/office/drawing/2014/main" id="{C5C51715-873D-4C73-B310-A9982BC4EEE7}"/>
                </a:ext>
              </a:extLst>
            </p:cNvPr>
            <p:cNvSpPr>
              <a:spLocks noChangeArrowheads="1"/>
            </p:cNvSpPr>
            <p:nvPr/>
          </p:nvSpPr>
          <p:spPr bwMode="auto">
            <a:xfrm>
              <a:off x="967" y="1734"/>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 B</a:t>
              </a:r>
            </a:p>
          </p:txBody>
        </p:sp>
        <p:sp>
          <p:nvSpPr>
            <p:cNvPr id="21661" name="Rectangle 17">
              <a:extLst>
                <a:ext uri="{FF2B5EF4-FFF2-40B4-BE49-F238E27FC236}">
                  <a16:creationId xmlns:a16="http://schemas.microsoft.com/office/drawing/2014/main" id="{92B68016-8F47-4B37-AC8D-C5E131497A6B}"/>
                </a:ext>
              </a:extLst>
            </p:cNvPr>
            <p:cNvSpPr>
              <a:spLocks noChangeArrowheads="1"/>
            </p:cNvSpPr>
            <p:nvPr/>
          </p:nvSpPr>
          <p:spPr bwMode="auto">
            <a:xfrm>
              <a:off x="1495" y="1523"/>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62" name="Rectangle 18">
              <a:extLst>
                <a:ext uri="{FF2B5EF4-FFF2-40B4-BE49-F238E27FC236}">
                  <a16:creationId xmlns:a16="http://schemas.microsoft.com/office/drawing/2014/main" id="{72EEA242-2376-40B7-AA5E-5AA9E6FFD529}"/>
                </a:ext>
              </a:extLst>
            </p:cNvPr>
            <p:cNvSpPr>
              <a:spLocks noChangeArrowheads="1"/>
            </p:cNvSpPr>
            <p:nvPr/>
          </p:nvSpPr>
          <p:spPr bwMode="auto">
            <a:xfrm>
              <a:off x="967" y="1523"/>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 A</a:t>
              </a:r>
            </a:p>
          </p:txBody>
        </p:sp>
        <p:sp>
          <p:nvSpPr>
            <p:cNvPr id="21663" name="Rectangle 19">
              <a:extLst>
                <a:ext uri="{FF2B5EF4-FFF2-40B4-BE49-F238E27FC236}">
                  <a16:creationId xmlns:a16="http://schemas.microsoft.com/office/drawing/2014/main" id="{143074E1-397E-4BB6-ABD5-009427A58D77}"/>
                </a:ext>
              </a:extLst>
            </p:cNvPr>
            <p:cNvSpPr>
              <a:spLocks noChangeArrowheads="1"/>
            </p:cNvSpPr>
            <p:nvPr/>
          </p:nvSpPr>
          <p:spPr bwMode="auto">
            <a:xfrm>
              <a:off x="4663" y="1312"/>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64" name="Rectangle 20">
              <a:extLst>
                <a:ext uri="{FF2B5EF4-FFF2-40B4-BE49-F238E27FC236}">
                  <a16:creationId xmlns:a16="http://schemas.microsoft.com/office/drawing/2014/main" id="{26695803-70B7-40F9-87A5-D2803F000D09}"/>
                </a:ext>
              </a:extLst>
            </p:cNvPr>
            <p:cNvSpPr>
              <a:spLocks noChangeArrowheads="1"/>
            </p:cNvSpPr>
            <p:nvPr/>
          </p:nvSpPr>
          <p:spPr bwMode="auto">
            <a:xfrm>
              <a:off x="3607" y="1312"/>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65" name="Rectangle 21">
              <a:extLst>
                <a:ext uri="{FF2B5EF4-FFF2-40B4-BE49-F238E27FC236}">
                  <a16:creationId xmlns:a16="http://schemas.microsoft.com/office/drawing/2014/main" id="{B46A4C13-A823-4C84-A914-C82394228E8E}"/>
                </a:ext>
              </a:extLst>
            </p:cNvPr>
            <p:cNvSpPr>
              <a:spLocks noChangeArrowheads="1"/>
            </p:cNvSpPr>
            <p:nvPr/>
          </p:nvSpPr>
          <p:spPr bwMode="auto">
            <a:xfrm>
              <a:off x="3079" y="1312"/>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66" name="Rectangle 22">
              <a:extLst>
                <a:ext uri="{FF2B5EF4-FFF2-40B4-BE49-F238E27FC236}">
                  <a16:creationId xmlns:a16="http://schemas.microsoft.com/office/drawing/2014/main" id="{E89278F7-8DCC-45E7-833F-218F0A039DDB}"/>
                </a:ext>
              </a:extLst>
            </p:cNvPr>
            <p:cNvSpPr>
              <a:spLocks noChangeArrowheads="1"/>
            </p:cNvSpPr>
            <p:nvPr/>
          </p:nvSpPr>
          <p:spPr bwMode="auto">
            <a:xfrm>
              <a:off x="2551" y="1312"/>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67" name="Rectangle 23">
              <a:extLst>
                <a:ext uri="{FF2B5EF4-FFF2-40B4-BE49-F238E27FC236}">
                  <a16:creationId xmlns:a16="http://schemas.microsoft.com/office/drawing/2014/main" id="{F1E47DEE-0846-497B-9900-420CAB065068}"/>
                </a:ext>
              </a:extLst>
            </p:cNvPr>
            <p:cNvSpPr>
              <a:spLocks noChangeArrowheads="1"/>
            </p:cNvSpPr>
            <p:nvPr/>
          </p:nvSpPr>
          <p:spPr bwMode="auto">
            <a:xfrm>
              <a:off x="2023" y="1312"/>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68" name="Rectangle 24">
              <a:extLst>
                <a:ext uri="{FF2B5EF4-FFF2-40B4-BE49-F238E27FC236}">
                  <a16:creationId xmlns:a16="http://schemas.microsoft.com/office/drawing/2014/main" id="{3FFAC86E-71BE-494E-9C9D-3BE7441CB04B}"/>
                </a:ext>
              </a:extLst>
            </p:cNvPr>
            <p:cNvSpPr>
              <a:spLocks noChangeArrowheads="1"/>
            </p:cNvSpPr>
            <p:nvPr/>
          </p:nvSpPr>
          <p:spPr bwMode="auto">
            <a:xfrm>
              <a:off x="1495" y="1312"/>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69" name="Rectangle 25">
              <a:extLst>
                <a:ext uri="{FF2B5EF4-FFF2-40B4-BE49-F238E27FC236}">
                  <a16:creationId xmlns:a16="http://schemas.microsoft.com/office/drawing/2014/main" id="{41209DB6-4F7A-403A-BC3A-95EB5C81C6D5}"/>
                </a:ext>
              </a:extLst>
            </p:cNvPr>
            <p:cNvSpPr>
              <a:spLocks noChangeArrowheads="1"/>
            </p:cNvSpPr>
            <p:nvPr/>
          </p:nvSpPr>
          <p:spPr bwMode="auto">
            <a:xfrm>
              <a:off x="967" y="1312"/>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0 -</a:t>
              </a:r>
              <a:r>
                <a:rPr lang="zh-CN" altLang="en-US" sz="1600" b="1"/>
                <a:t>　</a:t>
              </a:r>
            </a:p>
          </p:txBody>
        </p:sp>
        <p:sp>
          <p:nvSpPr>
            <p:cNvPr id="21670" name="Rectangle 26">
              <a:extLst>
                <a:ext uri="{FF2B5EF4-FFF2-40B4-BE49-F238E27FC236}">
                  <a16:creationId xmlns:a16="http://schemas.microsoft.com/office/drawing/2014/main" id="{AFA4CA56-4810-412B-9B1B-CABD329FAE70}"/>
                </a:ext>
              </a:extLst>
            </p:cNvPr>
            <p:cNvSpPr>
              <a:spLocks noChangeArrowheads="1"/>
            </p:cNvSpPr>
            <p:nvPr/>
          </p:nvSpPr>
          <p:spPr bwMode="auto">
            <a:xfrm>
              <a:off x="4663" y="1101"/>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6 A</a:t>
              </a:r>
            </a:p>
          </p:txBody>
        </p:sp>
        <p:sp>
          <p:nvSpPr>
            <p:cNvPr id="21671" name="Rectangle 27">
              <a:extLst>
                <a:ext uri="{FF2B5EF4-FFF2-40B4-BE49-F238E27FC236}">
                  <a16:creationId xmlns:a16="http://schemas.microsoft.com/office/drawing/2014/main" id="{1005ED5B-FE58-4539-BD03-73704D95B2B0}"/>
                </a:ext>
              </a:extLst>
            </p:cNvPr>
            <p:cNvSpPr>
              <a:spLocks noChangeArrowheads="1"/>
            </p:cNvSpPr>
            <p:nvPr/>
          </p:nvSpPr>
          <p:spPr bwMode="auto">
            <a:xfrm>
              <a:off x="3607" y="1101"/>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4 A</a:t>
              </a:r>
            </a:p>
          </p:txBody>
        </p:sp>
        <p:sp>
          <p:nvSpPr>
            <p:cNvPr id="21672" name="Rectangle 28">
              <a:extLst>
                <a:ext uri="{FF2B5EF4-FFF2-40B4-BE49-F238E27FC236}">
                  <a16:creationId xmlns:a16="http://schemas.microsoft.com/office/drawing/2014/main" id="{CD2F604D-3F53-44EE-BBCA-B8AA7B846BD9}"/>
                </a:ext>
              </a:extLst>
            </p:cNvPr>
            <p:cNvSpPr>
              <a:spLocks noChangeArrowheads="1"/>
            </p:cNvSpPr>
            <p:nvPr/>
          </p:nvSpPr>
          <p:spPr bwMode="auto">
            <a:xfrm>
              <a:off x="3079" y="1101"/>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3 C</a:t>
              </a:r>
            </a:p>
          </p:txBody>
        </p:sp>
        <p:sp>
          <p:nvSpPr>
            <p:cNvPr id="21673" name="Rectangle 29">
              <a:extLst>
                <a:ext uri="{FF2B5EF4-FFF2-40B4-BE49-F238E27FC236}">
                  <a16:creationId xmlns:a16="http://schemas.microsoft.com/office/drawing/2014/main" id="{7F079161-3169-4BDF-B2A2-0285BFBD6B21}"/>
                </a:ext>
              </a:extLst>
            </p:cNvPr>
            <p:cNvSpPr>
              <a:spLocks noChangeArrowheads="1"/>
            </p:cNvSpPr>
            <p:nvPr/>
          </p:nvSpPr>
          <p:spPr bwMode="auto">
            <a:xfrm>
              <a:off x="2551" y="1101"/>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 D</a:t>
              </a:r>
            </a:p>
          </p:txBody>
        </p:sp>
        <p:sp>
          <p:nvSpPr>
            <p:cNvPr id="21674" name="Rectangle 30">
              <a:extLst>
                <a:ext uri="{FF2B5EF4-FFF2-40B4-BE49-F238E27FC236}">
                  <a16:creationId xmlns:a16="http://schemas.microsoft.com/office/drawing/2014/main" id="{C3A451C7-3D91-415F-BB21-A9ECE7166F02}"/>
                </a:ext>
              </a:extLst>
            </p:cNvPr>
            <p:cNvSpPr>
              <a:spLocks noChangeArrowheads="1"/>
            </p:cNvSpPr>
            <p:nvPr/>
          </p:nvSpPr>
          <p:spPr bwMode="auto">
            <a:xfrm>
              <a:off x="2023" y="1101"/>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 B</a:t>
              </a:r>
            </a:p>
          </p:txBody>
        </p:sp>
        <p:sp>
          <p:nvSpPr>
            <p:cNvPr id="21675" name="Rectangle 31">
              <a:extLst>
                <a:ext uri="{FF2B5EF4-FFF2-40B4-BE49-F238E27FC236}">
                  <a16:creationId xmlns:a16="http://schemas.microsoft.com/office/drawing/2014/main" id="{730DCE8B-C4FB-48FC-9CC0-A1927A074DB3}"/>
                </a:ext>
              </a:extLst>
            </p:cNvPr>
            <p:cNvSpPr>
              <a:spLocks noChangeArrowheads="1"/>
            </p:cNvSpPr>
            <p:nvPr/>
          </p:nvSpPr>
          <p:spPr bwMode="auto">
            <a:xfrm>
              <a:off x="1495" y="1101"/>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0 -</a:t>
              </a:r>
            </a:p>
          </p:txBody>
        </p:sp>
        <p:sp>
          <p:nvSpPr>
            <p:cNvPr id="21676" name="Rectangle 32">
              <a:extLst>
                <a:ext uri="{FF2B5EF4-FFF2-40B4-BE49-F238E27FC236}">
                  <a16:creationId xmlns:a16="http://schemas.microsoft.com/office/drawing/2014/main" id="{5051ECFC-6961-44C9-A733-40393A43C226}"/>
                </a:ext>
              </a:extLst>
            </p:cNvPr>
            <p:cNvSpPr>
              <a:spLocks noChangeArrowheads="1"/>
            </p:cNvSpPr>
            <p:nvPr/>
          </p:nvSpPr>
          <p:spPr bwMode="auto">
            <a:xfrm>
              <a:off x="967" y="1101"/>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600" b="1"/>
            </a:p>
          </p:txBody>
        </p:sp>
        <p:sp>
          <p:nvSpPr>
            <p:cNvPr id="21677" name="Line 33">
              <a:extLst>
                <a:ext uri="{FF2B5EF4-FFF2-40B4-BE49-F238E27FC236}">
                  <a16:creationId xmlns:a16="http://schemas.microsoft.com/office/drawing/2014/main" id="{402DB3A5-A4D5-4B05-AB6D-9310AE54DABB}"/>
                </a:ext>
              </a:extLst>
            </p:cNvPr>
            <p:cNvSpPr>
              <a:spLocks noChangeShapeType="1"/>
            </p:cNvSpPr>
            <p:nvPr/>
          </p:nvSpPr>
          <p:spPr bwMode="auto">
            <a:xfrm>
              <a:off x="967" y="1101"/>
              <a:ext cx="42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78" name="Line 34">
              <a:extLst>
                <a:ext uri="{FF2B5EF4-FFF2-40B4-BE49-F238E27FC236}">
                  <a16:creationId xmlns:a16="http://schemas.microsoft.com/office/drawing/2014/main" id="{2CDE42A4-4C8F-4383-B9C8-A86E6DDFCE2F}"/>
                </a:ext>
              </a:extLst>
            </p:cNvPr>
            <p:cNvSpPr>
              <a:spLocks noChangeShapeType="1"/>
            </p:cNvSpPr>
            <p:nvPr/>
          </p:nvSpPr>
          <p:spPr bwMode="auto">
            <a:xfrm>
              <a:off x="967" y="1312"/>
              <a:ext cx="4224" cy="0"/>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79" name="Line 35">
              <a:extLst>
                <a:ext uri="{FF2B5EF4-FFF2-40B4-BE49-F238E27FC236}">
                  <a16:creationId xmlns:a16="http://schemas.microsoft.com/office/drawing/2014/main" id="{CD915E17-B37C-4DAC-937D-75962F7C6F0C}"/>
                </a:ext>
              </a:extLst>
            </p:cNvPr>
            <p:cNvSpPr>
              <a:spLocks noChangeShapeType="1"/>
            </p:cNvSpPr>
            <p:nvPr/>
          </p:nvSpPr>
          <p:spPr bwMode="auto">
            <a:xfrm>
              <a:off x="967" y="1523"/>
              <a:ext cx="42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80" name="Line 36">
              <a:extLst>
                <a:ext uri="{FF2B5EF4-FFF2-40B4-BE49-F238E27FC236}">
                  <a16:creationId xmlns:a16="http://schemas.microsoft.com/office/drawing/2014/main" id="{8D4744D4-ACDC-4B82-9C58-E96D2CE2A3FF}"/>
                </a:ext>
              </a:extLst>
            </p:cNvPr>
            <p:cNvSpPr>
              <a:spLocks noChangeShapeType="1"/>
            </p:cNvSpPr>
            <p:nvPr/>
          </p:nvSpPr>
          <p:spPr bwMode="auto">
            <a:xfrm>
              <a:off x="967" y="1734"/>
              <a:ext cx="42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81" name="Line 37">
              <a:extLst>
                <a:ext uri="{FF2B5EF4-FFF2-40B4-BE49-F238E27FC236}">
                  <a16:creationId xmlns:a16="http://schemas.microsoft.com/office/drawing/2014/main" id="{52E74E13-F447-4749-B4FC-4C50BCBE9AE0}"/>
                </a:ext>
              </a:extLst>
            </p:cNvPr>
            <p:cNvSpPr>
              <a:spLocks noChangeShapeType="1"/>
            </p:cNvSpPr>
            <p:nvPr/>
          </p:nvSpPr>
          <p:spPr bwMode="auto">
            <a:xfrm>
              <a:off x="967" y="1945"/>
              <a:ext cx="42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82" name="Line 38">
              <a:extLst>
                <a:ext uri="{FF2B5EF4-FFF2-40B4-BE49-F238E27FC236}">
                  <a16:creationId xmlns:a16="http://schemas.microsoft.com/office/drawing/2014/main" id="{4F6A4051-8418-40BA-B457-84328A6A0FD7}"/>
                </a:ext>
              </a:extLst>
            </p:cNvPr>
            <p:cNvSpPr>
              <a:spLocks noChangeShapeType="1"/>
            </p:cNvSpPr>
            <p:nvPr/>
          </p:nvSpPr>
          <p:spPr bwMode="auto">
            <a:xfrm>
              <a:off x="967" y="2156"/>
              <a:ext cx="42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83" name="Line 39">
              <a:extLst>
                <a:ext uri="{FF2B5EF4-FFF2-40B4-BE49-F238E27FC236}">
                  <a16:creationId xmlns:a16="http://schemas.microsoft.com/office/drawing/2014/main" id="{18D530A8-C6CC-46A5-B379-AAAC670B5FA5}"/>
                </a:ext>
              </a:extLst>
            </p:cNvPr>
            <p:cNvSpPr>
              <a:spLocks noChangeShapeType="1"/>
            </p:cNvSpPr>
            <p:nvPr/>
          </p:nvSpPr>
          <p:spPr bwMode="auto">
            <a:xfrm>
              <a:off x="967" y="2367"/>
              <a:ext cx="42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84" name="Line 40">
              <a:extLst>
                <a:ext uri="{FF2B5EF4-FFF2-40B4-BE49-F238E27FC236}">
                  <a16:creationId xmlns:a16="http://schemas.microsoft.com/office/drawing/2014/main" id="{704E5D53-8835-4AB6-ACE7-6214B79335F7}"/>
                </a:ext>
              </a:extLst>
            </p:cNvPr>
            <p:cNvSpPr>
              <a:spLocks noChangeShapeType="1"/>
            </p:cNvSpPr>
            <p:nvPr/>
          </p:nvSpPr>
          <p:spPr bwMode="auto">
            <a:xfrm>
              <a:off x="967" y="2578"/>
              <a:ext cx="42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85" name="Line 41">
              <a:extLst>
                <a:ext uri="{FF2B5EF4-FFF2-40B4-BE49-F238E27FC236}">
                  <a16:creationId xmlns:a16="http://schemas.microsoft.com/office/drawing/2014/main" id="{D58D8F1F-2DE0-4F72-B630-34A53FA8982D}"/>
                </a:ext>
              </a:extLst>
            </p:cNvPr>
            <p:cNvSpPr>
              <a:spLocks noChangeShapeType="1"/>
            </p:cNvSpPr>
            <p:nvPr/>
          </p:nvSpPr>
          <p:spPr bwMode="auto">
            <a:xfrm>
              <a:off x="967" y="3000"/>
              <a:ext cx="42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86" name="Line 42">
              <a:extLst>
                <a:ext uri="{FF2B5EF4-FFF2-40B4-BE49-F238E27FC236}">
                  <a16:creationId xmlns:a16="http://schemas.microsoft.com/office/drawing/2014/main" id="{80DEBEBC-6BC3-4A0C-8211-568A604BEBE3}"/>
                </a:ext>
              </a:extLst>
            </p:cNvPr>
            <p:cNvSpPr>
              <a:spLocks noChangeShapeType="1"/>
            </p:cNvSpPr>
            <p:nvPr/>
          </p:nvSpPr>
          <p:spPr bwMode="auto">
            <a:xfrm>
              <a:off x="967" y="1101"/>
              <a:ext cx="0" cy="1899"/>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87" name="Line 43">
              <a:extLst>
                <a:ext uri="{FF2B5EF4-FFF2-40B4-BE49-F238E27FC236}">
                  <a16:creationId xmlns:a16="http://schemas.microsoft.com/office/drawing/2014/main" id="{F17544D6-BF3B-4952-86CB-96DDCD1367AD}"/>
                </a:ext>
              </a:extLst>
            </p:cNvPr>
            <p:cNvSpPr>
              <a:spLocks noChangeShapeType="1"/>
            </p:cNvSpPr>
            <p:nvPr/>
          </p:nvSpPr>
          <p:spPr bwMode="auto">
            <a:xfrm>
              <a:off x="1495" y="1101"/>
              <a:ext cx="0" cy="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88" name="Line 44">
              <a:extLst>
                <a:ext uri="{FF2B5EF4-FFF2-40B4-BE49-F238E27FC236}">
                  <a16:creationId xmlns:a16="http://schemas.microsoft.com/office/drawing/2014/main" id="{1FF4E462-0CA2-4D5B-8023-AE95AD3B49A1}"/>
                </a:ext>
              </a:extLst>
            </p:cNvPr>
            <p:cNvSpPr>
              <a:spLocks noChangeShapeType="1"/>
            </p:cNvSpPr>
            <p:nvPr/>
          </p:nvSpPr>
          <p:spPr bwMode="auto">
            <a:xfrm>
              <a:off x="2023" y="1101"/>
              <a:ext cx="0" cy="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89" name="Line 45">
              <a:extLst>
                <a:ext uri="{FF2B5EF4-FFF2-40B4-BE49-F238E27FC236}">
                  <a16:creationId xmlns:a16="http://schemas.microsoft.com/office/drawing/2014/main" id="{0E863F24-3056-4D02-A2A9-1969DE4A8375}"/>
                </a:ext>
              </a:extLst>
            </p:cNvPr>
            <p:cNvSpPr>
              <a:spLocks noChangeShapeType="1"/>
            </p:cNvSpPr>
            <p:nvPr/>
          </p:nvSpPr>
          <p:spPr bwMode="auto">
            <a:xfrm>
              <a:off x="2551" y="1101"/>
              <a:ext cx="0" cy="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90" name="Line 46">
              <a:extLst>
                <a:ext uri="{FF2B5EF4-FFF2-40B4-BE49-F238E27FC236}">
                  <a16:creationId xmlns:a16="http://schemas.microsoft.com/office/drawing/2014/main" id="{5DC16363-CBD5-4EB9-87B7-4E61CB849936}"/>
                </a:ext>
              </a:extLst>
            </p:cNvPr>
            <p:cNvSpPr>
              <a:spLocks noChangeShapeType="1"/>
            </p:cNvSpPr>
            <p:nvPr/>
          </p:nvSpPr>
          <p:spPr bwMode="auto">
            <a:xfrm>
              <a:off x="3079" y="1101"/>
              <a:ext cx="0" cy="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91" name="Line 47">
              <a:extLst>
                <a:ext uri="{FF2B5EF4-FFF2-40B4-BE49-F238E27FC236}">
                  <a16:creationId xmlns:a16="http://schemas.microsoft.com/office/drawing/2014/main" id="{1ADA30A5-7CB6-4A1D-B559-B07BABB414F5}"/>
                </a:ext>
              </a:extLst>
            </p:cNvPr>
            <p:cNvSpPr>
              <a:spLocks noChangeShapeType="1"/>
            </p:cNvSpPr>
            <p:nvPr/>
          </p:nvSpPr>
          <p:spPr bwMode="auto">
            <a:xfrm>
              <a:off x="3607" y="1101"/>
              <a:ext cx="0" cy="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92" name="Line 48">
              <a:extLst>
                <a:ext uri="{FF2B5EF4-FFF2-40B4-BE49-F238E27FC236}">
                  <a16:creationId xmlns:a16="http://schemas.microsoft.com/office/drawing/2014/main" id="{5FE6EFDE-44F6-4B6C-951E-1F35E43C7710}"/>
                </a:ext>
              </a:extLst>
            </p:cNvPr>
            <p:cNvSpPr>
              <a:spLocks noChangeShapeType="1"/>
            </p:cNvSpPr>
            <p:nvPr/>
          </p:nvSpPr>
          <p:spPr bwMode="auto">
            <a:xfrm>
              <a:off x="4135" y="1101"/>
              <a:ext cx="0" cy="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93" name="Line 49">
              <a:extLst>
                <a:ext uri="{FF2B5EF4-FFF2-40B4-BE49-F238E27FC236}">
                  <a16:creationId xmlns:a16="http://schemas.microsoft.com/office/drawing/2014/main" id="{5ED3AF41-CD50-4D68-ACA3-B88CD77FB418}"/>
                </a:ext>
              </a:extLst>
            </p:cNvPr>
            <p:cNvSpPr>
              <a:spLocks noChangeShapeType="1"/>
            </p:cNvSpPr>
            <p:nvPr/>
          </p:nvSpPr>
          <p:spPr bwMode="auto">
            <a:xfrm>
              <a:off x="5191" y="1101"/>
              <a:ext cx="0" cy="1899"/>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94" name="Line 50">
              <a:extLst>
                <a:ext uri="{FF2B5EF4-FFF2-40B4-BE49-F238E27FC236}">
                  <a16:creationId xmlns:a16="http://schemas.microsoft.com/office/drawing/2014/main" id="{D80703A7-EE6D-4B93-B112-5BD486ACDEF5}"/>
                </a:ext>
              </a:extLst>
            </p:cNvPr>
            <p:cNvSpPr>
              <a:spLocks noChangeShapeType="1"/>
            </p:cNvSpPr>
            <p:nvPr/>
          </p:nvSpPr>
          <p:spPr bwMode="auto">
            <a:xfrm>
              <a:off x="4663" y="1101"/>
              <a:ext cx="0" cy="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95" name="Line 51">
              <a:extLst>
                <a:ext uri="{FF2B5EF4-FFF2-40B4-BE49-F238E27FC236}">
                  <a16:creationId xmlns:a16="http://schemas.microsoft.com/office/drawing/2014/main" id="{901A4630-ABFD-409A-B887-0ACCD7449202}"/>
                </a:ext>
              </a:extLst>
            </p:cNvPr>
            <p:cNvSpPr>
              <a:spLocks noChangeShapeType="1"/>
            </p:cNvSpPr>
            <p:nvPr/>
          </p:nvSpPr>
          <p:spPr bwMode="auto">
            <a:xfrm>
              <a:off x="967" y="2789"/>
              <a:ext cx="42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96" name="Text Box 52">
              <a:extLst>
                <a:ext uri="{FF2B5EF4-FFF2-40B4-BE49-F238E27FC236}">
                  <a16:creationId xmlns:a16="http://schemas.microsoft.com/office/drawing/2014/main" id="{11E6960A-94DB-420F-9F5D-19F83E0D89E7}"/>
                </a:ext>
              </a:extLst>
            </p:cNvPr>
            <p:cNvSpPr txBox="1">
              <a:spLocks noChangeArrowheads="1"/>
            </p:cNvSpPr>
            <p:nvPr/>
          </p:nvSpPr>
          <p:spPr bwMode="auto">
            <a:xfrm>
              <a:off x="659" y="1942"/>
              <a:ext cx="232"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X</a:t>
              </a:r>
            </a:p>
          </p:txBody>
        </p:sp>
        <p:sp>
          <p:nvSpPr>
            <p:cNvPr id="21697" name="Text Box 53">
              <a:extLst>
                <a:ext uri="{FF2B5EF4-FFF2-40B4-BE49-F238E27FC236}">
                  <a16:creationId xmlns:a16="http://schemas.microsoft.com/office/drawing/2014/main" id="{A0D64281-914F-4E01-8F36-31BA1A452684}"/>
                </a:ext>
              </a:extLst>
            </p:cNvPr>
            <p:cNvSpPr txBox="1">
              <a:spLocks noChangeArrowheads="1"/>
            </p:cNvSpPr>
            <p:nvPr/>
          </p:nvSpPr>
          <p:spPr bwMode="auto">
            <a:xfrm>
              <a:off x="3175" y="829"/>
              <a:ext cx="232"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Y</a:t>
              </a:r>
            </a:p>
          </p:txBody>
        </p:sp>
        <p:sp>
          <p:nvSpPr>
            <p:cNvPr id="21698" name="Text Box 54">
              <a:extLst>
                <a:ext uri="{FF2B5EF4-FFF2-40B4-BE49-F238E27FC236}">
                  <a16:creationId xmlns:a16="http://schemas.microsoft.com/office/drawing/2014/main" id="{3D9C1F0D-3518-4707-BDCC-8A5BE59BADEF}"/>
                </a:ext>
              </a:extLst>
            </p:cNvPr>
            <p:cNvSpPr txBox="1">
              <a:spLocks noChangeArrowheads="1"/>
            </p:cNvSpPr>
            <p:nvPr/>
          </p:nvSpPr>
          <p:spPr bwMode="auto">
            <a:xfrm>
              <a:off x="631" y="1117"/>
              <a:ext cx="317"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i</a:t>
              </a:r>
              <a:r>
                <a:rPr kumimoji="1" lang="en-US" altLang="zh-CN" sz="2000">
                  <a:latin typeface="Times New Roman" panose="02020603050405020304" pitchFamily="18" charset="0"/>
                  <a:sym typeface="Wingdings" panose="05000000000000000000" pitchFamily="2" charset="2"/>
                </a:rPr>
                <a:t></a:t>
              </a:r>
              <a:endParaRPr kumimoji="1" lang="en-US" altLang="zh-CN" sz="2000">
                <a:latin typeface="Times New Roman" panose="02020603050405020304" pitchFamily="18" charset="0"/>
              </a:endParaRPr>
            </a:p>
          </p:txBody>
        </p:sp>
        <p:sp>
          <p:nvSpPr>
            <p:cNvPr id="21699" name="Text Box 55">
              <a:extLst>
                <a:ext uri="{FF2B5EF4-FFF2-40B4-BE49-F238E27FC236}">
                  <a16:creationId xmlns:a16="http://schemas.microsoft.com/office/drawing/2014/main" id="{B9152894-C67F-4C9A-9838-AE1A1994AC77}"/>
                </a:ext>
              </a:extLst>
            </p:cNvPr>
            <p:cNvSpPr txBox="1">
              <a:spLocks noChangeArrowheads="1"/>
            </p:cNvSpPr>
            <p:nvPr/>
          </p:nvSpPr>
          <p:spPr bwMode="auto">
            <a:xfrm>
              <a:off x="1150" y="618"/>
              <a:ext cx="197" cy="4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j</a:t>
              </a:r>
            </a:p>
            <a:p>
              <a:pPr algn="ctr" eaLnBrk="1" hangingPunct="1">
                <a:buClrTx/>
                <a:buSzTx/>
                <a:buFontTx/>
                <a:buNone/>
              </a:pPr>
              <a:r>
                <a:rPr kumimoji="1" lang="en-US" altLang="zh-CN" sz="2000">
                  <a:latin typeface="Times New Roman" panose="02020603050405020304" pitchFamily="18" charset="0"/>
                </a:rPr>
                <a:t>↓</a:t>
              </a:r>
            </a:p>
          </p:txBody>
        </p:sp>
      </p:grpSp>
      <p:grpSp>
        <p:nvGrpSpPr>
          <p:cNvPr id="229432" name="Group 56">
            <a:extLst>
              <a:ext uri="{FF2B5EF4-FFF2-40B4-BE49-F238E27FC236}">
                <a16:creationId xmlns:a16="http://schemas.microsoft.com/office/drawing/2014/main" id="{AC46132A-5571-416E-B9A5-B4B3940ADE2C}"/>
              </a:ext>
            </a:extLst>
          </p:cNvPr>
          <p:cNvGrpSpPr>
            <a:grpSpLocks/>
          </p:cNvGrpSpPr>
          <p:nvPr/>
        </p:nvGrpSpPr>
        <p:grpSpPr bwMode="auto">
          <a:xfrm>
            <a:off x="4748213" y="3641726"/>
            <a:ext cx="838200" cy="334963"/>
            <a:chOff x="2031" y="2294"/>
            <a:chExt cx="528" cy="211"/>
          </a:xfrm>
        </p:grpSpPr>
        <p:sp>
          <p:nvSpPr>
            <p:cNvPr id="21645" name="Rectangle 57">
              <a:extLst>
                <a:ext uri="{FF2B5EF4-FFF2-40B4-BE49-F238E27FC236}">
                  <a16:creationId xmlns:a16="http://schemas.microsoft.com/office/drawing/2014/main" id="{2D545396-98C5-4E50-A271-701138183995}"/>
                </a:ext>
              </a:extLst>
            </p:cNvPr>
            <p:cNvSpPr>
              <a:spLocks noChangeArrowheads="1"/>
            </p:cNvSpPr>
            <p:nvPr/>
          </p:nvSpPr>
          <p:spPr bwMode="auto">
            <a:xfrm>
              <a:off x="2031" y="2294"/>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46" name="Line 58">
              <a:extLst>
                <a:ext uri="{FF2B5EF4-FFF2-40B4-BE49-F238E27FC236}">
                  <a16:creationId xmlns:a16="http://schemas.microsoft.com/office/drawing/2014/main" id="{72A9BD52-C661-469C-9AB8-B17435C8CA69}"/>
                </a:ext>
              </a:extLst>
            </p:cNvPr>
            <p:cNvSpPr>
              <a:spLocks noChangeShapeType="1"/>
            </p:cNvSpPr>
            <p:nvPr/>
          </p:nvSpPr>
          <p:spPr bwMode="auto">
            <a:xfrm>
              <a:off x="2415" y="2338"/>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35" name="Group 59">
            <a:extLst>
              <a:ext uri="{FF2B5EF4-FFF2-40B4-BE49-F238E27FC236}">
                <a16:creationId xmlns:a16="http://schemas.microsoft.com/office/drawing/2014/main" id="{0B47AD76-8471-4944-99A4-1D26953489D2}"/>
              </a:ext>
            </a:extLst>
          </p:cNvPr>
          <p:cNvGrpSpPr>
            <a:grpSpLocks/>
          </p:cNvGrpSpPr>
          <p:nvPr/>
        </p:nvGrpSpPr>
        <p:grpSpPr bwMode="auto">
          <a:xfrm>
            <a:off x="7262813" y="3641726"/>
            <a:ext cx="838200" cy="334963"/>
            <a:chOff x="3615" y="2294"/>
            <a:chExt cx="528" cy="211"/>
          </a:xfrm>
        </p:grpSpPr>
        <p:sp>
          <p:nvSpPr>
            <p:cNvPr id="21643" name="Rectangle 60">
              <a:extLst>
                <a:ext uri="{FF2B5EF4-FFF2-40B4-BE49-F238E27FC236}">
                  <a16:creationId xmlns:a16="http://schemas.microsoft.com/office/drawing/2014/main" id="{5EA07D8C-ADC9-45EE-861D-E5A43AC2AB83}"/>
                </a:ext>
              </a:extLst>
            </p:cNvPr>
            <p:cNvSpPr>
              <a:spLocks noChangeArrowheads="1"/>
            </p:cNvSpPr>
            <p:nvPr/>
          </p:nvSpPr>
          <p:spPr bwMode="auto">
            <a:xfrm>
              <a:off x="3615" y="2294"/>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644" name="Line 61">
              <a:extLst>
                <a:ext uri="{FF2B5EF4-FFF2-40B4-BE49-F238E27FC236}">
                  <a16:creationId xmlns:a16="http://schemas.microsoft.com/office/drawing/2014/main" id="{201C2A3E-CF74-4C21-97EA-9EC59EA4B466}"/>
                </a:ext>
              </a:extLst>
            </p:cNvPr>
            <p:cNvSpPr>
              <a:spLocks noChangeShapeType="1"/>
            </p:cNvSpPr>
            <p:nvPr/>
          </p:nvSpPr>
          <p:spPr bwMode="auto">
            <a:xfrm>
              <a:off x="3903" y="2368"/>
              <a:ext cx="144" cy="9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38" name="Group 62">
            <a:extLst>
              <a:ext uri="{FF2B5EF4-FFF2-40B4-BE49-F238E27FC236}">
                <a16:creationId xmlns:a16="http://schemas.microsoft.com/office/drawing/2014/main" id="{05B0DFC9-177D-4FAD-AC58-C474DF91E9C4}"/>
              </a:ext>
            </a:extLst>
          </p:cNvPr>
          <p:cNvGrpSpPr>
            <a:grpSpLocks/>
          </p:cNvGrpSpPr>
          <p:nvPr/>
        </p:nvGrpSpPr>
        <p:grpSpPr bwMode="auto">
          <a:xfrm>
            <a:off x="5586413" y="3976688"/>
            <a:ext cx="838200" cy="334962"/>
            <a:chOff x="2559" y="2505"/>
            <a:chExt cx="528" cy="211"/>
          </a:xfrm>
        </p:grpSpPr>
        <p:sp>
          <p:nvSpPr>
            <p:cNvPr id="21641" name="Rectangle 63">
              <a:extLst>
                <a:ext uri="{FF2B5EF4-FFF2-40B4-BE49-F238E27FC236}">
                  <a16:creationId xmlns:a16="http://schemas.microsoft.com/office/drawing/2014/main" id="{C16C7ADA-6DD7-4536-8BF2-F4CF451A3CE2}"/>
                </a:ext>
              </a:extLst>
            </p:cNvPr>
            <p:cNvSpPr>
              <a:spLocks noChangeArrowheads="1"/>
            </p:cNvSpPr>
            <p:nvPr/>
          </p:nvSpPr>
          <p:spPr bwMode="auto">
            <a:xfrm>
              <a:off x="2559" y="2505"/>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642" name="Line 64">
              <a:extLst>
                <a:ext uri="{FF2B5EF4-FFF2-40B4-BE49-F238E27FC236}">
                  <a16:creationId xmlns:a16="http://schemas.microsoft.com/office/drawing/2014/main" id="{0288AC75-ACAF-4611-958D-73B8CB6B1251}"/>
                </a:ext>
              </a:extLst>
            </p:cNvPr>
            <p:cNvSpPr>
              <a:spLocks noChangeShapeType="1"/>
            </p:cNvSpPr>
            <p:nvPr/>
          </p:nvSpPr>
          <p:spPr bwMode="auto">
            <a:xfrm>
              <a:off x="2865" y="2656"/>
              <a:ext cx="144"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41" name="Group 65">
            <a:extLst>
              <a:ext uri="{FF2B5EF4-FFF2-40B4-BE49-F238E27FC236}">
                <a16:creationId xmlns:a16="http://schemas.microsoft.com/office/drawing/2014/main" id="{539683DE-456B-44BF-B428-9D031A506DD3}"/>
              </a:ext>
            </a:extLst>
          </p:cNvPr>
          <p:cNvGrpSpPr>
            <a:grpSpLocks/>
          </p:cNvGrpSpPr>
          <p:nvPr/>
        </p:nvGrpSpPr>
        <p:grpSpPr bwMode="auto">
          <a:xfrm>
            <a:off x="5586413" y="3641726"/>
            <a:ext cx="838200" cy="334963"/>
            <a:chOff x="2559" y="2294"/>
            <a:chExt cx="528" cy="211"/>
          </a:xfrm>
        </p:grpSpPr>
        <p:sp>
          <p:nvSpPr>
            <p:cNvPr id="21639" name="Rectangle 66">
              <a:extLst>
                <a:ext uri="{FF2B5EF4-FFF2-40B4-BE49-F238E27FC236}">
                  <a16:creationId xmlns:a16="http://schemas.microsoft.com/office/drawing/2014/main" id="{BFAFAB9D-8CFA-434A-ABC2-70189F661D12}"/>
                </a:ext>
              </a:extLst>
            </p:cNvPr>
            <p:cNvSpPr>
              <a:spLocks noChangeArrowheads="1"/>
            </p:cNvSpPr>
            <p:nvPr/>
          </p:nvSpPr>
          <p:spPr bwMode="auto">
            <a:xfrm>
              <a:off x="2559" y="2294"/>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40" name="Line 67">
              <a:extLst>
                <a:ext uri="{FF2B5EF4-FFF2-40B4-BE49-F238E27FC236}">
                  <a16:creationId xmlns:a16="http://schemas.microsoft.com/office/drawing/2014/main" id="{CFF039A0-CC56-4036-82FD-7797AA9F719D}"/>
                </a:ext>
              </a:extLst>
            </p:cNvPr>
            <p:cNvSpPr>
              <a:spLocks noChangeShapeType="1"/>
            </p:cNvSpPr>
            <p:nvPr/>
          </p:nvSpPr>
          <p:spPr bwMode="auto">
            <a:xfrm>
              <a:off x="2943" y="2341"/>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44" name="Group 68">
            <a:extLst>
              <a:ext uri="{FF2B5EF4-FFF2-40B4-BE49-F238E27FC236}">
                <a16:creationId xmlns:a16="http://schemas.microsoft.com/office/drawing/2014/main" id="{C54E7B74-CC63-4E2D-BFD5-A2AF1D188EFC}"/>
              </a:ext>
            </a:extLst>
          </p:cNvPr>
          <p:cNvGrpSpPr>
            <a:grpSpLocks/>
          </p:cNvGrpSpPr>
          <p:nvPr/>
        </p:nvGrpSpPr>
        <p:grpSpPr bwMode="auto">
          <a:xfrm>
            <a:off x="6424613" y="3641726"/>
            <a:ext cx="838200" cy="334963"/>
            <a:chOff x="3087" y="2294"/>
            <a:chExt cx="528" cy="211"/>
          </a:xfrm>
        </p:grpSpPr>
        <p:sp>
          <p:nvSpPr>
            <p:cNvPr id="21637" name="Rectangle 69">
              <a:extLst>
                <a:ext uri="{FF2B5EF4-FFF2-40B4-BE49-F238E27FC236}">
                  <a16:creationId xmlns:a16="http://schemas.microsoft.com/office/drawing/2014/main" id="{42345D67-79DF-442C-9D3C-94587D0EC998}"/>
                </a:ext>
              </a:extLst>
            </p:cNvPr>
            <p:cNvSpPr>
              <a:spLocks noChangeArrowheads="1"/>
            </p:cNvSpPr>
            <p:nvPr/>
          </p:nvSpPr>
          <p:spPr bwMode="auto">
            <a:xfrm>
              <a:off x="3087" y="2294"/>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38" name="Line 70">
              <a:extLst>
                <a:ext uri="{FF2B5EF4-FFF2-40B4-BE49-F238E27FC236}">
                  <a16:creationId xmlns:a16="http://schemas.microsoft.com/office/drawing/2014/main" id="{B8A0D867-1D1F-4AA4-90D4-62A3D748D976}"/>
                </a:ext>
              </a:extLst>
            </p:cNvPr>
            <p:cNvSpPr>
              <a:spLocks noChangeShapeType="1"/>
            </p:cNvSpPr>
            <p:nvPr/>
          </p:nvSpPr>
          <p:spPr bwMode="auto">
            <a:xfrm>
              <a:off x="3471" y="2341"/>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47" name="Group 71">
            <a:extLst>
              <a:ext uri="{FF2B5EF4-FFF2-40B4-BE49-F238E27FC236}">
                <a16:creationId xmlns:a16="http://schemas.microsoft.com/office/drawing/2014/main" id="{C15CFAE4-3DD3-4A9D-A5D3-47DA59475442}"/>
              </a:ext>
            </a:extLst>
          </p:cNvPr>
          <p:cNvGrpSpPr>
            <a:grpSpLocks/>
          </p:cNvGrpSpPr>
          <p:nvPr/>
        </p:nvGrpSpPr>
        <p:grpSpPr bwMode="auto">
          <a:xfrm>
            <a:off x="4748213" y="4311651"/>
            <a:ext cx="838200" cy="334963"/>
            <a:chOff x="2031" y="2716"/>
            <a:chExt cx="528" cy="211"/>
          </a:xfrm>
        </p:grpSpPr>
        <p:sp>
          <p:nvSpPr>
            <p:cNvPr id="21635" name="Rectangle 72">
              <a:extLst>
                <a:ext uri="{FF2B5EF4-FFF2-40B4-BE49-F238E27FC236}">
                  <a16:creationId xmlns:a16="http://schemas.microsoft.com/office/drawing/2014/main" id="{269CBCE9-1023-4BED-A731-A226E46C9402}"/>
                </a:ext>
              </a:extLst>
            </p:cNvPr>
            <p:cNvSpPr>
              <a:spLocks noChangeArrowheads="1"/>
            </p:cNvSpPr>
            <p:nvPr/>
          </p:nvSpPr>
          <p:spPr bwMode="auto">
            <a:xfrm>
              <a:off x="2031" y="2716"/>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636" name="Line 73">
              <a:extLst>
                <a:ext uri="{FF2B5EF4-FFF2-40B4-BE49-F238E27FC236}">
                  <a16:creationId xmlns:a16="http://schemas.microsoft.com/office/drawing/2014/main" id="{1E30A205-9596-4859-8F07-9A99721E99CA}"/>
                </a:ext>
              </a:extLst>
            </p:cNvPr>
            <p:cNvSpPr>
              <a:spLocks noChangeShapeType="1"/>
            </p:cNvSpPr>
            <p:nvPr/>
          </p:nvSpPr>
          <p:spPr bwMode="auto">
            <a:xfrm>
              <a:off x="2415" y="2752"/>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50" name="Group 74">
            <a:extLst>
              <a:ext uri="{FF2B5EF4-FFF2-40B4-BE49-F238E27FC236}">
                <a16:creationId xmlns:a16="http://schemas.microsoft.com/office/drawing/2014/main" id="{DD7A27B1-A47D-4709-A5E1-DF99B222DA7B}"/>
              </a:ext>
            </a:extLst>
          </p:cNvPr>
          <p:cNvGrpSpPr>
            <a:grpSpLocks/>
          </p:cNvGrpSpPr>
          <p:nvPr/>
        </p:nvGrpSpPr>
        <p:grpSpPr bwMode="auto">
          <a:xfrm>
            <a:off x="4748213" y="4981576"/>
            <a:ext cx="838200" cy="334963"/>
            <a:chOff x="2031" y="3138"/>
            <a:chExt cx="528" cy="211"/>
          </a:xfrm>
        </p:grpSpPr>
        <p:sp>
          <p:nvSpPr>
            <p:cNvPr id="21633" name="Rectangle 75">
              <a:extLst>
                <a:ext uri="{FF2B5EF4-FFF2-40B4-BE49-F238E27FC236}">
                  <a16:creationId xmlns:a16="http://schemas.microsoft.com/office/drawing/2014/main" id="{FED4F4E1-CBA4-4370-9346-670253817A3C}"/>
                </a:ext>
              </a:extLst>
            </p:cNvPr>
            <p:cNvSpPr>
              <a:spLocks noChangeArrowheads="1"/>
            </p:cNvSpPr>
            <p:nvPr/>
          </p:nvSpPr>
          <p:spPr bwMode="auto">
            <a:xfrm>
              <a:off x="2031" y="3138"/>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634" name="Line 76">
              <a:extLst>
                <a:ext uri="{FF2B5EF4-FFF2-40B4-BE49-F238E27FC236}">
                  <a16:creationId xmlns:a16="http://schemas.microsoft.com/office/drawing/2014/main" id="{D70F9F09-1D97-4C96-BFC2-1BC457F17C0C}"/>
                </a:ext>
              </a:extLst>
            </p:cNvPr>
            <p:cNvSpPr>
              <a:spLocks noChangeShapeType="1"/>
            </p:cNvSpPr>
            <p:nvPr/>
          </p:nvSpPr>
          <p:spPr bwMode="auto">
            <a:xfrm>
              <a:off x="2415" y="3184"/>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53" name="Group 77">
            <a:extLst>
              <a:ext uri="{FF2B5EF4-FFF2-40B4-BE49-F238E27FC236}">
                <a16:creationId xmlns:a16="http://schemas.microsoft.com/office/drawing/2014/main" id="{67EF3ED1-6953-43B2-B286-89D85E70396D}"/>
              </a:ext>
            </a:extLst>
          </p:cNvPr>
          <p:cNvGrpSpPr>
            <a:grpSpLocks/>
          </p:cNvGrpSpPr>
          <p:nvPr/>
        </p:nvGrpSpPr>
        <p:grpSpPr bwMode="auto">
          <a:xfrm>
            <a:off x="4748213" y="5316538"/>
            <a:ext cx="838200" cy="334962"/>
            <a:chOff x="2031" y="3349"/>
            <a:chExt cx="528" cy="211"/>
          </a:xfrm>
        </p:grpSpPr>
        <p:sp>
          <p:nvSpPr>
            <p:cNvPr id="21631" name="Rectangle 78">
              <a:extLst>
                <a:ext uri="{FF2B5EF4-FFF2-40B4-BE49-F238E27FC236}">
                  <a16:creationId xmlns:a16="http://schemas.microsoft.com/office/drawing/2014/main" id="{21E15283-43DA-49F1-8425-0328A1713478}"/>
                </a:ext>
              </a:extLst>
            </p:cNvPr>
            <p:cNvSpPr>
              <a:spLocks noChangeArrowheads="1"/>
            </p:cNvSpPr>
            <p:nvPr/>
          </p:nvSpPr>
          <p:spPr bwMode="auto">
            <a:xfrm>
              <a:off x="2031" y="3349"/>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632" name="Line 79">
              <a:extLst>
                <a:ext uri="{FF2B5EF4-FFF2-40B4-BE49-F238E27FC236}">
                  <a16:creationId xmlns:a16="http://schemas.microsoft.com/office/drawing/2014/main" id="{0B54B4D0-8FBD-4A9A-8FC3-5E543BB4D670}"/>
                </a:ext>
              </a:extLst>
            </p:cNvPr>
            <p:cNvSpPr>
              <a:spLocks noChangeShapeType="1"/>
            </p:cNvSpPr>
            <p:nvPr/>
          </p:nvSpPr>
          <p:spPr bwMode="auto">
            <a:xfrm>
              <a:off x="2415" y="3406"/>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56" name="Group 80">
            <a:extLst>
              <a:ext uri="{FF2B5EF4-FFF2-40B4-BE49-F238E27FC236}">
                <a16:creationId xmlns:a16="http://schemas.microsoft.com/office/drawing/2014/main" id="{B79395BB-C732-4182-85CE-BFFDBAB38A88}"/>
              </a:ext>
            </a:extLst>
          </p:cNvPr>
          <p:cNvGrpSpPr>
            <a:grpSpLocks/>
          </p:cNvGrpSpPr>
          <p:nvPr/>
        </p:nvGrpSpPr>
        <p:grpSpPr bwMode="auto">
          <a:xfrm>
            <a:off x="5586413" y="4311651"/>
            <a:ext cx="838200" cy="334963"/>
            <a:chOff x="2559" y="2716"/>
            <a:chExt cx="528" cy="211"/>
          </a:xfrm>
        </p:grpSpPr>
        <p:sp>
          <p:nvSpPr>
            <p:cNvPr id="21629" name="Rectangle 81">
              <a:extLst>
                <a:ext uri="{FF2B5EF4-FFF2-40B4-BE49-F238E27FC236}">
                  <a16:creationId xmlns:a16="http://schemas.microsoft.com/office/drawing/2014/main" id="{7F95C8B3-FA55-4799-BDA2-D3DF8C0C7798}"/>
                </a:ext>
              </a:extLst>
            </p:cNvPr>
            <p:cNvSpPr>
              <a:spLocks noChangeArrowheads="1"/>
            </p:cNvSpPr>
            <p:nvPr/>
          </p:nvSpPr>
          <p:spPr bwMode="auto">
            <a:xfrm>
              <a:off x="2559" y="2716"/>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630" name="Line 82">
              <a:extLst>
                <a:ext uri="{FF2B5EF4-FFF2-40B4-BE49-F238E27FC236}">
                  <a16:creationId xmlns:a16="http://schemas.microsoft.com/office/drawing/2014/main" id="{8C7012D9-61CF-4176-91F1-0A1C205B78A9}"/>
                </a:ext>
              </a:extLst>
            </p:cNvPr>
            <p:cNvSpPr>
              <a:spLocks noChangeShapeType="1"/>
            </p:cNvSpPr>
            <p:nvPr/>
          </p:nvSpPr>
          <p:spPr bwMode="auto">
            <a:xfrm>
              <a:off x="2943" y="2752"/>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59" name="Group 83">
            <a:extLst>
              <a:ext uri="{FF2B5EF4-FFF2-40B4-BE49-F238E27FC236}">
                <a16:creationId xmlns:a16="http://schemas.microsoft.com/office/drawing/2014/main" id="{67DED6FF-5770-4D2E-9F4D-55BB2998936C}"/>
              </a:ext>
            </a:extLst>
          </p:cNvPr>
          <p:cNvGrpSpPr>
            <a:grpSpLocks/>
          </p:cNvGrpSpPr>
          <p:nvPr/>
        </p:nvGrpSpPr>
        <p:grpSpPr bwMode="auto">
          <a:xfrm>
            <a:off x="5586413" y="4646613"/>
            <a:ext cx="838200" cy="334962"/>
            <a:chOff x="2559" y="2927"/>
            <a:chExt cx="528" cy="211"/>
          </a:xfrm>
        </p:grpSpPr>
        <p:sp>
          <p:nvSpPr>
            <p:cNvPr id="21627" name="Rectangle 84">
              <a:extLst>
                <a:ext uri="{FF2B5EF4-FFF2-40B4-BE49-F238E27FC236}">
                  <a16:creationId xmlns:a16="http://schemas.microsoft.com/office/drawing/2014/main" id="{ACEFDA32-329A-4CE6-B0D3-BA20229E721B}"/>
                </a:ext>
              </a:extLst>
            </p:cNvPr>
            <p:cNvSpPr>
              <a:spLocks noChangeArrowheads="1"/>
            </p:cNvSpPr>
            <p:nvPr/>
          </p:nvSpPr>
          <p:spPr bwMode="auto">
            <a:xfrm>
              <a:off x="2559" y="2927"/>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628" name="Line 85">
              <a:extLst>
                <a:ext uri="{FF2B5EF4-FFF2-40B4-BE49-F238E27FC236}">
                  <a16:creationId xmlns:a16="http://schemas.microsoft.com/office/drawing/2014/main" id="{943E111E-E9D6-48FD-81CA-00131856767F}"/>
                </a:ext>
              </a:extLst>
            </p:cNvPr>
            <p:cNvSpPr>
              <a:spLocks noChangeShapeType="1"/>
            </p:cNvSpPr>
            <p:nvPr/>
          </p:nvSpPr>
          <p:spPr bwMode="auto">
            <a:xfrm>
              <a:off x="2943" y="2992"/>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62" name="Group 86">
            <a:extLst>
              <a:ext uri="{FF2B5EF4-FFF2-40B4-BE49-F238E27FC236}">
                <a16:creationId xmlns:a16="http://schemas.microsoft.com/office/drawing/2014/main" id="{5875FB03-700B-43E1-8422-B5BFD13DF341}"/>
              </a:ext>
            </a:extLst>
          </p:cNvPr>
          <p:cNvGrpSpPr>
            <a:grpSpLocks/>
          </p:cNvGrpSpPr>
          <p:nvPr/>
        </p:nvGrpSpPr>
        <p:grpSpPr bwMode="auto">
          <a:xfrm>
            <a:off x="5586413" y="5316538"/>
            <a:ext cx="838200" cy="334962"/>
            <a:chOff x="2559" y="3349"/>
            <a:chExt cx="528" cy="211"/>
          </a:xfrm>
        </p:grpSpPr>
        <p:sp>
          <p:nvSpPr>
            <p:cNvPr id="21625" name="Rectangle 87">
              <a:extLst>
                <a:ext uri="{FF2B5EF4-FFF2-40B4-BE49-F238E27FC236}">
                  <a16:creationId xmlns:a16="http://schemas.microsoft.com/office/drawing/2014/main" id="{3CB50CA1-03C9-4954-A704-D763E16143C4}"/>
                </a:ext>
              </a:extLst>
            </p:cNvPr>
            <p:cNvSpPr>
              <a:spLocks noChangeArrowheads="1"/>
            </p:cNvSpPr>
            <p:nvPr/>
          </p:nvSpPr>
          <p:spPr bwMode="auto">
            <a:xfrm>
              <a:off x="2559" y="3349"/>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626" name="Line 88">
              <a:extLst>
                <a:ext uri="{FF2B5EF4-FFF2-40B4-BE49-F238E27FC236}">
                  <a16:creationId xmlns:a16="http://schemas.microsoft.com/office/drawing/2014/main" id="{2B921ABF-06F2-4717-8862-47DB180489FE}"/>
                </a:ext>
              </a:extLst>
            </p:cNvPr>
            <p:cNvSpPr>
              <a:spLocks noChangeShapeType="1"/>
            </p:cNvSpPr>
            <p:nvPr/>
          </p:nvSpPr>
          <p:spPr bwMode="auto">
            <a:xfrm>
              <a:off x="2943" y="3385"/>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65" name="Group 89">
            <a:extLst>
              <a:ext uri="{FF2B5EF4-FFF2-40B4-BE49-F238E27FC236}">
                <a16:creationId xmlns:a16="http://schemas.microsoft.com/office/drawing/2014/main" id="{30EDECBB-4462-41CC-8F16-B10817026491}"/>
              </a:ext>
            </a:extLst>
          </p:cNvPr>
          <p:cNvGrpSpPr>
            <a:grpSpLocks/>
          </p:cNvGrpSpPr>
          <p:nvPr/>
        </p:nvGrpSpPr>
        <p:grpSpPr bwMode="auto">
          <a:xfrm>
            <a:off x="5586413" y="5661026"/>
            <a:ext cx="838200" cy="334963"/>
            <a:chOff x="2559" y="3560"/>
            <a:chExt cx="528" cy="211"/>
          </a:xfrm>
        </p:grpSpPr>
        <p:sp>
          <p:nvSpPr>
            <p:cNvPr id="21623" name="Rectangle 90">
              <a:extLst>
                <a:ext uri="{FF2B5EF4-FFF2-40B4-BE49-F238E27FC236}">
                  <a16:creationId xmlns:a16="http://schemas.microsoft.com/office/drawing/2014/main" id="{0A84CD7A-CECA-4B78-9F01-66A08466CCBE}"/>
                </a:ext>
              </a:extLst>
            </p:cNvPr>
            <p:cNvSpPr>
              <a:spLocks noChangeArrowheads="1"/>
            </p:cNvSpPr>
            <p:nvPr/>
          </p:nvSpPr>
          <p:spPr bwMode="auto">
            <a:xfrm>
              <a:off x="2559" y="3560"/>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624" name="Line 91">
              <a:extLst>
                <a:ext uri="{FF2B5EF4-FFF2-40B4-BE49-F238E27FC236}">
                  <a16:creationId xmlns:a16="http://schemas.microsoft.com/office/drawing/2014/main" id="{F863E563-EA3F-4A27-8CA6-F5E253984D7F}"/>
                </a:ext>
              </a:extLst>
            </p:cNvPr>
            <p:cNvSpPr>
              <a:spLocks noChangeShapeType="1"/>
            </p:cNvSpPr>
            <p:nvPr/>
          </p:nvSpPr>
          <p:spPr bwMode="auto">
            <a:xfrm>
              <a:off x="2943" y="3616"/>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68" name="Group 92">
            <a:extLst>
              <a:ext uri="{FF2B5EF4-FFF2-40B4-BE49-F238E27FC236}">
                <a16:creationId xmlns:a16="http://schemas.microsoft.com/office/drawing/2014/main" id="{3A4BA256-66BF-4F90-969F-C18D1CCFD741}"/>
              </a:ext>
            </a:extLst>
          </p:cNvPr>
          <p:cNvGrpSpPr>
            <a:grpSpLocks/>
          </p:cNvGrpSpPr>
          <p:nvPr/>
        </p:nvGrpSpPr>
        <p:grpSpPr bwMode="auto">
          <a:xfrm>
            <a:off x="6424613" y="4646613"/>
            <a:ext cx="838200" cy="334962"/>
            <a:chOff x="3087" y="2927"/>
            <a:chExt cx="528" cy="211"/>
          </a:xfrm>
        </p:grpSpPr>
        <p:sp>
          <p:nvSpPr>
            <p:cNvPr id="21621" name="Rectangle 93">
              <a:extLst>
                <a:ext uri="{FF2B5EF4-FFF2-40B4-BE49-F238E27FC236}">
                  <a16:creationId xmlns:a16="http://schemas.microsoft.com/office/drawing/2014/main" id="{7AD28A35-0954-4C5F-A31D-47C1668B8F02}"/>
                </a:ext>
              </a:extLst>
            </p:cNvPr>
            <p:cNvSpPr>
              <a:spLocks noChangeArrowheads="1"/>
            </p:cNvSpPr>
            <p:nvPr/>
          </p:nvSpPr>
          <p:spPr bwMode="auto">
            <a:xfrm>
              <a:off x="3087" y="2927"/>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622" name="Line 94">
              <a:extLst>
                <a:ext uri="{FF2B5EF4-FFF2-40B4-BE49-F238E27FC236}">
                  <a16:creationId xmlns:a16="http://schemas.microsoft.com/office/drawing/2014/main" id="{903DA963-D2FB-4AA2-A140-642F90ED43A7}"/>
                </a:ext>
              </a:extLst>
            </p:cNvPr>
            <p:cNvSpPr>
              <a:spLocks noChangeShapeType="1"/>
            </p:cNvSpPr>
            <p:nvPr/>
          </p:nvSpPr>
          <p:spPr bwMode="auto">
            <a:xfrm>
              <a:off x="3477" y="2992"/>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71" name="Group 95">
            <a:extLst>
              <a:ext uri="{FF2B5EF4-FFF2-40B4-BE49-F238E27FC236}">
                <a16:creationId xmlns:a16="http://schemas.microsoft.com/office/drawing/2014/main" id="{84F20CB2-25F9-4AB9-BCF8-8A45C6CAFF82}"/>
              </a:ext>
            </a:extLst>
          </p:cNvPr>
          <p:cNvGrpSpPr>
            <a:grpSpLocks/>
          </p:cNvGrpSpPr>
          <p:nvPr/>
        </p:nvGrpSpPr>
        <p:grpSpPr bwMode="auto">
          <a:xfrm>
            <a:off x="6424613" y="4981576"/>
            <a:ext cx="838200" cy="334963"/>
            <a:chOff x="3087" y="3138"/>
            <a:chExt cx="528" cy="211"/>
          </a:xfrm>
        </p:grpSpPr>
        <p:sp>
          <p:nvSpPr>
            <p:cNvPr id="21619" name="Rectangle 96">
              <a:extLst>
                <a:ext uri="{FF2B5EF4-FFF2-40B4-BE49-F238E27FC236}">
                  <a16:creationId xmlns:a16="http://schemas.microsoft.com/office/drawing/2014/main" id="{6E234948-3EA4-4D60-B26D-DD963628C9A3}"/>
                </a:ext>
              </a:extLst>
            </p:cNvPr>
            <p:cNvSpPr>
              <a:spLocks noChangeArrowheads="1"/>
            </p:cNvSpPr>
            <p:nvPr/>
          </p:nvSpPr>
          <p:spPr bwMode="auto">
            <a:xfrm>
              <a:off x="3087" y="3138"/>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620" name="Line 97">
              <a:extLst>
                <a:ext uri="{FF2B5EF4-FFF2-40B4-BE49-F238E27FC236}">
                  <a16:creationId xmlns:a16="http://schemas.microsoft.com/office/drawing/2014/main" id="{EC569AC6-2BDE-445E-AA27-867DB23F3D1D}"/>
                </a:ext>
              </a:extLst>
            </p:cNvPr>
            <p:cNvSpPr>
              <a:spLocks noChangeShapeType="1"/>
            </p:cNvSpPr>
            <p:nvPr/>
          </p:nvSpPr>
          <p:spPr bwMode="auto">
            <a:xfrm>
              <a:off x="3477" y="3184"/>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74" name="Group 98">
            <a:extLst>
              <a:ext uri="{FF2B5EF4-FFF2-40B4-BE49-F238E27FC236}">
                <a16:creationId xmlns:a16="http://schemas.microsoft.com/office/drawing/2014/main" id="{D46F8D22-28B6-4FEE-A1B7-D09872B48A64}"/>
              </a:ext>
            </a:extLst>
          </p:cNvPr>
          <p:cNvGrpSpPr>
            <a:grpSpLocks/>
          </p:cNvGrpSpPr>
          <p:nvPr/>
        </p:nvGrpSpPr>
        <p:grpSpPr bwMode="auto">
          <a:xfrm>
            <a:off x="6424613" y="5316538"/>
            <a:ext cx="838200" cy="334962"/>
            <a:chOff x="3087" y="3349"/>
            <a:chExt cx="528" cy="211"/>
          </a:xfrm>
        </p:grpSpPr>
        <p:sp>
          <p:nvSpPr>
            <p:cNvPr id="21617" name="Rectangle 99">
              <a:extLst>
                <a:ext uri="{FF2B5EF4-FFF2-40B4-BE49-F238E27FC236}">
                  <a16:creationId xmlns:a16="http://schemas.microsoft.com/office/drawing/2014/main" id="{42784CDE-CFB8-4B82-9057-2006492D7124}"/>
                </a:ext>
              </a:extLst>
            </p:cNvPr>
            <p:cNvSpPr>
              <a:spLocks noChangeArrowheads="1"/>
            </p:cNvSpPr>
            <p:nvPr/>
          </p:nvSpPr>
          <p:spPr bwMode="auto">
            <a:xfrm>
              <a:off x="3087" y="3349"/>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618" name="Line 100">
              <a:extLst>
                <a:ext uri="{FF2B5EF4-FFF2-40B4-BE49-F238E27FC236}">
                  <a16:creationId xmlns:a16="http://schemas.microsoft.com/office/drawing/2014/main" id="{E5B42DB8-F94E-478C-9C09-9096F9B9B292}"/>
                </a:ext>
              </a:extLst>
            </p:cNvPr>
            <p:cNvSpPr>
              <a:spLocks noChangeShapeType="1"/>
            </p:cNvSpPr>
            <p:nvPr/>
          </p:nvSpPr>
          <p:spPr bwMode="auto">
            <a:xfrm>
              <a:off x="3477" y="3376"/>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77" name="Group 101">
            <a:extLst>
              <a:ext uri="{FF2B5EF4-FFF2-40B4-BE49-F238E27FC236}">
                <a16:creationId xmlns:a16="http://schemas.microsoft.com/office/drawing/2014/main" id="{3C911918-915E-4881-B33E-FE45814DA888}"/>
              </a:ext>
            </a:extLst>
          </p:cNvPr>
          <p:cNvGrpSpPr>
            <a:grpSpLocks/>
          </p:cNvGrpSpPr>
          <p:nvPr/>
        </p:nvGrpSpPr>
        <p:grpSpPr bwMode="auto">
          <a:xfrm>
            <a:off x="6424613" y="5651501"/>
            <a:ext cx="838200" cy="334963"/>
            <a:chOff x="3087" y="3560"/>
            <a:chExt cx="528" cy="211"/>
          </a:xfrm>
        </p:grpSpPr>
        <p:sp>
          <p:nvSpPr>
            <p:cNvPr id="21615" name="Rectangle 102">
              <a:extLst>
                <a:ext uri="{FF2B5EF4-FFF2-40B4-BE49-F238E27FC236}">
                  <a16:creationId xmlns:a16="http://schemas.microsoft.com/office/drawing/2014/main" id="{99276874-030D-4D48-92C3-155DF5A11B73}"/>
                </a:ext>
              </a:extLst>
            </p:cNvPr>
            <p:cNvSpPr>
              <a:spLocks noChangeArrowheads="1"/>
            </p:cNvSpPr>
            <p:nvPr/>
          </p:nvSpPr>
          <p:spPr bwMode="auto">
            <a:xfrm>
              <a:off x="3087" y="3560"/>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616" name="Line 103">
              <a:extLst>
                <a:ext uri="{FF2B5EF4-FFF2-40B4-BE49-F238E27FC236}">
                  <a16:creationId xmlns:a16="http://schemas.microsoft.com/office/drawing/2014/main" id="{1EFF246B-441B-469C-9A1D-AD7126F6082B}"/>
                </a:ext>
              </a:extLst>
            </p:cNvPr>
            <p:cNvSpPr>
              <a:spLocks noChangeShapeType="1"/>
            </p:cNvSpPr>
            <p:nvPr/>
          </p:nvSpPr>
          <p:spPr bwMode="auto">
            <a:xfrm>
              <a:off x="3477" y="3616"/>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80" name="Group 104">
            <a:extLst>
              <a:ext uri="{FF2B5EF4-FFF2-40B4-BE49-F238E27FC236}">
                <a16:creationId xmlns:a16="http://schemas.microsoft.com/office/drawing/2014/main" id="{AA967537-4E75-4F76-8DB3-11A580AF7226}"/>
              </a:ext>
            </a:extLst>
          </p:cNvPr>
          <p:cNvGrpSpPr>
            <a:grpSpLocks/>
          </p:cNvGrpSpPr>
          <p:nvPr/>
        </p:nvGrpSpPr>
        <p:grpSpPr bwMode="auto">
          <a:xfrm>
            <a:off x="7262813" y="3976688"/>
            <a:ext cx="838200" cy="334962"/>
            <a:chOff x="3615" y="2505"/>
            <a:chExt cx="528" cy="211"/>
          </a:xfrm>
        </p:grpSpPr>
        <p:sp>
          <p:nvSpPr>
            <p:cNvPr id="21613" name="Rectangle 105">
              <a:extLst>
                <a:ext uri="{FF2B5EF4-FFF2-40B4-BE49-F238E27FC236}">
                  <a16:creationId xmlns:a16="http://schemas.microsoft.com/office/drawing/2014/main" id="{D6BE66EC-8F4F-4FE1-8921-B99F3110963C}"/>
                </a:ext>
              </a:extLst>
            </p:cNvPr>
            <p:cNvSpPr>
              <a:spLocks noChangeArrowheads="1"/>
            </p:cNvSpPr>
            <p:nvPr/>
          </p:nvSpPr>
          <p:spPr bwMode="auto">
            <a:xfrm>
              <a:off x="3615" y="2505"/>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614" name="Line 106">
              <a:extLst>
                <a:ext uri="{FF2B5EF4-FFF2-40B4-BE49-F238E27FC236}">
                  <a16:creationId xmlns:a16="http://schemas.microsoft.com/office/drawing/2014/main" id="{52C96157-A770-4C22-A807-8C6AB4CB4B84}"/>
                </a:ext>
              </a:extLst>
            </p:cNvPr>
            <p:cNvSpPr>
              <a:spLocks noChangeShapeType="1"/>
            </p:cNvSpPr>
            <p:nvPr/>
          </p:nvSpPr>
          <p:spPr bwMode="auto">
            <a:xfrm>
              <a:off x="3999" y="2560"/>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83" name="Group 107">
            <a:extLst>
              <a:ext uri="{FF2B5EF4-FFF2-40B4-BE49-F238E27FC236}">
                <a16:creationId xmlns:a16="http://schemas.microsoft.com/office/drawing/2014/main" id="{CF390999-74D4-4F17-97E3-D44A25DDD992}"/>
              </a:ext>
            </a:extLst>
          </p:cNvPr>
          <p:cNvGrpSpPr>
            <a:grpSpLocks/>
          </p:cNvGrpSpPr>
          <p:nvPr/>
        </p:nvGrpSpPr>
        <p:grpSpPr bwMode="auto">
          <a:xfrm>
            <a:off x="7262813" y="4646613"/>
            <a:ext cx="838200" cy="334962"/>
            <a:chOff x="3615" y="2927"/>
            <a:chExt cx="528" cy="211"/>
          </a:xfrm>
        </p:grpSpPr>
        <p:sp>
          <p:nvSpPr>
            <p:cNvPr id="21611" name="Rectangle 108">
              <a:extLst>
                <a:ext uri="{FF2B5EF4-FFF2-40B4-BE49-F238E27FC236}">
                  <a16:creationId xmlns:a16="http://schemas.microsoft.com/office/drawing/2014/main" id="{4C5A7A74-ABBD-40DB-86DE-E2142E0ED470}"/>
                </a:ext>
              </a:extLst>
            </p:cNvPr>
            <p:cNvSpPr>
              <a:spLocks noChangeArrowheads="1"/>
            </p:cNvSpPr>
            <p:nvPr/>
          </p:nvSpPr>
          <p:spPr bwMode="auto">
            <a:xfrm>
              <a:off x="3615" y="2927"/>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612" name="Line 109">
              <a:extLst>
                <a:ext uri="{FF2B5EF4-FFF2-40B4-BE49-F238E27FC236}">
                  <a16:creationId xmlns:a16="http://schemas.microsoft.com/office/drawing/2014/main" id="{C19D2239-E244-4E55-A8AE-FD415035AAF1}"/>
                </a:ext>
              </a:extLst>
            </p:cNvPr>
            <p:cNvSpPr>
              <a:spLocks noChangeShapeType="1"/>
            </p:cNvSpPr>
            <p:nvPr/>
          </p:nvSpPr>
          <p:spPr bwMode="auto">
            <a:xfrm>
              <a:off x="3999" y="2992"/>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86" name="Group 110">
            <a:extLst>
              <a:ext uri="{FF2B5EF4-FFF2-40B4-BE49-F238E27FC236}">
                <a16:creationId xmlns:a16="http://schemas.microsoft.com/office/drawing/2014/main" id="{8561EDFB-47E6-4984-B0FC-74101D4EBE9D}"/>
              </a:ext>
            </a:extLst>
          </p:cNvPr>
          <p:cNvGrpSpPr>
            <a:grpSpLocks/>
          </p:cNvGrpSpPr>
          <p:nvPr/>
        </p:nvGrpSpPr>
        <p:grpSpPr bwMode="auto">
          <a:xfrm>
            <a:off x="7262813" y="4981576"/>
            <a:ext cx="838200" cy="334963"/>
            <a:chOff x="3615" y="3138"/>
            <a:chExt cx="528" cy="211"/>
          </a:xfrm>
        </p:grpSpPr>
        <p:sp>
          <p:nvSpPr>
            <p:cNvPr id="21609" name="Rectangle 111">
              <a:extLst>
                <a:ext uri="{FF2B5EF4-FFF2-40B4-BE49-F238E27FC236}">
                  <a16:creationId xmlns:a16="http://schemas.microsoft.com/office/drawing/2014/main" id="{32C4276D-A150-4F92-BA2C-7113AC4F82E7}"/>
                </a:ext>
              </a:extLst>
            </p:cNvPr>
            <p:cNvSpPr>
              <a:spLocks noChangeArrowheads="1"/>
            </p:cNvSpPr>
            <p:nvPr/>
          </p:nvSpPr>
          <p:spPr bwMode="auto">
            <a:xfrm>
              <a:off x="3615" y="3138"/>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610" name="Line 112">
              <a:extLst>
                <a:ext uri="{FF2B5EF4-FFF2-40B4-BE49-F238E27FC236}">
                  <a16:creationId xmlns:a16="http://schemas.microsoft.com/office/drawing/2014/main" id="{A9D5232C-41A8-46A8-AC5E-31DE9980BCC8}"/>
                </a:ext>
              </a:extLst>
            </p:cNvPr>
            <p:cNvSpPr>
              <a:spLocks noChangeShapeType="1"/>
            </p:cNvSpPr>
            <p:nvPr/>
          </p:nvSpPr>
          <p:spPr bwMode="auto">
            <a:xfrm>
              <a:off x="3999" y="3184"/>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89" name="Group 113">
            <a:extLst>
              <a:ext uri="{FF2B5EF4-FFF2-40B4-BE49-F238E27FC236}">
                <a16:creationId xmlns:a16="http://schemas.microsoft.com/office/drawing/2014/main" id="{3F7F77C6-6460-48B1-BC11-03D109A992F1}"/>
              </a:ext>
            </a:extLst>
          </p:cNvPr>
          <p:cNvGrpSpPr>
            <a:grpSpLocks/>
          </p:cNvGrpSpPr>
          <p:nvPr/>
        </p:nvGrpSpPr>
        <p:grpSpPr bwMode="auto">
          <a:xfrm>
            <a:off x="7262813" y="5651501"/>
            <a:ext cx="838200" cy="334963"/>
            <a:chOff x="3615" y="3560"/>
            <a:chExt cx="528" cy="211"/>
          </a:xfrm>
        </p:grpSpPr>
        <p:sp>
          <p:nvSpPr>
            <p:cNvPr id="21607" name="Rectangle 114">
              <a:extLst>
                <a:ext uri="{FF2B5EF4-FFF2-40B4-BE49-F238E27FC236}">
                  <a16:creationId xmlns:a16="http://schemas.microsoft.com/office/drawing/2014/main" id="{13B7992E-7C8B-4278-9B6A-BDAC003A5140}"/>
                </a:ext>
              </a:extLst>
            </p:cNvPr>
            <p:cNvSpPr>
              <a:spLocks noChangeArrowheads="1"/>
            </p:cNvSpPr>
            <p:nvPr/>
          </p:nvSpPr>
          <p:spPr bwMode="auto">
            <a:xfrm>
              <a:off x="3615" y="3560"/>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3</a:t>
              </a:r>
            </a:p>
          </p:txBody>
        </p:sp>
        <p:sp>
          <p:nvSpPr>
            <p:cNvPr id="21608" name="Line 115">
              <a:extLst>
                <a:ext uri="{FF2B5EF4-FFF2-40B4-BE49-F238E27FC236}">
                  <a16:creationId xmlns:a16="http://schemas.microsoft.com/office/drawing/2014/main" id="{272B72E7-9373-4E68-B883-1A6F5F3730BC}"/>
                </a:ext>
              </a:extLst>
            </p:cNvPr>
            <p:cNvSpPr>
              <a:spLocks noChangeShapeType="1"/>
            </p:cNvSpPr>
            <p:nvPr/>
          </p:nvSpPr>
          <p:spPr bwMode="auto">
            <a:xfrm>
              <a:off x="3999" y="3616"/>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92" name="Group 116">
            <a:extLst>
              <a:ext uri="{FF2B5EF4-FFF2-40B4-BE49-F238E27FC236}">
                <a16:creationId xmlns:a16="http://schemas.microsoft.com/office/drawing/2014/main" id="{70F119B5-0B52-4B70-B0BB-E839A14A89DC}"/>
              </a:ext>
            </a:extLst>
          </p:cNvPr>
          <p:cNvGrpSpPr>
            <a:grpSpLocks/>
          </p:cNvGrpSpPr>
          <p:nvPr/>
        </p:nvGrpSpPr>
        <p:grpSpPr bwMode="auto">
          <a:xfrm>
            <a:off x="8101013" y="4311651"/>
            <a:ext cx="838200" cy="334963"/>
            <a:chOff x="4143" y="2716"/>
            <a:chExt cx="528" cy="211"/>
          </a:xfrm>
        </p:grpSpPr>
        <p:sp>
          <p:nvSpPr>
            <p:cNvPr id="21605" name="Rectangle 117">
              <a:extLst>
                <a:ext uri="{FF2B5EF4-FFF2-40B4-BE49-F238E27FC236}">
                  <a16:creationId xmlns:a16="http://schemas.microsoft.com/office/drawing/2014/main" id="{34F18552-9A1F-4A5F-B18E-5612E7876D76}"/>
                </a:ext>
              </a:extLst>
            </p:cNvPr>
            <p:cNvSpPr>
              <a:spLocks noChangeArrowheads="1"/>
            </p:cNvSpPr>
            <p:nvPr/>
          </p:nvSpPr>
          <p:spPr bwMode="auto">
            <a:xfrm>
              <a:off x="4143" y="2716"/>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606" name="Line 118">
              <a:extLst>
                <a:ext uri="{FF2B5EF4-FFF2-40B4-BE49-F238E27FC236}">
                  <a16:creationId xmlns:a16="http://schemas.microsoft.com/office/drawing/2014/main" id="{3F95003F-5393-497B-8400-A77DFCEA30B9}"/>
                </a:ext>
              </a:extLst>
            </p:cNvPr>
            <p:cNvSpPr>
              <a:spLocks noChangeShapeType="1"/>
            </p:cNvSpPr>
            <p:nvPr/>
          </p:nvSpPr>
          <p:spPr bwMode="auto">
            <a:xfrm>
              <a:off x="4515" y="2752"/>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95" name="Group 119">
            <a:extLst>
              <a:ext uri="{FF2B5EF4-FFF2-40B4-BE49-F238E27FC236}">
                <a16:creationId xmlns:a16="http://schemas.microsoft.com/office/drawing/2014/main" id="{9D97C2FB-6D09-484C-A127-CC8E015EB222}"/>
              </a:ext>
            </a:extLst>
          </p:cNvPr>
          <p:cNvGrpSpPr>
            <a:grpSpLocks/>
          </p:cNvGrpSpPr>
          <p:nvPr/>
        </p:nvGrpSpPr>
        <p:grpSpPr bwMode="auto">
          <a:xfrm>
            <a:off x="8101013" y="4981576"/>
            <a:ext cx="838200" cy="334963"/>
            <a:chOff x="4143" y="3138"/>
            <a:chExt cx="528" cy="211"/>
          </a:xfrm>
        </p:grpSpPr>
        <p:sp>
          <p:nvSpPr>
            <p:cNvPr id="21603" name="Rectangle 120">
              <a:extLst>
                <a:ext uri="{FF2B5EF4-FFF2-40B4-BE49-F238E27FC236}">
                  <a16:creationId xmlns:a16="http://schemas.microsoft.com/office/drawing/2014/main" id="{D23A15C8-A6E0-4D74-B248-67A6723F9FF1}"/>
                </a:ext>
              </a:extLst>
            </p:cNvPr>
            <p:cNvSpPr>
              <a:spLocks noChangeArrowheads="1"/>
            </p:cNvSpPr>
            <p:nvPr/>
          </p:nvSpPr>
          <p:spPr bwMode="auto">
            <a:xfrm>
              <a:off x="4143" y="3138"/>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3</a:t>
              </a:r>
            </a:p>
          </p:txBody>
        </p:sp>
        <p:sp>
          <p:nvSpPr>
            <p:cNvPr id="21604" name="Line 121">
              <a:extLst>
                <a:ext uri="{FF2B5EF4-FFF2-40B4-BE49-F238E27FC236}">
                  <a16:creationId xmlns:a16="http://schemas.microsoft.com/office/drawing/2014/main" id="{2BFBDD08-A185-49ED-945F-1453F6EEDB9E}"/>
                </a:ext>
              </a:extLst>
            </p:cNvPr>
            <p:cNvSpPr>
              <a:spLocks noChangeShapeType="1"/>
            </p:cNvSpPr>
            <p:nvPr/>
          </p:nvSpPr>
          <p:spPr bwMode="auto">
            <a:xfrm>
              <a:off x="4515" y="3184"/>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98" name="Group 122">
            <a:extLst>
              <a:ext uri="{FF2B5EF4-FFF2-40B4-BE49-F238E27FC236}">
                <a16:creationId xmlns:a16="http://schemas.microsoft.com/office/drawing/2014/main" id="{F8BA2817-F055-4305-864D-07649B3D1078}"/>
              </a:ext>
            </a:extLst>
          </p:cNvPr>
          <p:cNvGrpSpPr>
            <a:grpSpLocks/>
          </p:cNvGrpSpPr>
          <p:nvPr/>
        </p:nvGrpSpPr>
        <p:grpSpPr bwMode="auto">
          <a:xfrm>
            <a:off x="8101013" y="5316538"/>
            <a:ext cx="838200" cy="334962"/>
            <a:chOff x="4143" y="3349"/>
            <a:chExt cx="528" cy="211"/>
          </a:xfrm>
        </p:grpSpPr>
        <p:sp>
          <p:nvSpPr>
            <p:cNvPr id="21601" name="Rectangle 123">
              <a:extLst>
                <a:ext uri="{FF2B5EF4-FFF2-40B4-BE49-F238E27FC236}">
                  <a16:creationId xmlns:a16="http://schemas.microsoft.com/office/drawing/2014/main" id="{87552BF5-C141-4770-A435-32A264564337}"/>
                </a:ext>
              </a:extLst>
            </p:cNvPr>
            <p:cNvSpPr>
              <a:spLocks noChangeArrowheads="1"/>
            </p:cNvSpPr>
            <p:nvPr/>
          </p:nvSpPr>
          <p:spPr bwMode="auto">
            <a:xfrm>
              <a:off x="4143" y="3349"/>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3</a:t>
              </a:r>
            </a:p>
          </p:txBody>
        </p:sp>
        <p:sp>
          <p:nvSpPr>
            <p:cNvPr id="21602" name="Line 124">
              <a:extLst>
                <a:ext uri="{FF2B5EF4-FFF2-40B4-BE49-F238E27FC236}">
                  <a16:creationId xmlns:a16="http://schemas.microsoft.com/office/drawing/2014/main" id="{F3F46E99-A8D1-434C-9DF6-70D3D49E3739}"/>
                </a:ext>
              </a:extLst>
            </p:cNvPr>
            <p:cNvSpPr>
              <a:spLocks noChangeShapeType="1"/>
            </p:cNvSpPr>
            <p:nvPr/>
          </p:nvSpPr>
          <p:spPr bwMode="auto">
            <a:xfrm>
              <a:off x="4515" y="3397"/>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01" name="Group 125">
            <a:extLst>
              <a:ext uri="{FF2B5EF4-FFF2-40B4-BE49-F238E27FC236}">
                <a16:creationId xmlns:a16="http://schemas.microsoft.com/office/drawing/2014/main" id="{7D3262AB-F00E-477A-8867-86501BEC6A59}"/>
              </a:ext>
            </a:extLst>
          </p:cNvPr>
          <p:cNvGrpSpPr>
            <a:grpSpLocks/>
          </p:cNvGrpSpPr>
          <p:nvPr/>
        </p:nvGrpSpPr>
        <p:grpSpPr bwMode="auto">
          <a:xfrm>
            <a:off x="8939213" y="4311651"/>
            <a:ext cx="838200" cy="334963"/>
            <a:chOff x="4671" y="2716"/>
            <a:chExt cx="528" cy="211"/>
          </a:xfrm>
        </p:grpSpPr>
        <p:sp>
          <p:nvSpPr>
            <p:cNvPr id="21599" name="Rectangle 126">
              <a:extLst>
                <a:ext uri="{FF2B5EF4-FFF2-40B4-BE49-F238E27FC236}">
                  <a16:creationId xmlns:a16="http://schemas.microsoft.com/office/drawing/2014/main" id="{8D5FADD0-0932-4D2B-95BF-9B69F3199952}"/>
                </a:ext>
              </a:extLst>
            </p:cNvPr>
            <p:cNvSpPr>
              <a:spLocks noChangeArrowheads="1"/>
            </p:cNvSpPr>
            <p:nvPr/>
          </p:nvSpPr>
          <p:spPr bwMode="auto">
            <a:xfrm>
              <a:off x="4671" y="2716"/>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600" name="Line 127">
              <a:extLst>
                <a:ext uri="{FF2B5EF4-FFF2-40B4-BE49-F238E27FC236}">
                  <a16:creationId xmlns:a16="http://schemas.microsoft.com/office/drawing/2014/main" id="{F488E870-19BA-4F3A-8AF0-7B9AE6C2FB19}"/>
                </a:ext>
              </a:extLst>
            </p:cNvPr>
            <p:cNvSpPr>
              <a:spLocks noChangeShapeType="1"/>
            </p:cNvSpPr>
            <p:nvPr/>
          </p:nvSpPr>
          <p:spPr bwMode="auto">
            <a:xfrm>
              <a:off x="5055" y="2782"/>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04" name="Group 128">
            <a:extLst>
              <a:ext uri="{FF2B5EF4-FFF2-40B4-BE49-F238E27FC236}">
                <a16:creationId xmlns:a16="http://schemas.microsoft.com/office/drawing/2014/main" id="{0D50822C-CEC2-48E6-BC2A-9AD7CEBDBBF4}"/>
              </a:ext>
            </a:extLst>
          </p:cNvPr>
          <p:cNvGrpSpPr>
            <a:grpSpLocks/>
          </p:cNvGrpSpPr>
          <p:nvPr/>
        </p:nvGrpSpPr>
        <p:grpSpPr bwMode="auto">
          <a:xfrm>
            <a:off x="8939213" y="4981576"/>
            <a:ext cx="838200" cy="334963"/>
            <a:chOff x="4671" y="3138"/>
            <a:chExt cx="528" cy="211"/>
          </a:xfrm>
        </p:grpSpPr>
        <p:sp>
          <p:nvSpPr>
            <p:cNvPr id="21597" name="Rectangle 129">
              <a:extLst>
                <a:ext uri="{FF2B5EF4-FFF2-40B4-BE49-F238E27FC236}">
                  <a16:creationId xmlns:a16="http://schemas.microsoft.com/office/drawing/2014/main" id="{434FAFD6-23C2-4C08-B448-C131926D7FCC}"/>
                </a:ext>
              </a:extLst>
            </p:cNvPr>
            <p:cNvSpPr>
              <a:spLocks noChangeArrowheads="1"/>
            </p:cNvSpPr>
            <p:nvPr/>
          </p:nvSpPr>
          <p:spPr bwMode="auto">
            <a:xfrm>
              <a:off x="4671" y="3138"/>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3</a:t>
              </a:r>
            </a:p>
          </p:txBody>
        </p:sp>
        <p:sp>
          <p:nvSpPr>
            <p:cNvPr id="21598" name="Line 130">
              <a:extLst>
                <a:ext uri="{FF2B5EF4-FFF2-40B4-BE49-F238E27FC236}">
                  <a16:creationId xmlns:a16="http://schemas.microsoft.com/office/drawing/2014/main" id="{64AEF6F4-3732-4050-B401-4ED0FE6CBB29}"/>
                </a:ext>
              </a:extLst>
            </p:cNvPr>
            <p:cNvSpPr>
              <a:spLocks noChangeShapeType="1"/>
            </p:cNvSpPr>
            <p:nvPr/>
          </p:nvSpPr>
          <p:spPr bwMode="auto">
            <a:xfrm>
              <a:off x="5055" y="3196"/>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07" name="Group 131">
            <a:extLst>
              <a:ext uri="{FF2B5EF4-FFF2-40B4-BE49-F238E27FC236}">
                <a16:creationId xmlns:a16="http://schemas.microsoft.com/office/drawing/2014/main" id="{04E165DC-2398-4E9C-A11E-2972703772DC}"/>
              </a:ext>
            </a:extLst>
          </p:cNvPr>
          <p:cNvGrpSpPr>
            <a:grpSpLocks/>
          </p:cNvGrpSpPr>
          <p:nvPr/>
        </p:nvGrpSpPr>
        <p:grpSpPr bwMode="auto">
          <a:xfrm>
            <a:off x="8939213" y="5651501"/>
            <a:ext cx="838200" cy="334963"/>
            <a:chOff x="4671" y="3560"/>
            <a:chExt cx="528" cy="211"/>
          </a:xfrm>
        </p:grpSpPr>
        <p:sp>
          <p:nvSpPr>
            <p:cNvPr id="21595" name="Rectangle 132">
              <a:extLst>
                <a:ext uri="{FF2B5EF4-FFF2-40B4-BE49-F238E27FC236}">
                  <a16:creationId xmlns:a16="http://schemas.microsoft.com/office/drawing/2014/main" id="{F5A94085-E469-4490-AD72-4A8EBF2221BE}"/>
                </a:ext>
              </a:extLst>
            </p:cNvPr>
            <p:cNvSpPr>
              <a:spLocks noChangeArrowheads="1"/>
            </p:cNvSpPr>
            <p:nvPr/>
          </p:nvSpPr>
          <p:spPr bwMode="auto">
            <a:xfrm>
              <a:off x="4671" y="3560"/>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4</a:t>
              </a:r>
            </a:p>
          </p:txBody>
        </p:sp>
        <p:sp>
          <p:nvSpPr>
            <p:cNvPr id="21596" name="Line 133">
              <a:extLst>
                <a:ext uri="{FF2B5EF4-FFF2-40B4-BE49-F238E27FC236}">
                  <a16:creationId xmlns:a16="http://schemas.microsoft.com/office/drawing/2014/main" id="{CC560017-5544-4D27-97AF-FF414BB3BE9C}"/>
                </a:ext>
              </a:extLst>
            </p:cNvPr>
            <p:cNvSpPr>
              <a:spLocks noChangeShapeType="1"/>
            </p:cNvSpPr>
            <p:nvPr/>
          </p:nvSpPr>
          <p:spPr bwMode="auto">
            <a:xfrm>
              <a:off x="5055" y="3598"/>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10" name="Group 134">
            <a:extLst>
              <a:ext uri="{FF2B5EF4-FFF2-40B4-BE49-F238E27FC236}">
                <a16:creationId xmlns:a16="http://schemas.microsoft.com/office/drawing/2014/main" id="{14B3A84B-11E9-4624-87EC-D098CBAAC912}"/>
              </a:ext>
            </a:extLst>
          </p:cNvPr>
          <p:cNvGrpSpPr>
            <a:grpSpLocks/>
          </p:cNvGrpSpPr>
          <p:nvPr/>
        </p:nvGrpSpPr>
        <p:grpSpPr bwMode="auto">
          <a:xfrm>
            <a:off x="8939213" y="3641726"/>
            <a:ext cx="838200" cy="334963"/>
            <a:chOff x="4671" y="2294"/>
            <a:chExt cx="528" cy="211"/>
          </a:xfrm>
        </p:grpSpPr>
        <p:sp>
          <p:nvSpPr>
            <p:cNvPr id="21593" name="Rectangle 135">
              <a:extLst>
                <a:ext uri="{FF2B5EF4-FFF2-40B4-BE49-F238E27FC236}">
                  <a16:creationId xmlns:a16="http://schemas.microsoft.com/office/drawing/2014/main" id="{560E5324-B842-4F58-B577-2A47BF6B1D24}"/>
                </a:ext>
              </a:extLst>
            </p:cNvPr>
            <p:cNvSpPr>
              <a:spLocks noChangeArrowheads="1"/>
            </p:cNvSpPr>
            <p:nvPr/>
          </p:nvSpPr>
          <p:spPr bwMode="auto">
            <a:xfrm>
              <a:off x="4671" y="2294"/>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594" name="Line 136">
              <a:extLst>
                <a:ext uri="{FF2B5EF4-FFF2-40B4-BE49-F238E27FC236}">
                  <a16:creationId xmlns:a16="http://schemas.microsoft.com/office/drawing/2014/main" id="{A87DFF02-78D6-432C-9F68-6D7007C7268D}"/>
                </a:ext>
              </a:extLst>
            </p:cNvPr>
            <p:cNvSpPr>
              <a:spLocks noChangeShapeType="1"/>
            </p:cNvSpPr>
            <p:nvPr/>
          </p:nvSpPr>
          <p:spPr bwMode="auto">
            <a:xfrm>
              <a:off x="5007" y="2368"/>
              <a:ext cx="144" cy="9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13" name="Group 137">
            <a:extLst>
              <a:ext uri="{FF2B5EF4-FFF2-40B4-BE49-F238E27FC236}">
                <a16:creationId xmlns:a16="http://schemas.microsoft.com/office/drawing/2014/main" id="{F24A9345-9505-4065-9E05-A4344256981C}"/>
              </a:ext>
            </a:extLst>
          </p:cNvPr>
          <p:cNvGrpSpPr>
            <a:grpSpLocks/>
          </p:cNvGrpSpPr>
          <p:nvPr/>
        </p:nvGrpSpPr>
        <p:grpSpPr bwMode="auto">
          <a:xfrm>
            <a:off x="4748213" y="3976688"/>
            <a:ext cx="838200" cy="334962"/>
            <a:chOff x="2031" y="2505"/>
            <a:chExt cx="528" cy="211"/>
          </a:xfrm>
        </p:grpSpPr>
        <p:sp>
          <p:nvSpPr>
            <p:cNvPr id="21591" name="Rectangle 138">
              <a:extLst>
                <a:ext uri="{FF2B5EF4-FFF2-40B4-BE49-F238E27FC236}">
                  <a16:creationId xmlns:a16="http://schemas.microsoft.com/office/drawing/2014/main" id="{ED5867C0-50EB-4E2A-B20C-332889987D33}"/>
                </a:ext>
              </a:extLst>
            </p:cNvPr>
            <p:cNvSpPr>
              <a:spLocks noChangeArrowheads="1"/>
            </p:cNvSpPr>
            <p:nvPr/>
          </p:nvSpPr>
          <p:spPr bwMode="auto">
            <a:xfrm>
              <a:off x="2031" y="2505"/>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592" name="Line 139">
              <a:extLst>
                <a:ext uri="{FF2B5EF4-FFF2-40B4-BE49-F238E27FC236}">
                  <a16:creationId xmlns:a16="http://schemas.microsoft.com/office/drawing/2014/main" id="{B4EB31A3-E1E4-48E5-B51E-D1077736CE1E}"/>
                </a:ext>
              </a:extLst>
            </p:cNvPr>
            <p:cNvSpPr>
              <a:spLocks noChangeShapeType="1"/>
            </p:cNvSpPr>
            <p:nvPr/>
          </p:nvSpPr>
          <p:spPr bwMode="auto">
            <a:xfrm>
              <a:off x="2367" y="2608"/>
              <a:ext cx="144" cy="9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16" name="Group 140">
            <a:extLst>
              <a:ext uri="{FF2B5EF4-FFF2-40B4-BE49-F238E27FC236}">
                <a16:creationId xmlns:a16="http://schemas.microsoft.com/office/drawing/2014/main" id="{F164584B-1838-498A-BEBA-6984D38FF0D7}"/>
              </a:ext>
            </a:extLst>
          </p:cNvPr>
          <p:cNvGrpSpPr>
            <a:grpSpLocks/>
          </p:cNvGrpSpPr>
          <p:nvPr/>
        </p:nvGrpSpPr>
        <p:grpSpPr bwMode="auto">
          <a:xfrm>
            <a:off x="4748213" y="4646613"/>
            <a:ext cx="838200" cy="334962"/>
            <a:chOff x="2031" y="2927"/>
            <a:chExt cx="528" cy="211"/>
          </a:xfrm>
        </p:grpSpPr>
        <p:sp>
          <p:nvSpPr>
            <p:cNvPr id="21589" name="Rectangle 141">
              <a:extLst>
                <a:ext uri="{FF2B5EF4-FFF2-40B4-BE49-F238E27FC236}">
                  <a16:creationId xmlns:a16="http://schemas.microsoft.com/office/drawing/2014/main" id="{59272482-EE38-4DBB-98BD-5E2D133D9C34}"/>
                </a:ext>
              </a:extLst>
            </p:cNvPr>
            <p:cNvSpPr>
              <a:spLocks noChangeArrowheads="1"/>
            </p:cNvSpPr>
            <p:nvPr/>
          </p:nvSpPr>
          <p:spPr bwMode="auto">
            <a:xfrm>
              <a:off x="2031" y="2927"/>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590" name="Line 142">
              <a:extLst>
                <a:ext uri="{FF2B5EF4-FFF2-40B4-BE49-F238E27FC236}">
                  <a16:creationId xmlns:a16="http://schemas.microsoft.com/office/drawing/2014/main" id="{3393C389-E86F-47DE-8288-54E3B7D92E2B}"/>
                </a:ext>
              </a:extLst>
            </p:cNvPr>
            <p:cNvSpPr>
              <a:spLocks noChangeShapeType="1"/>
            </p:cNvSpPr>
            <p:nvPr/>
          </p:nvSpPr>
          <p:spPr bwMode="auto">
            <a:xfrm>
              <a:off x="2367" y="2992"/>
              <a:ext cx="144" cy="9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19" name="Group 143">
            <a:extLst>
              <a:ext uri="{FF2B5EF4-FFF2-40B4-BE49-F238E27FC236}">
                <a16:creationId xmlns:a16="http://schemas.microsoft.com/office/drawing/2014/main" id="{7C6E13F8-CAB0-481A-8AC7-50150E04B634}"/>
              </a:ext>
            </a:extLst>
          </p:cNvPr>
          <p:cNvGrpSpPr>
            <a:grpSpLocks/>
          </p:cNvGrpSpPr>
          <p:nvPr/>
        </p:nvGrpSpPr>
        <p:grpSpPr bwMode="auto">
          <a:xfrm>
            <a:off x="4748213" y="5651501"/>
            <a:ext cx="838200" cy="334963"/>
            <a:chOff x="2031" y="3560"/>
            <a:chExt cx="528" cy="211"/>
          </a:xfrm>
        </p:grpSpPr>
        <p:sp>
          <p:nvSpPr>
            <p:cNvPr id="21587" name="Rectangle 144">
              <a:extLst>
                <a:ext uri="{FF2B5EF4-FFF2-40B4-BE49-F238E27FC236}">
                  <a16:creationId xmlns:a16="http://schemas.microsoft.com/office/drawing/2014/main" id="{560D9E41-8028-4EE1-8301-F53C8E537DE7}"/>
                </a:ext>
              </a:extLst>
            </p:cNvPr>
            <p:cNvSpPr>
              <a:spLocks noChangeArrowheads="1"/>
            </p:cNvSpPr>
            <p:nvPr/>
          </p:nvSpPr>
          <p:spPr bwMode="auto">
            <a:xfrm>
              <a:off x="2031" y="3560"/>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588" name="Line 145">
              <a:extLst>
                <a:ext uri="{FF2B5EF4-FFF2-40B4-BE49-F238E27FC236}">
                  <a16:creationId xmlns:a16="http://schemas.microsoft.com/office/drawing/2014/main" id="{B6410106-C6D0-47C9-ABE3-46C134FADEEC}"/>
                </a:ext>
              </a:extLst>
            </p:cNvPr>
            <p:cNvSpPr>
              <a:spLocks noChangeShapeType="1"/>
            </p:cNvSpPr>
            <p:nvPr/>
          </p:nvSpPr>
          <p:spPr bwMode="auto">
            <a:xfrm>
              <a:off x="2367" y="3637"/>
              <a:ext cx="144" cy="9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22" name="Group 146">
            <a:extLst>
              <a:ext uri="{FF2B5EF4-FFF2-40B4-BE49-F238E27FC236}">
                <a16:creationId xmlns:a16="http://schemas.microsoft.com/office/drawing/2014/main" id="{DC27AB69-AC62-4C44-8E34-EFCB30B6A57F}"/>
              </a:ext>
            </a:extLst>
          </p:cNvPr>
          <p:cNvGrpSpPr>
            <a:grpSpLocks/>
          </p:cNvGrpSpPr>
          <p:nvPr/>
        </p:nvGrpSpPr>
        <p:grpSpPr bwMode="auto">
          <a:xfrm>
            <a:off x="5586413" y="4981576"/>
            <a:ext cx="838200" cy="334963"/>
            <a:chOff x="2559" y="3138"/>
            <a:chExt cx="528" cy="211"/>
          </a:xfrm>
        </p:grpSpPr>
        <p:sp>
          <p:nvSpPr>
            <p:cNvPr id="21585" name="Rectangle 147">
              <a:extLst>
                <a:ext uri="{FF2B5EF4-FFF2-40B4-BE49-F238E27FC236}">
                  <a16:creationId xmlns:a16="http://schemas.microsoft.com/office/drawing/2014/main" id="{15ACFFB5-56D1-4E91-8FC9-DAE86FC8D14D}"/>
                </a:ext>
              </a:extLst>
            </p:cNvPr>
            <p:cNvSpPr>
              <a:spLocks noChangeArrowheads="1"/>
            </p:cNvSpPr>
            <p:nvPr/>
          </p:nvSpPr>
          <p:spPr bwMode="auto">
            <a:xfrm>
              <a:off x="2559" y="3138"/>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586" name="Line 148">
              <a:extLst>
                <a:ext uri="{FF2B5EF4-FFF2-40B4-BE49-F238E27FC236}">
                  <a16:creationId xmlns:a16="http://schemas.microsoft.com/office/drawing/2014/main" id="{E71D2FFC-9C69-4133-AE81-98FD128F7619}"/>
                </a:ext>
              </a:extLst>
            </p:cNvPr>
            <p:cNvSpPr>
              <a:spLocks noChangeShapeType="1"/>
            </p:cNvSpPr>
            <p:nvPr/>
          </p:nvSpPr>
          <p:spPr bwMode="auto">
            <a:xfrm>
              <a:off x="2895" y="3232"/>
              <a:ext cx="144" cy="9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25" name="Group 149">
            <a:extLst>
              <a:ext uri="{FF2B5EF4-FFF2-40B4-BE49-F238E27FC236}">
                <a16:creationId xmlns:a16="http://schemas.microsoft.com/office/drawing/2014/main" id="{D7D15822-0938-4B1C-87F9-DA4D3CFF53DD}"/>
              </a:ext>
            </a:extLst>
          </p:cNvPr>
          <p:cNvGrpSpPr>
            <a:grpSpLocks/>
          </p:cNvGrpSpPr>
          <p:nvPr/>
        </p:nvGrpSpPr>
        <p:grpSpPr bwMode="auto">
          <a:xfrm>
            <a:off x="6424613" y="4311651"/>
            <a:ext cx="838200" cy="334963"/>
            <a:chOff x="3087" y="2716"/>
            <a:chExt cx="528" cy="211"/>
          </a:xfrm>
        </p:grpSpPr>
        <p:sp>
          <p:nvSpPr>
            <p:cNvPr id="21583" name="Rectangle 150">
              <a:extLst>
                <a:ext uri="{FF2B5EF4-FFF2-40B4-BE49-F238E27FC236}">
                  <a16:creationId xmlns:a16="http://schemas.microsoft.com/office/drawing/2014/main" id="{D371796B-8BC2-4415-8B5D-85B88A77EE52}"/>
                </a:ext>
              </a:extLst>
            </p:cNvPr>
            <p:cNvSpPr>
              <a:spLocks noChangeArrowheads="1"/>
            </p:cNvSpPr>
            <p:nvPr/>
          </p:nvSpPr>
          <p:spPr bwMode="auto">
            <a:xfrm>
              <a:off x="3087" y="2716"/>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584" name="Line 151">
              <a:extLst>
                <a:ext uri="{FF2B5EF4-FFF2-40B4-BE49-F238E27FC236}">
                  <a16:creationId xmlns:a16="http://schemas.microsoft.com/office/drawing/2014/main" id="{2CE226CA-6B65-49F8-8A28-E2121CDB3204}"/>
                </a:ext>
              </a:extLst>
            </p:cNvPr>
            <p:cNvSpPr>
              <a:spLocks noChangeShapeType="1"/>
            </p:cNvSpPr>
            <p:nvPr/>
          </p:nvSpPr>
          <p:spPr bwMode="auto">
            <a:xfrm>
              <a:off x="3405" y="2779"/>
              <a:ext cx="144" cy="9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28" name="Group 152">
            <a:extLst>
              <a:ext uri="{FF2B5EF4-FFF2-40B4-BE49-F238E27FC236}">
                <a16:creationId xmlns:a16="http://schemas.microsoft.com/office/drawing/2014/main" id="{A6F4AF7B-A320-4C45-8278-4EA16C1442E4}"/>
              </a:ext>
            </a:extLst>
          </p:cNvPr>
          <p:cNvGrpSpPr>
            <a:grpSpLocks/>
          </p:cNvGrpSpPr>
          <p:nvPr/>
        </p:nvGrpSpPr>
        <p:grpSpPr bwMode="auto">
          <a:xfrm>
            <a:off x="7262813" y="5316538"/>
            <a:ext cx="838200" cy="334962"/>
            <a:chOff x="3615" y="3349"/>
            <a:chExt cx="528" cy="211"/>
          </a:xfrm>
        </p:grpSpPr>
        <p:sp>
          <p:nvSpPr>
            <p:cNvPr id="21581" name="Rectangle 153">
              <a:extLst>
                <a:ext uri="{FF2B5EF4-FFF2-40B4-BE49-F238E27FC236}">
                  <a16:creationId xmlns:a16="http://schemas.microsoft.com/office/drawing/2014/main" id="{CB8735AD-E923-4928-9B2A-DDD9B1525A8C}"/>
                </a:ext>
              </a:extLst>
            </p:cNvPr>
            <p:cNvSpPr>
              <a:spLocks noChangeArrowheads="1"/>
            </p:cNvSpPr>
            <p:nvPr/>
          </p:nvSpPr>
          <p:spPr bwMode="auto">
            <a:xfrm>
              <a:off x="3615" y="3349"/>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3</a:t>
              </a:r>
            </a:p>
          </p:txBody>
        </p:sp>
        <p:sp>
          <p:nvSpPr>
            <p:cNvPr id="21582" name="Line 154">
              <a:extLst>
                <a:ext uri="{FF2B5EF4-FFF2-40B4-BE49-F238E27FC236}">
                  <a16:creationId xmlns:a16="http://schemas.microsoft.com/office/drawing/2014/main" id="{3F9F1898-BEB6-4B0A-90B7-ACB90A7D932B}"/>
                </a:ext>
              </a:extLst>
            </p:cNvPr>
            <p:cNvSpPr>
              <a:spLocks noChangeShapeType="1"/>
            </p:cNvSpPr>
            <p:nvPr/>
          </p:nvSpPr>
          <p:spPr bwMode="auto">
            <a:xfrm>
              <a:off x="3951" y="3424"/>
              <a:ext cx="144" cy="9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31" name="Group 155">
            <a:extLst>
              <a:ext uri="{FF2B5EF4-FFF2-40B4-BE49-F238E27FC236}">
                <a16:creationId xmlns:a16="http://schemas.microsoft.com/office/drawing/2014/main" id="{AE5AAD92-8A50-4F9B-AC5E-6B00C7DA7D15}"/>
              </a:ext>
            </a:extLst>
          </p:cNvPr>
          <p:cNvGrpSpPr>
            <a:grpSpLocks/>
          </p:cNvGrpSpPr>
          <p:nvPr/>
        </p:nvGrpSpPr>
        <p:grpSpPr bwMode="auto">
          <a:xfrm>
            <a:off x="8101013" y="5651501"/>
            <a:ext cx="838200" cy="334963"/>
            <a:chOff x="4143" y="3560"/>
            <a:chExt cx="528" cy="211"/>
          </a:xfrm>
        </p:grpSpPr>
        <p:sp>
          <p:nvSpPr>
            <p:cNvPr id="21579" name="Rectangle 156">
              <a:extLst>
                <a:ext uri="{FF2B5EF4-FFF2-40B4-BE49-F238E27FC236}">
                  <a16:creationId xmlns:a16="http://schemas.microsoft.com/office/drawing/2014/main" id="{8B7A9C69-7AA9-45F9-B8BF-6C71F9193EFB}"/>
                </a:ext>
              </a:extLst>
            </p:cNvPr>
            <p:cNvSpPr>
              <a:spLocks noChangeArrowheads="1"/>
            </p:cNvSpPr>
            <p:nvPr/>
          </p:nvSpPr>
          <p:spPr bwMode="auto">
            <a:xfrm>
              <a:off x="4143" y="3560"/>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4</a:t>
              </a:r>
            </a:p>
          </p:txBody>
        </p:sp>
        <p:sp>
          <p:nvSpPr>
            <p:cNvPr id="21580" name="Line 157">
              <a:extLst>
                <a:ext uri="{FF2B5EF4-FFF2-40B4-BE49-F238E27FC236}">
                  <a16:creationId xmlns:a16="http://schemas.microsoft.com/office/drawing/2014/main" id="{60B12D91-0F38-441D-92C3-F4AC57B8D345}"/>
                </a:ext>
              </a:extLst>
            </p:cNvPr>
            <p:cNvSpPr>
              <a:spLocks noChangeShapeType="1"/>
            </p:cNvSpPr>
            <p:nvPr/>
          </p:nvSpPr>
          <p:spPr bwMode="auto">
            <a:xfrm>
              <a:off x="4479" y="3616"/>
              <a:ext cx="144" cy="9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34" name="Group 158">
            <a:extLst>
              <a:ext uri="{FF2B5EF4-FFF2-40B4-BE49-F238E27FC236}">
                <a16:creationId xmlns:a16="http://schemas.microsoft.com/office/drawing/2014/main" id="{5AAE6466-E46B-4532-B669-96AD4A8A822A}"/>
              </a:ext>
            </a:extLst>
          </p:cNvPr>
          <p:cNvGrpSpPr>
            <a:grpSpLocks/>
          </p:cNvGrpSpPr>
          <p:nvPr/>
        </p:nvGrpSpPr>
        <p:grpSpPr bwMode="auto">
          <a:xfrm>
            <a:off x="8939213" y="5316538"/>
            <a:ext cx="838200" cy="334962"/>
            <a:chOff x="4671" y="3349"/>
            <a:chExt cx="528" cy="211"/>
          </a:xfrm>
        </p:grpSpPr>
        <p:sp>
          <p:nvSpPr>
            <p:cNvPr id="21577" name="Rectangle 159">
              <a:extLst>
                <a:ext uri="{FF2B5EF4-FFF2-40B4-BE49-F238E27FC236}">
                  <a16:creationId xmlns:a16="http://schemas.microsoft.com/office/drawing/2014/main" id="{0281864C-2671-4352-8230-F7BA158F9E94}"/>
                </a:ext>
              </a:extLst>
            </p:cNvPr>
            <p:cNvSpPr>
              <a:spLocks noChangeArrowheads="1"/>
            </p:cNvSpPr>
            <p:nvPr/>
          </p:nvSpPr>
          <p:spPr bwMode="auto">
            <a:xfrm>
              <a:off x="4671" y="3349"/>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4</a:t>
              </a:r>
            </a:p>
          </p:txBody>
        </p:sp>
        <p:sp>
          <p:nvSpPr>
            <p:cNvPr id="21578" name="Line 160">
              <a:extLst>
                <a:ext uri="{FF2B5EF4-FFF2-40B4-BE49-F238E27FC236}">
                  <a16:creationId xmlns:a16="http://schemas.microsoft.com/office/drawing/2014/main" id="{9DFD8C6C-7F43-4EE3-AD46-4342A70AFE4D}"/>
                </a:ext>
              </a:extLst>
            </p:cNvPr>
            <p:cNvSpPr>
              <a:spLocks noChangeShapeType="1"/>
            </p:cNvSpPr>
            <p:nvPr/>
          </p:nvSpPr>
          <p:spPr bwMode="auto">
            <a:xfrm>
              <a:off x="5007" y="3424"/>
              <a:ext cx="144" cy="9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37" name="Group 161">
            <a:extLst>
              <a:ext uri="{FF2B5EF4-FFF2-40B4-BE49-F238E27FC236}">
                <a16:creationId xmlns:a16="http://schemas.microsoft.com/office/drawing/2014/main" id="{7C7393F5-FC00-4703-9243-55DF34752332}"/>
              </a:ext>
            </a:extLst>
          </p:cNvPr>
          <p:cNvGrpSpPr>
            <a:grpSpLocks/>
          </p:cNvGrpSpPr>
          <p:nvPr/>
        </p:nvGrpSpPr>
        <p:grpSpPr bwMode="auto">
          <a:xfrm>
            <a:off x="8101013" y="3976688"/>
            <a:ext cx="838200" cy="334962"/>
            <a:chOff x="4143" y="2505"/>
            <a:chExt cx="528" cy="211"/>
          </a:xfrm>
        </p:grpSpPr>
        <p:sp>
          <p:nvSpPr>
            <p:cNvPr id="21575" name="Rectangle 162">
              <a:extLst>
                <a:ext uri="{FF2B5EF4-FFF2-40B4-BE49-F238E27FC236}">
                  <a16:creationId xmlns:a16="http://schemas.microsoft.com/office/drawing/2014/main" id="{EAA9EA82-397C-4C2B-BDA3-92229294896E}"/>
                </a:ext>
              </a:extLst>
            </p:cNvPr>
            <p:cNvSpPr>
              <a:spLocks noChangeArrowheads="1"/>
            </p:cNvSpPr>
            <p:nvPr/>
          </p:nvSpPr>
          <p:spPr bwMode="auto">
            <a:xfrm>
              <a:off x="4143" y="2505"/>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576" name="Line 163">
              <a:extLst>
                <a:ext uri="{FF2B5EF4-FFF2-40B4-BE49-F238E27FC236}">
                  <a16:creationId xmlns:a16="http://schemas.microsoft.com/office/drawing/2014/main" id="{E5D5738F-DE4E-4159-8CC5-0665D23E60A6}"/>
                </a:ext>
              </a:extLst>
            </p:cNvPr>
            <p:cNvSpPr>
              <a:spLocks noChangeShapeType="1"/>
            </p:cNvSpPr>
            <p:nvPr/>
          </p:nvSpPr>
          <p:spPr bwMode="auto">
            <a:xfrm>
              <a:off x="4479" y="2560"/>
              <a:ext cx="144" cy="9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40" name="Group 164">
            <a:extLst>
              <a:ext uri="{FF2B5EF4-FFF2-40B4-BE49-F238E27FC236}">
                <a16:creationId xmlns:a16="http://schemas.microsoft.com/office/drawing/2014/main" id="{44050D7D-A82D-4B49-ABB1-1E60A50E3022}"/>
              </a:ext>
            </a:extLst>
          </p:cNvPr>
          <p:cNvGrpSpPr>
            <a:grpSpLocks/>
          </p:cNvGrpSpPr>
          <p:nvPr/>
        </p:nvGrpSpPr>
        <p:grpSpPr bwMode="auto">
          <a:xfrm>
            <a:off x="6424613" y="3976688"/>
            <a:ext cx="838200" cy="334962"/>
            <a:chOff x="3087" y="2505"/>
            <a:chExt cx="528" cy="211"/>
          </a:xfrm>
        </p:grpSpPr>
        <p:sp>
          <p:nvSpPr>
            <p:cNvPr id="21573" name="Rectangle 165">
              <a:extLst>
                <a:ext uri="{FF2B5EF4-FFF2-40B4-BE49-F238E27FC236}">
                  <a16:creationId xmlns:a16="http://schemas.microsoft.com/office/drawing/2014/main" id="{F02CC4A7-82CB-4F4E-9BE3-ED502131A3E9}"/>
                </a:ext>
              </a:extLst>
            </p:cNvPr>
            <p:cNvSpPr>
              <a:spLocks noChangeArrowheads="1"/>
            </p:cNvSpPr>
            <p:nvPr/>
          </p:nvSpPr>
          <p:spPr bwMode="auto">
            <a:xfrm>
              <a:off x="3087" y="2505"/>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574" name="Line 166">
              <a:extLst>
                <a:ext uri="{FF2B5EF4-FFF2-40B4-BE49-F238E27FC236}">
                  <a16:creationId xmlns:a16="http://schemas.microsoft.com/office/drawing/2014/main" id="{572B5109-7AD5-492E-989E-A59B233BEBA0}"/>
                </a:ext>
              </a:extLst>
            </p:cNvPr>
            <p:cNvSpPr>
              <a:spLocks noChangeShapeType="1"/>
            </p:cNvSpPr>
            <p:nvPr/>
          </p:nvSpPr>
          <p:spPr bwMode="auto">
            <a:xfrm>
              <a:off x="3423" y="2656"/>
              <a:ext cx="144"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43" name="Group 167">
            <a:extLst>
              <a:ext uri="{FF2B5EF4-FFF2-40B4-BE49-F238E27FC236}">
                <a16:creationId xmlns:a16="http://schemas.microsoft.com/office/drawing/2014/main" id="{86550EC9-EB4E-4D2B-AA6B-82DE9829B613}"/>
              </a:ext>
            </a:extLst>
          </p:cNvPr>
          <p:cNvGrpSpPr>
            <a:grpSpLocks/>
          </p:cNvGrpSpPr>
          <p:nvPr/>
        </p:nvGrpSpPr>
        <p:grpSpPr bwMode="auto">
          <a:xfrm>
            <a:off x="7262813" y="4311651"/>
            <a:ext cx="838200" cy="334963"/>
            <a:chOff x="3615" y="2716"/>
            <a:chExt cx="528" cy="211"/>
          </a:xfrm>
        </p:grpSpPr>
        <p:sp>
          <p:nvSpPr>
            <p:cNvPr id="21571" name="Rectangle 168">
              <a:extLst>
                <a:ext uri="{FF2B5EF4-FFF2-40B4-BE49-F238E27FC236}">
                  <a16:creationId xmlns:a16="http://schemas.microsoft.com/office/drawing/2014/main" id="{3636463E-38D6-46CC-863F-B62B7F9D3163}"/>
                </a:ext>
              </a:extLst>
            </p:cNvPr>
            <p:cNvSpPr>
              <a:spLocks noChangeArrowheads="1"/>
            </p:cNvSpPr>
            <p:nvPr/>
          </p:nvSpPr>
          <p:spPr bwMode="auto">
            <a:xfrm>
              <a:off x="3615" y="2716"/>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572" name="Line 169">
              <a:extLst>
                <a:ext uri="{FF2B5EF4-FFF2-40B4-BE49-F238E27FC236}">
                  <a16:creationId xmlns:a16="http://schemas.microsoft.com/office/drawing/2014/main" id="{7992C5F5-7665-474D-B827-0F30AD424B65}"/>
                </a:ext>
              </a:extLst>
            </p:cNvPr>
            <p:cNvSpPr>
              <a:spLocks noChangeShapeType="1"/>
            </p:cNvSpPr>
            <p:nvPr/>
          </p:nvSpPr>
          <p:spPr bwMode="auto">
            <a:xfrm>
              <a:off x="3951" y="2848"/>
              <a:ext cx="144"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46" name="Group 170">
            <a:extLst>
              <a:ext uri="{FF2B5EF4-FFF2-40B4-BE49-F238E27FC236}">
                <a16:creationId xmlns:a16="http://schemas.microsoft.com/office/drawing/2014/main" id="{84909809-EF8D-486A-8A1B-EFF5BD9A7C03}"/>
              </a:ext>
            </a:extLst>
          </p:cNvPr>
          <p:cNvGrpSpPr>
            <a:grpSpLocks/>
          </p:cNvGrpSpPr>
          <p:nvPr/>
        </p:nvGrpSpPr>
        <p:grpSpPr bwMode="auto">
          <a:xfrm>
            <a:off x="8939213" y="4646613"/>
            <a:ext cx="838200" cy="334962"/>
            <a:chOff x="4671" y="2927"/>
            <a:chExt cx="528" cy="211"/>
          </a:xfrm>
        </p:grpSpPr>
        <p:sp>
          <p:nvSpPr>
            <p:cNvPr id="21569" name="Rectangle 171">
              <a:extLst>
                <a:ext uri="{FF2B5EF4-FFF2-40B4-BE49-F238E27FC236}">
                  <a16:creationId xmlns:a16="http://schemas.microsoft.com/office/drawing/2014/main" id="{0773401E-B14E-44D0-BE2C-835A17C53D50}"/>
                </a:ext>
              </a:extLst>
            </p:cNvPr>
            <p:cNvSpPr>
              <a:spLocks noChangeArrowheads="1"/>
            </p:cNvSpPr>
            <p:nvPr/>
          </p:nvSpPr>
          <p:spPr bwMode="auto">
            <a:xfrm>
              <a:off x="4671" y="2927"/>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3</a:t>
              </a:r>
            </a:p>
          </p:txBody>
        </p:sp>
        <p:sp>
          <p:nvSpPr>
            <p:cNvPr id="21570" name="Line 172">
              <a:extLst>
                <a:ext uri="{FF2B5EF4-FFF2-40B4-BE49-F238E27FC236}">
                  <a16:creationId xmlns:a16="http://schemas.microsoft.com/office/drawing/2014/main" id="{0A841C3E-61EF-4796-91A0-07F618E8E5FE}"/>
                </a:ext>
              </a:extLst>
            </p:cNvPr>
            <p:cNvSpPr>
              <a:spLocks noChangeShapeType="1"/>
            </p:cNvSpPr>
            <p:nvPr/>
          </p:nvSpPr>
          <p:spPr bwMode="auto">
            <a:xfrm>
              <a:off x="5007" y="3040"/>
              <a:ext cx="144"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49" name="Group 173">
            <a:extLst>
              <a:ext uri="{FF2B5EF4-FFF2-40B4-BE49-F238E27FC236}">
                <a16:creationId xmlns:a16="http://schemas.microsoft.com/office/drawing/2014/main" id="{17118CDC-F142-410C-9328-97260EBD2D10}"/>
              </a:ext>
            </a:extLst>
          </p:cNvPr>
          <p:cNvGrpSpPr>
            <a:grpSpLocks/>
          </p:cNvGrpSpPr>
          <p:nvPr/>
        </p:nvGrpSpPr>
        <p:grpSpPr bwMode="auto">
          <a:xfrm>
            <a:off x="8939213" y="3976688"/>
            <a:ext cx="838200" cy="334962"/>
            <a:chOff x="4671" y="2505"/>
            <a:chExt cx="528" cy="211"/>
          </a:xfrm>
        </p:grpSpPr>
        <p:sp>
          <p:nvSpPr>
            <p:cNvPr id="21567" name="Rectangle 174">
              <a:extLst>
                <a:ext uri="{FF2B5EF4-FFF2-40B4-BE49-F238E27FC236}">
                  <a16:creationId xmlns:a16="http://schemas.microsoft.com/office/drawing/2014/main" id="{D09E7178-9982-4430-8C8B-0559E040B349}"/>
                </a:ext>
              </a:extLst>
            </p:cNvPr>
            <p:cNvSpPr>
              <a:spLocks noChangeArrowheads="1"/>
            </p:cNvSpPr>
            <p:nvPr/>
          </p:nvSpPr>
          <p:spPr bwMode="auto">
            <a:xfrm>
              <a:off x="4671" y="2505"/>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568" name="Line 175">
              <a:extLst>
                <a:ext uri="{FF2B5EF4-FFF2-40B4-BE49-F238E27FC236}">
                  <a16:creationId xmlns:a16="http://schemas.microsoft.com/office/drawing/2014/main" id="{19D815FA-015D-4089-B8FB-F2B40A9B7C54}"/>
                </a:ext>
              </a:extLst>
            </p:cNvPr>
            <p:cNvSpPr>
              <a:spLocks noChangeShapeType="1"/>
            </p:cNvSpPr>
            <p:nvPr/>
          </p:nvSpPr>
          <p:spPr bwMode="auto">
            <a:xfrm>
              <a:off x="5007" y="2656"/>
              <a:ext cx="144"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52" name="Group 176">
            <a:extLst>
              <a:ext uri="{FF2B5EF4-FFF2-40B4-BE49-F238E27FC236}">
                <a16:creationId xmlns:a16="http://schemas.microsoft.com/office/drawing/2014/main" id="{FB4AD539-8160-49F4-AF0E-E206B1E7EF60}"/>
              </a:ext>
            </a:extLst>
          </p:cNvPr>
          <p:cNvGrpSpPr>
            <a:grpSpLocks/>
          </p:cNvGrpSpPr>
          <p:nvPr/>
        </p:nvGrpSpPr>
        <p:grpSpPr bwMode="auto">
          <a:xfrm>
            <a:off x="8101013" y="3641726"/>
            <a:ext cx="838200" cy="334963"/>
            <a:chOff x="4143" y="2294"/>
            <a:chExt cx="528" cy="211"/>
          </a:xfrm>
        </p:grpSpPr>
        <p:sp>
          <p:nvSpPr>
            <p:cNvPr id="21565" name="Rectangle 177">
              <a:extLst>
                <a:ext uri="{FF2B5EF4-FFF2-40B4-BE49-F238E27FC236}">
                  <a16:creationId xmlns:a16="http://schemas.microsoft.com/office/drawing/2014/main" id="{2E2FA6C4-4F22-48E4-8CBB-F9B7C93EBDC9}"/>
                </a:ext>
              </a:extLst>
            </p:cNvPr>
            <p:cNvSpPr>
              <a:spLocks noChangeArrowheads="1"/>
            </p:cNvSpPr>
            <p:nvPr/>
          </p:nvSpPr>
          <p:spPr bwMode="auto">
            <a:xfrm>
              <a:off x="4143" y="2294"/>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566" name="Line 178">
              <a:extLst>
                <a:ext uri="{FF2B5EF4-FFF2-40B4-BE49-F238E27FC236}">
                  <a16:creationId xmlns:a16="http://schemas.microsoft.com/office/drawing/2014/main" id="{1D98798D-9E73-4682-B8E1-1C43703D2CCD}"/>
                </a:ext>
              </a:extLst>
            </p:cNvPr>
            <p:cNvSpPr>
              <a:spLocks noChangeShapeType="1"/>
            </p:cNvSpPr>
            <p:nvPr/>
          </p:nvSpPr>
          <p:spPr bwMode="auto">
            <a:xfrm>
              <a:off x="4479" y="2416"/>
              <a:ext cx="144"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229555" name="Text Box 179">
            <a:extLst>
              <a:ext uri="{FF2B5EF4-FFF2-40B4-BE49-F238E27FC236}">
                <a16:creationId xmlns:a16="http://schemas.microsoft.com/office/drawing/2014/main" id="{7583CC21-D54E-4F95-8A68-4CE0ACDB1A13}"/>
              </a:ext>
            </a:extLst>
          </p:cNvPr>
          <p:cNvSpPr txBox="1">
            <a:spLocks noChangeArrowheads="1"/>
          </p:cNvSpPr>
          <p:nvPr/>
        </p:nvSpPr>
        <p:spPr bwMode="auto">
          <a:xfrm>
            <a:off x="4479925" y="6197601"/>
            <a:ext cx="3036888"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zh-CN" altLang="en-US" sz="2000">
                <a:latin typeface="Times New Roman" panose="02020603050405020304" pitchFamily="18" charset="0"/>
              </a:rPr>
              <a:t>对</a:t>
            </a:r>
            <a:r>
              <a:rPr kumimoji="1" lang="en-US" altLang="zh-CN" sz="2000">
                <a:latin typeface="Times New Roman" panose="02020603050405020304" pitchFamily="18" charset="0"/>
              </a:rPr>
              <a:t>b</a:t>
            </a:r>
            <a:r>
              <a:rPr kumimoji="1" lang="zh-CN" altLang="en-US" sz="2000">
                <a:latin typeface="Times New Roman" panose="02020603050405020304" pitchFamily="18" charset="0"/>
              </a:rPr>
              <a:t>递归推导得解：</a:t>
            </a:r>
            <a:r>
              <a:rPr kumimoji="1" lang="en-US" altLang="zh-CN" sz="2000">
                <a:latin typeface="Times New Roman" panose="02020603050405020304" pitchFamily="18" charset="0"/>
              </a:rPr>
              <a:t>BCBA</a:t>
            </a:r>
          </a:p>
        </p:txBody>
      </p:sp>
      <p:grpSp>
        <p:nvGrpSpPr>
          <p:cNvPr id="229556" name="Group 180">
            <a:extLst>
              <a:ext uri="{FF2B5EF4-FFF2-40B4-BE49-F238E27FC236}">
                <a16:creationId xmlns:a16="http://schemas.microsoft.com/office/drawing/2014/main" id="{5ABC1F52-F931-439E-A621-0057E71ED44B}"/>
              </a:ext>
            </a:extLst>
          </p:cNvPr>
          <p:cNvGrpSpPr>
            <a:grpSpLocks/>
          </p:cNvGrpSpPr>
          <p:nvPr/>
        </p:nvGrpSpPr>
        <p:grpSpPr bwMode="auto">
          <a:xfrm>
            <a:off x="9696450" y="5373689"/>
            <a:ext cx="793750" cy="396875"/>
            <a:chOff x="5151" y="3373"/>
            <a:chExt cx="500" cy="250"/>
          </a:xfrm>
        </p:grpSpPr>
        <p:sp>
          <p:nvSpPr>
            <p:cNvPr id="21563" name="Text Box 181">
              <a:extLst>
                <a:ext uri="{FF2B5EF4-FFF2-40B4-BE49-F238E27FC236}">
                  <a16:creationId xmlns:a16="http://schemas.microsoft.com/office/drawing/2014/main" id="{AC92BAB5-62B0-47A9-AA89-17E828222C5B}"/>
                </a:ext>
              </a:extLst>
            </p:cNvPr>
            <p:cNvSpPr txBox="1">
              <a:spLocks noChangeArrowheads="1"/>
            </p:cNvSpPr>
            <p:nvPr/>
          </p:nvSpPr>
          <p:spPr bwMode="auto">
            <a:xfrm>
              <a:off x="5419" y="3373"/>
              <a:ext cx="232"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a:t>
              </a:r>
            </a:p>
          </p:txBody>
        </p:sp>
        <p:sp>
          <p:nvSpPr>
            <p:cNvPr id="21564" name="Line 182">
              <a:extLst>
                <a:ext uri="{FF2B5EF4-FFF2-40B4-BE49-F238E27FC236}">
                  <a16:creationId xmlns:a16="http://schemas.microsoft.com/office/drawing/2014/main" id="{D61CA4C3-CE5F-471D-8CA3-E655668CE555}"/>
                </a:ext>
              </a:extLst>
            </p:cNvPr>
            <p:cNvSpPr>
              <a:spLocks noChangeShapeType="1"/>
            </p:cNvSpPr>
            <p:nvPr/>
          </p:nvSpPr>
          <p:spPr bwMode="auto">
            <a:xfrm>
              <a:off x="5151" y="3508"/>
              <a:ext cx="192" cy="0"/>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59" name="Group 183">
            <a:extLst>
              <a:ext uri="{FF2B5EF4-FFF2-40B4-BE49-F238E27FC236}">
                <a16:creationId xmlns:a16="http://schemas.microsoft.com/office/drawing/2014/main" id="{7EB228F5-AB9E-4A79-9565-BF4D78F67228}"/>
              </a:ext>
            </a:extLst>
          </p:cNvPr>
          <p:cNvGrpSpPr>
            <a:grpSpLocks/>
          </p:cNvGrpSpPr>
          <p:nvPr/>
        </p:nvGrpSpPr>
        <p:grpSpPr bwMode="auto">
          <a:xfrm>
            <a:off x="8858251" y="4692651"/>
            <a:ext cx="1617663" cy="396875"/>
            <a:chOff x="4623" y="2944"/>
            <a:chExt cx="1019" cy="250"/>
          </a:xfrm>
        </p:grpSpPr>
        <p:sp>
          <p:nvSpPr>
            <p:cNvPr id="21561" name="Line 184">
              <a:extLst>
                <a:ext uri="{FF2B5EF4-FFF2-40B4-BE49-F238E27FC236}">
                  <a16:creationId xmlns:a16="http://schemas.microsoft.com/office/drawing/2014/main" id="{76751310-3E21-41F2-8375-8D6750047C5B}"/>
                </a:ext>
              </a:extLst>
            </p:cNvPr>
            <p:cNvSpPr>
              <a:spLocks noChangeShapeType="1"/>
            </p:cNvSpPr>
            <p:nvPr/>
          </p:nvSpPr>
          <p:spPr bwMode="auto">
            <a:xfrm>
              <a:off x="4623" y="3088"/>
              <a:ext cx="720" cy="0"/>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562" name="Text Box 185">
              <a:extLst>
                <a:ext uri="{FF2B5EF4-FFF2-40B4-BE49-F238E27FC236}">
                  <a16:creationId xmlns:a16="http://schemas.microsoft.com/office/drawing/2014/main" id="{20601AD0-46AA-4085-AABC-76209921A3B7}"/>
                </a:ext>
              </a:extLst>
            </p:cNvPr>
            <p:cNvSpPr txBox="1">
              <a:spLocks noChangeArrowheads="1"/>
            </p:cNvSpPr>
            <p:nvPr/>
          </p:nvSpPr>
          <p:spPr bwMode="auto">
            <a:xfrm>
              <a:off x="5419" y="2944"/>
              <a:ext cx="223"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B</a:t>
              </a:r>
            </a:p>
          </p:txBody>
        </p:sp>
      </p:grpSp>
      <p:grpSp>
        <p:nvGrpSpPr>
          <p:cNvPr id="229562" name="Group 186">
            <a:extLst>
              <a:ext uri="{FF2B5EF4-FFF2-40B4-BE49-F238E27FC236}">
                <a16:creationId xmlns:a16="http://schemas.microsoft.com/office/drawing/2014/main" id="{F05DD2C9-9BFC-4E19-8AD8-341D01BF27D3}"/>
              </a:ext>
            </a:extLst>
          </p:cNvPr>
          <p:cNvGrpSpPr>
            <a:grpSpLocks/>
          </p:cNvGrpSpPr>
          <p:nvPr/>
        </p:nvGrpSpPr>
        <p:grpSpPr bwMode="auto">
          <a:xfrm>
            <a:off x="8101013" y="4646613"/>
            <a:ext cx="838200" cy="334962"/>
            <a:chOff x="4143" y="2927"/>
            <a:chExt cx="528" cy="211"/>
          </a:xfrm>
        </p:grpSpPr>
        <p:sp>
          <p:nvSpPr>
            <p:cNvPr id="21559" name="Rectangle 187">
              <a:extLst>
                <a:ext uri="{FF2B5EF4-FFF2-40B4-BE49-F238E27FC236}">
                  <a16:creationId xmlns:a16="http://schemas.microsoft.com/office/drawing/2014/main" id="{6BDD110A-F981-40E2-8FAB-B6CFB55A07B0}"/>
                </a:ext>
              </a:extLst>
            </p:cNvPr>
            <p:cNvSpPr>
              <a:spLocks noChangeArrowheads="1"/>
            </p:cNvSpPr>
            <p:nvPr/>
          </p:nvSpPr>
          <p:spPr bwMode="auto">
            <a:xfrm>
              <a:off x="4143" y="2927"/>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3</a:t>
              </a:r>
            </a:p>
          </p:txBody>
        </p:sp>
        <p:sp>
          <p:nvSpPr>
            <p:cNvPr id="21560" name="Line 188">
              <a:extLst>
                <a:ext uri="{FF2B5EF4-FFF2-40B4-BE49-F238E27FC236}">
                  <a16:creationId xmlns:a16="http://schemas.microsoft.com/office/drawing/2014/main" id="{3D5B6950-E0B8-4BC9-91AC-969A7D4B76B1}"/>
                </a:ext>
              </a:extLst>
            </p:cNvPr>
            <p:cNvSpPr>
              <a:spLocks noChangeShapeType="1"/>
            </p:cNvSpPr>
            <p:nvPr/>
          </p:nvSpPr>
          <p:spPr bwMode="auto">
            <a:xfrm>
              <a:off x="4461" y="2992"/>
              <a:ext cx="144" cy="9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65" name="Group 189">
            <a:extLst>
              <a:ext uri="{FF2B5EF4-FFF2-40B4-BE49-F238E27FC236}">
                <a16:creationId xmlns:a16="http://schemas.microsoft.com/office/drawing/2014/main" id="{F670D803-FD20-4CEE-8A94-8AC5D2803136}"/>
              </a:ext>
            </a:extLst>
          </p:cNvPr>
          <p:cNvGrpSpPr>
            <a:grpSpLocks/>
          </p:cNvGrpSpPr>
          <p:nvPr/>
        </p:nvGrpSpPr>
        <p:grpSpPr bwMode="auto">
          <a:xfrm>
            <a:off x="7181851" y="4365626"/>
            <a:ext cx="3294063" cy="396875"/>
            <a:chOff x="3567" y="2752"/>
            <a:chExt cx="2075" cy="250"/>
          </a:xfrm>
        </p:grpSpPr>
        <p:sp>
          <p:nvSpPr>
            <p:cNvPr id="21557" name="Line 190">
              <a:extLst>
                <a:ext uri="{FF2B5EF4-FFF2-40B4-BE49-F238E27FC236}">
                  <a16:creationId xmlns:a16="http://schemas.microsoft.com/office/drawing/2014/main" id="{DA964694-AD58-499F-AB84-954FF74710E2}"/>
                </a:ext>
              </a:extLst>
            </p:cNvPr>
            <p:cNvSpPr>
              <a:spLocks noChangeShapeType="1"/>
            </p:cNvSpPr>
            <p:nvPr/>
          </p:nvSpPr>
          <p:spPr bwMode="auto">
            <a:xfrm>
              <a:off x="3567" y="2896"/>
              <a:ext cx="1776" cy="0"/>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558" name="Text Box 191">
              <a:extLst>
                <a:ext uri="{FF2B5EF4-FFF2-40B4-BE49-F238E27FC236}">
                  <a16:creationId xmlns:a16="http://schemas.microsoft.com/office/drawing/2014/main" id="{6DC20A80-D533-43C2-A015-EAB1F16B4635}"/>
                </a:ext>
              </a:extLst>
            </p:cNvPr>
            <p:cNvSpPr txBox="1">
              <a:spLocks noChangeArrowheads="1"/>
            </p:cNvSpPr>
            <p:nvPr/>
          </p:nvSpPr>
          <p:spPr bwMode="auto">
            <a:xfrm>
              <a:off x="5419" y="2752"/>
              <a:ext cx="223"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C</a:t>
              </a:r>
            </a:p>
          </p:txBody>
        </p:sp>
      </p:grpSp>
      <p:grpSp>
        <p:nvGrpSpPr>
          <p:cNvPr id="229568" name="Group 192">
            <a:extLst>
              <a:ext uri="{FF2B5EF4-FFF2-40B4-BE49-F238E27FC236}">
                <a16:creationId xmlns:a16="http://schemas.microsoft.com/office/drawing/2014/main" id="{644D280C-F170-405C-8FC9-70C25FA59647}"/>
              </a:ext>
            </a:extLst>
          </p:cNvPr>
          <p:cNvGrpSpPr>
            <a:grpSpLocks/>
          </p:cNvGrpSpPr>
          <p:nvPr/>
        </p:nvGrpSpPr>
        <p:grpSpPr bwMode="auto">
          <a:xfrm>
            <a:off x="5518151" y="4040189"/>
            <a:ext cx="4970463" cy="396875"/>
            <a:chOff x="2511" y="2560"/>
            <a:chExt cx="3131" cy="250"/>
          </a:xfrm>
        </p:grpSpPr>
        <p:sp>
          <p:nvSpPr>
            <p:cNvPr id="21555" name="Line 193">
              <a:extLst>
                <a:ext uri="{FF2B5EF4-FFF2-40B4-BE49-F238E27FC236}">
                  <a16:creationId xmlns:a16="http://schemas.microsoft.com/office/drawing/2014/main" id="{0F3B5B06-16C8-43FA-932C-11A50A07EA74}"/>
                </a:ext>
              </a:extLst>
            </p:cNvPr>
            <p:cNvSpPr>
              <a:spLocks noChangeShapeType="1"/>
            </p:cNvSpPr>
            <p:nvPr/>
          </p:nvSpPr>
          <p:spPr bwMode="auto">
            <a:xfrm>
              <a:off x="2511" y="2701"/>
              <a:ext cx="2832" cy="0"/>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556" name="Text Box 194">
              <a:extLst>
                <a:ext uri="{FF2B5EF4-FFF2-40B4-BE49-F238E27FC236}">
                  <a16:creationId xmlns:a16="http://schemas.microsoft.com/office/drawing/2014/main" id="{77F4EBA0-A964-489D-AD89-69D1D53B4AD2}"/>
                </a:ext>
              </a:extLst>
            </p:cNvPr>
            <p:cNvSpPr txBox="1">
              <a:spLocks noChangeArrowheads="1"/>
            </p:cNvSpPr>
            <p:nvPr/>
          </p:nvSpPr>
          <p:spPr bwMode="auto">
            <a:xfrm>
              <a:off x="5419" y="2560"/>
              <a:ext cx="223"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B</a:t>
              </a:r>
            </a:p>
          </p:txBody>
        </p:sp>
      </p:grpSp>
      <p:sp>
        <p:nvSpPr>
          <p:cNvPr id="21554" name="Rectangle 195">
            <a:extLst>
              <a:ext uri="{FF2B5EF4-FFF2-40B4-BE49-F238E27FC236}">
                <a16:creationId xmlns:a16="http://schemas.microsoft.com/office/drawing/2014/main" id="{46A0960C-B208-4479-8290-4BF1A84CF6FD}"/>
              </a:ext>
            </a:extLst>
          </p:cNvPr>
          <p:cNvSpPr>
            <a:spLocks noChangeArrowheads="1"/>
          </p:cNvSpPr>
          <p:nvPr/>
        </p:nvSpPr>
        <p:spPr bwMode="auto">
          <a:xfrm>
            <a:off x="2741043" y="473077"/>
            <a:ext cx="7416800" cy="167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2400" b="1" dirty="0">
                <a:latin typeface="Courier New" panose="02070309020205020404" pitchFamily="49" charset="0"/>
                <a:ea typeface="华文新魏" panose="02010800040101010101" pitchFamily="2" charset="-122"/>
              </a:rPr>
              <a:t>例：</a:t>
            </a:r>
            <a:r>
              <a:rPr lang="en-US" altLang="zh-CN" sz="2400" b="1" dirty="0">
                <a:latin typeface="Courier New" panose="02070309020205020404" pitchFamily="49" charset="0"/>
                <a:ea typeface="华文新魏" panose="02010800040101010101" pitchFamily="2" charset="-122"/>
              </a:rPr>
              <a:t>X=ABCBDAB</a:t>
            </a:r>
            <a:r>
              <a:rPr lang="zh-CN" altLang="en-US" sz="2400" b="1" dirty="0">
                <a:latin typeface="Courier New" panose="02070309020205020404" pitchFamily="49" charset="0"/>
                <a:ea typeface="华文新魏" panose="02010800040101010101" pitchFamily="2" charset="-122"/>
              </a:rPr>
              <a:t>，</a:t>
            </a:r>
            <a:r>
              <a:rPr lang="en-US" altLang="zh-CN" sz="2400" b="1" dirty="0">
                <a:latin typeface="Courier New" panose="02070309020205020404" pitchFamily="49" charset="0"/>
                <a:ea typeface="华文新魏" panose="02010800040101010101" pitchFamily="2" charset="-122"/>
              </a:rPr>
              <a:t>Y=BDCABA</a:t>
            </a:r>
          </a:p>
          <a:p>
            <a:pPr eaLnBrk="1" hangingPunct="1">
              <a:spcBef>
                <a:spcPct val="0"/>
              </a:spcBef>
              <a:buClrTx/>
              <a:buSzTx/>
              <a:buFontTx/>
              <a:buNone/>
            </a:pPr>
            <a:r>
              <a:rPr lang="zh-CN" altLang="en-US" sz="1600" dirty="0">
                <a:latin typeface="Courier New" panose="02070309020205020404" pitchFamily="49" charset="0"/>
                <a:ea typeface="宋体" panose="02010600030101010101" pitchFamily="2" charset="-122"/>
              </a:rPr>
              <a:t>计算规则：</a:t>
            </a:r>
          </a:p>
          <a:p>
            <a:pPr eaLnBrk="1" hangingPunct="1">
              <a:spcBef>
                <a:spcPct val="0"/>
              </a:spcBef>
              <a:buClrTx/>
              <a:buSzTx/>
              <a:buFontTx/>
              <a:buNone/>
            </a:pPr>
            <a:r>
              <a:rPr lang="en-US" altLang="zh-CN" sz="1600" dirty="0">
                <a:latin typeface="Courier New" panose="02070309020205020404" pitchFamily="49" charset="0"/>
                <a:ea typeface="宋体" panose="02010600030101010101" pitchFamily="2" charset="-122"/>
              </a:rPr>
              <a:t>	</a:t>
            </a:r>
            <a:r>
              <a:rPr lang="zh-CN" altLang="en-US" sz="1600" dirty="0">
                <a:latin typeface="Courier New" panose="02070309020205020404" pitchFamily="49" charset="0"/>
                <a:ea typeface="宋体" panose="02010600030101010101" pitchFamily="2" charset="-122"/>
              </a:rPr>
              <a:t>若</a:t>
            </a:r>
            <a:r>
              <a:rPr lang="en-US" altLang="zh-CN" sz="1600" dirty="0">
                <a:latin typeface="Courier New" panose="02070309020205020404" pitchFamily="49" charset="0"/>
                <a:ea typeface="宋体" panose="02010600030101010101" pitchFamily="2" charset="-122"/>
              </a:rPr>
              <a:t>X</a:t>
            </a:r>
            <a:r>
              <a:rPr lang="en-US" altLang="zh-CN" sz="1600" baseline="-25000" dirty="0">
                <a:latin typeface="Courier New" panose="02070309020205020404" pitchFamily="49" charset="0"/>
                <a:ea typeface="宋体" panose="02010600030101010101" pitchFamily="2" charset="-122"/>
              </a:rPr>
              <a:t>i-1</a:t>
            </a:r>
            <a:r>
              <a:rPr lang="en-US" altLang="zh-CN" sz="1600" dirty="0">
                <a:latin typeface="Courier New" panose="02070309020205020404" pitchFamily="49" charset="0"/>
                <a:ea typeface="宋体" panose="02010600030101010101" pitchFamily="2" charset="-122"/>
              </a:rPr>
              <a:t>=Y</a:t>
            </a:r>
            <a:r>
              <a:rPr lang="en-US" altLang="zh-CN" sz="1600" baseline="-25000" dirty="0">
                <a:latin typeface="Courier New" panose="02070309020205020404" pitchFamily="49" charset="0"/>
                <a:ea typeface="宋体" panose="02010600030101010101" pitchFamily="2" charset="-122"/>
              </a:rPr>
              <a:t>j-1</a:t>
            </a:r>
            <a:r>
              <a:rPr lang="zh-CN" altLang="en-US" sz="1600" dirty="0">
                <a:latin typeface="Courier New" panose="02070309020205020404" pitchFamily="49" charset="0"/>
                <a:ea typeface="宋体" panose="02010600030101010101" pitchFamily="2" charset="-122"/>
              </a:rPr>
              <a:t>，则</a:t>
            </a:r>
            <a:r>
              <a:rPr lang="en-US" altLang="zh-CN" sz="1600" dirty="0" err="1">
                <a:latin typeface="Courier New" panose="02070309020205020404" pitchFamily="49" charset="0"/>
                <a:ea typeface="宋体" panose="02010600030101010101" pitchFamily="2" charset="-122"/>
              </a:rPr>
              <a:t>C</a:t>
            </a:r>
            <a:r>
              <a:rPr lang="en-US" altLang="zh-CN" sz="1600" baseline="-25000" dirty="0" err="1">
                <a:latin typeface="Courier New" panose="02070309020205020404" pitchFamily="49" charset="0"/>
                <a:ea typeface="宋体" panose="02010600030101010101" pitchFamily="2" charset="-122"/>
              </a:rPr>
              <a:t>i,j</a:t>
            </a:r>
            <a:r>
              <a:rPr lang="en-US" altLang="zh-CN" sz="1600" dirty="0">
                <a:latin typeface="Courier New" panose="02070309020205020404" pitchFamily="49" charset="0"/>
                <a:ea typeface="宋体" panose="02010600030101010101" pitchFamily="2" charset="-122"/>
              </a:rPr>
              <a:t>=C</a:t>
            </a:r>
            <a:r>
              <a:rPr lang="en-US" altLang="zh-CN" sz="1600" baseline="-25000" dirty="0">
                <a:latin typeface="Courier New" panose="02070309020205020404" pitchFamily="49" charset="0"/>
                <a:ea typeface="宋体" panose="02010600030101010101" pitchFamily="2" charset="-122"/>
              </a:rPr>
              <a:t>i-1,j-1</a:t>
            </a:r>
            <a:r>
              <a:rPr lang="en-US" altLang="zh-CN" sz="1600" dirty="0">
                <a:latin typeface="Courier New" panose="02070309020205020404" pitchFamily="49" charset="0"/>
                <a:ea typeface="宋体" panose="02010600030101010101" pitchFamily="2" charset="-122"/>
              </a:rPr>
              <a:t>+1</a:t>
            </a:r>
            <a:r>
              <a:rPr lang="zh-CN" altLang="en-US" sz="1600" dirty="0">
                <a:latin typeface="Courier New" panose="02070309020205020404" pitchFamily="49" charset="0"/>
                <a:ea typeface="宋体" panose="02010600030101010101" pitchFamily="2" charset="-122"/>
              </a:rPr>
              <a:t>，</a:t>
            </a:r>
            <a:r>
              <a:rPr lang="en-US" altLang="zh-CN" sz="1600" dirty="0" err="1">
                <a:latin typeface="Courier New" panose="02070309020205020404" pitchFamily="49" charset="0"/>
                <a:ea typeface="宋体" panose="02010600030101010101" pitchFamily="2" charset="-122"/>
              </a:rPr>
              <a:t>b</a:t>
            </a:r>
            <a:r>
              <a:rPr lang="en-US" altLang="zh-CN" sz="1600" baseline="-25000" dirty="0" err="1">
                <a:latin typeface="Courier New" panose="02070309020205020404" pitchFamily="49" charset="0"/>
                <a:ea typeface="宋体" panose="02010600030101010101" pitchFamily="2" charset="-122"/>
              </a:rPr>
              <a:t>i,j</a:t>
            </a:r>
            <a:r>
              <a:rPr lang="en-US" altLang="zh-CN" sz="1600" dirty="0">
                <a:latin typeface="Courier New" panose="02070309020205020404" pitchFamily="49" charset="0"/>
                <a:ea typeface="宋体" panose="02010600030101010101" pitchFamily="2" charset="-122"/>
              </a:rPr>
              <a:t>=1</a:t>
            </a:r>
            <a:r>
              <a:rPr lang="zh-CN" altLang="en-US" sz="1600" dirty="0">
                <a:latin typeface="Courier New" panose="02070309020205020404" pitchFamily="49" charset="0"/>
                <a:ea typeface="宋体" panose="02010600030101010101" pitchFamily="2" charset="-122"/>
              </a:rPr>
              <a:t>；</a:t>
            </a:r>
          </a:p>
          <a:p>
            <a:pPr eaLnBrk="1" hangingPunct="1">
              <a:spcBef>
                <a:spcPct val="0"/>
              </a:spcBef>
              <a:buClrTx/>
              <a:buSzTx/>
              <a:buFontTx/>
              <a:buNone/>
            </a:pPr>
            <a:r>
              <a:rPr lang="en-US" altLang="zh-CN" sz="1600" dirty="0">
                <a:latin typeface="Courier New" panose="02070309020205020404" pitchFamily="49" charset="0"/>
                <a:ea typeface="宋体" panose="02010600030101010101" pitchFamily="2" charset="-122"/>
              </a:rPr>
              <a:t>	</a:t>
            </a:r>
            <a:r>
              <a:rPr lang="zh-CN" altLang="en-US" sz="1600" dirty="0">
                <a:latin typeface="Courier New" panose="02070309020205020404" pitchFamily="49" charset="0"/>
                <a:ea typeface="宋体" panose="02010600030101010101" pitchFamily="2" charset="-122"/>
              </a:rPr>
              <a:t>否则，若</a:t>
            </a:r>
            <a:r>
              <a:rPr lang="en-US" altLang="zh-CN" sz="1600" dirty="0">
                <a:latin typeface="Courier New" panose="02070309020205020404" pitchFamily="49" charset="0"/>
                <a:ea typeface="宋体" panose="02010600030101010101" pitchFamily="2" charset="-122"/>
              </a:rPr>
              <a:t>C</a:t>
            </a:r>
            <a:r>
              <a:rPr lang="en-US" altLang="zh-CN" sz="1600" baseline="-25000" dirty="0">
                <a:latin typeface="Courier New" panose="02070309020205020404" pitchFamily="49" charset="0"/>
                <a:ea typeface="宋体" panose="02010600030101010101" pitchFamily="2" charset="-122"/>
              </a:rPr>
              <a:t>i,j-1</a:t>
            </a:r>
            <a:r>
              <a:rPr lang="zh-CN" altLang="en-US" sz="1600" dirty="0">
                <a:latin typeface="Courier New" panose="02070309020205020404" pitchFamily="49" charset="0"/>
                <a:ea typeface="宋体" panose="02010600030101010101" pitchFamily="2" charset="-122"/>
              </a:rPr>
              <a:t>较大，则</a:t>
            </a:r>
            <a:r>
              <a:rPr lang="en-US" altLang="zh-CN" sz="1600" dirty="0" err="1">
                <a:latin typeface="Courier New" panose="02070309020205020404" pitchFamily="49" charset="0"/>
                <a:ea typeface="宋体" panose="02010600030101010101" pitchFamily="2" charset="-122"/>
              </a:rPr>
              <a:t>C</a:t>
            </a:r>
            <a:r>
              <a:rPr lang="en-US" altLang="zh-CN" sz="1600" baseline="-25000" dirty="0" err="1">
                <a:latin typeface="Courier New" panose="02070309020205020404" pitchFamily="49" charset="0"/>
                <a:ea typeface="宋体" panose="02010600030101010101" pitchFamily="2" charset="-122"/>
              </a:rPr>
              <a:t>i,j</a:t>
            </a:r>
            <a:r>
              <a:rPr lang="en-US" altLang="zh-CN" sz="1600" dirty="0">
                <a:latin typeface="Courier New" panose="02070309020205020404" pitchFamily="49" charset="0"/>
                <a:ea typeface="宋体" panose="02010600030101010101" pitchFamily="2" charset="-122"/>
              </a:rPr>
              <a:t>=C</a:t>
            </a:r>
            <a:r>
              <a:rPr lang="en-US" altLang="zh-CN" sz="1600" baseline="-25000" dirty="0">
                <a:latin typeface="Courier New" panose="02070309020205020404" pitchFamily="49" charset="0"/>
                <a:ea typeface="宋体" panose="02010600030101010101" pitchFamily="2" charset="-122"/>
              </a:rPr>
              <a:t>i,j-1</a:t>
            </a:r>
            <a:r>
              <a:rPr lang="zh-CN" altLang="en-US" sz="1600" dirty="0">
                <a:latin typeface="Courier New" panose="02070309020205020404" pitchFamily="49" charset="0"/>
                <a:ea typeface="宋体" panose="02010600030101010101" pitchFamily="2" charset="-122"/>
              </a:rPr>
              <a:t>，</a:t>
            </a:r>
            <a:r>
              <a:rPr lang="en-US" altLang="zh-CN" sz="1600" dirty="0" err="1">
                <a:latin typeface="Courier New" panose="02070309020205020404" pitchFamily="49" charset="0"/>
                <a:ea typeface="宋体" panose="02010600030101010101" pitchFamily="2" charset="-122"/>
              </a:rPr>
              <a:t>b</a:t>
            </a:r>
            <a:r>
              <a:rPr lang="en-US" altLang="zh-CN" sz="1600" baseline="-25000" dirty="0" err="1">
                <a:latin typeface="Courier New" panose="02070309020205020404" pitchFamily="49" charset="0"/>
                <a:ea typeface="宋体" panose="02010600030101010101" pitchFamily="2" charset="-122"/>
              </a:rPr>
              <a:t>i,j</a:t>
            </a:r>
            <a:r>
              <a:rPr lang="en-US" altLang="zh-CN" sz="1600" dirty="0">
                <a:latin typeface="Courier New" panose="02070309020205020404" pitchFamily="49" charset="0"/>
                <a:ea typeface="宋体" panose="02010600030101010101" pitchFamily="2" charset="-122"/>
              </a:rPr>
              <a:t>=2</a:t>
            </a:r>
            <a:r>
              <a:rPr lang="zh-CN" altLang="en-US" sz="1600" dirty="0">
                <a:latin typeface="Courier New" panose="02070309020205020404" pitchFamily="49" charset="0"/>
                <a:ea typeface="宋体" panose="02010600030101010101" pitchFamily="2" charset="-122"/>
              </a:rPr>
              <a:t>；</a:t>
            </a:r>
          </a:p>
          <a:p>
            <a:pPr eaLnBrk="1" hangingPunct="1">
              <a:spcBef>
                <a:spcPct val="0"/>
              </a:spcBef>
              <a:buClrTx/>
              <a:buSzTx/>
              <a:buFontTx/>
              <a:buNone/>
            </a:pPr>
            <a:r>
              <a:rPr lang="en-US" altLang="zh-CN" sz="1600" dirty="0">
                <a:latin typeface="Courier New" panose="02070309020205020404" pitchFamily="49" charset="0"/>
                <a:ea typeface="宋体" panose="02010600030101010101" pitchFamily="2" charset="-122"/>
              </a:rPr>
              <a:t>	</a:t>
            </a:r>
            <a:r>
              <a:rPr lang="zh-CN" altLang="en-US" sz="1600" dirty="0">
                <a:latin typeface="Courier New" panose="02070309020205020404" pitchFamily="49" charset="0"/>
                <a:ea typeface="宋体" panose="02010600030101010101" pitchFamily="2" charset="-122"/>
              </a:rPr>
              <a:t>否则，</a:t>
            </a:r>
            <a:r>
              <a:rPr lang="en-US" altLang="zh-CN" sz="1600" dirty="0" err="1">
                <a:latin typeface="Courier New" panose="02070309020205020404" pitchFamily="49" charset="0"/>
                <a:ea typeface="宋体" panose="02010600030101010101" pitchFamily="2" charset="-122"/>
              </a:rPr>
              <a:t>C</a:t>
            </a:r>
            <a:r>
              <a:rPr lang="en-US" altLang="zh-CN" sz="1600" baseline="-25000" dirty="0" err="1">
                <a:latin typeface="Courier New" panose="02070309020205020404" pitchFamily="49" charset="0"/>
                <a:ea typeface="宋体" panose="02010600030101010101" pitchFamily="2" charset="-122"/>
              </a:rPr>
              <a:t>i,j</a:t>
            </a:r>
            <a:r>
              <a:rPr lang="en-US" altLang="zh-CN" sz="1600" dirty="0">
                <a:latin typeface="Courier New" panose="02070309020205020404" pitchFamily="49" charset="0"/>
                <a:ea typeface="宋体" panose="02010600030101010101" pitchFamily="2" charset="-122"/>
              </a:rPr>
              <a:t>=C</a:t>
            </a:r>
            <a:r>
              <a:rPr lang="en-US" altLang="zh-CN" sz="1600" baseline="-25000" dirty="0">
                <a:latin typeface="Courier New" panose="02070309020205020404" pitchFamily="49" charset="0"/>
                <a:ea typeface="宋体" panose="02010600030101010101" pitchFamily="2" charset="-122"/>
              </a:rPr>
              <a:t>i-1,j</a:t>
            </a:r>
            <a:r>
              <a:rPr lang="zh-CN" altLang="en-US" sz="1600" dirty="0">
                <a:latin typeface="Courier New" panose="02070309020205020404" pitchFamily="49" charset="0"/>
                <a:ea typeface="宋体" panose="02010600030101010101" pitchFamily="2" charset="-122"/>
              </a:rPr>
              <a:t>，</a:t>
            </a:r>
            <a:r>
              <a:rPr lang="en-US" altLang="zh-CN" sz="1600" dirty="0" err="1">
                <a:latin typeface="Courier New" panose="02070309020205020404" pitchFamily="49" charset="0"/>
                <a:ea typeface="宋体" panose="02010600030101010101" pitchFamily="2" charset="-122"/>
              </a:rPr>
              <a:t>b</a:t>
            </a:r>
            <a:r>
              <a:rPr lang="en-US" altLang="zh-CN" sz="1600" baseline="-25000" dirty="0" err="1">
                <a:latin typeface="Courier New" panose="02070309020205020404" pitchFamily="49" charset="0"/>
                <a:ea typeface="宋体" panose="02010600030101010101" pitchFamily="2" charset="-122"/>
              </a:rPr>
              <a:t>i,j</a:t>
            </a:r>
            <a:r>
              <a:rPr lang="en-US" altLang="zh-CN" sz="1600" dirty="0">
                <a:latin typeface="Courier New" panose="02070309020205020404" pitchFamily="49" charset="0"/>
                <a:ea typeface="宋体" panose="02010600030101010101" pitchFamily="2" charset="-122"/>
              </a:rPr>
              <a:t>=3</a:t>
            </a:r>
          </a:p>
          <a:p>
            <a:pPr eaLnBrk="1" hangingPunct="1">
              <a:spcBef>
                <a:spcPct val="0"/>
              </a:spcBef>
              <a:buClrTx/>
              <a:buSzTx/>
              <a:buFontTx/>
              <a:buNone/>
            </a:pPr>
            <a:r>
              <a:rPr lang="zh-CN" altLang="en-US" sz="1600" dirty="0">
                <a:latin typeface="Courier New" panose="02070309020205020404" pitchFamily="49" charset="0"/>
                <a:ea typeface="宋体" panose="02010600030101010101" pitchFamily="2" charset="-122"/>
              </a:rPr>
              <a:t>为便于观察，将</a:t>
            </a:r>
            <a:r>
              <a:rPr lang="en-US" altLang="zh-CN" sz="1600" dirty="0">
                <a:latin typeface="Courier New" panose="02070309020205020404" pitchFamily="49" charset="0"/>
                <a:ea typeface="宋体" panose="02010600030101010101" pitchFamily="2" charset="-122"/>
              </a:rPr>
              <a:t>b=1</a:t>
            </a:r>
            <a:r>
              <a:rPr lang="zh-CN" altLang="en-US" sz="1600" dirty="0">
                <a:latin typeface="Courier New" panose="02070309020205020404" pitchFamily="49" charset="0"/>
                <a:ea typeface="宋体" panose="02010600030101010101" pitchFamily="2" charset="-122"/>
              </a:rPr>
              <a:t>标为斜箭头，</a:t>
            </a:r>
            <a:r>
              <a:rPr lang="en-US" altLang="zh-CN" sz="1600" dirty="0">
                <a:latin typeface="Courier New" panose="02070309020205020404" pitchFamily="49" charset="0"/>
                <a:ea typeface="宋体" panose="02010600030101010101" pitchFamily="2" charset="-122"/>
              </a:rPr>
              <a:t>2</a:t>
            </a:r>
            <a:r>
              <a:rPr lang="zh-CN" altLang="en-US" sz="1600" dirty="0">
                <a:latin typeface="Courier New" panose="02070309020205020404" pitchFamily="49" charset="0"/>
                <a:ea typeface="宋体" panose="02010600030101010101" pitchFamily="2" charset="-122"/>
              </a:rPr>
              <a:t>标为上箭头，</a:t>
            </a:r>
            <a:r>
              <a:rPr lang="en-US" altLang="zh-CN" sz="1600" dirty="0">
                <a:latin typeface="Courier New" panose="02070309020205020404" pitchFamily="49" charset="0"/>
                <a:ea typeface="宋体" panose="02010600030101010101" pitchFamily="2" charset="-122"/>
              </a:rPr>
              <a:t>3</a:t>
            </a:r>
            <a:r>
              <a:rPr lang="zh-CN" altLang="en-US" sz="1600" dirty="0">
                <a:latin typeface="Courier New" panose="02070309020205020404" pitchFamily="49" charset="0"/>
                <a:ea typeface="宋体" panose="02010600030101010101" pitchFamily="2" charset="-122"/>
              </a:rPr>
              <a:t>标为左箭头</a:t>
            </a:r>
            <a:endParaRPr lang="zh-CN" altLang="en-US" sz="1200" dirty="0">
              <a:latin typeface="Courier New" panose="02070309020205020404" pitchFamily="49"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943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2944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2944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2943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2955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2951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2951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2943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22954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229480"/>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22953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229549"/>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229447"/>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229456"/>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229525"/>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229543"/>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229492"/>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0"/>
                                          </p:stCondLst>
                                        </p:cTn>
                                        <p:tgtEl>
                                          <p:spTgt spid="229501"/>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0"/>
                                          </p:stCondLst>
                                        </p:cTn>
                                        <p:tgtEl>
                                          <p:spTgt spid="229516"/>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0"/>
                                          </p:stCondLst>
                                        </p:cTn>
                                        <p:tgtEl>
                                          <p:spTgt spid="229459"/>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nodeType="clickEffect">
                                  <p:stCondLst>
                                    <p:cond delay="0"/>
                                  </p:stCondLst>
                                  <p:childTnLst>
                                    <p:set>
                                      <p:cBhvr>
                                        <p:cTn id="86" dur="1" fill="hold">
                                          <p:stCondLst>
                                            <p:cond delay="0"/>
                                          </p:stCondLst>
                                        </p:cTn>
                                        <p:tgtEl>
                                          <p:spTgt spid="229468"/>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nodeType="clickEffect">
                                  <p:stCondLst>
                                    <p:cond delay="0"/>
                                  </p:stCondLst>
                                  <p:childTnLst>
                                    <p:set>
                                      <p:cBhvr>
                                        <p:cTn id="90" dur="1" fill="hold">
                                          <p:stCondLst>
                                            <p:cond delay="0"/>
                                          </p:stCondLst>
                                        </p:cTn>
                                        <p:tgtEl>
                                          <p:spTgt spid="229483"/>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nodeType="clickEffect">
                                  <p:stCondLst>
                                    <p:cond delay="0"/>
                                  </p:stCondLst>
                                  <p:childTnLst>
                                    <p:set>
                                      <p:cBhvr>
                                        <p:cTn id="94" dur="1" fill="hold">
                                          <p:stCondLst>
                                            <p:cond delay="0"/>
                                          </p:stCondLst>
                                        </p:cTn>
                                        <p:tgtEl>
                                          <p:spTgt spid="229562"/>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nodeType="clickEffect">
                                  <p:stCondLst>
                                    <p:cond delay="0"/>
                                  </p:stCondLst>
                                  <p:childTnLst>
                                    <p:set>
                                      <p:cBhvr>
                                        <p:cTn id="98" dur="1" fill="hold">
                                          <p:stCondLst>
                                            <p:cond delay="0"/>
                                          </p:stCondLst>
                                        </p:cTn>
                                        <p:tgtEl>
                                          <p:spTgt spid="229546"/>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nodeType="clickEffect">
                                  <p:stCondLst>
                                    <p:cond delay="0"/>
                                  </p:stCondLst>
                                  <p:childTnLst>
                                    <p:set>
                                      <p:cBhvr>
                                        <p:cTn id="102" dur="1" fill="hold">
                                          <p:stCondLst>
                                            <p:cond delay="0"/>
                                          </p:stCondLst>
                                        </p:cTn>
                                        <p:tgtEl>
                                          <p:spTgt spid="229450"/>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nodeType="clickEffect">
                                  <p:stCondLst>
                                    <p:cond delay="0"/>
                                  </p:stCondLst>
                                  <p:childTnLst>
                                    <p:set>
                                      <p:cBhvr>
                                        <p:cTn id="106" dur="1" fill="hold">
                                          <p:stCondLst>
                                            <p:cond delay="0"/>
                                          </p:stCondLst>
                                        </p:cTn>
                                        <p:tgtEl>
                                          <p:spTgt spid="229522"/>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nodeType="clickEffect">
                                  <p:stCondLst>
                                    <p:cond delay="0"/>
                                  </p:stCondLst>
                                  <p:childTnLst>
                                    <p:set>
                                      <p:cBhvr>
                                        <p:cTn id="110" dur="1" fill="hold">
                                          <p:stCondLst>
                                            <p:cond delay="0"/>
                                          </p:stCondLst>
                                        </p:cTn>
                                        <p:tgtEl>
                                          <p:spTgt spid="229471"/>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ntr" presetSubtype="0" fill="hold" nodeType="clickEffect">
                                  <p:stCondLst>
                                    <p:cond delay="0"/>
                                  </p:stCondLst>
                                  <p:childTnLst>
                                    <p:set>
                                      <p:cBhvr>
                                        <p:cTn id="114" dur="1" fill="hold">
                                          <p:stCondLst>
                                            <p:cond delay="0"/>
                                          </p:stCondLst>
                                        </p:cTn>
                                        <p:tgtEl>
                                          <p:spTgt spid="229486"/>
                                        </p:tgtEl>
                                        <p:attrNameLst>
                                          <p:attrName>style.visibility</p:attrName>
                                        </p:attrNameLst>
                                      </p:cBhvr>
                                      <p:to>
                                        <p:strVal val="visible"/>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 presetClass="entr" presetSubtype="0" fill="hold" nodeType="clickEffect">
                                  <p:stCondLst>
                                    <p:cond delay="0"/>
                                  </p:stCondLst>
                                  <p:childTnLst>
                                    <p:set>
                                      <p:cBhvr>
                                        <p:cTn id="118" dur="1" fill="hold">
                                          <p:stCondLst>
                                            <p:cond delay="0"/>
                                          </p:stCondLst>
                                        </p:cTn>
                                        <p:tgtEl>
                                          <p:spTgt spid="229495"/>
                                        </p:tgtEl>
                                        <p:attrNameLst>
                                          <p:attrName>style.visibility</p:attrName>
                                        </p:attrNameLst>
                                      </p:cBhvr>
                                      <p:to>
                                        <p:strVal val="visible"/>
                                      </p:to>
                                    </p:se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 presetClass="entr" presetSubtype="0" fill="hold" nodeType="clickEffect">
                                  <p:stCondLst>
                                    <p:cond delay="0"/>
                                  </p:stCondLst>
                                  <p:childTnLst>
                                    <p:set>
                                      <p:cBhvr>
                                        <p:cTn id="122" dur="1" fill="hold">
                                          <p:stCondLst>
                                            <p:cond delay="0"/>
                                          </p:stCondLst>
                                        </p:cTn>
                                        <p:tgtEl>
                                          <p:spTgt spid="229504"/>
                                        </p:tgtEl>
                                        <p:attrNameLst>
                                          <p:attrName>style.visibility</p:attrName>
                                        </p:attrNameLst>
                                      </p:cBhvr>
                                      <p:to>
                                        <p:strVal val="visible"/>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 presetClass="entr" presetSubtype="0" fill="hold" nodeType="clickEffect">
                                  <p:stCondLst>
                                    <p:cond delay="0"/>
                                  </p:stCondLst>
                                  <p:childTnLst>
                                    <p:set>
                                      <p:cBhvr>
                                        <p:cTn id="126" dur="1" fill="hold">
                                          <p:stCondLst>
                                            <p:cond delay="0"/>
                                          </p:stCondLst>
                                        </p:cTn>
                                        <p:tgtEl>
                                          <p:spTgt spid="229453"/>
                                        </p:tgtEl>
                                        <p:attrNameLst>
                                          <p:attrName>style.visibility</p:attrName>
                                        </p:attrNameLst>
                                      </p:cBhvr>
                                      <p:to>
                                        <p:strVal val="visible"/>
                                      </p:to>
                                    </p:se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 presetClass="entr" presetSubtype="0" fill="hold" nodeType="clickEffect">
                                  <p:stCondLst>
                                    <p:cond delay="0"/>
                                  </p:stCondLst>
                                  <p:childTnLst>
                                    <p:set>
                                      <p:cBhvr>
                                        <p:cTn id="130" dur="1" fill="hold">
                                          <p:stCondLst>
                                            <p:cond delay="0"/>
                                          </p:stCondLst>
                                        </p:cTn>
                                        <p:tgtEl>
                                          <p:spTgt spid="229462"/>
                                        </p:tgtEl>
                                        <p:attrNameLst>
                                          <p:attrName>style.visibility</p:attrName>
                                        </p:attrNameLst>
                                      </p:cBhvr>
                                      <p:to>
                                        <p:strVal val="visible"/>
                                      </p:to>
                                    </p:se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 presetClass="entr" presetSubtype="0" fill="hold" nodeType="clickEffect">
                                  <p:stCondLst>
                                    <p:cond delay="0"/>
                                  </p:stCondLst>
                                  <p:childTnLst>
                                    <p:set>
                                      <p:cBhvr>
                                        <p:cTn id="134" dur="1" fill="hold">
                                          <p:stCondLst>
                                            <p:cond delay="0"/>
                                          </p:stCondLst>
                                        </p:cTn>
                                        <p:tgtEl>
                                          <p:spTgt spid="229474"/>
                                        </p:tgtEl>
                                        <p:attrNameLst>
                                          <p:attrName>style.visibility</p:attrName>
                                        </p:attrNameLst>
                                      </p:cBhvr>
                                      <p:to>
                                        <p:strVal val="visible"/>
                                      </p:to>
                                    </p:se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 presetClass="entr" presetSubtype="0" fill="hold" nodeType="clickEffect">
                                  <p:stCondLst>
                                    <p:cond delay="0"/>
                                  </p:stCondLst>
                                  <p:childTnLst>
                                    <p:set>
                                      <p:cBhvr>
                                        <p:cTn id="138" dur="1" fill="hold">
                                          <p:stCondLst>
                                            <p:cond delay="0"/>
                                          </p:stCondLst>
                                        </p:cTn>
                                        <p:tgtEl>
                                          <p:spTgt spid="229528"/>
                                        </p:tgtEl>
                                        <p:attrNameLst>
                                          <p:attrName>style.visibility</p:attrName>
                                        </p:attrNameLst>
                                      </p:cBhvr>
                                      <p:to>
                                        <p:strVal val="visible"/>
                                      </p:to>
                                    </p:se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1" presetClass="entr" presetSubtype="0" fill="hold" nodeType="clickEffect">
                                  <p:stCondLst>
                                    <p:cond delay="0"/>
                                  </p:stCondLst>
                                  <p:childTnLst>
                                    <p:set>
                                      <p:cBhvr>
                                        <p:cTn id="142" dur="1" fill="hold">
                                          <p:stCondLst>
                                            <p:cond delay="0"/>
                                          </p:stCondLst>
                                        </p:cTn>
                                        <p:tgtEl>
                                          <p:spTgt spid="229498"/>
                                        </p:tgtEl>
                                        <p:attrNameLst>
                                          <p:attrName>style.visibility</p:attrName>
                                        </p:attrNameLst>
                                      </p:cBhvr>
                                      <p:to>
                                        <p:strVal val="visible"/>
                                      </p:to>
                                    </p:se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1" presetClass="entr" presetSubtype="0" fill="hold" nodeType="clickEffect">
                                  <p:stCondLst>
                                    <p:cond delay="0"/>
                                  </p:stCondLst>
                                  <p:childTnLst>
                                    <p:set>
                                      <p:cBhvr>
                                        <p:cTn id="146" dur="1" fill="hold">
                                          <p:stCondLst>
                                            <p:cond delay="0"/>
                                          </p:stCondLst>
                                        </p:cTn>
                                        <p:tgtEl>
                                          <p:spTgt spid="229534"/>
                                        </p:tgtEl>
                                        <p:attrNameLst>
                                          <p:attrName>style.visibility</p:attrName>
                                        </p:attrNameLst>
                                      </p:cBhvr>
                                      <p:to>
                                        <p:strVal val="visible"/>
                                      </p:to>
                                    </p:se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1" presetClass="entr" presetSubtype="0" fill="hold" nodeType="clickEffect">
                                  <p:stCondLst>
                                    <p:cond delay="0"/>
                                  </p:stCondLst>
                                  <p:childTnLst>
                                    <p:set>
                                      <p:cBhvr>
                                        <p:cTn id="150" dur="1" fill="hold">
                                          <p:stCondLst>
                                            <p:cond delay="0"/>
                                          </p:stCondLst>
                                        </p:cTn>
                                        <p:tgtEl>
                                          <p:spTgt spid="229519"/>
                                        </p:tgtEl>
                                        <p:attrNameLst>
                                          <p:attrName>style.visibility</p:attrName>
                                        </p:attrNameLst>
                                      </p:cBhvr>
                                      <p:to>
                                        <p:strVal val="visible"/>
                                      </p:to>
                                    </p:se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1" presetClass="entr" presetSubtype="0" fill="hold" nodeType="clickEffect">
                                  <p:stCondLst>
                                    <p:cond delay="0"/>
                                  </p:stCondLst>
                                  <p:childTnLst>
                                    <p:set>
                                      <p:cBhvr>
                                        <p:cTn id="154" dur="1" fill="hold">
                                          <p:stCondLst>
                                            <p:cond delay="0"/>
                                          </p:stCondLst>
                                        </p:cTn>
                                        <p:tgtEl>
                                          <p:spTgt spid="229465"/>
                                        </p:tgtEl>
                                        <p:attrNameLst>
                                          <p:attrName>style.visibility</p:attrName>
                                        </p:attrNameLst>
                                      </p:cBhvr>
                                      <p:to>
                                        <p:strVal val="visible"/>
                                      </p:to>
                                    </p:se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1" presetClass="entr" presetSubtype="0" fill="hold" nodeType="clickEffect">
                                  <p:stCondLst>
                                    <p:cond delay="0"/>
                                  </p:stCondLst>
                                  <p:childTnLst>
                                    <p:set>
                                      <p:cBhvr>
                                        <p:cTn id="158" dur="1" fill="hold">
                                          <p:stCondLst>
                                            <p:cond delay="0"/>
                                          </p:stCondLst>
                                        </p:cTn>
                                        <p:tgtEl>
                                          <p:spTgt spid="229477"/>
                                        </p:tgtEl>
                                        <p:attrNameLst>
                                          <p:attrName>style.visibility</p:attrName>
                                        </p:attrNameLst>
                                      </p:cBhvr>
                                      <p:to>
                                        <p:strVal val="visible"/>
                                      </p:to>
                                    </p:set>
                                  </p:childTnLst>
                                </p:cTn>
                              </p:par>
                            </p:childTnLst>
                          </p:cTn>
                        </p:par>
                      </p:childTnLst>
                    </p:cTn>
                  </p:par>
                  <p:par>
                    <p:cTn id="159" fill="hold" nodeType="clickPar">
                      <p:stCondLst>
                        <p:cond delay="indefinite"/>
                      </p:stCondLst>
                      <p:childTnLst>
                        <p:par>
                          <p:cTn id="160" fill="hold" nodeType="withGroup">
                            <p:stCondLst>
                              <p:cond delay="0"/>
                            </p:stCondLst>
                            <p:childTnLst>
                              <p:par>
                                <p:cTn id="161" presetID="1" presetClass="entr" presetSubtype="0" fill="hold" nodeType="clickEffect">
                                  <p:stCondLst>
                                    <p:cond delay="0"/>
                                  </p:stCondLst>
                                  <p:childTnLst>
                                    <p:set>
                                      <p:cBhvr>
                                        <p:cTn id="162" dur="1" fill="hold">
                                          <p:stCondLst>
                                            <p:cond delay="0"/>
                                          </p:stCondLst>
                                        </p:cTn>
                                        <p:tgtEl>
                                          <p:spTgt spid="229489"/>
                                        </p:tgtEl>
                                        <p:attrNameLst>
                                          <p:attrName>style.visibility</p:attrName>
                                        </p:attrNameLst>
                                      </p:cBhvr>
                                      <p:to>
                                        <p:strVal val="visible"/>
                                      </p:to>
                                    </p:set>
                                  </p:childTnLst>
                                </p:cTn>
                              </p:par>
                            </p:childTnLst>
                          </p:cTn>
                        </p:par>
                      </p:childTnLst>
                    </p:cTn>
                  </p:par>
                  <p:par>
                    <p:cTn id="163" fill="hold" nodeType="clickPar">
                      <p:stCondLst>
                        <p:cond delay="indefinite"/>
                      </p:stCondLst>
                      <p:childTnLst>
                        <p:par>
                          <p:cTn id="164" fill="hold" nodeType="withGroup">
                            <p:stCondLst>
                              <p:cond delay="0"/>
                            </p:stCondLst>
                            <p:childTnLst>
                              <p:par>
                                <p:cTn id="165" presetID="1" presetClass="entr" presetSubtype="0" fill="hold" nodeType="clickEffect">
                                  <p:stCondLst>
                                    <p:cond delay="0"/>
                                  </p:stCondLst>
                                  <p:childTnLst>
                                    <p:set>
                                      <p:cBhvr>
                                        <p:cTn id="166" dur="1" fill="hold">
                                          <p:stCondLst>
                                            <p:cond delay="0"/>
                                          </p:stCondLst>
                                        </p:cTn>
                                        <p:tgtEl>
                                          <p:spTgt spid="229531"/>
                                        </p:tgtEl>
                                        <p:attrNameLst>
                                          <p:attrName>style.visibility</p:attrName>
                                        </p:attrNameLst>
                                      </p:cBhvr>
                                      <p:to>
                                        <p:strVal val="visible"/>
                                      </p:to>
                                    </p:set>
                                  </p:childTnLst>
                                </p:cTn>
                              </p:par>
                            </p:childTnLst>
                          </p:cTn>
                        </p:par>
                      </p:childTnLst>
                    </p:cTn>
                  </p:par>
                  <p:par>
                    <p:cTn id="167" fill="hold" nodeType="clickPar">
                      <p:stCondLst>
                        <p:cond delay="indefinite"/>
                      </p:stCondLst>
                      <p:childTnLst>
                        <p:par>
                          <p:cTn id="168" fill="hold" nodeType="withGroup">
                            <p:stCondLst>
                              <p:cond delay="0"/>
                            </p:stCondLst>
                            <p:childTnLst>
                              <p:par>
                                <p:cTn id="169" presetID="1" presetClass="entr" presetSubtype="0" fill="hold" nodeType="clickEffect">
                                  <p:stCondLst>
                                    <p:cond delay="0"/>
                                  </p:stCondLst>
                                  <p:childTnLst>
                                    <p:set>
                                      <p:cBhvr>
                                        <p:cTn id="170" dur="1" fill="hold">
                                          <p:stCondLst>
                                            <p:cond delay="0"/>
                                          </p:stCondLst>
                                        </p:cTn>
                                        <p:tgtEl>
                                          <p:spTgt spid="229507"/>
                                        </p:tgtEl>
                                        <p:attrNameLst>
                                          <p:attrName>style.visibility</p:attrName>
                                        </p:attrNameLst>
                                      </p:cBhvr>
                                      <p:to>
                                        <p:strVal val="visible"/>
                                      </p:to>
                                    </p:set>
                                  </p:childTnLst>
                                </p:cTn>
                              </p:par>
                            </p:childTnLst>
                          </p:cTn>
                        </p:par>
                      </p:childTnLst>
                    </p:cTn>
                  </p:par>
                  <p:par>
                    <p:cTn id="171" fill="hold" nodeType="clickPar">
                      <p:stCondLst>
                        <p:cond delay="indefinite"/>
                      </p:stCondLst>
                      <p:childTnLst>
                        <p:par>
                          <p:cTn id="172" fill="hold" nodeType="withGroup">
                            <p:stCondLst>
                              <p:cond delay="0"/>
                            </p:stCondLst>
                            <p:childTnLst>
                              <p:par>
                                <p:cTn id="173" presetID="1" presetClass="entr" presetSubtype="0" fill="hold" nodeType="clickEffect">
                                  <p:stCondLst>
                                    <p:cond delay="0"/>
                                  </p:stCondLst>
                                  <p:childTnLst>
                                    <p:set>
                                      <p:cBhvr>
                                        <p:cTn id="174" dur="1" fill="hold">
                                          <p:stCondLst>
                                            <p:cond delay="0"/>
                                          </p:stCondLst>
                                        </p:cTn>
                                        <p:tgtEl>
                                          <p:spTgt spid="229556"/>
                                        </p:tgtEl>
                                        <p:attrNameLst>
                                          <p:attrName>style.visibility</p:attrName>
                                        </p:attrNameLst>
                                      </p:cBhvr>
                                      <p:to>
                                        <p:strVal val="visible"/>
                                      </p:to>
                                    </p:set>
                                  </p:childTnLst>
                                </p:cTn>
                              </p:par>
                            </p:childTnLst>
                          </p:cTn>
                        </p:par>
                      </p:childTnLst>
                    </p:cTn>
                  </p:par>
                  <p:par>
                    <p:cTn id="175" fill="hold" nodeType="clickPar">
                      <p:stCondLst>
                        <p:cond delay="indefinite"/>
                      </p:stCondLst>
                      <p:childTnLst>
                        <p:par>
                          <p:cTn id="176" fill="hold" nodeType="withGroup">
                            <p:stCondLst>
                              <p:cond delay="0"/>
                            </p:stCondLst>
                            <p:childTnLst>
                              <p:par>
                                <p:cTn id="177" presetID="1" presetClass="entr" presetSubtype="0" fill="hold" nodeType="clickEffect">
                                  <p:stCondLst>
                                    <p:cond delay="0"/>
                                  </p:stCondLst>
                                  <p:childTnLst>
                                    <p:set>
                                      <p:cBhvr>
                                        <p:cTn id="178" dur="1" fill="hold">
                                          <p:stCondLst>
                                            <p:cond delay="0"/>
                                          </p:stCondLst>
                                        </p:cTn>
                                        <p:tgtEl>
                                          <p:spTgt spid="229559"/>
                                        </p:tgtEl>
                                        <p:attrNameLst>
                                          <p:attrName>style.visibility</p:attrName>
                                        </p:attrNameLst>
                                      </p:cBhvr>
                                      <p:to>
                                        <p:strVal val="visible"/>
                                      </p:to>
                                    </p:set>
                                  </p:childTnLst>
                                </p:cTn>
                              </p:par>
                            </p:childTnLst>
                          </p:cTn>
                        </p:par>
                      </p:childTnLst>
                    </p:cTn>
                  </p:par>
                  <p:par>
                    <p:cTn id="179" fill="hold" nodeType="clickPar">
                      <p:stCondLst>
                        <p:cond delay="indefinite"/>
                      </p:stCondLst>
                      <p:childTnLst>
                        <p:par>
                          <p:cTn id="180" fill="hold" nodeType="withGroup">
                            <p:stCondLst>
                              <p:cond delay="0"/>
                            </p:stCondLst>
                            <p:childTnLst>
                              <p:par>
                                <p:cTn id="181" presetID="1" presetClass="entr" presetSubtype="0" fill="hold" nodeType="clickEffect">
                                  <p:stCondLst>
                                    <p:cond delay="0"/>
                                  </p:stCondLst>
                                  <p:childTnLst>
                                    <p:set>
                                      <p:cBhvr>
                                        <p:cTn id="182" dur="1" fill="hold">
                                          <p:stCondLst>
                                            <p:cond delay="0"/>
                                          </p:stCondLst>
                                        </p:cTn>
                                        <p:tgtEl>
                                          <p:spTgt spid="229565"/>
                                        </p:tgtEl>
                                        <p:attrNameLst>
                                          <p:attrName>style.visibility</p:attrName>
                                        </p:attrNameLst>
                                      </p:cBhvr>
                                      <p:to>
                                        <p:strVal val="visible"/>
                                      </p:to>
                                    </p:set>
                                  </p:childTnLst>
                                </p:cTn>
                              </p:par>
                            </p:childTnLst>
                          </p:cTn>
                        </p:par>
                      </p:childTnLst>
                    </p:cTn>
                  </p:par>
                  <p:par>
                    <p:cTn id="183" fill="hold" nodeType="clickPar">
                      <p:stCondLst>
                        <p:cond delay="indefinite"/>
                      </p:stCondLst>
                      <p:childTnLst>
                        <p:par>
                          <p:cTn id="184" fill="hold" nodeType="withGroup">
                            <p:stCondLst>
                              <p:cond delay="0"/>
                            </p:stCondLst>
                            <p:childTnLst>
                              <p:par>
                                <p:cTn id="185" presetID="1" presetClass="entr" presetSubtype="0" fill="hold" nodeType="clickEffect">
                                  <p:stCondLst>
                                    <p:cond delay="0"/>
                                  </p:stCondLst>
                                  <p:childTnLst>
                                    <p:set>
                                      <p:cBhvr>
                                        <p:cTn id="186" dur="1" fill="hold">
                                          <p:stCondLst>
                                            <p:cond delay="0"/>
                                          </p:stCondLst>
                                        </p:cTn>
                                        <p:tgtEl>
                                          <p:spTgt spid="229568"/>
                                        </p:tgtEl>
                                        <p:attrNameLst>
                                          <p:attrName>style.visibility</p:attrName>
                                        </p:attrNameLst>
                                      </p:cBhvr>
                                      <p:to>
                                        <p:strVal val="visible"/>
                                      </p:to>
                                    </p:set>
                                  </p:childTnLst>
                                </p:cTn>
                              </p:par>
                            </p:childTnLst>
                          </p:cTn>
                        </p:par>
                      </p:childTnLst>
                    </p:cTn>
                  </p:par>
                  <p:par>
                    <p:cTn id="187" fill="hold" nodeType="clickPar">
                      <p:stCondLst>
                        <p:cond delay="indefinite"/>
                      </p:stCondLst>
                      <p:childTnLst>
                        <p:par>
                          <p:cTn id="188" fill="hold" nodeType="withGroup">
                            <p:stCondLst>
                              <p:cond delay="0"/>
                            </p:stCondLst>
                            <p:childTnLst>
                              <p:par>
                                <p:cTn id="189" presetID="1" presetClass="entr" presetSubtype="0" fill="hold" grpId="0" nodeType="clickEffect">
                                  <p:stCondLst>
                                    <p:cond delay="0"/>
                                  </p:stCondLst>
                                  <p:childTnLst>
                                    <p:set>
                                      <p:cBhvr>
                                        <p:cTn id="190" dur="1" fill="hold">
                                          <p:stCondLst>
                                            <p:cond delay="0"/>
                                          </p:stCondLst>
                                        </p:cTn>
                                        <p:tgtEl>
                                          <p:spTgt spid="2295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55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23866C1-A6A0-4F38-A5DE-4575B91FF95A}"/>
              </a:ext>
            </a:extLst>
          </p:cNvPr>
          <p:cNvSpPr/>
          <p:nvPr/>
        </p:nvSpPr>
        <p:spPr>
          <a:xfrm>
            <a:off x="1631504" y="332656"/>
            <a:ext cx="9577064" cy="6355586"/>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100" dirty="0">
                <a:solidFill>
                  <a:srgbClr val="0000FF"/>
                </a:solidFill>
                <a:latin typeface="Consolas" panose="020B0609020204030204" pitchFamily="49" charset="0"/>
              </a:rPr>
              <a:t>int</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GetMaxSubStringLen</a:t>
            </a:r>
            <a:r>
              <a:rPr lang="en-US" altLang="zh-CN" sz="1100" dirty="0">
                <a:solidFill>
                  <a:srgbClr val="000000"/>
                </a:solidFill>
                <a:latin typeface="Consolas" panose="020B0609020204030204" pitchFamily="49" charset="0"/>
              </a:rPr>
              <a:t>(</a:t>
            </a:r>
            <a:r>
              <a:rPr lang="en-US" altLang="zh-CN" sz="1100" dirty="0">
                <a:solidFill>
                  <a:srgbClr val="0000FF"/>
                </a:solidFill>
                <a:latin typeface="Consolas" panose="020B0609020204030204" pitchFamily="49" charset="0"/>
              </a:rPr>
              <a:t>const</a:t>
            </a:r>
            <a:r>
              <a:rPr lang="en-US" altLang="zh-CN" sz="1100" dirty="0">
                <a:solidFill>
                  <a:srgbClr val="000000"/>
                </a:solidFill>
                <a:latin typeface="Consolas" panose="020B0609020204030204" pitchFamily="49" charset="0"/>
              </a:rPr>
              <a:t> string &amp;X, </a:t>
            </a:r>
            <a:r>
              <a:rPr lang="en-US" altLang="zh-CN" sz="1100" dirty="0">
                <a:solidFill>
                  <a:srgbClr val="0000FF"/>
                </a:solidFill>
                <a:latin typeface="Consolas" panose="020B0609020204030204" pitchFamily="49" charset="0"/>
              </a:rPr>
              <a:t>const</a:t>
            </a:r>
            <a:r>
              <a:rPr lang="en-US" altLang="zh-CN" sz="1100" dirty="0">
                <a:solidFill>
                  <a:srgbClr val="000000"/>
                </a:solidFill>
                <a:latin typeface="Consolas" panose="020B0609020204030204" pitchFamily="49" charset="0"/>
              </a:rPr>
              <a:t> string &amp;Y, vector&lt;vector&lt;</a:t>
            </a:r>
            <a:r>
              <a:rPr lang="en-US" altLang="zh-CN" sz="1100" dirty="0" err="1">
                <a:solidFill>
                  <a:srgbClr val="000000"/>
                </a:solidFill>
                <a:latin typeface="Consolas" panose="020B0609020204030204" pitchFamily="49" charset="0"/>
              </a:rPr>
              <a:t>DirectEnum</a:t>
            </a:r>
            <a:r>
              <a:rPr lang="en-US" altLang="zh-CN" sz="1100" dirty="0">
                <a:solidFill>
                  <a:srgbClr val="000000"/>
                </a:solidFill>
                <a:latin typeface="Consolas" panose="020B0609020204030204" pitchFamily="49" charset="0"/>
              </a:rPr>
              <a:t>&gt;&gt; &amp;d)</a:t>
            </a:r>
          </a:p>
          <a:p>
            <a:r>
              <a:rPr lang="en-US" altLang="zh-CN" sz="1100" dirty="0">
                <a:solidFill>
                  <a:srgbClr val="000000"/>
                </a:solidFill>
                <a:latin typeface="Consolas" panose="020B0609020204030204" pitchFamily="49" charset="0"/>
              </a:rPr>
              <a:t>{</a:t>
            </a:r>
          </a:p>
          <a:p>
            <a:r>
              <a:rPr lang="en-US" altLang="zh-CN" sz="1100" dirty="0">
                <a:solidFill>
                  <a:srgbClr val="000000"/>
                </a:solidFill>
                <a:latin typeface="Consolas" panose="020B0609020204030204" pitchFamily="49" charset="0"/>
              </a:rPr>
              <a:t>	</a:t>
            </a:r>
            <a:r>
              <a:rPr lang="en-US" altLang="zh-CN" sz="1100" dirty="0">
                <a:solidFill>
                  <a:schemeClr val="accent6">
                    <a:lumMod val="75000"/>
                  </a:schemeClr>
                </a:solidFill>
                <a:latin typeface="Consolas" panose="020B0609020204030204" pitchFamily="49" charset="0"/>
              </a:rPr>
              <a:t>// </a:t>
            </a:r>
            <a:r>
              <a:rPr lang="zh-CN" altLang="en-US" sz="1100" dirty="0">
                <a:solidFill>
                  <a:schemeClr val="accent6">
                    <a:lumMod val="75000"/>
                  </a:schemeClr>
                </a:solidFill>
                <a:latin typeface="Consolas" panose="020B0609020204030204" pitchFamily="49" charset="0"/>
              </a:rPr>
              <a:t>分配最优值矩阵</a:t>
            </a:r>
            <a:r>
              <a:rPr lang="en-US" altLang="zh-CN" sz="1100" dirty="0">
                <a:solidFill>
                  <a:schemeClr val="accent6">
                    <a:lumMod val="75000"/>
                  </a:schemeClr>
                </a:solidFill>
                <a:latin typeface="Consolas" panose="020B0609020204030204" pitchFamily="49" charset="0"/>
              </a:rPr>
              <a:t>c</a:t>
            </a:r>
            <a:r>
              <a:rPr lang="zh-CN" altLang="en-US" sz="1100" dirty="0">
                <a:solidFill>
                  <a:schemeClr val="accent6">
                    <a:lumMod val="75000"/>
                  </a:schemeClr>
                </a:solidFill>
                <a:latin typeface="Consolas" panose="020B0609020204030204" pitchFamily="49" charset="0"/>
              </a:rPr>
              <a:t>和计算轨迹矩阵</a:t>
            </a:r>
            <a:r>
              <a:rPr lang="en-US" altLang="zh-CN" sz="1100" dirty="0">
                <a:solidFill>
                  <a:schemeClr val="accent6">
                    <a:lumMod val="75000"/>
                  </a:schemeClr>
                </a:solidFill>
                <a:latin typeface="Consolas" panose="020B0609020204030204" pitchFamily="49" charset="0"/>
              </a:rPr>
              <a:t>d</a:t>
            </a:r>
            <a:r>
              <a:rPr lang="zh-CN" altLang="en-US" sz="1100" dirty="0">
                <a:solidFill>
                  <a:schemeClr val="accent6">
                    <a:lumMod val="75000"/>
                  </a:schemeClr>
                </a:solidFill>
                <a:latin typeface="Consolas" panose="020B0609020204030204" pitchFamily="49" charset="0"/>
              </a:rPr>
              <a:t>的空间</a:t>
            </a:r>
            <a:endParaRPr lang="en-US" altLang="zh-CN" sz="1100" dirty="0">
              <a:solidFill>
                <a:schemeClr val="accent6">
                  <a:lumMod val="75000"/>
                </a:schemeClr>
              </a:solidFill>
              <a:latin typeface="Consolas" panose="020B0609020204030204" pitchFamily="49" charset="0"/>
            </a:endParaRPr>
          </a:p>
          <a:p>
            <a:pPr lvl="1"/>
            <a:r>
              <a:rPr lang="en-US" altLang="zh-CN" sz="1100" dirty="0">
                <a:solidFill>
                  <a:srgbClr val="000000"/>
                </a:solidFill>
                <a:latin typeface="Consolas" panose="020B0609020204030204" pitchFamily="49" charset="0"/>
              </a:rPr>
              <a:t>vector&lt;vector&lt;</a:t>
            </a:r>
            <a:r>
              <a:rPr lang="en-US" altLang="zh-CN" sz="1100" dirty="0">
                <a:solidFill>
                  <a:srgbClr val="0000FF"/>
                </a:solidFill>
                <a:latin typeface="Consolas" panose="020B0609020204030204" pitchFamily="49" charset="0"/>
              </a:rPr>
              <a:t>int</a:t>
            </a:r>
            <a:r>
              <a:rPr lang="en-US" altLang="zh-CN" sz="1100" dirty="0">
                <a:solidFill>
                  <a:srgbClr val="000000"/>
                </a:solidFill>
                <a:latin typeface="Consolas" panose="020B0609020204030204" pitchFamily="49" charset="0"/>
              </a:rPr>
              <a:t>&gt;&gt; c(</a:t>
            </a:r>
            <a:r>
              <a:rPr lang="en-US" altLang="zh-CN" sz="1100" dirty="0" err="1">
                <a:solidFill>
                  <a:srgbClr val="000000"/>
                </a:solidFill>
                <a:latin typeface="Consolas" panose="020B0609020204030204" pitchFamily="49" charset="0"/>
              </a:rPr>
              <a:t>X.size</a:t>
            </a:r>
            <a:r>
              <a:rPr lang="en-US" altLang="zh-CN" sz="1100" dirty="0">
                <a:solidFill>
                  <a:srgbClr val="000000"/>
                </a:solidFill>
                <a:latin typeface="Consolas" panose="020B0609020204030204" pitchFamily="49" charset="0"/>
              </a:rPr>
              <a:t>()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 vector&lt;</a:t>
            </a:r>
            <a:r>
              <a:rPr lang="en-US" altLang="zh-CN" sz="1100" dirty="0">
                <a:solidFill>
                  <a:srgbClr val="0000FF"/>
                </a:solidFill>
                <a:latin typeface="Consolas" panose="020B0609020204030204" pitchFamily="49" charset="0"/>
              </a:rPr>
              <a:t>int</a:t>
            </a:r>
            <a:r>
              <a:rPr lang="en-US" altLang="zh-CN" sz="1100" dirty="0">
                <a:solidFill>
                  <a:srgbClr val="000000"/>
                </a:solidFill>
                <a:latin typeface="Consolas" panose="020B0609020204030204" pitchFamily="49" charset="0"/>
              </a:rPr>
              <a:t>&gt;(</a:t>
            </a:r>
            <a:r>
              <a:rPr lang="en-US" altLang="zh-CN" sz="1100" dirty="0" err="1">
                <a:solidFill>
                  <a:srgbClr val="000000"/>
                </a:solidFill>
                <a:latin typeface="Consolas" panose="020B0609020204030204" pitchFamily="49" charset="0"/>
              </a:rPr>
              <a:t>Y.size</a:t>
            </a:r>
            <a:r>
              <a:rPr lang="en-US" altLang="zh-CN" sz="1100" dirty="0">
                <a:solidFill>
                  <a:srgbClr val="000000"/>
                </a:solidFill>
                <a:latin typeface="Consolas" panose="020B0609020204030204" pitchFamily="49" charset="0"/>
              </a:rPr>
              <a:t>()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a:t>
            </a:r>
          </a:p>
          <a:p>
            <a:pPr lvl="1"/>
            <a:r>
              <a:rPr lang="en-US" altLang="zh-CN" sz="1100" dirty="0">
                <a:solidFill>
                  <a:srgbClr val="000000"/>
                </a:solidFill>
                <a:latin typeface="Consolas" panose="020B0609020204030204" pitchFamily="49" charset="0"/>
              </a:rPr>
              <a:t>d = vector&lt;vector&lt;</a:t>
            </a:r>
            <a:r>
              <a:rPr lang="en-US" altLang="zh-CN" sz="1100" dirty="0" err="1">
                <a:solidFill>
                  <a:srgbClr val="000000"/>
                </a:solidFill>
                <a:latin typeface="Consolas" panose="020B0609020204030204" pitchFamily="49" charset="0"/>
              </a:rPr>
              <a:t>DirectEnum</a:t>
            </a:r>
            <a:r>
              <a:rPr lang="en-US" altLang="zh-CN" sz="1100" dirty="0">
                <a:solidFill>
                  <a:srgbClr val="000000"/>
                </a:solidFill>
                <a:latin typeface="Consolas" panose="020B0609020204030204" pitchFamily="49" charset="0"/>
              </a:rPr>
              <a:t>&gt;&gt;(</a:t>
            </a:r>
            <a:r>
              <a:rPr lang="en-US" altLang="zh-CN" sz="1100" dirty="0" err="1">
                <a:solidFill>
                  <a:srgbClr val="000000"/>
                </a:solidFill>
                <a:latin typeface="Consolas" panose="020B0609020204030204" pitchFamily="49" charset="0"/>
              </a:rPr>
              <a:t>X.size</a:t>
            </a:r>
            <a:r>
              <a:rPr lang="en-US" altLang="zh-CN" sz="1100" dirty="0">
                <a:solidFill>
                  <a:srgbClr val="000000"/>
                </a:solidFill>
                <a:latin typeface="Consolas" panose="020B0609020204030204" pitchFamily="49" charset="0"/>
              </a:rPr>
              <a:t>()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 vector&lt;</a:t>
            </a:r>
            <a:r>
              <a:rPr lang="en-US" altLang="zh-CN" sz="1100" dirty="0" err="1">
                <a:solidFill>
                  <a:srgbClr val="000000"/>
                </a:solidFill>
                <a:latin typeface="Consolas" panose="020B0609020204030204" pitchFamily="49" charset="0"/>
              </a:rPr>
              <a:t>DirectEnum</a:t>
            </a:r>
            <a:r>
              <a:rPr lang="en-US" altLang="zh-CN" sz="1100" dirty="0">
                <a:solidFill>
                  <a:srgbClr val="000000"/>
                </a:solidFill>
                <a:latin typeface="Consolas" panose="020B0609020204030204" pitchFamily="49" charset="0"/>
              </a:rPr>
              <a:t>&gt;(</a:t>
            </a:r>
            <a:r>
              <a:rPr lang="en-US" altLang="zh-CN" sz="1100" dirty="0" err="1">
                <a:solidFill>
                  <a:srgbClr val="000000"/>
                </a:solidFill>
                <a:latin typeface="Consolas" panose="020B0609020204030204" pitchFamily="49" charset="0"/>
              </a:rPr>
              <a:t>Y.size</a:t>
            </a:r>
            <a:r>
              <a:rPr lang="en-US" altLang="zh-CN" sz="1100" dirty="0">
                <a:solidFill>
                  <a:srgbClr val="000000"/>
                </a:solidFill>
                <a:latin typeface="Consolas" panose="020B0609020204030204" pitchFamily="49" charset="0"/>
              </a:rPr>
              <a:t>()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a:t>
            </a:r>
          </a:p>
          <a:p>
            <a:pPr lvl="1"/>
            <a:endParaRPr lang="en-US" altLang="zh-CN" sz="1100" dirty="0">
              <a:solidFill>
                <a:srgbClr val="000000"/>
              </a:solidFill>
              <a:latin typeface="Consolas" panose="020B0609020204030204" pitchFamily="49" charset="0"/>
            </a:endParaRPr>
          </a:p>
          <a:p>
            <a:pPr lvl="1"/>
            <a:r>
              <a:rPr lang="en-US" altLang="zh-CN" sz="1100" dirty="0">
                <a:solidFill>
                  <a:schemeClr val="accent6">
                    <a:lumMod val="75000"/>
                  </a:schemeClr>
                </a:solidFill>
                <a:latin typeface="Consolas" panose="020B0609020204030204" pitchFamily="49" charset="0"/>
              </a:rPr>
              <a:t>// </a:t>
            </a:r>
            <a:r>
              <a:rPr lang="zh-CN" altLang="en-US" sz="1100" dirty="0">
                <a:solidFill>
                  <a:schemeClr val="accent6">
                    <a:lumMod val="75000"/>
                  </a:schemeClr>
                </a:solidFill>
                <a:latin typeface="Consolas" panose="020B0609020204030204" pitchFamily="49" charset="0"/>
              </a:rPr>
              <a:t>初始化叶子结点</a:t>
            </a:r>
            <a:endParaRPr lang="en-US" altLang="zh-CN" sz="1100" dirty="0">
              <a:solidFill>
                <a:schemeClr val="accent6">
                  <a:lumMod val="75000"/>
                </a:schemeClr>
              </a:solidFill>
              <a:latin typeface="Consolas" panose="020B0609020204030204" pitchFamily="49" charset="0"/>
            </a:endParaRPr>
          </a:p>
          <a:p>
            <a:pPr lvl="1"/>
            <a:r>
              <a:rPr lang="en-US" altLang="zh-CN" sz="1100" dirty="0">
                <a:solidFill>
                  <a:srgbClr val="0000FF"/>
                </a:solidFill>
                <a:latin typeface="Consolas" panose="020B0609020204030204" pitchFamily="49" charset="0"/>
              </a:rPr>
              <a:t>for</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size_t</a:t>
            </a:r>
            <a:r>
              <a:rPr lang="en-US" altLang="zh-CN" sz="1100" dirty="0">
                <a:solidFill>
                  <a:srgbClr val="000000"/>
                </a:solidFill>
                <a:latin typeface="Consolas" panose="020B0609020204030204" pitchFamily="49" charset="0"/>
              </a:rPr>
              <a:t> i = </a:t>
            </a:r>
            <a:r>
              <a:rPr lang="en-US" altLang="zh-CN" sz="1100" dirty="0">
                <a:solidFill>
                  <a:srgbClr val="09885A"/>
                </a:solidFill>
                <a:latin typeface="Consolas" panose="020B0609020204030204" pitchFamily="49" charset="0"/>
              </a:rPr>
              <a:t>0</a:t>
            </a:r>
            <a:r>
              <a:rPr lang="en-US" altLang="zh-CN" sz="1100" dirty="0">
                <a:solidFill>
                  <a:srgbClr val="000000"/>
                </a:solidFill>
                <a:latin typeface="Consolas" panose="020B0609020204030204" pitchFamily="49" charset="0"/>
              </a:rPr>
              <a:t>; i &lt; </a:t>
            </a:r>
            <a:r>
              <a:rPr lang="en-US" altLang="zh-CN" sz="1100" dirty="0" err="1">
                <a:solidFill>
                  <a:srgbClr val="000000"/>
                </a:solidFill>
                <a:latin typeface="Consolas" panose="020B0609020204030204" pitchFamily="49" charset="0"/>
              </a:rPr>
              <a:t>X.size</a:t>
            </a:r>
            <a:r>
              <a:rPr lang="en-US" altLang="zh-CN" sz="1100" dirty="0">
                <a:solidFill>
                  <a:srgbClr val="000000"/>
                </a:solidFill>
                <a:latin typeface="Consolas" panose="020B0609020204030204" pitchFamily="49" charset="0"/>
              </a:rPr>
              <a:t>()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 i++) c[i][</a:t>
            </a:r>
            <a:r>
              <a:rPr lang="en-US" altLang="zh-CN" sz="1100" dirty="0">
                <a:solidFill>
                  <a:srgbClr val="09885A"/>
                </a:solidFill>
                <a:latin typeface="Consolas" panose="020B0609020204030204" pitchFamily="49" charset="0"/>
              </a:rPr>
              <a:t>0</a:t>
            </a:r>
            <a:r>
              <a:rPr lang="en-US" altLang="zh-CN" sz="1100" dirty="0">
                <a:solidFill>
                  <a:srgbClr val="000000"/>
                </a:solidFill>
                <a:latin typeface="Consolas" panose="020B0609020204030204" pitchFamily="49" charset="0"/>
              </a:rPr>
              <a:t>] = </a:t>
            </a:r>
            <a:r>
              <a:rPr lang="en-US" altLang="zh-CN" sz="1100" dirty="0">
                <a:solidFill>
                  <a:srgbClr val="09885A"/>
                </a:solidFill>
                <a:latin typeface="Consolas" panose="020B0609020204030204" pitchFamily="49" charset="0"/>
              </a:rPr>
              <a:t>0</a:t>
            </a:r>
            <a:r>
              <a:rPr lang="en-US" altLang="zh-CN" sz="1100" dirty="0">
                <a:solidFill>
                  <a:srgbClr val="000000"/>
                </a:solidFill>
                <a:latin typeface="Consolas" panose="020B0609020204030204" pitchFamily="49" charset="0"/>
              </a:rPr>
              <a:t>;</a:t>
            </a:r>
          </a:p>
          <a:p>
            <a:pPr lvl="1"/>
            <a:r>
              <a:rPr lang="en-US" altLang="zh-CN" sz="1100" dirty="0">
                <a:solidFill>
                  <a:srgbClr val="0000FF"/>
                </a:solidFill>
                <a:latin typeface="Consolas" panose="020B0609020204030204" pitchFamily="49" charset="0"/>
              </a:rPr>
              <a:t>for</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size_t</a:t>
            </a:r>
            <a:r>
              <a:rPr lang="en-US" altLang="zh-CN" sz="1100" dirty="0">
                <a:solidFill>
                  <a:srgbClr val="000000"/>
                </a:solidFill>
                <a:latin typeface="Consolas" panose="020B0609020204030204" pitchFamily="49" charset="0"/>
              </a:rPr>
              <a:t> i = </a:t>
            </a:r>
            <a:r>
              <a:rPr lang="en-US" altLang="zh-CN" sz="1100" dirty="0">
                <a:solidFill>
                  <a:srgbClr val="09885A"/>
                </a:solidFill>
                <a:latin typeface="Consolas" panose="020B0609020204030204" pitchFamily="49" charset="0"/>
              </a:rPr>
              <a:t>0</a:t>
            </a:r>
            <a:r>
              <a:rPr lang="en-US" altLang="zh-CN" sz="1100" dirty="0">
                <a:solidFill>
                  <a:srgbClr val="000000"/>
                </a:solidFill>
                <a:latin typeface="Consolas" panose="020B0609020204030204" pitchFamily="49" charset="0"/>
              </a:rPr>
              <a:t>; i &lt; </a:t>
            </a:r>
            <a:r>
              <a:rPr lang="en-US" altLang="zh-CN" sz="1100" dirty="0" err="1">
                <a:solidFill>
                  <a:srgbClr val="000000"/>
                </a:solidFill>
                <a:latin typeface="Consolas" panose="020B0609020204030204" pitchFamily="49" charset="0"/>
              </a:rPr>
              <a:t>Y.size</a:t>
            </a:r>
            <a:r>
              <a:rPr lang="en-US" altLang="zh-CN" sz="1100" dirty="0">
                <a:solidFill>
                  <a:srgbClr val="000000"/>
                </a:solidFill>
                <a:latin typeface="Consolas" panose="020B0609020204030204" pitchFamily="49" charset="0"/>
              </a:rPr>
              <a:t>()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 i++) c[</a:t>
            </a:r>
            <a:r>
              <a:rPr lang="en-US" altLang="zh-CN" sz="1100" dirty="0">
                <a:solidFill>
                  <a:srgbClr val="09885A"/>
                </a:solidFill>
                <a:latin typeface="Consolas" panose="020B0609020204030204" pitchFamily="49" charset="0"/>
              </a:rPr>
              <a:t>0</a:t>
            </a:r>
            <a:r>
              <a:rPr lang="en-US" altLang="zh-CN" sz="1100" dirty="0">
                <a:solidFill>
                  <a:srgbClr val="000000"/>
                </a:solidFill>
                <a:latin typeface="Consolas" panose="020B0609020204030204" pitchFamily="49" charset="0"/>
              </a:rPr>
              <a:t>][i] = </a:t>
            </a:r>
            <a:r>
              <a:rPr lang="en-US" altLang="zh-CN" sz="1100" dirty="0">
                <a:solidFill>
                  <a:srgbClr val="09885A"/>
                </a:solidFill>
                <a:latin typeface="Consolas" panose="020B0609020204030204" pitchFamily="49" charset="0"/>
              </a:rPr>
              <a:t>0</a:t>
            </a:r>
            <a:r>
              <a:rPr lang="en-US" altLang="zh-CN" sz="1100" dirty="0">
                <a:solidFill>
                  <a:srgbClr val="000000"/>
                </a:solidFill>
                <a:latin typeface="Consolas" panose="020B0609020204030204" pitchFamily="49" charset="0"/>
              </a:rPr>
              <a:t>;</a:t>
            </a:r>
          </a:p>
          <a:p>
            <a:pPr lvl="1"/>
            <a:endParaRPr lang="en-US" altLang="zh-CN" sz="1100" dirty="0">
              <a:solidFill>
                <a:srgbClr val="000000"/>
              </a:solidFill>
              <a:latin typeface="Consolas" panose="020B0609020204030204" pitchFamily="49" charset="0"/>
            </a:endParaRPr>
          </a:p>
          <a:p>
            <a:pPr lvl="1"/>
            <a:r>
              <a:rPr lang="en-US" altLang="zh-CN" sz="1100" dirty="0">
                <a:solidFill>
                  <a:schemeClr val="accent6">
                    <a:lumMod val="75000"/>
                  </a:schemeClr>
                </a:solidFill>
                <a:latin typeface="Consolas" panose="020B0609020204030204" pitchFamily="49" charset="0"/>
              </a:rPr>
              <a:t>// </a:t>
            </a:r>
            <a:r>
              <a:rPr lang="zh-CN" altLang="en-US" sz="1100" dirty="0">
                <a:solidFill>
                  <a:schemeClr val="accent6">
                    <a:lumMod val="75000"/>
                  </a:schemeClr>
                </a:solidFill>
                <a:latin typeface="Consolas" panose="020B0609020204030204" pitchFamily="49" charset="0"/>
              </a:rPr>
              <a:t>逐行逐列归纳计算子问题的最优值</a:t>
            </a:r>
            <a:r>
              <a:rPr lang="en-US" altLang="zh-CN" sz="1100" dirty="0">
                <a:solidFill>
                  <a:schemeClr val="accent6">
                    <a:lumMod val="75000"/>
                  </a:schemeClr>
                </a:solidFill>
                <a:latin typeface="Consolas" panose="020B0609020204030204" pitchFamily="49" charset="0"/>
              </a:rPr>
              <a:t>c</a:t>
            </a:r>
            <a:r>
              <a:rPr lang="zh-CN" altLang="en-US" sz="1100" dirty="0">
                <a:solidFill>
                  <a:schemeClr val="accent6">
                    <a:lumMod val="75000"/>
                  </a:schemeClr>
                </a:solidFill>
                <a:latin typeface="Consolas" panose="020B0609020204030204" pitchFamily="49" charset="0"/>
              </a:rPr>
              <a:t>，并记录计算轨迹</a:t>
            </a:r>
            <a:r>
              <a:rPr lang="en-US" altLang="zh-CN" sz="1100" dirty="0">
                <a:solidFill>
                  <a:schemeClr val="accent6">
                    <a:lumMod val="75000"/>
                  </a:schemeClr>
                </a:solidFill>
                <a:latin typeface="Consolas" panose="020B0609020204030204" pitchFamily="49" charset="0"/>
              </a:rPr>
              <a:t>d</a:t>
            </a:r>
          </a:p>
          <a:p>
            <a:pPr lvl="1"/>
            <a:r>
              <a:rPr lang="en-US" altLang="zh-CN" sz="1100" dirty="0">
                <a:solidFill>
                  <a:srgbClr val="0000FF"/>
                </a:solidFill>
                <a:latin typeface="Consolas" panose="020B0609020204030204" pitchFamily="49" charset="0"/>
              </a:rPr>
              <a:t>for</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size_t</a:t>
            </a:r>
            <a:r>
              <a:rPr lang="en-US" altLang="zh-CN" sz="1100" dirty="0">
                <a:solidFill>
                  <a:srgbClr val="000000"/>
                </a:solidFill>
                <a:latin typeface="Consolas" panose="020B0609020204030204" pitchFamily="49" charset="0"/>
              </a:rPr>
              <a:t> i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 i &lt; </a:t>
            </a:r>
            <a:r>
              <a:rPr lang="en-US" altLang="zh-CN" sz="1100" dirty="0" err="1">
                <a:solidFill>
                  <a:srgbClr val="000000"/>
                </a:solidFill>
                <a:latin typeface="Consolas" panose="020B0609020204030204" pitchFamily="49" charset="0"/>
              </a:rPr>
              <a:t>X.size</a:t>
            </a:r>
            <a:r>
              <a:rPr lang="en-US" altLang="zh-CN" sz="1100" dirty="0">
                <a:solidFill>
                  <a:srgbClr val="000000"/>
                </a:solidFill>
                <a:latin typeface="Consolas" panose="020B0609020204030204" pitchFamily="49" charset="0"/>
              </a:rPr>
              <a:t>()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 i++)</a:t>
            </a:r>
          </a:p>
          <a:p>
            <a:pPr lvl="1"/>
            <a:r>
              <a:rPr lang="en-US" altLang="zh-CN" sz="1100" dirty="0">
                <a:solidFill>
                  <a:srgbClr val="000000"/>
                </a:solidFill>
                <a:latin typeface="Consolas" panose="020B0609020204030204" pitchFamily="49" charset="0"/>
              </a:rPr>
              <a:t>{</a:t>
            </a:r>
          </a:p>
          <a:p>
            <a:pPr lvl="2"/>
            <a:r>
              <a:rPr lang="en-US" altLang="zh-CN" sz="1100" dirty="0">
                <a:solidFill>
                  <a:srgbClr val="0000FF"/>
                </a:solidFill>
                <a:latin typeface="Consolas" panose="020B0609020204030204" pitchFamily="49" charset="0"/>
              </a:rPr>
              <a:t>for</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size_t</a:t>
            </a:r>
            <a:r>
              <a:rPr lang="en-US" altLang="zh-CN" sz="1100" dirty="0">
                <a:solidFill>
                  <a:srgbClr val="000000"/>
                </a:solidFill>
                <a:latin typeface="Consolas" panose="020B0609020204030204" pitchFamily="49" charset="0"/>
              </a:rPr>
              <a:t> j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 j &lt; </a:t>
            </a:r>
            <a:r>
              <a:rPr lang="en-US" altLang="zh-CN" sz="1100" dirty="0" err="1">
                <a:solidFill>
                  <a:srgbClr val="000000"/>
                </a:solidFill>
                <a:latin typeface="Consolas" panose="020B0609020204030204" pitchFamily="49" charset="0"/>
              </a:rPr>
              <a:t>Y.size</a:t>
            </a:r>
            <a:r>
              <a:rPr lang="en-US" altLang="zh-CN" sz="1100" dirty="0">
                <a:solidFill>
                  <a:srgbClr val="000000"/>
                </a:solidFill>
                <a:latin typeface="Consolas" panose="020B0609020204030204" pitchFamily="49" charset="0"/>
              </a:rPr>
              <a:t>()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a:t>
            </a:r>
            <a:r>
              <a:rPr lang="en-US" altLang="zh-CN" sz="1100" dirty="0">
                <a:solidFill>
                  <a:srgbClr val="000000"/>
                </a:solidFill>
                <a:latin typeface="Consolas" panose="020B0609020204030204" pitchFamily="49" charset="0"/>
              </a:rPr>
              <a:t>)</a:t>
            </a:r>
          </a:p>
          <a:p>
            <a:pPr lvl="2"/>
            <a:r>
              <a:rPr lang="en-US" altLang="zh-CN" sz="1100" dirty="0">
                <a:solidFill>
                  <a:srgbClr val="000000"/>
                </a:solidFill>
                <a:latin typeface="Consolas" panose="020B0609020204030204" pitchFamily="49" charset="0"/>
              </a:rPr>
              <a:t>{</a:t>
            </a:r>
          </a:p>
          <a:p>
            <a:pPr lvl="3"/>
            <a:r>
              <a:rPr lang="en-US" altLang="zh-CN" sz="1100" dirty="0">
                <a:solidFill>
                  <a:srgbClr val="0000FF"/>
                </a:solidFill>
                <a:latin typeface="Consolas" panose="020B0609020204030204" pitchFamily="49" charset="0"/>
              </a:rPr>
              <a:t>if</a:t>
            </a:r>
            <a:r>
              <a:rPr lang="en-US" altLang="zh-CN" sz="1100" dirty="0">
                <a:solidFill>
                  <a:srgbClr val="000000"/>
                </a:solidFill>
                <a:latin typeface="Consolas" panose="020B0609020204030204" pitchFamily="49" charset="0"/>
              </a:rPr>
              <a:t> (X[i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 == Y[j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a:t>
            </a:r>
          </a:p>
          <a:p>
            <a:pPr lvl="3"/>
            <a:r>
              <a:rPr lang="en-US" altLang="zh-CN" sz="1100" dirty="0">
                <a:solidFill>
                  <a:srgbClr val="000000"/>
                </a:solidFill>
                <a:latin typeface="Consolas" panose="020B0609020204030204" pitchFamily="49" charset="0"/>
              </a:rPr>
              <a:t>{</a:t>
            </a:r>
          </a:p>
          <a:p>
            <a:pPr lvl="4"/>
            <a:r>
              <a:rPr lang="en-US" altLang="zh-CN" sz="1100" dirty="0">
                <a:solidFill>
                  <a:srgbClr val="000000"/>
                </a:solidFill>
                <a:latin typeface="Consolas" panose="020B0609020204030204" pitchFamily="49" charset="0"/>
              </a:rPr>
              <a:t>c[i][j] = c[i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][j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a:t>
            </a:r>
          </a:p>
          <a:p>
            <a:pPr lvl="4"/>
            <a:r>
              <a:rPr lang="en-US" altLang="zh-CN" sz="1100" dirty="0">
                <a:solidFill>
                  <a:srgbClr val="000000"/>
                </a:solidFill>
                <a:latin typeface="Consolas" panose="020B0609020204030204" pitchFamily="49" charset="0"/>
              </a:rPr>
              <a:t>d[i][j] = </a:t>
            </a:r>
            <a:r>
              <a:rPr lang="en-US" altLang="zh-CN" sz="1100" dirty="0" err="1">
                <a:solidFill>
                  <a:srgbClr val="000000"/>
                </a:solidFill>
                <a:latin typeface="Consolas" panose="020B0609020204030204" pitchFamily="49" charset="0"/>
              </a:rPr>
              <a:t>DirectEnum</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topleft</a:t>
            </a:r>
            <a:r>
              <a:rPr lang="en-US" altLang="zh-CN" sz="1100" dirty="0">
                <a:solidFill>
                  <a:srgbClr val="000000"/>
                </a:solidFill>
                <a:latin typeface="Consolas" panose="020B0609020204030204" pitchFamily="49" charset="0"/>
              </a:rPr>
              <a:t>;</a:t>
            </a:r>
          </a:p>
          <a:p>
            <a:pPr lvl="3"/>
            <a:r>
              <a:rPr lang="en-US" altLang="zh-CN" sz="1100" dirty="0">
                <a:solidFill>
                  <a:srgbClr val="000000"/>
                </a:solidFill>
                <a:latin typeface="Consolas" panose="020B0609020204030204" pitchFamily="49" charset="0"/>
              </a:rPr>
              <a:t>}</a:t>
            </a:r>
          </a:p>
          <a:p>
            <a:pPr lvl="3"/>
            <a:r>
              <a:rPr lang="en-US" altLang="zh-CN" sz="1100" dirty="0">
                <a:solidFill>
                  <a:srgbClr val="0000FF"/>
                </a:solidFill>
                <a:latin typeface="Consolas" panose="020B0609020204030204" pitchFamily="49" charset="0"/>
              </a:rPr>
              <a:t>else</a:t>
            </a:r>
            <a:r>
              <a:rPr lang="en-US" altLang="zh-CN" sz="1100" dirty="0">
                <a:solidFill>
                  <a:srgbClr val="000000"/>
                </a:solidFill>
                <a:latin typeface="Consolas" panose="020B0609020204030204" pitchFamily="49" charset="0"/>
              </a:rPr>
              <a:t> </a:t>
            </a:r>
            <a:r>
              <a:rPr lang="en-US" altLang="zh-CN" sz="1100" dirty="0">
                <a:solidFill>
                  <a:srgbClr val="0000FF"/>
                </a:solidFill>
                <a:latin typeface="Consolas" panose="020B0609020204030204" pitchFamily="49" charset="0"/>
              </a:rPr>
              <a:t>if</a:t>
            </a:r>
            <a:r>
              <a:rPr lang="en-US" altLang="zh-CN" sz="1100" dirty="0">
                <a:solidFill>
                  <a:srgbClr val="000000"/>
                </a:solidFill>
                <a:latin typeface="Consolas" panose="020B0609020204030204" pitchFamily="49" charset="0"/>
              </a:rPr>
              <a:t> (c[i][j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 &lt; c[i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][j])</a:t>
            </a:r>
          </a:p>
          <a:p>
            <a:pPr lvl="3"/>
            <a:r>
              <a:rPr lang="en-US" altLang="zh-CN" sz="1100" dirty="0">
                <a:solidFill>
                  <a:srgbClr val="000000"/>
                </a:solidFill>
                <a:latin typeface="Consolas" panose="020B0609020204030204" pitchFamily="49" charset="0"/>
              </a:rPr>
              <a:t>{</a:t>
            </a:r>
          </a:p>
          <a:p>
            <a:pPr lvl="4"/>
            <a:r>
              <a:rPr lang="en-US" altLang="zh-CN" sz="1100" dirty="0">
                <a:solidFill>
                  <a:srgbClr val="000000"/>
                </a:solidFill>
                <a:latin typeface="Consolas" panose="020B0609020204030204" pitchFamily="49" charset="0"/>
              </a:rPr>
              <a:t>c[i][j] = c[i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][j];</a:t>
            </a:r>
          </a:p>
          <a:p>
            <a:pPr lvl="4"/>
            <a:r>
              <a:rPr lang="en-US" altLang="zh-CN" sz="1100" dirty="0">
                <a:solidFill>
                  <a:srgbClr val="000000"/>
                </a:solidFill>
                <a:latin typeface="Consolas" panose="020B0609020204030204" pitchFamily="49" charset="0"/>
              </a:rPr>
              <a:t>d[i][j] = </a:t>
            </a:r>
            <a:r>
              <a:rPr lang="en-US" altLang="zh-CN" sz="1100" dirty="0" err="1">
                <a:solidFill>
                  <a:srgbClr val="000000"/>
                </a:solidFill>
                <a:latin typeface="Consolas" panose="020B0609020204030204" pitchFamily="49" charset="0"/>
              </a:rPr>
              <a:t>DirectEnum</a:t>
            </a:r>
            <a:r>
              <a:rPr lang="en-US" altLang="zh-CN" sz="1100" dirty="0">
                <a:solidFill>
                  <a:srgbClr val="000000"/>
                </a:solidFill>
                <a:latin typeface="Consolas" panose="020B0609020204030204" pitchFamily="49" charset="0"/>
              </a:rPr>
              <a:t>::top;</a:t>
            </a:r>
          </a:p>
          <a:p>
            <a:pPr lvl="3"/>
            <a:r>
              <a:rPr lang="en-US" altLang="zh-CN" sz="1100" dirty="0">
                <a:solidFill>
                  <a:srgbClr val="000000"/>
                </a:solidFill>
                <a:latin typeface="Consolas" panose="020B0609020204030204" pitchFamily="49" charset="0"/>
              </a:rPr>
              <a:t>}</a:t>
            </a:r>
          </a:p>
          <a:p>
            <a:pPr lvl="3"/>
            <a:r>
              <a:rPr lang="en-US" altLang="zh-CN" sz="1100" dirty="0">
                <a:solidFill>
                  <a:srgbClr val="0000FF"/>
                </a:solidFill>
                <a:latin typeface="Consolas" panose="020B0609020204030204" pitchFamily="49" charset="0"/>
              </a:rPr>
              <a:t>else</a:t>
            </a:r>
            <a:endParaRPr lang="en-US" altLang="zh-CN" sz="1100" dirty="0">
              <a:solidFill>
                <a:srgbClr val="000000"/>
              </a:solidFill>
              <a:latin typeface="Consolas" panose="020B0609020204030204" pitchFamily="49" charset="0"/>
            </a:endParaRPr>
          </a:p>
          <a:p>
            <a:pPr lvl="3"/>
            <a:r>
              <a:rPr lang="en-US" altLang="zh-CN" sz="1100" dirty="0">
                <a:solidFill>
                  <a:srgbClr val="000000"/>
                </a:solidFill>
                <a:latin typeface="Consolas" panose="020B0609020204030204" pitchFamily="49" charset="0"/>
              </a:rPr>
              <a:t>{</a:t>
            </a:r>
          </a:p>
          <a:p>
            <a:pPr lvl="4"/>
            <a:r>
              <a:rPr lang="en-US" altLang="zh-CN" sz="1100" dirty="0">
                <a:solidFill>
                  <a:srgbClr val="000000"/>
                </a:solidFill>
                <a:latin typeface="Consolas" panose="020B0609020204030204" pitchFamily="49" charset="0"/>
              </a:rPr>
              <a:t>c[i][j] = c[i][j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a:t>
            </a:r>
          </a:p>
          <a:p>
            <a:pPr lvl="4"/>
            <a:r>
              <a:rPr lang="en-US" altLang="zh-CN" sz="1100" dirty="0">
                <a:solidFill>
                  <a:srgbClr val="000000"/>
                </a:solidFill>
                <a:latin typeface="Consolas" panose="020B0609020204030204" pitchFamily="49" charset="0"/>
              </a:rPr>
              <a:t>d[i][j] = </a:t>
            </a:r>
            <a:r>
              <a:rPr lang="en-US" altLang="zh-CN" sz="1100" dirty="0" err="1">
                <a:solidFill>
                  <a:srgbClr val="000000"/>
                </a:solidFill>
                <a:latin typeface="Consolas" panose="020B0609020204030204" pitchFamily="49" charset="0"/>
              </a:rPr>
              <a:t>DirectEnum</a:t>
            </a:r>
            <a:r>
              <a:rPr lang="en-US" altLang="zh-CN" sz="1100" dirty="0">
                <a:solidFill>
                  <a:srgbClr val="000000"/>
                </a:solidFill>
                <a:latin typeface="Consolas" panose="020B0609020204030204" pitchFamily="49" charset="0"/>
              </a:rPr>
              <a:t>::left;</a:t>
            </a:r>
          </a:p>
          <a:p>
            <a:pPr lvl="3"/>
            <a:r>
              <a:rPr lang="en-US" altLang="zh-CN" sz="1100" dirty="0">
                <a:solidFill>
                  <a:srgbClr val="000000"/>
                </a:solidFill>
                <a:latin typeface="Consolas" panose="020B0609020204030204" pitchFamily="49" charset="0"/>
              </a:rPr>
              <a:t>}</a:t>
            </a:r>
          </a:p>
          <a:p>
            <a:pPr lvl="2"/>
            <a:r>
              <a:rPr lang="en-US" altLang="zh-CN" sz="1100" dirty="0">
                <a:solidFill>
                  <a:srgbClr val="000000"/>
                </a:solidFill>
                <a:latin typeface="Consolas" panose="020B0609020204030204" pitchFamily="49" charset="0"/>
              </a:rPr>
              <a:t>}</a:t>
            </a:r>
          </a:p>
          <a:p>
            <a:pPr lvl="1"/>
            <a:r>
              <a:rPr lang="en-US" altLang="zh-CN" sz="1100" dirty="0">
                <a:solidFill>
                  <a:srgbClr val="000000"/>
                </a:solidFill>
                <a:latin typeface="Consolas" panose="020B0609020204030204" pitchFamily="49" charset="0"/>
              </a:rPr>
              <a:t>}</a:t>
            </a:r>
          </a:p>
          <a:p>
            <a:pPr lvl="1"/>
            <a:endParaRPr lang="en-US" altLang="zh-CN" sz="1100" dirty="0">
              <a:solidFill>
                <a:srgbClr val="000000"/>
              </a:solidFill>
              <a:latin typeface="Consolas" panose="020B0609020204030204" pitchFamily="49" charset="0"/>
            </a:endParaRPr>
          </a:p>
          <a:p>
            <a:pPr lvl="1"/>
            <a:r>
              <a:rPr lang="en-US" altLang="zh-CN" sz="1100" dirty="0">
                <a:solidFill>
                  <a:schemeClr val="accent6">
                    <a:lumMod val="75000"/>
                  </a:schemeClr>
                </a:solidFill>
                <a:latin typeface="Consolas" panose="020B0609020204030204" pitchFamily="49" charset="0"/>
              </a:rPr>
              <a:t>// </a:t>
            </a:r>
            <a:r>
              <a:rPr lang="zh-CN" altLang="en-US" sz="1100" dirty="0">
                <a:solidFill>
                  <a:schemeClr val="accent6">
                    <a:lumMod val="75000"/>
                  </a:schemeClr>
                </a:solidFill>
                <a:latin typeface="Consolas" panose="020B0609020204030204" pitchFamily="49" charset="0"/>
              </a:rPr>
              <a:t>返回最优值</a:t>
            </a:r>
            <a:endParaRPr lang="en-US" altLang="zh-CN" sz="1100" dirty="0">
              <a:solidFill>
                <a:schemeClr val="accent6">
                  <a:lumMod val="75000"/>
                </a:schemeClr>
              </a:solidFill>
              <a:latin typeface="Consolas" panose="020B0609020204030204" pitchFamily="49" charset="0"/>
            </a:endParaRPr>
          </a:p>
          <a:p>
            <a:pPr lvl="1"/>
            <a:r>
              <a:rPr lang="en-US" altLang="zh-CN" sz="1100" dirty="0">
                <a:solidFill>
                  <a:srgbClr val="0000FF"/>
                </a:solidFill>
                <a:latin typeface="Consolas" panose="020B0609020204030204" pitchFamily="49" charset="0"/>
              </a:rPr>
              <a:t>int</a:t>
            </a:r>
            <a:r>
              <a:rPr lang="en-US" altLang="zh-CN" sz="1100" dirty="0">
                <a:solidFill>
                  <a:srgbClr val="000000"/>
                </a:solidFill>
                <a:latin typeface="Consolas" panose="020B0609020204030204" pitchFamily="49" charset="0"/>
              </a:rPr>
              <a:t> result = c[</a:t>
            </a:r>
            <a:r>
              <a:rPr lang="en-US" altLang="zh-CN" sz="1100" dirty="0" err="1">
                <a:solidFill>
                  <a:srgbClr val="000000"/>
                </a:solidFill>
                <a:latin typeface="Consolas" panose="020B0609020204030204" pitchFamily="49" charset="0"/>
              </a:rPr>
              <a:t>X.size</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Y.size</a:t>
            </a:r>
            <a:r>
              <a:rPr lang="en-US" altLang="zh-CN" sz="1100" dirty="0">
                <a:solidFill>
                  <a:srgbClr val="000000"/>
                </a:solidFill>
                <a:latin typeface="Consolas" panose="020B0609020204030204" pitchFamily="49" charset="0"/>
              </a:rPr>
              <a:t>()];</a:t>
            </a:r>
          </a:p>
          <a:p>
            <a:pPr lvl="1"/>
            <a:r>
              <a:rPr lang="en-US" altLang="zh-CN" sz="1100" dirty="0">
                <a:solidFill>
                  <a:srgbClr val="0000FF"/>
                </a:solidFill>
                <a:latin typeface="Consolas" panose="020B0609020204030204" pitchFamily="49" charset="0"/>
              </a:rPr>
              <a:t>return</a:t>
            </a:r>
            <a:r>
              <a:rPr lang="en-US" altLang="zh-CN" sz="1100" dirty="0">
                <a:solidFill>
                  <a:srgbClr val="000000"/>
                </a:solidFill>
                <a:latin typeface="Consolas" panose="020B0609020204030204" pitchFamily="49" charset="0"/>
              </a:rPr>
              <a:t> result;</a:t>
            </a:r>
          </a:p>
          <a:p>
            <a:r>
              <a:rPr lang="en-US" altLang="zh-CN" sz="11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915214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3" end="3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4" end="1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30" end="3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31" end="3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15" end="1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16" end="16"/>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19" end="1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xEl>
                                              <p:pRg st="20" end="2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xEl>
                                              <p:pRg st="21" end="21"/>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
                                            <p:txEl>
                                              <p:pRg st="24" end="2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
                                            <p:txEl>
                                              <p:pRg st="25" end="2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
                                            <p:txEl>
                                              <p:pRg st="26" end="26"/>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
                                            <p:txEl>
                                              <p:pRg st="29" end="29"/>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
                                            <p:txEl>
                                              <p:pRg st="17" end="17"/>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
                                            <p:txEl>
                                              <p:pRg st="22" end="22"/>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
                                            <p:txEl>
                                              <p:pRg st="23" end="23"/>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
                                            <p:txEl>
                                              <p:pRg st="27" end="27"/>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
                                            <p:txEl>
                                              <p:pRg st="28" end="28"/>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
                                            <p:txEl>
                                              <p:pRg st="34" end="34"/>
                                            </p:txEl>
                                          </p:spTgt>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
                                            <p:txEl>
                                              <p:pRg st="35" end="3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2E8D243-32F2-442B-A1E4-EAA81590BBE6}"/>
              </a:ext>
            </a:extLst>
          </p:cNvPr>
          <p:cNvSpPr/>
          <p:nvPr/>
        </p:nvSpPr>
        <p:spPr>
          <a:xfrm>
            <a:off x="1703512" y="764704"/>
            <a:ext cx="8640960" cy="4154984"/>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200" dirty="0">
                <a:solidFill>
                  <a:srgbClr val="000000"/>
                </a:solidFill>
                <a:latin typeface="Consolas" panose="020B0609020204030204" pitchFamily="49" charset="0"/>
              </a:rPr>
              <a:t>string </a:t>
            </a:r>
            <a:r>
              <a:rPr lang="en-US" altLang="zh-CN" sz="1200" dirty="0" err="1">
                <a:solidFill>
                  <a:srgbClr val="000000"/>
                </a:solidFill>
                <a:latin typeface="Consolas" panose="020B0609020204030204" pitchFamily="49" charset="0"/>
              </a:rPr>
              <a:t>GetMaxSubString</a:t>
            </a:r>
            <a:r>
              <a:rPr lang="en-US" altLang="zh-CN" sz="1200" dirty="0">
                <a:solidFill>
                  <a:srgbClr val="000000"/>
                </a:solidFill>
                <a:latin typeface="Consolas" panose="020B0609020204030204" pitchFamily="49" charset="0"/>
              </a:rPr>
              <a:t>(</a:t>
            </a:r>
            <a:r>
              <a:rPr lang="en-US" altLang="zh-CN" sz="1200" dirty="0">
                <a:solidFill>
                  <a:srgbClr val="0000FF"/>
                </a:solidFill>
                <a:latin typeface="Consolas" panose="020B0609020204030204" pitchFamily="49" charset="0"/>
              </a:rPr>
              <a:t>const</a:t>
            </a:r>
            <a:r>
              <a:rPr lang="en-US" altLang="zh-CN" sz="1200" dirty="0">
                <a:solidFill>
                  <a:srgbClr val="000000"/>
                </a:solidFill>
                <a:latin typeface="Consolas" panose="020B0609020204030204" pitchFamily="49" charset="0"/>
              </a:rPr>
              <a:t> string X, </a:t>
            </a:r>
            <a:r>
              <a:rPr lang="en-US" altLang="zh-CN" sz="1200" dirty="0">
                <a:solidFill>
                  <a:srgbClr val="0000FF"/>
                </a:solidFill>
                <a:latin typeface="Consolas" panose="020B0609020204030204" pitchFamily="49" charset="0"/>
              </a:rPr>
              <a:t>const</a:t>
            </a:r>
            <a:r>
              <a:rPr lang="en-US" altLang="zh-CN" sz="1200" dirty="0">
                <a:solidFill>
                  <a:srgbClr val="000000"/>
                </a:solidFill>
                <a:latin typeface="Consolas" panose="020B0609020204030204" pitchFamily="49" charset="0"/>
              </a:rPr>
              <a:t> string Y, </a:t>
            </a:r>
            <a:r>
              <a:rPr lang="en-US" altLang="zh-CN" sz="1200" dirty="0">
                <a:solidFill>
                  <a:srgbClr val="0000FF"/>
                </a:solidFill>
                <a:latin typeface="Consolas" panose="020B0609020204030204" pitchFamily="49" charset="0"/>
              </a:rPr>
              <a:t>const</a:t>
            </a:r>
            <a:r>
              <a:rPr lang="en-US" altLang="zh-CN" sz="1200" dirty="0">
                <a:solidFill>
                  <a:srgbClr val="000000"/>
                </a:solidFill>
                <a:latin typeface="Consolas" panose="020B0609020204030204" pitchFamily="49" charset="0"/>
              </a:rPr>
              <a:t> vector&lt;vector&lt;</a:t>
            </a:r>
            <a:r>
              <a:rPr lang="en-US" altLang="zh-CN" sz="1200" dirty="0" err="1">
                <a:solidFill>
                  <a:srgbClr val="000000"/>
                </a:solidFill>
                <a:latin typeface="Consolas" panose="020B0609020204030204" pitchFamily="49" charset="0"/>
              </a:rPr>
              <a:t>DirectEnum</a:t>
            </a:r>
            <a:r>
              <a:rPr lang="en-US" altLang="zh-CN" sz="1200" dirty="0">
                <a:solidFill>
                  <a:srgbClr val="000000"/>
                </a:solidFill>
                <a:latin typeface="Consolas" panose="020B0609020204030204" pitchFamily="49" charset="0"/>
              </a:rPr>
              <a:t>&gt;&gt; &amp;d)</a:t>
            </a:r>
          </a:p>
          <a:p>
            <a:r>
              <a:rPr lang="en-US" altLang="zh-CN" sz="1200" dirty="0">
                <a:solidFill>
                  <a:srgbClr val="000000"/>
                </a:solidFill>
                <a:latin typeface="Consolas" panose="020B0609020204030204" pitchFamily="49" charset="0"/>
              </a:rPr>
              <a:t>{</a:t>
            </a:r>
          </a:p>
          <a:p>
            <a:pPr lvl="1"/>
            <a:r>
              <a:rPr lang="en-US" altLang="zh-CN" sz="1200" dirty="0">
                <a:solidFill>
                  <a:srgbClr val="000000"/>
                </a:solidFill>
                <a:latin typeface="Consolas" panose="020B0609020204030204" pitchFamily="49" charset="0"/>
              </a:rPr>
              <a:t>string s;</a:t>
            </a:r>
          </a:p>
          <a:p>
            <a:pPr lvl="1"/>
            <a:r>
              <a:rPr lang="en-US" altLang="zh-CN" sz="1200" dirty="0">
                <a:solidFill>
                  <a:srgbClr val="0000FF"/>
                </a:solidFill>
                <a:latin typeface="Consolas" panose="020B0609020204030204" pitchFamily="49" charset="0"/>
              </a:rPr>
              <a:t>for</a:t>
            </a:r>
            <a:r>
              <a:rPr lang="en-US" altLang="zh-CN" sz="1200" dirty="0">
                <a:solidFill>
                  <a:srgbClr val="000000"/>
                </a:solidFill>
                <a:latin typeface="Consolas" panose="020B0609020204030204" pitchFamily="49" charset="0"/>
              </a:rPr>
              <a:t> (</a:t>
            </a:r>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 i = </a:t>
            </a:r>
            <a:r>
              <a:rPr lang="en-US" altLang="zh-CN" sz="1200" dirty="0" err="1">
                <a:solidFill>
                  <a:srgbClr val="000000"/>
                </a:solidFill>
                <a:latin typeface="Consolas" panose="020B0609020204030204" pitchFamily="49" charset="0"/>
              </a:rPr>
              <a:t>X.size</a:t>
            </a:r>
            <a:r>
              <a:rPr lang="en-US" altLang="zh-CN" sz="1200" dirty="0">
                <a:solidFill>
                  <a:srgbClr val="000000"/>
                </a:solidFill>
                <a:latin typeface="Consolas" panose="020B0609020204030204" pitchFamily="49" charset="0"/>
              </a:rPr>
              <a:t>(), j = </a:t>
            </a:r>
            <a:r>
              <a:rPr lang="en-US" altLang="zh-CN" sz="1200" dirty="0" err="1">
                <a:solidFill>
                  <a:srgbClr val="000000"/>
                </a:solidFill>
                <a:latin typeface="Consolas" panose="020B0609020204030204" pitchFamily="49" charset="0"/>
              </a:rPr>
              <a:t>Y.size</a:t>
            </a:r>
            <a:r>
              <a:rPr lang="en-US" altLang="zh-CN" sz="1200" dirty="0">
                <a:solidFill>
                  <a:srgbClr val="000000"/>
                </a:solidFill>
                <a:latin typeface="Consolas" panose="020B0609020204030204" pitchFamily="49" charset="0"/>
              </a:rPr>
              <a:t>(); i &gt; </a:t>
            </a:r>
            <a:r>
              <a:rPr lang="en-US" altLang="zh-CN" sz="1200" dirty="0">
                <a:solidFill>
                  <a:srgbClr val="09885A"/>
                </a:solidFill>
                <a:latin typeface="Consolas" panose="020B0609020204030204" pitchFamily="49" charset="0"/>
              </a:rPr>
              <a:t>0</a:t>
            </a:r>
            <a:r>
              <a:rPr lang="en-US" altLang="zh-CN" sz="1200" dirty="0">
                <a:solidFill>
                  <a:srgbClr val="000000"/>
                </a:solidFill>
                <a:latin typeface="Consolas" panose="020B0609020204030204" pitchFamily="49" charset="0"/>
              </a:rPr>
              <a:t> &amp;&amp; j &gt; </a:t>
            </a:r>
            <a:r>
              <a:rPr lang="en-US" altLang="zh-CN" sz="1200" dirty="0">
                <a:solidFill>
                  <a:srgbClr val="09885A"/>
                </a:solidFill>
                <a:latin typeface="Consolas" panose="020B0609020204030204" pitchFamily="49" charset="0"/>
              </a:rPr>
              <a:t>0</a:t>
            </a:r>
            <a:r>
              <a:rPr lang="en-US" altLang="zh-CN" sz="1200" dirty="0">
                <a:solidFill>
                  <a:srgbClr val="000000"/>
                </a:solidFill>
                <a:latin typeface="Consolas" panose="020B0609020204030204" pitchFamily="49" charset="0"/>
              </a:rPr>
              <a:t>;)</a:t>
            </a:r>
          </a:p>
          <a:p>
            <a:pPr lvl="1"/>
            <a:r>
              <a:rPr lang="en-US" altLang="zh-CN" sz="1200" dirty="0">
                <a:solidFill>
                  <a:srgbClr val="000000"/>
                </a:solidFill>
                <a:latin typeface="Consolas" panose="020B0609020204030204" pitchFamily="49" charset="0"/>
              </a:rPr>
              <a:t>{</a:t>
            </a:r>
          </a:p>
          <a:p>
            <a:pPr lvl="2"/>
            <a:r>
              <a:rPr lang="en-US" altLang="zh-CN" sz="1200" dirty="0">
                <a:solidFill>
                  <a:srgbClr val="0000FF"/>
                </a:solidFill>
                <a:latin typeface="Consolas" panose="020B0609020204030204" pitchFamily="49" charset="0"/>
              </a:rPr>
              <a:t>switch</a:t>
            </a:r>
            <a:r>
              <a:rPr lang="en-US" altLang="zh-CN" sz="1200" dirty="0">
                <a:solidFill>
                  <a:srgbClr val="000000"/>
                </a:solidFill>
                <a:latin typeface="Consolas" panose="020B0609020204030204" pitchFamily="49" charset="0"/>
              </a:rPr>
              <a:t> (d[i][j])</a:t>
            </a:r>
          </a:p>
          <a:p>
            <a:pPr lvl="2"/>
            <a:r>
              <a:rPr lang="en-US" altLang="zh-CN" sz="1200" dirty="0">
                <a:solidFill>
                  <a:srgbClr val="000000"/>
                </a:solidFill>
                <a:latin typeface="Consolas" panose="020B0609020204030204" pitchFamily="49" charset="0"/>
              </a:rPr>
              <a:t>{</a:t>
            </a:r>
          </a:p>
          <a:p>
            <a:pPr lvl="2"/>
            <a:r>
              <a:rPr lang="en-US" altLang="zh-CN" sz="1200" dirty="0">
                <a:solidFill>
                  <a:srgbClr val="0000FF"/>
                </a:solidFill>
                <a:latin typeface="Consolas" panose="020B0609020204030204" pitchFamily="49" charset="0"/>
              </a:rPr>
              <a:t>case</a:t>
            </a:r>
            <a:r>
              <a:rPr lang="en-US" altLang="zh-CN" sz="1200" dirty="0">
                <a:solidFill>
                  <a:srgbClr val="000000"/>
                </a:solidFill>
                <a:latin typeface="Consolas" panose="020B0609020204030204" pitchFamily="49" charset="0"/>
              </a:rPr>
              <a:t> </a:t>
            </a:r>
            <a:r>
              <a:rPr lang="en-US" altLang="zh-CN" sz="1200" dirty="0" err="1">
                <a:solidFill>
                  <a:srgbClr val="000000"/>
                </a:solidFill>
                <a:latin typeface="Consolas" panose="020B0609020204030204" pitchFamily="49" charset="0"/>
              </a:rPr>
              <a:t>DirectEnum</a:t>
            </a:r>
            <a:r>
              <a:rPr lang="en-US" altLang="zh-CN" sz="1200" dirty="0">
                <a:solidFill>
                  <a:srgbClr val="000000"/>
                </a:solidFill>
                <a:latin typeface="Consolas" panose="020B0609020204030204" pitchFamily="49" charset="0"/>
              </a:rPr>
              <a:t>::top:</a:t>
            </a:r>
          </a:p>
          <a:p>
            <a:pPr lvl="2"/>
            <a:r>
              <a:rPr lang="en-US" altLang="zh-CN" sz="1200" dirty="0">
                <a:solidFill>
                  <a:srgbClr val="000000"/>
                </a:solidFill>
                <a:latin typeface="Consolas" panose="020B0609020204030204" pitchFamily="49" charset="0"/>
              </a:rPr>
              <a:t>	i--;</a:t>
            </a:r>
          </a:p>
          <a:p>
            <a:pPr lvl="2"/>
            <a:r>
              <a:rPr lang="en-US" altLang="zh-CN" sz="1200" dirty="0">
                <a:solidFill>
                  <a:srgbClr val="0000FF"/>
                </a:solidFill>
                <a:latin typeface="Consolas" panose="020B0609020204030204" pitchFamily="49" charset="0"/>
              </a:rPr>
              <a:t>	break</a:t>
            </a:r>
            <a:r>
              <a:rPr lang="en-US" altLang="zh-CN" sz="1200" dirty="0">
                <a:solidFill>
                  <a:srgbClr val="000000"/>
                </a:solidFill>
                <a:latin typeface="Consolas" panose="020B0609020204030204" pitchFamily="49" charset="0"/>
              </a:rPr>
              <a:t>;</a:t>
            </a:r>
          </a:p>
          <a:p>
            <a:pPr lvl="2"/>
            <a:r>
              <a:rPr lang="en-US" altLang="zh-CN" sz="1200" dirty="0">
                <a:solidFill>
                  <a:srgbClr val="0000FF"/>
                </a:solidFill>
                <a:latin typeface="Consolas" panose="020B0609020204030204" pitchFamily="49" charset="0"/>
              </a:rPr>
              <a:t>case</a:t>
            </a:r>
            <a:r>
              <a:rPr lang="en-US" altLang="zh-CN" sz="1200" dirty="0">
                <a:solidFill>
                  <a:srgbClr val="000000"/>
                </a:solidFill>
                <a:latin typeface="Consolas" panose="020B0609020204030204" pitchFamily="49" charset="0"/>
              </a:rPr>
              <a:t> </a:t>
            </a:r>
            <a:r>
              <a:rPr lang="en-US" altLang="zh-CN" sz="1200" dirty="0" err="1">
                <a:solidFill>
                  <a:srgbClr val="000000"/>
                </a:solidFill>
                <a:latin typeface="Consolas" panose="020B0609020204030204" pitchFamily="49" charset="0"/>
              </a:rPr>
              <a:t>DirectEnum</a:t>
            </a:r>
            <a:r>
              <a:rPr lang="en-US" altLang="zh-CN" sz="1200" dirty="0">
                <a:solidFill>
                  <a:srgbClr val="000000"/>
                </a:solidFill>
                <a:latin typeface="Consolas" panose="020B0609020204030204" pitchFamily="49" charset="0"/>
              </a:rPr>
              <a:t>::left:</a:t>
            </a:r>
          </a:p>
          <a:p>
            <a:pPr lvl="3"/>
            <a:r>
              <a:rPr lang="en-US" altLang="zh-CN" sz="1200" dirty="0">
                <a:solidFill>
                  <a:srgbClr val="000000"/>
                </a:solidFill>
                <a:latin typeface="Consolas" panose="020B0609020204030204" pitchFamily="49" charset="0"/>
              </a:rPr>
              <a:t>j--;</a:t>
            </a:r>
          </a:p>
          <a:p>
            <a:pPr lvl="3"/>
            <a:r>
              <a:rPr lang="en-US" altLang="zh-CN" sz="1200" dirty="0">
                <a:solidFill>
                  <a:srgbClr val="0000FF"/>
                </a:solidFill>
                <a:latin typeface="Consolas" panose="020B0609020204030204" pitchFamily="49" charset="0"/>
              </a:rPr>
              <a:t>break</a:t>
            </a:r>
            <a:r>
              <a:rPr lang="en-US" altLang="zh-CN" sz="1200" dirty="0">
                <a:solidFill>
                  <a:srgbClr val="000000"/>
                </a:solidFill>
                <a:latin typeface="Consolas" panose="020B0609020204030204" pitchFamily="49" charset="0"/>
              </a:rPr>
              <a:t>;</a:t>
            </a:r>
          </a:p>
          <a:p>
            <a:pPr lvl="2"/>
            <a:r>
              <a:rPr lang="en-US" altLang="zh-CN" sz="1200" dirty="0">
                <a:solidFill>
                  <a:srgbClr val="0000FF"/>
                </a:solidFill>
                <a:latin typeface="Consolas" panose="020B0609020204030204" pitchFamily="49" charset="0"/>
              </a:rPr>
              <a:t>case</a:t>
            </a:r>
            <a:r>
              <a:rPr lang="en-US" altLang="zh-CN" sz="1200" dirty="0">
                <a:solidFill>
                  <a:srgbClr val="000000"/>
                </a:solidFill>
                <a:latin typeface="Consolas" panose="020B0609020204030204" pitchFamily="49" charset="0"/>
              </a:rPr>
              <a:t> </a:t>
            </a:r>
            <a:r>
              <a:rPr lang="en-US" altLang="zh-CN" sz="1200" dirty="0" err="1">
                <a:solidFill>
                  <a:srgbClr val="000000"/>
                </a:solidFill>
                <a:latin typeface="Consolas" panose="020B0609020204030204" pitchFamily="49" charset="0"/>
              </a:rPr>
              <a:t>DirectEnum</a:t>
            </a:r>
            <a:r>
              <a:rPr lang="en-US" altLang="zh-CN" sz="1200" dirty="0">
                <a:solidFill>
                  <a:srgbClr val="000000"/>
                </a:solidFill>
                <a:latin typeface="Consolas" panose="020B0609020204030204" pitchFamily="49" charset="0"/>
              </a:rPr>
              <a:t>::</a:t>
            </a:r>
            <a:r>
              <a:rPr lang="en-US" altLang="zh-CN" sz="1200" dirty="0" err="1">
                <a:solidFill>
                  <a:srgbClr val="000000"/>
                </a:solidFill>
                <a:latin typeface="Consolas" panose="020B0609020204030204" pitchFamily="49" charset="0"/>
              </a:rPr>
              <a:t>topleft</a:t>
            </a:r>
            <a:r>
              <a:rPr lang="en-US" altLang="zh-CN" sz="1200" dirty="0">
                <a:solidFill>
                  <a:srgbClr val="000000"/>
                </a:solidFill>
                <a:latin typeface="Consolas" panose="020B0609020204030204" pitchFamily="49" charset="0"/>
              </a:rPr>
              <a:t>:</a:t>
            </a:r>
          </a:p>
          <a:p>
            <a:pPr lvl="3"/>
            <a:r>
              <a:rPr lang="en-US" altLang="zh-CN" sz="1200" dirty="0">
                <a:solidFill>
                  <a:srgbClr val="000000"/>
                </a:solidFill>
                <a:latin typeface="Consolas" panose="020B0609020204030204" pitchFamily="49" charset="0"/>
              </a:rPr>
              <a:t>s </a:t>
            </a:r>
            <a:r>
              <a:rPr lang="en-US" altLang="zh-CN" sz="1200">
                <a:solidFill>
                  <a:srgbClr val="000000"/>
                </a:solidFill>
                <a:latin typeface="Consolas" panose="020B0609020204030204" pitchFamily="49" charset="0"/>
              </a:rPr>
              <a:t>= s + X</a:t>
            </a:r>
            <a:r>
              <a:rPr lang="en-US" altLang="zh-CN" sz="1200" dirty="0">
                <a:solidFill>
                  <a:srgbClr val="000000"/>
                </a:solidFill>
                <a:latin typeface="Consolas" panose="020B0609020204030204" pitchFamily="49" charset="0"/>
              </a:rPr>
              <a:t>[i - </a:t>
            </a:r>
            <a:r>
              <a:rPr lang="en-US" altLang="zh-CN" sz="1200">
                <a:solidFill>
                  <a:srgbClr val="09885A"/>
                </a:solidFill>
                <a:latin typeface="Consolas" panose="020B0609020204030204" pitchFamily="49" charset="0"/>
              </a:rPr>
              <a:t>1</a:t>
            </a:r>
            <a:r>
              <a:rPr lang="en-US" altLang="zh-CN" sz="1200">
                <a:solidFill>
                  <a:srgbClr val="000000"/>
                </a:solidFill>
                <a:latin typeface="Consolas" panose="020B0609020204030204" pitchFamily="49" charset="0"/>
              </a:rPr>
              <a:t>];</a:t>
            </a:r>
            <a:endParaRPr lang="en-US" altLang="zh-CN" sz="1200" dirty="0">
              <a:solidFill>
                <a:srgbClr val="000000"/>
              </a:solidFill>
              <a:latin typeface="Consolas" panose="020B0609020204030204" pitchFamily="49" charset="0"/>
            </a:endParaRPr>
          </a:p>
          <a:p>
            <a:pPr lvl="3"/>
            <a:r>
              <a:rPr lang="en-US" altLang="zh-CN" sz="1200" dirty="0">
                <a:solidFill>
                  <a:srgbClr val="000000"/>
                </a:solidFill>
                <a:latin typeface="Consolas" panose="020B0609020204030204" pitchFamily="49" charset="0"/>
              </a:rPr>
              <a:t>i--;</a:t>
            </a:r>
          </a:p>
          <a:p>
            <a:pPr lvl="3"/>
            <a:r>
              <a:rPr lang="en-US" altLang="zh-CN" sz="1200" dirty="0">
                <a:solidFill>
                  <a:srgbClr val="000000"/>
                </a:solidFill>
                <a:latin typeface="Consolas" panose="020B0609020204030204" pitchFamily="49" charset="0"/>
              </a:rPr>
              <a:t>j--;</a:t>
            </a:r>
          </a:p>
          <a:p>
            <a:pPr lvl="3"/>
            <a:r>
              <a:rPr lang="en-US" altLang="zh-CN" sz="1200" dirty="0">
                <a:solidFill>
                  <a:srgbClr val="0000FF"/>
                </a:solidFill>
                <a:latin typeface="Consolas" panose="020B0609020204030204" pitchFamily="49" charset="0"/>
              </a:rPr>
              <a:t>break</a:t>
            </a:r>
            <a:r>
              <a:rPr lang="en-US" altLang="zh-CN" sz="1200" dirty="0">
                <a:solidFill>
                  <a:srgbClr val="000000"/>
                </a:solidFill>
                <a:latin typeface="Consolas" panose="020B0609020204030204" pitchFamily="49" charset="0"/>
              </a:rPr>
              <a:t>;</a:t>
            </a:r>
          </a:p>
          <a:p>
            <a:pPr lvl="2"/>
            <a:r>
              <a:rPr lang="en-US" altLang="zh-CN" sz="1200" dirty="0">
                <a:solidFill>
                  <a:srgbClr val="000000"/>
                </a:solidFill>
                <a:latin typeface="Consolas" panose="020B0609020204030204" pitchFamily="49" charset="0"/>
              </a:rPr>
              <a:t>}</a:t>
            </a:r>
          </a:p>
          <a:p>
            <a:pPr lvl="1"/>
            <a:r>
              <a:rPr lang="en-US" altLang="zh-CN" sz="1200" dirty="0">
                <a:solidFill>
                  <a:srgbClr val="000000"/>
                </a:solidFill>
                <a:latin typeface="Consolas" panose="020B0609020204030204" pitchFamily="49" charset="0"/>
              </a:rPr>
              <a:t>}</a:t>
            </a:r>
          </a:p>
          <a:p>
            <a:pPr lvl="1"/>
            <a:r>
              <a:rPr lang="en-US" altLang="zh-CN" sz="1200" dirty="0">
                <a:solidFill>
                  <a:srgbClr val="0000FF"/>
                </a:solidFill>
                <a:latin typeface="Consolas" panose="020B0609020204030204" pitchFamily="49" charset="0"/>
              </a:rPr>
              <a:t>return</a:t>
            </a:r>
            <a:r>
              <a:rPr lang="en-US" altLang="zh-CN" sz="1200" dirty="0">
                <a:solidFill>
                  <a:srgbClr val="000000"/>
                </a:solidFill>
                <a:latin typeface="Consolas" panose="020B0609020204030204" pitchFamily="49" charset="0"/>
              </a:rPr>
              <a:t> s;</a:t>
            </a:r>
          </a:p>
          <a:p>
            <a:r>
              <a:rPr lang="en-US" altLang="zh-CN" sz="1200" dirty="0">
                <a:solidFill>
                  <a:srgbClr val="000000"/>
                </a:solidFill>
                <a:latin typeface="Consolas" panose="020B0609020204030204" pitchFamily="49" charset="0"/>
              </a:rPr>
              <a:t>}</a:t>
            </a:r>
            <a:endParaRPr lang="en-US" altLang="zh-CN" sz="12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123226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8" end="1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
                                            <p:txEl>
                                              <p:pRg st="14" end="14"/>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
                                            <p:txEl>
                                              <p:pRg st="15" end="15"/>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
                                            <p:txEl>
                                              <p:pRg st="16" end="16"/>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9E7AEEF4-1F5F-4C51-BAC9-0991BE0E9002}"/>
              </a:ext>
            </a:extLst>
          </p:cNvPr>
          <p:cNvSpPr>
            <a:spLocks noGrp="1" noChangeArrowheads="1"/>
          </p:cNvSpPr>
          <p:nvPr>
            <p:ph type="title"/>
          </p:nvPr>
        </p:nvSpPr>
        <p:spPr/>
        <p:txBody>
          <a:bodyPr/>
          <a:lstStyle/>
          <a:p>
            <a:pPr eaLnBrk="1" hangingPunct="1"/>
            <a:r>
              <a:rPr lang="zh-CN" altLang="en-US"/>
              <a:t>凸多边形的最优三角剖分</a:t>
            </a:r>
          </a:p>
        </p:txBody>
      </p:sp>
      <p:sp>
        <p:nvSpPr>
          <p:cNvPr id="22531" name="Rectangle 3">
            <a:extLst>
              <a:ext uri="{FF2B5EF4-FFF2-40B4-BE49-F238E27FC236}">
                <a16:creationId xmlns:a16="http://schemas.microsoft.com/office/drawing/2014/main" id="{C9AA22A6-A453-485E-A8F1-4285CD385ED3}"/>
              </a:ext>
            </a:extLst>
          </p:cNvPr>
          <p:cNvSpPr>
            <a:spLocks noGrp="1" noChangeArrowheads="1"/>
          </p:cNvSpPr>
          <p:nvPr>
            <p:ph idx="1"/>
          </p:nvPr>
        </p:nvSpPr>
        <p:spPr>
          <a:xfrm>
            <a:off x="2590801" y="1981200"/>
            <a:ext cx="7897813" cy="2960688"/>
          </a:xfrm>
        </p:spPr>
        <p:txBody>
          <a:bodyPr>
            <a:normAutofit/>
          </a:bodyPr>
          <a:lstStyle/>
          <a:p>
            <a:pPr eaLnBrk="1" hangingPunct="1">
              <a:lnSpc>
                <a:spcPct val="150000"/>
              </a:lnSpc>
            </a:pPr>
            <a:r>
              <a:rPr lang="zh-CN" altLang="en-US" sz="1600" dirty="0"/>
              <a:t>对平面上的一个凸多边形进行三角剖分，即通过多边形的若干条不相交弦将多边形分割成互不重迭的若干个三角形。</a:t>
            </a:r>
          </a:p>
          <a:p>
            <a:pPr eaLnBrk="1" hangingPunct="1">
              <a:lnSpc>
                <a:spcPct val="150000"/>
              </a:lnSpc>
            </a:pPr>
            <a:r>
              <a:rPr lang="zh-CN" altLang="en-US" sz="1600" dirty="0"/>
              <a:t>对</a:t>
            </a:r>
            <a:r>
              <a:rPr lang="en-US" altLang="zh-CN" sz="1600" dirty="0"/>
              <a:t>n</a:t>
            </a:r>
            <a:r>
              <a:rPr lang="zh-CN" altLang="en-US" sz="1600" dirty="0"/>
              <a:t>个顶点的凸多边形，其三角剖分恰好有</a:t>
            </a:r>
            <a:r>
              <a:rPr lang="en-US" altLang="zh-CN" sz="1600" dirty="0"/>
              <a:t>n-3</a:t>
            </a:r>
            <a:r>
              <a:rPr lang="zh-CN" altLang="en-US" sz="1600" dirty="0"/>
              <a:t>条弦和</a:t>
            </a:r>
            <a:r>
              <a:rPr lang="en-US" altLang="zh-CN" sz="1600" dirty="0"/>
              <a:t>n-2</a:t>
            </a:r>
            <a:r>
              <a:rPr lang="zh-CN" altLang="en-US" sz="1600" dirty="0"/>
              <a:t>个三角形；</a:t>
            </a:r>
          </a:p>
          <a:p>
            <a:pPr eaLnBrk="1" hangingPunct="1">
              <a:lnSpc>
                <a:spcPct val="150000"/>
              </a:lnSpc>
            </a:pPr>
            <a:r>
              <a:rPr lang="zh-CN" altLang="en-US" sz="1600" dirty="0"/>
              <a:t>最优三角剖分问题：给定一个凸多边形</a:t>
            </a:r>
            <a:r>
              <a:rPr lang="en-US" altLang="zh-CN" sz="1600" dirty="0"/>
              <a:t>P={v</a:t>
            </a:r>
            <a:r>
              <a:rPr lang="en-US" altLang="zh-CN" sz="1600" baseline="-25000" dirty="0"/>
              <a:t>0</a:t>
            </a:r>
            <a:r>
              <a:rPr lang="en-US" altLang="zh-CN" sz="1600" dirty="0"/>
              <a:t>,v</a:t>
            </a:r>
            <a:r>
              <a:rPr lang="en-US" altLang="zh-CN" sz="1600" baseline="-25000" dirty="0"/>
              <a:t>1</a:t>
            </a:r>
            <a:r>
              <a:rPr lang="en-US" altLang="zh-CN" sz="1600" dirty="0"/>
              <a:t>,</a:t>
            </a:r>
            <a:r>
              <a:rPr lang="en-US" altLang="zh-CN" sz="1600" dirty="0">
                <a:latin typeface="Arial" panose="020B0604020202020204" pitchFamily="34" charset="0"/>
              </a:rPr>
              <a:t>…</a:t>
            </a:r>
            <a:r>
              <a:rPr lang="en-US" altLang="zh-CN" sz="1600" dirty="0"/>
              <a:t>,v</a:t>
            </a:r>
            <a:r>
              <a:rPr lang="en-US" altLang="zh-CN" sz="1600" baseline="-25000" dirty="0"/>
              <a:t>n-1</a:t>
            </a:r>
            <a:r>
              <a:rPr lang="en-US" altLang="zh-CN" sz="1600" dirty="0"/>
              <a:t>}</a:t>
            </a:r>
            <a:r>
              <a:rPr lang="zh-CN" altLang="en-US" sz="1600" dirty="0"/>
              <a:t>，以及定义在由多边形边和弦所组成的三角形上的一个权函数</a:t>
            </a:r>
            <a:r>
              <a:rPr lang="en-US" altLang="zh-CN" sz="1600" dirty="0"/>
              <a:t>ω</a:t>
            </a:r>
            <a:r>
              <a:rPr lang="zh-CN" altLang="en-US" sz="1600" dirty="0"/>
              <a:t>，要求确定该凸多边形的一个三角剖分，使得剖分中的诸三角形的权之和最小。</a:t>
            </a:r>
          </a:p>
        </p:txBody>
      </p:sp>
      <p:grpSp>
        <p:nvGrpSpPr>
          <p:cNvPr id="19" name="Group 4">
            <a:extLst>
              <a:ext uri="{FF2B5EF4-FFF2-40B4-BE49-F238E27FC236}">
                <a16:creationId xmlns:a16="http://schemas.microsoft.com/office/drawing/2014/main" id="{A8D0289B-1AC5-4FDA-8326-53422B02B79D}"/>
              </a:ext>
            </a:extLst>
          </p:cNvPr>
          <p:cNvGrpSpPr>
            <a:grpSpLocks/>
          </p:cNvGrpSpPr>
          <p:nvPr/>
        </p:nvGrpSpPr>
        <p:grpSpPr bwMode="auto">
          <a:xfrm>
            <a:off x="5951984" y="4221088"/>
            <a:ext cx="3867150" cy="2576513"/>
            <a:chOff x="1680" y="2649"/>
            <a:chExt cx="2436" cy="1623"/>
          </a:xfrm>
        </p:grpSpPr>
        <p:sp>
          <p:nvSpPr>
            <p:cNvPr id="20" name="Freeform 5">
              <a:extLst>
                <a:ext uri="{FF2B5EF4-FFF2-40B4-BE49-F238E27FC236}">
                  <a16:creationId xmlns:a16="http://schemas.microsoft.com/office/drawing/2014/main" id="{FDA8752D-89CD-4A6A-916C-99EE779D68A2}"/>
                </a:ext>
              </a:extLst>
            </p:cNvPr>
            <p:cNvSpPr>
              <a:spLocks/>
            </p:cNvSpPr>
            <p:nvPr/>
          </p:nvSpPr>
          <p:spPr bwMode="auto">
            <a:xfrm>
              <a:off x="1920" y="2880"/>
              <a:ext cx="1968" cy="1200"/>
            </a:xfrm>
            <a:custGeom>
              <a:avLst/>
              <a:gdLst>
                <a:gd name="T0" fmla="*/ 624 w 1968"/>
                <a:gd name="T1" fmla="*/ 0 h 1200"/>
                <a:gd name="T2" fmla="*/ 0 w 1968"/>
                <a:gd name="T3" fmla="*/ 432 h 1200"/>
                <a:gd name="T4" fmla="*/ 432 w 1968"/>
                <a:gd name="T5" fmla="*/ 1200 h 1200"/>
                <a:gd name="T6" fmla="*/ 1680 w 1968"/>
                <a:gd name="T7" fmla="*/ 1056 h 1200"/>
                <a:gd name="T8" fmla="*/ 1968 w 1968"/>
                <a:gd name="T9" fmla="*/ 480 h 1200"/>
                <a:gd name="T10" fmla="*/ 1536 w 1968"/>
                <a:gd name="T11" fmla="*/ 48 h 1200"/>
                <a:gd name="T12" fmla="*/ 624 w 1968"/>
                <a:gd name="T13" fmla="*/ 0 h 12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68" h="1200">
                  <a:moveTo>
                    <a:pt x="624" y="0"/>
                  </a:moveTo>
                  <a:lnTo>
                    <a:pt x="0" y="432"/>
                  </a:lnTo>
                  <a:lnTo>
                    <a:pt x="432" y="1200"/>
                  </a:lnTo>
                  <a:lnTo>
                    <a:pt x="1680" y="1056"/>
                  </a:lnTo>
                  <a:lnTo>
                    <a:pt x="1968" y="480"/>
                  </a:lnTo>
                  <a:lnTo>
                    <a:pt x="1536" y="48"/>
                  </a:lnTo>
                  <a:lnTo>
                    <a:pt x="624" y="0"/>
                  </a:lnTo>
                  <a:close/>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 name="Line 6">
              <a:extLst>
                <a:ext uri="{FF2B5EF4-FFF2-40B4-BE49-F238E27FC236}">
                  <a16:creationId xmlns:a16="http://schemas.microsoft.com/office/drawing/2014/main" id="{CBBFA07E-D7FD-475C-A91F-051A38D1D7CB}"/>
                </a:ext>
              </a:extLst>
            </p:cNvPr>
            <p:cNvSpPr>
              <a:spLocks noChangeShapeType="1"/>
            </p:cNvSpPr>
            <p:nvPr/>
          </p:nvSpPr>
          <p:spPr bwMode="auto">
            <a:xfrm flipH="1">
              <a:off x="2352" y="2880"/>
              <a:ext cx="192" cy="1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2" name="Line 7">
              <a:extLst>
                <a:ext uri="{FF2B5EF4-FFF2-40B4-BE49-F238E27FC236}">
                  <a16:creationId xmlns:a16="http://schemas.microsoft.com/office/drawing/2014/main" id="{3CA9253D-3519-4A01-8DA3-5D7FF98A0D4D}"/>
                </a:ext>
              </a:extLst>
            </p:cNvPr>
            <p:cNvSpPr>
              <a:spLocks noChangeShapeType="1"/>
            </p:cNvSpPr>
            <p:nvPr/>
          </p:nvSpPr>
          <p:spPr bwMode="auto">
            <a:xfrm>
              <a:off x="2544" y="2880"/>
              <a:ext cx="1056" cy="1056"/>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3" name="Line 8">
              <a:extLst>
                <a:ext uri="{FF2B5EF4-FFF2-40B4-BE49-F238E27FC236}">
                  <a16:creationId xmlns:a16="http://schemas.microsoft.com/office/drawing/2014/main" id="{03F8A9E0-731B-4877-A0E3-DA5AFC05EC72}"/>
                </a:ext>
              </a:extLst>
            </p:cNvPr>
            <p:cNvSpPr>
              <a:spLocks noChangeShapeType="1"/>
            </p:cNvSpPr>
            <p:nvPr/>
          </p:nvSpPr>
          <p:spPr bwMode="auto">
            <a:xfrm>
              <a:off x="3456" y="2928"/>
              <a:ext cx="144" cy="100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4" name="Text Box 9">
              <a:extLst>
                <a:ext uri="{FF2B5EF4-FFF2-40B4-BE49-F238E27FC236}">
                  <a16:creationId xmlns:a16="http://schemas.microsoft.com/office/drawing/2014/main" id="{CB9DA09C-798B-4CEC-B238-20AF08DB48D0}"/>
                </a:ext>
              </a:extLst>
            </p:cNvPr>
            <p:cNvSpPr txBox="1">
              <a:spLocks noChangeArrowheads="1"/>
            </p:cNvSpPr>
            <p:nvPr/>
          </p:nvSpPr>
          <p:spPr bwMode="auto">
            <a:xfrm>
              <a:off x="2364" y="2649"/>
              <a:ext cx="276"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v0</a:t>
              </a:r>
            </a:p>
          </p:txBody>
        </p:sp>
        <p:sp>
          <p:nvSpPr>
            <p:cNvPr id="25" name="Text Box 10">
              <a:extLst>
                <a:ext uri="{FF2B5EF4-FFF2-40B4-BE49-F238E27FC236}">
                  <a16:creationId xmlns:a16="http://schemas.microsoft.com/office/drawing/2014/main" id="{0D6A64C3-57E2-4D3D-8070-4144F217F604}"/>
                </a:ext>
              </a:extLst>
            </p:cNvPr>
            <p:cNvSpPr txBox="1">
              <a:spLocks noChangeArrowheads="1"/>
            </p:cNvSpPr>
            <p:nvPr/>
          </p:nvSpPr>
          <p:spPr bwMode="auto">
            <a:xfrm>
              <a:off x="1680" y="3168"/>
              <a:ext cx="276"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v1</a:t>
              </a:r>
            </a:p>
          </p:txBody>
        </p:sp>
        <p:sp>
          <p:nvSpPr>
            <p:cNvPr id="26" name="Text Box 11">
              <a:extLst>
                <a:ext uri="{FF2B5EF4-FFF2-40B4-BE49-F238E27FC236}">
                  <a16:creationId xmlns:a16="http://schemas.microsoft.com/office/drawing/2014/main" id="{48B33797-D37A-4E7C-AE3E-F80E61BB3769}"/>
                </a:ext>
              </a:extLst>
            </p:cNvPr>
            <p:cNvSpPr txBox="1">
              <a:spLocks noChangeArrowheads="1"/>
            </p:cNvSpPr>
            <p:nvPr/>
          </p:nvSpPr>
          <p:spPr bwMode="auto">
            <a:xfrm>
              <a:off x="2124" y="4022"/>
              <a:ext cx="276"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v2</a:t>
              </a:r>
            </a:p>
          </p:txBody>
        </p:sp>
        <p:sp>
          <p:nvSpPr>
            <p:cNvPr id="27" name="Text Box 12">
              <a:extLst>
                <a:ext uri="{FF2B5EF4-FFF2-40B4-BE49-F238E27FC236}">
                  <a16:creationId xmlns:a16="http://schemas.microsoft.com/office/drawing/2014/main" id="{87EF8882-E35E-4BC8-8F77-2D16C457FFCA}"/>
                </a:ext>
              </a:extLst>
            </p:cNvPr>
            <p:cNvSpPr txBox="1">
              <a:spLocks noChangeArrowheads="1"/>
            </p:cNvSpPr>
            <p:nvPr/>
          </p:nvSpPr>
          <p:spPr bwMode="auto">
            <a:xfrm>
              <a:off x="3552" y="3878"/>
              <a:ext cx="276"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v3</a:t>
              </a:r>
            </a:p>
          </p:txBody>
        </p:sp>
        <p:sp>
          <p:nvSpPr>
            <p:cNvPr id="28" name="Text Box 13">
              <a:extLst>
                <a:ext uri="{FF2B5EF4-FFF2-40B4-BE49-F238E27FC236}">
                  <a16:creationId xmlns:a16="http://schemas.microsoft.com/office/drawing/2014/main" id="{0486AC79-998D-4028-B582-45C3BBCCDBB8}"/>
                </a:ext>
              </a:extLst>
            </p:cNvPr>
            <p:cNvSpPr txBox="1">
              <a:spLocks noChangeArrowheads="1"/>
            </p:cNvSpPr>
            <p:nvPr/>
          </p:nvSpPr>
          <p:spPr bwMode="auto">
            <a:xfrm>
              <a:off x="3840" y="3216"/>
              <a:ext cx="276"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v4</a:t>
              </a:r>
            </a:p>
          </p:txBody>
        </p:sp>
        <p:sp>
          <p:nvSpPr>
            <p:cNvPr id="29" name="Text Box 14">
              <a:extLst>
                <a:ext uri="{FF2B5EF4-FFF2-40B4-BE49-F238E27FC236}">
                  <a16:creationId xmlns:a16="http://schemas.microsoft.com/office/drawing/2014/main" id="{DA1E3077-D870-472F-8FF9-A9DFE9B17B46}"/>
                </a:ext>
              </a:extLst>
            </p:cNvPr>
            <p:cNvSpPr txBox="1">
              <a:spLocks noChangeArrowheads="1"/>
            </p:cNvSpPr>
            <p:nvPr/>
          </p:nvSpPr>
          <p:spPr bwMode="auto">
            <a:xfrm>
              <a:off x="3408" y="2736"/>
              <a:ext cx="276"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v5</a:t>
              </a:r>
            </a:p>
          </p:txBody>
        </p:sp>
        <p:sp>
          <p:nvSpPr>
            <p:cNvPr id="30" name="Text Box 15">
              <a:extLst>
                <a:ext uri="{FF2B5EF4-FFF2-40B4-BE49-F238E27FC236}">
                  <a16:creationId xmlns:a16="http://schemas.microsoft.com/office/drawing/2014/main" id="{9DB252A4-8324-4221-8E2D-1E7379D71F94}"/>
                </a:ext>
              </a:extLst>
            </p:cNvPr>
            <p:cNvSpPr txBox="1">
              <a:spLocks noChangeArrowheads="1"/>
            </p:cNvSpPr>
            <p:nvPr/>
          </p:nvSpPr>
          <p:spPr bwMode="auto">
            <a:xfrm>
              <a:off x="2016" y="3264"/>
              <a:ext cx="432"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ω</a:t>
              </a:r>
              <a:r>
                <a:rPr kumimoji="1" lang="en-US" altLang="zh-CN" sz="2000" baseline="-25000">
                  <a:latin typeface="Times New Roman" panose="02020603050405020304" pitchFamily="18" charset="0"/>
                </a:rPr>
                <a:t>012</a:t>
              </a:r>
            </a:p>
          </p:txBody>
        </p:sp>
        <p:sp>
          <p:nvSpPr>
            <p:cNvPr id="31" name="Text Box 16">
              <a:extLst>
                <a:ext uri="{FF2B5EF4-FFF2-40B4-BE49-F238E27FC236}">
                  <a16:creationId xmlns:a16="http://schemas.microsoft.com/office/drawing/2014/main" id="{3CEACC54-95EC-4814-B5E4-15AEF2F3B3D5}"/>
                </a:ext>
              </a:extLst>
            </p:cNvPr>
            <p:cNvSpPr txBox="1">
              <a:spLocks noChangeArrowheads="1"/>
            </p:cNvSpPr>
            <p:nvPr/>
          </p:nvSpPr>
          <p:spPr bwMode="auto">
            <a:xfrm>
              <a:off x="2592" y="3504"/>
              <a:ext cx="432"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ω</a:t>
              </a:r>
              <a:r>
                <a:rPr kumimoji="1" lang="en-US" altLang="zh-CN" sz="2000" baseline="-25000">
                  <a:latin typeface="Times New Roman" panose="02020603050405020304" pitchFamily="18" charset="0"/>
                </a:rPr>
                <a:t>023</a:t>
              </a:r>
            </a:p>
          </p:txBody>
        </p:sp>
        <p:sp>
          <p:nvSpPr>
            <p:cNvPr id="32" name="Text Box 17">
              <a:extLst>
                <a:ext uri="{FF2B5EF4-FFF2-40B4-BE49-F238E27FC236}">
                  <a16:creationId xmlns:a16="http://schemas.microsoft.com/office/drawing/2014/main" id="{53F10CEE-0690-4E06-9DF7-E1132ED8CEEF}"/>
                </a:ext>
              </a:extLst>
            </p:cNvPr>
            <p:cNvSpPr txBox="1">
              <a:spLocks noChangeArrowheads="1"/>
            </p:cNvSpPr>
            <p:nvPr/>
          </p:nvSpPr>
          <p:spPr bwMode="auto">
            <a:xfrm>
              <a:off x="2928" y="3024"/>
              <a:ext cx="432"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ω</a:t>
              </a:r>
              <a:r>
                <a:rPr kumimoji="1" lang="en-US" altLang="zh-CN" sz="2000" baseline="-25000">
                  <a:latin typeface="Times New Roman" panose="02020603050405020304" pitchFamily="18" charset="0"/>
                </a:rPr>
                <a:t>035</a:t>
              </a:r>
            </a:p>
          </p:txBody>
        </p:sp>
        <p:sp>
          <p:nvSpPr>
            <p:cNvPr id="33" name="Text Box 18">
              <a:extLst>
                <a:ext uri="{FF2B5EF4-FFF2-40B4-BE49-F238E27FC236}">
                  <a16:creationId xmlns:a16="http://schemas.microsoft.com/office/drawing/2014/main" id="{A6940E86-D584-441E-BC4B-3861811420BD}"/>
                </a:ext>
              </a:extLst>
            </p:cNvPr>
            <p:cNvSpPr txBox="1">
              <a:spLocks noChangeArrowheads="1"/>
            </p:cNvSpPr>
            <p:nvPr/>
          </p:nvSpPr>
          <p:spPr bwMode="auto">
            <a:xfrm>
              <a:off x="3456" y="3216"/>
              <a:ext cx="432"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ω</a:t>
              </a:r>
              <a:r>
                <a:rPr kumimoji="1" lang="en-US" altLang="zh-CN" sz="2000" baseline="-25000">
                  <a:latin typeface="Times New Roman" panose="02020603050405020304" pitchFamily="18" charset="0"/>
                </a:rPr>
                <a:t>345</a:t>
              </a: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CF9C4286-FE30-4192-8361-0EAA19DCCBFE}"/>
              </a:ext>
            </a:extLst>
          </p:cNvPr>
          <p:cNvSpPr>
            <a:spLocks noGrp="1" noChangeArrowheads="1"/>
          </p:cNvSpPr>
          <p:nvPr>
            <p:ph type="title"/>
          </p:nvPr>
        </p:nvSpPr>
        <p:spPr/>
        <p:txBody>
          <a:bodyPr/>
          <a:lstStyle/>
          <a:p>
            <a:pPr eaLnBrk="1" hangingPunct="1"/>
            <a:r>
              <a:rPr lang="zh-CN" altLang="en-US"/>
              <a:t>凸多边形的最优三角剖分</a:t>
            </a:r>
          </a:p>
        </p:txBody>
      </p:sp>
      <p:sp>
        <p:nvSpPr>
          <p:cNvPr id="23555" name="Rectangle 3">
            <a:extLst>
              <a:ext uri="{FF2B5EF4-FFF2-40B4-BE49-F238E27FC236}">
                <a16:creationId xmlns:a16="http://schemas.microsoft.com/office/drawing/2014/main" id="{4A675B1A-E979-4435-92AB-F969A6248391}"/>
              </a:ext>
            </a:extLst>
          </p:cNvPr>
          <p:cNvSpPr>
            <a:spLocks noGrp="1" noChangeArrowheads="1"/>
          </p:cNvSpPr>
          <p:nvPr>
            <p:ph idx="1"/>
          </p:nvPr>
        </p:nvSpPr>
        <p:spPr>
          <a:xfrm>
            <a:off x="2706688" y="2017714"/>
            <a:ext cx="7696200" cy="1582737"/>
          </a:xfrm>
        </p:spPr>
        <p:txBody>
          <a:bodyPr>
            <a:normAutofit/>
          </a:bodyPr>
          <a:lstStyle/>
          <a:p>
            <a:pPr eaLnBrk="1" hangingPunct="1">
              <a:lnSpc>
                <a:spcPct val="160000"/>
              </a:lnSpc>
            </a:pPr>
            <a:r>
              <a:rPr lang="zh-CN" altLang="en-US" sz="2000" dirty="0"/>
              <a:t>三角剖分的结构及其相关问题</a:t>
            </a:r>
          </a:p>
          <a:p>
            <a:pPr lvl="1" eaLnBrk="1" hangingPunct="1">
              <a:lnSpc>
                <a:spcPct val="160000"/>
              </a:lnSpc>
            </a:pPr>
            <a:r>
              <a:rPr lang="zh-CN" altLang="en-US" sz="1800" dirty="0"/>
              <a:t>三角剖分问题和表达式的完全加括号问题（如矩阵连乘问题）都可以表述成一个正则二叉树（不含度为</a:t>
            </a:r>
            <a:r>
              <a:rPr lang="en-US" altLang="zh-CN" sz="1800" dirty="0"/>
              <a:t>1</a:t>
            </a:r>
            <a:r>
              <a:rPr lang="zh-CN" altLang="en-US" sz="1800" dirty="0"/>
              <a:t>的结点的二叉树）；</a:t>
            </a:r>
          </a:p>
        </p:txBody>
      </p:sp>
      <p:sp>
        <p:nvSpPr>
          <p:cNvPr id="23558" name="Text Box 60">
            <a:extLst>
              <a:ext uri="{FF2B5EF4-FFF2-40B4-BE49-F238E27FC236}">
                <a16:creationId xmlns:a16="http://schemas.microsoft.com/office/drawing/2014/main" id="{E6ABD1CC-657C-43F4-B7E3-54826E78B89F}"/>
              </a:ext>
            </a:extLst>
          </p:cNvPr>
          <p:cNvSpPr txBox="1">
            <a:spLocks noChangeArrowheads="1"/>
          </p:cNvSpPr>
          <p:nvPr/>
        </p:nvSpPr>
        <p:spPr bwMode="auto">
          <a:xfrm>
            <a:off x="2894013" y="6237289"/>
            <a:ext cx="320675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 ( (A</a:t>
            </a:r>
            <a:r>
              <a:rPr kumimoji="1" lang="en-US" altLang="zh-CN" sz="2000" baseline="-25000">
                <a:latin typeface="Times New Roman" panose="02020603050405020304" pitchFamily="18" charset="0"/>
              </a:rPr>
              <a:t>1</a:t>
            </a:r>
            <a:r>
              <a:rPr kumimoji="1" lang="en-US" altLang="zh-CN" sz="2000">
                <a:latin typeface="Times New Roman" panose="02020603050405020304" pitchFamily="18" charset="0"/>
              </a:rPr>
              <a:t>*A</a:t>
            </a:r>
            <a:r>
              <a:rPr kumimoji="1" lang="en-US" altLang="zh-CN" sz="2000" baseline="-25000">
                <a:latin typeface="Times New Roman" panose="02020603050405020304" pitchFamily="18" charset="0"/>
              </a:rPr>
              <a:t>2</a:t>
            </a:r>
            <a:r>
              <a:rPr kumimoji="1" lang="en-US" altLang="zh-CN" sz="2000">
                <a:latin typeface="Times New Roman" panose="02020603050405020304" pitchFamily="18" charset="0"/>
              </a:rPr>
              <a:t>) * A</a:t>
            </a:r>
            <a:r>
              <a:rPr kumimoji="1" lang="en-US" altLang="zh-CN" sz="2000" baseline="-25000">
                <a:latin typeface="Times New Roman" panose="02020603050405020304" pitchFamily="18" charset="0"/>
              </a:rPr>
              <a:t>3</a:t>
            </a:r>
            <a:r>
              <a:rPr kumimoji="1" lang="en-US" altLang="zh-CN" sz="2000">
                <a:latin typeface="Times New Roman" panose="02020603050405020304" pitchFamily="18" charset="0"/>
              </a:rPr>
              <a:t> ) * (A</a:t>
            </a:r>
            <a:r>
              <a:rPr kumimoji="1" lang="en-US" altLang="zh-CN" sz="2000" baseline="-25000">
                <a:latin typeface="Times New Roman" panose="02020603050405020304" pitchFamily="18" charset="0"/>
              </a:rPr>
              <a:t>4</a:t>
            </a:r>
            <a:r>
              <a:rPr kumimoji="1" lang="en-US" altLang="zh-CN" sz="2000">
                <a:latin typeface="Times New Roman" panose="02020603050405020304" pitchFamily="18" charset="0"/>
              </a:rPr>
              <a:t>*A</a:t>
            </a:r>
            <a:r>
              <a:rPr kumimoji="1" lang="en-US" altLang="zh-CN" sz="2000" baseline="-25000">
                <a:latin typeface="Times New Roman" panose="02020603050405020304" pitchFamily="18" charset="0"/>
              </a:rPr>
              <a:t>5</a:t>
            </a:r>
            <a:r>
              <a:rPr kumimoji="1" lang="en-US" altLang="zh-CN" sz="2000">
                <a:latin typeface="Times New Roman" panose="02020603050405020304" pitchFamily="18" charset="0"/>
              </a:rPr>
              <a:t>) )</a:t>
            </a:r>
          </a:p>
        </p:txBody>
      </p:sp>
      <p:grpSp>
        <p:nvGrpSpPr>
          <p:cNvPr id="63" name="Group 4">
            <a:extLst>
              <a:ext uri="{FF2B5EF4-FFF2-40B4-BE49-F238E27FC236}">
                <a16:creationId xmlns:a16="http://schemas.microsoft.com/office/drawing/2014/main" id="{FAFA735E-B9AA-46D6-9D97-80C047F5E8F8}"/>
              </a:ext>
            </a:extLst>
          </p:cNvPr>
          <p:cNvGrpSpPr>
            <a:grpSpLocks/>
          </p:cNvGrpSpPr>
          <p:nvPr/>
        </p:nvGrpSpPr>
        <p:grpSpPr bwMode="auto">
          <a:xfrm>
            <a:off x="6571258" y="3600451"/>
            <a:ext cx="3822700" cy="2576512"/>
            <a:chOff x="2750" y="2217"/>
            <a:chExt cx="2408" cy="1623"/>
          </a:xfrm>
        </p:grpSpPr>
        <p:sp>
          <p:nvSpPr>
            <p:cNvPr id="64" name="Freeform 5">
              <a:extLst>
                <a:ext uri="{FF2B5EF4-FFF2-40B4-BE49-F238E27FC236}">
                  <a16:creationId xmlns:a16="http://schemas.microsoft.com/office/drawing/2014/main" id="{B411485A-46BD-49A3-8E57-FE86ADF29D69}"/>
                </a:ext>
              </a:extLst>
            </p:cNvPr>
            <p:cNvSpPr>
              <a:spLocks/>
            </p:cNvSpPr>
            <p:nvPr/>
          </p:nvSpPr>
          <p:spPr bwMode="auto">
            <a:xfrm>
              <a:off x="2976" y="2448"/>
              <a:ext cx="1968" cy="1200"/>
            </a:xfrm>
            <a:custGeom>
              <a:avLst/>
              <a:gdLst>
                <a:gd name="T0" fmla="*/ 624 w 1968"/>
                <a:gd name="T1" fmla="*/ 0 h 1200"/>
                <a:gd name="T2" fmla="*/ 0 w 1968"/>
                <a:gd name="T3" fmla="*/ 432 h 1200"/>
                <a:gd name="T4" fmla="*/ 432 w 1968"/>
                <a:gd name="T5" fmla="*/ 1200 h 1200"/>
                <a:gd name="T6" fmla="*/ 1680 w 1968"/>
                <a:gd name="T7" fmla="*/ 1056 h 1200"/>
                <a:gd name="T8" fmla="*/ 1968 w 1968"/>
                <a:gd name="T9" fmla="*/ 480 h 1200"/>
                <a:gd name="T10" fmla="*/ 1536 w 1968"/>
                <a:gd name="T11" fmla="*/ 48 h 1200"/>
                <a:gd name="T12" fmla="*/ 624 w 1968"/>
                <a:gd name="T13" fmla="*/ 0 h 12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68" h="1200">
                  <a:moveTo>
                    <a:pt x="624" y="0"/>
                  </a:moveTo>
                  <a:lnTo>
                    <a:pt x="0" y="432"/>
                  </a:lnTo>
                  <a:lnTo>
                    <a:pt x="432" y="1200"/>
                  </a:lnTo>
                  <a:lnTo>
                    <a:pt x="1680" y="1056"/>
                  </a:lnTo>
                  <a:lnTo>
                    <a:pt x="1968" y="480"/>
                  </a:lnTo>
                  <a:lnTo>
                    <a:pt x="1536" y="48"/>
                  </a:lnTo>
                  <a:lnTo>
                    <a:pt x="624" y="0"/>
                  </a:lnTo>
                  <a:close/>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5" name="Line 6">
              <a:extLst>
                <a:ext uri="{FF2B5EF4-FFF2-40B4-BE49-F238E27FC236}">
                  <a16:creationId xmlns:a16="http://schemas.microsoft.com/office/drawing/2014/main" id="{15FAB77B-54C5-4BF8-BDCC-3CCBFEC136D5}"/>
                </a:ext>
              </a:extLst>
            </p:cNvPr>
            <p:cNvSpPr>
              <a:spLocks noChangeShapeType="1"/>
            </p:cNvSpPr>
            <p:nvPr/>
          </p:nvSpPr>
          <p:spPr bwMode="auto">
            <a:xfrm flipH="1">
              <a:off x="3408" y="2448"/>
              <a:ext cx="192" cy="1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6" name="Line 7">
              <a:extLst>
                <a:ext uri="{FF2B5EF4-FFF2-40B4-BE49-F238E27FC236}">
                  <a16:creationId xmlns:a16="http://schemas.microsoft.com/office/drawing/2014/main" id="{632FBF9A-69CA-41D2-A044-BDAD751B5B32}"/>
                </a:ext>
              </a:extLst>
            </p:cNvPr>
            <p:cNvSpPr>
              <a:spLocks noChangeShapeType="1"/>
            </p:cNvSpPr>
            <p:nvPr/>
          </p:nvSpPr>
          <p:spPr bwMode="auto">
            <a:xfrm>
              <a:off x="3600" y="2448"/>
              <a:ext cx="1056" cy="1056"/>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7" name="Line 8">
              <a:extLst>
                <a:ext uri="{FF2B5EF4-FFF2-40B4-BE49-F238E27FC236}">
                  <a16:creationId xmlns:a16="http://schemas.microsoft.com/office/drawing/2014/main" id="{92764AC7-B6BB-4F07-BF78-DBFCF18A5C32}"/>
                </a:ext>
              </a:extLst>
            </p:cNvPr>
            <p:cNvSpPr>
              <a:spLocks noChangeShapeType="1"/>
            </p:cNvSpPr>
            <p:nvPr/>
          </p:nvSpPr>
          <p:spPr bwMode="auto">
            <a:xfrm>
              <a:off x="4512" y="2496"/>
              <a:ext cx="144" cy="100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8" name="Text Box 9">
              <a:extLst>
                <a:ext uri="{FF2B5EF4-FFF2-40B4-BE49-F238E27FC236}">
                  <a16:creationId xmlns:a16="http://schemas.microsoft.com/office/drawing/2014/main" id="{A64D96F8-18E3-49AD-BDFD-EA8D060D29D4}"/>
                </a:ext>
              </a:extLst>
            </p:cNvPr>
            <p:cNvSpPr txBox="1">
              <a:spLocks noChangeArrowheads="1"/>
            </p:cNvSpPr>
            <p:nvPr/>
          </p:nvSpPr>
          <p:spPr bwMode="auto">
            <a:xfrm>
              <a:off x="3434" y="2217"/>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0</a:t>
              </a:r>
            </a:p>
          </p:txBody>
        </p:sp>
        <p:sp>
          <p:nvSpPr>
            <p:cNvPr id="69" name="Text Box 10">
              <a:extLst>
                <a:ext uri="{FF2B5EF4-FFF2-40B4-BE49-F238E27FC236}">
                  <a16:creationId xmlns:a16="http://schemas.microsoft.com/office/drawing/2014/main" id="{4940563D-B108-41CB-9641-1A347A87C294}"/>
                </a:ext>
              </a:extLst>
            </p:cNvPr>
            <p:cNvSpPr txBox="1">
              <a:spLocks noChangeArrowheads="1"/>
            </p:cNvSpPr>
            <p:nvPr/>
          </p:nvSpPr>
          <p:spPr bwMode="auto">
            <a:xfrm>
              <a:off x="2750" y="2736"/>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1</a:t>
              </a:r>
            </a:p>
          </p:txBody>
        </p:sp>
        <p:sp>
          <p:nvSpPr>
            <p:cNvPr id="70" name="Text Box 11">
              <a:extLst>
                <a:ext uri="{FF2B5EF4-FFF2-40B4-BE49-F238E27FC236}">
                  <a16:creationId xmlns:a16="http://schemas.microsoft.com/office/drawing/2014/main" id="{E3BA047B-75C0-4444-AA15-D93B6DEDD6B5}"/>
                </a:ext>
              </a:extLst>
            </p:cNvPr>
            <p:cNvSpPr txBox="1">
              <a:spLocks noChangeArrowheads="1"/>
            </p:cNvSpPr>
            <p:nvPr/>
          </p:nvSpPr>
          <p:spPr bwMode="auto">
            <a:xfrm>
              <a:off x="3194" y="3590"/>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2</a:t>
              </a:r>
            </a:p>
          </p:txBody>
        </p:sp>
        <p:sp>
          <p:nvSpPr>
            <p:cNvPr id="71" name="Text Box 12">
              <a:extLst>
                <a:ext uri="{FF2B5EF4-FFF2-40B4-BE49-F238E27FC236}">
                  <a16:creationId xmlns:a16="http://schemas.microsoft.com/office/drawing/2014/main" id="{5C782DC2-201A-4FB0-BF7A-F7EA68EBD558}"/>
                </a:ext>
              </a:extLst>
            </p:cNvPr>
            <p:cNvSpPr txBox="1">
              <a:spLocks noChangeArrowheads="1"/>
            </p:cNvSpPr>
            <p:nvPr/>
          </p:nvSpPr>
          <p:spPr bwMode="auto">
            <a:xfrm>
              <a:off x="4622" y="3446"/>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3</a:t>
              </a:r>
            </a:p>
          </p:txBody>
        </p:sp>
        <p:sp>
          <p:nvSpPr>
            <p:cNvPr id="72" name="Text Box 13">
              <a:extLst>
                <a:ext uri="{FF2B5EF4-FFF2-40B4-BE49-F238E27FC236}">
                  <a16:creationId xmlns:a16="http://schemas.microsoft.com/office/drawing/2014/main" id="{E744A4B5-F097-44B7-BCF7-D6CE890AD4E8}"/>
                </a:ext>
              </a:extLst>
            </p:cNvPr>
            <p:cNvSpPr txBox="1">
              <a:spLocks noChangeArrowheads="1"/>
            </p:cNvSpPr>
            <p:nvPr/>
          </p:nvSpPr>
          <p:spPr bwMode="auto">
            <a:xfrm>
              <a:off x="4910" y="2784"/>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4</a:t>
              </a:r>
            </a:p>
          </p:txBody>
        </p:sp>
        <p:sp>
          <p:nvSpPr>
            <p:cNvPr id="73" name="Text Box 14">
              <a:extLst>
                <a:ext uri="{FF2B5EF4-FFF2-40B4-BE49-F238E27FC236}">
                  <a16:creationId xmlns:a16="http://schemas.microsoft.com/office/drawing/2014/main" id="{1E4C16E9-7A5A-4EF3-8FF2-51524AAD5190}"/>
                </a:ext>
              </a:extLst>
            </p:cNvPr>
            <p:cNvSpPr txBox="1">
              <a:spLocks noChangeArrowheads="1"/>
            </p:cNvSpPr>
            <p:nvPr/>
          </p:nvSpPr>
          <p:spPr bwMode="auto">
            <a:xfrm>
              <a:off x="4478" y="2304"/>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5</a:t>
              </a:r>
            </a:p>
          </p:txBody>
        </p:sp>
        <p:sp>
          <p:nvSpPr>
            <p:cNvPr id="74" name="Oval 15">
              <a:extLst>
                <a:ext uri="{FF2B5EF4-FFF2-40B4-BE49-F238E27FC236}">
                  <a16:creationId xmlns:a16="http://schemas.microsoft.com/office/drawing/2014/main" id="{33B3C0D7-AADD-4BBF-A857-B30D93288FF5}"/>
                </a:ext>
              </a:extLst>
            </p:cNvPr>
            <p:cNvSpPr>
              <a:spLocks noChangeArrowheads="1"/>
            </p:cNvSpPr>
            <p:nvPr/>
          </p:nvSpPr>
          <p:spPr bwMode="auto">
            <a:xfrm>
              <a:off x="4032" y="2421"/>
              <a:ext cx="96" cy="96"/>
            </a:xfrm>
            <a:prstGeom prst="ellipse">
              <a:avLst/>
            </a:prstGeom>
            <a:solidFill>
              <a:srgbClr val="66FF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75" name="Oval 16">
              <a:extLst>
                <a:ext uri="{FF2B5EF4-FFF2-40B4-BE49-F238E27FC236}">
                  <a16:creationId xmlns:a16="http://schemas.microsoft.com/office/drawing/2014/main" id="{526DC342-1ED3-4B35-9BB5-7910BB89D317}"/>
                </a:ext>
              </a:extLst>
            </p:cNvPr>
            <p:cNvSpPr>
              <a:spLocks noChangeArrowheads="1"/>
            </p:cNvSpPr>
            <p:nvPr/>
          </p:nvSpPr>
          <p:spPr bwMode="auto">
            <a:xfrm>
              <a:off x="4032" y="2880"/>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76" name="Oval 17">
              <a:extLst>
                <a:ext uri="{FF2B5EF4-FFF2-40B4-BE49-F238E27FC236}">
                  <a16:creationId xmlns:a16="http://schemas.microsoft.com/office/drawing/2014/main" id="{CC8861E0-652E-4BB2-A6CE-14FA0A9824FF}"/>
                </a:ext>
              </a:extLst>
            </p:cNvPr>
            <p:cNvSpPr>
              <a:spLocks noChangeArrowheads="1"/>
            </p:cNvSpPr>
            <p:nvPr/>
          </p:nvSpPr>
          <p:spPr bwMode="auto">
            <a:xfrm>
              <a:off x="4530" y="2886"/>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77" name="Oval 18">
              <a:extLst>
                <a:ext uri="{FF2B5EF4-FFF2-40B4-BE49-F238E27FC236}">
                  <a16:creationId xmlns:a16="http://schemas.microsoft.com/office/drawing/2014/main" id="{EF92499B-A18E-4788-9C20-9507A3817198}"/>
                </a:ext>
              </a:extLst>
            </p:cNvPr>
            <p:cNvSpPr>
              <a:spLocks noChangeArrowheads="1"/>
            </p:cNvSpPr>
            <p:nvPr/>
          </p:nvSpPr>
          <p:spPr bwMode="auto">
            <a:xfrm>
              <a:off x="3456" y="2988"/>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78" name="Rectangle 19">
              <a:extLst>
                <a:ext uri="{FF2B5EF4-FFF2-40B4-BE49-F238E27FC236}">
                  <a16:creationId xmlns:a16="http://schemas.microsoft.com/office/drawing/2014/main" id="{BB0E5C50-6EB8-4340-886C-CA6C6C3DAC49}"/>
                </a:ext>
              </a:extLst>
            </p:cNvPr>
            <p:cNvSpPr>
              <a:spLocks noChangeArrowheads="1"/>
            </p:cNvSpPr>
            <p:nvPr/>
          </p:nvSpPr>
          <p:spPr bwMode="auto">
            <a:xfrm>
              <a:off x="3216" y="2640"/>
              <a:ext cx="96" cy="96"/>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79" name="Rectangle 20">
              <a:extLst>
                <a:ext uri="{FF2B5EF4-FFF2-40B4-BE49-F238E27FC236}">
                  <a16:creationId xmlns:a16="http://schemas.microsoft.com/office/drawing/2014/main" id="{83A4AF7F-8AA4-43DE-A4F7-00ED8EB65B59}"/>
                </a:ext>
              </a:extLst>
            </p:cNvPr>
            <p:cNvSpPr>
              <a:spLocks noChangeArrowheads="1"/>
            </p:cNvSpPr>
            <p:nvPr/>
          </p:nvSpPr>
          <p:spPr bwMode="auto">
            <a:xfrm>
              <a:off x="3120" y="3168"/>
              <a:ext cx="96" cy="96"/>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80" name="Rectangle 21">
              <a:extLst>
                <a:ext uri="{FF2B5EF4-FFF2-40B4-BE49-F238E27FC236}">
                  <a16:creationId xmlns:a16="http://schemas.microsoft.com/office/drawing/2014/main" id="{89D5E67E-E8D3-42D1-85FF-DDB61F23A0A2}"/>
                </a:ext>
              </a:extLst>
            </p:cNvPr>
            <p:cNvSpPr>
              <a:spLocks noChangeArrowheads="1"/>
            </p:cNvSpPr>
            <p:nvPr/>
          </p:nvSpPr>
          <p:spPr bwMode="auto">
            <a:xfrm>
              <a:off x="4032" y="3504"/>
              <a:ext cx="96" cy="96"/>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81" name="Rectangle 22">
              <a:extLst>
                <a:ext uri="{FF2B5EF4-FFF2-40B4-BE49-F238E27FC236}">
                  <a16:creationId xmlns:a16="http://schemas.microsoft.com/office/drawing/2014/main" id="{C82F1FC2-D35B-4880-9F8E-43EF4C97A6ED}"/>
                </a:ext>
              </a:extLst>
            </p:cNvPr>
            <p:cNvSpPr>
              <a:spLocks noChangeArrowheads="1"/>
            </p:cNvSpPr>
            <p:nvPr/>
          </p:nvSpPr>
          <p:spPr bwMode="auto">
            <a:xfrm>
              <a:off x="4770" y="3120"/>
              <a:ext cx="96" cy="96"/>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82" name="Rectangle 23">
              <a:extLst>
                <a:ext uri="{FF2B5EF4-FFF2-40B4-BE49-F238E27FC236}">
                  <a16:creationId xmlns:a16="http://schemas.microsoft.com/office/drawing/2014/main" id="{C0DA2E17-C28B-4CD9-BC6A-2FE90090BD7C}"/>
                </a:ext>
              </a:extLst>
            </p:cNvPr>
            <p:cNvSpPr>
              <a:spLocks noChangeArrowheads="1"/>
            </p:cNvSpPr>
            <p:nvPr/>
          </p:nvSpPr>
          <p:spPr bwMode="auto">
            <a:xfrm>
              <a:off x="4716" y="2688"/>
              <a:ext cx="96" cy="96"/>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cxnSp>
          <p:nvCxnSpPr>
            <p:cNvPr id="83" name="AutoShape 24">
              <a:extLst>
                <a:ext uri="{FF2B5EF4-FFF2-40B4-BE49-F238E27FC236}">
                  <a16:creationId xmlns:a16="http://schemas.microsoft.com/office/drawing/2014/main" id="{C8CDE7A1-DB26-4338-9C70-4D40261CBB54}"/>
                </a:ext>
              </a:extLst>
            </p:cNvPr>
            <p:cNvCxnSpPr>
              <a:cxnSpLocks noChangeShapeType="1"/>
              <a:stCxn id="74" idx="4"/>
              <a:endCxn id="75" idx="0"/>
            </p:cNvCxnSpPr>
            <p:nvPr/>
          </p:nvCxnSpPr>
          <p:spPr bwMode="auto">
            <a:xfrm>
              <a:off x="4080" y="2517"/>
              <a:ext cx="0" cy="36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 name="AutoShape 25">
              <a:extLst>
                <a:ext uri="{FF2B5EF4-FFF2-40B4-BE49-F238E27FC236}">
                  <a16:creationId xmlns:a16="http://schemas.microsoft.com/office/drawing/2014/main" id="{F31E8389-3E01-4457-9252-CCB54A224120}"/>
                </a:ext>
              </a:extLst>
            </p:cNvPr>
            <p:cNvCxnSpPr>
              <a:cxnSpLocks noChangeShapeType="1"/>
              <a:stCxn id="74" idx="5"/>
              <a:endCxn id="76" idx="1"/>
            </p:cNvCxnSpPr>
            <p:nvPr/>
          </p:nvCxnSpPr>
          <p:spPr bwMode="auto">
            <a:xfrm>
              <a:off x="4114" y="2503"/>
              <a:ext cx="430" cy="39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 name="AutoShape 26">
              <a:extLst>
                <a:ext uri="{FF2B5EF4-FFF2-40B4-BE49-F238E27FC236}">
                  <a16:creationId xmlns:a16="http://schemas.microsoft.com/office/drawing/2014/main" id="{051A804B-3422-40E5-B480-70B28112D39C}"/>
                </a:ext>
              </a:extLst>
            </p:cNvPr>
            <p:cNvCxnSpPr>
              <a:cxnSpLocks noChangeShapeType="1"/>
              <a:stCxn id="75" idx="3"/>
              <a:endCxn id="77" idx="7"/>
            </p:cNvCxnSpPr>
            <p:nvPr/>
          </p:nvCxnSpPr>
          <p:spPr bwMode="auto">
            <a:xfrm flipH="1">
              <a:off x="3538" y="2962"/>
              <a:ext cx="508" cy="4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AutoShape 27">
              <a:extLst>
                <a:ext uri="{FF2B5EF4-FFF2-40B4-BE49-F238E27FC236}">
                  <a16:creationId xmlns:a16="http://schemas.microsoft.com/office/drawing/2014/main" id="{59E2D38C-6314-4F20-ACBB-B782638A56DA}"/>
                </a:ext>
              </a:extLst>
            </p:cNvPr>
            <p:cNvCxnSpPr>
              <a:cxnSpLocks noChangeShapeType="1"/>
              <a:stCxn id="75" idx="3"/>
              <a:endCxn id="80" idx="0"/>
            </p:cNvCxnSpPr>
            <p:nvPr/>
          </p:nvCxnSpPr>
          <p:spPr bwMode="auto">
            <a:xfrm>
              <a:off x="4046" y="2962"/>
              <a:ext cx="34" cy="54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AutoShape 28">
              <a:extLst>
                <a:ext uri="{FF2B5EF4-FFF2-40B4-BE49-F238E27FC236}">
                  <a16:creationId xmlns:a16="http://schemas.microsoft.com/office/drawing/2014/main" id="{728AA907-2B67-443B-B6F2-D8A5EE304BD8}"/>
                </a:ext>
              </a:extLst>
            </p:cNvPr>
            <p:cNvCxnSpPr>
              <a:cxnSpLocks noChangeShapeType="1"/>
              <a:stCxn id="77" idx="2"/>
              <a:endCxn id="78" idx="2"/>
            </p:cNvCxnSpPr>
            <p:nvPr/>
          </p:nvCxnSpPr>
          <p:spPr bwMode="auto">
            <a:xfrm flipH="1" flipV="1">
              <a:off x="3264" y="2736"/>
              <a:ext cx="192"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AutoShape 29">
              <a:extLst>
                <a:ext uri="{FF2B5EF4-FFF2-40B4-BE49-F238E27FC236}">
                  <a16:creationId xmlns:a16="http://schemas.microsoft.com/office/drawing/2014/main" id="{7C87517A-922F-4F40-B8E2-94B8A36110C2}"/>
                </a:ext>
              </a:extLst>
            </p:cNvPr>
            <p:cNvCxnSpPr>
              <a:cxnSpLocks noChangeShapeType="1"/>
              <a:stCxn id="77" idx="3"/>
              <a:endCxn id="79" idx="3"/>
            </p:cNvCxnSpPr>
            <p:nvPr/>
          </p:nvCxnSpPr>
          <p:spPr bwMode="auto">
            <a:xfrm flipH="1">
              <a:off x="3216" y="3070"/>
              <a:ext cx="254" cy="14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 name="AutoShape 30">
              <a:extLst>
                <a:ext uri="{FF2B5EF4-FFF2-40B4-BE49-F238E27FC236}">
                  <a16:creationId xmlns:a16="http://schemas.microsoft.com/office/drawing/2014/main" id="{3F9649DC-2DEC-4B7C-83F4-64489D04DAA0}"/>
                </a:ext>
              </a:extLst>
            </p:cNvPr>
            <p:cNvCxnSpPr>
              <a:cxnSpLocks noChangeShapeType="1"/>
              <a:stCxn id="76" idx="6"/>
              <a:endCxn id="82" idx="2"/>
            </p:cNvCxnSpPr>
            <p:nvPr/>
          </p:nvCxnSpPr>
          <p:spPr bwMode="auto">
            <a:xfrm flipV="1">
              <a:off x="4626" y="2784"/>
              <a:ext cx="138" cy="1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AutoShape 31">
              <a:extLst>
                <a:ext uri="{FF2B5EF4-FFF2-40B4-BE49-F238E27FC236}">
                  <a16:creationId xmlns:a16="http://schemas.microsoft.com/office/drawing/2014/main" id="{AF7998CD-0A60-4FE3-8ECE-4C6DB25B8360}"/>
                </a:ext>
              </a:extLst>
            </p:cNvPr>
            <p:cNvCxnSpPr>
              <a:cxnSpLocks noChangeShapeType="1"/>
              <a:stCxn id="76" idx="6"/>
              <a:endCxn id="81" idx="0"/>
            </p:cNvCxnSpPr>
            <p:nvPr/>
          </p:nvCxnSpPr>
          <p:spPr bwMode="auto">
            <a:xfrm>
              <a:off x="4626" y="2934"/>
              <a:ext cx="192" cy="18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1" name="Text Box 32">
              <a:extLst>
                <a:ext uri="{FF2B5EF4-FFF2-40B4-BE49-F238E27FC236}">
                  <a16:creationId xmlns:a16="http://schemas.microsoft.com/office/drawing/2014/main" id="{60EE4D88-07B2-45AA-9C29-F640746D434F}"/>
                </a:ext>
              </a:extLst>
            </p:cNvPr>
            <p:cNvSpPr txBox="1">
              <a:spLocks noChangeArrowheads="1"/>
            </p:cNvSpPr>
            <p:nvPr/>
          </p:nvSpPr>
          <p:spPr bwMode="auto">
            <a:xfrm>
              <a:off x="3020" y="2448"/>
              <a:ext cx="284"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a:t>
              </a:r>
              <a:r>
                <a:rPr kumimoji="1" lang="en-US" altLang="zh-CN" sz="2000" baseline="-25000">
                  <a:latin typeface="Times New Roman" panose="02020603050405020304" pitchFamily="18" charset="0"/>
                </a:rPr>
                <a:t>1</a:t>
              </a:r>
            </a:p>
          </p:txBody>
        </p:sp>
        <p:sp>
          <p:nvSpPr>
            <p:cNvPr id="92" name="Text Box 33">
              <a:extLst>
                <a:ext uri="{FF2B5EF4-FFF2-40B4-BE49-F238E27FC236}">
                  <a16:creationId xmlns:a16="http://schemas.microsoft.com/office/drawing/2014/main" id="{1E632418-DDE1-4BB0-A9F8-54026773C33B}"/>
                </a:ext>
              </a:extLst>
            </p:cNvPr>
            <p:cNvSpPr txBox="1">
              <a:spLocks noChangeArrowheads="1"/>
            </p:cNvSpPr>
            <p:nvPr/>
          </p:nvSpPr>
          <p:spPr bwMode="auto">
            <a:xfrm>
              <a:off x="2846" y="3216"/>
              <a:ext cx="284"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a:t>
              </a:r>
              <a:r>
                <a:rPr kumimoji="1" lang="en-US" altLang="zh-CN" sz="2000" baseline="-25000">
                  <a:latin typeface="Times New Roman" panose="02020603050405020304" pitchFamily="18" charset="0"/>
                </a:rPr>
                <a:t>2</a:t>
              </a:r>
            </a:p>
          </p:txBody>
        </p:sp>
        <p:sp>
          <p:nvSpPr>
            <p:cNvPr id="93" name="Text Box 34">
              <a:extLst>
                <a:ext uri="{FF2B5EF4-FFF2-40B4-BE49-F238E27FC236}">
                  <a16:creationId xmlns:a16="http://schemas.microsoft.com/office/drawing/2014/main" id="{725BB7E9-950A-4E59-859A-533BE7682D7E}"/>
                </a:ext>
              </a:extLst>
            </p:cNvPr>
            <p:cNvSpPr txBox="1">
              <a:spLocks noChangeArrowheads="1"/>
            </p:cNvSpPr>
            <p:nvPr/>
          </p:nvSpPr>
          <p:spPr bwMode="auto">
            <a:xfrm>
              <a:off x="3950" y="3552"/>
              <a:ext cx="284"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a:t>
              </a:r>
              <a:r>
                <a:rPr kumimoji="1" lang="en-US" altLang="zh-CN" sz="2000" baseline="-25000">
                  <a:latin typeface="Times New Roman" panose="02020603050405020304" pitchFamily="18" charset="0"/>
                </a:rPr>
                <a:t>3</a:t>
              </a:r>
            </a:p>
          </p:txBody>
        </p:sp>
        <p:sp>
          <p:nvSpPr>
            <p:cNvPr id="94" name="Text Box 35">
              <a:extLst>
                <a:ext uri="{FF2B5EF4-FFF2-40B4-BE49-F238E27FC236}">
                  <a16:creationId xmlns:a16="http://schemas.microsoft.com/office/drawing/2014/main" id="{B65B1B6C-93BA-4ED0-B375-A3CB61AFED5B}"/>
                </a:ext>
              </a:extLst>
            </p:cNvPr>
            <p:cNvSpPr txBox="1">
              <a:spLocks noChangeArrowheads="1"/>
            </p:cNvSpPr>
            <p:nvPr/>
          </p:nvSpPr>
          <p:spPr bwMode="auto">
            <a:xfrm>
              <a:off x="4814" y="3120"/>
              <a:ext cx="284"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a:t>
              </a:r>
              <a:r>
                <a:rPr kumimoji="1" lang="en-US" altLang="zh-CN" sz="2000" baseline="-25000">
                  <a:latin typeface="Times New Roman" panose="02020603050405020304" pitchFamily="18" charset="0"/>
                </a:rPr>
                <a:t>4</a:t>
              </a:r>
            </a:p>
          </p:txBody>
        </p:sp>
        <p:sp>
          <p:nvSpPr>
            <p:cNvPr id="95" name="Text Box 36">
              <a:extLst>
                <a:ext uri="{FF2B5EF4-FFF2-40B4-BE49-F238E27FC236}">
                  <a16:creationId xmlns:a16="http://schemas.microsoft.com/office/drawing/2014/main" id="{AD1814DB-054B-46CC-8E1D-1C69CEA46570}"/>
                </a:ext>
              </a:extLst>
            </p:cNvPr>
            <p:cNvSpPr txBox="1">
              <a:spLocks noChangeArrowheads="1"/>
            </p:cNvSpPr>
            <p:nvPr/>
          </p:nvSpPr>
          <p:spPr bwMode="auto">
            <a:xfrm>
              <a:off x="4766" y="2496"/>
              <a:ext cx="284"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a:t>
              </a:r>
              <a:r>
                <a:rPr kumimoji="1" lang="en-US" altLang="zh-CN" sz="2000" baseline="-25000">
                  <a:latin typeface="Times New Roman" panose="02020603050405020304" pitchFamily="18" charset="0"/>
                </a:rPr>
                <a:t>5</a:t>
              </a:r>
            </a:p>
          </p:txBody>
        </p:sp>
      </p:grpSp>
      <p:grpSp>
        <p:nvGrpSpPr>
          <p:cNvPr id="96" name="Group 37">
            <a:extLst>
              <a:ext uri="{FF2B5EF4-FFF2-40B4-BE49-F238E27FC236}">
                <a16:creationId xmlns:a16="http://schemas.microsoft.com/office/drawing/2014/main" id="{F404198B-6C76-48EA-8172-258A9F7D9DC4}"/>
              </a:ext>
            </a:extLst>
          </p:cNvPr>
          <p:cNvGrpSpPr>
            <a:grpSpLocks/>
          </p:cNvGrpSpPr>
          <p:nvPr/>
        </p:nvGrpSpPr>
        <p:grpSpPr bwMode="auto">
          <a:xfrm>
            <a:off x="2897783" y="3744913"/>
            <a:ext cx="3270250" cy="2081213"/>
            <a:chOff x="398" y="2251"/>
            <a:chExt cx="2060" cy="1311"/>
          </a:xfrm>
        </p:grpSpPr>
        <p:sp>
          <p:nvSpPr>
            <p:cNvPr id="97" name="Oval 38">
              <a:extLst>
                <a:ext uri="{FF2B5EF4-FFF2-40B4-BE49-F238E27FC236}">
                  <a16:creationId xmlns:a16="http://schemas.microsoft.com/office/drawing/2014/main" id="{7948467F-39E2-4F1C-B323-2C5AFBAC85A5}"/>
                </a:ext>
              </a:extLst>
            </p:cNvPr>
            <p:cNvSpPr>
              <a:spLocks noChangeArrowheads="1"/>
            </p:cNvSpPr>
            <p:nvPr/>
          </p:nvSpPr>
          <p:spPr bwMode="auto">
            <a:xfrm>
              <a:off x="1383" y="2251"/>
              <a:ext cx="96" cy="96"/>
            </a:xfrm>
            <a:prstGeom prst="ellipse">
              <a:avLst/>
            </a:prstGeom>
            <a:solidFill>
              <a:srgbClr val="66FF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98" name="Oval 39">
              <a:extLst>
                <a:ext uri="{FF2B5EF4-FFF2-40B4-BE49-F238E27FC236}">
                  <a16:creationId xmlns:a16="http://schemas.microsoft.com/office/drawing/2014/main" id="{FAD08E47-B379-4C0F-9001-A7B5FABD1D09}"/>
                </a:ext>
              </a:extLst>
            </p:cNvPr>
            <p:cNvSpPr>
              <a:spLocks noChangeArrowheads="1"/>
            </p:cNvSpPr>
            <p:nvPr/>
          </p:nvSpPr>
          <p:spPr bwMode="auto">
            <a:xfrm>
              <a:off x="1020" y="2614"/>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99" name="Oval 40">
              <a:extLst>
                <a:ext uri="{FF2B5EF4-FFF2-40B4-BE49-F238E27FC236}">
                  <a16:creationId xmlns:a16="http://schemas.microsoft.com/office/drawing/2014/main" id="{1907849D-1993-4788-A220-D11E6B557C49}"/>
                </a:ext>
              </a:extLst>
            </p:cNvPr>
            <p:cNvSpPr>
              <a:spLocks noChangeArrowheads="1"/>
            </p:cNvSpPr>
            <p:nvPr/>
          </p:nvSpPr>
          <p:spPr bwMode="auto">
            <a:xfrm>
              <a:off x="2018" y="2886"/>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100" name="Oval 41">
              <a:extLst>
                <a:ext uri="{FF2B5EF4-FFF2-40B4-BE49-F238E27FC236}">
                  <a16:creationId xmlns:a16="http://schemas.microsoft.com/office/drawing/2014/main" id="{B562ECEE-B5D6-48F2-9824-AF53120FAE7E}"/>
                </a:ext>
              </a:extLst>
            </p:cNvPr>
            <p:cNvSpPr>
              <a:spLocks noChangeArrowheads="1"/>
            </p:cNvSpPr>
            <p:nvPr/>
          </p:nvSpPr>
          <p:spPr bwMode="auto">
            <a:xfrm>
              <a:off x="754" y="2875"/>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101" name="Rectangle 42">
              <a:extLst>
                <a:ext uri="{FF2B5EF4-FFF2-40B4-BE49-F238E27FC236}">
                  <a16:creationId xmlns:a16="http://schemas.microsoft.com/office/drawing/2014/main" id="{2951D57C-F12A-417F-BC10-07B034A793E4}"/>
                </a:ext>
              </a:extLst>
            </p:cNvPr>
            <p:cNvSpPr>
              <a:spLocks noChangeArrowheads="1"/>
            </p:cNvSpPr>
            <p:nvPr/>
          </p:nvSpPr>
          <p:spPr bwMode="auto">
            <a:xfrm>
              <a:off x="528" y="3216"/>
              <a:ext cx="96" cy="96"/>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102" name="Rectangle 43">
              <a:extLst>
                <a:ext uri="{FF2B5EF4-FFF2-40B4-BE49-F238E27FC236}">
                  <a16:creationId xmlns:a16="http://schemas.microsoft.com/office/drawing/2014/main" id="{D97E5785-5A64-49DF-AC0B-8BCE74E275A3}"/>
                </a:ext>
              </a:extLst>
            </p:cNvPr>
            <p:cNvSpPr>
              <a:spLocks noChangeArrowheads="1"/>
            </p:cNvSpPr>
            <p:nvPr/>
          </p:nvSpPr>
          <p:spPr bwMode="auto">
            <a:xfrm>
              <a:off x="912" y="3216"/>
              <a:ext cx="96" cy="96"/>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103" name="Rectangle 44">
              <a:extLst>
                <a:ext uri="{FF2B5EF4-FFF2-40B4-BE49-F238E27FC236}">
                  <a16:creationId xmlns:a16="http://schemas.microsoft.com/office/drawing/2014/main" id="{3983EB1F-5C15-4E10-99BC-C0195666394B}"/>
                </a:ext>
              </a:extLst>
            </p:cNvPr>
            <p:cNvSpPr>
              <a:spLocks noChangeArrowheads="1"/>
            </p:cNvSpPr>
            <p:nvPr/>
          </p:nvSpPr>
          <p:spPr bwMode="auto">
            <a:xfrm>
              <a:off x="1474" y="3230"/>
              <a:ext cx="96" cy="96"/>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104" name="Rectangle 45">
              <a:extLst>
                <a:ext uri="{FF2B5EF4-FFF2-40B4-BE49-F238E27FC236}">
                  <a16:creationId xmlns:a16="http://schemas.microsoft.com/office/drawing/2014/main" id="{C925A60A-D086-4D1D-8DFD-BE9A37443932}"/>
                </a:ext>
              </a:extLst>
            </p:cNvPr>
            <p:cNvSpPr>
              <a:spLocks noChangeArrowheads="1"/>
            </p:cNvSpPr>
            <p:nvPr/>
          </p:nvSpPr>
          <p:spPr bwMode="auto">
            <a:xfrm>
              <a:off x="1776" y="3264"/>
              <a:ext cx="96" cy="96"/>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105" name="Rectangle 46">
              <a:extLst>
                <a:ext uri="{FF2B5EF4-FFF2-40B4-BE49-F238E27FC236}">
                  <a16:creationId xmlns:a16="http://schemas.microsoft.com/office/drawing/2014/main" id="{8250F35E-B93F-4FAC-AA4C-94BE9EC34B92}"/>
                </a:ext>
              </a:extLst>
            </p:cNvPr>
            <p:cNvSpPr>
              <a:spLocks noChangeArrowheads="1"/>
            </p:cNvSpPr>
            <p:nvPr/>
          </p:nvSpPr>
          <p:spPr bwMode="auto">
            <a:xfrm>
              <a:off x="2256" y="3264"/>
              <a:ext cx="96" cy="96"/>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cxnSp>
          <p:nvCxnSpPr>
            <p:cNvPr id="106" name="AutoShape 47">
              <a:extLst>
                <a:ext uri="{FF2B5EF4-FFF2-40B4-BE49-F238E27FC236}">
                  <a16:creationId xmlns:a16="http://schemas.microsoft.com/office/drawing/2014/main" id="{DB138EB3-4D88-4EE0-8FC7-32D8F007803A}"/>
                </a:ext>
              </a:extLst>
            </p:cNvPr>
            <p:cNvCxnSpPr>
              <a:cxnSpLocks noChangeShapeType="1"/>
              <a:stCxn id="97" idx="4"/>
              <a:endCxn id="98" idx="0"/>
            </p:cNvCxnSpPr>
            <p:nvPr/>
          </p:nvCxnSpPr>
          <p:spPr bwMode="auto">
            <a:xfrm flipH="1">
              <a:off x="1068" y="2347"/>
              <a:ext cx="363" cy="26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7" name="AutoShape 48">
              <a:extLst>
                <a:ext uri="{FF2B5EF4-FFF2-40B4-BE49-F238E27FC236}">
                  <a16:creationId xmlns:a16="http://schemas.microsoft.com/office/drawing/2014/main" id="{4503C065-C63E-4549-B3E0-E4BF92F99AD7}"/>
                </a:ext>
              </a:extLst>
            </p:cNvPr>
            <p:cNvCxnSpPr>
              <a:cxnSpLocks noChangeShapeType="1"/>
              <a:stCxn id="97" idx="4"/>
              <a:endCxn id="99" idx="1"/>
            </p:cNvCxnSpPr>
            <p:nvPr/>
          </p:nvCxnSpPr>
          <p:spPr bwMode="auto">
            <a:xfrm>
              <a:off x="1431" y="2347"/>
              <a:ext cx="601" cy="55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8" name="AutoShape 49">
              <a:extLst>
                <a:ext uri="{FF2B5EF4-FFF2-40B4-BE49-F238E27FC236}">
                  <a16:creationId xmlns:a16="http://schemas.microsoft.com/office/drawing/2014/main" id="{015922B5-D552-42C4-BAC0-0231A46B42E9}"/>
                </a:ext>
              </a:extLst>
            </p:cNvPr>
            <p:cNvCxnSpPr>
              <a:cxnSpLocks noChangeShapeType="1"/>
              <a:stCxn id="98" idx="4"/>
              <a:endCxn id="100" idx="7"/>
            </p:cNvCxnSpPr>
            <p:nvPr/>
          </p:nvCxnSpPr>
          <p:spPr bwMode="auto">
            <a:xfrm flipH="1">
              <a:off x="836" y="2710"/>
              <a:ext cx="232" cy="17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9" name="AutoShape 50">
              <a:extLst>
                <a:ext uri="{FF2B5EF4-FFF2-40B4-BE49-F238E27FC236}">
                  <a16:creationId xmlns:a16="http://schemas.microsoft.com/office/drawing/2014/main" id="{D64DD262-20A8-4A34-AB68-184E426716E9}"/>
                </a:ext>
              </a:extLst>
            </p:cNvPr>
            <p:cNvCxnSpPr>
              <a:cxnSpLocks noChangeShapeType="1"/>
              <a:stCxn id="98" idx="4"/>
              <a:endCxn id="103" idx="0"/>
            </p:cNvCxnSpPr>
            <p:nvPr/>
          </p:nvCxnSpPr>
          <p:spPr bwMode="auto">
            <a:xfrm>
              <a:off x="1068" y="2710"/>
              <a:ext cx="454" cy="52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0" name="AutoShape 51">
              <a:extLst>
                <a:ext uri="{FF2B5EF4-FFF2-40B4-BE49-F238E27FC236}">
                  <a16:creationId xmlns:a16="http://schemas.microsoft.com/office/drawing/2014/main" id="{018AAFD6-3EAE-438F-B363-97D99CA7F631}"/>
                </a:ext>
              </a:extLst>
            </p:cNvPr>
            <p:cNvCxnSpPr>
              <a:cxnSpLocks noChangeShapeType="1"/>
              <a:stCxn id="100" idx="4"/>
              <a:endCxn id="101" idx="0"/>
            </p:cNvCxnSpPr>
            <p:nvPr/>
          </p:nvCxnSpPr>
          <p:spPr bwMode="auto">
            <a:xfrm flipH="1">
              <a:off x="576" y="2971"/>
              <a:ext cx="226" cy="24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1" name="AutoShape 52">
              <a:extLst>
                <a:ext uri="{FF2B5EF4-FFF2-40B4-BE49-F238E27FC236}">
                  <a16:creationId xmlns:a16="http://schemas.microsoft.com/office/drawing/2014/main" id="{668C0A08-333C-4EA8-A0FC-4F884370F775}"/>
                </a:ext>
              </a:extLst>
            </p:cNvPr>
            <p:cNvCxnSpPr>
              <a:cxnSpLocks noChangeShapeType="1"/>
              <a:stCxn id="100" idx="4"/>
              <a:endCxn id="102" idx="0"/>
            </p:cNvCxnSpPr>
            <p:nvPr/>
          </p:nvCxnSpPr>
          <p:spPr bwMode="auto">
            <a:xfrm>
              <a:off x="802" y="2971"/>
              <a:ext cx="158" cy="24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 name="AutoShape 53">
              <a:extLst>
                <a:ext uri="{FF2B5EF4-FFF2-40B4-BE49-F238E27FC236}">
                  <a16:creationId xmlns:a16="http://schemas.microsoft.com/office/drawing/2014/main" id="{1B0EEF04-F730-4EA0-8F92-F922464C5E7D}"/>
                </a:ext>
              </a:extLst>
            </p:cNvPr>
            <p:cNvCxnSpPr>
              <a:cxnSpLocks noChangeShapeType="1"/>
              <a:stCxn id="99" idx="4"/>
              <a:endCxn id="105" idx="0"/>
            </p:cNvCxnSpPr>
            <p:nvPr/>
          </p:nvCxnSpPr>
          <p:spPr bwMode="auto">
            <a:xfrm>
              <a:off x="2066" y="2982"/>
              <a:ext cx="238" cy="28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 name="AutoShape 54">
              <a:extLst>
                <a:ext uri="{FF2B5EF4-FFF2-40B4-BE49-F238E27FC236}">
                  <a16:creationId xmlns:a16="http://schemas.microsoft.com/office/drawing/2014/main" id="{4F64AACC-CC42-4148-B581-2C9E6FF4BBC9}"/>
                </a:ext>
              </a:extLst>
            </p:cNvPr>
            <p:cNvCxnSpPr>
              <a:cxnSpLocks noChangeShapeType="1"/>
              <a:stCxn id="99" idx="4"/>
              <a:endCxn id="104" idx="0"/>
            </p:cNvCxnSpPr>
            <p:nvPr/>
          </p:nvCxnSpPr>
          <p:spPr bwMode="auto">
            <a:xfrm flipH="1">
              <a:off x="1824" y="2982"/>
              <a:ext cx="242" cy="28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4" name="Text Box 55">
              <a:extLst>
                <a:ext uri="{FF2B5EF4-FFF2-40B4-BE49-F238E27FC236}">
                  <a16:creationId xmlns:a16="http://schemas.microsoft.com/office/drawing/2014/main" id="{72EC176B-C7A4-4B8C-A80E-849B55E34208}"/>
                </a:ext>
              </a:extLst>
            </p:cNvPr>
            <p:cNvSpPr txBox="1">
              <a:spLocks noChangeArrowheads="1"/>
            </p:cNvSpPr>
            <p:nvPr/>
          </p:nvSpPr>
          <p:spPr bwMode="auto">
            <a:xfrm>
              <a:off x="398" y="3312"/>
              <a:ext cx="284"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a:t>
              </a:r>
              <a:r>
                <a:rPr kumimoji="1" lang="en-US" altLang="zh-CN" sz="2000" baseline="-25000">
                  <a:latin typeface="Times New Roman" panose="02020603050405020304" pitchFamily="18" charset="0"/>
                </a:rPr>
                <a:t>1</a:t>
              </a:r>
            </a:p>
          </p:txBody>
        </p:sp>
        <p:sp>
          <p:nvSpPr>
            <p:cNvPr id="115" name="Text Box 56">
              <a:extLst>
                <a:ext uri="{FF2B5EF4-FFF2-40B4-BE49-F238E27FC236}">
                  <a16:creationId xmlns:a16="http://schemas.microsoft.com/office/drawing/2014/main" id="{014A1F35-88F1-4027-9100-B5437202700C}"/>
                </a:ext>
              </a:extLst>
            </p:cNvPr>
            <p:cNvSpPr txBox="1">
              <a:spLocks noChangeArrowheads="1"/>
            </p:cNvSpPr>
            <p:nvPr/>
          </p:nvSpPr>
          <p:spPr bwMode="auto">
            <a:xfrm>
              <a:off x="878" y="3312"/>
              <a:ext cx="284"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a:t>
              </a:r>
              <a:r>
                <a:rPr kumimoji="1" lang="en-US" altLang="zh-CN" sz="2000" baseline="-25000">
                  <a:latin typeface="Times New Roman" panose="02020603050405020304" pitchFamily="18" charset="0"/>
                </a:rPr>
                <a:t>2</a:t>
              </a:r>
            </a:p>
          </p:txBody>
        </p:sp>
        <p:sp>
          <p:nvSpPr>
            <p:cNvPr id="116" name="Text Box 57">
              <a:extLst>
                <a:ext uri="{FF2B5EF4-FFF2-40B4-BE49-F238E27FC236}">
                  <a16:creationId xmlns:a16="http://schemas.microsoft.com/office/drawing/2014/main" id="{65F20871-425F-471F-840B-DEF74ED39674}"/>
                </a:ext>
              </a:extLst>
            </p:cNvPr>
            <p:cNvSpPr txBox="1">
              <a:spLocks noChangeArrowheads="1"/>
            </p:cNvSpPr>
            <p:nvPr/>
          </p:nvSpPr>
          <p:spPr bwMode="auto">
            <a:xfrm>
              <a:off x="1358" y="3312"/>
              <a:ext cx="284"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a:t>
              </a:r>
              <a:r>
                <a:rPr kumimoji="1" lang="en-US" altLang="zh-CN" sz="2000" baseline="-25000">
                  <a:latin typeface="Times New Roman" panose="02020603050405020304" pitchFamily="18" charset="0"/>
                </a:rPr>
                <a:t>3</a:t>
              </a:r>
            </a:p>
          </p:txBody>
        </p:sp>
        <p:sp>
          <p:nvSpPr>
            <p:cNvPr id="117" name="Text Box 58">
              <a:extLst>
                <a:ext uri="{FF2B5EF4-FFF2-40B4-BE49-F238E27FC236}">
                  <a16:creationId xmlns:a16="http://schemas.microsoft.com/office/drawing/2014/main" id="{8881ECAB-F78F-4D9A-9E4C-43AED257AAA6}"/>
                </a:ext>
              </a:extLst>
            </p:cNvPr>
            <p:cNvSpPr txBox="1">
              <a:spLocks noChangeArrowheads="1"/>
            </p:cNvSpPr>
            <p:nvPr/>
          </p:nvSpPr>
          <p:spPr bwMode="auto">
            <a:xfrm>
              <a:off x="1694" y="3312"/>
              <a:ext cx="284"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a:t>
              </a:r>
              <a:r>
                <a:rPr kumimoji="1" lang="en-US" altLang="zh-CN" sz="2000" baseline="-25000">
                  <a:latin typeface="Times New Roman" panose="02020603050405020304" pitchFamily="18" charset="0"/>
                </a:rPr>
                <a:t>4</a:t>
              </a:r>
            </a:p>
          </p:txBody>
        </p:sp>
        <p:sp>
          <p:nvSpPr>
            <p:cNvPr id="118" name="Text Box 59">
              <a:extLst>
                <a:ext uri="{FF2B5EF4-FFF2-40B4-BE49-F238E27FC236}">
                  <a16:creationId xmlns:a16="http://schemas.microsoft.com/office/drawing/2014/main" id="{763B8B9E-6015-459C-AE03-462CAEE620E5}"/>
                </a:ext>
              </a:extLst>
            </p:cNvPr>
            <p:cNvSpPr txBox="1">
              <a:spLocks noChangeArrowheads="1"/>
            </p:cNvSpPr>
            <p:nvPr/>
          </p:nvSpPr>
          <p:spPr bwMode="auto">
            <a:xfrm>
              <a:off x="2174" y="3312"/>
              <a:ext cx="284"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a:t>
              </a:r>
              <a:r>
                <a:rPr kumimoji="1" lang="en-US" altLang="zh-CN" sz="2000" baseline="-25000">
                  <a:latin typeface="Times New Roman" panose="02020603050405020304" pitchFamily="18" charset="0"/>
                </a:rPr>
                <a:t>5</a:t>
              </a:r>
            </a:p>
          </p:txBody>
        </p:sp>
      </p:grpSp>
      <p:sp>
        <p:nvSpPr>
          <p:cNvPr id="119" name="AutoShape 61">
            <a:extLst>
              <a:ext uri="{FF2B5EF4-FFF2-40B4-BE49-F238E27FC236}">
                <a16:creationId xmlns:a16="http://schemas.microsoft.com/office/drawing/2014/main" id="{B00548F0-CFFE-4CA4-81CD-841051E4E261}"/>
              </a:ext>
            </a:extLst>
          </p:cNvPr>
          <p:cNvSpPr>
            <a:spLocks noChangeArrowheads="1"/>
          </p:cNvSpPr>
          <p:nvPr/>
        </p:nvSpPr>
        <p:spPr bwMode="auto">
          <a:xfrm>
            <a:off x="4388446" y="5905501"/>
            <a:ext cx="228600" cy="304800"/>
          </a:xfrm>
          <a:prstGeom prst="upDownArrow">
            <a:avLst>
              <a:gd name="adj1" fmla="val 50000"/>
              <a:gd name="adj2" fmla="val 26667"/>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120" name="AutoShape 62">
            <a:extLst>
              <a:ext uri="{FF2B5EF4-FFF2-40B4-BE49-F238E27FC236}">
                <a16:creationId xmlns:a16="http://schemas.microsoft.com/office/drawing/2014/main" id="{099C880A-90D2-4142-858D-079F38826E15}"/>
              </a:ext>
            </a:extLst>
          </p:cNvPr>
          <p:cNvSpPr>
            <a:spLocks noChangeArrowheads="1"/>
          </p:cNvSpPr>
          <p:nvPr/>
        </p:nvSpPr>
        <p:spPr bwMode="auto">
          <a:xfrm>
            <a:off x="5972771" y="4752976"/>
            <a:ext cx="457200" cy="228600"/>
          </a:xfrm>
          <a:prstGeom prst="leftRightArrow">
            <a:avLst>
              <a:gd name="adj1" fmla="val 50000"/>
              <a:gd name="adj2" fmla="val 40000"/>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9148474F-772C-4735-AD5A-CB4D2C05299D}"/>
              </a:ext>
            </a:extLst>
          </p:cNvPr>
          <p:cNvSpPr>
            <a:spLocks noGrp="1" noChangeArrowheads="1"/>
          </p:cNvSpPr>
          <p:nvPr>
            <p:ph type="title"/>
          </p:nvPr>
        </p:nvSpPr>
        <p:spPr/>
        <p:txBody>
          <a:bodyPr/>
          <a:lstStyle/>
          <a:p>
            <a:pPr eaLnBrk="1" hangingPunct="1"/>
            <a:r>
              <a:rPr lang="zh-CN" altLang="en-US"/>
              <a:t>凸多边形的最优三角剖分</a:t>
            </a:r>
          </a:p>
        </p:txBody>
      </p:sp>
      <p:sp>
        <p:nvSpPr>
          <p:cNvPr id="24579" name="Rectangle 3">
            <a:extLst>
              <a:ext uri="{FF2B5EF4-FFF2-40B4-BE49-F238E27FC236}">
                <a16:creationId xmlns:a16="http://schemas.microsoft.com/office/drawing/2014/main" id="{70AC4C9A-6EBC-46F7-B009-6BD8F365C0ED}"/>
              </a:ext>
            </a:extLst>
          </p:cNvPr>
          <p:cNvSpPr>
            <a:spLocks noGrp="1" noChangeArrowheads="1"/>
          </p:cNvSpPr>
          <p:nvPr>
            <p:ph idx="1"/>
          </p:nvPr>
        </p:nvSpPr>
        <p:spPr>
          <a:xfrm>
            <a:off x="2706688" y="2017713"/>
            <a:ext cx="7696200" cy="2089150"/>
          </a:xfrm>
        </p:spPr>
        <p:txBody>
          <a:bodyPr>
            <a:normAutofit fontScale="85000" lnSpcReduction="10000"/>
          </a:bodyPr>
          <a:lstStyle/>
          <a:p>
            <a:pPr eaLnBrk="1" hangingPunct="1"/>
            <a:r>
              <a:rPr lang="zh-CN" altLang="en-US" sz="2400" dirty="0"/>
              <a:t>最优子结构性质</a:t>
            </a:r>
          </a:p>
          <a:p>
            <a:pPr lvl="1" eaLnBrk="1" hangingPunct="1"/>
            <a:r>
              <a:rPr lang="zh-CN" altLang="en-US" sz="2000" dirty="0"/>
              <a:t>若</a:t>
            </a:r>
            <a:r>
              <a:rPr lang="en-US" altLang="zh-CN" sz="2000" dirty="0"/>
              <a:t>P={v</a:t>
            </a:r>
            <a:r>
              <a:rPr lang="en-US" altLang="zh-CN" sz="2000" baseline="-25000" dirty="0"/>
              <a:t>0</a:t>
            </a:r>
            <a:r>
              <a:rPr lang="en-US" altLang="zh-CN" sz="2000" dirty="0"/>
              <a:t>,v</a:t>
            </a:r>
            <a:r>
              <a:rPr lang="en-US" altLang="zh-CN" sz="2000" baseline="-25000" dirty="0"/>
              <a:t>1</a:t>
            </a:r>
            <a:r>
              <a:rPr lang="en-US" altLang="zh-CN" sz="2000" dirty="0"/>
              <a:t>,</a:t>
            </a:r>
            <a:r>
              <a:rPr lang="en-US" altLang="zh-CN" sz="2000" dirty="0">
                <a:latin typeface="Arial" panose="020B0604020202020204" pitchFamily="34" charset="0"/>
              </a:rPr>
              <a:t>…</a:t>
            </a:r>
            <a:r>
              <a:rPr lang="en-US" altLang="zh-CN" sz="2000" dirty="0"/>
              <a:t>,v</a:t>
            </a:r>
            <a:r>
              <a:rPr lang="en-US" altLang="zh-CN" sz="2000" baseline="-25000" dirty="0"/>
              <a:t>n-1</a:t>
            </a:r>
            <a:r>
              <a:rPr lang="en-US" altLang="zh-CN" sz="2000" dirty="0"/>
              <a:t>}</a:t>
            </a:r>
            <a:r>
              <a:rPr lang="zh-CN" altLang="en-US" sz="2000" dirty="0"/>
              <a:t>的一个最优三角剖分</a:t>
            </a:r>
            <a:r>
              <a:rPr lang="en-US" altLang="zh-CN" sz="2000" dirty="0"/>
              <a:t>T</a:t>
            </a:r>
            <a:r>
              <a:rPr lang="zh-CN" altLang="en-US" sz="2000" dirty="0"/>
              <a:t>包含了三角形</a:t>
            </a:r>
            <a:r>
              <a:rPr lang="en-US" altLang="zh-CN" sz="2000" dirty="0"/>
              <a:t>v</a:t>
            </a:r>
            <a:r>
              <a:rPr lang="en-US" altLang="zh-CN" sz="2000" baseline="-25000" dirty="0"/>
              <a:t>0</a:t>
            </a:r>
            <a:r>
              <a:rPr lang="en-US" altLang="zh-CN" sz="2000" dirty="0"/>
              <a:t>v</a:t>
            </a:r>
            <a:r>
              <a:rPr lang="en-US" altLang="zh-CN" sz="2000" baseline="-25000" dirty="0"/>
              <a:t>k</a:t>
            </a:r>
            <a:r>
              <a:rPr lang="en-US" altLang="zh-CN" sz="2000" dirty="0"/>
              <a:t>v</a:t>
            </a:r>
            <a:r>
              <a:rPr lang="en-US" altLang="zh-CN" sz="2000" baseline="-25000" dirty="0"/>
              <a:t>n-1</a:t>
            </a:r>
            <a:r>
              <a:rPr lang="zh-CN" altLang="en-US" sz="2000" dirty="0"/>
              <a:t>，由</a:t>
            </a:r>
            <a:r>
              <a:rPr lang="en-US" altLang="zh-CN" sz="2000" dirty="0"/>
              <a:t>T</a:t>
            </a:r>
            <a:r>
              <a:rPr lang="en-US" altLang="zh-CN" sz="2000" baseline="-25000" dirty="0"/>
              <a:t>0</a:t>
            </a:r>
            <a:r>
              <a:rPr lang="en-US" altLang="zh-CN" sz="2000" baseline="-25000" dirty="0">
                <a:latin typeface="Arial" panose="020B0604020202020204" pitchFamily="34" charset="0"/>
              </a:rPr>
              <a:t>…</a:t>
            </a:r>
            <a:r>
              <a:rPr lang="en-US" altLang="zh-CN" sz="2000" baseline="-25000" dirty="0"/>
              <a:t>n-1</a:t>
            </a:r>
            <a:r>
              <a:rPr lang="zh-CN" altLang="en-US" sz="2000" dirty="0"/>
              <a:t>的权等于</a:t>
            </a:r>
            <a:r>
              <a:rPr lang="en-US" altLang="zh-CN" sz="2000" dirty="0"/>
              <a:t>T</a:t>
            </a:r>
            <a:r>
              <a:rPr lang="en-US" altLang="zh-CN" sz="2000" baseline="-25000" dirty="0"/>
              <a:t>0</a:t>
            </a:r>
            <a:r>
              <a:rPr lang="en-US" altLang="zh-CN" sz="2000" baseline="-25000" dirty="0">
                <a:latin typeface="Arial" panose="020B0604020202020204" pitchFamily="34" charset="0"/>
              </a:rPr>
              <a:t>…</a:t>
            </a:r>
            <a:r>
              <a:rPr lang="en-US" altLang="zh-CN" sz="2000" baseline="-25000" dirty="0" err="1"/>
              <a:t>k</a:t>
            </a:r>
            <a:r>
              <a:rPr lang="en-US" altLang="zh-CN" sz="2000" dirty="0" err="1"/>
              <a:t>+T</a:t>
            </a:r>
            <a:r>
              <a:rPr lang="en-US" altLang="zh-CN" sz="2000" baseline="-25000" dirty="0" err="1"/>
              <a:t>k</a:t>
            </a:r>
            <a:r>
              <a:rPr lang="en-US" altLang="zh-CN" sz="2000" baseline="-25000" dirty="0">
                <a:latin typeface="Arial" panose="020B0604020202020204" pitchFamily="34" charset="0"/>
              </a:rPr>
              <a:t>…</a:t>
            </a:r>
            <a:r>
              <a:rPr lang="en-US" altLang="zh-CN" sz="2000" baseline="-25000" dirty="0"/>
              <a:t>n-1</a:t>
            </a:r>
            <a:r>
              <a:rPr lang="en-US" altLang="zh-CN" sz="2000" dirty="0"/>
              <a:t>+ω</a:t>
            </a:r>
            <a:r>
              <a:rPr lang="en-US" altLang="zh-CN" sz="2000" baseline="-25000" dirty="0"/>
              <a:t>0,k,n-1</a:t>
            </a:r>
            <a:r>
              <a:rPr lang="zh-CN" altLang="en-US" sz="2000" dirty="0"/>
              <a:t>，可知</a:t>
            </a:r>
            <a:r>
              <a:rPr lang="en-US" altLang="zh-CN" sz="2000" dirty="0"/>
              <a:t>P</a:t>
            </a:r>
            <a:r>
              <a:rPr lang="en-US" altLang="zh-CN" sz="2000" baseline="-25000" dirty="0"/>
              <a:t>0</a:t>
            </a:r>
            <a:r>
              <a:rPr lang="en-US" altLang="zh-CN" sz="2000" baseline="-25000" dirty="0">
                <a:latin typeface="Arial" panose="020B0604020202020204" pitchFamily="34" charset="0"/>
              </a:rPr>
              <a:t>…</a:t>
            </a:r>
            <a:r>
              <a:rPr lang="en-US" altLang="zh-CN" sz="2000" baseline="-25000" dirty="0"/>
              <a:t>k</a:t>
            </a:r>
            <a:r>
              <a:rPr lang="zh-CN" altLang="en-US" sz="2000" dirty="0"/>
              <a:t>和</a:t>
            </a:r>
            <a:r>
              <a:rPr lang="en-US" altLang="zh-CN" sz="2000" dirty="0"/>
              <a:t>P</a:t>
            </a:r>
            <a:r>
              <a:rPr lang="en-US" altLang="zh-CN" sz="2000" baseline="-25000" dirty="0"/>
              <a:t>k</a:t>
            </a:r>
            <a:r>
              <a:rPr lang="en-US" altLang="zh-CN" sz="2000" baseline="-25000" dirty="0">
                <a:latin typeface="Arial" panose="020B0604020202020204" pitchFamily="34" charset="0"/>
              </a:rPr>
              <a:t>…</a:t>
            </a:r>
            <a:r>
              <a:rPr lang="en-US" altLang="zh-CN" sz="2000" baseline="-25000" dirty="0"/>
              <a:t>n-1</a:t>
            </a:r>
            <a:r>
              <a:rPr lang="zh-CN" altLang="en-US" sz="2000" dirty="0"/>
              <a:t>上的剖分也是最优的。</a:t>
            </a:r>
          </a:p>
          <a:p>
            <a:pPr lvl="1" eaLnBrk="1" hangingPunct="1"/>
            <a:endParaRPr lang="en-US" altLang="zh-CN" sz="2000" dirty="0"/>
          </a:p>
        </p:txBody>
      </p:sp>
      <p:grpSp>
        <p:nvGrpSpPr>
          <p:cNvPr id="15" name="Group 4">
            <a:extLst>
              <a:ext uri="{FF2B5EF4-FFF2-40B4-BE49-F238E27FC236}">
                <a16:creationId xmlns:a16="http://schemas.microsoft.com/office/drawing/2014/main" id="{B32B6297-9BFE-48EA-8E79-4279D6CD3CBB}"/>
              </a:ext>
            </a:extLst>
          </p:cNvPr>
          <p:cNvGrpSpPr>
            <a:grpSpLocks/>
          </p:cNvGrpSpPr>
          <p:nvPr/>
        </p:nvGrpSpPr>
        <p:grpSpPr bwMode="auto">
          <a:xfrm>
            <a:off x="4648200" y="3933056"/>
            <a:ext cx="3813175" cy="2576513"/>
            <a:chOff x="3122" y="2563"/>
            <a:chExt cx="2402" cy="1623"/>
          </a:xfrm>
        </p:grpSpPr>
        <p:sp>
          <p:nvSpPr>
            <p:cNvPr id="16" name="Freeform 5">
              <a:extLst>
                <a:ext uri="{FF2B5EF4-FFF2-40B4-BE49-F238E27FC236}">
                  <a16:creationId xmlns:a16="http://schemas.microsoft.com/office/drawing/2014/main" id="{6AC0D4D4-2CA1-4BA3-8703-D8AB4C8CB67F}"/>
                </a:ext>
              </a:extLst>
            </p:cNvPr>
            <p:cNvSpPr>
              <a:spLocks/>
            </p:cNvSpPr>
            <p:nvPr/>
          </p:nvSpPr>
          <p:spPr bwMode="auto">
            <a:xfrm>
              <a:off x="3348" y="2794"/>
              <a:ext cx="1968" cy="1200"/>
            </a:xfrm>
            <a:custGeom>
              <a:avLst/>
              <a:gdLst>
                <a:gd name="T0" fmla="*/ 624 w 1968"/>
                <a:gd name="T1" fmla="*/ 0 h 1200"/>
                <a:gd name="T2" fmla="*/ 0 w 1968"/>
                <a:gd name="T3" fmla="*/ 432 h 1200"/>
                <a:gd name="T4" fmla="*/ 432 w 1968"/>
                <a:gd name="T5" fmla="*/ 1200 h 1200"/>
                <a:gd name="T6" fmla="*/ 1680 w 1968"/>
                <a:gd name="T7" fmla="*/ 1056 h 1200"/>
                <a:gd name="T8" fmla="*/ 1968 w 1968"/>
                <a:gd name="T9" fmla="*/ 480 h 1200"/>
                <a:gd name="T10" fmla="*/ 1536 w 1968"/>
                <a:gd name="T11" fmla="*/ 48 h 1200"/>
                <a:gd name="T12" fmla="*/ 624 w 1968"/>
                <a:gd name="T13" fmla="*/ 0 h 12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68" h="1200">
                  <a:moveTo>
                    <a:pt x="624" y="0"/>
                  </a:moveTo>
                  <a:lnTo>
                    <a:pt x="0" y="432"/>
                  </a:lnTo>
                  <a:lnTo>
                    <a:pt x="432" y="1200"/>
                  </a:lnTo>
                  <a:lnTo>
                    <a:pt x="1680" y="1056"/>
                  </a:lnTo>
                  <a:lnTo>
                    <a:pt x="1968" y="480"/>
                  </a:lnTo>
                  <a:lnTo>
                    <a:pt x="1536" y="48"/>
                  </a:lnTo>
                  <a:lnTo>
                    <a:pt x="624" y="0"/>
                  </a:lnTo>
                  <a:close/>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7" name="Line 6">
              <a:extLst>
                <a:ext uri="{FF2B5EF4-FFF2-40B4-BE49-F238E27FC236}">
                  <a16:creationId xmlns:a16="http://schemas.microsoft.com/office/drawing/2014/main" id="{12B52770-518A-4758-BE2D-E599444E3A64}"/>
                </a:ext>
              </a:extLst>
            </p:cNvPr>
            <p:cNvSpPr>
              <a:spLocks noChangeShapeType="1"/>
            </p:cNvSpPr>
            <p:nvPr/>
          </p:nvSpPr>
          <p:spPr bwMode="auto">
            <a:xfrm flipH="1">
              <a:off x="3780" y="2794"/>
              <a:ext cx="192" cy="1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8" name="Line 7">
              <a:extLst>
                <a:ext uri="{FF2B5EF4-FFF2-40B4-BE49-F238E27FC236}">
                  <a16:creationId xmlns:a16="http://schemas.microsoft.com/office/drawing/2014/main" id="{C8B9036D-70DD-4156-BC07-247B6C683D54}"/>
                </a:ext>
              </a:extLst>
            </p:cNvPr>
            <p:cNvSpPr>
              <a:spLocks noChangeShapeType="1"/>
            </p:cNvSpPr>
            <p:nvPr/>
          </p:nvSpPr>
          <p:spPr bwMode="auto">
            <a:xfrm>
              <a:off x="3972" y="2794"/>
              <a:ext cx="1056" cy="1056"/>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9" name="Line 8">
              <a:extLst>
                <a:ext uri="{FF2B5EF4-FFF2-40B4-BE49-F238E27FC236}">
                  <a16:creationId xmlns:a16="http://schemas.microsoft.com/office/drawing/2014/main" id="{78EF8150-7F70-4091-A710-1EBEFB4DD178}"/>
                </a:ext>
              </a:extLst>
            </p:cNvPr>
            <p:cNvSpPr>
              <a:spLocks noChangeShapeType="1"/>
            </p:cNvSpPr>
            <p:nvPr/>
          </p:nvSpPr>
          <p:spPr bwMode="auto">
            <a:xfrm>
              <a:off x="4884" y="2842"/>
              <a:ext cx="144" cy="100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0" name="Text Box 9">
              <a:extLst>
                <a:ext uri="{FF2B5EF4-FFF2-40B4-BE49-F238E27FC236}">
                  <a16:creationId xmlns:a16="http://schemas.microsoft.com/office/drawing/2014/main" id="{C88AEDF0-12D4-4728-90D9-9FFA03AC7B42}"/>
                </a:ext>
              </a:extLst>
            </p:cNvPr>
            <p:cNvSpPr txBox="1">
              <a:spLocks noChangeArrowheads="1"/>
            </p:cNvSpPr>
            <p:nvPr/>
          </p:nvSpPr>
          <p:spPr bwMode="auto">
            <a:xfrm>
              <a:off x="3806" y="2563"/>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0</a:t>
              </a:r>
            </a:p>
          </p:txBody>
        </p:sp>
        <p:sp>
          <p:nvSpPr>
            <p:cNvPr id="21" name="Text Box 10">
              <a:extLst>
                <a:ext uri="{FF2B5EF4-FFF2-40B4-BE49-F238E27FC236}">
                  <a16:creationId xmlns:a16="http://schemas.microsoft.com/office/drawing/2014/main" id="{7122B934-E62C-406D-BD55-4A5EA2C53215}"/>
                </a:ext>
              </a:extLst>
            </p:cNvPr>
            <p:cNvSpPr txBox="1">
              <a:spLocks noChangeArrowheads="1"/>
            </p:cNvSpPr>
            <p:nvPr/>
          </p:nvSpPr>
          <p:spPr bwMode="auto">
            <a:xfrm>
              <a:off x="3122" y="3082"/>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1</a:t>
              </a:r>
            </a:p>
          </p:txBody>
        </p:sp>
        <p:sp>
          <p:nvSpPr>
            <p:cNvPr id="22" name="Text Box 11">
              <a:extLst>
                <a:ext uri="{FF2B5EF4-FFF2-40B4-BE49-F238E27FC236}">
                  <a16:creationId xmlns:a16="http://schemas.microsoft.com/office/drawing/2014/main" id="{91BE970B-307D-46BD-B776-88824C7BC11C}"/>
                </a:ext>
              </a:extLst>
            </p:cNvPr>
            <p:cNvSpPr txBox="1">
              <a:spLocks noChangeArrowheads="1"/>
            </p:cNvSpPr>
            <p:nvPr/>
          </p:nvSpPr>
          <p:spPr bwMode="auto">
            <a:xfrm>
              <a:off x="3572" y="3936"/>
              <a:ext cx="236"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t>
              </a:r>
            </a:p>
          </p:txBody>
        </p:sp>
        <p:sp>
          <p:nvSpPr>
            <p:cNvPr id="23" name="Text Box 12">
              <a:extLst>
                <a:ext uri="{FF2B5EF4-FFF2-40B4-BE49-F238E27FC236}">
                  <a16:creationId xmlns:a16="http://schemas.microsoft.com/office/drawing/2014/main" id="{8A13E528-8A1E-41D1-8F62-3A02A078AA17}"/>
                </a:ext>
              </a:extLst>
            </p:cNvPr>
            <p:cNvSpPr txBox="1">
              <a:spLocks noChangeArrowheads="1"/>
            </p:cNvSpPr>
            <p:nvPr/>
          </p:nvSpPr>
          <p:spPr bwMode="auto">
            <a:xfrm>
              <a:off x="4994" y="3792"/>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k</a:t>
              </a:r>
            </a:p>
          </p:txBody>
        </p:sp>
        <p:sp>
          <p:nvSpPr>
            <p:cNvPr id="24" name="Text Box 13">
              <a:extLst>
                <a:ext uri="{FF2B5EF4-FFF2-40B4-BE49-F238E27FC236}">
                  <a16:creationId xmlns:a16="http://schemas.microsoft.com/office/drawing/2014/main" id="{7DF7BA4F-6673-4038-8DCA-4BB01ECC60CB}"/>
                </a:ext>
              </a:extLst>
            </p:cNvPr>
            <p:cNvSpPr txBox="1">
              <a:spLocks noChangeArrowheads="1"/>
            </p:cNvSpPr>
            <p:nvPr/>
          </p:nvSpPr>
          <p:spPr bwMode="auto">
            <a:xfrm>
              <a:off x="5288" y="3130"/>
              <a:ext cx="236"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t>
              </a:r>
            </a:p>
          </p:txBody>
        </p:sp>
        <p:sp>
          <p:nvSpPr>
            <p:cNvPr id="25" name="Text Box 14">
              <a:extLst>
                <a:ext uri="{FF2B5EF4-FFF2-40B4-BE49-F238E27FC236}">
                  <a16:creationId xmlns:a16="http://schemas.microsoft.com/office/drawing/2014/main" id="{54D22A4A-15CC-4004-9E50-A7348B33306D}"/>
                </a:ext>
              </a:extLst>
            </p:cNvPr>
            <p:cNvSpPr txBox="1">
              <a:spLocks noChangeArrowheads="1"/>
            </p:cNvSpPr>
            <p:nvPr/>
          </p:nvSpPr>
          <p:spPr bwMode="auto">
            <a:xfrm>
              <a:off x="4804" y="2650"/>
              <a:ext cx="340" cy="25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dirty="0">
                  <a:latin typeface="Times New Roman" panose="02020603050405020304" pitchFamily="18" charset="0"/>
                </a:rPr>
                <a:t>v</a:t>
              </a:r>
              <a:r>
                <a:rPr kumimoji="1" lang="en-US" altLang="zh-CN" sz="2000" baseline="-25000" dirty="0">
                  <a:latin typeface="Times New Roman" panose="02020603050405020304" pitchFamily="18" charset="0"/>
                </a:rPr>
                <a:t>n-1</a:t>
              </a: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37A9B512-021E-4087-BE2A-40261B9653DF}"/>
              </a:ext>
            </a:extLst>
          </p:cNvPr>
          <p:cNvSpPr>
            <a:spLocks noGrp="1" noChangeArrowheads="1"/>
          </p:cNvSpPr>
          <p:nvPr>
            <p:ph type="title"/>
          </p:nvPr>
        </p:nvSpPr>
        <p:spPr/>
        <p:txBody>
          <a:bodyPr/>
          <a:lstStyle/>
          <a:p>
            <a:pPr eaLnBrk="1" hangingPunct="1"/>
            <a:r>
              <a:rPr lang="zh-CN" altLang="en-US"/>
              <a:t>凸多边形的最优三角剖分</a:t>
            </a:r>
          </a:p>
        </p:txBody>
      </p:sp>
      <p:sp>
        <p:nvSpPr>
          <p:cNvPr id="25603" name="Rectangle 3">
            <a:extLst>
              <a:ext uri="{FF2B5EF4-FFF2-40B4-BE49-F238E27FC236}">
                <a16:creationId xmlns:a16="http://schemas.microsoft.com/office/drawing/2014/main" id="{38395A42-58B9-4055-8998-12A813856A51}"/>
              </a:ext>
            </a:extLst>
          </p:cNvPr>
          <p:cNvSpPr>
            <a:spLocks noGrp="1" noChangeArrowheads="1"/>
          </p:cNvSpPr>
          <p:nvPr>
            <p:ph idx="1"/>
          </p:nvPr>
        </p:nvSpPr>
        <p:spPr>
          <a:xfrm>
            <a:off x="2495550" y="1916112"/>
            <a:ext cx="7543800" cy="3385095"/>
          </a:xfrm>
        </p:spPr>
        <p:txBody>
          <a:bodyPr>
            <a:normAutofit/>
          </a:bodyPr>
          <a:lstStyle/>
          <a:p>
            <a:pPr eaLnBrk="1" hangingPunct="1">
              <a:lnSpc>
                <a:spcPct val="150000"/>
              </a:lnSpc>
            </a:pPr>
            <a:r>
              <a:rPr lang="zh-CN" altLang="en-US" dirty="0"/>
              <a:t>最优三角剖分对应的权的递归结构</a:t>
            </a:r>
          </a:p>
          <a:p>
            <a:pPr lvl="1" eaLnBrk="1" hangingPunct="1">
              <a:lnSpc>
                <a:spcPct val="150000"/>
              </a:lnSpc>
            </a:pPr>
            <a:r>
              <a:rPr lang="zh-CN" altLang="en-US" dirty="0"/>
              <a:t>引入辅助向量</a:t>
            </a:r>
            <a:r>
              <a:rPr lang="en-US" altLang="zh-CN" dirty="0"/>
              <a:t>t</a:t>
            </a:r>
            <a:r>
              <a:rPr lang="en-US" altLang="zh-CN" baseline="-25000" dirty="0"/>
              <a:t>0..n-1,0..n-1</a:t>
            </a:r>
            <a:r>
              <a:rPr lang="zh-CN" altLang="en-US" dirty="0"/>
              <a:t>，</a:t>
            </a:r>
            <a:r>
              <a:rPr lang="en-US" altLang="zh-CN" dirty="0" err="1"/>
              <a:t>t</a:t>
            </a:r>
            <a:r>
              <a:rPr lang="en-US" altLang="zh-CN" baseline="-25000" dirty="0" err="1"/>
              <a:t>i,j</a:t>
            </a:r>
            <a:r>
              <a:rPr lang="zh-CN" altLang="en-US" dirty="0"/>
              <a:t>表示</a:t>
            </a:r>
            <a:r>
              <a:rPr lang="en-US" altLang="zh-CN" dirty="0"/>
              <a:t>P</a:t>
            </a:r>
            <a:r>
              <a:rPr lang="en-US" altLang="zh-CN" baseline="-25000" dirty="0"/>
              <a:t>i</a:t>
            </a:r>
            <a:r>
              <a:rPr lang="en-US" altLang="zh-CN" baseline="-25000" dirty="0">
                <a:latin typeface="Arial" panose="020B0604020202020204" pitchFamily="34" charset="0"/>
              </a:rPr>
              <a:t>…</a:t>
            </a:r>
            <a:r>
              <a:rPr lang="en-US" altLang="zh-CN" baseline="-25000" dirty="0"/>
              <a:t>j</a:t>
            </a:r>
            <a:r>
              <a:rPr lang="zh-CN" altLang="en-US" dirty="0"/>
              <a:t>的最优三角剖分的权值；</a:t>
            </a:r>
          </a:p>
          <a:p>
            <a:pPr lvl="1" eaLnBrk="1" hangingPunct="1">
              <a:lnSpc>
                <a:spcPct val="150000"/>
              </a:lnSpc>
            </a:pPr>
            <a:r>
              <a:rPr lang="zh-CN" altLang="en-US" dirty="0"/>
              <a:t>则</a:t>
            </a:r>
            <a:r>
              <a:rPr lang="en-US" altLang="zh-CN" dirty="0"/>
              <a:t>P</a:t>
            </a:r>
            <a:r>
              <a:rPr lang="en-US" altLang="zh-CN" baseline="-25000" dirty="0"/>
              <a:t>0</a:t>
            </a:r>
            <a:r>
              <a:rPr lang="en-US" altLang="zh-CN" baseline="-25000" dirty="0">
                <a:latin typeface="Arial" panose="020B0604020202020204" pitchFamily="34" charset="0"/>
              </a:rPr>
              <a:t>…</a:t>
            </a:r>
            <a:r>
              <a:rPr lang="en-US" altLang="zh-CN" baseline="-25000" dirty="0"/>
              <a:t>n-1</a:t>
            </a:r>
            <a:r>
              <a:rPr lang="zh-CN" altLang="en-US" dirty="0"/>
              <a:t>的最优三角剖分的权值即</a:t>
            </a:r>
            <a:r>
              <a:rPr lang="en-US" altLang="zh-CN" dirty="0"/>
              <a:t>t</a:t>
            </a:r>
            <a:r>
              <a:rPr lang="en-US" altLang="zh-CN" baseline="-25000" dirty="0"/>
              <a:t>0,n-1</a:t>
            </a:r>
            <a:r>
              <a:rPr lang="zh-CN" altLang="en-US" dirty="0"/>
              <a:t>；由最优子结构性质可得：</a:t>
            </a:r>
            <a:br>
              <a:rPr lang="zh-CN" altLang="en-US" dirty="0"/>
            </a:br>
            <a:r>
              <a:rPr lang="en-US" altLang="zh-CN" b="1" dirty="0" err="1"/>
              <a:t>t</a:t>
            </a:r>
            <a:r>
              <a:rPr lang="en-US" altLang="zh-CN" b="1" baseline="-25000" dirty="0" err="1"/>
              <a:t>i,i</a:t>
            </a:r>
            <a:r>
              <a:rPr lang="en-US" altLang="zh-CN" b="1" dirty="0"/>
              <a:t>=0</a:t>
            </a:r>
            <a:r>
              <a:rPr lang="zh-CN" altLang="en-US" b="1" dirty="0"/>
              <a:t>，</a:t>
            </a:r>
            <a:r>
              <a:rPr lang="en-US" altLang="zh-CN" b="1" dirty="0"/>
              <a:t>t</a:t>
            </a:r>
            <a:r>
              <a:rPr lang="en-US" altLang="zh-CN" b="1" baseline="-25000" dirty="0"/>
              <a:t>i,i+1</a:t>
            </a:r>
            <a:r>
              <a:rPr lang="en-US" altLang="zh-CN" b="1" dirty="0"/>
              <a:t>=0</a:t>
            </a:r>
            <a:br>
              <a:rPr lang="en-US" altLang="zh-CN" b="1" dirty="0"/>
            </a:br>
            <a:r>
              <a:rPr lang="en-US" altLang="zh-CN" b="1" dirty="0" err="1"/>
              <a:t>t</a:t>
            </a:r>
            <a:r>
              <a:rPr lang="en-US" altLang="zh-CN" b="1" baseline="-25000" dirty="0" err="1"/>
              <a:t>i,j</a:t>
            </a:r>
            <a:r>
              <a:rPr lang="en-US" altLang="zh-CN" b="1" dirty="0"/>
              <a:t>=min{</a:t>
            </a:r>
            <a:r>
              <a:rPr lang="en-US" altLang="zh-CN" b="1" dirty="0" err="1"/>
              <a:t>t</a:t>
            </a:r>
            <a:r>
              <a:rPr lang="en-US" altLang="zh-CN" b="1" baseline="-25000" dirty="0" err="1"/>
              <a:t>i,k</a:t>
            </a:r>
            <a:r>
              <a:rPr lang="en-US" altLang="zh-CN" b="1" dirty="0" err="1"/>
              <a:t>+t</a:t>
            </a:r>
            <a:r>
              <a:rPr lang="en-US" altLang="zh-CN" b="1" baseline="-25000" dirty="0" err="1"/>
              <a:t>k,j</a:t>
            </a:r>
            <a:r>
              <a:rPr lang="en-US" altLang="zh-CN" b="1" dirty="0" err="1"/>
              <a:t>+ω</a:t>
            </a:r>
            <a:r>
              <a:rPr lang="en-US" altLang="zh-CN" b="1" dirty="0"/>
              <a:t>(</a:t>
            </a:r>
            <a:r>
              <a:rPr lang="en-US" altLang="zh-CN" b="1" dirty="0" err="1"/>
              <a:t>v</a:t>
            </a:r>
            <a:r>
              <a:rPr lang="en-US" altLang="zh-CN" b="1" baseline="-25000" dirty="0" err="1"/>
              <a:t>i</a:t>
            </a:r>
            <a:r>
              <a:rPr lang="en-US" altLang="zh-CN" b="1" dirty="0" err="1"/>
              <a:t>,v</a:t>
            </a:r>
            <a:r>
              <a:rPr lang="en-US" altLang="zh-CN" b="1" baseline="-25000" dirty="0" err="1"/>
              <a:t>k</a:t>
            </a:r>
            <a:r>
              <a:rPr lang="en-US" altLang="zh-CN" b="1" dirty="0" err="1"/>
              <a:t>,v</a:t>
            </a:r>
            <a:r>
              <a:rPr lang="en-US" altLang="zh-CN" b="1" baseline="-25000" dirty="0" err="1"/>
              <a:t>j</a:t>
            </a:r>
            <a:r>
              <a:rPr lang="en-US" altLang="zh-CN" b="1" dirty="0"/>
              <a:t>)|i+1≤k≤j-1,0≤i&lt;i+1&lt;j≤n-1}</a:t>
            </a:r>
          </a:p>
          <a:p>
            <a:pPr lvl="1" eaLnBrk="1" hangingPunct="1">
              <a:lnSpc>
                <a:spcPct val="150000"/>
              </a:lnSpc>
            </a:pPr>
            <a:r>
              <a:rPr lang="zh-CN" altLang="en-US" dirty="0"/>
              <a:t>引入辅助向量</a:t>
            </a:r>
            <a:r>
              <a:rPr lang="en-US" altLang="zh-CN" dirty="0"/>
              <a:t>s</a:t>
            </a:r>
            <a:r>
              <a:rPr lang="en-US" altLang="zh-CN" baseline="-25000" dirty="0"/>
              <a:t>0..n-1,0..n-1</a:t>
            </a:r>
            <a:r>
              <a:rPr lang="zh-CN" altLang="en-US" dirty="0"/>
              <a:t>，记录</a:t>
            </a:r>
            <a:r>
              <a:rPr lang="en-US" altLang="zh-CN" dirty="0"/>
              <a:t>k</a:t>
            </a:r>
            <a:r>
              <a:rPr lang="zh-CN" altLang="en-US" dirty="0"/>
              <a:t>值；</a:t>
            </a:r>
          </a:p>
        </p:txBody>
      </p:sp>
      <p:grpSp>
        <p:nvGrpSpPr>
          <p:cNvPr id="15" name="Group 4">
            <a:extLst>
              <a:ext uri="{FF2B5EF4-FFF2-40B4-BE49-F238E27FC236}">
                <a16:creationId xmlns:a16="http://schemas.microsoft.com/office/drawing/2014/main" id="{27F171B9-E089-4215-BF54-7BEDCBE767D1}"/>
              </a:ext>
            </a:extLst>
          </p:cNvPr>
          <p:cNvGrpSpPr>
            <a:grpSpLocks/>
          </p:cNvGrpSpPr>
          <p:nvPr/>
        </p:nvGrpSpPr>
        <p:grpSpPr bwMode="auto">
          <a:xfrm>
            <a:off x="6672064" y="4012950"/>
            <a:ext cx="3813175" cy="2576513"/>
            <a:chOff x="3122" y="2563"/>
            <a:chExt cx="2402" cy="1623"/>
          </a:xfrm>
        </p:grpSpPr>
        <p:sp>
          <p:nvSpPr>
            <p:cNvPr id="16" name="Freeform 5">
              <a:extLst>
                <a:ext uri="{FF2B5EF4-FFF2-40B4-BE49-F238E27FC236}">
                  <a16:creationId xmlns:a16="http://schemas.microsoft.com/office/drawing/2014/main" id="{A1C99009-8F00-492D-872D-DC927414B1D4}"/>
                </a:ext>
              </a:extLst>
            </p:cNvPr>
            <p:cNvSpPr>
              <a:spLocks/>
            </p:cNvSpPr>
            <p:nvPr/>
          </p:nvSpPr>
          <p:spPr bwMode="auto">
            <a:xfrm>
              <a:off x="3348" y="2794"/>
              <a:ext cx="1968" cy="1200"/>
            </a:xfrm>
            <a:custGeom>
              <a:avLst/>
              <a:gdLst>
                <a:gd name="T0" fmla="*/ 624 w 1968"/>
                <a:gd name="T1" fmla="*/ 0 h 1200"/>
                <a:gd name="T2" fmla="*/ 0 w 1968"/>
                <a:gd name="T3" fmla="*/ 432 h 1200"/>
                <a:gd name="T4" fmla="*/ 432 w 1968"/>
                <a:gd name="T5" fmla="*/ 1200 h 1200"/>
                <a:gd name="T6" fmla="*/ 1680 w 1968"/>
                <a:gd name="T7" fmla="*/ 1056 h 1200"/>
                <a:gd name="T8" fmla="*/ 1968 w 1968"/>
                <a:gd name="T9" fmla="*/ 480 h 1200"/>
                <a:gd name="T10" fmla="*/ 1536 w 1968"/>
                <a:gd name="T11" fmla="*/ 48 h 1200"/>
                <a:gd name="T12" fmla="*/ 624 w 1968"/>
                <a:gd name="T13" fmla="*/ 0 h 12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68" h="1200">
                  <a:moveTo>
                    <a:pt x="624" y="0"/>
                  </a:moveTo>
                  <a:lnTo>
                    <a:pt x="0" y="432"/>
                  </a:lnTo>
                  <a:lnTo>
                    <a:pt x="432" y="1200"/>
                  </a:lnTo>
                  <a:lnTo>
                    <a:pt x="1680" y="1056"/>
                  </a:lnTo>
                  <a:lnTo>
                    <a:pt x="1968" y="480"/>
                  </a:lnTo>
                  <a:lnTo>
                    <a:pt x="1536" y="48"/>
                  </a:lnTo>
                  <a:lnTo>
                    <a:pt x="624" y="0"/>
                  </a:lnTo>
                  <a:close/>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7" name="Line 6">
              <a:extLst>
                <a:ext uri="{FF2B5EF4-FFF2-40B4-BE49-F238E27FC236}">
                  <a16:creationId xmlns:a16="http://schemas.microsoft.com/office/drawing/2014/main" id="{97308C1F-77CA-495C-9994-A39011F3D95A}"/>
                </a:ext>
              </a:extLst>
            </p:cNvPr>
            <p:cNvSpPr>
              <a:spLocks noChangeShapeType="1"/>
            </p:cNvSpPr>
            <p:nvPr/>
          </p:nvSpPr>
          <p:spPr bwMode="auto">
            <a:xfrm flipH="1">
              <a:off x="3780" y="2794"/>
              <a:ext cx="192" cy="1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8" name="Line 7">
              <a:extLst>
                <a:ext uri="{FF2B5EF4-FFF2-40B4-BE49-F238E27FC236}">
                  <a16:creationId xmlns:a16="http://schemas.microsoft.com/office/drawing/2014/main" id="{1FFC35CD-D54D-4D52-85EC-9CCEFCF02267}"/>
                </a:ext>
              </a:extLst>
            </p:cNvPr>
            <p:cNvSpPr>
              <a:spLocks noChangeShapeType="1"/>
            </p:cNvSpPr>
            <p:nvPr/>
          </p:nvSpPr>
          <p:spPr bwMode="auto">
            <a:xfrm>
              <a:off x="3972" y="2794"/>
              <a:ext cx="1056" cy="1056"/>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9" name="Line 8">
              <a:extLst>
                <a:ext uri="{FF2B5EF4-FFF2-40B4-BE49-F238E27FC236}">
                  <a16:creationId xmlns:a16="http://schemas.microsoft.com/office/drawing/2014/main" id="{6051258B-2EB7-4CD9-AD7B-3FA7E2A757EF}"/>
                </a:ext>
              </a:extLst>
            </p:cNvPr>
            <p:cNvSpPr>
              <a:spLocks noChangeShapeType="1"/>
            </p:cNvSpPr>
            <p:nvPr/>
          </p:nvSpPr>
          <p:spPr bwMode="auto">
            <a:xfrm>
              <a:off x="4884" y="2842"/>
              <a:ext cx="144" cy="100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0" name="Text Box 9">
              <a:extLst>
                <a:ext uri="{FF2B5EF4-FFF2-40B4-BE49-F238E27FC236}">
                  <a16:creationId xmlns:a16="http://schemas.microsoft.com/office/drawing/2014/main" id="{C868CECA-A27C-4182-9E15-C1A5A6646CE8}"/>
                </a:ext>
              </a:extLst>
            </p:cNvPr>
            <p:cNvSpPr txBox="1">
              <a:spLocks noChangeArrowheads="1"/>
            </p:cNvSpPr>
            <p:nvPr/>
          </p:nvSpPr>
          <p:spPr bwMode="auto">
            <a:xfrm>
              <a:off x="3806" y="2563"/>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0</a:t>
              </a:r>
            </a:p>
          </p:txBody>
        </p:sp>
        <p:sp>
          <p:nvSpPr>
            <p:cNvPr id="21" name="Text Box 10">
              <a:extLst>
                <a:ext uri="{FF2B5EF4-FFF2-40B4-BE49-F238E27FC236}">
                  <a16:creationId xmlns:a16="http://schemas.microsoft.com/office/drawing/2014/main" id="{D6D8031F-68A3-4EFD-A24B-50DC072F0456}"/>
                </a:ext>
              </a:extLst>
            </p:cNvPr>
            <p:cNvSpPr txBox="1">
              <a:spLocks noChangeArrowheads="1"/>
            </p:cNvSpPr>
            <p:nvPr/>
          </p:nvSpPr>
          <p:spPr bwMode="auto">
            <a:xfrm>
              <a:off x="3122" y="3082"/>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1</a:t>
              </a:r>
            </a:p>
          </p:txBody>
        </p:sp>
        <p:sp>
          <p:nvSpPr>
            <p:cNvPr id="22" name="Text Box 11">
              <a:extLst>
                <a:ext uri="{FF2B5EF4-FFF2-40B4-BE49-F238E27FC236}">
                  <a16:creationId xmlns:a16="http://schemas.microsoft.com/office/drawing/2014/main" id="{05B03A7D-6FE2-40C8-8784-E58900ED4ABC}"/>
                </a:ext>
              </a:extLst>
            </p:cNvPr>
            <p:cNvSpPr txBox="1">
              <a:spLocks noChangeArrowheads="1"/>
            </p:cNvSpPr>
            <p:nvPr/>
          </p:nvSpPr>
          <p:spPr bwMode="auto">
            <a:xfrm>
              <a:off x="3572" y="3936"/>
              <a:ext cx="236"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t>
              </a:r>
            </a:p>
          </p:txBody>
        </p:sp>
        <p:sp>
          <p:nvSpPr>
            <p:cNvPr id="23" name="Text Box 12">
              <a:extLst>
                <a:ext uri="{FF2B5EF4-FFF2-40B4-BE49-F238E27FC236}">
                  <a16:creationId xmlns:a16="http://schemas.microsoft.com/office/drawing/2014/main" id="{A8E2947E-4DC0-44B8-9AD5-E0AA46022C2B}"/>
                </a:ext>
              </a:extLst>
            </p:cNvPr>
            <p:cNvSpPr txBox="1">
              <a:spLocks noChangeArrowheads="1"/>
            </p:cNvSpPr>
            <p:nvPr/>
          </p:nvSpPr>
          <p:spPr bwMode="auto">
            <a:xfrm>
              <a:off x="4994" y="3792"/>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k</a:t>
              </a:r>
            </a:p>
          </p:txBody>
        </p:sp>
        <p:sp>
          <p:nvSpPr>
            <p:cNvPr id="24" name="Text Box 13">
              <a:extLst>
                <a:ext uri="{FF2B5EF4-FFF2-40B4-BE49-F238E27FC236}">
                  <a16:creationId xmlns:a16="http://schemas.microsoft.com/office/drawing/2014/main" id="{30941E38-7C3D-437D-BF26-056226764B9D}"/>
                </a:ext>
              </a:extLst>
            </p:cNvPr>
            <p:cNvSpPr txBox="1">
              <a:spLocks noChangeArrowheads="1"/>
            </p:cNvSpPr>
            <p:nvPr/>
          </p:nvSpPr>
          <p:spPr bwMode="auto">
            <a:xfrm>
              <a:off x="5288" y="3130"/>
              <a:ext cx="236"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t>
              </a:r>
            </a:p>
          </p:txBody>
        </p:sp>
        <p:sp>
          <p:nvSpPr>
            <p:cNvPr id="25" name="Text Box 14">
              <a:extLst>
                <a:ext uri="{FF2B5EF4-FFF2-40B4-BE49-F238E27FC236}">
                  <a16:creationId xmlns:a16="http://schemas.microsoft.com/office/drawing/2014/main" id="{4D24926E-C997-4EC3-8DA4-99E2E63C8068}"/>
                </a:ext>
              </a:extLst>
            </p:cNvPr>
            <p:cNvSpPr txBox="1">
              <a:spLocks noChangeArrowheads="1"/>
            </p:cNvSpPr>
            <p:nvPr/>
          </p:nvSpPr>
          <p:spPr bwMode="auto">
            <a:xfrm>
              <a:off x="4804" y="2650"/>
              <a:ext cx="340" cy="25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dirty="0">
                  <a:latin typeface="Times New Roman" panose="02020603050405020304" pitchFamily="18" charset="0"/>
                </a:rPr>
                <a:t>v</a:t>
              </a:r>
              <a:r>
                <a:rPr kumimoji="1" lang="en-US" altLang="zh-CN" sz="2000" baseline="-25000" dirty="0">
                  <a:latin typeface="Times New Roman" panose="02020603050405020304" pitchFamily="18" charset="0"/>
                </a:rPr>
                <a:t>n-1</a:t>
              </a: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0DDB62B1-1F8A-4EB1-8C49-2FD5740AB668}"/>
              </a:ext>
            </a:extLst>
          </p:cNvPr>
          <p:cNvSpPr>
            <a:spLocks noGrp="1" noChangeArrowheads="1"/>
          </p:cNvSpPr>
          <p:nvPr>
            <p:ph type="title"/>
          </p:nvPr>
        </p:nvSpPr>
        <p:spPr/>
        <p:txBody>
          <a:bodyPr/>
          <a:lstStyle/>
          <a:p>
            <a:pPr eaLnBrk="1" hangingPunct="1"/>
            <a:r>
              <a:rPr lang="zh-CN" altLang="en-US"/>
              <a:t>凸多边形的最优三角剖分</a:t>
            </a:r>
          </a:p>
        </p:txBody>
      </p:sp>
      <p:sp>
        <p:nvSpPr>
          <p:cNvPr id="26627" name="Rectangle 3">
            <a:extLst>
              <a:ext uri="{FF2B5EF4-FFF2-40B4-BE49-F238E27FC236}">
                <a16:creationId xmlns:a16="http://schemas.microsoft.com/office/drawing/2014/main" id="{50434A11-4C6D-405B-8757-358D82558362}"/>
              </a:ext>
            </a:extLst>
          </p:cNvPr>
          <p:cNvSpPr>
            <a:spLocks noGrp="1" noChangeArrowheads="1"/>
          </p:cNvSpPr>
          <p:nvPr>
            <p:ph idx="1"/>
          </p:nvPr>
        </p:nvSpPr>
        <p:spPr>
          <a:xfrm>
            <a:off x="2566989" y="1989138"/>
            <a:ext cx="7850187" cy="4487862"/>
          </a:xfrm>
        </p:spPr>
        <p:txBody>
          <a:bodyPr>
            <a:normAutofit fontScale="70000" lnSpcReduction="20000"/>
          </a:bodyPr>
          <a:lstStyle/>
          <a:p>
            <a:pPr defTabSz="361950" eaLnBrk="1" hangingPunct="1"/>
            <a:r>
              <a:rPr lang="zh-CN" altLang="en-US" sz="2400" dirty="0"/>
              <a:t>计算最优值</a:t>
            </a:r>
          </a:p>
          <a:p>
            <a:pPr lvl="1" defTabSz="361950" eaLnBrk="1" hangingPunct="1"/>
            <a:r>
              <a:rPr lang="zh-CN" altLang="en-US" sz="2000" dirty="0"/>
              <a:t>给定凸</a:t>
            </a:r>
            <a:r>
              <a:rPr lang="en-US" altLang="zh-CN" sz="2000" dirty="0"/>
              <a:t>n</a:t>
            </a:r>
            <a:r>
              <a:rPr lang="zh-CN" altLang="en-US" sz="2000" dirty="0"/>
              <a:t>多边形</a:t>
            </a:r>
            <a:r>
              <a:rPr lang="en-US" altLang="zh-CN" sz="2000" dirty="0"/>
              <a:t>P=&lt;v</a:t>
            </a:r>
            <a:r>
              <a:rPr lang="en-US" altLang="zh-CN" sz="2000" baseline="-25000" dirty="0"/>
              <a:t>0</a:t>
            </a:r>
            <a:r>
              <a:rPr lang="en-US" altLang="zh-CN" sz="2000" dirty="0"/>
              <a:t>,v</a:t>
            </a:r>
            <a:r>
              <a:rPr lang="en-US" altLang="zh-CN" sz="2000" baseline="-25000" dirty="0"/>
              <a:t>1</a:t>
            </a:r>
            <a:r>
              <a:rPr lang="en-US" altLang="zh-CN" sz="2000" dirty="0"/>
              <a:t>,</a:t>
            </a:r>
            <a:r>
              <a:rPr lang="en-US" altLang="zh-CN" sz="2000" dirty="0">
                <a:latin typeface="Arial" panose="020B0604020202020204" pitchFamily="34" charset="0"/>
              </a:rPr>
              <a:t>…</a:t>
            </a:r>
            <a:r>
              <a:rPr lang="en-US" altLang="zh-CN" sz="2000" dirty="0"/>
              <a:t>,v</a:t>
            </a:r>
            <a:r>
              <a:rPr lang="en-US" altLang="zh-CN" sz="2000" baseline="-25000" dirty="0"/>
              <a:t>n-1</a:t>
            </a:r>
            <a:r>
              <a:rPr lang="en-US" altLang="zh-CN" sz="2000" dirty="0"/>
              <a:t>&gt;</a:t>
            </a:r>
            <a:r>
              <a:rPr lang="zh-CN" altLang="en-US" sz="2000" dirty="0"/>
              <a:t>和权函数</a:t>
            </a:r>
            <a:r>
              <a:rPr lang="en-US" altLang="zh-CN" sz="2000" dirty="0"/>
              <a:t>ω(v</a:t>
            </a:r>
            <a:r>
              <a:rPr lang="en-US" altLang="zh-CN" sz="2000" baseline="-25000" dirty="0"/>
              <a:t>i</a:t>
            </a:r>
            <a:r>
              <a:rPr lang="en-US" altLang="zh-CN" sz="2000" dirty="0"/>
              <a:t>, </a:t>
            </a:r>
            <a:r>
              <a:rPr lang="en-US" altLang="zh-CN" sz="2000" dirty="0" err="1"/>
              <a:t>v</a:t>
            </a:r>
            <a:r>
              <a:rPr lang="en-US" altLang="zh-CN" sz="2000" baseline="-25000" dirty="0" err="1"/>
              <a:t>k</a:t>
            </a:r>
            <a:r>
              <a:rPr lang="en-US" altLang="zh-CN" sz="2000" dirty="0"/>
              <a:t>, </a:t>
            </a:r>
            <a:r>
              <a:rPr lang="en-US" altLang="zh-CN" sz="2000" dirty="0" err="1"/>
              <a:t>v</a:t>
            </a:r>
            <a:r>
              <a:rPr lang="en-US" altLang="zh-CN" sz="2000" baseline="-25000" dirty="0" err="1"/>
              <a:t>j</a:t>
            </a:r>
            <a:r>
              <a:rPr lang="en-US" altLang="zh-CN" sz="2000" dirty="0"/>
              <a:t>)</a:t>
            </a:r>
            <a:r>
              <a:rPr lang="zh-CN" altLang="en-US" sz="2000" dirty="0"/>
              <a:t>；</a:t>
            </a:r>
            <a:br>
              <a:rPr lang="zh-CN" altLang="en-US" sz="2000" dirty="0"/>
            </a:br>
            <a:r>
              <a:rPr lang="zh-CN" altLang="en-US" sz="2000" dirty="0"/>
              <a:t>初始化</a:t>
            </a:r>
            <a:r>
              <a:rPr lang="en-US" altLang="zh-CN" sz="2000" dirty="0"/>
              <a:t>t[i][i+1] = 0</a:t>
            </a:r>
            <a:r>
              <a:rPr lang="zh-CN" altLang="en-US" sz="2000" dirty="0"/>
              <a:t>；</a:t>
            </a:r>
            <a:r>
              <a:rPr lang="en-US" altLang="zh-CN" sz="2000" dirty="0"/>
              <a:t>i = 0</a:t>
            </a:r>
            <a:r>
              <a:rPr lang="en-US" altLang="zh-CN" sz="2000" dirty="0">
                <a:latin typeface="Arial" panose="020B0604020202020204" pitchFamily="34" charset="0"/>
              </a:rPr>
              <a:t>…</a:t>
            </a:r>
            <a:r>
              <a:rPr lang="en-US" altLang="zh-CN" sz="2000" dirty="0"/>
              <a:t>n-2</a:t>
            </a:r>
            <a:r>
              <a:rPr lang="zh-CN" altLang="en-US" sz="2000" dirty="0"/>
              <a:t>；</a:t>
            </a:r>
            <a:br>
              <a:rPr lang="zh-CN" altLang="en-US" sz="2000" dirty="0"/>
            </a:br>
            <a:r>
              <a:rPr lang="en-US" altLang="zh-CN" sz="2000" dirty="0"/>
              <a:t>L</a:t>
            </a:r>
            <a:r>
              <a:rPr lang="zh-CN" altLang="en-US" sz="2000" dirty="0"/>
              <a:t>循环从</a:t>
            </a:r>
            <a:r>
              <a:rPr lang="en-US" altLang="zh-CN" sz="2000" dirty="0"/>
              <a:t>2</a:t>
            </a:r>
            <a:r>
              <a:rPr lang="zh-CN" altLang="en-US" sz="2000" dirty="0"/>
              <a:t>到</a:t>
            </a:r>
            <a:r>
              <a:rPr lang="en-US" altLang="zh-CN" sz="2000" dirty="0"/>
              <a:t>n-1</a:t>
            </a:r>
            <a:r>
              <a:rPr lang="zh-CN" altLang="en-US" sz="2000" dirty="0"/>
              <a:t>，计算</a:t>
            </a:r>
            <a:r>
              <a:rPr lang="en-US" altLang="zh-CN" sz="2000" dirty="0"/>
              <a:t>t[i][</a:t>
            </a:r>
            <a:r>
              <a:rPr lang="en-US" altLang="zh-CN" sz="2000" dirty="0" err="1"/>
              <a:t>i+L</a:t>
            </a:r>
            <a:r>
              <a:rPr lang="en-US" altLang="zh-CN" sz="2000" dirty="0"/>
              <a:t>]</a:t>
            </a:r>
            <a:r>
              <a:rPr lang="zh-CN" altLang="en-US" sz="2000" dirty="0"/>
              <a:t>：</a:t>
            </a:r>
            <a:br>
              <a:rPr lang="zh-CN" altLang="en-US" sz="2000" dirty="0"/>
            </a:br>
            <a:r>
              <a:rPr lang="zh-CN" altLang="en-US" sz="2000" dirty="0"/>
              <a:t>	</a:t>
            </a:r>
            <a:r>
              <a:rPr lang="en-US" altLang="zh-CN" sz="2000" dirty="0"/>
              <a:t>i</a:t>
            </a:r>
            <a:r>
              <a:rPr lang="zh-CN" altLang="en-US" sz="2000" dirty="0"/>
              <a:t>循环从</a:t>
            </a:r>
            <a:r>
              <a:rPr lang="en-US" altLang="zh-CN" sz="2000" dirty="0"/>
              <a:t>0</a:t>
            </a:r>
            <a:r>
              <a:rPr lang="zh-CN" altLang="en-US" sz="2000" dirty="0"/>
              <a:t>到</a:t>
            </a:r>
            <a:r>
              <a:rPr lang="en-US" altLang="zh-CN" sz="2000" dirty="0"/>
              <a:t>n-1-L</a:t>
            </a:r>
            <a:r>
              <a:rPr lang="zh-CN" altLang="en-US" sz="2000" dirty="0"/>
              <a:t>：</a:t>
            </a:r>
            <a:br>
              <a:rPr lang="zh-CN" altLang="en-US" sz="2000" dirty="0"/>
            </a:br>
            <a:r>
              <a:rPr lang="zh-CN" altLang="en-US" sz="2000" dirty="0"/>
              <a:t>		</a:t>
            </a:r>
            <a:r>
              <a:rPr lang="en-US" altLang="zh-CN" sz="2000" dirty="0"/>
              <a:t>j = </a:t>
            </a:r>
            <a:r>
              <a:rPr lang="en-US" altLang="zh-CN" sz="2000" dirty="0" err="1"/>
              <a:t>i+L</a:t>
            </a:r>
            <a:r>
              <a:rPr lang="zh-CN" altLang="en-US" sz="2000" dirty="0"/>
              <a:t>；</a:t>
            </a:r>
            <a:br>
              <a:rPr lang="zh-CN" altLang="en-US" sz="2000" dirty="0"/>
            </a:br>
            <a:r>
              <a:rPr lang="zh-CN" altLang="en-US" sz="2000" dirty="0"/>
              <a:t>		计算</a:t>
            </a:r>
            <a:r>
              <a:rPr lang="en-US" altLang="zh-CN" sz="2000" dirty="0"/>
              <a:t>t[i][j] = </a:t>
            </a:r>
            <a:br>
              <a:rPr lang="en-US" altLang="zh-CN" sz="2000" dirty="0"/>
            </a:br>
            <a:r>
              <a:rPr lang="en-US" altLang="zh-CN" sz="2000" dirty="0"/>
              <a:t>			</a:t>
            </a:r>
            <a:r>
              <a:rPr lang="en-US" altLang="zh-CN" sz="2000" b="1" dirty="0"/>
              <a:t>min{ t[i][k]+t[k][j]+ω(</a:t>
            </a:r>
            <a:r>
              <a:rPr lang="en-US" altLang="zh-CN" sz="2000" b="1" dirty="0" err="1"/>
              <a:t>v</a:t>
            </a:r>
            <a:r>
              <a:rPr lang="en-US" altLang="zh-CN" sz="2000" b="1" baseline="-25000" dirty="0" err="1"/>
              <a:t>i</a:t>
            </a:r>
            <a:r>
              <a:rPr lang="en-US" altLang="zh-CN" sz="2000" b="1" dirty="0" err="1"/>
              <a:t>,v</a:t>
            </a:r>
            <a:r>
              <a:rPr lang="en-US" altLang="zh-CN" sz="2000" b="1" baseline="-25000" dirty="0" err="1"/>
              <a:t>k</a:t>
            </a:r>
            <a:r>
              <a:rPr lang="en-US" altLang="zh-CN" sz="2000" b="1" dirty="0" err="1"/>
              <a:t>,v</a:t>
            </a:r>
            <a:r>
              <a:rPr lang="en-US" altLang="zh-CN" sz="2000" b="1" baseline="-25000" dirty="0" err="1"/>
              <a:t>j</a:t>
            </a:r>
            <a:r>
              <a:rPr lang="en-US" altLang="zh-CN" sz="2000" b="1" dirty="0"/>
              <a:t>) }</a:t>
            </a:r>
            <a:br>
              <a:rPr lang="en-US" altLang="zh-CN" sz="2000" dirty="0"/>
            </a:br>
            <a:r>
              <a:rPr lang="en-US" altLang="zh-CN" sz="2000" dirty="0"/>
              <a:t>			i&lt;k&lt;j</a:t>
            </a:r>
            <a:br>
              <a:rPr lang="en-US" altLang="zh-CN" sz="2000" dirty="0"/>
            </a:br>
            <a:r>
              <a:rPr lang="en-US" altLang="zh-CN" sz="2000" dirty="0"/>
              <a:t>		</a:t>
            </a:r>
            <a:r>
              <a:rPr lang="zh-CN" altLang="en-US" sz="2000" dirty="0"/>
              <a:t>并记录：</a:t>
            </a:r>
            <a:r>
              <a:rPr lang="en-US" altLang="zh-CN" sz="2000" dirty="0"/>
              <a:t>s[i][j] = k;</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512E035B-5F0E-4E91-9083-E1C2B554549D}"/>
              </a:ext>
            </a:extLst>
          </p:cNvPr>
          <p:cNvSpPr>
            <a:spLocks noGrp="1" noChangeArrowheads="1"/>
          </p:cNvSpPr>
          <p:nvPr>
            <p:ph type="title"/>
          </p:nvPr>
        </p:nvSpPr>
        <p:spPr/>
        <p:txBody>
          <a:bodyPr/>
          <a:lstStyle/>
          <a:p>
            <a:pPr eaLnBrk="1" hangingPunct="1"/>
            <a:r>
              <a:rPr lang="zh-CN" altLang="en-US"/>
              <a:t>凸多边形的最优三角剖分</a:t>
            </a:r>
          </a:p>
        </p:txBody>
      </p:sp>
      <p:sp>
        <p:nvSpPr>
          <p:cNvPr id="27651" name="Rectangle 3">
            <a:extLst>
              <a:ext uri="{FF2B5EF4-FFF2-40B4-BE49-F238E27FC236}">
                <a16:creationId xmlns:a16="http://schemas.microsoft.com/office/drawing/2014/main" id="{091AFEE1-7D49-40D1-89C5-9995F8E68EB9}"/>
              </a:ext>
            </a:extLst>
          </p:cNvPr>
          <p:cNvSpPr>
            <a:spLocks noGrp="1" noChangeArrowheads="1"/>
          </p:cNvSpPr>
          <p:nvPr>
            <p:ph idx="1"/>
          </p:nvPr>
        </p:nvSpPr>
        <p:spPr>
          <a:xfrm>
            <a:off x="2566989" y="1989138"/>
            <a:ext cx="7850187" cy="4487862"/>
          </a:xfrm>
        </p:spPr>
        <p:txBody>
          <a:bodyPr/>
          <a:lstStyle/>
          <a:p>
            <a:pPr defTabSz="361950" eaLnBrk="1" hangingPunct="1"/>
            <a:r>
              <a:rPr lang="zh-CN" altLang="en-US" dirty="0"/>
              <a:t>根据</a:t>
            </a:r>
            <a:r>
              <a:rPr lang="en-US" altLang="zh-CN" dirty="0"/>
              <a:t>s</a:t>
            </a:r>
            <a:r>
              <a:rPr lang="zh-CN" altLang="en-US" dirty="0"/>
              <a:t>递归求得最优剖分</a:t>
            </a:r>
          </a:p>
          <a:p>
            <a:pPr lvl="1" defTabSz="361950" eaLnBrk="1" hangingPunct="1"/>
            <a:r>
              <a:rPr lang="zh-CN" altLang="en-US" dirty="0"/>
              <a:t>从</a:t>
            </a:r>
            <a:r>
              <a:rPr lang="en-US" altLang="zh-CN" dirty="0"/>
              <a:t>P</a:t>
            </a:r>
            <a:r>
              <a:rPr lang="en-US" altLang="zh-CN" baseline="-25000" dirty="0"/>
              <a:t>0</a:t>
            </a:r>
            <a:r>
              <a:rPr lang="en-US" altLang="zh-CN" baseline="-25000" dirty="0">
                <a:latin typeface="Arial" panose="020B0604020202020204" pitchFamily="34" charset="0"/>
              </a:rPr>
              <a:t>…</a:t>
            </a:r>
            <a:r>
              <a:rPr lang="en-US" altLang="zh-CN" baseline="-25000" dirty="0"/>
              <a:t>n-1</a:t>
            </a:r>
            <a:r>
              <a:rPr lang="zh-CN" altLang="en-US" dirty="0"/>
              <a:t>起计算</a:t>
            </a:r>
            <a:r>
              <a:rPr lang="en-US" altLang="zh-CN" dirty="0"/>
              <a:t>P</a:t>
            </a:r>
            <a:r>
              <a:rPr lang="en-US" altLang="zh-CN" baseline="-25000" dirty="0"/>
              <a:t>i</a:t>
            </a:r>
            <a:r>
              <a:rPr lang="en-US" altLang="zh-CN" baseline="-25000" dirty="0">
                <a:latin typeface="Arial" panose="020B0604020202020204" pitchFamily="34" charset="0"/>
              </a:rPr>
              <a:t>…</a:t>
            </a:r>
            <a:r>
              <a:rPr lang="en-US" altLang="zh-CN" baseline="-25000" dirty="0"/>
              <a:t>j</a:t>
            </a:r>
            <a:r>
              <a:rPr lang="zh-CN" altLang="en-US" dirty="0"/>
              <a:t>的最优剖分：</a:t>
            </a:r>
            <a:br>
              <a:rPr lang="zh-CN" altLang="en-US" dirty="0"/>
            </a:br>
            <a:r>
              <a:rPr lang="zh-CN" altLang="en-US" dirty="0"/>
              <a:t>若</a:t>
            </a:r>
            <a:r>
              <a:rPr lang="en-US" altLang="zh-CN" dirty="0"/>
              <a:t>i+2&gt;=j</a:t>
            </a:r>
            <a:r>
              <a:rPr lang="zh-CN" altLang="en-US" dirty="0"/>
              <a:t>，则递归结束；</a:t>
            </a:r>
            <a:br>
              <a:rPr lang="zh-CN" altLang="en-US" dirty="0"/>
            </a:br>
            <a:r>
              <a:rPr lang="zh-CN" altLang="en-US" dirty="0"/>
              <a:t>否则：</a:t>
            </a:r>
            <a:br>
              <a:rPr lang="zh-CN" altLang="en-US" dirty="0"/>
            </a:br>
            <a:r>
              <a:rPr lang="zh-CN" altLang="en-US" dirty="0"/>
              <a:t>	</a:t>
            </a:r>
            <a:r>
              <a:rPr lang="en-US" altLang="zh-CN" dirty="0"/>
              <a:t>k = s[i][j];</a:t>
            </a:r>
            <a:br>
              <a:rPr lang="en-US" altLang="zh-CN" dirty="0"/>
            </a:br>
            <a:r>
              <a:rPr lang="en-US" altLang="zh-CN" dirty="0"/>
              <a:t>	</a:t>
            </a:r>
            <a:r>
              <a:rPr lang="zh-CN" altLang="en-US" dirty="0"/>
              <a:t>输出</a:t>
            </a:r>
            <a:r>
              <a:rPr lang="en-US" altLang="zh-CN" dirty="0"/>
              <a:t>P</a:t>
            </a:r>
            <a:r>
              <a:rPr lang="en-US" altLang="zh-CN" baseline="-25000" dirty="0"/>
              <a:t>i</a:t>
            </a:r>
            <a:r>
              <a:rPr lang="en-US" altLang="zh-CN" baseline="-25000" dirty="0">
                <a:latin typeface="Arial" panose="020B0604020202020204" pitchFamily="34" charset="0"/>
              </a:rPr>
              <a:t>…</a:t>
            </a:r>
            <a:r>
              <a:rPr lang="en-US" altLang="zh-CN" baseline="-25000" dirty="0"/>
              <a:t>k</a:t>
            </a:r>
            <a:r>
              <a:rPr lang="zh-CN" altLang="en-US" dirty="0"/>
              <a:t>的最优划分；</a:t>
            </a:r>
            <a:br>
              <a:rPr lang="zh-CN" altLang="en-US" dirty="0"/>
            </a:br>
            <a:r>
              <a:rPr lang="zh-CN" altLang="en-US" dirty="0"/>
              <a:t>	输出三角形</a:t>
            </a:r>
            <a:r>
              <a:rPr lang="en-US" altLang="zh-CN" dirty="0" err="1"/>
              <a:t>Δv</a:t>
            </a:r>
            <a:r>
              <a:rPr lang="en-US" altLang="zh-CN" baseline="-25000" dirty="0" err="1"/>
              <a:t>i</a:t>
            </a:r>
            <a:r>
              <a:rPr lang="en-US" altLang="zh-CN" dirty="0" err="1"/>
              <a:t>,v</a:t>
            </a:r>
            <a:r>
              <a:rPr lang="en-US" altLang="zh-CN" baseline="-25000" dirty="0" err="1"/>
              <a:t>k</a:t>
            </a:r>
            <a:r>
              <a:rPr lang="en-US" altLang="zh-CN" dirty="0" err="1"/>
              <a:t>,v</a:t>
            </a:r>
            <a:r>
              <a:rPr lang="en-US" altLang="zh-CN" baseline="-25000" dirty="0" err="1"/>
              <a:t>j</a:t>
            </a:r>
            <a:r>
              <a:rPr lang="zh-CN" altLang="en-US" dirty="0"/>
              <a:t>；</a:t>
            </a:r>
            <a:br>
              <a:rPr lang="zh-CN" altLang="en-US" dirty="0"/>
            </a:br>
            <a:r>
              <a:rPr lang="zh-CN" altLang="en-US" dirty="0"/>
              <a:t>	输出</a:t>
            </a:r>
            <a:r>
              <a:rPr lang="en-US" altLang="zh-CN" dirty="0"/>
              <a:t>P</a:t>
            </a:r>
            <a:r>
              <a:rPr lang="en-US" altLang="zh-CN" baseline="-25000" dirty="0"/>
              <a:t>k</a:t>
            </a:r>
            <a:r>
              <a:rPr lang="en-US" altLang="zh-CN" baseline="-25000" dirty="0">
                <a:latin typeface="Arial" panose="020B0604020202020204" pitchFamily="34" charset="0"/>
              </a:rPr>
              <a:t>…</a:t>
            </a:r>
            <a:r>
              <a:rPr lang="en-US" altLang="zh-CN" baseline="-25000" dirty="0"/>
              <a:t>j</a:t>
            </a:r>
            <a:r>
              <a:rPr lang="zh-CN" altLang="en-US" dirty="0"/>
              <a:t>的最优划分；</a:t>
            </a:r>
          </a:p>
          <a:p>
            <a:pPr lvl="1" defTabSz="361950" eaLnBrk="1" hangingPunct="1"/>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22090BAF-F3BE-4B6F-9413-272F619BDB61}"/>
              </a:ext>
            </a:extLst>
          </p:cNvPr>
          <p:cNvSpPr>
            <a:spLocks noGrp="1" noChangeArrowheads="1"/>
          </p:cNvSpPr>
          <p:nvPr>
            <p:ph type="title"/>
          </p:nvPr>
        </p:nvSpPr>
        <p:spPr/>
        <p:txBody>
          <a:bodyPr/>
          <a:lstStyle/>
          <a:p>
            <a:pPr eaLnBrk="1" hangingPunct="1"/>
            <a:r>
              <a:rPr lang="zh-CN" altLang="en-US"/>
              <a:t>动态规划算法的基本要素</a:t>
            </a:r>
          </a:p>
        </p:txBody>
      </p:sp>
      <p:sp>
        <p:nvSpPr>
          <p:cNvPr id="6147" name="Rectangle 3">
            <a:extLst>
              <a:ext uri="{FF2B5EF4-FFF2-40B4-BE49-F238E27FC236}">
                <a16:creationId xmlns:a16="http://schemas.microsoft.com/office/drawing/2014/main" id="{422142B5-875A-4A04-B103-2B8DD67B5496}"/>
              </a:ext>
            </a:extLst>
          </p:cNvPr>
          <p:cNvSpPr>
            <a:spLocks noGrp="1" noChangeArrowheads="1"/>
          </p:cNvSpPr>
          <p:nvPr>
            <p:ph idx="1"/>
          </p:nvPr>
        </p:nvSpPr>
        <p:spPr/>
        <p:txBody>
          <a:bodyPr/>
          <a:lstStyle/>
          <a:p>
            <a:pPr marL="609600" indent="-609600" eaLnBrk="1" hangingPunct="1">
              <a:buFont typeface="Wingdings" panose="05000000000000000000" pitchFamily="2" charset="2"/>
              <a:buAutoNum type="arabicPeriod"/>
            </a:pPr>
            <a:r>
              <a:rPr lang="zh-CN" altLang="en-US" sz="2800" dirty="0"/>
              <a:t>最优子结构性质</a:t>
            </a:r>
          </a:p>
          <a:p>
            <a:pPr marL="990600" lvl="1" indent="-533400" eaLnBrk="1" hangingPunct="1"/>
            <a:r>
              <a:rPr lang="zh-CN" altLang="en-US" dirty="0"/>
              <a:t>问题的最优解包含了子问题的最优解。</a:t>
            </a:r>
          </a:p>
          <a:p>
            <a:pPr marL="609600" indent="-609600" eaLnBrk="1" hangingPunct="1">
              <a:buFont typeface="Wingdings" panose="05000000000000000000" pitchFamily="2" charset="2"/>
              <a:buAutoNum type="arabicPeriod"/>
            </a:pPr>
            <a:r>
              <a:rPr lang="zh-CN" altLang="en-US" sz="2800" dirty="0"/>
              <a:t>子问题重叠性质</a:t>
            </a:r>
          </a:p>
          <a:p>
            <a:pPr marL="990600" lvl="1" indent="-533400" eaLnBrk="1" hangingPunct="1"/>
            <a:r>
              <a:rPr lang="zh-CN" altLang="en-US" dirty="0"/>
              <a:t>在自顶向下递归求解时，有些子问题会重复出现，而被重复计算。</a:t>
            </a:r>
            <a:endParaRPr lang="zh-CN" altLang="en-US" sz="36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7C3D7DD5-936A-461B-AB06-E472C338933B}"/>
              </a:ext>
            </a:extLst>
          </p:cNvPr>
          <p:cNvSpPr>
            <a:spLocks noGrp="1" noChangeArrowheads="1"/>
          </p:cNvSpPr>
          <p:nvPr>
            <p:ph type="title"/>
          </p:nvPr>
        </p:nvSpPr>
        <p:spPr>
          <a:xfrm>
            <a:off x="2351583" y="764704"/>
            <a:ext cx="9573717" cy="911697"/>
          </a:xfrm>
        </p:spPr>
        <p:txBody>
          <a:bodyPr/>
          <a:lstStyle/>
          <a:p>
            <a:pPr eaLnBrk="1" hangingPunct="1"/>
            <a:r>
              <a:rPr lang="zh-CN" altLang="en-US" sz="4800" dirty="0"/>
              <a:t>备忘录方法</a:t>
            </a:r>
          </a:p>
        </p:txBody>
      </p:sp>
      <p:sp>
        <p:nvSpPr>
          <p:cNvPr id="28675" name="Rectangle 3">
            <a:extLst>
              <a:ext uri="{FF2B5EF4-FFF2-40B4-BE49-F238E27FC236}">
                <a16:creationId xmlns:a16="http://schemas.microsoft.com/office/drawing/2014/main" id="{C8E09990-61AC-47B5-B5F5-08F80FD463E9}"/>
              </a:ext>
            </a:extLst>
          </p:cNvPr>
          <p:cNvSpPr>
            <a:spLocks noGrp="1" noChangeArrowheads="1"/>
          </p:cNvSpPr>
          <p:nvPr>
            <p:ph type="body" sz="half" idx="1"/>
          </p:nvPr>
        </p:nvSpPr>
        <p:spPr>
          <a:xfrm>
            <a:off x="2706688" y="2017714"/>
            <a:ext cx="7766050" cy="2384425"/>
          </a:xfrm>
        </p:spPr>
        <p:txBody>
          <a:bodyPr>
            <a:normAutofit fontScale="77500" lnSpcReduction="20000"/>
          </a:bodyPr>
          <a:lstStyle/>
          <a:p>
            <a:pPr eaLnBrk="1" hangingPunct="1">
              <a:lnSpc>
                <a:spcPct val="200000"/>
              </a:lnSpc>
            </a:pPr>
            <a:r>
              <a:rPr lang="zh-CN" altLang="en-US" sz="2800" dirty="0"/>
              <a:t>采用与分治法相同的自顶向下的递归求解方法，并引入备忘录表记录已求得的子问题的解；在递归求解时，先查看备忘录，如果子问题已经有解，则不再重复求解；</a:t>
            </a:r>
            <a:endParaRPr lang="zh-CN" altLang="en-US" sz="3600" dirty="0"/>
          </a:p>
        </p:txBody>
      </p:sp>
      <p:pic>
        <p:nvPicPr>
          <p:cNvPr id="28676" name="Picture 4" descr="_whkbsqf[1]">
            <a:extLst>
              <a:ext uri="{FF2B5EF4-FFF2-40B4-BE49-F238E27FC236}">
                <a16:creationId xmlns:a16="http://schemas.microsoft.com/office/drawing/2014/main" id="{330C4BD6-D948-4EA4-BFA0-4300BC16C86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8328025" y="4797425"/>
            <a:ext cx="1366838" cy="1822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608A13-CB9F-4436-B89A-3D472A3E7E69}"/>
              </a:ext>
            </a:extLst>
          </p:cNvPr>
          <p:cNvSpPr>
            <a:spLocks noGrp="1"/>
          </p:cNvSpPr>
          <p:nvPr>
            <p:ph type="title"/>
          </p:nvPr>
        </p:nvSpPr>
        <p:spPr/>
        <p:txBody>
          <a:bodyPr/>
          <a:lstStyle/>
          <a:p>
            <a:r>
              <a:rPr lang="en-US" altLang="zh-CN" dirty="0"/>
              <a:t>Fibonacci </a:t>
            </a:r>
            <a:r>
              <a:rPr lang="zh-CN" altLang="en-US" dirty="0"/>
              <a:t>序列</a:t>
            </a:r>
          </a:p>
        </p:txBody>
      </p:sp>
      <p:sp>
        <p:nvSpPr>
          <p:cNvPr id="3" name="内容占位符 2">
            <a:extLst>
              <a:ext uri="{FF2B5EF4-FFF2-40B4-BE49-F238E27FC236}">
                <a16:creationId xmlns:a16="http://schemas.microsoft.com/office/drawing/2014/main" id="{E77EC8C5-5AF2-4910-A80A-3ABF1766494B}"/>
              </a:ext>
            </a:extLst>
          </p:cNvPr>
          <p:cNvSpPr>
            <a:spLocks noGrp="1"/>
          </p:cNvSpPr>
          <p:nvPr>
            <p:ph idx="1"/>
          </p:nvPr>
        </p:nvSpPr>
        <p:spPr>
          <a:xfrm>
            <a:off x="2589212" y="2133600"/>
            <a:ext cx="8915400" cy="791344"/>
          </a:xfrm>
        </p:spPr>
        <p:txBody>
          <a:bodyPr/>
          <a:lstStyle/>
          <a:p>
            <a:r>
              <a:rPr lang="zh-CN" altLang="en-US" dirty="0"/>
              <a:t>以</a:t>
            </a:r>
            <a:r>
              <a:rPr lang="en-US" altLang="zh-CN" dirty="0"/>
              <a:t>Fibonacci</a:t>
            </a:r>
            <a:r>
              <a:rPr lang="zh-CN" altLang="en-US" dirty="0"/>
              <a:t>序列问题为例，对比几种算法策略的应用模式。</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36E7E584-5491-4BD6-846A-54589A89F572}"/>
                  </a:ext>
                </a:extLst>
              </p:cNvPr>
              <p:cNvSpPr txBox="1"/>
              <p:nvPr/>
            </p:nvSpPr>
            <p:spPr>
              <a:xfrm>
                <a:off x="4089361" y="3429000"/>
                <a:ext cx="4013278" cy="6178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𝐹</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m>
                            <m:mPr>
                              <m:mcs>
                                <m:mc>
                                  <m:mcPr>
                                    <m:count m:val="2"/>
                                    <m:mcJc m:val="center"/>
                                  </m:mcPr>
                                </m:mc>
                              </m:mcs>
                              <m:ctrlPr>
                                <a:rPr lang="en-US" altLang="zh-CN" b="0" i="1" smtClean="0">
                                  <a:latin typeface="Cambria Math" panose="02040503050406030204" pitchFamily="18" charset="0"/>
                                </a:rPr>
                              </m:ctrlPr>
                            </m:mPr>
                            <m:mr>
                              <m:e>
                                <m:r>
                                  <m:rPr>
                                    <m:brk m:alnAt="7"/>
                                  </m:rPr>
                                  <a:rPr lang="en-US" altLang="zh-CN" b="0" i="1" smtClean="0">
                                    <a:latin typeface="Cambria Math" panose="02040503050406030204" pitchFamily="18" charset="0"/>
                                  </a:rPr>
                                  <m:t>1</m:t>
                                </m:r>
                              </m:e>
                              <m:e>
                                <m:r>
                                  <a:rPr lang="en-US" altLang="zh-CN" b="0" i="1" smtClean="0">
                                    <a:latin typeface="Cambria Math" panose="02040503050406030204" pitchFamily="18" charset="0"/>
                                  </a:rPr>
                                  <m:t>𝑛</m:t>
                                </m:r>
                                <m:r>
                                  <a:rPr lang="en-US" altLang="zh-CN" b="0" i="1" smtClean="0">
                                    <a:latin typeface="Cambria Math" panose="02040503050406030204" pitchFamily="18" charset="0"/>
                                  </a:rPr>
                                  <m:t>=0, 1</m:t>
                                </m:r>
                              </m:e>
                            </m:mr>
                            <m:mr>
                              <m:e>
                                <m:r>
                                  <a:rPr lang="en-US" altLang="zh-CN" b="0" i="1" smtClean="0">
                                    <a:latin typeface="Cambria Math" panose="02040503050406030204" pitchFamily="18" charset="0"/>
                                  </a:rPr>
                                  <m:t>𝐹</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−2</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𝐹</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−1)</m:t>
                                </m:r>
                              </m:e>
                              <m:e>
                                <m:r>
                                  <a:rPr lang="en-US" altLang="zh-CN" b="0" i="1" smtClean="0">
                                    <a:latin typeface="Cambria Math" panose="02040503050406030204" pitchFamily="18" charset="0"/>
                                  </a:rPr>
                                  <m:t>𝑛</m:t>
                                </m:r>
                                <m:r>
                                  <a:rPr lang="en-US" altLang="zh-CN" b="0" i="1" smtClean="0">
                                    <a:latin typeface="Cambria Math" panose="02040503050406030204" pitchFamily="18" charset="0"/>
                                  </a:rPr>
                                  <m:t>&gt;1</m:t>
                                </m:r>
                              </m:e>
                            </m:mr>
                          </m:m>
                        </m:e>
                      </m:d>
                    </m:oMath>
                  </m:oMathPara>
                </a14:m>
                <a:endParaRPr lang="zh-CN" altLang="en-US" dirty="0"/>
              </a:p>
            </p:txBody>
          </p:sp>
        </mc:Choice>
        <mc:Fallback xmlns="">
          <p:sp>
            <p:nvSpPr>
              <p:cNvPr id="4" name="文本框 3">
                <a:extLst>
                  <a:ext uri="{FF2B5EF4-FFF2-40B4-BE49-F238E27FC236}">
                    <a16:creationId xmlns:a16="http://schemas.microsoft.com/office/drawing/2014/main" id="{36E7E584-5491-4BD6-846A-54589A89F572}"/>
                  </a:ext>
                </a:extLst>
              </p:cNvPr>
              <p:cNvSpPr txBox="1">
                <a:spLocks noRot="1" noChangeAspect="1" noMove="1" noResize="1" noEditPoints="1" noAdjustHandles="1" noChangeArrowheads="1" noChangeShapeType="1" noTextEdit="1"/>
              </p:cNvSpPr>
              <p:nvPr/>
            </p:nvSpPr>
            <p:spPr>
              <a:xfrm>
                <a:off x="4089361" y="3429000"/>
                <a:ext cx="4013278" cy="617861"/>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921657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7B90EA1-3891-42FE-BC8D-3681BEB467B4}"/>
              </a:ext>
            </a:extLst>
          </p:cNvPr>
          <p:cNvSpPr txBox="1"/>
          <p:nvPr/>
        </p:nvSpPr>
        <p:spPr>
          <a:xfrm>
            <a:off x="2998894" y="1772816"/>
            <a:ext cx="877163" cy="369332"/>
          </a:xfrm>
          <a:prstGeom prst="rect">
            <a:avLst/>
          </a:prstGeom>
          <a:noFill/>
        </p:spPr>
        <p:txBody>
          <a:bodyPr wrap="none" rtlCol="0">
            <a:spAutoFit/>
          </a:bodyPr>
          <a:lstStyle/>
          <a:p>
            <a:r>
              <a:rPr lang="zh-CN" altLang="en-US" dirty="0"/>
              <a:t>分治法</a:t>
            </a:r>
          </a:p>
        </p:txBody>
      </p:sp>
      <p:sp>
        <p:nvSpPr>
          <p:cNvPr id="4" name="文本框 3">
            <a:extLst>
              <a:ext uri="{FF2B5EF4-FFF2-40B4-BE49-F238E27FC236}">
                <a16:creationId xmlns:a16="http://schemas.microsoft.com/office/drawing/2014/main" id="{37FD642C-03E9-45A0-B18F-6CF218C68F68}"/>
              </a:ext>
            </a:extLst>
          </p:cNvPr>
          <p:cNvSpPr txBox="1"/>
          <p:nvPr/>
        </p:nvSpPr>
        <p:spPr>
          <a:xfrm>
            <a:off x="3000375" y="2349500"/>
            <a:ext cx="6100010" cy="1477328"/>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a:spAutoFit/>
          </a:bodyPr>
          <a:lstStyle/>
          <a:p>
            <a:r>
              <a:rPr lang="en-US" altLang="zh-CN" sz="1800" dirty="0">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Fib(</a:t>
            </a:r>
            <a:r>
              <a:rPr lang="en-US" altLang="zh-CN" sz="1800" dirty="0">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n</a:t>
            </a:r>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if</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n</a:t>
            </a:r>
            <a:r>
              <a:rPr lang="en-US" altLang="zh-CN" sz="1800" dirty="0">
                <a:solidFill>
                  <a:srgbClr val="000000"/>
                </a:solidFill>
                <a:latin typeface="新宋体" panose="02010609030101010101" pitchFamily="49" charset="-122"/>
                <a:ea typeface="新宋体" panose="02010609030101010101" pitchFamily="49" charset="-122"/>
              </a:rPr>
              <a:t> &lt;= 1)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1;</a:t>
            </a:r>
          </a:p>
          <a:p>
            <a:r>
              <a:rPr lang="pt-BR" altLang="zh-CN" sz="1800" dirty="0">
                <a:solidFill>
                  <a:srgbClr val="000000"/>
                </a:solidFill>
                <a:latin typeface="新宋体" panose="02010609030101010101" pitchFamily="49" charset="-122"/>
                <a:ea typeface="新宋体" panose="02010609030101010101" pitchFamily="49" charset="-122"/>
              </a:rPr>
              <a:t>    </a:t>
            </a:r>
            <a:r>
              <a:rPr lang="pt-BR" altLang="zh-CN" sz="1800" dirty="0">
                <a:solidFill>
                  <a:srgbClr val="0000FF"/>
                </a:solidFill>
                <a:latin typeface="新宋体" panose="02010609030101010101" pitchFamily="49" charset="-122"/>
                <a:ea typeface="新宋体" panose="02010609030101010101" pitchFamily="49" charset="-122"/>
              </a:rPr>
              <a:t>return</a:t>
            </a:r>
            <a:r>
              <a:rPr lang="pt-BR" altLang="zh-CN" sz="1800" dirty="0">
                <a:solidFill>
                  <a:srgbClr val="000000"/>
                </a:solidFill>
                <a:latin typeface="新宋体" panose="02010609030101010101" pitchFamily="49" charset="-122"/>
                <a:ea typeface="新宋体" panose="02010609030101010101" pitchFamily="49" charset="-122"/>
              </a:rPr>
              <a:t> Fib(</a:t>
            </a:r>
            <a:r>
              <a:rPr lang="pt-BR" altLang="zh-CN" sz="1800" dirty="0">
                <a:solidFill>
                  <a:srgbClr val="808080"/>
                </a:solidFill>
                <a:latin typeface="新宋体" panose="02010609030101010101" pitchFamily="49" charset="-122"/>
                <a:ea typeface="新宋体" panose="02010609030101010101" pitchFamily="49" charset="-122"/>
              </a:rPr>
              <a:t>n</a:t>
            </a:r>
            <a:r>
              <a:rPr lang="pt-BR" altLang="zh-CN" sz="1800" dirty="0">
                <a:solidFill>
                  <a:srgbClr val="000000"/>
                </a:solidFill>
                <a:latin typeface="新宋体" panose="02010609030101010101" pitchFamily="49" charset="-122"/>
                <a:ea typeface="新宋体" panose="02010609030101010101" pitchFamily="49" charset="-122"/>
              </a:rPr>
              <a:t> - 2) + Fib(</a:t>
            </a:r>
            <a:r>
              <a:rPr lang="pt-BR" altLang="zh-CN" sz="1800" dirty="0">
                <a:solidFill>
                  <a:srgbClr val="808080"/>
                </a:solidFill>
                <a:latin typeface="新宋体" panose="02010609030101010101" pitchFamily="49" charset="-122"/>
                <a:ea typeface="新宋体" panose="02010609030101010101" pitchFamily="49" charset="-122"/>
              </a:rPr>
              <a:t>n</a:t>
            </a:r>
            <a:r>
              <a:rPr lang="pt-BR" altLang="zh-CN" sz="1800" dirty="0">
                <a:solidFill>
                  <a:srgbClr val="000000"/>
                </a:solidFill>
                <a:latin typeface="新宋体" panose="02010609030101010101" pitchFamily="49" charset="-122"/>
                <a:ea typeface="新宋体" panose="02010609030101010101" pitchFamily="49" charset="-122"/>
              </a:rPr>
              <a:t> - 1);</a:t>
            </a:r>
          </a:p>
          <a:p>
            <a:r>
              <a:rPr lang="en-US" altLang="zh-CN" sz="1800" dirty="0">
                <a:solidFill>
                  <a:srgbClr val="000000"/>
                </a:solidFill>
                <a:latin typeface="新宋体" panose="02010609030101010101" pitchFamily="49" charset="-122"/>
                <a:ea typeface="新宋体" panose="02010609030101010101" pitchFamily="49" charset="-122"/>
              </a:rPr>
              <a:t>}</a:t>
            </a:r>
          </a:p>
        </p:txBody>
      </p:sp>
    </p:spTree>
    <p:extLst>
      <p:ext uri="{BB962C8B-B14F-4D97-AF65-F5344CB8AC3E}">
        <p14:creationId xmlns:p14="http://schemas.microsoft.com/office/powerpoint/2010/main" val="2159638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7B90EA1-3891-42FE-BC8D-3681BEB467B4}"/>
              </a:ext>
            </a:extLst>
          </p:cNvPr>
          <p:cNvSpPr txBox="1"/>
          <p:nvPr/>
        </p:nvSpPr>
        <p:spPr>
          <a:xfrm>
            <a:off x="2998894" y="1772816"/>
            <a:ext cx="1345240" cy="369332"/>
          </a:xfrm>
          <a:prstGeom prst="rect">
            <a:avLst/>
          </a:prstGeom>
          <a:noFill/>
        </p:spPr>
        <p:txBody>
          <a:bodyPr wrap="none" rtlCol="0">
            <a:spAutoFit/>
          </a:bodyPr>
          <a:lstStyle/>
          <a:p>
            <a:r>
              <a:rPr lang="zh-CN" altLang="en-US" dirty="0"/>
              <a:t>动态规划法</a:t>
            </a:r>
          </a:p>
        </p:txBody>
      </p:sp>
      <p:sp>
        <p:nvSpPr>
          <p:cNvPr id="5" name="文本框 4">
            <a:extLst>
              <a:ext uri="{FF2B5EF4-FFF2-40B4-BE49-F238E27FC236}">
                <a16:creationId xmlns:a16="http://schemas.microsoft.com/office/drawing/2014/main" id="{8CE6C6CC-5C23-4060-8F1A-4A92FDF91695}"/>
              </a:ext>
            </a:extLst>
          </p:cNvPr>
          <p:cNvSpPr txBox="1"/>
          <p:nvPr/>
        </p:nvSpPr>
        <p:spPr>
          <a:xfrm>
            <a:off x="2998894" y="2348880"/>
            <a:ext cx="6100010" cy="2862322"/>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a:spAutoFit/>
          </a:bodyPr>
          <a:lstStyle/>
          <a:p>
            <a:r>
              <a:rPr lang="en-US" altLang="zh-CN" sz="1800" dirty="0">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Fib(</a:t>
            </a:r>
            <a:r>
              <a:rPr lang="en-US" altLang="zh-CN" sz="1800" dirty="0">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n</a:t>
            </a:r>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a:solidFill>
                  <a:srgbClr val="000000"/>
                </a:solidFill>
                <a:latin typeface="新宋体" panose="02010609030101010101" pitchFamily="49" charset="-122"/>
                <a:ea typeface="新宋体" panose="02010609030101010101" pitchFamily="49" charset="-122"/>
              </a:rPr>
              <a:t>{</a:t>
            </a:r>
          </a:p>
          <a:p>
            <a:r>
              <a:rPr lang="pt-BR" altLang="zh-CN" sz="1800" dirty="0">
                <a:solidFill>
                  <a:srgbClr val="000000"/>
                </a:solidFill>
                <a:latin typeface="新宋体" panose="02010609030101010101" pitchFamily="49" charset="-122"/>
                <a:ea typeface="新宋体" panose="02010609030101010101" pitchFamily="49" charset="-122"/>
              </a:rPr>
              <a:t>    </a:t>
            </a:r>
            <a:r>
              <a:rPr lang="pt-BR" altLang="zh-CN" sz="1800" dirty="0">
                <a:solidFill>
                  <a:srgbClr val="2B91AF"/>
                </a:solidFill>
                <a:latin typeface="新宋体" panose="02010609030101010101" pitchFamily="49" charset="-122"/>
                <a:ea typeface="新宋体" panose="02010609030101010101" pitchFamily="49" charset="-122"/>
              </a:rPr>
              <a:t>vector</a:t>
            </a:r>
            <a:r>
              <a:rPr lang="pt-BR" altLang="zh-CN" sz="1800" dirty="0">
                <a:solidFill>
                  <a:srgbClr val="000000"/>
                </a:solidFill>
                <a:latin typeface="新宋体" panose="02010609030101010101" pitchFamily="49" charset="-122"/>
                <a:ea typeface="新宋体" panose="02010609030101010101" pitchFamily="49" charset="-122"/>
              </a:rPr>
              <a:t>&lt;</a:t>
            </a:r>
            <a:r>
              <a:rPr lang="pt-BR" altLang="zh-CN" sz="1800" dirty="0">
                <a:solidFill>
                  <a:srgbClr val="0000FF"/>
                </a:solidFill>
                <a:latin typeface="新宋体" panose="02010609030101010101" pitchFamily="49" charset="-122"/>
                <a:ea typeface="新宋体" panose="02010609030101010101" pitchFamily="49" charset="-122"/>
              </a:rPr>
              <a:t>int</a:t>
            </a:r>
            <a:r>
              <a:rPr lang="pt-BR" altLang="zh-CN" sz="1800" dirty="0">
                <a:solidFill>
                  <a:srgbClr val="000000"/>
                </a:solidFill>
                <a:latin typeface="新宋体" panose="02010609030101010101" pitchFamily="49" charset="-122"/>
                <a:ea typeface="新宋体" panose="02010609030101010101" pitchFamily="49" charset="-122"/>
              </a:rPr>
              <a:t>&gt; F(</a:t>
            </a:r>
            <a:r>
              <a:rPr lang="pt-BR" altLang="zh-CN" sz="1800" dirty="0">
                <a:solidFill>
                  <a:srgbClr val="808080"/>
                </a:solidFill>
                <a:latin typeface="新宋体" panose="02010609030101010101" pitchFamily="49" charset="-122"/>
                <a:ea typeface="新宋体" panose="02010609030101010101" pitchFamily="49" charset="-122"/>
              </a:rPr>
              <a:t>n</a:t>
            </a:r>
            <a:r>
              <a:rPr lang="pt-BR" altLang="zh-CN" sz="1800" dirty="0">
                <a:solidFill>
                  <a:srgbClr val="000000"/>
                </a:solidFill>
                <a:latin typeface="新宋体" panose="02010609030101010101" pitchFamily="49" charset="-122"/>
                <a:ea typeface="新宋体" panose="02010609030101010101" pitchFamily="49" charset="-122"/>
              </a:rPr>
              <a:t> + 2);</a:t>
            </a:r>
          </a:p>
          <a:p>
            <a:r>
              <a:rPr lang="en-US" altLang="zh-CN" sz="1800" dirty="0">
                <a:solidFill>
                  <a:srgbClr val="000000"/>
                </a:solidFill>
                <a:latin typeface="新宋体" panose="02010609030101010101" pitchFamily="49" charset="-122"/>
                <a:ea typeface="新宋体" panose="02010609030101010101" pitchFamily="49" charset="-122"/>
              </a:rPr>
              <a:t>    F</a:t>
            </a:r>
            <a:r>
              <a:rPr lang="en-US" altLang="zh-CN" sz="1800" dirty="0">
                <a:solidFill>
                  <a:srgbClr val="008080"/>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0</a:t>
            </a:r>
            <a:r>
              <a:rPr lang="en-US" altLang="zh-CN" sz="1800" dirty="0">
                <a:solidFill>
                  <a:srgbClr val="008080"/>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 F</a:t>
            </a:r>
            <a:r>
              <a:rPr lang="en-US" altLang="zh-CN" sz="1800" dirty="0">
                <a:solidFill>
                  <a:srgbClr val="008080"/>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1</a:t>
            </a:r>
            <a:r>
              <a:rPr lang="en-US" altLang="zh-CN" sz="1800" dirty="0">
                <a:solidFill>
                  <a:srgbClr val="008080"/>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 1;</a:t>
            </a:r>
          </a:p>
          <a:p>
            <a:r>
              <a:rPr lang="nn-NO" altLang="zh-CN" sz="1800" dirty="0">
                <a:solidFill>
                  <a:srgbClr val="000000"/>
                </a:solidFill>
                <a:latin typeface="新宋体" panose="02010609030101010101" pitchFamily="49" charset="-122"/>
                <a:ea typeface="新宋体" panose="02010609030101010101" pitchFamily="49" charset="-122"/>
              </a:rPr>
              <a:t>    </a:t>
            </a:r>
            <a:r>
              <a:rPr lang="nn-NO" altLang="zh-CN" sz="1800" dirty="0">
                <a:solidFill>
                  <a:srgbClr val="0000FF"/>
                </a:solidFill>
                <a:latin typeface="新宋体" panose="02010609030101010101" pitchFamily="49" charset="-122"/>
                <a:ea typeface="新宋体" panose="02010609030101010101" pitchFamily="49" charset="-122"/>
              </a:rPr>
              <a:t>for</a:t>
            </a:r>
            <a:r>
              <a:rPr lang="nn-NO" altLang="zh-CN" sz="1800" dirty="0">
                <a:solidFill>
                  <a:srgbClr val="000000"/>
                </a:solidFill>
                <a:latin typeface="新宋体" panose="02010609030101010101" pitchFamily="49" charset="-122"/>
                <a:ea typeface="新宋体" panose="02010609030101010101" pitchFamily="49" charset="-122"/>
              </a:rPr>
              <a:t> (</a:t>
            </a:r>
            <a:r>
              <a:rPr lang="nn-NO" altLang="zh-CN" sz="1800" dirty="0">
                <a:solidFill>
                  <a:srgbClr val="0000FF"/>
                </a:solidFill>
                <a:latin typeface="新宋体" panose="02010609030101010101" pitchFamily="49" charset="-122"/>
                <a:ea typeface="新宋体" panose="02010609030101010101" pitchFamily="49" charset="-122"/>
              </a:rPr>
              <a:t>int</a:t>
            </a:r>
            <a:r>
              <a:rPr lang="nn-NO" altLang="zh-CN" sz="1800" dirty="0">
                <a:solidFill>
                  <a:srgbClr val="000000"/>
                </a:solidFill>
                <a:latin typeface="新宋体" panose="02010609030101010101" pitchFamily="49" charset="-122"/>
                <a:ea typeface="新宋体" panose="02010609030101010101" pitchFamily="49" charset="-122"/>
              </a:rPr>
              <a:t> i = 2; i &lt;= </a:t>
            </a:r>
            <a:r>
              <a:rPr lang="nn-NO" altLang="zh-CN" sz="1800" dirty="0">
                <a:solidFill>
                  <a:srgbClr val="808080"/>
                </a:solidFill>
                <a:latin typeface="新宋体" panose="02010609030101010101" pitchFamily="49" charset="-122"/>
                <a:ea typeface="新宋体" panose="02010609030101010101" pitchFamily="49" charset="-122"/>
              </a:rPr>
              <a:t>n</a:t>
            </a:r>
            <a:r>
              <a:rPr lang="nn-NO" altLang="zh-CN" sz="1800" dirty="0">
                <a:solidFill>
                  <a:srgbClr val="000000"/>
                </a:solidFill>
                <a:latin typeface="新宋体" panose="02010609030101010101" pitchFamily="49" charset="-122"/>
                <a:ea typeface="新宋体" panose="02010609030101010101" pitchFamily="49" charset="-122"/>
              </a:rPr>
              <a:t>; i++)</a:t>
            </a:r>
          </a:p>
          <a:p>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r>
              <a:rPr lang="nn-NO" altLang="zh-CN" sz="1800" dirty="0">
                <a:solidFill>
                  <a:srgbClr val="000000"/>
                </a:solidFill>
                <a:latin typeface="新宋体" panose="02010609030101010101" pitchFamily="49" charset="-122"/>
                <a:ea typeface="新宋体" panose="02010609030101010101" pitchFamily="49" charset="-122"/>
              </a:rPr>
              <a:t>        F</a:t>
            </a:r>
            <a:r>
              <a:rPr lang="nn-NO" altLang="zh-CN" sz="1800" dirty="0">
                <a:solidFill>
                  <a:srgbClr val="008080"/>
                </a:solidFill>
                <a:latin typeface="新宋体" panose="02010609030101010101" pitchFamily="49" charset="-122"/>
                <a:ea typeface="新宋体" panose="02010609030101010101" pitchFamily="49" charset="-122"/>
              </a:rPr>
              <a:t>[</a:t>
            </a:r>
            <a:r>
              <a:rPr lang="nn-NO" altLang="zh-CN" sz="1800" dirty="0">
                <a:solidFill>
                  <a:srgbClr val="000000"/>
                </a:solidFill>
                <a:latin typeface="新宋体" panose="02010609030101010101" pitchFamily="49" charset="-122"/>
                <a:ea typeface="新宋体" panose="02010609030101010101" pitchFamily="49" charset="-122"/>
              </a:rPr>
              <a:t>i</a:t>
            </a:r>
            <a:r>
              <a:rPr lang="nn-NO" altLang="zh-CN" sz="1800" dirty="0">
                <a:solidFill>
                  <a:srgbClr val="008080"/>
                </a:solidFill>
                <a:latin typeface="新宋体" panose="02010609030101010101" pitchFamily="49" charset="-122"/>
                <a:ea typeface="新宋体" panose="02010609030101010101" pitchFamily="49" charset="-122"/>
              </a:rPr>
              <a:t>]</a:t>
            </a:r>
            <a:r>
              <a:rPr lang="nn-NO" altLang="zh-CN" sz="1800" dirty="0">
                <a:solidFill>
                  <a:srgbClr val="000000"/>
                </a:solidFill>
                <a:latin typeface="新宋体" panose="02010609030101010101" pitchFamily="49" charset="-122"/>
                <a:ea typeface="新宋体" panose="02010609030101010101" pitchFamily="49" charset="-122"/>
              </a:rPr>
              <a:t> = F</a:t>
            </a:r>
            <a:r>
              <a:rPr lang="nn-NO" altLang="zh-CN" sz="1800" dirty="0">
                <a:solidFill>
                  <a:srgbClr val="008080"/>
                </a:solidFill>
                <a:latin typeface="新宋体" panose="02010609030101010101" pitchFamily="49" charset="-122"/>
                <a:ea typeface="新宋体" panose="02010609030101010101" pitchFamily="49" charset="-122"/>
              </a:rPr>
              <a:t>[</a:t>
            </a:r>
            <a:r>
              <a:rPr lang="nn-NO" altLang="zh-CN" sz="1800" dirty="0">
                <a:solidFill>
                  <a:srgbClr val="000000"/>
                </a:solidFill>
                <a:latin typeface="新宋体" panose="02010609030101010101" pitchFamily="49" charset="-122"/>
                <a:ea typeface="新宋体" panose="02010609030101010101" pitchFamily="49" charset="-122"/>
              </a:rPr>
              <a:t>i - 2</a:t>
            </a:r>
            <a:r>
              <a:rPr lang="nn-NO" altLang="zh-CN" sz="1800" dirty="0">
                <a:solidFill>
                  <a:srgbClr val="008080"/>
                </a:solidFill>
                <a:latin typeface="新宋体" panose="02010609030101010101" pitchFamily="49" charset="-122"/>
                <a:ea typeface="新宋体" panose="02010609030101010101" pitchFamily="49" charset="-122"/>
              </a:rPr>
              <a:t>]</a:t>
            </a:r>
            <a:r>
              <a:rPr lang="nn-NO" altLang="zh-CN" sz="1800" dirty="0">
                <a:solidFill>
                  <a:srgbClr val="000000"/>
                </a:solidFill>
                <a:latin typeface="新宋体" panose="02010609030101010101" pitchFamily="49" charset="-122"/>
                <a:ea typeface="新宋体" panose="02010609030101010101" pitchFamily="49" charset="-122"/>
              </a:rPr>
              <a:t> + F</a:t>
            </a:r>
            <a:r>
              <a:rPr lang="nn-NO" altLang="zh-CN" sz="1800" dirty="0">
                <a:solidFill>
                  <a:srgbClr val="008080"/>
                </a:solidFill>
                <a:latin typeface="新宋体" panose="02010609030101010101" pitchFamily="49" charset="-122"/>
                <a:ea typeface="新宋体" panose="02010609030101010101" pitchFamily="49" charset="-122"/>
              </a:rPr>
              <a:t>[</a:t>
            </a:r>
            <a:r>
              <a:rPr lang="nn-NO" altLang="zh-CN" sz="1800" dirty="0">
                <a:solidFill>
                  <a:srgbClr val="000000"/>
                </a:solidFill>
                <a:latin typeface="新宋体" panose="02010609030101010101" pitchFamily="49" charset="-122"/>
                <a:ea typeface="新宋体" panose="02010609030101010101" pitchFamily="49" charset="-122"/>
              </a:rPr>
              <a:t>i - 1</a:t>
            </a:r>
            <a:r>
              <a:rPr lang="nn-NO" altLang="zh-CN" sz="1800" dirty="0">
                <a:solidFill>
                  <a:srgbClr val="008080"/>
                </a:solidFill>
                <a:latin typeface="新宋体" panose="02010609030101010101" pitchFamily="49" charset="-122"/>
                <a:ea typeface="新宋体" panose="02010609030101010101" pitchFamily="49" charset="-122"/>
              </a:rPr>
              <a:t>]</a:t>
            </a:r>
            <a:r>
              <a:rPr lang="nn-NO" altLang="zh-CN" sz="1800" dirty="0">
                <a:solidFill>
                  <a:srgbClr val="000000"/>
                </a:solidFill>
                <a:latin typeface="新宋体" panose="02010609030101010101" pitchFamily="49" charset="-122"/>
                <a:ea typeface="新宋体" panose="02010609030101010101" pitchFamily="49" charset="-122"/>
              </a:rPr>
              <a:t>;</a:t>
            </a:r>
          </a:p>
          <a:p>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F</a:t>
            </a:r>
            <a:r>
              <a:rPr lang="en-US" altLang="zh-CN" sz="1800" dirty="0">
                <a:solidFill>
                  <a:srgbClr val="008080"/>
                </a:solidFill>
                <a:latin typeface="新宋体" panose="02010609030101010101" pitchFamily="49" charset="-122"/>
                <a:ea typeface="新宋体" panose="02010609030101010101" pitchFamily="49" charset="-122"/>
              </a:rPr>
              <a:t>[</a:t>
            </a:r>
            <a:r>
              <a:rPr lang="en-US" altLang="zh-CN" sz="1800" dirty="0">
                <a:solidFill>
                  <a:srgbClr val="808080"/>
                </a:solidFill>
                <a:latin typeface="新宋体" panose="02010609030101010101" pitchFamily="49" charset="-122"/>
                <a:ea typeface="新宋体" panose="02010609030101010101" pitchFamily="49" charset="-122"/>
              </a:rPr>
              <a:t>n</a:t>
            </a:r>
            <a:r>
              <a:rPr lang="en-US" altLang="zh-CN" sz="1800" dirty="0">
                <a:solidFill>
                  <a:srgbClr val="008080"/>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a:solidFill>
                  <a:srgbClr val="000000"/>
                </a:solidFill>
                <a:latin typeface="新宋体" panose="02010609030101010101" pitchFamily="49" charset="-122"/>
                <a:ea typeface="新宋体" panose="02010609030101010101" pitchFamily="49" charset="-122"/>
              </a:rPr>
              <a:t>}</a:t>
            </a:r>
          </a:p>
        </p:txBody>
      </p:sp>
    </p:spTree>
    <p:extLst>
      <p:ext uri="{BB962C8B-B14F-4D97-AF65-F5344CB8AC3E}">
        <p14:creationId xmlns:p14="http://schemas.microsoft.com/office/powerpoint/2010/main" val="4273228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7B90EA1-3891-42FE-BC8D-3681BEB467B4}"/>
              </a:ext>
            </a:extLst>
          </p:cNvPr>
          <p:cNvSpPr txBox="1"/>
          <p:nvPr/>
        </p:nvSpPr>
        <p:spPr>
          <a:xfrm>
            <a:off x="2998894" y="1772816"/>
            <a:ext cx="2031325" cy="369332"/>
          </a:xfrm>
          <a:prstGeom prst="rect">
            <a:avLst/>
          </a:prstGeom>
          <a:noFill/>
        </p:spPr>
        <p:txBody>
          <a:bodyPr wrap="none" rtlCol="0">
            <a:spAutoFit/>
          </a:bodyPr>
          <a:lstStyle/>
          <a:p>
            <a:r>
              <a:rPr lang="zh-CN" altLang="en-US" dirty="0"/>
              <a:t>改进动态规划法一</a:t>
            </a:r>
          </a:p>
        </p:txBody>
      </p:sp>
      <p:sp>
        <p:nvSpPr>
          <p:cNvPr id="6" name="文本框 5">
            <a:extLst>
              <a:ext uri="{FF2B5EF4-FFF2-40B4-BE49-F238E27FC236}">
                <a16:creationId xmlns:a16="http://schemas.microsoft.com/office/drawing/2014/main" id="{C55BFA7D-85D9-48AA-8A46-6349550A8435}"/>
              </a:ext>
            </a:extLst>
          </p:cNvPr>
          <p:cNvSpPr txBox="1"/>
          <p:nvPr/>
        </p:nvSpPr>
        <p:spPr>
          <a:xfrm>
            <a:off x="3000375" y="2348880"/>
            <a:ext cx="6094476" cy="3139321"/>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a:spAutoFit/>
          </a:bodyPr>
          <a:lstStyle/>
          <a:p>
            <a:r>
              <a:rPr lang="en-US" altLang="zh-CN" sz="1800" dirty="0">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Fib(</a:t>
            </a:r>
            <a:r>
              <a:rPr lang="en-US" altLang="zh-CN" sz="1800" dirty="0">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n</a:t>
            </a:r>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f0 = 1, f1 = 1;</a:t>
            </a:r>
          </a:p>
          <a:p>
            <a:r>
              <a:rPr lang="nn-NO" altLang="zh-CN" sz="1800" dirty="0">
                <a:solidFill>
                  <a:srgbClr val="000000"/>
                </a:solidFill>
                <a:latin typeface="新宋体" panose="02010609030101010101" pitchFamily="49" charset="-122"/>
                <a:ea typeface="新宋体" panose="02010609030101010101" pitchFamily="49" charset="-122"/>
              </a:rPr>
              <a:t>    </a:t>
            </a:r>
            <a:r>
              <a:rPr lang="nn-NO" altLang="zh-CN" sz="1800" dirty="0">
                <a:solidFill>
                  <a:srgbClr val="0000FF"/>
                </a:solidFill>
                <a:latin typeface="新宋体" panose="02010609030101010101" pitchFamily="49" charset="-122"/>
                <a:ea typeface="新宋体" panose="02010609030101010101" pitchFamily="49" charset="-122"/>
              </a:rPr>
              <a:t>for</a:t>
            </a:r>
            <a:r>
              <a:rPr lang="nn-NO" altLang="zh-CN" sz="1800" dirty="0">
                <a:solidFill>
                  <a:srgbClr val="000000"/>
                </a:solidFill>
                <a:latin typeface="新宋体" panose="02010609030101010101" pitchFamily="49" charset="-122"/>
                <a:ea typeface="新宋体" panose="02010609030101010101" pitchFamily="49" charset="-122"/>
              </a:rPr>
              <a:t> (</a:t>
            </a:r>
            <a:r>
              <a:rPr lang="nn-NO" altLang="zh-CN" sz="1800" dirty="0">
                <a:solidFill>
                  <a:srgbClr val="0000FF"/>
                </a:solidFill>
                <a:latin typeface="新宋体" panose="02010609030101010101" pitchFamily="49" charset="-122"/>
                <a:ea typeface="新宋体" panose="02010609030101010101" pitchFamily="49" charset="-122"/>
              </a:rPr>
              <a:t>int</a:t>
            </a:r>
            <a:r>
              <a:rPr lang="nn-NO" altLang="zh-CN" sz="1800" dirty="0">
                <a:solidFill>
                  <a:srgbClr val="000000"/>
                </a:solidFill>
                <a:latin typeface="新宋体" panose="02010609030101010101" pitchFamily="49" charset="-122"/>
                <a:ea typeface="新宋体" panose="02010609030101010101" pitchFamily="49" charset="-122"/>
              </a:rPr>
              <a:t> i = 2; i &lt;= </a:t>
            </a:r>
            <a:r>
              <a:rPr lang="nn-NO" altLang="zh-CN" sz="1800" dirty="0">
                <a:solidFill>
                  <a:srgbClr val="808080"/>
                </a:solidFill>
                <a:latin typeface="新宋体" panose="02010609030101010101" pitchFamily="49" charset="-122"/>
                <a:ea typeface="新宋体" panose="02010609030101010101" pitchFamily="49" charset="-122"/>
              </a:rPr>
              <a:t>n</a:t>
            </a:r>
            <a:r>
              <a:rPr lang="nn-NO" altLang="zh-CN" sz="1800" dirty="0">
                <a:solidFill>
                  <a:srgbClr val="000000"/>
                </a:solidFill>
                <a:latin typeface="新宋体" panose="02010609030101010101" pitchFamily="49" charset="-122"/>
                <a:ea typeface="新宋体" panose="02010609030101010101" pitchFamily="49" charset="-122"/>
              </a:rPr>
              <a:t>; i++)</a:t>
            </a:r>
          </a:p>
          <a:p>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f = f0 + f1;</a:t>
            </a:r>
          </a:p>
          <a:p>
            <a:r>
              <a:rPr lang="en-US" altLang="zh-CN" sz="1800" dirty="0">
                <a:solidFill>
                  <a:srgbClr val="000000"/>
                </a:solidFill>
                <a:latin typeface="新宋体" panose="02010609030101010101" pitchFamily="49" charset="-122"/>
                <a:ea typeface="新宋体" panose="02010609030101010101" pitchFamily="49" charset="-122"/>
              </a:rPr>
              <a:t>        f0 = f1;</a:t>
            </a:r>
          </a:p>
          <a:p>
            <a:r>
              <a:rPr lang="en-US" altLang="zh-CN" sz="1800" dirty="0">
                <a:solidFill>
                  <a:srgbClr val="000000"/>
                </a:solidFill>
                <a:latin typeface="新宋体" panose="02010609030101010101" pitchFamily="49" charset="-122"/>
                <a:ea typeface="新宋体" panose="02010609030101010101" pitchFamily="49" charset="-122"/>
              </a:rPr>
              <a:t>        f1 = f;</a:t>
            </a:r>
          </a:p>
          <a:p>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f1;</a:t>
            </a:r>
          </a:p>
          <a:p>
            <a:r>
              <a:rPr lang="en-US" altLang="zh-CN" sz="1800" dirty="0">
                <a:solidFill>
                  <a:srgbClr val="000000"/>
                </a:solidFill>
                <a:latin typeface="新宋体" panose="02010609030101010101" pitchFamily="49" charset="-122"/>
                <a:ea typeface="新宋体" panose="02010609030101010101" pitchFamily="49" charset="-122"/>
              </a:rPr>
              <a:t>}</a:t>
            </a:r>
          </a:p>
        </p:txBody>
      </p:sp>
    </p:spTree>
    <p:extLst>
      <p:ext uri="{BB962C8B-B14F-4D97-AF65-F5344CB8AC3E}">
        <p14:creationId xmlns:p14="http://schemas.microsoft.com/office/powerpoint/2010/main" val="2750760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7B90EA1-3891-42FE-BC8D-3681BEB467B4}"/>
              </a:ext>
            </a:extLst>
          </p:cNvPr>
          <p:cNvSpPr txBox="1"/>
          <p:nvPr/>
        </p:nvSpPr>
        <p:spPr>
          <a:xfrm>
            <a:off x="2998894" y="1772816"/>
            <a:ext cx="2028119" cy="369332"/>
          </a:xfrm>
          <a:prstGeom prst="rect">
            <a:avLst/>
          </a:prstGeom>
          <a:noFill/>
        </p:spPr>
        <p:txBody>
          <a:bodyPr wrap="none" rtlCol="0">
            <a:spAutoFit/>
          </a:bodyPr>
          <a:lstStyle/>
          <a:p>
            <a:r>
              <a:rPr lang="zh-CN" altLang="en-US" dirty="0"/>
              <a:t>改进动态规划法二</a:t>
            </a:r>
          </a:p>
        </p:txBody>
      </p:sp>
      <p:sp>
        <p:nvSpPr>
          <p:cNvPr id="5" name="文本框 4">
            <a:extLst>
              <a:ext uri="{FF2B5EF4-FFF2-40B4-BE49-F238E27FC236}">
                <a16:creationId xmlns:a16="http://schemas.microsoft.com/office/drawing/2014/main" id="{11D445A7-E978-4A77-9B19-79A76E3968F0}"/>
              </a:ext>
            </a:extLst>
          </p:cNvPr>
          <p:cNvSpPr txBox="1"/>
          <p:nvPr/>
        </p:nvSpPr>
        <p:spPr>
          <a:xfrm>
            <a:off x="3000375" y="2349500"/>
            <a:ext cx="8159806" cy="2862322"/>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a:spAutoFit/>
          </a:bodyPr>
          <a:lstStyle/>
          <a:p>
            <a:r>
              <a:rPr lang="en-US" altLang="zh-CN" sz="1800" dirty="0">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Fib(</a:t>
            </a:r>
            <a:r>
              <a:rPr lang="en-US" altLang="zh-CN" sz="1800" dirty="0">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n</a:t>
            </a:r>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static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vector</a:t>
            </a:r>
            <a:r>
              <a:rPr lang="en-US" altLang="zh-CN" sz="1800" dirty="0">
                <a:solidFill>
                  <a:srgbClr val="000000"/>
                </a:solidFill>
                <a:latin typeface="新宋体" panose="02010609030101010101" pitchFamily="49" charset="-122"/>
                <a:ea typeface="新宋体" panose="02010609030101010101" pitchFamily="49" charset="-122"/>
              </a:rPr>
              <a:t>&lt;</a:t>
            </a:r>
            <a:r>
              <a:rPr lang="en-US" altLang="zh-CN" sz="1800" dirty="0">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&gt; F {1, 1};</a:t>
            </a:r>
          </a:p>
          <a:p>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if</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n</a:t>
            </a:r>
            <a:r>
              <a:rPr lang="en-US" altLang="zh-CN" sz="1800" dirty="0">
                <a:solidFill>
                  <a:srgbClr val="000000"/>
                </a:solidFill>
                <a:latin typeface="新宋体" panose="02010609030101010101" pitchFamily="49" charset="-122"/>
                <a:ea typeface="新宋体" panose="02010609030101010101" pitchFamily="49" charset="-122"/>
              </a:rPr>
              <a:t> &lt; </a:t>
            </a:r>
            <a:r>
              <a:rPr lang="en-US" altLang="zh-CN" sz="1800" dirty="0" err="1">
                <a:solidFill>
                  <a:srgbClr val="000000"/>
                </a:solidFill>
                <a:latin typeface="新宋体" panose="02010609030101010101" pitchFamily="49" charset="-122"/>
                <a:ea typeface="新宋体" panose="02010609030101010101" pitchFamily="49" charset="-122"/>
              </a:rPr>
              <a:t>F.size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F</a:t>
            </a:r>
            <a:r>
              <a:rPr lang="en-US" altLang="zh-CN" sz="1800" dirty="0">
                <a:solidFill>
                  <a:srgbClr val="008080"/>
                </a:solidFill>
                <a:latin typeface="新宋体" panose="02010609030101010101" pitchFamily="49" charset="-122"/>
                <a:ea typeface="新宋体" panose="02010609030101010101" pitchFamily="49" charset="-122"/>
              </a:rPr>
              <a:t>[</a:t>
            </a:r>
            <a:r>
              <a:rPr lang="en-US" altLang="zh-CN" sz="1800" dirty="0">
                <a:solidFill>
                  <a:srgbClr val="808080"/>
                </a:solidFill>
                <a:latin typeface="新宋体" panose="02010609030101010101" pitchFamily="49" charset="-122"/>
                <a:ea typeface="新宋体" panose="02010609030101010101" pitchFamily="49" charset="-122"/>
              </a:rPr>
              <a:t>n</a:t>
            </a:r>
            <a:r>
              <a:rPr lang="en-US" altLang="zh-CN" sz="1800" dirty="0">
                <a:solidFill>
                  <a:srgbClr val="008080"/>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a:t>
            </a:r>
          </a:p>
          <a:p>
            <a:r>
              <a:rPr lang="nn-NO" altLang="zh-CN" sz="1800" dirty="0">
                <a:solidFill>
                  <a:srgbClr val="000000"/>
                </a:solidFill>
                <a:latin typeface="新宋体" panose="02010609030101010101" pitchFamily="49" charset="-122"/>
                <a:ea typeface="新宋体" panose="02010609030101010101" pitchFamily="49" charset="-122"/>
              </a:rPr>
              <a:t>    </a:t>
            </a:r>
            <a:r>
              <a:rPr lang="nn-NO" altLang="zh-CN" sz="1800" dirty="0">
                <a:solidFill>
                  <a:srgbClr val="0000FF"/>
                </a:solidFill>
                <a:latin typeface="新宋体" panose="02010609030101010101" pitchFamily="49" charset="-122"/>
                <a:ea typeface="新宋体" panose="02010609030101010101" pitchFamily="49" charset="-122"/>
              </a:rPr>
              <a:t>for</a:t>
            </a:r>
            <a:r>
              <a:rPr lang="nn-NO" altLang="zh-CN" sz="1800" dirty="0">
                <a:solidFill>
                  <a:srgbClr val="000000"/>
                </a:solidFill>
                <a:latin typeface="新宋体" panose="02010609030101010101" pitchFamily="49" charset="-122"/>
                <a:ea typeface="新宋体" panose="02010609030101010101" pitchFamily="49" charset="-122"/>
              </a:rPr>
              <a:t> (</a:t>
            </a:r>
            <a:r>
              <a:rPr lang="nn-NO" altLang="zh-CN" sz="1800" dirty="0">
                <a:solidFill>
                  <a:srgbClr val="0000FF"/>
                </a:solidFill>
                <a:latin typeface="新宋体" panose="02010609030101010101" pitchFamily="49" charset="-122"/>
                <a:ea typeface="新宋体" panose="02010609030101010101" pitchFamily="49" charset="-122"/>
              </a:rPr>
              <a:t>int</a:t>
            </a:r>
            <a:r>
              <a:rPr lang="nn-NO" altLang="zh-CN" sz="1800" dirty="0">
                <a:solidFill>
                  <a:srgbClr val="000000"/>
                </a:solidFill>
                <a:latin typeface="新宋体" panose="02010609030101010101" pitchFamily="49" charset="-122"/>
                <a:ea typeface="新宋体" panose="02010609030101010101" pitchFamily="49" charset="-122"/>
              </a:rPr>
              <a:t> i = F.size(); i &lt;= </a:t>
            </a:r>
            <a:r>
              <a:rPr lang="nn-NO" altLang="zh-CN" sz="1800" dirty="0">
                <a:solidFill>
                  <a:srgbClr val="808080"/>
                </a:solidFill>
                <a:latin typeface="新宋体" panose="02010609030101010101" pitchFamily="49" charset="-122"/>
                <a:ea typeface="新宋体" panose="02010609030101010101" pitchFamily="49" charset="-122"/>
              </a:rPr>
              <a:t>n</a:t>
            </a:r>
            <a:r>
              <a:rPr lang="nn-NO" altLang="zh-CN" sz="1800" dirty="0">
                <a:solidFill>
                  <a:srgbClr val="000000"/>
                </a:solidFill>
                <a:latin typeface="新宋体" panose="02010609030101010101" pitchFamily="49" charset="-122"/>
                <a:ea typeface="新宋体" panose="02010609030101010101" pitchFamily="49" charset="-122"/>
              </a:rPr>
              <a:t>; i++)</a:t>
            </a:r>
          </a:p>
          <a:p>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F.push_back</a:t>
            </a:r>
            <a:r>
              <a:rPr lang="en-US" altLang="zh-CN" sz="1800" dirty="0">
                <a:solidFill>
                  <a:srgbClr val="000000"/>
                </a:solidFill>
                <a:latin typeface="新宋体" panose="02010609030101010101" pitchFamily="49" charset="-122"/>
                <a:ea typeface="新宋体" panose="02010609030101010101" pitchFamily="49" charset="-122"/>
              </a:rPr>
              <a:t>(F</a:t>
            </a:r>
            <a:r>
              <a:rPr lang="en-US" altLang="zh-CN" sz="1800" dirty="0">
                <a:solidFill>
                  <a:srgbClr val="00808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F.size</a:t>
            </a:r>
            <a:r>
              <a:rPr lang="en-US" altLang="zh-CN" sz="1800" dirty="0">
                <a:solidFill>
                  <a:srgbClr val="000000"/>
                </a:solidFill>
                <a:latin typeface="新宋体" panose="02010609030101010101" pitchFamily="49" charset="-122"/>
                <a:ea typeface="新宋体" panose="02010609030101010101" pitchFamily="49" charset="-122"/>
              </a:rPr>
              <a:t>() - 2</a:t>
            </a:r>
            <a:r>
              <a:rPr lang="en-US" altLang="zh-CN" sz="1800" dirty="0">
                <a:solidFill>
                  <a:srgbClr val="008080"/>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 F</a:t>
            </a:r>
            <a:r>
              <a:rPr lang="en-US" altLang="zh-CN" sz="1800" dirty="0">
                <a:solidFill>
                  <a:srgbClr val="00808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F.size</a:t>
            </a:r>
            <a:r>
              <a:rPr lang="en-US" altLang="zh-CN" sz="1800" dirty="0">
                <a:solidFill>
                  <a:srgbClr val="000000"/>
                </a:solidFill>
                <a:latin typeface="新宋体" panose="02010609030101010101" pitchFamily="49" charset="-122"/>
                <a:ea typeface="新宋体" panose="02010609030101010101" pitchFamily="49" charset="-122"/>
              </a:rPr>
              <a:t>() - 1</a:t>
            </a:r>
            <a:r>
              <a:rPr lang="en-US" altLang="zh-CN" sz="1800" dirty="0">
                <a:solidFill>
                  <a:srgbClr val="008080"/>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a:t>
            </a:r>
          </a:p>
          <a:p>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F</a:t>
            </a:r>
            <a:r>
              <a:rPr lang="en-US" altLang="zh-CN" sz="1800" dirty="0">
                <a:solidFill>
                  <a:srgbClr val="008080"/>
                </a:solidFill>
                <a:latin typeface="新宋体" panose="02010609030101010101" pitchFamily="49" charset="-122"/>
                <a:ea typeface="新宋体" panose="02010609030101010101" pitchFamily="49" charset="-122"/>
              </a:rPr>
              <a:t>[</a:t>
            </a:r>
            <a:r>
              <a:rPr lang="en-US" altLang="zh-CN" sz="1800" dirty="0">
                <a:solidFill>
                  <a:srgbClr val="808080"/>
                </a:solidFill>
                <a:latin typeface="新宋体" panose="02010609030101010101" pitchFamily="49" charset="-122"/>
                <a:ea typeface="新宋体" panose="02010609030101010101" pitchFamily="49" charset="-122"/>
              </a:rPr>
              <a:t>n</a:t>
            </a:r>
            <a:r>
              <a:rPr lang="en-US" altLang="zh-CN" sz="1800" dirty="0">
                <a:solidFill>
                  <a:srgbClr val="008080"/>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a:solidFill>
                  <a:srgbClr val="000000"/>
                </a:solidFill>
                <a:latin typeface="新宋体" panose="02010609030101010101" pitchFamily="49" charset="-122"/>
                <a:ea typeface="新宋体" panose="02010609030101010101" pitchFamily="49" charset="-122"/>
              </a:rPr>
              <a:t>}</a:t>
            </a:r>
          </a:p>
        </p:txBody>
      </p:sp>
    </p:spTree>
    <p:extLst>
      <p:ext uri="{BB962C8B-B14F-4D97-AF65-F5344CB8AC3E}">
        <p14:creationId xmlns:p14="http://schemas.microsoft.com/office/powerpoint/2010/main" val="1010469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7B90EA1-3891-42FE-BC8D-3681BEB467B4}"/>
              </a:ext>
            </a:extLst>
          </p:cNvPr>
          <p:cNvSpPr txBox="1"/>
          <p:nvPr/>
        </p:nvSpPr>
        <p:spPr>
          <a:xfrm>
            <a:off x="2998894" y="1772816"/>
            <a:ext cx="1107996" cy="369332"/>
          </a:xfrm>
          <a:prstGeom prst="rect">
            <a:avLst/>
          </a:prstGeom>
          <a:noFill/>
        </p:spPr>
        <p:txBody>
          <a:bodyPr wrap="none" rtlCol="0">
            <a:spAutoFit/>
          </a:bodyPr>
          <a:lstStyle/>
          <a:p>
            <a:r>
              <a:rPr lang="zh-CN" altLang="en-US" dirty="0"/>
              <a:t>备忘录法</a:t>
            </a:r>
          </a:p>
        </p:txBody>
      </p:sp>
      <p:sp>
        <p:nvSpPr>
          <p:cNvPr id="6" name="文本框 5">
            <a:extLst>
              <a:ext uri="{FF2B5EF4-FFF2-40B4-BE49-F238E27FC236}">
                <a16:creationId xmlns:a16="http://schemas.microsoft.com/office/drawing/2014/main" id="{18FE00FF-CE2C-4D4D-92B7-92812EC84EF5}"/>
              </a:ext>
            </a:extLst>
          </p:cNvPr>
          <p:cNvSpPr txBox="1"/>
          <p:nvPr/>
        </p:nvSpPr>
        <p:spPr>
          <a:xfrm>
            <a:off x="3000375" y="2350652"/>
            <a:ext cx="6094476" cy="2308324"/>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a:spAutoFit/>
          </a:bodyPr>
          <a:lstStyle/>
          <a:p>
            <a:r>
              <a:rPr lang="en-US" altLang="zh-CN" sz="1800" dirty="0">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Fib(</a:t>
            </a:r>
            <a:r>
              <a:rPr lang="en-US" altLang="zh-CN" sz="1800" dirty="0">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n</a:t>
            </a:r>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static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F[1000]{ 1, 1 };</a:t>
            </a:r>
          </a:p>
          <a:p>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if</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n</a:t>
            </a:r>
            <a:r>
              <a:rPr lang="en-US" altLang="zh-CN" sz="1800" dirty="0">
                <a:solidFill>
                  <a:srgbClr val="000000"/>
                </a:solidFill>
                <a:latin typeface="新宋体" panose="02010609030101010101" pitchFamily="49" charset="-122"/>
                <a:ea typeface="新宋体" panose="02010609030101010101" pitchFamily="49" charset="-122"/>
              </a:rPr>
              <a:t> &lt;= 1)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1;</a:t>
            </a:r>
          </a:p>
          <a:p>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if</a:t>
            </a:r>
            <a:r>
              <a:rPr lang="en-US" altLang="zh-CN" sz="1800" dirty="0">
                <a:solidFill>
                  <a:srgbClr val="000000"/>
                </a:solidFill>
                <a:latin typeface="新宋体" panose="02010609030101010101" pitchFamily="49" charset="-122"/>
                <a:ea typeface="新宋体" panose="02010609030101010101" pitchFamily="49" charset="-122"/>
              </a:rPr>
              <a:t> (F[</a:t>
            </a:r>
            <a:r>
              <a:rPr lang="en-US" altLang="zh-CN" sz="1800" dirty="0">
                <a:solidFill>
                  <a:srgbClr val="808080"/>
                </a:solidFill>
                <a:latin typeface="新宋体" panose="02010609030101010101" pitchFamily="49" charset="-122"/>
                <a:ea typeface="新宋体" panose="02010609030101010101" pitchFamily="49" charset="-122"/>
              </a:rPr>
              <a:t>n</a:t>
            </a:r>
            <a:r>
              <a:rPr lang="en-US" altLang="zh-CN" sz="1800" dirty="0">
                <a:solidFill>
                  <a:srgbClr val="000000"/>
                </a:solidFill>
                <a:latin typeface="新宋体" panose="02010609030101010101" pitchFamily="49" charset="-122"/>
                <a:ea typeface="新宋体" panose="02010609030101010101" pitchFamily="49" charset="-122"/>
              </a:rPr>
              <a:t>] != 0)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F[</a:t>
            </a:r>
            <a:r>
              <a:rPr lang="en-US" altLang="zh-CN" sz="1800" dirty="0">
                <a:solidFill>
                  <a:srgbClr val="808080"/>
                </a:solidFill>
                <a:latin typeface="新宋体" panose="02010609030101010101" pitchFamily="49" charset="-122"/>
                <a:ea typeface="新宋体" panose="02010609030101010101" pitchFamily="49" charset="-122"/>
              </a:rPr>
              <a:t>n</a:t>
            </a:r>
            <a:r>
              <a:rPr lang="en-US" altLang="zh-CN" sz="1800" dirty="0">
                <a:solidFill>
                  <a:srgbClr val="000000"/>
                </a:solidFill>
                <a:latin typeface="新宋体" panose="02010609030101010101" pitchFamily="49" charset="-122"/>
                <a:ea typeface="新宋体" panose="02010609030101010101" pitchFamily="49" charset="-122"/>
              </a:rPr>
              <a:t>];</a:t>
            </a:r>
          </a:p>
          <a:p>
            <a:r>
              <a:rPr lang="pt-BR" altLang="zh-CN" sz="1800" dirty="0">
                <a:solidFill>
                  <a:srgbClr val="000000"/>
                </a:solidFill>
                <a:latin typeface="新宋体" panose="02010609030101010101" pitchFamily="49" charset="-122"/>
                <a:ea typeface="新宋体" panose="02010609030101010101" pitchFamily="49" charset="-122"/>
              </a:rPr>
              <a:t>    F[</a:t>
            </a:r>
            <a:r>
              <a:rPr lang="pt-BR" altLang="zh-CN" sz="1800" dirty="0">
                <a:solidFill>
                  <a:srgbClr val="808080"/>
                </a:solidFill>
                <a:latin typeface="新宋体" panose="02010609030101010101" pitchFamily="49" charset="-122"/>
                <a:ea typeface="新宋体" panose="02010609030101010101" pitchFamily="49" charset="-122"/>
              </a:rPr>
              <a:t>n</a:t>
            </a:r>
            <a:r>
              <a:rPr lang="pt-BR" altLang="zh-CN" sz="1800" dirty="0">
                <a:solidFill>
                  <a:srgbClr val="000000"/>
                </a:solidFill>
                <a:latin typeface="新宋体" panose="02010609030101010101" pitchFamily="49" charset="-122"/>
                <a:ea typeface="新宋体" panose="02010609030101010101" pitchFamily="49" charset="-122"/>
              </a:rPr>
              <a:t>] = Fib(</a:t>
            </a:r>
            <a:r>
              <a:rPr lang="pt-BR" altLang="zh-CN" sz="1800" dirty="0">
                <a:solidFill>
                  <a:srgbClr val="808080"/>
                </a:solidFill>
                <a:latin typeface="新宋体" panose="02010609030101010101" pitchFamily="49" charset="-122"/>
                <a:ea typeface="新宋体" panose="02010609030101010101" pitchFamily="49" charset="-122"/>
              </a:rPr>
              <a:t>n</a:t>
            </a:r>
            <a:r>
              <a:rPr lang="pt-BR" altLang="zh-CN" sz="1800" dirty="0">
                <a:solidFill>
                  <a:srgbClr val="000000"/>
                </a:solidFill>
                <a:latin typeface="新宋体" panose="02010609030101010101" pitchFamily="49" charset="-122"/>
                <a:ea typeface="新宋体" panose="02010609030101010101" pitchFamily="49" charset="-122"/>
              </a:rPr>
              <a:t> - 2) + Fib(</a:t>
            </a:r>
            <a:r>
              <a:rPr lang="pt-BR" altLang="zh-CN" sz="1800" dirty="0">
                <a:solidFill>
                  <a:srgbClr val="808080"/>
                </a:solidFill>
                <a:latin typeface="新宋体" panose="02010609030101010101" pitchFamily="49" charset="-122"/>
                <a:ea typeface="新宋体" panose="02010609030101010101" pitchFamily="49" charset="-122"/>
              </a:rPr>
              <a:t>n</a:t>
            </a:r>
            <a:r>
              <a:rPr lang="pt-BR" altLang="zh-CN" sz="1800" dirty="0">
                <a:solidFill>
                  <a:srgbClr val="000000"/>
                </a:solidFill>
                <a:latin typeface="新宋体" panose="02010609030101010101" pitchFamily="49" charset="-122"/>
                <a:ea typeface="新宋体" panose="02010609030101010101" pitchFamily="49" charset="-122"/>
              </a:rPr>
              <a:t> - 1);</a:t>
            </a:r>
          </a:p>
          <a:p>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F[</a:t>
            </a:r>
            <a:r>
              <a:rPr lang="en-US" altLang="zh-CN" sz="1800" dirty="0">
                <a:solidFill>
                  <a:srgbClr val="808080"/>
                </a:solidFill>
                <a:latin typeface="新宋体" panose="02010609030101010101" pitchFamily="49" charset="-122"/>
                <a:ea typeface="新宋体" panose="02010609030101010101" pitchFamily="49" charset="-122"/>
              </a:rPr>
              <a:t>n</a:t>
            </a:r>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a:solidFill>
                  <a:srgbClr val="000000"/>
                </a:solidFill>
                <a:latin typeface="新宋体" panose="02010609030101010101" pitchFamily="49" charset="-122"/>
                <a:ea typeface="新宋体" panose="02010609030101010101" pitchFamily="49" charset="-122"/>
              </a:rPr>
              <a:t>}</a:t>
            </a:r>
          </a:p>
        </p:txBody>
      </p:sp>
    </p:spTree>
    <p:extLst>
      <p:ext uri="{BB962C8B-B14F-4D97-AF65-F5344CB8AC3E}">
        <p14:creationId xmlns:p14="http://schemas.microsoft.com/office/powerpoint/2010/main" val="2725685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CEE03F2E-2B22-479E-BC9A-7CDCD0A5476D}"/>
              </a:ext>
            </a:extLst>
          </p:cNvPr>
          <p:cNvSpPr>
            <a:spLocks noGrp="1" noChangeArrowheads="1"/>
          </p:cNvSpPr>
          <p:nvPr>
            <p:ph type="title"/>
          </p:nvPr>
        </p:nvSpPr>
        <p:spPr/>
        <p:txBody>
          <a:bodyPr/>
          <a:lstStyle/>
          <a:p>
            <a:pPr eaLnBrk="1" hangingPunct="1"/>
            <a:r>
              <a:rPr lang="zh-CN" altLang="en-US" dirty="0"/>
              <a:t>应用模式</a:t>
            </a:r>
          </a:p>
        </p:txBody>
      </p:sp>
      <p:sp>
        <p:nvSpPr>
          <p:cNvPr id="5123" name="Rectangle 3">
            <a:extLst>
              <a:ext uri="{FF2B5EF4-FFF2-40B4-BE49-F238E27FC236}">
                <a16:creationId xmlns:a16="http://schemas.microsoft.com/office/drawing/2014/main" id="{62DB639C-B114-4BDC-ABC9-14A18185C96B}"/>
              </a:ext>
            </a:extLst>
          </p:cNvPr>
          <p:cNvSpPr>
            <a:spLocks noGrp="1" noChangeArrowheads="1"/>
          </p:cNvSpPr>
          <p:nvPr>
            <p:ph idx="1"/>
          </p:nvPr>
        </p:nvSpPr>
        <p:spPr>
          <a:xfrm>
            <a:off x="2589212" y="2133600"/>
            <a:ext cx="7683252" cy="2879576"/>
          </a:xfrm>
        </p:spPr>
        <p:txBody>
          <a:bodyPr>
            <a:normAutofit fontScale="70000" lnSpcReduction="20000"/>
          </a:bodyPr>
          <a:lstStyle/>
          <a:p>
            <a:pPr marL="609600" indent="-609600" eaLnBrk="1" hangingPunct="1"/>
            <a:r>
              <a:rPr lang="zh-CN" altLang="en-US" sz="2000" dirty="0"/>
              <a:t>分析最优值的性质，得到最优值的递归定义，即如何用子问题的最优值得到原问题的最优值；</a:t>
            </a:r>
            <a:endParaRPr lang="en-US" altLang="zh-CN" sz="2000" dirty="0"/>
          </a:p>
          <a:p>
            <a:pPr marL="609600" indent="-609600" eaLnBrk="1" hangingPunct="1"/>
            <a:r>
              <a:rPr lang="zh-CN" altLang="en-US" sz="2000" dirty="0"/>
              <a:t>确定终结条件集合，即分治树的叶结点的集合；</a:t>
            </a:r>
          </a:p>
          <a:p>
            <a:pPr marL="609600" indent="-609600" eaLnBrk="1" hangingPunct="1"/>
            <a:r>
              <a:rPr lang="zh-CN" altLang="en-US" sz="2000" dirty="0"/>
              <a:t>从叶结点集合出发，自底向上地计算子问题的最优值，直到得到原问题的最优值；如果需要得到最优解，则在计算最优值时记录最优值的计算过程；</a:t>
            </a:r>
          </a:p>
          <a:p>
            <a:pPr marL="609600" indent="-609600" eaLnBrk="1" hangingPunct="1"/>
            <a:r>
              <a:rPr lang="zh-CN" altLang="en-US" sz="2000" dirty="0"/>
              <a:t>由最优值的计算过程构造出原问题的最优解；</a:t>
            </a:r>
            <a:endParaRPr lang="zh-CN" alt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41750B3E-1189-4E3F-8030-855D998A3C53}"/>
              </a:ext>
            </a:extLst>
          </p:cNvPr>
          <p:cNvSpPr>
            <a:spLocks noGrp="1" noChangeArrowheads="1"/>
          </p:cNvSpPr>
          <p:nvPr>
            <p:ph type="title"/>
          </p:nvPr>
        </p:nvSpPr>
        <p:spPr/>
        <p:txBody>
          <a:bodyPr/>
          <a:lstStyle/>
          <a:p>
            <a:pPr eaLnBrk="1" hangingPunct="1"/>
            <a:r>
              <a:rPr lang="zh-CN" altLang="en-US"/>
              <a:t>矩阵连乘问题</a:t>
            </a:r>
          </a:p>
        </p:txBody>
      </p:sp>
      <p:sp>
        <p:nvSpPr>
          <p:cNvPr id="7171" name="Rectangle 3">
            <a:extLst>
              <a:ext uri="{FF2B5EF4-FFF2-40B4-BE49-F238E27FC236}">
                <a16:creationId xmlns:a16="http://schemas.microsoft.com/office/drawing/2014/main" id="{CFD6B099-BC7E-4C92-85BB-4E51AA6D2820}"/>
              </a:ext>
            </a:extLst>
          </p:cNvPr>
          <p:cNvSpPr>
            <a:spLocks noGrp="1" noChangeArrowheads="1"/>
          </p:cNvSpPr>
          <p:nvPr>
            <p:ph idx="1"/>
          </p:nvPr>
        </p:nvSpPr>
        <p:spPr>
          <a:xfrm>
            <a:off x="2706688" y="2017713"/>
            <a:ext cx="7772400" cy="1592262"/>
          </a:xfrm>
        </p:spPr>
        <p:txBody>
          <a:bodyPr>
            <a:normAutofit fontScale="92500"/>
          </a:bodyPr>
          <a:lstStyle/>
          <a:p>
            <a:pPr eaLnBrk="1" hangingPunct="1"/>
            <a:r>
              <a:rPr lang="zh-CN" altLang="en-US" sz="2400" dirty="0"/>
              <a:t>在矩阵连乘过程中，结合顺序的不同会影响总的计算量，因此选择最优的计算顺序将有助于提高计算的效率；</a:t>
            </a:r>
          </a:p>
        </p:txBody>
      </p:sp>
      <p:sp>
        <p:nvSpPr>
          <p:cNvPr id="7172" name="Text Box 4">
            <a:extLst>
              <a:ext uri="{FF2B5EF4-FFF2-40B4-BE49-F238E27FC236}">
                <a16:creationId xmlns:a16="http://schemas.microsoft.com/office/drawing/2014/main" id="{CD813155-D42F-41FF-8467-9F620C8EB7F0}"/>
              </a:ext>
            </a:extLst>
          </p:cNvPr>
          <p:cNvSpPr txBox="1">
            <a:spLocks noChangeArrowheads="1"/>
          </p:cNvSpPr>
          <p:nvPr/>
        </p:nvSpPr>
        <p:spPr bwMode="auto">
          <a:xfrm>
            <a:off x="3287713" y="4365625"/>
            <a:ext cx="64706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400">
                <a:latin typeface="Times New Roman" panose="02020603050405020304" pitchFamily="18" charset="0"/>
              </a:rPr>
              <a:t>(A</a:t>
            </a:r>
            <a:r>
              <a:rPr kumimoji="1" lang="en-US" altLang="zh-CN" sz="2400" baseline="-25000">
                <a:latin typeface="Times New Roman" panose="02020603050405020304" pitchFamily="18" charset="0"/>
              </a:rPr>
              <a:t>10*20</a:t>
            </a:r>
            <a:r>
              <a:rPr kumimoji="1" lang="en-US" altLang="zh-CN" sz="2400">
                <a:latin typeface="Times New Roman" panose="02020603050405020304" pitchFamily="18" charset="0"/>
              </a:rPr>
              <a:t>B</a:t>
            </a:r>
            <a:r>
              <a:rPr kumimoji="1" lang="en-US" altLang="zh-CN" sz="2400" baseline="-25000">
                <a:latin typeface="Times New Roman" panose="02020603050405020304" pitchFamily="18" charset="0"/>
              </a:rPr>
              <a:t>20*50</a:t>
            </a:r>
            <a:r>
              <a:rPr kumimoji="1" lang="en-US" altLang="zh-CN" sz="2400">
                <a:latin typeface="Times New Roman" panose="02020603050405020304" pitchFamily="18" charset="0"/>
              </a:rPr>
              <a:t>)C</a:t>
            </a:r>
            <a:r>
              <a:rPr kumimoji="1" lang="en-US" altLang="zh-CN" sz="2400" baseline="-25000">
                <a:latin typeface="Times New Roman" panose="02020603050405020304" pitchFamily="18" charset="0"/>
              </a:rPr>
              <a:t>50*10	</a:t>
            </a:r>
            <a:r>
              <a:rPr kumimoji="1" lang="en-US" altLang="zh-CN" sz="2400">
                <a:latin typeface="Times New Roman" panose="02020603050405020304" pitchFamily="18" charset="0"/>
              </a:rPr>
              <a:t>10*20*50+10*50*10=15000</a:t>
            </a:r>
            <a:endParaRPr kumimoji="1" lang="en-US" altLang="zh-CN" sz="2400" baseline="-25000">
              <a:latin typeface="Times New Roman" panose="02020603050405020304" pitchFamily="18" charset="0"/>
            </a:endParaRPr>
          </a:p>
        </p:txBody>
      </p:sp>
      <p:sp>
        <p:nvSpPr>
          <p:cNvPr id="7173" name="Text Box 5">
            <a:extLst>
              <a:ext uri="{FF2B5EF4-FFF2-40B4-BE49-F238E27FC236}">
                <a16:creationId xmlns:a16="http://schemas.microsoft.com/office/drawing/2014/main" id="{CA4733FE-668A-4BB4-8DA9-7DD80720F06F}"/>
              </a:ext>
            </a:extLst>
          </p:cNvPr>
          <p:cNvSpPr txBox="1">
            <a:spLocks noChangeArrowheads="1"/>
          </p:cNvSpPr>
          <p:nvPr/>
        </p:nvSpPr>
        <p:spPr bwMode="auto">
          <a:xfrm>
            <a:off x="3287713" y="5229225"/>
            <a:ext cx="64706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400">
                <a:latin typeface="Times New Roman" panose="02020603050405020304" pitchFamily="18" charset="0"/>
              </a:rPr>
              <a:t>A</a:t>
            </a:r>
            <a:r>
              <a:rPr kumimoji="1" lang="en-US" altLang="zh-CN" sz="2400" baseline="-25000">
                <a:latin typeface="Times New Roman" panose="02020603050405020304" pitchFamily="18" charset="0"/>
              </a:rPr>
              <a:t>10*20</a:t>
            </a:r>
            <a:r>
              <a:rPr kumimoji="1" lang="en-US" altLang="zh-CN" sz="2400">
                <a:latin typeface="Times New Roman" panose="02020603050405020304" pitchFamily="18" charset="0"/>
              </a:rPr>
              <a:t>(B</a:t>
            </a:r>
            <a:r>
              <a:rPr kumimoji="1" lang="en-US" altLang="zh-CN" sz="2400" baseline="-25000">
                <a:latin typeface="Times New Roman" panose="02020603050405020304" pitchFamily="18" charset="0"/>
              </a:rPr>
              <a:t>20*50</a:t>
            </a:r>
            <a:r>
              <a:rPr kumimoji="1" lang="en-US" altLang="zh-CN" sz="2400">
                <a:latin typeface="Times New Roman" panose="02020603050405020304" pitchFamily="18" charset="0"/>
              </a:rPr>
              <a:t>C</a:t>
            </a:r>
            <a:r>
              <a:rPr kumimoji="1" lang="en-US" altLang="zh-CN" sz="2400" baseline="-25000">
                <a:latin typeface="Times New Roman" panose="02020603050405020304" pitchFamily="18" charset="0"/>
              </a:rPr>
              <a:t>50*10</a:t>
            </a:r>
            <a:r>
              <a:rPr kumimoji="1" lang="en-US" altLang="zh-CN" sz="2400">
                <a:latin typeface="Times New Roman" panose="02020603050405020304" pitchFamily="18" charset="0"/>
              </a:rPr>
              <a:t>)	10*20*10+20*50*10=12000</a:t>
            </a:r>
            <a:endParaRPr kumimoji="1" lang="en-US" altLang="zh-CN" sz="2400" baseline="-25000">
              <a:latin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08E9A8CB-1F16-40E7-84B9-EBEF2E67CC9F}"/>
              </a:ext>
            </a:extLst>
          </p:cNvPr>
          <p:cNvSpPr>
            <a:spLocks noGrp="1" noChangeArrowheads="1"/>
          </p:cNvSpPr>
          <p:nvPr>
            <p:ph type="title"/>
          </p:nvPr>
        </p:nvSpPr>
        <p:spPr/>
        <p:txBody>
          <a:bodyPr/>
          <a:lstStyle/>
          <a:p>
            <a:pPr eaLnBrk="1" hangingPunct="1"/>
            <a:r>
              <a:rPr lang="zh-CN" altLang="en-US"/>
              <a:t>矩阵连乘问题</a:t>
            </a:r>
          </a:p>
        </p:txBody>
      </p:sp>
      <p:sp>
        <p:nvSpPr>
          <p:cNvPr id="216067" name="Rectangle 3">
            <a:extLst>
              <a:ext uri="{FF2B5EF4-FFF2-40B4-BE49-F238E27FC236}">
                <a16:creationId xmlns:a16="http://schemas.microsoft.com/office/drawing/2014/main" id="{22176C55-DD3D-4990-9AF8-474EF8B55F36}"/>
              </a:ext>
            </a:extLst>
          </p:cNvPr>
          <p:cNvSpPr>
            <a:spLocks noGrp="1" noChangeArrowheads="1"/>
          </p:cNvSpPr>
          <p:nvPr>
            <p:ph idx="1"/>
          </p:nvPr>
        </p:nvSpPr>
        <p:spPr>
          <a:xfrm>
            <a:off x="2566988" y="1989138"/>
            <a:ext cx="7632700" cy="4248150"/>
          </a:xfrm>
        </p:spPr>
        <p:txBody>
          <a:bodyPr>
            <a:normAutofit fontScale="62500" lnSpcReduction="20000"/>
          </a:bodyPr>
          <a:lstStyle/>
          <a:p>
            <a:pPr eaLnBrk="1" hangingPunct="1">
              <a:lnSpc>
                <a:spcPct val="220000"/>
              </a:lnSpc>
              <a:defRPr/>
            </a:pPr>
            <a:r>
              <a:rPr lang="zh-CN" altLang="en-US" sz="2800" dirty="0">
                <a:latin typeface="Courier New" panose="02070309020205020404" pitchFamily="49" charset="0"/>
              </a:rPr>
              <a:t>分析</a:t>
            </a:r>
          </a:p>
          <a:p>
            <a:pPr lvl="1" eaLnBrk="1" hangingPunct="1">
              <a:lnSpc>
                <a:spcPct val="220000"/>
              </a:lnSpc>
              <a:defRPr/>
            </a:pPr>
            <a:r>
              <a:rPr lang="zh-CN" altLang="en-US" sz="2400" dirty="0">
                <a:latin typeface="Courier New" panose="02070309020205020404" pitchFamily="49" charset="0"/>
              </a:rPr>
              <a:t>为方便描述，将</a:t>
            </a:r>
            <a:r>
              <a:rPr lang="en-US" altLang="zh-CN" sz="2400" dirty="0">
                <a:latin typeface="Courier New" panose="02070309020205020404" pitchFamily="49" charset="0"/>
              </a:rPr>
              <a:t>A</a:t>
            </a:r>
            <a:r>
              <a:rPr lang="en-US" altLang="zh-CN" sz="2400" baseline="-25000" dirty="0">
                <a:latin typeface="Courier New" panose="02070309020205020404" pitchFamily="49" charset="0"/>
              </a:rPr>
              <a:t>i</a:t>
            </a:r>
            <a:r>
              <a:rPr lang="en-US" altLang="zh-CN" sz="2400" dirty="0">
                <a:latin typeface="Courier New" panose="02070309020205020404" pitchFamily="49" charset="0"/>
              </a:rPr>
              <a:t>·A</a:t>
            </a:r>
            <a:r>
              <a:rPr lang="en-US" altLang="zh-CN" sz="2400" baseline="-25000" dirty="0">
                <a:latin typeface="Courier New" panose="02070309020205020404" pitchFamily="49" charset="0"/>
              </a:rPr>
              <a:t>i+1</a:t>
            </a:r>
            <a:r>
              <a:rPr lang="en-US" altLang="zh-CN" sz="2400" dirty="0">
                <a:latin typeface="Courier New" panose="02070309020205020404" pitchFamily="49" charset="0"/>
              </a:rPr>
              <a:t>·……·</a:t>
            </a:r>
            <a:r>
              <a:rPr lang="en-US" altLang="zh-CN" sz="2400" dirty="0" err="1">
                <a:latin typeface="Courier New" panose="02070309020205020404" pitchFamily="49" charset="0"/>
              </a:rPr>
              <a:t>A</a:t>
            </a:r>
            <a:r>
              <a:rPr lang="en-US" altLang="zh-CN" sz="2400" baseline="-25000" dirty="0" err="1">
                <a:latin typeface="Courier New" panose="02070309020205020404" pitchFamily="49" charset="0"/>
              </a:rPr>
              <a:t>j</a:t>
            </a:r>
            <a:r>
              <a:rPr lang="zh-CN" altLang="en-US" sz="2400" dirty="0">
                <a:latin typeface="Courier New" panose="02070309020205020404" pitchFamily="49" charset="0"/>
              </a:rPr>
              <a:t>记作</a:t>
            </a:r>
            <a:r>
              <a:rPr lang="en-US" altLang="zh-CN" sz="2400" dirty="0" err="1">
                <a:latin typeface="Courier New" panose="02070309020205020404" pitchFamily="49" charset="0"/>
              </a:rPr>
              <a:t>A</a:t>
            </a:r>
            <a:r>
              <a:rPr lang="en-US" altLang="zh-CN" sz="2400" baseline="-25000" dirty="0" err="1">
                <a:latin typeface="Courier New" panose="02070309020205020404" pitchFamily="49" charset="0"/>
              </a:rPr>
              <a:t>i,j</a:t>
            </a:r>
            <a:r>
              <a:rPr lang="zh-CN" altLang="en-US" sz="2400" dirty="0">
                <a:latin typeface="Courier New" panose="02070309020205020404" pitchFamily="49" charset="0"/>
              </a:rPr>
              <a:t>；</a:t>
            </a:r>
          </a:p>
          <a:p>
            <a:pPr lvl="1" eaLnBrk="1" hangingPunct="1">
              <a:lnSpc>
                <a:spcPct val="220000"/>
              </a:lnSpc>
              <a:defRPr/>
            </a:pPr>
            <a:r>
              <a:rPr lang="zh-CN" altLang="en-US" sz="2400" dirty="0">
                <a:latin typeface="Courier New" panose="02070309020205020404" pitchFamily="49" charset="0"/>
              </a:rPr>
              <a:t>设最优解的最后一步乘法是</a:t>
            </a:r>
            <a:r>
              <a:rPr lang="en-US" altLang="zh-CN" sz="2400" dirty="0">
                <a:latin typeface="Courier New" panose="02070309020205020404" pitchFamily="49" charset="0"/>
              </a:rPr>
              <a:t>A</a:t>
            </a:r>
            <a:r>
              <a:rPr lang="en-US" altLang="zh-CN" sz="2400" baseline="-25000" dirty="0">
                <a:latin typeface="Courier New" panose="02070309020205020404" pitchFamily="49" charset="0"/>
              </a:rPr>
              <a:t>0,k</a:t>
            </a:r>
            <a:r>
              <a:rPr lang="en-US" altLang="zh-CN" sz="2400" dirty="0">
                <a:latin typeface="Courier New" panose="02070309020205020404" pitchFamily="49" charset="0"/>
              </a:rPr>
              <a:t>·A</a:t>
            </a:r>
            <a:r>
              <a:rPr lang="en-US" altLang="zh-CN" sz="2400" baseline="-25000" dirty="0">
                <a:latin typeface="Courier New" panose="02070309020205020404" pitchFamily="49" charset="0"/>
              </a:rPr>
              <a:t>k+1,n-1</a:t>
            </a:r>
            <a:r>
              <a:rPr lang="zh-CN" altLang="en-US" sz="2400" dirty="0">
                <a:latin typeface="Courier New" panose="02070309020205020404" pitchFamily="49" charset="0"/>
              </a:rPr>
              <a:t>，则显然，</a:t>
            </a:r>
            <a:r>
              <a:rPr lang="en-US" altLang="zh-CN" sz="2400" dirty="0">
                <a:latin typeface="Courier New" panose="02070309020205020404" pitchFamily="49" charset="0"/>
              </a:rPr>
              <a:t>A</a:t>
            </a:r>
            <a:r>
              <a:rPr lang="en-US" altLang="zh-CN" sz="2400" baseline="-25000" dirty="0">
                <a:latin typeface="Courier New" panose="02070309020205020404" pitchFamily="49" charset="0"/>
              </a:rPr>
              <a:t>0,k</a:t>
            </a:r>
            <a:r>
              <a:rPr lang="zh-CN" altLang="en-US" sz="2400" dirty="0">
                <a:latin typeface="Courier New" panose="02070309020205020404" pitchFamily="49" charset="0"/>
              </a:rPr>
              <a:t>和</a:t>
            </a:r>
            <a:r>
              <a:rPr lang="en-US" altLang="zh-CN" sz="2400" dirty="0">
                <a:latin typeface="Courier New" panose="02070309020205020404" pitchFamily="49" charset="0"/>
              </a:rPr>
              <a:t>A</a:t>
            </a:r>
            <a:r>
              <a:rPr lang="en-US" altLang="zh-CN" sz="2400" baseline="-25000" dirty="0">
                <a:latin typeface="Courier New" panose="02070309020205020404" pitchFamily="49" charset="0"/>
              </a:rPr>
              <a:t>k+1,n-1</a:t>
            </a:r>
            <a:r>
              <a:rPr lang="zh-CN" altLang="en-US" sz="2400" dirty="0">
                <a:latin typeface="Courier New" panose="02070309020205020404" pitchFamily="49" charset="0"/>
              </a:rPr>
              <a:t>应分别是该子式的最优解；总计算量是这两个子式的计算量加上子式结果相乘的计算量；</a:t>
            </a:r>
          </a:p>
          <a:p>
            <a:pPr lvl="1" eaLnBrk="1" hangingPunct="1">
              <a:lnSpc>
                <a:spcPct val="220000"/>
              </a:lnSpc>
              <a:defRPr/>
            </a:pPr>
            <a:r>
              <a:rPr lang="zh-CN" altLang="en-US" sz="2400" dirty="0">
                <a:latin typeface="Courier New" panose="02070309020205020404" pitchFamily="49" charset="0"/>
              </a:rPr>
              <a:t>这种最优解包含了子问题最优解的性质即称为最优子结构性质；</a:t>
            </a:r>
          </a:p>
          <a:p>
            <a:pPr lvl="1" eaLnBrk="1" hangingPunct="1">
              <a:lnSpc>
                <a:spcPct val="220000"/>
              </a:lnSpc>
              <a:defRPr/>
            </a:pPr>
            <a:r>
              <a:rPr lang="zh-CN" altLang="en-US" sz="2400" dirty="0">
                <a:latin typeface="Courier New" panose="02070309020205020404" pitchFamily="49" charset="0"/>
              </a:rPr>
              <a:t>容易看出，按分治法自顶向下计算时，子问题将会大量重复出现；</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Group 2">
            <a:extLst>
              <a:ext uri="{FF2B5EF4-FFF2-40B4-BE49-F238E27FC236}">
                <a16:creationId xmlns:a16="http://schemas.microsoft.com/office/drawing/2014/main" id="{81D1E211-8378-47F0-B0FB-442A4B939850}"/>
              </a:ext>
            </a:extLst>
          </p:cNvPr>
          <p:cNvGrpSpPr>
            <a:grpSpLocks/>
          </p:cNvGrpSpPr>
          <p:nvPr/>
        </p:nvGrpSpPr>
        <p:grpSpPr bwMode="auto">
          <a:xfrm>
            <a:off x="2422526" y="2278064"/>
            <a:ext cx="7872413" cy="3455987"/>
            <a:chOff x="566" y="1435"/>
            <a:chExt cx="4959" cy="2177"/>
          </a:xfrm>
        </p:grpSpPr>
        <p:sp>
          <p:nvSpPr>
            <p:cNvPr id="9219" name="Text Box 3">
              <a:extLst>
                <a:ext uri="{FF2B5EF4-FFF2-40B4-BE49-F238E27FC236}">
                  <a16:creationId xmlns:a16="http://schemas.microsoft.com/office/drawing/2014/main" id="{6D9053DE-9B44-4BD2-9838-11CCCEBC1E90}"/>
                </a:ext>
              </a:extLst>
            </p:cNvPr>
            <p:cNvSpPr txBox="1">
              <a:spLocks noChangeArrowheads="1"/>
            </p:cNvSpPr>
            <p:nvPr/>
          </p:nvSpPr>
          <p:spPr bwMode="auto">
            <a:xfrm>
              <a:off x="2472" y="1435"/>
              <a:ext cx="496" cy="23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0,n-1</a:t>
              </a:r>
            </a:p>
          </p:txBody>
        </p:sp>
        <p:sp>
          <p:nvSpPr>
            <p:cNvPr id="9220" name="Text Box 4">
              <a:extLst>
                <a:ext uri="{FF2B5EF4-FFF2-40B4-BE49-F238E27FC236}">
                  <a16:creationId xmlns:a16="http://schemas.microsoft.com/office/drawing/2014/main" id="{1E37A7BB-999E-41F2-9F36-5FA61C5254A8}"/>
                </a:ext>
              </a:extLst>
            </p:cNvPr>
            <p:cNvSpPr txBox="1">
              <a:spLocks noChangeArrowheads="1"/>
            </p:cNvSpPr>
            <p:nvPr/>
          </p:nvSpPr>
          <p:spPr bwMode="auto">
            <a:xfrm>
              <a:off x="1020" y="2251"/>
              <a:ext cx="728" cy="23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0</a:t>
              </a: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1,n-1</a:t>
              </a:r>
            </a:p>
          </p:txBody>
        </p:sp>
        <p:sp>
          <p:nvSpPr>
            <p:cNvPr id="9221" name="Text Box 5">
              <a:extLst>
                <a:ext uri="{FF2B5EF4-FFF2-40B4-BE49-F238E27FC236}">
                  <a16:creationId xmlns:a16="http://schemas.microsoft.com/office/drawing/2014/main" id="{C4DAACE7-1B1D-4619-8D8A-58F238C25D1C}"/>
                </a:ext>
              </a:extLst>
            </p:cNvPr>
            <p:cNvSpPr txBox="1">
              <a:spLocks noChangeArrowheads="1"/>
            </p:cNvSpPr>
            <p:nvPr/>
          </p:nvSpPr>
          <p:spPr bwMode="auto">
            <a:xfrm>
              <a:off x="3107" y="2297"/>
              <a:ext cx="845" cy="23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0,1</a:t>
              </a: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2,n-1</a:t>
              </a:r>
            </a:p>
          </p:txBody>
        </p:sp>
        <p:sp>
          <p:nvSpPr>
            <p:cNvPr id="9222" name="Text Box 6">
              <a:extLst>
                <a:ext uri="{FF2B5EF4-FFF2-40B4-BE49-F238E27FC236}">
                  <a16:creationId xmlns:a16="http://schemas.microsoft.com/office/drawing/2014/main" id="{588A579F-ACF1-4D1A-BC72-21AD8CBC3A7D}"/>
                </a:ext>
              </a:extLst>
            </p:cNvPr>
            <p:cNvSpPr txBox="1">
              <a:spLocks noChangeArrowheads="1"/>
            </p:cNvSpPr>
            <p:nvPr/>
          </p:nvSpPr>
          <p:spPr bwMode="auto">
            <a:xfrm>
              <a:off x="4195" y="2297"/>
              <a:ext cx="845" cy="23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0,2</a:t>
              </a: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3,n-1</a:t>
              </a:r>
            </a:p>
          </p:txBody>
        </p:sp>
        <p:sp>
          <p:nvSpPr>
            <p:cNvPr id="9223" name="Text Box 7">
              <a:extLst>
                <a:ext uri="{FF2B5EF4-FFF2-40B4-BE49-F238E27FC236}">
                  <a16:creationId xmlns:a16="http://schemas.microsoft.com/office/drawing/2014/main" id="{64AF75C6-5B6E-4C5E-B503-BFC386FB9664}"/>
                </a:ext>
              </a:extLst>
            </p:cNvPr>
            <p:cNvSpPr txBox="1">
              <a:spLocks noChangeArrowheads="1"/>
            </p:cNvSpPr>
            <p:nvPr/>
          </p:nvSpPr>
          <p:spPr bwMode="auto">
            <a:xfrm>
              <a:off x="5148" y="2251"/>
              <a:ext cx="377" cy="233"/>
            </a:xfrm>
            <a:prstGeom prst="rect">
              <a:avLst/>
            </a:prstGeom>
            <a:noFill/>
            <a:ln w="9525" algn="ctr">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1">
                  <a:latin typeface="Courier New" panose="02070309020205020404" pitchFamily="49" charset="0"/>
                  <a:ea typeface="华文新魏" panose="02010800040101010101" pitchFamily="2" charset="-122"/>
                </a:rPr>
                <a:t>...</a:t>
              </a:r>
              <a:endParaRPr lang="en-US" altLang="zh-CN" sz="1800" b="1" baseline="-25000">
                <a:latin typeface="Courier New" panose="02070309020205020404" pitchFamily="49" charset="0"/>
                <a:ea typeface="华文新魏" panose="02010800040101010101" pitchFamily="2" charset="-122"/>
              </a:endParaRPr>
            </a:p>
          </p:txBody>
        </p:sp>
        <p:sp>
          <p:nvSpPr>
            <p:cNvPr id="9224" name="Text Box 8">
              <a:extLst>
                <a:ext uri="{FF2B5EF4-FFF2-40B4-BE49-F238E27FC236}">
                  <a16:creationId xmlns:a16="http://schemas.microsoft.com/office/drawing/2014/main" id="{DAC3964B-5AB0-422A-8050-A46C25D19137}"/>
                </a:ext>
              </a:extLst>
            </p:cNvPr>
            <p:cNvSpPr txBox="1">
              <a:spLocks noChangeArrowheads="1"/>
            </p:cNvSpPr>
            <p:nvPr/>
          </p:nvSpPr>
          <p:spPr bwMode="auto">
            <a:xfrm>
              <a:off x="566" y="3022"/>
              <a:ext cx="728" cy="23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1</a:t>
              </a: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2,n-1</a:t>
              </a:r>
            </a:p>
          </p:txBody>
        </p:sp>
        <p:sp>
          <p:nvSpPr>
            <p:cNvPr id="9225" name="Text Box 9">
              <a:extLst>
                <a:ext uri="{FF2B5EF4-FFF2-40B4-BE49-F238E27FC236}">
                  <a16:creationId xmlns:a16="http://schemas.microsoft.com/office/drawing/2014/main" id="{1280943D-E054-422A-962D-01A523CA274B}"/>
                </a:ext>
              </a:extLst>
            </p:cNvPr>
            <p:cNvSpPr txBox="1">
              <a:spLocks noChangeArrowheads="1"/>
            </p:cNvSpPr>
            <p:nvPr/>
          </p:nvSpPr>
          <p:spPr bwMode="auto">
            <a:xfrm>
              <a:off x="1338" y="3022"/>
              <a:ext cx="845" cy="23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1,2</a:t>
              </a: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3,n-1</a:t>
              </a:r>
            </a:p>
          </p:txBody>
        </p:sp>
        <p:sp>
          <p:nvSpPr>
            <p:cNvPr id="9226" name="Text Box 10">
              <a:extLst>
                <a:ext uri="{FF2B5EF4-FFF2-40B4-BE49-F238E27FC236}">
                  <a16:creationId xmlns:a16="http://schemas.microsoft.com/office/drawing/2014/main" id="{F2DD68B7-8759-4E8B-88C9-E6CAFAC93187}"/>
                </a:ext>
              </a:extLst>
            </p:cNvPr>
            <p:cNvSpPr txBox="1">
              <a:spLocks noChangeArrowheads="1"/>
            </p:cNvSpPr>
            <p:nvPr/>
          </p:nvSpPr>
          <p:spPr bwMode="auto">
            <a:xfrm>
              <a:off x="2290" y="3022"/>
              <a:ext cx="377" cy="233"/>
            </a:xfrm>
            <a:prstGeom prst="rect">
              <a:avLst/>
            </a:prstGeom>
            <a:noFill/>
            <a:ln w="9525" algn="ctr">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1">
                  <a:latin typeface="Courier New" panose="02070309020205020404" pitchFamily="49" charset="0"/>
                  <a:ea typeface="华文新魏" panose="02010800040101010101" pitchFamily="2" charset="-122"/>
                </a:rPr>
                <a:t>...</a:t>
              </a:r>
              <a:endParaRPr lang="en-US" altLang="zh-CN" sz="1800" b="1" baseline="-25000">
                <a:latin typeface="Courier New" panose="02070309020205020404" pitchFamily="49" charset="0"/>
                <a:ea typeface="华文新魏" panose="02010800040101010101" pitchFamily="2" charset="-122"/>
              </a:endParaRPr>
            </a:p>
          </p:txBody>
        </p:sp>
        <p:sp>
          <p:nvSpPr>
            <p:cNvPr id="9227" name="Text Box 11">
              <a:extLst>
                <a:ext uri="{FF2B5EF4-FFF2-40B4-BE49-F238E27FC236}">
                  <a16:creationId xmlns:a16="http://schemas.microsoft.com/office/drawing/2014/main" id="{D97ED385-3387-4B0A-9DB2-F45B4ED6D6EA}"/>
                </a:ext>
              </a:extLst>
            </p:cNvPr>
            <p:cNvSpPr txBox="1">
              <a:spLocks noChangeArrowheads="1"/>
            </p:cNvSpPr>
            <p:nvPr/>
          </p:nvSpPr>
          <p:spPr bwMode="auto">
            <a:xfrm>
              <a:off x="2835" y="3022"/>
              <a:ext cx="728" cy="23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2</a:t>
              </a: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3,n-1</a:t>
              </a:r>
            </a:p>
          </p:txBody>
        </p:sp>
        <p:sp>
          <p:nvSpPr>
            <p:cNvPr id="9228" name="Text Box 12">
              <a:extLst>
                <a:ext uri="{FF2B5EF4-FFF2-40B4-BE49-F238E27FC236}">
                  <a16:creationId xmlns:a16="http://schemas.microsoft.com/office/drawing/2014/main" id="{16BF6EBC-B876-4A12-8B26-2227CCCF5968}"/>
                </a:ext>
              </a:extLst>
            </p:cNvPr>
            <p:cNvSpPr txBox="1">
              <a:spLocks noChangeArrowheads="1"/>
            </p:cNvSpPr>
            <p:nvPr/>
          </p:nvSpPr>
          <p:spPr bwMode="auto">
            <a:xfrm>
              <a:off x="3606" y="3022"/>
              <a:ext cx="845" cy="23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2,3</a:t>
              </a: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4,n-1</a:t>
              </a:r>
            </a:p>
          </p:txBody>
        </p:sp>
        <p:sp>
          <p:nvSpPr>
            <p:cNvPr id="9229" name="Text Box 13">
              <a:extLst>
                <a:ext uri="{FF2B5EF4-FFF2-40B4-BE49-F238E27FC236}">
                  <a16:creationId xmlns:a16="http://schemas.microsoft.com/office/drawing/2014/main" id="{06892EC0-5145-4C6C-8CBF-648B1DCB92C7}"/>
                </a:ext>
              </a:extLst>
            </p:cNvPr>
            <p:cNvSpPr txBox="1">
              <a:spLocks noChangeArrowheads="1"/>
            </p:cNvSpPr>
            <p:nvPr/>
          </p:nvSpPr>
          <p:spPr bwMode="auto">
            <a:xfrm>
              <a:off x="4558" y="3022"/>
              <a:ext cx="377" cy="233"/>
            </a:xfrm>
            <a:prstGeom prst="rect">
              <a:avLst/>
            </a:prstGeom>
            <a:noFill/>
            <a:ln w="9525" algn="ctr">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1">
                  <a:latin typeface="Courier New" panose="02070309020205020404" pitchFamily="49" charset="0"/>
                  <a:ea typeface="华文新魏" panose="02010800040101010101" pitchFamily="2" charset="-122"/>
                </a:rPr>
                <a:t>...</a:t>
              </a:r>
              <a:endParaRPr lang="en-US" altLang="zh-CN" sz="1800" b="1" baseline="-25000">
                <a:latin typeface="Courier New" panose="02070309020205020404" pitchFamily="49" charset="0"/>
                <a:ea typeface="华文新魏" panose="02010800040101010101" pitchFamily="2" charset="-122"/>
              </a:endParaRPr>
            </a:p>
          </p:txBody>
        </p:sp>
        <p:cxnSp>
          <p:nvCxnSpPr>
            <p:cNvPr id="9230" name="AutoShape 14">
              <a:extLst>
                <a:ext uri="{FF2B5EF4-FFF2-40B4-BE49-F238E27FC236}">
                  <a16:creationId xmlns:a16="http://schemas.microsoft.com/office/drawing/2014/main" id="{31803799-7E2F-4247-9A2A-A23E11D15D5E}"/>
                </a:ext>
              </a:extLst>
            </p:cNvPr>
            <p:cNvCxnSpPr>
              <a:cxnSpLocks noChangeShapeType="1"/>
              <a:stCxn id="9219" idx="2"/>
              <a:endCxn id="9220" idx="0"/>
            </p:cNvCxnSpPr>
            <p:nvPr/>
          </p:nvCxnSpPr>
          <p:spPr bwMode="auto">
            <a:xfrm flipH="1">
              <a:off x="1384" y="1668"/>
              <a:ext cx="1336" cy="58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1" name="AutoShape 15">
              <a:extLst>
                <a:ext uri="{FF2B5EF4-FFF2-40B4-BE49-F238E27FC236}">
                  <a16:creationId xmlns:a16="http://schemas.microsoft.com/office/drawing/2014/main" id="{4418923E-416D-4187-BE5C-987F5824FE97}"/>
                </a:ext>
              </a:extLst>
            </p:cNvPr>
            <p:cNvCxnSpPr>
              <a:cxnSpLocks noChangeShapeType="1"/>
              <a:stCxn id="9219" idx="2"/>
              <a:endCxn id="9221" idx="0"/>
            </p:cNvCxnSpPr>
            <p:nvPr/>
          </p:nvCxnSpPr>
          <p:spPr bwMode="auto">
            <a:xfrm>
              <a:off x="2720" y="1668"/>
              <a:ext cx="810" cy="62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2" name="AutoShape 16">
              <a:extLst>
                <a:ext uri="{FF2B5EF4-FFF2-40B4-BE49-F238E27FC236}">
                  <a16:creationId xmlns:a16="http://schemas.microsoft.com/office/drawing/2014/main" id="{10B204D4-BFA1-4B1A-8D27-B80ABCA51D93}"/>
                </a:ext>
              </a:extLst>
            </p:cNvPr>
            <p:cNvCxnSpPr>
              <a:cxnSpLocks noChangeShapeType="1"/>
              <a:stCxn id="9219" idx="2"/>
              <a:endCxn id="9222" idx="0"/>
            </p:cNvCxnSpPr>
            <p:nvPr/>
          </p:nvCxnSpPr>
          <p:spPr bwMode="auto">
            <a:xfrm>
              <a:off x="2720" y="1668"/>
              <a:ext cx="1898" cy="62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3" name="AutoShape 17">
              <a:extLst>
                <a:ext uri="{FF2B5EF4-FFF2-40B4-BE49-F238E27FC236}">
                  <a16:creationId xmlns:a16="http://schemas.microsoft.com/office/drawing/2014/main" id="{CDC6EA52-EC26-4A49-A289-29A3ABD8FB9F}"/>
                </a:ext>
              </a:extLst>
            </p:cNvPr>
            <p:cNvCxnSpPr>
              <a:cxnSpLocks noChangeShapeType="1"/>
              <a:stCxn id="9220" idx="2"/>
              <a:endCxn id="9224" idx="0"/>
            </p:cNvCxnSpPr>
            <p:nvPr/>
          </p:nvCxnSpPr>
          <p:spPr bwMode="auto">
            <a:xfrm flipH="1">
              <a:off x="930" y="2484"/>
              <a:ext cx="454" cy="5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4" name="AutoShape 18">
              <a:extLst>
                <a:ext uri="{FF2B5EF4-FFF2-40B4-BE49-F238E27FC236}">
                  <a16:creationId xmlns:a16="http://schemas.microsoft.com/office/drawing/2014/main" id="{2E233287-8AF3-4403-B615-169A921DF298}"/>
                </a:ext>
              </a:extLst>
            </p:cNvPr>
            <p:cNvCxnSpPr>
              <a:cxnSpLocks noChangeShapeType="1"/>
              <a:stCxn id="9220" idx="2"/>
              <a:endCxn id="9225" idx="0"/>
            </p:cNvCxnSpPr>
            <p:nvPr/>
          </p:nvCxnSpPr>
          <p:spPr bwMode="auto">
            <a:xfrm>
              <a:off x="1384" y="2484"/>
              <a:ext cx="377" cy="5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5" name="AutoShape 19">
              <a:extLst>
                <a:ext uri="{FF2B5EF4-FFF2-40B4-BE49-F238E27FC236}">
                  <a16:creationId xmlns:a16="http://schemas.microsoft.com/office/drawing/2014/main" id="{CB4A11E2-F542-4B2E-B61B-947AA4B4C988}"/>
                </a:ext>
              </a:extLst>
            </p:cNvPr>
            <p:cNvCxnSpPr>
              <a:cxnSpLocks noChangeShapeType="1"/>
              <a:stCxn id="9221" idx="2"/>
              <a:endCxn id="9227" idx="0"/>
            </p:cNvCxnSpPr>
            <p:nvPr/>
          </p:nvCxnSpPr>
          <p:spPr bwMode="auto">
            <a:xfrm flipH="1">
              <a:off x="3199" y="2530"/>
              <a:ext cx="331" cy="49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6" name="AutoShape 20">
              <a:extLst>
                <a:ext uri="{FF2B5EF4-FFF2-40B4-BE49-F238E27FC236}">
                  <a16:creationId xmlns:a16="http://schemas.microsoft.com/office/drawing/2014/main" id="{88A9EBA1-62CE-41E4-95C4-55489352A51D}"/>
                </a:ext>
              </a:extLst>
            </p:cNvPr>
            <p:cNvCxnSpPr>
              <a:cxnSpLocks noChangeShapeType="1"/>
              <a:stCxn id="9221" idx="2"/>
              <a:endCxn id="9228" idx="0"/>
            </p:cNvCxnSpPr>
            <p:nvPr/>
          </p:nvCxnSpPr>
          <p:spPr bwMode="auto">
            <a:xfrm>
              <a:off x="3530" y="2530"/>
              <a:ext cx="499" cy="49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7" name="AutoShape 21">
              <a:extLst>
                <a:ext uri="{FF2B5EF4-FFF2-40B4-BE49-F238E27FC236}">
                  <a16:creationId xmlns:a16="http://schemas.microsoft.com/office/drawing/2014/main" id="{D3980839-F957-423A-B90B-4A6C30ABCC31}"/>
                </a:ext>
              </a:extLst>
            </p:cNvPr>
            <p:cNvCxnSpPr>
              <a:cxnSpLocks noChangeShapeType="1"/>
              <a:stCxn id="9224" idx="2"/>
            </p:cNvCxnSpPr>
            <p:nvPr/>
          </p:nvCxnSpPr>
          <p:spPr bwMode="auto">
            <a:xfrm flipH="1">
              <a:off x="612" y="3255"/>
              <a:ext cx="318" cy="35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8" name="AutoShape 22">
              <a:extLst>
                <a:ext uri="{FF2B5EF4-FFF2-40B4-BE49-F238E27FC236}">
                  <a16:creationId xmlns:a16="http://schemas.microsoft.com/office/drawing/2014/main" id="{7C276021-748B-4A39-9436-CD8FBC9E402D}"/>
                </a:ext>
              </a:extLst>
            </p:cNvPr>
            <p:cNvCxnSpPr>
              <a:cxnSpLocks noChangeShapeType="1"/>
              <a:stCxn id="9224" idx="2"/>
            </p:cNvCxnSpPr>
            <p:nvPr/>
          </p:nvCxnSpPr>
          <p:spPr bwMode="auto">
            <a:xfrm>
              <a:off x="930" y="3255"/>
              <a:ext cx="367" cy="35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9" name="AutoShape 23">
              <a:extLst>
                <a:ext uri="{FF2B5EF4-FFF2-40B4-BE49-F238E27FC236}">
                  <a16:creationId xmlns:a16="http://schemas.microsoft.com/office/drawing/2014/main" id="{897386FF-3B7D-4CD5-A06F-E68171BEC676}"/>
                </a:ext>
              </a:extLst>
            </p:cNvPr>
            <p:cNvCxnSpPr>
              <a:cxnSpLocks noChangeShapeType="1"/>
              <a:stCxn id="9225" idx="2"/>
            </p:cNvCxnSpPr>
            <p:nvPr/>
          </p:nvCxnSpPr>
          <p:spPr bwMode="auto">
            <a:xfrm flipH="1">
              <a:off x="1565" y="3255"/>
              <a:ext cx="195" cy="35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40" name="AutoShape 24">
              <a:extLst>
                <a:ext uri="{FF2B5EF4-FFF2-40B4-BE49-F238E27FC236}">
                  <a16:creationId xmlns:a16="http://schemas.microsoft.com/office/drawing/2014/main" id="{E21E3F2E-FADB-4528-A81F-96B4A98987F7}"/>
                </a:ext>
              </a:extLst>
            </p:cNvPr>
            <p:cNvCxnSpPr>
              <a:cxnSpLocks noChangeShapeType="1"/>
              <a:stCxn id="9225" idx="2"/>
            </p:cNvCxnSpPr>
            <p:nvPr/>
          </p:nvCxnSpPr>
          <p:spPr bwMode="auto">
            <a:xfrm>
              <a:off x="1761" y="3255"/>
              <a:ext cx="351" cy="31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41" name="AutoShape 25">
              <a:extLst>
                <a:ext uri="{FF2B5EF4-FFF2-40B4-BE49-F238E27FC236}">
                  <a16:creationId xmlns:a16="http://schemas.microsoft.com/office/drawing/2014/main" id="{F6ED72A4-00CC-4596-91BF-23BDCEEC7090}"/>
                </a:ext>
              </a:extLst>
            </p:cNvPr>
            <p:cNvCxnSpPr>
              <a:cxnSpLocks noChangeShapeType="1"/>
              <a:stCxn id="9227" idx="2"/>
            </p:cNvCxnSpPr>
            <p:nvPr/>
          </p:nvCxnSpPr>
          <p:spPr bwMode="auto">
            <a:xfrm flipH="1">
              <a:off x="2925" y="3255"/>
              <a:ext cx="274" cy="33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42" name="AutoShape 26">
              <a:extLst>
                <a:ext uri="{FF2B5EF4-FFF2-40B4-BE49-F238E27FC236}">
                  <a16:creationId xmlns:a16="http://schemas.microsoft.com/office/drawing/2014/main" id="{99113DBF-E81F-4308-A48A-18D7C83F1DC5}"/>
                </a:ext>
              </a:extLst>
            </p:cNvPr>
            <p:cNvCxnSpPr>
              <a:cxnSpLocks noChangeShapeType="1"/>
              <a:stCxn id="9227" idx="2"/>
            </p:cNvCxnSpPr>
            <p:nvPr/>
          </p:nvCxnSpPr>
          <p:spPr bwMode="auto">
            <a:xfrm>
              <a:off x="3199" y="3255"/>
              <a:ext cx="406" cy="33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43" name="AutoShape 27">
              <a:extLst>
                <a:ext uri="{FF2B5EF4-FFF2-40B4-BE49-F238E27FC236}">
                  <a16:creationId xmlns:a16="http://schemas.microsoft.com/office/drawing/2014/main" id="{335CB45A-785C-49AF-8A0A-9185681B4673}"/>
                </a:ext>
              </a:extLst>
            </p:cNvPr>
            <p:cNvCxnSpPr>
              <a:cxnSpLocks noChangeShapeType="1"/>
              <a:stCxn id="9228" idx="2"/>
            </p:cNvCxnSpPr>
            <p:nvPr/>
          </p:nvCxnSpPr>
          <p:spPr bwMode="auto">
            <a:xfrm flipH="1">
              <a:off x="3787" y="3255"/>
              <a:ext cx="241" cy="35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44" name="AutoShape 28">
              <a:extLst>
                <a:ext uri="{FF2B5EF4-FFF2-40B4-BE49-F238E27FC236}">
                  <a16:creationId xmlns:a16="http://schemas.microsoft.com/office/drawing/2014/main" id="{A9A0D692-D31D-4D64-AC76-7AA4CD79CA5E}"/>
                </a:ext>
              </a:extLst>
            </p:cNvPr>
            <p:cNvCxnSpPr>
              <a:cxnSpLocks noChangeShapeType="1"/>
              <a:stCxn id="9228" idx="2"/>
            </p:cNvCxnSpPr>
            <p:nvPr/>
          </p:nvCxnSpPr>
          <p:spPr bwMode="auto">
            <a:xfrm>
              <a:off x="4028" y="3255"/>
              <a:ext cx="387" cy="33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F1E0AFFB-DC5C-42CD-95F4-7D674DE5D2A1}"/>
              </a:ext>
            </a:extLst>
          </p:cNvPr>
          <p:cNvSpPr>
            <a:spLocks noGrp="1" noChangeArrowheads="1"/>
          </p:cNvSpPr>
          <p:nvPr>
            <p:ph type="title"/>
          </p:nvPr>
        </p:nvSpPr>
        <p:spPr/>
        <p:txBody>
          <a:bodyPr/>
          <a:lstStyle/>
          <a:p>
            <a:pPr eaLnBrk="1" hangingPunct="1"/>
            <a:r>
              <a:rPr lang="zh-CN" altLang="en-US"/>
              <a:t>矩阵连乘问题</a:t>
            </a:r>
          </a:p>
        </p:txBody>
      </p:sp>
      <p:sp>
        <p:nvSpPr>
          <p:cNvPr id="218115" name="Rectangle 3">
            <a:extLst>
              <a:ext uri="{FF2B5EF4-FFF2-40B4-BE49-F238E27FC236}">
                <a16:creationId xmlns:a16="http://schemas.microsoft.com/office/drawing/2014/main" id="{DB40AB1B-317A-4BC9-8AC9-0D6E6F24F1EC}"/>
              </a:ext>
            </a:extLst>
          </p:cNvPr>
          <p:cNvSpPr>
            <a:spLocks noGrp="1" noChangeArrowheads="1"/>
          </p:cNvSpPr>
          <p:nvPr>
            <p:ph idx="1"/>
          </p:nvPr>
        </p:nvSpPr>
        <p:spPr>
          <a:xfrm>
            <a:off x="2566988" y="1989138"/>
            <a:ext cx="7632700" cy="4248150"/>
          </a:xfrm>
        </p:spPr>
        <p:txBody>
          <a:bodyPr>
            <a:normAutofit/>
          </a:bodyPr>
          <a:lstStyle/>
          <a:p>
            <a:pPr eaLnBrk="1" hangingPunct="1">
              <a:lnSpc>
                <a:spcPct val="150000"/>
              </a:lnSpc>
              <a:defRPr/>
            </a:pPr>
            <a:r>
              <a:rPr lang="zh-CN" altLang="en-US" dirty="0">
                <a:latin typeface="Courier New" panose="02070309020205020404" pitchFamily="49" charset="0"/>
              </a:rPr>
              <a:t>定义最优值递归规则</a:t>
            </a:r>
          </a:p>
          <a:p>
            <a:pPr lvl="1" eaLnBrk="1" hangingPunct="1">
              <a:lnSpc>
                <a:spcPct val="150000"/>
              </a:lnSpc>
              <a:defRPr/>
            </a:pPr>
            <a:r>
              <a:rPr lang="zh-CN" altLang="en-US" dirty="0">
                <a:latin typeface="Courier New" panose="02070309020205020404" pitchFamily="49" charset="0"/>
              </a:rPr>
              <a:t>若设</a:t>
            </a:r>
            <a:r>
              <a:rPr lang="en-US" altLang="zh-CN" dirty="0" err="1">
                <a:latin typeface="Courier New" panose="02070309020205020404" pitchFamily="49" charset="0"/>
              </a:rPr>
              <a:t>m</a:t>
            </a:r>
            <a:r>
              <a:rPr lang="en-US" altLang="zh-CN" baseline="-25000" dirty="0" err="1">
                <a:latin typeface="Courier New" panose="02070309020205020404" pitchFamily="49" charset="0"/>
              </a:rPr>
              <a:t>ij</a:t>
            </a:r>
            <a:r>
              <a:rPr lang="zh-CN" altLang="en-US" dirty="0">
                <a:latin typeface="Courier New" panose="02070309020205020404" pitchFamily="49" charset="0"/>
              </a:rPr>
              <a:t>表示</a:t>
            </a:r>
            <a:r>
              <a:rPr lang="en-US" altLang="zh-CN" dirty="0" err="1">
                <a:latin typeface="Courier New" panose="02070309020205020404" pitchFamily="49" charset="0"/>
              </a:rPr>
              <a:t>A</a:t>
            </a:r>
            <a:r>
              <a:rPr lang="en-US" altLang="zh-CN" baseline="-25000" dirty="0" err="1">
                <a:latin typeface="Courier New" panose="02070309020205020404" pitchFamily="49" charset="0"/>
              </a:rPr>
              <a:t>i,j</a:t>
            </a:r>
            <a:r>
              <a:rPr lang="zh-CN" altLang="en-US" dirty="0">
                <a:latin typeface="Courier New" panose="02070309020205020404" pitchFamily="49" charset="0"/>
              </a:rPr>
              <a:t>的最优解的计算量，最后一步乘法是</a:t>
            </a:r>
            <a:r>
              <a:rPr lang="en-US" altLang="zh-CN" dirty="0">
                <a:latin typeface="Courier New" panose="02070309020205020404" pitchFamily="49" charset="0"/>
              </a:rPr>
              <a:t>A</a:t>
            </a:r>
            <a:r>
              <a:rPr lang="en-US" altLang="zh-CN" baseline="-25000" dirty="0">
                <a:latin typeface="Courier New" panose="02070309020205020404" pitchFamily="49" charset="0"/>
              </a:rPr>
              <a:t>i,k</a:t>
            </a:r>
            <a:r>
              <a:rPr lang="en-US" altLang="zh-CN" dirty="0">
                <a:latin typeface="Courier New" panose="02070309020205020404" pitchFamily="49" charset="0"/>
              </a:rPr>
              <a:t>·A</a:t>
            </a:r>
            <a:r>
              <a:rPr lang="en-US" altLang="zh-CN" baseline="-25000" dirty="0">
                <a:latin typeface="Courier New" panose="02070309020205020404" pitchFamily="49" charset="0"/>
              </a:rPr>
              <a:t>k+1,j</a:t>
            </a:r>
            <a:r>
              <a:rPr lang="zh-CN" altLang="en-US" dirty="0">
                <a:latin typeface="Courier New" panose="02070309020205020404" pitchFamily="49" charset="0"/>
              </a:rPr>
              <a:t>，则：</a:t>
            </a:r>
            <a:br>
              <a:rPr lang="zh-CN" altLang="en-US" dirty="0">
                <a:latin typeface="Courier New" panose="02070309020205020404" pitchFamily="49" charset="0"/>
              </a:rPr>
            </a:br>
            <a:r>
              <a:rPr lang="en-US" altLang="zh-CN" dirty="0">
                <a:latin typeface="Courier New" panose="02070309020205020404" pitchFamily="49" charset="0"/>
              </a:rPr>
              <a:t>m</a:t>
            </a:r>
            <a:r>
              <a:rPr lang="en-US" altLang="zh-CN" baseline="-25000" dirty="0">
                <a:latin typeface="Courier New" panose="02070309020205020404" pitchFamily="49" charset="0"/>
              </a:rPr>
              <a:t>ii</a:t>
            </a:r>
            <a:r>
              <a:rPr lang="en-US" altLang="zh-CN" dirty="0">
                <a:latin typeface="Courier New" panose="02070309020205020404" pitchFamily="49" charset="0"/>
              </a:rPr>
              <a:t>=0</a:t>
            </a:r>
            <a:br>
              <a:rPr lang="en-US" altLang="zh-CN" dirty="0">
                <a:latin typeface="Courier New" panose="02070309020205020404" pitchFamily="49" charset="0"/>
              </a:rPr>
            </a:br>
            <a:r>
              <a:rPr lang="en-US" altLang="zh-CN" dirty="0" err="1">
                <a:latin typeface="Courier New" panose="02070309020205020404" pitchFamily="49" charset="0"/>
              </a:rPr>
              <a:t>m</a:t>
            </a:r>
            <a:r>
              <a:rPr lang="en-US" altLang="zh-CN" baseline="-25000" dirty="0" err="1">
                <a:latin typeface="Courier New" panose="02070309020205020404" pitchFamily="49" charset="0"/>
              </a:rPr>
              <a:t>ij</a:t>
            </a:r>
            <a:r>
              <a:rPr lang="en-US" altLang="zh-CN" dirty="0">
                <a:latin typeface="Courier New" panose="02070309020205020404" pitchFamily="49" charset="0"/>
              </a:rPr>
              <a:t>=min{m</a:t>
            </a:r>
            <a:r>
              <a:rPr lang="en-US" altLang="zh-CN" baseline="-25000" dirty="0">
                <a:latin typeface="Courier New" panose="02070309020205020404" pitchFamily="49" charset="0"/>
              </a:rPr>
              <a:t>ik</a:t>
            </a:r>
            <a:r>
              <a:rPr lang="en-US" altLang="zh-CN" dirty="0">
                <a:latin typeface="Courier New" panose="02070309020205020404" pitchFamily="49" charset="0"/>
              </a:rPr>
              <a:t>+m</a:t>
            </a:r>
            <a:r>
              <a:rPr lang="en-US" altLang="zh-CN" baseline="-25000" dirty="0">
                <a:latin typeface="Courier New" panose="02070309020205020404" pitchFamily="49" charset="0"/>
              </a:rPr>
              <a:t>k+1,j</a:t>
            </a:r>
            <a:r>
              <a:rPr lang="en-US" altLang="zh-CN" dirty="0">
                <a:latin typeface="Courier New" panose="02070309020205020404" pitchFamily="49" charset="0"/>
              </a:rPr>
              <a:t>+p</a:t>
            </a:r>
            <a:r>
              <a:rPr lang="en-US" altLang="zh-CN" baseline="-25000" dirty="0">
                <a:latin typeface="Courier New" panose="02070309020205020404" pitchFamily="49" charset="0"/>
              </a:rPr>
              <a:t>i</a:t>
            </a:r>
            <a:r>
              <a:rPr lang="en-US" altLang="zh-CN" dirty="0">
                <a:latin typeface="Courier New" panose="02070309020205020404" pitchFamily="49" charset="0"/>
              </a:rPr>
              <a:t>*p</a:t>
            </a:r>
            <a:r>
              <a:rPr lang="en-US" altLang="zh-CN" baseline="-25000" dirty="0">
                <a:latin typeface="Courier New" panose="02070309020205020404" pitchFamily="49" charset="0"/>
              </a:rPr>
              <a:t>k+1</a:t>
            </a:r>
            <a:r>
              <a:rPr lang="en-US" altLang="zh-CN" dirty="0">
                <a:latin typeface="Courier New" panose="02070309020205020404" pitchFamily="49" charset="0"/>
              </a:rPr>
              <a:t>*p</a:t>
            </a:r>
            <a:r>
              <a:rPr lang="en-US" altLang="zh-CN" baseline="-25000" dirty="0">
                <a:latin typeface="Courier New" panose="02070309020205020404" pitchFamily="49" charset="0"/>
              </a:rPr>
              <a:t>j+1 </a:t>
            </a:r>
            <a:r>
              <a:rPr lang="en-US" altLang="zh-CN" dirty="0">
                <a:latin typeface="Courier New" panose="02070309020205020404" pitchFamily="49" charset="0"/>
              </a:rPr>
              <a:t>|</a:t>
            </a:r>
            <a:r>
              <a:rPr lang="en-US" altLang="zh-CN" b="1" dirty="0">
                <a:latin typeface="Courier New" panose="02070309020205020404" pitchFamily="49" charset="0"/>
              </a:rPr>
              <a:t> </a:t>
            </a:r>
            <a:r>
              <a:rPr lang="en-US" altLang="zh-CN" dirty="0" err="1">
                <a:latin typeface="Courier New" panose="02070309020205020404" pitchFamily="49" charset="0"/>
              </a:rPr>
              <a:t>i≤k</a:t>
            </a:r>
            <a:r>
              <a:rPr lang="en-US" altLang="zh-CN" dirty="0">
                <a:latin typeface="Courier New" panose="02070309020205020404" pitchFamily="49" charset="0"/>
              </a:rPr>
              <a:t>&lt;j}</a:t>
            </a:r>
          </a:p>
          <a:p>
            <a:pPr lvl="1" eaLnBrk="1" hangingPunct="1">
              <a:lnSpc>
                <a:spcPct val="150000"/>
              </a:lnSpc>
              <a:defRPr/>
            </a:pPr>
            <a:r>
              <a:rPr lang="zh-CN" altLang="en-US" dirty="0">
                <a:latin typeface="Courier New" panose="02070309020205020404" pitchFamily="49" charset="0"/>
              </a:rPr>
              <a:t>矩阵</a:t>
            </a:r>
            <a:r>
              <a:rPr lang="en-US" altLang="zh-CN" dirty="0">
                <a:latin typeface="Courier New" panose="02070309020205020404" pitchFamily="49" charset="0"/>
              </a:rPr>
              <a:t>A</a:t>
            </a:r>
            <a:r>
              <a:rPr lang="en-US" altLang="zh-CN" baseline="-25000" dirty="0">
                <a:latin typeface="Courier New" panose="02070309020205020404" pitchFamily="49" charset="0"/>
              </a:rPr>
              <a:t>i</a:t>
            </a:r>
            <a:r>
              <a:rPr lang="zh-CN" altLang="en-US" dirty="0">
                <a:latin typeface="Courier New" panose="02070309020205020404" pitchFamily="49" charset="0"/>
              </a:rPr>
              <a:t>的行数为</a:t>
            </a:r>
            <a:r>
              <a:rPr lang="en-US" altLang="zh-CN" dirty="0">
                <a:latin typeface="Courier New" panose="02070309020205020404" pitchFamily="49" charset="0"/>
              </a:rPr>
              <a:t>p</a:t>
            </a:r>
            <a:r>
              <a:rPr lang="en-US" altLang="zh-CN" baseline="-25000" dirty="0">
                <a:latin typeface="Courier New" panose="02070309020205020404" pitchFamily="49" charset="0"/>
              </a:rPr>
              <a:t>i</a:t>
            </a:r>
            <a:r>
              <a:rPr lang="zh-CN" altLang="en-US" dirty="0">
                <a:latin typeface="Courier New" panose="02070309020205020404" pitchFamily="49" charset="0"/>
              </a:rPr>
              <a:t>，列数为</a:t>
            </a:r>
            <a:r>
              <a:rPr lang="en-US" altLang="zh-CN" dirty="0">
                <a:latin typeface="Courier New" panose="02070309020205020404" pitchFamily="49" charset="0"/>
              </a:rPr>
              <a:t>p</a:t>
            </a:r>
            <a:r>
              <a:rPr lang="en-US" altLang="zh-CN" baseline="-25000" dirty="0">
                <a:latin typeface="Courier New" panose="02070309020205020404" pitchFamily="49" charset="0"/>
              </a:rPr>
              <a:t>i+1</a:t>
            </a:r>
            <a:r>
              <a:rPr lang="zh-CN" altLang="en-US" dirty="0">
                <a:latin typeface="Courier New" panose="02070309020205020404" pitchFamily="49" charset="0"/>
              </a:rPr>
              <a:t>；</a:t>
            </a:r>
          </a:p>
          <a:p>
            <a:pPr lvl="1" eaLnBrk="1" hangingPunct="1">
              <a:lnSpc>
                <a:spcPct val="150000"/>
              </a:lnSpc>
              <a:defRPr/>
            </a:pPr>
            <a:r>
              <a:rPr lang="zh-CN" altLang="en-US" dirty="0">
                <a:latin typeface="Courier New" panose="02070309020205020404" pitchFamily="49" charset="0"/>
              </a:rPr>
              <a:t>并令</a:t>
            </a:r>
            <a:r>
              <a:rPr lang="en-US" altLang="zh-CN" dirty="0" err="1">
                <a:latin typeface="Courier New" panose="02070309020205020404" pitchFamily="49" charset="0"/>
              </a:rPr>
              <a:t>s</a:t>
            </a:r>
            <a:r>
              <a:rPr lang="en-US" altLang="zh-CN" baseline="-25000" dirty="0" err="1">
                <a:latin typeface="Courier New" panose="02070309020205020404" pitchFamily="49" charset="0"/>
              </a:rPr>
              <a:t>ij</a:t>
            </a:r>
            <a:r>
              <a:rPr lang="en-US" altLang="zh-CN" dirty="0">
                <a:latin typeface="Courier New" panose="02070309020205020404" pitchFamily="49" charset="0"/>
                <a:sym typeface="Wingdings" panose="05000000000000000000" pitchFamily="2" charset="2"/>
              </a:rPr>
              <a:t>=k</a:t>
            </a:r>
            <a:r>
              <a:rPr lang="zh-CN" altLang="en-US" dirty="0">
                <a:latin typeface="Courier New" panose="02070309020205020404" pitchFamily="49" charset="0"/>
                <a:sym typeface="Wingdings" panose="05000000000000000000" pitchFamily="2" charset="2"/>
              </a:rPr>
              <a:t>，用来记录计算过程</a:t>
            </a:r>
            <a:endParaRPr lang="zh-CN" altLang="en-US" dirty="0">
              <a:latin typeface="Courier New" panose="02070309020205020404"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2C743918-D466-418E-9133-7E1B7011D974}"/>
              </a:ext>
            </a:extLst>
          </p:cNvPr>
          <p:cNvSpPr>
            <a:spLocks noGrp="1" noChangeArrowheads="1"/>
          </p:cNvSpPr>
          <p:nvPr>
            <p:ph type="title"/>
          </p:nvPr>
        </p:nvSpPr>
        <p:spPr/>
        <p:txBody>
          <a:bodyPr/>
          <a:lstStyle/>
          <a:p>
            <a:pPr eaLnBrk="1" hangingPunct="1"/>
            <a:r>
              <a:rPr lang="zh-CN" altLang="en-US"/>
              <a:t>矩阵连乘问题</a:t>
            </a:r>
          </a:p>
        </p:txBody>
      </p:sp>
      <p:sp>
        <p:nvSpPr>
          <p:cNvPr id="11267" name="Rectangle 3">
            <a:extLst>
              <a:ext uri="{FF2B5EF4-FFF2-40B4-BE49-F238E27FC236}">
                <a16:creationId xmlns:a16="http://schemas.microsoft.com/office/drawing/2014/main" id="{AE54D88A-4999-40F0-AA50-E4ADBA7C741E}"/>
              </a:ext>
            </a:extLst>
          </p:cNvPr>
          <p:cNvSpPr>
            <a:spLocks noGrp="1" noChangeArrowheads="1"/>
          </p:cNvSpPr>
          <p:nvPr>
            <p:ph idx="1"/>
          </p:nvPr>
        </p:nvSpPr>
        <p:spPr>
          <a:xfrm>
            <a:off x="2495550" y="1989138"/>
            <a:ext cx="7943850" cy="4679950"/>
          </a:xfrm>
        </p:spPr>
        <p:txBody>
          <a:bodyPr>
            <a:normAutofit fontScale="55000" lnSpcReduction="20000"/>
          </a:bodyPr>
          <a:lstStyle/>
          <a:p>
            <a:pPr defTabSz="476250" eaLnBrk="1" hangingPunct="1">
              <a:lnSpc>
                <a:spcPct val="220000"/>
              </a:lnSpc>
            </a:pPr>
            <a:r>
              <a:rPr lang="zh-CN" altLang="en-US" sz="2400" dirty="0"/>
              <a:t>算法过程</a:t>
            </a:r>
          </a:p>
          <a:p>
            <a:pPr lvl="1" defTabSz="476250" eaLnBrk="1" hangingPunct="1">
              <a:lnSpc>
                <a:spcPct val="220000"/>
              </a:lnSpc>
            </a:pPr>
            <a:r>
              <a:rPr lang="zh-CN" altLang="en-US" sz="2000" dirty="0"/>
              <a:t>为了避免重复的计算，从</a:t>
            </a:r>
            <a:r>
              <a:rPr lang="en-US" altLang="zh-CN" sz="2000" dirty="0" err="1"/>
              <a:t>m</a:t>
            </a:r>
            <a:r>
              <a:rPr lang="en-US" altLang="zh-CN" sz="2000" baseline="-25000" dirty="0" err="1"/>
              <a:t>i,i</a:t>
            </a:r>
            <a:r>
              <a:rPr lang="zh-CN" altLang="en-US" sz="2000" dirty="0"/>
              <a:t>出发，依次计算</a:t>
            </a:r>
            <a:r>
              <a:rPr lang="en-US" altLang="zh-CN" sz="2000" dirty="0"/>
              <a:t>m</a:t>
            </a:r>
            <a:r>
              <a:rPr lang="en-US" altLang="zh-CN" sz="2000" baseline="-25000" dirty="0"/>
              <a:t>i,i+1</a:t>
            </a:r>
            <a:r>
              <a:rPr lang="zh-CN" altLang="en-US" sz="2000" dirty="0"/>
              <a:t>、</a:t>
            </a:r>
            <a:r>
              <a:rPr lang="en-US" altLang="zh-CN" sz="2000" dirty="0"/>
              <a:t>m</a:t>
            </a:r>
            <a:r>
              <a:rPr lang="en-US" altLang="zh-CN" sz="2000" baseline="-25000" dirty="0"/>
              <a:t>i,i+2</a:t>
            </a:r>
            <a:r>
              <a:rPr lang="zh-CN" altLang="en-US" sz="2000" dirty="0"/>
              <a:t>、</a:t>
            </a:r>
            <a:r>
              <a:rPr lang="en-US" altLang="zh-CN" sz="2000" dirty="0"/>
              <a:t>...</a:t>
            </a:r>
            <a:r>
              <a:rPr lang="en-US" altLang="zh-CN" sz="2000" dirty="0" err="1"/>
              <a:t>m</a:t>
            </a:r>
            <a:r>
              <a:rPr lang="en-US" altLang="zh-CN" sz="2000" baseline="-25000" dirty="0" err="1"/>
              <a:t>i,n</a:t>
            </a:r>
            <a:r>
              <a:rPr lang="zh-CN" altLang="en-US" sz="2000" dirty="0"/>
              <a:t>，同时记录</a:t>
            </a:r>
            <a:r>
              <a:rPr lang="en-US" altLang="zh-CN" sz="2000" dirty="0" err="1"/>
              <a:t>s</a:t>
            </a:r>
            <a:r>
              <a:rPr lang="en-US" altLang="zh-CN" sz="2000" baseline="-25000" dirty="0" err="1"/>
              <a:t>i,j</a:t>
            </a:r>
            <a:r>
              <a:rPr lang="zh-CN" altLang="en-US" sz="2000" dirty="0"/>
              <a:t>；过程如下：</a:t>
            </a:r>
          </a:p>
          <a:p>
            <a:pPr lvl="1" defTabSz="476250" eaLnBrk="1" hangingPunct="1">
              <a:lnSpc>
                <a:spcPct val="220000"/>
              </a:lnSpc>
            </a:pPr>
            <a:r>
              <a:rPr lang="zh-CN" altLang="en-US" sz="2000" dirty="0"/>
              <a:t>设</a:t>
            </a:r>
            <a:r>
              <a:rPr lang="en-US" altLang="zh-CN" sz="2000" dirty="0"/>
              <a:t>P[0</a:t>
            </a:r>
            <a:r>
              <a:rPr lang="en-US" altLang="zh-CN" sz="2000" dirty="0">
                <a:latin typeface="Arial" panose="020B0604020202020204" pitchFamily="34" charset="0"/>
              </a:rPr>
              <a:t>…</a:t>
            </a:r>
            <a:r>
              <a:rPr lang="en-US" altLang="zh-CN" sz="2000" dirty="0"/>
              <a:t>n]</a:t>
            </a:r>
            <a:r>
              <a:rPr lang="zh-CN" altLang="en-US" sz="2000" dirty="0"/>
              <a:t>向量为各矩阵的行列数；</a:t>
            </a:r>
            <a:br>
              <a:rPr lang="en-US" altLang="zh-CN" sz="2000" dirty="0"/>
            </a:br>
            <a:r>
              <a:rPr lang="en-US" altLang="zh-CN" sz="2000" dirty="0"/>
              <a:t>A</a:t>
            </a:r>
            <a:r>
              <a:rPr lang="en-US" altLang="zh-CN" sz="2000" baseline="-25000" dirty="0"/>
              <a:t>i</a:t>
            </a:r>
            <a:r>
              <a:rPr lang="zh-CN" altLang="en-US" sz="2000" dirty="0"/>
              <a:t>的行数为</a:t>
            </a:r>
            <a:r>
              <a:rPr lang="en-US" altLang="zh-CN" sz="2000" dirty="0"/>
              <a:t>P[i]</a:t>
            </a:r>
            <a:r>
              <a:rPr lang="zh-CN" altLang="en-US" sz="2000" dirty="0"/>
              <a:t>，列数为</a:t>
            </a:r>
            <a:r>
              <a:rPr lang="en-US" altLang="zh-CN" sz="2000" dirty="0"/>
              <a:t>P[i+1]</a:t>
            </a:r>
            <a:r>
              <a:rPr lang="zh-CN" altLang="en-US" sz="2000" dirty="0"/>
              <a:t>；</a:t>
            </a:r>
            <a:br>
              <a:rPr lang="zh-CN" altLang="en-US" sz="2000" dirty="0"/>
            </a:br>
            <a:r>
              <a:rPr lang="zh-CN" altLang="en-US" sz="2000" dirty="0"/>
              <a:t>初始化</a:t>
            </a:r>
            <a:r>
              <a:rPr lang="en-US" altLang="zh-CN" sz="2000" dirty="0"/>
              <a:t>m[i][i] = 0</a:t>
            </a:r>
            <a:r>
              <a:rPr lang="zh-CN" altLang="en-US" sz="2000" dirty="0"/>
              <a:t>；</a:t>
            </a:r>
            <a:r>
              <a:rPr lang="en-US" altLang="zh-CN" sz="2000" dirty="0"/>
              <a:t>i = 0</a:t>
            </a:r>
            <a:r>
              <a:rPr lang="en-US" altLang="zh-CN" sz="2000" dirty="0">
                <a:latin typeface="Arial" panose="020B0604020202020204" pitchFamily="34" charset="0"/>
              </a:rPr>
              <a:t>…</a:t>
            </a:r>
            <a:r>
              <a:rPr lang="en-US" altLang="zh-CN" sz="2000" dirty="0"/>
              <a:t>n-1</a:t>
            </a:r>
            <a:br>
              <a:rPr lang="en-US" altLang="zh-CN" sz="2000" dirty="0"/>
            </a:br>
            <a:r>
              <a:rPr lang="en-US" altLang="zh-CN" sz="2000" dirty="0"/>
              <a:t>L</a:t>
            </a:r>
            <a:r>
              <a:rPr lang="zh-CN" altLang="en-US" sz="2000" dirty="0"/>
              <a:t>循环从</a:t>
            </a:r>
            <a:r>
              <a:rPr lang="en-US" altLang="zh-CN" sz="2000" dirty="0"/>
              <a:t>1</a:t>
            </a:r>
            <a:r>
              <a:rPr lang="zh-CN" altLang="en-US" sz="2000" dirty="0"/>
              <a:t>到</a:t>
            </a:r>
            <a:r>
              <a:rPr lang="en-US" altLang="zh-CN" sz="2000" dirty="0"/>
              <a:t>n-1</a:t>
            </a:r>
            <a:r>
              <a:rPr lang="zh-CN" altLang="en-US" sz="2000" dirty="0"/>
              <a:t>，计算</a:t>
            </a:r>
            <a:r>
              <a:rPr lang="en-US" altLang="zh-CN" sz="2000" dirty="0"/>
              <a:t>m[i][</a:t>
            </a:r>
            <a:r>
              <a:rPr lang="en-US" altLang="zh-CN" sz="2000" dirty="0" err="1"/>
              <a:t>i+L</a:t>
            </a:r>
            <a:r>
              <a:rPr lang="en-US" altLang="zh-CN" sz="2000" dirty="0"/>
              <a:t>]</a:t>
            </a:r>
            <a:r>
              <a:rPr lang="zh-CN" altLang="en-US" sz="2000" dirty="0"/>
              <a:t>：</a:t>
            </a:r>
            <a:br>
              <a:rPr lang="zh-CN" altLang="en-US" sz="2000" dirty="0"/>
            </a:br>
            <a:r>
              <a:rPr lang="zh-CN" altLang="en-US" sz="2000" dirty="0"/>
              <a:t>	</a:t>
            </a:r>
            <a:r>
              <a:rPr lang="en-US" altLang="zh-CN" sz="2000" dirty="0"/>
              <a:t>i(</a:t>
            </a:r>
            <a:r>
              <a:rPr lang="zh-CN" altLang="en-US" sz="2000" dirty="0"/>
              <a:t>行下标</a:t>
            </a:r>
            <a:r>
              <a:rPr lang="en-US" altLang="zh-CN" sz="2000" dirty="0"/>
              <a:t>)</a:t>
            </a:r>
            <a:r>
              <a:rPr lang="zh-CN" altLang="en-US" sz="2000" dirty="0"/>
              <a:t>循环从</a:t>
            </a:r>
            <a:r>
              <a:rPr lang="en-US" altLang="zh-CN" sz="2000" dirty="0"/>
              <a:t>0</a:t>
            </a:r>
            <a:r>
              <a:rPr lang="zh-CN" altLang="en-US" sz="2000" dirty="0"/>
              <a:t>到</a:t>
            </a:r>
            <a:r>
              <a:rPr lang="en-US" altLang="zh-CN" sz="2000" dirty="0"/>
              <a:t>n-1-L</a:t>
            </a:r>
            <a:r>
              <a:rPr lang="zh-CN" altLang="en-US" sz="2000" dirty="0"/>
              <a:t>：</a:t>
            </a:r>
            <a:br>
              <a:rPr lang="zh-CN" altLang="en-US" sz="2000" dirty="0"/>
            </a:br>
            <a:r>
              <a:rPr lang="zh-CN" altLang="en-US" sz="2000" dirty="0"/>
              <a:t>		</a:t>
            </a:r>
            <a:r>
              <a:rPr lang="en-US" altLang="zh-CN" sz="2000" dirty="0"/>
              <a:t>j(</a:t>
            </a:r>
            <a:r>
              <a:rPr lang="zh-CN" altLang="en-US" sz="2000" dirty="0"/>
              <a:t>列下标</a:t>
            </a:r>
            <a:r>
              <a:rPr lang="en-US" altLang="zh-CN" sz="2000" dirty="0"/>
              <a:t>) = </a:t>
            </a:r>
            <a:r>
              <a:rPr lang="en-US" altLang="zh-CN" sz="2000" dirty="0" err="1"/>
              <a:t>i+L</a:t>
            </a:r>
            <a:r>
              <a:rPr lang="zh-CN" altLang="en-US" sz="2000" dirty="0"/>
              <a:t>；</a:t>
            </a:r>
            <a:br>
              <a:rPr lang="zh-CN" altLang="en-US" sz="2000" dirty="0"/>
            </a:br>
            <a:r>
              <a:rPr lang="zh-CN" altLang="en-US" sz="2000" dirty="0"/>
              <a:t>      </a:t>
            </a:r>
            <a:r>
              <a:rPr lang="en-US" altLang="zh-CN" sz="2000" dirty="0"/>
              <a:t>m[i][j]=</a:t>
            </a:r>
            <a:br>
              <a:rPr lang="en-US" altLang="zh-CN" sz="2000" dirty="0"/>
            </a:br>
            <a:r>
              <a:rPr lang="en-US" altLang="zh-CN" sz="1800" dirty="0"/>
              <a:t>min{ m[i][k]+m[k+1][j]+P[i]P[k+1]P[j+1] | k=i..j-1 }</a:t>
            </a:r>
            <a:r>
              <a:rPr lang="en-US" altLang="zh-CN" sz="2000" dirty="0"/>
              <a:t> </a:t>
            </a:r>
            <a:br>
              <a:rPr lang="en-US" altLang="zh-CN" sz="2000" dirty="0"/>
            </a:br>
            <a:r>
              <a:rPr lang="en-US" altLang="zh-CN" sz="2000" dirty="0"/>
              <a:t>		</a:t>
            </a:r>
            <a:r>
              <a:rPr lang="zh-CN" altLang="en-US" sz="2000" dirty="0"/>
              <a:t>并记录：</a:t>
            </a:r>
            <a:r>
              <a:rPr lang="en-US" altLang="zh-CN" sz="2000" dirty="0"/>
              <a:t>s[i][j] = k;</a:t>
            </a:r>
          </a:p>
        </p:txBody>
      </p:sp>
      <p:grpSp>
        <p:nvGrpSpPr>
          <p:cNvPr id="11268" name="Group 4">
            <a:extLst>
              <a:ext uri="{FF2B5EF4-FFF2-40B4-BE49-F238E27FC236}">
                <a16:creationId xmlns:a16="http://schemas.microsoft.com/office/drawing/2014/main" id="{007048D8-E9C6-495C-9F5B-DBCF20CEB599}"/>
              </a:ext>
            </a:extLst>
          </p:cNvPr>
          <p:cNvGrpSpPr>
            <a:grpSpLocks/>
          </p:cNvGrpSpPr>
          <p:nvPr/>
        </p:nvGrpSpPr>
        <p:grpSpPr bwMode="auto">
          <a:xfrm>
            <a:off x="8328025" y="333375"/>
            <a:ext cx="1728788" cy="1773238"/>
            <a:chOff x="192" y="2784"/>
            <a:chExt cx="1296" cy="1380"/>
          </a:xfrm>
        </p:grpSpPr>
        <p:sp>
          <p:nvSpPr>
            <p:cNvPr id="11269" name="Rectangle 5">
              <a:extLst>
                <a:ext uri="{FF2B5EF4-FFF2-40B4-BE49-F238E27FC236}">
                  <a16:creationId xmlns:a16="http://schemas.microsoft.com/office/drawing/2014/main" id="{CD617CDF-C00A-4222-8F8B-2DE297ED51BC}"/>
                </a:ext>
              </a:extLst>
            </p:cNvPr>
            <p:cNvSpPr>
              <a:spLocks noChangeArrowheads="1"/>
            </p:cNvSpPr>
            <p:nvPr/>
          </p:nvSpPr>
          <p:spPr bwMode="auto">
            <a:xfrm>
              <a:off x="1272" y="3934"/>
              <a:ext cx="216" cy="23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70" name="Rectangle 6">
              <a:extLst>
                <a:ext uri="{FF2B5EF4-FFF2-40B4-BE49-F238E27FC236}">
                  <a16:creationId xmlns:a16="http://schemas.microsoft.com/office/drawing/2014/main" id="{83D6372D-B794-45C1-A771-D3E07C784A44}"/>
                </a:ext>
              </a:extLst>
            </p:cNvPr>
            <p:cNvSpPr>
              <a:spLocks noChangeArrowheads="1"/>
            </p:cNvSpPr>
            <p:nvPr/>
          </p:nvSpPr>
          <p:spPr bwMode="auto">
            <a:xfrm>
              <a:off x="1056" y="393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71" name="Rectangle 7">
              <a:extLst>
                <a:ext uri="{FF2B5EF4-FFF2-40B4-BE49-F238E27FC236}">
                  <a16:creationId xmlns:a16="http://schemas.microsoft.com/office/drawing/2014/main" id="{C612A275-083E-4473-8EEC-112BF1F8A76A}"/>
                </a:ext>
              </a:extLst>
            </p:cNvPr>
            <p:cNvSpPr>
              <a:spLocks noChangeArrowheads="1"/>
            </p:cNvSpPr>
            <p:nvPr/>
          </p:nvSpPr>
          <p:spPr bwMode="auto">
            <a:xfrm>
              <a:off x="840" y="393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72" name="Rectangle 8">
              <a:extLst>
                <a:ext uri="{FF2B5EF4-FFF2-40B4-BE49-F238E27FC236}">
                  <a16:creationId xmlns:a16="http://schemas.microsoft.com/office/drawing/2014/main" id="{BCAAB5E1-8729-4179-AB03-8C5E06C3F5C3}"/>
                </a:ext>
              </a:extLst>
            </p:cNvPr>
            <p:cNvSpPr>
              <a:spLocks noChangeArrowheads="1"/>
            </p:cNvSpPr>
            <p:nvPr/>
          </p:nvSpPr>
          <p:spPr bwMode="auto">
            <a:xfrm>
              <a:off x="624" y="393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73" name="Rectangle 9">
              <a:extLst>
                <a:ext uri="{FF2B5EF4-FFF2-40B4-BE49-F238E27FC236}">
                  <a16:creationId xmlns:a16="http://schemas.microsoft.com/office/drawing/2014/main" id="{E3C56AEE-E87B-4822-B4F6-938EEB9CF9DC}"/>
                </a:ext>
              </a:extLst>
            </p:cNvPr>
            <p:cNvSpPr>
              <a:spLocks noChangeArrowheads="1"/>
            </p:cNvSpPr>
            <p:nvPr/>
          </p:nvSpPr>
          <p:spPr bwMode="auto">
            <a:xfrm>
              <a:off x="408" y="393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74" name="Rectangle 10">
              <a:extLst>
                <a:ext uri="{FF2B5EF4-FFF2-40B4-BE49-F238E27FC236}">
                  <a16:creationId xmlns:a16="http://schemas.microsoft.com/office/drawing/2014/main" id="{CDDE6CD0-EF5D-42C6-BAB1-C20D6FFAA24C}"/>
                </a:ext>
              </a:extLst>
            </p:cNvPr>
            <p:cNvSpPr>
              <a:spLocks noChangeArrowheads="1"/>
            </p:cNvSpPr>
            <p:nvPr/>
          </p:nvSpPr>
          <p:spPr bwMode="auto">
            <a:xfrm>
              <a:off x="192" y="393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4</a:t>
              </a:r>
            </a:p>
          </p:txBody>
        </p:sp>
        <p:sp>
          <p:nvSpPr>
            <p:cNvPr id="11275" name="Rectangle 11">
              <a:extLst>
                <a:ext uri="{FF2B5EF4-FFF2-40B4-BE49-F238E27FC236}">
                  <a16:creationId xmlns:a16="http://schemas.microsoft.com/office/drawing/2014/main" id="{EC9A6CC7-9CF3-484A-8AD1-FCB03C3560EC}"/>
                </a:ext>
              </a:extLst>
            </p:cNvPr>
            <p:cNvSpPr>
              <a:spLocks noChangeArrowheads="1"/>
            </p:cNvSpPr>
            <p:nvPr/>
          </p:nvSpPr>
          <p:spPr bwMode="auto">
            <a:xfrm>
              <a:off x="1272" y="3704"/>
              <a:ext cx="216" cy="23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76" name="Rectangle 12">
              <a:extLst>
                <a:ext uri="{FF2B5EF4-FFF2-40B4-BE49-F238E27FC236}">
                  <a16:creationId xmlns:a16="http://schemas.microsoft.com/office/drawing/2014/main" id="{41BFA09D-08CF-47B6-8FEE-4892CE539E68}"/>
                </a:ext>
              </a:extLst>
            </p:cNvPr>
            <p:cNvSpPr>
              <a:spLocks noChangeArrowheads="1"/>
            </p:cNvSpPr>
            <p:nvPr/>
          </p:nvSpPr>
          <p:spPr bwMode="auto">
            <a:xfrm>
              <a:off x="1056" y="3704"/>
              <a:ext cx="216" cy="23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77" name="Rectangle 13">
              <a:extLst>
                <a:ext uri="{FF2B5EF4-FFF2-40B4-BE49-F238E27FC236}">
                  <a16:creationId xmlns:a16="http://schemas.microsoft.com/office/drawing/2014/main" id="{DCB1181D-EA81-409F-A498-6CBE07096A74}"/>
                </a:ext>
              </a:extLst>
            </p:cNvPr>
            <p:cNvSpPr>
              <a:spLocks noChangeArrowheads="1"/>
            </p:cNvSpPr>
            <p:nvPr/>
          </p:nvSpPr>
          <p:spPr bwMode="auto">
            <a:xfrm>
              <a:off x="840" y="370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78" name="Rectangle 14">
              <a:extLst>
                <a:ext uri="{FF2B5EF4-FFF2-40B4-BE49-F238E27FC236}">
                  <a16:creationId xmlns:a16="http://schemas.microsoft.com/office/drawing/2014/main" id="{5D3442BF-8610-4BE8-9621-8C6F117FE1D4}"/>
                </a:ext>
              </a:extLst>
            </p:cNvPr>
            <p:cNvSpPr>
              <a:spLocks noChangeArrowheads="1"/>
            </p:cNvSpPr>
            <p:nvPr/>
          </p:nvSpPr>
          <p:spPr bwMode="auto">
            <a:xfrm>
              <a:off x="624" y="370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79" name="Rectangle 15">
              <a:extLst>
                <a:ext uri="{FF2B5EF4-FFF2-40B4-BE49-F238E27FC236}">
                  <a16:creationId xmlns:a16="http://schemas.microsoft.com/office/drawing/2014/main" id="{9E5FED7E-6B47-4D53-842F-17FD9695FD25}"/>
                </a:ext>
              </a:extLst>
            </p:cNvPr>
            <p:cNvSpPr>
              <a:spLocks noChangeArrowheads="1"/>
            </p:cNvSpPr>
            <p:nvPr/>
          </p:nvSpPr>
          <p:spPr bwMode="auto">
            <a:xfrm>
              <a:off x="408" y="370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80" name="Rectangle 16">
              <a:extLst>
                <a:ext uri="{FF2B5EF4-FFF2-40B4-BE49-F238E27FC236}">
                  <a16:creationId xmlns:a16="http://schemas.microsoft.com/office/drawing/2014/main" id="{9429C29C-A4D3-46C6-840B-D41CB84D7A7C}"/>
                </a:ext>
              </a:extLst>
            </p:cNvPr>
            <p:cNvSpPr>
              <a:spLocks noChangeArrowheads="1"/>
            </p:cNvSpPr>
            <p:nvPr/>
          </p:nvSpPr>
          <p:spPr bwMode="auto">
            <a:xfrm>
              <a:off x="192" y="370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3</a:t>
              </a:r>
            </a:p>
          </p:txBody>
        </p:sp>
        <p:sp>
          <p:nvSpPr>
            <p:cNvPr id="11281" name="Rectangle 17">
              <a:extLst>
                <a:ext uri="{FF2B5EF4-FFF2-40B4-BE49-F238E27FC236}">
                  <a16:creationId xmlns:a16="http://schemas.microsoft.com/office/drawing/2014/main" id="{B07D01EC-A9E0-4C3D-AD34-00BE62DD8C6A}"/>
                </a:ext>
              </a:extLst>
            </p:cNvPr>
            <p:cNvSpPr>
              <a:spLocks noChangeArrowheads="1"/>
            </p:cNvSpPr>
            <p:nvPr/>
          </p:nvSpPr>
          <p:spPr bwMode="auto">
            <a:xfrm>
              <a:off x="1272" y="3474"/>
              <a:ext cx="216" cy="230"/>
            </a:xfrm>
            <a:prstGeom prst="rect">
              <a:avLst/>
            </a:prstGeom>
            <a:solidFill>
              <a:srgbClr val="FFB1B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82" name="Rectangle 18">
              <a:extLst>
                <a:ext uri="{FF2B5EF4-FFF2-40B4-BE49-F238E27FC236}">
                  <a16:creationId xmlns:a16="http://schemas.microsoft.com/office/drawing/2014/main" id="{3A523A69-5360-4637-9DA0-06A4A704BD5F}"/>
                </a:ext>
              </a:extLst>
            </p:cNvPr>
            <p:cNvSpPr>
              <a:spLocks noChangeArrowheads="1"/>
            </p:cNvSpPr>
            <p:nvPr/>
          </p:nvSpPr>
          <p:spPr bwMode="auto">
            <a:xfrm>
              <a:off x="1056" y="3474"/>
              <a:ext cx="216" cy="23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83" name="Rectangle 19">
              <a:extLst>
                <a:ext uri="{FF2B5EF4-FFF2-40B4-BE49-F238E27FC236}">
                  <a16:creationId xmlns:a16="http://schemas.microsoft.com/office/drawing/2014/main" id="{BB368EC8-A65F-4B8A-95A3-93FA0172BB61}"/>
                </a:ext>
              </a:extLst>
            </p:cNvPr>
            <p:cNvSpPr>
              <a:spLocks noChangeArrowheads="1"/>
            </p:cNvSpPr>
            <p:nvPr/>
          </p:nvSpPr>
          <p:spPr bwMode="auto">
            <a:xfrm>
              <a:off x="840" y="3474"/>
              <a:ext cx="216" cy="23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84" name="Rectangle 20">
              <a:extLst>
                <a:ext uri="{FF2B5EF4-FFF2-40B4-BE49-F238E27FC236}">
                  <a16:creationId xmlns:a16="http://schemas.microsoft.com/office/drawing/2014/main" id="{29A4310E-41EB-4AEA-963D-E8A11AD3BF19}"/>
                </a:ext>
              </a:extLst>
            </p:cNvPr>
            <p:cNvSpPr>
              <a:spLocks noChangeArrowheads="1"/>
            </p:cNvSpPr>
            <p:nvPr/>
          </p:nvSpPr>
          <p:spPr bwMode="auto">
            <a:xfrm>
              <a:off x="624" y="347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85" name="Rectangle 21">
              <a:extLst>
                <a:ext uri="{FF2B5EF4-FFF2-40B4-BE49-F238E27FC236}">
                  <a16:creationId xmlns:a16="http://schemas.microsoft.com/office/drawing/2014/main" id="{6CB369C3-CC73-480F-8F14-C369AC995B67}"/>
                </a:ext>
              </a:extLst>
            </p:cNvPr>
            <p:cNvSpPr>
              <a:spLocks noChangeArrowheads="1"/>
            </p:cNvSpPr>
            <p:nvPr/>
          </p:nvSpPr>
          <p:spPr bwMode="auto">
            <a:xfrm>
              <a:off x="408" y="347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86" name="Rectangle 22">
              <a:extLst>
                <a:ext uri="{FF2B5EF4-FFF2-40B4-BE49-F238E27FC236}">
                  <a16:creationId xmlns:a16="http://schemas.microsoft.com/office/drawing/2014/main" id="{CCBFF118-1E2E-4F5C-BD87-C533E779EAAF}"/>
                </a:ext>
              </a:extLst>
            </p:cNvPr>
            <p:cNvSpPr>
              <a:spLocks noChangeArrowheads="1"/>
            </p:cNvSpPr>
            <p:nvPr/>
          </p:nvSpPr>
          <p:spPr bwMode="auto">
            <a:xfrm>
              <a:off x="192" y="347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2</a:t>
              </a:r>
            </a:p>
          </p:txBody>
        </p:sp>
        <p:sp>
          <p:nvSpPr>
            <p:cNvPr id="11287" name="Rectangle 23">
              <a:extLst>
                <a:ext uri="{FF2B5EF4-FFF2-40B4-BE49-F238E27FC236}">
                  <a16:creationId xmlns:a16="http://schemas.microsoft.com/office/drawing/2014/main" id="{C12971CE-3FC9-48AC-B771-C7C51A8F0F13}"/>
                </a:ext>
              </a:extLst>
            </p:cNvPr>
            <p:cNvSpPr>
              <a:spLocks noChangeArrowheads="1"/>
            </p:cNvSpPr>
            <p:nvPr/>
          </p:nvSpPr>
          <p:spPr bwMode="auto">
            <a:xfrm>
              <a:off x="1272" y="3244"/>
              <a:ext cx="216" cy="230"/>
            </a:xfrm>
            <a:prstGeom prst="rect">
              <a:avLst/>
            </a:prstGeom>
            <a:solidFill>
              <a:srgbClr val="66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88" name="Rectangle 24">
              <a:extLst>
                <a:ext uri="{FF2B5EF4-FFF2-40B4-BE49-F238E27FC236}">
                  <a16:creationId xmlns:a16="http://schemas.microsoft.com/office/drawing/2014/main" id="{756E04EC-7CDB-4023-A3FA-1B3269238A89}"/>
                </a:ext>
              </a:extLst>
            </p:cNvPr>
            <p:cNvSpPr>
              <a:spLocks noChangeArrowheads="1"/>
            </p:cNvSpPr>
            <p:nvPr/>
          </p:nvSpPr>
          <p:spPr bwMode="auto">
            <a:xfrm>
              <a:off x="1056" y="3244"/>
              <a:ext cx="216" cy="230"/>
            </a:xfrm>
            <a:prstGeom prst="rect">
              <a:avLst/>
            </a:prstGeom>
            <a:solidFill>
              <a:srgbClr val="FFB1B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89" name="Rectangle 25">
              <a:extLst>
                <a:ext uri="{FF2B5EF4-FFF2-40B4-BE49-F238E27FC236}">
                  <a16:creationId xmlns:a16="http://schemas.microsoft.com/office/drawing/2014/main" id="{60F477D3-1C4C-4451-BE9C-497A1F5E0E29}"/>
                </a:ext>
              </a:extLst>
            </p:cNvPr>
            <p:cNvSpPr>
              <a:spLocks noChangeArrowheads="1"/>
            </p:cNvSpPr>
            <p:nvPr/>
          </p:nvSpPr>
          <p:spPr bwMode="auto">
            <a:xfrm>
              <a:off x="840" y="3244"/>
              <a:ext cx="216" cy="23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90" name="Rectangle 26">
              <a:extLst>
                <a:ext uri="{FF2B5EF4-FFF2-40B4-BE49-F238E27FC236}">
                  <a16:creationId xmlns:a16="http://schemas.microsoft.com/office/drawing/2014/main" id="{F1DFF23B-D971-4D28-8503-84A7588BF601}"/>
                </a:ext>
              </a:extLst>
            </p:cNvPr>
            <p:cNvSpPr>
              <a:spLocks noChangeArrowheads="1"/>
            </p:cNvSpPr>
            <p:nvPr/>
          </p:nvSpPr>
          <p:spPr bwMode="auto">
            <a:xfrm>
              <a:off x="624" y="3244"/>
              <a:ext cx="216" cy="23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91" name="Rectangle 27">
              <a:extLst>
                <a:ext uri="{FF2B5EF4-FFF2-40B4-BE49-F238E27FC236}">
                  <a16:creationId xmlns:a16="http://schemas.microsoft.com/office/drawing/2014/main" id="{48A6FE48-1AA2-4BAA-8808-EEBC6EAA1572}"/>
                </a:ext>
              </a:extLst>
            </p:cNvPr>
            <p:cNvSpPr>
              <a:spLocks noChangeArrowheads="1"/>
            </p:cNvSpPr>
            <p:nvPr/>
          </p:nvSpPr>
          <p:spPr bwMode="auto">
            <a:xfrm>
              <a:off x="408" y="324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92" name="Rectangle 28">
              <a:extLst>
                <a:ext uri="{FF2B5EF4-FFF2-40B4-BE49-F238E27FC236}">
                  <a16:creationId xmlns:a16="http://schemas.microsoft.com/office/drawing/2014/main" id="{E6F09C44-36ED-4990-ADA4-972E16A76692}"/>
                </a:ext>
              </a:extLst>
            </p:cNvPr>
            <p:cNvSpPr>
              <a:spLocks noChangeArrowheads="1"/>
            </p:cNvSpPr>
            <p:nvPr/>
          </p:nvSpPr>
          <p:spPr bwMode="auto">
            <a:xfrm>
              <a:off x="192" y="324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1</a:t>
              </a:r>
            </a:p>
          </p:txBody>
        </p:sp>
        <p:sp>
          <p:nvSpPr>
            <p:cNvPr id="11293" name="Rectangle 29">
              <a:extLst>
                <a:ext uri="{FF2B5EF4-FFF2-40B4-BE49-F238E27FC236}">
                  <a16:creationId xmlns:a16="http://schemas.microsoft.com/office/drawing/2014/main" id="{47B22280-F093-4546-BC39-C47EB422512D}"/>
                </a:ext>
              </a:extLst>
            </p:cNvPr>
            <p:cNvSpPr>
              <a:spLocks noChangeArrowheads="1"/>
            </p:cNvSpPr>
            <p:nvPr/>
          </p:nvSpPr>
          <p:spPr bwMode="auto">
            <a:xfrm>
              <a:off x="1272" y="3014"/>
              <a:ext cx="216" cy="23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94" name="Rectangle 30">
              <a:extLst>
                <a:ext uri="{FF2B5EF4-FFF2-40B4-BE49-F238E27FC236}">
                  <a16:creationId xmlns:a16="http://schemas.microsoft.com/office/drawing/2014/main" id="{135787F5-6C2F-4675-A576-6B530442A5D2}"/>
                </a:ext>
              </a:extLst>
            </p:cNvPr>
            <p:cNvSpPr>
              <a:spLocks noChangeArrowheads="1"/>
            </p:cNvSpPr>
            <p:nvPr/>
          </p:nvSpPr>
          <p:spPr bwMode="auto">
            <a:xfrm>
              <a:off x="1056" y="3014"/>
              <a:ext cx="216" cy="230"/>
            </a:xfrm>
            <a:prstGeom prst="rect">
              <a:avLst/>
            </a:prstGeom>
            <a:solidFill>
              <a:srgbClr val="66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95" name="Rectangle 31">
              <a:extLst>
                <a:ext uri="{FF2B5EF4-FFF2-40B4-BE49-F238E27FC236}">
                  <a16:creationId xmlns:a16="http://schemas.microsoft.com/office/drawing/2014/main" id="{429CF8FF-F526-48F8-95D1-A46793AC5EBD}"/>
                </a:ext>
              </a:extLst>
            </p:cNvPr>
            <p:cNvSpPr>
              <a:spLocks noChangeArrowheads="1"/>
            </p:cNvSpPr>
            <p:nvPr/>
          </p:nvSpPr>
          <p:spPr bwMode="auto">
            <a:xfrm>
              <a:off x="840" y="3014"/>
              <a:ext cx="216" cy="230"/>
            </a:xfrm>
            <a:prstGeom prst="rect">
              <a:avLst/>
            </a:prstGeom>
            <a:solidFill>
              <a:srgbClr val="FFB1B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96" name="Rectangle 32">
              <a:extLst>
                <a:ext uri="{FF2B5EF4-FFF2-40B4-BE49-F238E27FC236}">
                  <a16:creationId xmlns:a16="http://schemas.microsoft.com/office/drawing/2014/main" id="{A92C315F-FEC8-45E5-B6AF-31666B6CCEF4}"/>
                </a:ext>
              </a:extLst>
            </p:cNvPr>
            <p:cNvSpPr>
              <a:spLocks noChangeArrowheads="1"/>
            </p:cNvSpPr>
            <p:nvPr/>
          </p:nvSpPr>
          <p:spPr bwMode="auto">
            <a:xfrm>
              <a:off x="624" y="3014"/>
              <a:ext cx="216" cy="23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97" name="Rectangle 33">
              <a:extLst>
                <a:ext uri="{FF2B5EF4-FFF2-40B4-BE49-F238E27FC236}">
                  <a16:creationId xmlns:a16="http://schemas.microsoft.com/office/drawing/2014/main" id="{C433C5BB-82C4-4AFE-A10F-C0C8D17BE574}"/>
                </a:ext>
              </a:extLst>
            </p:cNvPr>
            <p:cNvSpPr>
              <a:spLocks noChangeArrowheads="1"/>
            </p:cNvSpPr>
            <p:nvPr/>
          </p:nvSpPr>
          <p:spPr bwMode="auto">
            <a:xfrm>
              <a:off x="408" y="3014"/>
              <a:ext cx="216" cy="23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98" name="Rectangle 34">
              <a:extLst>
                <a:ext uri="{FF2B5EF4-FFF2-40B4-BE49-F238E27FC236}">
                  <a16:creationId xmlns:a16="http://schemas.microsoft.com/office/drawing/2014/main" id="{346F59C7-03D8-4891-B1CA-B0407A93A244}"/>
                </a:ext>
              </a:extLst>
            </p:cNvPr>
            <p:cNvSpPr>
              <a:spLocks noChangeArrowheads="1"/>
            </p:cNvSpPr>
            <p:nvPr/>
          </p:nvSpPr>
          <p:spPr bwMode="auto">
            <a:xfrm>
              <a:off x="192" y="301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0</a:t>
              </a:r>
            </a:p>
          </p:txBody>
        </p:sp>
        <p:sp>
          <p:nvSpPr>
            <p:cNvPr id="11299" name="Rectangle 35">
              <a:extLst>
                <a:ext uri="{FF2B5EF4-FFF2-40B4-BE49-F238E27FC236}">
                  <a16:creationId xmlns:a16="http://schemas.microsoft.com/office/drawing/2014/main" id="{0AEE489C-E81D-41A4-BE5E-F36FFE5CD24F}"/>
                </a:ext>
              </a:extLst>
            </p:cNvPr>
            <p:cNvSpPr>
              <a:spLocks noChangeArrowheads="1"/>
            </p:cNvSpPr>
            <p:nvPr/>
          </p:nvSpPr>
          <p:spPr bwMode="auto">
            <a:xfrm>
              <a:off x="1272" y="278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4</a:t>
              </a:r>
            </a:p>
          </p:txBody>
        </p:sp>
        <p:sp>
          <p:nvSpPr>
            <p:cNvPr id="11300" name="Rectangle 36">
              <a:extLst>
                <a:ext uri="{FF2B5EF4-FFF2-40B4-BE49-F238E27FC236}">
                  <a16:creationId xmlns:a16="http://schemas.microsoft.com/office/drawing/2014/main" id="{A6F8CFCF-D7E0-4764-8627-D430A8E63E8C}"/>
                </a:ext>
              </a:extLst>
            </p:cNvPr>
            <p:cNvSpPr>
              <a:spLocks noChangeArrowheads="1"/>
            </p:cNvSpPr>
            <p:nvPr/>
          </p:nvSpPr>
          <p:spPr bwMode="auto">
            <a:xfrm>
              <a:off x="1056" y="278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3</a:t>
              </a:r>
            </a:p>
          </p:txBody>
        </p:sp>
        <p:sp>
          <p:nvSpPr>
            <p:cNvPr id="11301" name="Rectangle 37">
              <a:extLst>
                <a:ext uri="{FF2B5EF4-FFF2-40B4-BE49-F238E27FC236}">
                  <a16:creationId xmlns:a16="http://schemas.microsoft.com/office/drawing/2014/main" id="{6F19E07C-8AE8-47B6-8789-14BF96A2B2DD}"/>
                </a:ext>
              </a:extLst>
            </p:cNvPr>
            <p:cNvSpPr>
              <a:spLocks noChangeArrowheads="1"/>
            </p:cNvSpPr>
            <p:nvPr/>
          </p:nvSpPr>
          <p:spPr bwMode="auto">
            <a:xfrm>
              <a:off x="840" y="278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2</a:t>
              </a:r>
            </a:p>
          </p:txBody>
        </p:sp>
        <p:sp>
          <p:nvSpPr>
            <p:cNvPr id="11302" name="Rectangle 38">
              <a:extLst>
                <a:ext uri="{FF2B5EF4-FFF2-40B4-BE49-F238E27FC236}">
                  <a16:creationId xmlns:a16="http://schemas.microsoft.com/office/drawing/2014/main" id="{FD685E72-9881-464D-BD9B-B90013A1C12E}"/>
                </a:ext>
              </a:extLst>
            </p:cNvPr>
            <p:cNvSpPr>
              <a:spLocks noChangeArrowheads="1"/>
            </p:cNvSpPr>
            <p:nvPr/>
          </p:nvSpPr>
          <p:spPr bwMode="auto">
            <a:xfrm>
              <a:off x="624" y="278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1</a:t>
              </a:r>
            </a:p>
          </p:txBody>
        </p:sp>
        <p:sp>
          <p:nvSpPr>
            <p:cNvPr id="11303" name="Rectangle 39">
              <a:extLst>
                <a:ext uri="{FF2B5EF4-FFF2-40B4-BE49-F238E27FC236}">
                  <a16:creationId xmlns:a16="http://schemas.microsoft.com/office/drawing/2014/main" id="{CB91C987-EDE2-4398-B442-66BCE4B4EDCF}"/>
                </a:ext>
              </a:extLst>
            </p:cNvPr>
            <p:cNvSpPr>
              <a:spLocks noChangeArrowheads="1"/>
            </p:cNvSpPr>
            <p:nvPr/>
          </p:nvSpPr>
          <p:spPr bwMode="auto">
            <a:xfrm>
              <a:off x="408" y="278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0</a:t>
              </a:r>
            </a:p>
          </p:txBody>
        </p:sp>
        <p:sp>
          <p:nvSpPr>
            <p:cNvPr id="11304" name="Rectangle 40">
              <a:extLst>
                <a:ext uri="{FF2B5EF4-FFF2-40B4-BE49-F238E27FC236}">
                  <a16:creationId xmlns:a16="http://schemas.microsoft.com/office/drawing/2014/main" id="{6484B68D-DC39-4D4C-8B96-3597A2AC867D}"/>
                </a:ext>
              </a:extLst>
            </p:cNvPr>
            <p:cNvSpPr>
              <a:spLocks noChangeArrowheads="1"/>
            </p:cNvSpPr>
            <p:nvPr/>
          </p:nvSpPr>
          <p:spPr bwMode="auto">
            <a:xfrm>
              <a:off x="192" y="278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305" name="Line 41">
              <a:extLst>
                <a:ext uri="{FF2B5EF4-FFF2-40B4-BE49-F238E27FC236}">
                  <a16:creationId xmlns:a16="http://schemas.microsoft.com/office/drawing/2014/main" id="{1A047EC9-2A51-476E-82C0-6EB53BBEC7B3}"/>
                </a:ext>
              </a:extLst>
            </p:cNvPr>
            <p:cNvSpPr>
              <a:spLocks noChangeShapeType="1"/>
            </p:cNvSpPr>
            <p:nvPr/>
          </p:nvSpPr>
          <p:spPr bwMode="auto">
            <a:xfrm>
              <a:off x="192" y="2784"/>
              <a:ext cx="129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06" name="Line 42">
              <a:extLst>
                <a:ext uri="{FF2B5EF4-FFF2-40B4-BE49-F238E27FC236}">
                  <a16:creationId xmlns:a16="http://schemas.microsoft.com/office/drawing/2014/main" id="{03A23690-51A0-4350-99F5-2893DDB421B8}"/>
                </a:ext>
              </a:extLst>
            </p:cNvPr>
            <p:cNvSpPr>
              <a:spLocks noChangeShapeType="1"/>
            </p:cNvSpPr>
            <p:nvPr/>
          </p:nvSpPr>
          <p:spPr bwMode="auto">
            <a:xfrm>
              <a:off x="192" y="3014"/>
              <a:ext cx="12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07" name="Line 43">
              <a:extLst>
                <a:ext uri="{FF2B5EF4-FFF2-40B4-BE49-F238E27FC236}">
                  <a16:creationId xmlns:a16="http://schemas.microsoft.com/office/drawing/2014/main" id="{9B26A628-CBF2-46BB-94AE-0C2FC014680B}"/>
                </a:ext>
              </a:extLst>
            </p:cNvPr>
            <p:cNvSpPr>
              <a:spLocks noChangeShapeType="1"/>
            </p:cNvSpPr>
            <p:nvPr/>
          </p:nvSpPr>
          <p:spPr bwMode="auto">
            <a:xfrm>
              <a:off x="192" y="3244"/>
              <a:ext cx="12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08" name="Line 44">
              <a:extLst>
                <a:ext uri="{FF2B5EF4-FFF2-40B4-BE49-F238E27FC236}">
                  <a16:creationId xmlns:a16="http://schemas.microsoft.com/office/drawing/2014/main" id="{2A8CB413-7BDC-4328-B4B6-599528EA9C03}"/>
                </a:ext>
              </a:extLst>
            </p:cNvPr>
            <p:cNvSpPr>
              <a:spLocks noChangeShapeType="1"/>
            </p:cNvSpPr>
            <p:nvPr/>
          </p:nvSpPr>
          <p:spPr bwMode="auto">
            <a:xfrm>
              <a:off x="192" y="3474"/>
              <a:ext cx="12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09" name="Line 45">
              <a:extLst>
                <a:ext uri="{FF2B5EF4-FFF2-40B4-BE49-F238E27FC236}">
                  <a16:creationId xmlns:a16="http://schemas.microsoft.com/office/drawing/2014/main" id="{8365208C-47A5-43F3-9414-941A87BB91FA}"/>
                </a:ext>
              </a:extLst>
            </p:cNvPr>
            <p:cNvSpPr>
              <a:spLocks noChangeShapeType="1"/>
            </p:cNvSpPr>
            <p:nvPr/>
          </p:nvSpPr>
          <p:spPr bwMode="auto">
            <a:xfrm>
              <a:off x="192" y="3704"/>
              <a:ext cx="12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10" name="Line 46">
              <a:extLst>
                <a:ext uri="{FF2B5EF4-FFF2-40B4-BE49-F238E27FC236}">
                  <a16:creationId xmlns:a16="http://schemas.microsoft.com/office/drawing/2014/main" id="{FC5E1195-B370-4306-A019-4D109DA9B59D}"/>
                </a:ext>
              </a:extLst>
            </p:cNvPr>
            <p:cNvSpPr>
              <a:spLocks noChangeShapeType="1"/>
            </p:cNvSpPr>
            <p:nvPr/>
          </p:nvSpPr>
          <p:spPr bwMode="auto">
            <a:xfrm>
              <a:off x="192" y="3934"/>
              <a:ext cx="12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11" name="Line 47">
              <a:extLst>
                <a:ext uri="{FF2B5EF4-FFF2-40B4-BE49-F238E27FC236}">
                  <a16:creationId xmlns:a16="http://schemas.microsoft.com/office/drawing/2014/main" id="{2DB72140-ACA1-44D2-A717-862EDAD13E9D}"/>
                </a:ext>
              </a:extLst>
            </p:cNvPr>
            <p:cNvSpPr>
              <a:spLocks noChangeShapeType="1"/>
            </p:cNvSpPr>
            <p:nvPr/>
          </p:nvSpPr>
          <p:spPr bwMode="auto">
            <a:xfrm>
              <a:off x="192" y="4164"/>
              <a:ext cx="129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12" name="Line 48">
              <a:extLst>
                <a:ext uri="{FF2B5EF4-FFF2-40B4-BE49-F238E27FC236}">
                  <a16:creationId xmlns:a16="http://schemas.microsoft.com/office/drawing/2014/main" id="{D7D2E033-AB12-41E5-A93A-937C21DE46A6}"/>
                </a:ext>
              </a:extLst>
            </p:cNvPr>
            <p:cNvSpPr>
              <a:spLocks noChangeShapeType="1"/>
            </p:cNvSpPr>
            <p:nvPr/>
          </p:nvSpPr>
          <p:spPr bwMode="auto">
            <a:xfrm>
              <a:off x="192" y="2784"/>
              <a:ext cx="0" cy="138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13" name="Line 49">
              <a:extLst>
                <a:ext uri="{FF2B5EF4-FFF2-40B4-BE49-F238E27FC236}">
                  <a16:creationId xmlns:a16="http://schemas.microsoft.com/office/drawing/2014/main" id="{79EB1931-5408-49E7-8705-D949A0DDE88E}"/>
                </a:ext>
              </a:extLst>
            </p:cNvPr>
            <p:cNvSpPr>
              <a:spLocks noChangeShapeType="1"/>
            </p:cNvSpPr>
            <p:nvPr/>
          </p:nvSpPr>
          <p:spPr bwMode="auto">
            <a:xfrm>
              <a:off x="408" y="2784"/>
              <a:ext cx="0" cy="13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14" name="Line 50">
              <a:extLst>
                <a:ext uri="{FF2B5EF4-FFF2-40B4-BE49-F238E27FC236}">
                  <a16:creationId xmlns:a16="http://schemas.microsoft.com/office/drawing/2014/main" id="{77BDF9DF-9233-4C16-A381-A82B171F9F0D}"/>
                </a:ext>
              </a:extLst>
            </p:cNvPr>
            <p:cNvSpPr>
              <a:spLocks noChangeShapeType="1"/>
            </p:cNvSpPr>
            <p:nvPr/>
          </p:nvSpPr>
          <p:spPr bwMode="auto">
            <a:xfrm>
              <a:off x="624" y="2784"/>
              <a:ext cx="0" cy="13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15" name="Line 51">
              <a:extLst>
                <a:ext uri="{FF2B5EF4-FFF2-40B4-BE49-F238E27FC236}">
                  <a16:creationId xmlns:a16="http://schemas.microsoft.com/office/drawing/2014/main" id="{5A71CCB1-098D-436E-A050-D7AB095D344C}"/>
                </a:ext>
              </a:extLst>
            </p:cNvPr>
            <p:cNvSpPr>
              <a:spLocks noChangeShapeType="1"/>
            </p:cNvSpPr>
            <p:nvPr/>
          </p:nvSpPr>
          <p:spPr bwMode="auto">
            <a:xfrm>
              <a:off x="840" y="2784"/>
              <a:ext cx="0" cy="13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16" name="Line 52">
              <a:extLst>
                <a:ext uri="{FF2B5EF4-FFF2-40B4-BE49-F238E27FC236}">
                  <a16:creationId xmlns:a16="http://schemas.microsoft.com/office/drawing/2014/main" id="{D854C6D8-A220-4E4D-9DDF-DF065D3468BF}"/>
                </a:ext>
              </a:extLst>
            </p:cNvPr>
            <p:cNvSpPr>
              <a:spLocks noChangeShapeType="1"/>
            </p:cNvSpPr>
            <p:nvPr/>
          </p:nvSpPr>
          <p:spPr bwMode="auto">
            <a:xfrm>
              <a:off x="1056" y="2784"/>
              <a:ext cx="0" cy="13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17" name="Line 53">
              <a:extLst>
                <a:ext uri="{FF2B5EF4-FFF2-40B4-BE49-F238E27FC236}">
                  <a16:creationId xmlns:a16="http://schemas.microsoft.com/office/drawing/2014/main" id="{7744BC65-5490-44ED-9F23-4B5D17E4852D}"/>
                </a:ext>
              </a:extLst>
            </p:cNvPr>
            <p:cNvSpPr>
              <a:spLocks noChangeShapeType="1"/>
            </p:cNvSpPr>
            <p:nvPr/>
          </p:nvSpPr>
          <p:spPr bwMode="auto">
            <a:xfrm>
              <a:off x="1272" y="2784"/>
              <a:ext cx="0" cy="13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18" name="Line 54">
              <a:extLst>
                <a:ext uri="{FF2B5EF4-FFF2-40B4-BE49-F238E27FC236}">
                  <a16:creationId xmlns:a16="http://schemas.microsoft.com/office/drawing/2014/main" id="{754AA551-1B83-4F80-823F-FECDFDF1E868}"/>
                </a:ext>
              </a:extLst>
            </p:cNvPr>
            <p:cNvSpPr>
              <a:spLocks noChangeShapeType="1"/>
            </p:cNvSpPr>
            <p:nvPr/>
          </p:nvSpPr>
          <p:spPr bwMode="auto">
            <a:xfrm>
              <a:off x="1488" y="2784"/>
              <a:ext cx="0" cy="138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19" name="Line 55">
              <a:extLst>
                <a:ext uri="{FF2B5EF4-FFF2-40B4-BE49-F238E27FC236}">
                  <a16:creationId xmlns:a16="http://schemas.microsoft.com/office/drawing/2014/main" id="{26B3173A-ED86-4BA6-86CC-7028F1DCE376}"/>
                </a:ext>
              </a:extLst>
            </p:cNvPr>
            <p:cNvSpPr>
              <a:spLocks noChangeShapeType="1"/>
            </p:cNvSpPr>
            <p:nvPr/>
          </p:nvSpPr>
          <p:spPr bwMode="auto">
            <a:xfrm flipV="1">
              <a:off x="964" y="3105"/>
              <a:ext cx="416" cy="46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Tree>
  </p:cSld>
  <p:clrMapOvr>
    <a:masterClrMapping/>
  </p:clrMapOvr>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5953</TotalTime>
  <Words>4089</Words>
  <Application>Microsoft Office PowerPoint</Application>
  <PresentationFormat>宽屏</PresentationFormat>
  <Paragraphs>506</Paragraphs>
  <Slides>36</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36</vt:i4>
      </vt:variant>
    </vt:vector>
  </HeadingPairs>
  <TitlesOfParts>
    <vt:vector size="48" baseType="lpstr">
      <vt:lpstr>华文新魏</vt:lpstr>
      <vt:lpstr>新宋体</vt:lpstr>
      <vt:lpstr>Arial</vt:lpstr>
      <vt:lpstr>Cambria Math</vt:lpstr>
      <vt:lpstr>Century Gothic</vt:lpstr>
      <vt:lpstr>Consolas</vt:lpstr>
      <vt:lpstr>Courier New</vt:lpstr>
      <vt:lpstr>Tahoma</vt:lpstr>
      <vt:lpstr>Times New Roman</vt:lpstr>
      <vt:lpstr>Wingdings</vt:lpstr>
      <vt:lpstr>Wingdings 3</vt:lpstr>
      <vt:lpstr>丝状</vt:lpstr>
      <vt:lpstr>《算法设计与分析》   第04章 动态规划</vt:lpstr>
      <vt:lpstr>基本思想</vt:lpstr>
      <vt:lpstr>动态规划算法的基本要素</vt:lpstr>
      <vt:lpstr>应用模式</vt:lpstr>
      <vt:lpstr>矩阵连乘问题</vt:lpstr>
      <vt:lpstr>矩阵连乘问题</vt:lpstr>
      <vt:lpstr>PowerPoint 演示文稿</vt:lpstr>
      <vt:lpstr>矩阵连乘问题</vt:lpstr>
      <vt:lpstr>矩阵连乘问题</vt:lpstr>
      <vt:lpstr>PowerPoint 演示文稿</vt:lpstr>
      <vt:lpstr>PowerPoint 演示文稿</vt:lpstr>
      <vt:lpstr>矩阵连乘问题</vt:lpstr>
      <vt:lpstr>PowerPoint 演示文稿</vt:lpstr>
      <vt:lpstr>最长公共子序列</vt:lpstr>
      <vt:lpstr>最长公共子序列</vt:lpstr>
      <vt:lpstr>最长公共子序列</vt:lpstr>
      <vt:lpstr>PowerPoint 演示文稿</vt:lpstr>
      <vt:lpstr>最长公共子序列</vt:lpstr>
      <vt:lpstr>最长公共子序列</vt:lpstr>
      <vt:lpstr>最长公共子序列</vt:lpstr>
      <vt:lpstr>PowerPoint 演示文稿</vt:lpstr>
      <vt:lpstr>PowerPoint 演示文稿</vt:lpstr>
      <vt:lpstr>PowerPoint 演示文稿</vt:lpstr>
      <vt:lpstr>凸多边形的最优三角剖分</vt:lpstr>
      <vt:lpstr>凸多边形的最优三角剖分</vt:lpstr>
      <vt:lpstr>凸多边形的最优三角剖分</vt:lpstr>
      <vt:lpstr>凸多边形的最优三角剖分</vt:lpstr>
      <vt:lpstr>凸多边形的最优三角剖分</vt:lpstr>
      <vt:lpstr>凸多边形的最优三角剖分</vt:lpstr>
      <vt:lpstr>备忘录方法</vt:lpstr>
      <vt:lpstr>Fibonacci 序列</vt:lpstr>
      <vt:lpstr>PowerPoint 演示文稿</vt:lpstr>
      <vt:lpstr>PowerPoint 演示文稿</vt:lpstr>
      <vt:lpstr>PowerPoint 演示文稿</vt:lpstr>
      <vt:lpstr>PowerPoint 演示文稿</vt:lpstr>
      <vt:lpstr>PowerPoint 演示文稿</vt:lpstr>
    </vt:vector>
  </TitlesOfParts>
  <Company>PengSW-Home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第04章 动态规划</dc:title>
  <dc:creator>PengSW</dc:creator>
  <cp:lastModifiedBy>PENG Siwei</cp:lastModifiedBy>
  <cp:revision>81</cp:revision>
  <dcterms:created xsi:type="dcterms:W3CDTF">2003-05-01T08:31:42Z</dcterms:created>
  <dcterms:modified xsi:type="dcterms:W3CDTF">2022-05-24T02:48:43Z</dcterms:modified>
</cp:coreProperties>
</file>