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4" r:id="rId9"/>
    <p:sldId id="263" r:id="rId10"/>
    <p:sldId id="265" r:id="rId11"/>
    <p:sldId id="267" r:id="rId12"/>
    <p:sldId id="266" r:id="rId13"/>
    <p:sldId id="26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3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90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8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729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1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6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1pPr>
            <a:lvl2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2pPr>
            <a:lvl3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3pPr>
            <a:lvl4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4pPr>
            <a:lvl5pPr>
              <a:lnSpc>
                <a:spcPct val="150000"/>
              </a:lnSpc>
              <a:defRPr baseline="0">
                <a:latin typeface="Courier New" panose="02070309020205020404" pitchFamily="49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0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2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5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5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在实践中的应用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《</a:t>
            </a:r>
            <a:r>
              <a:rPr lang="zh-CN" altLang="en-US" dirty="0" smtClean="0"/>
              <a:t>软件设计与实践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30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查询语法</a:t>
            </a:r>
            <a:r>
              <a:rPr lang="en-US" altLang="zh-CN" dirty="0" smtClean="0"/>
              <a:t>XPath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29767"/>
              </p:ext>
            </p:extLst>
          </p:nvPr>
        </p:nvGraphicFramePr>
        <p:xfrm>
          <a:off x="1981566" y="2306593"/>
          <a:ext cx="6516467" cy="3886202"/>
        </p:xfrm>
        <a:graphic>
          <a:graphicData uri="http://schemas.openxmlformats.org/drawingml/2006/table">
            <a:tbl>
              <a:tblPr/>
              <a:tblGrid>
                <a:gridCol w="1756018">
                  <a:extLst>
                    <a:ext uri="{9D8B030D-6E8A-4147-A177-3AD203B41FA5}">
                      <a16:colId xmlns:a16="http://schemas.microsoft.com/office/drawing/2014/main" val="1516514014"/>
                    </a:ext>
                  </a:extLst>
                </a:gridCol>
                <a:gridCol w="4760449">
                  <a:extLst>
                    <a:ext uri="{9D8B030D-6E8A-4147-A177-3AD203B41FA5}">
                      <a16:colId xmlns:a16="http://schemas.microsoft.com/office/drawing/2014/main" val="2118690231"/>
                    </a:ext>
                  </a:extLst>
                </a:gridCol>
              </a:tblGrid>
              <a:tr h="35263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路径表达式</a:t>
                      </a:r>
                    </a:p>
                  </a:txBody>
                  <a:tcPr marL="54530" marR="136326" marT="45442" marB="4544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结果</a:t>
                      </a:r>
                    </a:p>
                  </a:txBody>
                  <a:tcPr marL="54530" marR="136326" marT="45442" marB="4544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20115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元素的所有子节点。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6839"/>
                  </a:ext>
                </a:extLst>
              </a:tr>
              <a:tr h="894299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选取根元素 </a:t>
                      </a:r>
                      <a:r>
                        <a:rPr lang="en-US" altLang="zh-CN" sz="1200" baseline="0">
                          <a:effectLst/>
                          <a:latin typeface="Courier New" panose="02070309020205020404" pitchFamily="49" charset="0"/>
                        </a:rPr>
                        <a:t>bookstore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。</a:t>
                      </a:r>
                    </a:p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注释：假如路径起始于正斜杠</a:t>
                      </a:r>
                      <a:r>
                        <a:rPr lang="en-US" altLang="zh-CN" sz="1200" baseline="0">
                          <a:effectLst/>
                          <a:latin typeface="Courier New" panose="02070309020205020404" pitchFamily="49" charset="0"/>
                        </a:rPr>
                        <a:t>( / )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，则此路径始终代表到某元素的绝对路径！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57147"/>
                  </a:ext>
                </a:extLst>
              </a:tr>
              <a:tr h="63255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bookstore/book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的子元素的所有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244129"/>
                  </a:ext>
                </a:extLst>
              </a:tr>
              <a:tr h="63255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//book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子元素，而不管它们在文档中的位置。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16422"/>
                  </a:ext>
                </a:extLst>
              </a:tr>
              <a:tr h="63255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bookstore//book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选择属于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元素的后代的所有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元素，而不管它们位于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之下的什么位置。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22157"/>
                  </a:ext>
                </a:extLst>
              </a:tr>
              <a:tr h="370807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//@lang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选取名为 </a:t>
                      </a:r>
                      <a:r>
                        <a:rPr lang="en-US" altLang="zh-CN" sz="1200" baseline="0" dirty="0" err="1">
                          <a:effectLst/>
                          <a:latin typeface="Courier New" panose="02070309020205020404" pitchFamily="49" charset="0"/>
                        </a:rPr>
                        <a:t>lang</a:t>
                      </a:r>
                      <a:r>
                        <a:rPr lang="en-US" altLang="zh-CN" sz="1200" baseline="0" dirty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的所有属性。</a:t>
                      </a:r>
                    </a:p>
                  </a:txBody>
                  <a:tcPr marL="54530" marR="136326" marT="54530" marB="5453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查询语法</a:t>
            </a:r>
            <a:r>
              <a:rPr lang="en-US" altLang="zh-CN" dirty="0" smtClean="0"/>
              <a:t>XPath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05780"/>
              </p:ext>
            </p:extLst>
          </p:nvPr>
        </p:nvGraphicFramePr>
        <p:xfrm>
          <a:off x="2381270" y="2532566"/>
          <a:ext cx="5717059" cy="3136331"/>
        </p:xfrm>
        <a:graphic>
          <a:graphicData uri="http://schemas.openxmlformats.org/drawingml/2006/table">
            <a:tbl>
              <a:tblPr/>
              <a:tblGrid>
                <a:gridCol w="1738184">
                  <a:extLst>
                    <a:ext uri="{9D8B030D-6E8A-4147-A177-3AD203B41FA5}">
                      <a16:colId xmlns:a16="http://schemas.microsoft.com/office/drawing/2014/main" val="1707760766"/>
                    </a:ext>
                  </a:extLst>
                </a:gridCol>
                <a:gridCol w="3978875">
                  <a:extLst>
                    <a:ext uri="{9D8B030D-6E8A-4147-A177-3AD203B41FA5}">
                      <a16:colId xmlns:a16="http://schemas.microsoft.com/office/drawing/2014/main" val="4140428993"/>
                    </a:ext>
                  </a:extLst>
                </a:gridCol>
              </a:tblGrid>
              <a:tr h="194668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路径表达式</a:t>
                      </a:r>
                    </a:p>
                  </a:txBody>
                  <a:tcPr marL="37487" marR="93719" marT="31240" marB="3124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结果</a:t>
                      </a:r>
                    </a:p>
                  </a:txBody>
                  <a:tcPr marL="37487" marR="93719" marT="31240" marB="3124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10544"/>
                  </a:ext>
                </a:extLst>
              </a:tr>
              <a:tr h="105883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/bookstore/*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元素的所有子元素。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53240"/>
                  </a:ext>
                </a:extLst>
              </a:tr>
              <a:tr h="77330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baseline="0">
                          <a:effectLst/>
                          <a:latin typeface="Courier New" panose="02070309020205020404" pitchFamily="49" charset="0"/>
                        </a:rPr>
                        <a:t>//*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选取文档中的所有元素。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43706"/>
                  </a:ext>
                </a:extLst>
              </a:tr>
              <a:tr h="105883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//title[@*]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选取所有带有属性的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title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37487" marR="93719" marT="37487" marB="3748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79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27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查询语法</a:t>
            </a:r>
            <a:r>
              <a:rPr lang="en-US" altLang="zh-CN" dirty="0" smtClean="0"/>
              <a:t>XPath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63880"/>
              </p:ext>
            </p:extLst>
          </p:nvPr>
        </p:nvGraphicFramePr>
        <p:xfrm>
          <a:off x="1697530" y="2257168"/>
          <a:ext cx="7084539" cy="416086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849165987"/>
                    </a:ext>
                  </a:extLst>
                </a:gridCol>
                <a:gridCol w="3731739">
                  <a:extLst>
                    <a:ext uri="{9D8B030D-6E8A-4147-A177-3AD203B41FA5}">
                      <a16:colId xmlns:a16="http://schemas.microsoft.com/office/drawing/2014/main" val="2269950982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路径表达式</a:t>
                      </a:r>
                    </a:p>
                  </a:txBody>
                  <a:tcPr marL="4137" marR="10344" marT="3448" marB="34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结果</a:t>
                      </a:r>
                    </a:p>
                  </a:txBody>
                  <a:tcPr marL="4137" marR="10344" marT="3448" marB="344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41963"/>
                  </a:ext>
                </a:extLst>
              </a:tr>
              <a:tr h="38561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/bookstore/book[1]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子元素的第一个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87862"/>
                  </a:ext>
                </a:extLst>
              </a:tr>
              <a:tr h="40547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/bookstore/book[last()]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子元素的最后一个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74396"/>
                  </a:ext>
                </a:extLst>
              </a:tr>
              <a:tr h="42533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/bookstore/book[last()-1]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子元素的倒数第二个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65018"/>
                  </a:ext>
                </a:extLst>
              </a:tr>
              <a:tr h="50477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/bookstore/book[position()&lt;3]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选取最前面的两个属于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元素的子元素的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659433"/>
                  </a:ext>
                </a:extLst>
              </a:tr>
              <a:tr h="345894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//title[@</a:t>
                      </a:r>
                      <a:r>
                        <a:rPr lang="en-US" sz="1200" baseline="0" dirty="0" err="1">
                          <a:effectLst/>
                          <a:latin typeface="Courier New" panose="02070309020205020404" pitchFamily="49" charset="0"/>
                        </a:rPr>
                        <a:t>lang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选取所有拥有名为 </a:t>
                      </a:r>
                      <a:r>
                        <a:rPr lang="en-US" sz="1200" baseline="0" dirty="0" err="1">
                          <a:effectLst/>
                          <a:latin typeface="Courier New" panose="02070309020205020404" pitchFamily="49" charset="0"/>
                        </a:rPr>
                        <a:t>lang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的属性的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title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07971"/>
                  </a:ext>
                </a:extLst>
              </a:tr>
              <a:tr h="46505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//title[@lang='eng']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title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元素，且这些元素拥有值为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eng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的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lang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属性。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12847"/>
                  </a:ext>
                </a:extLst>
              </a:tr>
              <a:tr h="604073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/bookstore/book[price&gt;35.00]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选取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元素的所有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元素，且其中的 </a:t>
                      </a:r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price 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元素的值须大于 </a:t>
                      </a:r>
                      <a:r>
                        <a:rPr lang="en-US" altLang="zh-CN" sz="1200" baseline="0">
                          <a:effectLst/>
                          <a:latin typeface="Courier New" panose="02070309020205020404" pitchFamily="49" charset="0"/>
                        </a:rPr>
                        <a:t>35.00</a:t>
                      </a:r>
                      <a:r>
                        <a:rPr lang="zh-CN" altLang="en-US" sz="1200" baseline="0">
                          <a:effectLst/>
                          <a:latin typeface="Courier New" panose="02070309020205020404" pitchFamily="49" charset="0"/>
                        </a:rPr>
                        <a:t>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492523"/>
                  </a:ext>
                </a:extLst>
              </a:tr>
              <a:tr h="703372">
                <a:tc>
                  <a:txBody>
                    <a:bodyPr/>
                    <a:lstStyle/>
                    <a:p>
                      <a:pPr fontAlgn="t"/>
                      <a:r>
                        <a:rPr lang="en-US" sz="1200" baseline="0">
                          <a:effectLst/>
                          <a:latin typeface="Courier New" panose="02070309020205020404" pitchFamily="49" charset="0"/>
                        </a:rPr>
                        <a:t>/bookstore/book[price&gt;35.00]/title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选取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bookstore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元素中的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book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元素的所有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title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元素，且其中的 </a:t>
                      </a:r>
                      <a:r>
                        <a:rPr lang="en-US" sz="1200" baseline="0" dirty="0">
                          <a:effectLst/>
                          <a:latin typeface="Courier New" panose="02070309020205020404" pitchFamily="49" charset="0"/>
                        </a:rPr>
                        <a:t>price 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元素的值须大于 </a:t>
                      </a:r>
                      <a:r>
                        <a:rPr lang="en-US" altLang="zh-CN" sz="1200" baseline="0" dirty="0">
                          <a:effectLst/>
                          <a:latin typeface="Courier New" panose="02070309020205020404" pitchFamily="49" charset="0"/>
                        </a:rPr>
                        <a:t>35.00</a:t>
                      </a:r>
                      <a:r>
                        <a:rPr lang="zh-CN" altLang="en-US" sz="1200" baseline="0" dirty="0">
                          <a:effectLst/>
                          <a:latin typeface="Courier New" panose="02070309020205020404" pitchFamily="49" charset="0"/>
                        </a:rPr>
                        <a:t>。</a:t>
                      </a:r>
                    </a:p>
                  </a:txBody>
                  <a:tcPr marL="4137" marR="10344" marT="4137" marB="413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7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64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System.Xml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XmlDocument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XmlNode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XmlAttribute</a:t>
            </a:r>
            <a:r>
              <a:rPr lang="en-US" altLang="zh-CN" dirty="0" smtClean="0"/>
              <a:t>, …</a:t>
            </a:r>
            <a:endParaRPr lang="en-US" altLang="zh-CN" dirty="0" smtClean="0"/>
          </a:p>
          <a:p>
            <a:r>
              <a:rPr lang="en-US" altLang="zh-CN" dirty="0" err="1" smtClean="0"/>
              <a:t>System.Xml.Linq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XDocument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XElement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Xattribute</a:t>
            </a:r>
            <a:r>
              <a:rPr lang="en-US" altLang="zh-CN" dirty="0" smtClean="0"/>
              <a:t>, …</a:t>
            </a:r>
            <a:endParaRPr lang="en-US" altLang="zh-CN" dirty="0" smtClean="0"/>
          </a:p>
          <a:p>
            <a:r>
              <a:rPr lang="en-US" altLang="zh-CN" dirty="0" err="1" smtClean="0"/>
              <a:t>System.Xml.Xpath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XPathSelectElement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XPathSelectElements</a:t>
            </a:r>
            <a:r>
              <a:rPr lang="en-US" altLang="zh-CN" dirty="0" smtClean="0"/>
              <a:t>, 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7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02</a:t>
            </a:r>
            <a:r>
              <a:rPr lang="zh-CN" altLang="en-US" dirty="0" smtClean="0"/>
              <a:t>：打开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文档并查询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System.Xml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XmlDocument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zh-CN" altLang="en-US" dirty="0" smtClean="0"/>
              <a:t>打开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TreeView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文档内容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en-US" altLang="zh-CN" dirty="0" smtClean="0"/>
              <a:t>XPath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文档中进行查询检索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044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03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Xml</a:t>
            </a:r>
            <a:r>
              <a:rPr lang="zh-CN" altLang="en-US" dirty="0"/>
              <a:t>进行</a:t>
            </a:r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定义内部对象</a:t>
            </a:r>
            <a:endParaRPr lang="en-US" altLang="zh-CN" dirty="0" smtClean="0"/>
          </a:p>
          <a:p>
            <a:r>
              <a:rPr lang="zh-CN" altLang="en-US" dirty="0" smtClean="0"/>
              <a:t>描述内部对象的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序列化（从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读入、创建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格式进行内部对象的序列化（打开、保存）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78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XML——Extensible Markup </a:t>
            </a:r>
            <a:r>
              <a:rPr lang="en-US" altLang="zh-CN" dirty="0" smtClean="0"/>
              <a:t>Language</a:t>
            </a:r>
          </a:p>
          <a:p>
            <a:pPr lvl="1"/>
            <a:r>
              <a:rPr lang="zh-CN" altLang="en-US" dirty="0" smtClean="0"/>
              <a:t>标记语言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SGML </a:t>
            </a:r>
            <a:r>
              <a:rPr lang="en-US" altLang="zh-CN" dirty="0" smtClean="0">
                <a:sym typeface="Wingdings" panose="05000000000000000000" pitchFamily="2" charset="2"/>
              </a:rPr>
              <a:t> HTML  XML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25401" y="3819933"/>
            <a:ext cx="5730275" cy="2677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recipe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&lt;!--</a:t>
            </a:r>
            <a:r>
              <a:rPr lang="en-US" altLang="zh-CN" sz="1050" dirty="0" smtClean="0">
                <a:solidFill>
                  <a:srgbClr val="8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XML </a:t>
            </a:r>
            <a:r>
              <a:rPr lang="zh-CN" altLang="en-US" sz="1050" dirty="0">
                <a:solidFill>
                  <a:srgbClr val="8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样例 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--&gt;</a:t>
            </a:r>
            <a:endParaRPr lang="en-US" altLang="zh-CN" sz="105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recipename</a:t>
            </a:r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Ice Cream Sundae</a:t>
            </a:r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recipename</a:t>
            </a:r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ingredlist</a:t>
            </a:r>
            <a:r>
              <a:rPr lang="en-US" altLang="zh-CN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count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0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author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="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Jack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listitem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itemdescription</a:t>
            </a:r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chocolate</a:t>
            </a:r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itemdescription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listitem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listitem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quantity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itemdescription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cherry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itemdescription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listitem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ingredlist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105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preptime</a:t>
            </a:r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value=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minutes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&lt;/</a:t>
            </a:r>
            <a:r>
              <a:rPr lang="en-US" altLang="zh-CN" sz="105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recipe</a:t>
            </a:r>
            <a:r>
              <a:rPr lang="en-US" altLang="zh-CN" sz="105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en-US" altLang="zh-CN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中的实体引用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预定义的实体引用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01587"/>
              </p:ext>
            </p:extLst>
          </p:nvPr>
        </p:nvGraphicFramePr>
        <p:xfrm>
          <a:off x="2718487" y="3332892"/>
          <a:ext cx="4654378" cy="20134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7189">
                  <a:extLst>
                    <a:ext uri="{9D8B030D-6E8A-4147-A177-3AD203B41FA5}">
                      <a16:colId xmlns:a16="http://schemas.microsoft.com/office/drawing/2014/main" val="1382813490"/>
                    </a:ext>
                  </a:extLst>
                </a:gridCol>
                <a:gridCol w="2327189">
                  <a:extLst>
                    <a:ext uri="{9D8B030D-6E8A-4147-A177-3AD203B41FA5}">
                      <a16:colId xmlns:a16="http://schemas.microsoft.com/office/drawing/2014/main" val="3434220366"/>
                    </a:ext>
                  </a:extLst>
                </a:gridCol>
              </a:tblGrid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altLang="zh-CN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572123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altLang="zh-CN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16401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&amp;amp;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491299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altLang="zh-CN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apos</a:t>
                      </a:r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146835"/>
                  </a:ext>
                </a:extLst>
              </a:tr>
              <a:tr h="402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altLang="zh-CN" sz="14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</a:t>
                      </a:r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7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1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741405"/>
          </a:xfrm>
        </p:spPr>
        <p:txBody>
          <a:bodyPr/>
          <a:lstStyle/>
          <a:p>
            <a:r>
              <a:rPr lang="en-US" altLang="zh-CN" dirty="0" smtClean="0"/>
              <a:t>CDATA</a:t>
            </a:r>
            <a:r>
              <a:rPr lang="zh-CN" altLang="en-US" dirty="0" smtClean="0"/>
              <a:t>区段表示不须解析的部分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5742" y="3319848"/>
            <a:ext cx="3925330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script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&lt;![CDATA[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matchwo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if (a &lt; b &amp;&amp; a &lt; 0) then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    return 1;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else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    return 0;</a:t>
            </a:r>
          </a:p>
          <a:p>
            <a:r>
              <a:rPr lang="zh-CN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]]&gt;</a:t>
            </a:r>
            <a:endParaRPr lang="zh-CN" altLang="en-US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script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99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的验证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 DTD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7070" y="3734734"/>
            <a:ext cx="3864404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&lt;?xml version="1.0" encoding="utf-8"?&gt;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&lt;!DOCTYPE note SYSTEM "Note.dtd"&gt;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note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George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John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heading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Reminder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heading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Don't forget the meeting!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200" dirty="0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note</a:t>
            </a:r>
            <a:r>
              <a:rPr lang="en-US" altLang="zh-CN" sz="12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9204" y="3734734"/>
            <a:ext cx="3735859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&lt;!DOCTYPE note [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note (</a:t>
            </a:r>
            <a:r>
              <a:rPr lang="en-US" altLang="zh-CN" sz="1200" dirty="0" err="1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to,from,heading,body</a:t>
            </a: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to      (#PCDATA)&gt;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from    (#PCDATA)&gt;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heading (#PCDATA)&gt;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&lt;!ELEMENT body    (#PCDATA)&gt;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]&gt;</a:t>
            </a:r>
            <a:r>
              <a:rPr lang="zh-CN" altLang="en-US" sz="1200" dirty="0">
                <a:solidFill>
                  <a:srgbClr val="00808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0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07308"/>
          </a:xfrm>
        </p:spPr>
        <p:txBody>
          <a:bodyPr/>
          <a:lstStyle/>
          <a:p>
            <a:r>
              <a:rPr lang="en-US" altLang="zh-CN" dirty="0" smtClean="0"/>
              <a:t>XML Schema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01330" y="3169508"/>
            <a:ext cx="5424616" cy="3323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note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xs:complexType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xs:sequence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  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xs:string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xs:string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heading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xs:string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name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xs:string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"/&gt;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xs:sequence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xs:complexType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1400" dirty="0" err="1">
                <a:solidFill>
                  <a:srgbClr val="8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xs:element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641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直接以文本方式或在浏览器中查看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在浏览器中的显示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XSLT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在浏览器中的显示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：编写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774357"/>
          </a:xfrm>
        </p:spPr>
        <p:txBody>
          <a:bodyPr/>
          <a:lstStyle/>
          <a:p>
            <a:r>
              <a:rPr lang="zh-CN" altLang="en-US" dirty="0" smtClean="0"/>
              <a:t>设计并编写一个用来存储联系人档案的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文档。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64491"/>
              </p:ext>
            </p:extLst>
          </p:nvPr>
        </p:nvGraphicFramePr>
        <p:xfrm>
          <a:off x="2759675" y="3080950"/>
          <a:ext cx="4619712" cy="338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56">
                  <a:extLst>
                    <a:ext uri="{9D8B030D-6E8A-4147-A177-3AD203B41FA5}">
                      <a16:colId xmlns:a16="http://schemas.microsoft.com/office/drawing/2014/main" val="3975455875"/>
                    </a:ext>
                  </a:extLst>
                </a:gridCol>
                <a:gridCol w="2309856">
                  <a:extLst>
                    <a:ext uri="{9D8B030D-6E8A-4147-A177-3AD203B41FA5}">
                      <a16:colId xmlns:a16="http://schemas.microsoft.com/office/drawing/2014/main" val="4210353620"/>
                    </a:ext>
                  </a:extLst>
                </a:gridCol>
              </a:tblGrid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字段名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09093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Contact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联系人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59132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姓名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796203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Mobile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手机号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030838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Phone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电话号码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82678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Email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邮箱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424431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Memo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766909"/>
                  </a:ext>
                </a:extLst>
              </a:tr>
              <a:tr h="42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……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……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29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1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查询语法</a:t>
            </a:r>
            <a:r>
              <a:rPr lang="en-US" altLang="zh-CN" dirty="0" smtClean="0"/>
              <a:t>XPath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15388"/>
              </p:ext>
            </p:extLst>
          </p:nvPr>
        </p:nvGraphicFramePr>
        <p:xfrm>
          <a:off x="2312783" y="1647566"/>
          <a:ext cx="5854033" cy="5030288"/>
        </p:xfrm>
        <a:graphic>
          <a:graphicData uri="http://schemas.openxmlformats.org/drawingml/2006/table">
            <a:tbl>
              <a:tblPr/>
              <a:tblGrid>
                <a:gridCol w="1713470">
                  <a:extLst>
                    <a:ext uri="{9D8B030D-6E8A-4147-A177-3AD203B41FA5}">
                      <a16:colId xmlns:a16="http://schemas.microsoft.com/office/drawing/2014/main" val="691391812"/>
                    </a:ext>
                  </a:extLst>
                </a:gridCol>
                <a:gridCol w="4140563">
                  <a:extLst>
                    <a:ext uri="{9D8B030D-6E8A-4147-A177-3AD203B41FA5}">
                      <a16:colId xmlns:a16="http://schemas.microsoft.com/office/drawing/2014/main" val="1979443522"/>
                    </a:ext>
                  </a:extLst>
                </a:gridCol>
              </a:tblGrid>
              <a:tr h="339884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表达式</a:t>
                      </a:r>
                    </a:p>
                  </a:txBody>
                  <a:tcPr marL="55780" marR="139449" marT="46483" marB="464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zh-CN" altLang="en-US" sz="1400" baseline="0" dirty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描述</a:t>
                      </a:r>
                    </a:p>
                  </a:txBody>
                  <a:tcPr marL="55780" marR="139449" marT="46483" marB="4648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46420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400" baseline="0" dirty="0" err="1">
                          <a:effectLst/>
                          <a:latin typeface="Courier New" panose="02070309020205020404" pitchFamily="49" charset="0"/>
                          <a:ea typeface="+mn-ea"/>
                        </a:rPr>
                        <a:t>nodename</a:t>
                      </a:r>
                      <a:endParaRPr lang="en-US" sz="1400" baseline="0" dirty="0"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 dirty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选取此节点的所有子节点。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6957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/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从根节点选取。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35771"/>
                  </a:ext>
                </a:extLst>
              </a:tr>
              <a:tr h="61856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//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从匹配选择的当前节点选择文档中的节点，而不考虑它们的位置。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72326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.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选取当前节点。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61936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..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选取当前节点的父节点。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1318"/>
                  </a:ext>
                </a:extLst>
              </a:tr>
              <a:tr h="35518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400" baseline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@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zh-CN" altLang="en-US" sz="1400" baseline="0" dirty="0">
                          <a:effectLst/>
                          <a:latin typeface="Courier New" panose="02070309020205020404" pitchFamily="49" charset="0"/>
                          <a:ea typeface="+mn-ea"/>
                        </a:rPr>
                        <a:t>选取属性。</a:t>
                      </a:r>
                    </a:p>
                  </a:txBody>
                  <a:tcPr marL="55780" marR="139449" marT="55780" marB="5578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5538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匹配任何元素节点。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77742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baseline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@*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匹配任何属性节点。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8845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sz="1400" kern="1200" baseline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node()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匹配任何类型的节点。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2529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……</a:t>
                      </a:r>
                      <a:endParaRPr lang="en-US" sz="1400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……</a:t>
                      </a:r>
                      <a:endParaRPr lang="zh-CN" altLang="en-US" sz="1400" kern="1200" baseline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14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76655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</TotalTime>
  <Words>807</Words>
  <Application>Microsoft Office PowerPoint</Application>
  <PresentationFormat>全屏显示(4:3)</PresentationFormat>
  <Paragraphs>186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幼圆</vt:lpstr>
      <vt:lpstr>Arial</vt:lpstr>
      <vt:lpstr>Century Gothic</vt:lpstr>
      <vt:lpstr>Courier New</vt:lpstr>
      <vt:lpstr>Wingdings</vt:lpstr>
      <vt:lpstr>Wingdings 3</vt:lpstr>
      <vt:lpstr>丝状</vt:lpstr>
      <vt:lpstr>XML在实践中的应用</vt:lpstr>
      <vt:lpstr>关于XML</vt:lpstr>
      <vt:lpstr>XML中的实体引用</vt:lpstr>
      <vt:lpstr>XML中的CDATA</vt:lpstr>
      <vt:lpstr>XML的验证</vt:lpstr>
      <vt:lpstr>XML验证</vt:lpstr>
      <vt:lpstr>XML查看</vt:lpstr>
      <vt:lpstr>练习01：编写XML文档</vt:lpstr>
      <vt:lpstr>XML查询语法XPath</vt:lpstr>
      <vt:lpstr>XML查询语法XPath</vt:lpstr>
      <vt:lpstr>XML查询语法XPath</vt:lpstr>
      <vt:lpstr>XML查询语法XPath</vt:lpstr>
      <vt:lpstr>.Net Framework中的XML库</vt:lpstr>
      <vt:lpstr>练习02：打开Xml文档并查询</vt:lpstr>
      <vt:lpstr>练习03：用Xml进行序列化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XML在实践中的应用</dc:title>
  <dc:creator>Siwei PENG</dc:creator>
  <cp:lastModifiedBy>Siwei PENG</cp:lastModifiedBy>
  <cp:revision>14</cp:revision>
  <dcterms:created xsi:type="dcterms:W3CDTF">2015-12-12T09:06:23Z</dcterms:created>
  <dcterms:modified xsi:type="dcterms:W3CDTF">2015-12-13T09:43:44Z</dcterms:modified>
</cp:coreProperties>
</file>