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1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6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1FD8A5-F85A-4DD2-8746-0DEAE8871000}"/>
              </a:ext>
            </a:extLst>
          </p:cNvPr>
          <p:cNvSpPr/>
          <p:nvPr/>
        </p:nvSpPr>
        <p:spPr>
          <a:xfrm>
            <a:off x="319453" y="501816"/>
            <a:ext cx="8505093" cy="332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45ED1-CE05-4A62-A574-D725E489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36165"/>
            <a:ext cx="3658142" cy="27749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DD3CAE-103C-4580-9F45-90FD664562E0}"/>
              </a:ext>
            </a:extLst>
          </p:cNvPr>
          <p:cNvSpPr txBox="1"/>
          <p:nvPr/>
        </p:nvSpPr>
        <p:spPr>
          <a:xfrm>
            <a:off x="6447692" y="291454"/>
            <a:ext cx="224612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MainWindow.xaml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23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C5E0CD-3CE2-4938-8B6A-7105860D0C9A}"/>
              </a:ext>
            </a:extLst>
          </p:cNvPr>
          <p:cNvSpPr/>
          <p:nvPr/>
        </p:nvSpPr>
        <p:spPr>
          <a:xfrm>
            <a:off x="334108" y="782852"/>
            <a:ext cx="8663354" cy="5478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System.Collections.Generic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System.ComponentModel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System.IO;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System.Text.RegularExpressions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INotifyPropertyChanged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File.ReadAllLines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aPropertyName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aPropertyName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PropertyChangedEventHandler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PropertyChanged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FE69F-6E62-44BC-9014-60FD53A862A4}"/>
              </a:ext>
            </a:extLst>
          </p:cNvPr>
          <p:cNvSpPr txBox="1"/>
          <p:nvPr/>
        </p:nvSpPr>
        <p:spPr>
          <a:xfrm>
            <a:off x="7151077" y="502469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9295F7-BA89-4B3A-9777-A71516B8E5C3}"/>
              </a:ext>
            </a:extLst>
          </p:cNvPr>
          <p:cNvSpPr/>
          <p:nvPr/>
        </p:nvSpPr>
        <p:spPr>
          <a:xfrm>
            <a:off x="257907" y="382012"/>
            <a:ext cx="8774723" cy="6247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System.Windows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Microsoft.Win32;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System.Windows.Input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MainWindow.xaml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的交互逻辑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///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partial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Window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MainWindow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InitializeComponent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_Model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.DataContext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_Model;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MainModel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_Model;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ExecutedRoutedEventArgs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OpenFileDialog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OpenFileDialog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aDlg.ShowDialog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!=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Model.Load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aDlg.FileName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MessageBox.Show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CanExecuteRoutedEventArgs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e.CanExecute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A79BE-6D4B-49E3-8102-95BCB4B5F05F}"/>
              </a:ext>
            </a:extLst>
          </p:cNvPr>
          <p:cNvSpPr txBox="1"/>
          <p:nvPr/>
        </p:nvSpPr>
        <p:spPr>
          <a:xfrm>
            <a:off x="6989257" y="13319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8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289774-DB3E-4185-A922-CBFF81B1BBFB}"/>
              </a:ext>
            </a:extLst>
          </p:cNvPr>
          <p:cNvSpPr/>
          <p:nvPr/>
        </p:nvSpPr>
        <p:spPr>
          <a:xfrm>
            <a:off x="146537" y="176422"/>
            <a:ext cx="8850923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="StartFilter"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筛选条件：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MinWidth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="100"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开始筛选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9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41583-4B70-4EC1-8EA2-3045293A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78" y="3922064"/>
            <a:ext cx="3873921" cy="29066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192BBD-73FB-4466-BF7A-EF5CD2C6D4B8}"/>
              </a:ext>
            </a:extLst>
          </p:cNvPr>
          <p:cNvSpPr txBox="1"/>
          <p:nvPr/>
        </p:nvSpPr>
        <p:spPr>
          <a:xfrm>
            <a:off x="6664569" y="81633"/>
            <a:ext cx="224612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MainWindow.xaml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2D3B44C-CB10-4D1A-8600-D07E4BC570F6}"/>
              </a:ext>
            </a:extLst>
          </p:cNvPr>
          <p:cNvSpPr/>
          <p:nvPr/>
        </p:nvSpPr>
        <p:spPr>
          <a:xfrm>
            <a:off x="1588477" y="1343865"/>
            <a:ext cx="5967046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_Pattern;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(_Pattern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_Pattern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(Pattern));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_Pattern;</a:t>
            </a:r>
            <a:endParaRPr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63882-CF13-4E51-B177-CF1D7CAA60CC}"/>
              </a:ext>
            </a:extLst>
          </p:cNvPr>
          <p:cNvSpPr txBox="1"/>
          <p:nvPr/>
        </p:nvSpPr>
        <p:spPr>
          <a:xfrm>
            <a:off x="5632939" y="1100346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57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6792B2-BDCA-49FB-B72C-2BD28DCC8DDA}"/>
              </a:ext>
            </a:extLst>
          </p:cNvPr>
          <p:cNvSpPr/>
          <p:nvPr/>
        </p:nvSpPr>
        <p:spPr>
          <a:xfrm>
            <a:off x="1318846" y="1150941"/>
            <a:ext cx="6400800" cy="5339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value)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value;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OnPropertyChanged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nameof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.IsNullOrEmpty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(Pattern))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Regex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Regex(Pattern);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SourceTexts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aRegex.IsMatch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aLines.Add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aLines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C37C68-49A6-4258-9297-7687C73749BF}"/>
              </a:ext>
            </a:extLst>
          </p:cNvPr>
          <p:cNvSpPr txBox="1"/>
          <p:nvPr/>
        </p:nvSpPr>
        <p:spPr>
          <a:xfrm>
            <a:off x="5896708" y="854162"/>
            <a:ext cx="17620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MainModel.cs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B9D36-F860-42A5-8FFF-D77337BB6DBE}"/>
              </a:ext>
            </a:extLst>
          </p:cNvPr>
          <p:cNvSpPr/>
          <p:nvPr/>
        </p:nvSpPr>
        <p:spPr>
          <a:xfrm>
            <a:off x="592016" y="1715484"/>
            <a:ext cx="8317523" cy="2800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ExecutedRoutedEventArgs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Model.DoFilter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MessageBox.Show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CanExecuteRoutedEventArgs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e.CanExecute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3EDE23-707A-47A7-883D-AA4507ACFA8D}"/>
              </a:ext>
            </a:extLst>
          </p:cNvPr>
          <p:cNvSpPr txBox="1"/>
          <p:nvPr/>
        </p:nvSpPr>
        <p:spPr>
          <a:xfrm>
            <a:off x="6895473" y="142859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MainWindow.cs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3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C269C7-0F52-40DB-AD0B-68E9ED8C43CA}"/>
              </a:ext>
            </a:extLst>
          </p:cNvPr>
          <p:cNvSpPr/>
          <p:nvPr/>
        </p:nvSpPr>
        <p:spPr>
          <a:xfrm>
            <a:off x="70338" y="122665"/>
            <a:ext cx="9003323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="RegexLesson02.MainWindow"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/presentation"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winfx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/2006/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xaml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="http://schemas.microsoft.com/expression/blend/2008"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="http://schemas.openxmlformats.org/markup-compatibility/2006"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xmlns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="clr-namespace:RegexLesson02"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Ignorable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="d"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Title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日志查看器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Height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="600"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="800"&gt;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="Load"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RoutedCommand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="StartFilter"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Window.Resources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OnLoad_CanExecute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OnStartFilter_Executed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OnStartFilter_CanExecute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Window.CommandBindings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DockPanel.Dock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="Top"&gt;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打开文件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筛选条件：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/&gt;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Pattern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="100"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Content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开始筛选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Command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StaticResource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StartFilter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Separator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Slider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Minimum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="9"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Maximum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="200"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ElementName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lstTexts,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FontSize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Width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="200"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ListBox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ItemsSource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Binding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FilteredTexts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}"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="lstTexts" /&gt;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DockPanel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Window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29E235-B8A0-4B4A-B998-79C299A7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61" y="4305183"/>
            <a:ext cx="3326962" cy="25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1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03</a:t>
            </a:r>
            <a:r>
              <a:rPr lang="zh-CN" altLang="en-US" dirty="0"/>
              <a:t>：正则表达式测试器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编写一个用于测试和验证正则表达式的程序。</a:t>
            </a:r>
            <a:endParaRPr lang="en-US" altLang="zh-CN" dirty="0"/>
          </a:p>
          <a:p>
            <a:r>
              <a:rPr lang="zh-CN" altLang="en-US" dirty="0"/>
              <a:t>可以输入正则表达式、替换表达式和测试文本，测试正则表达式在测试文本上的匹配结果、提取结果和替换结果。</a:t>
            </a:r>
          </a:p>
        </p:txBody>
      </p:sp>
    </p:spTree>
    <p:extLst>
      <p:ext uri="{BB962C8B-B14F-4D97-AF65-F5344CB8AC3E}">
        <p14:creationId xmlns:p14="http://schemas.microsoft.com/office/powerpoint/2010/main" val="16245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Regular Expression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描述文法规则的一个字符串，可用来描述文本的模式。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可用于对文本进行检查、检索、替换。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例如：</a:t>
            </a:r>
            <a:r>
              <a:rPr lang="en-US" altLang="zh-CN" dirty="0">
                <a:latin typeface="Courier New" panose="02070309020205020404" pitchFamily="49" charset="0"/>
              </a:rPr>
              <a:t>\w+@\w+(?:\.\w+){1,3} </a:t>
            </a:r>
          </a:p>
        </p:txBody>
      </p:sp>
    </p:spTree>
    <p:extLst>
      <p:ext uri="{BB962C8B-B14F-4D97-AF65-F5344CB8AC3E}">
        <p14:creationId xmlns:p14="http://schemas.microsoft.com/office/powerpoint/2010/main" val="3500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  <a:r>
              <a:rPr lang="en-US" altLang="zh-CN" dirty="0"/>
              <a:t>——</a:t>
            </a:r>
            <a:r>
              <a:rPr lang="zh-CN" altLang="en-US" dirty="0"/>
              <a:t>表示特定类型的字符，如：</a:t>
            </a:r>
            <a:br>
              <a:rPr lang="en-US" altLang="zh-CN" dirty="0"/>
            </a:br>
            <a:r>
              <a:rPr lang="en-US" altLang="zh-CN" dirty="0"/>
              <a:t>.	</a:t>
            </a:r>
            <a:r>
              <a:rPr lang="zh-CN" altLang="en-US" dirty="0"/>
              <a:t>表示除换行符之外的任意一个字符</a:t>
            </a:r>
            <a:br>
              <a:rPr lang="en-US" altLang="zh-CN" dirty="0"/>
            </a:br>
            <a:r>
              <a:rPr lang="en-US" altLang="zh-CN" dirty="0"/>
              <a:t>\b	</a:t>
            </a:r>
            <a:r>
              <a:rPr lang="zh-CN" altLang="en-US" dirty="0"/>
              <a:t>表示单词分界</a:t>
            </a:r>
            <a:br>
              <a:rPr lang="en-US" altLang="zh-CN" dirty="0"/>
            </a:br>
            <a:r>
              <a:rPr lang="en-US" altLang="zh-CN" dirty="0"/>
              <a:t>\d	</a:t>
            </a:r>
            <a:r>
              <a:rPr lang="zh-CN" altLang="en-US" dirty="0"/>
              <a:t>表示一位数字</a:t>
            </a:r>
            <a:r>
              <a:rPr lang="en-US" altLang="zh-CN" dirty="0"/>
              <a:t>(0~9)</a:t>
            </a:r>
            <a:br>
              <a:rPr lang="en-US" altLang="zh-CN" dirty="0"/>
            </a:br>
            <a:r>
              <a:rPr lang="en-US" altLang="zh-CN" dirty="0"/>
              <a:t>\w	</a:t>
            </a:r>
            <a:r>
              <a:rPr lang="zh-CN" altLang="en-US" dirty="0"/>
              <a:t>表示任意一个文字、数字、下划线</a:t>
            </a:r>
            <a:br>
              <a:rPr lang="en-US" altLang="zh-CN" dirty="0"/>
            </a:br>
            <a:r>
              <a:rPr lang="en-US" altLang="zh-CN" dirty="0"/>
              <a:t>\s	</a:t>
            </a:r>
            <a:r>
              <a:rPr lang="zh-CN" altLang="en-US" dirty="0"/>
              <a:t>表示任意一个空白符（空格、制表符、换行符）</a:t>
            </a:r>
            <a:br>
              <a:rPr lang="en-US" altLang="zh-CN" dirty="0"/>
            </a:br>
            <a:r>
              <a:rPr lang="en-US" altLang="zh-CN" dirty="0"/>
              <a:t>^	</a:t>
            </a:r>
            <a:r>
              <a:rPr lang="zh-CN" altLang="en-US" dirty="0"/>
              <a:t>表示字符串开始</a:t>
            </a:r>
            <a:br>
              <a:rPr lang="en-US" altLang="zh-CN" dirty="0"/>
            </a:br>
            <a:r>
              <a:rPr lang="en-US" altLang="zh-CN" dirty="0"/>
              <a:t>$	</a:t>
            </a:r>
            <a:r>
              <a:rPr lang="zh-CN" altLang="en-US" dirty="0"/>
              <a:t>表示字符串结束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642"/>
              </p:ext>
            </p:extLst>
          </p:nvPr>
        </p:nvGraphicFramePr>
        <p:xfrm>
          <a:off x="133350" y="276225"/>
          <a:ext cx="8953500" cy="6304500"/>
        </p:xfrm>
        <a:graphic>
          <a:graphicData uri="http://schemas.openxmlformats.org/drawingml/2006/table">
            <a:tbl>
              <a:tblPr/>
              <a:tblGrid>
                <a:gridCol w="923167">
                  <a:extLst>
                    <a:ext uri="{9D8B030D-6E8A-4147-A177-3AD203B41FA5}">
                      <a16:colId xmlns:a16="http://schemas.microsoft.com/office/drawing/2014/main" val="3247660213"/>
                    </a:ext>
                  </a:extLst>
                </a:gridCol>
                <a:gridCol w="8030333">
                  <a:extLst>
                    <a:ext uri="{9D8B030D-6E8A-4147-A177-3AD203B41FA5}">
                      <a16:colId xmlns:a16="http://schemas.microsoft.com/office/drawing/2014/main" val="4061776083"/>
                    </a:ext>
                  </a:extLst>
                </a:gridCol>
              </a:tblGrid>
              <a:tr h="132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元字符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描述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942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将下一个字符标记符、或一个向后引用、或一个八进制转义符。例如，“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匹配换行符。序列“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。即相当于多种编程语言中都有的“转义字符”的概念。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7467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匹配输入字符串的开始位置。如果设置了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^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之后的位置。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5967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匹配输入字符串的结束位置。如果设置了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RegExp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对象的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Multiline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也匹配“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之前的位置。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860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匹配前面的子表达式任意次。例如，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z”，“zo”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zoo”。*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688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匹配前面的子表达式一次或多次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大于等于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次）。例如，“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以及“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z”。+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{1,}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2874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匹配前面的子表达式零次或一次。例如，“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do(es)?”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does”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do”。?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{0,1}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36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是一个非负整数。匹配确定的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，但是能匹配“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中的两个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5600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是一个非负整数。至少匹配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o{2,}”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中的所有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o。“o{1,}”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o+”。“o{0,}”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则等价于“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o*”。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463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均为非负整数，其中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n&lt;=m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。最少匹配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次且最多匹配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次。例如，“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o{1,3}”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fooooood”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中的前三个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o{0,1}”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。请注意在逗号和两个数之间不能有空格。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254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当该字符紧跟在任何一个其他限制符（*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,+,?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{n,m}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）后面时，匹配模式是非贪婪的。非贪婪模式尽可能少的匹配所搜索的字符串，而默认的贪婪模式则尽可能多的匹配所搜索的字符串。例如，对于字符串“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oooo”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o+?”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将匹配单个“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o+”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将匹配所有“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53092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点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匹配除“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之外的任何单个字符。要匹配包括“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r\n”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在内的任何字符，请使用像“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s\S]”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的模式。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6905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(pattern)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pattern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并获取这一匹配。所获取的匹配可以从产生的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集合得到，在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VBScript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中使用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SubMatches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集合，在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JScript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中则使用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$0…$9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属性。要匹配圆括号字符，请使用“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\)”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0271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x|y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y。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例如，“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zood"(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此处请谨慎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z|f)ood”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zood”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food”。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1241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字符集合。匹配所包含的任意一个字符。例如，“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92297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[^xyz]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负值字符集合。匹配未包含的任意字符。例如，“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abc]”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plain”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plin”。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47546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字符范围。匹配指定范围内的任意字符。例如，“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范围内的任意小写字母字符。</a:t>
                      </a:r>
                    </a:p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只有连字符在字符组内部时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并且出现在两个字符之间时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才能表示字符的范围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; 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如果出字符组的开头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则只能表示连字符本身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077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[^a-z]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负值字符范围。匹配任何不在指定范围内的任意字符。例如，“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a-z]”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可以匹配任何不在“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范围内的任意字符。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692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匹配一个单词边界，也就是指单词和空格间的位置（即正则表达式的“匹配”有两种概念，一种是匹配字符，一种是匹配位置，这里的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就是匹配位置的）。例如，“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，但不能匹配“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75195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\B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匹配非单词边界。“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er\B”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verb”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但不能匹配“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never”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中的“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er”。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199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05551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\D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匹配一个非数字字符。等价于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[^0-9]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6665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\n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匹配一个换行符。等价于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\x0a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en-US" altLang="zh-CN" sz="900" dirty="0" err="1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cJ</a:t>
                      </a:r>
                      <a:r>
                        <a:rPr lang="zh-CN" alt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4212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\r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匹配一个回车符。等价于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\x0d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\cM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31016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匹配任何不可见字符，包括空格、制表符、换页符等等。等价于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27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\S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匹配任何可见字符。等价于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 \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f\n\r\t\v]。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54798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\t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匹配一个制表符。等价于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\x09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\cI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89119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匹配包括下划线的任何单词字符。类似但不等价于“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A-Za-z0-9_]”，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这里的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单词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字符使用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Unicode</a:t>
                      </a:r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字符集。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2584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\W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匹配任何非单词字符。等价于“</a:t>
                      </a:r>
                      <a:r>
                        <a:rPr lang="en-US" altLang="zh-CN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[^</a:t>
                      </a:r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A-Za-z0-9_]”。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06954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 \&gt;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匹配词（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word）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的开始（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）和结束（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\&lt;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the\&gt;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for the 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但是不能匹配字符串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otherwise"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the"。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0790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\)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\(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之间的表达式定义为“组”（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group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），并且将匹配这个表达式的字符保存到一个临时区域（一个正则表达式中最多可以保存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个），它们可以用 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\1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到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\9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的符号来引用。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5190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|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将两个匹配条件进行逻辑“或”（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Or）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运算。例如正则表达式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him|her) 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him"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和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her"，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但是不能匹配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</a:t>
                      </a:r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 belongs to them."。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90437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或多个正好在它之前的那个字符。例如正则表达式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9+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999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3594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</a:t>
                      </a:r>
                      <a:r>
                        <a:rPr lang="en-US" altLang="zh-CN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个正好在它之前的那个字符。注意：这个元字符不是所有的软件都支持的。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5453"/>
                  </a:ext>
                </a:extLst>
              </a:tr>
              <a:tr h="132053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{i} {i,j}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匹配指定数目的字符，这些字符是在它之前的表达式定义的。例如正则表达式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A[0-9]{3}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能够匹配字符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"A"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后面跟着正好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个数字字符的串，例如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A348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等，但是不匹配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A1234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。而正则表达式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[0-9]{4,6} 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匹配连续的任意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个、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个或者</a:t>
                      </a:r>
                      <a:r>
                        <a:rPr lang="en-US" altLang="zh-CN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r>
                        <a:rPr lang="zh-CN" altLang="en-US" sz="9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个数字</a:t>
                      </a:r>
                    </a:p>
                  </a:txBody>
                  <a:tcPr marL="9449" marR="9449" marT="1890" marB="189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正则表达式示例：</a:t>
            </a:r>
            <a:endParaRPr lang="en-US" altLang="zh-CN" dirty="0"/>
          </a:p>
          <a:p>
            <a:pPr lvl="1"/>
            <a:r>
              <a:rPr lang="zh-CN" altLang="en-US" dirty="0"/>
              <a:t>身份证号：</a:t>
            </a:r>
            <a:br>
              <a:rPr lang="en-US" altLang="zh-CN" dirty="0"/>
            </a:br>
            <a:r>
              <a:rPr lang="en-US" altLang="zh-CN" dirty="0"/>
              <a:t>^\d{17}[0-9A-Z]$</a:t>
            </a:r>
            <a:br>
              <a:rPr lang="en-US" altLang="zh-CN" dirty="0"/>
            </a:br>
            <a:r>
              <a:rPr lang="en-US" altLang="zh-CN" dirty="0"/>
              <a:t>^(\d{6})(\d{4})(\d\d)(\d\d)(\d{3})([0-9A-Z])$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地址：</a:t>
            </a:r>
            <a:br>
              <a:rPr lang="en-US" altLang="zh-CN" dirty="0"/>
            </a:br>
            <a:r>
              <a:rPr lang="en-US" altLang="zh-CN" dirty="0"/>
              <a:t>^(\d{1,3})\.(\d{1,3})\.(\d{1,3})$</a:t>
            </a:r>
            <a:br>
              <a:rPr lang="en-US" altLang="zh-CN" dirty="0"/>
            </a:br>
            <a:r>
              <a:rPr lang="en-US" altLang="zh-CN" dirty="0"/>
              <a:t>^(25[0-5]|2[0-4][0-9]|[0-1][0-9]{2}|[1-9][0-9]|[1-9])\.(25[0-5]|2[0-4][0-9]|[0-1][0-9]{2}|[1-9][0-9]|[1-9])\.(25[0-5]|2[0-4][0-9]|[0-1][0-9]{2}|[1-9][0-9]|[1-9])\.(25[0-5]|2[0-4][0-9]|[0-1][0-9]{2}|[1-9][0-9]|[1-9])$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15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01</a:t>
            </a:r>
            <a:r>
              <a:rPr lang="zh-CN" altLang="en-US" dirty="0"/>
              <a:t>：体验正则表达式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在任意一个支持正则表达式的文本编辑器中，尝试用正则表达式进行文本检索和替换。</a:t>
            </a:r>
            <a:br>
              <a:rPr lang="en-US" altLang="zh-CN" dirty="0"/>
            </a:br>
            <a:r>
              <a:rPr lang="zh-CN" altLang="en-US" dirty="0"/>
              <a:t>如：在一篇文章中，找出是否包含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10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中的正则表达式应用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正则表达式引擎</a:t>
            </a:r>
            <a:endParaRPr lang="en-US" altLang="zh-CN" dirty="0"/>
          </a:p>
          <a:p>
            <a:pPr lvl="1"/>
            <a:r>
              <a:rPr lang="en-US" altLang="zh-CN" dirty="0" err="1"/>
              <a:t>System.Text.RegulaExpression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/>
            <a:r>
              <a:rPr lang="en-US" altLang="zh-CN" dirty="0"/>
              <a:t>Regex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7483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F00397-E5EA-456E-A17F-4345837B3B08}"/>
              </a:ext>
            </a:extLst>
          </p:cNvPr>
          <p:cNvSpPr/>
          <p:nvPr/>
        </p:nvSpPr>
        <p:spPr>
          <a:xfrm>
            <a:off x="47625" y="581025"/>
            <a:ext cx="9048750" cy="5909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System.Text.RegularExpressions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RegexLesson01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请输入测试文本：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请输入正则表达式：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Regex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Regex(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aPattern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aRegex.IsMatch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检测不通过！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检测通过！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显示首个匹配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显示全部匹配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MatchCollection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aRegex.Matches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(Match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整体提取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aMatch.Success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zh-CN" altLang="en-US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匹配结果：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局部提取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(Group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aMatch.Groups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    Group: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aGroup.Value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02</a:t>
            </a:r>
            <a:r>
              <a:rPr lang="zh-CN" altLang="en-US" dirty="0"/>
              <a:t>：可筛选的文本查看器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编写一个文本查看程序，可以打开一个文本文件，以行为单位显示在界面上。</a:t>
            </a:r>
            <a:endParaRPr lang="en-US" altLang="zh-CN" dirty="0"/>
          </a:p>
          <a:p>
            <a:r>
              <a:rPr lang="zh-CN" altLang="en-US" dirty="0"/>
              <a:t>可以指定以正则表达式方式指定筛选条件，决定要查看的内容或要屏蔽的内容。</a:t>
            </a:r>
          </a:p>
        </p:txBody>
      </p:sp>
    </p:spTree>
    <p:extLst>
      <p:ext uri="{BB962C8B-B14F-4D97-AF65-F5344CB8AC3E}">
        <p14:creationId xmlns:p14="http://schemas.microsoft.com/office/powerpoint/2010/main" val="14080615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3254</Words>
  <Application>Microsoft Office PowerPoint</Application>
  <PresentationFormat>全屏显示(4:3)</PresentationFormat>
  <Paragraphs>372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 Light</vt:lpstr>
      <vt:lpstr>新宋体</vt:lpstr>
      <vt:lpstr>Arial</vt:lpstr>
      <vt:lpstr>Century Gothic</vt:lpstr>
      <vt:lpstr>Courier New</vt:lpstr>
      <vt:lpstr>Wingdings 3</vt:lpstr>
      <vt:lpstr>丝状</vt:lpstr>
      <vt:lpstr>正则表达式的应用</vt:lpstr>
      <vt:lpstr>关于正则表达式</vt:lpstr>
      <vt:lpstr>关于正则表达式</vt:lpstr>
      <vt:lpstr>PowerPoint 演示文稿</vt:lpstr>
      <vt:lpstr>关于正则表达式</vt:lpstr>
      <vt:lpstr>练习01：体验正则表达式</vt:lpstr>
      <vt:lpstr>.Net 中的正则表达式应用</vt:lpstr>
      <vt:lpstr>PowerPoint 演示文稿</vt:lpstr>
      <vt:lpstr>练习02：可筛选的文本查看器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练习03：正则表达式测试器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正则表达式的应用</dc:title>
  <dc:creator>Siwei PENG</dc:creator>
  <cp:lastModifiedBy>Siwei PENG</cp:lastModifiedBy>
  <cp:revision>16</cp:revision>
  <dcterms:created xsi:type="dcterms:W3CDTF">2015-12-03T11:37:09Z</dcterms:created>
  <dcterms:modified xsi:type="dcterms:W3CDTF">2018-12-25T13:26:57Z</dcterms:modified>
</cp:coreProperties>
</file>