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78" r:id="rId10"/>
    <p:sldId id="277" r:id="rId11"/>
    <p:sldId id="267" r:id="rId12"/>
    <p:sldId id="268" r:id="rId13"/>
    <p:sldId id="281" r:id="rId14"/>
    <p:sldId id="262" r:id="rId15"/>
    <p:sldId id="27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6" r:id="rId26"/>
    <p:sldId id="290" r:id="rId27"/>
    <p:sldId id="291" r:id="rId28"/>
    <p:sldId id="292" r:id="rId29"/>
    <p:sldId id="293" r:id="rId30"/>
    <p:sldId id="298" r:id="rId31"/>
    <p:sldId id="299" r:id="rId32"/>
    <p:sldId id="294" r:id="rId33"/>
    <p:sldId id="295" r:id="rId34"/>
    <p:sldId id="296" r:id="rId35"/>
    <p:sldId id="297" r:id="rId36"/>
    <p:sldId id="287" r:id="rId37"/>
    <p:sldId id="282" r:id="rId38"/>
    <p:sldId id="283" r:id="rId39"/>
    <p:sldId id="284" r:id="rId40"/>
    <p:sldId id="285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0A324-CEB2-4421-9ACC-E3D8B3F70B96}" v="1" dt="2018-11-28T00:40:53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1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7130A324-CEB2-4421-9ACC-E3D8B3F70B96}"/>
    <pc:docChg chg="modSld">
      <pc:chgData name="Siwei PENG" userId="8c9d49ea30389574" providerId="LiveId" clId="{7130A324-CEB2-4421-9ACC-E3D8B3F70B96}" dt="2018-11-28T00:41:19.834" v="4" actId="1076"/>
      <pc:docMkLst>
        <pc:docMk/>
      </pc:docMkLst>
      <pc:sldChg chg="addSp modSp">
        <pc:chgData name="Siwei PENG" userId="8c9d49ea30389574" providerId="LiveId" clId="{7130A324-CEB2-4421-9ACC-E3D8B3F70B96}" dt="2018-11-28T00:41:19.834" v="4" actId="1076"/>
        <pc:sldMkLst>
          <pc:docMk/>
          <pc:sldMk cId="0" sldId="256"/>
        </pc:sldMkLst>
        <pc:picChg chg="add mod modCrop">
          <ac:chgData name="Siwei PENG" userId="8c9d49ea30389574" providerId="LiveId" clId="{7130A324-CEB2-4421-9ACC-E3D8B3F70B96}" dt="2018-11-28T00:41:19.834" v="4" actId="1076"/>
          <ac:picMkLst>
            <pc:docMk/>
            <pc:sldMk cId="0" sldId="256"/>
            <ac:picMk id="5" creationId="{F318A622-D4E3-4BFC-B666-7F9F21D562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63473AE-03C6-4ADD-9684-C8BE54A15D61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16BA215-E9FC-4E11-89DA-0DD67EE50F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0478B1-B390-40A8-B634-68D3B67B5085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Arial" pitchFamily="34" charset="0"/>
              </a:rPr>
              <a:t>发散式变化</a:t>
            </a:r>
            <a:r>
              <a:rPr lang="zh-CN" altLang="zh-CN" sz="2400" b="1" dirty="0">
                <a:latin typeface="Arial" pitchFamily="34" charset="0"/>
              </a:rPr>
              <a:t>(Divergent Change)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endParaRPr lang="zh-CN" altLang="zh-CN" sz="2400" b="1" dirty="0"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Arial" pitchFamily="34" charset="0"/>
              </a:rPr>
              <a:t>         </a:t>
            </a:r>
            <a:r>
              <a:rPr lang="zh-CN" altLang="en-US" sz="2400" dirty="0">
                <a:latin typeface="Arial" pitchFamily="34" charset="0"/>
              </a:rPr>
              <a:t>一个类由于不同的原因而被修改。</a:t>
            </a:r>
            <a:endParaRPr lang="en-US" altLang="zh-CN" sz="2400" dirty="0"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</a:rPr>
              <a:t>重构方法</a:t>
            </a: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Arial" pitchFamily="34" charset="0"/>
              </a:rPr>
              <a:t>将类拆分成多个，每个类只因为一种变化而修改。</a:t>
            </a:r>
            <a:endParaRPr lang="en-US" altLang="zh-CN" sz="2400" dirty="0">
              <a:latin typeface="Arial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0C394A-FCF3-471E-8A8B-47D3788E24A1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霰弹式修改</a:t>
            </a:r>
            <a:r>
              <a:rPr lang="zh-CN" altLang="zh-CN" sz="2400" b="1">
                <a:latin typeface="Arial" panose="020B0604020202020204" pitchFamily="34" charset="0"/>
              </a:rPr>
              <a:t>(Shotgun Surgery)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en-US" altLang="zh-CN" sz="2400" b="1">
              <a:latin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         </a:t>
            </a:r>
            <a:r>
              <a:rPr lang="zh-CN" altLang="en-US" sz="2400">
                <a:latin typeface="Arial" panose="020B0604020202020204" pitchFamily="34" charset="0"/>
              </a:rPr>
              <a:t>与发散式变化相反，遇到变化时需要修改许多不同的类。</a:t>
            </a:r>
            <a:endParaRPr lang="en-US" altLang="zh-CN" sz="2400">
              <a:latin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重构方法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Arial" panose="020B0604020202020204" pitchFamily="34" charset="0"/>
              </a:rPr>
              <a:t>将类似的功能放到一个类中。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F68471-189B-4E5B-B726-1BFD32C08D39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216E56-BF39-406D-8B8A-D401CAD3F1FA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9AD0F-D246-4C42-B754-FC87DB96DE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4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3861-A3D1-4A7A-A781-64ADC03B079D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432EA-A7A4-4B4D-B1D4-EAB96D073F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6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75350-D89C-4E22-BF54-B41EDB07D4A1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A4CC8-36B2-4218-BAD7-663D41701B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CF0D5-37C1-4201-BFA6-BD83AC1427A9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5AA8E-5C33-4F4F-8868-3DD6F2C376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7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646919-2EA8-49FC-8B74-0ED3FA1EA75B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6FE2B-F415-4D46-9F4A-6D5D1AFBD8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B3B50-024E-4CBE-AFBD-C23CBCFFD041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3190A-88D3-48BD-B650-0B549FB9A1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7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CC71A1-07A6-4900-97C7-79BB37652C54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03562-88CC-44AD-A187-A6F6066DC2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5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A789E-2ED7-4518-AD42-327921C1CE0C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2CE0B-615B-48CE-8D46-0A410C64B0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076343-CEB6-4353-B2CA-47FAFEE8B09A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F1BE1-9A53-4A20-B21B-66CC56E97D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F4FBA3-F8A5-411A-8070-786CF3DFD479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A295F-BF73-4FBD-AD65-6DB27B23C8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流程图: 过程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流程图: 过程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E7F330-29D8-4AAA-8DC1-1B30E9BC1D11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B7D44-5F54-432F-B328-6C2D23C4CB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5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33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F32BF9D-DB45-496E-A4DD-D493EBE808C3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ea typeface="华文中宋" panose="02010600040101010101" pitchFamily="2" charset="-122"/>
              </a:defRPr>
            </a:lvl1pPr>
          </a:lstStyle>
          <a:p>
            <a:fld id="{1953AE95-2B15-433B-BE02-9B440B42278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4" r:id="rId2"/>
    <p:sldLayoutId id="2147483820" r:id="rId3"/>
    <p:sldLayoutId id="2147483815" r:id="rId4"/>
    <p:sldLayoutId id="2147483821" r:id="rId5"/>
    <p:sldLayoutId id="2147483816" r:id="rId6"/>
    <p:sldLayoutId id="2147483822" r:id="rId7"/>
    <p:sldLayoutId id="2147483823" r:id="rId8"/>
    <p:sldLayoutId id="2147483824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隶书" pitchFamily="49" charset="-122"/>
          <a:ea typeface="隶书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9pPr>
      <a:extLst/>
    </p:titleStyle>
    <p:bodyStyle>
      <a:lvl1pPr marL="365125" indent="-282575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39763" indent="-236538" algn="l" rtl="0" eaLnBrk="0" fontAlgn="base" hangingPunct="0">
        <a:lnSpc>
          <a:spcPct val="150000"/>
        </a:lnSpc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85825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6963" indent="-17303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296988" indent="-182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350" y="549275"/>
            <a:ext cx="7407275" cy="233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重构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改善既有代码的设计</a:t>
            </a:r>
            <a:b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</a:b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350" y="24209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/>
              <a:t>Refactoring: Improving the Design of Existing Code</a:t>
            </a:r>
            <a:endParaRPr lang="zh-CN" altLang="en-US" sz="2400" dirty="0"/>
          </a:p>
        </p:txBody>
      </p:sp>
      <p:pic>
        <p:nvPicPr>
          <p:cNvPr id="1026" name="Picture 2" descr="C:\Users\PengSW\Desktop\Catalog.asp_files\shup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805838">
            <a:off x="6327775" y="3702050"/>
            <a:ext cx="2116138" cy="2655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73138"/>
          </a:xfrm>
        </p:spPr>
        <p:txBody>
          <a:bodyPr/>
          <a:lstStyle/>
          <a:p>
            <a:r>
              <a:rPr lang="en-US" altLang="zh-CN"/>
              <a:t>Switch Statements</a:t>
            </a:r>
            <a:endParaRPr lang="zh-CN" altLang="en-US"/>
          </a:p>
        </p:txBody>
      </p:sp>
      <p:sp>
        <p:nvSpPr>
          <p:cNvPr id="17412" name="矩形 3"/>
          <p:cNvSpPr>
            <a:spLocks noChangeArrowheads="1"/>
          </p:cNvSpPr>
          <p:nvPr/>
        </p:nvSpPr>
        <p:spPr bwMode="auto">
          <a:xfrm>
            <a:off x="2062163" y="2492375"/>
            <a:ext cx="654208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double Calc(double fData1, char cOp, double fData2)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double fResult;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switch (cOp)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'+': fResult = fData1 + fData2; break;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'-': fResult = fData1 - fData2; break;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'*': fResult = fData1 * fData2; break;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'/':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if (fData2==0.) throw string("</a:t>
            </a:r>
            <a:r>
              <a:rPr lang="zh-CN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除数不能为零！</a:t>
            </a:r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fResult = fData1 / fData2;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default: throw string("</a:t>
            </a:r>
            <a:r>
              <a:rPr lang="zh-CN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不可识别的运算符！</a:t>
            </a:r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return fResult;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2490788" y="2636838"/>
            <a:ext cx="4572000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 TemporaryFieldDemo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void swap()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temp = x;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x = y;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y = temp;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8436" name="内容占位符 3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804863"/>
          </a:xfrm>
        </p:spPr>
        <p:txBody>
          <a:bodyPr/>
          <a:lstStyle/>
          <a:p>
            <a:r>
              <a:rPr lang="en-US" altLang="zh-CN"/>
              <a:t>Temporary Field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9459" name="内容占位符 4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01700"/>
          </a:xfrm>
        </p:spPr>
        <p:txBody>
          <a:bodyPr/>
          <a:lstStyle/>
          <a:p>
            <a:r>
              <a:rPr lang="en-US" altLang="zh-CN"/>
              <a:t>Message Chains</a:t>
            </a:r>
            <a:endParaRPr lang="zh-CN" altLang="en-US"/>
          </a:p>
        </p:txBody>
      </p:sp>
      <p:sp>
        <p:nvSpPr>
          <p:cNvPr id="19460" name="矩形 3"/>
          <p:cNvSpPr>
            <a:spLocks noChangeArrowheads="1"/>
          </p:cNvSpPr>
          <p:nvPr/>
        </p:nvSpPr>
        <p:spPr bwMode="auto">
          <a:xfrm>
            <a:off x="1116013" y="2638425"/>
            <a:ext cx="7920037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 MessageChainsDemo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double getTemperature()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Thermoment aThermoment = m_station.getThermoment();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aThermoment.getTemperature();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Station m_station;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73138"/>
          </a:xfrm>
        </p:spPr>
        <p:txBody>
          <a:bodyPr/>
          <a:lstStyle/>
          <a:p>
            <a:r>
              <a:rPr lang="en-US" altLang="zh-CN"/>
              <a:t>Refused Bequest</a:t>
            </a: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31913" y="2997200"/>
            <a:ext cx="77771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长方形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class Rectangle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void setHeight(int h) { m_height=h;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void setWidth(int w) { m_width=w;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int Height() const { return m_height;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int Width() const { return m_width;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int Cycle() const { return (Height() + Width()) * 2;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int Area() const { return Height() * Width();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int m_height;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int m_width;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65250" y="2997200"/>
            <a:ext cx="7239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正方形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class Square : public Rectangle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setEdge(int edge)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m_height = edge;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m_width = edge;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setWidth(int w){ setSize(w);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setHeight(int h){ setSize(h);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重构前的准备</a:t>
            </a:r>
            <a:r>
              <a:rPr lang="en-US" altLang="zh-CN" sz="3600" dirty="0"/>
              <a:t>(Building Test)</a:t>
            </a:r>
            <a:endParaRPr lang="zh-CN" altLang="en-US" sz="4400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自测试代码</a:t>
            </a:r>
            <a:endParaRPr lang="en-US" altLang="zh-CN"/>
          </a:p>
          <a:p>
            <a:r>
              <a:rPr lang="zh-CN" altLang="en-US"/>
              <a:t>单元测试</a:t>
            </a:r>
            <a:endParaRPr lang="en-US" altLang="zh-CN"/>
          </a:p>
          <a:p>
            <a:r>
              <a:rPr lang="zh-CN" altLang="en-US"/>
              <a:t>功能测试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如何重构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400" dirty="0"/>
              <a:t>Composing Methods </a:t>
            </a:r>
            <a:r>
              <a:rPr lang="zh-CN" altLang="en-US" sz="1600" dirty="0"/>
              <a:t>重新组织函数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Moving Features Between Objects </a:t>
            </a:r>
            <a:r>
              <a:rPr lang="zh-CN" altLang="en-US" sz="1600" dirty="0"/>
              <a:t>特性迁移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Organizing Data </a:t>
            </a:r>
            <a:r>
              <a:rPr lang="zh-CN" altLang="en-US" sz="1600" dirty="0"/>
              <a:t>重新组织数据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Simplifying Conditional Expressions </a:t>
            </a:r>
            <a:r>
              <a:rPr lang="zh-CN" altLang="en-US" sz="1600" dirty="0"/>
              <a:t>简化条件表达式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Making Method Calls Simpler </a:t>
            </a:r>
            <a:r>
              <a:rPr lang="zh-CN" altLang="en-US" sz="1600" dirty="0"/>
              <a:t>简化函数调用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Dealing with Generalization </a:t>
            </a:r>
            <a:r>
              <a:rPr lang="zh-CN" altLang="en-US" sz="1600" dirty="0"/>
              <a:t>处理概括关系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Big </a:t>
            </a:r>
            <a:r>
              <a:rPr lang="en-US" altLang="zh-CN" sz="2400" dirty="0" err="1"/>
              <a:t>Refactorings</a:t>
            </a:r>
            <a:r>
              <a:rPr lang="en-US" altLang="zh-CN" sz="2400" dirty="0"/>
              <a:t> </a:t>
            </a:r>
            <a:r>
              <a:rPr lang="zh-CN" altLang="en-US" sz="1600" dirty="0"/>
              <a:t>大型重构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Composing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CN" dirty="0"/>
              <a:t>Extract Method</a:t>
            </a:r>
          </a:p>
          <a:p>
            <a:pPr>
              <a:defRPr/>
            </a:pPr>
            <a:r>
              <a:rPr lang="en-US" altLang="zh-CN" dirty="0"/>
              <a:t>Inline Method</a:t>
            </a:r>
          </a:p>
          <a:p>
            <a:pPr>
              <a:defRPr/>
            </a:pPr>
            <a:r>
              <a:rPr lang="en-US" altLang="zh-CN" dirty="0"/>
              <a:t>Inline Temp</a:t>
            </a:r>
          </a:p>
          <a:p>
            <a:pPr>
              <a:defRPr/>
            </a:pPr>
            <a:r>
              <a:rPr lang="en-US" altLang="zh-CN" dirty="0"/>
              <a:t>Replace Temp with Query</a:t>
            </a:r>
          </a:p>
          <a:p>
            <a:pPr>
              <a:defRPr/>
            </a:pPr>
            <a:r>
              <a:rPr lang="en-US" altLang="zh-CN" dirty="0"/>
              <a:t>Introduce Explaining Variable</a:t>
            </a:r>
          </a:p>
          <a:p>
            <a:pPr>
              <a:defRPr/>
            </a:pPr>
            <a:r>
              <a:rPr lang="en-US" altLang="zh-CN" dirty="0"/>
              <a:t>Split Temporary Variable</a:t>
            </a:r>
          </a:p>
          <a:p>
            <a:pPr>
              <a:defRPr/>
            </a:pPr>
            <a:r>
              <a:rPr lang="en-US" altLang="zh-CN" dirty="0"/>
              <a:t>Remove Assignments to Parameters</a:t>
            </a:r>
          </a:p>
          <a:p>
            <a:pPr>
              <a:defRPr/>
            </a:pPr>
            <a:r>
              <a:rPr lang="en-US" altLang="zh-CN" dirty="0"/>
              <a:t>Replace Method with Method Object</a:t>
            </a:r>
          </a:p>
          <a:p>
            <a:pPr>
              <a:defRPr/>
            </a:pPr>
            <a:r>
              <a:rPr lang="en-US" altLang="zh-CN" dirty="0"/>
              <a:t>Substitute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Moving Features Between Objects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/>
              <a:t>Move Method</a:t>
            </a:r>
          </a:p>
          <a:p>
            <a:pPr>
              <a:defRPr/>
            </a:pPr>
            <a:r>
              <a:rPr lang="en-US" altLang="zh-CN" dirty="0"/>
              <a:t>Move Field</a:t>
            </a:r>
          </a:p>
          <a:p>
            <a:pPr>
              <a:defRPr/>
            </a:pPr>
            <a:r>
              <a:rPr lang="en-US" altLang="zh-CN" dirty="0"/>
              <a:t>Extract Class</a:t>
            </a:r>
          </a:p>
          <a:p>
            <a:pPr>
              <a:defRPr/>
            </a:pPr>
            <a:r>
              <a:rPr lang="en-US" altLang="zh-CN" dirty="0"/>
              <a:t>Inline Class</a:t>
            </a:r>
          </a:p>
          <a:p>
            <a:pPr>
              <a:defRPr/>
            </a:pPr>
            <a:r>
              <a:rPr lang="en-US" altLang="zh-CN" dirty="0"/>
              <a:t>Hide Delegate</a:t>
            </a:r>
          </a:p>
          <a:p>
            <a:pPr>
              <a:defRPr/>
            </a:pPr>
            <a:r>
              <a:rPr lang="en-US" altLang="zh-CN" dirty="0"/>
              <a:t>Remove Middle Man</a:t>
            </a:r>
          </a:p>
          <a:p>
            <a:pPr>
              <a:defRPr/>
            </a:pPr>
            <a:r>
              <a:rPr lang="en-US" altLang="zh-CN" dirty="0"/>
              <a:t>Introduce Foreign Method</a:t>
            </a:r>
          </a:p>
          <a:p>
            <a:pPr>
              <a:defRPr/>
            </a:pPr>
            <a:r>
              <a:rPr lang="en-US" altLang="zh-CN" dirty="0"/>
              <a:t>Introduce Local Extension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Organizing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/>
              <a:t>Self Encapsulate Field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Data Value with Object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Change Value to Reference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Change Reference to Value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Array with Object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Duplicate Observed Data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Change Unidirectional Association to Bidirectional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Change Bidirectional Association to Unidirectional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Magic Number with Symbolic Constant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Encapsulate Field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Encapsulate Collection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Record with Data Class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Type Code with Class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Type Code with Subclasses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Type Code with State/Strategy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Subclass with Fields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200" dirty="0"/>
              <a:t>Simplifying Conditional Expression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/>
              <a:t>Decompose Conditional</a:t>
            </a:r>
          </a:p>
          <a:p>
            <a:pPr>
              <a:defRPr/>
            </a:pPr>
            <a:r>
              <a:rPr lang="en-US" altLang="zh-CN" dirty="0"/>
              <a:t>Consolidate Conditional Expression</a:t>
            </a:r>
          </a:p>
          <a:p>
            <a:pPr>
              <a:defRPr/>
            </a:pPr>
            <a:r>
              <a:rPr lang="en-US" altLang="zh-CN" dirty="0"/>
              <a:t>Consolidate Duplicate Conditional Fragments</a:t>
            </a:r>
          </a:p>
          <a:p>
            <a:pPr>
              <a:defRPr/>
            </a:pPr>
            <a:r>
              <a:rPr lang="en-US" altLang="zh-CN" dirty="0"/>
              <a:t>Remove Control Flag</a:t>
            </a:r>
          </a:p>
          <a:p>
            <a:pPr>
              <a:defRPr/>
            </a:pPr>
            <a:r>
              <a:rPr lang="en-US" altLang="zh-CN" dirty="0"/>
              <a:t>Replace Nested Conditional with Guard Clauses</a:t>
            </a:r>
          </a:p>
          <a:p>
            <a:pPr>
              <a:defRPr/>
            </a:pPr>
            <a:r>
              <a:rPr lang="en-US" altLang="zh-CN" dirty="0"/>
              <a:t>Replace Conditional with Polymorphism</a:t>
            </a:r>
          </a:p>
          <a:p>
            <a:pPr>
              <a:defRPr/>
            </a:pPr>
            <a:r>
              <a:rPr lang="en-US" altLang="zh-CN" dirty="0"/>
              <a:t>Introduce Null Object</a:t>
            </a:r>
          </a:p>
          <a:p>
            <a:pPr>
              <a:defRPr/>
            </a:pPr>
            <a:r>
              <a:rPr lang="en-US" altLang="zh-CN" dirty="0"/>
              <a:t>Introduce Assertion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什么是重构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6" y="1478389"/>
            <a:ext cx="8028879" cy="526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amountFor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(Rental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计算一笔租片费用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double result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switch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aRental.getMovie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getPriceCode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Movie.REGULAR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普通片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result += 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&gt; 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result +=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- 2) *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Movie.NEW_RELEASE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新片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result +=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* 3;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Movie.CHILDRENS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儿童片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result +=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&gt; 3)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result +=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- 3) *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043606" y="1478389"/>
            <a:ext cx="8028877" cy="526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amountFor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(Rental each)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计算一笔租片费用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switch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each.getMovie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getPriceCode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Movie.REGULAR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普通片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+= 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&gt; 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+=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- 2) *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Movie.NEW_RELEASE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新片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* 3;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Movie.CHILDRENS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儿童片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+=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&gt; 3)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+=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- 3) *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9712" y="2660819"/>
            <a:ext cx="6394782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重构即</a:t>
            </a:r>
            <a:r>
              <a:rPr lang="zh-CN" altLang="en-US" sz="2400" dirty="0"/>
              <a:t>在不改变代码外在行为的前提下，对代码做出修改，以改进程序的内部结构，提高代码的可理解性和可维护性。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Making Method Calls Simpler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/>
              <a:t>Rename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Add Parameter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Remove Parameter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Separate Query from Modifier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Parameterize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Parameter with Explicit Methods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Preserve Whole Object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Parameter with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Introduce Parameter Object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Remove Setting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Hide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Constructor with Factory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Encapsulate Downcast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Error Code with Exception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Exception with Test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Dealing with Generalization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/>
              <a:t>Pull Up Field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Pull Up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Pull Up Constructor Body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Push Down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Push Down Field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Extract Subclass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Extract Superclass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Extract Interface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Collapse Hierarchy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Form Template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Inheritance with Delegation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Delegation with Inheritance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Big Refactorings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Tease Apart Inheritance</a:t>
            </a:r>
          </a:p>
          <a:p>
            <a:r>
              <a:rPr lang="en-US" altLang="zh-CN"/>
              <a:t>Convert Procedural Design to Objects</a:t>
            </a:r>
          </a:p>
          <a:p>
            <a:r>
              <a:rPr lang="en-US" altLang="zh-CN"/>
              <a:t>Separate Domain from Presentation</a:t>
            </a:r>
          </a:p>
          <a:p>
            <a:r>
              <a:rPr lang="en-US" altLang="zh-CN"/>
              <a:t>Extract Hierarchy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/>
          <p:cNvSpPr>
            <a:spLocks noChangeArrowheads="1"/>
          </p:cNvSpPr>
          <p:nvPr/>
        </p:nvSpPr>
        <p:spPr bwMode="auto">
          <a:xfrm>
            <a:off x="1163638" y="908050"/>
            <a:ext cx="7704137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MovieList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void WriteTo(Writer &amp;aWriter)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Iterator aIterator = m_movies.iterator();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while (aIterator.hasNext())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Movie &amp;aMovie = (Movie &amp;)aIterator.next();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aWriter.write(aMovie.getName());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aWriter.write("|");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aWriter.write(aMovie.getCategory());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aWriter.write("|");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aWriter.write(aMovie.getPersonator());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aWriter.write("\n");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4128" y="5861303"/>
            <a:ext cx="280076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Extract Method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331913" y="3789363"/>
            <a:ext cx="770413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class MovieList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WriteTo(Writer &amp;aWriter)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Iterator aIterator = m_movies.iterator();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while (aIterator.hasNext())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Movie &amp;aMovie =  (Movie &amp;)aIterator.next();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aMovie.WriteTo(aWriter);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1331913" y="393700"/>
            <a:ext cx="7704137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class Movie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WriteTo(Writer &amp;aWriter)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aWriter.write(getName());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aWriter.write("|");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aWriter.write(getCategory());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aWriter.write("|");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aWriter.write(getPersonator());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aWriter.write("\n");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1116013" y="115888"/>
            <a:ext cx="7777162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// price is base price - quantity discount + shipping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return Quantity * itemPrice - max(0, quantity-500) * itemPrice * 0.05 + min(quantity*itemPrice*0.1, 100);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2740858"/>
            <a:ext cx="505298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Introduce Explaining Variable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46175" y="3573463"/>
            <a:ext cx="775176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double basePrice = quantity * itemPrice;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double quantityDiscount =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max(0, quantity - 500) * itemPrice*0.05;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double shipping = min(basePrice * 0.1, 100);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return basePrice - quantityDiscount + shipping;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1258888" y="647700"/>
            <a:ext cx="66071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double temp = 2 * (_height + _width);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do something with temp...</a:t>
            </a:r>
          </a:p>
          <a:p>
            <a:pPr eaLnBrk="1" hangingPunct="1"/>
            <a:endParaRPr lang="en-US" altLang="zh-CN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temp = _height * _width;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do something with temp...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265" y="2720945"/>
            <a:ext cx="4283545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Split Temporary Variable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58888" y="3716338"/>
            <a:ext cx="73453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perimeter = 2 * (_height + _width);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 with perimeter...</a:t>
            </a:r>
          </a:p>
          <a:p>
            <a:pPr eaLnBrk="1" hangingPunct="1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area = _height * _width;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 with area...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1187450" y="219075"/>
            <a:ext cx="76327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getRating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moreThanFiveLateDeliveries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? 2 : 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moreThanFiveLateDeliveries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numberOfLateDeliveries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187450" y="4546027"/>
            <a:ext cx="7344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getRating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(_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numberOfLatedDeliveries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5) ? 2 : 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78255" y="3906045"/>
            <a:ext cx="288968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Method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1835150" y="1412875"/>
            <a:ext cx="5454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anOrder.basePrice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1000);</a:t>
            </a:r>
          </a:p>
        </p:txBody>
      </p:sp>
      <p:sp>
        <p:nvSpPr>
          <p:cNvPr id="2" name="矩形 1"/>
          <p:cNvSpPr/>
          <p:nvPr/>
        </p:nvSpPr>
        <p:spPr>
          <a:xfrm>
            <a:off x="1820951" y="2708920"/>
            <a:ext cx="3255105" cy="507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Temp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820951" y="3861048"/>
            <a:ext cx="5454650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anOrder.basePrice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1000);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/>
          <p:cNvSpPr>
            <a:spLocks noChangeArrowheads="1"/>
          </p:cNvSpPr>
          <p:nvPr/>
        </p:nvSpPr>
        <p:spPr bwMode="auto">
          <a:xfrm>
            <a:off x="1263523" y="332656"/>
            <a:ext cx="785018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_quantity * 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0.95;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0.98;</a:t>
            </a:r>
          </a:p>
        </p:txBody>
      </p:sp>
      <p:sp>
        <p:nvSpPr>
          <p:cNvPr id="2" name="矩形 1"/>
          <p:cNvSpPr/>
          <p:nvPr/>
        </p:nvSpPr>
        <p:spPr>
          <a:xfrm>
            <a:off x="1263523" y="2348880"/>
            <a:ext cx="466795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Temp with Query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63523" y="3026276"/>
            <a:ext cx="668960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1000)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0.95;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0.98;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_quantity * 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为什么要重构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重构改进软件设计</a:t>
            </a:r>
            <a:endParaRPr lang="en-US" altLang="zh-CN"/>
          </a:p>
          <a:p>
            <a:r>
              <a:rPr lang="zh-CN" altLang="en-US"/>
              <a:t>重构使软件更易被理解</a:t>
            </a:r>
            <a:endParaRPr lang="en-US" altLang="zh-CN"/>
          </a:p>
          <a:p>
            <a:r>
              <a:rPr lang="zh-CN" altLang="en-US"/>
              <a:t>重构帮助找到</a:t>
            </a:r>
            <a:r>
              <a:rPr lang="en-US" altLang="zh-CN"/>
              <a:t>BUG</a:t>
            </a:r>
          </a:p>
          <a:p>
            <a:r>
              <a:rPr lang="zh-CN" altLang="en-US"/>
              <a:t>重构帮助提高编程速度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260648"/>
            <a:ext cx="6984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_quantity * _itemPrice;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discountFactor;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(basePrice &gt; 1000)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0.95;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0.98;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basePrice * discountFactor;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1187624" y="4509120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discountFactor;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(basePrice() &gt; 1000)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0.95;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0.98;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basePrice() * discountFactor;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87624" y="3419008"/>
            <a:ext cx="58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basePrice()</a:t>
            </a: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_quantity * _itemPrice;</a:t>
            </a: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4600" y="2815193"/>
            <a:ext cx="4725551" cy="507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Temp with Query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0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7644" y="3504549"/>
            <a:ext cx="66247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discountFactor()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(basePrice() &gt; 1000) return 0.95;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return 0.98;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1367644" y="404664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discountFactor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(basePrice() &gt; 1000)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0.95;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0.98;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basePrice() * discountFactor;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370280" y="2704197"/>
            <a:ext cx="4713887" cy="507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Temp with Query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7644" y="4972952"/>
            <a:ext cx="63727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basePrice() * discountFactor();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4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1331640" y="260648"/>
            <a:ext cx="763359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discount(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quantity,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50)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2;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(quantity &gt; 100)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10000)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4;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339145" y="2836352"/>
            <a:ext cx="5958408" cy="507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Assignments to Parameters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3565397"/>
            <a:ext cx="77776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discount(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quantity,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50) result -= 2;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(quantity &gt; 100) result -= 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10000) result -= 4;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1079500" y="601663"/>
            <a:ext cx="79216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Account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gamma(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quantity,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importantValue1 = 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quantity) + delta();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importantValue2 = 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+ 100;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importantValue1) &gt; 100)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importantValue2 -= 20;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importantValue3 = importantValue2 * 7;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importantValue3 - 2 * importantValue1;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矩形 1"/>
          <p:cNvSpPr/>
          <p:nvPr/>
        </p:nvSpPr>
        <p:spPr>
          <a:xfrm>
            <a:off x="1094712" y="5949280"/>
            <a:ext cx="642961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Method with Method Object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>
            <a:off x="979488" y="333375"/>
            <a:ext cx="8129587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Gamma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Gamma(Account &amp;_account,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_quantity,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account(_account),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quantity(_quantity),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compute()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importantValue1 =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quantity) + 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account.delta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importantValue2 =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+ 100;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importantValue1) &gt; 100)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importantValue2 -= 20;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importantValue3 = importantValue2 * 7;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importantValue3 - 2 * importantValue1;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Account &amp;account;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quantity;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importantValue1;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importantValue2;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importantValue3;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935038" y="1557338"/>
            <a:ext cx="8208962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Account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int gamma(int inputVal, int quantity, int yearToDate()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Gamma(*this, inputVal, quantity,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yearToDate).compute();</a:t>
            </a:r>
            <a:b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/>
          <p:cNvSpPr>
            <a:spLocks noChangeArrowheads="1"/>
          </p:cNvSpPr>
          <p:nvPr/>
        </p:nvSpPr>
        <p:spPr bwMode="auto">
          <a:xfrm>
            <a:off x="1187450" y="260350"/>
            <a:ext cx="65341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int fib(int n)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int result;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if (n == 0)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result = 0;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else if (n &lt;= 2)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result = 1;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result = fib(n - 1) + fib(n - 2);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3532946"/>
            <a:ext cx="766908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Replace Nested Conditional with Guard Clauses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87450" y="4297363"/>
            <a:ext cx="75977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int fib(int n)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if (n == 0) return 0;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if (n &lt;= 2) return 1;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return fib(n - 1) + fib(n - 2);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2"/>
          <p:cNvSpPr>
            <a:spLocks noChangeArrowheads="1"/>
          </p:cNvSpPr>
          <p:nvPr/>
        </p:nvSpPr>
        <p:spPr bwMode="auto">
          <a:xfrm>
            <a:off x="1331913" y="2320925"/>
            <a:ext cx="72723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// 0:engineer, 1:salesman, 2:manager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int m_EmployeeType;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9912" y="5861303"/>
            <a:ext cx="505298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Replace Type with Subclasses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/>
          <p:cNvSpPr>
            <a:spLocks noChangeArrowheads="1"/>
          </p:cNvSpPr>
          <p:nvPr/>
        </p:nvSpPr>
        <p:spPr bwMode="auto">
          <a:xfrm>
            <a:off x="2286000" y="1166813"/>
            <a:ext cx="457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zh-CN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Engineer : public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Salesman : public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Manager : public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"/>
          <p:cNvSpPr>
            <a:spLocks noChangeArrowheads="1"/>
          </p:cNvSpPr>
          <p:nvPr/>
        </p:nvSpPr>
        <p:spPr bwMode="auto">
          <a:xfrm>
            <a:off x="1524000" y="427038"/>
            <a:ext cx="7129463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string GetDepartmentName() const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switch (m_EmployeeType)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case 0: return "Engineering";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case 1: return "Sales";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case 2: return "Management";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default: return "Unknown";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// 0:engineer, 1:salesman, 2:manager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int m_EmployeeType;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5807641"/>
            <a:ext cx="6437981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Replace Conditional with Polymorphism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何时进行重构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添加功能时重构</a:t>
            </a:r>
            <a:endParaRPr lang="en-US" altLang="zh-CN"/>
          </a:p>
          <a:p>
            <a:pPr eaLnBrk="1" hangingPunct="1"/>
            <a:r>
              <a:rPr lang="zh-CN" altLang="en-US"/>
              <a:t>修补错误时重构</a:t>
            </a:r>
            <a:endParaRPr lang="en-US" altLang="zh-CN"/>
          </a:p>
          <a:p>
            <a:pPr eaLnBrk="1" hangingPunct="1"/>
            <a:r>
              <a:rPr lang="zh-CN" altLang="en-US"/>
              <a:t>复审代码时重构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/>
          <p:cNvSpPr>
            <a:spLocks noChangeArrowheads="1"/>
          </p:cNvSpPr>
          <p:nvPr/>
        </p:nvSpPr>
        <p:spPr bwMode="auto">
          <a:xfrm>
            <a:off x="1123554" y="332656"/>
            <a:ext cx="776892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string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GetDepartmentName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"Unknown"; 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Engineer : public Employee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GetDepartmentName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"Engineering"; }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Salesman : public Employee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GetDepartmentName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"Sales"; }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Manager : public Employee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GetDepartmentName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"Management"; }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何时不应该重构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代码不能正常运作时</a:t>
            </a:r>
            <a:endParaRPr lang="en-US" altLang="zh-CN"/>
          </a:p>
          <a:p>
            <a:r>
              <a:rPr lang="zh-CN" altLang="en-US"/>
              <a:t>项目已近最后期限时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对谁进行重构</a:t>
            </a:r>
            <a:r>
              <a:rPr lang="en-US" altLang="zh-CN" sz="3600" dirty="0"/>
              <a:t>(Bad Smells in Code)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>
            <a:normAutofit fontScale="55000" lnSpcReduction="20000"/>
          </a:bodyPr>
          <a:lstStyle/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Duplicated Code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Long Method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Large Class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Long Parameter List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Divergent Change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Shotgun Surgery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Feature Envy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Data Clumps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Primitive Obsession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Switch Statements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Parallel Inheritance Hierarchies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>
            <a:normAutofit fontScale="55000" lnSpcReduction="20000"/>
          </a:bodyPr>
          <a:lstStyle/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Lazy Class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Speculative Generality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Temporary Field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Message Chains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Middle Man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Inappropriate Intimacy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Alternative Classes with Different Interfaces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Incomplete Library Class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Data Class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Refused Bequest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Comments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73138"/>
          </a:xfrm>
        </p:spPr>
        <p:txBody>
          <a:bodyPr/>
          <a:lstStyle/>
          <a:p>
            <a:r>
              <a:rPr lang="en-US" altLang="zh-CN"/>
              <a:t>Divergent Change</a:t>
            </a:r>
            <a:endParaRPr lang="zh-CN" alt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2" t="16310" r="34325" b="5898"/>
          <a:stretch>
            <a:fillRect/>
          </a:stretch>
        </p:blipFill>
        <p:spPr bwMode="auto">
          <a:xfrm>
            <a:off x="1331913" y="3016250"/>
            <a:ext cx="29781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6030" r="2348" b="5637"/>
          <a:stretch>
            <a:fillRect/>
          </a:stretch>
        </p:blipFill>
        <p:spPr bwMode="auto">
          <a:xfrm>
            <a:off x="1331913" y="2781300"/>
            <a:ext cx="7627937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01700"/>
          </a:xfrm>
        </p:spPr>
        <p:txBody>
          <a:bodyPr/>
          <a:lstStyle/>
          <a:p>
            <a:r>
              <a:rPr lang="en-US" altLang="zh-CN"/>
              <a:t>Shotgun Surgery</a:t>
            </a:r>
            <a:endParaRPr lang="zh-CN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t="6003" r="2238" b="15050"/>
          <a:stretch>
            <a:fillRect/>
          </a:stretch>
        </p:blipFill>
        <p:spPr bwMode="auto">
          <a:xfrm>
            <a:off x="1116013" y="3213100"/>
            <a:ext cx="7718425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1118" r="526" b="1118"/>
          <a:stretch>
            <a:fillRect/>
          </a:stretch>
        </p:blipFill>
        <p:spPr bwMode="auto">
          <a:xfrm>
            <a:off x="1231900" y="2360613"/>
            <a:ext cx="7602538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73138"/>
          </a:xfrm>
        </p:spPr>
        <p:txBody>
          <a:bodyPr/>
          <a:lstStyle/>
          <a:p>
            <a:r>
              <a:rPr lang="en-US" altLang="zh-CN"/>
              <a:t>Feature Envy</a:t>
            </a:r>
            <a:endParaRPr lang="zh-CN" altLang="en-US"/>
          </a:p>
        </p:txBody>
      </p:sp>
      <p:sp>
        <p:nvSpPr>
          <p:cNvPr id="16388" name="矩形 3"/>
          <p:cNvSpPr>
            <a:spLocks noChangeArrowheads="1"/>
          </p:cNvSpPr>
          <p:nvPr/>
        </p:nvSpPr>
        <p:spPr bwMode="auto">
          <a:xfrm>
            <a:off x="1979613" y="2555875"/>
            <a:ext cx="6408737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class MovieList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WriteTo(Writer &amp;aWriter)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Iterator aIterator = m_movies.iterator();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while (aIterator.hasNext())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Movie &amp;aMovie = (Movie &amp;)aIterator.next();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aWriter.write(aMovie.getName());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aWriter.write("|");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aWriter.write(aMovie.getCategory());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aWriter.write("|");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aWriter.write(aMovie.getPersonator());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aWriter.write("\n");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b="1" dirty="0" smtClean="0">
            <a:latin typeface="Courier New" pitchFamily="49" charset="0"/>
            <a:cs typeface="Courier New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990</TotalTime>
  <Words>2774</Words>
  <Application>Microsoft Office PowerPoint</Application>
  <PresentationFormat>全屏显示(4:3)</PresentationFormat>
  <Paragraphs>591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华文新魏</vt:lpstr>
      <vt:lpstr>隶书</vt:lpstr>
      <vt:lpstr>微软雅黑</vt:lpstr>
      <vt:lpstr>Arial</vt:lpstr>
      <vt:lpstr>Calibri</vt:lpstr>
      <vt:lpstr>Courier New</vt:lpstr>
      <vt:lpstr>Gill Sans MT</vt:lpstr>
      <vt:lpstr>Verdana</vt:lpstr>
      <vt:lpstr>Wingdings</vt:lpstr>
      <vt:lpstr>Wingdings 2</vt:lpstr>
      <vt:lpstr>夏至</vt:lpstr>
      <vt:lpstr>重构——改善既有代码的设计 </vt:lpstr>
      <vt:lpstr>什么是重构</vt:lpstr>
      <vt:lpstr>为什么要重构</vt:lpstr>
      <vt:lpstr>何时进行重构</vt:lpstr>
      <vt:lpstr>何时不应该重构</vt:lpstr>
      <vt:lpstr>对谁进行重构(Bad Smells in Code)</vt:lpstr>
      <vt:lpstr>Bad Smells in Code</vt:lpstr>
      <vt:lpstr>Bad Smells in Code</vt:lpstr>
      <vt:lpstr>Bad Smells in Code</vt:lpstr>
      <vt:lpstr>Bad Smells in Code</vt:lpstr>
      <vt:lpstr>Bad Smells in Code</vt:lpstr>
      <vt:lpstr>Bad Smells in Code</vt:lpstr>
      <vt:lpstr>Bad Smells in Code</vt:lpstr>
      <vt:lpstr>重构前的准备(Building Test)</vt:lpstr>
      <vt:lpstr>如何重构</vt:lpstr>
      <vt:lpstr>Composing Methods</vt:lpstr>
      <vt:lpstr>Moving Features Between Objects</vt:lpstr>
      <vt:lpstr>Organizing Data</vt:lpstr>
      <vt:lpstr>Simplifying Conditional Expression</vt:lpstr>
      <vt:lpstr>Making Method Calls Simpler</vt:lpstr>
      <vt:lpstr>Dealing with Generalization</vt:lpstr>
      <vt:lpstr>Big Refactorings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重构——改善既有代码的设计 </dc:title>
  <dc:creator>PENG Siwei</dc:creator>
  <cp:lastModifiedBy>PENG Siwei</cp:lastModifiedBy>
  <cp:revision>52</cp:revision>
  <dcterms:created xsi:type="dcterms:W3CDTF">2011-09-26T00:51:06Z</dcterms:created>
  <dcterms:modified xsi:type="dcterms:W3CDTF">2019-11-13T00:04:28Z</dcterms:modified>
</cp:coreProperties>
</file>