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3" r:id="rId10"/>
    <p:sldId id="265" r:id="rId11"/>
    <p:sldId id="267" r:id="rId12"/>
    <p:sldId id="266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90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8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2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1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6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0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 </a:t>
            </a:r>
            <a:r>
              <a:rPr lang="en-US" altLang="zh-CN"/>
              <a:t>&amp; JSON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30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查询语法</a:t>
            </a:r>
            <a:r>
              <a:rPr lang="en-US" altLang="zh-CN" dirty="0"/>
              <a:t>XPath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29767"/>
              </p:ext>
            </p:extLst>
          </p:nvPr>
        </p:nvGraphicFramePr>
        <p:xfrm>
          <a:off x="1981566" y="2306593"/>
          <a:ext cx="6516467" cy="3886202"/>
        </p:xfrm>
        <a:graphic>
          <a:graphicData uri="http://schemas.openxmlformats.org/drawingml/2006/table">
            <a:tbl>
              <a:tblPr/>
              <a:tblGrid>
                <a:gridCol w="1756018">
                  <a:extLst>
                    <a:ext uri="{9D8B030D-6E8A-4147-A177-3AD203B41FA5}">
                      <a16:colId xmlns:a16="http://schemas.microsoft.com/office/drawing/2014/main" val="1516514014"/>
                    </a:ext>
                  </a:extLst>
                </a:gridCol>
                <a:gridCol w="4760449">
                  <a:extLst>
                    <a:ext uri="{9D8B030D-6E8A-4147-A177-3AD203B41FA5}">
                      <a16:colId xmlns:a16="http://schemas.microsoft.com/office/drawing/2014/main" val="2118690231"/>
                    </a:ext>
                  </a:extLst>
                </a:gridCol>
              </a:tblGrid>
              <a:tr h="35263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路径表达式</a:t>
                      </a:r>
                    </a:p>
                  </a:txBody>
                  <a:tcPr marL="54530" marR="136326" marT="45442" marB="4544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结果</a:t>
                      </a:r>
                    </a:p>
                  </a:txBody>
                  <a:tcPr marL="54530" marR="136326" marT="45442" marB="4544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20115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元素的所有子节点。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6839"/>
                  </a:ext>
                </a:extLst>
              </a:tr>
              <a:tr h="894299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选取根元素 </a:t>
                      </a:r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bookstore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注释：假如路径起始于正斜杠</a:t>
                      </a:r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( / )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，则此路径始终代表到某元素的绝对路径！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57147"/>
                  </a:ext>
                </a:extLst>
              </a:tr>
              <a:tr h="6325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bookstore/book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的子元素的所有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44129"/>
                  </a:ext>
                </a:extLst>
              </a:tr>
              <a:tr h="6325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//book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子元素，而不管它们在文档中的位置。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16422"/>
                  </a:ext>
                </a:extLst>
              </a:tr>
              <a:tr h="6325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bookstore//book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选择属于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元素的后代的所有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元素，而不管它们位于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之下的什么位置。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22157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//@lang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选取名为 </a:t>
                      </a:r>
                      <a:r>
                        <a:rPr lang="en-US" altLang="zh-CN" sz="1200" baseline="0" dirty="0" err="1">
                          <a:effectLst/>
                          <a:latin typeface="Courier New" panose="02070309020205020404" pitchFamily="49" charset="0"/>
                        </a:rPr>
                        <a:t>lang</a:t>
                      </a:r>
                      <a:r>
                        <a:rPr lang="en-US" altLang="zh-CN" sz="1200" baseline="0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的所有属性。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查询语法</a:t>
            </a:r>
            <a:r>
              <a:rPr lang="en-US" altLang="zh-CN" dirty="0"/>
              <a:t>XPath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05780"/>
              </p:ext>
            </p:extLst>
          </p:nvPr>
        </p:nvGraphicFramePr>
        <p:xfrm>
          <a:off x="2381270" y="2532566"/>
          <a:ext cx="5717059" cy="3136331"/>
        </p:xfrm>
        <a:graphic>
          <a:graphicData uri="http://schemas.openxmlformats.org/drawingml/2006/table">
            <a:tbl>
              <a:tblPr/>
              <a:tblGrid>
                <a:gridCol w="1738184">
                  <a:extLst>
                    <a:ext uri="{9D8B030D-6E8A-4147-A177-3AD203B41FA5}">
                      <a16:colId xmlns:a16="http://schemas.microsoft.com/office/drawing/2014/main" val="1707760766"/>
                    </a:ext>
                  </a:extLst>
                </a:gridCol>
                <a:gridCol w="3978875">
                  <a:extLst>
                    <a:ext uri="{9D8B030D-6E8A-4147-A177-3AD203B41FA5}">
                      <a16:colId xmlns:a16="http://schemas.microsoft.com/office/drawing/2014/main" val="4140428993"/>
                    </a:ext>
                  </a:extLst>
                </a:gridCol>
              </a:tblGrid>
              <a:tr h="194668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路径表达式</a:t>
                      </a:r>
                    </a:p>
                  </a:txBody>
                  <a:tcPr marL="37487" marR="93719" marT="31240" marB="3124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结果</a:t>
                      </a:r>
                    </a:p>
                  </a:txBody>
                  <a:tcPr marL="37487" marR="93719" marT="31240" marB="3124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10544"/>
                  </a:ext>
                </a:extLst>
              </a:tr>
              <a:tr h="105883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/bookstore/*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元素的所有子元素。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53240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//*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选取文档中的所有元素。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43706"/>
                  </a:ext>
                </a:extLst>
              </a:tr>
              <a:tr h="105883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//title[@*]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选取所有带有属性的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9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27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查询语法</a:t>
            </a:r>
            <a:r>
              <a:rPr lang="en-US" altLang="zh-CN" dirty="0"/>
              <a:t>XPath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63880"/>
              </p:ext>
            </p:extLst>
          </p:nvPr>
        </p:nvGraphicFramePr>
        <p:xfrm>
          <a:off x="1697530" y="2257168"/>
          <a:ext cx="7084539" cy="416086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849165987"/>
                    </a:ext>
                  </a:extLst>
                </a:gridCol>
                <a:gridCol w="3731739">
                  <a:extLst>
                    <a:ext uri="{9D8B030D-6E8A-4147-A177-3AD203B41FA5}">
                      <a16:colId xmlns:a16="http://schemas.microsoft.com/office/drawing/2014/main" val="2269950982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路径表达式</a:t>
                      </a:r>
                    </a:p>
                  </a:txBody>
                  <a:tcPr marL="4137" marR="10344" marT="3448" marB="34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结果</a:t>
                      </a:r>
                    </a:p>
                  </a:txBody>
                  <a:tcPr marL="4137" marR="10344" marT="3448" marB="34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41963"/>
                  </a:ext>
                </a:extLst>
              </a:tr>
              <a:tr h="38561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/bookstore/book[1]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子元素的第一个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7862"/>
                  </a:ext>
                </a:extLst>
              </a:tr>
              <a:tr h="40547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/bookstore/book[last()]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子元素的最后一个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74396"/>
                  </a:ext>
                </a:extLst>
              </a:tr>
              <a:tr h="42533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/bookstore/book[last()-1]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子元素的倒数第二个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65018"/>
                  </a:ext>
                </a:extLst>
              </a:tr>
              <a:tr h="50477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/bookstore/book[position()&lt;3]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选取最前面的两个属于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元素的子元素的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659433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//title[@</a:t>
                      </a:r>
                      <a:r>
                        <a:rPr lang="en-US" sz="1200" baseline="0" dirty="0" err="1">
                          <a:effectLst/>
                          <a:latin typeface="Courier New" panose="02070309020205020404" pitchFamily="49" charset="0"/>
                        </a:rPr>
                        <a:t>lang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选取所有拥有名为 </a:t>
                      </a:r>
                      <a:r>
                        <a:rPr lang="en-US" sz="1200" baseline="0" dirty="0" err="1">
                          <a:effectLst/>
                          <a:latin typeface="Courier New" panose="02070309020205020404" pitchFamily="49" charset="0"/>
                        </a:rPr>
                        <a:t>lang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的属性的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07971"/>
                  </a:ext>
                </a:extLst>
              </a:tr>
              <a:tr h="4650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//title[@lang='eng']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元素，且这些元素拥有值为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eng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的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lang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属性。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12847"/>
                  </a:ext>
                </a:extLst>
              </a:tr>
              <a:tr h="60407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/bookstore/book[price&gt;35.00]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元素，且其中的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price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元素的值须大于 </a:t>
                      </a:r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35.00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92523"/>
                  </a:ext>
                </a:extLst>
              </a:tr>
              <a:tr h="703372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/bookstore/book[price&gt;35.00]/title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元素中的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元素的所有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元素，且其中的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price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元素的值须大于 </a:t>
                      </a:r>
                      <a:r>
                        <a:rPr lang="en-US" altLang="zh-CN" sz="1200" baseline="0" dirty="0">
                          <a:effectLst/>
                          <a:latin typeface="Courier New" panose="02070309020205020404" pitchFamily="49" charset="0"/>
                        </a:rPr>
                        <a:t>35.00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7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64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中的</a:t>
            </a:r>
            <a:r>
              <a:rPr lang="en-US" altLang="zh-CN" dirty="0"/>
              <a:t>XML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System.Xml</a:t>
            </a:r>
            <a:endParaRPr lang="en-US" altLang="zh-CN" dirty="0"/>
          </a:p>
          <a:p>
            <a:pPr lvl="1"/>
            <a:r>
              <a:rPr lang="en-US" altLang="zh-CN" dirty="0" err="1"/>
              <a:t>XmlDocument</a:t>
            </a:r>
            <a:r>
              <a:rPr lang="en-US" altLang="zh-CN" dirty="0"/>
              <a:t>, </a:t>
            </a:r>
            <a:r>
              <a:rPr lang="en-US" altLang="zh-CN" dirty="0" err="1"/>
              <a:t>XmlNode</a:t>
            </a:r>
            <a:r>
              <a:rPr lang="en-US" altLang="zh-CN" dirty="0"/>
              <a:t>, </a:t>
            </a:r>
            <a:r>
              <a:rPr lang="en-US" altLang="zh-CN" dirty="0" err="1"/>
              <a:t>XmlAttribute</a:t>
            </a:r>
            <a:r>
              <a:rPr lang="en-US" altLang="zh-CN" dirty="0"/>
              <a:t>, …</a:t>
            </a:r>
          </a:p>
          <a:p>
            <a:r>
              <a:rPr lang="en-US" altLang="zh-CN" dirty="0" err="1"/>
              <a:t>System.Xml.Linq</a:t>
            </a:r>
            <a:endParaRPr lang="en-US" altLang="zh-CN" dirty="0"/>
          </a:p>
          <a:p>
            <a:pPr lvl="1"/>
            <a:r>
              <a:rPr lang="en-US" altLang="zh-CN" dirty="0" err="1"/>
              <a:t>XDocument</a:t>
            </a:r>
            <a:r>
              <a:rPr lang="en-US" altLang="zh-CN" dirty="0"/>
              <a:t>, </a:t>
            </a:r>
            <a:r>
              <a:rPr lang="en-US" altLang="zh-CN" dirty="0" err="1"/>
              <a:t>XElement</a:t>
            </a:r>
            <a:r>
              <a:rPr lang="en-US" altLang="zh-CN" dirty="0"/>
              <a:t>, </a:t>
            </a:r>
            <a:r>
              <a:rPr lang="en-US" altLang="zh-CN" dirty="0" err="1"/>
              <a:t>Xattribute</a:t>
            </a:r>
            <a:r>
              <a:rPr lang="en-US" altLang="zh-CN" dirty="0"/>
              <a:t>, …</a:t>
            </a:r>
          </a:p>
          <a:p>
            <a:r>
              <a:rPr lang="en-US" altLang="zh-CN" dirty="0" err="1"/>
              <a:t>System.Xml.Xpath</a:t>
            </a:r>
            <a:endParaRPr lang="en-US" altLang="zh-CN" dirty="0"/>
          </a:p>
          <a:p>
            <a:pPr lvl="1"/>
            <a:r>
              <a:rPr lang="en-US" altLang="zh-CN" dirty="0" err="1"/>
              <a:t>XPathSelectElement</a:t>
            </a:r>
            <a:r>
              <a:rPr lang="en-US" altLang="zh-CN" dirty="0"/>
              <a:t>, </a:t>
            </a:r>
            <a:r>
              <a:rPr lang="en-US" altLang="zh-CN" dirty="0" err="1"/>
              <a:t>XPathSelectElements</a:t>
            </a:r>
            <a:r>
              <a:rPr lang="en-US" altLang="zh-CN" dirty="0"/>
              <a:t>, 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02</a:t>
            </a:r>
            <a:r>
              <a:rPr lang="zh-CN" altLang="en-US" dirty="0"/>
              <a:t>：打开</a:t>
            </a:r>
            <a:r>
              <a:rPr lang="en-US" altLang="zh-CN" dirty="0"/>
              <a:t>Xml</a:t>
            </a:r>
            <a:r>
              <a:rPr lang="zh-CN" altLang="en-US" dirty="0"/>
              <a:t>文档并查询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System.Xml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创建</a:t>
            </a:r>
            <a:r>
              <a:rPr lang="en-US" altLang="zh-CN" dirty="0" err="1"/>
              <a:t>XmlDocument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TreeView</a:t>
            </a:r>
            <a:r>
              <a:rPr lang="zh-CN" altLang="en-US" dirty="0"/>
              <a:t>显示</a:t>
            </a:r>
            <a:r>
              <a:rPr lang="en-US" altLang="zh-CN" dirty="0"/>
              <a:t>Xml</a:t>
            </a:r>
            <a:r>
              <a:rPr lang="zh-CN" altLang="en-US" dirty="0"/>
              <a:t>文档内容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XPath</a:t>
            </a:r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文档中进行查询检索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044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03</a:t>
            </a:r>
            <a:r>
              <a:rPr lang="zh-CN" altLang="en-US" dirty="0"/>
              <a:t>：用</a:t>
            </a:r>
            <a:r>
              <a:rPr lang="en-US" altLang="zh-CN" dirty="0"/>
              <a:t>Xml</a:t>
            </a:r>
            <a:r>
              <a:rPr lang="zh-CN" altLang="en-US" dirty="0"/>
              <a:t>进行序列化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定义内部对象</a:t>
            </a:r>
            <a:endParaRPr lang="en-US" altLang="zh-CN" dirty="0"/>
          </a:p>
          <a:p>
            <a:r>
              <a:rPr lang="zh-CN" altLang="en-US" dirty="0"/>
              <a:t>描述内部对象的</a:t>
            </a:r>
            <a:r>
              <a:rPr lang="en-US" altLang="zh-CN" dirty="0"/>
              <a:t>Xml</a:t>
            </a:r>
            <a:r>
              <a:rPr lang="zh-CN" altLang="en-US" dirty="0"/>
              <a:t>序列化（从</a:t>
            </a:r>
            <a:r>
              <a:rPr lang="en-US" altLang="zh-CN" dirty="0"/>
              <a:t>Xml</a:t>
            </a:r>
            <a:r>
              <a:rPr lang="zh-CN" altLang="en-US" dirty="0"/>
              <a:t>读入、创建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Xml</a:t>
            </a:r>
            <a:r>
              <a:rPr lang="zh-CN" altLang="en-US" dirty="0"/>
              <a:t>格式进行内部对象的序列化（打开、保存）</a:t>
            </a:r>
          </a:p>
        </p:txBody>
      </p:sp>
    </p:spTree>
    <p:extLst>
      <p:ext uri="{BB962C8B-B14F-4D97-AF65-F5344CB8AC3E}">
        <p14:creationId xmlns:p14="http://schemas.microsoft.com/office/powerpoint/2010/main" val="111578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67D3-9CB3-321E-9A29-1D62AB1C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DD61D-5377-EFF3-3023-182D7ABB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646670"/>
          </a:xfrm>
        </p:spPr>
        <p:txBody>
          <a:bodyPr/>
          <a:lstStyle/>
          <a:p>
            <a:r>
              <a:rPr lang="en-US" altLang="zh-CN" dirty="0"/>
              <a:t>JavaScript Object Notation</a:t>
            </a:r>
            <a:endParaRPr lang="zh-CN" altLang="en-US" dirty="0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A5DD941E-31BE-2549-B566-0B4A355F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22" y="3175686"/>
            <a:ext cx="2396980" cy="26882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图片包含 日程表&#10;&#10;描述已自动生成">
            <a:extLst>
              <a:ext uri="{FF2B5EF4-FFF2-40B4-BE49-F238E27FC236}">
                <a16:creationId xmlns:a16="http://schemas.microsoft.com/office/drawing/2014/main" id="{4A16CB3E-7C89-6FE4-9B0B-6A40A411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442" y="2699950"/>
            <a:ext cx="2525555" cy="3887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9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15B96-FCFF-8A0C-DDC1-B8E903E3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的基本语法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9A0BE-9C76-4BC6-E503-6B8BFF07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593" y="2145956"/>
            <a:ext cx="6591985" cy="377762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键值对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"Key" : "value"</a:t>
            </a:r>
          </a:p>
          <a:p>
            <a:r>
              <a:rPr lang="zh-CN" altLang="en-US" dirty="0"/>
              <a:t>逗号分隔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"name":"</a:t>
            </a:r>
            <a:r>
              <a:rPr lang="en-US" altLang="zh-CN" i="1" dirty="0" err="1">
                <a:solidFill>
                  <a:srgbClr val="FF0000"/>
                </a:solidFill>
              </a:rPr>
              <a:t>baidu</a:t>
            </a:r>
            <a:r>
              <a:rPr lang="en-US" altLang="zh-CN" i="1" dirty="0">
                <a:solidFill>
                  <a:srgbClr val="FF0000"/>
                </a:solidFill>
              </a:rPr>
              <a:t>" , "</a:t>
            </a:r>
            <a:r>
              <a:rPr lang="en-US" altLang="zh-CN" i="1" dirty="0" err="1">
                <a:solidFill>
                  <a:srgbClr val="FF0000"/>
                </a:solidFill>
              </a:rPr>
              <a:t>url</a:t>
            </a:r>
            <a:r>
              <a:rPr lang="en-US" altLang="zh-CN" i="1" dirty="0">
                <a:solidFill>
                  <a:srgbClr val="FF0000"/>
                </a:solidFill>
              </a:rPr>
              <a:t>":"www.baidu.com"</a:t>
            </a:r>
          </a:p>
          <a:p>
            <a:r>
              <a:rPr lang="zh-CN" altLang="en-US" dirty="0"/>
              <a:t>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"site": {"name":“</a:t>
            </a:r>
            <a:r>
              <a:rPr lang="en-US" altLang="zh-CN" i="1" dirty="0" err="1">
                <a:solidFill>
                  <a:srgbClr val="FF0000"/>
                </a:solidFill>
              </a:rPr>
              <a:t>baidu</a:t>
            </a:r>
            <a:r>
              <a:rPr lang="en-US" altLang="zh-CN" i="1" dirty="0">
                <a:solidFill>
                  <a:srgbClr val="FF0000"/>
                </a:solidFill>
              </a:rPr>
              <a:t>" , "</a:t>
            </a:r>
            <a:r>
              <a:rPr lang="en-US" altLang="zh-CN" i="1" dirty="0" err="1">
                <a:solidFill>
                  <a:srgbClr val="FF0000"/>
                </a:solidFill>
              </a:rPr>
              <a:t>url</a:t>
            </a:r>
            <a:r>
              <a:rPr lang="en-US" altLang="zh-CN" i="1" dirty="0">
                <a:solidFill>
                  <a:srgbClr val="FF0000"/>
                </a:solidFill>
              </a:rPr>
              <a:t>":"www.baidu.com"}</a:t>
            </a:r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"sites": [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        { "name":“</a:t>
            </a:r>
            <a:r>
              <a:rPr lang="en-US" altLang="zh-CN" i="1" dirty="0" err="1">
                <a:solidFill>
                  <a:srgbClr val="FF0000"/>
                </a:solidFill>
              </a:rPr>
              <a:t>baidu</a:t>
            </a:r>
            <a:r>
              <a:rPr lang="en-US" altLang="zh-CN" i="1" dirty="0">
                <a:solidFill>
                  <a:srgbClr val="FF0000"/>
                </a:solidFill>
              </a:rPr>
              <a:t>" , "</a:t>
            </a:r>
            <a:r>
              <a:rPr lang="en-US" altLang="zh-CN" i="1" dirty="0" err="1">
                <a:solidFill>
                  <a:srgbClr val="FF0000"/>
                </a:solidFill>
              </a:rPr>
              <a:t>url</a:t>
            </a:r>
            <a:r>
              <a:rPr lang="en-US" altLang="zh-CN" i="1" dirty="0">
                <a:solidFill>
                  <a:srgbClr val="FF0000"/>
                </a:solidFill>
              </a:rPr>
              <a:t>":"www.baidu.com" }, 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        { "</a:t>
            </a:r>
            <a:r>
              <a:rPr lang="en-US" altLang="zh-CN" i="1" dirty="0" err="1">
                <a:solidFill>
                  <a:srgbClr val="FF0000"/>
                </a:solidFill>
              </a:rPr>
              <a:t>name":"google</a:t>
            </a:r>
            <a:r>
              <a:rPr lang="en-US" altLang="zh-CN" i="1" dirty="0">
                <a:solidFill>
                  <a:srgbClr val="FF0000"/>
                </a:solidFill>
              </a:rPr>
              <a:t>" , "</a:t>
            </a:r>
            <a:r>
              <a:rPr lang="en-US" altLang="zh-CN" i="1" dirty="0" err="1">
                <a:solidFill>
                  <a:srgbClr val="FF0000"/>
                </a:solidFill>
              </a:rPr>
              <a:t>url</a:t>
            </a:r>
            <a:r>
              <a:rPr lang="en-US" altLang="zh-CN" i="1" dirty="0">
                <a:solidFill>
                  <a:srgbClr val="FF0000"/>
                </a:solidFill>
              </a:rPr>
              <a:t>":"www.google.com" }, 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        { "name":“</a:t>
            </a:r>
            <a:r>
              <a:rPr lang="en-US" altLang="zh-CN" i="1" dirty="0" err="1">
                <a:solidFill>
                  <a:srgbClr val="FF0000"/>
                </a:solidFill>
              </a:rPr>
              <a:t>weibo</a:t>
            </a:r>
            <a:r>
              <a:rPr lang="en-US" altLang="zh-CN" i="1" dirty="0">
                <a:solidFill>
                  <a:srgbClr val="FF0000"/>
                </a:solidFill>
              </a:rPr>
              <a:t>" , "</a:t>
            </a:r>
            <a:r>
              <a:rPr lang="en-US" altLang="zh-CN" i="1" dirty="0" err="1">
                <a:solidFill>
                  <a:srgbClr val="FF0000"/>
                </a:solidFill>
              </a:rPr>
              <a:t>url</a:t>
            </a:r>
            <a:r>
              <a:rPr lang="en-US" altLang="zh-CN" i="1" dirty="0">
                <a:solidFill>
                  <a:srgbClr val="FF0000"/>
                </a:solidFill>
              </a:rPr>
              <a:t>":"www.weibo.com" }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]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33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883C4-8585-36DC-C5AC-3281B2B2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基本语法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B0C30-6EF8-9ECE-8462-6058FC2C9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80" y="2280695"/>
            <a:ext cx="3222584" cy="15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A2A99C-4303-CA1F-F19F-DCA31F1D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0" y="4953001"/>
            <a:ext cx="3549276" cy="9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BD3AD4-2C6D-BD43-96D9-65527258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49" y="3064475"/>
            <a:ext cx="3204970" cy="22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1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B938E-F586-DB2E-4BDA-ED5397D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中的</a:t>
            </a:r>
            <a:r>
              <a:rPr lang="en-US" altLang="zh-CN" dirty="0"/>
              <a:t>JSON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D09E1-C60C-8AE2-D8C6-CEC7F12A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System.Runtime.Serialization.Json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DataContractJsonSerializer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ReadObject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WriteObject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9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XML——Extensible Markup Language</a:t>
            </a:r>
          </a:p>
          <a:p>
            <a:pPr lvl="1"/>
            <a:r>
              <a:rPr lang="zh-CN" altLang="en-US" dirty="0"/>
              <a:t>标记语言</a:t>
            </a:r>
            <a:endParaRPr lang="en-US" altLang="zh-CN" dirty="0"/>
          </a:p>
          <a:p>
            <a:pPr lvl="1"/>
            <a:r>
              <a:rPr lang="en-US" altLang="zh-CN" dirty="0"/>
              <a:t>SGML </a:t>
            </a:r>
            <a:r>
              <a:rPr lang="en-US" altLang="zh-CN" dirty="0">
                <a:sym typeface="Wingdings" panose="05000000000000000000" pitchFamily="2" charset="2"/>
              </a:rPr>
              <a:t> HTML  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25401" y="3819933"/>
            <a:ext cx="5730275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&lt;!--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XML </a:t>
            </a:r>
            <a:r>
              <a:rPr lang="zh-CN" altLang="en-US" sz="1050" dirty="0">
                <a:solidFill>
                  <a:srgbClr val="8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样例 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recipename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Ice Cream Sundae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recipename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ingredlist</a:t>
            </a:r>
            <a:r>
              <a:rPr lang="en-US" altLang="zh-CN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author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Jack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chocolate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cherry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ingredlist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preptime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value="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minutes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C6CD4E-520F-8529-3794-A21FCF245772}"/>
              </a:ext>
            </a:extLst>
          </p:cNvPr>
          <p:cNvSpPr txBox="1"/>
          <p:nvPr/>
        </p:nvSpPr>
        <p:spPr>
          <a:xfrm>
            <a:off x="518985" y="97318"/>
            <a:ext cx="8396416" cy="6663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System.IO;</a:t>
            </a:r>
          </a:p>
          <a:p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System.Runtime.Serialization.Json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System.Runtime.Serialization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CSTest3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DataContract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endParaRPr lang="en-US" altLang="zh-CN" sz="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[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{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baidu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[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Description {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"Baidu Site"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[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"www.baidu.com"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Memo {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"Nothing."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ObjectToJsonDemo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Item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Item();</a:t>
            </a:r>
          </a:p>
          <a:p>
            <a:endParaRPr lang="zh-CN" altLang="en-US" sz="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DataContractJsonSerializer aSerializer = </a:t>
            </a:r>
            <a:r>
              <a:rPr lang="pt-BR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pt-B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DataContractJsonSerializer(</a:t>
            </a:r>
            <a:r>
              <a:rPr lang="pt-BR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typeof</a:t>
            </a:r>
            <a:r>
              <a:rPr lang="pt-B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(Item));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byte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aJsonBytes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aSerializer.WriteObject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aStream.Seek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SeekOrigin.Begin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aJsonBytes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aStream.ToArray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Encoding.UTF8.GetString(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aJsonBytes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JsonToObjectDemo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</a:p>
          <a:p>
            <a:r>
              <a:rPr lang="en-US" altLang="zh-CN" sz="7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@"{</a:t>
            </a:r>
          </a:p>
          <a:p>
            <a:r>
              <a:rPr lang="en-US" altLang="zh-CN" sz="7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""Name"": ""Google"",</a:t>
            </a:r>
          </a:p>
          <a:p>
            <a:r>
              <a:rPr lang="en-US" altLang="zh-CN" sz="7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""Description"": ""Google Site"",</a:t>
            </a:r>
          </a:p>
          <a:p>
            <a:r>
              <a:rPr lang="en-US" altLang="zh-CN" sz="7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""</a:t>
            </a:r>
            <a:r>
              <a:rPr lang="en-US" altLang="zh-CN" sz="7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7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"": ""www.google.com""</a:t>
            </a:r>
          </a:p>
          <a:p>
            <a:r>
              <a:rPr lang="en-US" altLang="zh-CN" sz="7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Item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(Encoding.UTF8.GetBytes(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)))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DataContractJsonSerializer aJsonSerializer = </a:t>
            </a:r>
            <a:r>
              <a:rPr lang="pt-BR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pt-B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DataContractJsonSerializer(</a:t>
            </a:r>
            <a:r>
              <a:rPr lang="pt-BR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typeof</a:t>
            </a:r>
            <a:r>
              <a:rPr lang="pt-B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(Item));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aJsonSerializer.ReadObject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Item;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$"Name =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aItem.Name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fr-F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fr-FR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$"Description = </a:t>
            </a:r>
            <a:r>
              <a:rPr lang="fr-F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{aItem.Description}</a:t>
            </a:r>
            <a:r>
              <a:rPr lang="fr-FR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fr-FR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aItem.Url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$"Memo =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aItem.Memo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ObjectToJsonDemo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JsonToObjectDemo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7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3CE176-A4F2-CA7F-A7F5-0957CF45D794}"/>
              </a:ext>
            </a:extLst>
          </p:cNvPr>
          <p:cNvSpPr txBox="1"/>
          <p:nvPr/>
        </p:nvSpPr>
        <p:spPr>
          <a:xfrm>
            <a:off x="271850" y="311328"/>
            <a:ext cx="5727357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DataContract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baidu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Description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"Baidu Site"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"www.baidu.com"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Memo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"Nothing."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57D8ED-F408-A573-F795-A954710BE2EA}"/>
              </a:ext>
            </a:extLst>
          </p:cNvPr>
          <p:cNvSpPr txBox="1"/>
          <p:nvPr/>
        </p:nvSpPr>
        <p:spPr>
          <a:xfrm>
            <a:off x="568412" y="2070107"/>
            <a:ext cx="8405684" cy="448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ObjectToJsonDemo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Item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Item();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DataContractJsonSerializer aSerializer = </a:t>
            </a:r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DataContractJsonSerializer(</a:t>
            </a:r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typeof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(Item));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byte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aJsonBytes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aSerializer.WriteObject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aStream.Seek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SeekOrigin.Begin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aJsonBytes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aStream.ToArray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Encoding.UTF8.GetString(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aJsonBytes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62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3CE176-A4F2-CA7F-A7F5-0957CF45D794}"/>
              </a:ext>
            </a:extLst>
          </p:cNvPr>
          <p:cNvSpPr txBox="1"/>
          <p:nvPr/>
        </p:nvSpPr>
        <p:spPr>
          <a:xfrm>
            <a:off x="322300" y="374390"/>
            <a:ext cx="5727357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DataContract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baidu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Description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"Baidu Site"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DataMember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"www.baidu.com"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Memo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 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"Nothing."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A00A1B-ED74-18FF-C072-629FCBAF0A6E}"/>
              </a:ext>
            </a:extLst>
          </p:cNvPr>
          <p:cNvSpPr txBox="1"/>
          <p:nvPr/>
        </p:nvSpPr>
        <p:spPr>
          <a:xfrm>
            <a:off x="595937" y="2529086"/>
            <a:ext cx="8291384" cy="3600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JsonToObjectDemo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</a:p>
          <a:p>
            <a:r>
              <a:rPr lang="en-US" altLang="zh-CN" sz="12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@"{</a:t>
            </a:r>
          </a:p>
          <a:p>
            <a:r>
              <a:rPr lang="en-US" altLang="zh-CN" sz="12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""Name"": ""Google"",</a:t>
            </a:r>
          </a:p>
          <a:p>
            <a:r>
              <a:rPr lang="en-US" altLang="zh-CN" sz="12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""Description"": ""Google Site"",</a:t>
            </a:r>
          </a:p>
          <a:p>
            <a:r>
              <a:rPr lang="en-US" altLang="zh-CN" sz="12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sz="12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12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"": ""www.google.com""</a:t>
            </a:r>
          </a:p>
          <a:p>
            <a:r>
              <a:rPr lang="en-US" altLang="zh-CN" sz="12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Item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MemoryStream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(Encoding.UTF8.GetBytes(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aJsonText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DataContractJsonSerializer aJsonSerializer = </a:t>
            </a:r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DataContractJsonSerializer(</a:t>
            </a:r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typeof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(Item));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aJsonSerializer.ReadObject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Item;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$"Name =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aItem.Name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Console.WriteLine(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$"Description = 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{aItem.Description}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aItem.Url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$"Memo =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aItem.Memo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4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48446-5ABE-FD37-F4B3-909951B5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辅助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CB9F3-AF0B-1214-96A9-862D9B32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</a:t>
            </a:r>
            <a:r>
              <a:rPr lang="en-US" altLang="zh-CN" dirty="0"/>
              <a:t>JSON</a:t>
            </a:r>
            <a:r>
              <a:rPr lang="zh-CN" altLang="en-US" dirty="0"/>
              <a:t>数据类</a:t>
            </a:r>
            <a:endParaRPr lang="en-US" altLang="zh-CN" dirty="0"/>
          </a:p>
          <a:p>
            <a:pPr lvl="1"/>
            <a:r>
              <a:rPr lang="zh-CN" altLang="en-US" dirty="0"/>
              <a:t>复制</a:t>
            </a:r>
            <a:r>
              <a:rPr lang="en-US" altLang="zh-CN" dirty="0" err="1"/>
              <a:t>json</a:t>
            </a:r>
            <a:r>
              <a:rPr lang="zh-CN" altLang="en-US" dirty="0"/>
              <a:t>文本</a:t>
            </a:r>
            <a:endParaRPr lang="en-US" altLang="zh-CN" dirty="0"/>
          </a:p>
          <a:p>
            <a:pPr lvl="1"/>
            <a:r>
              <a:rPr lang="zh-CN" altLang="en-US" dirty="0"/>
              <a:t>打开一个</a:t>
            </a:r>
            <a:r>
              <a:rPr lang="en-US" altLang="zh-CN" dirty="0"/>
              <a:t>.cs</a:t>
            </a:r>
            <a:r>
              <a:rPr lang="zh-CN" altLang="en-US" dirty="0"/>
              <a:t>代码文件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JSON</a:t>
            </a:r>
            <a:r>
              <a:rPr lang="zh-CN" altLang="en-US" dirty="0"/>
              <a:t>粘贴为类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AD9FCA-2C23-F0C3-8D74-28E00E1D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33" y="3721784"/>
            <a:ext cx="3913503" cy="22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02BCA-7274-C26A-94AB-CC960DC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JSON</a:t>
            </a:r>
            <a:r>
              <a:rPr lang="zh-CN" altLang="en-US" dirty="0"/>
              <a:t>文本的序列化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65B9E-841F-4306-0E8F-5FC80387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JSON</a:t>
            </a:r>
            <a:r>
              <a:rPr lang="zh-CN" altLang="en-US" dirty="0"/>
              <a:t>文本；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JSON</a:t>
            </a:r>
            <a:r>
              <a:rPr lang="zh-CN" altLang="en-US" dirty="0"/>
              <a:t>导入到</a:t>
            </a:r>
            <a:r>
              <a:rPr lang="en-US" altLang="zh-CN" dirty="0"/>
              <a:t>Visual Studio</a:t>
            </a:r>
            <a:r>
              <a:rPr lang="zh-CN" altLang="en-US" dirty="0"/>
              <a:t>中生成数据类；</a:t>
            </a:r>
            <a:endParaRPr lang="en-US" altLang="zh-CN" dirty="0"/>
          </a:p>
          <a:p>
            <a:r>
              <a:rPr lang="zh-CN" altLang="en-US" dirty="0"/>
              <a:t>编写代码将</a:t>
            </a:r>
            <a:r>
              <a:rPr lang="en-US" altLang="zh-CN" dirty="0"/>
              <a:t>JSON</a:t>
            </a:r>
            <a:r>
              <a:rPr lang="zh-CN" altLang="en-US" dirty="0"/>
              <a:t>文本转换为数据类的实例；</a:t>
            </a:r>
          </a:p>
        </p:txBody>
      </p:sp>
    </p:spTree>
    <p:extLst>
      <p:ext uri="{BB962C8B-B14F-4D97-AF65-F5344CB8AC3E}">
        <p14:creationId xmlns:p14="http://schemas.microsoft.com/office/powerpoint/2010/main" val="29877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中的实体引用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预定义的实体引用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1587"/>
              </p:ext>
            </p:extLst>
          </p:nvPr>
        </p:nvGraphicFramePr>
        <p:xfrm>
          <a:off x="2718487" y="3332892"/>
          <a:ext cx="4654378" cy="20134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7189">
                  <a:extLst>
                    <a:ext uri="{9D8B030D-6E8A-4147-A177-3AD203B41FA5}">
                      <a16:colId xmlns:a16="http://schemas.microsoft.com/office/drawing/2014/main" val="1382813490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3434220366"/>
                    </a:ext>
                  </a:extLst>
                </a:gridCol>
              </a:tblGrid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572123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16401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&amp;amp;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91299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apos</a:t>
                      </a:r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46835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</a:t>
                      </a:r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7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中的</a:t>
            </a:r>
            <a:r>
              <a:rPr lang="en-US" altLang="zh-CN" dirty="0"/>
              <a:t>CDATA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41405"/>
          </a:xfrm>
        </p:spPr>
        <p:txBody>
          <a:bodyPr/>
          <a:lstStyle/>
          <a:p>
            <a:r>
              <a:rPr lang="en-US" altLang="zh-CN" dirty="0"/>
              <a:t>CDATA</a:t>
            </a:r>
            <a:r>
              <a:rPr lang="zh-CN" altLang="en-US" dirty="0"/>
              <a:t>区段表示不须解析的部分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3275742" y="3319848"/>
            <a:ext cx="3925330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script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&lt;![CDATA[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matchwo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if (a &lt; b &amp;&amp; a &lt; 0) then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    return 1;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    return 0;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]]&gt;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script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99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的验证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DTD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7070" y="3734734"/>
            <a:ext cx="3864404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&lt;?xml version="1.0" encoding="utf-8"?&gt;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&lt;!DOCTYPE note SYSTEM "Note.dtd"&gt;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note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George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John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heading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Reminder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heading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Don't forget the meeting!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note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9204" y="3734734"/>
            <a:ext cx="3735859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&lt;!DOCTYPE note [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note (</a:t>
            </a:r>
            <a:r>
              <a:rPr lang="en-US" altLang="zh-CN" sz="1200" dirty="0" err="1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to,from,heading,body</a:t>
            </a: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to     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from   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heading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body   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]&gt;</a:t>
            </a:r>
            <a:r>
              <a:rPr lang="zh-CN" altLang="en-US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0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07308"/>
          </a:xfrm>
        </p:spPr>
        <p:txBody>
          <a:bodyPr/>
          <a:lstStyle/>
          <a:p>
            <a:r>
              <a:rPr lang="en-US" altLang="zh-CN" dirty="0"/>
              <a:t>XML Schema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1330" y="3169508"/>
            <a:ext cx="5424616" cy="332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note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xs:complexType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xs:sequence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 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heading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xs:sequence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xs:complexType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41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查看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直接以文本方式或在浏览器中查看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CSS</a:t>
            </a:r>
            <a:r>
              <a:rPr lang="zh-CN" altLang="en-US" dirty="0"/>
              <a:t>控制</a:t>
            </a:r>
            <a:r>
              <a:rPr lang="en-US" altLang="zh-CN" dirty="0"/>
              <a:t>XML</a:t>
            </a:r>
            <a:r>
              <a:rPr lang="zh-CN" altLang="en-US" dirty="0"/>
              <a:t>在浏览器中的显示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XSLT</a:t>
            </a:r>
            <a:r>
              <a:rPr lang="zh-CN" altLang="en-US" dirty="0"/>
              <a:t>控制</a:t>
            </a:r>
            <a:r>
              <a:rPr lang="en-US" altLang="zh-CN" dirty="0"/>
              <a:t>XML</a:t>
            </a:r>
            <a:r>
              <a:rPr lang="zh-CN" altLang="en-US" dirty="0"/>
              <a:t>在浏览器中的显示</a:t>
            </a:r>
          </a:p>
        </p:txBody>
      </p:sp>
    </p:spTree>
    <p:extLst>
      <p:ext uri="{BB962C8B-B14F-4D97-AF65-F5344CB8AC3E}">
        <p14:creationId xmlns:p14="http://schemas.microsoft.com/office/powerpoint/2010/main" val="219363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01</a:t>
            </a:r>
            <a:r>
              <a:rPr lang="zh-CN" altLang="en-US" dirty="0"/>
              <a:t>：编写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74357"/>
          </a:xfrm>
        </p:spPr>
        <p:txBody>
          <a:bodyPr/>
          <a:lstStyle/>
          <a:p>
            <a:r>
              <a:rPr lang="zh-CN" altLang="en-US" dirty="0"/>
              <a:t>设计并编写一个用来存储联系人档案的</a:t>
            </a:r>
            <a:r>
              <a:rPr lang="en-US" altLang="zh-CN" dirty="0"/>
              <a:t>XML</a:t>
            </a:r>
            <a:r>
              <a:rPr lang="zh-CN" altLang="en-US" dirty="0"/>
              <a:t>文档。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64491"/>
              </p:ext>
            </p:extLst>
          </p:nvPr>
        </p:nvGraphicFramePr>
        <p:xfrm>
          <a:off x="2759675" y="3080950"/>
          <a:ext cx="4619712" cy="338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56">
                  <a:extLst>
                    <a:ext uri="{9D8B030D-6E8A-4147-A177-3AD203B41FA5}">
                      <a16:colId xmlns:a16="http://schemas.microsoft.com/office/drawing/2014/main" val="3975455875"/>
                    </a:ext>
                  </a:extLst>
                </a:gridCol>
                <a:gridCol w="2309856">
                  <a:extLst>
                    <a:ext uri="{9D8B030D-6E8A-4147-A177-3AD203B41FA5}">
                      <a16:colId xmlns:a16="http://schemas.microsoft.com/office/drawing/2014/main" val="4210353620"/>
                    </a:ext>
                  </a:extLst>
                </a:gridCol>
              </a:tblGrid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字段名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09093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Contact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联系人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59132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Name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姓名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96203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Mobile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手机号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030838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Phone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电话号码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82678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Email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邮箱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424431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Memo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766909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29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1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查询语法</a:t>
            </a:r>
            <a:r>
              <a:rPr lang="en-US" altLang="zh-CN" dirty="0"/>
              <a:t>XPath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15388"/>
              </p:ext>
            </p:extLst>
          </p:nvPr>
        </p:nvGraphicFramePr>
        <p:xfrm>
          <a:off x="2312783" y="1647566"/>
          <a:ext cx="5854033" cy="5030288"/>
        </p:xfrm>
        <a:graphic>
          <a:graphicData uri="http://schemas.openxmlformats.org/drawingml/2006/table">
            <a:tbl>
              <a:tblPr/>
              <a:tblGrid>
                <a:gridCol w="1713470">
                  <a:extLst>
                    <a:ext uri="{9D8B030D-6E8A-4147-A177-3AD203B41FA5}">
                      <a16:colId xmlns:a16="http://schemas.microsoft.com/office/drawing/2014/main" val="691391812"/>
                    </a:ext>
                  </a:extLst>
                </a:gridCol>
                <a:gridCol w="4140563">
                  <a:extLst>
                    <a:ext uri="{9D8B030D-6E8A-4147-A177-3AD203B41FA5}">
                      <a16:colId xmlns:a16="http://schemas.microsoft.com/office/drawing/2014/main" val="1979443522"/>
                    </a:ext>
                  </a:extLst>
                </a:gridCol>
              </a:tblGrid>
              <a:tr h="33988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表达式</a:t>
                      </a:r>
                    </a:p>
                  </a:txBody>
                  <a:tcPr marL="55780" marR="139449" marT="46483" marB="464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1400" baseline="0" dirty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描述</a:t>
                      </a:r>
                    </a:p>
                  </a:txBody>
                  <a:tcPr marL="55780" marR="139449" marT="46483" marB="464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6420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400" baseline="0" dirty="0" err="1">
                          <a:effectLst/>
                          <a:latin typeface="Courier New" panose="02070309020205020404" pitchFamily="49" charset="0"/>
                          <a:ea typeface="+mn-ea"/>
                        </a:rPr>
                        <a:t>nodename</a:t>
                      </a:r>
                      <a:endParaRPr lang="en-US" sz="1400" baseline="0" dirty="0"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 dirty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选取此节点的所有子节点。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957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/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从根节点选取。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35771"/>
                  </a:ext>
                </a:extLst>
              </a:tr>
              <a:tr h="61856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//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从匹配选择的当前节点选择文档中的节点，而不考虑它们的位置。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72326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.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选取当前节点。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61936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..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选取当前节点的父节点。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1318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@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 dirty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选取属性。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5538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匹配任何元素节点。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7742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baseline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@*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匹配任何属性节点。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8845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400" kern="1200" baseline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node()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匹配任何类型的节点。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2529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……</a:t>
                      </a:r>
                      <a:endParaRPr lang="en-US" sz="1400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400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4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76655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</TotalTime>
  <Words>1967</Words>
  <Application>Microsoft Office PowerPoint</Application>
  <PresentationFormat>全屏显示(4:3)</PresentationFormat>
  <Paragraphs>328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新宋体</vt:lpstr>
      <vt:lpstr>Arial</vt:lpstr>
      <vt:lpstr>Century Gothic</vt:lpstr>
      <vt:lpstr>Courier New</vt:lpstr>
      <vt:lpstr>Wingdings 3</vt:lpstr>
      <vt:lpstr>丝状</vt:lpstr>
      <vt:lpstr>XML &amp; JSON</vt:lpstr>
      <vt:lpstr>关于XML</vt:lpstr>
      <vt:lpstr>XML中的实体引用</vt:lpstr>
      <vt:lpstr>XML中的CDATA</vt:lpstr>
      <vt:lpstr>XML的验证</vt:lpstr>
      <vt:lpstr>XML验证</vt:lpstr>
      <vt:lpstr>XML查看</vt:lpstr>
      <vt:lpstr>练习01：编写XML文档</vt:lpstr>
      <vt:lpstr>XML查询语法XPath</vt:lpstr>
      <vt:lpstr>XML查询语法XPath</vt:lpstr>
      <vt:lpstr>XML查询语法XPath</vt:lpstr>
      <vt:lpstr>XML查询语法XPath</vt:lpstr>
      <vt:lpstr>.Net Framework中的XML库</vt:lpstr>
      <vt:lpstr>练习02：打开Xml文档并查询</vt:lpstr>
      <vt:lpstr>练习03：用Xml进行序列化</vt:lpstr>
      <vt:lpstr>关于JSON</vt:lpstr>
      <vt:lpstr>JSON的基本语法</vt:lpstr>
      <vt:lpstr>JSON基本语法</vt:lpstr>
      <vt:lpstr>.Net Framework中的JSON库</vt:lpstr>
      <vt:lpstr>PowerPoint 演示文稿</vt:lpstr>
      <vt:lpstr>PowerPoint 演示文稿</vt:lpstr>
      <vt:lpstr>PowerPoint 演示文稿</vt:lpstr>
      <vt:lpstr>Visual Studio的JSON辅助</vt:lpstr>
      <vt:lpstr>练习：JSON文本的序列化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XML在实践中的应用</dc:title>
  <dc:creator>Siwei PENG</dc:creator>
  <cp:lastModifiedBy>PENG Siwei</cp:lastModifiedBy>
  <cp:revision>16</cp:revision>
  <dcterms:created xsi:type="dcterms:W3CDTF">2015-12-12T09:06:23Z</dcterms:created>
  <dcterms:modified xsi:type="dcterms:W3CDTF">2022-12-01T15:27:33Z</dcterms:modified>
</cp:coreProperties>
</file>