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62" r:id="rId3"/>
    <p:sldId id="276" r:id="rId4"/>
    <p:sldId id="277" r:id="rId5"/>
    <p:sldId id="267" r:id="rId6"/>
    <p:sldId id="268" r:id="rId7"/>
    <p:sldId id="269" r:id="rId8"/>
    <p:sldId id="270" r:id="rId9"/>
    <p:sldId id="289" r:id="rId10"/>
    <p:sldId id="278" r:id="rId11"/>
    <p:sldId id="279" r:id="rId12"/>
    <p:sldId id="272" r:id="rId13"/>
    <p:sldId id="273" r:id="rId14"/>
    <p:sldId id="274" r:id="rId15"/>
    <p:sldId id="282" r:id="rId16"/>
    <p:sldId id="284" r:id="rId17"/>
    <p:sldId id="285" r:id="rId18"/>
    <p:sldId id="286" r:id="rId19"/>
    <p:sldId id="287" r:id="rId20"/>
    <p:sldId id="288" r:id="rId21"/>
    <p:sldId id="290" r:id="rId22"/>
    <p:sldId id="291" r:id="rId23"/>
    <p:sldId id="266" r:id="rId24"/>
    <p:sldId id="292" r:id="rId25"/>
    <p:sldId id="259" r:id="rId26"/>
    <p:sldId id="264" r:id="rId27"/>
    <p:sldId id="260" r:id="rId2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8BC88-E475-425A-A5C2-0770A36E8070}" type="datetimeFigureOut">
              <a:rPr lang="uk-UA" smtClean="0"/>
              <a:t>28.03.2019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04AD-3E85-4C49-94CD-1B1825E139A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274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8711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DE78-56C4-4041-BE2B-CBBC5D3BD652}" type="datetime1">
              <a:rPr lang="uk-UA" smtClean="0"/>
              <a:t>28.03.2019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Ксьондзик В.Г.</a:t>
            </a:r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597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62F5-98DB-485A-88BC-57E41A26BB42}" type="datetime1">
              <a:rPr lang="uk-UA" smtClean="0"/>
              <a:t>28.03.2019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Ксьондзик В.Г.</a:t>
            </a:r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335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BDC7-2675-4629-A07F-140C7563C1D5}" type="datetime1">
              <a:rPr lang="uk-UA" smtClean="0"/>
              <a:t>28.03.2019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Ксьондзик В.Г.</a:t>
            </a:r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924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BC71-5E3C-4DB7-AB66-194D3414B8C4}" type="datetime1">
              <a:rPr lang="uk-UA" smtClean="0"/>
              <a:t>28.03.2019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Ксьондзик В.Г.</a:t>
            </a:r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40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1D4A-6EA1-4EEF-B444-4B01BA0FC70D}" type="datetime1">
              <a:rPr lang="uk-UA" smtClean="0"/>
              <a:t>28.03.2019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Ксьондзик В.Г.</a:t>
            </a:r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7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FF0E-D4C0-4A75-B49A-0B890FD5514E}" type="datetime1">
              <a:rPr lang="uk-UA" smtClean="0"/>
              <a:t>28.03.2019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Ксьондзик В.Г.</a:t>
            </a:r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263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2EA4-1308-4A6B-B825-E64DFA30B35C}" type="datetime1">
              <a:rPr lang="uk-UA" smtClean="0"/>
              <a:t>28.03.2019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Ксьондзик В.Г.</a:t>
            </a:r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0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87BF-4B0F-4ECD-8526-C07C2D474E51}" type="datetime1">
              <a:rPr lang="uk-UA" smtClean="0"/>
              <a:t>28.03.2019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Ксьондзик В.Г.</a:t>
            </a:r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84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FE3-775A-4541-BC09-7FEDC6FE2A26}" type="datetime1">
              <a:rPr lang="uk-UA" smtClean="0"/>
              <a:t>28.03.2019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Ксьондзик В.Г.</a:t>
            </a:r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01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095C-583D-452C-8CB7-2545CB11A29E}" type="datetime1">
              <a:rPr lang="uk-UA" smtClean="0"/>
              <a:t>28.03.2019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Ксьондзик В.Г.</a:t>
            </a:r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54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319F-809E-4AC7-9DB2-465A4ABC7C85}" type="datetime1">
              <a:rPr lang="uk-UA" smtClean="0"/>
              <a:t>28.03.2019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Ксьондзик В.Г.</a:t>
            </a:r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522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F5D28-F172-48E6-A295-37BE20E4A4A4}" type="datetime1">
              <a:rPr lang="uk-UA" smtClean="0"/>
              <a:t>28.03.2019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smtClean="0"/>
              <a:t>© Ксьондзик В.Г.</a:t>
            </a:r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60B30-CE1F-46ED-8479-0626AF8A8E4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169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764704"/>
            <a:ext cx="9144000" cy="2835747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uk-UA" b="1" cap="all" dirty="0">
                <a:solidFill>
                  <a:srgbClr val="FFFF00"/>
                </a:solidFill>
              </a:rPr>
              <a:t>ЗАНЯТТЯ </a:t>
            </a:r>
            <a:r>
              <a:rPr lang="en-US" b="1" cap="all" dirty="0" smtClean="0">
                <a:solidFill>
                  <a:srgbClr val="FFFF00"/>
                </a:solidFill>
              </a:rPr>
              <a:t>6</a:t>
            </a:r>
            <a:r>
              <a:rPr lang="uk-UA" b="1" cap="all" dirty="0" smtClean="0">
                <a:solidFill>
                  <a:srgbClr val="FFFF00"/>
                </a:solidFill>
              </a:rPr>
              <a:t> </a:t>
            </a:r>
            <a:r>
              <a:rPr lang="en-US" b="1" cap="all" dirty="0" smtClean="0">
                <a:solidFill>
                  <a:srgbClr val="FFFF00"/>
                </a:solidFill>
              </a:rPr>
              <a:t/>
            </a:r>
            <a:br>
              <a:rPr lang="en-US" b="1" cap="all" dirty="0" smtClean="0">
                <a:solidFill>
                  <a:srgbClr val="FFFF00"/>
                </a:solidFill>
              </a:rPr>
            </a:b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ЗНАЙОМСТВО ЗІ СТИЛЯМИ. </a:t>
            </a:r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ТАБЛИЦІ 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КАСКАДНИХ СТИЛІВ CSS</a:t>
            </a:r>
            <a:r>
              <a:rPr lang="ru-RU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uk-UA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4067944" y="3933056"/>
            <a:ext cx="4680520" cy="2213731"/>
          </a:xfrm>
        </p:spPr>
        <p:txBody>
          <a:bodyPr/>
          <a:lstStyle/>
          <a:p>
            <a:r>
              <a:rPr lang="uk-UA" b="1" dirty="0"/>
              <a:t>Курси "</a:t>
            </a:r>
            <a:r>
              <a:rPr lang="uk-UA" b="1" dirty="0" err="1"/>
              <a:t>Веб-розробка</a:t>
            </a:r>
            <a:r>
              <a:rPr lang="uk-UA" b="1" dirty="0"/>
              <a:t>"</a:t>
            </a:r>
          </a:p>
          <a:p>
            <a:r>
              <a:rPr lang="uk-UA" b="1" dirty="0"/>
              <a:t>з</a:t>
            </a:r>
            <a:r>
              <a:rPr lang="uk-UA" b="1" dirty="0" smtClean="0"/>
              <a:t>а </a:t>
            </a:r>
            <a:r>
              <a:rPr lang="uk-UA" b="1" dirty="0"/>
              <a:t>програмою </a:t>
            </a:r>
            <a:r>
              <a:rPr lang="en-US" b="1" dirty="0" err="1"/>
              <a:t>BrainBasket</a:t>
            </a:r>
            <a:r>
              <a:rPr lang="en-US" b="1" dirty="0"/>
              <a:t> </a:t>
            </a:r>
            <a:r>
              <a:rPr lang="uk-UA" b="1" dirty="0" smtClean="0"/>
              <a:t/>
            </a:r>
            <a:br>
              <a:rPr lang="uk-UA" b="1" dirty="0" smtClean="0"/>
            </a:br>
            <a:r>
              <a:rPr lang="en-US" b="1" dirty="0" smtClean="0"/>
              <a:t>"</a:t>
            </a:r>
            <a:r>
              <a:rPr lang="en-US" b="1" dirty="0"/>
              <a:t>WOW Teachers"</a:t>
            </a:r>
          </a:p>
          <a:p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37545"/>
            <a:ext cx="3895177" cy="1909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1880" y="63049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9-А </a:t>
            </a:r>
            <a:r>
              <a:rPr lang="en-US" dirty="0" smtClean="0"/>
              <a:t>Front-end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0253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10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73359" y="108922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1_f   </a:t>
            </a:r>
            <a:r>
              <a:rPr lang="uk-UA" sz="2800" dirty="0">
                <a:solidFill>
                  <a:schemeClr val="bg1"/>
                </a:solidFill>
              </a:rPr>
              <a:t>Ідентифікатори.</a:t>
            </a:r>
          </a:p>
        </p:txBody>
      </p:sp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190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11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73359" y="108922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1_g   </a:t>
            </a:r>
            <a:r>
              <a:rPr lang="uk-UA" sz="2800" dirty="0">
                <a:solidFill>
                  <a:schemeClr val="bg1"/>
                </a:solidFill>
              </a:rPr>
              <a:t>Параметри форматування тексту.</a:t>
            </a:r>
          </a:p>
        </p:txBody>
      </p:sp>
    </p:spTree>
    <p:extLst>
      <p:ext uri="{BB962C8B-B14F-4D97-AF65-F5344CB8AC3E}">
        <p14:creationId xmlns:p14="http://schemas.microsoft.com/office/powerpoint/2010/main" val="1887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12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2_a   </a:t>
            </a:r>
            <a:r>
              <a:rPr lang="uk-UA" sz="2800" dirty="0">
                <a:solidFill>
                  <a:schemeClr val="bg1"/>
                </a:solidFill>
              </a:rPr>
              <a:t>Вбудовані стилі.</a:t>
            </a:r>
          </a:p>
        </p:txBody>
      </p:sp>
    </p:spTree>
    <p:extLst>
      <p:ext uri="{BB962C8B-B14F-4D97-AF65-F5344CB8AC3E}">
        <p14:creationId xmlns:p14="http://schemas.microsoft.com/office/powerpoint/2010/main" val="188299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1556792"/>
            <a:ext cx="8229600" cy="3960440"/>
          </a:xfrm>
        </p:spPr>
        <p:txBody>
          <a:bodyPr>
            <a:normAutofit/>
          </a:bodyPr>
          <a:lstStyle/>
          <a:p>
            <a:pPr marL="400050" lvl="1" indent="0" fontAlgn="base">
              <a:buNone/>
            </a:pPr>
            <a:endParaRPr lang="uk-UA" dirty="0"/>
          </a:p>
          <a:p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13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2_b   </a:t>
            </a:r>
            <a:r>
              <a:rPr lang="uk-UA" sz="2800" dirty="0">
                <a:solidFill>
                  <a:schemeClr val="bg1"/>
                </a:solidFill>
              </a:rPr>
              <a:t>Внутрішня таблиця стилів.</a:t>
            </a:r>
          </a:p>
        </p:txBody>
      </p:sp>
    </p:spTree>
    <p:extLst>
      <p:ext uri="{BB962C8B-B14F-4D97-AF65-F5344CB8AC3E}">
        <p14:creationId xmlns:p14="http://schemas.microsoft.com/office/powerpoint/2010/main" val="322244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14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2_c   </a:t>
            </a:r>
            <a:r>
              <a:rPr lang="uk-UA" sz="2800" dirty="0">
                <a:solidFill>
                  <a:schemeClr val="bg1"/>
                </a:solidFill>
              </a:rPr>
              <a:t>Зовнішня таблиця стилів.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134076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Синта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8896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1556792"/>
            <a:ext cx="8229600" cy="3960440"/>
          </a:xfrm>
        </p:spPr>
        <p:txBody>
          <a:bodyPr>
            <a:normAutofit/>
          </a:bodyPr>
          <a:lstStyle/>
          <a:p>
            <a:pPr marL="400050" lvl="1" indent="0" fontAlgn="base">
              <a:buNone/>
            </a:pPr>
            <a:endParaRPr lang="uk-UA" dirty="0"/>
          </a:p>
          <a:p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15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3_a   </a:t>
            </a:r>
            <a:r>
              <a:rPr lang="uk-UA" sz="2800" dirty="0" smtClean="0">
                <a:solidFill>
                  <a:schemeClr val="bg1"/>
                </a:solidFill>
              </a:rPr>
              <a:t>Рядкові елементи.</a:t>
            </a:r>
            <a:endParaRPr lang="uk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23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1556792"/>
            <a:ext cx="8229600" cy="3960440"/>
          </a:xfrm>
        </p:spPr>
        <p:txBody>
          <a:bodyPr>
            <a:normAutofit/>
          </a:bodyPr>
          <a:lstStyle/>
          <a:p>
            <a:pPr marL="400050" lvl="1" indent="0" fontAlgn="base">
              <a:buNone/>
            </a:pPr>
            <a:endParaRPr lang="uk-UA" dirty="0"/>
          </a:p>
          <a:p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16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3_b   </a:t>
            </a:r>
            <a:r>
              <a:rPr lang="uk-UA" sz="2800" dirty="0">
                <a:solidFill>
                  <a:schemeClr val="bg1"/>
                </a:solidFill>
              </a:rPr>
              <a:t>Блочні елементи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uk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8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1556792"/>
            <a:ext cx="8229600" cy="3960440"/>
          </a:xfrm>
        </p:spPr>
        <p:txBody>
          <a:bodyPr>
            <a:normAutofit/>
          </a:bodyPr>
          <a:lstStyle/>
          <a:p>
            <a:pPr marL="400050" lvl="1" indent="0" fontAlgn="base">
              <a:buNone/>
            </a:pPr>
            <a:endParaRPr lang="uk-UA" dirty="0"/>
          </a:p>
          <a:p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17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3_c   </a:t>
            </a:r>
            <a:r>
              <a:rPr lang="uk-UA" sz="2800" dirty="0">
                <a:solidFill>
                  <a:schemeClr val="bg1"/>
                </a:solidFill>
              </a:rPr>
              <a:t>Область розміщення елемента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uk-UA" sz="2800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3126369"/>
            <a:ext cx="5673725" cy="297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47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1556792"/>
            <a:ext cx="8229600" cy="3960440"/>
          </a:xfrm>
        </p:spPr>
        <p:txBody>
          <a:bodyPr>
            <a:normAutofit/>
          </a:bodyPr>
          <a:lstStyle/>
          <a:p>
            <a:pPr marL="400050" lvl="1" indent="0" fontAlgn="base">
              <a:buNone/>
            </a:pPr>
            <a:endParaRPr lang="uk-UA" dirty="0"/>
          </a:p>
          <a:p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18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3_d   </a:t>
            </a:r>
            <a:r>
              <a:rPr lang="uk-UA" sz="2800" dirty="0">
                <a:solidFill>
                  <a:schemeClr val="bg1"/>
                </a:solidFill>
              </a:rPr>
              <a:t>Позиціювання елементів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uk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0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19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3_e   </a:t>
            </a:r>
            <a:r>
              <a:rPr lang="uk-UA" sz="2800" dirty="0">
                <a:solidFill>
                  <a:schemeClr val="bg1"/>
                </a:solidFill>
              </a:rPr>
              <a:t>Управління фоном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uk-UA" sz="2800" dirty="0">
              <a:solidFill>
                <a:schemeClr val="bg1"/>
              </a:solidFill>
            </a:endParaRPr>
          </a:p>
        </p:txBody>
      </p:sp>
      <p:sp>
        <p:nvSpPr>
          <p:cNvPr id="8" name="Місце для вмісту 7"/>
          <p:cNvSpPr>
            <a:spLocks noGrp="1"/>
          </p:cNvSpPr>
          <p:nvPr>
            <p:ph idx="1"/>
          </p:nvPr>
        </p:nvSpPr>
        <p:spPr>
          <a:xfrm>
            <a:off x="502366" y="1268760"/>
            <a:ext cx="8229600" cy="4525963"/>
          </a:xfrm>
        </p:spPr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3728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 smtClean="0"/>
              <a:t>1.  Стиль та синтаксис його запису.</a:t>
            </a:r>
            <a:endParaRPr lang="uk-UA" dirty="0"/>
          </a:p>
          <a:p>
            <a:pPr marL="914400" lvl="1" indent="-514350" fontAlgn="base">
              <a:buFont typeface="+mj-lt"/>
              <a:buAutoNum type="alphaLcParenR"/>
            </a:pPr>
            <a:r>
              <a:rPr lang="uk-UA" dirty="0" smtClean="0"/>
              <a:t>Поняття стилю.</a:t>
            </a:r>
          </a:p>
          <a:p>
            <a:pPr marL="914400" lvl="1" indent="-514350" fontAlgn="base">
              <a:buFont typeface="+mj-lt"/>
              <a:buAutoNum type="alphaLcParenR"/>
            </a:pPr>
            <a:r>
              <a:rPr lang="uk-UA" dirty="0" smtClean="0"/>
              <a:t>Запис правил стилю.</a:t>
            </a:r>
          </a:p>
          <a:p>
            <a:pPr marL="914400" lvl="1" indent="-514350" fontAlgn="base">
              <a:buFont typeface="+mj-lt"/>
              <a:buAutoNum type="alphaLcParenR"/>
            </a:pPr>
            <a:r>
              <a:rPr lang="uk-UA" dirty="0" smtClean="0"/>
              <a:t>Значення стильових властивостей.</a:t>
            </a:r>
          </a:p>
          <a:p>
            <a:pPr marL="914400" lvl="1" indent="-514350" fontAlgn="base">
              <a:buFont typeface="+mj-lt"/>
              <a:buAutoNum type="alphaLcParenR"/>
            </a:pPr>
            <a:r>
              <a:rPr lang="uk-UA" dirty="0" smtClean="0"/>
              <a:t>Селектори тегів.</a:t>
            </a:r>
          </a:p>
          <a:p>
            <a:pPr marL="914400" lvl="1" indent="-514350" fontAlgn="base">
              <a:buFont typeface="+mj-lt"/>
              <a:buAutoNum type="alphaLcParenR"/>
            </a:pPr>
            <a:r>
              <a:rPr lang="uk-UA" dirty="0" smtClean="0"/>
              <a:t>Класи.</a:t>
            </a:r>
          </a:p>
          <a:p>
            <a:pPr marL="914400" lvl="1" indent="-514350" fontAlgn="base">
              <a:buFont typeface="+mj-lt"/>
              <a:buAutoNum type="alphaLcParenR"/>
            </a:pPr>
            <a:r>
              <a:rPr lang="uk-UA" dirty="0" smtClean="0"/>
              <a:t>Ідентифікатори.</a:t>
            </a:r>
          </a:p>
          <a:p>
            <a:pPr marL="914400" lvl="1" indent="-514350" fontAlgn="base">
              <a:buFont typeface="+mj-lt"/>
              <a:buAutoNum type="alphaLcParenR"/>
            </a:pPr>
            <a:r>
              <a:rPr lang="uk-UA" dirty="0" smtClean="0"/>
              <a:t>Параметри форматування тексту.</a:t>
            </a:r>
          </a:p>
          <a:p>
            <a:pPr marL="914400" lvl="1" indent="-514350" fontAlgn="base">
              <a:buFont typeface="+mj-lt"/>
              <a:buAutoNum type="alphaLcParenR"/>
            </a:pP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021288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2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b="1" dirty="0" smtClean="0">
                <a:solidFill>
                  <a:schemeClr val="bg1"/>
                </a:solidFill>
              </a:rPr>
              <a:t>ЗМІСТ   ТЕМИ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46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20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3_f   </a:t>
            </a:r>
            <a:r>
              <a:rPr lang="uk-UA" sz="2800" dirty="0">
                <a:solidFill>
                  <a:schemeClr val="bg1"/>
                </a:solidFill>
              </a:rPr>
              <a:t>Властивості </a:t>
            </a:r>
            <a:r>
              <a:rPr lang="uk-UA" sz="2800" dirty="0" err="1">
                <a:solidFill>
                  <a:schemeClr val="bg1"/>
                </a:solidFill>
              </a:rPr>
              <a:t>шрифта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uk-UA" sz="2800" dirty="0">
              <a:solidFill>
                <a:schemeClr val="bg1"/>
              </a:solidFill>
            </a:endParaRPr>
          </a:p>
        </p:txBody>
      </p:sp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6977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21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3_g   </a:t>
            </a:r>
            <a:r>
              <a:rPr lang="uk-UA" sz="2800" dirty="0">
                <a:solidFill>
                  <a:schemeClr val="bg1"/>
                </a:solidFill>
              </a:rPr>
              <a:t>Властивості тексту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uk-UA" sz="2800" dirty="0">
              <a:solidFill>
                <a:schemeClr val="bg1"/>
              </a:solidFill>
            </a:endParaRPr>
          </a:p>
        </p:txBody>
      </p:sp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133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22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3_h   </a:t>
            </a:r>
            <a:r>
              <a:rPr lang="uk-UA" sz="2800" dirty="0">
                <a:solidFill>
                  <a:schemeClr val="bg1"/>
                </a:solidFill>
              </a:rPr>
              <a:t>Властивості </a:t>
            </a:r>
            <a:r>
              <a:rPr lang="uk-UA" sz="2800" dirty="0" smtClean="0">
                <a:solidFill>
                  <a:schemeClr val="bg1"/>
                </a:solidFill>
              </a:rPr>
              <a:t>списків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uk-UA" sz="2800" dirty="0">
              <a:solidFill>
                <a:schemeClr val="bg1"/>
              </a:solidFill>
            </a:endParaRPr>
          </a:p>
        </p:txBody>
      </p:sp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3446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7503" y="1130760"/>
            <a:ext cx="8928993" cy="786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Здійснити просту стилізацію вмісту </a:t>
            </a:r>
            <a:r>
              <a:rPr lang="uk-UA" dirty="0" err="1"/>
              <a:t>html</a:t>
            </a:r>
            <a:r>
              <a:rPr lang="uk-UA" dirty="0"/>
              <a:t> сторінки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23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48951" y="260648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b="1" dirty="0" smtClean="0">
                <a:solidFill>
                  <a:schemeClr val="bg1"/>
                </a:solidFill>
              </a:rPr>
              <a:t>КЛАСНА РОБОТА (ПРАКТИКА)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900745"/>
            <a:ext cx="70484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Троянда столиста Граціозні форми, ніжне забарвлення, витончений аромат троянди з незапам’ятних часів чарували людей. Тому й створено безліч легенд про цю чарівну, ніжну й чудову квітку. За староіндійською легендою, прекрасна богиня </a:t>
            </a:r>
            <a:r>
              <a:rPr lang="uk-UA" dirty="0" err="1"/>
              <a:t>Лакшмі</a:t>
            </a:r>
            <a:r>
              <a:rPr lang="uk-UA" dirty="0"/>
              <a:t> народилася з пуп’янка троянди. У древньому індійському міфі розповідається, що прегарний юнак Адоніс, який уособлював прихід весни, постав із куща троянди. У Персії так шанували царицю квітів, що навіть країна одержала назву </a:t>
            </a:r>
            <a:r>
              <a:rPr lang="uk-UA" dirty="0" err="1"/>
              <a:t>Гюлістан</a:t>
            </a:r>
            <a:r>
              <a:rPr lang="uk-UA" dirty="0"/>
              <a:t> – країна троянд. У Римі цю квітку вважали символом хоробрості, нею нагороджували за доблесть. В Афінах часів Аристофана трояндовий вінок одягали на шию переможцям змагань. Гірлянди квітів прикрашали колони і стіни залів у дні тріумфальних святкувань. Існує припущення, що „русальна неділя” – давнє свято в Україні та Білорусі – пов’язана з „РОЗАРІЯМИ” – святом римлян на честь цих прекрасних квітів. (</a:t>
            </a:r>
            <a:r>
              <a:rPr lang="uk-UA" dirty="0" err="1"/>
              <a:t>Мамчур</a:t>
            </a:r>
            <a:r>
              <a:rPr lang="uk-UA" dirty="0"/>
              <a:t> Ф.І., Гладун Я.Д., „Лікарські рослини на присадибній ділянці”)</a:t>
            </a:r>
          </a:p>
        </p:txBody>
      </p:sp>
    </p:spTree>
    <p:extLst>
      <p:ext uri="{BB962C8B-B14F-4D97-AF65-F5344CB8AC3E}">
        <p14:creationId xmlns:p14="http://schemas.microsoft.com/office/powerpoint/2010/main" val="420394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24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48951" y="260648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b="1" dirty="0" smtClean="0">
                <a:solidFill>
                  <a:schemeClr val="bg1"/>
                </a:solidFill>
              </a:rPr>
              <a:t>КЛАСНА РОБОТА (ПРАКТИКА)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8"/>
          <a:stretch/>
        </p:blipFill>
        <p:spPr bwMode="auto">
          <a:xfrm>
            <a:off x="842325" y="1030703"/>
            <a:ext cx="7582539" cy="582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05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4824536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0"/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25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48951" y="260648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b="1" dirty="0" smtClean="0">
                <a:solidFill>
                  <a:schemeClr val="bg1"/>
                </a:solidFill>
              </a:rPr>
              <a:t>ДОМАШНЄ ЗАВДАННЯ (ТЕОРІЯ)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8951" y="260648"/>
            <a:ext cx="8336430" cy="720080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ДОМАШНЄ ЗАВДАННЯ (ПРАКТИКА</a:t>
            </a:r>
            <a:r>
              <a:rPr lang="uk-UA" b="1" dirty="0" smtClean="0">
                <a:solidFill>
                  <a:schemeClr val="bg1"/>
                </a:solidFill>
              </a:rPr>
              <a:t>)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24678" y="1052736"/>
            <a:ext cx="8784976" cy="13681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 smtClean="0"/>
              <a:t>Варіант 1 </a:t>
            </a:r>
            <a:r>
              <a:rPr lang="uk-UA" sz="2400" dirty="0" smtClean="0"/>
              <a:t>(за зразком </a:t>
            </a:r>
            <a:r>
              <a:rPr lang="ru-RU" sz="2400" dirty="0" smtClean="0"/>
              <a:t>веб-</a:t>
            </a:r>
            <a:r>
              <a:rPr lang="ru-RU" sz="2400" dirty="0" err="1" smtClean="0"/>
              <a:t>стор</a:t>
            </a:r>
            <a:r>
              <a:rPr lang="uk-UA" sz="2400" dirty="0" smtClean="0"/>
              <a:t>інки</a:t>
            </a:r>
            <a:r>
              <a:rPr lang="uk-UA" sz="2000" dirty="0" smtClean="0"/>
              <a:t>)</a:t>
            </a:r>
            <a:endParaRPr lang="en-US" sz="2000" dirty="0" smtClean="0"/>
          </a:p>
          <a:p>
            <a:pPr marL="0" indent="0">
              <a:buNone/>
            </a:pPr>
            <a:r>
              <a:rPr lang="uk-UA" sz="1800" dirty="0"/>
              <a:t>створити прототип «сторінки товару з веб-магазину» - а саме сторінку, яка містить заголовок товару, картинку товару, блок з текстовим його описом та блок із списком </a:t>
            </a:r>
            <a:r>
              <a:rPr lang="uk-UA" sz="1800" dirty="0" smtClean="0"/>
              <a:t>характеристик.</a:t>
            </a:r>
            <a:endParaRPr lang="uk-UA" i="1" dirty="0" smtClean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26</a:t>
            </a:fld>
            <a:endParaRPr lang="uk-U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34919"/>
            <a:ext cx="2544763" cy="384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472146"/>
            <a:ext cx="3005137" cy="374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1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8951" y="260648"/>
            <a:ext cx="8336430" cy="720080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ДОМАШНЄ ЗАВДАННЯ (ПРАКТИКА</a:t>
            </a:r>
            <a:r>
              <a:rPr lang="uk-UA" b="1" dirty="0" smtClean="0">
                <a:solidFill>
                  <a:schemeClr val="bg1"/>
                </a:solidFill>
              </a:rPr>
              <a:t>)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980728"/>
            <a:ext cx="8496944" cy="12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Варіант 2 (за зразком гіпертексту)</a:t>
            </a:r>
            <a:endParaRPr lang="en-US" dirty="0" smtClean="0"/>
          </a:p>
          <a:p>
            <a:pPr marL="0" indent="0">
              <a:buNone/>
            </a:pPr>
            <a:r>
              <a:rPr lang="uk-UA" sz="2000" dirty="0" smtClean="0"/>
              <a:t>Позиціювання елементів на </a:t>
            </a:r>
            <a:r>
              <a:rPr lang="uk-UA" sz="2000" dirty="0" smtClean="0"/>
              <a:t>сторінці </a:t>
            </a:r>
            <a:r>
              <a:rPr lang="uk-UA" sz="2000" dirty="0" smtClean="0"/>
              <a:t>(</a:t>
            </a:r>
            <a:r>
              <a:rPr lang="uk-UA" sz="2000" dirty="0" smtClean="0"/>
              <a:t>два текстових фрагменти і картинка)</a:t>
            </a:r>
            <a:endParaRPr lang="uk-UA" dirty="0" smtClean="0"/>
          </a:p>
          <a:p>
            <a:pPr marL="0" indent="0">
              <a:buNone/>
            </a:pPr>
            <a:endParaRPr lang="uk-UA" i="1" dirty="0" smtClean="0"/>
          </a:p>
          <a:p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27</a:t>
            </a:fld>
            <a:endParaRPr lang="uk-U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39" y="1916832"/>
            <a:ext cx="8540254" cy="240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6" b="4031"/>
          <a:stretch/>
        </p:blipFill>
        <p:spPr bwMode="auto">
          <a:xfrm>
            <a:off x="3491880" y="3645025"/>
            <a:ext cx="4565983" cy="229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88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 smtClean="0"/>
              <a:t>2.  Зв’язок каскадних стилів із </a:t>
            </a:r>
            <a:r>
              <a:rPr lang="en-US" b="1" dirty="0" smtClean="0"/>
              <a:t>HTML-</a:t>
            </a:r>
            <a:r>
              <a:rPr lang="uk-UA" b="1" dirty="0" smtClean="0"/>
              <a:t>документом.</a:t>
            </a:r>
            <a:endParaRPr lang="uk-UA" dirty="0"/>
          </a:p>
          <a:p>
            <a:pPr marL="914400" lvl="1" indent="-514350" fontAlgn="base">
              <a:buFont typeface="+mj-lt"/>
              <a:buAutoNum type="alphaLcParenR"/>
            </a:pPr>
            <a:r>
              <a:rPr lang="uk-UA" dirty="0" smtClean="0"/>
              <a:t>Вбудовані стилі.</a:t>
            </a:r>
          </a:p>
          <a:p>
            <a:pPr marL="914400" lvl="1" indent="-514350" fontAlgn="base">
              <a:buFont typeface="+mj-lt"/>
              <a:buAutoNum type="alphaLcParenR"/>
            </a:pPr>
            <a:r>
              <a:rPr lang="uk-UA" dirty="0" smtClean="0"/>
              <a:t>Внутрішня таблиця стилів.</a:t>
            </a:r>
          </a:p>
          <a:p>
            <a:pPr marL="914400" lvl="1" indent="-514350" fontAlgn="base">
              <a:buFont typeface="+mj-lt"/>
              <a:buAutoNum type="alphaLcParenR"/>
            </a:pPr>
            <a:r>
              <a:rPr lang="uk-UA" dirty="0" smtClean="0"/>
              <a:t>Зовнішня таблиця стилів.</a:t>
            </a:r>
          </a:p>
          <a:p>
            <a:pPr marL="914400" lvl="1" indent="-514350" fontAlgn="base">
              <a:buFont typeface="+mj-lt"/>
              <a:buAutoNum type="alphaLcParenR"/>
            </a:pPr>
            <a:endParaRPr lang="uk-UA" dirty="0" smtClean="0"/>
          </a:p>
          <a:p>
            <a:pPr marL="914400" lvl="1" indent="-514350" fontAlgn="base">
              <a:buFont typeface="+mj-lt"/>
              <a:buAutoNum type="alphaLcParenR"/>
            </a:pPr>
            <a:endParaRPr lang="uk-UA" dirty="0" smtClean="0"/>
          </a:p>
          <a:p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3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b="1" dirty="0" smtClean="0">
                <a:solidFill>
                  <a:schemeClr val="bg1"/>
                </a:solidFill>
              </a:rPr>
              <a:t>ЗМІСТ   ТЕМИ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08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66733" y="1124744"/>
            <a:ext cx="8784976" cy="43924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3</a:t>
            </a:r>
            <a:r>
              <a:rPr lang="uk-UA" b="1" dirty="0" smtClean="0"/>
              <a:t>.  Категорії контенту і </a:t>
            </a:r>
            <a:r>
              <a:rPr lang="en-US" b="1" dirty="0" smtClean="0"/>
              <a:t>CSS</a:t>
            </a:r>
            <a:r>
              <a:rPr lang="uk-UA" b="1" dirty="0" smtClean="0"/>
              <a:t>.</a:t>
            </a:r>
            <a:endParaRPr lang="uk-UA" dirty="0"/>
          </a:p>
          <a:p>
            <a:pPr marL="914400" lvl="1" indent="-514350" fontAlgn="base">
              <a:buFont typeface="+mj-lt"/>
              <a:buAutoNum type="alphaLcParenR"/>
            </a:pPr>
            <a:r>
              <a:rPr lang="uk-UA" dirty="0" smtClean="0"/>
              <a:t>Рядкові елементи.</a:t>
            </a:r>
          </a:p>
          <a:p>
            <a:pPr marL="914400" lvl="1" indent="-514350" fontAlgn="base">
              <a:buFont typeface="+mj-lt"/>
              <a:buAutoNum type="alphaLcParenR"/>
            </a:pPr>
            <a:r>
              <a:rPr lang="uk-UA" dirty="0" smtClean="0"/>
              <a:t>Блочні елементи.</a:t>
            </a:r>
          </a:p>
          <a:p>
            <a:pPr marL="914400" lvl="1" indent="-514350" algn="just" fontAlgn="base">
              <a:buFont typeface="+mj-lt"/>
              <a:buAutoNum type="alphaLcParenR"/>
            </a:pPr>
            <a:r>
              <a:rPr lang="uk-UA" dirty="0" smtClean="0"/>
              <a:t>Область розміщення елемента.</a:t>
            </a:r>
          </a:p>
          <a:p>
            <a:pPr marL="914400" lvl="1" indent="-514350" algn="just" fontAlgn="base">
              <a:buFont typeface="+mj-lt"/>
              <a:buAutoNum type="alphaLcParenR"/>
            </a:pPr>
            <a:r>
              <a:rPr lang="uk-UA" dirty="0" smtClean="0"/>
              <a:t>Позиціювання елементів.</a:t>
            </a:r>
          </a:p>
          <a:p>
            <a:pPr marL="914400" lvl="1" indent="-514350" algn="just" fontAlgn="base">
              <a:buFont typeface="+mj-lt"/>
              <a:buAutoNum type="alphaLcParenR"/>
            </a:pPr>
            <a:r>
              <a:rPr lang="uk-UA" dirty="0" smtClean="0"/>
              <a:t>Управління фоном.</a:t>
            </a:r>
          </a:p>
          <a:p>
            <a:pPr marL="914400" lvl="1" indent="-514350" algn="just" fontAlgn="base">
              <a:buFont typeface="+mj-lt"/>
              <a:buAutoNum type="alphaLcParenR"/>
            </a:pPr>
            <a:r>
              <a:rPr lang="uk-UA" dirty="0" smtClean="0"/>
              <a:t>Властивості </a:t>
            </a:r>
            <a:r>
              <a:rPr lang="uk-UA" dirty="0" err="1" smtClean="0"/>
              <a:t>шрифта</a:t>
            </a:r>
            <a:r>
              <a:rPr lang="uk-UA" dirty="0" smtClean="0"/>
              <a:t>.</a:t>
            </a:r>
          </a:p>
          <a:p>
            <a:pPr marL="914400" lvl="1" indent="-514350" algn="just" fontAlgn="base">
              <a:buFont typeface="+mj-lt"/>
              <a:buAutoNum type="alphaLcParenR"/>
            </a:pPr>
            <a:r>
              <a:rPr lang="uk-UA" dirty="0" smtClean="0"/>
              <a:t>Властивості тексту.</a:t>
            </a:r>
          </a:p>
          <a:p>
            <a:pPr marL="914400" lvl="1" indent="-514350" algn="just" fontAlgn="base">
              <a:buFont typeface="+mj-lt"/>
              <a:buAutoNum type="alphaLcParenR"/>
            </a:pPr>
            <a:r>
              <a:rPr lang="uk-UA" dirty="0" smtClean="0"/>
              <a:t>Властивості списків.</a:t>
            </a:r>
          </a:p>
          <a:p>
            <a:pPr marL="914400" lvl="1" indent="-514350" algn="just" fontAlgn="base">
              <a:buFont typeface="+mj-lt"/>
              <a:buAutoNum type="alphaLcParenR"/>
            </a:pPr>
            <a:endParaRPr lang="uk-UA" dirty="0" smtClean="0"/>
          </a:p>
          <a:p>
            <a:pPr marL="914400" lvl="1" indent="-514350" fontAlgn="base">
              <a:buFont typeface="+mj-lt"/>
              <a:buAutoNum type="alphaLcParenR"/>
            </a:pPr>
            <a:endParaRPr lang="uk-UA" dirty="0" smtClean="0"/>
          </a:p>
          <a:p>
            <a:pPr marL="914400" lvl="1" indent="-514350" fontAlgn="base">
              <a:buFont typeface="+mj-lt"/>
              <a:buAutoNum type="alphaLcParenR"/>
            </a:pPr>
            <a:endParaRPr lang="uk-UA" dirty="0" smtClean="0"/>
          </a:p>
          <a:p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4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b="1" dirty="0" smtClean="0">
                <a:solidFill>
                  <a:schemeClr val="bg1"/>
                </a:solidFill>
              </a:rPr>
              <a:t>ЗМІСТ   ТЕМИ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8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20148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EG</a:t>
            </a:r>
            <a:r>
              <a:rPr lang="en-US" dirty="0"/>
              <a:t>.</a:t>
            </a:r>
            <a:endParaRPr lang="uk-UA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5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1_a   </a:t>
            </a:r>
            <a:r>
              <a:rPr lang="uk-UA" sz="2800" dirty="0">
                <a:solidFill>
                  <a:schemeClr val="bg1"/>
                </a:solidFill>
              </a:rPr>
              <a:t>Поняття стилю.</a:t>
            </a:r>
          </a:p>
        </p:txBody>
      </p:sp>
    </p:spTree>
    <p:extLst>
      <p:ext uri="{BB962C8B-B14F-4D97-AF65-F5344CB8AC3E}">
        <p14:creationId xmlns:p14="http://schemas.microsoft.com/office/powerpoint/2010/main" val="17919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1556792"/>
            <a:ext cx="8229600" cy="4581128"/>
          </a:xfrm>
        </p:spPr>
        <p:txBody>
          <a:bodyPr>
            <a:normAutofit/>
          </a:bodyPr>
          <a:lstStyle/>
          <a:p>
            <a:pPr marL="400050" lvl="1" indent="0" fontAlgn="base">
              <a:buNone/>
            </a:pPr>
            <a:r>
              <a:rPr lang="uk-UA" dirty="0" smtClean="0"/>
              <a:t>я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6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1_</a:t>
            </a:r>
            <a:r>
              <a:rPr lang="en-US" sz="2800" dirty="0">
                <a:solidFill>
                  <a:schemeClr val="bg1"/>
                </a:solidFill>
              </a:rPr>
              <a:t>b</a:t>
            </a: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uk-UA" sz="2800" dirty="0">
                <a:solidFill>
                  <a:schemeClr val="bg1"/>
                </a:solidFill>
              </a:rPr>
              <a:t>Запис правил стилю.</a:t>
            </a:r>
          </a:p>
        </p:txBody>
      </p:sp>
    </p:spTree>
    <p:extLst>
      <p:ext uri="{BB962C8B-B14F-4D97-AF65-F5344CB8AC3E}">
        <p14:creationId xmlns:p14="http://schemas.microsoft.com/office/powerpoint/2010/main" val="384983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7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1_c   </a:t>
            </a:r>
            <a:r>
              <a:rPr lang="uk-UA" sz="2800" dirty="0">
                <a:solidFill>
                  <a:schemeClr val="bg1"/>
                </a:solidFill>
              </a:rPr>
              <a:t>Значення стильових властивостей.</a:t>
            </a:r>
          </a:p>
        </p:txBody>
      </p:sp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373563" y="937320"/>
            <a:ext cx="3118317" cy="5083967"/>
          </a:xfrm>
        </p:spPr>
        <p:txBody>
          <a:bodyPr>
            <a:normAutofit/>
          </a:bodyPr>
          <a:lstStyle/>
          <a:p>
            <a:r>
              <a:rPr lang="uk-UA" dirty="0" smtClean="0"/>
              <a:t>й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1480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8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73359" y="108922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1_d   </a:t>
            </a:r>
            <a:r>
              <a:rPr lang="uk-UA" sz="2800" dirty="0">
                <a:solidFill>
                  <a:schemeClr val="bg1"/>
                </a:solidFill>
              </a:rPr>
              <a:t>Селектори тегів.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8423" y="980728"/>
            <a:ext cx="833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 </a:t>
            </a:r>
            <a:r>
              <a:rPr lang="uk-UA" dirty="0"/>
              <a:t>такому контейнері.</a:t>
            </a:r>
          </a:p>
        </p:txBody>
      </p:sp>
    </p:spTree>
    <p:extLst>
      <p:ext uri="{BB962C8B-B14F-4D97-AF65-F5344CB8AC3E}">
        <p14:creationId xmlns:p14="http://schemas.microsoft.com/office/powerpoint/2010/main" val="137351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9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73359" y="108922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1_e   </a:t>
            </a:r>
            <a:r>
              <a:rPr lang="uk-UA" sz="2800" dirty="0" smtClean="0">
                <a:solidFill>
                  <a:schemeClr val="bg1"/>
                </a:solidFill>
              </a:rPr>
              <a:t>Класи.</a:t>
            </a:r>
            <a:endParaRPr lang="uk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8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3391</TotalTime>
  <Words>432</Words>
  <Application>Microsoft Office PowerPoint</Application>
  <PresentationFormat>Екран (4:3)</PresentationFormat>
  <Paragraphs>144</Paragraphs>
  <Slides>27</Slides>
  <Notes>27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27</vt:i4>
      </vt:variant>
    </vt:vector>
  </HeadingPairs>
  <TitlesOfParts>
    <vt:vector size="28" baseType="lpstr">
      <vt:lpstr>Тема Office</vt:lpstr>
      <vt:lpstr>ЗАНЯТТЯ 6  ЗНАЙОМСТВО ЗІ СТИЛЯМИ.  ТАБЛИЦІ КАСКАДНИХ СТИЛІВ CSS.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ДОМАШНЄ ЗАВДАННЯ (ПРАКТИКА)</vt:lpstr>
      <vt:lpstr>ДОМАШНЄ ЗАВДАННЯ (ПРАКТИКА)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Admin</dc:creator>
  <cp:lastModifiedBy>Admin</cp:lastModifiedBy>
  <cp:revision>215</cp:revision>
  <dcterms:created xsi:type="dcterms:W3CDTF">2019-03-12T20:07:12Z</dcterms:created>
  <dcterms:modified xsi:type="dcterms:W3CDTF">2019-03-28T22:51:45Z</dcterms:modified>
</cp:coreProperties>
</file>