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76" r:id="rId4"/>
    <p:sldId id="277" r:id="rId5"/>
    <p:sldId id="267" r:id="rId6"/>
    <p:sldId id="268" r:id="rId7"/>
    <p:sldId id="269" r:id="rId8"/>
    <p:sldId id="270" r:id="rId9"/>
    <p:sldId id="289" r:id="rId10"/>
    <p:sldId id="278" r:id="rId11"/>
    <p:sldId id="279" r:id="rId12"/>
    <p:sldId id="272" r:id="rId13"/>
    <p:sldId id="273" r:id="rId14"/>
    <p:sldId id="274" r:id="rId15"/>
    <p:sldId id="282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66" r:id="rId24"/>
    <p:sldId id="292" r:id="rId25"/>
    <p:sldId id="259" r:id="rId26"/>
    <p:sldId id="264" r:id="rId27"/>
    <p:sldId id="260" r:id="rId2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8BC88-E475-425A-A5C2-0770A36E8070}" type="datetimeFigureOut">
              <a:rPr lang="uk-UA" smtClean="0"/>
              <a:t>29.03.2019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04AD-3E85-4C49-94CD-1B1825E139A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274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8711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304AD-3E85-4C49-94CD-1B1825E139A9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76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DE78-56C4-4041-BE2B-CBBC5D3BD652}" type="datetime1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597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62F5-98DB-485A-88BC-57E41A26BB42}" type="datetime1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335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BDC7-2675-4629-A07F-140C7563C1D5}" type="datetime1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924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BC71-5E3C-4DB7-AB66-194D3414B8C4}" type="datetime1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40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1D4A-6EA1-4EEF-B444-4B01BA0FC70D}" type="datetime1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FF0E-D4C0-4A75-B49A-0B890FD5514E}" type="datetime1">
              <a:rPr lang="uk-UA" smtClean="0"/>
              <a:t>29.03.2019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63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EA4-1308-4A6B-B825-E64DFA30B35C}" type="datetime1">
              <a:rPr lang="uk-UA" smtClean="0"/>
              <a:t>29.03.2019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0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87BF-4B0F-4ECD-8526-C07C2D474E51}" type="datetime1">
              <a:rPr lang="uk-UA" smtClean="0"/>
              <a:t>29.03.2019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84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FE3-775A-4541-BC09-7FEDC6FE2A26}" type="datetime1">
              <a:rPr lang="uk-UA" smtClean="0"/>
              <a:t>29.03.2019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01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095C-583D-452C-8CB7-2545CB11A29E}" type="datetime1">
              <a:rPr lang="uk-UA" smtClean="0"/>
              <a:t>29.03.2019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54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319F-809E-4AC7-9DB2-465A4ABC7C85}" type="datetime1">
              <a:rPr lang="uk-UA" smtClean="0"/>
              <a:t>29.03.2019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52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5D28-F172-48E6-A295-37BE20E4A4A4}" type="datetime1">
              <a:rPr lang="uk-UA" smtClean="0"/>
              <a:t>29.03.2019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smtClean="0"/>
              <a:t>© Ксьондзик В.Г.</a:t>
            </a:r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60B30-CE1F-46ED-8479-0626AF8A8E4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169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tml/html_lists.asp" TargetMode="External"/><Relationship Id="rId3" Type="http://schemas.openxmlformats.org/officeDocument/2006/relationships/image" Target="../media/image2.emf"/><Relationship Id="rId7" Type="http://schemas.openxmlformats.org/officeDocument/2006/relationships/hyperlink" Target="https://www.w3schools.com/html/html_blocks.asp" TargetMode="External"/><Relationship Id="rId12" Type="http://schemas.openxmlformats.org/officeDocument/2006/relationships/hyperlink" Target="https://developer.mozilla.org/uk/docs/Learn/CSS/Introduction_to_CSS/Simple_selector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-learn.pu.if.ua/data/users/3815/%D0%9B%D0%B5%D0%BA%D1%86%D1%96%D1%8F%204.pdf" TargetMode="External"/><Relationship Id="rId11" Type="http://schemas.openxmlformats.org/officeDocument/2006/relationships/hyperlink" Target="https://developer.mozilla.org/uk/docs/Learn/CSS/Introduction_to_CSS/Syntax" TargetMode="External"/><Relationship Id="rId5" Type="http://schemas.openxmlformats.org/officeDocument/2006/relationships/hyperlink" Target="https://css.in.ua/css/properties" TargetMode="External"/><Relationship Id="rId10" Type="http://schemas.openxmlformats.org/officeDocument/2006/relationships/hyperlink" Target="https://www.w3schools.com/css/css_syntax.asp" TargetMode="External"/><Relationship Id="rId4" Type="http://schemas.openxmlformats.org/officeDocument/2006/relationships/hyperlink" Target="http://htmlbook.ru/css" TargetMode="External"/><Relationship Id="rId9" Type="http://schemas.openxmlformats.org/officeDocument/2006/relationships/hyperlink" Target="https://www.w3schools.com/html/html_entities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64704"/>
            <a:ext cx="9144000" cy="2835747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uk-UA" b="1" cap="all" dirty="0">
                <a:solidFill>
                  <a:srgbClr val="FFFF00"/>
                </a:solidFill>
              </a:rPr>
              <a:t>ЗАНЯТТЯ </a:t>
            </a:r>
            <a:r>
              <a:rPr lang="en-US" b="1" cap="all" dirty="0" smtClean="0">
                <a:solidFill>
                  <a:srgbClr val="FFFF00"/>
                </a:solidFill>
              </a:rPr>
              <a:t>6</a:t>
            </a:r>
            <a:r>
              <a:rPr lang="uk-UA" b="1" cap="all" dirty="0" smtClean="0">
                <a:solidFill>
                  <a:srgbClr val="FFFF00"/>
                </a:solidFill>
              </a:rPr>
              <a:t> </a:t>
            </a:r>
            <a:r>
              <a:rPr lang="en-US" b="1" cap="all" dirty="0" smtClean="0">
                <a:solidFill>
                  <a:srgbClr val="FFFF00"/>
                </a:solidFill>
              </a:rPr>
              <a:t/>
            </a:r>
            <a:br>
              <a:rPr lang="en-US" b="1" cap="all" dirty="0" smtClean="0">
                <a:solidFill>
                  <a:srgbClr val="FFFF00"/>
                </a:solidFill>
              </a:rPr>
            </a:b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ЗНАЙОМСТВО ЗІ СТИЛЯМИ.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ТАБЛИЦІ </a:t>
            </a:r>
            <a:r>
              <a:rPr lang="ru-RU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КАСКАДНИХ СТИЛІВ CSS</a:t>
            </a:r>
            <a:r>
              <a:rPr lang="ru-RU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uk-UA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4067944" y="3933056"/>
            <a:ext cx="4680520" cy="2213731"/>
          </a:xfrm>
        </p:spPr>
        <p:txBody>
          <a:bodyPr/>
          <a:lstStyle/>
          <a:p>
            <a:r>
              <a:rPr lang="uk-UA" b="1" dirty="0"/>
              <a:t>Курси "</a:t>
            </a:r>
            <a:r>
              <a:rPr lang="uk-UA" b="1" dirty="0" err="1"/>
              <a:t>Веб-розробка</a:t>
            </a:r>
            <a:r>
              <a:rPr lang="uk-UA" b="1" dirty="0"/>
              <a:t>"</a:t>
            </a:r>
          </a:p>
          <a:p>
            <a:r>
              <a:rPr lang="uk-UA" b="1" dirty="0"/>
              <a:t>з</a:t>
            </a:r>
            <a:r>
              <a:rPr lang="uk-UA" b="1" dirty="0" smtClean="0"/>
              <a:t>а </a:t>
            </a:r>
            <a:r>
              <a:rPr lang="uk-UA" b="1" dirty="0"/>
              <a:t>програмою </a:t>
            </a:r>
            <a:r>
              <a:rPr lang="en-US" b="1" dirty="0" err="1"/>
              <a:t>BrainBasket</a:t>
            </a:r>
            <a:r>
              <a:rPr lang="en-US" b="1" dirty="0"/>
              <a:t> </a:t>
            </a:r>
            <a:r>
              <a:rPr lang="uk-UA" b="1" dirty="0" smtClean="0"/>
              <a:t/>
            </a:r>
            <a:br>
              <a:rPr lang="uk-UA" b="1" dirty="0" smtClean="0"/>
            </a:br>
            <a:r>
              <a:rPr lang="en-US" b="1" dirty="0" smtClean="0"/>
              <a:t>"</a:t>
            </a:r>
            <a:r>
              <a:rPr lang="en-US" b="1" dirty="0"/>
              <a:t>WOW Teachers"</a:t>
            </a:r>
          </a:p>
          <a:p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237545"/>
            <a:ext cx="3895177" cy="190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0" y="63049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9-А </a:t>
            </a:r>
            <a:r>
              <a:rPr lang="en-US" dirty="0" smtClean="0"/>
              <a:t>Front-end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025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10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73359" y="108922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1_f   </a:t>
            </a:r>
            <a:r>
              <a:rPr lang="uk-UA" sz="2800" dirty="0">
                <a:solidFill>
                  <a:schemeClr val="bg1"/>
                </a:solidFill>
              </a:rPr>
              <a:t>Ідентифікатори.</a:t>
            </a: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b="1" i="1" dirty="0" smtClean="0"/>
              <a:t>ID селектори  </a:t>
            </a:r>
            <a:r>
              <a:rPr lang="uk-UA" i="1" dirty="0" smtClean="0"/>
              <a:t>є </a:t>
            </a:r>
            <a:r>
              <a:rPr lang="uk-UA" i="1" u="sng" dirty="0" smtClean="0"/>
              <a:t>унікальними ідентифікаторами </a:t>
            </a:r>
            <a:r>
              <a:rPr lang="uk-UA" i="1" dirty="0" smtClean="0"/>
              <a:t>для визначених елементів, за допомогою якого можна змінювати їх стилі  та звертатися через </a:t>
            </a:r>
            <a:r>
              <a:rPr lang="uk-UA" i="1" dirty="0" err="1" smtClean="0"/>
              <a:t>скрипти</a:t>
            </a:r>
            <a:r>
              <a:rPr lang="uk-UA" b="1" i="1" dirty="0" smtClean="0"/>
              <a:t>.</a:t>
            </a:r>
          </a:p>
          <a:p>
            <a:pPr marL="0" indent="0">
              <a:buNone/>
            </a:pPr>
            <a:r>
              <a:rPr lang="uk-UA" i="1" dirty="0" smtClean="0"/>
              <a:t>Тег, який використовує стиль</a:t>
            </a:r>
            <a:r>
              <a:rPr lang="uk-UA" dirty="0" smtClean="0"/>
              <a:t>  описаний атрибутом </a:t>
            </a:r>
            <a:r>
              <a:rPr lang="uk-UA" b="1" dirty="0" smtClean="0"/>
              <a:t>ID=</a:t>
            </a:r>
            <a:r>
              <a:rPr lang="uk-UA" b="1" dirty="0"/>
              <a:t>"</a:t>
            </a:r>
            <a:r>
              <a:rPr lang="uk-UA" b="1" dirty="0" err="1" smtClean="0"/>
              <a:t>імя</a:t>
            </a:r>
            <a:r>
              <a:rPr lang="uk-UA" b="1" dirty="0" smtClean="0"/>
              <a:t>".</a:t>
            </a:r>
            <a:r>
              <a:rPr lang="uk-UA" dirty="0" smtClean="0"/>
              <a:t> </a:t>
            </a:r>
          </a:p>
          <a:p>
            <a:pPr marL="0" indent="0">
              <a:buNone/>
            </a:pPr>
            <a:r>
              <a:rPr lang="uk-UA" dirty="0" smtClean="0"/>
              <a:t>У CSS цей селектор починається з символу #. </a:t>
            </a:r>
          </a:p>
          <a:p>
            <a:pPr marL="0" indent="0">
              <a:buNone/>
            </a:pPr>
            <a:r>
              <a:rPr lang="uk-UA" dirty="0" smtClean="0"/>
              <a:t> Наприклад, після визначення правила </a:t>
            </a:r>
            <a:r>
              <a:rPr lang="uk-UA" b="1" dirty="0" smtClean="0"/>
              <a:t>#</a:t>
            </a:r>
            <a:r>
              <a:rPr lang="uk-UA" b="1" dirty="0" err="1" smtClean="0"/>
              <a:t>rd</a:t>
            </a:r>
            <a:r>
              <a:rPr lang="uk-UA" b="1" dirty="0" smtClean="0"/>
              <a:t> {</a:t>
            </a:r>
            <a:r>
              <a:rPr lang="uk-UA" b="1" dirty="0" err="1" smtClean="0"/>
              <a:t>color:red</a:t>
            </a:r>
            <a:r>
              <a:rPr lang="uk-UA" b="1" dirty="0" smtClean="0"/>
              <a:t> } </a:t>
            </a:r>
          </a:p>
          <a:p>
            <a:pPr marL="0" indent="0">
              <a:buNone/>
            </a:pPr>
            <a:r>
              <a:rPr lang="uk-UA" dirty="0" smtClean="0"/>
              <a:t>всі елементи з тегами, що містять атрибут </a:t>
            </a:r>
            <a:r>
              <a:rPr lang="uk-UA" b="1" dirty="0" smtClean="0"/>
              <a:t>ID="</a:t>
            </a:r>
            <a:r>
              <a:rPr lang="uk-UA" b="1" dirty="0" err="1" smtClean="0"/>
              <a:t>rd</a:t>
            </a:r>
            <a:r>
              <a:rPr lang="uk-UA" b="1" dirty="0" smtClean="0"/>
              <a:t>", </a:t>
            </a:r>
            <a:r>
              <a:rPr lang="uk-UA" dirty="0" smtClean="0"/>
              <a:t>будуть відтворювати червоним кольором.</a:t>
            </a:r>
          </a:p>
          <a:p>
            <a:pPr marL="0" indent="0">
              <a:buNone/>
            </a:pPr>
            <a:r>
              <a:rPr lang="uk-UA" dirty="0" smtClean="0"/>
              <a:t> У тегу обидва атрибути (</a:t>
            </a:r>
            <a:r>
              <a:rPr lang="uk-UA" b="1" dirty="0" smtClean="0"/>
              <a:t>CLASS </a:t>
            </a:r>
            <a:r>
              <a:rPr lang="uk-UA" dirty="0" smtClean="0"/>
              <a:t>і</a:t>
            </a:r>
            <a:r>
              <a:rPr lang="uk-UA" b="1" dirty="0" smtClean="0"/>
              <a:t> ID </a:t>
            </a:r>
            <a:r>
              <a:rPr lang="uk-UA" dirty="0" smtClean="0"/>
              <a:t>) можуть використовуватися одночасно, </a:t>
            </a:r>
            <a:r>
              <a:rPr lang="uk-UA" dirty="0" err="1" smtClean="0"/>
              <a:t>довизначаючи</a:t>
            </a:r>
            <a:r>
              <a:rPr lang="uk-UA" dirty="0" smtClean="0"/>
              <a:t> стиль елемента.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19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11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73359" y="108922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1_g   </a:t>
            </a:r>
            <a:r>
              <a:rPr lang="uk-UA" sz="2800" dirty="0">
                <a:solidFill>
                  <a:schemeClr val="bg1"/>
                </a:solidFill>
              </a:rPr>
              <a:t>Параметри форматування тексту.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1124744"/>
            <a:ext cx="7854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Форматування тексту включає в себе:</a:t>
            </a:r>
          </a:p>
          <a:p>
            <a:r>
              <a:rPr lang="uk-UA" dirty="0" smtClean="0"/>
              <a:t>Зміну </a:t>
            </a:r>
            <a:r>
              <a:rPr lang="uk-UA" dirty="0" err="1" smtClean="0"/>
              <a:t>шрифта</a:t>
            </a:r>
            <a:r>
              <a:rPr lang="uk-UA" dirty="0" smtClean="0"/>
              <a:t> (розмір, колір, накреслення, гарнітура);</a:t>
            </a:r>
          </a:p>
          <a:p>
            <a:r>
              <a:rPr lang="uk-UA" dirty="0" smtClean="0"/>
              <a:t>Оздоблення тексту.</a:t>
            </a:r>
          </a:p>
          <a:p>
            <a:r>
              <a:rPr lang="uk-UA" dirty="0" smtClean="0"/>
              <a:t>Зміну вирівнювання рядків;</a:t>
            </a:r>
          </a:p>
          <a:p>
            <a:r>
              <a:rPr lang="uk-UA" dirty="0" smtClean="0"/>
              <a:t>Зміну відступів рядків;</a:t>
            </a:r>
          </a:p>
          <a:p>
            <a:r>
              <a:rPr lang="uk-UA" dirty="0" smtClean="0"/>
              <a:t>Міжрядковий інтервал;</a:t>
            </a:r>
          </a:p>
          <a:p>
            <a:r>
              <a:rPr lang="uk-UA" dirty="0" smtClean="0"/>
              <a:t>Колір фону;</a:t>
            </a:r>
          </a:p>
          <a:p>
            <a:r>
              <a:rPr lang="uk-UA" dirty="0" smtClean="0"/>
              <a:t>Позиціювання;</a:t>
            </a:r>
          </a:p>
          <a:p>
            <a:r>
              <a:rPr lang="uk-UA" dirty="0" smtClean="0"/>
              <a:t>Відображення тексту в межах виділеного блоку.</a:t>
            </a:r>
          </a:p>
          <a:p>
            <a:endParaRPr lang="uk-UA" dirty="0"/>
          </a:p>
          <a:p>
            <a:r>
              <a:rPr lang="uk-UA" dirty="0" smtClean="0"/>
              <a:t>Для визначення властивостей текстових елементів в </a:t>
            </a:r>
            <a:r>
              <a:rPr lang="en-US" dirty="0" smtClean="0"/>
              <a:t>CSS </a:t>
            </a:r>
            <a:r>
              <a:rPr lang="uk-UA" dirty="0" smtClean="0"/>
              <a:t>використовують</a:t>
            </a:r>
          </a:p>
          <a:p>
            <a:r>
              <a:rPr lang="uk-UA" dirty="0" smtClean="0"/>
              <a:t>Складені властивості </a:t>
            </a:r>
            <a:r>
              <a:rPr lang="en-US" b="1" dirty="0" smtClean="0"/>
              <a:t>font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b="1" dirty="0" smtClean="0"/>
              <a:t>text</a:t>
            </a:r>
            <a:r>
              <a:rPr lang="uk-UA" dirty="0" smtClean="0"/>
              <a:t>.</a:t>
            </a:r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12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2_a   </a:t>
            </a:r>
            <a:r>
              <a:rPr lang="uk-UA" sz="2800" dirty="0">
                <a:solidFill>
                  <a:schemeClr val="bg1"/>
                </a:solidFill>
              </a:rPr>
              <a:t>Вбудовані стилі.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052736"/>
            <a:ext cx="82809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Вбудовані стилі (</a:t>
            </a:r>
            <a:r>
              <a:rPr lang="en-US" sz="2400" b="1" dirty="0" smtClean="0"/>
              <a:t>Inline Style</a:t>
            </a:r>
            <a:r>
              <a:rPr lang="uk-UA" sz="2400" dirty="0" smtClean="0"/>
              <a:t>) вставляють у теги заголовків</a:t>
            </a:r>
            <a:r>
              <a:rPr lang="en-US" sz="2400" dirty="0" smtClean="0"/>
              <a:t> </a:t>
            </a:r>
            <a:r>
              <a:rPr lang="en-US" sz="2400" b="1" dirty="0" smtClean="0"/>
              <a:t>&lt;H1&gt;…&lt;H7&gt;</a:t>
            </a:r>
            <a:r>
              <a:rPr lang="uk-UA" sz="2400" dirty="0" smtClean="0"/>
              <a:t>, абзацу</a:t>
            </a:r>
            <a:r>
              <a:rPr lang="en-US" sz="2400" dirty="0" smtClean="0"/>
              <a:t> </a:t>
            </a:r>
            <a:r>
              <a:rPr lang="en-US" sz="2400" b="1" dirty="0" smtClean="0"/>
              <a:t>&lt;P&gt;</a:t>
            </a:r>
            <a:r>
              <a:rPr lang="uk-UA" sz="2400" dirty="0" smtClean="0"/>
              <a:t>, тіла</a:t>
            </a:r>
            <a:r>
              <a:rPr lang="en-US" sz="2400" dirty="0" smtClean="0"/>
              <a:t> </a:t>
            </a:r>
            <a:r>
              <a:rPr lang="en-US" sz="2400" b="1" dirty="0" smtClean="0"/>
              <a:t>&lt;Body&gt;</a:t>
            </a:r>
            <a:r>
              <a:rPr lang="uk-UA" sz="2400" dirty="0" smtClean="0"/>
              <a:t>, картинки</a:t>
            </a:r>
            <a:r>
              <a:rPr lang="en-US" sz="2400" dirty="0" smtClean="0"/>
              <a:t> </a:t>
            </a:r>
            <a:r>
              <a:rPr lang="en-US" sz="2400" b="1" dirty="0" smtClean="0"/>
              <a:t>&lt;IMG&gt;</a:t>
            </a:r>
            <a:r>
              <a:rPr lang="uk-UA" sz="2400" dirty="0" smtClean="0"/>
              <a:t>, а також у теги</a:t>
            </a:r>
            <a:r>
              <a:rPr lang="en-US" sz="2400" dirty="0" smtClean="0"/>
              <a:t> </a:t>
            </a:r>
            <a:r>
              <a:rPr lang="en-US" sz="2400" b="1" dirty="0" smtClean="0"/>
              <a:t>&lt;SPAN&gt; </a:t>
            </a:r>
            <a:r>
              <a:rPr lang="uk-UA" sz="2400" b="1" dirty="0" smtClean="0"/>
              <a:t> </a:t>
            </a:r>
            <a:r>
              <a:rPr lang="uk-UA" sz="2400" dirty="0" smtClean="0"/>
              <a:t>та </a:t>
            </a:r>
            <a:r>
              <a:rPr lang="en-US" sz="2400" b="1" dirty="0" smtClean="0"/>
              <a:t>&lt;DIV&gt;</a:t>
            </a:r>
            <a:r>
              <a:rPr lang="uk-UA" sz="2400" b="1" dirty="0" smtClean="0"/>
              <a:t> </a:t>
            </a:r>
            <a:r>
              <a:rPr lang="uk-UA" sz="2400" dirty="0" smtClean="0"/>
              <a:t>за допомогою атрибута</a:t>
            </a:r>
            <a:r>
              <a:rPr lang="en-US" sz="2400" dirty="0" smtClean="0"/>
              <a:t> </a:t>
            </a:r>
            <a:r>
              <a:rPr lang="en-US" sz="2400" b="1" dirty="0" smtClean="0"/>
              <a:t>style</a:t>
            </a:r>
            <a:r>
              <a:rPr lang="uk-UA" sz="2400" dirty="0" smtClean="0"/>
              <a:t> , в якому перелічують властивості та їх значення. Наприклад:</a:t>
            </a:r>
          </a:p>
          <a:p>
            <a:r>
              <a:rPr lang="uk-UA" sz="2400" dirty="0" smtClean="0"/>
              <a:t> </a:t>
            </a:r>
          </a:p>
          <a:p>
            <a:r>
              <a:rPr lang="en-US" sz="2400" b="1" dirty="0" smtClean="0">
                <a:solidFill>
                  <a:srgbClr val="7030A0"/>
                </a:solidFill>
              </a:rPr>
              <a:t>&lt;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en-US" sz="2400" dirty="0">
                <a:solidFill>
                  <a:srgbClr val="7030A0"/>
                </a:solidFill>
              </a:rPr>
              <a:t> style="font-size: 120%; font-family: monospace; color: #cd66cc</a:t>
            </a:r>
            <a:r>
              <a:rPr lang="en-US" sz="2400" dirty="0" smtClean="0">
                <a:solidFill>
                  <a:srgbClr val="7030A0"/>
                </a:solidFill>
              </a:rPr>
              <a:t>"</a:t>
            </a:r>
            <a:r>
              <a:rPr lang="en-US" sz="2400" b="1" dirty="0" smtClean="0">
                <a:solidFill>
                  <a:srgbClr val="7030A0"/>
                </a:solidFill>
              </a:rPr>
              <a:t>&gt;</a:t>
            </a:r>
            <a:r>
              <a:rPr lang="uk-UA" sz="2400" dirty="0" smtClean="0">
                <a:solidFill>
                  <a:srgbClr val="7030A0"/>
                </a:solidFill>
              </a:rPr>
              <a:t>Текст …</a:t>
            </a:r>
            <a:r>
              <a:rPr lang="uk-UA" sz="2400" b="1" dirty="0" smtClean="0">
                <a:solidFill>
                  <a:srgbClr val="7030A0"/>
                </a:solidFill>
              </a:rPr>
              <a:t>&lt;/</a:t>
            </a:r>
            <a:r>
              <a:rPr lang="en-US" sz="2400" b="1" dirty="0">
                <a:solidFill>
                  <a:srgbClr val="7030A0"/>
                </a:solidFill>
              </a:rPr>
              <a:t>p</a:t>
            </a:r>
            <a:r>
              <a:rPr lang="en-US" sz="2400" b="1" dirty="0" smtClean="0">
                <a:solidFill>
                  <a:srgbClr val="7030A0"/>
                </a:solidFill>
              </a:rPr>
              <a:t>&gt;</a:t>
            </a:r>
          </a:p>
          <a:p>
            <a:endParaRPr lang="en-US" sz="2400" b="1" dirty="0"/>
          </a:p>
          <a:p>
            <a:r>
              <a:rPr lang="uk-UA" sz="2400" dirty="0" smtClean="0"/>
              <a:t>Визначені у такий спосіб властивості мають найвищий пріоритет порівняно з іншими. Цей підхід використовують для оформлення невеликої кількості елементів.</a:t>
            </a:r>
            <a:endParaRPr lang="en-US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299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3960440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13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2_b   </a:t>
            </a:r>
            <a:r>
              <a:rPr lang="uk-UA" sz="2800" dirty="0">
                <a:solidFill>
                  <a:schemeClr val="bg1"/>
                </a:solidFill>
              </a:rPr>
              <a:t>Внутрішня таблиця стилів.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732" y="1196752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Внутрішню таблицю стилів (</a:t>
            </a:r>
            <a:r>
              <a:rPr lang="en-US" b="1" dirty="0" smtClean="0"/>
              <a:t>Embedded Style Sheet</a:t>
            </a:r>
            <a:r>
              <a:rPr lang="uk-UA" dirty="0" smtClean="0"/>
              <a:t>) розміщують безпосередньо в розділі </a:t>
            </a:r>
            <a:r>
              <a:rPr lang="uk-UA" b="1" dirty="0"/>
              <a:t>HEAD</a:t>
            </a:r>
            <a:r>
              <a:rPr lang="uk-UA" dirty="0" smtClean="0"/>
              <a:t>, який обмежений  тегами: </a:t>
            </a:r>
          </a:p>
          <a:p>
            <a:r>
              <a:rPr lang="uk-UA" b="1" dirty="0" smtClean="0"/>
              <a:t>&lt;STYLE&gt; </a:t>
            </a:r>
            <a:endParaRPr lang="uk-UA" dirty="0" smtClean="0"/>
          </a:p>
          <a:p>
            <a:r>
              <a:rPr lang="uk-UA" b="1" dirty="0" smtClean="0"/>
              <a:t>опис стилів </a:t>
            </a:r>
            <a:endParaRPr lang="uk-UA" dirty="0" smtClean="0"/>
          </a:p>
          <a:p>
            <a:r>
              <a:rPr lang="uk-UA" b="1" dirty="0" smtClean="0"/>
              <a:t>&lt;/STYLE&gt; </a:t>
            </a:r>
            <a:endParaRPr lang="uk-UA" dirty="0" smtClean="0"/>
          </a:p>
          <a:p>
            <a:r>
              <a:rPr lang="uk-UA" dirty="0" smtClean="0"/>
              <a:t>Тег</a:t>
            </a:r>
            <a:r>
              <a:rPr lang="en-US" dirty="0" smtClean="0"/>
              <a:t> </a:t>
            </a:r>
            <a:r>
              <a:rPr lang="uk-UA" b="1" dirty="0"/>
              <a:t>STYLE</a:t>
            </a:r>
            <a:r>
              <a:rPr lang="uk-UA" dirty="0" smtClean="0"/>
              <a:t> може містити атрибут </a:t>
            </a:r>
            <a:r>
              <a:rPr lang="uk-UA" b="1" dirty="0" smtClean="0"/>
              <a:t>TYPE</a:t>
            </a:r>
            <a:r>
              <a:rPr lang="uk-UA" dirty="0" smtClean="0"/>
              <a:t>, що набуває два значення (</a:t>
            </a:r>
            <a:r>
              <a:rPr lang="uk-UA" b="1" dirty="0" err="1" smtClean="0"/>
              <a:t>text</a:t>
            </a:r>
            <a:r>
              <a:rPr lang="uk-UA" b="1" dirty="0" smtClean="0"/>
              <a:t>/</a:t>
            </a:r>
            <a:r>
              <a:rPr lang="uk-UA" b="1" dirty="0" err="1" smtClean="0"/>
              <a:t>css</a:t>
            </a:r>
            <a:r>
              <a:rPr lang="uk-UA" dirty="0" smtClean="0"/>
              <a:t> або </a:t>
            </a:r>
            <a:r>
              <a:rPr lang="uk-UA" b="1" dirty="0" err="1" smtClean="0"/>
              <a:t>text</a:t>
            </a:r>
            <a:r>
              <a:rPr lang="uk-UA" b="1" dirty="0" smtClean="0"/>
              <a:t>/</a:t>
            </a:r>
            <a:r>
              <a:rPr lang="uk-UA" b="1" dirty="0" err="1" smtClean="0"/>
              <a:t>javascript</a:t>
            </a:r>
            <a:r>
              <a:rPr lang="uk-UA" dirty="0" smtClean="0"/>
              <a:t>). Вони забезпечують використання різних правил запису (різний синтаксис) таблиць. </a:t>
            </a:r>
          </a:p>
          <a:p>
            <a:r>
              <a:rPr lang="uk-UA" dirty="0"/>
              <a:t>Є</a:t>
            </a:r>
            <a:r>
              <a:rPr lang="uk-UA" dirty="0" smtClean="0"/>
              <a:t> можливість  імпорту таблиці стилів з файлу. Для цього посилання на джерело стилів поміщається всередину </a:t>
            </a:r>
            <a:r>
              <a:rPr lang="uk-UA" dirty="0" err="1" smtClean="0"/>
              <a:t>тега</a:t>
            </a:r>
            <a:r>
              <a:rPr lang="uk-UA" dirty="0" smtClean="0"/>
              <a:t> </a:t>
            </a:r>
            <a:r>
              <a:rPr lang="uk-UA" b="1" dirty="0" smtClean="0"/>
              <a:t>STYLE</a:t>
            </a:r>
            <a:r>
              <a:rPr lang="uk-UA" dirty="0" smtClean="0"/>
              <a:t> таким чином: </a:t>
            </a:r>
          </a:p>
          <a:p>
            <a:r>
              <a:rPr lang="uk-UA" b="1" dirty="0" smtClean="0"/>
              <a:t>&lt;STYLE TYPE=”</a:t>
            </a:r>
            <a:r>
              <a:rPr lang="uk-UA" b="1" dirty="0" err="1" smtClean="0"/>
              <a:t>text</a:t>
            </a:r>
            <a:r>
              <a:rPr lang="uk-UA" b="1" dirty="0" smtClean="0"/>
              <a:t>/</a:t>
            </a:r>
            <a:r>
              <a:rPr lang="uk-UA" b="1" dirty="0" err="1" smtClean="0"/>
              <a:t>css</a:t>
            </a:r>
            <a:r>
              <a:rPr lang="uk-UA" b="1" dirty="0" smtClean="0"/>
              <a:t>”&gt; </a:t>
            </a:r>
            <a:endParaRPr lang="uk-UA" dirty="0" smtClean="0"/>
          </a:p>
          <a:p>
            <a:r>
              <a:rPr lang="uk-UA" b="1" dirty="0" smtClean="0"/>
              <a:t>@ </a:t>
            </a:r>
            <a:r>
              <a:rPr lang="uk-UA" b="1" dirty="0" err="1" smtClean="0"/>
              <a:t>import</a:t>
            </a:r>
            <a:r>
              <a:rPr lang="uk-UA" b="1" dirty="0" smtClean="0"/>
              <a:t> </a:t>
            </a:r>
            <a:r>
              <a:rPr lang="uk-UA" b="1" dirty="0" err="1" smtClean="0"/>
              <a:t>url</a:t>
            </a:r>
            <a:r>
              <a:rPr lang="uk-UA" b="1" dirty="0" smtClean="0"/>
              <a:t>(http://www.myserver.com/mystyle.css); </a:t>
            </a:r>
            <a:endParaRPr lang="uk-UA" dirty="0" smtClean="0"/>
          </a:p>
          <a:p>
            <a:r>
              <a:rPr lang="uk-UA" b="1" dirty="0" smtClean="0"/>
              <a:t>&lt;/STYLE&gt; </a:t>
            </a:r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034087"/>
            <a:ext cx="8339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&lt;head&gt;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&lt;meta</a:t>
            </a:r>
            <a:r>
              <a:rPr lang="en-US" dirty="0">
                <a:solidFill>
                  <a:srgbClr val="7030A0"/>
                </a:solidFill>
              </a:rPr>
              <a:t> charset="utf-8"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smtClean="0">
                <a:solidFill>
                  <a:srgbClr val="7030A0"/>
                </a:solidFill>
              </a:rPr>
              <a:t>title&gt;</a:t>
            </a:r>
            <a:r>
              <a:rPr lang="uk-UA" dirty="0" smtClean="0">
                <a:solidFill>
                  <a:srgbClr val="7030A0"/>
                </a:solidFill>
              </a:rPr>
              <a:t>Внутрішні стилі</a:t>
            </a:r>
            <a:r>
              <a:rPr lang="uk-UA" b="1" dirty="0" smtClean="0">
                <a:solidFill>
                  <a:srgbClr val="7030A0"/>
                </a:solidFill>
              </a:rPr>
              <a:t>&lt;/</a:t>
            </a:r>
            <a:r>
              <a:rPr lang="en-US" b="1" dirty="0">
                <a:solidFill>
                  <a:srgbClr val="7030A0"/>
                </a:solidFill>
              </a:rPr>
              <a:t>title&gt;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&lt;style&gt;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uk-UA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H1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{ font-size: 120%; font-family: Verdana, Arial, Helvetica, sans-serif; color: #333366; } </a:t>
            </a:r>
            <a:endParaRPr lang="uk-UA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&lt;/</a:t>
            </a:r>
            <a:r>
              <a:rPr lang="en-US" b="1" dirty="0">
                <a:solidFill>
                  <a:srgbClr val="7030A0"/>
                </a:solidFill>
              </a:rPr>
              <a:t>style&gt;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uk-UA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&lt;/</a:t>
            </a:r>
            <a:r>
              <a:rPr lang="en-US" b="1" dirty="0">
                <a:solidFill>
                  <a:srgbClr val="7030A0"/>
                </a:solidFill>
              </a:rPr>
              <a:t>head&gt;</a:t>
            </a:r>
            <a:endParaRPr lang="uk-U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14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2_c   </a:t>
            </a:r>
            <a:r>
              <a:rPr lang="uk-UA" sz="2800" dirty="0">
                <a:solidFill>
                  <a:schemeClr val="bg1"/>
                </a:solidFill>
              </a:rPr>
              <a:t>Зовнішня таблиця стилів.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1340768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Зовнішня таблиця стилів (</a:t>
            </a:r>
            <a:r>
              <a:rPr lang="en-US" b="1" dirty="0" smtClean="0"/>
              <a:t>External Style Sheet</a:t>
            </a:r>
            <a:r>
              <a:rPr lang="uk-UA" dirty="0" smtClean="0"/>
              <a:t>) – це текстовий файл з розширенням </a:t>
            </a:r>
            <a:r>
              <a:rPr lang="en-US" b="1" dirty="0" smtClean="0"/>
              <a:t>.</a:t>
            </a:r>
            <a:r>
              <a:rPr lang="en-US" b="1" dirty="0" err="1" smtClean="0"/>
              <a:t>css</a:t>
            </a:r>
            <a:r>
              <a:rPr lang="en-US" dirty="0" smtClean="0"/>
              <a:t>.</a:t>
            </a:r>
            <a:endParaRPr lang="uk-UA" dirty="0" smtClean="0"/>
          </a:p>
          <a:p>
            <a:r>
              <a:rPr lang="uk-UA" dirty="0" smtClean="0"/>
              <a:t>Він містить синтаксично записані правила стилів типу</a:t>
            </a:r>
          </a:p>
          <a:p>
            <a:pPr algn="ctr"/>
            <a:r>
              <a:rPr lang="uk-UA" b="1" dirty="0" smtClean="0"/>
              <a:t>Селектор </a:t>
            </a:r>
            <a:r>
              <a:rPr lang="en-US" b="1" dirty="0" smtClean="0"/>
              <a:t>{</a:t>
            </a:r>
            <a:r>
              <a:rPr lang="uk-UA" b="1" dirty="0" err="1" smtClean="0"/>
              <a:t>властивість:значення</a:t>
            </a:r>
            <a:r>
              <a:rPr lang="uk-UA" b="1" dirty="0" smtClean="0"/>
              <a:t>; …</a:t>
            </a:r>
            <a:r>
              <a:rPr lang="en-US" b="1" dirty="0" smtClean="0"/>
              <a:t>}</a:t>
            </a:r>
          </a:p>
          <a:p>
            <a:r>
              <a:rPr lang="uk-UA" dirty="0" smtClean="0"/>
              <a:t>Для </a:t>
            </a:r>
            <a:r>
              <a:rPr lang="uk-UA" dirty="0"/>
              <a:t>встановлення зв'язку з таблицею використовується тег </a:t>
            </a:r>
            <a:r>
              <a:rPr lang="en-US" b="1" dirty="0"/>
              <a:t>LINK</a:t>
            </a:r>
            <a:r>
              <a:rPr lang="en-US" dirty="0"/>
              <a:t>, </a:t>
            </a:r>
            <a:r>
              <a:rPr lang="uk-UA" dirty="0"/>
              <a:t>наприклад: </a:t>
            </a:r>
          </a:p>
          <a:p>
            <a:r>
              <a:rPr lang="en-US" b="1" dirty="0"/>
              <a:t>&lt;</a:t>
            </a:r>
            <a:r>
              <a:rPr lang="en-US" b="1" dirty="0" smtClean="0"/>
              <a:t>LINK  </a:t>
            </a:r>
            <a:r>
              <a:rPr lang="en-US" b="1" dirty="0" err="1" smtClean="0"/>
              <a:t>rel</a:t>
            </a:r>
            <a:r>
              <a:rPr lang="en-US" b="1" dirty="0" smtClean="0"/>
              <a:t>=“STYLESHEET”  type=”</a:t>
            </a:r>
            <a:r>
              <a:rPr lang="en-US" b="1" dirty="0"/>
              <a:t>text/</a:t>
            </a:r>
            <a:r>
              <a:rPr lang="en-US" b="1" dirty="0" err="1"/>
              <a:t>css</a:t>
            </a:r>
            <a:r>
              <a:rPr lang="en-US" b="1" dirty="0"/>
              <a:t>” </a:t>
            </a:r>
            <a:r>
              <a:rPr lang="en-US" b="1" dirty="0" smtClean="0"/>
              <a:t> </a:t>
            </a:r>
            <a:r>
              <a:rPr lang="en-US" b="1" dirty="0" err="1" smtClean="0"/>
              <a:t>href</a:t>
            </a:r>
            <a:r>
              <a:rPr lang="en-US" b="1" dirty="0" smtClean="0"/>
              <a:t>=”CSS/mysheet.css</a:t>
            </a:r>
            <a:r>
              <a:rPr lang="en-US" b="1" dirty="0"/>
              <a:t>“&gt;. </a:t>
            </a:r>
            <a:endParaRPr lang="uk-UA" b="1" dirty="0" smtClean="0"/>
          </a:p>
          <a:p>
            <a:r>
              <a:rPr lang="uk-UA" dirty="0" smtClean="0"/>
              <a:t>Цей тег розміщується в розділі </a:t>
            </a:r>
            <a:r>
              <a:rPr lang="uk-UA" b="1" dirty="0" smtClean="0"/>
              <a:t>HEAD.</a:t>
            </a:r>
            <a:endParaRPr lang="en-US" dirty="0"/>
          </a:p>
          <a:p>
            <a:r>
              <a:rPr lang="uk-UA" dirty="0" smtClean="0"/>
              <a:t>Значення перших двох атрибутів цього </a:t>
            </a:r>
            <a:r>
              <a:rPr lang="uk-UA" dirty="0" err="1" smtClean="0"/>
              <a:t>тега</a:t>
            </a:r>
            <a:r>
              <a:rPr lang="uk-UA" dirty="0" smtClean="0"/>
              <a:t> є зарезервованими іменами, потрібними для того, щоб повідомити браузеру , що на цій сторі</a:t>
            </a:r>
            <a:r>
              <a:rPr lang="uk-UA" dirty="0"/>
              <a:t>н</a:t>
            </a:r>
            <a:r>
              <a:rPr lang="uk-UA" dirty="0" smtClean="0"/>
              <a:t>ці використовуватиметься CSS .</a:t>
            </a:r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3861048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Courier New"/>
              </a:rPr>
              <a:t>&lt;head&gt;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&lt;meta</a:t>
            </a:r>
            <a:r>
              <a:rPr lang="en-US" dirty="0">
                <a:solidFill>
                  <a:srgbClr val="B61039"/>
                </a:solidFill>
                <a:latin typeface="Courier New"/>
              </a:rPr>
              <a:t> charset=</a:t>
            </a:r>
            <a:r>
              <a:rPr lang="en-US" dirty="0">
                <a:solidFill>
                  <a:srgbClr val="39892F"/>
                </a:solidFill>
                <a:latin typeface="Courier New"/>
              </a:rPr>
              <a:t>"utf-8"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&lt;</a:t>
            </a:r>
            <a:r>
              <a:rPr lang="en-US" b="1" dirty="0" smtClean="0">
                <a:solidFill>
                  <a:srgbClr val="006699"/>
                </a:solidFill>
                <a:latin typeface="Courier New"/>
              </a:rPr>
              <a:t>title&gt;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Стил</a:t>
            </a:r>
            <a:r>
              <a:rPr lang="uk-UA" dirty="0" smtClean="0">
                <a:solidFill>
                  <a:srgbClr val="000000"/>
                </a:solidFill>
                <a:latin typeface="Courier New"/>
              </a:rPr>
              <a:t>і</a:t>
            </a:r>
            <a:r>
              <a:rPr lang="en-US" b="1" dirty="0" smtClean="0">
                <a:solidFill>
                  <a:srgbClr val="006699"/>
                </a:solidFill>
                <a:latin typeface="Courier New"/>
              </a:rPr>
              <a:t>&lt;/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title&gt;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&lt;link</a:t>
            </a:r>
            <a:r>
              <a:rPr lang="en-US" dirty="0">
                <a:solidFill>
                  <a:srgbClr val="B61039"/>
                </a:solidFill>
                <a:latin typeface="Courier New"/>
              </a:rPr>
              <a:t> </a:t>
            </a:r>
            <a:r>
              <a:rPr lang="en-US" dirty="0" err="1">
                <a:solidFill>
                  <a:srgbClr val="B61039"/>
                </a:solidFill>
                <a:latin typeface="Courier New"/>
              </a:rPr>
              <a:t>rel</a:t>
            </a:r>
            <a:r>
              <a:rPr lang="en-US" dirty="0">
                <a:solidFill>
                  <a:srgbClr val="B61039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39892F"/>
                </a:solidFill>
                <a:latin typeface="Courier New"/>
              </a:rPr>
              <a:t>"stylesheet"</a:t>
            </a:r>
            <a:r>
              <a:rPr lang="en-US" dirty="0">
                <a:solidFill>
                  <a:srgbClr val="B61039"/>
                </a:solidFill>
                <a:latin typeface="Courier New"/>
              </a:rPr>
              <a:t> </a:t>
            </a:r>
            <a:r>
              <a:rPr lang="en-US" dirty="0" err="1">
                <a:solidFill>
                  <a:srgbClr val="B61039"/>
                </a:solidFill>
                <a:latin typeface="Courier New"/>
              </a:rPr>
              <a:t>href</a:t>
            </a:r>
            <a:r>
              <a:rPr lang="en-US" dirty="0" smtClean="0">
                <a:solidFill>
                  <a:srgbClr val="B61039"/>
                </a:solidFill>
                <a:latin typeface="Courier New"/>
              </a:rPr>
              <a:t>=</a:t>
            </a:r>
            <a:r>
              <a:rPr lang="en-US" dirty="0" smtClean="0">
                <a:solidFill>
                  <a:srgbClr val="39892F"/>
                </a:solidFill>
                <a:latin typeface="Courier New"/>
              </a:rPr>
              <a:t>“CSS/mysite.css</a:t>
            </a:r>
            <a:r>
              <a:rPr lang="en-US" dirty="0">
                <a:solidFill>
                  <a:srgbClr val="39892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&lt;link</a:t>
            </a:r>
            <a:r>
              <a:rPr lang="en-US" dirty="0">
                <a:solidFill>
                  <a:srgbClr val="B61039"/>
                </a:solidFill>
                <a:latin typeface="Courier New"/>
              </a:rPr>
              <a:t> </a:t>
            </a:r>
            <a:r>
              <a:rPr lang="en-US" dirty="0" err="1">
                <a:solidFill>
                  <a:srgbClr val="B61039"/>
                </a:solidFill>
                <a:latin typeface="Courier New"/>
              </a:rPr>
              <a:t>rel</a:t>
            </a:r>
            <a:r>
              <a:rPr lang="en-US" dirty="0">
                <a:solidFill>
                  <a:srgbClr val="B61039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39892F"/>
                </a:solidFill>
                <a:latin typeface="Courier New"/>
              </a:rPr>
              <a:t>"stylesheet"</a:t>
            </a:r>
            <a:r>
              <a:rPr lang="en-US" dirty="0">
                <a:solidFill>
                  <a:srgbClr val="B61039"/>
                </a:solidFill>
                <a:latin typeface="Courier New"/>
              </a:rPr>
              <a:t> </a:t>
            </a:r>
            <a:r>
              <a:rPr lang="en-US" dirty="0" err="1">
                <a:solidFill>
                  <a:srgbClr val="B61039"/>
                </a:solidFill>
                <a:latin typeface="Courier New"/>
              </a:rPr>
              <a:t>href</a:t>
            </a:r>
            <a:r>
              <a:rPr lang="en-US" dirty="0">
                <a:solidFill>
                  <a:srgbClr val="B61039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39892F"/>
                </a:solidFill>
                <a:latin typeface="Courier New"/>
              </a:rPr>
              <a:t>"http://www.htmlbook.ru/main.css"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Courier New"/>
              </a:rPr>
              <a:t>&lt;/head&gt;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89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3960440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15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3_a   </a:t>
            </a:r>
            <a:r>
              <a:rPr lang="uk-UA" sz="2800" dirty="0" smtClean="0">
                <a:solidFill>
                  <a:schemeClr val="bg1"/>
                </a:solidFill>
              </a:rPr>
              <a:t>Рядкові елементи.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980728"/>
            <a:ext cx="8207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/>
              <a:t>Елемент розмітки </a:t>
            </a:r>
            <a:r>
              <a:rPr lang="en-US" sz="2400" b="1" dirty="0"/>
              <a:t>SPAN</a:t>
            </a:r>
            <a:r>
              <a:rPr lang="en-US" sz="2400" dirty="0"/>
              <a:t> – </a:t>
            </a:r>
            <a:r>
              <a:rPr lang="uk-UA" sz="2400" dirty="0"/>
              <a:t>це узагальнений </a:t>
            </a:r>
            <a:r>
              <a:rPr lang="uk-UA" sz="2400" i="1" dirty="0"/>
              <a:t>рядковий елемент </a:t>
            </a:r>
            <a:r>
              <a:rPr lang="uk-UA" sz="2400" dirty="0"/>
              <a:t>розмітки, застосування якого не приводить до утворення блоку тексту. Він може замінити елементи </a:t>
            </a:r>
            <a:r>
              <a:rPr lang="en-US" sz="2400" dirty="0"/>
              <a:t>FONT, I, B, U, SUB, SUP </a:t>
            </a:r>
            <a:r>
              <a:rPr lang="uk-UA" sz="2400" dirty="0"/>
              <a:t>і тому </a:t>
            </a:r>
            <a:r>
              <a:rPr lang="uk-UA" sz="2400" dirty="0" smtClean="0"/>
              <a:t>подібне.</a:t>
            </a:r>
            <a:endParaRPr lang="uk-UA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8339578" cy="37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2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1" y="908720"/>
            <a:ext cx="8568953" cy="5949280"/>
          </a:xfrm>
        </p:spPr>
        <p:txBody>
          <a:bodyPr>
            <a:normAutofit fontScale="55000" lnSpcReduction="20000"/>
          </a:bodyPr>
          <a:lstStyle/>
          <a:p>
            <a:pPr marL="400050" lvl="1" indent="0" fontAlgn="base">
              <a:buNone/>
            </a:pPr>
            <a:r>
              <a:rPr lang="uk-UA" dirty="0" smtClean="0"/>
              <a:t>Елемент </a:t>
            </a:r>
            <a:r>
              <a:rPr lang="en-US" dirty="0" smtClean="0"/>
              <a:t>DIV</a:t>
            </a:r>
            <a:r>
              <a:rPr lang="uk-UA" dirty="0" smtClean="0"/>
              <a:t> відіграє </a:t>
            </a:r>
            <a:r>
              <a:rPr lang="uk-UA" dirty="0"/>
              <a:t>роль універсального блоку. Блоковий елемент завжди відокремлений від інших елементів сторінки порожнім рядком. </a:t>
            </a:r>
            <a:r>
              <a:rPr lang="en-US" dirty="0"/>
              <a:t>DIV </a:t>
            </a:r>
            <a:r>
              <a:rPr lang="uk-UA" dirty="0"/>
              <a:t>не несе ніякого смислового навантаження. Іноді говорять, що </a:t>
            </a:r>
            <a:r>
              <a:rPr lang="en-US" dirty="0"/>
              <a:t>DIV — </a:t>
            </a:r>
            <a:r>
              <a:rPr lang="uk-UA" dirty="0"/>
              <a:t>це розділ сторінки. Але</a:t>
            </a:r>
          </a:p>
          <a:p>
            <a:pPr marL="400050" lvl="1" indent="0" fontAlgn="base">
              <a:buNone/>
            </a:pPr>
            <a:r>
              <a:rPr lang="uk-UA" dirty="0"/>
              <a:t>насправді його застосування має сенс тільки в контексті </a:t>
            </a:r>
            <a:r>
              <a:rPr lang="en-US" dirty="0"/>
              <a:t>CSS. </a:t>
            </a:r>
            <a:r>
              <a:rPr lang="uk-UA" dirty="0"/>
              <a:t>Ніяких правил за умовчанням для відображення </a:t>
            </a:r>
            <a:r>
              <a:rPr lang="en-US" dirty="0"/>
              <a:t>DIV </a:t>
            </a:r>
            <a:r>
              <a:rPr lang="uk-UA" dirty="0"/>
              <a:t>не існує.</a:t>
            </a:r>
          </a:p>
          <a:p>
            <a:pPr marL="400050" lvl="1" indent="0" fontAlgn="base">
              <a:buNone/>
            </a:pPr>
            <a:r>
              <a:rPr lang="en-US" dirty="0"/>
              <a:t>DIV </a:t>
            </a:r>
            <a:r>
              <a:rPr lang="uk-UA" dirty="0"/>
              <a:t>дозволяє застосувати атрибути стилю, пов'язані з межею блоку і відступами блоку від меж старшого елемента, а також "набивання", тобто відступ від межі блоку до межі вкладеного елемента. Шляхом накладення цих елементів можна створювати цікаві ефекти, наприклад, об'ємний текст. Накладення забезпечується за рахунок негативного верхнього відступу.</a:t>
            </a:r>
          </a:p>
          <a:p>
            <a:pPr marL="400050" lvl="1" indent="0" fontAlgn="base">
              <a:buNone/>
            </a:pPr>
            <a:r>
              <a:rPr lang="uk-UA" dirty="0"/>
              <a:t>&lt;</a:t>
            </a:r>
            <a:r>
              <a:rPr lang="en-US" dirty="0" smtClean="0"/>
              <a:t>HTML&gt;</a:t>
            </a: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&lt;</a:t>
            </a:r>
            <a:r>
              <a:rPr lang="en-US" dirty="0" smtClean="0"/>
              <a:t>HEAD&gt;</a:t>
            </a: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&lt;</a:t>
            </a:r>
            <a:r>
              <a:rPr lang="en-US" dirty="0" smtClean="0"/>
              <a:t>STYLE </a:t>
            </a:r>
            <a:r>
              <a:rPr lang="en-US" dirty="0"/>
              <a:t>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400050" lvl="1" indent="0" fontAlgn="base">
              <a:buNone/>
            </a:pPr>
            <a:r>
              <a:rPr lang="en-US" dirty="0" smtClean="0"/>
              <a:t>BODY </a:t>
            </a:r>
            <a:r>
              <a:rPr lang="en-US" dirty="0"/>
              <a:t>{</a:t>
            </a:r>
            <a:r>
              <a:rPr lang="en-US" dirty="0" smtClean="0"/>
              <a:t>font-family: Verdana; font-size: 70pt; font-weight: bold;}</a:t>
            </a:r>
            <a:endParaRPr lang="en-US" dirty="0"/>
          </a:p>
          <a:p>
            <a:pPr marL="800100" lvl="2" indent="0" fontAlgn="base">
              <a:buNone/>
            </a:pPr>
            <a:r>
              <a:rPr lang="en-US" dirty="0" smtClean="0"/>
              <a:t>.z1{ color|: silver|; margin-top|: 100px|; margin-left|: 70px;}</a:t>
            </a:r>
          </a:p>
          <a:p>
            <a:pPr marL="800100" lvl="2" indent="0" fontAlgn="base">
              <a:buNone/>
            </a:pPr>
            <a:r>
              <a:rPr lang="en-US" dirty="0" smtClean="0"/>
              <a:t>.z2 {color|: navy|; margin-top|: -118px; margin-left|: 68px;}</a:t>
            </a:r>
          </a:p>
          <a:p>
            <a:pPr marL="400050" lvl="1" indent="0" fontAlgn="base">
              <a:buNone/>
            </a:pPr>
            <a:r>
              <a:rPr lang="en-US" dirty="0" smtClean="0"/>
              <a:t>&lt;/STYLE&gt;</a:t>
            </a:r>
          </a:p>
          <a:p>
            <a:pPr marL="400050" lvl="1" indent="0" fontAlgn="base">
              <a:buNone/>
            </a:pPr>
            <a:r>
              <a:rPr lang="en-US" dirty="0" smtClean="0"/>
              <a:t>&lt;/HEAD&gt;</a:t>
            </a: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&lt;</a:t>
            </a:r>
            <a:r>
              <a:rPr lang="en-US" dirty="0" smtClean="0"/>
              <a:t>BODY</a:t>
            </a:r>
            <a:r>
              <a:rPr lang="uk-UA" dirty="0" smtClean="0"/>
              <a:t> </a:t>
            </a:r>
            <a:r>
              <a:rPr lang="en-US" dirty="0" err="1" smtClean="0"/>
              <a:t>bgcolor</a:t>
            </a:r>
            <a:r>
              <a:rPr lang="en-US" dirty="0" smtClean="0"/>
              <a:t>=white&gt;</a:t>
            </a: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&lt;</a:t>
            </a:r>
            <a:r>
              <a:rPr lang="en-US" dirty="0" smtClean="0"/>
              <a:t>DIV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class="z1"&gt;</a:t>
            </a:r>
            <a:r>
              <a:rPr lang="uk-UA" dirty="0"/>
              <a:t>ОБ’ЄМНИЙ&lt;/</a:t>
            </a:r>
            <a:r>
              <a:rPr lang="en-US" dirty="0"/>
              <a:t>DIV&gt;</a:t>
            </a:r>
          </a:p>
          <a:p>
            <a:pPr marL="400050" lvl="1" indent="0" fontAlgn="base">
              <a:buNone/>
            </a:pPr>
            <a:r>
              <a:rPr lang="en-US" dirty="0"/>
              <a:t>&lt;</a:t>
            </a:r>
            <a:r>
              <a:rPr lang="en-US" dirty="0" smtClean="0"/>
              <a:t>DIV</a:t>
            </a:r>
            <a:r>
              <a:rPr lang="uk-UA" dirty="0" smtClean="0"/>
              <a:t> </a:t>
            </a:r>
            <a:r>
              <a:rPr lang="en-US" dirty="0" smtClean="0"/>
              <a:t> </a:t>
            </a:r>
            <a:r>
              <a:rPr lang="en-US" dirty="0"/>
              <a:t>class="z2"&gt;</a:t>
            </a:r>
            <a:r>
              <a:rPr lang="uk-UA" dirty="0"/>
              <a:t>ОБ’ЄМНИЙ&lt;/</a:t>
            </a:r>
            <a:r>
              <a:rPr lang="en-US" dirty="0"/>
              <a:t>DIV&gt;</a:t>
            </a:r>
          </a:p>
          <a:p>
            <a:pPr marL="400050" lvl="1" indent="0" fontAlgn="base">
              <a:buNone/>
            </a:pPr>
            <a:r>
              <a:rPr lang="en-US" dirty="0"/>
              <a:t>&lt;/</a:t>
            </a:r>
            <a:r>
              <a:rPr lang="en-US" dirty="0" smtClean="0"/>
              <a:t>BODY&gt;</a:t>
            </a:r>
            <a:endParaRPr lang="en-US" dirty="0"/>
          </a:p>
          <a:p>
            <a:pPr marL="400050" lvl="1" indent="0" fontAlgn="base">
              <a:buNone/>
            </a:pPr>
            <a:r>
              <a:rPr lang="en-US" dirty="0"/>
              <a:t>&lt;/</a:t>
            </a:r>
            <a:r>
              <a:rPr lang="en-US" dirty="0" smtClean="0"/>
              <a:t>HTML&gt;</a:t>
            </a: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16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3_b   </a:t>
            </a:r>
            <a:r>
              <a:rPr lang="uk-UA" sz="2800" dirty="0">
                <a:solidFill>
                  <a:schemeClr val="bg1"/>
                </a:solidFill>
              </a:rPr>
              <a:t>Блочні елементи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2564904"/>
            <a:ext cx="8229600" cy="2952328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17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3_c   </a:t>
            </a:r>
            <a:r>
              <a:rPr lang="uk-UA" sz="2800" dirty="0">
                <a:solidFill>
                  <a:schemeClr val="bg1"/>
                </a:solidFill>
              </a:rPr>
              <a:t>Область розміщення елемента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5673725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9331" y="1124744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Областю розміщення будь-якого елемента є прямокутник з основним змістом і ряд прилеглих </a:t>
            </a:r>
            <a:r>
              <a:rPr lang="uk-UA" sz="1400" dirty="0" smtClean="0"/>
              <a:t>полів. </a:t>
            </a:r>
            <a:endParaRPr lang="uk-UA" sz="1400" dirty="0"/>
          </a:p>
          <a:p>
            <a:r>
              <a:rPr lang="uk-UA" sz="1400" dirty="0"/>
              <a:t>Основний зміст – це власне елемент, наприклад малюнок з </a:t>
            </a:r>
            <a:r>
              <a:rPr lang="uk-UA" sz="1400" dirty="0" err="1"/>
              <a:t>тега</a:t>
            </a:r>
            <a:r>
              <a:rPr lang="uk-UA" sz="1400" dirty="0"/>
              <a:t> </a:t>
            </a:r>
            <a:r>
              <a:rPr lang="en-US" sz="1400" dirty="0"/>
              <a:t>IMG . </a:t>
            </a:r>
            <a:r>
              <a:rPr lang="uk-UA" sz="1400" dirty="0"/>
              <a:t>Його розмір задається властивостями </a:t>
            </a:r>
            <a:r>
              <a:rPr lang="en-US" sz="1400" dirty="0"/>
              <a:t>width </a:t>
            </a:r>
            <a:r>
              <a:rPr lang="uk-UA" sz="1400" dirty="0"/>
              <a:t>і </a:t>
            </a:r>
            <a:r>
              <a:rPr lang="en-US" sz="1400" dirty="0"/>
              <a:t>height .</a:t>
            </a:r>
          </a:p>
          <a:p>
            <a:r>
              <a:rPr lang="uk-UA" sz="1400" dirty="0"/>
              <a:t>Вміст з чотирьох сторін оточений полями відступів. Їх розмір задається властивостями </a:t>
            </a:r>
            <a:r>
              <a:rPr lang="en-US" sz="1400" dirty="0"/>
              <a:t>padding (padding-left </a:t>
            </a:r>
            <a:r>
              <a:rPr lang="uk-UA" sz="1400" dirty="0"/>
              <a:t>і так далі). Ця область заповнена тим же фоном, який заданий для елемента.</a:t>
            </a:r>
          </a:p>
          <a:p>
            <a:r>
              <a:rPr lang="uk-UA" sz="1400" dirty="0"/>
              <a:t>Поля відступів обрамлені рамкою, її товщина задається властивостями </a:t>
            </a:r>
            <a:r>
              <a:rPr lang="en-US" sz="1400" dirty="0"/>
              <a:t>border-width (border-left-width </a:t>
            </a:r>
            <a:r>
              <a:rPr lang="uk-UA" sz="1400" dirty="0"/>
              <a:t>і так далі). У рамки є і інші властивості </a:t>
            </a:r>
            <a:r>
              <a:rPr lang="en-US" sz="1400" dirty="0"/>
              <a:t>border-color (border-top-color </a:t>
            </a:r>
            <a:r>
              <a:rPr lang="uk-UA" sz="1400" dirty="0"/>
              <a:t>і так далі) ), </a:t>
            </a:r>
            <a:r>
              <a:rPr lang="en-US" sz="1400" dirty="0"/>
              <a:t>border-style (border-top-style </a:t>
            </a:r>
            <a:r>
              <a:rPr lang="uk-UA" sz="1400" dirty="0"/>
              <a:t>і так далі).</a:t>
            </a:r>
          </a:p>
        </p:txBody>
      </p:sp>
    </p:spTree>
    <p:extLst>
      <p:ext uri="{BB962C8B-B14F-4D97-AF65-F5344CB8AC3E}">
        <p14:creationId xmlns:p14="http://schemas.microsoft.com/office/powerpoint/2010/main" val="54647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3960440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endParaRPr lang="uk-UA" dirty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18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3_d   </a:t>
            </a:r>
            <a:r>
              <a:rPr lang="uk-UA" sz="2800" dirty="0">
                <a:solidFill>
                  <a:schemeClr val="bg1"/>
                </a:solidFill>
              </a:rPr>
              <a:t>Позиціювання елементів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1" y="908720"/>
            <a:ext cx="7984085" cy="4864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6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19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3_e   </a:t>
            </a:r>
            <a:r>
              <a:rPr lang="uk-UA" sz="2800" dirty="0">
                <a:solidFill>
                  <a:schemeClr val="bg1"/>
                </a:solidFill>
              </a:rPr>
              <a:t>Управління фоном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" y="1556792"/>
            <a:ext cx="8694422" cy="374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28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1.  Стиль та синтаксис його запису.</a:t>
            </a:r>
            <a:endParaRPr lang="uk-UA" dirty="0"/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Поняття стилю.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Запис правил стилю.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Значення стильових властивостей.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Селектори тегів.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Класи.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Ідентифікатори.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Параметри форматування тексту.</a:t>
            </a:r>
          </a:p>
          <a:p>
            <a:pPr marL="914400" lvl="1" indent="-514350" fontAlgn="base">
              <a:buFont typeface="+mj-lt"/>
              <a:buAutoNum type="alphaLcParenR"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021288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ЗМІСТ   ТЕМИ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20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3_f   </a:t>
            </a:r>
            <a:r>
              <a:rPr lang="uk-UA" sz="2800" dirty="0">
                <a:solidFill>
                  <a:schemeClr val="bg1"/>
                </a:solidFill>
              </a:rPr>
              <a:t>Властивості </a:t>
            </a:r>
            <a:r>
              <a:rPr lang="uk-UA" sz="2800" dirty="0" err="1">
                <a:solidFill>
                  <a:schemeClr val="bg1"/>
                </a:solidFill>
              </a:rPr>
              <a:t>шрифта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9" y="1340768"/>
            <a:ext cx="8437694" cy="393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77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21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3_g   </a:t>
            </a:r>
            <a:r>
              <a:rPr lang="uk-UA" sz="2800" dirty="0">
                <a:solidFill>
                  <a:schemeClr val="bg1"/>
                </a:solidFill>
              </a:rPr>
              <a:t>Властивості тексту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3" y="1340768"/>
            <a:ext cx="813878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22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3_h   </a:t>
            </a:r>
            <a:r>
              <a:rPr lang="uk-UA" sz="2800" dirty="0">
                <a:solidFill>
                  <a:schemeClr val="bg1"/>
                </a:solidFill>
              </a:rPr>
              <a:t>Властивості </a:t>
            </a:r>
            <a:r>
              <a:rPr lang="uk-UA" sz="2800" dirty="0" smtClean="0">
                <a:solidFill>
                  <a:schemeClr val="bg1"/>
                </a:solidFill>
              </a:rPr>
              <a:t>списків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uk-UA" sz="28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4864"/>
            <a:ext cx="8229600" cy="212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4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07503" y="1130760"/>
            <a:ext cx="8928993" cy="78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Здійснити просту стилізацію вмісту </a:t>
            </a:r>
            <a:r>
              <a:rPr lang="uk-UA" dirty="0" err="1"/>
              <a:t>html</a:t>
            </a:r>
            <a:r>
              <a:rPr lang="uk-UA" dirty="0"/>
              <a:t> сторінки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23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48951" y="260648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КЛАСНА РОБОТА (ПРАКТИКА)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900745"/>
            <a:ext cx="70484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Троянда столиста Граціозні форми, ніжне забарвлення, витончений аромат троянди з незапам’ятних часів чарували людей. Тому й створено безліч легенд про цю чарівну, ніжну й чудову квітку. За староіндійською легендою, прекрасна богиня </a:t>
            </a:r>
            <a:r>
              <a:rPr lang="uk-UA" dirty="0" err="1"/>
              <a:t>Лакшмі</a:t>
            </a:r>
            <a:r>
              <a:rPr lang="uk-UA" dirty="0"/>
              <a:t> народилася з пуп’янка троянди. У древньому індійському міфі розповідається, що прегарний юнак Адоніс, який уособлював прихід весни, постав із куща троянди. У Персії так шанували царицю квітів, що навіть країна одержала назву </a:t>
            </a:r>
            <a:r>
              <a:rPr lang="uk-UA" dirty="0" err="1"/>
              <a:t>Гюлістан</a:t>
            </a:r>
            <a:r>
              <a:rPr lang="uk-UA" dirty="0"/>
              <a:t> – країна троянд. У Римі цю квітку вважали символом хоробрості, нею нагороджували за доблесть. В Афінах часів Аристофана трояндовий вінок одягали на шию переможцям змагань. Гірлянди квітів прикрашали колони і стіни залів у дні тріумфальних святкувань. Існує припущення, що „русальна неділя” – давнє свято в Україні та Білорусі – пов’язана з „РОЗАРІЯМИ” – святом римлян на честь цих прекрасних квітів. (</a:t>
            </a:r>
            <a:r>
              <a:rPr lang="uk-UA" dirty="0" err="1"/>
              <a:t>Мамчур</a:t>
            </a:r>
            <a:r>
              <a:rPr lang="uk-UA" dirty="0"/>
              <a:t> Ф.І., Гладун Я.Д., „Лікарські рослини на присадибній ділянці”)</a:t>
            </a:r>
          </a:p>
        </p:txBody>
      </p:sp>
    </p:spTree>
    <p:extLst>
      <p:ext uri="{BB962C8B-B14F-4D97-AF65-F5344CB8AC3E}">
        <p14:creationId xmlns:p14="http://schemas.microsoft.com/office/powerpoint/2010/main" val="42039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24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48951" y="260648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КЛАСНА РОБОТА (ПРАКТИКА)</a:t>
            </a:r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8"/>
          <a:stretch/>
        </p:blipFill>
        <p:spPr bwMode="auto">
          <a:xfrm>
            <a:off x="842325" y="1030703"/>
            <a:ext cx="7582539" cy="582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0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0"/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25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48951" y="260648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ДОМАШНЄ ЗАВДАННЯ (ТЕОРІЯ)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990" y="1295656"/>
            <a:ext cx="87849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4"/>
              </a:rPr>
              <a:t>http://</a:t>
            </a:r>
            <a:r>
              <a:rPr lang="en-US" sz="3200" dirty="0" smtClean="0">
                <a:hlinkClick r:id="rId4"/>
              </a:rPr>
              <a:t>htmlbook.ru/css</a:t>
            </a:r>
            <a:endParaRPr lang="en-US" sz="3200" dirty="0" smtClean="0"/>
          </a:p>
          <a:p>
            <a:r>
              <a:rPr lang="en-US" sz="3200" dirty="0">
                <a:hlinkClick r:id="rId5"/>
              </a:rPr>
              <a:t>https://</a:t>
            </a:r>
            <a:r>
              <a:rPr lang="en-US" sz="3200" dirty="0" smtClean="0">
                <a:hlinkClick r:id="rId5"/>
              </a:rPr>
              <a:t>css.in.ua/css/properties</a:t>
            </a:r>
            <a:endParaRPr lang="uk-UA" sz="3200" dirty="0" smtClean="0"/>
          </a:p>
          <a:p>
            <a:r>
              <a:rPr lang="en-US" sz="2800" u="sng" dirty="0">
                <a:hlinkClick r:id="rId6"/>
              </a:rPr>
              <a:t>www.d-learn.pu.if.ua/data/users/3815/</a:t>
            </a:r>
            <a:r>
              <a:rPr lang="uk-UA" sz="2800" u="sng" dirty="0">
                <a:hlinkClick r:id="rId6"/>
              </a:rPr>
              <a:t>Лекція%204.</a:t>
            </a:r>
            <a:r>
              <a:rPr lang="en-US" sz="2800" u="sng" dirty="0" smtClean="0">
                <a:hlinkClick r:id="rId6"/>
              </a:rPr>
              <a:t>pdf</a:t>
            </a:r>
            <a:endParaRPr lang="uk-UA" sz="2800" u="sng" dirty="0" smtClean="0">
              <a:hlinkClick r:id="rId6"/>
            </a:endParaRPr>
          </a:p>
          <a:p>
            <a:endParaRPr lang="en-US" sz="2800" u="sng" dirty="0">
              <a:hlinkClick r:id="rId6"/>
            </a:endParaRPr>
          </a:p>
          <a:p>
            <a:r>
              <a:rPr lang="uk-UA" u="sng" dirty="0" smtClean="0">
                <a:hlinkClick r:id="rId7"/>
              </a:rPr>
              <a:t>Курс </a:t>
            </a:r>
            <a:r>
              <a:rPr lang="uk-UA" u="sng" dirty="0">
                <a:hlinkClick r:id="rId7"/>
              </a:rPr>
              <a:t>з веб-розробки на W3Schools, тема “HTML </a:t>
            </a:r>
            <a:r>
              <a:rPr lang="uk-UA" u="sng" dirty="0" err="1">
                <a:hlinkClick r:id="rId7"/>
              </a:rPr>
              <a:t>Block</a:t>
            </a:r>
            <a:r>
              <a:rPr lang="uk-UA" u="sng" dirty="0">
                <a:hlinkClick r:id="rId7"/>
              </a:rPr>
              <a:t> </a:t>
            </a:r>
            <a:r>
              <a:rPr lang="uk-UA" u="sng" dirty="0" err="1">
                <a:hlinkClick r:id="rId7"/>
              </a:rPr>
              <a:t>and</a:t>
            </a:r>
            <a:r>
              <a:rPr lang="uk-UA" u="sng" dirty="0">
                <a:hlinkClick r:id="rId7"/>
              </a:rPr>
              <a:t> </a:t>
            </a:r>
            <a:r>
              <a:rPr lang="uk-UA" u="sng" dirty="0" err="1">
                <a:hlinkClick r:id="rId7"/>
              </a:rPr>
              <a:t>Inline</a:t>
            </a:r>
            <a:r>
              <a:rPr lang="uk-UA" u="sng" dirty="0">
                <a:hlinkClick r:id="rId7"/>
              </a:rPr>
              <a:t> </a:t>
            </a:r>
            <a:r>
              <a:rPr lang="uk-UA" u="sng" dirty="0" err="1">
                <a:hlinkClick r:id="rId7"/>
              </a:rPr>
              <a:t>Elements</a:t>
            </a:r>
            <a:r>
              <a:rPr lang="uk-UA" u="sng" dirty="0">
                <a:hlinkClick r:id="rId7"/>
              </a:rPr>
              <a:t>” (</a:t>
            </a:r>
            <a:r>
              <a:rPr lang="uk-UA" u="sng" dirty="0" err="1">
                <a:hlinkClick r:id="rId7"/>
              </a:rPr>
              <a:t>англ</a:t>
            </a:r>
            <a:r>
              <a:rPr lang="uk-UA" u="sng" dirty="0">
                <a:hlinkClick r:id="rId7"/>
              </a:rPr>
              <a:t>)</a:t>
            </a:r>
            <a:endParaRPr lang="uk-UA" dirty="0"/>
          </a:p>
          <a:p>
            <a:pPr lvl="0"/>
            <a:r>
              <a:rPr lang="uk-UA" u="sng" dirty="0">
                <a:hlinkClick r:id="rId8"/>
              </a:rPr>
              <a:t>Курс з веб-розробки на W3Schools, тема “HTML </a:t>
            </a:r>
            <a:r>
              <a:rPr lang="uk-UA" u="sng" dirty="0" err="1">
                <a:hlinkClick r:id="rId8"/>
              </a:rPr>
              <a:t>Lists</a:t>
            </a:r>
            <a:r>
              <a:rPr lang="uk-UA" u="sng" dirty="0">
                <a:hlinkClick r:id="rId8"/>
              </a:rPr>
              <a:t>” (</a:t>
            </a:r>
            <a:r>
              <a:rPr lang="uk-UA" u="sng" dirty="0" err="1">
                <a:hlinkClick r:id="rId8"/>
              </a:rPr>
              <a:t>англ</a:t>
            </a:r>
            <a:r>
              <a:rPr lang="uk-UA" u="sng" dirty="0">
                <a:hlinkClick r:id="rId8"/>
              </a:rPr>
              <a:t>)</a:t>
            </a:r>
            <a:endParaRPr lang="uk-UA" dirty="0"/>
          </a:p>
          <a:p>
            <a:pPr lvl="0"/>
            <a:r>
              <a:rPr lang="uk-UA" u="sng" dirty="0">
                <a:hlinkClick r:id="rId9"/>
              </a:rPr>
              <a:t>Курс з веб-розробки на W3Schools, тема “HTML </a:t>
            </a:r>
            <a:r>
              <a:rPr lang="uk-UA" u="sng" dirty="0" err="1">
                <a:hlinkClick r:id="rId9"/>
              </a:rPr>
              <a:t>Entities</a:t>
            </a:r>
            <a:r>
              <a:rPr lang="uk-UA" u="sng" dirty="0">
                <a:hlinkClick r:id="rId9"/>
              </a:rPr>
              <a:t>” (</a:t>
            </a:r>
            <a:r>
              <a:rPr lang="uk-UA" u="sng" dirty="0" err="1">
                <a:hlinkClick r:id="rId9"/>
              </a:rPr>
              <a:t>англ</a:t>
            </a:r>
            <a:r>
              <a:rPr lang="uk-UA" u="sng" dirty="0">
                <a:hlinkClick r:id="rId9"/>
              </a:rPr>
              <a:t>)</a:t>
            </a:r>
            <a:endParaRPr lang="uk-UA" dirty="0"/>
          </a:p>
          <a:p>
            <a:pPr lvl="0"/>
            <a:r>
              <a:rPr lang="uk-UA" u="sng" dirty="0">
                <a:hlinkClick r:id="rId10"/>
              </a:rPr>
              <a:t>Курс з веб-розробки на W3Schools, тема “CSS </a:t>
            </a:r>
            <a:r>
              <a:rPr lang="uk-UA" u="sng" dirty="0" err="1">
                <a:hlinkClick r:id="rId10"/>
              </a:rPr>
              <a:t>Syntax</a:t>
            </a:r>
            <a:r>
              <a:rPr lang="uk-UA" u="sng" dirty="0">
                <a:hlinkClick r:id="rId10"/>
              </a:rPr>
              <a:t> </a:t>
            </a:r>
            <a:r>
              <a:rPr lang="uk-UA" u="sng" dirty="0" err="1">
                <a:hlinkClick r:id="rId10"/>
              </a:rPr>
              <a:t>and</a:t>
            </a:r>
            <a:r>
              <a:rPr lang="uk-UA" u="sng" dirty="0">
                <a:hlinkClick r:id="rId10"/>
              </a:rPr>
              <a:t> </a:t>
            </a:r>
            <a:r>
              <a:rPr lang="uk-UA" u="sng" dirty="0" err="1">
                <a:hlinkClick r:id="rId10"/>
              </a:rPr>
              <a:t>Selectors</a:t>
            </a:r>
            <a:r>
              <a:rPr lang="uk-UA" u="sng" dirty="0">
                <a:hlinkClick r:id="rId10"/>
              </a:rPr>
              <a:t>” (</a:t>
            </a:r>
            <a:r>
              <a:rPr lang="uk-UA" u="sng" dirty="0" err="1">
                <a:hlinkClick r:id="rId10"/>
              </a:rPr>
              <a:t>англ</a:t>
            </a:r>
            <a:r>
              <a:rPr lang="uk-UA" u="sng" dirty="0">
                <a:hlinkClick r:id="rId10"/>
              </a:rPr>
              <a:t>)</a:t>
            </a:r>
            <a:endParaRPr lang="uk-UA" dirty="0"/>
          </a:p>
          <a:p>
            <a:pPr lvl="0"/>
            <a:r>
              <a:rPr lang="uk-UA" u="sng" dirty="0" err="1">
                <a:hlinkClick r:id="rId11"/>
              </a:rPr>
              <a:t>Mozilla</a:t>
            </a:r>
            <a:r>
              <a:rPr lang="uk-UA" u="sng" dirty="0">
                <a:hlinkClick r:id="rId11"/>
              </a:rPr>
              <a:t> </a:t>
            </a:r>
            <a:r>
              <a:rPr lang="uk-UA" u="sng" dirty="0" err="1">
                <a:hlinkClick r:id="rId11"/>
              </a:rPr>
              <a:t>Developer</a:t>
            </a:r>
            <a:r>
              <a:rPr lang="uk-UA" u="sng" dirty="0">
                <a:hlinkClick r:id="rId11"/>
              </a:rPr>
              <a:t> </a:t>
            </a:r>
            <a:r>
              <a:rPr lang="uk-UA" u="sng" dirty="0" err="1">
                <a:hlinkClick r:id="rId11"/>
              </a:rPr>
              <a:t>Network</a:t>
            </a:r>
            <a:r>
              <a:rPr lang="uk-UA" u="sng" dirty="0">
                <a:hlinkClick r:id="rId11"/>
              </a:rPr>
              <a:t> (MDN) «CSS </a:t>
            </a:r>
            <a:r>
              <a:rPr lang="uk-UA" u="sng" dirty="0" err="1">
                <a:hlinkClick r:id="rId11"/>
              </a:rPr>
              <a:t>syntax</a:t>
            </a:r>
            <a:r>
              <a:rPr lang="uk-UA" u="sng" dirty="0">
                <a:hlinkClick r:id="rId11"/>
              </a:rPr>
              <a:t>» (</a:t>
            </a:r>
            <a:r>
              <a:rPr lang="uk-UA" u="sng" dirty="0" err="1">
                <a:hlinkClick r:id="rId11"/>
              </a:rPr>
              <a:t>англ</a:t>
            </a:r>
            <a:r>
              <a:rPr lang="uk-UA" u="sng" dirty="0">
                <a:hlinkClick r:id="rId11"/>
              </a:rPr>
              <a:t>)</a:t>
            </a:r>
            <a:endParaRPr lang="uk-UA" dirty="0"/>
          </a:p>
          <a:p>
            <a:pPr lvl="0"/>
            <a:r>
              <a:rPr lang="uk-UA" u="sng" dirty="0" err="1">
                <a:hlinkClick r:id="rId12"/>
              </a:rPr>
              <a:t>Mozilla</a:t>
            </a:r>
            <a:r>
              <a:rPr lang="uk-UA" u="sng" dirty="0">
                <a:hlinkClick r:id="rId12"/>
              </a:rPr>
              <a:t> </a:t>
            </a:r>
            <a:r>
              <a:rPr lang="uk-UA" u="sng" dirty="0" err="1">
                <a:hlinkClick r:id="rId12"/>
              </a:rPr>
              <a:t>Developer</a:t>
            </a:r>
            <a:r>
              <a:rPr lang="uk-UA" u="sng" dirty="0">
                <a:hlinkClick r:id="rId12"/>
              </a:rPr>
              <a:t> </a:t>
            </a:r>
            <a:r>
              <a:rPr lang="uk-UA" u="sng" dirty="0" err="1">
                <a:hlinkClick r:id="rId12"/>
              </a:rPr>
              <a:t>Network</a:t>
            </a:r>
            <a:r>
              <a:rPr lang="uk-UA" u="sng" dirty="0">
                <a:hlinkClick r:id="rId12"/>
              </a:rPr>
              <a:t> (MDN) «</a:t>
            </a:r>
            <a:r>
              <a:rPr lang="uk-UA" u="sng" dirty="0" err="1">
                <a:hlinkClick r:id="rId12"/>
              </a:rPr>
              <a:t>Simple</a:t>
            </a:r>
            <a:r>
              <a:rPr lang="uk-UA" u="sng" dirty="0">
                <a:hlinkClick r:id="rId12"/>
              </a:rPr>
              <a:t> </a:t>
            </a:r>
            <a:r>
              <a:rPr lang="uk-UA" u="sng" dirty="0" err="1">
                <a:hlinkClick r:id="rId12"/>
              </a:rPr>
              <a:t>selectors</a:t>
            </a:r>
            <a:r>
              <a:rPr lang="uk-UA" u="sng" dirty="0">
                <a:hlinkClick r:id="rId12"/>
              </a:rPr>
              <a:t>» (</a:t>
            </a:r>
            <a:r>
              <a:rPr lang="uk-UA" u="sng" dirty="0" err="1">
                <a:hlinkClick r:id="rId12"/>
              </a:rPr>
              <a:t>англ</a:t>
            </a:r>
            <a:r>
              <a:rPr lang="uk-UA" u="sng" dirty="0">
                <a:hlinkClick r:id="rId12"/>
              </a:rPr>
              <a:t>)</a:t>
            </a:r>
            <a:endParaRPr lang="uk-UA" dirty="0"/>
          </a:p>
          <a:p>
            <a:endParaRPr lang="en-US" sz="4000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00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951" y="260648"/>
            <a:ext cx="8336430" cy="72008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ДОМАШНЄ ЗАВДАННЯ (ПРАКТИКА</a:t>
            </a:r>
            <a:r>
              <a:rPr lang="uk-UA" b="1" dirty="0" smtClean="0">
                <a:solidFill>
                  <a:schemeClr val="bg1"/>
                </a:solidFill>
              </a:rPr>
              <a:t>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24678" y="1052736"/>
            <a:ext cx="8784976" cy="13681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Варіант 1 </a:t>
            </a:r>
            <a:r>
              <a:rPr lang="uk-UA" sz="2400" dirty="0" smtClean="0"/>
              <a:t>(за зразком </a:t>
            </a:r>
            <a:r>
              <a:rPr lang="ru-RU" sz="2400" dirty="0" smtClean="0"/>
              <a:t>веб-</a:t>
            </a:r>
            <a:r>
              <a:rPr lang="ru-RU" sz="2400" dirty="0" err="1" smtClean="0"/>
              <a:t>стор</a:t>
            </a:r>
            <a:r>
              <a:rPr lang="uk-UA" sz="2400" dirty="0" smtClean="0"/>
              <a:t>інки</a:t>
            </a:r>
            <a:r>
              <a:rPr lang="uk-UA" sz="2000" dirty="0" smtClean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uk-UA" sz="1800" dirty="0"/>
              <a:t>створити прототип «сторінки товару з веб-магазину» - а саме сторінку, яка містить заголовок товару, картинку товару, блок з текстовим його описом та блок із списком </a:t>
            </a:r>
            <a:r>
              <a:rPr lang="uk-UA" sz="1800" dirty="0" smtClean="0"/>
              <a:t>характеристик.</a:t>
            </a:r>
            <a:endParaRPr lang="uk-UA" i="1" dirty="0" smtClean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26</a:t>
            </a:fld>
            <a:endParaRPr lang="uk-U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34919"/>
            <a:ext cx="2544763" cy="384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72146"/>
            <a:ext cx="3005137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1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8951" y="260648"/>
            <a:ext cx="8336430" cy="72008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ДОМАШНЄ ЗАВДАННЯ (ПРАКТИКА</a:t>
            </a:r>
            <a:r>
              <a:rPr lang="uk-UA" b="1" dirty="0" smtClean="0">
                <a:solidFill>
                  <a:schemeClr val="bg1"/>
                </a:solidFill>
              </a:rPr>
              <a:t>)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980728"/>
            <a:ext cx="8496944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Варіант 2 (за зразком гіпертексту)</a:t>
            </a:r>
            <a:endParaRPr lang="en-US" dirty="0" smtClean="0"/>
          </a:p>
          <a:p>
            <a:pPr marL="0" indent="0">
              <a:buNone/>
            </a:pPr>
            <a:r>
              <a:rPr lang="uk-UA" sz="2000" dirty="0" smtClean="0"/>
              <a:t>Позиціювання елементів на сторінці (два текстових фрагменти і картинка)</a:t>
            </a:r>
            <a:endParaRPr lang="uk-UA" dirty="0" smtClean="0"/>
          </a:p>
          <a:p>
            <a:pPr marL="0" indent="0">
              <a:buNone/>
            </a:pPr>
            <a:endParaRPr lang="uk-UA" i="1" dirty="0" smtClean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27</a:t>
            </a:fld>
            <a:endParaRPr lang="uk-U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9" y="1916832"/>
            <a:ext cx="8540254" cy="240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6" b="4031"/>
          <a:stretch/>
        </p:blipFill>
        <p:spPr bwMode="auto">
          <a:xfrm>
            <a:off x="3491880" y="3645025"/>
            <a:ext cx="4565983" cy="229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8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392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smtClean="0"/>
              <a:t>2.  Зв’язок каскадних стилів із </a:t>
            </a:r>
            <a:r>
              <a:rPr lang="en-US" b="1" dirty="0" smtClean="0"/>
              <a:t>HTML-</a:t>
            </a:r>
            <a:r>
              <a:rPr lang="uk-UA" b="1" dirty="0" smtClean="0"/>
              <a:t>документом.</a:t>
            </a:r>
            <a:endParaRPr lang="uk-UA" dirty="0"/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Вбудовані стилі.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Внутрішня таблиця стилів.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Зовнішня таблиця стилів.</a:t>
            </a:r>
          </a:p>
          <a:p>
            <a:pPr marL="914400" lvl="1" indent="-514350" fontAlgn="base">
              <a:buFont typeface="+mj-lt"/>
              <a:buAutoNum type="alphaLcParenR"/>
            </a:pPr>
            <a:endParaRPr lang="uk-UA" dirty="0" smtClean="0"/>
          </a:p>
          <a:p>
            <a:pPr marL="914400" lvl="1" indent="-514350" fontAlgn="base">
              <a:buFont typeface="+mj-lt"/>
              <a:buAutoNum type="alphaLcParenR"/>
            </a:pPr>
            <a:endParaRPr lang="uk-UA" dirty="0" smtClean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3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ЗМІСТ   ТЕМИ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266733" y="1124744"/>
            <a:ext cx="8784976" cy="43924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3</a:t>
            </a:r>
            <a:r>
              <a:rPr lang="uk-UA" b="1" dirty="0" smtClean="0"/>
              <a:t>.  Категорії контенту і </a:t>
            </a:r>
            <a:r>
              <a:rPr lang="en-US" b="1" dirty="0" smtClean="0"/>
              <a:t>CSS</a:t>
            </a:r>
            <a:r>
              <a:rPr lang="uk-UA" b="1" dirty="0" smtClean="0"/>
              <a:t>.</a:t>
            </a:r>
            <a:endParaRPr lang="uk-UA" dirty="0"/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Рядкові елементи.</a:t>
            </a:r>
          </a:p>
          <a:p>
            <a:pPr marL="914400" lvl="1" indent="-514350" fontAlgn="base">
              <a:buFont typeface="+mj-lt"/>
              <a:buAutoNum type="alphaLcParenR"/>
            </a:pPr>
            <a:r>
              <a:rPr lang="uk-UA" dirty="0" smtClean="0"/>
              <a:t>Блочні елементи.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Область розміщення елемента.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Позиціювання елементів.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Управління фоном.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Властивості </a:t>
            </a:r>
            <a:r>
              <a:rPr lang="uk-UA" dirty="0" err="1" smtClean="0"/>
              <a:t>шрифта</a:t>
            </a:r>
            <a:r>
              <a:rPr lang="uk-UA" dirty="0" smtClean="0"/>
              <a:t>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Властивості тексту.</a:t>
            </a:r>
          </a:p>
          <a:p>
            <a:pPr marL="914400" lvl="1" indent="-514350" algn="just" fontAlgn="base">
              <a:buFont typeface="+mj-lt"/>
              <a:buAutoNum type="alphaLcParenR"/>
            </a:pPr>
            <a:r>
              <a:rPr lang="uk-UA" dirty="0" smtClean="0"/>
              <a:t>Властивості списків.</a:t>
            </a:r>
          </a:p>
          <a:p>
            <a:pPr marL="914400" lvl="1" indent="-514350" algn="just" fontAlgn="base">
              <a:buFont typeface="+mj-lt"/>
              <a:buAutoNum type="alphaLcParenR"/>
            </a:pPr>
            <a:endParaRPr lang="uk-UA" dirty="0" smtClean="0"/>
          </a:p>
          <a:p>
            <a:pPr marL="914400" lvl="1" indent="-514350" fontAlgn="base">
              <a:buFont typeface="+mj-lt"/>
              <a:buAutoNum type="alphaLcParenR"/>
            </a:pPr>
            <a:endParaRPr lang="uk-UA" dirty="0" smtClean="0"/>
          </a:p>
          <a:p>
            <a:pPr marL="914400" lvl="1" indent="-514350" fontAlgn="base">
              <a:buFont typeface="+mj-lt"/>
              <a:buAutoNum type="alphaLcParenR"/>
            </a:pPr>
            <a:endParaRPr lang="uk-UA" dirty="0" smtClean="0"/>
          </a:p>
          <a:p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4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b="1" dirty="0" smtClean="0">
                <a:solidFill>
                  <a:schemeClr val="bg1"/>
                </a:solidFill>
              </a:rPr>
              <a:t>ЗМІСТ   ТЕМИ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0148" y="1124744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EG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5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1_a   </a:t>
            </a:r>
            <a:r>
              <a:rPr lang="uk-UA" sz="2800" dirty="0">
                <a:solidFill>
                  <a:schemeClr val="bg1"/>
                </a:solidFill>
              </a:rPr>
              <a:t>Поняття стилю.</a:t>
            </a:r>
          </a:p>
        </p:txBody>
      </p:sp>
    </p:spTree>
    <p:extLst>
      <p:ext uri="{BB962C8B-B14F-4D97-AF65-F5344CB8AC3E}">
        <p14:creationId xmlns:p14="http://schemas.microsoft.com/office/powerpoint/2010/main" val="17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581128"/>
          </a:xfrm>
        </p:spPr>
        <p:txBody>
          <a:bodyPr>
            <a:normAutofit/>
          </a:bodyPr>
          <a:lstStyle/>
          <a:p>
            <a:pPr marL="400050" lvl="1" indent="0" fontAlgn="base">
              <a:buNone/>
            </a:pPr>
            <a:r>
              <a:rPr lang="uk-UA" b="1" dirty="0" err="1"/>
              <a:t>властивість:значення</a:t>
            </a:r>
            <a:r>
              <a:rPr lang="uk-UA" b="1" dirty="0" smtClean="0"/>
              <a:t>;</a:t>
            </a:r>
          </a:p>
          <a:p>
            <a:pPr marL="400050" lvl="1" indent="0" fontAlgn="base">
              <a:buNone/>
            </a:pPr>
            <a:endParaRPr lang="uk-UA" b="1" dirty="0"/>
          </a:p>
          <a:p>
            <a:pPr marL="400050" lvl="1" indent="0" fontAlgn="base">
              <a:buNone/>
            </a:pPr>
            <a:r>
              <a:rPr lang="uk-UA" b="1" dirty="0" smtClean="0"/>
              <a:t>Наприклад:</a:t>
            </a:r>
          </a:p>
          <a:p>
            <a:pPr marL="400050" lvl="1" indent="0" fontAlgn="base">
              <a:buNone/>
            </a:pPr>
            <a:r>
              <a:rPr lang="en-US" dirty="0"/>
              <a:t>color: #a52a2a; </a:t>
            </a:r>
            <a:endParaRPr lang="uk-UA" dirty="0" smtClean="0"/>
          </a:p>
          <a:p>
            <a:pPr marL="400050" lvl="1" indent="0" fontAlgn="base">
              <a:buNone/>
            </a:pPr>
            <a:r>
              <a:rPr lang="en-US" dirty="0" smtClean="0"/>
              <a:t>font-size</a:t>
            </a:r>
            <a:r>
              <a:rPr lang="en-US" dirty="0"/>
              <a:t>: 24pt</a:t>
            </a:r>
            <a:r>
              <a:rPr lang="en-US" dirty="0" smtClean="0"/>
              <a:t>;</a:t>
            </a:r>
            <a:endParaRPr lang="uk-UA" dirty="0" smtClean="0"/>
          </a:p>
          <a:p>
            <a:pPr marL="400050" lvl="1" indent="0" fontAlgn="base">
              <a:buNone/>
            </a:pPr>
            <a:r>
              <a:rPr lang="en-US" dirty="0" smtClean="0"/>
              <a:t>font-family</a:t>
            </a:r>
            <a:r>
              <a:rPr lang="en-US" dirty="0"/>
              <a:t>: Georgia, Times, serif</a:t>
            </a:r>
            <a:r>
              <a:rPr lang="en-US" dirty="0" smtClean="0"/>
              <a:t>;</a:t>
            </a:r>
            <a:endParaRPr lang="uk-UA" dirty="0" smtClean="0"/>
          </a:p>
          <a:p>
            <a:pPr marL="400050" lvl="1" indent="0" fontAlgn="base">
              <a:buNone/>
            </a:pPr>
            <a:r>
              <a:rPr lang="en-US" dirty="0" smtClean="0"/>
              <a:t>font-weight:</a:t>
            </a:r>
            <a:r>
              <a:rPr lang="en-US" dirty="0"/>
              <a:t> normal;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6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   </a:t>
            </a:r>
            <a:r>
              <a:rPr lang="uk-UA" sz="2800" dirty="0">
                <a:solidFill>
                  <a:schemeClr val="bg1"/>
                </a:solidFill>
              </a:rPr>
              <a:t>Запис правил стилю.</a:t>
            </a:r>
          </a:p>
        </p:txBody>
      </p:sp>
    </p:spTree>
    <p:extLst>
      <p:ext uri="{BB962C8B-B14F-4D97-AF65-F5344CB8AC3E}">
        <p14:creationId xmlns:p14="http://schemas.microsoft.com/office/powerpoint/2010/main" val="384983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7</a:t>
            </a:fld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66733" y="188640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1_c   </a:t>
            </a:r>
            <a:r>
              <a:rPr lang="uk-UA" sz="2800" dirty="0">
                <a:solidFill>
                  <a:schemeClr val="bg1"/>
                </a:solidFill>
              </a:rPr>
              <a:t>Значення стильових властивостей.</a:t>
            </a:r>
          </a:p>
        </p:txBody>
      </p:sp>
      <p:sp>
        <p:nvSpPr>
          <p:cNvPr id="2" name="Місце для вмісту 1"/>
          <p:cNvSpPr>
            <a:spLocks noGrp="1"/>
          </p:cNvSpPr>
          <p:nvPr>
            <p:ph idx="1"/>
          </p:nvPr>
        </p:nvSpPr>
        <p:spPr>
          <a:xfrm>
            <a:off x="107505" y="937320"/>
            <a:ext cx="8712968" cy="5083967"/>
          </a:xfrm>
        </p:spPr>
        <p:txBody>
          <a:bodyPr>
            <a:normAutofit fontScale="92500" lnSpcReduction="10000"/>
          </a:bodyPr>
          <a:lstStyle/>
          <a:p>
            <a:r>
              <a:rPr lang="uk-UA" b="1" dirty="0" smtClean="0"/>
              <a:t>Рядки        </a:t>
            </a:r>
            <a:r>
              <a:rPr lang="en-US" sz="2000" dirty="0" smtClean="0">
                <a:solidFill>
                  <a:srgbClr val="FF0000"/>
                </a:solidFill>
              </a:rPr>
              <a:t>type</a:t>
            </a:r>
            <a:r>
              <a:rPr lang="en-US" sz="2000" dirty="0">
                <a:solidFill>
                  <a:srgbClr val="7030A0"/>
                </a:solidFill>
              </a:rPr>
              <a:t>=”text/</a:t>
            </a:r>
            <a:r>
              <a:rPr lang="en-US" sz="2000" dirty="0" err="1">
                <a:solidFill>
                  <a:srgbClr val="7030A0"/>
                </a:solidFill>
              </a:rPr>
              <a:t>css</a:t>
            </a:r>
            <a:r>
              <a:rPr lang="en-US" sz="2000" dirty="0">
                <a:solidFill>
                  <a:srgbClr val="7030A0"/>
                </a:solidFill>
              </a:rPr>
              <a:t>” </a:t>
            </a:r>
            <a:endParaRPr lang="uk-UA" sz="2000" dirty="0">
              <a:solidFill>
                <a:srgbClr val="7030A0"/>
              </a:solidFill>
            </a:endParaRPr>
          </a:p>
          <a:p>
            <a:r>
              <a:rPr lang="uk-UA" b="1" dirty="0" smtClean="0"/>
              <a:t>Числа </a:t>
            </a:r>
            <a:r>
              <a:rPr lang="ru-RU" sz="1400" dirty="0" err="1">
                <a:solidFill>
                  <a:srgbClr val="B61039"/>
                </a:solidFill>
                <a:latin typeface="Courier New"/>
              </a:rPr>
              <a:t>font-weight</a:t>
            </a:r>
            <a:r>
              <a:rPr lang="ru-RU" sz="1400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ru-RU" sz="1400" dirty="0">
                <a:solidFill>
                  <a:srgbClr val="39892F"/>
                </a:solidFill>
                <a:latin typeface="Courier New"/>
              </a:rPr>
              <a:t> </a:t>
            </a:r>
            <a:r>
              <a:rPr lang="ru-RU" sz="1400" dirty="0">
                <a:solidFill>
                  <a:srgbClr val="D6562B"/>
                </a:solidFill>
                <a:latin typeface="Courier New"/>
              </a:rPr>
              <a:t>600</a:t>
            </a:r>
            <a:r>
              <a:rPr lang="ru-RU" sz="1400" dirty="0">
                <a:solidFill>
                  <a:srgbClr val="000000"/>
                </a:solidFill>
                <a:latin typeface="Courier New"/>
              </a:rPr>
              <a:t>; </a:t>
            </a:r>
            <a:r>
              <a:rPr lang="ru-RU" sz="1400" dirty="0" err="1" smtClean="0">
                <a:solidFill>
                  <a:srgbClr val="B61039"/>
                </a:solidFill>
                <a:latin typeface="Courier New"/>
              </a:rPr>
              <a:t>line-height</a:t>
            </a:r>
            <a:r>
              <a:rPr lang="ru-RU" sz="1400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ru-RU" sz="1400" dirty="0">
                <a:solidFill>
                  <a:srgbClr val="39892F"/>
                </a:solidFill>
                <a:latin typeface="Courier New"/>
              </a:rPr>
              <a:t> </a:t>
            </a:r>
            <a:r>
              <a:rPr lang="ru-RU" sz="1400" dirty="0">
                <a:solidFill>
                  <a:srgbClr val="D6562B"/>
                </a:solidFill>
                <a:latin typeface="Courier New"/>
              </a:rPr>
              <a:t>1.2</a:t>
            </a:r>
            <a:r>
              <a:rPr lang="ru-RU" sz="1400" dirty="0">
                <a:solidFill>
                  <a:srgbClr val="000000"/>
                </a:solidFill>
                <a:latin typeface="Courier New"/>
              </a:rPr>
              <a:t>; </a:t>
            </a:r>
            <a:endParaRPr lang="ru-RU" sz="14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uk-UA" b="1" dirty="0" smtClean="0"/>
              <a:t>Проценти </a:t>
            </a:r>
            <a:r>
              <a:rPr lang="ru-RU" sz="1300" dirty="0" smtClean="0">
                <a:solidFill>
                  <a:srgbClr val="B61039"/>
                </a:solidFill>
                <a:latin typeface="Courier New"/>
              </a:rPr>
              <a:t>width</a:t>
            </a:r>
            <a:r>
              <a:rPr lang="ru-RU" sz="1300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ru-RU" sz="1300" dirty="0" smtClean="0">
                <a:solidFill>
                  <a:srgbClr val="D6562B"/>
                </a:solidFill>
                <a:latin typeface="Courier New"/>
              </a:rPr>
              <a:t>100</a:t>
            </a:r>
            <a:r>
              <a:rPr lang="en-US" sz="1300" dirty="0" smtClean="0">
                <a:solidFill>
                  <a:srgbClr val="D6562B"/>
                </a:solidFill>
                <a:latin typeface="Courier New"/>
              </a:rPr>
              <a:t>%;</a:t>
            </a:r>
          </a:p>
          <a:p>
            <a:r>
              <a:rPr lang="en-US" sz="1300" dirty="0" smtClean="0">
                <a:solidFill>
                  <a:srgbClr val="D6562B"/>
                </a:solidFill>
                <a:latin typeface="Courier New"/>
              </a:rPr>
              <a:t> </a:t>
            </a:r>
            <a:r>
              <a:rPr lang="uk-UA" b="1" dirty="0" smtClean="0"/>
              <a:t>Розміри. Відносні одиниці </a:t>
            </a:r>
            <a:endParaRPr lang="uk-UA" b="1" dirty="0"/>
          </a:p>
          <a:p>
            <a:r>
              <a:rPr lang="uk-UA" b="1" dirty="0" smtClean="0"/>
              <a:t>Розміри. Абсолютні одиниці</a:t>
            </a:r>
            <a:endParaRPr lang="uk-UA" b="1" dirty="0"/>
          </a:p>
          <a:p>
            <a:r>
              <a:rPr lang="uk-UA" b="1" dirty="0" smtClean="0"/>
              <a:t>Колір. Код           </a:t>
            </a:r>
            <a:r>
              <a:rPr lang="en-US" sz="2600" dirty="0" smtClean="0">
                <a:solidFill>
                  <a:srgbClr val="B61039"/>
                </a:solidFill>
                <a:latin typeface="Courier New"/>
              </a:rPr>
              <a:t>background-color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2600" dirty="0">
                <a:solidFill>
                  <a:srgbClr val="39892F"/>
                </a:solidFill>
                <a:latin typeface="Courier New"/>
              </a:rPr>
              <a:t> </a:t>
            </a:r>
            <a:r>
              <a:rPr lang="en-US" sz="2600" dirty="0">
                <a:solidFill>
                  <a:srgbClr val="BC3EC6"/>
                </a:solidFill>
                <a:latin typeface="Courier New"/>
              </a:rPr>
              <a:t>#3366CC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;</a:t>
            </a:r>
            <a:endParaRPr lang="uk-UA" sz="2600" b="1" dirty="0"/>
          </a:p>
          <a:p>
            <a:r>
              <a:rPr lang="uk-UA" b="1" dirty="0" smtClean="0"/>
              <a:t>Колір. Назва        </a:t>
            </a:r>
            <a:r>
              <a:rPr lang="en-US" dirty="0" smtClean="0">
                <a:solidFill>
                  <a:srgbClr val="B61039"/>
                </a:solidFill>
                <a:latin typeface="Courier New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39892F"/>
                </a:solidFill>
                <a:latin typeface="Courier New"/>
              </a:rPr>
              <a:t> white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;</a:t>
            </a:r>
            <a:endParaRPr lang="uk-UA" b="1" dirty="0"/>
          </a:p>
          <a:p>
            <a:r>
              <a:rPr lang="uk-UA" b="1" dirty="0" smtClean="0"/>
              <a:t>Колір. З допомогою </a:t>
            </a:r>
            <a:r>
              <a:rPr lang="en-US" b="1" dirty="0" smtClean="0"/>
              <a:t>RGB</a:t>
            </a:r>
            <a:r>
              <a:rPr lang="uk-UA" b="1" dirty="0" smtClean="0"/>
              <a:t> </a:t>
            </a:r>
            <a:r>
              <a:rPr lang="en-US" sz="1300" dirty="0">
                <a:solidFill>
                  <a:srgbClr val="B61039"/>
                </a:solidFill>
                <a:latin typeface="Courier New"/>
              </a:rPr>
              <a:t>background-color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1300" dirty="0">
                <a:solidFill>
                  <a:srgbClr val="39892F"/>
                </a:solidFill>
                <a:latin typeface="Courier New"/>
              </a:rPr>
              <a:t> </a:t>
            </a:r>
            <a:r>
              <a:rPr lang="en-US" sz="1300" b="1" dirty="0">
                <a:solidFill>
                  <a:srgbClr val="39892F"/>
                </a:solidFill>
                <a:latin typeface="Courier New"/>
              </a:rPr>
              <a:t>RGB(</a:t>
            </a:r>
            <a:r>
              <a:rPr lang="en-US" sz="1300" dirty="0">
                <a:solidFill>
                  <a:srgbClr val="D6562B"/>
                </a:solidFill>
                <a:latin typeface="Courier New"/>
              </a:rPr>
              <a:t>249</a:t>
            </a:r>
            <a:r>
              <a:rPr lang="en-US" sz="1300" dirty="0">
                <a:solidFill>
                  <a:srgbClr val="39892F"/>
                </a:solidFill>
                <a:latin typeface="Courier New"/>
              </a:rPr>
              <a:t>, </a:t>
            </a:r>
            <a:r>
              <a:rPr lang="en-US" sz="1300" dirty="0">
                <a:solidFill>
                  <a:srgbClr val="D6562B"/>
                </a:solidFill>
                <a:latin typeface="Courier New"/>
              </a:rPr>
              <a:t>201</a:t>
            </a:r>
            <a:r>
              <a:rPr lang="en-US" sz="1300" dirty="0">
                <a:solidFill>
                  <a:srgbClr val="39892F"/>
                </a:solidFill>
                <a:latin typeface="Courier New"/>
              </a:rPr>
              <a:t>, </a:t>
            </a:r>
            <a:r>
              <a:rPr lang="en-US" sz="1300" dirty="0">
                <a:solidFill>
                  <a:srgbClr val="D6562B"/>
                </a:solidFill>
                <a:latin typeface="Courier New"/>
              </a:rPr>
              <a:t>16</a:t>
            </a:r>
            <a:r>
              <a:rPr lang="en-US" sz="1300" b="1" dirty="0">
                <a:solidFill>
                  <a:srgbClr val="39892F"/>
                </a:solidFill>
                <a:latin typeface="Courier New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urier New"/>
              </a:rPr>
              <a:t>;</a:t>
            </a:r>
            <a:endParaRPr lang="uk-UA" sz="1300" b="1" dirty="0" smtClean="0"/>
          </a:p>
          <a:p>
            <a:r>
              <a:rPr lang="uk-UA" b="1" dirty="0" smtClean="0"/>
              <a:t>Адреси </a:t>
            </a:r>
            <a:r>
              <a:rPr lang="en-US" sz="2600" dirty="0">
                <a:solidFill>
                  <a:srgbClr val="B61039"/>
                </a:solidFill>
                <a:latin typeface="Courier New"/>
              </a:rPr>
              <a:t>background</a:t>
            </a:r>
            <a:r>
              <a:rPr lang="en-US" sz="2600" dirty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2600" dirty="0">
                <a:solidFill>
                  <a:srgbClr val="39892F"/>
                </a:solidFill>
                <a:latin typeface="Courier New"/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  <a:latin typeface="Courier New"/>
              </a:rPr>
              <a:t>url</a:t>
            </a:r>
            <a:r>
              <a:rPr lang="en-US" sz="2600" b="1" dirty="0" smtClean="0">
                <a:solidFill>
                  <a:srgbClr val="39892F"/>
                </a:solidFill>
                <a:latin typeface="Courier New"/>
              </a:rPr>
              <a:t>(</a:t>
            </a:r>
            <a:r>
              <a:rPr lang="en-US" sz="2600" dirty="0" smtClean="0">
                <a:solidFill>
                  <a:srgbClr val="7030A0"/>
                </a:solidFill>
                <a:latin typeface="Courier New"/>
              </a:rPr>
              <a:t>images/warning.png</a:t>
            </a:r>
            <a:r>
              <a:rPr lang="en-US" sz="2600" dirty="0" smtClean="0">
                <a:solidFill>
                  <a:srgbClr val="39892F"/>
                </a:solidFill>
                <a:latin typeface="Courier New"/>
              </a:rPr>
              <a:t>);</a:t>
            </a:r>
            <a:endParaRPr lang="uk-UA" sz="2600" b="1" dirty="0"/>
          </a:p>
          <a:p>
            <a:r>
              <a:rPr lang="en-US" sz="2100" dirty="0" smtClean="0">
                <a:solidFill>
                  <a:srgbClr val="B61039"/>
                </a:solidFill>
                <a:latin typeface="Courier New"/>
              </a:rPr>
              <a:t>background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en-US" sz="2100" dirty="0" smtClean="0">
                <a:solidFill>
                  <a:srgbClr val="39892F"/>
                </a:solidFill>
                <a:latin typeface="Courier New"/>
              </a:rPr>
              <a:t> </a:t>
            </a:r>
            <a:r>
              <a:rPr lang="en-US" sz="2100" b="1" dirty="0" err="1" smtClean="0">
                <a:solidFill>
                  <a:srgbClr val="39892F"/>
                </a:solidFill>
                <a:latin typeface="Courier New"/>
              </a:rPr>
              <a:t>url</a:t>
            </a:r>
            <a:r>
              <a:rPr lang="en-US" sz="2100" b="1" dirty="0" smtClean="0">
                <a:solidFill>
                  <a:srgbClr val="39892F"/>
                </a:solidFill>
                <a:latin typeface="Courier New"/>
              </a:rPr>
              <a:t>(</a:t>
            </a:r>
            <a:r>
              <a:rPr lang="en-US" sz="2100" dirty="0" smtClean="0">
                <a:solidFill>
                  <a:srgbClr val="39892F"/>
                </a:solidFill>
                <a:latin typeface="Courier New"/>
              </a:rPr>
              <a:t>'http://webimg.ru/images/156_1.png'</a:t>
            </a:r>
            <a:r>
              <a:rPr lang="en-US" sz="2100" b="1" dirty="0" smtClean="0">
                <a:solidFill>
                  <a:srgbClr val="39892F"/>
                </a:solidFill>
                <a:latin typeface="Courier New"/>
              </a:rPr>
              <a:t>);</a:t>
            </a:r>
            <a:endParaRPr lang="en-US" sz="2100" b="1" dirty="0" smtClean="0"/>
          </a:p>
          <a:p>
            <a:endParaRPr lang="uk-UA" b="1" dirty="0" smtClean="0"/>
          </a:p>
          <a:p>
            <a:endParaRPr lang="uk-UA" b="1" dirty="0" smtClean="0"/>
          </a:p>
          <a:p>
            <a:endParaRPr lang="uk-UA" dirty="0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67086"/>
              </p:ext>
            </p:extLst>
          </p:nvPr>
        </p:nvGraphicFramePr>
        <p:xfrm>
          <a:off x="7020272" y="1312243"/>
          <a:ext cx="2016224" cy="2160240"/>
        </p:xfrm>
        <a:graphic>
          <a:graphicData uri="http://schemas.openxmlformats.org/drawingml/2006/table">
            <a:tbl>
              <a:tblPr/>
              <a:tblGrid>
                <a:gridCol w="720080"/>
                <a:gridCol w="1296144"/>
              </a:tblGrid>
              <a:tr h="470104">
                <a:tc gridSpan="2">
                  <a:txBody>
                    <a:bodyPr/>
                    <a:lstStyle/>
                    <a:p>
                      <a:r>
                        <a:rPr lang="uk-UA" dirty="0" smtClean="0"/>
                        <a:t>Відносно</a:t>
                      </a:r>
                      <a:endParaRPr lang="ru-RU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57438"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effectLst/>
                        </a:rPr>
                        <a:t>Одиниця</a:t>
                      </a:r>
                      <a:endParaRPr lang="uk-UA" sz="10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effectLst/>
                        </a:rPr>
                        <a:t>Опис</a:t>
                      </a:r>
                      <a:endParaRPr lang="uk-UA" sz="10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660384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em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effectLst/>
                        </a:rPr>
                        <a:t>Розмір </a:t>
                      </a:r>
                      <a:r>
                        <a:rPr lang="uk-UA" sz="1000" dirty="0" err="1">
                          <a:effectLst/>
                        </a:rPr>
                        <a:t>шрифта</a:t>
                      </a:r>
                      <a:r>
                        <a:rPr lang="uk-UA" sz="1000" dirty="0">
                          <a:effectLst/>
                        </a:rPr>
                        <a:t> </a:t>
                      </a:r>
                      <a:r>
                        <a:rPr lang="uk-UA" sz="1000" dirty="0" smtClean="0">
                          <a:effectLst/>
                        </a:rPr>
                        <a:t>поточного елемента</a:t>
                      </a:r>
                      <a:endParaRPr lang="uk-UA" sz="10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43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effectLst/>
                        </a:rPr>
                        <a:t>Висота символу </a:t>
                      </a:r>
                      <a:r>
                        <a:rPr lang="en-US" sz="1000" dirty="0" smtClean="0">
                          <a:effectLst/>
                        </a:rPr>
                        <a:t>x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438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px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 smtClean="0">
                          <a:effectLst/>
                        </a:rPr>
                        <a:t>Піксель</a:t>
                      </a:r>
                      <a:endParaRPr lang="uk-UA" sz="10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438">
                <a:tc>
                  <a:txBody>
                    <a:bodyPr/>
                    <a:lstStyle/>
                    <a:p>
                      <a:r>
                        <a:rPr lang="uk-UA" sz="1000">
                          <a:effectLst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00" dirty="0">
                          <a:effectLst/>
                        </a:rPr>
                        <a:t>Процент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67000" y="2392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uk-UA" altLang="uk-UA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8" name="Таблиця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73373"/>
              </p:ext>
            </p:extLst>
          </p:nvPr>
        </p:nvGraphicFramePr>
        <p:xfrm>
          <a:off x="4067944" y="1844824"/>
          <a:ext cx="2841104" cy="1722120"/>
        </p:xfrm>
        <a:graphic>
          <a:graphicData uri="http://schemas.openxmlformats.org/drawingml/2006/table">
            <a:tbl>
              <a:tblPr/>
              <a:tblGrid>
                <a:gridCol w="814331"/>
                <a:gridCol w="2026773"/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1100" dirty="0" smtClean="0"/>
                        <a:t>Абсолютно</a:t>
                      </a:r>
                      <a:endParaRPr lang="ru-RU" sz="1100" dirty="0"/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effectLst/>
                        </a:rPr>
                        <a:t>Одиниця</a:t>
                      </a:r>
                      <a:endParaRPr lang="uk-UA" sz="11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effectLst/>
                        </a:rPr>
                        <a:t>Опис</a:t>
                      </a:r>
                      <a:endParaRPr lang="uk-UA" sz="11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in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Дюйм (1 дюйм </a:t>
                      </a:r>
                      <a:r>
                        <a:rPr lang="ru-RU" sz="1100" dirty="0" err="1" smtClean="0">
                          <a:effectLst/>
                        </a:rPr>
                        <a:t>дорів</a:t>
                      </a:r>
                      <a:r>
                        <a:rPr lang="ru-RU" sz="1100" dirty="0" smtClean="0">
                          <a:effectLst/>
                        </a:rPr>
                        <a:t>. </a:t>
                      </a:r>
                      <a:r>
                        <a:rPr lang="ru-RU" sz="1100" dirty="0">
                          <a:effectLst/>
                        </a:rPr>
                        <a:t>2,54 см)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cm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>
                          <a:effectLst/>
                        </a:rPr>
                        <a:t>Сантиметр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mm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 smtClean="0">
                          <a:effectLst/>
                        </a:rPr>
                        <a:t>Міліметр</a:t>
                      </a:r>
                      <a:endParaRPr lang="uk-UA" sz="11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pt</a:t>
                      </a:r>
                      <a:endParaRPr lang="en-US" sz="11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Пункт (1 пункт </a:t>
                      </a:r>
                      <a:r>
                        <a:rPr lang="ru-RU" sz="1100" dirty="0" smtClean="0">
                          <a:effectLst/>
                        </a:rPr>
                        <a:t>дор. </a:t>
                      </a:r>
                      <a:r>
                        <a:rPr lang="ru-RU" sz="1100" dirty="0">
                          <a:effectLst/>
                        </a:rPr>
                        <a:t>1/72 дюйма)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 smtClean="0">
                          <a:effectLst/>
                        </a:rPr>
                        <a:t>Піка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ru-RU" sz="1100" dirty="0">
                          <a:effectLst/>
                        </a:rPr>
                        <a:t>(1 </a:t>
                      </a:r>
                      <a:r>
                        <a:rPr lang="ru-RU" sz="1100" dirty="0" err="1" smtClean="0">
                          <a:effectLst/>
                        </a:rPr>
                        <a:t>піка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ru-RU" sz="1100" dirty="0" err="1" smtClean="0">
                          <a:effectLst/>
                        </a:rPr>
                        <a:t>рівна</a:t>
                      </a:r>
                      <a:r>
                        <a:rPr lang="ru-RU" sz="1100" dirty="0" smtClean="0">
                          <a:effectLst/>
                        </a:rPr>
                        <a:t> </a:t>
                      </a:r>
                      <a:r>
                        <a:rPr lang="ru-RU" sz="1100" dirty="0">
                          <a:effectLst/>
                        </a:rPr>
                        <a:t>12 пунктам)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80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8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73359" y="108922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1_d   </a:t>
            </a:r>
            <a:r>
              <a:rPr lang="uk-UA" sz="2800" dirty="0">
                <a:solidFill>
                  <a:schemeClr val="bg1"/>
                </a:solidFill>
              </a:rPr>
              <a:t>Селектори тегів.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8423" y="980728"/>
            <a:ext cx="8336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Селекторами стилів </a:t>
            </a:r>
            <a:r>
              <a:rPr lang="en-US" dirty="0" smtClean="0"/>
              <a:t>CSS </a:t>
            </a:r>
            <a:r>
              <a:rPr lang="uk-UA" dirty="0" smtClean="0"/>
              <a:t>можуть бути теги</a:t>
            </a:r>
            <a:r>
              <a:rPr lang="en-US" dirty="0" smtClean="0"/>
              <a:t> </a:t>
            </a:r>
            <a:r>
              <a:rPr lang="uk-UA" dirty="0" err="1" smtClean="0"/>
              <a:t>контейрного</a:t>
            </a:r>
            <a:r>
              <a:rPr lang="uk-UA" dirty="0" smtClean="0"/>
              <a:t> типу: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 </a:t>
            </a:r>
            <a:r>
              <a:rPr lang="uk-UA" dirty="0"/>
              <a:t>заголовків</a:t>
            </a:r>
            <a:r>
              <a:rPr lang="en-US" dirty="0"/>
              <a:t> </a:t>
            </a:r>
            <a:r>
              <a:rPr lang="en-US" b="1" dirty="0"/>
              <a:t>&lt;H1&gt;…&lt;H7&gt;</a:t>
            </a:r>
            <a:r>
              <a:rPr lang="uk-UA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 </a:t>
            </a:r>
            <a:r>
              <a:rPr lang="uk-UA" dirty="0"/>
              <a:t>абзацу</a:t>
            </a:r>
            <a:r>
              <a:rPr lang="en-US" dirty="0"/>
              <a:t> </a:t>
            </a:r>
            <a:r>
              <a:rPr lang="en-US" b="1" dirty="0"/>
              <a:t>&lt;P&gt;</a:t>
            </a:r>
            <a:r>
              <a:rPr lang="uk-UA" dirty="0"/>
              <a:t>, 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тіла</a:t>
            </a:r>
            <a:r>
              <a:rPr lang="en-US" dirty="0" smtClean="0"/>
              <a:t> </a:t>
            </a:r>
            <a:r>
              <a:rPr lang="en-US" b="1" dirty="0"/>
              <a:t>&lt;Body&gt;</a:t>
            </a:r>
            <a:r>
              <a:rPr lang="uk-UA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картинки</a:t>
            </a:r>
            <a:r>
              <a:rPr lang="en-US" dirty="0" smtClean="0"/>
              <a:t> </a:t>
            </a:r>
            <a:r>
              <a:rPr lang="en-US" b="1" dirty="0"/>
              <a:t>&lt;IMG&gt;</a:t>
            </a:r>
            <a:r>
              <a:rPr lang="uk-UA" dirty="0"/>
              <a:t>, 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списку 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uk-UA" b="1" dirty="0" smtClean="0"/>
              <a:t> </a:t>
            </a:r>
            <a:r>
              <a:rPr lang="uk-UA" dirty="0" smtClean="0"/>
              <a:t>або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endParaRPr lang="uk-UA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/>
              <a:t>таблиці</a:t>
            </a:r>
            <a:r>
              <a:rPr lang="en-US" dirty="0" smtClean="0"/>
              <a:t> </a:t>
            </a:r>
            <a:r>
              <a:rPr lang="en-US" b="1" dirty="0" smtClean="0"/>
              <a:t>&lt;Table&gt;</a:t>
            </a:r>
            <a:endParaRPr lang="uk-UA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/>
              <a:t>…</a:t>
            </a:r>
            <a:endParaRPr lang="uk-UA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250" y="3717032"/>
            <a:ext cx="8043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/>
              </a:rPr>
              <a:t>H1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{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margin-left: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20px; }</a:t>
            </a:r>
          </a:p>
          <a:p>
            <a:r>
              <a:rPr lang="en-US" dirty="0">
                <a:solidFill>
                  <a:srgbClr val="0070C0"/>
                </a:solidFill>
                <a:latin typeface="Arial"/>
              </a:rPr>
              <a:t>p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{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margin-left: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20px; padding-left: 20px; }</a:t>
            </a:r>
          </a:p>
          <a:p>
            <a:r>
              <a:rPr lang="en-US" dirty="0">
                <a:solidFill>
                  <a:srgbClr val="0070C0"/>
                </a:solidFill>
                <a:latin typeface="Arial"/>
              </a:rPr>
              <a:t>h2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{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margin-right: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20px; }</a:t>
            </a:r>
          </a:p>
          <a:p>
            <a:r>
              <a:rPr lang="en-US" dirty="0" err="1">
                <a:solidFill>
                  <a:srgbClr val="0070C0"/>
                </a:solidFill>
                <a:latin typeface="Arial"/>
              </a:rPr>
              <a:t>img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{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:block;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position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:absolute;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top: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10;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left: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70;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width: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800;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height: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400;} </a:t>
            </a:r>
            <a:endParaRPr lang="uk-UA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Arial"/>
              </a:rPr>
              <a:t>body</a:t>
            </a:r>
            <a:r>
              <a:rPr lang="en-US" dirty="0" smtClean="0">
                <a:solidFill>
                  <a:srgbClr val="C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{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font-size: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11pt; </a:t>
            </a:r>
            <a:r>
              <a:rPr lang="en-US" dirty="0">
                <a:solidFill>
                  <a:srgbClr val="FF0000"/>
                </a:solidFill>
                <a:latin typeface="Arial"/>
              </a:rPr>
              <a:t>color: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#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aaa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; }</a:t>
            </a:r>
            <a:endParaRPr lang="en-US" b="0" i="0" dirty="0">
              <a:solidFill>
                <a:srgbClr val="000000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66" y="6137920"/>
            <a:ext cx="72008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uk-UA" dirty="0" smtClean="0"/>
              <a:t>© </a:t>
            </a:r>
            <a:r>
              <a:rPr lang="uk-UA" dirty="0" err="1" smtClean="0"/>
              <a:t>Ксьондзик</a:t>
            </a:r>
            <a:r>
              <a:rPr lang="uk-UA" dirty="0" smtClean="0"/>
              <a:t> В.Г.</a:t>
            </a:r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60B30-CE1F-46ED-8479-0626AF8A8E4D}" type="slidenum">
              <a:rPr lang="uk-UA" smtClean="0"/>
              <a:t>9</a:t>
            </a:fld>
            <a:endParaRPr lang="uk-UA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73359" y="108922"/>
            <a:ext cx="8336430" cy="72008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0050" lvl="1" fontAlgn="base"/>
            <a:r>
              <a:rPr lang="en-US" sz="2800" dirty="0" smtClean="0">
                <a:solidFill>
                  <a:schemeClr val="bg1"/>
                </a:solidFill>
              </a:rPr>
              <a:t>1_e   </a:t>
            </a:r>
            <a:r>
              <a:rPr lang="uk-UA" sz="2800" dirty="0" smtClean="0">
                <a:solidFill>
                  <a:schemeClr val="bg1"/>
                </a:solidFill>
              </a:rPr>
              <a:t>Класи.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1124744"/>
            <a:ext cx="79982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Класові</a:t>
            </a:r>
            <a:r>
              <a:rPr lang="ru-RU" dirty="0" smtClean="0"/>
              <a:t> </a:t>
            </a:r>
            <a:r>
              <a:rPr lang="ru-RU" dirty="0" err="1"/>
              <a:t>селектори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просто </a:t>
            </a:r>
            <a:r>
              <a:rPr lang="ru-RU" dirty="0" err="1"/>
              <a:t>класи</a:t>
            </a:r>
            <a:r>
              <a:rPr lang="ru-RU" dirty="0"/>
              <a:t> (</a:t>
            </a:r>
            <a:r>
              <a:rPr lang="ru-RU" b="1" dirty="0" err="1"/>
              <a:t>Class</a:t>
            </a:r>
            <a:r>
              <a:rPr lang="ru-RU" b="1" dirty="0"/>
              <a:t> </a:t>
            </a:r>
            <a:r>
              <a:rPr lang="ru-RU" b="1" dirty="0" err="1"/>
              <a:t>Selectors</a:t>
            </a:r>
            <a:r>
              <a:rPr lang="ru-RU" dirty="0" smtClean="0"/>
              <a:t>) зада</a:t>
            </a:r>
            <a:r>
              <a:rPr lang="uk-UA" dirty="0" err="1" smtClean="0"/>
              <a:t>ють</a:t>
            </a:r>
            <a:r>
              <a:rPr lang="uk-UA" dirty="0" smtClean="0"/>
              <a:t> з таблиці каскадних стилів набір властивостей (правило)  для визначеного елемента.</a:t>
            </a:r>
            <a:endParaRPr lang="ru-RU" dirty="0" smtClean="0"/>
          </a:p>
          <a:p>
            <a:r>
              <a:rPr lang="en-US" b="1" dirty="0"/>
              <a:t>CLASS </a:t>
            </a:r>
            <a:r>
              <a:rPr lang="en-US" dirty="0"/>
              <a:t>– </a:t>
            </a:r>
            <a:r>
              <a:rPr lang="uk-UA" dirty="0"/>
              <a:t>це атрибут, який може бути присутнім в будь-якому тегу </a:t>
            </a:r>
            <a:r>
              <a:rPr lang="en-US" dirty="0"/>
              <a:t>HTML. </a:t>
            </a:r>
            <a:r>
              <a:rPr lang="uk-UA" dirty="0"/>
              <a:t>Його значенням є ім'я, яке і використовується за завдання правил. Завдяки цьому імені усередині однакових елементів можуть виділятися відособлені групи зі своїми параметрами форматування, і можна описати різні стилі одних і тих же елементів. </a:t>
            </a:r>
          </a:p>
          <a:p>
            <a:r>
              <a:rPr lang="uk-UA" dirty="0"/>
              <a:t>Класовий селектор складається з імені </a:t>
            </a:r>
            <a:r>
              <a:rPr lang="uk-UA" dirty="0" err="1"/>
              <a:t>тега</a:t>
            </a:r>
            <a:r>
              <a:rPr lang="uk-UA" dirty="0"/>
              <a:t> і імені класу, сполучених крапкою. Наприклад</a:t>
            </a:r>
            <a:r>
              <a:rPr lang="uk-UA" dirty="0" smtClean="0"/>
              <a:t>,</a:t>
            </a:r>
          </a:p>
          <a:p>
            <a:r>
              <a:rPr lang="uk-UA" dirty="0" smtClean="0"/>
              <a:t> </a:t>
            </a:r>
            <a:r>
              <a:rPr lang="en-US" b="1" dirty="0" smtClean="0"/>
              <a:t>H1.bl </a:t>
            </a:r>
            <a:r>
              <a:rPr lang="en-US" b="1" dirty="0"/>
              <a:t>{</a:t>
            </a:r>
            <a:r>
              <a:rPr lang="en-US" i="1" dirty="0" err="1"/>
              <a:t>color:blue</a:t>
            </a:r>
            <a:r>
              <a:rPr lang="en-US" i="1" dirty="0"/>
              <a:t>; size:20pt </a:t>
            </a:r>
            <a:r>
              <a:rPr lang="en-US" b="1" dirty="0" smtClean="0"/>
              <a:t>}.</a:t>
            </a:r>
            <a:endParaRPr lang="ru-RU" b="1" dirty="0" smtClean="0"/>
          </a:p>
          <a:p>
            <a:r>
              <a:rPr lang="en-US" b="1" dirty="0" smtClean="0"/>
              <a:t> </a:t>
            </a:r>
            <a:r>
              <a:rPr lang="uk-UA" dirty="0" smtClean="0"/>
              <a:t>В контенті веб-документа описаний таким чином селектор викликається атрибутом </a:t>
            </a:r>
            <a:r>
              <a:rPr lang="en-US" dirty="0" smtClean="0"/>
              <a:t>CLASS d</a:t>
            </a:r>
            <a:r>
              <a:rPr lang="uk-UA" dirty="0" smtClean="0"/>
              <a:t>вибраного для </a:t>
            </a:r>
            <a:r>
              <a:rPr lang="uk-UA" dirty="0" err="1" smtClean="0"/>
              <a:t>стилювання</a:t>
            </a:r>
            <a:r>
              <a:rPr lang="uk-UA" dirty="0" smtClean="0"/>
              <a:t> тегу</a:t>
            </a:r>
            <a:r>
              <a:rPr lang="en-US" dirty="0" smtClean="0"/>
              <a:t>.</a:t>
            </a:r>
            <a:endParaRPr lang="uk-UA" dirty="0" smtClean="0"/>
          </a:p>
          <a:p>
            <a:r>
              <a:rPr lang="uk-UA" b="1" dirty="0" smtClean="0"/>
              <a:t>&lt;</a:t>
            </a:r>
            <a:r>
              <a:rPr lang="en-US" b="1" dirty="0"/>
              <a:t>H1 CLASS="</a:t>
            </a:r>
            <a:r>
              <a:rPr lang="en-US" b="1" dirty="0" err="1"/>
              <a:t>bl</a:t>
            </a:r>
            <a:r>
              <a:rPr lang="en-US" b="1" dirty="0"/>
              <a:t>"&gt;TEXT&lt;/H1&gt; </a:t>
            </a:r>
            <a:endParaRPr lang="uk-UA" dirty="0"/>
          </a:p>
          <a:p>
            <a:r>
              <a:rPr lang="uk-UA" dirty="0"/>
              <a:t>Класовий селектор можна і не пов'язувати з </a:t>
            </a:r>
            <a:r>
              <a:rPr lang="uk-UA" dirty="0" smtClean="0"/>
              <a:t>тегом, </a:t>
            </a:r>
            <a:r>
              <a:rPr lang="uk-UA" dirty="0"/>
              <a:t>тоді він є ім'ям, перед яким коштує крапка. Наприклад </a:t>
            </a:r>
            <a:endParaRPr lang="uk-UA" dirty="0" smtClean="0"/>
          </a:p>
          <a:p>
            <a:r>
              <a:rPr lang="en-US" b="1" dirty="0" smtClean="0"/>
              <a:t>.</a:t>
            </a:r>
            <a:r>
              <a:rPr lang="en-US" b="1" dirty="0" err="1" smtClean="0"/>
              <a:t>bl</a:t>
            </a:r>
            <a:r>
              <a:rPr lang="en-US" b="1" dirty="0" smtClean="0"/>
              <a:t> </a:t>
            </a:r>
            <a:r>
              <a:rPr lang="en-US" b="1" dirty="0"/>
              <a:t>{</a:t>
            </a:r>
            <a:r>
              <a:rPr lang="en-US" b="1" dirty="0" err="1"/>
              <a:t>color:blue</a:t>
            </a:r>
            <a:r>
              <a:rPr lang="en-US" b="1" dirty="0"/>
              <a:t> </a:t>
            </a:r>
            <a:r>
              <a:rPr lang="en-US" b="1" dirty="0" smtClean="0"/>
              <a:t>}</a:t>
            </a:r>
            <a:endParaRPr lang="ru-RU" b="1" dirty="0" smtClean="0"/>
          </a:p>
          <a:p>
            <a:r>
              <a:rPr lang="en-US" dirty="0" smtClean="0"/>
              <a:t> </a:t>
            </a:r>
            <a:r>
              <a:rPr lang="uk-UA" dirty="0"/>
              <a:t>В цьому випадку його можна використовувати в будь-яких тегах 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694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1648</Words>
  <Application>Microsoft Office PowerPoint</Application>
  <PresentationFormat>Екран (4:3)</PresentationFormat>
  <Paragraphs>280</Paragraphs>
  <Slides>27</Slides>
  <Notes>27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28" baseType="lpstr">
      <vt:lpstr>Тема Office</vt:lpstr>
      <vt:lpstr>ЗАНЯТТЯ 6  ЗНАЙОМСТВО ЗІ СТИЛЯМИ.  ТАБЛИЦІ КАСКАДНИХ СТИЛІВ CSS.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ДОМАШНЄ ЗАВДАННЯ (ПРАКТИКА)</vt:lpstr>
      <vt:lpstr>ДОМАШНЄ ЗАВДАННЯ (ПРАКТИКА)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Admin</dc:creator>
  <cp:lastModifiedBy>Servak_Class</cp:lastModifiedBy>
  <cp:revision>266</cp:revision>
  <dcterms:created xsi:type="dcterms:W3CDTF">2019-03-12T20:07:12Z</dcterms:created>
  <dcterms:modified xsi:type="dcterms:W3CDTF">2019-03-29T12:39:24Z</dcterms:modified>
</cp:coreProperties>
</file>