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59" r:id="rId3"/>
    <p:sldId id="351" r:id="rId4"/>
    <p:sldId id="339" r:id="rId5"/>
    <p:sldId id="340" r:id="rId6"/>
    <p:sldId id="341" r:id="rId7"/>
    <p:sldId id="342" r:id="rId8"/>
    <p:sldId id="343" r:id="rId9"/>
    <p:sldId id="344" r:id="rId10"/>
    <p:sldId id="349" r:id="rId11"/>
    <p:sldId id="352" r:id="rId12"/>
    <p:sldId id="345" r:id="rId13"/>
    <p:sldId id="350" r:id="rId14"/>
    <p:sldId id="353" r:id="rId15"/>
    <p:sldId id="346" r:id="rId16"/>
    <p:sldId id="348" r:id="rId17"/>
    <p:sldId id="26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本章开篇" id="{27A21D41-5DA4-4DDE-80EE-95754798DC30}">
          <p14:sldIdLst>
            <p14:sldId id="258"/>
            <p14:sldId id="259"/>
          </p14:sldIdLst>
        </p14:section>
        <p14:section name="并发程序设计综述" id="{A470C1D3-0F44-496B-9233-847F594C77DC}">
          <p14:sldIdLst>
            <p14:sldId id="351"/>
            <p14:sldId id="339"/>
            <p14:sldId id="340"/>
            <p14:sldId id="341"/>
            <p14:sldId id="342"/>
            <p14:sldId id="343"/>
            <p14:sldId id="344"/>
            <p14:sldId id="349"/>
          </p14:sldIdLst>
        </p14:section>
        <p14:section name="Thread类" id="{2768A5EF-16A0-4E6A-9B6E-F1D6A53BCF2C}">
          <p14:sldIdLst>
            <p14:sldId id="352"/>
            <p14:sldId id="345"/>
            <p14:sldId id="350"/>
          </p14:sldIdLst>
        </p14:section>
        <p14:section name="GCD" id="{4E03B086-FEA0-42E5-8964-916837F40CFB}">
          <p14:sldIdLst>
            <p14:sldId id="353"/>
            <p14:sldId id="346"/>
            <p14:sldId id="348"/>
          </p14:sldIdLst>
        </p14:section>
        <p14:section name="本章结尾" id="{3CCD3F71-6F8F-4D33-A3EE-EBA7165D2606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97026"/>
  </p:normalViewPr>
  <p:slideViewPr>
    <p:cSldViewPr snapToGrid="0">
      <p:cViewPr varScale="1">
        <p:scale>
          <a:sx n="144" d="100"/>
          <a:sy n="144" d="100"/>
        </p:scale>
        <p:origin x="232" y="5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E08B1-3580-456F-A7FB-22ACD1AA67B8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A6304-DB1A-42E8-A40A-D501209EB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78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D73C6-2460-47DE-BEB5-910C9FE22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80000"/>
            <a:ext cx="7200000" cy="432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6530E6-F48F-4BB1-8ED4-26EF2FC6B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00" y="720000"/>
            <a:ext cx="11473200" cy="5652000"/>
          </a:xfrm>
        </p:spPr>
        <p:txBody>
          <a:bodyPr/>
          <a:lstStyle>
            <a:lvl1pPr marL="230400" marR="0" indent="-23040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70AD47">
                  <a:lumMod val="75000"/>
                </a:srgbClr>
              </a:buClr>
              <a:buSzTx/>
              <a:buFont typeface="Arial" panose="020B0604020202020204" pitchFamily="34" charset="0"/>
              <a:buChar char="•"/>
              <a:tabLst/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Adobe Arabic" panose="02040503050201020203" pitchFamily="18" charset="-78"/>
              </a:defRPr>
            </a:lvl1pPr>
            <a:lvl2pPr marL="540000" marR="0" indent="-22860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18F71"/>
              </a:buClr>
              <a:buSzTx/>
              <a:buFont typeface="Arial" panose="020B0604020202020204" pitchFamily="34" charset="0"/>
              <a:buChar char="•"/>
              <a:tabLst/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Adobe Arabic" panose="02040503050201020203" pitchFamily="18" charset="-78"/>
              </a:defRPr>
            </a:lvl2pPr>
            <a:lvl3pPr marL="1080000" marR="0" indent="-22860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18F71"/>
              </a:buClr>
              <a:buSzTx/>
              <a:buFont typeface="黑体" panose="02010609060101010101" pitchFamily="49" charset="-122"/>
              <a:buChar char="-"/>
              <a:tabLst/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Adobe Arabic" panose="02040503050201020203" pitchFamily="18" charset="-78"/>
              </a:defRPr>
            </a:lvl3pPr>
            <a:lvl4pPr marL="1440000" marR="0" indent="-22860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18F71"/>
              </a:buClr>
              <a:buSzTx/>
              <a:buFont typeface="黑体" panose="02010609060101010101" pitchFamily="49" charset="-122"/>
              <a:buChar char="-"/>
              <a:tabLst/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Adobe Arabic" panose="02040503050201020203" pitchFamily="18" charset="-78"/>
              </a:defRPr>
            </a:lvl4pPr>
            <a:lvl5pPr marL="1800000" marR="0" indent="-22860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18F71"/>
              </a:buClr>
              <a:buSzTx/>
              <a:buFont typeface="黑体" panose="02010609060101010101" pitchFamily="49" charset="-122"/>
              <a:buChar char="-"/>
              <a:tabLst/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Adobe Arabic" panose="02040503050201020203" pitchFamily="18" charset="-78"/>
              </a:defRPr>
            </a:lvl5pPr>
          </a:lstStyle>
          <a:p>
            <a:pPr marL="230400" marR="0" lvl="0" indent="-23040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70AD47">
                  <a:lumMod val="75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编辑母版文本样式</a:t>
            </a:r>
          </a:p>
          <a:p>
            <a:pPr marL="540000" marR="0" lvl="1" indent="-22860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18F7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第二级</a:t>
            </a:r>
          </a:p>
          <a:p>
            <a:pPr marL="1080000" marR="0" lvl="2" indent="-22860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18F71"/>
              </a:buClr>
              <a:buSzTx/>
              <a:buFont typeface="黑体" panose="02010609060101010101" pitchFamily="49" charset="-122"/>
              <a:buChar char="-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第三级</a:t>
            </a:r>
          </a:p>
          <a:p>
            <a:pPr marL="1440000" marR="0" lvl="3" indent="-22860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18F71"/>
              </a:buClr>
              <a:buSzTx/>
              <a:buFont typeface="黑体" panose="02010609060101010101" pitchFamily="49" charset="-122"/>
              <a:buChar char="-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第四级</a:t>
            </a:r>
          </a:p>
          <a:p>
            <a:pPr marL="1800000" marR="0" lvl="4" indent="-22860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18F71"/>
              </a:buClr>
              <a:buSzTx/>
              <a:buFont typeface="黑体" panose="02010609060101010101" pitchFamily="49" charset="-122"/>
              <a:buChar char="-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E566CA-E06F-44EC-88C6-AE942471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0000" y="6516000"/>
            <a:ext cx="1800000" cy="288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14555F3-4DC4-4A33-9002-8749299C4703}" type="datetime1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7990BB-EDED-4D02-8E47-88A28DAA0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6000" y="6516000"/>
            <a:ext cx="5760000" cy="288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wli_edu@163.com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616398-D2E1-4578-BB28-F736BBA3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32000" y="6516000"/>
            <a:ext cx="1800000" cy="288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064536B-F09A-4008-AA98-BDBCB0B0486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占位符 12">
            <a:extLst>
              <a:ext uri="{FF2B5EF4-FFF2-40B4-BE49-F238E27FC236}">
                <a16:creationId xmlns:a16="http://schemas.microsoft.com/office/drawing/2014/main" id="{6BC35B09-928A-4319-ADD7-73E4BDC4F3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76000" y="252000"/>
            <a:ext cx="3420000" cy="360000"/>
          </a:xfrm>
        </p:spPr>
        <p:txBody>
          <a:bodyPr tIns="0" bIns="0" anchor="b">
            <a:noAutofit/>
          </a:bodyPr>
          <a:lstStyle>
            <a:lvl1pPr marL="0" indent="0" algn="r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  <p:pic>
        <p:nvPicPr>
          <p:cNvPr id="8" name="图片 1" descr="ck566634083d3c9">
            <a:extLst>
              <a:ext uri="{FF2B5EF4-FFF2-40B4-BE49-F238E27FC236}">
                <a16:creationId xmlns:a16="http://schemas.microsoft.com/office/drawing/2014/main" id="{982429A6-110E-47A2-9A76-7C47D7BB1A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1296030" y="72000"/>
            <a:ext cx="536570" cy="54000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93986EE-06B7-4774-A9AE-09A47FE0587A}"/>
              </a:ext>
            </a:extLst>
          </p:cNvPr>
          <p:cNvCxnSpPr>
            <a:cxnSpLocks/>
          </p:cNvCxnSpPr>
          <p:nvPr userDrawn="1"/>
        </p:nvCxnSpPr>
        <p:spPr>
          <a:xfrm>
            <a:off x="0" y="648000"/>
            <a:ext cx="12192000" cy="0"/>
          </a:xfrm>
          <a:prstGeom prst="line">
            <a:avLst/>
          </a:prstGeom>
          <a:noFill/>
          <a:ln w="25400" cap="flat" cmpd="sng" algn="ctr">
            <a:solidFill>
              <a:srgbClr val="418F7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10B7BC4-DA89-4B13-A006-A98CD1ABCAC6}"/>
              </a:ext>
            </a:extLst>
          </p:cNvPr>
          <p:cNvCxnSpPr>
            <a:cxnSpLocks/>
          </p:cNvCxnSpPr>
          <p:nvPr userDrawn="1"/>
        </p:nvCxnSpPr>
        <p:spPr>
          <a:xfrm>
            <a:off x="0" y="6444000"/>
            <a:ext cx="12192000" cy="0"/>
          </a:xfrm>
          <a:prstGeom prst="line">
            <a:avLst/>
          </a:prstGeom>
          <a:noFill/>
          <a:ln w="25400" cap="flat" cmpd="sng" algn="ctr">
            <a:solidFill>
              <a:srgbClr val="418F7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12277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3738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标题_小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6000" y="504263"/>
            <a:ext cx="11520000" cy="28527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36000" y="3528262"/>
            <a:ext cx="11520000" cy="15001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 sz="6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6506111"/>
            <a:ext cx="12192000" cy="0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" name="直接连接符 7"/>
          <p:cNvCxnSpPr/>
          <p:nvPr userDrawn="1"/>
        </p:nvCxnSpPr>
        <p:spPr>
          <a:xfrm>
            <a:off x="0" y="333000"/>
            <a:ext cx="12192000" cy="0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" name="直接连接符 5"/>
          <p:cNvCxnSpPr/>
          <p:nvPr userDrawn="1"/>
        </p:nvCxnSpPr>
        <p:spPr>
          <a:xfrm>
            <a:off x="336000" y="3429000"/>
            <a:ext cx="11520000" cy="0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64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D132D1-59D3-4DE8-8306-D0F0365B1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80000"/>
            <a:ext cx="72000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F066BD-F27E-42EF-8D3A-93687E760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720000"/>
            <a:ext cx="11473200" cy="565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30400" marR="0" lvl="0" indent="-23040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70AD47">
                  <a:lumMod val="75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编辑母版文本样式</a:t>
            </a:r>
          </a:p>
          <a:p>
            <a:pPr marL="540000" marR="0" lvl="1" indent="-22860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18F7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第二级</a:t>
            </a:r>
          </a:p>
          <a:p>
            <a:pPr marL="1080000" marR="0" lvl="2" indent="-22860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18F71"/>
              </a:buClr>
              <a:buSzTx/>
              <a:buFont typeface="黑体" panose="02010609060101010101" pitchFamily="49" charset="-122"/>
              <a:buChar char="-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第三级</a:t>
            </a:r>
          </a:p>
          <a:p>
            <a:pPr marL="1440000" marR="0" lvl="3" indent="-22860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18F71"/>
              </a:buClr>
              <a:buSzTx/>
              <a:buFont typeface="黑体" panose="02010609060101010101" pitchFamily="49" charset="-122"/>
              <a:buChar char="-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第四级</a:t>
            </a:r>
          </a:p>
          <a:p>
            <a:pPr marL="1800000" marR="0" lvl="4" indent="-22860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18F71"/>
              </a:buClr>
              <a:buSzTx/>
              <a:buFont typeface="黑体" panose="02010609060101010101" pitchFamily="49" charset="-122"/>
              <a:buChar char="-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第五级</a:t>
            </a:r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79A4D9F3-6527-4EA4-B5CA-6B4D1692C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0000" y="6516000"/>
            <a:ext cx="1800000" cy="288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5D10D52-F90F-48DA-BB7C-AFC599E547B4}" type="datetime1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AD7F9A69-A591-42CC-883A-145C1CD43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16000" y="6516000"/>
            <a:ext cx="5760000" cy="288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wli_edu@163.com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BEC87DBD-1EFC-4566-A0E9-474FDA2CD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032000" y="6516000"/>
            <a:ext cx="1800000" cy="288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064536B-F09A-4008-AA98-BDBCB0B048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79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56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30400" marR="0" indent="-230400" algn="just" defTabSz="914400" rtl="0" eaLnBrk="1" fontAlgn="auto" latinLnBrk="0" hangingPunct="1">
        <a:lnSpc>
          <a:spcPct val="125000"/>
        </a:lnSpc>
        <a:spcBef>
          <a:spcPts val="0"/>
        </a:spcBef>
        <a:spcAft>
          <a:spcPts val="0"/>
        </a:spcAft>
        <a:buClr>
          <a:srgbClr val="70AD47">
            <a:lumMod val="75000"/>
          </a:srgbClr>
        </a:buClr>
        <a:buSzTx/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0000" marR="0" indent="-228600" algn="just" defTabSz="914400" rtl="0" eaLnBrk="1" fontAlgn="auto" latinLnBrk="0" hangingPunct="1">
        <a:lnSpc>
          <a:spcPct val="125000"/>
        </a:lnSpc>
        <a:spcBef>
          <a:spcPts val="0"/>
        </a:spcBef>
        <a:spcAft>
          <a:spcPts val="0"/>
        </a:spcAft>
        <a:buClr>
          <a:srgbClr val="418F71"/>
        </a:buClr>
        <a:buSzTx/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80000" marR="0" indent="-228600" algn="just" defTabSz="914400" rtl="0" eaLnBrk="1" fontAlgn="auto" latinLnBrk="0" hangingPunct="1">
        <a:lnSpc>
          <a:spcPct val="125000"/>
        </a:lnSpc>
        <a:spcBef>
          <a:spcPts val="0"/>
        </a:spcBef>
        <a:spcAft>
          <a:spcPts val="0"/>
        </a:spcAft>
        <a:buClr>
          <a:srgbClr val="418F71"/>
        </a:buClr>
        <a:buSzTx/>
        <a:buFont typeface="黑体" panose="02010609060101010101" pitchFamily="49" charset="-122"/>
        <a:buChar char="-"/>
        <a:tabLst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440000" marR="0" indent="-228600" algn="just" defTabSz="914400" rtl="0" eaLnBrk="1" fontAlgn="auto" latinLnBrk="0" hangingPunct="1">
        <a:lnSpc>
          <a:spcPct val="125000"/>
        </a:lnSpc>
        <a:spcBef>
          <a:spcPts val="0"/>
        </a:spcBef>
        <a:spcAft>
          <a:spcPts val="0"/>
        </a:spcAft>
        <a:buClr>
          <a:srgbClr val="418F71"/>
        </a:buClr>
        <a:buSzTx/>
        <a:buFont typeface="黑体" panose="02010609060101010101" pitchFamily="49" charset="-122"/>
        <a:buChar char="-"/>
        <a:tabLst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800000" marR="0" indent="-228600" algn="just" defTabSz="914400" rtl="0" eaLnBrk="1" fontAlgn="auto" latinLnBrk="0" hangingPunct="1">
        <a:lnSpc>
          <a:spcPct val="125000"/>
        </a:lnSpc>
        <a:spcBef>
          <a:spcPts val="0"/>
        </a:spcBef>
        <a:spcAft>
          <a:spcPts val="0"/>
        </a:spcAft>
        <a:buClr>
          <a:srgbClr val="418F71"/>
        </a:buClr>
        <a:buSzTx/>
        <a:buFont typeface="黑体" panose="02010609060101010101" pitchFamily="49" charset="-122"/>
        <a:buChar char="-"/>
        <a:tabLst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3332359-F82B-467B-97A3-4C5E1EE827D4}"/>
              </a:ext>
            </a:extLst>
          </p:cNvPr>
          <p:cNvGrpSpPr>
            <a:grpSpLocks noChangeAspect="1"/>
          </p:cNvGrpSpPr>
          <p:nvPr/>
        </p:nvGrpSpPr>
        <p:grpSpPr>
          <a:xfrm>
            <a:off x="4091437" y="4208976"/>
            <a:ext cx="4009126" cy="2880000"/>
            <a:chOff x="2205038" y="1452952"/>
            <a:chExt cx="7639050" cy="5487598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ABDCC5A7-7E29-4D84-9558-F4D24D8767AD}"/>
                </a:ext>
              </a:extLst>
            </p:cNvPr>
            <p:cNvSpPr/>
            <p:nvPr/>
          </p:nvSpPr>
          <p:spPr>
            <a:xfrm>
              <a:off x="4488794" y="1452952"/>
              <a:ext cx="3206117" cy="3206117"/>
            </a:xfrm>
            <a:prstGeom prst="ellipse">
              <a:avLst/>
            </a:prstGeom>
            <a:gradFill>
              <a:gsLst>
                <a:gs pos="0">
                  <a:srgbClr val="E4E4E4"/>
                </a:gs>
                <a:gs pos="100000">
                  <a:schemeClr val="bg1"/>
                </a:gs>
              </a:gsLst>
              <a:lin ang="2700000" scaled="0"/>
            </a:gradFill>
            <a:ln w="57150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13500000" scaled="0"/>
              </a:gradFill>
            </a:ln>
            <a:effectLst>
              <a:outerShdw blurRad="177800" dist="1143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4" name="AutoShape 19">
              <a:extLst>
                <a:ext uri="{FF2B5EF4-FFF2-40B4-BE49-F238E27FC236}">
                  <a16:creationId xmlns:a16="http://schemas.microsoft.com/office/drawing/2014/main" id="{78751D14-82A3-484B-B2CD-C2F4A94E992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890963" y="3260725"/>
              <a:ext cx="4402137" cy="1150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5" name="图片 2" descr="3">
              <a:extLst>
                <a:ext uri="{FF2B5EF4-FFF2-40B4-BE49-F238E27FC236}">
                  <a16:creationId xmlns:a16="http://schemas.microsoft.com/office/drawing/2014/main" id="{421EC26D-7C5A-4E32-9D01-3B9594EC54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5038" y="2643188"/>
              <a:ext cx="7639050" cy="4297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图片 1" descr="ck566634083d3c9">
              <a:extLst>
                <a:ext uri="{FF2B5EF4-FFF2-40B4-BE49-F238E27FC236}">
                  <a16:creationId xmlns:a16="http://schemas.microsoft.com/office/drawing/2014/main" id="{C5C3B09E-36DE-4774-B3E0-3BB22BAE8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4968875" y="1960563"/>
              <a:ext cx="2235200" cy="2249487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blurRad="76200" dist="50800" dir="2400000" algn="ctr" rotWithShape="0">
                <a:schemeClr val="tx1">
                  <a:alpha val="72000"/>
                </a:schemeClr>
              </a:outerShdw>
            </a:effectLst>
          </p:spPr>
        </p:pic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1016BD0-CDB4-4543-8D2E-A6A9A19BCBFE}"/>
              </a:ext>
            </a:extLst>
          </p:cNvPr>
          <p:cNvCxnSpPr>
            <a:cxnSpLocks/>
          </p:cNvCxnSpPr>
          <p:nvPr/>
        </p:nvCxnSpPr>
        <p:spPr>
          <a:xfrm>
            <a:off x="-8878" y="3708000"/>
            <a:ext cx="12189600" cy="0"/>
          </a:xfrm>
          <a:prstGeom prst="line">
            <a:avLst/>
          </a:prstGeom>
          <a:noFill/>
          <a:ln w="25400" cap="flat" cmpd="sng" algn="ctr">
            <a:solidFill>
              <a:srgbClr val="418F7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1407ABD-8AE3-42B8-AEFC-A671EF85042C}"/>
              </a:ext>
            </a:extLst>
          </p:cNvPr>
          <p:cNvSpPr txBox="1"/>
          <p:nvPr/>
        </p:nvSpPr>
        <p:spPr>
          <a:xfrm>
            <a:off x="360000" y="1800000"/>
            <a:ext cx="11404800" cy="14400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/>
            <a:r>
              <a:rPr lang="en-US" altLang="zh-CN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iOS</a:t>
            </a:r>
            <a:r>
              <a:rPr lang="zh-CN" alt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高级开发技术</a:t>
            </a:r>
          </a:p>
        </p:txBody>
      </p:sp>
    </p:spTree>
    <p:extLst>
      <p:ext uri="{BB962C8B-B14F-4D97-AF65-F5344CB8AC3E}">
        <p14:creationId xmlns:p14="http://schemas.microsoft.com/office/powerpoint/2010/main" val="345760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1C94B-3FF1-4AC6-9908-557BF305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iOS Stack and Priority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EEBE79-1E6A-4307-8655-6AF90B286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zh-CN" dirty="0"/>
              <a:t>iOS</a:t>
            </a:r>
            <a:r>
              <a:rPr lang="zh-CN" altLang="en-US" dirty="0"/>
              <a:t>系统中（截止</a:t>
            </a:r>
            <a:r>
              <a:rPr lang="en-US" altLang="zh-CN" dirty="0"/>
              <a:t>iOS10.x</a:t>
            </a:r>
            <a:r>
              <a:rPr lang="zh-CN" altLang="en-US" dirty="0"/>
              <a:t>），主线程栈空间大小为</a:t>
            </a:r>
            <a:r>
              <a:rPr lang="en-US" altLang="zh-CN" dirty="0"/>
              <a:t>1MB</a:t>
            </a:r>
            <a:r>
              <a:rPr lang="zh-CN" altLang="en-US" dirty="0"/>
              <a:t>，子线程空间大小为</a:t>
            </a:r>
            <a:r>
              <a:rPr lang="en-US" altLang="zh-CN" dirty="0"/>
              <a:t>512KB</a:t>
            </a:r>
          </a:p>
          <a:p>
            <a:r>
              <a:rPr lang="en-US" altLang="zh-CN" dirty="0"/>
              <a:t>mac OS</a:t>
            </a:r>
            <a:r>
              <a:rPr lang="zh-CN" altLang="en-US" dirty="0"/>
              <a:t>中，主线程栈空间大小为</a:t>
            </a:r>
            <a:r>
              <a:rPr lang="en-US" altLang="zh-CN" dirty="0"/>
              <a:t>8MB</a:t>
            </a:r>
          </a:p>
          <a:p>
            <a:r>
              <a:rPr lang="zh-CN" altLang="en-US" dirty="0"/>
              <a:t>线程优先级是</a:t>
            </a:r>
            <a:r>
              <a:rPr lang="en-US" altLang="zh-CN" dirty="0"/>
              <a:t>0.0 - 1.0</a:t>
            </a:r>
            <a:r>
              <a:rPr lang="zh-CN" altLang="en-US" dirty="0"/>
              <a:t>之间的小数，</a:t>
            </a:r>
            <a:r>
              <a:rPr lang="en-US" altLang="zh-CN" dirty="0"/>
              <a:t>0.0</a:t>
            </a:r>
            <a:r>
              <a:rPr lang="zh-CN" altLang="en-US" dirty="0"/>
              <a:t>表示优先级最小，</a:t>
            </a:r>
            <a:r>
              <a:rPr lang="en-US" altLang="zh-CN" dirty="0"/>
              <a:t>1.0</a:t>
            </a:r>
            <a:r>
              <a:rPr lang="zh-CN" altLang="en-US" dirty="0"/>
              <a:t>表示优先级最大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BF6EFB-6795-4486-9B70-0B74390D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55F3-4DC4-4A33-9002-8749299C4703}" type="datetime1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816B13-3105-43FE-8C4A-E36703B25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wli_edu@163.com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AA62AC-F730-4800-9B9A-C92DEFB5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536B-F09A-4008-AA98-BDBCB0B0486D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B82162C-F88D-42AE-BC2A-7277BB6310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并发程序设计综述</a:t>
            </a:r>
          </a:p>
        </p:txBody>
      </p:sp>
    </p:spTree>
    <p:extLst>
      <p:ext uri="{BB962C8B-B14F-4D97-AF65-F5344CB8AC3E}">
        <p14:creationId xmlns:p14="http://schemas.microsoft.com/office/powerpoint/2010/main" val="598152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70E28-64F5-4F63-9DCD-29E35EDC2BBB}"/>
              </a:ext>
            </a:extLst>
          </p:cNvPr>
          <p:cNvSpPr txBox="1">
            <a:spLocks/>
          </p:cNvSpPr>
          <p:nvPr/>
        </p:nvSpPr>
        <p:spPr>
          <a:xfrm>
            <a:off x="361200" y="2520000"/>
            <a:ext cx="11469600" cy="180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algn="ctr"/>
            <a:r>
              <a:rPr lang="en-US" altLang="zh-CN" sz="6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</a:t>
            </a:r>
            <a:r>
              <a:rPr lang="zh-CN" altLang="en-US" sz="6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</a:t>
            </a:r>
            <a:br>
              <a:rPr lang="zh-CN" altLang="en-US" sz="6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6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</a:t>
            </a:r>
            <a:r>
              <a:rPr lang="zh-CN" altLang="en-US" sz="6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6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endParaRPr lang="zh-CN" altLang="en-US" sz="6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1346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Thread</a:t>
            </a:r>
            <a:r>
              <a:rPr lang="zh-CN" altLang="en-US" dirty="0"/>
              <a:t>类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zh-CN" dirty="0"/>
              <a:t>Thread</a:t>
            </a:r>
            <a:r>
              <a:rPr lang="zh-CN" altLang="en-US" dirty="0"/>
              <a:t>类是</a:t>
            </a:r>
            <a:r>
              <a:rPr lang="en-US" altLang="zh-CN" dirty="0"/>
              <a:t>iOS</a:t>
            </a:r>
            <a:r>
              <a:rPr lang="zh-CN" altLang="en-US" dirty="0"/>
              <a:t>提供的用于创建、启动、管理、停止线程的类</a:t>
            </a:r>
            <a:endParaRPr lang="en-US" altLang="zh-CN" dirty="0"/>
          </a:p>
          <a:p>
            <a:r>
              <a:rPr lang="en-US" altLang="zh-CN" dirty="0"/>
              <a:t>Thread()</a:t>
            </a:r>
            <a:r>
              <a:rPr lang="zh-CN" altLang="en-US" dirty="0"/>
              <a:t>：构造一个线程对象</a:t>
            </a:r>
            <a:endParaRPr lang="en-US" altLang="zh-CN" dirty="0"/>
          </a:p>
          <a:p>
            <a:r>
              <a:rPr lang="en-US" altLang="zh-CN" dirty="0"/>
              <a:t>start()</a:t>
            </a:r>
            <a:r>
              <a:rPr lang="zh-CN" altLang="en-US" dirty="0"/>
              <a:t>：启动线程</a:t>
            </a:r>
            <a:endParaRPr lang="en-US" altLang="zh-CN" dirty="0"/>
          </a:p>
          <a:p>
            <a:r>
              <a:rPr lang="en-US" altLang="zh-CN" dirty="0" err="1"/>
              <a:t>detachNewThreadSelector</a:t>
            </a:r>
            <a:r>
              <a:rPr lang="en-US" altLang="zh-CN" dirty="0"/>
              <a:t>()</a:t>
            </a:r>
            <a:r>
              <a:rPr lang="zh-CN" altLang="en-US" dirty="0"/>
              <a:t>：创建并启动一个线程</a:t>
            </a:r>
            <a:endParaRPr lang="en-US" altLang="zh-CN" dirty="0"/>
          </a:p>
          <a:p>
            <a:r>
              <a:rPr lang="en-US" altLang="zh-CN" dirty="0"/>
              <a:t>sleep()</a:t>
            </a:r>
            <a:r>
              <a:rPr lang="zh-CN" altLang="en-US" dirty="0"/>
              <a:t>：线程休眠</a:t>
            </a:r>
            <a:endParaRPr lang="en-US" altLang="zh-CN" dirty="0"/>
          </a:p>
          <a:p>
            <a:r>
              <a:rPr lang="zh-CN" altLang="en-US" dirty="0"/>
              <a:t>线程同步：使用对象线程锁</a:t>
            </a:r>
            <a:r>
              <a:rPr lang="en-US" altLang="zh-CN" dirty="0" err="1"/>
              <a:t>NSLock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Thread</a:t>
            </a:r>
            <a:r>
              <a:rPr lang="zh-CN" altLang="en-US" dirty="0"/>
              <a:t>类，要注意线程安全问题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9FC25-C178-4B64-B4A3-047F6237B0E3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B4DCB44-4090-4EA0-AFE2-8AFFE5FD88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Thread</a:t>
            </a:r>
            <a:r>
              <a:rPr lang="zh-CN" altLang="en-US" dirty="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468811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9FC25-C178-4B64-B4A3-047F6237B0E3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6953A5-81E3-40A0-AD93-C2B5723A26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Thread</a:t>
            </a:r>
            <a:r>
              <a:rPr lang="zh-CN" altLang="en-US" dirty="0"/>
              <a:t>类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C25C2C4-60D2-4534-A383-104714A3C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00" y="720000"/>
            <a:ext cx="11473200" cy="617481"/>
          </a:xfrm>
        </p:spPr>
        <p:txBody>
          <a:bodyPr/>
          <a:lstStyle/>
          <a:p>
            <a:r>
              <a:rPr kumimoji="1" lang="zh-CN" altLang="en-US" dirty="0"/>
              <a:t>多线程程序设计课堂练习与实验，售票程序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0E47868-A99E-4BBE-937F-863FCFAF4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2164325"/>
            <a:ext cx="1109573" cy="33455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1567016-024A-DE48-AFE3-E1201C4B8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1368000"/>
            <a:ext cx="285283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97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70E28-64F5-4F63-9DCD-29E35EDC2BBB}"/>
              </a:ext>
            </a:extLst>
          </p:cNvPr>
          <p:cNvSpPr txBox="1">
            <a:spLocks/>
          </p:cNvSpPr>
          <p:nvPr/>
        </p:nvSpPr>
        <p:spPr>
          <a:xfrm>
            <a:off x="361200" y="2520000"/>
            <a:ext cx="11469600" cy="180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algn="ctr"/>
            <a:r>
              <a:rPr lang="en-US" altLang="zh-CN" sz="6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GCD</a:t>
            </a:r>
            <a:br>
              <a:rPr lang="zh-CN" altLang="en-US" sz="6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6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GCD</a:t>
            </a:r>
            <a:endParaRPr lang="zh-CN" altLang="en-US" sz="6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1265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GCD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zh-CN" dirty="0"/>
              <a:t>Grand Central Dispatch</a:t>
            </a:r>
            <a:r>
              <a:rPr lang="zh-CN" altLang="en-US" dirty="0"/>
              <a:t>（</a:t>
            </a:r>
            <a:r>
              <a:rPr lang="en-US" altLang="zh-CN" dirty="0"/>
              <a:t>GCD</a:t>
            </a:r>
            <a:r>
              <a:rPr lang="zh-CN" altLang="en-US" dirty="0"/>
              <a:t>）是</a:t>
            </a:r>
            <a:r>
              <a:rPr lang="en-US" altLang="zh-CN" dirty="0"/>
              <a:t>iOS 4.0</a:t>
            </a:r>
            <a:r>
              <a:rPr lang="zh-CN" altLang="en-US" dirty="0"/>
              <a:t>推出的一个多核编程解决方案</a:t>
            </a:r>
            <a:endParaRPr lang="en-US" altLang="zh-CN" dirty="0"/>
          </a:p>
          <a:p>
            <a:r>
              <a:rPr lang="en-US" altLang="zh-CN" dirty="0"/>
              <a:t>dispatch queue</a:t>
            </a:r>
            <a:r>
              <a:rPr lang="zh-CN" altLang="en-US" dirty="0"/>
              <a:t>是一个工作队列，其背后是一个全局的线程池。特别是，提交到队列的任务会在后台线程异步执行。所有线程共享同一个后台线程池，这使得系统更有效率。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9FC25-C178-4B64-B4A3-047F6237B0E3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55ABCA4-B860-41B8-97DC-D6DF9BDCEB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GCD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5299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9FC25-C178-4B64-B4A3-047F6237B0E3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6953A5-81E3-40A0-AD93-C2B5723A26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GCD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C25C2C4-60D2-4534-A383-104714A3C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00" y="720000"/>
            <a:ext cx="11473200" cy="617481"/>
          </a:xfrm>
        </p:spPr>
        <p:txBody>
          <a:bodyPr/>
          <a:lstStyle/>
          <a:p>
            <a:r>
              <a:rPr kumimoji="1" lang="zh-CN" altLang="en-US" dirty="0"/>
              <a:t>多线程程序设计，完成计时器应用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606ABE5-00F8-CA47-A79E-26AA64E07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585" y="1368000"/>
            <a:ext cx="285283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77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926025AA-4CFD-4496-B45B-82C8B3C621DA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132189" y="4058146"/>
            <a:ext cx="19276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>
                <a:latin typeface="Stencil Std" panose="04020904080802020404" pitchFamily="82" charset="0"/>
              </a:rPr>
              <a:t>THANKS</a:t>
            </a:r>
            <a:endParaRPr lang="zh-CN" altLang="en-US" sz="2400">
              <a:latin typeface="Stencil Std" panose="04020904080802020404" pitchFamily="82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CFC9C9C-B210-4AA4-B4FC-9C2938DEF44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035749" y="4462958"/>
            <a:ext cx="211574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050">
                <a:solidFill>
                  <a:srgbClr val="2A6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for your attention!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F4C423D-A892-485B-BDEC-5F13006F1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25" t="20226" r="2428" b="21797"/>
          <a:stretch>
            <a:fillRect/>
          </a:stretch>
        </p:blipFill>
        <p:spPr bwMode="auto">
          <a:xfrm rot="16200000">
            <a:off x="6006108" y="2045989"/>
            <a:ext cx="195263" cy="3212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9A29264-43DA-40C2-BAD2-85BE1825B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25" t="20226" r="2428" b="21797"/>
          <a:stretch>
            <a:fillRect/>
          </a:stretch>
        </p:blipFill>
        <p:spPr bwMode="auto">
          <a:xfrm rot="5400000" flipV="1">
            <a:off x="6006108" y="3456880"/>
            <a:ext cx="195263" cy="3212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4">
            <a:extLst>
              <a:ext uri="{FF2B5EF4-FFF2-40B4-BE49-F238E27FC236}">
                <a16:creationId xmlns:a16="http://schemas.microsoft.com/office/drawing/2014/main" id="{27A6C084-4D81-4977-956F-84A2819931D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12998" y="0"/>
            <a:ext cx="761241" cy="1217296"/>
            <a:chOff x="381" y="478"/>
            <a:chExt cx="531" cy="2009"/>
          </a:xfrm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AutoShape 3">
              <a:extLst>
                <a:ext uri="{FF2B5EF4-FFF2-40B4-BE49-F238E27FC236}">
                  <a16:creationId xmlns:a16="http://schemas.microsoft.com/office/drawing/2014/main" id="{46C80C96-19F9-4F60-89DF-8F6A2CAA084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81" y="480"/>
              <a:ext cx="531" cy="2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 noProof="1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20ABF0DE-EAC0-4372-A09D-9A821BD026B1}"/>
                </a:ext>
              </a:extLst>
            </p:cNvPr>
            <p:cNvSpPr/>
            <p:nvPr/>
          </p:nvSpPr>
          <p:spPr bwMode="auto">
            <a:xfrm>
              <a:off x="383" y="478"/>
              <a:ext cx="529" cy="2009"/>
            </a:xfrm>
            <a:custGeom>
              <a:avLst/>
              <a:gdLst>
                <a:gd name="T0" fmla="*/ 529 w 529"/>
                <a:gd name="T1" fmla="*/ 2009 h 2009"/>
                <a:gd name="T2" fmla="*/ 261 w 529"/>
                <a:gd name="T3" fmla="*/ 1879 h 2009"/>
                <a:gd name="T4" fmla="*/ 0 w 529"/>
                <a:gd name="T5" fmla="*/ 2009 h 2009"/>
                <a:gd name="T6" fmla="*/ 0 w 529"/>
                <a:gd name="T7" fmla="*/ 0 h 2009"/>
                <a:gd name="T8" fmla="*/ 529 w 529"/>
                <a:gd name="T9" fmla="*/ 0 h 2009"/>
                <a:gd name="T10" fmla="*/ 529 w 529"/>
                <a:gd name="T11" fmla="*/ 2009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" h="2009">
                  <a:moveTo>
                    <a:pt x="529" y="2009"/>
                  </a:moveTo>
                  <a:lnTo>
                    <a:pt x="261" y="1879"/>
                  </a:lnTo>
                  <a:lnTo>
                    <a:pt x="0" y="2009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529" y="2009"/>
                  </a:lnTo>
                  <a:close/>
                </a:path>
              </a:pathLst>
            </a:custGeom>
            <a:solidFill>
              <a:srgbClr val="2A60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 noProof="1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257A7B4E-9EFD-43A9-B036-47741CAD7CE1}"/>
                </a:ext>
              </a:extLst>
            </p:cNvPr>
            <p:cNvSpPr/>
            <p:nvPr/>
          </p:nvSpPr>
          <p:spPr bwMode="auto">
            <a:xfrm>
              <a:off x="426" y="537"/>
              <a:ext cx="443" cy="1877"/>
            </a:xfrm>
            <a:custGeom>
              <a:avLst/>
              <a:gdLst>
                <a:gd name="T0" fmla="*/ 443 w 443"/>
                <a:gd name="T1" fmla="*/ 1877 h 1877"/>
                <a:gd name="T2" fmla="*/ 218 w 443"/>
                <a:gd name="T3" fmla="*/ 1756 h 1877"/>
                <a:gd name="T4" fmla="*/ 0 w 443"/>
                <a:gd name="T5" fmla="*/ 1877 h 1877"/>
                <a:gd name="T6" fmla="*/ 0 w 443"/>
                <a:gd name="T7" fmla="*/ 0 h 1877"/>
                <a:gd name="T8" fmla="*/ 443 w 443"/>
                <a:gd name="T9" fmla="*/ 0 h 1877"/>
                <a:gd name="T10" fmla="*/ 443 w 443"/>
                <a:gd name="T11" fmla="*/ 1877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" h="1877">
                  <a:moveTo>
                    <a:pt x="443" y="1877"/>
                  </a:moveTo>
                  <a:lnTo>
                    <a:pt x="218" y="1756"/>
                  </a:lnTo>
                  <a:lnTo>
                    <a:pt x="0" y="1877"/>
                  </a:lnTo>
                  <a:lnTo>
                    <a:pt x="0" y="0"/>
                  </a:lnTo>
                  <a:lnTo>
                    <a:pt x="443" y="0"/>
                  </a:lnTo>
                  <a:lnTo>
                    <a:pt x="443" y="1877"/>
                  </a:ln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350" noProof="1"/>
            </a:p>
          </p:txBody>
        </p:sp>
      </p:grpSp>
      <p:pic>
        <p:nvPicPr>
          <p:cNvPr id="21" name="图片 8" descr="4">
            <a:extLst>
              <a:ext uri="{FF2B5EF4-FFF2-40B4-BE49-F238E27FC236}">
                <a16:creationId xmlns:a16="http://schemas.microsoft.com/office/drawing/2014/main" id="{1D8B6DA3-A14F-4DE4-ABB1-79683E640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691" y="932049"/>
            <a:ext cx="6339853" cy="3566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233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4A0D721-B586-4DC8-9591-874F81A5E154}"/>
              </a:ext>
            </a:extLst>
          </p:cNvPr>
          <p:cNvCxnSpPr>
            <a:cxnSpLocks/>
          </p:cNvCxnSpPr>
          <p:nvPr/>
        </p:nvCxnSpPr>
        <p:spPr>
          <a:xfrm>
            <a:off x="5916000" y="3429000"/>
            <a:ext cx="6276000" cy="0"/>
          </a:xfrm>
          <a:prstGeom prst="line">
            <a:avLst/>
          </a:prstGeom>
          <a:noFill/>
          <a:ln w="25400" cap="flat" cmpd="sng" algn="ctr">
            <a:solidFill>
              <a:srgbClr val="418F7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3D7B562-244A-4859-8BDF-EB1280115D17}"/>
              </a:ext>
            </a:extLst>
          </p:cNvPr>
          <p:cNvCxnSpPr>
            <a:cxnSpLocks/>
          </p:cNvCxnSpPr>
          <p:nvPr/>
        </p:nvCxnSpPr>
        <p:spPr>
          <a:xfrm>
            <a:off x="5916000" y="2138767"/>
            <a:ext cx="0" cy="4412953"/>
          </a:xfrm>
          <a:prstGeom prst="line">
            <a:avLst/>
          </a:prstGeom>
          <a:noFill/>
          <a:ln w="25400" cap="flat" cmpd="sng" algn="ctr">
            <a:solidFill>
              <a:srgbClr val="418F7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1B38DBC5-3211-4A69-9DA8-89DB8857304C}"/>
              </a:ext>
            </a:extLst>
          </p:cNvPr>
          <p:cNvSpPr txBox="1"/>
          <p:nvPr/>
        </p:nvSpPr>
        <p:spPr>
          <a:xfrm>
            <a:off x="6023999" y="1908000"/>
            <a:ext cx="5826255" cy="14400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zh-CN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并发程序设计</a:t>
            </a:r>
          </a:p>
          <a:p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Multithread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9C0520-299A-4EE3-9E0F-4DC32D748BA3}"/>
              </a:ext>
            </a:extLst>
          </p:cNvPr>
          <p:cNvSpPr txBox="1"/>
          <p:nvPr/>
        </p:nvSpPr>
        <p:spPr>
          <a:xfrm>
            <a:off x="6023999" y="3564000"/>
            <a:ext cx="5826255" cy="5400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iOS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高级开发技术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627B0D-8C33-4057-A3DA-685C01D8606B}"/>
              </a:ext>
            </a:extLst>
          </p:cNvPr>
          <p:cNvSpPr txBox="1"/>
          <p:nvPr/>
        </p:nvSpPr>
        <p:spPr>
          <a:xfrm>
            <a:off x="6024000" y="5326654"/>
            <a:ext cx="5826254" cy="122506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李巍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Wei Li</a:t>
            </a: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四川师范大学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wli_edu@163.com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09F3217-524F-4A1F-AE18-12E6B602A1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9" b="20752"/>
          <a:stretch/>
        </p:blipFill>
        <p:spPr>
          <a:xfrm>
            <a:off x="435492" y="2323219"/>
            <a:ext cx="5040000" cy="22115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4999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70E28-64F5-4F63-9DCD-29E35EDC2BBB}"/>
              </a:ext>
            </a:extLst>
          </p:cNvPr>
          <p:cNvSpPr txBox="1">
            <a:spLocks/>
          </p:cNvSpPr>
          <p:nvPr/>
        </p:nvSpPr>
        <p:spPr>
          <a:xfrm>
            <a:off x="361200" y="2520000"/>
            <a:ext cx="11469600" cy="180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algn="ctr"/>
            <a:r>
              <a:rPr lang="zh-CN" altLang="en-US" sz="6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并发程序设计综述</a:t>
            </a:r>
            <a:br>
              <a:rPr lang="zh-CN" altLang="en-US" sz="6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6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Multithread</a:t>
            </a:r>
            <a:r>
              <a:rPr lang="zh-CN" altLang="en-US" sz="6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6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Programing</a:t>
            </a:r>
            <a:r>
              <a:rPr lang="zh-CN" altLang="en-US" sz="6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6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  <a:endParaRPr lang="zh-CN" altLang="en-US" sz="6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5720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83CB1-A4DD-4BE6-AD65-E93A1F8A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A03C94-59C6-4790-9CB9-0B33A1D8A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00" y="720000"/>
            <a:ext cx="11473200" cy="2129732"/>
          </a:xfrm>
        </p:spPr>
        <p:txBody>
          <a:bodyPr/>
          <a:lstStyle/>
          <a:p>
            <a:r>
              <a:rPr lang="zh-CN" altLang="en-US" dirty="0"/>
              <a:t>进程是指在系统中正在运行的一个应用程序。每个进程之间是独立的，每个进程均运行在其专用且受保护的内存空间内。</a:t>
            </a:r>
            <a:endParaRPr lang="en-US" altLang="zh-CN" dirty="0"/>
          </a:p>
          <a:p>
            <a:pPr lvl="1"/>
            <a:r>
              <a:rPr lang="zh-CN" altLang="en-US" dirty="0"/>
              <a:t>比如同时打开</a:t>
            </a:r>
            <a:r>
              <a:rPr lang="en-US" altLang="zh-CN" dirty="0"/>
              <a:t>QQ</a:t>
            </a:r>
            <a:r>
              <a:rPr lang="zh-CN" altLang="en-US" dirty="0"/>
              <a:t>、</a:t>
            </a:r>
            <a:r>
              <a:rPr lang="en-US" altLang="zh-CN" dirty="0" err="1"/>
              <a:t>Xcode</a:t>
            </a:r>
            <a:r>
              <a:rPr lang="zh-CN" altLang="en-US" dirty="0"/>
              <a:t>，系统就会分别启动</a:t>
            </a:r>
            <a:r>
              <a:rPr lang="en-US" altLang="zh-CN" dirty="0"/>
              <a:t>2</a:t>
            </a:r>
            <a:r>
              <a:rPr lang="zh-CN" altLang="en-US" dirty="0"/>
              <a:t>个进程。</a:t>
            </a:r>
          </a:p>
          <a:p>
            <a:r>
              <a:rPr lang="zh-CN" altLang="en-US" dirty="0"/>
              <a:t>通过“活动监视器”可以查看</a:t>
            </a:r>
            <a:r>
              <a:rPr lang="en-US" altLang="zh-CN" dirty="0"/>
              <a:t>Mac</a:t>
            </a:r>
            <a:r>
              <a:rPr lang="zh-CN" altLang="en-US" dirty="0"/>
              <a:t>系统中所开启的进程。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AFB12F-CC27-47BF-808E-B4F7566D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55F3-4DC4-4A33-9002-8749299C4703}" type="datetime1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5EEA44-78F4-448D-B15C-E9A406F11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wli_edu@163.com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942A47-20BF-4ADE-8DCA-48120976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536B-F09A-4008-AA98-BDBCB0B0486D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0D1F3EE-65D4-49B6-9A29-F096B746D3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并发程序设计综述</a:t>
            </a:r>
          </a:p>
        </p:txBody>
      </p:sp>
      <p:pic>
        <p:nvPicPr>
          <p:cNvPr id="9" name="Picture 2" descr="http://images.cnitblog.com/i/450136/201406/241224432836121.png">
            <a:extLst>
              <a:ext uri="{FF2B5EF4-FFF2-40B4-BE49-F238E27FC236}">
                <a16:creationId xmlns:a16="http://schemas.microsoft.com/office/drawing/2014/main" id="{FFFA8559-5D9A-4050-9560-4D3202486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523" y="3206080"/>
            <a:ext cx="8186954" cy="2736000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512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83CB1-A4DD-4BE6-AD65-E93A1F8A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A03C94-59C6-4790-9CB9-0B33A1D8A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00" y="720000"/>
            <a:ext cx="11473200" cy="2129732"/>
          </a:xfrm>
        </p:spPr>
        <p:txBody>
          <a:bodyPr/>
          <a:lstStyle/>
          <a:p>
            <a:r>
              <a:rPr lang="zh-CN" altLang="en-US" dirty="0"/>
              <a:t>在支持多线程的系统中，进程要想执行任务，必须得有线程</a:t>
            </a:r>
            <a:endParaRPr lang="en-US" altLang="zh-CN" dirty="0"/>
          </a:p>
          <a:p>
            <a:pPr lvl="1"/>
            <a:r>
              <a:rPr lang="zh-CN" altLang="en-US" dirty="0"/>
              <a:t>每个进程至少要有</a:t>
            </a:r>
            <a:r>
              <a:rPr lang="en-US" altLang="zh-CN" dirty="0"/>
              <a:t>1</a:t>
            </a:r>
            <a:r>
              <a:rPr lang="zh-CN" altLang="en-US" dirty="0"/>
              <a:t>个线程，一般称为主线程。</a:t>
            </a:r>
          </a:p>
          <a:p>
            <a:r>
              <a:rPr lang="zh-CN" altLang="en-US" dirty="0"/>
              <a:t>线程是进程的基本执行单元，一个进程（程序）的所有任务都在线程中执行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AFB12F-CC27-47BF-808E-B4F7566D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55F3-4DC4-4A33-9002-8749299C4703}" type="datetime1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5EEA44-78F4-448D-B15C-E9A406F11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wli_edu@163.com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942A47-20BF-4ADE-8DCA-48120976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536B-F09A-4008-AA98-BDBCB0B0486D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0D1F3EE-65D4-49B6-9A29-F096B746D3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并发程序设计综述</a:t>
            </a:r>
          </a:p>
        </p:txBody>
      </p:sp>
      <p:pic>
        <p:nvPicPr>
          <p:cNvPr id="10" name="Picture 2" descr="http://images.cnitblog.com/i/450136/201406/241225080809896.png">
            <a:extLst>
              <a:ext uri="{FF2B5EF4-FFF2-40B4-BE49-F238E27FC236}">
                <a16:creationId xmlns:a16="http://schemas.microsoft.com/office/drawing/2014/main" id="{CE5CE586-0E91-4E7E-83BC-4D9D81C1D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227" y="2957732"/>
            <a:ext cx="6743546" cy="2937600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637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83CB1-A4DD-4BE6-AD65-E93A1F8A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多线程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A03C94-59C6-4790-9CB9-0B33A1D8A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00" y="720000"/>
            <a:ext cx="11473200" cy="2129732"/>
          </a:xfrm>
        </p:spPr>
        <p:txBody>
          <a:bodyPr/>
          <a:lstStyle/>
          <a:p>
            <a:r>
              <a:rPr lang="zh-CN" altLang="en-US" dirty="0"/>
              <a:t>进程中可以开启多条线程，每条线程可以并行（同时）执行不同的任务。多线程技术可以提高程序的执行效率。</a:t>
            </a:r>
          </a:p>
          <a:p>
            <a:pPr lvl="1"/>
            <a:r>
              <a:rPr lang="zh-CN" altLang="en-US" dirty="0"/>
              <a:t>比如同时开启</a:t>
            </a:r>
            <a:r>
              <a:rPr lang="en-US" altLang="zh-CN" dirty="0"/>
              <a:t>3</a:t>
            </a:r>
            <a:r>
              <a:rPr lang="zh-CN" altLang="en-US" dirty="0"/>
              <a:t>条线程分别下载</a:t>
            </a:r>
            <a:r>
              <a:rPr lang="en-US" altLang="zh-CN" dirty="0"/>
              <a:t>3</a:t>
            </a:r>
            <a:r>
              <a:rPr lang="zh-CN" altLang="en-US" dirty="0"/>
              <a:t>个文件（分别是文件</a:t>
            </a:r>
            <a:r>
              <a:rPr lang="en-US" altLang="zh-CN" dirty="0"/>
              <a:t>A</a:t>
            </a:r>
            <a:r>
              <a:rPr lang="zh-CN" altLang="en-US" dirty="0"/>
              <a:t>、文件</a:t>
            </a:r>
            <a:r>
              <a:rPr lang="en-US" altLang="zh-CN" dirty="0"/>
              <a:t>B</a:t>
            </a:r>
            <a:r>
              <a:rPr lang="zh-CN" altLang="en-US" dirty="0"/>
              <a:t>、文件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AFB12F-CC27-47BF-808E-B4F7566D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55F3-4DC4-4A33-9002-8749299C4703}" type="datetime1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5EEA44-78F4-448D-B15C-E9A406F11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wli_edu@163.com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942A47-20BF-4ADE-8DCA-48120976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536B-F09A-4008-AA98-BDBCB0B0486D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0D1F3EE-65D4-49B6-9A29-F096B746D3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并发程序设计综述</a:t>
            </a:r>
          </a:p>
        </p:txBody>
      </p:sp>
      <p:pic>
        <p:nvPicPr>
          <p:cNvPr id="9" name="Picture 2" descr="http://images.cnitblog.com/i/450136/201406/241226293143615.png">
            <a:extLst>
              <a:ext uri="{FF2B5EF4-FFF2-40B4-BE49-F238E27FC236}">
                <a16:creationId xmlns:a16="http://schemas.microsoft.com/office/drawing/2014/main" id="{7F816E46-0935-4BD2-9753-D8F59F15C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000" y="2427714"/>
            <a:ext cx="5040000" cy="176940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images.cnitblog.com/i/450136/201406/241227387673566.png">
            <a:extLst>
              <a:ext uri="{FF2B5EF4-FFF2-40B4-BE49-F238E27FC236}">
                <a16:creationId xmlns:a16="http://schemas.microsoft.com/office/drawing/2014/main" id="{AB2A31B3-CD4F-40D4-A6B8-3D8E7C6C1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000" y="4570676"/>
            <a:ext cx="5040000" cy="1334156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452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83CB1-A4DD-4BE6-AD65-E93A1F8A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多线程原理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A03C94-59C6-4790-9CB9-0B33A1D8A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00" y="719999"/>
            <a:ext cx="11473200" cy="5547635"/>
          </a:xfrm>
        </p:spPr>
        <p:txBody>
          <a:bodyPr anchor="ctr"/>
          <a:lstStyle/>
          <a:p>
            <a:r>
              <a:rPr lang="zh-CN" altLang="en-US" dirty="0"/>
              <a:t>同一时间，</a:t>
            </a:r>
            <a:r>
              <a:rPr lang="en-US" altLang="zh-CN" dirty="0"/>
              <a:t>CPU</a:t>
            </a:r>
            <a:r>
              <a:rPr lang="zh-CN" altLang="en-US" dirty="0"/>
              <a:t>只能处理</a:t>
            </a:r>
            <a:r>
              <a:rPr lang="en-US" altLang="zh-CN" dirty="0"/>
              <a:t>1</a:t>
            </a:r>
            <a:r>
              <a:rPr lang="zh-CN" altLang="en-US" dirty="0"/>
              <a:t>条线程，只有</a:t>
            </a:r>
            <a:r>
              <a:rPr lang="en-US" altLang="zh-CN" dirty="0"/>
              <a:t>1</a:t>
            </a:r>
            <a:r>
              <a:rPr lang="zh-CN" altLang="en-US" dirty="0"/>
              <a:t>条线程在工作（执行）</a:t>
            </a:r>
          </a:p>
          <a:p>
            <a:r>
              <a:rPr lang="zh-CN" altLang="en-US" dirty="0"/>
              <a:t>多线程并发（同时）执行，其实是</a:t>
            </a:r>
            <a:r>
              <a:rPr lang="en-US" altLang="zh-CN" dirty="0"/>
              <a:t>CPU</a:t>
            </a:r>
            <a:r>
              <a:rPr lang="zh-CN" altLang="en-US" dirty="0"/>
              <a:t>快速地在多条线程之间调度（切换）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CPU</a:t>
            </a:r>
            <a:r>
              <a:rPr lang="zh-CN" altLang="en-US" dirty="0"/>
              <a:t>调度线程的时间足够快，就造成了多线程同时执行的假象，称为并发</a:t>
            </a:r>
          </a:p>
          <a:p>
            <a:r>
              <a:rPr lang="zh-CN" altLang="en-US" dirty="0"/>
              <a:t>如果线程非常非常多，线程调度会消耗大量的</a:t>
            </a:r>
            <a:r>
              <a:rPr lang="en-US" altLang="zh-CN" dirty="0"/>
              <a:t>CPU</a:t>
            </a:r>
            <a:r>
              <a:rPr lang="zh-CN" altLang="en-US" dirty="0"/>
              <a:t>资源。每条线程被调度执行的频次会降低（线程的执行效率降低）。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AFB12F-CC27-47BF-808E-B4F7566D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55F3-4DC4-4A33-9002-8749299C4703}" type="datetime1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5EEA44-78F4-448D-B15C-E9A406F11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wli_edu@163.com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942A47-20BF-4ADE-8DCA-48120976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536B-F09A-4008-AA98-BDBCB0B0486D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0D1F3EE-65D4-49B6-9A29-F096B746D3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并发程序设计综述</a:t>
            </a:r>
          </a:p>
        </p:txBody>
      </p:sp>
    </p:spTree>
    <p:extLst>
      <p:ext uri="{BB962C8B-B14F-4D97-AF65-F5344CB8AC3E}">
        <p14:creationId xmlns:p14="http://schemas.microsoft.com/office/powerpoint/2010/main" val="1092542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多线程优缺点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zh-CN" altLang="en-US" dirty="0"/>
              <a:t>多线程的优点</a:t>
            </a:r>
          </a:p>
          <a:p>
            <a:pPr lvl="1"/>
            <a:r>
              <a:rPr lang="zh-CN" altLang="en-US" dirty="0"/>
              <a:t>能适当提高程序的执行效率</a:t>
            </a:r>
          </a:p>
          <a:p>
            <a:pPr lvl="1"/>
            <a:r>
              <a:rPr lang="zh-CN" altLang="en-US" dirty="0"/>
              <a:t>能适当提高资源利用率（</a:t>
            </a:r>
            <a:r>
              <a:rPr lang="en-US" altLang="zh-CN" dirty="0"/>
              <a:t>CPU</a:t>
            </a:r>
            <a:r>
              <a:rPr lang="zh-CN" altLang="en-US" dirty="0"/>
              <a:t>、内存利用率）</a:t>
            </a:r>
          </a:p>
          <a:p>
            <a:r>
              <a:rPr lang="zh-CN" altLang="en-US" dirty="0"/>
              <a:t>多线程的缺点</a:t>
            </a:r>
          </a:p>
          <a:p>
            <a:pPr lvl="1"/>
            <a:r>
              <a:rPr lang="zh-CN" altLang="en-US" dirty="0"/>
              <a:t>开启线程需要占用一定的内存空间（默认情况下，主线程占用</a:t>
            </a:r>
            <a:r>
              <a:rPr lang="en-US" altLang="zh-CN" dirty="0"/>
              <a:t>1M</a:t>
            </a:r>
            <a:r>
              <a:rPr lang="zh-CN" altLang="en-US" dirty="0"/>
              <a:t>，子线程占用</a:t>
            </a:r>
            <a:r>
              <a:rPr lang="en-US" altLang="zh-CN" dirty="0"/>
              <a:t>512KB</a:t>
            </a:r>
            <a:r>
              <a:rPr lang="zh-CN" altLang="en-US" dirty="0"/>
              <a:t>），如果开启大量的线程，会占用大量的内存空间，降低程序的性能</a:t>
            </a:r>
          </a:p>
          <a:p>
            <a:pPr lvl="1"/>
            <a:r>
              <a:rPr lang="zh-CN" altLang="en-US" dirty="0"/>
              <a:t>线程越多，</a:t>
            </a:r>
            <a:r>
              <a:rPr lang="en-US" altLang="zh-CN" dirty="0"/>
              <a:t>CPU</a:t>
            </a:r>
            <a:r>
              <a:rPr lang="zh-CN" altLang="en-US" dirty="0"/>
              <a:t>在调度线程上的开销就越大</a:t>
            </a:r>
          </a:p>
          <a:p>
            <a:pPr lvl="1"/>
            <a:r>
              <a:rPr lang="zh-CN" altLang="en-US" dirty="0"/>
              <a:t>程序设计更加复杂：比如线程之间的通信、多线程的数据共享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9FC25-C178-4B64-B4A3-047F6237B0E3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555294D-DA2F-410F-B2A1-00DD0CA9EC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并发程序设计综述</a:t>
            </a:r>
          </a:p>
        </p:txBody>
      </p:sp>
    </p:spTree>
    <p:extLst>
      <p:ext uri="{BB962C8B-B14F-4D97-AF65-F5344CB8AC3E}">
        <p14:creationId xmlns:p14="http://schemas.microsoft.com/office/powerpoint/2010/main" val="2540256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同步与异步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zh-CN" altLang="en-US" dirty="0"/>
              <a:t>同步：在发出一个功能调用时，在没有得到结果之前，该调用就不返回。也就是必须一件一件事做，等前一件做完了才能做下一件事</a:t>
            </a:r>
            <a:endParaRPr lang="en-US" altLang="zh-CN" dirty="0"/>
          </a:p>
          <a:p>
            <a:r>
              <a:rPr lang="zh-CN" altLang="en-US" dirty="0"/>
              <a:t>异步：异步的概念和同步相对。当一个异步过程调用发出后，调用者不能立刻得到结果。实际处理这个调用的部件在完成后，通过状态、通知和回调来通知调用者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9FC25-C178-4B64-B4A3-047F6237B0E3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12ABC75-1112-4AE1-916F-A3CA8E3EB9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并发程序设计综述</a:t>
            </a:r>
          </a:p>
        </p:txBody>
      </p:sp>
    </p:spTree>
    <p:extLst>
      <p:ext uri="{BB962C8B-B14F-4D97-AF65-F5344CB8AC3E}">
        <p14:creationId xmlns:p14="http://schemas.microsoft.com/office/powerpoint/2010/main" val="1300594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2180</TotalTime>
  <Words>810</Words>
  <Application>Microsoft Macintosh PowerPoint</Application>
  <PresentationFormat>宽屏</PresentationFormat>
  <Paragraphs>91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等线</vt:lpstr>
      <vt:lpstr>黑体</vt:lpstr>
      <vt:lpstr>楷体</vt:lpstr>
      <vt:lpstr>微软雅黑</vt:lpstr>
      <vt:lpstr>Adobe Arabic</vt:lpstr>
      <vt:lpstr>Arial</vt:lpstr>
      <vt:lpstr>Stencil Std</vt:lpstr>
      <vt:lpstr>Times New Roman</vt:lpstr>
      <vt:lpstr>Office 主题​​</vt:lpstr>
      <vt:lpstr>PowerPoint 演示文稿</vt:lpstr>
      <vt:lpstr>PowerPoint 演示文稿</vt:lpstr>
      <vt:lpstr>PowerPoint 演示文稿</vt:lpstr>
      <vt:lpstr>进程</vt:lpstr>
      <vt:lpstr>线程</vt:lpstr>
      <vt:lpstr>多线程</vt:lpstr>
      <vt:lpstr>多线程原理</vt:lpstr>
      <vt:lpstr>多线程优缺点</vt:lpstr>
      <vt:lpstr>同步与异步</vt:lpstr>
      <vt:lpstr>iOS Stack and Priority</vt:lpstr>
      <vt:lpstr>PowerPoint 演示文稿</vt:lpstr>
      <vt:lpstr>Thread类</vt:lpstr>
      <vt:lpstr>课堂练习</vt:lpstr>
      <vt:lpstr>PowerPoint 演示文稿</vt:lpstr>
      <vt:lpstr>GCD</vt:lpstr>
      <vt:lpstr>课堂练习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李巍</dc:creator>
  <cp:lastModifiedBy>李 巍</cp:lastModifiedBy>
  <cp:revision>209</cp:revision>
  <dcterms:created xsi:type="dcterms:W3CDTF">2017-08-11T14:05:54Z</dcterms:created>
  <dcterms:modified xsi:type="dcterms:W3CDTF">2018-12-07T01:41:22Z</dcterms:modified>
</cp:coreProperties>
</file>