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0" autoAdjust="0"/>
  </p:normalViewPr>
  <p:slideViewPr>
    <p:cSldViewPr>
      <p:cViewPr varScale="1">
        <p:scale>
          <a:sx n="51" d="100"/>
          <a:sy n="51" d="100"/>
        </p:scale>
        <p:origin x="124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AFB73-7E08-4D00-8F0C-6AED692D9254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D373B-AB20-4289-8E6B-61A98C267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88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D373B-AB20-4289-8E6B-61A98C2677D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28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5B5-C6C2-497C-9894-C7CCC40CE2F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90A3-E903-487C-A990-5CDF0B64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5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5B5-C6C2-497C-9894-C7CCC40CE2F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90A3-E903-487C-A990-5CDF0B64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5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5B5-C6C2-497C-9894-C7CCC40CE2F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90A3-E903-487C-A990-5CDF0B64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68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5B5-C6C2-497C-9894-C7CCC40CE2F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90A3-E903-487C-A990-5CDF0B64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28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5B5-C6C2-497C-9894-C7CCC40CE2F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90A3-E903-487C-A990-5CDF0B64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34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5B5-C6C2-497C-9894-C7CCC40CE2F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90A3-E903-487C-A990-5CDF0B64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9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5B5-C6C2-497C-9894-C7CCC40CE2F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90A3-E903-487C-A990-5CDF0B64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1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5B5-C6C2-497C-9894-C7CCC40CE2F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90A3-E903-487C-A990-5CDF0B64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7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5B5-C6C2-497C-9894-C7CCC40CE2F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90A3-E903-487C-A990-5CDF0B64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1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5B5-C6C2-497C-9894-C7CCC40CE2F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90A3-E903-487C-A990-5CDF0B64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8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95B5-C6C2-497C-9894-C7CCC40CE2F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90A3-E903-487C-A990-5CDF0B64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7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95B5-C6C2-497C-9894-C7CCC40CE2F0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B90A3-E903-487C-A990-5CDF0B64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28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Ветвление, выбор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68144" y="3886200"/>
            <a:ext cx="1904256" cy="622920"/>
          </a:xfrm>
        </p:spPr>
        <p:txBody>
          <a:bodyPr/>
          <a:lstStyle/>
          <a:p>
            <a:pPr algn="r"/>
            <a:r>
              <a:rPr lang="ru-RU" dirty="0" smtClean="0"/>
              <a:t>10 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9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Домашняя 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Создать проект перевода цифр в их название на английском языке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What, if anything, is wrong with the following code? Select the one correct answer.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void </a:t>
            </a:r>
            <a:r>
              <a:rPr lang="en-US" dirty="0"/>
              <a:t>test(</a:t>
            </a:r>
            <a:r>
              <a:rPr lang="en-US" dirty="0" err="1"/>
              <a:t>int</a:t>
            </a:r>
            <a:r>
              <a:rPr lang="en-US" dirty="0"/>
              <a:t> x) {  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	switch </a:t>
            </a:r>
            <a:r>
              <a:rPr lang="en-US" dirty="0"/>
              <a:t>(x) {      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	case </a:t>
            </a:r>
            <a:r>
              <a:rPr lang="en-US" dirty="0"/>
              <a:t>1:        </a:t>
            </a:r>
          </a:p>
          <a:p>
            <a:pPr marL="0" lvl="0" indent="0">
              <a:buNone/>
            </a:pPr>
            <a:r>
              <a:rPr lang="en-US" dirty="0" smtClean="0"/>
              <a:t>		case </a:t>
            </a:r>
            <a:r>
              <a:rPr lang="en-US" dirty="0"/>
              <a:t>2:        </a:t>
            </a:r>
          </a:p>
          <a:p>
            <a:pPr marL="0" lvl="0" indent="0">
              <a:buNone/>
            </a:pPr>
            <a:r>
              <a:rPr lang="en-US" dirty="0" smtClean="0"/>
              <a:t>		case </a:t>
            </a:r>
            <a:r>
              <a:rPr lang="en-US" dirty="0"/>
              <a:t>0:        </a:t>
            </a:r>
          </a:p>
          <a:p>
            <a:pPr marL="0" lvl="0" indent="0">
              <a:buNone/>
            </a:pPr>
            <a:r>
              <a:rPr lang="en-US" dirty="0" smtClean="0"/>
              <a:t>		default</a:t>
            </a:r>
            <a:r>
              <a:rPr lang="en-US" dirty="0"/>
              <a:t>:        </a:t>
            </a:r>
          </a:p>
          <a:p>
            <a:pPr marL="0" lvl="0" indent="0">
              <a:buNone/>
            </a:pPr>
            <a:r>
              <a:rPr lang="en-US" dirty="0" smtClean="0"/>
              <a:t>		case </a:t>
            </a:r>
            <a:r>
              <a:rPr lang="en-US" dirty="0"/>
              <a:t>4: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}}</a:t>
            </a:r>
            <a:r>
              <a:rPr lang="ru-RU" dirty="0" smtClean="0">
                <a:effectLst/>
              </a:rPr>
              <a:t>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variable x does not have the right type for a switch expression.</a:t>
            </a:r>
            <a:endParaRPr lang="ru-RU" dirty="0"/>
          </a:p>
          <a:p>
            <a:pPr lvl="0"/>
            <a:r>
              <a:rPr lang="en-US" dirty="0"/>
              <a:t>The case label 0 must precede case label 1.</a:t>
            </a:r>
            <a:endParaRPr lang="ru-RU" dirty="0"/>
          </a:p>
          <a:p>
            <a:pPr lvl="0"/>
            <a:r>
              <a:rPr lang="en-US" dirty="0"/>
              <a:t>Each case section must end with a break statement.</a:t>
            </a:r>
            <a:endParaRPr lang="ru-RU" dirty="0"/>
          </a:p>
          <a:p>
            <a:pPr lvl="0"/>
            <a:r>
              <a:rPr lang="en-US" dirty="0"/>
              <a:t>The default label must be the last label in the switch statement.</a:t>
            </a:r>
            <a:endParaRPr lang="ru-RU" dirty="0"/>
          </a:p>
          <a:p>
            <a:pPr lvl="0"/>
            <a:r>
              <a:rPr lang="en-US" dirty="0"/>
              <a:t>The body of the switch statement must contain at least one statement.</a:t>
            </a:r>
            <a:endParaRPr lang="ru-RU" dirty="0"/>
          </a:p>
          <a:p>
            <a:r>
              <a:rPr lang="en-US" dirty="0"/>
              <a:t>There is nothing wrong with the code.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9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Which of these combinations of switch expression types and case label value types are legal within a switch statement? Select the one correct answer.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switch </a:t>
            </a:r>
            <a:r>
              <a:rPr lang="en-US" dirty="0"/>
              <a:t>expression of type </a:t>
            </a:r>
            <a:r>
              <a:rPr lang="en-US" dirty="0" err="1"/>
              <a:t>int</a:t>
            </a:r>
            <a:r>
              <a:rPr lang="en-US" dirty="0"/>
              <a:t> and case label value of type char.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switch expression of type float and case label value of type int.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switch expression of type byte and case label value of type float.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switch expression of type char and case label value of type long.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switch</a:t>
            </a:r>
            <a:r>
              <a:rPr lang="en-US" dirty="0"/>
              <a:t> expression of type </a:t>
            </a:r>
            <a:r>
              <a:rPr lang="en-US" dirty="0" err="1" smtClean="0">
                <a:effectLst/>
              </a:rPr>
              <a:t>boolean</a:t>
            </a:r>
            <a:r>
              <a:rPr lang="en-US" dirty="0"/>
              <a:t> and </a:t>
            </a:r>
            <a:r>
              <a:rPr lang="en-US" dirty="0" smtClean="0">
                <a:effectLst/>
              </a:rPr>
              <a:t>case</a:t>
            </a:r>
            <a:r>
              <a:rPr lang="en-US" dirty="0"/>
              <a:t> value of type </a:t>
            </a:r>
            <a:r>
              <a:rPr lang="en-US" dirty="0" err="1" smtClean="0">
                <a:effectLst/>
              </a:rPr>
              <a:t>boolean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6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result of the following code?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final byte b = 1;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int</a:t>
            </a:r>
            <a:r>
              <a:rPr lang="en-US" dirty="0"/>
              <a:t> value = 2;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switch(value) {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smtClean="0"/>
              <a:t>	case </a:t>
            </a:r>
            <a:r>
              <a:rPr lang="en-US" dirty="0"/>
              <a:t>b : </a:t>
            </a:r>
            <a:r>
              <a:rPr lang="en-US" dirty="0" err="1"/>
              <a:t>System.out.print</a:t>
            </a:r>
            <a:r>
              <a:rPr lang="en-US" dirty="0"/>
              <a:t>(“A”);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smtClean="0"/>
              <a:t>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</a:t>
            </a:r>
            <a:r>
              <a:rPr lang="en-US" dirty="0" smtClean="0"/>
              <a:t>	case </a:t>
            </a:r>
            <a:r>
              <a:rPr lang="en-US" dirty="0"/>
              <a:t>2 : </a:t>
            </a:r>
            <a:r>
              <a:rPr lang="en-US" dirty="0" err="1"/>
              <a:t>System.out.print</a:t>
            </a:r>
            <a:r>
              <a:rPr lang="en-US" dirty="0"/>
              <a:t>(“B”);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</a:t>
            </a:r>
            <a:r>
              <a:rPr lang="en-US" dirty="0" smtClean="0"/>
              <a:t>	case </a:t>
            </a:r>
            <a:r>
              <a:rPr lang="en-US" dirty="0"/>
              <a:t>3 : </a:t>
            </a:r>
            <a:r>
              <a:rPr lang="en-US" dirty="0" err="1"/>
              <a:t>System.out.print</a:t>
            </a:r>
            <a:r>
              <a:rPr lang="en-US" dirty="0"/>
              <a:t>(“C”);</a:t>
            </a:r>
          </a:p>
          <a:p>
            <a:pPr marL="0" indent="0">
              <a:buNone/>
            </a:pPr>
            <a:r>
              <a:rPr lang="en-US" dirty="0" smtClean="0"/>
              <a:t>8</a:t>
            </a:r>
            <a:r>
              <a:rPr lang="en-US" dirty="0"/>
              <a:t>. </a:t>
            </a:r>
            <a:r>
              <a:rPr lang="en-US" dirty="0" smtClean="0"/>
              <a:t>	default </a:t>
            </a:r>
            <a:r>
              <a:rPr lang="en-US" dirty="0"/>
              <a:t>: </a:t>
            </a:r>
            <a:r>
              <a:rPr lang="en-US" dirty="0" err="1"/>
              <a:t>System.out.print</a:t>
            </a:r>
            <a:r>
              <a:rPr lang="en-US" dirty="0"/>
              <a:t>(“D”);</a:t>
            </a:r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/>
              <a:t>. </a:t>
            </a:r>
            <a:r>
              <a:rPr lang="en-US" dirty="0" smtClean="0"/>
              <a:t>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ru-RU" dirty="0" smtClean="0"/>
              <a:t>0</a:t>
            </a:r>
            <a:r>
              <a:rPr lang="ru-RU" dirty="0"/>
              <a:t>. 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A. </a:t>
            </a:r>
            <a:r>
              <a:rPr lang="en-US" dirty="0"/>
              <a:t>Compiler error on line </a:t>
            </a:r>
            <a:r>
              <a:rPr lang="en-US" dirty="0" smtClean="0"/>
              <a:t>4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B. </a:t>
            </a:r>
            <a:r>
              <a:rPr lang="en-US" dirty="0"/>
              <a:t>B</a:t>
            </a:r>
          </a:p>
          <a:p>
            <a:pPr marL="0" indent="0">
              <a:buNone/>
            </a:pPr>
            <a:r>
              <a:rPr lang="en-US" b="1" dirty="0"/>
              <a:t>C. </a:t>
            </a:r>
            <a:r>
              <a:rPr lang="en-US" dirty="0"/>
              <a:t>BC</a:t>
            </a:r>
          </a:p>
          <a:p>
            <a:pPr marL="0" indent="0">
              <a:buNone/>
            </a:pPr>
            <a:r>
              <a:rPr lang="en-US" b="1" dirty="0"/>
              <a:t>D. </a:t>
            </a:r>
            <a:r>
              <a:rPr lang="en-US" dirty="0"/>
              <a:t>BCD</a:t>
            </a:r>
          </a:p>
          <a:p>
            <a:pPr marL="0" indent="0">
              <a:buNone/>
            </a:pPr>
            <a:r>
              <a:rPr lang="en-US" b="1" dirty="0"/>
              <a:t>E. </a:t>
            </a:r>
            <a:r>
              <a:rPr lang="en-US" dirty="0"/>
              <a:t>Compiler error on line 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3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Какие варианты записи оператора условного перехода корректны?</a:t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&lt;j) { </a:t>
            </a:r>
            <a:r>
              <a:rPr lang="en-US" dirty="0" err="1"/>
              <a:t>System.out.print</a:t>
            </a:r>
            <a:r>
              <a:rPr lang="en-US" dirty="0"/>
              <a:t>("-1-"); } </a:t>
            </a:r>
            <a:endParaRPr lang="ru-RU" dirty="0"/>
          </a:p>
          <a:p>
            <a:pPr marL="0" lvl="0" indent="0">
              <a:buNone/>
            </a:pPr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&lt;j) then  </a:t>
            </a:r>
            <a:r>
              <a:rPr lang="en-US" dirty="0" err="1"/>
              <a:t>System.out.print</a:t>
            </a:r>
            <a:r>
              <a:rPr lang="en-US" dirty="0"/>
              <a:t>("-2-"); </a:t>
            </a:r>
            <a:endParaRPr lang="ru-RU" dirty="0"/>
          </a:p>
          <a:p>
            <a:pPr marL="0" lvl="0" indent="0">
              <a:buNone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&lt;j { </a:t>
            </a:r>
            <a:r>
              <a:rPr lang="en-US" dirty="0" err="1"/>
              <a:t>System.out.print</a:t>
            </a:r>
            <a:r>
              <a:rPr lang="en-US" dirty="0"/>
              <a:t>("-3-"); }</a:t>
            </a:r>
            <a:endParaRPr lang="ru-RU" dirty="0"/>
          </a:p>
          <a:p>
            <a:pPr marL="0" lvl="0" indent="0">
              <a:buNone/>
            </a:pPr>
            <a:r>
              <a:rPr lang="en-US" dirty="0"/>
              <a:t>if [</a:t>
            </a:r>
            <a:r>
              <a:rPr lang="en-US" dirty="0" err="1"/>
              <a:t>i</a:t>
            </a:r>
            <a:r>
              <a:rPr lang="en-US" dirty="0"/>
              <a:t>&lt;j] </a:t>
            </a:r>
            <a:r>
              <a:rPr lang="en-US" dirty="0" err="1"/>
              <a:t>System.out.print</a:t>
            </a:r>
            <a:r>
              <a:rPr lang="en-US" dirty="0"/>
              <a:t>("-4-");</a:t>
            </a:r>
            <a:endParaRPr lang="ru-RU" dirty="0"/>
          </a:p>
          <a:p>
            <a:pPr marL="0" lvl="0" indent="0">
              <a:buNone/>
            </a:pPr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&lt;j) </a:t>
            </a:r>
            <a:r>
              <a:rPr lang="en-US" dirty="0" err="1"/>
              <a:t>System.out.print</a:t>
            </a:r>
            <a:r>
              <a:rPr lang="en-US" dirty="0"/>
              <a:t>("-5-"); </a:t>
            </a:r>
            <a:endParaRPr lang="ru-RU" dirty="0"/>
          </a:p>
          <a:p>
            <a:pPr marL="0" lvl="0" indent="0">
              <a:buNone/>
            </a:pPr>
            <a:r>
              <a:rPr lang="en-US" dirty="0"/>
              <a:t>if {</a:t>
            </a:r>
            <a:r>
              <a:rPr lang="en-US" dirty="0" err="1"/>
              <a:t>i</a:t>
            </a:r>
            <a:r>
              <a:rPr lang="en-US" dirty="0"/>
              <a:t>&lt;j} then </a:t>
            </a:r>
            <a:r>
              <a:rPr lang="en-US" dirty="0" err="1"/>
              <a:t>System.out.print</a:t>
            </a:r>
            <a:r>
              <a:rPr lang="en-US" dirty="0"/>
              <a:t>("-6-");.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7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Какие из следующих строк скомпилируются без ошибки? </a:t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char </a:t>
            </a:r>
            <a:r>
              <a:rPr lang="en-US" dirty="0"/>
              <a:t>c = "z"; </a:t>
            </a:r>
            <a:endParaRPr lang="ru-RU" dirty="0"/>
          </a:p>
          <a:p>
            <a:pPr lvl="0"/>
            <a:r>
              <a:rPr lang="en-US" dirty="0"/>
              <a:t>byte b = 255; </a:t>
            </a:r>
            <a:endParaRPr lang="ru-RU" dirty="0"/>
          </a:p>
          <a:p>
            <a:pPr lvl="0"/>
            <a:r>
              <a:rPr lang="en-US" dirty="0" err="1"/>
              <a:t>boolean</a:t>
            </a:r>
            <a:r>
              <a:rPr lang="en-US" dirty="0"/>
              <a:t> n = null; </a:t>
            </a:r>
            <a:endParaRPr lang="ru-RU" dirty="0"/>
          </a:p>
          <a:p>
            <a:pPr lvl="0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32565; </a:t>
            </a:r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j = ’</a:t>
            </a:r>
            <a:r>
              <a:rPr lang="ru-RU" dirty="0"/>
              <a:t>ъ</a:t>
            </a:r>
            <a:r>
              <a:rPr lang="en-US" dirty="0"/>
              <a:t>’</a:t>
            </a:r>
            <a:r>
              <a:rPr lang="ru-RU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float </a:t>
            </a:r>
            <a:r>
              <a:rPr lang="en-US" dirty="0"/>
              <a:t>f = 7.0; </a:t>
            </a:r>
            <a:endParaRPr lang="ru-RU" dirty="0"/>
          </a:p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1268760"/>
            <a:ext cx="3049230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/>
              <a:t>Тип </a:t>
            </a:r>
            <a:r>
              <a:rPr lang="ru-RU" sz="2000" b="1" dirty="0" err="1"/>
              <a:t>float</a:t>
            </a:r>
            <a:r>
              <a:rPr lang="ru-RU" sz="2000" dirty="0"/>
              <a:t> определяет значение одинарной точности, которое занимает 32 бит. Переменные данного типа удобны, когда требуется дробная часть без особой точности, например, для денежных сумм.</a:t>
            </a:r>
          </a:p>
          <a:p>
            <a:r>
              <a:rPr lang="ru-RU" sz="2000" dirty="0"/>
              <a:t>Рекомендуется добавлять символ </a:t>
            </a:r>
            <a:r>
              <a:rPr lang="ru-RU" sz="2000" b="1" dirty="0"/>
              <a:t>F</a:t>
            </a:r>
            <a:r>
              <a:rPr lang="ru-RU" sz="2000" dirty="0"/>
              <a:t> или </a:t>
            </a:r>
            <a:r>
              <a:rPr lang="ru-RU" sz="2000" b="1" dirty="0"/>
              <a:t>f</a:t>
            </a:r>
            <a:r>
              <a:rPr lang="ru-RU" sz="2000" dirty="0"/>
              <a:t> для обозначения этого типа, иначе число будет считаться типом </a:t>
            </a:r>
            <a:r>
              <a:rPr lang="ru-RU" sz="2000" b="1" dirty="0" err="1"/>
              <a:t>double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138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will be output by the following line of code?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(010|4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1) 14</a:t>
            </a:r>
            <a:br>
              <a:rPr lang="en-US" dirty="0"/>
            </a:br>
            <a:r>
              <a:rPr lang="en-US" dirty="0"/>
              <a:t>2) 0</a:t>
            </a:r>
            <a:br>
              <a:rPr lang="en-US" dirty="0"/>
            </a:br>
            <a:r>
              <a:rPr lang="en-US" dirty="0"/>
              <a:t>3) 6</a:t>
            </a:r>
            <a:br>
              <a:rPr lang="en-US" dirty="0"/>
            </a:br>
            <a:r>
              <a:rPr lang="en-US" dirty="0"/>
              <a:t>4) 12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6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Каков будет результат следующего примера?</a:t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/>
              <a:t>b=3;</a:t>
            </a:r>
          </a:p>
          <a:p>
            <a:r>
              <a:rPr lang="en-US" dirty="0" err="1"/>
              <a:t>int</a:t>
            </a:r>
            <a:r>
              <a:rPr lang="en-US" dirty="0"/>
              <a:t> c=b;</a:t>
            </a:r>
          </a:p>
          <a:p>
            <a:r>
              <a:rPr lang="en-US" dirty="0" err="1"/>
              <a:t>c++</a:t>
            </a:r>
            <a:r>
              <a:rPr lang="en-US" dirty="0"/>
              <a:t>;</a:t>
            </a:r>
          </a:p>
          <a:p>
            <a:r>
              <a:rPr lang="en-US" dirty="0"/>
              <a:t>print(++b==c);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5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называются следующие логические функции?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A&amp;B</a:t>
            </a:r>
          </a:p>
          <a:p>
            <a:r>
              <a:rPr lang="en-US" dirty="0" smtClean="0"/>
              <a:t>A|B</a:t>
            </a:r>
          </a:p>
          <a:p>
            <a:r>
              <a:rPr lang="en-US" dirty="0" smtClean="0"/>
              <a:t>A&amp;&amp;B</a:t>
            </a:r>
          </a:p>
          <a:p>
            <a:r>
              <a:rPr lang="en-US" dirty="0" smtClean="0"/>
              <a:t>A||B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6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(</a:t>
            </a:r>
            <a:r>
              <a:rPr lang="en-US" dirty="0" smtClean="0"/>
              <a:t>switch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witch</a:t>
            </a:r>
            <a:r>
              <a:rPr lang="en-US" dirty="0" smtClean="0"/>
              <a:t> (</a:t>
            </a:r>
            <a:r>
              <a:rPr lang="ru-RU" dirty="0" smtClean="0"/>
              <a:t>выражение</a:t>
            </a:r>
            <a:r>
              <a:rPr lang="en-US" dirty="0" smtClean="0"/>
              <a:t>) {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</a:t>
            </a:r>
            <a:r>
              <a:rPr lang="ru-RU" dirty="0" smtClean="0"/>
              <a:t>значение 1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ru-RU" dirty="0" smtClean="0"/>
              <a:t>последовательность операторов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</a:t>
            </a:r>
            <a:r>
              <a:rPr lang="ru-RU" dirty="0" smtClean="0"/>
              <a:t>значение </a:t>
            </a:r>
            <a:r>
              <a:rPr lang="en-US" dirty="0" smtClean="0"/>
              <a:t>2:</a:t>
            </a:r>
          </a:p>
          <a:p>
            <a:pPr marL="457200" lvl="1" indent="0">
              <a:buNone/>
            </a:pPr>
            <a:r>
              <a:rPr lang="en-US" dirty="0" smtClean="0"/>
              <a:t>	//</a:t>
            </a:r>
            <a:r>
              <a:rPr lang="ru-RU" dirty="0" smtClean="0"/>
              <a:t>последовательность операторов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US" dirty="0" smtClean="0"/>
              <a:t>. . . . . . . . . . . .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</a:t>
            </a:r>
            <a:r>
              <a:rPr lang="ru-RU" dirty="0" smtClean="0"/>
              <a:t>значение </a:t>
            </a:r>
            <a:r>
              <a:rPr lang="en-US" dirty="0" smtClean="0"/>
              <a:t>n:</a:t>
            </a:r>
          </a:p>
          <a:p>
            <a:pPr marL="457200" lvl="1" indent="0">
              <a:buNone/>
            </a:pPr>
            <a:r>
              <a:rPr lang="en-US" dirty="0" smtClean="0"/>
              <a:t>	//</a:t>
            </a:r>
            <a:r>
              <a:rPr lang="ru-RU" dirty="0" smtClean="0"/>
              <a:t>последовательность операторов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Default: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ru-RU" dirty="0" smtClean="0"/>
              <a:t>последовательность операторов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ru-RU" dirty="0" err="1" smtClean="0"/>
              <a:t>умолчаню</a:t>
            </a:r>
            <a:endParaRPr lang="ru-RU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2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Свойства </a:t>
            </a:r>
            <a:r>
              <a:rPr lang="en-US" b="1" dirty="0" smtClean="0"/>
              <a:t>switch</a:t>
            </a:r>
            <a:r>
              <a:rPr lang="en-US" b="1" dirty="0"/>
              <a:t/>
            </a:r>
            <a:br>
              <a:rPr lang="en-US" b="1" dirty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Можно использовать простые типы </a:t>
            </a:r>
            <a:r>
              <a:rPr lang="ru-RU" b="1" dirty="0" err="1"/>
              <a:t>byte</a:t>
            </a:r>
            <a:r>
              <a:rPr lang="ru-RU" dirty="0"/>
              <a:t>, </a:t>
            </a:r>
            <a:r>
              <a:rPr lang="ru-RU" b="1" dirty="0" err="1"/>
              <a:t>short</a:t>
            </a:r>
            <a:r>
              <a:rPr lang="ru-RU" dirty="0"/>
              <a:t>, </a:t>
            </a:r>
            <a:r>
              <a:rPr lang="ru-RU" b="1" dirty="0" err="1"/>
              <a:t>char</a:t>
            </a:r>
            <a:r>
              <a:rPr lang="ru-RU" dirty="0"/>
              <a:t>, </a:t>
            </a:r>
            <a:r>
              <a:rPr lang="ru-RU" b="1" dirty="0" err="1"/>
              <a:t>int</a:t>
            </a:r>
            <a:r>
              <a:rPr lang="ru-RU" dirty="0"/>
              <a:t>. Также можно использовать </a:t>
            </a:r>
            <a:r>
              <a:rPr lang="ru-RU" b="1" dirty="0" err="1"/>
              <a:t>Enum</a:t>
            </a:r>
            <a:r>
              <a:rPr lang="ru-RU" dirty="0"/>
              <a:t> и </a:t>
            </a:r>
            <a:r>
              <a:rPr lang="ru-RU" b="1" dirty="0" err="1"/>
              <a:t>String</a:t>
            </a:r>
            <a:r>
              <a:rPr lang="ru-RU" dirty="0"/>
              <a:t> (начиная с JDK7), и специальные классы, которые являются обёрткой для примитивных типов: </a:t>
            </a:r>
            <a:r>
              <a:rPr lang="ru-RU" b="1" dirty="0" err="1"/>
              <a:t>Character</a:t>
            </a:r>
            <a:r>
              <a:rPr lang="ru-RU" dirty="0"/>
              <a:t>, </a:t>
            </a:r>
            <a:r>
              <a:rPr lang="ru-RU" b="1" dirty="0" err="1"/>
              <a:t>Byte</a:t>
            </a:r>
            <a:r>
              <a:rPr lang="ru-RU" dirty="0"/>
              <a:t>, </a:t>
            </a:r>
            <a:r>
              <a:rPr lang="ru-RU" b="1" dirty="0" err="1"/>
              <a:t>Short</a:t>
            </a:r>
            <a:r>
              <a:rPr lang="ru-RU" dirty="0"/>
              <a:t>, </a:t>
            </a:r>
            <a:r>
              <a:rPr lang="ru-RU" b="1" dirty="0" err="1"/>
              <a:t>Integer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Дублирование значений </a:t>
            </a:r>
            <a:r>
              <a:rPr lang="ru-RU" b="1" dirty="0" err="1"/>
              <a:t>case</a:t>
            </a:r>
            <a:r>
              <a:rPr lang="ru-RU" dirty="0"/>
              <a:t> не допускается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/>
              <a:t>Оператор выбора </a:t>
            </a:r>
            <a:r>
              <a:rPr lang="ru-RU" b="1" dirty="0" err="1"/>
              <a:t>default</a:t>
            </a:r>
            <a:r>
              <a:rPr lang="ru-RU" dirty="0"/>
              <a:t> будет выполняться, если ни один из операторов выбора </a:t>
            </a:r>
            <a:r>
              <a:rPr lang="ru-RU" dirty="0" err="1"/>
              <a:t>case</a:t>
            </a:r>
            <a:r>
              <a:rPr lang="ru-RU" dirty="0"/>
              <a:t> не содержит нужного числа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/>
              <a:t>Оператор </a:t>
            </a:r>
            <a:r>
              <a:rPr lang="ru-RU" b="1" dirty="0" err="1"/>
              <a:t>break</a:t>
            </a:r>
            <a:r>
              <a:rPr lang="ru-RU" dirty="0"/>
              <a:t> является своего рода остановкой выполнения условия,</a:t>
            </a:r>
          </a:p>
        </p:txBody>
      </p:sp>
    </p:spTree>
    <p:extLst>
      <p:ext uri="{BB962C8B-B14F-4D97-AF65-F5344CB8AC3E}">
        <p14:creationId xmlns:p14="http://schemas.microsoft.com/office/powerpoint/2010/main" val="30124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Пример 1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S</a:t>
            </a:r>
            <a:r>
              <a:rPr lang="en-US" dirty="0" smtClean="0"/>
              <a:t>witch {</a:t>
            </a:r>
          </a:p>
          <a:p>
            <a:pPr marL="457200" lvl="1" indent="0"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month = 4;</a:t>
            </a:r>
          </a:p>
          <a:p>
            <a:pPr marL="457200" lvl="1" indent="0">
              <a:buNone/>
            </a:pPr>
            <a:r>
              <a:rPr lang="en-US" dirty="0" smtClean="0"/>
              <a:t>String season;</a:t>
            </a:r>
          </a:p>
          <a:p>
            <a:pPr marL="457200" lvl="1" indent="0">
              <a:buNone/>
            </a:pPr>
            <a:r>
              <a:rPr lang="en-US" dirty="0" smtClean="0"/>
              <a:t>switch (month) {</a:t>
            </a:r>
          </a:p>
          <a:p>
            <a:pPr marL="914400" lvl="2" indent="0">
              <a:buNone/>
            </a:pPr>
            <a:r>
              <a:rPr lang="en-US" dirty="0" smtClean="0"/>
              <a:t>case 12:</a:t>
            </a:r>
          </a:p>
          <a:p>
            <a:pPr marL="914400" lvl="2" indent="0">
              <a:buNone/>
            </a:pPr>
            <a:r>
              <a:rPr lang="en-US" dirty="0" smtClean="0"/>
              <a:t>case 1:</a:t>
            </a:r>
          </a:p>
          <a:p>
            <a:pPr marL="914400" lvl="2" indent="0">
              <a:buNone/>
            </a:pPr>
            <a:r>
              <a:rPr lang="en-US" dirty="0" smtClean="0"/>
              <a:t>case 2:</a:t>
            </a:r>
          </a:p>
          <a:p>
            <a:pPr marL="1371600" lvl="3" indent="0">
              <a:buNone/>
            </a:pPr>
            <a:r>
              <a:rPr lang="en-US" dirty="0" smtClean="0"/>
              <a:t>season = “</a:t>
            </a:r>
            <a:r>
              <a:rPr lang="ru-RU" dirty="0"/>
              <a:t>з</a:t>
            </a:r>
            <a:r>
              <a:rPr lang="ru-RU" dirty="0" smtClean="0"/>
              <a:t>име</a:t>
            </a:r>
            <a:r>
              <a:rPr lang="en-US" dirty="0" smtClean="0"/>
              <a:t>”;</a:t>
            </a:r>
          </a:p>
          <a:p>
            <a:pPr marL="1371600" lvl="3" indent="0">
              <a:buNone/>
            </a:pPr>
            <a:r>
              <a:rPr lang="en-US" dirty="0" smtClean="0"/>
              <a:t>break;</a:t>
            </a:r>
          </a:p>
          <a:p>
            <a:pPr marL="914400" lvl="2" indent="0">
              <a:buNone/>
            </a:pPr>
            <a:r>
              <a:rPr lang="en-US" dirty="0" smtClean="0"/>
              <a:t>case 3:</a:t>
            </a:r>
          </a:p>
          <a:p>
            <a:pPr marL="914400" lvl="2" indent="0">
              <a:buNone/>
            </a:pPr>
            <a:r>
              <a:rPr lang="en-US" dirty="0" smtClean="0"/>
              <a:t>case 4:</a:t>
            </a:r>
          </a:p>
          <a:p>
            <a:pPr marL="914400" lvl="2" indent="0">
              <a:buNone/>
            </a:pPr>
            <a:r>
              <a:rPr lang="en-US" dirty="0" smtClean="0"/>
              <a:t>Case 5:</a:t>
            </a:r>
          </a:p>
          <a:p>
            <a:pPr marL="1371600" lvl="3" indent="0">
              <a:buNone/>
            </a:pPr>
            <a:r>
              <a:rPr lang="en-US" dirty="0" smtClean="0"/>
              <a:t>season = “</a:t>
            </a:r>
            <a:r>
              <a:rPr lang="ru-RU" dirty="0" smtClean="0"/>
              <a:t>весне</a:t>
            </a:r>
            <a:r>
              <a:rPr lang="en-US" dirty="0" smtClean="0"/>
              <a:t>”;</a:t>
            </a:r>
          </a:p>
          <a:p>
            <a:pPr marL="1371600" lvl="3" indent="0">
              <a:buNone/>
            </a:pPr>
            <a:r>
              <a:rPr lang="en-US" dirty="0" smtClean="0"/>
              <a:t>break;</a:t>
            </a:r>
            <a:endParaRPr lang="ru-RU" dirty="0"/>
          </a:p>
          <a:p>
            <a:pPr marL="1371600" lvl="3" indent="0">
              <a:buNone/>
            </a:pPr>
            <a:r>
              <a:rPr lang="en-US" dirty="0" smtClean="0"/>
              <a:t>. . . . . . . . . . .</a:t>
            </a:r>
          </a:p>
          <a:p>
            <a:pPr marL="914400" lvl="2" indent="0">
              <a:buNone/>
            </a:pPr>
            <a:r>
              <a:rPr lang="en-US" dirty="0" smtClean="0"/>
              <a:t>default:</a:t>
            </a:r>
          </a:p>
          <a:p>
            <a:pPr marL="1371600" lvl="3" indent="0">
              <a:buNone/>
            </a:pPr>
            <a:r>
              <a:rPr lang="en-US" dirty="0" smtClean="0"/>
              <a:t>Season = “</a:t>
            </a:r>
            <a:r>
              <a:rPr lang="ru-RU" dirty="0" smtClean="0"/>
              <a:t>вымышленным месяцам</a:t>
            </a:r>
            <a:r>
              <a:rPr lang="en-US" dirty="0" smtClean="0"/>
              <a:t>”;</a:t>
            </a:r>
          </a:p>
          <a:p>
            <a:pPr marL="1371600" lvl="3" indent="0">
              <a:buNone/>
            </a:pPr>
            <a:r>
              <a:rPr lang="en-US" dirty="0" smtClean="0"/>
              <a:t>}</a:t>
            </a:r>
          </a:p>
          <a:p>
            <a:pPr marL="1371600" lvl="3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ru-RU" dirty="0" smtClean="0"/>
              <a:t>Апрель</a:t>
            </a:r>
            <a:r>
              <a:rPr lang="en-US" dirty="0" smtClean="0"/>
              <a:t>”)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0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533</Words>
  <Application>Microsoft Office PowerPoint</Application>
  <PresentationFormat>Экран (4:3)</PresentationFormat>
  <Paragraphs>116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Ветвление, выбор</vt:lpstr>
      <vt:lpstr>Какие варианты записи оператора условного перехода корректны? </vt:lpstr>
      <vt:lpstr>Какие из следующих строк скомпилируются без ошибки?  </vt:lpstr>
      <vt:lpstr>What will be output by the following line of code? </vt:lpstr>
      <vt:lpstr>Каков будет результат следующего примера? </vt:lpstr>
      <vt:lpstr>Как называются следующие логические функции?</vt:lpstr>
      <vt:lpstr>Выбор (switch)</vt:lpstr>
      <vt:lpstr>Свойства switch  </vt:lpstr>
      <vt:lpstr>Пример 1</vt:lpstr>
      <vt:lpstr>Домашняя работа</vt:lpstr>
      <vt:lpstr>What, if anything, is wrong with the following code? Select the one correct answer. </vt:lpstr>
      <vt:lpstr>Which of these combinations of switch expression types and case label value types are legal within a switch statement? Select the one correct answer. </vt:lpstr>
      <vt:lpstr>What is the result of the following code?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Ветвление, выбор</dc:title>
  <dc:creator>Administrator</dc:creator>
  <cp:lastModifiedBy>Administrator</cp:lastModifiedBy>
  <cp:revision>25</cp:revision>
  <dcterms:created xsi:type="dcterms:W3CDTF">2016-09-28T20:16:14Z</dcterms:created>
  <dcterms:modified xsi:type="dcterms:W3CDTF">2018-10-02T14:55:38Z</dcterms:modified>
</cp:coreProperties>
</file>