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72" r:id="rId13"/>
    <p:sldId id="267" r:id="rId14"/>
    <p:sldId id="268" r:id="rId15"/>
    <p:sldId id="269" r:id="rId16"/>
    <p:sldId id="271" r:id="rId17"/>
    <p:sldId id="270" r:id="rId1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1" d="100"/>
          <a:sy n="51" d="100"/>
        </p:scale>
        <p:origin x="1243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12775-61D0-44E0-9149-C36036EEA133}" type="datetimeFigureOut">
              <a:rPr lang="ru-RU" smtClean="0"/>
              <a:t>01.10.2018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3DF02-B32A-4D26-AAAD-E35C2B6474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9954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12775-61D0-44E0-9149-C36036EEA133}" type="datetimeFigureOut">
              <a:rPr lang="ru-RU" smtClean="0"/>
              <a:t>01.10.2018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3DF02-B32A-4D26-AAAD-E35C2B6474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4000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12775-61D0-44E0-9149-C36036EEA133}" type="datetimeFigureOut">
              <a:rPr lang="ru-RU" smtClean="0"/>
              <a:t>01.10.2018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3DF02-B32A-4D26-AAAD-E35C2B6474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5401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12775-61D0-44E0-9149-C36036EEA133}" type="datetimeFigureOut">
              <a:rPr lang="ru-RU" smtClean="0"/>
              <a:t>01.10.2018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3DF02-B32A-4D26-AAAD-E35C2B6474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8622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12775-61D0-44E0-9149-C36036EEA133}" type="datetimeFigureOut">
              <a:rPr lang="ru-RU" smtClean="0"/>
              <a:t>01.10.2018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3DF02-B32A-4D26-AAAD-E35C2B6474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543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12775-61D0-44E0-9149-C36036EEA133}" type="datetimeFigureOut">
              <a:rPr lang="ru-RU" smtClean="0"/>
              <a:t>01.10.2018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3DF02-B32A-4D26-AAAD-E35C2B6474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3145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12775-61D0-44E0-9149-C36036EEA133}" type="datetimeFigureOut">
              <a:rPr lang="ru-RU" smtClean="0"/>
              <a:t>01.10.2018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3DF02-B32A-4D26-AAAD-E35C2B6474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5689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12775-61D0-44E0-9149-C36036EEA133}" type="datetimeFigureOut">
              <a:rPr lang="ru-RU" smtClean="0"/>
              <a:t>01.10.2018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3DF02-B32A-4D26-AAAD-E35C2B6474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5261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12775-61D0-44E0-9149-C36036EEA133}" type="datetimeFigureOut">
              <a:rPr lang="ru-RU" smtClean="0"/>
              <a:t>01.10.2018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3DF02-B32A-4D26-AAAD-E35C2B6474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9426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12775-61D0-44E0-9149-C36036EEA133}" type="datetimeFigureOut">
              <a:rPr lang="ru-RU" smtClean="0"/>
              <a:t>01.10.2018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3DF02-B32A-4D26-AAAD-E35C2B6474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4721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12775-61D0-44E0-9149-C36036EEA133}" type="datetimeFigureOut">
              <a:rPr lang="ru-RU" smtClean="0"/>
              <a:t>01.10.2018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3DF02-B32A-4D26-AAAD-E35C2B6474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2171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212775-61D0-44E0-9149-C36036EEA133}" type="datetimeFigureOut">
              <a:rPr lang="ru-RU" smtClean="0"/>
              <a:t>01.10.2018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D3DF02-B32A-4D26-AAAD-E35C2B6474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0197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Ветвление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619672" y="4725144"/>
            <a:ext cx="6400800" cy="622920"/>
          </a:xfrm>
        </p:spPr>
        <p:txBody>
          <a:bodyPr/>
          <a:lstStyle/>
          <a:p>
            <a:pPr algn="r"/>
            <a:r>
              <a:rPr lang="ru-RU" dirty="0" smtClean="0"/>
              <a:t>10 класс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2966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Сокращенная операция </a:t>
            </a:r>
            <a:r>
              <a:rPr lang="en-US" b="1" dirty="0" smtClean="0">
                <a:solidFill>
                  <a:srgbClr val="FF0000"/>
                </a:solidFill>
              </a:rPr>
              <a:t>OR</a:t>
            </a:r>
            <a:endParaRPr lang="ru-RU" b="1" dirty="0">
              <a:solidFill>
                <a:srgbClr val="FF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Boolean </a:t>
            </a:r>
            <a:r>
              <a:rPr lang="en-US" dirty="0" err="1" smtClean="0"/>
              <a:t>havaCash</a:t>
            </a:r>
            <a:r>
              <a:rPr lang="en-US" dirty="0" smtClean="0"/>
              <a:t> = true;</a:t>
            </a:r>
          </a:p>
          <a:p>
            <a:pPr marL="0" indent="0">
              <a:buNone/>
            </a:pPr>
            <a:r>
              <a:rPr lang="en-US" dirty="0" smtClean="0"/>
              <a:t>Boolean </a:t>
            </a:r>
            <a:r>
              <a:rPr lang="en-US" dirty="0" err="1" smtClean="0"/>
              <a:t>havaCard</a:t>
            </a:r>
            <a:r>
              <a:rPr lang="en-US" dirty="0" smtClean="0"/>
              <a:t> = true;</a:t>
            </a:r>
          </a:p>
          <a:p>
            <a:pPr marL="0" indent="0">
              <a:buNone/>
            </a:pPr>
            <a:r>
              <a:rPr lang="en-US" dirty="0" smtClean="0"/>
              <a:t>If (</a:t>
            </a:r>
            <a:r>
              <a:rPr lang="en-US" dirty="0" err="1" smtClean="0"/>
              <a:t>havaCash</a:t>
            </a:r>
            <a:r>
              <a:rPr lang="en-US" dirty="0" smtClean="0"/>
              <a:t>  </a:t>
            </a:r>
            <a:r>
              <a:rPr lang="en-US" b="1" dirty="0" smtClean="0">
                <a:solidFill>
                  <a:srgbClr val="FF0000"/>
                </a:solidFill>
              </a:rPr>
              <a:t>||</a:t>
            </a:r>
            <a:r>
              <a:rPr lang="en-US" dirty="0" smtClean="0"/>
              <a:t>  </a:t>
            </a:r>
            <a:r>
              <a:rPr lang="en-US" dirty="0" err="1" smtClean="0"/>
              <a:t>havaCard</a:t>
            </a:r>
            <a:r>
              <a:rPr lang="en-US" dirty="0" smtClean="0"/>
              <a:t>)</a:t>
            </a:r>
          </a:p>
          <a:p>
            <a:pPr marL="457200" lvl="1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System.</a:t>
            </a:r>
            <a:r>
              <a:rPr lang="en-US" i="1" dirty="0" err="1" smtClean="0"/>
              <a:t>out.println</a:t>
            </a:r>
            <a:r>
              <a:rPr lang="en-US" i="1" dirty="0" smtClean="0"/>
              <a:t>(</a:t>
            </a:r>
            <a:r>
              <a:rPr lang="en-US" dirty="0" smtClean="0"/>
              <a:t>“Go to Cinema!”</a:t>
            </a:r>
            <a:r>
              <a:rPr lang="en-US" b="1" i="1" dirty="0" smtClean="0"/>
              <a:t>);</a:t>
            </a:r>
          </a:p>
          <a:p>
            <a:pPr marL="457200" lvl="1" indent="0">
              <a:buNone/>
            </a:pPr>
            <a:r>
              <a:rPr lang="en-US" b="1" i="1" dirty="0" smtClean="0"/>
              <a:t>	} else {</a:t>
            </a:r>
          </a:p>
          <a:p>
            <a:pPr marL="457200" lvl="1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System.</a:t>
            </a:r>
            <a:r>
              <a:rPr lang="en-US" i="1" dirty="0" err="1" smtClean="0"/>
              <a:t>out.println</a:t>
            </a:r>
            <a:r>
              <a:rPr lang="en-US" i="1" dirty="0" smtClean="0"/>
              <a:t>(</a:t>
            </a:r>
            <a:r>
              <a:rPr lang="en-US" dirty="0" smtClean="0"/>
              <a:t>“Go to Home Dames”</a:t>
            </a:r>
            <a:r>
              <a:rPr lang="en-US" b="1" i="1" dirty="0" smtClean="0"/>
              <a:t>);</a:t>
            </a:r>
          </a:p>
          <a:p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40466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myMoney</a:t>
            </a:r>
            <a:r>
              <a:rPr lang="en-US" dirty="0" smtClean="0"/>
              <a:t> = 40;</a:t>
            </a:r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TicketPrice</a:t>
            </a:r>
            <a:r>
              <a:rPr lang="en-US" dirty="0" smtClean="0"/>
              <a:t> = 35;</a:t>
            </a: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Boolean </a:t>
            </a:r>
            <a:r>
              <a:rPr lang="en-US" dirty="0" err="1" smtClean="0"/>
              <a:t>haveEnoughMoney</a:t>
            </a:r>
            <a:r>
              <a:rPr lang="en-US" dirty="0" smtClean="0"/>
              <a:t> = </a:t>
            </a:r>
            <a:r>
              <a:rPr lang="en-US" dirty="0" err="1" smtClean="0"/>
              <a:t>myMoney</a:t>
            </a:r>
            <a:r>
              <a:rPr lang="en-US" dirty="0" smtClean="0"/>
              <a:t>&gt;= </a:t>
            </a:r>
            <a:r>
              <a:rPr lang="en-US" dirty="0" err="1" smtClean="0"/>
              <a:t>TicketPrice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Boolean </a:t>
            </a:r>
            <a:r>
              <a:rPr lang="en-US" dirty="0" err="1" smtClean="0"/>
              <a:t>haveFriends</a:t>
            </a:r>
            <a:r>
              <a:rPr lang="en-US" dirty="0" smtClean="0"/>
              <a:t> = true;</a:t>
            </a:r>
          </a:p>
          <a:p>
            <a:pPr marL="0" indent="0">
              <a:buNone/>
            </a:pPr>
            <a:r>
              <a:rPr lang="en-US" dirty="0" smtClean="0"/>
              <a:t>If (</a:t>
            </a:r>
            <a:r>
              <a:rPr lang="en-US" dirty="0" err="1" smtClean="0"/>
              <a:t>haveEnoughMoney</a:t>
            </a:r>
            <a:r>
              <a:rPr lang="en-US" dirty="0" smtClean="0"/>
              <a:t> &amp;&amp; </a:t>
            </a:r>
            <a:r>
              <a:rPr lang="en-US" dirty="0" err="1" smtClean="0"/>
              <a:t>haveFriends</a:t>
            </a:r>
            <a:r>
              <a:rPr lang="en-US" dirty="0" smtClean="0"/>
              <a:t>){</a:t>
            </a:r>
          </a:p>
          <a:p>
            <a:pPr marL="457200" lvl="1" indent="0">
              <a:buNone/>
            </a:pPr>
            <a:r>
              <a:rPr lang="en-US" dirty="0" err="1" smtClean="0"/>
              <a:t>System.</a:t>
            </a:r>
            <a:r>
              <a:rPr lang="en-US" i="1" dirty="0" err="1" smtClean="0"/>
              <a:t>out.println</a:t>
            </a:r>
            <a:r>
              <a:rPr lang="en-US" i="1" dirty="0" smtClean="0"/>
              <a:t>(</a:t>
            </a:r>
            <a:r>
              <a:rPr lang="en-US" dirty="0" smtClean="0"/>
              <a:t>“Go to Cinema!”</a:t>
            </a:r>
            <a:r>
              <a:rPr lang="en-US" b="1" i="1" dirty="0" smtClean="0"/>
              <a:t>);</a:t>
            </a:r>
          </a:p>
          <a:p>
            <a:pPr marL="457200" lvl="1" indent="0">
              <a:buNone/>
            </a:pPr>
            <a:r>
              <a:rPr lang="en-US" b="1" i="1" dirty="0" smtClean="0"/>
              <a:t>} else {</a:t>
            </a:r>
          </a:p>
          <a:p>
            <a:pPr marL="457200" lvl="1" indent="0">
              <a:buNone/>
            </a:pPr>
            <a:r>
              <a:rPr lang="en-US" dirty="0" err="1" smtClean="0"/>
              <a:t>System.</a:t>
            </a:r>
            <a:r>
              <a:rPr lang="en-US" i="1" dirty="0" err="1" smtClean="0"/>
              <a:t>out.println</a:t>
            </a:r>
            <a:r>
              <a:rPr lang="en-US" i="1" dirty="0" smtClean="0"/>
              <a:t>(</a:t>
            </a:r>
            <a:r>
              <a:rPr lang="en-US" dirty="0" smtClean="0"/>
              <a:t>“Go to Home Dames”</a:t>
            </a:r>
            <a:r>
              <a:rPr lang="en-US" b="1" i="1" dirty="0" smtClean="0"/>
              <a:t>);</a:t>
            </a:r>
          </a:p>
          <a:p>
            <a:pPr marL="457200" lvl="1" indent="0">
              <a:buNone/>
            </a:pPr>
            <a:r>
              <a:rPr lang="en-US" b="1" i="1" dirty="0" smtClean="0"/>
              <a:t>}</a:t>
            </a:r>
            <a:endParaRPr lang="ru-RU" b="1" i="1" dirty="0" smtClean="0"/>
          </a:p>
          <a:p>
            <a:endParaRPr lang="ru-RU" dirty="0"/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Сокращенная операция </a:t>
            </a:r>
            <a:r>
              <a:rPr lang="en-US" b="1" dirty="0" smtClean="0">
                <a:solidFill>
                  <a:srgbClr val="FF0000"/>
                </a:solidFill>
              </a:rPr>
              <a:t>end</a:t>
            </a:r>
            <a:endParaRPr lang="ru-RU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5078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Операци</a:t>
            </a:r>
            <a:r>
              <a:rPr lang="ru-RU" dirty="0"/>
              <a:t>и</a:t>
            </a:r>
            <a:r>
              <a:rPr lang="ru-RU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AND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rgbClr val="FF0000"/>
                </a:solidFill>
              </a:rPr>
              <a:t>OR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rgbClr val="FF0000"/>
                </a:solidFill>
              </a:rPr>
              <a:t>XOR</a:t>
            </a:r>
            <a:endParaRPr lang="ru-RU" b="1" dirty="0">
              <a:solidFill>
                <a:srgbClr val="FF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XOR – операция, которая принимает значение «истина» только если всего один из аргументов имеет значение «истина».</a:t>
            </a:r>
            <a:br>
              <a:rPr lang="ru-RU" dirty="0"/>
            </a:br>
            <a:r>
              <a:rPr lang="ru-RU" dirty="0"/>
              <a:t/>
            </a:r>
            <a:br>
              <a:rPr lang="ru-RU" dirty="0"/>
            </a:br>
            <a:r>
              <a:rPr lang="ru-RU" dirty="0"/>
              <a:t/>
            </a:r>
            <a:br>
              <a:rPr lang="ru-RU" dirty="0"/>
            </a:br>
            <a:r>
              <a:rPr lang="ru-RU" dirty="0"/>
              <a:t/>
            </a:r>
            <a:br>
              <a:rPr lang="ru-RU" dirty="0"/>
            </a:br>
            <a:r>
              <a:rPr lang="ru-RU" dirty="0"/>
              <a:t/>
            </a:r>
            <a:br>
              <a:rPr lang="ru-RU" dirty="0"/>
            </a:br>
            <a:endParaRPr lang="en-US" dirty="0" smtClean="0"/>
          </a:p>
          <a:p>
            <a:r>
              <a:rPr lang="ru-RU" dirty="0" smtClean="0"/>
              <a:t>XOR </a:t>
            </a:r>
            <a:r>
              <a:rPr lang="ru-RU" dirty="0"/>
              <a:t>обладает следующими свойствами:</a:t>
            </a:r>
            <a:br>
              <a:rPr lang="ru-RU" dirty="0"/>
            </a:br>
            <a:r>
              <a:rPr lang="ru-RU" dirty="0"/>
              <a:t/>
            </a:r>
            <a:br>
              <a:rPr lang="ru-RU" dirty="0"/>
            </a:br>
            <a:r>
              <a:rPr lang="ru-RU" i="1" dirty="0"/>
              <a:t>a XOR 0 = a</a:t>
            </a:r>
            <a:br>
              <a:rPr lang="ru-RU" i="1" dirty="0"/>
            </a:br>
            <a:r>
              <a:rPr lang="ru-RU" i="1" dirty="0" err="1"/>
              <a:t>a</a:t>
            </a:r>
            <a:r>
              <a:rPr lang="ru-RU" i="1" dirty="0"/>
              <a:t> XOR a = 0</a:t>
            </a:r>
            <a:br>
              <a:rPr lang="ru-RU" i="1" dirty="0"/>
            </a:br>
            <a:r>
              <a:rPr lang="ru-RU" i="1" dirty="0"/>
              <a:t>a XOR b = b XOR a</a:t>
            </a:r>
            <a:br>
              <a:rPr lang="ru-RU" i="1" dirty="0"/>
            </a:br>
            <a:r>
              <a:rPr lang="ru-RU" i="1" dirty="0"/>
              <a:t>(a XOR b) XOR b = a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2348880"/>
            <a:ext cx="36195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68462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Тернарная операция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2060848"/>
            <a:ext cx="8686800" cy="4525963"/>
          </a:xfrm>
          <a:solidFill>
            <a:schemeClr val="bg1"/>
          </a:solidFill>
        </p:spPr>
        <p:txBody>
          <a:bodyPr/>
          <a:lstStyle/>
          <a:p>
            <a:r>
              <a:rPr lang="ru-RU" sz="2800" dirty="0" smtClean="0"/>
              <a:t>Логическое</a:t>
            </a:r>
            <a:r>
              <a:rPr lang="en-US" sz="2800" dirty="0" smtClean="0"/>
              <a:t> </a:t>
            </a:r>
            <a:r>
              <a:rPr lang="ru-RU" sz="2800" dirty="0" smtClean="0"/>
              <a:t>Условие </a:t>
            </a:r>
            <a:r>
              <a:rPr lang="ru-RU" sz="2800" dirty="0"/>
              <a:t>? выражение1 : </a:t>
            </a:r>
            <a:r>
              <a:rPr lang="ru-RU" sz="2800" dirty="0" smtClean="0"/>
              <a:t>выражение2</a:t>
            </a:r>
          </a:p>
          <a:p>
            <a:pPr marL="0" indent="0">
              <a:buNone/>
            </a:pPr>
            <a:endParaRPr lang="ru-RU" sz="2800" dirty="0"/>
          </a:p>
          <a:p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457200" y="2703241"/>
            <a:ext cx="3081536" cy="388357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 err="1" smtClean="0"/>
              <a:t>val</a:t>
            </a:r>
            <a:r>
              <a:rPr lang="en-US" sz="2400" dirty="0" smtClean="0"/>
              <a:t> = -10;</a:t>
            </a:r>
          </a:p>
          <a:p>
            <a:r>
              <a:rPr lang="en-US" sz="2400" dirty="0" smtClean="0"/>
              <a:t>If (</a:t>
            </a:r>
            <a:r>
              <a:rPr lang="en-US" sz="2400" dirty="0" err="1" smtClean="0"/>
              <a:t>val</a:t>
            </a:r>
            <a:r>
              <a:rPr lang="en-US" sz="2400" dirty="0" smtClean="0"/>
              <a:t>&lt;0){</a:t>
            </a:r>
          </a:p>
          <a:p>
            <a:r>
              <a:rPr lang="en-US" sz="2400" dirty="0" smtClean="0"/>
              <a:t>	</a:t>
            </a:r>
            <a:r>
              <a:rPr lang="en-US" sz="2400" dirty="0" err="1" smtClean="0"/>
              <a:t>val</a:t>
            </a:r>
            <a:r>
              <a:rPr lang="en-US" sz="2400" dirty="0" smtClean="0"/>
              <a:t>=-</a:t>
            </a:r>
            <a:r>
              <a:rPr lang="en-US" sz="2400" dirty="0" err="1" smtClean="0"/>
              <a:t>val</a:t>
            </a:r>
            <a:r>
              <a:rPr lang="en-US" sz="2400" dirty="0" smtClean="0"/>
              <a:t>;</a:t>
            </a:r>
          </a:p>
          <a:p>
            <a:r>
              <a:rPr lang="en-US" sz="2400" dirty="0" smtClean="0"/>
              <a:t>} else {</a:t>
            </a:r>
          </a:p>
          <a:p>
            <a:r>
              <a:rPr lang="en-US" sz="2400" dirty="0" smtClean="0"/>
              <a:t>	</a:t>
            </a:r>
            <a:r>
              <a:rPr lang="en-US" sz="2400" dirty="0" err="1" smtClean="0"/>
              <a:t>val</a:t>
            </a:r>
            <a:r>
              <a:rPr lang="en-US" sz="2400" dirty="0" smtClean="0"/>
              <a:t> = </a:t>
            </a:r>
            <a:r>
              <a:rPr lang="en-US" sz="2400" dirty="0" err="1" smtClean="0"/>
              <a:t>val</a:t>
            </a:r>
            <a:r>
              <a:rPr lang="en-US" sz="2400" dirty="0" smtClean="0"/>
              <a:t>;</a:t>
            </a:r>
            <a:endParaRPr lang="en-US" sz="2400" dirty="0"/>
          </a:p>
          <a:p>
            <a:r>
              <a:rPr lang="en-US" sz="2400" dirty="0" smtClean="0"/>
              <a:t>}</a:t>
            </a:r>
          </a:p>
          <a:p>
            <a:r>
              <a:rPr lang="en-US" sz="2400" dirty="0" err="1" smtClean="0"/>
              <a:t>System.out.println</a:t>
            </a:r>
            <a:r>
              <a:rPr lang="en-US" sz="2400" dirty="0" smtClean="0"/>
              <a:t>(</a:t>
            </a:r>
            <a:r>
              <a:rPr lang="en-US" sz="2400" dirty="0" err="1" smtClean="0"/>
              <a:t>val</a:t>
            </a:r>
            <a:r>
              <a:rPr lang="en-US" sz="2400" dirty="0" smtClean="0"/>
              <a:t>);</a:t>
            </a:r>
            <a:endParaRPr lang="ru-RU" sz="2400" dirty="0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3707904" y="2780928"/>
            <a:ext cx="5256584" cy="34563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400" dirty="0" smtClean="0"/>
              <a:t>// с сохранением переменной:</a:t>
            </a:r>
          </a:p>
          <a:p>
            <a:r>
              <a:rPr lang="en-US" sz="2800" dirty="0" err="1" smtClean="0"/>
              <a:t>int</a:t>
            </a:r>
            <a:r>
              <a:rPr lang="en-US" sz="2800" dirty="0" smtClean="0"/>
              <a:t> </a:t>
            </a:r>
            <a:r>
              <a:rPr lang="en-US" sz="2800" dirty="0" err="1"/>
              <a:t>absval</a:t>
            </a:r>
            <a:r>
              <a:rPr lang="en-US" sz="2800" dirty="0"/>
              <a:t>, </a:t>
            </a:r>
            <a:r>
              <a:rPr lang="en-US" sz="2800" dirty="0" err="1"/>
              <a:t>val</a:t>
            </a:r>
            <a:r>
              <a:rPr lang="en-US" sz="2800" dirty="0"/>
              <a:t>;</a:t>
            </a:r>
            <a:endParaRPr lang="ru-RU" sz="2800" dirty="0"/>
          </a:p>
          <a:p>
            <a:r>
              <a:rPr lang="en-US" sz="2800" dirty="0" err="1"/>
              <a:t>val</a:t>
            </a:r>
            <a:r>
              <a:rPr lang="en-US" sz="2800" dirty="0"/>
              <a:t> = 5;</a:t>
            </a:r>
            <a:endParaRPr lang="ru-RU" sz="2800" dirty="0"/>
          </a:p>
          <a:p>
            <a:r>
              <a:rPr lang="en-US" sz="2800" dirty="0" err="1"/>
              <a:t>absval</a:t>
            </a:r>
            <a:r>
              <a:rPr lang="en-US" sz="2800" dirty="0"/>
              <a:t> = </a:t>
            </a:r>
            <a:r>
              <a:rPr lang="en-US" sz="2800" dirty="0" err="1"/>
              <a:t>val</a:t>
            </a:r>
            <a:r>
              <a:rPr lang="en-US" sz="2800" dirty="0"/>
              <a:t> &lt; 0 ? -</a:t>
            </a:r>
            <a:r>
              <a:rPr lang="en-US" sz="2800" dirty="0" err="1"/>
              <a:t>val</a:t>
            </a:r>
            <a:r>
              <a:rPr lang="en-US" sz="2800" dirty="0"/>
              <a:t> : </a:t>
            </a:r>
            <a:r>
              <a:rPr lang="en-US" sz="2800" dirty="0" err="1"/>
              <a:t>val</a:t>
            </a:r>
            <a:r>
              <a:rPr lang="en-US" sz="2800" dirty="0" smtClean="0"/>
              <a:t>;</a:t>
            </a:r>
            <a:endParaRPr lang="ru-RU" sz="2800" dirty="0" smtClean="0"/>
          </a:p>
          <a:p>
            <a:endParaRPr lang="ru-RU" sz="2800" dirty="0" smtClean="0"/>
          </a:p>
          <a:p>
            <a:r>
              <a:rPr lang="ru-RU" sz="2400" dirty="0" smtClean="0"/>
              <a:t>//без сохранения переменной:</a:t>
            </a:r>
          </a:p>
          <a:p>
            <a:r>
              <a:rPr lang="en-US" sz="2400" dirty="0" err="1"/>
              <a:t>System.out.println</a:t>
            </a:r>
            <a:r>
              <a:rPr lang="en-US" sz="2400" dirty="0"/>
              <a:t>(</a:t>
            </a:r>
            <a:r>
              <a:rPr lang="en-US" sz="2400" dirty="0" err="1"/>
              <a:t>val</a:t>
            </a:r>
            <a:r>
              <a:rPr lang="en-US" sz="2400" dirty="0"/>
              <a:t> &lt; 0 ? -</a:t>
            </a:r>
            <a:r>
              <a:rPr lang="en-US" sz="2400" dirty="0" err="1"/>
              <a:t>val</a:t>
            </a:r>
            <a:r>
              <a:rPr lang="en-US" sz="2400" dirty="0"/>
              <a:t> : </a:t>
            </a:r>
            <a:r>
              <a:rPr lang="en-US" sz="2400" dirty="0" err="1" smtClean="0"/>
              <a:t>val</a:t>
            </a:r>
            <a:r>
              <a:rPr lang="en-US" sz="2400" dirty="0" smtClean="0"/>
              <a:t>);</a:t>
            </a:r>
            <a:endParaRPr lang="ru-RU" sz="2400" dirty="0"/>
          </a:p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62168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Вложенные ветвления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class </a:t>
            </a:r>
            <a:r>
              <a:rPr lang="en-US" dirty="0" err="1"/>
              <a:t>IfTest</a:t>
            </a:r>
            <a:r>
              <a:rPr lang="ru-RU" dirty="0"/>
              <a:t>_4 {</a:t>
            </a:r>
          </a:p>
          <a:p>
            <a:pPr marL="0" indent="0">
              <a:buNone/>
            </a:pPr>
            <a:r>
              <a:rPr lang="en-US" dirty="0"/>
              <a:t>public static void main</a:t>
            </a:r>
            <a:r>
              <a:rPr lang="ru-RU" dirty="0"/>
              <a:t>(</a:t>
            </a:r>
            <a:r>
              <a:rPr lang="en-US" dirty="0"/>
              <a:t>String </a:t>
            </a:r>
            <a:r>
              <a:rPr lang="en-US" dirty="0" err="1"/>
              <a:t>args</a:t>
            </a:r>
            <a:r>
              <a:rPr lang="ru-RU" dirty="0"/>
              <a:t>[]) { </a:t>
            </a:r>
          </a:p>
          <a:p>
            <a:pPr marL="0" indent="0">
              <a:buNone/>
            </a:pPr>
            <a:r>
              <a:rPr lang="en-US" dirty="0"/>
              <a:t> </a:t>
            </a:r>
            <a:endParaRPr lang="ru-RU" dirty="0"/>
          </a:p>
          <a:p>
            <a:pPr marL="0" indent="0">
              <a:buNone/>
            </a:pPr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countMoney</a:t>
            </a:r>
            <a:r>
              <a:rPr lang="ru-RU" dirty="0"/>
              <a:t> = </a:t>
            </a:r>
            <a:r>
              <a:rPr lang="en-US" dirty="0"/>
              <a:t>true;</a:t>
            </a:r>
            <a:endParaRPr lang="ru-RU" dirty="0"/>
          </a:p>
          <a:p>
            <a:pPr marL="0" indent="0">
              <a:buNone/>
            </a:pPr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 smtClean="0"/>
              <a:t>countTickets</a:t>
            </a:r>
            <a:r>
              <a:rPr lang="en-US" dirty="0" smtClean="0"/>
              <a:t> </a:t>
            </a:r>
            <a:r>
              <a:rPr lang="en-US" dirty="0"/>
              <a:t>= true;</a:t>
            </a:r>
            <a:endParaRPr lang="ru-RU" dirty="0"/>
          </a:p>
          <a:p>
            <a:pPr marL="0" indent="0">
              <a:buNone/>
            </a:pPr>
            <a:r>
              <a:rPr lang="en-US" dirty="0" smtClean="0"/>
              <a:t>if </a:t>
            </a:r>
            <a:r>
              <a:rPr lang="en-US" dirty="0"/>
              <a:t>(</a:t>
            </a:r>
            <a:r>
              <a:rPr lang="en-US" dirty="0" err="1"/>
              <a:t>countMoney</a:t>
            </a:r>
            <a:r>
              <a:rPr lang="en-US" dirty="0"/>
              <a:t>){</a:t>
            </a:r>
            <a:endParaRPr lang="ru-RU" dirty="0"/>
          </a:p>
          <a:p>
            <a:pPr marL="0" indent="0">
              <a:buNone/>
            </a:pPr>
            <a:r>
              <a:rPr lang="ru-RU" dirty="0" smtClean="0"/>
              <a:t>	</a:t>
            </a:r>
            <a:r>
              <a:rPr lang="en-US" dirty="0" smtClean="0"/>
              <a:t>if </a:t>
            </a:r>
            <a:r>
              <a:rPr lang="en-US" dirty="0"/>
              <a:t>(</a:t>
            </a:r>
            <a:r>
              <a:rPr lang="en-US" dirty="0" err="1"/>
              <a:t>countTickets</a:t>
            </a:r>
            <a:r>
              <a:rPr lang="en-US" dirty="0"/>
              <a:t>){</a:t>
            </a:r>
            <a:endParaRPr lang="ru-RU" dirty="0"/>
          </a:p>
          <a:p>
            <a:pPr marL="0" indent="0">
              <a:buNone/>
            </a:pPr>
            <a:r>
              <a:rPr lang="ru-RU" dirty="0" smtClean="0"/>
              <a:t>		</a:t>
            </a:r>
            <a:r>
              <a:rPr lang="en-US" dirty="0" err="1" smtClean="0"/>
              <a:t>System.out.println</a:t>
            </a:r>
            <a:r>
              <a:rPr lang="en-US" dirty="0" smtClean="0"/>
              <a:t> </a:t>
            </a:r>
            <a:r>
              <a:rPr lang="en-US" dirty="0"/>
              <a:t>(“</a:t>
            </a:r>
            <a:r>
              <a:rPr lang="en-US" dirty="0" err="1"/>
              <a:t>GoToCinema</a:t>
            </a:r>
            <a:r>
              <a:rPr lang="en-US" dirty="0"/>
              <a:t>”);</a:t>
            </a:r>
            <a:endParaRPr lang="ru-RU" dirty="0"/>
          </a:p>
          <a:p>
            <a:pPr marL="0" indent="0">
              <a:buNone/>
            </a:pPr>
            <a:r>
              <a:rPr lang="ru-RU" dirty="0" smtClean="0"/>
              <a:t>	</a:t>
            </a:r>
            <a:r>
              <a:rPr lang="en-US" dirty="0" smtClean="0"/>
              <a:t>}</a:t>
            </a:r>
            <a:r>
              <a:rPr lang="en-US" dirty="0"/>
              <a:t>else{</a:t>
            </a:r>
            <a:endParaRPr lang="ru-RU" dirty="0"/>
          </a:p>
          <a:p>
            <a:pPr marL="0" indent="0">
              <a:buNone/>
            </a:pPr>
            <a:r>
              <a:rPr lang="ru-RU" dirty="0" smtClean="0"/>
              <a:t>		</a:t>
            </a:r>
            <a:r>
              <a:rPr lang="en-US" dirty="0" err="1" smtClean="0"/>
              <a:t>System.out.println</a:t>
            </a:r>
            <a:r>
              <a:rPr lang="en-US" dirty="0" smtClean="0"/>
              <a:t> </a:t>
            </a:r>
            <a:r>
              <a:rPr lang="en-US" dirty="0"/>
              <a:t>(“</a:t>
            </a:r>
            <a:r>
              <a:rPr lang="en-US" dirty="0" err="1"/>
              <a:t>GoToIceCreamCafe</a:t>
            </a:r>
            <a:r>
              <a:rPr lang="en-US" dirty="0"/>
              <a:t>”);</a:t>
            </a:r>
            <a:endParaRPr lang="ru-RU" dirty="0"/>
          </a:p>
          <a:p>
            <a:pPr marL="0" indent="0">
              <a:buNone/>
            </a:pPr>
            <a:r>
              <a:rPr lang="ru-RU" dirty="0" smtClean="0"/>
              <a:t>	</a:t>
            </a:r>
            <a:r>
              <a:rPr lang="en-US" dirty="0" smtClean="0"/>
              <a:t>};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}else{</a:t>
            </a:r>
            <a:endParaRPr lang="ru-RU" dirty="0"/>
          </a:p>
          <a:p>
            <a:pPr marL="0" indent="0">
              <a:buNone/>
            </a:pPr>
            <a:r>
              <a:rPr lang="ru-RU" dirty="0" smtClean="0"/>
              <a:t>	</a:t>
            </a:r>
            <a:r>
              <a:rPr lang="en-US" dirty="0" err="1" smtClean="0"/>
              <a:t>System.out.println</a:t>
            </a:r>
            <a:r>
              <a:rPr lang="en-US" dirty="0" smtClean="0"/>
              <a:t> </a:t>
            </a:r>
            <a:r>
              <a:rPr lang="en-US" dirty="0"/>
              <a:t>(“</a:t>
            </a:r>
            <a:r>
              <a:rPr lang="en-US" dirty="0" err="1"/>
              <a:t>GoToHomeGame</a:t>
            </a:r>
            <a:r>
              <a:rPr lang="en-US" dirty="0"/>
              <a:t>”);</a:t>
            </a:r>
            <a:endParaRPr lang="ru-RU" dirty="0"/>
          </a:p>
          <a:p>
            <a:pPr marL="0" indent="0">
              <a:buNone/>
            </a:pPr>
            <a:r>
              <a:rPr lang="ru-RU" dirty="0" smtClean="0"/>
              <a:t>	}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 </a:t>
            </a:r>
            <a:r>
              <a:rPr lang="ru-RU" dirty="0" smtClean="0"/>
              <a:t>         }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}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04757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Ввод значений переменных с клавиатуры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>
            <a:normAutofit fontScale="70000" lnSpcReduction="20000"/>
          </a:bodyPr>
          <a:lstStyle/>
          <a:p>
            <a:r>
              <a:rPr lang="ru-RU" dirty="0"/>
              <a:t>Вверху вставляем </a:t>
            </a:r>
            <a:r>
              <a:rPr lang="ru-RU" dirty="0" smtClean="0"/>
              <a:t>строчку Код</a:t>
            </a:r>
            <a:r>
              <a:rPr lang="ru-RU" dirty="0"/>
              <a:t>:</a:t>
            </a:r>
          </a:p>
          <a:p>
            <a:pPr marL="0" indent="0">
              <a:buNone/>
            </a:pPr>
            <a:r>
              <a:rPr lang="en-US" sz="5700" dirty="0"/>
              <a:t>import </a:t>
            </a:r>
            <a:r>
              <a:rPr lang="en-US" sz="5700" dirty="0" err="1"/>
              <a:t>java.util</a:t>
            </a:r>
            <a:r>
              <a:rPr lang="en-US" sz="5700" dirty="0"/>
              <a:t>.*; </a:t>
            </a:r>
            <a:endParaRPr lang="ru-RU" sz="5700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/>
              <a:t>потом перед главным методом -строчкой</a:t>
            </a:r>
            <a:br>
              <a:rPr lang="ru-RU" dirty="0"/>
            </a:br>
            <a:r>
              <a:rPr lang="en-US" dirty="0"/>
              <a:t>public static void main(String []</a:t>
            </a:r>
            <a:r>
              <a:rPr lang="en-US" dirty="0" err="1"/>
              <a:t>args</a:t>
            </a:r>
            <a:r>
              <a:rPr lang="en-US" dirty="0"/>
              <a:t>) </a:t>
            </a:r>
            <a:br>
              <a:rPr lang="en-US" dirty="0"/>
            </a:br>
            <a:r>
              <a:rPr lang="ru-RU" dirty="0"/>
              <a:t>вставляем такую строчку:</a:t>
            </a:r>
            <a:br>
              <a:rPr lang="ru-RU" dirty="0"/>
            </a:br>
            <a:r>
              <a:rPr lang="en-US" sz="4100" dirty="0"/>
              <a:t>static Scanner reader= new Scanner(System.in);</a:t>
            </a:r>
            <a:r>
              <a:rPr lang="en-US" dirty="0"/>
              <a:t/>
            </a:r>
            <a:br>
              <a:rPr lang="en-US" dirty="0"/>
            </a:br>
            <a:r>
              <a:rPr lang="ru-RU" dirty="0"/>
              <a:t/>
            </a:r>
            <a:br>
              <a:rPr lang="ru-RU" dirty="0"/>
            </a:br>
            <a:r>
              <a:rPr lang="ru-RU" dirty="0"/>
              <a:t>Когда </a:t>
            </a:r>
            <a:r>
              <a:rPr lang="ru-RU" dirty="0" smtClean="0"/>
              <a:t>надо </a:t>
            </a:r>
            <a:r>
              <a:rPr lang="ru-RU" dirty="0"/>
              <a:t>будет вводить текст с клавиатуры </a:t>
            </a:r>
            <a:r>
              <a:rPr lang="ru-RU" dirty="0" smtClean="0"/>
              <a:t>пишем </a:t>
            </a:r>
            <a:r>
              <a:rPr lang="ru-RU" dirty="0"/>
              <a:t>так</a:t>
            </a:r>
            <a:br>
              <a:rPr lang="ru-RU" dirty="0"/>
            </a:br>
            <a:r>
              <a:rPr lang="en-US" sz="5700" dirty="0" err="1"/>
              <a:t>int</a:t>
            </a:r>
            <a:r>
              <a:rPr lang="en-US" sz="5700" dirty="0"/>
              <a:t> a=</a:t>
            </a:r>
            <a:r>
              <a:rPr lang="en-US" sz="5700" dirty="0" err="1"/>
              <a:t>reader.nextInt</a:t>
            </a:r>
            <a:r>
              <a:rPr lang="en-US" sz="5700" dirty="0"/>
              <a:t>();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(</a:t>
            </a:r>
            <a:r>
              <a:rPr lang="ru-RU" dirty="0"/>
              <a:t>переменной а целого типа присваиваем значение введенное с клавиатуры) </a:t>
            </a:r>
          </a:p>
        </p:txBody>
      </p:sp>
    </p:spTree>
    <p:extLst>
      <p:ext uri="{BB962C8B-B14F-4D97-AF65-F5344CB8AC3E}">
        <p14:creationId xmlns:p14="http://schemas.microsoft.com/office/powerpoint/2010/main" val="3026907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uk-UA" dirty="0" smtClean="0"/>
          </a:p>
          <a:p>
            <a:r>
              <a:rPr lang="uk-UA" dirty="0" err="1" smtClean="0"/>
              <a:t>Сравнить</a:t>
            </a:r>
            <a:r>
              <a:rPr lang="uk-UA" dirty="0" smtClean="0"/>
              <a:t> два </a:t>
            </a:r>
            <a:r>
              <a:rPr lang="uk-UA" dirty="0" err="1" smtClean="0"/>
              <a:t>трехзначных</a:t>
            </a:r>
            <a:r>
              <a:rPr lang="uk-UA" dirty="0" smtClean="0"/>
              <a:t> </a:t>
            </a:r>
            <a:r>
              <a:rPr lang="uk-UA" dirty="0"/>
              <a:t>числа</a:t>
            </a:r>
            <a:r>
              <a:rPr lang="ru-RU" dirty="0"/>
              <a:t>, </a:t>
            </a:r>
            <a:r>
              <a:rPr lang="uk-UA" dirty="0" err="1" smtClean="0"/>
              <a:t>которые</a:t>
            </a:r>
            <a:r>
              <a:rPr lang="uk-UA" dirty="0" smtClean="0"/>
              <a:t> </a:t>
            </a:r>
            <a:r>
              <a:rPr lang="uk-UA" dirty="0" err="1" smtClean="0"/>
              <a:t>вводятся</a:t>
            </a:r>
            <a:r>
              <a:rPr lang="uk-UA" dirty="0" smtClean="0"/>
              <a:t> с </a:t>
            </a:r>
            <a:r>
              <a:rPr lang="uk-UA" dirty="0" err="1" smtClean="0"/>
              <a:t>клавиатуры</a:t>
            </a:r>
            <a:r>
              <a:rPr lang="uk-UA" dirty="0" smtClean="0"/>
              <a:t> при </a:t>
            </a:r>
            <a:r>
              <a:rPr lang="uk-UA" dirty="0" err="1" smtClean="0"/>
              <a:t>помощи</a:t>
            </a:r>
            <a:r>
              <a:rPr lang="uk-UA" dirty="0" smtClean="0"/>
              <a:t> </a:t>
            </a:r>
            <a:r>
              <a:rPr lang="en-US" dirty="0" err="1"/>
              <a:t>System.in.read</a:t>
            </a:r>
            <a:r>
              <a:rPr lang="en-US" dirty="0" smtClean="0"/>
              <a:t>()</a:t>
            </a:r>
            <a:endParaRPr lang="ru-RU" dirty="0" smtClean="0"/>
          </a:p>
          <a:p>
            <a:r>
              <a:rPr lang="ru-RU" dirty="0" smtClean="0"/>
              <a:t>Вывести на экран сумму этих чисел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29661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b="1" dirty="0" err="1" smtClean="0"/>
              <a:t>Домашнее</a:t>
            </a:r>
            <a:r>
              <a:rPr lang="uk-UA" b="1" dirty="0" smtClean="0"/>
              <a:t> </a:t>
            </a:r>
            <a:r>
              <a:rPr lang="uk-UA" b="1" dirty="0" err="1" smtClean="0"/>
              <a:t>задание</a:t>
            </a:r>
            <a:r>
              <a:rPr lang="ru-RU" b="1" dirty="0" smtClean="0"/>
              <a:t> </a:t>
            </a:r>
            <a:r>
              <a:rPr lang="ru-RU" b="1" dirty="0"/>
              <a:t>(7 </a:t>
            </a:r>
            <a:r>
              <a:rPr lang="uk-UA" b="1" dirty="0" err="1" smtClean="0"/>
              <a:t>тестов</a:t>
            </a:r>
            <a:r>
              <a:rPr lang="ru-RU" b="1" dirty="0"/>
              <a:t>)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>
            <a:normAutofit fontScale="40000" lnSpcReduction="20000"/>
          </a:bodyPr>
          <a:lstStyle/>
          <a:p>
            <a:r>
              <a:rPr lang="ru-RU" sz="4000" dirty="0" smtClean="0"/>
              <a:t>[</a:t>
            </a:r>
            <a:r>
              <a:rPr lang="en-US" sz="4000" dirty="0" err="1"/>
              <a:t>metod</a:t>
            </a:r>
            <a:r>
              <a:rPr lang="en-US" sz="4000" dirty="0"/>
              <a:t> </a:t>
            </a:r>
            <a:r>
              <a:rPr lang="uk-UA" sz="4000" dirty="0"/>
              <a:t>книга</a:t>
            </a:r>
            <a:r>
              <a:rPr lang="ru-RU" sz="4000" dirty="0"/>
              <a:t>]: </a:t>
            </a:r>
            <a:r>
              <a:rPr lang="uk-UA" sz="4000" dirty="0" smtClean="0"/>
              <a:t>задання</a:t>
            </a:r>
            <a:r>
              <a:rPr lang="ru-RU" sz="4000" dirty="0" smtClean="0"/>
              <a:t> </a:t>
            </a:r>
            <a:r>
              <a:rPr lang="ru-RU" sz="4000" dirty="0"/>
              <a:t>№ 2.4.3</a:t>
            </a:r>
          </a:p>
          <a:p>
            <a:pPr lvl="0" fontAlgn="ctr"/>
            <a:r>
              <a:rPr lang="ru-RU" sz="4000" dirty="0"/>
              <a:t>[</a:t>
            </a:r>
            <a:r>
              <a:rPr lang="en-US" sz="4000" dirty="0"/>
              <a:t>Heller], </a:t>
            </a:r>
            <a:r>
              <a:rPr lang="uk-UA" sz="4000" dirty="0"/>
              <a:t>с</a:t>
            </a:r>
            <a:r>
              <a:rPr lang="en-US" sz="4000" dirty="0"/>
              <a:t>h.2: 7</a:t>
            </a:r>
            <a:endParaRPr lang="ru-RU" sz="4000" dirty="0"/>
          </a:p>
          <a:p>
            <a:r>
              <a:rPr lang="uk-UA" sz="4000" dirty="0" smtClean="0"/>
              <a:t>                с</a:t>
            </a:r>
            <a:r>
              <a:rPr lang="en-US" sz="4000" dirty="0"/>
              <a:t>h.3: 1, 2, 25, </a:t>
            </a:r>
            <a:endParaRPr lang="ru-RU" sz="4000" dirty="0"/>
          </a:p>
          <a:p>
            <a:r>
              <a:rPr lang="ru-RU" sz="4000" dirty="0" smtClean="0"/>
              <a:t>               </a:t>
            </a:r>
            <a:r>
              <a:rPr lang="en-US" sz="4000" dirty="0" smtClean="0"/>
              <a:t>ch.4</a:t>
            </a:r>
            <a:r>
              <a:rPr lang="en-US" sz="4000" dirty="0"/>
              <a:t>: 15,16,19</a:t>
            </a:r>
            <a:endParaRPr lang="ru-RU" sz="4000" dirty="0"/>
          </a:p>
          <a:p>
            <a:r>
              <a:rPr lang="uk-UA" sz="4000" dirty="0" smtClean="0"/>
              <a:t>                с</a:t>
            </a:r>
            <a:r>
              <a:rPr lang="en-US" sz="4000" dirty="0"/>
              <a:t>h.5: 4,   </a:t>
            </a:r>
            <a:endParaRPr lang="ru-RU" sz="4000" dirty="0"/>
          </a:p>
          <a:p>
            <a:pPr lvl="0" fontAlgn="ctr"/>
            <a:r>
              <a:rPr lang="ru-RU" sz="4000" dirty="0"/>
              <a:t>[</a:t>
            </a:r>
            <a:r>
              <a:rPr lang="en-US" sz="4000" dirty="0" err="1"/>
              <a:t>Sangera</a:t>
            </a:r>
            <a:r>
              <a:rPr lang="en-US" sz="4000" dirty="0"/>
              <a:t>], ch.2: 10,13,16,</a:t>
            </a:r>
            <a:endParaRPr lang="ru-RU" sz="4000" dirty="0"/>
          </a:p>
          <a:p>
            <a:pPr lvl="0" fontAlgn="ctr"/>
            <a:r>
              <a:rPr lang="ru-RU" sz="4000" dirty="0"/>
              <a:t>[</a:t>
            </a:r>
            <a:r>
              <a:rPr lang="en-US" sz="4000" dirty="0" err="1"/>
              <a:t>Jaworsky</a:t>
            </a:r>
            <a:r>
              <a:rPr lang="en-US" sz="4000" dirty="0"/>
              <a:t>], </a:t>
            </a:r>
            <a:r>
              <a:rPr lang="uk-UA" sz="4000" dirty="0"/>
              <a:t>р</a:t>
            </a:r>
            <a:r>
              <a:rPr lang="ru-RU" sz="4000" dirty="0"/>
              <a:t>.55: 7,8,60</a:t>
            </a:r>
            <a:r>
              <a:rPr lang="en-US" sz="4000" dirty="0"/>
              <a:t>,</a:t>
            </a:r>
            <a:endParaRPr lang="ru-RU" sz="4000" dirty="0"/>
          </a:p>
          <a:p>
            <a:r>
              <a:rPr lang="ru-RU" sz="4000" dirty="0" smtClean="0"/>
              <a:t>                   </a:t>
            </a:r>
            <a:r>
              <a:rPr lang="en-US" sz="4000" dirty="0" smtClean="0"/>
              <a:t>p.89</a:t>
            </a:r>
            <a:r>
              <a:rPr lang="en-US" sz="4000" dirty="0"/>
              <a:t>: 1, </a:t>
            </a:r>
            <a:endParaRPr lang="ru-RU" sz="4000" dirty="0" smtClean="0"/>
          </a:p>
          <a:p>
            <a:pPr marL="0" indent="0">
              <a:buNone/>
            </a:pPr>
            <a:endParaRPr lang="ru-RU" sz="4000" dirty="0"/>
          </a:p>
          <a:p>
            <a:pPr lvl="0" fontAlgn="ctr"/>
            <a:r>
              <a:rPr lang="ru-RU" sz="4000" dirty="0"/>
              <a:t>[</a:t>
            </a:r>
            <a:r>
              <a:rPr lang="en-US" sz="4000" dirty="0" err="1"/>
              <a:t>Raposa</a:t>
            </a:r>
            <a:r>
              <a:rPr lang="en-US" sz="4000" dirty="0"/>
              <a:t>], </a:t>
            </a:r>
            <a:r>
              <a:rPr lang="uk-UA" sz="4000" dirty="0"/>
              <a:t>с</a:t>
            </a:r>
            <a:r>
              <a:rPr lang="en-US" sz="4000" dirty="0"/>
              <a:t>h.1: 14, 19,</a:t>
            </a:r>
            <a:endParaRPr lang="ru-RU" sz="4000" dirty="0"/>
          </a:p>
          <a:p>
            <a:r>
              <a:rPr lang="en-US" sz="4000" dirty="0"/>
              <a:t>                </a:t>
            </a:r>
            <a:r>
              <a:rPr lang="ru-RU" sz="4000" dirty="0" smtClean="0"/>
              <a:t> </a:t>
            </a:r>
            <a:r>
              <a:rPr lang="en-US" sz="4000" dirty="0" smtClean="0"/>
              <a:t>ch.3</a:t>
            </a:r>
            <a:r>
              <a:rPr lang="en-US" sz="4000" dirty="0"/>
              <a:t>: 1, 2,</a:t>
            </a:r>
            <a:endParaRPr lang="ru-RU" sz="4000" dirty="0"/>
          </a:p>
          <a:p>
            <a:pPr lvl="0" fontAlgn="ctr"/>
            <a:r>
              <a:rPr lang="en-US" sz="4000" dirty="0"/>
              <a:t>[</a:t>
            </a:r>
            <a:r>
              <a:rPr lang="en-US" sz="4000" dirty="0" err="1"/>
              <a:t>SierraExam</a:t>
            </a:r>
            <a:r>
              <a:rPr lang="en-US" sz="4000" dirty="0"/>
              <a:t>], AssTest1: 5,</a:t>
            </a:r>
            <a:endParaRPr lang="ru-RU" sz="4000" dirty="0"/>
          </a:p>
          <a:p>
            <a:r>
              <a:rPr lang="en-US" sz="4000" dirty="0"/>
              <a:t>                       practExam1: 5,</a:t>
            </a:r>
            <a:endParaRPr lang="ru-RU" sz="4000" dirty="0"/>
          </a:p>
          <a:p>
            <a:r>
              <a:rPr lang="ru-RU" sz="4000" dirty="0"/>
              <a:t>Блинов</a:t>
            </a:r>
            <a:r>
              <a:rPr lang="en-US" sz="4000" dirty="0"/>
              <a:t> – </a:t>
            </a:r>
            <a:r>
              <a:rPr lang="ru-RU" sz="4000" dirty="0" err="1"/>
              <a:t>гл</a:t>
            </a:r>
            <a:r>
              <a:rPr lang="en-US" sz="4000" dirty="0"/>
              <a:t>.2:  2.2</a:t>
            </a:r>
            <a:endParaRPr lang="ru-RU" sz="4000" dirty="0"/>
          </a:p>
          <a:p>
            <a:r>
              <a:rPr lang="en-US" sz="4000" dirty="0"/>
              <a:t>[Green]: 47,    </a:t>
            </a:r>
            <a:endParaRPr lang="ru-RU" sz="4000" dirty="0"/>
          </a:p>
          <a:p>
            <a:r>
              <a:rPr lang="en-US" sz="4000" dirty="0"/>
              <a:t>[</a:t>
            </a:r>
            <a:r>
              <a:rPr lang="uk-UA" sz="4000" dirty="0" err="1"/>
              <a:t>Вязовик</a:t>
            </a:r>
            <a:r>
              <a:rPr lang="ru-RU" sz="4000" dirty="0"/>
              <a:t>], </a:t>
            </a:r>
            <a:r>
              <a:rPr lang="uk-UA" sz="4000" dirty="0"/>
              <a:t>лек</a:t>
            </a:r>
            <a:r>
              <a:rPr lang="ru-RU" sz="4000" dirty="0"/>
              <a:t>.4: 4.1.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56216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Булевская переменная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/>
              <a:t>int</a:t>
            </a:r>
            <a:r>
              <a:rPr lang="en-US" b="1" dirty="0"/>
              <a:t> x = 10;int y=20;</a:t>
            </a:r>
          </a:p>
          <a:p>
            <a:pPr marL="0" indent="0">
              <a:buNone/>
            </a:pPr>
            <a:r>
              <a:rPr lang="en-US" dirty="0" err="1"/>
              <a:t>System.</a:t>
            </a:r>
            <a:r>
              <a:rPr lang="en-US" b="1" i="1" dirty="0" err="1"/>
              <a:t>out.println</a:t>
            </a:r>
            <a:r>
              <a:rPr lang="en-US" b="1" i="1" dirty="0"/>
              <a:t>(x&gt;y</a:t>
            </a:r>
            <a:r>
              <a:rPr lang="en-US" b="1" i="1" dirty="0" smtClean="0"/>
              <a:t>);</a:t>
            </a:r>
            <a:endParaRPr lang="ru-RU" b="1" i="1" dirty="0" smtClean="0"/>
          </a:p>
          <a:p>
            <a:pPr marL="0" indent="0">
              <a:buNone/>
            </a:pPr>
            <a:endParaRPr lang="ru-RU" b="1" i="1" dirty="0"/>
          </a:p>
          <a:p>
            <a:pPr marL="0" indent="0">
              <a:buNone/>
            </a:pPr>
            <a:r>
              <a:rPr lang="ru-RU" b="1" i="1" dirty="0" smtClean="0"/>
              <a:t>В результате будет ответ ? </a:t>
            </a:r>
            <a:endParaRPr lang="ru-RU" dirty="0"/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1619672" y="3933056"/>
            <a:ext cx="1656184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false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943090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Булевская переменная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 smtClean="0"/>
              <a:t>int</a:t>
            </a:r>
            <a:r>
              <a:rPr lang="en-US" b="1" dirty="0" smtClean="0"/>
              <a:t> x = 10;int y=20;</a:t>
            </a:r>
          </a:p>
          <a:p>
            <a:pPr marL="0" indent="0">
              <a:buNone/>
            </a:pPr>
            <a:r>
              <a:rPr lang="en-US" b="1" dirty="0" smtClean="0"/>
              <a:t>Boolean </a:t>
            </a:r>
            <a:r>
              <a:rPr lang="en-US" b="1" dirty="0" err="1" smtClean="0"/>
              <a:t>isGreater</a:t>
            </a:r>
            <a:r>
              <a:rPr lang="en-US" b="1" dirty="0" smtClean="0"/>
              <a:t> =x&gt;y;</a:t>
            </a:r>
          </a:p>
          <a:p>
            <a:pPr marL="0" indent="0">
              <a:buNone/>
            </a:pPr>
            <a:r>
              <a:rPr lang="en-US" dirty="0" err="1" smtClean="0"/>
              <a:t>System.</a:t>
            </a:r>
            <a:r>
              <a:rPr lang="en-US" b="1" i="1" dirty="0" err="1" smtClean="0"/>
              <a:t>out.println</a:t>
            </a:r>
            <a:r>
              <a:rPr lang="en-US" b="1" i="1" dirty="0" smtClean="0"/>
              <a:t>(</a:t>
            </a:r>
            <a:r>
              <a:rPr lang="en-US" b="1" dirty="0" err="1" smtClean="0"/>
              <a:t>isGreater</a:t>
            </a:r>
            <a:r>
              <a:rPr lang="en-US" b="1" i="1" dirty="0" smtClean="0"/>
              <a:t>);</a:t>
            </a:r>
            <a:endParaRPr lang="ru-RU" b="1" i="1" dirty="0" smtClean="0"/>
          </a:p>
          <a:p>
            <a:pPr marL="0" indent="0">
              <a:buNone/>
            </a:pPr>
            <a:endParaRPr lang="ru-RU" b="1" i="1" dirty="0" smtClean="0"/>
          </a:p>
          <a:p>
            <a:r>
              <a:rPr lang="ru-RU" dirty="0" smtClean="0"/>
              <a:t>Булевская переменная, проверка неравенства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15171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Булевская переменная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 smtClean="0"/>
              <a:t>int</a:t>
            </a:r>
            <a:r>
              <a:rPr lang="en-US" b="1" dirty="0" smtClean="0"/>
              <a:t> x = 10;int y=20;</a:t>
            </a:r>
          </a:p>
          <a:p>
            <a:pPr marL="0" indent="0">
              <a:buNone/>
            </a:pPr>
            <a:r>
              <a:rPr lang="en-US" b="1" dirty="0" smtClean="0"/>
              <a:t>Boolean </a:t>
            </a:r>
            <a:r>
              <a:rPr lang="en-US" b="1" dirty="0" err="1" smtClean="0"/>
              <a:t>isGreater</a:t>
            </a:r>
            <a:r>
              <a:rPr lang="en-US" b="1" dirty="0" smtClean="0"/>
              <a:t> =x=y; </a:t>
            </a:r>
            <a:endParaRPr lang="en-US" sz="2400" b="1" dirty="0" smtClean="0"/>
          </a:p>
          <a:p>
            <a:pPr marL="0" indent="0">
              <a:buNone/>
            </a:pPr>
            <a:r>
              <a:rPr lang="en-US" dirty="0" err="1" smtClean="0"/>
              <a:t>System.</a:t>
            </a:r>
            <a:r>
              <a:rPr lang="en-US" b="1" i="1" dirty="0" err="1" smtClean="0"/>
              <a:t>out.println</a:t>
            </a:r>
            <a:r>
              <a:rPr lang="en-US" b="1" i="1" dirty="0" smtClean="0"/>
              <a:t>(</a:t>
            </a:r>
            <a:r>
              <a:rPr lang="en-US" b="1" dirty="0" err="1" smtClean="0"/>
              <a:t>isGreater</a:t>
            </a:r>
            <a:r>
              <a:rPr lang="en-US" b="1" i="1" dirty="0" smtClean="0"/>
              <a:t>);</a:t>
            </a:r>
            <a:endParaRPr lang="ru-RU" b="1" i="1" dirty="0" smtClean="0"/>
          </a:p>
          <a:p>
            <a:pPr marL="0" indent="0">
              <a:buNone/>
            </a:pPr>
            <a:endParaRPr lang="ru-RU" b="1" i="1" dirty="0" smtClean="0"/>
          </a:p>
          <a:p>
            <a:pPr marL="0" indent="0">
              <a:buNone/>
            </a:pPr>
            <a:r>
              <a:rPr lang="ru-RU" b="1" i="1" dirty="0" smtClean="0"/>
              <a:t>В результате будет ответ ? </a:t>
            </a:r>
            <a:endParaRPr lang="ru-RU" dirty="0" smtClean="0"/>
          </a:p>
          <a:p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5004048" y="2348880"/>
            <a:ext cx="24860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//</a:t>
            </a:r>
            <a:r>
              <a:rPr lang="ru-RU" b="1" dirty="0" smtClean="0"/>
              <a:t>ошибка компиляции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09127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Булевская переменная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 smtClean="0"/>
              <a:t>int</a:t>
            </a:r>
            <a:r>
              <a:rPr lang="en-US" b="1" dirty="0" smtClean="0"/>
              <a:t> x = 10;int y=20;</a:t>
            </a:r>
          </a:p>
          <a:p>
            <a:pPr marL="0" indent="0">
              <a:buNone/>
            </a:pPr>
            <a:r>
              <a:rPr lang="en-US" b="1" dirty="0" smtClean="0"/>
              <a:t>Boolean </a:t>
            </a:r>
            <a:r>
              <a:rPr lang="en-US" b="1" dirty="0" err="1" smtClean="0"/>
              <a:t>isGreater</a:t>
            </a:r>
            <a:r>
              <a:rPr lang="en-US" b="1" dirty="0" smtClean="0"/>
              <a:t> =x==y; </a:t>
            </a:r>
            <a:r>
              <a:rPr lang="en-US" dirty="0" err="1" smtClean="0"/>
              <a:t>System.</a:t>
            </a:r>
            <a:r>
              <a:rPr lang="en-US" i="1" dirty="0" err="1" smtClean="0"/>
              <a:t>out.println</a:t>
            </a:r>
            <a:r>
              <a:rPr lang="en-US" i="1" dirty="0" smtClean="0"/>
              <a:t>(</a:t>
            </a:r>
            <a:r>
              <a:rPr lang="en-US" dirty="0" err="1" smtClean="0"/>
              <a:t>isGreater</a:t>
            </a:r>
            <a:r>
              <a:rPr lang="en-US" b="1" i="1" dirty="0" smtClean="0"/>
              <a:t>);</a:t>
            </a:r>
            <a:endParaRPr lang="ru-RU" b="1" i="1" dirty="0" smtClean="0"/>
          </a:p>
          <a:p>
            <a:pPr marL="0" indent="0">
              <a:buNone/>
            </a:pPr>
            <a:endParaRPr lang="ru-RU" b="1" i="1" dirty="0" smtClean="0"/>
          </a:p>
          <a:p>
            <a:r>
              <a:rPr lang="ru-RU" dirty="0" smtClean="0"/>
              <a:t>Проверка равенства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95102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Булевская переменная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 smtClean="0"/>
              <a:t>int</a:t>
            </a:r>
            <a:r>
              <a:rPr lang="en-US" b="1" dirty="0" smtClean="0"/>
              <a:t> x = 10;int y=20;</a:t>
            </a:r>
          </a:p>
          <a:p>
            <a:pPr marL="0" indent="0">
              <a:buNone/>
            </a:pPr>
            <a:r>
              <a:rPr lang="en-US" b="1" dirty="0" smtClean="0"/>
              <a:t>Boolean </a:t>
            </a:r>
            <a:r>
              <a:rPr lang="en-US" b="1" dirty="0" err="1" smtClean="0"/>
              <a:t>isGreater</a:t>
            </a:r>
            <a:r>
              <a:rPr lang="en-US" b="1" dirty="0" smtClean="0"/>
              <a:t> =x</a:t>
            </a:r>
            <a:r>
              <a:rPr lang="ru-RU" b="1" dirty="0" smtClean="0"/>
              <a:t>!</a:t>
            </a:r>
            <a:r>
              <a:rPr lang="en-US" b="1" dirty="0" smtClean="0"/>
              <a:t>=y; </a:t>
            </a:r>
            <a:r>
              <a:rPr lang="en-US" dirty="0" err="1" smtClean="0"/>
              <a:t>System.</a:t>
            </a:r>
            <a:r>
              <a:rPr lang="en-US" i="1" dirty="0" err="1" smtClean="0"/>
              <a:t>out.println</a:t>
            </a:r>
            <a:r>
              <a:rPr lang="en-US" i="1" dirty="0" smtClean="0"/>
              <a:t>(</a:t>
            </a:r>
            <a:r>
              <a:rPr lang="en-US" dirty="0" err="1" smtClean="0"/>
              <a:t>isGreater</a:t>
            </a:r>
            <a:r>
              <a:rPr lang="en-US" b="1" i="1" dirty="0" smtClean="0"/>
              <a:t>);</a:t>
            </a:r>
            <a:endParaRPr lang="ru-RU" b="1" i="1" dirty="0" smtClean="0"/>
          </a:p>
          <a:p>
            <a:pPr marL="0" indent="0">
              <a:buNone/>
            </a:pPr>
            <a:endParaRPr lang="ru-RU" b="1" i="1" dirty="0"/>
          </a:p>
          <a:p>
            <a:pPr marL="0" indent="0">
              <a:buNone/>
            </a:pPr>
            <a:r>
              <a:rPr lang="ru-RU" b="1" i="1" dirty="0" smtClean="0"/>
              <a:t>Проверка неравенства</a:t>
            </a:r>
          </a:p>
        </p:txBody>
      </p:sp>
    </p:spTree>
    <p:extLst>
      <p:ext uri="{BB962C8B-B14F-4D97-AF65-F5344CB8AC3E}">
        <p14:creationId xmlns:p14="http://schemas.microsoft.com/office/powerpoint/2010/main" val="3551061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ветвления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myMoney</a:t>
            </a:r>
            <a:r>
              <a:rPr lang="en-US" dirty="0" smtClean="0"/>
              <a:t> = 40;</a:t>
            </a:r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TicketPrice</a:t>
            </a:r>
            <a:r>
              <a:rPr lang="en-US" dirty="0" smtClean="0"/>
              <a:t> = 35;</a:t>
            </a:r>
          </a:p>
          <a:p>
            <a:pPr marL="0" indent="0">
              <a:buNone/>
            </a:pPr>
            <a:r>
              <a:rPr lang="en-US" dirty="0" smtClean="0"/>
              <a:t>If (</a:t>
            </a:r>
            <a:r>
              <a:rPr lang="en-US" dirty="0" err="1" smtClean="0"/>
              <a:t>myMoney</a:t>
            </a:r>
            <a:r>
              <a:rPr lang="en-US" dirty="0" smtClean="0"/>
              <a:t>&gt;= </a:t>
            </a:r>
            <a:r>
              <a:rPr lang="en-US" dirty="0" err="1" smtClean="0"/>
              <a:t>TicketPrice</a:t>
            </a:r>
            <a:r>
              <a:rPr lang="en-US" dirty="0" smtClean="0"/>
              <a:t>){</a:t>
            </a:r>
          </a:p>
          <a:p>
            <a:pPr marL="457200" lvl="1" indent="0">
              <a:buNone/>
            </a:pPr>
            <a:r>
              <a:rPr lang="en-US" dirty="0" err="1" smtClean="0"/>
              <a:t>System.</a:t>
            </a:r>
            <a:r>
              <a:rPr lang="en-US" i="1" dirty="0" err="1" smtClean="0"/>
              <a:t>out.println</a:t>
            </a:r>
            <a:r>
              <a:rPr lang="en-US" i="1" dirty="0" smtClean="0"/>
              <a:t>(</a:t>
            </a:r>
            <a:r>
              <a:rPr lang="en-US" dirty="0" smtClean="0"/>
              <a:t>“Go to Cinema!”</a:t>
            </a:r>
            <a:r>
              <a:rPr lang="en-US" b="1" i="1" dirty="0" smtClean="0"/>
              <a:t>);</a:t>
            </a:r>
          </a:p>
          <a:p>
            <a:pPr marL="457200" lvl="1" indent="0">
              <a:buNone/>
            </a:pPr>
            <a:r>
              <a:rPr lang="en-US" b="1" i="1" dirty="0" smtClean="0"/>
              <a:t>} else {</a:t>
            </a:r>
          </a:p>
          <a:p>
            <a:pPr marL="457200" lvl="1" indent="0">
              <a:buNone/>
            </a:pPr>
            <a:r>
              <a:rPr lang="en-US" dirty="0" err="1" smtClean="0"/>
              <a:t>System.</a:t>
            </a:r>
            <a:r>
              <a:rPr lang="en-US" i="1" dirty="0" err="1" smtClean="0"/>
              <a:t>out.println</a:t>
            </a:r>
            <a:r>
              <a:rPr lang="en-US" i="1" dirty="0" smtClean="0"/>
              <a:t>(</a:t>
            </a:r>
            <a:r>
              <a:rPr lang="en-US" dirty="0" smtClean="0"/>
              <a:t>“Go to Home Dames”</a:t>
            </a:r>
            <a:r>
              <a:rPr lang="en-US" b="1" i="1" dirty="0" smtClean="0"/>
              <a:t>);</a:t>
            </a:r>
          </a:p>
          <a:p>
            <a:pPr marL="457200" lvl="1" indent="0">
              <a:buNone/>
            </a:pPr>
            <a:r>
              <a:rPr lang="en-US" b="1" i="1" dirty="0"/>
              <a:t>}</a:t>
            </a:r>
            <a:endParaRPr lang="ru-RU" b="1" i="1" dirty="0" smtClean="0"/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03460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Логическая функция </a:t>
            </a:r>
            <a:r>
              <a:rPr lang="en-US" b="1" dirty="0" smtClean="0">
                <a:solidFill>
                  <a:srgbClr val="FF0000"/>
                </a:solidFill>
              </a:rPr>
              <a:t>end</a:t>
            </a:r>
            <a:endParaRPr lang="ru-RU" b="1" dirty="0">
              <a:solidFill>
                <a:srgbClr val="FF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651304" cy="45259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myMoney</a:t>
            </a:r>
            <a:r>
              <a:rPr lang="en-US" dirty="0" smtClean="0"/>
              <a:t> = 40;</a:t>
            </a:r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TicketPrice</a:t>
            </a:r>
            <a:r>
              <a:rPr lang="en-US" dirty="0" smtClean="0"/>
              <a:t> = 35;</a:t>
            </a: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Boolean </a:t>
            </a:r>
            <a:r>
              <a:rPr lang="en-US" dirty="0" err="1" smtClean="0"/>
              <a:t>haveEnoughMoney</a:t>
            </a:r>
            <a:r>
              <a:rPr lang="en-US" dirty="0" smtClean="0"/>
              <a:t> = </a:t>
            </a:r>
            <a:r>
              <a:rPr lang="en-US" dirty="0" err="1" smtClean="0"/>
              <a:t>myMoney</a:t>
            </a:r>
            <a:r>
              <a:rPr lang="en-US" dirty="0" smtClean="0"/>
              <a:t>&gt;= </a:t>
            </a:r>
            <a:r>
              <a:rPr lang="en-US" dirty="0" err="1" smtClean="0"/>
              <a:t>TicketPrice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Boolean </a:t>
            </a:r>
            <a:r>
              <a:rPr lang="en-US" dirty="0" err="1" smtClean="0"/>
              <a:t>haveFriends</a:t>
            </a:r>
            <a:r>
              <a:rPr lang="en-US" dirty="0" smtClean="0"/>
              <a:t> = true;</a:t>
            </a:r>
          </a:p>
          <a:p>
            <a:pPr marL="0" indent="0">
              <a:buNone/>
            </a:pPr>
            <a:r>
              <a:rPr lang="en-US" dirty="0" smtClean="0"/>
              <a:t>If (</a:t>
            </a:r>
            <a:r>
              <a:rPr lang="en-US" dirty="0" err="1" smtClean="0"/>
              <a:t>haveEnoughMoney</a:t>
            </a:r>
            <a:r>
              <a:rPr lang="en-US" dirty="0" smtClean="0"/>
              <a:t>&amp; </a:t>
            </a:r>
            <a:r>
              <a:rPr lang="en-US" dirty="0" err="1" smtClean="0"/>
              <a:t>haveFriends</a:t>
            </a:r>
            <a:r>
              <a:rPr lang="en-US" dirty="0" smtClean="0"/>
              <a:t>){</a:t>
            </a:r>
          </a:p>
          <a:p>
            <a:pPr marL="457200" lvl="1" indent="0">
              <a:buNone/>
            </a:pPr>
            <a:r>
              <a:rPr lang="en-US" dirty="0" err="1" smtClean="0"/>
              <a:t>System.</a:t>
            </a:r>
            <a:r>
              <a:rPr lang="en-US" i="1" dirty="0" err="1" smtClean="0"/>
              <a:t>out.println</a:t>
            </a:r>
            <a:r>
              <a:rPr lang="en-US" i="1" dirty="0" smtClean="0"/>
              <a:t>(</a:t>
            </a:r>
            <a:r>
              <a:rPr lang="en-US" dirty="0" smtClean="0"/>
              <a:t>“Go to Cinema!”</a:t>
            </a:r>
            <a:r>
              <a:rPr lang="en-US" b="1" i="1" dirty="0" smtClean="0"/>
              <a:t>);</a:t>
            </a:r>
          </a:p>
          <a:p>
            <a:pPr marL="457200" lvl="1" indent="0">
              <a:buNone/>
            </a:pPr>
            <a:r>
              <a:rPr lang="en-US" b="1" i="1" dirty="0" smtClean="0"/>
              <a:t>} else {</a:t>
            </a:r>
          </a:p>
          <a:p>
            <a:pPr marL="457200" lvl="1" indent="0">
              <a:buNone/>
            </a:pPr>
            <a:r>
              <a:rPr lang="en-US" dirty="0" err="1" smtClean="0"/>
              <a:t>System.</a:t>
            </a:r>
            <a:r>
              <a:rPr lang="en-US" i="1" dirty="0" err="1" smtClean="0"/>
              <a:t>out.println</a:t>
            </a:r>
            <a:r>
              <a:rPr lang="en-US" i="1" dirty="0" smtClean="0"/>
              <a:t>(</a:t>
            </a:r>
            <a:r>
              <a:rPr lang="en-US" dirty="0" smtClean="0"/>
              <a:t>“Go to Home Dames”</a:t>
            </a:r>
            <a:r>
              <a:rPr lang="en-US" b="1" i="1" dirty="0" smtClean="0"/>
              <a:t>);</a:t>
            </a:r>
          </a:p>
          <a:p>
            <a:pPr marL="457200" lvl="1" indent="0">
              <a:buNone/>
            </a:pPr>
            <a:r>
              <a:rPr lang="en-US" b="1" i="1" dirty="0" smtClean="0"/>
              <a:t>}</a:t>
            </a:r>
            <a:endParaRPr lang="ru-RU" b="1" i="1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53399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Boolean </a:t>
            </a:r>
            <a:r>
              <a:rPr lang="en-US" dirty="0" err="1" smtClean="0"/>
              <a:t>havaCash</a:t>
            </a:r>
            <a:r>
              <a:rPr lang="en-US" dirty="0" smtClean="0"/>
              <a:t> = true;</a:t>
            </a:r>
          </a:p>
          <a:p>
            <a:r>
              <a:rPr lang="en-US" dirty="0" smtClean="0"/>
              <a:t>Boolean </a:t>
            </a:r>
            <a:r>
              <a:rPr lang="en-US" dirty="0" err="1" smtClean="0"/>
              <a:t>havaCard</a:t>
            </a:r>
            <a:r>
              <a:rPr lang="en-US" dirty="0" smtClean="0"/>
              <a:t> = true;</a:t>
            </a:r>
          </a:p>
          <a:p>
            <a:r>
              <a:rPr lang="en-US" dirty="0" smtClean="0"/>
              <a:t>If (</a:t>
            </a:r>
            <a:r>
              <a:rPr lang="en-US" dirty="0" err="1" smtClean="0"/>
              <a:t>haveCash</a:t>
            </a:r>
            <a:r>
              <a:rPr lang="en-US" dirty="0" smtClean="0"/>
              <a:t>  |  </a:t>
            </a:r>
            <a:r>
              <a:rPr lang="en-US" dirty="0" err="1" smtClean="0"/>
              <a:t>haveCard</a:t>
            </a:r>
            <a:r>
              <a:rPr lang="en-US" dirty="0" smtClean="0"/>
              <a:t>)</a:t>
            </a:r>
          </a:p>
          <a:p>
            <a:pPr marL="457200" lvl="1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System.</a:t>
            </a:r>
            <a:r>
              <a:rPr lang="en-US" i="1" dirty="0" err="1" smtClean="0"/>
              <a:t>out.println</a:t>
            </a:r>
            <a:r>
              <a:rPr lang="en-US" i="1" dirty="0" smtClean="0"/>
              <a:t>(</a:t>
            </a:r>
            <a:r>
              <a:rPr lang="en-US" dirty="0" smtClean="0"/>
              <a:t>“Go to Cinema!”</a:t>
            </a:r>
            <a:r>
              <a:rPr lang="en-US" b="1" i="1" dirty="0" smtClean="0"/>
              <a:t>);</a:t>
            </a:r>
          </a:p>
          <a:p>
            <a:pPr marL="457200" lvl="1" indent="0">
              <a:buNone/>
            </a:pPr>
            <a:r>
              <a:rPr lang="en-US" b="1" i="1" dirty="0" smtClean="0"/>
              <a:t>	} else {</a:t>
            </a:r>
          </a:p>
          <a:p>
            <a:pPr marL="457200" lvl="1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System.</a:t>
            </a:r>
            <a:r>
              <a:rPr lang="en-US" i="1" dirty="0" err="1" smtClean="0"/>
              <a:t>out.println</a:t>
            </a:r>
            <a:r>
              <a:rPr lang="en-US" i="1" dirty="0" smtClean="0"/>
              <a:t>(</a:t>
            </a:r>
            <a:r>
              <a:rPr lang="en-US" dirty="0" smtClean="0"/>
              <a:t>“Go to Home Dames”</a:t>
            </a:r>
            <a:r>
              <a:rPr lang="en-US" b="1" i="1" dirty="0" smtClean="0"/>
              <a:t>);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75417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4100</TotalTime>
  <Words>513</Words>
  <Application>Microsoft Office PowerPoint</Application>
  <PresentationFormat>Экран (4:3)</PresentationFormat>
  <Paragraphs>134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0" baseType="lpstr">
      <vt:lpstr>Arial</vt:lpstr>
      <vt:lpstr>Calibri</vt:lpstr>
      <vt:lpstr>Тема Office</vt:lpstr>
      <vt:lpstr>Ветвление</vt:lpstr>
      <vt:lpstr>Булевская переменная</vt:lpstr>
      <vt:lpstr>Булевская переменная</vt:lpstr>
      <vt:lpstr>Булевская переменная</vt:lpstr>
      <vt:lpstr>Булевская переменная</vt:lpstr>
      <vt:lpstr>Булевская переменная</vt:lpstr>
      <vt:lpstr>Структура ветвления</vt:lpstr>
      <vt:lpstr>Логическая функция end</vt:lpstr>
      <vt:lpstr>Презентация PowerPoint</vt:lpstr>
      <vt:lpstr>Сокращенная операция OR</vt:lpstr>
      <vt:lpstr>Сокращенная операция end</vt:lpstr>
      <vt:lpstr>Операции AND, OR, XOR</vt:lpstr>
      <vt:lpstr>Тернарная операция</vt:lpstr>
      <vt:lpstr>Вложенные ветвления</vt:lpstr>
      <vt:lpstr>Ввод значений переменных с клавиатуры</vt:lpstr>
      <vt:lpstr>Задание</vt:lpstr>
      <vt:lpstr>Домашнее задание (7 тестов) 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Ветвление</dc:title>
  <dc:creator>Administrator</dc:creator>
  <cp:lastModifiedBy>Administrator</cp:lastModifiedBy>
  <cp:revision>26</cp:revision>
  <dcterms:created xsi:type="dcterms:W3CDTF">2016-09-18T18:44:33Z</dcterms:created>
  <dcterms:modified xsi:type="dcterms:W3CDTF">2018-10-01T18:56:38Z</dcterms:modified>
</cp:coreProperties>
</file>