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r1j4y70v0pTZpKTMJOqMMZVBSd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mine Elglaly" initials="YE" lastIdx="2" clrIdx="0">
    <p:extLst>
      <p:ext uri="{19B8F6BF-5375-455C-9EA6-DF929625EA0E}">
        <p15:presenceInfo xmlns:p15="http://schemas.microsoft.com/office/powerpoint/2012/main" userId="S::elglaly@wwu.edu::7be13e61-0dc8-447c-b094-f54461c46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90"/>
    <p:restoredTop sz="79241"/>
  </p:normalViewPr>
  <p:slideViewPr>
    <p:cSldViewPr snapToGrid="0">
      <p:cViewPr varScale="1">
        <p:scale>
          <a:sx n="82" d="100"/>
          <a:sy n="82" d="100"/>
        </p:scale>
        <p:origin x="168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toolba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c509b009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c509b009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nowinstitute.org/disabilitybiasai-2019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access.org/newsletter/2019-10/gu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nowinstitute.org/disabilitybiasai-2019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accessibility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section508.gov/manage/laws-and-policies" TargetMode="External"/><Relationship Id="rId5" Type="http://schemas.openxmlformats.org/officeDocument/2006/relationships/hyperlink" Target="https://www.w3.org/WAI/standards-guidelines/wcag/" TargetMode="External"/><Relationship Id="rId4" Type="http://schemas.openxmlformats.org/officeDocument/2006/relationships/hyperlink" Target="https://www.microsoft.com/en-us/ai/ai-for-accessibility-projec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dc.gov/ncbddd/disabilityandhealth/infographic-disability-impacts-al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ave.webaim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377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28" y="0"/>
            <a:ext cx="9143772" cy="51435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977551" y="2988"/>
            <a:ext cx="7329573" cy="5143500"/>
            <a:chOff x="1303402" y="3985"/>
            <a:chExt cx="9772765" cy="6858000"/>
          </a:xfrm>
        </p:grpSpPr>
        <p:sp>
          <p:nvSpPr>
            <p:cNvPr id="91" name="Google Shape;91;p1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2411796" y="1323305"/>
            <a:ext cx="4320635" cy="173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 sz="3900">
                <a:solidFill>
                  <a:schemeClr val="dk2"/>
                </a:solidFill>
              </a:rPr>
              <a:t>Accessibility and AI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411796" y="3123864"/>
            <a:ext cx="4320635" cy="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rot="-964587">
            <a:off x="-376302" y="727288"/>
            <a:ext cx="2925267" cy="3134219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0" y="440150"/>
            <a:ext cx="28674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Non-Inclusive AI 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3607694" y="487110"/>
            <a:ext cx="4916510" cy="415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Body recognition systems (e.g., in AR/VR)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Speech recognition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Scholar Jutta Treviranus tested an AI model that guides autonomous vehicles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Treviaranus recounts, “When I presented a capture of my friend who uses a wheelchair to the learning models, they all chose to run her over.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I was told that the learning models were immature models and not yet smart enough to recognize people in wheelchairs.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When I came back to test out the smarter models they ran her over </a:t>
            </a:r>
            <a:r>
              <a:rPr lang="en-US" sz="1500" i="1"/>
              <a:t>with greater confidence. 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4048925" y="3897463"/>
            <a:ext cx="73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https://ainowinstitute.org/disabilitybiasai-2019.pdf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9" descr="A person on a wheelchair corssing the road.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00" y="3267025"/>
            <a:ext cx="2633336" cy="1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AI as a Solution</a:t>
            </a:r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Automated alt-text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Contrast analysis of an image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Content simplification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Engineering software for accessibility, Microsoft Press, 2009.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Web For Everyone, Rosenfeld Media, 2014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http://www.sigaccess.org/newsletter/2019-10/guo.html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https://ainowinstitute.org/disabilitybiasai-2019.pdf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c509b0097_2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Reading, Sources and Opportunities</a:t>
            </a:r>
            <a:endParaRPr/>
          </a:p>
        </p:txBody>
      </p:sp>
      <p:sp>
        <p:nvSpPr>
          <p:cNvPr id="219" name="Google Shape;219;gcc509b0097_2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/>
            <a:r>
              <a:rPr lang="en-US" dirty="0">
                <a:hlinkClick r:id="rId3"/>
              </a:rPr>
              <a:t>Accessibility Fundamentals</a:t>
            </a:r>
            <a:endParaRPr lang="en-US" dirty="0"/>
          </a:p>
          <a:p>
            <a:pPr marL="0" indent="0">
              <a:buNone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342900"/>
            <a:r>
              <a:rPr lang="en-US" u="sng" dirty="0">
                <a:solidFill>
                  <a:schemeClr val="hlink"/>
                </a:solidFill>
                <a:hlinkClick r:id="rId4"/>
              </a:rPr>
              <a:t>Microsoft AI for accessibility projects</a:t>
            </a:r>
            <a:endParaRPr lang="en-US" u="sng" dirty="0">
              <a:solidFill>
                <a:schemeClr val="hlink"/>
              </a:solidFill>
            </a:endParaRPr>
          </a:p>
          <a:p>
            <a:pPr marL="342900"/>
            <a:endParaRPr lang="en-US" dirty="0"/>
          </a:p>
          <a:p>
            <a:pPr marL="342900"/>
            <a:r>
              <a:rPr lang="en-US" dirty="0">
                <a:hlinkClick r:id="rId5"/>
              </a:rPr>
              <a:t>Web Content Accessibility Guidelines (WCAG) </a:t>
            </a:r>
            <a:endParaRPr lang="en-US" dirty="0"/>
          </a:p>
          <a:p>
            <a:pPr marL="342900"/>
            <a:endParaRPr lang="en-US" dirty="0"/>
          </a:p>
          <a:p>
            <a:pPr marL="342900"/>
            <a:r>
              <a:rPr lang="en-US" dirty="0">
                <a:hlinkClick r:id="rId6"/>
              </a:rPr>
              <a:t>Section 508: Accessibility Laws and Policies</a:t>
            </a:r>
            <a:endParaRPr lang="en-US" dirty="0"/>
          </a:p>
          <a:p>
            <a:pPr marL="342900"/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4281678" y="0"/>
            <a:ext cx="4862322" cy="51435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05523" y="602216"/>
            <a:ext cx="4738987" cy="10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rPr lang="en-US" sz="2700" dirty="0">
                <a:solidFill>
                  <a:srgbClr val="000000"/>
                </a:solidFill>
              </a:rPr>
              <a:t>What is Accessibility? </a:t>
            </a:r>
            <a:endParaRPr dirty="0"/>
          </a:p>
        </p:txBody>
      </p:sp>
      <p:sp>
        <p:nvSpPr>
          <p:cNvPr id="108" name="Google Shape;108;p2" descr="Icon of a person on a wheelchair"/>
          <p:cNvSpPr/>
          <p:nvPr/>
        </p:nvSpPr>
        <p:spPr>
          <a:xfrm>
            <a:off x="4567227" y="2220515"/>
            <a:ext cx="2001561" cy="2001561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117760" y="1"/>
            <a:ext cx="3026240" cy="2571110"/>
          </a:xfrm>
          <a:custGeom>
            <a:avLst/>
            <a:gdLst/>
            <a:ahLst/>
            <a:cxnLst/>
            <a:rect l="l" t="t" r="r" b="b"/>
            <a:pathLst>
              <a:path w="4034987" h="3428147" extrusionOk="0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 descr="Icon of a person holding a ca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0979" y="158112"/>
            <a:ext cx="1822187" cy="182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Screen Shot 2015-12-04 at 4.20.35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8742" y="2609055"/>
            <a:ext cx="1148602" cy="120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6794348" y="3193927"/>
            <a:ext cx="2349652" cy="1949573"/>
          </a:xfrm>
          <a:custGeom>
            <a:avLst/>
            <a:gdLst/>
            <a:ahLst/>
            <a:cxnLst/>
            <a:rect l="l" t="t" r="r" b="b"/>
            <a:pathLst>
              <a:path w="3061881" h="2540529" extrusionOk="0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 descr="Bus with open door and access ram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50176" y="3773586"/>
            <a:ext cx="1824087" cy="121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5EED-A463-C04E-B582-ECAEC9DBC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1E1C-1BB2-8E41-BC70-7F887C71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F682-A691-4248-B060-A5B02702A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wheelchair ramp blocked">
            <a:extLst>
              <a:ext uri="{FF2B5EF4-FFF2-40B4-BE49-F238E27FC236}">
                <a16:creationId xmlns:a16="http://schemas.microsoft.com/office/drawing/2014/main" id="{B7E38E7B-9A33-4A4B-98E4-D26EFCD07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322"/>
            <a:ext cx="7620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914377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884682" y="946067"/>
            <a:ext cx="7372350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685800" lvl="0" indent="-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</a:pPr>
            <a:r>
              <a:rPr lang="en-US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is Accessibility Important?</a:t>
            </a:r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-228" y="0"/>
            <a:ext cx="2521551" cy="1892135"/>
            <a:chOff x="-305" y="-1"/>
            <a:chExt cx="3832880" cy="2876136"/>
          </a:xfrm>
        </p:grpSpPr>
        <p:sp>
          <p:nvSpPr>
            <p:cNvPr id="122" name="Google Shape;122;p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603504" y="2120564"/>
            <a:ext cx="3845172" cy="242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More than one billion people around the world live with disabilities. 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US" sz="1400">
                <a:solidFill>
                  <a:schemeClr val="dk2"/>
                </a:solidFill>
              </a:rPr>
              <a:t>In the United States, approximately 20% of individuals above the age of 18 have some disability.  </a:t>
            </a:r>
            <a:endParaRPr/>
          </a:p>
          <a:p>
            <a:pPr marL="171450" lvl="0" indent="-82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solidFill>
                <a:schemeClr val="dk2"/>
              </a:solidFill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 rot="5400000" flipH="1">
            <a:off x="7639299" y="3639028"/>
            <a:ext cx="1613753" cy="1395192"/>
            <a:chOff x="-305" y="-4155"/>
            <a:chExt cx="2514948" cy="2174333"/>
          </a:xfrm>
        </p:grpSpPr>
        <p:sp>
          <p:nvSpPr>
            <p:cNvPr id="128" name="Google Shape;128;p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3" descr="Infographics showing a map for the US and data on the population of people with and without disabilities. 22% pf adults in the unites states have some type of disability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033" y="2433649"/>
            <a:ext cx="3716020" cy="180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4822033" y="4055691"/>
            <a:ext cx="3716020" cy="180226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http://www.cdc.gov/ncbddd/disabilityandhealth/infographic-disability-impacts-all.html</a:t>
            </a: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630936" y="250983"/>
            <a:ext cx="7882128" cy="8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reasons for making software accessible to people with disabilities are multifold:</a:t>
            </a:r>
            <a:endParaRPr dirty="0"/>
          </a:p>
        </p:txBody>
      </p:sp>
      <p:sp>
        <p:nvSpPr>
          <p:cNvPr id="140" name="Google Shape;140;p4"/>
          <p:cNvSpPr/>
          <p:nvPr/>
        </p:nvSpPr>
        <p:spPr>
          <a:xfrm>
            <a:off x="632079" y="0"/>
            <a:ext cx="7879842" cy="143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30936" y="1134745"/>
            <a:ext cx="7879842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630936" y="1639688"/>
            <a:ext cx="7854469" cy="2759229"/>
            <a:chOff x="12686" y="321169"/>
            <a:chExt cx="7854469" cy="2759229"/>
          </a:xfrm>
        </p:grpSpPr>
        <p:sp>
          <p:nvSpPr>
            <p:cNvPr id="143" name="Google Shape;143;p4" descr="An icon for a balanced scale."/>
            <p:cNvSpPr/>
            <p:nvPr/>
          </p:nvSpPr>
          <p:spPr>
            <a:xfrm>
              <a:off x="1005780" y="321169"/>
              <a:ext cx="1625062" cy="16250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686" y="2360398"/>
              <a:ext cx="361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12686" y="2360398"/>
              <a:ext cx="361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alibri"/>
                <a:buNone/>
              </a:pPr>
              <a:r>
                <a:rPr lang="en-US" sz="3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Ethical Reasons</a:t>
              </a:r>
              <a:endPara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 descr="A grey icon for a screen and phone."/>
            <p:cNvSpPr/>
            <p:nvPr/>
          </p:nvSpPr>
          <p:spPr>
            <a:xfrm>
              <a:off x="5248999" y="321169"/>
              <a:ext cx="1625062" cy="16250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255905" y="2360398"/>
              <a:ext cx="361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255905" y="2360398"/>
              <a:ext cx="361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alibri"/>
                <a:buNone/>
              </a:pPr>
              <a:r>
                <a:rPr lang="en-US" sz="39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Reasons</a:t>
              </a:r>
              <a:endPara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4440323" y="0"/>
            <a:ext cx="4703677" cy="51435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603748" y="598833"/>
            <a:ext cx="3602727" cy="98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600">
                <a:solidFill>
                  <a:schemeClr val="dk2"/>
                </a:solidFill>
              </a:rPr>
              <a:t>How to Engineer Accessible Software? 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body" idx="1"/>
          </p:nvPr>
        </p:nvSpPr>
        <p:spPr>
          <a:xfrm>
            <a:off x="603747" y="2267987"/>
            <a:ext cx="3530103" cy="284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Planning &amp; Requirements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Design &amp; Implementation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Testing &amp; Maintenance</a:t>
            </a:r>
            <a:endParaRPr sz="1500">
              <a:solidFill>
                <a:srgbClr val="000000"/>
              </a:solidFill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u="sng">
              <a:solidFill>
                <a:srgbClr val="00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95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57" name="Google Shape;157;p5"/>
          <p:cNvSpPr/>
          <p:nvPr/>
        </p:nvSpPr>
        <p:spPr>
          <a:xfrm flipH="1">
            <a:off x="5035436" y="442976"/>
            <a:ext cx="4108564" cy="4707631"/>
          </a:xfrm>
          <a:custGeom>
            <a:avLst/>
            <a:gdLst/>
            <a:ahLst/>
            <a:cxnLst/>
            <a:rect l="l" t="t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Diagram of two persons. One person holding a cane and asking the other person to guide them to the checkout. The other person pointing and saying it is just over there.&#10;&#10;"/>
          <p:cNvPicPr preferRelativeResize="0"/>
          <p:nvPr/>
        </p:nvPicPr>
        <p:blipFill rotWithShape="1">
          <a:blip r:embed="rId5">
            <a:alphaModFix/>
          </a:blip>
          <a:srcRect t="164" r="1"/>
          <a:stretch/>
        </p:blipFill>
        <p:spPr>
          <a:xfrm>
            <a:off x="5169988" y="577527"/>
            <a:ext cx="3974012" cy="4573079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945115" y="3428487"/>
            <a:ext cx="3261360" cy="14773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disability is not the problem.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accessibility is the problem.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Jemni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#TED2013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>
            <a:spLocks noGrp="1"/>
          </p:cNvSpPr>
          <p:nvPr>
            <p:ph type="ctrTitle"/>
          </p:nvPr>
        </p:nvSpPr>
        <p:spPr>
          <a:xfrm>
            <a:off x="2284026" y="1532747"/>
            <a:ext cx="4578895" cy="152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Not all Disabilities are Visible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ubTitle" idx="1"/>
          </p:nvPr>
        </p:nvSpPr>
        <p:spPr>
          <a:xfrm>
            <a:off x="2284026" y="3056038"/>
            <a:ext cx="4578895" cy="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750956" y="3137994"/>
            <a:ext cx="7419109" cy="86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		             		Problem Solving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Comprehension				Processing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 descr="Memory Cards used to represent memory" title="Memory Car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6912" y="2893659"/>
            <a:ext cx="815138" cy="81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0" y="4932947"/>
            <a:ext cx="9144000" cy="21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 descr="Reflow is the way browsers and document readers organize content to fit the width of the viewport (window)&#10;&#10;Many of you may know reflow by another name: ‘Responsive Web Design’&#10;&#10;Reflow is controlled by media queries in CSS &#10;An example of this is: @media only screen and (max-width: 600px)&#10;"/>
          <p:cNvSpPr txBox="1">
            <a:spLocks noGrp="1"/>
          </p:cNvSpPr>
          <p:nvPr>
            <p:ph type="body" idx="1"/>
          </p:nvPr>
        </p:nvSpPr>
        <p:spPr>
          <a:xfrm>
            <a:off x="628650" y="1594613"/>
            <a:ext cx="78867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Cognitive impairments </a:t>
            </a:r>
            <a:r>
              <a:rPr lang="en-US"/>
              <a:t>can be physical, mental, or behavioral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some cerebral tasks are:</a:t>
            </a:r>
            <a:endParaRPr/>
          </a:p>
        </p:txBody>
      </p:sp>
      <p:sp>
        <p:nvSpPr>
          <p:cNvPr id="176" name="Google Shape;176;p7" descr="What is Reflow?"/>
          <p:cNvSpPr txBox="1">
            <a:spLocks noGrp="1"/>
          </p:cNvSpPr>
          <p:nvPr>
            <p:ph type="title"/>
          </p:nvPr>
        </p:nvSpPr>
        <p:spPr>
          <a:xfrm>
            <a:off x="628650" y="41100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A </a:t>
            </a:r>
            <a:r>
              <a:rPr lang="en-US" b="1"/>
              <a:t>cognitive impairment</a:t>
            </a:r>
            <a:r>
              <a:rPr lang="en-US"/>
              <a:t> is something that inhibits a user's ability to perform one or more</a:t>
            </a:r>
            <a:r>
              <a:rPr lang="en-US" b="1"/>
              <a:t> cerebral tasks.</a:t>
            </a:r>
            <a:endParaRPr/>
          </a:p>
        </p:txBody>
      </p:sp>
      <p:pic>
        <p:nvPicPr>
          <p:cNvPr id="177" name="Google Shape;177;p7" descr="Representation of problem solving" title="Silhouette with lightbulb in the he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1256" y="2928610"/>
            <a:ext cx="745228" cy="74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 descr="Representation of comprehension &#10;" title="Silhouette with brain in the he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6832" y="4003519"/>
            <a:ext cx="745219" cy="74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 descr="Representation of processing" title="Silhouette with gears in the hea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2925" y="4003517"/>
            <a:ext cx="745219" cy="7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Accessibility Benefits Everyone!</a:t>
            </a:r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86" name="Google Shape;186;p8" descr="Inclusive design toolkit by Microsoft. It shows examples of permanent, temporary, and situational disabilities for the following touch, visual, hearing, and speech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1901" y="1268016"/>
            <a:ext cx="3118330" cy="387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354</Words>
  <Application>Microsoft Macintosh PowerPoint</Application>
  <PresentationFormat>On-screen Show (16:9)</PresentationFormat>
  <Paragraphs>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Accessibility and AI</vt:lpstr>
      <vt:lpstr>What is Accessibility? </vt:lpstr>
      <vt:lpstr>PowerPoint Presentation</vt:lpstr>
      <vt:lpstr>Why is Accessibility Important?</vt:lpstr>
      <vt:lpstr>The reasons for making software accessible to people with disabilities are multifold:</vt:lpstr>
      <vt:lpstr>How to Engineer Accessible Software? </vt:lpstr>
      <vt:lpstr>Not all Disabilities are Visible</vt:lpstr>
      <vt:lpstr>A cognitive impairment is something that inhibits a user's ability to perform one or more cerebral tasks.</vt:lpstr>
      <vt:lpstr>Accessibility Benefits Everyone!</vt:lpstr>
      <vt:lpstr>Non-Inclusive AI </vt:lpstr>
      <vt:lpstr>AI as a Solution</vt:lpstr>
      <vt:lpstr>References</vt:lpstr>
      <vt:lpstr>Further Reading, Sources and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and AI</dc:title>
  <cp:lastModifiedBy>Yasmine Elglaly</cp:lastModifiedBy>
  <cp:revision>14</cp:revision>
  <dcterms:modified xsi:type="dcterms:W3CDTF">2021-11-26T20:13:33Z</dcterms:modified>
</cp:coreProperties>
</file>