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4" r:id="rId1"/>
  </p:sldMasterIdLst>
  <p:notesMasterIdLst>
    <p:notesMasterId r:id="rId30"/>
  </p:notesMasterIdLst>
  <p:handoutMasterIdLst>
    <p:handoutMasterId r:id="rId31"/>
  </p:handoutMasterIdLst>
  <p:sldIdLst>
    <p:sldId id="257" r:id="rId2"/>
    <p:sldId id="265" r:id="rId3"/>
    <p:sldId id="258" r:id="rId4"/>
    <p:sldId id="271" r:id="rId5"/>
    <p:sldId id="272" r:id="rId6"/>
    <p:sldId id="273" r:id="rId7"/>
    <p:sldId id="274" r:id="rId8"/>
    <p:sldId id="275" r:id="rId9"/>
    <p:sldId id="276" r:id="rId10"/>
    <p:sldId id="278" r:id="rId11"/>
    <p:sldId id="277" r:id="rId12"/>
    <p:sldId id="279" r:id="rId13"/>
    <p:sldId id="280" r:id="rId14"/>
    <p:sldId id="266" r:id="rId15"/>
    <p:sldId id="267" r:id="rId16"/>
    <p:sldId id="268" r:id="rId17"/>
    <p:sldId id="269" r:id="rId18"/>
    <p:sldId id="260" r:id="rId19"/>
    <p:sldId id="261" r:id="rId20"/>
    <p:sldId id="262" r:id="rId21"/>
    <p:sldId id="263" r:id="rId22"/>
    <p:sldId id="264" r:id="rId23"/>
    <p:sldId id="270" r:id="rId24"/>
    <p:sldId id="283" r:id="rId25"/>
    <p:sldId id="281" r:id="rId26"/>
    <p:sldId id="282" r:id="rId27"/>
    <p:sldId id="285" r:id="rId28"/>
    <p:sldId id="259" r:id="rId2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hiddenSlides="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78717" autoAdjust="0"/>
  </p:normalViewPr>
  <p:slideViewPr>
    <p:cSldViewPr snapToGrid="0">
      <p:cViewPr varScale="1">
        <p:scale>
          <a:sx n="111" d="100"/>
          <a:sy n="111" d="100"/>
        </p:scale>
        <p:origin x="200" y="232"/>
      </p:cViewPr>
      <p:guideLst>
        <p:guide orient="horz" pos="1620"/>
        <p:guide pos="2880"/>
      </p:guideLst>
    </p:cSldViewPr>
  </p:slideViewPr>
  <p:notesTextViewPr>
    <p:cViewPr>
      <p:scale>
        <a:sx n="1" d="1"/>
        <a:sy n="1" d="1"/>
      </p:scale>
      <p:origin x="0" y="-6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2CCFBD-CFA8-714A-B6F2-8ACBB6F69C5B}" type="datetimeFigureOut">
              <a:rPr lang="en-US" smtClean="0"/>
              <a:t>10/6/21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8481041-B5BF-5945-8A1A-8A1EB1824FDC}" type="slidenum">
              <a:rPr lang="en-US" smtClean="0"/>
              <a:t>‹#›</a:t>
            </a:fld>
            <a:endParaRPr lang="en-US"/>
          </a:p>
        </p:txBody>
      </p:sp>
    </p:spTree>
    <p:extLst>
      <p:ext uri="{BB962C8B-B14F-4D97-AF65-F5344CB8AC3E}">
        <p14:creationId xmlns:p14="http://schemas.microsoft.com/office/powerpoint/2010/main" val="838890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15738114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harpbrains.com/blog/2006/12/18/what-are-cognitive-abilitie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harpbrains.com/blog/2015/04/01/brain-teaser-to-test-attention-and-memory-can-you-identify-apples-logo/"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lang="en-US" baseline="0" dirty="0"/>
          </a:p>
        </p:txBody>
      </p:sp>
    </p:spTree>
    <p:extLst>
      <p:ext uri="{BB962C8B-B14F-4D97-AF65-F5344CB8AC3E}">
        <p14:creationId xmlns:p14="http://schemas.microsoft.com/office/powerpoint/2010/main" val="925511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Context of the task: location, time of day, cultural/institutional context </a:t>
            </a:r>
          </a:p>
        </p:txBody>
      </p:sp>
    </p:spTree>
    <p:extLst>
      <p:ext uri="{BB962C8B-B14F-4D97-AF65-F5344CB8AC3E}">
        <p14:creationId xmlns:p14="http://schemas.microsoft.com/office/powerpoint/2010/main" val="1876810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Can be</a:t>
            </a:r>
            <a:r>
              <a:rPr lang="en-US" sz="1200" kern="1200" baseline="0" dirty="0">
                <a:solidFill>
                  <a:schemeClr val="tx1"/>
                </a:solidFill>
                <a:effectLst/>
                <a:latin typeface="+mn-lt"/>
                <a:ea typeface="+mn-ea"/>
                <a:cs typeface="+mn-cs"/>
              </a:rPr>
              <a:t> more useful in </a:t>
            </a:r>
            <a:r>
              <a:rPr lang="en-US" sz="1200" kern="1200" baseline="0" dirty="0" err="1">
                <a:solidFill>
                  <a:schemeClr val="tx1"/>
                </a:solidFill>
                <a:effectLst/>
                <a:latin typeface="+mn-lt"/>
                <a:ea typeface="+mn-ea"/>
                <a:cs typeface="+mn-cs"/>
              </a:rPr>
              <a:t>Husen</a:t>
            </a:r>
            <a:r>
              <a:rPr lang="en-US" sz="1200" kern="1200" baseline="0" dirty="0">
                <a:solidFill>
                  <a:schemeClr val="tx1"/>
                </a:solidFill>
                <a:effectLst/>
                <a:latin typeface="+mn-lt"/>
                <a:ea typeface="+mn-ea"/>
                <a:cs typeface="+mn-cs"/>
              </a:rPr>
              <a:t>. Adam and </a:t>
            </a:r>
            <a:r>
              <a:rPr lang="en-US" sz="1200" kern="1200" baseline="0" dirty="0" err="1">
                <a:solidFill>
                  <a:schemeClr val="tx1"/>
                </a:solidFill>
                <a:effectLst/>
                <a:latin typeface="+mn-lt"/>
                <a:ea typeface="+mn-ea"/>
                <a:cs typeface="+mn-cs"/>
              </a:rPr>
              <a:t>Jan;s</a:t>
            </a:r>
            <a:r>
              <a:rPr lang="en-US" sz="1200" kern="1200" baseline="0" dirty="0">
                <a:solidFill>
                  <a:schemeClr val="tx1"/>
                </a:solidFill>
                <a:effectLst/>
                <a:latin typeface="+mn-lt"/>
                <a:ea typeface="+mn-ea"/>
                <a:cs typeface="+mn-cs"/>
              </a:rPr>
              <a:t> projects as users already using tools or apps to solve the a11y problem.</a:t>
            </a:r>
          </a:p>
          <a:p>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•Emerged from strong labor movement in Scandinavia in the early 70s </a:t>
            </a:r>
          </a:p>
          <a:p>
            <a:r>
              <a:rPr lang="en-US" sz="1200" kern="1200" dirty="0">
                <a:solidFill>
                  <a:schemeClr val="tx1"/>
                </a:solidFill>
                <a:effectLst/>
                <a:latin typeface="+mn-lt"/>
                <a:ea typeface="+mn-ea"/>
                <a:cs typeface="+mn-cs"/>
              </a:rPr>
              <a:t>–political aspect, distribution of power </a:t>
            </a:r>
          </a:p>
          <a:p>
            <a:r>
              <a:rPr lang="en-US" sz="1200" kern="1200" dirty="0">
                <a:solidFill>
                  <a:schemeClr val="tx1"/>
                </a:solidFill>
                <a:effectLst/>
                <a:latin typeface="+mn-lt"/>
                <a:ea typeface="+mn-ea"/>
                <a:cs typeface="+mn-cs"/>
              </a:rPr>
              <a:t>•From top-down, management-driven, to a bottom-up, democratic, humanistic perspective </a:t>
            </a:r>
          </a:p>
          <a:p>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Articulating problems and co-creating solutions in cooperation with users </a:t>
            </a:r>
          </a:p>
          <a:p>
            <a:r>
              <a:rPr lang="en-US" sz="1200" kern="1200" dirty="0">
                <a:solidFill>
                  <a:schemeClr val="tx1"/>
                </a:solidFill>
                <a:effectLst/>
                <a:latin typeface="+mn-lt"/>
                <a:ea typeface="+mn-ea"/>
                <a:cs typeface="+mn-cs"/>
              </a:rPr>
              <a:t>•Other names for PD include Cooperative Design and Collective Resource Approach</a:t>
            </a:r>
          </a:p>
          <a:p>
            <a:endParaRPr lang="en-US" dirty="0"/>
          </a:p>
        </p:txBody>
      </p:sp>
      <p:sp>
        <p:nvSpPr>
          <p:cNvPr id="4" name="Slide Number Placeholder 3"/>
          <p:cNvSpPr>
            <a:spLocks noGrp="1"/>
          </p:cNvSpPr>
          <p:nvPr>
            <p:ph type="sldNum" sz="quarter" idx="10"/>
          </p:nvPr>
        </p:nvSpPr>
        <p:spPr/>
        <p:txBody>
          <a:bodyPr/>
          <a:lstStyle/>
          <a:p>
            <a:fld id="{0EDE78E8-50A6-4A4B-BFE2-C6ECD821ABAB}" type="slidenum">
              <a:rPr lang="en-US" smtClean="0"/>
              <a:t>17</a:t>
            </a:fld>
            <a:endParaRPr lang="en-US"/>
          </a:p>
        </p:txBody>
      </p:sp>
    </p:spTree>
    <p:extLst>
      <p:ext uri="{BB962C8B-B14F-4D97-AF65-F5344CB8AC3E}">
        <p14:creationId xmlns:p14="http://schemas.microsoft.com/office/powerpoint/2010/main" val="1393281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https://dl-</a:t>
            </a:r>
            <a:r>
              <a:rPr lang="en-US" sz="1100" kern="1200" dirty="0" err="1">
                <a:solidFill>
                  <a:schemeClr val="tx1"/>
                </a:solidFill>
                <a:effectLst/>
                <a:latin typeface="+mn-lt"/>
                <a:ea typeface="+mn-ea"/>
                <a:cs typeface="+mn-cs"/>
              </a:rPr>
              <a:t>acm</a:t>
            </a:r>
            <a:r>
              <a:rPr lang="en-US" sz="1100" kern="1200" dirty="0">
                <a:solidFill>
                  <a:schemeClr val="tx1"/>
                </a:solidFill>
                <a:effectLst/>
                <a:latin typeface="+mn-lt"/>
                <a:ea typeface="+mn-ea"/>
                <a:cs typeface="+mn-cs"/>
              </a:rPr>
              <a:t>-</a:t>
            </a:r>
            <a:r>
              <a:rPr lang="en-US" sz="1100" kern="1200" dirty="0" err="1">
                <a:solidFill>
                  <a:schemeClr val="tx1"/>
                </a:solidFill>
                <a:effectLst/>
                <a:latin typeface="+mn-lt"/>
                <a:ea typeface="+mn-ea"/>
                <a:cs typeface="+mn-cs"/>
              </a:rPr>
              <a:t>org.ezproxy.library.wwu.edu</a:t>
            </a:r>
            <a:r>
              <a:rPr lang="en-US" sz="1100" kern="1200" dirty="0">
                <a:solidFill>
                  <a:schemeClr val="tx1"/>
                </a:solidFill>
                <a:effectLst/>
                <a:latin typeface="+mn-lt"/>
                <a:ea typeface="+mn-ea"/>
                <a:cs typeface="+mn-cs"/>
              </a:rPr>
              <a:t>/</a:t>
            </a:r>
            <a:r>
              <a:rPr lang="en-US" sz="1100" kern="1200" dirty="0" err="1">
                <a:solidFill>
                  <a:schemeClr val="tx1"/>
                </a:solidFill>
                <a:effectLst/>
                <a:latin typeface="+mn-lt"/>
                <a:ea typeface="+mn-ea"/>
                <a:cs typeface="+mn-cs"/>
              </a:rPr>
              <a:t>doi</a:t>
            </a:r>
            <a:r>
              <a:rPr lang="en-US" sz="1100" kern="1200" dirty="0">
                <a:solidFill>
                  <a:schemeClr val="tx1"/>
                </a:solidFill>
                <a:effectLst/>
                <a:latin typeface="+mn-lt"/>
                <a:ea typeface="+mn-ea"/>
                <a:cs typeface="+mn-cs"/>
              </a:rPr>
              <a:t>/pdf/10.1145/3173574.3174203</a:t>
            </a:r>
          </a:p>
          <a:p>
            <a:r>
              <a:rPr lang="en-US" sz="1100" kern="1200">
                <a:solidFill>
                  <a:schemeClr val="tx1"/>
                </a:solidFill>
                <a:effectLst/>
                <a:latin typeface="+mn-lt"/>
                <a:ea typeface="+mn-ea"/>
                <a:cs typeface="+mn-cs"/>
              </a:rPr>
              <a:t>For </a:t>
            </a:r>
            <a:r>
              <a:rPr lang="en-US" sz="1100" kern="1200" dirty="0">
                <a:solidFill>
                  <a:schemeClr val="tx1"/>
                </a:solidFill>
                <a:effectLst/>
                <a:latin typeface="+mn-lt"/>
                <a:ea typeface="+mn-ea"/>
                <a:cs typeface="+mn-cs"/>
              </a:rPr>
              <a:t>blind people, you can use tangible objects, such as raised-line map, magnet board</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 Mock-ups and lo-fidelity prototypes provide hands-on experience with new situations</a:t>
            </a:r>
          </a:p>
          <a:p>
            <a:r>
              <a:rPr lang="en-US" sz="1100" kern="1200" dirty="0">
                <a:solidFill>
                  <a:schemeClr val="tx1"/>
                </a:solidFill>
                <a:effectLst/>
                <a:latin typeface="+mn-lt"/>
                <a:ea typeface="+mn-ea"/>
                <a:cs typeface="+mn-cs"/>
              </a:rPr>
              <a:t>• Everyone has the knowledge and tools (pens, scissors, etc.) to make modifications</a:t>
            </a:r>
          </a:p>
          <a:p>
            <a:r>
              <a:rPr lang="en-US" sz="1100" kern="1200" dirty="0">
                <a:solidFill>
                  <a:schemeClr val="tx1"/>
                </a:solidFill>
                <a:effectLst/>
                <a:latin typeface="+mn-lt"/>
                <a:ea typeface="+mn-ea"/>
                <a:cs typeface="+mn-cs"/>
              </a:rPr>
              <a:t>• Everyone understands their limitations</a:t>
            </a:r>
          </a:p>
          <a:p>
            <a:r>
              <a:rPr lang="en-US" sz="1100" kern="1200" dirty="0">
                <a:solidFill>
                  <a:schemeClr val="tx1"/>
                </a:solidFill>
                <a:effectLst/>
                <a:latin typeface="+mn-lt"/>
                <a:ea typeface="+mn-ea"/>
                <a:cs typeface="+mn-cs"/>
              </a:rPr>
              <a:t>• They can be made cheaply</a:t>
            </a:r>
          </a:p>
          <a:p>
            <a:r>
              <a:rPr lang="en-US" sz="1100" kern="1200" dirty="0">
                <a:solidFill>
                  <a:schemeClr val="tx1"/>
                </a:solidFill>
                <a:effectLst/>
                <a:latin typeface="+mn-lt"/>
                <a:ea typeface="+mn-ea"/>
                <a:cs typeface="+mn-cs"/>
              </a:rPr>
              <a:t>• They are fun to use and modify</a:t>
            </a:r>
          </a:p>
          <a:p>
            <a:endParaRPr lang="en-US" dirty="0"/>
          </a:p>
        </p:txBody>
      </p:sp>
    </p:spTree>
    <p:extLst>
      <p:ext uri="{BB962C8B-B14F-4D97-AF65-F5344CB8AC3E}">
        <p14:creationId xmlns:p14="http://schemas.microsoft.com/office/powerpoint/2010/main" val="3206015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100" b="0" i="0" u="none" strike="noStrike" cap="none" normalizeH="0" baseline="0" dirty="0">
                <a:ln>
                  <a:noFill/>
                </a:ln>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rPr>
              <a:t>When to use: Whenever users are available and willing to take part in the design</a:t>
            </a:r>
          </a:p>
          <a:p>
            <a:endParaRPr lang="en-US" dirty="0"/>
          </a:p>
        </p:txBody>
      </p:sp>
    </p:spTree>
    <p:extLst>
      <p:ext uri="{BB962C8B-B14F-4D97-AF65-F5344CB8AC3E}">
        <p14:creationId xmlns:p14="http://schemas.microsoft.com/office/powerpoint/2010/main" val="786434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791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4180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(pp. 464–481)</a:t>
            </a:r>
            <a:endParaRPr lang="en-US" dirty="0"/>
          </a:p>
        </p:txBody>
      </p:sp>
    </p:spTree>
    <p:extLst>
      <p:ext uri="{BB962C8B-B14F-4D97-AF65-F5344CB8AC3E}">
        <p14:creationId xmlns:p14="http://schemas.microsoft.com/office/powerpoint/2010/main" val="951307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en-US" dirty="0"/>
              <a:t>Early focus on users and tasks understanding the users, observing them and involving them in the design process.</a:t>
            </a:r>
          </a:p>
          <a:p>
            <a:pPr lvl="1"/>
            <a:r>
              <a:rPr lang="en-US" altLang="en-US" dirty="0"/>
              <a:t>Empirical measurement</a:t>
            </a:r>
            <a:br>
              <a:rPr lang="en-US" altLang="en-US" dirty="0"/>
            </a:br>
            <a:r>
              <a:rPr lang="en-US" altLang="en-US" dirty="0"/>
              <a:t>Let users interact with simulation and prototypes and observing recording the analyzing their performance and reactions.</a:t>
            </a:r>
          </a:p>
          <a:p>
            <a:pPr lvl="1"/>
            <a:r>
              <a:rPr lang="en-US" altLang="en-US" dirty="0"/>
              <a:t>Iterative design</a:t>
            </a:r>
            <a:br>
              <a:rPr lang="en-US" altLang="en-US" dirty="0"/>
            </a:br>
            <a:r>
              <a:rPr lang="en-US" altLang="en-US" dirty="0"/>
              <a:t>Repetitive cycles of design, test, measure and redesign.</a:t>
            </a:r>
          </a:p>
          <a:p>
            <a:endParaRPr lang="en-US" altLang="en-US" dirty="0"/>
          </a:p>
          <a:p>
            <a:endParaRPr lang="en-US" dirty="0"/>
          </a:p>
        </p:txBody>
      </p:sp>
    </p:spTree>
    <p:extLst>
      <p:ext uri="{BB962C8B-B14F-4D97-AF65-F5344CB8AC3E}">
        <p14:creationId xmlns:p14="http://schemas.microsoft.com/office/powerpoint/2010/main" val="27468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theblog.adobe.com</a:t>
            </a:r>
            <a:r>
              <a:rPr lang="en-US" dirty="0"/>
              <a:t>/putting-people-first-tips-and-advice-from-</a:t>
            </a:r>
            <a:r>
              <a:rPr lang="en-US" dirty="0" err="1"/>
              <a:t>ux</a:t>
            </a:r>
            <a:r>
              <a:rPr lang="en-US" dirty="0"/>
              <a:t>-pioneer-don-</a:t>
            </a:r>
            <a:r>
              <a:rPr lang="en-US" dirty="0" err="1"/>
              <a:t>norman</a:t>
            </a:r>
            <a:r>
              <a:rPr lang="en-US" dirty="0"/>
              <a:t>/?</a:t>
            </a:r>
            <a:r>
              <a:rPr lang="en-US" dirty="0" err="1"/>
              <a:t>trackingid</a:t>
            </a:r>
            <a:r>
              <a:rPr lang="en-US" dirty="0"/>
              <a:t>=R3B5NYB9&amp;mv=email</a:t>
            </a:r>
          </a:p>
          <a:p>
            <a:r>
              <a:rPr lang="en-US" dirty="0"/>
              <a:t>Fun fact</a:t>
            </a:r>
            <a:r>
              <a:rPr lang="en-US"/>
              <a:t>: Don </a:t>
            </a:r>
            <a:r>
              <a:rPr lang="en-US" dirty="0"/>
              <a:t>Norman (</a:t>
            </a:r>
            <a:r>
              <a:rPr lang="en-US" sz="1200" kern="1200" dirty="0">
                <a:solidFill>
                  <a:schemeClr val="tx1"/>
                </a:solidFill>
                <a:latin typeface="+mn-lt"/>
                <a:ea typeface="+mn-ea"/>
                <a:cs typeface="+mn-cs"/>
              </a:rPr>
              <a:t>University of California San Diego</a:t>
            </a:r>
            <a:r>
              <a:rPr lang="en-US" dirty="0"/>
              <a:t>)</a:t>
            </a:r>
          </a:p>
          <a:p>
            <a:r>
              <a:rPr lang="en-US" sz="1200" kern="1200" dirty="0">
                <a:solidFill>
                  <a:schemeClr val="tx1"/>
                </a:solidFill>
                <a:latin typeface="+mn-lt"/>
                <a:ea typeface="+mn-ea"/>
                <a:cs typeface="+mn-cs"/>
              </a:rPr>
              <a:t>We wrote a book called UCSD, for our university but also for the term ‘User-Centered System Design.’</a:t>
            </a:r>
            <a:endParaRPr lang="en-US" dirty="0"/>
          </a:p>
          <a:p>
            <a:endParaRPr lang="en-US" dirty="0"/>
          </a:p>
        </p:txBody>
      </p:sp>
      <p:sp>
        <p:nvSpPr>
          <p:cNvPr id="4" name="Slide Number Placeholder 3"/>
          <p:cNvSpPr>
            <a:spLocks noGrp="1"/>
          </p:cNvSpPr>
          <p:nvPr>
            <p:ph type="sldNum" sz="quarter" idx="10"/>
          </p:nvPr>
        </p:nvSpPr>
        <p:spPr/>
        <p:txBody>
          <a:bodyPr/>
          <a:lstStyle/>
          <a:p>
            <a:fld id="{0EDE78E8-50A6-4A4B-BFE2-C6ECD821ABAB}" type="slidenum">
              <a:rPr lang="en-US" smtClean="0"/>
              <a:t>4</a:t>
            </a:fld>
            <a:endParaRPr lang="en-US"/>
          </a:p>
        </p:txBody>
      </p:sp>
    </p:spTree>
    <p:extLst>
      <p:ext uri="{BB962C8B-B14F-4D97-AF65-F5344CB8AC3E}">
        <p14:creationId xmlns:p14="http://schemas.microsoft.com/office/powerpoint/2010/main" val="348925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i="0" dirty="0">
                <a:effectLst/>
              </a:rPr>
              <a:t>An “iterative model” is a very general term that could describe any kind of iterative development process where the design is progressively refined as the project is in progress.</a:t>
            </a:r>
            <a:endParaRPr lang="en-US" dirty="0">
              <a:effectLst/>
            </a:endParaRPr>
          </a:p>
          <a:p>
            <a:pPr rtl="0"/>
            <a:r>
              <a:rPr lang="en-US" b="0" i="0" dirty="0">
                <a:effectLst/>
              </a:rPr>
              <a:t>A “spiral model” is a type of iterative model where the individual iterations in the spiral model take the form of mini-waterfalls. There are many other kinds of iterative models that are much simpler than the spiral model. For example, Scrum would be considered to be both an incremental and an iterative approach.</a:t>
            </a:r>
            <a:endParaRPr lang="en-US" dirty="0">
              <a:effectLst/>
            </a:endParaRPr>
          </a:p>
          <a:p>
            <a:endParaRPr lang="en-US" dirty="0"/>
          </a:p>
          <a:p>
            <a:r>
              <a:rPr lang="en-US" b="0" i="0">
                <a:effectLst/>
              </a:rPr>
              <a:t>“The </a:t>
            </a:r>
            <a:r>
              <a:rPr lang="en-US" b="0" i="0" dirty="0">
                <a:effectLst/>
              </a:rPr>
              <a:t>spiral model has four phases: Planning, Risk Analysis, Engineering and Evaluation. A software project repeatedly passes through these phases </a:t>
            </a:r>
            <a:r>
              <a:rPr lang="en-US" b="1" i="0" dirty="0">
                <a:effectLst/>
              </a:rPr>
              <a:t>in iterations (called Spirals in this model). </a:t>
            </a:r>
            <a:r>
              <a:rPr lang="en-US" b="0" i="0" dirty="0">
                <a:effectLst/>
              </a:rPr>
              <a:t>The baseline spiral, starting in the planning phase, requirements are gathered and risk is assessed. Each subsequent spirals builds on the baseline spiral."</a:t>
            </a:r>
            <a:endParaRPr lang="en-US" dirty="0"/>
          </a:p>
        </p:txBody>
      </p:sp>
    </p:spTree>
    <p:extLst>
      <p:ext uri="{BB962C8B-B14F-4D97-AF65-F5344CB8AC3E}">
        <p14:creationId xmlns:p14="http://schemas.microsoft.com/office/powerpoint/2010/main" val="2045389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they read Braille? Do they prefer</a:t>
            </a:r>
            <a:r>
              <a:rPr lang="en-US" baseline="0" dirty="0"/>
              <a:t> audio books?</a:t>
            </a:r>
          </a:p>
          <a:p>
            <a:r>
              <a:rPr lang="en-US" baseline="0" dirty="0"/>
              <a:t>Are they deaf or hard of hearing? Can they read lips? Think how these skills may affect your design/solution</a:t>
            </a:r>
          </a:p>
          <a:p>
            <a:endParaRPr lang="en-US" baseline="0" dirty="0"/>
          </a:p>
          <a:p>
            <a:r>
              <a:rPr lang="en-US" dirty="0"/>
              <a:t>Physical aspects include height, mobility and strength</a:t>
            </a:r>
          </a:p>
        </p:txBody>
      </p:sp>
      <p:sp>
        <p:nvSpPr>
          <p:cNvPr id="4" name="Slide Number Placeholder 3"/>
          <p:cNvSpPr>
            <a:spLocks noGrp="1"/>
          </p:cNvSpPr>
          <p:nvPr>
            <p:ph type="sldNum" sz="quarter" idx="10"/>
          </p:nvPr>
        </p:nvSpPr>
        <p:spPr/>
        <p:txBody>
          <a:bodyPr/>
          <a:lstStyle/>
          <a:p>
            <a:fld id="{0EDE78E8-50A6-4A4B-BFE2-C6ECD821ABAB}" type="slidenum">
              <a:rPr lang="en-US" smtClean="0"/>
              <a:t>8</a:t>
            </a:fld>
            <a:endParaRPr lang="en-US"/>
          </a:p>
        </p:txBody>
      </p:sp>
    </p:spTree>
    <p:extLst>
      <p:ext uri="{BB962C8B-B14F-4D97-AF65-F5344CB8AC3E}">
        <p14:creationId xmlns:p14="http://schemas.microsoft.com/office/powerpoint/2010/main" val="224381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0" dirty="0">
                <a:effectLst/>
              </a:rPr>
              <a:t>Visual acuity (VA) is a measure of the ability of the eye to distinguish shapes and the details of objects at a given distance. </a:t>
            </a:r>
          </a:p>
          <a:p>
            <a:endParaRPr lang="en-US" dirty="0"/>
          </a:p>
          <a:p>
            <a:r>
              <a:rPr lang="en-US" dirty="0"/>
              <a:t>The </a:t>
            </a:r>
            <a:r>
              <a:rPr lang="en-US" i="1" dirty="0"/>
              <a:t>visual field</a:t>
            </a:r>
            <a:r>
              <a:rPr lang="en-US" dirty="0"/>
              <a:t> refers to the total area in which objects can be seen in the side (peripheral) </a:t>
            </a:r>
            <a:r>
              <a:rPr lang="en-US" i="1" dirty="0"/>
              <a:t>vision</a:t>
            </a:r>
            <a:r>
              <a:rPr lang="en-US" dirty="0"/>
              <a:t> as you focus your eyes on a central point.</a:t>
            </a:r>
          </a:p>
          <a:p>
            <a:endParaRPr lang="en-US" dirty="0"/>
          </a:p>
          <a:p>
            <a:r>
              <a:rPr lang="en-US" dirty="0"/>
              <a:t>Visual scanning is the ability to use vision to search in a systematic manner, such as top to bottom and left to right. A child needs to use visual scanning to avoid obstacles when navigating their environment. Smooth visual scanning is required for reading. </a:t>
            </a:r>
          </a:p>
          <a:p>
            <a:endParaRPr lang="en-US" dirty="0"/>
          </a:p>
          <a:p>
            <a:r>
              <a:rPr lang="en-US" dirty="0"/>
              <a:t>Visual tracking</a:t>
            </a:r>
            <a:r>
              <a:rPr lang="en-US" b="1" dirty="0"/>
              <a:t> </a:t>
            </a:r>
            <a:r>
              <a:rPr lang="en-US" dirty="0"/>
              <a:t>is defined as efficiently focusing on an object as it moves across a person's visual field. This skill is important for daily activities, including reading, writing, drawing, and playing.</a:t>
            </a:r>
          </a:p>
          <a:p>
            <a:endParaRPr lang="en-US" dirty="0"/>
          </a:p>
          <a:p>
            <a:endParaRPr lang="en-US" dirty="0"/>
          </a:p>
        </p:txBody>
      </p:sp>
    </p:spTree>
    <p:extLst>
      <p:ext uri="{BB962C8B-B14F-4D97-AF65-F5344CB8AC3E}">
        <p14:creationId xmlns:p14="http://schemas.microsoft.com/office/powerpoint/2010/main" val="151576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https://sharpbrains.com/blog/2006/12/18/what-are-cognitive-abilities/</a:t>
            </a:r>
            <a:endParaRPr lang="en-US" dirty="0"/>
          </a:p>
          <a:p>
            <a:endParaRPr lang="en-US" dirty="0"/>
          </a:p>
          <a:p>
            <a:r>
              <a:rPr lang="en-US" dirty="0"/>
              <a:t>You can use some standard tests to assess participants’ cognitive abilities. This is applicable to all people including those who</a:t>
            </a:r>
            <a:r>
              <a:rPr lang="en-US" baseline="0" dirty="0"/>
              <a:t> don’t identify themselves as cognitively disabled.</a:t>
            </a:r>
          </a:p>
          <a:p>
            <a:endParaRPr lang="en-US" sz="1200" kern="1200" dirty="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major </a:t>
            </a:r>
            <a:r>
              <a:rPr lang="en-US" sz="1200" b="1" kern="1200" dirty="0">
                <a:solidFill>
                  <a:schemeClr val="tx1"/>
                </a:solidFill>
                <a:latin typeface="+mn-lt"/>
                <a:ea typeface="+mn-ea"/>
                <a:cs typeface="+mn-cs"/>
              </a:rPr>
              <a:t>cognitive skills</a:t>
            </a:r>
            <a:r>
              <a:rPr lang="en-US" sz="1200" b="0" kern="1200" dirty="0">
                <a:solidFill>
                  <a:schemeClr val="tx1"/>
                </a:solidFill>
                <a:latin typeface="+mn-lt"/>
                <a:ea typeface="+mn-ea"/>
                <a:cs typeface="+mn-cs"/>
              </a:rPr>
              <a:t> necessary for optimal learning are memory, attention, processing, and </a:t>
            </a:r>
            <a:r>
              <a:rPr lang="en-US" sz="1200" b="1" kern="1200" dirty="0">
                <a:solidFill>
                  <a:schemeClr val="tx1"/>
                </a:solidFill>
                <a:latin typeface="+mn-lt"/>
                <a:ea typeface="+mn-ea"/>
                <a:cs typeface="+mn-cs"/>
              </a:rPr>
              <a:t>sequencing</a:t>
            </a:r>
            <a:r>
              <a:rPr lang="en-US" sz="1200" b="0" kern="1200" dirty="0">
                <a:solidFill>
                  <a:schemeClr val="tx1"/>
                </a:solidFill>
                <a:latin typeface="+mn-lt"/>
                <a:ea typeface="+mn-ea"/>
                <a:cs typeface="+mn-cs"/>
              </a:rPr>
              <a:t>. When children are deficient in one or more of these essential </a:t>
            </a:r>
            <a:r>
              <a:rPr lang="en-US" sz="1200" b="1" kern="1200" dirty="0">
                <a:solidFill>
                  <a:schemeClr val="tx1"/>
                </a:solidFill>
                <a:latin typeface="+mn-lt"/>
                <a:ea typeface="+mn-ea"/>
                <a:cs typeface="+mn-cs"/>
              </a:rPr>
              <a:t>cognitive</a:t>
            </a:r>
            <a:r>
              <a:rPr lang="en-US" sz="1200" b="0" kern="1200" dirty="0">
                <a:solidFill>
                  <a:schemeClr val="tx1"/>
                </a:solidFill>
                <a:latin typeface="+mn-lt"/>
                <a:ea typeface="+mn-ea"/>
                <a:cs typeface="+mn-cs"/>
              </a:rPr>
              <a:t> tools, learning acquisition problems will occur. We all use </a:t>
            </a:r>
            <a:r>
              <a:rPr lang="en-US" sz="1200" b="1" kern="1200" dirty="0">
                <a:solidFill>
                  <a:schemeClr val="tx1"/>
                </a:solidFill>
                <a:latin typeface="+mn-lt"/>
                <a:ea typeface="+mn-ea"/>
                <a:cs typeface="+mn-cs"/>
              </a:rPr>
              <a:t>cognitive skills</a:t>
            </a:r>
            <a:r>
              <a:rPr lang="en-US" sz="1200" b="0" kern="1200" dirty="0">
                <a:solidFill>
                  <a:schemeClr val="tx1"/>
                </a:solidFill>
                <a:latin typeface="+mn-lt"/>
                <a:ea typeface="+mn-ea"/>
                <a:cs typeface="+mn-cs"/>
              </a:rPr>
              <a:t> every day to </a:t>
            </a:r>
            <a:r>
              <a:rPr lang="en-US" sz="1200" b="1" kern="1200" dirty="0">
                <a:solidFill>
                  <a:schemeClr val="tx1"/>
                </a:solidFill>
                <a:latin typeface="+mn-lt"/>
                <a:ea typeface="+mn-ea"/>
                <a:cs typeface="+mn-cs"/>
              </a:rPr>
              <a:t>function</a:t>
            </a:r>
            <a:r>
              <a:rPr lang="en-US" sz="1200" b="0" kern="1200" dirty="0">
                <a:solidFill>
                  <a:schemeClr val="tx1"/>
                </a:solidFill>
                <a:latin typeface="+mn-lt"/>
                <a:ea typeface="+mn-ea"/>
                <a:cs typeface="+mn-cs"/>
              </a:rPr>
              <a:t> successfully. </a:t>
            </a:r>
            <a:r>
              <a:rPr lang="en-US" sz="1200" kern="1200" dirty="0">
                <a:solidFill>
                  <a:schemeClr val="tx1"/>
                </a:solidFill>
                <a:latin typeface="+mn-lt"/>
                <a:ea typeface="+mn-ea"/>
                <a:cs typeface="+mn-cs"/>
              </a:rPr>
              <a:t>Sequences of information or sequences of actions are used in various everyday tasks: "from sequencing sounds in speech, to sequencing movements in typing or playing instruments, to sequencing actions in driving an automobile.</a:t>
            </a:r>
            <a:endParaRPr lang="en-US" dirty="0"/>
          </a:p>
          <a:p>
            <a:endParaRPr lang="en-US" sz="1200" b="0" kern="1200" dirty="0">
              <a:solidFill>
                <a:schemeClr val="tx1"/>
              </a:solidFill>
              <a:latin typeface="+mn-lt"/>
              <a:ea typeface="+mn-ea"/>
              <a:cs typeface="+mn-cs"/>
            </a:endParaRPr>
          </a:p>
          <a:p>
            <a:endParaRPr lang="en-US" sz="1200" b="1" kern="1200" dirty="0">
              <a:solidFill>
                <a:schemeClr val="tx1"/>
              </a:solidFill>
              <a:latin typeface="+mn-lt"/>
              <a:ea typeface="+mn-ea"/>
              <a:cs typeface="+mn-cs"/>
            </a:endParaRPr>
          </a:p>
          <a:p>
            <a:r>
              <a:rPr lang="en-US" sz="1200" b="0" kern="1200" dirty="0">
                <a:solidFill>
                  <a:schemeClr val="tx1"/>
                </a:solidFill>
                <a:latin typeface="+mn-lt"/>
                <a:ea typeface="+mn-ea"/>
                <a:cs typeface="+mn-cs"/>
              </a:rPr>
              <a:t>https://</a:t>
            </a:r>
            <a:r>
              <a:rPr lang="en-US" sz="1200" b="0" kern="1200" dirty="0" err="1">
                <a:solidFill>
                  <a:schemeClr val="tx1"/>
                </a:solidFill>
                <a:latin typeface="+mn-lt"/>
                <a:ea typeface="+mn-ea"/>
                <a:cs typeface="+mn-cs"/>
              </a:rPr>
              <a:t>sharpbrains.com</a:t>
            </a:r>
            <a:r>
              <a:rPr lang="en-US" sz="1200" b="0" kern="1200" dirty="0">
                <a:solidFill>
                  <a:schemeClr val="tx1"/>
                </a:solidFill>
                <a:latin typeface="+mn-lt"/>
                <a:ea typeface="+mn-ea"/>
                <a:cs typeface="+mn-cs"/>
              </a:rPr>
              <a:t>/blog/2006/12/18/what-are-cognitive-abilities/</a:t>
            </a:r>
          </a:p>
          <a:p>
            <a:r>
              <a:rPr lang="en-US" sz="1200" b="1" kern="1200" dirty="0">
                <a:solidFill>
                  <a:schemeClr val="tx1"/>
                </a:solidFill>
                <a:latin typeface="+mn-lt"/>
                <a:ea typeface="+mn-ea"/>
                <a:cs typeface="+mn-cs"/>
              </a:rPr>
              <a:t>Sequencing: the ability to break down complex actions into manageable units and prioritize them in the right order.</a:t>
            </a:r>
          </a:p>
          <a:p>
            <a:r>
              <a:rPr lang="en-US" sz="1200" b="1" kern="1200" dirty="0">
                <a:solidFill>
                  <a:schemeClr val="tx1"/>
                </a:solidFill>
                <a:latin typeface="+mn-lt"/>
                <a:ea typeface="+mn-ea"/>
                <a:cs typeface="+mn-cs"/>
              </a:rPr>
              <a:t>Language</a:t>
            </a:r>
            <a:r>
              <a:rPr lang="en-US" sz="1200" kern="1200" dirty="0">
                <a:solidFill>
                  <a:schemeClr val="tx1"/>
                </a:solidFill>
                <a:latin typeface="+mn-lt"/>
                <a:ea typeface="+mn-ea"/>
                <a:cs typeface="+mn-cs"/>
              </a:rPr>
              <a:t>: Skills allowing us to translate sounds into words and generate verbal output.</a:t>
            </a:r>
          </a:p>
          <a:p>
            <a:r>
              <a:rPr lang="en-US" sz="1200" b="1" kern="1200" dirty="0">
                <a:solidFill>
                  <a:schemeClr val="tx1"/>
                </a:solidFill>
                <a:latin typeface="+mn-lt"/>
                <a:ea typeface="+mn-ea"/>
                <a:cs typeface="+mn-cs"/>
              </a:rPr>
              <a:t>Problem-solving</a:t>
            </a:r>
            <a:r>
              <a:rPr lang="en-US" sz="1200" b="0" kern="1200" dirty="0">
                <a:solidFill>
                  <a:schemeClr val="tx1"/>
                </a:solidFill>
                <a:latin typeface="+mn-lt"/>
                <a:ea typeface="+mn-ea"/>
                <a:cs typeface="+mn-cs"/>
              </a:rPr>
              <a:t>: defining the problem in the right way to then generate solutions and pick the right one.</a:t>
            </a:r>
          </a:p>
          <a:p>
            <a:r>
              <a:rPr lang="en-US" sz="1200" kern="1200" dirty="0">
                <a:solidFill>
                  <a:schemeClr val="tx1"/>
                </a:solidFill>
                <a:latin typeface="+mn-lt"/>
                <a:ea typeface="+mn-ea"/>
                <a:cs typeface="+mn-cs"/>
              </a:rPr>
              <a:t>Short-term/ working memory (limited storage), and Long-term memory (unlimited storage).</a:t>
            </a:r>
          </a:p>
          <a:p>
            <a:r>
              <a:rPr lang="en-US" sz="1200" kern="1200" dirty="0">
                <a:solidFill>
                  <a:schemeClr val="tx1"/>
                </a:solidFill>
                <a:latin typeface="+mn-lt"/>
                <a:ea typeface="+mn-ea"/>
                <a:cs typeface="+mn-cs"/>
              </a:rPr>
              <a:t>Brain </a:t>
            </a:r>
            <a:r>
              <a:rPr lang="en-US" sz="1200" kern="1200" dirty="0" err="1">
                <a:solidFill>
                  <a:schemeClr val="tx1"/>
                </a:solidFill>
                <a:latin typeface="+mn-lt"/>
                <a:ea typeface="+mn-ea"/>
                <a:cs typeface="+mn-cs"/>
              </a:rPr>
              <a:t>teaser:</a:t>
            </a:r>
            <a:r>
              <a:rPr lang="en-US" sz="1200" kern="1200" dirty="0" err="1">
                <a:solidFill>
                  <a:schemeClr val="tx1"/>
                </a:solidFill>
                <a:latin typeface="+mn-lt"/>
                <a:ea typeface="+mn-ea"/>
                <a:cs typeface="+mn-cs"/>
                <a:hlinkClick r:id="rId4"/>
              </a:rPr>
              <a:t>Can</a:t>
            </a:r>
            <a:r>
              <a:rPr lang="en-US" sz="1200" kern="1200" dirty="0">
                <a:solidFill>
                  <a:schemeClr val="tx1"/>
                </a:solidFill>
                <a:latin typeface="+mn-lt"/>
                <a:ea typeface="+mn-ea"/>
                <a:cs typeface="+mn-cs"/>
                <a:hlinkClick r:id="rId4"/>
              </a:rPr>
              <a:t> you identify Apple’s logo?</a:t>
            </a:r>
            <a:endParaRPr lang="en-US" sz="1200" kern="1200" dirty="0">
              <a:solidFill>
                <a:schemeClr val="tx1"/>
              </a:solidFill>
              <a:latin typeface="+mn-lt"/>
              <a:ea typeface="+mn-ea"/>
              <a:cs typeface="+mn-cs"/>
            </a:endParaRPr>
          </a:p>
          <a:p>
            <a:r>
              <a:rPr lang="en-US" sz="1200" b="1" kern="1200" dirty="0">
                <a:solidFill>
                  <a:schemeClr val="tx1"/>
                </a:solidFill>
                <a:latin typeface="+mn-lt"/>
                <a:ea typeface="+mn-ea"/>
                <a:cs typeface="+mn-cs"/>
              </a:rPr>
              <a:t>Working Memory</a:t>
            </a:r>
            <a:r>
              <a:rPr lang="en-US" sz="1200" b="0" kern="1200" dirty="0">
                <a:solidFill>
                  <a:schemeClr val="tx1"/>
                </a:solidFill>
                <a:latin typeface="+mn-lt"/>
                <a:ea typeface="+mn-ea"/>
                <a:cs typeface="+mn-cs"/>
              </a:rPr>
              <a:t>: the capacity to hold and manipulate information “on-line” in real time.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EDE78E8-50A6-4A4B-BFE2-C6ECD821ABAB}" type="slidenum">
              <a:rPr lang="en-US" smtClean="0"/>
              <a:t>10</a:t>
            </a:fld>
            <a:endParaRPr lang="en-US"/>
          </a:p>
        </p:txBody>
      </p:sp>
    </p:spTree>
    <p:extLst>
      <p:ext uri="{BB962C8B-B14F-4D97-AF65-F5344CB8AC3E}">
        <p14:creationId xmlns:p14="http://schemas.microsoft.com/office/powerpoint/2010/main" val="101778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one study, one of my</a:t>
            </a:r>
            <a:r>
              <a:rPr lang="en-US" baseline="0" dirty="0"/>
              <a:t> students recruited people with motor impairment to assess mobile apps a11y. His 1</a:t>
            </a:r>
            <a:r>
              <a:rPr lang="en-US" baseline="30000" dirty="0"/>
              <a:t>st</a:t>
            </a:r>
            <a:r>
              <a:rPr lang="en-US" baseline="0" dirty="0"/>
              <a:t> participant was using his right hand perfectly. He was screened because he lost some of his fingers in his left hand.</a:t>
            </a:r>
          </a:p>
          <a:p>
            <a:endParaRPr lang="en-US" baseline="0" dirty="0"/>
          </a:p>
          <a:p>
            <a:endParaRPr lang="en-US" baseline="0" dirty="0"/>
          </a:p>
          <a:p>
            <a:r>
              <a:rPr lang="en-US" baseline="0" dirty="0"/>
              <a:t>https://</a:t>
            </a:r>
            <a:r>
              <a:rPr lang="en-US" baseline="0" dirty="0" err="1"/>
              <a:t>www.breakthroughptli.com</a:t>
            </a:r>
            <a:r>
              <a:rPr lang="en-US" baseline="0" dirty="0"/>
              <a:t>/the-difference-between-muscle-tone-and-strength/</a:t>
            </a:r>
          </a:p>
          <a:p>
            <a:endParaRPr lang="en-US" baseline="0" dirty="0"/>
          </a:p>
          <a:p>
            <a:r>
              <a:rPr lang="en-US" sz="1200" kern="1200" dirty="0">
                <a:solidFill>
                  <a:schemeClr val="tx1"/>
                </a:solidFill>
                <a:latin typeface="+mn-lt"/>
                <a:ea typeface="+mn-ea"/>
                <a:cs typeface="+mn-cs"/>
              </a:rPr>
              <a:t>Ability to mobilize our muscles and bodies, and ability to manipulate objects.</a:t>
            </a:r>
          </a:p>
          <a:p>
            <a:r>
              <a:rPr lang="en-US" sz="1200" kern="1200" dirty="0">
                <a:solidFill>
                  <a:schemeClr val="tx1"/>
                </a:solidFill>
                <a:latin typeface="+mn-lt"/>
                <a:ea typeface="+mn-ea"/>
                <a:cs typeface="+mn-cs"/>
              </a:rPr>
              <a:t>Brain challenges:</a:t>
            </a:r>
          </a:p>
          <a:p>
            <a:r>
              <a:rPr lang="en-US" sz="1200" kern="1200" dirty="0">
                <a:solidFill>
                  <a:schemeClr val="tx1"/>
                </a:solidFill>
                <a:latin typeface="+mn-lt"/>
                <a:ea typeface="+mn-ea"/>
                <a:cs typeface="+mn-cs"/>
              </a:rPr>
              <a:t>Tap your right hand on the table. At the same time, make a circular movement with  your left hand (as if you were cleaning the table)</a:t>
            </a:r>
          </a:p>
          <a:p>
            <a:r>
              <a:rPr lang="en-US" sz="1200" kern="1200" dirty="0">
                <a:solidFill>
                  <a:schemeClr val="tx1"/>
                </a:solidFill>
                <a:latin typeface="+mn-lt"/>
                <a:ea typeface="+mn-ea"/>
                <a:cs typeface="+mn-cs"/>
              </a:rPr>
              <a:t>Do the same, switching hands</a:t>
            </a:r>
            <a:endParaRPr lang="en-US" dirty="0"/>
          </a:p>
        </p:txBody>
      </p:sp>
      <p:sp>
        <p:nvSpPr>
          <p:cNvPr id="4" name="Slide Number Placeholder 3"/>
          <p:cNvSpPr>
            <a:spLocks noGrp="1"/>
          </p:cNvSpPr>
          <p:nvPr>
            <p:ph type="sldNum" sz="quarter" idx="10"/>
          </p:nvPr>
        </p:nvSpPr>
        <p:spPr/>
        <p:txBody>
          <a:bodyPr/>
          <a:lstStyle/>
          <a:p>
            <a:fld id="{0EDE78E8-50A6-4A4B-BFE2-C6ECD821ABAB}" type="slidenum">
              <a:rPr lang="en-US" smtClean="0"/>
              <a:t>11</a:t>
            </a:fld>
            <a:endParaRPr lang="en-US"/>
          </a:p>
        </p:txBody>
      </p:sp>
    </p:spTree>
    <p:extLst>
      <p:ext uri="{BB962C8B-B14F-4D97-AF65-F5344CB8AC3E}">
        <p14:creationId xmlns:p14="http://schemas.microsoft.com/office/powerpoint/2010/main" val="2089276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Set alarm at 6:00am</a:t>
            </a:r>
          </a:p>
        </p:txBody>
      </p:sp>
      <p:sp>
        <p:nvSpPr>
          <p:cNvPr id="4" name="Slide Number Placeholder 3"/>
          <p:cNvSpPr>
            <a:spLocks noGrp="1"/>
          </p:cNvSpPr>
          <p:nvPr>
            <p:ph type="sldNum" sz="quarter" idx="10"/>
          </p:nvPr>
        </p:nvSpPr>
        <p:spPr/>
        <p:txBody>
          <a:bodyPr/>
          <a:lstStyle/>
          <a:p>
            <a:fld id="{0EDE78E8-50A6-4A4B-BFE2-C6ECD821ABAB}" type="slidenum">
              <a:rPr lang="en-US" smtClean="0"/>
              <a:t>12</a:t>
            </a:fld>
            <a:endParaRPr lang="en-US"/>
          </a:p>
        </p:txBody>
      </p:sp>
    </p:spTree>
    <p:extLst>
      <p:ext uri="{BB962C8B-B14F-4D97-AF65-F5344CB8AC3E}">
        <p14:creationId xmlns:p14="http://schemas.microsoft.com/office/powerpoint/2010/main" val="321417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564A38-A50D-F44C-A8DB-89F8E4322964}" type="datetimeFigureOut">
              <a:rPr lang="en-US" smtClean="0"/>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80737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564A38-A50D-F44C-A8DB-89F8E4322964}" type="datetimeFigureOut">
              <a:rPr lang="en-US" smtClean="0"/>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Tree>
    <p:extLst>
      <p:ext uri="{BB962C8B-B14F-4D97-AF65-F5344CB8AC3E}">
        <p14:creationId xmlns:p14="http://schemas.microsoft.com/office/powerpoint/2010/main" val="24881145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564A38-A50D-F44C-A8DB-89F8E4322964}" type="datetimeFigureOut">
              <a:rPr lang="en-US" smtClean="0"/>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Tree>
    <p:extLst>
      <p:ext uri="{BB962C8B-B14F-4D97-AF65-F5344CB8AC3E}">
        <p14:creationId xmlns:p14="http://schemas.microsoft.com/office/powerpoint/2010/main" val="135780185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564A38-A50D-F44C-A8DB-89F8E4322964}" type="datetimeFigureOut">
              <a:rPr lang="en-US" smtClean="0"/>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Tree>
    <p:extLst>
      <p:ext uri="{BB962C8B-B14F-4D97-AF65-F5344CB8AC3E}">
        <p14:creationId xmlns:p14="http://schemas.microsoft.com/office/powerpoint/2010/main" val="20120664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64A38-A50D-F44C-A8DB-89F8E4322964}" type="datetimeFigureOut">
              <a:rPr lang="en-US" smtClean="0"/>
              <a:t>10/6/21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Tree>
    <p:extLst>
      <p:ext uri="{BB962C8B-B14F-4D97-AF65-F5344CB8AC3E}">
        <p14:creationId xmlns:p14="http://schemas.microsoft.com/office/powerpoint/2010/main" val="22789005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564A38-A50D-F44C-A8DB-89F8E4322964}" type="datetimeFigureOut">
              <a:rPr lang="en-US" smtClean="0"/>
              <a:t>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Tree>
    <p:extLst>
      <p:ext uri="{BB962C8B-B14F-4D97-AF65-F5344CB8AC3E}">
        <p14:creationId xmlns:p14="http://schemas.microsoft.com/office/powerpoint/2010/main" val="339284512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564A38-A50D-F44C-A8DB-89F8E4322964}" type="datetimeFigureOut">
              <a:rPr lang="en-US" smtClean="0"/>
              <a:t>10/6/21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Tree>
    <p:extLst>
      <p:ext uri="{BB962C8B-B14F-4D97-AF65-F5344CB8AC3E}">
        <p14:creationId xmlns:p14="http://schemas.microsoft.com/office/powerpoint/2010/main" val="91471473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564A38-A50D-F44C-A8DB-89F8E4322964}" type="datetimeFigureOut">
              <a:rPr lang="en-US" smtClean="0"/>
              <a:t>10/6/21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Tree>
    <p:extLst>
      <p:ext uri="{BB962C8B-B14F-4D97-AF65-F5344CB8AC3E}">
        <p14:creationId xmlns:p14="http://schemas.microsoft.com/office/powerpoint/2010/main" val="33997112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64A38-A50D-F44C-A8DB-89F8E4322964}" type="datetimeFigureOut">
              <a:rPr lang="en-US" smtClean="0"/>
              <a:t>10/6/21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421772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564A38-A50D-F44C-A8DB-89F8E4322964}" type="datetimeFigureOut">
              <a:rPr lang="en-US" smtClean="0"/>
              <a:t>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Tree>
    <p:extLst>
      <p:ext uri="{BB962C8B-B14F-4D97-AF65-F5344CB8AC3E}">
        <p14:creationId xmlns:p14="http://schemas.microsoft.com/office/powerpoint/2010/main" val="428189154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564A38-A50D-F44C-A8DB-89F8E4322964}" type="datetimeFigureOut">
              <a:rPr lang="en-US" smtClean="0"/>
              <a:t>10/6/21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Tree>
    <p:extLst>
      <p:ext uri="{BB962C8B-B14F-4D97-AF65-F5344CB8AC3E}">
        <p14:creationId xmlns:p14="http://schemas.microsoft.com/office/powerpoint/2010/main" val="330323269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4564A38-A50D-F44C-A8DB-89F8E4322964}" type="datetimeFigureOut">
              <a:rPr lang="en-US" smtClean="0"/>
              <a:t>10/6/21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r">
              <a:spcBef>
                <a:spcPts val="0"/>
              </a:spcBef>
              <a:buNone/>
            </a:pPr>
            <a:fld id="{00000000-1234-1234-1234-123412341234}" type="slidenum">
              <a:rPr lang="en" sz="1300" smtClean="0">
                <a:solidFill>
                  <a:schemeClr val="dk1"/>
                </a:solidFill>
              </a:rPr>
              <a:t>‹#›</a:t>
            </a:fld>
            <a:endParaRPr lang="en" sz="1300">
              <a:solidFill>
                <a:schemeClr val="dk1"/>
              </a:solidFill>
            </a:endParaRPr>
          </a:p>
        </p:txBody>
      </p:sp>
    </p:spTree>
    <p:extLst>
      <p:ext uri="{BB962C8B-B14F-4D97-AF65-F5344CB8AC3E}">
        <p14:creationId xmlns:p14="http://schemas.microsoft.com/office/powerpoint/2010/main" val="169497757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n.wikipedia.org/wiki/Nothing_About_Us_Without_U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vimeo.com/120983109"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Shape 38"/>
          <p:cNvSpPr txBox="1">
            <a:spLocks noGrp="1"/>
          </p:cNvSpPr>
          <p:nvPr>
            <p:ph type="ctrTitle"/>
          </p:nvPr>
        </p:nvSpPr>
        <p:spPr>
          <a:prstGeom prst="rect">
            <a:avLst/>
          </a:prstGeom>
        </p:spPr>
        <p:txBody>
          <a:bodyPr lIns="91425" tIns="91425" rIns="91425" bIns="91425" anchor="b" anchorCtr="0">
            <a:noAutofit/>
          </a:bodyPr>
          <a:lstStyle/>
          <a:p>
            <a:br>
              <a:rPr lang="en-US" dirty="0"/>
            </a:br>
            <a:r>
              <a:rPr lang="en-US" dirty="0"/>
              <a:t>Human-Centered Design </a:t>
            </a:r>
          </a:p>
        </p:txBody>
      </p:sp>
      <p:sp>
        <p:nvSpPr>
          <p:cNvPr id="39" name="Shape 39"/>
          <p:cNvSpPr txBox="1">
            <a:spLocks noGrp="1"/>
          </p:cNvSpPr>
          <p:nvPr>
            <p:ph type="subTitle" idx="1"/>
          </p:nvPr>
        </p:nvSpPr>
        <p:spPr>
          <a:prstGeom prst="rect">
            <a:avLst/>
          </a:prstGeom>
        </p:spPr>
        <p:txBody>
          <a:bodyPr lIns="91425" tIns="91425" rIns="91425" bIns="91425" anchor="t" anchorCtr="0">
            <a:noAutofit/>
          </a:bodyPr>
          <a:lstStyle/>
          <a:p>
            <a:pPr>
              <a:spcBef>
                <a:spcPts val="0"/>
              </a:spcBef>
            </a:pPr>
            <a:r>
              <a:rPr lang="en" dirty="0"/>
              <a:t>CSCI </a:t>
            </a:r>
            <a:r>
              <a:rPr lang="en-US" dirty="0"/>
              <a:t>497T/597T</a:t>
            </a:r>
            <a:endParaRPr lang="en"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Skills Evaluation: Cognitive </a:t>
            </a:r>
            <a:endParaRPr lang="en-US" dirty="0">
              <a:effectLst/>
            </a:endParaRPr>
          </a:p>
        </p:txBody>
      </p:sp>
      <p:sp>
        <p:nvSpPr>
          <p:cNvPr id="3" name="Content Placeholder 2"/>
          <p:cNvSpPr>
            <a:spLocks noGrp="1"/>
          </p:cNvSpPr>
          <p:nvPr>
            <p:ph idx="1"/>
          </p:nvPr>
        </p:nvSpPr>
        <p:spPr/>
        <p:txBody>
          <a:bodyPr>
            <a:normAutofit/>
          </a:bodyPr>
          <a:lstStyle/>
          <a:p>
            <a:r>
              <a:rPr lang="en-US" dirty="0"/>
              <a:t>Memory</a:t>
            </a:r>
          </a:p>
          <a:p>
            <a:r>
              <a:rPr lang="en-US" dirty="0"/>
              <a:t>Problem-solving </a:t>
            </a:r>
          </a:p>
          <a:p>
            <a:r>
              <a:rPr lang="en-US" dirty="0"/>
              <a:t>Sequencing</a:t>
            </a:r>
          </a:p>
          <a:p>
            <a:r>
              <a:rPr lang="en-US" dirty="0"/>
              <a:t>Language </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630522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Skills Evaluation: Motor </a:t>
            </a:r>
            <a:endParaRPr lang="en-US" dirty="0">
              <a:effectLst/>
            </a:endParaRPr>
          </a:p>
        </p:txBody>
      </p:sp>
      <p:sp>
        <p:nvSpPr>
          <p:cNvPr id="3" name="Content Placeholder 2"/>
          <p:cNvSpPr>
            <a:spLocks noGrp="1"/>
          </p:cNvSpPr>
          <p:nvPr>
            <p:ph idx="1"/>
          </p:nvPr>
        </p:nvSpPr>
        <p:spPr/>
        <p:txBody>
          <a:bodyPr>
            <a:normAutofit lnSpcReduction="10000"/>
          </a:bodyPr>
          <a:lstStyle/>
          <a:p>
            <a:r>
              <a:rPr lang="en-US" dirty="0"/>
              <a:t>Range of motion</a:t>
            </a:r>
          </a:p>
          <a:p>
            <a:r>
              <a:rPr lang="en-US" dirty="0"/>
              <a:t>Muscle strength</a:t>
            </a:r>
          </a:p>
          <a:p>
            <a:r>
              <a:rPr lang="en-US" dirty="0"/>
              <a:t>Muscle tone</a:t>
            </a:r>
          </a:p>
          <a:p>
            <a:r>
              <a:rPr lang="en-US" dirty="0"/>
              <a:t>Balance </a:t>
            </a:r>
          </a:p>
          <a:p>
            <a:r>
              <a:rPr lang="en-US" dirty="0"/>
              <a:t>Tremor/involuntary movement</a:t>
            </a:r>
          </a:p>
          <a:p>
            <a:r>
              <a:rPr lang="en-US" dirty="0"/>
              <a:t>Functional grasp patterns </a:t>
            </a:r>
            <a:endParaRPr lang="en-US" dirty="0">
              <a:effectLst/>
            </a:endParaRPr>
          </a:p>
        </p:txBody>
      </p:sp>
      <p:pic>
        <p:nvPicPr>
          <p:cNvPr id="5" name="Picture 4" descr="A picture containing text, person, young, screenshot&#10;&#10;Description automatically generated">
            <a:extLst>
              <a:ext uri="{FF2B5EF4-FFF2-40B4-BE49-F238E27FC236}">
                <a16:creationId xmlns:a16="http://schemas.microsoft.com/office/drawing/2014/main" id="{72B94FF0-9F95-4E4A-B0AF-33753EE54E16}"/>
              </a:ext>
            </a:extLst>
          </p:cNvPr>
          <p:cNvPicPr>
            <a:picLocks noChangeAspect="1"/>
          </p:cNvPicPr>
          <p:nvPr/>
        </p:nvPicPr>
        <p:blipFill>
          <a:blip r:embed="rId3"/>
          <a:stretch>
            <a:fillRect/>
          </a:stretch>
        </p:blipFill>
        <p:spPr>
          <a:xfrm>
            <a:off x="4962874" y="5198296"/>
            <a:ext cx="3723926" cy="1752774"/>
          </a:xfrm>
          <a:prstGeom prst="rect">
            <a:avLst/>
          </a:prstGeom>
        </p:spPr>
      </p:pic>
    </p:spTree>
    <p:extLst>
      <p:ext uri="{BB962C8B-B14F-4D97-AF65-F5344CB8AC3E}">
        <p14:creationId xmlns:p14="http://schemas.microsoft.com/office/powerpoint/2010/main" val="748303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Task Analysis </a:t>
            </a:r>
          </a:p>
        </p:txBody>
      </p:sp>
      <p:sp>
        <p:nvSpPr>
          <p:cNvPr id="3" name="Content Placeholder 2"/>
          <p:cNvSpPr>
            <a:spLocks noGrp="1"/>
          </p:cNvSpPr>
          <p:nvPr>
            <p:ph idx="1"/>
          </p:nvPr>
        </p:nvSpPr>
        <p:spPr/>
        <p:txBody>
          <a:bodyPr/>
          <a:lstStyle/>
          <a:p>
            <a:r>
              <a:rPr lang="en-US" dirty="0"/>
              <a:t>Identify the individual tasks the assistive technology might address </a:t>
            </a:r>
          </a:p>
          <a:p>
            <a:r>
              <a:rPr lang="en-US" dirty="0"/>
              <a:t>Each task is a goal (</a:t>
            </a:r>
            <a:r>
              <a:rPr lang="en-US" i="1" dirty="0"/>
              <a:t>what</a:t>
            </a:r>
            <a:r>
              <a:rPr lang="en-US" dirty="0"/>
              <a:t>) </a:t>
            </a:r>
          </a:p>
          <a:p>
            <a:r>
              <a:rPr lang="en-US" dirty="0"/>
              <a:t>Start with a high-level activity </a:t>
            </a:r>
          </a:p>
          <a:p>
            <a:r>
              <a:rPr lang="en-US" dirty="0"/>
              <a:t>Then decompose it hierarchically into subtasks (</a:t>
            </a:r>
            <a:r>
              <a:rPr lang="en-US" i="1" dirty="0"/>
              <a:t>how</a:t>
            </a:r>
            <a:r>
              <a:rPr lang="en-US" dirty="0"/>
              <a:t>) </a:t>
            </a:r>
            <a:endParaRPr lang="en-US" dirty="0">
              <a:effectLst/>
            </a:endParaRPr>
          </a:p>
          <a:p>
            <a:endParaRPr lang="en-US" dirty="0"/>
          </a:p>
        </p:txBody>
      </p:sp>
    </p:spTree>
    <p:extLst>
      <p:ext uri="{BB962C8B-B14F-4D97-AF65-F5344CB8AC3E}">
        <p14:creationId xmlns:p14="http://schemas.microsoft.com/office/powerpoint/2010/main" val="162341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Essential Parts of Task Analysis </a:t>
            </a:r>
          </a:p>
        </p:txBody>
      </p:sp>
      <p:sp>
        <p:nvSpPr>
          <p:cNvPr id="3" name="Content Placeholder 2"/>
          <p:cNvSpPr>
            <a:spLocks noGrp="1"/>
          </p:cNvSpPr>
          <p:nvPr>
            <p:ph idx="1"/>
          </p:nvPr>
        </p:nvSpPr>
        <p:spPr/>
        <p:txBody>
          <a:bodyPr>
            <a:normAutofit fontScale="85000" lnSpcReduction="20000"/>
          </a:bodyPr>
          <a:lstStyle/>
          <a:p>
            <a:r>
              <a:rPr lang="en-US" dirty="0"/>
              <a:t>What needs to be done? </a:t>
            </a:r>
          </a:p>
          <a:p>
            <a:pPr lvl="1"/>
            <a:r>
              <a:rPr lang="en-US" dirty="0"/>
              <a:t>Goal</a:t>
            </a:r>
          </a:p>
          <a:p>
            <a:r>
              <a:rPr lang="en-US" dirty="0"/>
              <a:t>What must be done first to make it possible</a:t>
            </a:r>
          </a:p>
          <a:p>
            <a:pPr lvl="1"/>
            <a:r>
              <a:rPr lang="en-US" dirty="0"/>
              <a:t>Preconditions</a:t>
            </a:r>
          </a:p>
          <a:p>
            <a:pPr lvl="2"/>
            <a:r>
              <a:rPr lang="en-US" dirty="0"/>
              <a:t>Tasks on which this task depends </a:t>
            </a:r>
          </a:p>
          <a:p>
            <a:pPr lvl="2"/>
            <a:r>
              <a:rPr lang="en-US" dirty="0"/>
              <a:t>Information that must be known to the user</a:t>
            </a:r>
          </a:p>
          <a:p>
            <a:r>
              <a:rPr lang="en-US" dirty="0"/>
              <a:t>What steps are involved in doing the task? </a:t>
            </a:r>
          </a:p>
          <a:p>
            <a:pPr lvl="1"/>
            <a:r>
              <a:rPr lang="en-US" dirty="0"/>
              <a:t>Subtasks </a:t>
            </a:r>
          </a:p>
          <a:p>
            <a:pPr lvl="2"/>
            <a:r>
              <a:rPr lang="en-US" dirty="0"/>
              <a:t>may be further decomposed, recursively </a:t>
            </a:r>
            <a:endParaRPr lang="en-US" dirty="0">
              <a:effectLst/>
            </a:endParaRPr>
          </a:p>
          <a:p>
            <a:endParaRPr lang="en-US" dirty="0"/>
          </a:p>
        </p:txBody>
      </p:sp>
    </p:spTree>
    <p:extLst>
      <p:ext uri="{BB962C8B-B14F-4D97-AF65-F5344CB8AC3E}">
        <p14:creationId xmlns:p14="http://schemas.microsoft.com/office/powerpoint/2010/main" val="134686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Other Questions to Ask About a Task </a:t>
            </a:r>
          </a:p>
        </p:txBody>
      </p:sp>
      <p:sp>
        <p:nvSpPr>
          <p:cNvPr id="3" name="Content Placeholder 2"/>
          <p:cNvSpPr>
            <a:spLocks noGrp="1"/>
          </p:cNvSpPr>
          <p:nvPr>
            <p:ph idx="1"/>
          </p:nvPr>
        </p:nvSpPr>
        <p:spPr/>
        <p:txBody>
          <a:bodyPr>
            <a:normAutofit fontScale="70000" lnSpcReduction="20000"/>
          </a:bodyPr>
          <a:lstStyle/>
          <a:p>
            <a:r>
              <a:rPr lang="en-US" dirty="0"/>
              <a:t>Where is the task performed? </a:t>
            </a:r>
            <a:endParaRPr lang="en-US" dirty="0">
              <a:effectLst/>
            </a:endParaRPr>
          </a:p>
          <a:p>
            <a:r>
              <a:rPr lang="en-US" dirty="0"/>
              <a:t>What is the environment like?</a:t>
            </a:r>
          </a:p>
          <a:p>
            <a:pPr lvl="1"/>
            <a:r>
              <a:rPr lang="en-US" dirty="0"/>
              <a:t>noisy, dirty, dangerous, crowded </a:t>
            </a:r>
            <a:endParaRPr lang="en-US" dirty="0">
              <a:effectLst/>
            </a:endParaRPr>
          </a:p>
          <a:p>
            <a:r>
              <a:rPr lang="en-US" dirty="0"/>
              <a:t>How often is the task performed? </a:t>
            </a:r>
            <a:endParaRPr lang="en-US" dirty="0">
              <a:effectLst/>
            </a:endParaRPr>
          </a:p>
          <a:p>
            <a:r>
              <a:rPr lang="en-US" dirty="0"/>
              <a:t>What are its time or resource constraints? </a:t>
            </a:r>
            <a:endParaRPr lang="en-US" dirty="0">
              <a:effectLst/>
            </a:endParaRPr>
          </a:p>
          <a:p>
            <a:r>
              <a:rPr lang="en-US" dirty="0"/>
              <a:t>What can go wrong?</a:t>
            </a:r>
          </a:p>
          <a:p>
            <a:pPr lvl="1"/>
            <a:r>
              <a:rPr lang="en-US" dirty="0"/>
              <a:t>exceptions, errors, emergencies </a:t>
            </a:r>
            <a:endParaRPr lang="en-US" dirty="0">
              <a:effectLst/>
            </a:endParaRPr>
          </a:p>
          <a:p>
            <a:r>
              <a:rPr lang="en-US" dirty="0"/>
              <a:t>Who else is involved in the task? </a:t>
            </a:r>
            <a:endParaRPr lang="en-US" dirty="0">
              <a:effectLst/>
            </a:endParaRPr>
          </a:p>
          <a:p>
            <a:r>
              <a:rPr lang="en-US" dirty="0"/>
              <a:t>What assistive technology (if any) is the client currently using for the task? </a:t>
            </a:r>
            <a:endParaRPr lang="en-US" dirty="0">
              <a:effectLst/>
            </a:endParaRPr>
          </a:p>
          <a:p>
            <a:endParaRPr lang="en-US" dirty="0"/>
          </a:p>
        </p:txBody>
      </p:sp>
    </p:spTree>
    <p:extLst>
      <p:ext uri="{BB962C8B-B14F-4D97-AF65-F5344CB8AC3E}">
        <p14:creationId xmlns:p14="http://schemas.microsoft.com/office/powerpoint/2010/main" val="1757035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Hints for Better Task Analysis </a:t>
            </a:r>
          </a:p>
        </p:txBody>
      </p:sp>
      <p:sp>
        <p:nvSpPr>
          <p:cNvPr id="3" name="Content Placeholder 2"/>
          <p:cNvSpPr>
            <a:spLocks noGrp="1"/>
          </p:cNvSpPr>
          <p:nvPr>
            <p:ph idx="1"/>
          </p:nvPr>
        </p:nvSpPr>
        <p:spPr/>
        <p:txBody>
          <a:bodyPr>
            <a:normAutofit fontScale="92500" lnSpcReduction="10000"/>
          </a:bodyPr>
          <a:lstStyle/>
          <a:p>
            <a:r>
              <a:rPr lang="en-US" dirty="0"/>
              <a:t>Questions to ask</a:t>
            </a:r>
          </a:p>
          <a:p>
            <a:pPr lvl="1"/>
            <a:r>
              <a:rPr lang="en-US" dirty="0"/>
              <a:t>Why do you do this? (goal)</a:t>
            </a:r>
          </a:p>
          <a:p>
            <a:pPr lvl="1"/>
            <a:r>
              <a:rPr lang="en-US" dirty="0"/>
              <a:t>How do you do it? (subtasks) </a:t>
            </a:r>
          </a:p>
          <a:p>
            <a:r>
              <a:rPr lang="en-US" dirty="0"/>
              <a:t>Look for weaknesses in current situation</a:t>
            </a:r>
          </a:p>
          <a:p>
            <a:pPr lvl="1"/>
            <a:r>
              <a:rPr lang="en-US" dirty="0"/>
              <a:t>Goal failures </a:t>
            </a:r>
          </a:p>
          <a:p>
            <a:pPr lvl="1"/>
            <a:r>
              <a:rPr lang="en-US" dirty="0"/>
              <a:t>Wasted time</a:t>
            </a:r>
          </a:p>
          <a:p>
            <a:pPr lvl="1"/>
            <a:r>
              <a:rPr lang="en-US" dirty="0"/>
              <a:t>User irritation or fatigue </a:t>
            </a:r>
            <a:endParaRPr lang="en-US" dirty="0">
              <a:effectLst/>
            </a:endParaRPr>
          </a:p>
          <a:p>
            <a:endParaRPr lang="en-US" dirty="0"/>
          </a:p>
        </p:txBody>
      </p:sp>
    </p:spTree>
    <p:extLst>
      <p:ext uri="{BB962C8B-B14F-4D97-AF65-F5344CB8AC3E}">
        <p14:creationId xmlns:p14="http://schemas.microsoft.com/office/powerpoint/2010/main" val="3718182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Empirical Methods to Gather Data</a:t>
            </a:r>
          </a:p>
        </p:txBody>
      </p:sp>
      <p:sp>
        <p:nvSpPr>
          <p:cNvPr id="3" name="Content Placeholder 2"/>
          <p:cNvSpPr>
            <a:spLocks noGrp="1"/>
          </p:cNvSpPr>
          <p:nvPr>
            <p:ph idx="1"/>
          </p:nvPr>
        </p:nvSpPr>
        <p:spPr/>
        <p:txBody>
          <a:bodyPr>
            <a:normAutofit fontScale="77500" lnSpcReduction="20000"/>
          </a:bodyPr>
          <a:lstStyle/>
          <a:p>
            <a:r>
              <a:rPr lang="en-US" dirty="0"/>
              <a:t>Contextual Inquiry </a:t>
            </a:r>
          </a:p>
          <a:p>
            <a:pPr lvl="1"/>
            <a:r>
              <a:rPr lang="en-US" dirty="0"/>
              <a:t>Observe client doing the tasks in their real environment </a:t>
            </a:r>
          </a:p>
          <a:p>
            <a:pPr lvl="1"/>
            <a:r>
              <a:rPr lang="en-US" dirty="0"/>
              <a:t>Establish a master-apprentice relationship</a:t>
            </a:r>
          </a:p>
          <a:p>
            <a:pPr lvl="2"/>
            <a:r>
              <a:rPr lang="en-US" dirty="0"/>
              <a:t>Client shows how and talks about it</a:t>
            </a:r>
          </a:p>
          <a:p>
            <a:pPr lvl="2"/>
            <a:r>
              <a:rPr lang="en-US" dirty="0"/>
              <a:t>You watch and ask questions </a:t>
            </a:r>
            <a:endParaRPr lang="en-US" dirty="0">
              <a:effectLst/>
            </a:endParaRPr>
          </a:p>
          <a:p>
            <a:pPr lvl="1"/>
            <a:r>
              <a:rPr lang="en-US" dirty="0"/>
              <a:t>Challenge your own assumptions</a:t>
            </a:r>
          </a:p>
          <a:p>
            <a:pPr lvl="2"/>
            <a:r>
              <a:rPr lang="en-US" dirty="0"/>
              <a:t>Share your assumptions openly with client</a:t>
            </a:r>
          </a:p>
          <a:p>
            <a:pPr lvl="2"/>
            <a:r>
              <a:rPr lang="en-US" dirty="0"/>
              <a:t>Probe surprises </a:t>
            </a:r>
            <a:endParaRPr lang="en-US" dirty="0">
              <a:effectLst/>
            </a:endParaRPr>
          </a:p>
          <a:p>
            <a:r>
              <a:rPr lang="en-US" dirty="0"/>
              <a:t>Other methods: focus groups, surveys, journaling, interviews</a:t>
            </a:r>
          </a:p>
        </p:txBody>
      </p:sp>
    </p:spTree>
    <p:extLst>
      <p:ext uri="{BB962C8B-B14F-4D97-AF65-F5344CB8AC3E}">
        <p14:creationId xmlns:p14="http://schemas.microsoft.com/office/powerpoint/2010/main" val="331807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Participatory Design</a:t>
            </a:r>
            <a:endParaRPr lang="en-US" dirty="0">
              <a:effectLst/>
            </a:endParaRPr>
          </a:p>
        </p:txBody>
      </p:sp>
      <p:sp>
        <p:nvSpPr>
          <p:cNvPr id="3" name="Content Placeholder 2"/>
          <p:cNvSpPr>
            <a:spLocks noGrp="1"/>
          </p:cNvSpPr>
          <p:nvPr>
            <p:ph idx="1"/>
          </p:nvPr>
        </p:nvSpPr>
        <p:spPr/>
        <p:txBody>
          <a:bodyPr>
            <a:normAutofit fontScale="47500" lnSpcReduction="20000"/>
          </a:bodyPr>
          <a:lstStyle/>
          <a:p>
            <a:r>
              <a:rPr lang="en-US" dirty="0"/>
              <a:t>Include users directly in the design team </a:t>
            </a:r>
          </a:p>
          <a:p>
            <a:pPr lvl="1"/>
            <a:r>
              <a:rPr lang="en-US" dirty="0"/>
              <a:t>Articulating problems and co-creating solutions in cooperation with users </a:t>
            </a:r>
          </a:p>
          <a:p>
            <a:r>
              <a:rPr lang="en-US" dirty="0"/>
              <a:t>Consulting users throughout the design and development iterations</a:t>
            </a:r>
          </a:p>
          <a:p>
            <a:pPr lvl="1"/>
            <a:r>
              <a:rPr lang="en-US" dirty="0"/>
              <a:t>And taking their input seriously into account</a:t>
            </a:r>
          </a:p>
          <a:p>
            <a:r>
              <a:rPr lang="en-US" dirty="0"/>
              <a:t>Taking all design decisions within the context of the users, their work and their environment</a:t>
            </a:r>
          </a:p>
          <a:p>
            <a:pPr lvl="1"/>
            <a:r>
              <a:rPr lang="en-US" dirty="0"/>
              <a:t>This does not mean that users are actively involved in design decisions but rather that designers remain aware of the users while making their decisions</a:t>
            </a:r>
          </a:p>
          <a:p>
            <a:r>
              <a:rPr lang="en-US" dirty="0"/>
              <a:t>Role of Designers </a:t>
            </a:r>
          </a:p>
          <a:p>
            <a:pPr lvl="1"/>
            <a:r>
              <a:rPr lang="en-US" dirty="0"/>
              <a:t>Coordinate activities </a:t>
            </a:r>
          </a:p>
          <a:p>
            <a:pPr lvl="1"/>
            <a:r>
              <a:rPr lang="en-US" dirty="0"/>
              <a:t>Facilitate discussion </a:t>
            </a:r>
          </a:p>
          <a:p>
            <a:pPr lvl="1"/>
            <a:r>
              <a:rPr lang="en-US" dirty="0"/>
              <a:t>Prepare materials </a:t>
            </a:r>
          </a:p>
          <a:p>
            <a:pPr lvl="1"/>
            <a:r>
              <a:rPr lang="en-US" dirty="0"/>
              <a:t>Advocate solutions </a:t>
            </a:r>
          </a:p>
          <a:p>
            <a:r>
              <a:rPr lang="en-US" dirty="0"/>
              <a:t>Users and designers cooperatively envision new designs, and inform each other’s perception of their practicality and utility </a:t>
            </a:r>
          </a:p>
          <a:p>
            <a:r>
              <a:rPr lang="en-US" dirty="0"/>
              <a:t>Mock-ups and lo-fidelity prototypes provide hands-on experience with new situations </a:t>
            </a:r>
          </a:p>
          <a:p>
            <a:endParaRPr lang="en-US" dirty="0"/>
          </a:p>
          <a:p>
            <a:endParaRPr lang="en-US" dirty="0"/>
          </a:p>
          <a:p>
            <a:endParaRPr lang="en-US" dirty="0"/>
          </a:p>
          <a:p>
            <a:endParaRPr lang="en-US" dirty="0"/>
          </a:p>
          <a:p>
            <a:endParaRPr lang="en-US" dirty="0"/>
          </a:p>
          <a:p>
            <a:endParaRPr lang="en-US" dirty="0">
              <a:effectLst/>
            </a:endParaRPr>
          </a:p>
          <a:p>
            <a:endParaRPr lang="en-US" dirty="0"/>
          </a:p>
        </p:txBody>
      </p:sp>
    </p:spTree>
    <p:extLst>
      <p:ext uri="{BB962C8B-B14F-4D97-AF65-F5344CB8AC3E}">
        <p14:creationId xmlns:p14="http://schemas.microsoft.com/office/powerpoint/2010/main" val="1555780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5BE4-1F01-954C-B6DF-6D60EB40C2DA}"/>
              </a:ext>
            </a:extLst>
          </p:cNvPr>
          <p:cNvSpPr>
            <a:spLocks noGrp="1"/>
          </p:cNvSpPr>
          <p:nvPr>
            <p:ph type="title"/>
          </p:nvPr>
        </p:nvSpPr>
        <p:spPr/>
        <p:txBody>
          <a:bodyPr/>
          <a:lstStyle/>
          <a:p>
            <a:r>
              <a:rPr lang="en-US" dirty="0"/>
              <a:t>Participatory Design (PD)</a:t>
            </a:r>
          </a:p>
        </p:txBody>
      </p:sp>
      <p:sp>
        <p:nvSpPr>
          <p:cNvPr id="3" name="Content Placeholder 2">
            <a:extLst>
              <a:ext uri="{FF2B5EF4-FFF2-40B4-BE49-F238E27FC236}">
                <a16:creationId xmlns:a16="http://schemas.microsoft.com/office/drawing/2014/main" id="{8882E7EE-1FD8-244F-84AC-939D88AC63AF}"/>
              </a:ext>
            </a:extLst>
          </p:cNvPr>
          <p:cNvSpPr>
            <a:spLocks noGrp="1"/>
          </p:cNvSpPr>
          <p:nvPr>
            <p:ph idx="1"/>
          </p:nvPr>
        </p:nvSpPr>
        <p:spPr/>
        <p:txBody>
          <a:bodyPr/>
          <a:lstStyle/>
          <a:p>
            <a:pPr>
              <a:lnSpc>
                <a:spcPct val="90000"/>
              </a:lnSpc>
            </a:pPr>
            <a:r>
              <a:rPr lang="en-US" altLang="en-US" dirty="0"/>
              <a:t>Users are actively involved in development</a:t>
            </a:r>
          </a:p>
          <a:p>
            <a:pPr>
              <a:lnSpc>
                <a:spcPct val="90000"/>
              </a:lnSpc>
            </a:pPr>
            <a:r>
              <a:rPr lang="en-US" altLang="en-US" dirty="0">
                <a:hlinkClick r:id="rId2"/>
              </a:rPr>
              <a:t>Nothing about us without us</a:t>
            </a:r>
            <a:endParaRPr lang="en-US" altLang="en-US" dirty="0"/>
          </a:p>
          <a:p>
            <a:pPr>
              <a:lnSpc>
                <a:spcPct val="90000"/>
              </a:lnSpc>
            </a:pPr>
            <a:r>
              <a:rPr lang="en-US" altLang="en-US" dirty="0"/>
              <a:t>Should be used if you want to draw on existing artifacts</a:t>
            </a:r>
          </a:p>
          <a:p>
            <a:pPr>
              <a:lnSpc>
                <a:spcPct val="90000"/>
              </a:lnSpc>
            </a:pPr>
            <a:r>
              <a:rPr lang="en-US" altLang="en-US" dirty="0"/>
              <a:t>Not suited for radical design changes</a:t>
            </a:r>
          </a:p>
          <a:p>
            <a:endParaRPr lang="en-US" dirty="0"/>
          </a:p>
        </p:txBody>
      </p:sp>
    </p:spTree>
    <p:extLst>
      <p:ext uri="{BB962C8B-B14F-4D97-AF65-F5344CB8AC3E}">
        <p14:creationId xmlns:p14="http://schemas.microsoft.com/office/powerpoint/2010/main" val="3691556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1B81-FDF2-E349-B225-6B9A5267B276}"/>
              </a:ext>
            </a:extLst>
          </p:cNvPr>
          <p:cNvSpPr>
            <a:spLocks noGrp="1"/>
          </p:cNvSpPr>
          <p:nvPr>
            <p:ph type="title"/>
          </p:nvPr>
        </p:nvSpPr>
        <p:spPr/>
        <p:txBody>
          <a:bodyPr/>
          <a:lstStyle/>
          <a:p>
            <a:r>
              <a:rPr lang="en-US" altLang="en-US" dirty="0"/>
              <a:t>Participatory Design (Cont.)</a:t>
            </a:r>
            <a:endParaRPr lang="en-US" dirty="0"/>
          </a:p>
        </p:txBody>
      </p:sp>
      <p:sp>
        <p:nvSpPr>
          <p:cNvPr id="3" name="Content Placeholder 2">
            <a:extLst>
              <a:ext uri="{FF2B5EF4-FFF2-40B4-BE49-F238E27FC236}">
                <a16:creationId xmlns:a16="http://schemas.microsoft.com/office/drawing/2014/main" id="{1B922DD4-4284-F84D-A846-3614714B352F}"/>
              </a:ext>
            </a:extLst>
          </p:cNvPr>
          <p:cNvSpPr>
            <a:spLocks noGrp="1"/>
          </p:cNvSpPr>
          <p:nvPr>
            <p:ph idx="1"/>
          </p:nvPr>
        </p:nvSpPr>
        <p:spPr/>
        <p:txBody>
          <a:bodyPr>
            <a:normAutofit fontScale="85000" lnSpcReduction="20000"/>
          </a:bodyPr>
          <a:lstStyle/>
          <a:p>
            <a:pPr>
              <a:lnSpc>
                <a:spcPct val="90000"/>
              </a:lnSpc>
            </a:pPr>
            <a:r>
              <a:rPr lang="en-US" altLang="en-US" sz="2800" dirty="0"/>
              <a:t>Data collection</a:t>
            </a:r>
          </a:p>
          <a:p>
            <a:pPr lvl="1">
              <a:lnSpc>
                <a:spcPct val="90000"/>
              </a:lnSpc>
            </a:pPr>
            <a:r>
              <a:rPr lang="en-US" altLang="en-US" sz="2400" dirty="0"/>
              <a:t>Observations, interviews, collaborative design and cooperative prototyping guided by a well-defined research question</a:t>
            </a:r>
          </a:p>
          <a:p>
            <a:pPr lvl="2"/>
            <a:r>
              <a:rPr lang="en-US" sz="2100" dirty="0"/>
              <a:t>Users and designers cooperatively envision new designs, and inform each other’s perception of their practicality and utility</a:t>
            </a:r>
            <a:endParaRPr lang="en-US" altLang="en-US" sz="2400" dirty="0"/>
          </a:p>
          <a:p>
            <a:pPr>
              <a:lnSpc>
                <a:spcPct val="90000"/>
              </a:lnSpc>
            </a:pPr>
            <a:r>
              <a:rPr lang="en-US" altLang="en-US" sz="2800" dirty="0"/>
              <a:t>Data analysis</a:t>
            </a:r>
          </a:p>
          <a:p>
            <a:pPr lvl="1">
              <a:lnSpc>
                <a:spcPct val="90000"/>
              </a:lnSpc>
            </a:pPr>
            <a:r>
              <a:rPr lang="en-US" altLang="en-US" sz="2400" dirty="0"/>
              <a:t>Analyze artifacts at breakdowns</a:t>
            </a:r>
          </a:p>
          <a:p>
            <a:pPr lvl="1">
              <a:lnSpc>
                <a:spcPct val="90000"/>
              </a:lnSpc>
            </a:pPr>
            <a:r>
              <a:rPr lang="en-US" altLang="en-US" sz="2400" dirty="0"/>
              <a:t>Analyze videos, interviews and prototypes collected from sessions with the users</a:t>
            </a:r>
          </a:p>
          <a:p>
            <a:pPr>
              <a:lnSpc>
                <a:spcPct val="90000"/>
              </a:lnSpc>
            </a:pPr>
            <a:r>
              <a:rPr lang="en-US" altLang="en-US" sz="2800" dirty="0"/>
              <a:t>Outcome</a:t>
            </a:r>
          </a:p>
          <a:p>
            <a:pPr lvl="1">
              <a:lnSpc>
                <a:spcPct val="90000"/>
              </a:lnSpc>
            </a:pPr>
            <a:r>
              <a:rPr lang="en-US" altLang="en-US" sz="2400" dirty="0"/>
              <a:t>Working with the users, the product is evolved from the existing artifact</a:t>
            </a:r>
          </a:p>
          <a:p>
            <a:endParaRPr lang="en-US" dirty="0"/>
          </a:p>
        </p:txBody>
      </p:sp>
    </p:spTree>
    <p:extLst>
      <p:ext uri="{BB962C8B-B14F-4D97-AF65-F5344CB8AC3E}">
        <p14:creationId xmlns:p14="http://schemas.microsoft.com/office/powerpoint/2010/main" val="3903069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 </a:t>
            </a:r>
            <a:endParaRPr lang="en-US" dirty="0">
              <a:effectLst/>
            </a:endParaRPr>
          </a:p>
        </p:txBody>
      </p:sp>
      <p:sp>
        <p:nvSpPr>
          <p:cNvPr id="3" name="Content Placeholder 2"/>
          <p:cNvSpPr>
            <a:spLocks noGrp="1"/>
          </p:cNvSpPr>
          <p:nvPr>
            <p:ph idx="1"/>
          </p:nvPr>
        </p:nvSpPr>
        <p:spPr/>
        <p:txBody>
          <a:bodyPr>
            <a:normAutofit lnSpcReduction="10000"/>
          </a:bodyPr>
          <a:lstStyle/>
          <a:p>
            <a:r>
              <a:rPr lang="en-US" dirty="0">
                <a:effectLst/>
              </a:rPr>
              <a:t>Human-centered design</a:t>
            </a:r>
          </a:p>
          <a:p>
            <a:pPr lvl="1"/>
            <a:r>
              <a:rPr lang="en-US" dirty="0"/>
              <a:t>Spiral process</a:t>
            </a:r>
          </a:p>
          <a:p>
            <a:pPr lvl="1"/>
            <a:r>
              <a:rPr lang="en-US" dirty="0"/>
              <a:t>Early focus on users and tasks</a:t>
            </a:r>
          </a:p>
          <a:p>
            <a:pPr lvl="2"/>
            <a:r>
              <a:rPr lang="en-US" dirty="0"/>
              <a:t>User analysis </a:t>
            </a:r>
          </a:p>
          <a:p>
            <a:pPr lvl="2"/>
            <a:r>
              <a:rPr lang="en-US" dirty="0"/>
              <a:t>Task analysis</a:t>
            </a:r>
          </a:p>
          <a:p>
            <a:pPr lvl="2"/>
            <a:r>
              <a:rPr lang="en-US" dirty="0"/>
              <a:t>Data gathering methods</a:t>
            </a:r>
          </a:p>
          <a:p>
            <a:pPr lvl="1"/>
            <a:r>
              <a:rPr lang="en-US" dirty="0"/>
              <a:t>Empirical measurements</a:t>
            </a:r>
          </a:p>
        </p:txBody>
      </p:sp>
    </p:spTree>
    <p:extLst>
      <p:ext uri="{BB962C8B-B14F-4D97-AF65-F5344CB8AC3E}">
        <p14:creationId xmlns:p14="http://schemas.microsoft.com/office/powerpoint/2010/main" val="1977695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90B2B-481B-5845-8FA7-92A8E7C4C105}"/>
              </a:ext>
            </a:extLst>
          </p:cNvPr>
          <p:cNvSpPr>
            <a:spLocks noGrp="1"/>
          </p:cNvSpPr>
          <p:nvPr>
            <p:ph type="title"/>
          </p:nvPr>
        </p:nvSpPr>
        <p:spPr/>
        <p:txBody>
          <a:bodyPr>
            <a:noAutofit/>
          </a:bodyPr>
          <a:lstStyle/>
          <a:p>
            <a:pPr algn="l"/>
            <a:r>
              <a:rPr lang="en-US" altLang="en-US" sz="3200" dirty="0"/>
              <a:t>Examples of paper based prototyping techniques for PD. </a:t>
            </a:r>
            <a:endParaRPr lang="en-US" sz="3200" dirty="0"/>
          </a:p>
        </p:txBody>
      </p:sp>
      <p:sp>
        <p:nvSpPr>
          <p:cNvPr id="3" name="Content Placeholder 2">
            <a:extLst>
              <a:ext uri="{FF2B5EF4-FFF2-40B4-BE49-F238E27FC236}">
                <a16:creationId xmlns:a16="http://schemas.microsoft.com/office/drawing/2014/main" id="{932B754B-85B1-524F-8064-92DC0D0586E3}"/>
              </a:ext>
            </a:extLst>
          </p:cNvPr>
          <p:cNvSpPr>
            <a:spLocks noGrp="1"/>
          </p:cNvSpPr>
          <p:nvPr>
            <p:ph idx="1"/>
          </p:nvPr>
        </p:nvSpPr>
        <p:spPr>
          <a:xfrm>
            <a:off x="457200" y="1200151"/>
            <a:ext cx="8142514" cy="3394472"/>
          </a:xfrm>
        </p:spPr>
        <p:txBody>
          <a:bodyPr>
            <a:normAutofit/>
          </a:bodyPr>
          <a:lstStyle/>
          <a:p>
            <a:r>
              <a:rPr lang="en-US" altLang="en-US" sz="2400" dirty="0" err="1"/>
              <a:t>Pictive</a:t>
            </a:r>
            <a:endParaRPr lang="en-US" altLang="en-US" sz="2400" dirty="0"/>
          </a:p>
          <a:p>
            <a:pPr lvl="1"/>
            <a:r>
              <a:rPr lang="en-US" altLang="en-US" sz="2000" dirty="0"/>
              <a:t>Some design components are prepared by the developers</a:t>
            </a:r>
          </a:p>
          <a:p>
            <a:pPr lvl="1"/>
            <a:r>
              <a:rPr lang="en-US" altLang="en-US" sz="2000" dirty="0"/>
              <a:t>Pen, pencil, sticky notes, paper etc. are used by the users</a:t>
            </a:r>
          </a:p>
          <a:p>
            <a:pPr lvl="1"/>
            <a:r>
              <a:rPr lang="en-US" altLang="en-US" sz="2000" dirty="0"/>
              <a:t>Video recording devices are used to record what happens</a:t>
            </a:r>
          </a:p>
          <a:p>
            <a:endParaRPr lang="en-US" sz="2400" dirty="0"/>
          </a:p>
        </p:txBody>
      </p:sp>
      <p:pic>
        <p:nvPicPr>
          <p:cNvPr id="4" name="Picture 4" descr="Diagram showing various design materials such as post-it notes, colored pens, labels, and plastic icons. It also shows two stick figures codesigning on one table and being video recorded. ">
            <a:extLst>
              <a:ext uri="{FF2B5EF4-FFF2-40B4-BE49-F238E27FC236}">
                <a16:creationId xmlns:a16="http://schemas.microsoft.com/office/drawing/2014/main" id="{96924844-5276-F34E-AD13-0980FEF5EB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8674" y="2689225"/>
            <a:ext cx="6019800" cy="25050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10;&#10;Description automatically generated">
            <a:extLst>
              <a:ext uri="{FF2B5EF4-FFF2-40B4-BE49-F238E27FC236}">
                <a16:creationId xmlns:a16="http://schemas.microsoft.com/office/drawing/2014/main" id="{8A31FB82-DA79-4F4D-9364-DCBB4BF986C6}"/>
              </a:ext>
            </a:extLst>
          </p:cNvPr>
          <p:cNvPicPr>
            <a:picLocks noChangeAspect="1"/>
          </p:cNvPicPr>
          <p:nvPr/>
        </p:nvPicPr>
        <p:blipFill>
          <a:blip r:embed="rId4"/>
          <a:stretch>
            <a:fillRect/>
          </a:stretch>
        </p:blipFill>
        <p:spPr>
          <a:xfrm>
            <a:off x="1302707" y="5344177"/>
            <a:ext cx="5148197" cy="1479040"/>
          </a:xfrm>
          <a:prstGeom prst="rect">
            <a:avLst/>
          </a:prstGeom>
        </p:spPr>
      </p:pic>
    </p:spTree>
    <p:extLst>
      <p:ext uri="{BB962C8B-B14F-4D97-AF65-F5344CB8AC3E}">
        <p14:creationId xmlns:p14="http://schemas.microsoft.com/office/powerpoint/2010/main" val="2518921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90B2B-481B-5845-8FA7-92A8E7C4C105}"/>
              </a:ext>
            </a:extLst>
          </p:cNvPr>
          <p:cNvSpPr>
            <a:spLocks noGrp="1"/>
          </p:cNvSpPr>
          <p:nvPr>
            <p:ph type="title"/>
          </p:nvPr>
        </p:nvSpPr>
        <p:spPr>
          <a:xfrm>
            <a:off x="457200" y="380150"/>
            <a:ext cx="6519797" cy="857250"/>
          </a:xfrm>
        </p:spPr>
        <p:txBody>
          <a:bodyPr>
            <a:noAutofit/>
          </a:bodyPr>
          <a:lstStyle/>
          <a:p>
            <a:pPr algn="l"/>
            <a:r>
              <a:rPr lang="en-US" altLang="en-US" sz="3200" dirty="0"/>
              <a:t>Examples of paper based prototyping techniques for PD. </a:t>
            </a:r>
            <a:endParaRPr lang="en-US" sz="3200" dirty="0"/>
          </a:p>
        </p:txBody>
      </p:sp>
      <p:sp>
        <p:nvSpPr>
          <p:cNvPr id="3" name="Content Placeholder 2">
            <a:extLst>
              <a:ext uri="{FF2B5EF4-FFF2-40B4-BE49-F238E27FC236}">
                <a16:creationId xmlns:a16="http://schemas.microsoft.com/office/drawing/2014/main" id="{932B754B-85B1-524F-8064-92DC0D0586E3}"/>
              </a:ext>
            </a:extLst>
          </p:cNvPr>
          <p:cNvSpPr>
            <a:spLocks noGrp="1"/>
          </p:cNvSpPr>
          <p:nvPr>
            <p:ph idx="1"/>
          </p:nvPr>
        </p:nvSpPr>
        <p:spPr>
          <a:xfrm>
            <a:off x="457200" y="1700895"/>
            <a:ext cx="4680857" cy="3394472"/>
          </a:xfrm>
        </p:spPr>
        <p:txBody>
          <a:bodyPr>
            <a:normAutofit/>
          </a:bodyPr>
          <a:lstStyle/>
          <a:p>
            <a:r>
              <a:rPr lang="en-US" altLang="en-US" sz="2800" dirty="0"/>
              <a:t>Card</a:t>
            </a:r>
          </a:p>
          <a:p>
            <a:pPr lvl="1"/>
            <a:r>
              <a:rPr lang="en-US" altLang="en-US" sz="2400" dirty="0"/>
              <a:t>The same principle as </a:t>
            </a:r>
            <a:r>
              <a:rPr lang="en-US" altLang="en-US" sz="2400" dirty="0" err="1"/>
              <a:t>Pictive</a:t>
            </a:r>
            <a:r>
              <a:rPr lang="en-US" altLang="en-US" sz="2400" dirty="0"/>
              <a:t> but with screen dumps</a:t>
            </a:r>
          </a:p>
          <a:p>
            <a:pPr lvl="1"/>
            <a:r>
              <a:rPr lang="en-US" altLang="en-US" sz="2400" dirty="0"/>
              <a:t>The cards are used to explore workflow options with the user</a:t>
            </a:r>
          </a:p>
          <a:p>
            <a:pPr lvl="1"/>
            <a:endParaRPr lang="en-US" altLang="en-US" sz="2400" dirty="0"/>
          </a:p>
        </p:txBody>
      </p:sp>
      <p:pic>
        <p:nvPicPr>
          <p:cNvPr id="5" name="Picture 8" descr="Six cards are presented, showing a drawing person thinking about what they need, decide to order only two items, selecting milk and 12 eggs, speciying delivery and billing options. ">
            <a:extLst>
              <a:ext uri="{FF2B5EF4-FFF2-40B4-BE49-F238E27FC236}">
                <a16:creationId xmlns:a16="http://schemas.microsoft.com/office/drawing/2014/main" id="{4DD8DDDC-D2ED-6541-9969-892CD2B10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941" y="770164"/>
            <a:ext cx="3773488"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980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7584-3762-7F45-BB2C-BD3ED249E53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A28EBC8-E698-C444-ADDC-0DDDC8843EF1}"/>
              </a:ext>
            </a:extLst>
          </p:cNvPr>
          <p:cNvSpPr>
            <a:spLocks noGrp="1"/>
          </p:cNvSpPr>
          <p:nvPr>
            <p:ph idx="1"/>
          </p:nvPr>
        </p:nvSpPr>
        <p:spPr/>
        <p:txBody>
          <a:bodyPr/>
          <a:lstStyle/>
          <a:p>
            <a:r>
              <a:rPr lang="en-US" dirty="0"/>
              <a:t>Benefits of PD</a:t>
            </a:r>
          </a:p>
          <a:p>
            <a:pPr lvl="1"/>
            <a:r>
              <a:rPr lang="en-US" altLang="en-US" dirty="0"/>
              <a:t>Keeps users’ expectations in check</a:t>
            </a:r>
          </a:p>
          <a:p>
            <a:r>
              <a:rPr lang="en-US" dirty="0"/>
              <a:t>Drawbacks of PD</a:t>
            </a:r>
          </a:p>
          <a:p>
            <a:pPr lvl="1"/>
            <a:r>
              <a:rPr lang="en-US" altLang="en-US" dirty="0"/>
              <a:t>Users’ thinking can be constrained to what they are used to</a:t>
            </a:r>
          </a:p>
          <a:p>
            <a:endParaRPr lang="en-US" dirty="0"/>
          </a:p>
        </p:txBody>
      </p:sp>
    </p:spTree>
    <p:extLst>
      <p:ext uri="{BB962C8B-B14F-4D97-AF65-F5344CB8AC3E}">
        <p14:creationId xmlns:p14="http://schemas.microsoft.com/office/powerpoint/2010/main" val="3539158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Empirical Measurements</a:t>
            </a:r>
          </a:p>
        </p:txBody>
      </p:sp>
      <p:sp>
        <p:nvSpPr>
          <p:cNvPr id="3" name="Content Placeholder 2"/>
          <p:cNvSpPr>
            <a:spLocks noGrp="1"/>
          </p:cNvSpPr>
          <p:nvPr>
            <p:ph idx="1"/>
          </p:nvPr>
        </p:nvSpPr>
        <p:spPr/>
        <p:txBody>
          <a:bodyPr>
            <a:normAutofit fontScale="47500" lnSpcReduction="20000"/>
          </a:bodyPr>
          <a:lstStyle/>
          <a:p>
            <a:r>
              <a:rPr lang="en-US" dirty="0"/>
              <a:t>This means that the reactions and performance of intended users to…</a:t>
            </a:r>
          </a:p>
          <a:p>
            <a:pPr lvl="1"/>
            <a:r>
              <a:rPr lang="en-US" dirty="0"/>
              <a:t>printed scenarios, manuals and help, systems simulations, prototypes should be observed, measured and analyzed as early in the design and development process as possible</a:t>
            </a:r>
          </a:p>
          <a:p>
            <a:r>
              <a:rPr lang="en-US" dirty="0"/>
              <a:t>Choose evaluation metric(s) such as</a:t>
            </a:r>
          </a:p>
          <a:p>
            <a:pPr lvl="1"/>
            <a:r>
              <a:rPr lang="en-US" dirty="0"/>
              <a:t>efficiency: time on task</a:t>
            </a:r>
          </a:p>
          <a:p>
            <a:pPr lvl="1"/>
            <a:r>
              <a:rPr lang="en-US" dirty="0"/>
              <a:t>success rate</a:t>
            </a:r>
          </a:p>
          <a:p>
            <a:pPr lvl="1"/>
            <a:r>
              <a:rPr lang="en-US" dirty="0"/>
              <a:t>errors: frequency or severity </a:t>
            </a:r>
          </a:p>
          <a:p>
            <a:pPr lvl="1"/>
            <a:r>
              <a:rPr lang="en-US" dirty="0"/>
              <a:t>fatigue: how many times task can be done </a:t>
            </a:r>
          </a:p>
          <a:p>
            <a:r>
              <a:rPr lang="en-US" dirty="0"/>
              <a:t>Set quantitative and qualitative targets</a:t>
            </a:r>
          </a:p>
          <a:p>
            <a:pPr lvl="1"/>
            <a:r>
              <a:rPr lang="en-US" dirty="0"/>
              <a:t> “get dressed in 2 minutes”</a:t>
            </a:r>
          </a:p>
          <a:p>
            <a:pPr lvl="1"/>
            <a:r>
              <a:rPr lang="en-US" dirty="0"/>
              <a:t>“make coffee without assistance”</a:t>
            </a:r>
          </a:p>
          <a:p>
            <a:pPr lvl="1"/>
            <a:r>
              <a:rPr lang="en-US" dirty="0"/>
              <a:t>“control my bed while hand is holding something else” </a:t>
            </a:r>
          </a:p>
          <a:p>
            <a:r>
              <a:rPr lang="en-US" dirty="0"/>
              <a:t>Use the metrics and targets in subsequent process </a:t>
            </a:r>
          </a:p>
          <a:p>
            <a:pPr lvl="1"/>
            <a:r>
              <a:rPr lang="en-US" dirty="0"/>
              <a:t>evaluate on system models</a:t>
            </a:r>
          </a:p>
          <a:p>
            <a:pPr lvl="1"/>
            <a:r>
              <a:rPr lang="en-US" dirty="0"/>
              <a:t>predict outcome</a:t>
            </a:r>
          </a:p>
          <a:p>
            <a:pPr lvl="1"/>
            <a:r>
              <a:rPr lang="en-US" dirty="0"/>
              <a:t>measure on prototypes </a:t>
            </a:r>
            <a:endParaRPr lang="en-US" dirty="0">
              <a:effectLst/>
            </a:endParaRPr>
          </a:p>
          <a:p>
            <a:endParaRPr lang="en-US" dirty="0"/>
          </a:p>
        </p:txBody>
      </p:sp>
    </p:spTree>
    <p:extLst>
      <p:ext uri="{BB962C8B-B14F-4D97-AF65-F5344CB8AC3E}">
        <p14:creationId xmlns:p14="http://schemas.microsoft.com/office/powerpoint/2010/main" val="2731969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3032F-3141-6842-A033-7949E9D3E9E9}"/>
              </a:ext>
            </a:extLst>
          </p:cNvPr>
          <p:cNvSpPr>
            <a:spLocks noGrp="1"/>
          </p:cNvSpPr>
          <p:nvPr>
            <p:ph type="title"/>
          </p:nvPr>
        </p:nvSpPr>
        <p:spPr/>
        <p:txBody>
          <a:bodyPr/>
          <a:lstStyle/>
          <a:p>
            <a:r>
              <a:rPr lang="en-US" dirty="0"/>
              <a:t>Example: User Analysis</a:t>
            </a:r>
          </a:p>
        </p:txBody>
      </p:sp>
      <p:pic>
        <p:nvPicPr>
          <p:cNvPr id="5" name="Content Placeholder 4" descr="A person in a kitchen using crutches.">
            <a:extLst>
              <a:ext uri="{FF2B5EF4-FFF2-40B4-BE49-F238E27FC236}">
                <a16:creationId xmlns:a16="http://schemas.microsoft.com/office/drawing/2014/main" id="{569DBAB2-138C-1D44-B752-9D6088BAFD78}"/>
              </a:ext>
            </a:extLst>
          </p:cNvPr>
          <p:cNvPicPr>
            <a:picLocks noGrp="1" noChangeAspect="1"/>
          </p:cNvPicPr>
          <p:nvPr>
            <p:ph idx="1"/>
          </p:nvPr>
        </p:nvPicPr>
        <p:blipFill rotWithShape="1">
          <a:blip r:embed="rId3"/>
          <a:srcRect l="18831" t="22720" r="7829" b="16408"/>
          <a:stretch/>
        </p:blipFill>
        <p:spPr>
          <a:xfrm>
            <a:off x="4572000" y="1734175"/>
            <a:ext cx="3639426" cy="2413416"/>
          </a:xfrm>
        </p:spPr>
      </p:pic>
      <p:sp>
        <p:nvSpPr>
          <p:cNvPr id="7" name="TextBox 6">
            <a:extLst>
              <a:ext uri="{FF2B5EF4-FFF2-40B4-BE49-F238E27FC236}">
                <a16:creationId xmlns:a16="http://schemas.microsoft.com/office/drawing/2014/main" id="{09388B59-52B1-9442-B098-ECAE9C9C1212}"/>
              </a:ext>
            </a:extLst>
          </p:cNvPr>
          <p:cNvSpPr txBox="1"/>
          <p:nvPr/>
        </p:nvSpPr>
        <p:spPr>
          <a:xfrm>
            <a:off x="613775" y="1465545"/>
            <a:ext cx="3695178" cy="3416320"/>
          </a:xfrm>
          <a:prstGeom prst="rect">
            <a:avLst/>
          </a:prstGeom>
          <a:noFill/>
        </p:spPr>
        <p:txBody>
          <a:bodyPr wrap="square" rtlCol="0">
            <a:spAutoFit/>
          </a:bodyPr>
          <a:lstStyle/>
          <a:p>
            <a:r>
              <a:rPr lang="en-US" sz="1800" dirty="0"/>
              <a:t>Paul: One of my big dreams in life is to be able to carry a cup of coffee around my house</a:t>
            </a:r>
          </a:p>
          <a:p>
            <a:endParaRPr lang="en-US" sz="1800" dirty="0"/>
          </a:p>
          <a:p>
            <a:r>
              <a:rPr lang="en-US" sz="1800" dirty="0"/>
              <a:t>Abilities:</a:t>
            </a:r>
          </a:p>
          <a:p>
            <a:r>
              <a:rPr lang="en-US" sz="1800" dirty="0"/>
              <a:t>Right leg amputee, user of forearm crutches</a:t>
            </a:r>
          </a:p>
          <a:p>
            <a:r>
              <a:rPr lang="en-US" sz="1800" dirty="0"/>
              <a:t>Unable to hold a cup of liquid while using crutches</a:t>
            </a:r>
          </a:p>
          <a:p>
            <a:endParaRPr lang="en-US" sz="1800" dirty="0"/>
          </a:p>
          <a:p>
            <a:endParaRPr lang="en-US" sz="1800" dirty="0"/>
          </a:p>
          <a:p>
            <a:endParaRPr lang="en-US" sz="1800" dirty="0"/>
          </a:p>
        </p:txBody>
      </p:sp>
    </p:spTree>
    <p:extLst>
      <p:ext uri="{BB962C8B-B14F-4D97-AF65-F5344CB8AC3E}">
        <p14:creationId xmlns:p14="http://schemas.microsoft.com/office/powerpoint/2010/main" val="1462314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67A1-B223-0340-AFB4-98A2011680BF}"/>
              </a:ext>
            </a:extLst>
          </p:cNvPr>
          <p:cNvSpPr>
            <a:spLocks noGrp="1"/>
          </p:cNvSpPr>
          <p:nvPr>
            <p:ph type="title"/>
          </p:nvPr>
        </p:nvSpPr>
        <p:spPr/>
        <p:txBody>
          <a:bodyPr/>
          <a:lstStyle/>
          <a:p>
            <a:r>
              <a:rPr lang="en-US" dirty="0"/>
              <a:t>Example: Task Analysis</a:t>
            </a:r>
          </a:p>
        </p:txBody>
      </p:sp>
      <p:sp>
        <p:nvSpPr>
          <p:cNvPr id="8" name="Content Placeholder 7">
            <a:extLst>
              <a:ext uri="{FF2B5EF4-FFF2-40B4-BE49-F238E27FC236}">
                <a16:creationId xmlns:a16="http://schemas.microsoft.com/office/drawing/2014/main" id="{876E7FFF-0C6B-344B-BEF1-87BA9CEC0827}"/>
              </a:ext>
            </a:extLst>
          </p:cNvPr>
          <p:cNvSpPr>
            <a:spLocks noGrp="1"/>
          </p:cNvSpPr>
          <p:nvPr>
            <p:ph idx="1"/>
          </p:nvPr>
        </p:nvSpPr>
        <p:spPr/>
        <p:txBody>
          <a:bodyPr/>
          <a:lstStyle/>
          <a:p>
            <a:r>
              <a:rPr lang="en-US" dirty="0"/>
              <a:t>Goal: carry a cup of hot liquid</a:t>
            </a:r>
          </a:p>
          <a:p>
            <a:r>
              <a:rPr lang="en-US" dirty="0"/>
              <a:t>Key constraints: safety, no spilling, reasonable time limit, multiple times per week, no assistance</a:t>
            </a:r>
          </a:p>
          <a:p>
            <a:r>
              <a:rPr lang="en-US" dirty="0"/>
              <a:t>Context: at home, kitchen counter to dining room table or living room</a:t>
            </a:r>
          </a:p>
        </p:txBody>
      </p:sp>
    </p:spTree>
    <p:extLst>
      <p:ext uri="{BB962C8B-B14F-4D97-AF65-F5344CB8AC3E}">
        <p14:creationId xmlns:p14="http://schemas.microsoft.com/office/powerpoint/2010/main" val="4116598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C145-3E6B-E440-94BD-0F2AF87CF43F}"/>
              </a:ext>
            </a:extLst>
          </p:cNvPr>
          <p:cNvSpPr>
            <a:spLocks noGrp="1"/>
          </p:cNvSpPr>
          <p:nvPr>
            <p:ph type="title"/>
          </p:nvPr>
        </p:nvSpPr>
        <p:spPr/>
        <p:txBody>
          <a:bodyPr/>
          <a:lstStyle/>
          <a:p>
            <a:r>
              <a:rPr lang="en-US" dirty="0"/>
              <a:t>Example: Collecting Data</a:t>
            </a:r>
          </a:p>
        </p:txBody>
      </p:sp>
      <p:sp>
        <p:nvSpPr>
          <p:cNvPr id="4" name="Content Placeholder 3">
            <a:extLst>
              <a:ext uri="{FF2B5EF4-FFF2-40B4-BE49-F238E27FC236}">
                <a16:creationId xmlns:a16="http://schemas.microsoft.com/office/drawing/2014/main" id="{4E338FA0-F8FA-3242-A0A6-E913AC0EDDDE}"/>
              </a:ext>
            </a:extLst>
          </p:cNvPr>
          <p:cNvSpPr>
            <a:spLocks noGrp="1"/>
          </p:cNvSpPr>
          <p:nvPr>
            <p:ph idx="1"/>
          </p:nvPr>
        </p:nvSpPr>
        <p:spPr/>
        <p:txBody>
          <a:bodyPr/>
          <a:lstStyle/>
          <a:p>
            <a:r>
              <a:rPr lang="en-US" dirty="0"/>
              <a:t>Interviews</a:t>
            </a:r>
          </a:p>
          <a:p>
            <a:r>
              <a:rPr lang="en-US" dirty="0"/>
              <a:t>Contextual inquiry</a:t>
            </a:r>
          </a:p>
          <a:p>
            <a:r>
              <a:rPr lang="en-US" dirty="0"/>
              <a:t>Participatory design</a:t>
            </a:r>
          </a:p>
        </p:txBody>
      </p:sp>
      <p:pic>
        <p:nvPicPr>
          <p:cNvPr id="6" name="Content Placeholder 4" descr="Person looking at papers placed on a table. Another person taking notes.&#10;">
            <a:extLst>
              <a:ext uri="{FF2B5EF4-FFF2-40B4-BE49-F238E27FC236}">
                <a16:creationId xmlns:a16="http://schemas.microsoft.com/office/drawing/2014/main" id="{816723A1-CF4E-1A4A-B97C-3810F0DD7FB5}"/>
              </a:ext>
            </a:extLst>
          </p:cNvPr>
          <p:cNvPicPr>
            <a:picLocks noChangeAspect="1"/>
          </p:cNvPicPr>
          <p:nvPr/>
        </p:nvPicPr>
        <p:blipFill rotWithShape="1">
          <a:blip r:embed="rId2"/>
          <a:srcRect l="43485" t="17784" r="5017" b="21760"/>
          <a:stretch/>
        </p:blipFill>
        <p:spPr>
          <a:xfrm>
            <a:off x="4471792" y="1200151"/>
            <a:ext cx="4102763" cy="2743198"/>
          </a:xfrm>
          <a:prstGeom prst="rect">
            <a:avLst/>
          </a:prstGeom>
        </p:spPr>
      </p:pic>
    </p:spTree>
    <p:extLst>
      <p:ext uri="{BB962C8B-B14F-4D97-AF65-F5344CB8AC3E}">
        <p14:creationId xmlns:p14="http://schemas.microsoft.com/office/powerpoint/2010/main" val="3227977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B892-530F-FC44-A680-EA1C72F0B2D8}"/>
              </a:ext>
            </a:extLst>
          </p:cNvPr>
          <p:cNvSpPr>
            <a:spLocks noGrp="1"/>
          </p:cNvSpPr>
          <p:nvPr>
            <p:ph type="title"/>
          </p:nvPr>
        </p:nvSpPr>
        <p:spPr/>
        <p:txBody>
          <a:bodyPr/>
          <a:lstStyle/>
          <a:p>
            <a:r>
              <a:rPr lang="en-US" dirty="0"/>
              <a:t>Example: Solution</a:t>
            </a:r>
          </a:p>
        </p:txBody>
      </p:sp>
      <p:pic>
        <p:nvPicPr>
          <p:cNvPr id="5" name="Content Placeholder 4" descr="Assistive technology: coffee crane.&#10;Team members: Lexi D., Brady E., Yi Z.">
            <a:extLst>
              <a:ext uri="{FF2B5EF4-FFF2-40B4-BE49-F238E27FC236}">
                <a16:creationId xmlns:a16="http://schemas.microsoft.com/office/drawing/2014/main" id="{3DAC4D59-A15B-7E47-9BD9-2A8805DC0656}"/>
              </a:ext>
            </a:extLst>
          </p:cNvPr>
          <p:cNvPicPr>
            <a:picLocks noGrp="1" noChangeAspect="1"/>
          </p:cNvPicPr>
          <p:nvPr>
            <p:ph idx="1"/>
          </p:nvPr>
        </p:nvPicPr>
        <p:blipFill>
          <a:blip r:embed="rId2"/>
          <a:stretch>
            <a:fillRect/>
          </a:stretch>
        </p:blipFill>
        <p:spPr>
          <a:xfrm>
            <a:off x="1699774" y="1200150"/>
            <a:ext cx="5744451" cy="3394075"/>
          </a:xfrm>
        </p:spPr>
      </p:pic>
    </p:spTree>
    <p:extLst>
      <p:ext uri="{BB962C8B-B14F-4D97-AF65-F5344CB8AC3E}">
        <p14:creationId xmlns:p14="http://schemas.microsoft.com/office/powerpoint/2010/main" val="3440983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B45FC-C7C3-8C49-9EDB-1CAFEBF764A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2774C3D-366F-1E47-84E4-B2208E1AA1E7}"/>
              </a:ext>
            </a:extLst>
          </p:cNvPr>
          <p:cNvSpPr>
            <a:spLocks noGrp="1"/>
          </p:cNvSpPr>
          <p:nvPr>
            <p:ph idx="1"/>
          </p:nvPr>
        </p:nvSpPr>
        <p:spPr/>
        <p:txBody>
          <a:bodyPr>
            <a:normAutofit lnSpcReduction="10000"/>
          </a:bodyPr>
          <a:lstStyle/>
          <a:p>
            <a:r>
              <a:rPr lang="en-US" altLang="en-US" dirty="0"/>
              <a:t>Muller, M. J. </a:t>
            </a:r>
            <a:r>
              <a:rPr lang="en-US" altLang="en-US" i="1" dirty="0"/>
              <a:t>Participatory design: The third space in HCI</a:t>
            </a:r>
            <a:r>
              <a:rPr lang="en-US" altLang="en-US" dirty="0"/>
              <a:t>. In J. Jacko &amp; A. Sears (Eds.), The Human-Computer Interaction Handbook.  Mahwah, NJ: Lawrence Erlbaum Associates</a:t>
            </a:r>
          </a:p>
          <a:p>
            <a:r>
              <a:rPr lang="en-US" dirty="0">
                <a:hlinkClick r:id="rId3"/>
              </a:rPr>
              <a:t>Designing assistive technology: The human-activity-assistive technology-context (HAAT) model</a:t>
            </a:r>
            <a:endParaRPr lang="en-US" dirty="0"/>
          </a:p>
          <a:p>
            <a:endParaRPr lang="en-US" altLang="en-US" dirty="0"/>
          </a:p>
          <a:p>
            <a:endParaRPr lang="en-US" dirty="0"/>
          </a:p>
        </p:txBody>
      </p:sp>
    </p:spTree>
    <p:extLst>
      <p:ext uri="{BB962C8B-B14F-4D97-AF65-F5344CB8AC3E}">
        <p14:creationId xmlns:p14="http://schemas.microsoft.com/office/powerpoint/2010/main" val="156712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577E8-1E15-5740-9CAD-1D078A65E04D}"/>
              </a:ext>
            </a:extLst>
          </p:cNvPr>
          <p:cNvSpPr>
            <a:spLocks noGrp="1"/>
          </p:cNvSpPr>
          <p:nvPr>
            <p:ph type="title"/>
          </p:nvPr>
        </p:nvSpPr>
        <p:spPr/>
        <p:txBody>
          <a:bodyPr>
            <a:normAutofit/>
          </a:bodyPr>
          <a:lstStyle/>
          <a:p>
            <a:r>
              <a:rPr lang="en-US" altLang="en-US" dirty="0"/>
              <a:t>What is Human-Centered Design?</a:t>
            </a:r>
            <a:endParaRPr lang="en-US" dirty="0"/>
          </a:p>
        </p:txBody>
      </p:sp>
      <p:sp>
        <p:nvSpPr>
          <p:cNvPr id="3" name="Content Placeholder 2">
            <a:extLst>
              <a:ext uri="{FF2B5EF4-FFF2-40B4-BE49-F238E27FC236}">
                <a16:creationId xmlns:a16="http://schemas.microsoft.com/office/drawing/2014/main" id="{68DEBB83-4AEC-A549-8D18-54064C577CAE}"/>
              </a:ext>
            </a:extLst>
          </p:cNvPr>
          <p:cNvSpPr>
            <a:spLocks noGrp="1"/>
          </p:cNvSpPr>
          <p:nvPr>
            <p:ph idx="1"/>
          </p:nvPr>
        </p:nvSpPr>
        <p:spPr/>
        <p:txBody>
          <a:bodyPr>
            <a:normAutofit fontScale="92500" lnSpcReduction="20000"/>
          </a:bodyPr>
          <a:lstStyle/>
          <a:p>
            <a:pPr>
              <a:lnSpc>
                <a:spcPct val="90000"/>
              </a:lnSpc>
            </a:pPr>
            <a:r>
              <a:rPr lang="en-US" altLang="en-US" sz="2800" dirty="0"/>
              <a:t>Development driven by real users and their goals, not just technology.</a:t>
            </a:r>
          </a:p>
          <a:p>
            <a:pPr lvl="1">
              <a:lnSpc>
                <a:spcPct val="90000"/>
              </a:lnSpc>
            </a:pPr>
            <a:r>
              <a:rPr lang="en-US" altLang="en-US" sz="2400" dirty="0"/>
              <a:t>Makes the most of human skill</a:t>
            </a:r>
          </a:p>
          <a:p>
            <a:pPr lvl="1">
              <a:lnSpc>
                <a:spcPct val="90000"/>
              </a:lnSpc>
            </a:pPr>
            <a:r>
              <a:rPr lang="en-US" altLang="en-US" sz="2400" dirty="0"/>
              <a:t>Directly relevant to the work in hand</a:t>
            </a:r>
          </a:p>
          <a:p>
            <a:pPr lvl="1">
              <a:lnSpc>
                <a:spcPct val="90000"/>
              </a:lnSpc>
            </a:pPr>
            <a:r>
              <a:rPr lang="en-US" altLang="en-US" sz="2400" dirty="0"/>
              <a:t>Supports the user, doesn’t constrain</a:t>
            </a:r>
          </a:p>
          <a:p>
            <a:pPr lvl="1">
              <a:lnSpc>
                <a:spcPct val="90000"/>
              </a:lnSpc>
            </a:pPr>
            <a:endParaRPr lang="en-US" altLang="en-US" sz="2400" dirty="0"/>
          </a:p>
          <a:p>
            <a:pPr>
              <a:lnSpc>
                <a:spcPct val="90000"/>
              </a:lnSpc>
            </a:pPr>
            <a:r>
              <a:rPr lang="en-US" altLang="en-US" sz="2800" dirty="0"/>
              <a:t>Gould and Lewis principles for a “useful and easy to use computer system”</a:t>
            </a:r>
          </a:p>
          <a:p>
            <a:pPr lvl="1">
              <a:lnSpc>
                <a:spcPct val="90000"/>
              </a:lnSpc>
            </a:pPr>
            <a:r>
              <a:rPr lang="en-US" altLang="en-US" sz="2400" dirty="0"/>
              <a:t>Early focus on users and tasks</a:t>
            </a:r>
          </a:p>
          <a:p>
            <a:pPr lvl="1">
              <a:lnSpc>
                <a:spcPct val="90000"/>
              </a:lnSpc>
            </a:pPr>
            <a:r>
              <a:rPr lang="en-US" altLang="en-US" sz="2400" dirty="0"/>
              <a:t>Empirical measurement</a:t>
            </a:r>
          </a:p>
          <a:p>
            <a:pPr lvl="1">
              <a:lnSpc>
                <a:spcPct val="90000"/>
              </a:lnSpc>
            </a:pPr>
            <a:r>
              <a:rPr lang="en-US" altLang="en-US" sz="2400" dirty="0"/>
              <a:t>Iterative design</a:t>
            </a:r>
          </a:p>
          <a:p>
            <a:endParaRPr lang="en-US" dirty="0"/>
          </a:p>
        </p:txBody>
      </p:sp>
    </p:spTree>
    <p:extLst>
      <p:ext uri="{BB962C8B-B14F-4D97-AF65-F5344CB8AC3E}">
        <p14:creationId xmlns:p14="http://schemas.microsoft.com/office/powerpoint/2010/main" val="191475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Human-Centered Design (HCD)?</a:t>
            </a:r>
          </a:p>
        </p:txBody>
      </p:sp>
      <p:sp>
        <p:nvSpPr>
          <p:cNvPr id="3" name="Content Placeholder 2"/>
          <p:cNvSpPr>
            <a:spLocks noGrp="1"/>
          </p:cNvSpPr>
          <p:nvPr>
            <p:ph idx="1"/>
          </p:nvPr>
        </p:nvSpPr>
        <p:spPr/>
        <p:txBody>
          <a:bodyPr>
            <a:normAutofit fontScale="62500" lnSpcReduction="20000"/>
          </a:bodyPr>
          <a:lstStyle/>
          <a:p>
            <a:pPr marL="0" indent="0">
              <a:buNone/>
            </a:pPr>
            <a:endParaRPr lang="en-US" dirty="0"/>
          </a:p>
          <a:p>
            <a:r>
              <a:rPr lang="en-US" b="1" dirty="0"/>
              <a:t>HCD</a:t>
            </a:r>
            <a:r>
              <a:rPr lang="en-US" dirty="0"/>
              <a:t> is a design and management framework that develops solutions to problems by involving the human perspective in all steps of the problem-solving process. Human involvement typically takes place in observing the problem within context, brainstorming, conceptualizing, developing, and implementing the solution.</a:t>
            </a:r>
          </a:p>
          <a:p>
            <a:r>
              <a:rPr lang="en-US" b="1" dirty="0"/>
              <a:t>HCD</a:t>
            </a:r>
            <a:r>
              <a:rPr lang="en-US" dirty="0"/>
              <a:t> is an approach to interactive systems development that aims to make systems usable and useful by focusing on the users, their needs and requirements, and by applying human factors/ergonomics, usability knowledge, and techniques. This approach enhances effectiveness and efficiency, improves human well-being, user satisfaction, accessibility and sustainability; and counteracts possible adverse effects of use on human health, safety and performance. ISO 9241-210:2010(E)</a:t>
            </a:r>
          </a:p>
        </p:txBody>
      </p:sp>
    </p:spTree>
    <p:extLst>
      <p:ext uri="{BB962C8B-B14F-4D97-AF65-F5344CB8AC3E}">
        <p14:creationId xmlns:p14="http://schemas.microsoft.com/office/powerpoint/2010/main" val="2453656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Human-</a:t>
            </a:r>
            <a:r>
              <a:rPr lang="en-US"/>
              <a:t>Centered Design?</a:t>
            </a:r>
            <a:endParaRPr lang="en-US" dirty="0"/>
          </a:p>
        </p:txBody>
      </p:sp>
      <p:sp>
        <p:nvSpPr>
          <p:cNvPr id="3" name="Content Placeholder 2"/>
          <p:cNvSpPr>
            <a:spLocks noGrp="1"/>
          </p:cNvSpPr>
          <p:nvPr>
            <p:ph idx="1"/>
          </p:nvPr>
        </p:nvSpPr>
        <p:spPr/>
        <p:txBody>
          <a:bodyPr>
            <a:normAutofit fontScale="55000" lnSpcReduction="20000"/>
          </a:bodyPr>
          <a:lstStyle/>
          <a:p>
            <a:r>
              <a:rPr lang="en-US" dirty="0"/>
              <a:t>In most countries, employers and suppliers have legal obligations to protect users from risks to their health, and safety and human-centered methods can reduce these risks (e.g. musculoskeletal risks). </a:t>
            </a:r>
          </a:p>
          <a:p>
            <a:r>
              <a:rPr lang="en-US" dirty="0"/>
              <a:t>Systems designed using human-centered methods improve quality, for example, by:</a:t>
            </a:r>
          </a:p>
          <a:p>
            <a:pPr lvl="1"/>
            <a:r>
              <a:rPr lang="en-US" dirty="0"/>
              <a:t>increasing the productivity of users and the operational efficiency of organizations;</a:t>
            </a:r>
          </a:p>
          <a:p>
            <a:pPr lvl="1"/>
            <a:r>
              <a:rPr lang="en-US" dirty="0"/>
              <a:t>being easier to understand and use, thus reducing training and support costs;</a:t>
            </a:r>
          </a:p>
          <a:p>
            <a:pPr lvl="1"/>
            <a:r>
              <a:rPr lang="en-US" dirty="0"/>
              <a:t>increasing usability for people with a wider range of capabilities and thus increasing accessibility;</a:t>
            </a:r>
          </a:p>
          <a:p>
            <a:pPr lvl="1"/>
            <a:r>
              <a:rPr lang="en-US" dirty="0"/>
              <a:t>improving user experience;</a:t>
            </a:r>
          </a:p>
          <a:p>
            <a:pPr lvl="1"/>
            <a:r>
              <a:rPr lang="en-US" dirty="0"/>
              <a:t>reducing discomfort and stress;</a:t>
            </a:r>
          </a:p>
          <a:p>
            <a:pPr lvl="1"/>
            <a:r>
              <a:rPr lang="en-US" dirty="0"/>
              <a:t>providing a competitive advantage, for example by improving brand image;</a:t>
            </a:r>
          </a:p>
          <a:p>
            <a:pPr lvl="1"/>
            <a:r>
              <a:rPr lang="en-US" dirty="0"/>
              <a:t>contributing towards sustainability objectives</a:t>
            </a:r>
          </a:p>
          <a:p>
            <a:pPr marL="0" indent="0">
              <a:buNone/>
            </a:pPr>
            <a:endParaRPr lang="en-US" dirty="0"/>
          </a:p>
        </p:txBody>
      </p:sp>
    </p:spTree>
    <p:extLst>
      <p:ext uri="{BB962C8B-B14F-4D97-AF65-F5344CB8AC3E}">
        <p14:creationId xmlns:p14="http://schemas.microsoft.com/office/powerpoint/2010/main" val="3967465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Human-Centered Design – How? </a:t>
            </a:r>
            <a:endParaRPr lang="en-US" dirty="0">
              <a:effectLst/>
            </a:endParaRPr>
          </a:p>
        </p:txBody>
      </p:sp>
      <p:sp>
        <p:nvSpPr>
          <p:cNvPr id="3" name="Content Placeholder 2"/>
          <p:cNvSpPr>
            <a:spLocks noGrp="1"/>
          </p:cNvSpPr>
          <p:nvPr>
            <p:ph idx="1"/>
          </p:nvPr>
        </p:nvSpPr>
        <p:spPr/>
        <p:txBody>
          <a:bodyPr>
            <a:normAutofit fontScale="77500" lnSpcReduction="20000"/>
          </a:bodyPr>
          <a:lstStyle/>
          <a:p>
            <a:pPr marL="385763" indent="-385763">
              <a:buFont typeface="+mj-lt"/>
              <a:buAutoNum type="arabicPeriod"/>
            </a:pPr>
            <a:r>
              <a:rPr lang="en-US" dirty="0"/>
              <a:t>Spiral design </a:t>
            </a:r>
          </a:p>
          <a:p>
            <a:pPr marL="685800" lvl="1" indent="-385763"/>
            <a:r>
              <a:rPr lang="en-US" dirty="0"/>
              <a:t>repeated iterations of cheap prototypes </a:t>
            </a:r>
            <a:endParaRPr lang="en-US" dirty="0">
              <a:effectLst/>
            </a:endParaRPr>
          </a:p>
          <a:p>
            <a:pPr marL="385763" indent="-385763">
              <a:buFont typeface="+mj-lt"/>
              <a:buAutoNum type="arabicPeriod"/>
            </a:pPr>
            <a:r>
              <a:rPr lang="en-US" dirty="0"/>
              <a:t>Early focus on users and tasks </a:t>
            </a:r>
          </a:p>
          <a:p>
            <a:pPr lvl="1"/>
            <a:r>
              <a:rPr lang="en-US" dirty="0"/>
              <a:t>user analysis: who the users are </a:t>
            </a:r>
          </a:p>
          <a:p>
            <a:pPr lvl="1"/>
            <a:r>
              <a:rPr lang="en-US" dirty="0"/>
              <a:t>task analysis: what they need to do </a:t>
            </a:r>
          </a:p>
          <a:p>
            <a:pPr lvl="1"/>
            <a:r>
              <a:rPr lang="en-US" dirty="0"/>
              <a:t>involving users as evaluators, consultants, and sometimes designers </a:t>
            </a:r>
            <a:endParaRPr lang="en-US" dirty="0">
              <a:effectLst/>
            </a:endParaRPr>
          </a:p>
          <a:p>
            <a:pPr marL="385763" indent="-385763">
              <a:buFont typeface="+mj-lt"/>
              <a:buAutoNum type="arabicPeriod"/>
            </a:pPr>
            <a:r>
              <a:rPr lang="en-US" dirty="0"/>
              <a:t>Empirical Measurements</a:t>
            </a:r>
          </a:p>
          <a:p>
            <a:pPr marL="685800" lvl="1" indent="-385763"/>
            <a:r>
              <a:rPr lang="en-US" dirty="0"/>
              <a:t>users are involved in every iteration – every prototype is evaluated somehow </a:t>
            </a:r>
            <a:endParaRPr lang="en-US" dirty="0">
              <a:effectLst/>
            </a:endParaRPr>
          </a:p>
          <a:p>
            <a:endParaRPr lang="en-US" dirty="0"/>
          </a:p>
        </p:txBody>
      </p:sp>
    </p:spTree>
    <p:extLst>
      <p:ext uri="{BB962C8B-B14F-4D97-AF65-F5344CB8AC3E}">
        <p14:creationId xmlns:p14="http://schemas.microsoft.com/office/powerpoint/2010/main" val="211685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Spiral Design </a:t>
            </a:r>
          </a:p>
        </p:txBody>
      </p:sp>
      <p:sp>
        <p:nvSpPr>
          <p:cNvPr id="3" name="Content Placeholder 2"/>
          <p:cNvSpPr>
            <a:spLocks noGrp="1"/>
          </p:cNvSpPr>
          <p:nvPr>
            <p:ph idx="1"/>
          </p:nvPr>
        </p:nvSpPr>
        <p:spPr/>
        <p:txBody>
          <a:bodyPr>
            <a:normAutofit fontScale="92500" lnSpcReduction="10000"/>
          </a:bodyPr>
          <a:lstStyle/>
          <a:p>
            <a:r>
              <a:rPr lang="en-US" dirty="0"/>
              <a:t>Early iterations use cheap prototypes </a:t>
            </a:r>
          </a:p>
          <a:p>
            <a:pPr lvl="1"/>
            <a:r>
              <a:rPr lang="en-US" b="1" dirty="0"/>
              <a:t>Parallel design </a:t>
            </a:r>
            <a:r>
              <a:rPr lang="en-US" dirty="0"/>
              <a:t>is feasible: build &amp; test multiple prototypes to explore design alternatives </a:t>
            </a:r>
            <a:endParaRPr lang="en-US" dirty="0">
              <a:effectLst/>
            </a:endParaRPr>
          </a:p>
          <a:p>
            <a:r>
              <a:rPr lang="en-US" dirty="0"/>
              <a:t>Later iterations use richer implementations, after UI risk has been mitigated </a:t>
            </a:r>
            <a:endParaRPr lang="en-US" dirty="0">
              <a:effectLst/>
            </a:endParaRPr>
          </a:p>
          <a:p>
            <a:r>
              <a:rPr lang="en-US" dirty="0"/>
              <a:t>More iterations generally means better UI </a:t>
            </a:r>
            <a:endParaRPr lang="en-US" dirty="0">
              <a:effectLst/>
            </a:endParaRPr>
          </a:p>
          <a:p>
            <a:r>
              <a:rPr lang="en-US" dirty="0"/>
              <a:t>Only mature iterations are seen by the world </a:t>
            </a:r>
            <a:endParaRPr lang="en-US" dirty="0">
              <a:effectLst/>
            </a:endParaRPr>
          </a:p>
          <a:p>
            <a:endParaRPr lang="en-US" dirty="0"/>
          </a:p>
        </p:txBody>
      </p:sp>
    </p:spTree>
    <p:extLst>
      <p:ext uri="{BB962C8B-B14F-4D97-AF65-F5344CB8AC3E}">
        <p14:creationId xmlns:p14="http://schemas.microsoft.com/office/powerpoint/2010/main" val="176826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User Analysis</a:t>
            </a:r>
          </a:p>
        </p:txBody>
      </p:sp>
      <p:sp>
        <p:nvSpPr>
          <p:cNvPr id="3" name="Content Placeholder 2"/>
          <p:cNvSpPr>
            <a:spLocks noGrp="1"/>
          </p:cNvSpPr>
          <p:nvPr>
            <p:ph idx="1"/>
          </p:nvPr>
        </p:nvSpPr>
        <p:spPr/>
        <p:txBody>
          <a:bodyPr>
            <a:normAutofit fontScale="92500" lnSpcReduction="20000"/>
          </a:bodyPr>
          <a:lstStyle/>
          <a:p>
            <a:r>
              <a:rPr lang="en-US" dirty="0"/>
              <a:t>Identify characteristics of target user – Age, gender, culture, language </a:t>
            </a:r>
          </a:p>
          <a:p>
            <a:pPr lvl="1"/>
            <a:r>
              <a:rPr lang="en-US" dirty="0"/>
              <a:t>Education (literacy? numeracy?) – Functional limitations</a:t>
            </a:r>
            <a:r>
              <a:rPr lang="en-US" b="1" dirty="0"/>
              <a:t> </a:t>
            </a:r>
            <a:r>
              <a:rPr lang="en-US" dirty="0"/>
              <a:t>(ability-based design)</a:t>
            </a:r>
          </a:p>
          <a:p>
            <a:pPr lvl="1"/>
            <a:r>
              <a:rPr lang="en-US" dirty="0"/>
              <a:t>Technology experience (computers? typing?) </a:t>
            </a:r>
          </a:p>
          <a:p>
            <a:pPr lvl="1"/>
            <a:r>
              <a:rPr lang="en-US" dirty="0"/>
              <a:t>Motivation, attitude </a:t>
            </a:r>
          </a:p>
          <a:p>
            <a:pPr lvl="1"/>
            <a:r>
              <a:rPr lang="en-US" dirty="0"/>
              <a:t>Relevant environment and other social context </a:t>
            </a:r>
          </a:p>
          <a:p>
            <a:pPr lvl="1"/>
            <a:r>
              <a:rPr lang="en-US" dirty="0"/>
              <a:t>Relevant relationships and communication patterns </a:t>
            </a:r>
            <a:endParaRPr lang="en-US" dirty="0">
              <a:effectLst/>
            </a:endParaRPr>
          </a:p>
        </p:txBody>
      </p:sp>
    </p:spTree>
    <p:extLst>
      <p:ext uri="{BB962C8B-B14F-4D97-AF65-F5344CB8AC3E}">
        <p14:creationId xmlns:p14="http://schemas.microsoft.com/office/powerpoint/2010/main" val="3344639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Skills Evaluation: Sensory </a:t>
            </a:r>
            <a:endParaRPr lang="en-US" dirty="0">
              <a:effectLst/>
            </a:endParaRPr>
          </a:p>
        </p:txBody>
      </p:sp>
      <p:sp>
        <p:nvSpPr>
          <p:cNvPr id="3" name="Content Placeholder 2"/>
          <p:cNvSpPr>
            <a:spLocks noGrp="1"/>
          </p:cNvSpPr>
          <p:nvPr>
            <p:ph idx="1"/>
          </p:nvPr>
        </p:nvSpPr>
        <p:spPr/>
        <p:txBody>
          <a:bodyPr/>
          <a:lstStyle/>
          <a:p>
            <a:r>
              <a:rPr lang="en-US" dirty="0"/>
              <a:t>Visual function </a:t>
            </a:r>
          </a:p>
          <a:p>
            <a:pPr lvl="1"/>
            <a:r>
              <a:rPr lang="en-US" dirty="0"/>
              <a:t>acuity, field, tracking, scanning</a:t>
            </a:r>
          </a:p>
          <a:p>
            <a:r>
              <a:rPr lang="en-US" dirty="0"/>
              <a:t>Visual perception </a:t>
            </a:r>
          </a:p>
          <a:p>
            <a:pPr lvl="1"/>
            <a:r>
              <a:rPr lang="en-US" dirty="0"/>
              <a:t>depth, spatial relationships</a:t>
            </a:r>
          </a:p>
          <a:p>
            <a:r>
              <a:rPr lang="en-US" dirty="0"/>
              <a:t>Tactile function</a:t>
            </a:r>
          </a:p>
          <a:p>
            <a:r>
              <a:rPr lang="en-US" dirty="0"/>
              <a:t>Auditory function </a:t>
            </a:r>
            <a:endParaRPr lang="en-US" dirty="0">
              <a:effectLst/>
            </a:endParaRPr>
          </a:p>
          <a:p>
            <a:endParaRPr lang="en-US" dirty="0"/>
          </a:p>
        </p:txBody>
      </p:sp>
    </p:spTree>
    <p:extLst>
      <p:ext uri="{BB962C8B-B14F-4D97-AF65-F5344CB8AC3E}">
        <p14:creationId xmlns:p14="http://schemas.microsoft.com/office/powerpoint/2010/main" val="853905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24585</TotalTime>
  <Words>2385</Words>
  <Application>Microsoft Macintosh PowerPoint</Application>
  <PresentationFormat>On-screen Show (16:9)</PresentationFormat>
  <Paragraphs>272</Paragraphs>
  <Slides>28</Slides>
  <Notes>16</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Garamond</vt:lpstr>
      <vt:lpstr>Office Theme</vt:lpstr>
      <vt:lpstr> Human-Centered Design </vt:lpstr>
      <vt:lpstr>Today’s Topics </vt:lpstr>
      <vt:lpstr>What is Human-Centered Design?</vt:lpstr>
      <vt:lpstr>What is Human-Centered Design (HCD)?</vt:lpstr>
      <vt:lpstr>Why Human-Centered Design?</vt:lpstr>
      <vt:lpstr>Human-Centered Design – How? </vt:lpstr>
      <vt:lpstr>1. Spiral Design </vt:lpstr>
      <vt:lpstr>2. User Analysis</vt:lpstr>
      <vt:lpstr>Skills Evaluation: Sensory </vt:lpstr>
      <vt:lpstr>Skills Evaluation: Cognitive </vt:lpstr>
      <vt:lpstr>Skills Evaluation: Motor </vt:lpstr>
      <vt:lpstr>Task Analysis </vt:lpstr>
      <vt:lpstr>Essential Parts of Task Analysis </vt:lpstr>
      <vt:lpstr>Other Questions to Ask About a Task </vt:lpstr>
      <vt:lpstr>Hints for Better Task Analysis </vt:lpstr>
      <vt:lpstr>Empirical Methods to Gather Data</vt:lpstr>
      <vt:lpstr>Participatory Design</vt:lpstr>
      <vt:lpstr>Participatory Design (PD)</vt:lpstr>
      <vt:lpstr>Participatory Design (Cont.)</vt:lpstr>
      <vt:lpstr>Examples of paper based prototyping techniques for PD. </vt:lpstr>
      <vt:lpstr>Examples of paper based prototyping techniques for PD. </vt:lpstr>
      <vt:lpstr>Summary</vt:lpstr>
      <vt:lpstr>3. Empirical Measurements</vt:lpstr>
      <vt:lpstr>Example: User Analysis</vt:lpstr>
      <vt:lpstr>Example: Task Analysis</vt:lpstr>
      <vt:lpstr>Example: Collecting Data</vt:lpstr>
      <vt:lpstr>Example: Solution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cp:lastModifiedBy>Yasmine Elglaly</cp:lastModifiedBy>
  <cp:revision>846</cp:revision>
  <cp:lastPrinted>2015-12-14T18:44:06Z</cp:lastPrinted>
  <dcterms:modified xsi:type="dcterms:W3CDTF">2021-10-06T16:56:53Z</dcterms:modified>
</cp:coreProperties>
</file>