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sldIdLst>
    <p:sldId id="257" r:id="rId3"/>
    <p:sldId id="259" r:id="rId4"/>
    <p:sldId id="263" r:id="rId5"/>
    <p:sldId id="275" r:id="rId6"/>
    <p:sldId id="276" r:id="rId7"/>
    <p:sldId id="277" r:id="rId8"/>
    <p:sldId id="279" r:id="rId9"/>
    <p:sldId id="278" r:id="rId10"/>
    <p:sldId id="26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5" name="任意多边形 14"/>
          <p:cNvSpPr/>
          <p:nvPr/>
        </p:nvSpPr>
        <p:spPr>
          <a:xfrm>
            <a:off x="-8468" y="-8468"/>
            <a:ext cx="863825" cy="5698067"/>
          </a:xfrm>
          <a:custGeom>
            <a:avLst/>
            <a:gdLst>
              <a:gd name="connsiteX0" fmla="*/ 0 w 863600"/>
              <a:gd name="connsiteY0" fmla="*/ 8467 h 5698067"/>
              <a:gd name="connsiteX1" fmla="*/ 863600 w 863600"/>
              <a:gd name="connsiteY1" fmla="*/ 0 h 5698067"/>
              <a:gd name="connsiteX2" fmla="*/ 863600 w 863600"/>
              <a:gd name="connsiteY2" fmla="*/ 16934 h 5698067"/>
              <a:gd name="connsiteX3" fmla="*/ 0 w 863600"/>
              <a:gd name="connsiteY3" fmla="*/ 5698067 h 5698067"/>
              <a:gd name="connsiteX4" fmla="*/ 0 w 863600"/>
              <a:gd name="connsiteY4" fmla="*/ 8467 h 569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6" name="任意多边形 15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460" y="2404534"/>
            <a:ext cx="7768959" cy="1646302"/>
          </a:xfrm>
        </p:spPr>
        <p:txBody>
          <a:bodyPr anchor="b">
            <a:noAutofit/>
          </a:bodyPr>
          <a:lstStyle>
            <a:lvl1pPr algn="r" latinLnBrk="0">
              <a:defRPr lang="zh-CN" sz="48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460" y="4050834"/>
            <a:ext cx="7768959" cy="1096899"/>
          </a:xfrm>
        </p:spPr>
        <p:txBody>
          <a:bodyPr anchor="t"/>
          <a:lstStyle>
            <a:lvl1pPr marL="0" indent="0" algn="r" latinLnBrk="0">
              <a:buNone/>
              <a:defRPr lang="zh-CN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5772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609600"/>
            <a:ext cx="8598907" cy="3403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65848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470400"/>
            <a:ext cx="8598907" cy="1570962"/>
          </a:xfrm>
        </p:spPr>
        <p:txBody>
          <a:bodyPr anchor="ctr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2/24/2017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1366495" y="3632200"/>
            <a:ext cx="7226406" cy="381000"/>
          </a:xfrm>
        </p:spPr>
        <p:txBody>
          <a:bodyPr anchor="ctr">
            <a:noAutofit/>
          </a:bodyPr>
          <a:lstStyle>
            <a:lvl1pPr marL="0" indent="0" latinLnBrk="0">
              <a:buFontTx/>
              <a:buNone/>
              <a:def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42011" y="167030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988201" y="251463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dirty="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9817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1931988"/>
            <a:ext cx="8598907" cy="2595460"/>
          </a:xfrm>
        </p:spPr>
        <p:txBody>
          <a:bodyPr anchor="b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9670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577" y="609600"/>
            <a:ext cx="8096242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2/24/2017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2011" y="1652164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spcBef>
                <a:spcPct val="0"/>
              </a:spcBef>
              <a:buNone/>
              <a:defRPr lang="zh-CN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997264" y="2478352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lvl="0" latinLnBrk="0">
              <a:spcBef>
                <a:spcPct val="0"/>
              </a:spcBef>
              <a:buNone/>
              <a:defRPr lang="zh-CN" sz="8000" b="0" cap="all" baseline="0">
                <a:ln w="3175" cmpd="sng">
                  <a:noFill/>
                </a:ln>
                <a:effectLst/>
                <a:latin typeface="Arial"/>
                <a:ea typeface="+mj-ea"/>
                <a:cs typeface="Trebuchet MS"/>
              </a:defRPr>
            </a:lvl1pPr>
            <a:lvl2pPr latinLnBrk="0">
              <a:defRPr lang="zh-CN">
                <a:solidFill>
                  <a:schemeClr val="tx2"/>
                </a:solidFill>
              </a:defRPr>
            </a:lvl2pPr>
            <a:lvl3pPr latinLnBrk="0">
              <a:defRPr lang="zh-CN">
                <a:solidFill>
                  <a:schemeClr val="tx2"/>
                </a:solidFill>
              </a:defRPr>
            </a:lvl3pPr>
            <a:lvl4pPr latinLnBrk="0">
              <a:defRPr lang="zh-CN">
                <a:solidFill>
                  <a:schemeClr val="tx2"/>
                </a:solidFill>
              </a:defRPr>
            </a:lvl4pPr>
            <a:lvl5pPr latinLnBrk="0">
              <a:defRPr lang="zh-CN">
                <a:solidFill>
                  <a:schemeClr val="tx2"/>
                </a:solidFill>
              </a:defRPr>
            </a:lvl5pPr>
            <a:lvl6pPr latinLnBrk="0">
              <a:defRPr lang="zh-CN">
                <a:solidFill>
                  <a:schemeClr val="tx2"/>
                </a:solidFill>
              </a:defRPr>
            </a:lvl6pPr>
            <a:lvl7pPr latinLnBrk="0">
              <a:defRPr lang="zh-CN">
                <a:solidFill>
                  <a:schemeClr val="tx2"/>
                </a:solidFill>
              </a:defRPr>
            </a:lvl7pPr>
            <a:lvl8pPr latinLnBrk="0">
              <a:defRPr lang="zh-CN">
                <a:solidFill>
                  <a:schemeClr val="tx2"/>
                </a:solidFill>
              </a:defRPr>
            </a:lvl8pPr>
            <a:lvl9pPr latinLnBrk="0">
              <a:defRPr lang="zh-CN">
                <a:solidFill>
                  <a:schemeClr val="tx2"/>
                </a:solidFill>
              </a:defRPr>
            </a:lvl9pPr>
          </a:lstStyle>
          <a:p>
            <a:pPr lvl="0"/>
            <a:r>
              <a:rPr lang="zh-CN" sz="8000">
                <a:solidFill>
                  <a:schemeClr val="accent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39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978" y="609600"/>
            <a:ext cx="8590440" cy="3022600"/>
          </a:xfrm>
        </p:spPr>
        <p:txBody>
          <a:bodyPr anchor="ctr">
            <a:normAutofit/>
          </a:bodyPr>
          <a:lstStyle>
            <a:lvl1pPr algn="l" latinLnBrk="0">
              <a:defRPr lang="zh-CN"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1513914"/>
          </a:xfrm>
        </p:spPr>
        <p:txBody>
          <a:bodyPr anchor="t">
            <a:normAutofit/>
          </a:bodyPr>
          <a:lstStyle>
            <a:lvl1pPr marL="0" indent="0" algn="l" latinLnBrk="0">
              <a:buNone/>
              <a:defRPr lang="zh-CN"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  <p:sp>
        <p:nvSpPr>
          <p:cNvPr id="23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677509" y="4013200"/>
            <a:ext cx="8598908" cy="514248"/>
          </a:xfrm>
        </p:spPr>
        <p:txBody>
          <a:bodyPr anchor="b">
            <a:noAutofit/>
          </a:bodyPr>
          <a:lstStyle>
            <a:lvl1pPr marL="0" indent="0" latinLnBrk="0">
              <a:buFontTx/>
              <a:buNone/>
              <a:defRPr lang="zh-CN" sz="2400">
                <a:solidFill>
                  <a:schemeClr val="accent1"/>
                </a:solidFill>
              </a:defRPr>
            </a:lvl1pPr>
            <a:lvl2pPr marL="457200" indent="0" latinLnBrk="0">
              <a:buFontTx/>
              <a:buNone/>
              <a:defRPr lang="zh-CN"/>
            </a:lvl2pPr>
            <a:lvl3pPr marL="914400" indent="0" latinLnBrk="0">
              <a:buFontTx/>
              <a:buNone/>
              <a:defRPr lang="zh-CN"/>
            </a:lvl3pPr>
            <a:lvl4pPr marL="1371600" indent="0" latinLnBrk="0">
              <a:buFontTx/>
              <a:buNone/>
              <a:defRPr lang="zh-CN"/>
            </a:lvl4pPr>
            <a:lvl5pPr marL="1828800" indent="0" latinLnBrk="0">
              <a:buFontTx/>
              <a:buNone/>
              <a:defRPr lang="zh-CN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431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5080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69749" y="609600"/>
            <a:ext cx="130508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7511" y="609600"/>
            <a:ext cx="7061989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29164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5628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2" y="2700868"/>
            <a:ext cx="8598907" cy="1826581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2" y="4527448"/>
            <a:ext cx="8598907" cy="860400"/>
          </a:xfrm>
        </p:spPr>
        <p:txBody>
          <a:bodyPr anchor="t"/>
          <a:lstStyle>
            <a:lvl1pPr marL="0" indent="0" algn="l" latinLnBrk="0">
              <a:buNone/>
              <a:defRPr lang="zh-CN"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779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511" y="2160589"/>
            <a:ext cx="418512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91296" y="2160590"/>
            <a:ext cx="418512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8761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922" y="2160983"/>
            <a:ext cx="41867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5922" y="2737246"/>
            <a:ext cx="418671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89709" y="2160983"/>
            <a:ext cx="418670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89710" y="2737246"/>
            <a:ext cx="418670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503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9516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7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0" y="1498604"/>
            <a:ext cx="3855532" cy="1278466"/>
          </a:xfrm>
        </p:spPr>
        <p:txBody>
          <a:bodyPr anchor="b">
            <a:normAutofit/>
          </a:bodyPr>
          <a:lstStyle>
            <a:lvl1pPr latinLnBrk="0">
              <a:defRPr lang="zh-CN" sz="20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1701" y="514925"/>
            <a:ext cx="451471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0" y="2777069"/>
            <a:ext cx="3855532" cy="2584449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063" indent="0" latinLnBrk="0">
              <a:buNone/>
              <a:defRPr lang="zh-CN" sz="1400"/>
            </a:lvl2pPr>
            <a:lvl3pPr marL="914126" indent="0" latinLnBrk="0">
              <a:buNone/>
              <a:defRPr lang="zh-CN" sz="1200"/>
            </a:lvl3pPr>
            <a:lvl4pPr marL="1371189" indent="0" latinLnBrk="0">
              <a:buNone/>
              <a:defRPr lang="zh-CN" sz="1000"/>
            </a:lvl4pPr>
            <a:lvl5pPr marL="1828251" indent="0" latinLnBrk="0">
              <a:buNone/>
              <a:defRPr lang="zh-CN" sz="1000"/>
            </a:lvl5pPr>
            <a:lvl6pPr marL="2285314" indent="0" latinLnBrk="0">
              <a:buNone/>
              <a:defRPr lang="zh-CN" sz="1000"/>
            </a:lvl6pPr>
            <a:lvl7pPr marL="2742377" indent="0" latinLnBrk="0">
              <a:buNone/>
              <a:defRPr lang="zh-CN" sz="1000"/>
            </a:lvl7pPr>
            <a:lvl8pPr marL="3199440" indent="0" latinLnBrk="0">
              <a:buNone/>
              <a:defRPr lang="zh-CN" sz="1000"/>
            </a:lvl8pPr>
            <a:lvl9pPr marL="3656503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216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11" y="4800600"/>
            <a:ext cx="8598906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677511" y="609600"/>
            <a:ext cx="8598907" cy="3845718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7511" y="5367338"/>
            <a:ext cx="8598906" cy="674024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1F0EC-4F60-4544-9956-271209A740FE}" type="datetimeFigureOut">
              <a:t>2017/2/24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5AD-5AEC-42D0-A3BE-F46B40576360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907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连接线 6"/>
          <p:cNvCxnSpPr/>
          <p:nvPr/>
        </p:nvCxnSpPr>
        <p:spPr>
          <a:xfrm flipV="1">
            <a:off x="7427201" y="3681414"/>
            <a:ext cx="4764799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线 7"/>
          <p:cNvCxnSpPr/>
          <p:nvPr/>
        </p:nvCxnSpPr>
        <p:spPr>
          <a:xfrm>
            <a:off x="9373453" y="0"/>
            <a:ext cx="1219518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/>
        </p:nvSpPr>
        <p:spPr>
          <a:xfrm>
            <a:off x="9188726" y="-8467"/>
            <a:ext cx="3006450" cy="6866467"/>
          </a:xfrm>
          <a:custGeom>
            <a:avLst/>
            <a:gdLst>
              <a:gd name="connsiteX0" fmla="*/ 2023534 w 3005667"/>
              <a:gd name="connsiteY0" fmla="*/ 8467 h 6866467"/>
              <a:gd name="connsiteX1" fmla="*/ 0 w 3005667"/>
              <a:gd name="connsiteY1" fmla="*/ 6866467 h 6866467"/>
              <a:gd name="connsiteX2" fmla="*/ 2997200 w 3005667"/>
              <a:gd name="connsiteY2" fmla="*/ 6858000 h 6866467"/>
              <a:gd name="connsiteX3" fmla="*/ 3005667 w 3005667"/>
              <a:gd name="connsiteY3" fmla="*/ 0 h 6866467"/>
              <a:gd name="connsiteX4" fmla="*/ 2023534 w 3005667"/>
              <a:gd name="connsiteY4" fmla="*/ 8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5667" h="6866467">
                <a:moveTo>
                  <a:pt x="2023534" y="8467"/>
                </a:moveTo>
                <a:lnTo>
                  <a:pt x="0" y="6866467"/>
                </a:lnTo>
                <a:lnTo>
                  <a:pt x="2997200" y="6858000"/>
                </a:lnTo>
                <a:cubicBezTo>
                  <a:pt x="3000022" y="4572000"/>
                  <a:pt x="3002845" y="2286000"/>
                  <a:pt x="3005667" y="0"/>
                </a:cubicBezTo>
                <a:lnTo>
                  <a:pt x="2023534" y="8467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9603701" y="-8467"/>
            <a:ext cx="2591475" cy="6866467"/>
          </a:xfrm>
          <a:custGeom>
            <a:avLst/>
            <a:gdLst>
              <a:gd name="connsiteX0" fmla="*/ 0 w 2590800"/>
              <a:gd name="connsiteY0" fmla="*/ 0 h 6866467"/>
              <a:gd name="connsiteX1" fmla="*/ 1202267 w 2590800"/>
              <a:gd name="connsiteY1" fmla="*/ 6866467 h 6866467"/>
              <a:gd name="connsiteX2" fmla="*/ 2590800 w 2590800"/>
              <a:gd name="connsiteY2" fmla="*/ 6866467 h 6866467"/>
              <a:gd name="connsiteX3" fmla="*/ 2582333 w 2590800"/>
              <a:gd name="connsiteY3" fmla="*/ 0 h 6866467"/>
              <a:gd name="connsiteX4" fmla="*/ 0 w 2590800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0800" h="6866467">
                <a:moveTo>
                  <a:pt x="0" y="0"/>
                </a:moveTo>
                <a:lnTo>
                  <a:pt x="1202267" y="6866467"/>
                </a:lnTo>
                <a:lnTo>
                  <a:pt x="2590800" y="6866467"/>
                </a:lnTo>
                <a:cubicBezTo>
                  <a:pt x="2587978" y="4577645"/>
                  <a:pt x="2585155" y="2288822"/>
                  <a:pt x="258233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934660" y="3048000"/>
            <a:ext cx="3260516" cy="3810000"/>
          </a:xfrm>
          <a:custGeom>
            <a:avLst/>
            <a:gdLst>
              <a:gd name="connsiteX0" fmla="*/ 0 w 3259667"/>
              <a:gd name="connsiteY0" fmla="*/ 3810000 h 3810000"/>
              <a:gd name="connsiteX1" fmla="*/ 3251200 w 3259667"/>
              <a:gd name="connsiteY1" fmla="*/ 0 h 3810000"/>
              <a:gd name="connsiteX2" fmla="*/ 3259667 w 3259667"/>
              <a:gd name="connsiteY2" fmla="*/ 3810000 h 3810000"/>
              <a:gd name="connsiteX3" fmla="*/ 0 w 3259667"/>
              <a:gd name="connsiteY3" fmla="*/ 381000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9667" h="3810000">
                <a:moveTo>
                  <a:pt x="0" y="3810000"/>
                </a:moveTo>
                <a:lnTo>
                  <a:pt x="3251200" y="0"/>
                </a:lnTo>
                <a:cubicBezTo>
                  <a:pt x="3254022" y="1270000"/>
                  <a:pt x="3256845" y="2540000"/>
                  <a:pt x="3259667" y="3810000"/>
                </a:cubicBezTo>
                <a:lnTo>
                  <a:pt x="0" y="3810000"/>
                </a:lnTo>
                <a:close/>
              </a:path>
            </a:pathLst>
          </a:cu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9341166" y="-8467"/>
            <a:ext cx="2854010" cy="6866467"/>
          </a:xfrm>
          <a:custGeom>
            <a:avLst/>
            <a:gdLst>
              <a:gd name="connsiteX0" fmla="*/ 0 w 2853267"/>
              <a:gd name="connsiteY0" fmla="*/ 0 h 6866467"/>
              <a:gd name="connsiteX1" fmla="*/ 2472267 w 2853267"/>
              <a:gd name="connsiteY1" fmla="*/ 6866467 h 6866467"/>
              <a:gd name="connsiteX2" fmla="*/ 2853267 w 2853267"/>
              <a:gd name="connsiteY2" fmla="*/ 6858000 h 6866467"/>
              <a:gd name="connsiteX3" fmla="*/ 2853267 w 2853267"/>
              <a:gd name="connsiteY3" fmla="*/ 0 h 6866467"/>
              <a:gd name="connsiteX4" fmla="*/ 0 w 2853267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3267" h="6866467">
                <a:moveTo>
                  <a:pt x="0" y="0"/>
                </a:moveTo>
                <a:lnTo>
                  <a:pt x="2472267" y="6866467"/>
                </a:lnTo>
                <a:lnTo>
                  <a:pt x="2853267" y="6858000"/>
                </a:lnTo>
                <a:lnTo>
                  <a:pt x="28532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10907908" y="-8467"/>
            <a:ext cx="1287268" cy="6866467"/>
          </a:xfrm>
          <a:custGeom>
            <a:avLst/>
            <a:gdLst>
              <a:gd name="connsiteX0" fmla="*/ 1016000 w 1286933"/>
              <a:gd name="connsiteY0" fmla="*/ 0 h 6866467"/>
              <a:gd name="connsiteX1" fmla="*/ 0 w 1286933"/>
              <a:gd name="connsiteY1" fmla="*/ 6866467 h 6866467"/>
              <a:gd name="connsiteX2" fmla="*/ 1286933 w 1286933"/>
              <a:gd name="connsiteY2" fmla="*/ 6866467 h 6866467"/>
              <a:gd name="connsiteX3" fmla="*/ 1278466 w 1286933"/>
              <a:gd name="connsiteY3" fmla="*/ 0 h 6866467"/>
              <a:gd name="connsiteX4" fmla="*/ 1016000 w 1286933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933" h="6866467">
                <a:moveTo>
                  <a:pt x="1016000" y="0"/>
                </a:moveTo>
                <a:lnTo>
                  <a:pt x="0" y="6866467"/>
                </a:lnTo>
                <a:lnTo>
                  <a:pt x="1286933" y="6866467"/>
                </a:lnTo>
                <a:cubicBezTo>
                  <a:pt x="1284111" y="4577645"/>
                  <a:pt x="1281288" y="2288822"/>
                  <a:pt x="1278466" y="0"/>
                </a:cubicBezTo>
                <a:lnTo>
                  <a:pt x="10160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941783" y="-8468"/>
            <a:ext cx="1270575" cy="6866467"/>
          </a:xfrm>
          <a:custGeom>
            <a:avLst/>
            <a:gdLst>
              <a:gd name="connsiteX0" fmla="*/ 0 w 1244600"/>
              <a:gd name="connsiteY0" fmla="*/ 0 h 6874934"/>
              <a:gd name="connsiteX1" fmla="*/ 1117600 w 1244600"/>
              <a:gd name="connsiteY1" fmla="*/ 6866467 h 6874934"/>
              <a:gd name="connsiteX2" fmla="*/ 1244600 w 1244600"/>
              <a:gd name="connsiteY2" fmla="*/ 6874934 h 6874934"/>
              <a:gd name="connsiteX3" fmla="*/ 1236134 w 1244600"/>
              <a:gd name="connsiteY3" fmla="*/ 0 h 6874934"/>
              <a:gd name="connsiteX4" fmla="*/ 0 w 1244600"/>
              <a:gd name="connsiteY4" fmla="*/ 0 h 6874934"/>
              <a:gd name="connsiteX0" fmla="*/ 0 w 1253067"/>
              <a:gd name="connsiteY0" fmla="*/ 0 h 6874934"/>
              <a:gd name="connsiteX1" fmla="*/ 1117600 w 1253067"/>
              <a:gd name="connsiteY1" fmla="*/ 6866467 h 6874934"/>
              <a:gd name="connsiteX2" fmla="*/ 1244600 w 1253067"/>
              <a:gd name="connsiteY2" fmla="*/ 6874934 h 6874934"/>
              <a:gd name="connsiteX3" fmla="*/ 1253067 w 1253067"/>
              <a:gd name="connsiteY3" fmla="*/ 0 h 6874934"/>
              <a:gd name="connsiteX4" fmla="*/ 0 w 1253067"/>
              <a:gd name="connsiteY4" fmla="*/ 0 h 6874934"/>
              <a:gd name="connsiteX0" fmla="*/ 0 w 1270244"/>
              <a:gd name="connsiteY0" fmla="*/ 0 h 6866467"/>
              <a:gd name="connsiteX1" fmla="*/ 1117600 w 1270244"/>
              <a:gd name="connsiteY1" fmla="*/ 6866467 h 6866467"/>
              <a:gd name="connsiteX2" fmla="*/ 1270000 w 1270244"/>
              <a:gd name="connsiteY2" fmla="*/ 6866467 h 6866467"/>
              <a:gd name="connsiteX3" fmla="*/ 1253067 w 1270244"/>
              <a:gd name="connsiteY3" fmla="*/ 0 h 6866467"/>
              <a:gd name="connsiteX4" fmla="*/ 0 w 1270244"/>
              <a:gd name="connsiteY4" fmla="*/ 0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244" h="6866467">
                <a:moveTo>
                  <a:pt x="0" y="0"/>
                </a:moveTo>
                <a:lnTo>
                  <a:pt x="1117600" y="6866467"/>
                </a:lnTo>
                <a:lnTo>
                  <a:pt x="1270000" y="6866467"/>
                </a:lnTo>
                <a:cubicBezTo>
                  <a:pt x="1272822" y="4574822"/>
                  <a:pt x="1250245" y="2291645"/>
                  <a:pt x="125306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0374369" y="3589868"/>
            <a:ext cx="1820807" cy="3268133"/>
          </a:xfrm>
          <a:custGeom>
            <a:avLst/>
            <a:gdLst>
              <a:gd name="connsiteX0" fmla="*/ 0 w 1820333"/>
              <a:gd name="connsiteY0" fmla="*/ 3268133 h 3268133"/>
              <a:gd name="connsiteX1" fmla="*/ 1811866 w 1820333"/>
              <a:gd name="connsiteY1" fmla="*/ 0 h 3268133"/>
              <a:gd name="connsiteX2" fmla="*/ 1820333 w 1820333"/>
              <a:gd name="connsiteY2" fmla="*/ 3259666 h 3268133"/>
              <a:gd name="connsiteX3" fmla="*/ 0 w 1820333"/>
              <a:gd name="connsiteY3" fmla="*/ 3268133 h 32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333" h="3268133">
                <a:moveTo>
                  <a:pt x="0" y="3268133"/>
                </a:moveTo>
                <a:lnTo>
                  <a:pt x="1811866" y="0"/>
                </a:lnTo>
                <a:cubicBezTo>
                  <a:pt x="1814688" y="1086555"/>
                  <a:pt x="1817511" y="2173111"/>
                  <a:pt x="1820333" y="3259666"/>
                </a:cubicBezTo>
                <a:lnTo>
                  <a:pt x="0" y="3268133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-8469" y="4013201"/>
            <a:ext cx="457319" cy="2853267"/>
          </a:xfrm>
          <a:custGeom>
            <a:avLst/>
            <a:gdLst>
              <a:gd name="connsiteX0" fmla="*/ 0 w 457200"/>
              <a:gd name="connsiteY0" fmla="*/ 0 h 2853267"/>
              <a:gd name="connsiteX1" fmla="*/ 457200 w 457200"/>
              <a:gd name="connsiteY1" fmla="*/ 2853267 h 2853267"/>
              <a:gd name="connsiteX2" fmla="*/ 0 w 457200"/>
              <a:gd name="connsiteY2" fmla="*/ 2844800 h 2853267"/>
              <a:gd name="connsiteX3" fmla="*/ 0 w 457200"/>
              <a:gd name="connsiteY3" fmla="*/ 0 h 285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2853267">
                <a:moveTo>
                  <a:pt x="0" y="0"/>
                </a:moveTo>
                <a:lnTo>
                  <a:pt x="457200" y="2853267"/>
                </a:lnTo>
                <a:lnTo>
                  <a:pt x="0" y="2844800"/>
                </a:lnTo>
                <a:cubicBezTo>
                  <a:pt x="2822" y="1905000"/>
                  <a:pt x="5645" y="965200"/>
                  <a:pt x="0" y="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sz="18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77511" y="609600"/>
            <a:ext cx="859890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511" y="2160590"/>
            <a:ext cx="859890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207010" y="6041363"/>
            <a:ext cx="912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F11F0EC-4F60-4544-9956-271209A740FE}" type="datetimeFigureOut">
              <a:rPr lang="en-US" altLang="zh-CN" smtClean="0"/>
              <a:pPr/>
              <a:t>2/24/2017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77511" y="6041363"/>
            <a:ext cx="6299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92901" y="6041363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EC7A5AD-5AEC-42D0-A3BE-F46B4057636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1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3600" kern="120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6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zh-CN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矩形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进度总结与计划</a:t>
            </a:r>
            <a:r>
              <a:rPr 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9097" name="矩形 9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/>
              <a:t>董海鹏</a:t>
            </a:r>
            <a:r>
              <a:rPr 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zh-CN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物联网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班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dirty="0" smtClean="0"/>
              <a:t>2017/02/24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77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寒假进度与掌握的东西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1139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掌握了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编译项目的方法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掌握了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的基本用法以及一些高级应用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掌握了</a:t>
            </a:r>
            <a:r>
              <a:rPr lang="en-US" altLang="zh-CN" dirty="0" err="1" smtClean="0"/>
              <a:t>O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penCV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基础用法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了解</a:t>
            </a:r>
            <a:r>
              <a:rPr lang="en-US" altLang="zh-CN" dirty="0" smtClean="0"/>
              <a:t>OpenGL</a:t>
            </a:r>
            <a:r>
              <a:rPr lang="zh-CN" altLang="en-US" dirty="0" smtClean="0"/>
              <a:t>的基本用法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视觉里程计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简单的爬虫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正则表达式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/>
              <a:t>计划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69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cmake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7283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官网的</a:t>
            </a:r>
            <a:r>
              <a:rPr lang="en-US" altLang="zh-CN" dirty="0" err="1" smtClean="0"/>
              <a:t>cmake</a:t>
            </a:r>
            <a:r>
              <a:rPr lang="zh-CN" altLang="en-US" dirty="0" smtClean="0"/>
              <a:t>教程 </a:t>
            </a:r>
            <a:r>
              <a:rPr lang="en-US" altLang="zh-CN" dirty="0" smtClean="0"/>
              <a:t>100%</a:t>
            </a:r>
          </a:p>
          <a:p>
            <a:r>
              <a:rPr lang="en-US" altLang="zh-CN" dirty="0" smtClean="0"/>
              <a:t>CMakeLists.txt</a:t>
            </a:r>
            <a:r>
              <a:rPr lang="zh-CN" altLang="en-US" dirty="0" smtClean="0"/>
              <a:t>的写法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遇到的问题以及解决</a:t>
            </a:r>
            <a:r>
              <a:rPr lang="zh-CN" altLang="en-US" dirty="0" smtClean="0"/>
              <a:t>：编译的时候依赖库的写法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44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《Python</a:t>
            </a:r>
            <a:r>
              <a:rPr lang="zh-CN" altLang="en-US" dirty="0" smtClean="0"/>
              <a:t>基础教程</a:t>
            </a:r>
            <a:r>
              <a:rPr lang="en-US" altLang="zh-CN" dirty="0" smtClean="0"/>
              <a:t>》60%</a:t>
            </a:r>
          </a:p>
          <a:p>
            <a:r>
              <a:rPr lang="zh-CN" altLang="en-US" dirty="0" smtClean="0"/>
              <a:t>掌握基本语法</a:t>
            </a:r>
            <a:endParaRPr lang="en-US" altLang="zh-CN" dirty="0" smtClean="0"/>
          </a:p>
          <a:p>
            <a:r>
              <a:rPr lang="zh-CN" altLang="en-US" dirty="0" smtClean="0"/>
              <a:t>部分高级应用：数据库、魔法方法、属性、文件方法、网络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wxPython</a:t>
            </a:r>
            <a:r>
              <a:rPr lang="zh-CN" altLang="en-US" dirty="0" smtClean="0"/>
              <a:t>的安装使用、生成器以及迭代器的用法</a:t>
            </a:r>
            <a:endParaRPr lang="en-US" altLang="zh-CN" dirty="0" smtClean="0"/>
          </a:p>
          <a:p>
            <a:r>
              <a:rPr lang="zh-CN" altLang="en-US" dirty="0" smtClean="0"/>
              <a:t>正在写一个简单的爬虫，抓取静态网页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29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OpenCV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学习</a:t>
            </a:r>
            <a:r>
              <a:rPr lang="en-US" altLang="zh-CN" dirty="0" smtClean="0"/>
              <a:t>OpenCV》20%</a:t>
            </a:r>
          </a:p>
          <a:p>
            <a:r>
              <a:rPr lang="en-US" altLang="zh-CN" dirty="0" smtClean="0"/>
              <a:t>《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实例精解</a:t>
            </a:r>
            <a:r>
              <a:rPr lang="en-US" altLang="zh-CN" dirty="0" smtClean="0"/>
              <a:t>》10%</a:t>
            </a:r>
          </a:p>
          <a:p>
            <a:r>
              <a:rPr lang="zh-CN" altLang="en-US" dirty="0" smtClean="0"/>
              <a:t>掌握了基本的用法</a:t>
            </a:r>
            <a:endParaRPr lang="en-US" altLang="zh-CN" dirty="0" smtClean="0"/>
          </a:p>
          <a:p>
            <a:r>
              <a:rPr lang="zh-CN" altLang="en-US" dirty="0"/>
              <a:t>写</a:t>
            </a:r>
            <a:r>
              <a:rPr lang="zh-CN" altLang="en-US" dirty="0" smtClean="0"/>
              <a:t>了一些小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canny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smooth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Harris…</a:t>
            </a:r>
          </a:p>
          <a:p>
            <a:r>
              <a:rPr lang="zh-CN" altLang="en-US" dirty="0" smtClean="0"/>
              <a:t>问题：</a:t>
            </a:r>
            <a:r>
              <a:rPr lang="en-US" altLang="zh-CN" dirty="0" err="1" smtClean="0"/>
              <a:t>OpenCV</a:t>
            </a:r>
            <a:r>
              <a:rPr lang="zh-CN" altLang="en-US" dirty="0" smtClean="0"/>
              <a:t>模块算法的具体实现代码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27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网上的教程 </a:t>
            </a:r>
            <a:r>
              <a:rPr lang="en-US" altLang="zh-CN" dirty="0" smtClean="0"/>
              <a:t>30%</a:t>
            </a:r>
          </a:p>
          <a:p>
            <a:r>
              <a:rPr lang="zh-CN" altLang="en-US" dirty="0"/>
              <a:t>了解</a:t>
            </a:r>
            <a:r>
              <a:rPr lang="zh-CN" altLang="en-US" dirty="0" smtClean="0"/>
              <a:t>了基础的用法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7209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爬虫与正则表达式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理解了爬虫的机制以及原理</a:t>
            </a:r>
            <a:endParaRPr lang="en-US" altLang="zh-CN" dirty="0" smtClean="0"/>
          </a:p>
          <a:p>
            <a:r>
              <a:rPr lang="zh-CN" altLang="en-US" dirty="0" smtClean="0"/>
              <a:t>了解了正则表达式的基本语法</a:t>
            </a:r>
            <a:endParaRPr lang="en-US" altLang="zh-CN" dirty="0" smtClean="0"/>
          </a:p>
          <a:p>
            <a:r>
              <a:rPr lang="zh-CN" altLang="en-US" dirty="0" smtClean="0"/>
              <a:t>正在写一个抓取静态网页的爬虫，预计两天完工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3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视觉里程计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《VO_PART_I》</a:t>
            </a:r>
            <a:r>
              <a:rPr lang="zh-CN" altLang="en-US" dirty="0" smtClean="0"/>
              <a:t>、</a:t>
            </a:r>
            <a:r>
              <a:rPr lang="en-US" altLang="zh-CN" dirty="0" smtClean="0"/>
              <a:t>《VO_PART_II》</a:t>
            </a:r>
            <a:r>
              <a:rPr lang="zh-CN" altLang="en-US" dirty="0" smtClean="0"/>
              <a:t>、三篇论文、</a:t>
            </a:r>
            <a:r>
              <a:rPr lang="en-US" altLang="zh-CN" dirty="0" smtClean="0"/>
              <a:t>BLOG</a:t>
            </a:r>
          </a:p>
          <a:p>
            <a:r>
              <a:rPr lang="zh-CN" altLang="en-US" dirty="0"/>
              <a:t>单</a:t>
            </a:r>
            <a:r>
              <a:rPr lang="zh-CN" altLang="en-US" dirty="0" smtClean="0"/>
              <a:t>目：光流法、特征点提取法、光流法以及特征点提取的融合方法</a:t>
            </a:r>
            <a:endParaRPr lang="en-US" altLang="zh-CN" dirty="0" smtClean="0"/>
          </a:p>
          <a:p>
            <a:r>
              <a:rPr lang="zh-CN" altLang="en-US" dirty="0" smtClean="0"/>
              <a:t>确定了自己写里程计的方法：特征点提取法</a:t>
            </a:r>
            <a:endParaRPr lang="en-US" altLang="zh-CN" dirty="0" smtClean="0"/>
          </a:p>
          <a:p>
            <a:r>
              <a:rPr lang="zh-CN" altLang="en-US" dirty="0" smtClean="0"/>
              <a:t>将里程计实现分割成图像校正、特征点提取、特征点匹配跟踪、标定变换、运动估计</a:t>
            </a:r>
            <a:endParaRPr lang="en-US" altLang="zh-CN" dirty="0" smtClean="0"/>
          </a:p>
          <a:p>
            <a:r>
              <a:rPr lang="zh-CN" altLang="en-US" dirty="0" smtClean="0"/>
              <a:t>提取匹配特征点：</a:t>
            </a:r>
            <a:r>
              <a:rPr lang="en-US" altLang="zh-CN" dirty="0" smtClean="0"/>
              <a:t>Harris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FAST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（未实现）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r>
              <a:rPr lang="en-US" altLang="zh-CN" dirty="0" smtClean="0"/>
              <a:t>Bundle Adjustment</a:t>
            </a:r>
            <a:r>
              <a:rPr lang="zh-CN" altLang="en-US" dirty="0" smtClean="0"/>
              <a:t>（光束平差法）。四元数。</a:t>
            </a:r>
            <a:r>
              <a:rPr lang="en-US" altLang="zh-CN" dirty="0" smtClean="0"/>
              <a:t>SIFT</a:t>
            </a:r>
            <a:r>
              <a:rPr lang="zh-CN" altLang="en-US" dirty="0" smtClean="0"/>
              <a:t>算法在初步确定关键点的时候与周围</a:t>
            </a:r>
            <a:r>
              <a:rPr lang="en-US" altLang="zh-CN" dirty="0" smtClean="0"/>
              <a:t>26</a:t>
            </a:r>
            <a:r>
              <a:rPr lang="zh-CN" altLang="en-US" dirty="0" smtClean="0"/>
              <a:t>个点进行比较时比较什么怎么比较，辅方向的设计，</a:t>
            </a:r>
            <a:r>
              <a:rPr lang="en-US" altLang="zh-CN" dirty="0" err="1" smtClean="0"/>
              <a:t>DoG</a:t>
            </a:r>
            <a:r>
              <a:rPr lang="zh-CN" altLang="en-US" dirty="0" smtClean="0"/>
              <a:t>的得到。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833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  （下一个月）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0355" name="矩形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读完</a:t>
            </a:r>
            <a:r>
              <a:rPr lang="en-US" altLang="zh-CN" dirty="0" smtClean="0"/>
              <a:t>《Python》</a:t>
            </a:r>
            <a:r>
              <a:rPr lang="zh-CN" altLang="en-US" dirty="0" smtClean="0"/>
              <a:t>基础教程</a:t>
            </a:r>
            <a:endParaRPr lang="en-US" altLang="zh-CN" dirty="0" smtClean="0"/>
          </a:p>
          <a:p>
            <a:r>
              <a:rPr lang="zh-CN" altLang="en-US" dirty="0" smtClean="0"/>
              <a:t>读完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学习</a:t>
            </a:r>
            <a:r>
              <a:rPr lang="en-US" altLang="zh-CN" dirty="0" err="1" smtClean="0"/>
              <a:t>OpenCV</a:t>
            </a:r>
            <a:r>
              <a:rPr lang="en-US" altLang="zh-CN" dirty="0" smtClean="0"/>
              <a:t>》</a:t>
            </a:r>
            <a:r>
              <a:rPr lang="zh-CN" altLang="en-US" dirty="0" smtClean="0"/>
              <a:t>并实现里面的代码</a:t>
            </a:r>
            <a:endParaRPr lang="en-US" altLang="zh-CN" dirty="0" smtClean="0"/>
          </a:p>
          <a:p>
            <a:r>
              <a:rPr lang="en-US" altLang="zh-CN" dirty="0" smtClean="0"/>
              <a:t>《</a:t>
            </a:r>
            <a:r>
              <a:rPr lang="zh-CN" altLang="en-US" dirty="0" smtClean="0"/>
              <a:t>机器人学、机器视觉与控制</a:t>
            </a:r>
            <a:r>
              <a:rPr lang="en-US" altLang="zh-CN" dirty="0" smtClean="0"/>
              <a:t>——MATLAB</a:t>
            </a:r>
            <a:r>
              <a:rPr lang="zh-CN" altLang="en-US" dirty="0" smtClean="0"/>
              <a:t>算法基础</a:t>
            </a:r>
            <a:r>
              <a:rPr lang="en-US" altLang="zh-CN" smtClean="0"/>
              <a:t>》50%</a:t>
            </a:r>
            <a:endParaRPr lang="en-US" altLang="zh-CN" dirty="0" smtClean="0"/>
          </a:p>
          <a:p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标定完成之后写一个单目视觉里程计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写一个双目的视觉里程计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dirty="0" smtClean="0"/>
              <a:t>写更复杂点爬虫，比如有登录，验证，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加密，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效果的网页数据抓取，同时磨炼正则表达式的技巧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58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6836B0F-2395-43B9-BBEF-90A78CA70F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销售策略演示文稿，平面主题（宽屏）</Template>
  <TotalTime>108</TotalTime>
  <Words>415</Words>
  <Application>Microsoft Office PowerPoint</Application>
  <PresentationFormat>宽屏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Microsoft YaHei UI</vt:lpstr>
      <vt:lpstr>华文新魏</vt:lpstr>
      <vt:lpstr>Trebuchet MS</vt:lpstr>
      <vt:lpstr>Wingdings 3</vt:lpstr>
      <vt:lpstr>平面</vt:lpstr>
      <vt:lpstr>进度总结与计划  </vt:lpstr>
      <vt:lpstr>寒假进度与掌握的东西</vt:lpstr>
      <vt:lpstr>cmake</vt:lpstr>
      <vt:lpstr>Python</vt:lpstr>
      <vt:lpstr>OpenCV</vt:lpstr>
      <vt:lpstr>OpenGL</vt:lpstr>
      <vt:lpstr>爬虫与正则表达式</vt:lpstr>
      <vt:lpstr>视觉里程计</vt:lpstr>
      <vt:lpstr>计划  （下一个月）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进度总结与计划</dc:title>
  <dc:creator>ywt</dc:creator>
  <cp:keywords/>
  <cp:lastModifiedBy>ywt</cp:lastModifiedBy>
  <cp:revision>13</cp:revision>
  <dcterms:created xsi:type="dcterms:W3CDTF">2017-02-24T02:04:14Z</dcterms:created>
  <dcterms:modified xsi:type="dcterms:W3CDTF">2017-02-24T07:43:37Z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TC034180659991</vt:lpwstr>
  </property>
</Properties>
</file>