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60" r:id="rId6"/>
    <p:sldId id="261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75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71FD-A2BD-4682-BF7E-3A5A41D4F4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5030" y="2009775"/>
            <a:ext cx="7901940" cy="887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x-none" sz="4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立体匹配：半全局匹配算法</a:t>
            </a:r>
            <a:endParaRPr lang="zh-CN" altLang="en-US" sz="48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89795" y="5730875"/>
            <a:ext cx="16675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孟庆晴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局部匹配算法介绍（Census变换匹配算法）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221105"/>
            <a:ext cx="7470775" cy="2362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60" y="3787292"/>
            <a:ext cx="4200525" cy="2857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9145" y="3696335"/>
            <a:ext cx="18815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Census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变换：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437765"/>
            <a:ext cx="711454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基于互信息的半全局匹配算法分析（代价计算）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1988185"/>
            <a:ext cx="8540115" cy="1979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549775"/>
            <a:ext cx="369506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5163185"/>
            <a:ext cx="3285490" cy="6000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70000" y="3862705"/>
            <a:ext cx="4578350" cy="2612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互信息定义：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70000" y="6057265"/>
            <a:ext cx="737235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互信息越大→相关性越大</a:t>
            </a:r>
            <a:r>
              <a:rPr lang="zh-CN" sz="2000" dirty="0">
                <a:solidFill>
                  <a:schemeClr val="accent5"/>
                </a:solidFill>
                <a:latin typeface="+mj-lt"/>
                <a:ea typeface="+mj-ea"/>
                <a:cs typeface="+mj-cs"/>
                <a:sym typeface="+mn-ea"/>
              </a:rPr>
              <a:t>→两点匹配程度越高→匹配代价越小</a:t>
            </a:r>
            <a:endParaRPr lang="zh-CN" sz="200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350010"/>
            <a:ext cx="3466465" cy="5429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5" y="1691005"/>
            <a:ext cx="4388485" cy="1417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15" y="4056380"/>
            <a:ext cx="4388485" cy="14243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3964940"/>
            <a:ext cx="2999740" cy="542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" y="4645025"/>
            <a:ext cx="4923790" cy="1558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" y="1892935"/>
            <a:ext cx="4599940" cy="1371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416560" y="3609975"/>
            <a:ext cx="4616450" cy="10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4076065"/>
            <a:ext cx="4333240" cy="57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55" y="1158875"/>
            <a:ext cx="3809365" cy="3799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" y="1666240"/>
            <a:ext cx="489521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基于互信息的半全局匹配算法分析（代价聚合）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5442585"/>
            <a:ext cx="7081838" cy="720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546735" y="1221740"/>
          <a:ext cx="3879215" cy="368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/>
                <a:gridCol w="386715"/>
                <a:gridCol w="388620"/>
                <a:gridCol w="387350"/>
                <a:gridCol w="388620"/>
                <a:gridCol w="387985"/>
                <a:gridCol w="387985"/>
                <a:gridCol w="387985"/>
                <a:gridCol w="387350"/>
                <a:gridCol w="3879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055" y="3139440"/>
            <a:ext cx="2343150" cy="176149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8140" y="3143885"/>
            <a:ext cx="2336800" cy="1757045"/>
          </a:xfrm>
          <a:prstGeom prst="rect">
            <a:avLst/>
          </a:prstGeom>
          <a:noFill/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185" y="1158875"/>
            <a:ext cx="2379980" cy="1789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1158875"/>
            <a:ext cx="2681605" cy="2400935"/>
          </a:xfrm>
          <a:prstGeom prst="rect">
            <a:avLst/>
          </a:prstGeom>
        </p:spPr>
      </p:pic>
      <p:pic>
        <p:nvPicPr>
          <p:cNvPr id="235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95" y="1135380"/>
            <a:ext cx="3230245" cy="2448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778885"/>
            <a:ext cx="6060440" cy="1640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780" y="5249545"/>
            <a:ext cx="2552065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80" y="6155055"/>
            <a:ext cx="2276475" cy="390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640" y="1158875"/>
            <a:ext cx="2934335" cy="2308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6692900" y="889000"/>
            <a:ext cx="2997200" cy="12592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3683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{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L(x-1,y,d),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defTabSz="-635">
              <a:lnSpc>
                <a:spcPts val="2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L(x-1,y,d-1)+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P1,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defTabSz="-635">
              <a:lnSpc>
                <a:spcPts val="2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L(x-1,y,d+1)+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P1,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defTabSz="-635">
              <a:lnSpc>
                <a:spcPts val="2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L(x-1,y,i)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+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P2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78100" y="889000"/>
            <a:ext cx="4025900" cy="14243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25019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L(x,y,d)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C(x,y,d)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+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min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2501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L(x-1,y,i)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51100" y="3124200"/>
            <a:ext cx="6743700" cy="34867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3124200" algn="l"/>
                <a:tab pos="55245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6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124200" algn="l"/>
                <a:tab pos="55245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3124200" algn="l"/>
                <a:tab pos="55245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L(x,y,d)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3124200" algn="l"/>
                <a:tab pos="55245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124200" algn="l"/>
                <a:tab pos="55245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defTabSz="-635">
              <a:lnSpc>
                <a:spcPts val="3000"/>
              </a:lnSpc>
              <a:tabLst>
                <a:tab pos="3124200" algn="l"/>
                <a:tab pos="5524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x-1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rPr>
              <a:t>x</a:t>
            </a:r>
            <a:endParaRPr lang="en-US" altLang="zh-CN" sz="2000" b="1" dirty="0" smtClean="0">
              <a:solidFill>
                <a:srgbClr val="00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-88856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740219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1"/>
            <a:ext cx="9143998" cy="6857998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7 h 6857998"/>
              <a:gd name="connsiteX3" fmla="*/ 0 w 9143998"/>
              <a:gd name="connsiteY3" fmla="*/ 6857997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7"/>
                </a:lnTo>
                <a:lnTo>
                  <a:pt x="0" y="685799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524000" y="1886585"/>
            <a:ext cx="9042400" cy="4203700"/>
            <a:chOff x="2560" y="1790"/>
            <a:chExt cx="14240" cy="6620"/>
          </a:xfrm>
        </p:grpSpPr>
        <p:sp>
          <p:nvSpPr>
            <p:cNvPr id="2" name="Freeform 3"/>
            <p:cNvSpPr/>
            <p:nvPr/>
          </p:nvSpPr>
          <p:spPr>
            <a:xfrm>
              <a:off x="8197" y="1790"/>
              <a:ext cx="820" cy="6620"/>
            </a:xfrm>
            <a:custGeom>
              <a:avLst/>
              <a:gdLst>
                <a:gd name="connsiteX0" fmla="*/ 514360 w 520710"/>
                <a:gd name="connsiteY0" fmla="*/ 4197349 h 4203698"/>
                <a:gd name="connsiteX1" fmla="*/ 6350 w 520710"/>
                <a:gd name="connsiteY1" fmla="*/ 3689339 h 4203698"/>
                <a:gd name="connsiteX2" fmla="*/ 6350 w 520710"/>
                <a:gd name="connsiteY2" fmla="*/ 514360 h 4203698"/>
                <a:gd name="connsiteX3" fmla="*/ 514360 w 520710"/>
                <a:gd name="connsiteY3" fmla="*/ 6350 h 420369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520710" h="4203698">
                  <a:moveTo>
                    <a:pt x="514360" y="4197349"/>
                  </a:moveTo>
                  <a:cubicBezTo>
                    <a:pt x="233793" y="4197349"/>
                    <a:pt x="6350" y="3969905"/>
                    <a:pt x="6350" y="3689339"/>
                  </a:cubicBezTo>
                  <a:lnTo>
                    <a:pt x="6350" y="514360"/>
                  </a:lnTo>
                  <a:cubicBezTo>
                    <a:pt x="6350" y="233793"/>
                    <a:pt x="233793" y="6350"/>
                    <a:pt x="514360" y="635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/>
          </p:nvSpPr>
          <p:spPr>
            <a:xfrm>
              <a:off x="12197" y="1790"/>
              <a:ext cx="820" cy="6620"/>
            </a:xfrm>
            <a:custGeom>
              <a:avLst/>
              <a:gdLst>
                <a:gd name="connsiteX0" fmla="*/ 6350 w 520709"/>
                <a:gd name="connsiteY0" fmla="*/ 6350 h 4203698"/>
                <a:gd name="connsiteX1" fmla="*/ 514359 w 520709"/>
                <a:gd name="connsiteY1" fmla="*/ 514360 h 4203698"/>
                <a:gd name="connsiteX2" fmla="*/ 514359 w 520709"/>
                <a:gd name="connsiteY2" fmla="*/ 3689339 h 4203698"/>
                <a:gd name="connsiteX3" fmla="*/ 6350 w 520709"/>
                <a:gd name="connsiteY3" fmla="*/ 4197349 h 420369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520709" h="4203698">
                  <a:moveTo>
                    <a:pt x="6350" y="6350"/>
                  </a:moveTo>
                  <a:cubicBezTo>
                    <a:pt x="286916" y="6350"/>
                    <a:pt x="514359" y="233793"/>
                    <a:pt x="514359" y="514360"/>
                  </a:cubicBezTo>
                  <a:lnTo>
                    <a:pt x="514359" y="3689339"/>
                  </a:lnTo>
                  <a:cubicBezTo>
                    <a:pt x="514359" y="3969905"/>
                    <a:pt x="286916" y="4197349"/>
                    <a:pt x="6350" y="4197349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2560" y="4680"/>
              <a:ext cx="5640" cy="5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-635">
                <a:lnSpc>
                  <a:spcPts val="22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L(x,y,4)=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C(x,y,4)+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min</a:t>
              </a:r>
              <a:endPara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9" name="TextBox 1"/>
            <p:cNvSpPr txBox="1"/>
            <p:nvPr/>
          </p:nvSpPr>
          <p:spPr>
            <a:xfrm>
              <a:off x="8699" y="2209"/>
              <a:ext cx="3941" cy="207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-635">
                <a:lnSpc>
                  <a:spcPts val="22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L(x-1,y,4)</a:t>
              </a:r>
              <a:endPara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  <a:p>
              <a:pPr>
                <a:lnSpc>
                  <a:spcPts val="1000"/>
                </a:lnSpc>
              </a:pPr>
              <a:endParaRPr lang="en-US" altLang="zh-CN" dirty="0" smtClean="0"/>
            </a:p>
            <a:p>
              <a:pPr defTabSz="-635">
                <a:lnSpc>
                  <a:spcPts val="32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5)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1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  <a:p>
              <a:pPr defTabSz="-635">
                <a:lnSpc>
                  <a:spcPts val="35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3)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1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10" name="TextBox 1"/>
            <p:cNvSpPr txBox="1"/>
            <p:nvPr/>
          </p:nvSpPr>
          <p:spPr>
            <a:xfrm>
              <a:off x="8699" y="4111"/>
              <a:ext cx="3941" cy="352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000"/>
                </a:lnSpc>
              </a:pPr>
              <a:endParaRPr lang="en-US" altLang="zh-CN" dirty="0" smtClean="0"/>
            </a:p>
            <a:p>
              <a:pPr defTabSz="-635">
                <a:lnSpc>
                  <a:spcPts val="32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6)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2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  <a:p>
              <a:pPr>
                <a:lnSpc>
                  <a:spcPts val="1000"/>
                </a:lnSpc>
              </a:pPr>
              <a:endParaRPr lang="en-US" altLang="zh-CN" dirty="0" smtClean="0"/>
            </a:p>
            <a:p>
              <a:pPr defTabSz="-635">
                <a:lnSpc>
                  <a:spcPts val="28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2)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2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  <a:p>
              <a:pPr>
                <a:lnSpc>
                  <a:spcPts val="1000"/>
                </a:lnSpc>
              </a:pPr>
              <a:endParaRPr lang="en-US" altLang="zh-CN" dirty="0" smtClean="0"/>
            </a:p>
            <a:p>
              <a:pPr defTabSz="-635">
                <a:lnSpc>
                  <a:spcPts val="34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1)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2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  <a:p>
              <a:pPr>
                <a:lnSpc>
                  <a:spcPts val="1000"/>
                </a:lnSpc>
              </a:pPr>
              <a:endParaRPr lang="en-US" altLang="zh-CN" dirty="0" smtClean="0"/>
            </a:p>
            <a:p>
              <a:pPr defTabSz="-635">
                <a:lnSpc>
                  <a:spcPts val="29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0)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+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P</a:t>
              </a:r>
              <a:r>
                <a:rPr lang="en-US" altLang="zh-CN" sz="1335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2</a:t>
              </a:r>
              <a:endParaRPr lang="en-US" altLang="zh-CN" sz="1335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13140" y="4740"/>
              <a:ext cx="3660" cy="5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-635">
                <a:lnSpc>
                  <a:spcPts val="22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-min</a:t>
              </a:r>
              <a:r>
                <a:rPr lang="en-US" altLang="zh-CN" sz="2000" dirty="0" smtClean="0"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Courier New" panose="02070309020205020404" charset="0"/>
                  <a:cs typeface="Courier New" panose="02070309020205020404" charset="0"/>
                </a:rPr>
                <a:t>L(x-1,y,k)</a:t>
              </a:r>
              <a:endParaRPr lang="en-US" altLang="zh-CN" sz="2000" b="1" dirty="0" smtClean="0">
                <a:solidFill>
                  <a:srgbClr val="000000"/>
                </a:solidFill>
                <a:latin typeface="Courier New" panose="02070309020205020404" charset="0"/>
                <a:cs typeface="Courier New" panose="02070309020205020404" charset="0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152650" y="18101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sz="2800" b="1" dirty="0">
                <a:solidFill>
                  <a:schemeClr val="accent5"/>
                </a:solidFill>
                <a:sym typeface="+mn-ea"/>
              </a:rPr>
              <a:t>基于互信息的半全局匹配算法分析</a:t>
            </a:r>
            <a:endParaRPr lang="zh-CN" sz="2800" b="1" dirty="0">
              <a:solidFill>
                <a:schemeClr val="accent5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72715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5"/>
                </a:solidFill>
                <a:sym typeface="+mn-ea"/>
              </a:rPr>
              <a:t>OpenCV Sgbm</a:t>
            </a:r>
            <a:r>
              <a:rPr lang="zh-CN" altLang="en-US" sz="2800" b="1" dirty="0">
                <a:solidFill>
                  <a:schemeClr val="accent5"/>
                </a:solidFill>
                <a:sym typeface="+mn-ea"/>
              </a:rPr>
              <a:t>算法分析</a:t>
            </a:r>
            <a:endParaRPr lang="zh-CN" altLang="en-US" sz="2800" b="1" dirty="0">
              <a:solidFill>
                <a:schemeClr val="accent5"/>
              </a:solidFill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52650" y="1670050"/>
            <a:ext cx="7203440" cy="1214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预处理：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Times New Roman" panose="02020603050405020304" charset="0"/>
              </a:rPr>
              <a:t>Sobel(x,y)=2[P(x+1,y)-P(x-1,y)]+ P(x+1,y-1)-P(x-1,y-1)</a:t>
            </a:r>
            <a:endParaRPr lang="zh-CN" altLang="en-US" sz="2400">
              <a:latin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539365"/>
            <a:ext cx="5876290" cy="95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52650" y="3803650"/>
            <a:ext cx="4986655" cy="2251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代价计算：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SAD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计算匹配代价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代价聚合：动态规划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目       录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318146"/>
            <a:ext cx="7786048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双目视觉立体匹配算法介绍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局部匹配算法介绍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基于互信息的半全局匹配算法分析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OpenCV Sgbm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算法分析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文本框 1"/>
          <p:cNvSpPr txBox="1"/>
          <p:nvPr/>
        </p:nvSpPr>
        <p:spPr>
          <a:xfrm>
            <a:off x="4606925" y="2824163"/>
            <a:ext cx="241808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Tx/>
            </a:pPr>
            <a:r>
              <a:rPr 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谢谢大家</a:t>
            </a:r>
            <a:endParaRPr lang="zh-CN" sz="4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394075" y="1158875"/>
            <a:ext cx="4077335" cy="3284220"/>
            <a:chOff x="3015" y="1440"/>
            <a:chExt cx="6421" cy="5172"/>
          </a:xfrm>
        </p:grpSpPr>
        <p:sp>
          <p:nvSpPr>
            <p:cNvPr id="11267" name="Freeform 3"/>
            <p:cNvSpPr/>
            <p:nvPr/>
          </p:nvSpPr>
          <p:spPr>
            <a:xfrm>
              <a:off x="4235" y="1470"/>
              <a:ext cx="35" cy="4540"/>
            </a:xfrm>
            <a:custGeom>
              <a:avLst/>
              <a:gdLst>
                <a:gd name="txL" fmla="*/ 0 w 22224"/>
                <a:gd name="txT" fmla="*/ 0 h 2882899"/>
                <a:gd name="txR" fmla="*/ 22224 w 22224"/>
                <a:gd name="txB" fmla="*/ 2882899 h 2882899"/>
              </a:gdLst>
              <a:ahLst/>
              <a:cxnLst>
                <a:cxn ang="0">
                  <a:pos x="6350" y="6350"/>
                </a:cxn>
                <a:cxn ang="0">
                  <a:pos x="6350" y="2876550"/>
                </a:cxn>
              </a:cxnLst>
              <a:rect l="txL" t="txT" r="txR" b="txB"/>
              <a:pathLst>
                <a:path w="22224" h="2882899">
                  <a:moveTo>
                    <a:pt x="6350" y="6350"/>
                  </a:moveTo>
                  <a:lnTo>
                    <a:pt x="6350" y="287654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" name="Freeform 3"/>
            <p:cNvSpPr/>
            <p:nvPr/>
          </p:nvSpPr>
          <p:spPr>
            <a:xfrm>
              <a:off x="4185" y="14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76200"/>
                </a:cxn>
                <a:cxn ang="0">
                  <a:pos x="38100" y="0"/>
                </a:cxn>
                <a:cxn ang="0">
                  <a:pos x="76200" y="76200"/>
                </a:cxn>
                <a:cxn ang="0">
                  <a:pos x="0" y="76200"/>
                </a:cxn>
              </a:cxnLst>
              <a:rect l="txL" t="txT" r="txR" b="txB"/>
              <a:pathLst>
                <a:path w="76200" h="76200">
                  <a:moveTo>
                    <a:pt x="0" y="76200"/>
                  </a:moveTo>
                  <a:lnTo>
                    <a:pt x="38100" y="0"/>
                  </a:lnTo>
                  <a:lnTo>
                    <a:pt x="76200" y="76200"/>
                  </a:lnTo>
                  <a:lnTo>
                    <a:pt x="0" y="762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" name="Freeform 3"/>
            <p:cNvSpPr/>
            <p:nvPr/>
          </p:nvSpPr>
          <p:spPr>
            <a:xfrm>
              <a:off x="4185" y="59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38100"/>
                </a:cxn>
                <a:cxn ang="0">
                  <a:pos x="76200" y="38100"/>
                </a:cxn>
                <a:cxn ang="0">
                  <a:pos x="38100" y="76200"/>
                </a:cxn>
                <a:cxn ang="0">
                  <a:pos x="0" y="38100"/>
                </a:cxn>
                <a:cxn ang="0">
                  <a:pos x="38100" y="0"/>
                </a:cxn>
                <a:cxn ang="0">
                  <a:pos x="76200" y="38100"/>
                </a:cxn>
                <a:cxn ang="0">
                  <a:pos x="76200" y="38100"/>
                </a:cxn>
              </a:cxnLst>
              <a:rect l="txL" t="txT" r="txR" b="txB"/>
              <a:pathLst>
                <a:path w="76200" h="76200">
                  <a:moveTo>
                    <a:pt x="76200" y="38100"/>
                  </a:moveTo>
                  <a:lnTo>
                    <a:pt x="76200" y="38100"/>
                  </a:lnTo>
                  <a:cubicBezTo>
                    <a:pt x="76200" y="59141"/>
                    <a:pt x="59141" y="76200"/>
                    <a:pt x="38100" y="76200"/>
                  </a:cubicBezTo>
                  <a:cubicBezTo>
                    <a:pt x="17057" y="76200"/>
                    <a:pt x="0" y="59141"/>
                    <a:pt x="0" y="38100"/>
                  </a:cubicBezTo>
                  <a:cubicBezTo>
                    <a:pt x="0" y="17057"/>
                    <a:pt x="17057" y="0"/>
                    <a:pt x="38100" y="0"/>
                  </a:cubicBezTo>
                  <a:cubicBezTo>
                    <a:pt x="59141" y="0"/>
                    <a:pt x="76200" y="17057"/>
                    <a:pt x="76200" y="38100"/>
                  </a:cubicBezTo>
                  <a:cubicBezTo>
                    <a:pt x="76200" y="38100"/>
                    <a:pt x="76200" y="38100"/>
                    <a:pt x="76200" y="3810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0" name="Freeform 3"/>
            <p:cNvSpPr/>
            <p:nvPr/>
          </p:nvSpPr>
          <p:spPr>
            <a:xfrm>
              <a:off x="3015" y="4650"/>
              <a:ext cx="2340" cy="120"/>
            </a:xfrm>
            <a:custGeom>
              <a:avLst/>
              <a:gdLst>
                <a:gd name="txL" fmla="*/ 0 w 1485899"/>
                <a:gd name="txT" fmla="*/ 0 h 76199"/>
                <a:gd name="txR" fmla="*/ 1485899 w 1485899"/>
                <a:gd name="txB" fmla="*/ 76199 h 76199"/>
              </a:gdLst>
              <a:ahLst/>
              <a:cxnLst>
                <a:cxn ang="0">
                  <a:pos x="19050" y="19050"/>
                </a:cxn>
                <a:cxn ang="0">
                  <a:pos x="1466850" y="19051"/>
                </a:cxn>
              </a:cxnLst>
              <a:rect l="txL" t="txT" r="txR" b="txB"/>
              <a:pathLst>
                <a:path w="1485899" h="76199">
                  <a:moveTo>
                    <a:pt x="19050" y="19050"/>
                  </a:moveTo>
                  <a:lnTo>
                    <a:pt x="1466849" y="19051"/>
                  </a:lnTo>
                </a:path>
              </a:pathLst>
            </a:custGeom>
            <a:noFill/>
            <a:ln w="38100" cap="flat" cmpd="sng">
              <a:solidFill>
                <a:srgbClr val="FF99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1" name="Freeform 3"/>
            <p:cNvSpPr/>
            <p:nvPr/>
          </p:nvSpPr>
          <p:spPr>
            <a:xfrm>
              <a:off x="8315" y="1470"/>
              <a:ext cx="35" cy="4540"/>
            </a:xfrm>
            <a:custGeom>
              <a:avLst/>
              <a:gdLst>
                <a:gd name="txL" fmla="*/ 0 w 22224"/>
                <a:gd name="txT" fmla="*/ 0 h 2882899"/>
                <a:gd name="txR" fmla="*/ 22224 w 22224"/>
                <a:gd name="txB" fmla="*/ 2882899 h 2882899"/>
              </a:gdLst>
              <a:ahLst/>
              <a:cxnLst>
                <a:cxn ang="0">
                  <a:pos x="6350" y="6350"/>
                </a:cxn>
                <a:cxn ang="0">
                  <a:pos x="6350" y="2876550"/>
                </a:cxn>
              </a:cxnLst>
              <a:rect l="txL" t="txT" r="txR" b="txB"/>
              <a:pathLst>
                <a:path w="22224" h="2882899">
                  <a:moveTo>
                    <a:pt x="6350" y="6350"/>
                  </a:moveTo>
                  <a:lnTo>
                    <a:pt x="6350" y="287654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2" name="Freeform 3"/>
            <p:cNvSpPr/>
            <p:nvPr/>
          </p:nvSpPr>
          <p:spPr>
            <a:xfrm>
              <a:off x="8265" y="14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76200"/>
                </a:cxn>
                <a:cxn ang="0">
                  <a:pos x="38100" y="0"/>
                </a:cxn>
                <a:cxn ang="0">
                  <a:pos x="76200" y="76200"/>
                </a:cxn>
                <a:cxn ang="0">
                  <a:pos x="0" y="76200"/>
                </a:cxn>
              </a:cxnLst>
              <a:rect l="txL" t="txT" r="txR" b="txB"/>
              <a:pathLst>
                <a:path w="76200" h="76200">
                  <a:moveTo>
                    <a:pt x="0" y="76200"/>
                  </a:moveTo>
                  <a:lnTo>
                    <a:pt x="38100" y="0"/>
                  </a:lnTo>
                  <a:lnTo>
                    <a:pt x="76200" y="76200"/>
                  </a:lnTo>
                  <a:lnTo>
                    <a:pt x="0" y="762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3" name="Freeform 3"/>
            <p:cNvSpPr/>
            <p:nvPr/>
          </p:nvSpPr>
          <p:spPr>
            <a:xfrm>
              <a:off x="8265" y="59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38100"/>
                </a:cxn>
                <a:cxn ang="0">
                  <a:pos x="76200" y="38100"/>
                </a:cxn>
                <a:cxn ang="0">
                  <a:pos x="38100" y="76200"/>
                </a:cxn>
                <a:cxn ang="0">
                  <a:pos x="0" y="38100"/>
                </a:cxn>
                <a:cxn ang="0">
                  <a:pos x="38100" y="0"/>
                </a:cxn>
                <a:cxn ang="0">
                  <a:pos x="76200" y="38100"/>
                </a:cxn>
                <a:cxn ang="0">
                  <a:pos x="76200" y="38100"/>
                </a:cxn>
              </a:cxnLst>
              <a:rect l="txL" t="txT" r="txR" b="txB"/>
              <a:pathLst>
                <a:path w="76200" h="76200">
                  <a:moveTo>
                    <a:pt x="76200" y="38100"/>
                  </a:moveTo>
                  <a:lnTo>
                    <a:pt x="76200" y="38100"/>
                  </a:lnTo>
                  <a:cubicBezTo>
                    <a:pt x="76200" y="59141"/>
                    <a:pt x="59142" y="76200"/>
                    <a:pt x="38100" y="76200"/>
                  </a:cubicBezTo>
                  <a:cubicBezTo>
                    <a:pt x="17058" y="76200"/>
                    <a:pt x="0" y="59141"/>
                    <a:pt x="0" y="38100"/>
                  </a:cubicBezTo>
                  <a:cubicBezTo>
                    <a:pt x="0" y="17057"/>
                    <a:pt x="17058" y="0"/>
                    <a:pt x="38100" y="0"/>
                  </a:cubicBezTo>
                  <a:cubicBezTo>
                    <a:pt x="59142" y="0"/>
                    <a:pt x="76200" y="17057"/>
                    <a:pt x="76200" y="38100"/>
                  </a:cubicBezTo>
                  <a:cubicBezTo>
                    <a:pt x="76200" y="38100"/>
                    <a:pt x="76200" y="38100"/>
                    <a:pt x="76200" y="3810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>
              <a:off x="7095" y="4650"/>
              <a:ext cx="2340" cy="120"/>
            </a:xfrm>
            <a:custGeom>
              <a:avLst/>
              <a:gdLst>
                <a:gd name="txL" fmla="*/ 0 w 1485899"/>
                <a:gd name="txT" fmla="*/ 0 h 76199"/>
                <a:gd name="txR" fmla="*/ 1485899 w 1485899"/>
                <a:gd name="txB" fmla="*/ 76199 h 76199"/>
              </a:gdLst>
              <a:ahLst/>
              <a:cxnLst>
                <a:cxn ang="0">
                  <a:pos x="19050" y="19050"/>
                </a:cxn>
                <a:cxn ang="0">
                  <a:pos x="1466850" y="19051"/>
                </a:cxn>
              </a:cxnLst>
              <a:rect l="txL" t="txT" r="txR" b="txB"/>
              <a:pathLst>
                <a:path w="1485899" h="76199">
                  <a:moveTo>
                    <a:pt x="19050" y="19050"/>
                  </a:moveTo>
                  <a:lnTo>
                    <a:pt x="1466849" y="19051"/>
                  </a:lnTo>
                </a:path>
              </a:pathLst>
            </a:custGeom>
            <a:noFill/>
            <a:ln w="38100" cap="flat" cmpd="sng">
              <a:solidFill>
                <a:srgbClr val="FF99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>
              <a:off x="4235" y="2150"/>
              <a:ext cx="1700" cy="3860"/>
            </a:xfrm>
            <a:custGeom>
              <a:avLst/>
              <a:gdLst>
                <a:gd name="txL" fmla="*/ 0 w 1079499"/>
                <a:gd name="txT" fmla="*/ 0 h 2451099"/>
                <a:gd name="txR" fmla="*/ 1079499 w 1079499"/>
                <a:gd name="txB" fmla="*/ 2451099 h 2451099"/>
              </a:gdLst>
              <a:ahLst/>
              <a:cxnLst>
                <a:cxn ang="0">
                  <a:pos x="6350" y="2444750"/>
                </a:cxn>
                <a:cxn ang="0">
                  <a:pos x="1073150" y="6350"/>
                </a:cxn>
              </a:cxnLst>
              <a:rect l="txL" t="txT" r="txR" b="txB"/>
              <a:pathLst>
                <a:path w="1079499" h="2451099">
                  <a:moveTo>
                    <a:pt x="6350" y="2444749"/>
                  </a:moveTo>
                  <a:lnTo>
                    <a:pt x="1073149" y="6350"/>
                  </a:ln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>
              <a:off x="5915" y="2150"/>
              <a:ext cx="2420" cy="3860"/>
            </a:xfrm>
            <a:custGeom>
              <a:avLst/>
              <a:gdLst>
                <a:gd name="txL" fmla="*/ 0 w 1536699"/>
                <a:gd name="txT" fmla="*/ 0 h 2451099"/>
                <a:gd name="txR" fmla="*/ 1536699 w 1536699"/>
                <a:gd name="txB" fmla="*/ 2451099 h 2451099"/>
              </a:gdLst>
              <a:ahLst/>
              <a:cxnLst>
                <a:cxn ang="0">
                  <a:pos x="1530350" y="2444750"/>
                </a:cxn>
                <a:cxn ang="0">
                  <a:pos x="6350" y="6350"/>
                </a:cxn>
              </a:cxnLst>
              <a:rect l="txL" t="txT" r="txR" b="txB"/>
              <a:pathLst>
                <a:path w="1536699" h="2451099">
                  <a:moveTo>
                    <a:pt x="1530349" y="2444749"/>
                  </a:moveTo>
                  <a:lnTo>
                    <a:pt x="6350" y="6350"/>
                  </a:ln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7" name="Freeform 3"/>
            <p:cNvSpPr/>
            <p:nvPr/>
          </p:nvSpPr>
          <p:spPr>
            <a:xfrm>
              <a:off x="5885" y="210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38100"/>
                </a:cxn>
                <a:cxn ang="0">
                  <a:pos x="38100" y="0"/>
                </a:cxn>
                <a:cxn ang="0">
                  <a:pos x="76200" y="38100"/>
                </a:cxn>
                <a:cxn ang="0">
                  <a:pos x="38100" y="76200"/>
                </a:cxn>
                <a:cxn ang="0">
                  <a:pos x="0" y="38100"/>
                </a:cxn>
              </a:cxnLst>
              <a:rect l="txL" t="txT" r="txR" b="txB"/>
              <a:pathLst>
                <a:path w="76200" h="76200">
                  <a:moveTo>
                    <a:pt x="0" y="38100"/>
                  </a:moveTo>
                  <a:cubicBezTo>
                    <a:pt x="0" y="17057"/>
                    <a:pt x="17057" y="0"/>
                    <a:pt x="38100" y="0"/>
                  </a:cubicBezTo>
                  <a:cubicBezTo>
                    <a:pt x="59141" y="0"/>
                    <a:pt x="76200" y="17057"/>
                    <a:pt x="76200" y="38100"/>
                  </a:cubicBezTo>
                  <a:cubicBezTo>
                    <a:pt x="76200" y="59141"/>
                    <a:pt x="59141" y="76200"/>
                    <a:pt x="38100" y="76200"/>
                  </a:cubicBezTo>
                  <a:cubicBezTo>
                    <a:pt x="17057" y="76200"/>
                    <a:pt x="0" y="59141"/>
                    <a:pt x="0" y="38100"/>
                  </a:cubicBezTo>
                </a:path>
              </a:pathLst>
            </a:custGeom>
            <a:solidFill>
              <a:srgbClr val="3333CC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8" name="Freeform 3"/>
            <p:cNvSpPr/>
            <p:nvPr/>
          </p:nvSpPr>
          <p:spPr>
            <a:xfrm>
              <a:off x="5875" y="2090"/>
              <a:ext cx="140" cy="140"/>
            </a:xfrm>
            <a:custGeom>
              <a:avLst/>
              <a:gdLst>
                <a:gd name="txL" fmla="*/ 0 w 88900"/>
                <a:gd name="txT" fmla="*/ 0 h 88900"/>
                <a:gd name="txR" fmla="*/ 88900 w 88900"/>
                <a:gd name="txB" fmla="*/ 88900 h 88900"/>
              </a:gdLst>
              <a:ahLst/>
              <a:cxnLst>
                <a:cxn ang="0">
                  <a:pos x="6350" y="44450"/>
                </a:cxn>
                <a:cxn ang="0">
                  <a:pos x="44450" y="6350"/>
                </a:cxn>
                <a:cxn ang="0">
                  <a:pos x="82550" y="44450"/>
                </a:cxn>
                <a:cxn ang="0">
                  <a:pos x="44450" y="82550"/>
                </a:cxn>
                <a:cxn ang="0">
                  <a:pos x="6350" y="44450"/>
                </a:cxn>
              </a:cxnLst>
              <a:rect l="txL" t="txT" r="txR" b="txB"/>
              <a:pathLst>
                <a:path w="88900" h="88900">
                  <a:moveTo>
                    <a:pt x="6350" y="44450"/>
                  </a:moveTo>
                  <a:cubicBezTo>
                    <a:pt x="6350" y="23407"/>
                    <a:pt x="23407" y="6350"/>
                    <a:pt x="44450" y="6350"/>
                  </a:cubicBezTo>
                  <a:cubicBezTo>
                    <a:pt x="65492" y="6350"/>
                    <a:pt x="82550" y="23407"/>
                    <a:pt x="82550" y="44450"/>
                  </a:cubicBezTo>
                  <a:cubicBezTo>
                    <a:pt x="82550" y="65492"/>
                    <a:pt x="65492" y="82550"/>
                    <a:pt x="44450" y="82550"/>
                  </a:cubicBezTo>
                  <a:cubicBezTo>
                    <a:pt x="23407" y="82550"/>
                    <a:pt x="6350" y="65492"/>
                    <a:pt x="6350" y="4445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9" name="Freeform 3"/>
            <p:cNvSpPr/>
            <p:nvPr/>
          </p:nvSpPr>
          <p:spPr>
            <a:xfrm>
              <a:off x="4395" y="5990"/>
              <a:ext cx="3780" cy="35"/>
            </a:xfrm>
            <a:custGeom>
              <a:avLst/>
              <a:gdLst>
                <a:gd name="txL" fmla="*/ 0 w 2398798"/>
                <a:gd name="txT" fmla="*/ 0 h 22224"/>
                <a:gd name="txR" fmla="*/ 2398798 w 2398798"/>
                <a:gd name="txB" fmla="*/ 22224 h 22224"/>
              </a:gdLst>
              <a:ahLst/>
              <a:cxnLst>
                <a:cxn ang="0">
                  <a:pos x="6354" y="6350"/>
                </a:cxn>
                <a:cxn ang="0">
                  <a:pos x="2393946" y="6350"/>
                </a:cxn>
              </a:cxnLst>
              <a:rect l="txL" t="txT" r="txR" b="txB"/>
              <a:pathLst>
                <a:path w="2398798" h="22224">
                  <a:moveTo>
                    <a:pt x="6350" y="6350"/>
                  </a:moveTo>
                  <a:lnTo>
                    <a:pt x="2392448" y="6350"/>
                  </a:lnTo>
                </a:path>
              </a:pathLst>
            </a:custGeom>
            <a:noFill/>
            <a:ln w="127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0" name="Freeform 3"/>
            <p:cNvSpPr/>
            <p:nvPr/>
          </p:nvSpPr>
          <p:spPr>
            <a:xfrm>
              <a:off x="4365" y="5883"/>
              <a:ext cx="240" cy="235"/>
            </a:xfrm>
            <a:custGeom>
              <a:avLst/>
              <a:gdLst>
                <a:gd name="txL" fmla="*/ 0 w 151552"/>
                <a:gd name="txT" fmla="*/ 0 h 149203"/>
                <a:gd name="txR" fmla="*/ 151552 w 151552"/>
                <a:gd name="txB" fmla="*/ 149203 h 149203"/>
              </a:gdLst>
              <a:ahLst/>
              <a:cxnLst>
                <a:cxn ang="0">
                  <a:pos x="0" y="74612"/>
                </a:cxn>
                <a:cxn ang="0">
                  <a:pos x="135034" y="0"/>
                </a:cxn>
                <a:cxn ang="0">
                  <a:pos x="135034" y="0"/>
                </a:cxn>
                <a:cxn ang="0">
                  <a:pos x="152400" y="4935"/>
                </a:cxn>
                <a:cxn ang="0">
                  <a:pos x="152400" y="4935"/>
                </a:cxn>
                <a:cxn ang="0">
                  <a:pos x="147437" y="22206"/>
                </a:cxn>
                <a:cxn ang="0">
                  <a:pos x="147437" y="22206"/>
                </a:cxn>
                <a:cxn ang="0">
                  <a:pos x="52594" y="74612"/>
                </a:cxn>
                <a:cxn ang="0">
                  <a:pos x="147437" y="127019"/>
                </a:cxn>
                <a:cxn ang="0">
                  <a:pos x="147437" y="127019"/>
                </a:cxn>
                <a:cxn ang="0">
                  <a:pos x="152400" y="144290"/>
                </a:cxn>
                <a:cxn ang="0">
                  <a:pos x="152400" y="144290"/>
                </a:cxn>
                <a:cxn ang="0">
                  <a:pos x="152400" y="144290"/>
                </a:cxn>
                <a:cxn ang="0">
                  <a:pos x="135034" y="149225"/>
                </a:cxn>
                <a:cxn ang="0">
                  <a:pos x="0" y="74612"/>
                </a:cxn>
              </a:cxnLst>
              <a:rect l="txL" t="txT" r="txR" b="txB"/>
              <a:pathLst>
                <a:path w="151552" h="149203">
                  <a:moveTo>
                    <a:pt x="0" y="74601"/>
                  </a:moveTo>
                  <a:lnTo>
                    <a:pt x="134283" y="0"/>
                  </a:lnTo>
                  <a:lnTo>
                    <a:pt x="134283" y="0"/>
                  </a:lnTo>
                  <a:cubicBezTo>
                    <a:pt x="140413" y="-3405"/>
                    <a:pt x="148145" y="-1197"/>
                    <a:pt x="151552" y="4934"/>
                  </a:cubicBezTo>
                  <a:lnTo>
                    <a:pt x="151552" y="4934"/>
                  </a:lnTo>
                  <a:cubicBezTo>
                    <a:pt x="154959" y="11065"/>
                    <a:pt x="152749" y="18797"/>
                    <a:pt x="146617" y="22203"/>
                  </a:cubicBezTo>
                  <a:cubicBezTo>
                    <a:pt x="146617" y="22203"/>
                    <a:pt x="146617" y="22203"/>
                    <a:pt x="146617" y="22203"/>
                  </a:cubicBezTo>
                  <a:lnTo>
                    <a:pt x="52301" y="74601"/>
                  </a:lnTo>
                  <a:lnTo>
                    <a:pt x="146617" y="127000"/>
                  </a:lnTo>
                  <a:lnTo>
                    <a:pt x="146617" y="127000"/>
                  </a:lnTo>
                  <a:cubicBezTo>
                    <a:pt x="152749" y="130406"/>
                    <a:pt x="154959" y="138138"/>
                    <a:pt x="151552" y="144269"/>
                  </a:cubicBezTo>
                  <a:cubicBezTo>
                    <a:pt x="151552" y="144269"/>
                    <a:pt x="151552" y="144269"/>
                    <a:pt x="151552" y="144269"/>
                  </a:cubicBezTo>
                  <a:lnTo>
                    <a:pt x="151552" y="144269"/>
                  </a:lnTo>
                  <a:cubicBezTo>
                    <a:pt x="148145" y="150401"/>
                    <a:pt x="140413" y="152609"/>
                    <a:pt x="134283" y="149203"/>
                  </a:cubicBezTo>
                  <a:lnTo>
                    <a:pt x="0" y="74601"/>
                  </a:lnTo>
                </a:path>
              </a:pathLst>
            </a:custGeom>
            <a:solidFill>
              <a:srgbClr val="00FF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1" name="Freeform 3"/>
            <p:cNvSpPr/>
            <p:nvPr/>
          </p:nvSpPr>
          <p:spPr>
            <a:xfrm>
              <a:off x="7965" y="5883"/>
              <a:ext cx="240" cy="235"/>
            </a:xfrm>
            <a:custGeom>
              <a:avLst/>
              <a:gdLst>
                <a:gd name="txL" fmla="*/ 0 w 151552"/>
                <a:gd name="txT" fmla="*/ 0 h 149203"/>
                <a:gd name="txR" fmla="*/ 151552 w 151552"/>
                <a:gd name="txB" fmla="*/ 149203 h 149203"/>
              </a:gdLst>
              <a:ahLst/>
              <a:cxnLst>
                <a:cxn ang="0">
                  <a:pos x="152400" y="74612"/>
                </a:cxn>
                <a:cxn ang="0">
                  <a:pos x="17366" y="149225"/>
                </a:cxn>
                <a:cxn ang="0">
                  <a:pos x="17366" y="149225"/>
                </a:cxn>
                <a:cxn ang="0">
                  <a:pos x="0" y="144290"/>
                </a:cxn>
                <a:cxn ang="0">
                  <a:pos x="0" y="144290"/>
                </a:cxn>
                <a:cxn ang="0">
                  <a:pos x="4961" y="127019"/>
                </a:cxn>
                <a:cxn ang="0">
                  <a:pos x="4961" y="127019"/>
                </a:cxn>
                <a:cxn ang="0">
                  <a:pos x="99805" y="74612"/>
                </a:cxn>
                <a:cxn ang="0">
                  <a:pos x="4961" y="22206"/>
                </a:cxn>
                <a:cxn ang="0">
                  <a:pos x="4961" y="22206"/>
                </a:cxn>
                <a:cxn ang="0">
                  <a:pos x="0" y="4935"/>
                </a:cxn>
                <a:cxn ang="0">
                  <a:pos x="0" y="4935"/>
                </a:cxn>
                <a:cxn ang="0">
                  <a:pos x="0" y="4935"/>
                </a:cxn>
                <a:cxn ang="0">
                  <a:pos x="17366" y="0"/>
                </a:cxn>
                <a:cxn ang="0">
                  <a:pos x="152400" y="74612"/>
                </a:cxn>
              </a:cxnLst>
              <a:rect l="txL" t="txT" r="txR" b="txB"/>
              <a:pathLst>
                <a:path w="151552" h="149203">
                  <a:moveTo>
                    <a:pt x="151552" y="74601"/>
                  </a:moveTo>
                  <a:lnTo>
                    <a:pt x="17269" y="149203"/>
                  </a:lnTo>
                  <a:lnTo>
                    <a:pt x="17269" y="149203"/>
                  </a:lnTo>
                  <a:cubicBezTo>
                    <a:pt x="11137" y="152609"/>
                    <a:pt x="3405" y="150401"/>
                    <a:pt x="0" y="144269"/>
                  </a:cubicBezTo>
                  <a:lnTo>
                    <a:pt x="0" y="144269"/>
                  </a:lnTo>
                  <a:cubicBezTo>
                    <a:pt x="-3406" y="138138"/>
                    <a:pt x="-1197" y="130406"/>
                    <a:pt x="4933" y="127000"/>
                  </a:cubicBezTo>
                  <a:cubicBezTo>
                    <a:pt x="4933" y="127000"/>
                    <a:pt x="4933" y="127000"/>
                    <a:pt x="4933" y="127000"/>
                  </a:cubicBezTo>
                  <a:lnTo>
                    <a:pt x="99250" y="74601"/>
                  </a:lnTo>
                  <a:lnTo>
                    <a:pt x="4933" y="22203"/>
                  </a:lnTo>
                  <a:lnTo>
                    <a:pt x="4933" y="22203"/>
                  </a:lnTo>
                  <a:cubicBezTo>
                    <a:pt x="-1197" y="18797"/>
                    <a:pt x="-3406" y="11065"/>
                    <a:pt x="0" y="4934"/>
                  </a:cubicBezTo>
                  <a:cubicBezTo>
                    <a:pt x="0" y="4934"/>
                    <a:pt x="0" y="4934"/>
                    <a:pt x="0" y="4934"/>
                  </a:cubicBezTo>
                  <a:lnTo>
                    <a:pt x="0" y="4934"/>
                  </a:lnTo>
                  <a:cubicBezTo>
                    <a:pt x="3405" y="-1197"/>
                    <a:pt x="11137" y="-3405"/>
                    <a:pt x="17269" y="0"/>
                  </a:cubicBezTo>
                  <a:lnTo>
                    <a:pt x="151552" y="74601"/>
                  </a:lnTo>
                </a:path>
              </a:pathLst>
            </a:custGeom>
            <a:solidFill>
              <a:srgbClr val="00FF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2" name="Freeform 3"/>
            <p:cNvSpPr/>
            <p:nvPr/>
          </p:nvSpPr>
          <p:spPr>
            <a:xfrm>
              <a:off x="3035" y="4550"/>
              <a:ext cx="35" cy="500"/>
            </a:xfrm>
            <a:custGeom>
              <a:avLst/>
              <a:gdLst>
                <a:gd name="txL" fmla="*/ 0 w 22224"/>
                <a:gd name="txT" fmla="*/ 0 h 317500"/>
                <a:gd name="txR" fmla="*/ 22224 w 22224"/>
                <a:gd name="txB" fmla="*/ 317500 h 317500"/>
              </a:gdLst>
              <a:ahLst/>
              <a:cxnLst>
                <a:cxn ang="0">
                  <a:pos x="6350" y="6350"/>
                </a:cxn>
                <a:cxn ang="0">
                  <a:pos x="6350" y="311150"/>
                </a:cxn>
              </a:cxnLst>
              <a:rect l="txL" t="txT" r="txR" b="txB"/>
              <a:pathLst>
                <a:path w="22224" h="317500">
                  <a:moveTo>
                    <a:pt x="6350" y="6350"/>
                  </a:moveTo>
                  <a:lnTo>
                    <a:pt x="6350" y="3111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Freeform 3"/>
            <p:cNvSpPr/>
            <p:nvPr/>
          </p:nvSpPr>
          <p:spPr>
            <a:xfrm>
              <a:off x="7115" y="4550"/>
              <a:ext cx="35" cy="500"/>
            </a:xfrm>
            <a:custGeom>
              <a:avLst/>
              <a:gdLst>
                <a:gd name="txL" fmla="*/ 0 w 22224"/>
                <a:gd name="txT" fmla="*/ 0 h 317500"/>
                <a:gd name="txR" fmla="*/ 22224 w 22224"/>
                <a:gd name="txB" fmla="*/ 317500 h 317500"/>
              </a:gdLst>
              <a:ahLst/>
              <a:cxnLst>
                <a:cxn ang="0">
                  <a:pos x="6350" y="6350"/>
                </a:cxn>
                <a:cxn ang="0">
                  <a:pos x="6351" y="311150"/>
                </a:cxn>
              </a:cxnLst>
              <a:rect l="txL" t="txT" r="txR" b="txB"/>
              <a:pathLst>
                <a:path w="22224" h="317500">
                  <a:moveTo>
                    <a:pt x="6350" y="6350"/>
                  </a:moveTo>
                  <a:lnTo>
                    <a:pt x="6351" y="3111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4" name="Freeform 3"/>
            <p:cNvSpPr/>
            <p:nvPr/>
          </p:nvSpPr>
          <p:spPr>
            <a:xfrm>
              <a:off x="4785" y="460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38100"/>
                </a:cxn>
                <a:cxn ang="0">
                  <a:pos x="38100" y="0"/>
                </a:cxn>
                <a:cxn ang="0">
                  <a:pos x="76200" y="38100"/>
                </a:cxn>
                <a:cxn ang="0">
                  <a:pos x="38100" y="76200"/>
                </a:cxn>
                <a:cxn ang="0">
                  <a:pos x="0" y="38100"/>
                </a:cxn>
              </a:cxnLst>
              <a:rect l="txL" t="txT" r="txR" b="txB"/>
              <a:pathLst>
                <a:path w="76200" h="76200">
                  <a:moveTo>
                    <a:pt x="0" y="38100"/>
                  </a:moveTo>
                  <a:cubicBezTo>
                    <a:pt x="0" y="17058"/>
                    <a:pt x="17057" y="0"/>
                    <a:pt x="38100" y="0"/>
                  </a:cubicBezTo>
                  <a:cubicBezTo>
                    <a:pt x="59141" y="0"/>
                    <a:pt x="76200" y="17058"/>
                    <a:pt x="76200" y="38100"/>
                  </a:cubicBezTo>
                  <a:cubicBezTo>
                    <a:pt x="76200" y="59142"/>
                    <a:pt x="59141" y="76200"/>
                    <a:pt x="38100" y="76200"/>
                  </a:cubicBezTo>
                  <a:cubicBezTo>
                    <a:pt x="17057" y="76200"/>
                    <a:pt x="0" y="59142"/>
                    <a:pt x="0" y="38100"/>
                  </a:cubicBezTo>
                </a:path>
              </a:pathLst>
            </a:custGeom>
            <a:solidFill>
              <a:srgbClr val="3333CC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Freeform 3"/>
            <p:cNvSpPr/>
            <p:nvPr/>
          </p:nvSpPr>
          <p:spPr>
            <a:xfrm>
              <a:off x="4775" y="4590"/>
              <a:ext cx="140" cy="140"/>
            </a:xfrm>
            <a:custGeom>
              <a:avLst/>
              <a:gdLst>
                <a:gd name="txL" fmla="*/ 0 w 88900"/>
                <a:gd name="txT" fmla="*/ 0 h 88900"/>
                <a:gd name="txR" fmla="*/ 88900 w 88900"/>
                <a:gd name="txB" fmla="*/ 88900 h 88900"/>
              </a:gdLst>
              <a:ahLst/>
              <a:cxnLst>
                <a:cxn ang="0">
                  <a:pos x="6350" y="44450"/>
                </a:cxn>
                <a:cxn ang="0">
                  <a:pos x="44450" y="6350"/>
                </a:cxn>
                <a:cxn ang="0">
                  <a:pos x="82550" y="44450"/>
                </a:cxn>
                <a:cxn ang="0">
                  <a:pos x="44450" y="82550"/>
                </a:cxn>
                <a:cxn ang="0">
                  <a:pos x="6350" y="44450"/>
                </a:cxn>
              </a:cxnLst>
              <a:rect l="txL" t="txT" r="txR" b="txB"/>
              <a:pathLst>
                <a:path w="88900" h="88900">
                  <a:moveTo>
                    <a:pt x="6350" y="44450"/>
                  </a:moveTo>
                  <a:cubicBezTo>
                    <a:pt x="6350" y="23407"/>
                    <a:pt x="23407" y="6350"/>
                    <a:pt x="44450" y="6350"/>
                  </a:cubicBezTo>
                  <a:cubicBezTo>
                    <a:pt x="65492" y="6350"/>
                    <a:pt x="82550" y="23407"/>
                    <a:pt x="82550" y="44450"/>
                  </a:cubicBezTo>
                  <a:cubicBezTo>
                    <a:pt x="82550" y="65492"/>
                    <a:pt x="65492" y="82550"/>
                    <a:pt x="44450" y="82550"/>
                  </a:cubicBezTo>
                  <a:cubicBezTo>
                    <a:pt x="23407" y="82550"/>
                    <a:pt x="6350" y="65492"/>
                    <a:pt x="6350" y="4445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Freeform 3"/>
            <p:cNvSpPr/>
            <p:nvPr/>
          </p:nvSpPr>
          <p:spPr>
            <a:xfrm>
              <a:off x="7445" y="462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38100"/>
                </a:cxn>
                <a:cxn ang="0">
                  <a:pos x="38100" y="0"/>
                </a:cxn>
                <a:cxn ang="0">
                  <a:pos x="76200" y="38100"/>
                </a:cxn>
                <a:cxn ang="0">
                  <a:pos x="38100" y="76200"/>
                </a:cxn>
                <a:cxn ang="0">
                  <a:pos x="0" y="38100"/>
                </a:cxn>
              </a:cxnLst>
              <a:rect l="txL" t="txT" r="txR" b="txB"/>
              <a:pathLst>
                <a:path w="76200" h="76200">
                  <a:moveTo>
                    <a:pt x="0" y="38100"/>
                  </a:move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</a:path>
              </a:pathLst>
            </a:custGeom>
            <a:solidFill>
              <a:srgbClr val="3333CC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Freeform 3"/>
            <p:cNvSpPr/>
            <p:nvPr/>
          </p:nvSpPr>
          <p:spPr>
            <a:xfrm>
              <a:off x="7435" y="4610"/>
              <a:ext cx="140" cy="140"/>
            </a:xfrm>
            <a:custGeom>
              <a:avLst/>
              <a:gdLst>
                <a:gd name="txL" fmla="*/ 0 w 88900"/>
                <a:gd name="txT" fmla="*/ 0 h 88900"/>
                <a:gd name="txR" fmla="*/ 88900 w 88900"/>
                <a:gd name="txB" fmla="*/ 88900 h 88900"/>
              </a:gdLst>
              <a:ahLst/>
              <a:cxnLst>
                <a:cxn ang="0">
                  <a:pos x="6350" y="44450"/>
                </a:cxn>
                <a:cxn ang="0">
                  <a:pos x="44450" y="6350"/>
                </a:cxn>
                <a:cxn ang="0">
                  <a:pos x="82550" y="44450"/>
                </a:cxn>
                <a:cxn ang="0">
                  <a:pos x="44450" y="82550"/>
                </a:cxn>
                <a:cxn ang="0">
                  <a:pos x="6350" y="44450"/>
                </a:cxn>
              </a:cxnLst>
              <a:rect l="txL" t="txT" r="txR" b="txB"/>
              <a:pathLst>
                <a:path w="88900" h="88900">
                  <a:moveTo>
                    <a:pt x="6350" y="44450"/>
                  </a:moveTo>
                  <a:cubicBezTo>
                    <a:pt x="6350" y="23407"/>
                    <a:pt x="23407" y="6350"/>
                    <a:pt x="44450" y="6350"/>
                  </a:cubicBezTo>
                  <a:cubicBezTo>
                    <a:pt x="65492" y="6350"/>
                    <a:pt x="82550" y="23407"/>
                    <a:pt x="82550" y="44450"/>
                  </a:cubicBezTo>
                  <a:cubicBezTo>
                    <a:pt x="82550" y="65492"/>
                    <a:pt x="65492" y="82550"/>
                    <a:pt x="44450" y="82550"/>
                  </a:cubicBezTo>
                  <a:cubicBezTo>
                    <a:pt x="23407" y="82550"/>
                    <a:pt x="6350" y="65492"/>
                    <a:pt x="6350" y="4445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8" name="Freeform 3"/>
            <p:cNvSpPr/>
            <p:nvPr/>
          </p:nvSpPr>
          <p:spPr>
            <a:xfrm>
              <a:off x="3075" y="4790"/>
              <a:ext cx="1740" cy="35"/>
            </a:xfrm>
            <a:custGeom>
              <a:avLst/>
              <a:gdLst>
                <a:gd name="txL" fmla="*/ 0 w 1104899"/>
                <a:gd name="txT" fmla="*/ 0 h 22224"/>
                <a:gd name="txR" fmla="*/ 1104899 w 1104899"/>
                <a:gd name="txB" fmla="*/ 22224 h 22224"/>
              </a:gdLst>
              <a:ahLst/>
              <a:cxnLst>
                <a:cxn ang="0">
                  <a:pos x="6350" y="6350"/>
                </a:cxn>
                <a:cxn ang="0">
                  <a:pos x="1098550" y="6350"/>
                </a:cxn>
              </a:cxnLst>
              <a:rect l="txL" t="txT" r="txR" b="txB"/>
              <a:pathLst>
                <a:path w="1104899" h="22224">
                  <a:moveTo>
                    <a:pt x="6350" y="6350"/>
                  </a:moveTo>
                  <a:lnTo>
                    <a:pt x="1098549" y="63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Freeform 3"/>
            <p:cNvSpPr/>
            <p:nvPr/>
          </p:nvSpPr>
          <p:spPr>
            <a:xfrm>
              <a:off x="3045" y="47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76200"/>
                </a:cxn>
                <a:cxn ang="0">
                  <a:pos x="0" y="38100"/>
                </a:cxn>
                <a:cxn ang="0">
                  <a:pos x="76200" y="0"/>
                </a:cxn>
                <a:cxn ang="0">
                  <a:pos x="76200" y="76200"/>
                </a:cxn>
              </a:cxnLst>
              <a:rect l="txL" t="txT" r="txR" b="txB"/>
              <a:pathLst>
                <a:path w="76200" h="76200">
                  <a:moveTo>
                    <a:pt x="76200" y="76200"/>
                  </a:moveTo>
                  <a:lnTo>
                    <a:pt x="0" y="38100"/>
                  </a:lnTo>
                  <a:lnTo>
                    <a:pt x="76200" y="0"/>
                  </a:lnTo>
                  <a:lnTo>
                    <a:pt x="76200" y="7620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0" name="Freeform 3"/>
            <p:cNvSpPr/>
            <p:nvPr/>
          </p:nvSpPr>
          <p:spPr>
            <a:xfrm>
              <a:off x="4725" y="47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0"/>
                </a:cxn>
                <a:cxn ang="0">
                  <a:pos x="76200" y="38100"/>
                </a:cxn>
                <a:cxn ang="0">
                  <a:pos x="0" y="76200"/>
                </a:cxn>
                <a:cxn ang="0">
                  <a:pos x="0" y="0"/>
                </a:cxn>
              </a:cxnLst>
              <a:rect l="txL" t="txT" r="txR" b="txB"/>
              <a:pathLst>
                <a:path w="76200" h="76200">
                  <a:moveTo>
                    <a:pt x="0" y="0"/>
                  </a:moveTo>
                  <a:lnTo>
                    <a:pt x="76200" y="381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Freeform 3"/>
            <p:cNvSpPr/>
            <p:nvPr/>
          </p:nvSpPr>
          <p:spPr>
            <a:xfrm>
              <a:off x="7155" y="4790"/>
              <a:ext cx="300" cy="35"/>
            </a:xfrm>
            <a:custGeom>
              <a:avLst/>
              <a:gdLst>
                <a:gd name="txL" fmla="*/ 0 w 190500"/>
                <a:gd name="txT" fmla="*/ 0 h 22224"/>
                <a:gd name="txR" fmla="*/ 190500 w 190500"/>
                <a:gd name="txB" fmla="*/ 22224 h 22224"/>
              </a:gdLst>
              <a:ahLst/>
              <a:cxnLst>
                <a:cxn ang="0">
                  <a:pos x="6350" y="6350"/>
                </a:cxn>
                <a:cxn ang="0">
                  <a:pos x="184150" y="6350"/>
                </a:cxn>
              </a:cxnLst>
              <a:rect l="txL" t="txT" r="txR" b="txB"/>
              <a:pathLst>
                <a:path w="190500" h="22224">
                  <a:moveTo>
                    <a:pt x="6350" y="6350"/>
                  </a:moveTo>
                  <a:lnTo>
                    <a:pt x="184150" y="63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2" name="Freeform 3"/>
            <p:cNvSpPr/>
            <p:nvPr/>
          </p:nvSpPr>
          <p:spPr>
            <a:xfrm>
              <a:off x="7125" y="47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76200"/>
                </a:cxn>
                <a:cxn ang="0">
                  <a:pos x="0" y="38100"/>
                </a:cxn>
                <a:cxn ang="0">
                  <a:pos x="76200" y="0"/>
                </a:cxn>
                <a:cxn ang="0">
                  <a:pos x="76200" y="76200"/>
                </a:cxn>
              </a:cxnLst>
              <a:rect l="txL" t="txT" r="txR" b="txB"/>
              <a:pathLst>
                <a:path w="76200" h="76200">
                  <a:moveTo>
                    <a:pt x="76200" y="76200"/>
                  </a:moveTo>
                  <a:lnTo>
                    <a:pt x="0" y="38100"/>
                  </a:lnTo>
                  <a:lnTo>
                    <a:pt x="76200" y="0"/>
                  </a:lnTo>
                  <a:lnTo>
                    <a:pt x="76200" y="7620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Freeform 3"/>
            <p:cNvSpPr/>
            <p:nvPr/>
          </p:nvSpPr>
          <p:spPr>
            <a:xfrm>
              <a:off x="7365" y="474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0"/>
                </a:cxn>
                <a:cxn ang="0">
                  <a:pos x="76200" y="38100"/>
                </a:cxn>
                <a:cxn ang="0">
                  <a:pos x="0" y="76200"/>
                </a:cxn>
                <a:cxn ang="0">
                  <a:pos x="0" y="0"/>
                </a:cxn>
              </a:cxnLst>
              <a:rect l="txL" t="txT" r="txR" b="txB"/>
              <a:pathLst>
                <a:path w="76200" h="76200">
                  <a:moveTo>
                    <a:pt x="0" y="0"/>
                  </a:moveTo>
                  <a:lnTo>
                    <a:pt x="76200" y="381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4" name="Freeform 3"/>
            <p:cNvSpPr/>
            <p:nvPr/>
          </p:nvSpPr>
          <p:spPr>
            <a:xfrm>
              <a:off x="5915" y="2190"/>
              <a:ext cx="35" cy="3780"/>
            </a:xfrm>
            <a:custGeom>
              <a:avLst/>
              <a:gdLst>
                <a:gd name="txL" fmla="*/ 0 w 22224"/>
                <a:gd name="txT" fmla="*/ 0 h 2400299"/>
                <a:gd name="txR" fmla="*/ 22224 w 22224"/>
                <a:gd name="txB" fmla="*/ 2400299 h 2400299"/>
              </a:gdLst>
              <a:ahLst/>
              <a:cxnLst>
                <a:cxn ang="0">
                  <a:pos x="6350" y="2393950"/>
                </a:cxn>
                <a:cxn ang="0">
                  <a:pos x="6350" y="6350"/>
                </a:cxn>
              </a:cxnLst>
              <a:rect l="txL" t="txT" r="txR" b="txB"/>
              <a:pathLst>
                <a:path w="22224" h="2400299">
                  <a:moveTo>
                    <a:pt x="6350" y="2393949"/>
                  </a:moveTo>
                  <a:lnTo>
                    <a:pt x="6350" y="635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5" name="Freeform 3"/>
            <p:cNvSpPr/>
            <p:nvPr/>
          </p:nvSpPr>
          <p:spPr>
            <a:xfrm>
              <a:off x="5865" y="588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0"/>
                </a:cxn>
                <a:cxn ang="0">
                  <a:pos x="38100" y="76200"/>
                </a:cxn>
                <a:cxn ang="0">
                  <a:pos x="76200" y="0"/>
                </a:cxn>
                <a:cxn ang="0">
                  <a:pos x="0" y="0"/>
                </a:cxn>
              </a:cxnLst>
              <a:rect l="txL" t="txT" r="txR" b="txB"/>
              <a:pathLst>
                <a:path w="76200" h="76200">
                  <a:moveTo>
                    <a:pt x="0" y="0"/>
                  </a:moveTo>
                  <a:lnTo>
                    <a:pt x="38100" y="76200"/>
                  </a:lnTo>
                  <a:lnTo>
                    <a:pt x="76200" y="0"/>
                  </a:lnTo>
                  <a:lnTo>
                    <a:pt x="0" y="0"/>
                  </a:lnTo>
                </a:path>
              </a:pathLst>
            </a:custGeom>
            <a:solidFill>
              <a:srgbClr val="CC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6" name="Freeform 3"/>
            <p:cNvSpPr/>
            <p:nvPr/>
          </p:nvSpPr>
          <p:spPr>
            <a:xfrm>
              <a:off x="5865" y="216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76200"/>
                </a:cxn>
                <a:cxn ang="0">
                  <a:pos x="38100" y="0"/>
                </a:cxn>
                <a:cxn ang="0">
                  <a:pos x="0" y="76200"/>
                </a:cxn>
                <a:cxn ang="0">
                  <a:pos x="76200" y="76200"/>
                </a:cxn>
              </a:cxnLst>
              <a:rect l="txL" t="txT" r="txR" b="txB"/>
              <a:pathLst>
                <a:path w="76200" h="762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</a:path>
              </a:pathLst>
            </a:custGeom>
            <a:solidFill>
              <a:srgbClr val="CC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7" name="Freeform 3"/>
            <p:cNvSpPr/>
            <p:nvPr/>
          </p:nvSpPr>
          <p:spPr>
            <a:xfrm>
              <a:off x="9155" y="4710"/>
              <a:ext cx="35" cy="1260"/>
            </a:xfrm>
            <a:custGeom>
              <a:avLst/>
              <a:gdLst>
                <a:gd name="txL" fmla="*/ 0 w 22224"/>
                <a:gd name="txT" fmla="*/ 0 h 800100"/>
                <a:gd name="txR" fmla="*/ 22224 w 22224"/>
                <a:gd name="txB" fmla="*/ 800100 h 800100"/>
              </a:gdLst>
              <a:ahLst/>
              <a:cxnLst>
                <a:cxn ang="0">
                  <a:pos x="6350" y="6350"/>
                </a:cxn>
                <a:cxn ang="0">
                  <a:pos x="6350" y="793750"/>
                </a:cxn>
              </a:cxnLst>
              <a:rect l="txL" t="txT" r="txR" b="txB"/>
              <a:pathLst>
                <a:path w="22224" h="800100">
                  <a:moveTo>
                    <a:pt x="6350" y="6350"/>
                  </a:moveTo>
                  <a:lnTo>
                    <a:pt x="6350" y="7937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Freeform 3"/>
            <p:cNvSpPr/>
            <p:nvPr/>
          </p:nvSpPr>
          <p:spPr>
            <a:xfrm>
              <a:off x="9105" y="468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0" y="76200"/>
                </a:cxn>
                <a:cxn ang="0">
                  <a:pos x="38100" y="0"/>
                </a:cxn>
                <a:cxn ang="0">
                  <a:pos x="76200" y="76200"/>
                </a:cxn>
                <a:cxn ang="0">
                  <a:pos x="0" y="76200"/>
                </a:cxn>
              </a:cxnLst>
              <a:rect l="txL" t="txT" r="txR" b="txB"/>
              <a:pathLst>
                <a:path w="76200" h="76200">
                  <a:moveTo>
                    <a:pt x="0" y="76200"/>
                  </a:moveTo>
                  <a:lnTo>
                    <a:pt x="38100" y="0"/>
                  </a:lnTo>
                  <a:lnTo>
                    <a:pt x="76200" y="76200"/>
                  </a:lnTo>
                  <a:lnTo>
                    <a:pt x="0" y="762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9" name="Freeform 3"/>
            <p:cNvSpPr/>
            <p:nvPr/>
          </p:nvSpPr>
          <p:spPr>
            <a:xfrm>
              <a:off x="9105" y="5880"/>
              <a:ext cx="120" cy="120"/>
            </a:xfrm>
            <a:custGeom>
              <a:avLst/>
              <a:gdLst>
                <a:gd name="txL" fmla="*/ 0 w 76200"/>
                <a:gd name="txT" fmla="*/ 0 h 76200"/>
                <a:gd name="txR" fmla="*/ 76200 w 76200"/>
                <a:gd name="txB" fmla="*/ 76200 h 76200"/>
              </a:gdLst>
              <a:ahLst/>
              <a:cxnLst>
                <a:cxn ang="0">
                  <a:pos x="76200" y="0"/>
                </a:cxn>
                <a:cxn ang="0">
                  <a:pos x="38100" y="76200"/>
                </a:cxn>
                <a:cxn ang="0">
                  <a:pos x="0" y="0"/>
                </a:cxn>
                <a:cxn ang="0">
                  <a:pos x="76200" y="0"/>
                </a:cxn>
              </a:cxnLst>
              <a:rect l="txL" t="txT" r="txR" b="txB"/>
              <a:pathLst>
                <a:path w="76200" h="76200">
                  <a:moveTo>
                    <a:pt x="76200" y="0"/>
                  </a:moveTo>
                  <a:lnTo>
                    <a:pt x="38100" y="76200"/>
                  </a:lnTo>
                  <a:lnTo>
                    <a:pt x="0" y="0"/>
                  </a:lnTo>
                  <a:lnTo>
                    <a:pt x="7620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 cap="flat" cmpd="sng">
              <a:solidFill>
                <a:srgbClr val="000000">
                  <a:alpha val="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1" name="TextBox 1"/>
            <p:cNvSpPr/>
            <p:nvPr/>
          </p:nvSpPr>
          <p:spPr>
            <a:xfrm>
              <a:off x="3720" y="5760"/>
              <a:ext cx="36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3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O</a:t>
              </a:r>
              <a:r>
                <a:rPr lang="en-US" altLang="x-none" sz="12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R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TextBox 1"/>
            <p:cNvSpPr/>
            <p:nvPr/>
          </p:nvSpPr>
          <p:spPr>
            <a:xfrm>
              <a:off x="8520" y="5760"/>
              <a:ext cx="36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3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O</a:t>
              </a:r>
              <a:r>
                <a:rPr lang="en-US" altLang="x-none" sz="12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T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TextBox 1"/>
            <p:cNvSpPr/>
            <p:nvPr/>
          </p:nvSpPr>
          <p:spPr>
            <a:xfrm>
              <a:off x="4260" y="4800"/>
              <a:ext cx="36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3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x</a:t>
              </a:r>
              <a:r>
                <a:rPr lang="en-US" altLang="x-none" sz="12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R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TextBox 1"/>
            <p:cNvSpPr/>
            <p:nvPr/>
          </p:nvSpPr>
          <p:spPr>
            <a:xfrm>
              <a:off x="4980" y="4820"/>
              <a:ext cx="2646" cy="17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 defTabSz="0">
                <a:lnSpc>
                  <a:spcPts val="2300"/>
                </a:lnSpc>
                <a:buClrTx/>
                <a:tabLst>
                  <a:tab pos="1447800" algn="l"/>
                </a:tabLst>
              </a:pPr>
              <a:r>
                <a:rPr lang="en-US" altLang="x-none" sz="1800" dirty="0">
                  <a:solidFill>
                    <a:srgbClr val="000000"/>
                  </a:solidFill>
                  <a:latin typeface="Calibri" panose="020F0502020204030204" charset="0"/>
                  <a:ea typeface="Calibri" panose="020F0502020204030204" charset="0"/>
                  <a:sym typeface="Calibri" panose="020F0502020204030204" charset="0"/>
                </a:rPr>
                <a:t>	</a:t>
              </a: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x</a:t>
              </a:r>
              <a:r>
                <a:rPr lang="en-US" altLang="x-none" sz="12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T</a:t>
              </a:r>
              <a:endParaRPr lang="zh-CN" altLang="en-US" sz="1200" b="1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  <a:sym typeface="Courier New" panose="02070309020205020404" charset="0"/>
              </a:endParaRPr>
            </a:p>
            <a:p>
              <a:pPr lvl="0" defTabSz="0">
                <a:lnSpc>
                  <a:spcPts val="1000"/>
                </a:lnSpc>
                <a:buClrTx/>
                <a:tabLst>
                  <a:tab pos="1447800" algn="l"/>
                </a:tabLst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endParaRPr>
            </a:p>
            <a:p>
              <a:pPr lvl="0" defTabSz="0">
                <a:lnSpc>
                  <a:spcPts val="1000"/>
                </a:lnSpc>
                <a:buClrTx/>
                <a:tabLst>
                  <a:tab pos="1447800" algn="l"/>
                </a:tabLst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endParaRPr>
            </a:p>
            <a:p>
              <a:pPr lvl="0" defTabSz="0">
                <a:lnSpc>
                  <a:spcPts val="1000"/>
                </a:lnSpc>
                <a:buClrTx/>
                <a:tabLst>
                  <a:tab pos="1447800" algn="l"/>
                </a:tabLst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endParaRPr>
            </a:p>
            <a:p>
              <a:pPr lvl="0" defTabSz="0">
                <a:lnSpc>
                  <a:spcPts val="1000"/>
                </a:lnSpc>
                <a:buClrTx/>
                <a:tabLst>
                  <a:tab pos="1447800" algn="l"/>
                </a:tabLst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endParaRPr>
            </a:p>
            <a:p>
              <a:pPr lvl="0" defTabSz="0">
                <a:lnSpc>
                  <a:spcPts val="2300"/>
                </a:lnSpc>
                <a:buClrTx/>
                <a:tabLst>
                  <a:tab pos="1447800" algn="l"/>
                </a:tabLst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B</a:t>
              </a:r>
              <a:r>
                <a:rPr lang="en-US" altLang="x-none" sz="1800" dirty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sym typeface="Times New Roman" panose="02020603050405020304" charset="0"/>
                </a:rPr>
                <a:t>   </a:t>
              </a: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(Baseline)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TextBox 1"/>
            <p:cNvSpPr/>
            <p:nvPr/>
          </p:nvSpPr>
          <p:spPr>
            <a:xfrm>
              <a:off x="6060" y="4200"/>
              <a:ext cx="216" cy="4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0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Z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TextBox 1"/>
            <p:cNvSpPr/>
            <p:nvPr/>
          </p:nvSpPr>
          <p:spPr>
            <a:xfrm>
              <a:off x="4620" y="4080"/>
              <a:ext cx="216" cy="4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0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p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TextBox 1"/>
            <p:cNvSpPr/>
            <p:nvPr/>
          </p:nvSpPr>
          <p:spPr>
            <a:xfrm>
              <a:off x="7480" y="4080"/>
              <a:ext cx="316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0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p</a:t>
              </a:r>
              <a:r>
                <a:rPr lang="en-US" altLang="x-none" sz="18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ourier New" panose="02070309020205020404" charset="0"/>
                </a:rPr>
                <a:t>’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TextBox 1"/>
            <p:cNvSpPr/>
            <p:nvPr/>
          </p:nvSpPr>
          <p:spPr>
            <a:xfrm>
              <a:off x="9220" y="5160"/>
              <a:ext cx="216" cy="4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p>
              <a:pPr lvl="0">
                <a:lnSpc>
                  <a:spcPts val="2000"/>
                </a:lnSpc>
                <a:buClrTx/>
              </a:pPr>
              <a:r>
                <a:rPr lang="en-US" altLang="x-none" sz="1800" b="1" dirty="0">
                  <a:solidFill>
                    <a:srgbClr val="000000"/>
                  </a:solidFill>
                  <a:latin typeface="Courier New" panose="02070309020205020404" charset="0"/>
                  <a:ea typeface="宋体" panose="02010600030101010101" pitchFamily="2" charset="-122"/>
                  <a:sym typeface="Courier New" panose="02070309020205020404" charset="0"/>
                </a:rPr>
                <a:t>f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1313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075" y="4839970"/>
            <a:ext cx="4070350" cy="738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2152650" y="329609"/>
            <a:ext cx="7886700" cy="82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双目视觉立体匹配算法介绍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双目视觉立体匹配算法介绍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96965" y="4558744"/>
            <a:ext cx="7786048" cy="225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所有的对应点已经在一条直线上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对于左图的每一个像素点x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测试对应扫描线上的每一个像素点，寻找最优的匹配点x’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计算视差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296859" y="1813363"/>
          <a:ext cx="21971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1" imgW="16459200" imgH="4267200" progId="Equation.3">
                  <p:embed/>
                </p:oleObj>
              </mc:Choice>
              <mc:Fallback>
                <p:oleObj name="公式" r:id="rId1" imgW="16459200" imgH="4267200" progId="Equation.3">
                  <p:embed/>
                  <p:pic>
                    <p:nvPicPr>
                      <p:cNvPr id="0" name="图片 1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859" y="1813363"/>
                        <a:ext cx="2197100" cy="401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083665" y="1361190"/>
          <a:ext cx="960460" cy="26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公式" r:id="rId3" imgW="457200" imgH="203200" progId="Equation.3">
                  <p:embed/>
                </p:oleObj>
              </mc:Choice>
              <mc:Fallback>
                <p:oleObj name="公式" r:id="rId3" imgW="457200" imgH="203200" progId="Equation.3">
                  <p:embed/>
                  <p:pic>
                    <p:nvPicPr>
                      <p:cNvPr id="0" name="图片 13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665" y="1361190"/>
                        <a:ext cx="960460" cy="263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196779" y="1342655"/>
          <a:ext cx="7731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5" imgW="368300" imgH="203200" progId="Equation.3">
                  <p:embed/>
                </p:oleObj>
              </mc:Choice>
              <mc:Fallback>
                <p:oleObj name="公式" r:id="rId5" imgW="368300" imgH="203200" progId="Equation.3">
                  <p:embed/>
                  <p:pic>
                    <p:nvPicPr>
                      <p:cNvPr id="0" name="图片 13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779" y="1342655"/>
                        <a:ext cx="773112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2011699" y="1718380"/>
            <a:ext cx="2786082" cy="2321736"/>
            <a:chOff x="285720" y="4286256"/>
            <a:chExt cx="2786082" cy="2321736"/>
          </a:xfrm>
        </p:grpSpPr>
        <p:pic>
          <p:nvPicPr>
            <p:cNvPr id="38" name="图片 37" descr="imL.bmp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20" y="4286256"/>
              <a:ext cx="2786082" cy="2321736"/>
            </a:xfrm>
            <a:prstGeom prst="rect">
              <a:avLst/>
            </a:prstGeom>
          </p:spPr>
        </p:pic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1857356" y="5000636"/>
              <a:ext cx="214314" cy="2143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图片 39" descr="imR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40723" y="1718380"/>
            <a:ext cx="2786063" cy="2321719"/>
          </a:xfrm>
          <a:prstGeom prst="rect">
            <a:avLst/>
          </a:prstGeom>
        </p:spPr>
      </p:pic>
      <p:sp>
        <p:nvSpPr>
          <p:cNvPr id="41" name="矩形 40"/>
          <p:cNvSpPr>
            <a:spLocks noChangeAspect="1"/>
          </p:cNvSpPr>
          <p:nvPr/>
        </p:nvSpPr>
        <p:spPr>
          <a:xfrm>
            <a:off x="6798045" y="2432760"/>
            <a:ext cx="214314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6533519" y="2432760"/>
            <a:ext cx="214314" cy="21431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7111293" y="2432760"/>
            <a:ext cx="214314" cy="21431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>
            <a:spLocks noChangeAspect="1"/>
          </p:cNvSpPr>
          <p:nvPr/>
        </p:nvSpPr>
        <p:spPr>
          <a:xfrm>
            <a:off x="7397615" y="2432760"/>
            <a:ext cx="214314" cy="21431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6247197" y="2432760"/>
            <a:ext cx="214314" cy="21431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3726211" y="1504066"/>
            <a:ext cx="3175000" cy="1020233"/>
          </a:xfrm>
          <a:custGeom>
            <a:avLst/>
            <a:gdLst>
              <a:gd name="connsiteX0" fmla="*/ 0 w 3175000"/>
              <a:gd name="connsiteY0" fmla="*/ 994833 h 1020233"/>
              <a:gd name="connsiteX1" fmla="*/ 927100 w 3175000"/>
              <a:gd name="connsiteY1" fmla="*/ 156633 h 1020233"/>
              <a:gd name="connsiteX2" fmla="*/ 1943100 w 3175000"/>
              <a:gd name="connsiteY2" fmla="*/ 143933 h 1020233"/>
              <a:gd name="connsiteX3" fmla="*/ 3175000 w 3175000"/>
              <a:gd name="connsiteY3" fmla="*/ 1020233 h 1020233"/>
              <a:gd name="connsiteX4" fmla="*/ 3175000 w 3175000"/>
              <a:gd name="connsiteY4" fmla="*/ 1020233 h 10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1020233">
                <a:moveTo>
                  <a:pt x="0" y="994833"/>
                </a:moveTo>
                <a:cubicBezTo>
                  <a:pt x="301625" y="646641"/>
                  <a:pt x="603250" y="298450"/>
                  <a:pt x="927100" y="156633"/>
                </a:cubicBezTo>
                <a:cubicBezTo>
                  <a:pt x="1250950" y="14816"/>
                  <a:pt x="1568450" y="0"/>
                  <a:pt x="1943100" y="143933"/>
                </a:cubicBezTo>
                <a:cubicBezTo>
                  <a:pt x="2317750" y="287866"/>
                  <a:pt x="3175000" y="1020233"/>
                  <a:pt x="3175000" y="1020233"/>
                </a:cubicBezTo>
                <a:lnTo>
                  <a:pt x="3175000" y="1020233"/>
                </a:lnTo>
              </a:path>
            </a:pathLst>
          </a:custGeom>
          <a:ln w="25400" cap="rnd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9"/>
          <p:cNvSpPr txBox="1"/>
          <p:nvPr/>
        </p:nvSpPr>
        <p:spPr>
          <a:xfrm>
            <a:off x="1868823" y="1289752"/>
            <a:ext cx="113630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参考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7325607" y="1289752"/>
            <a:ext cx="121786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匹配图像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4064611" y="6255593"/>
          <a:ext cx="21971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公式" r:id="rId9" imgW="16459200" imgH="4267200" progId="Equation.3">
                  <p:embed/>
                </p:oleObj>
              </mc:Choice>
              <mc:Fallback>
                <p:oleObj name="公式" r:id="rId9" imgW="16459200" imgH="4267200" progId="Equation.3">
                  <p:embed/>
                  <p:pic>
                    <p:nvPicPr>
                      <p:cNvPr id="0" name="图片 13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611" y="6255593"/>
                        <a:ext cx="2197100" cy="401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H="1">
            <a:off x="3196779" y="2539917"/>
            <a:ext cx="53466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双目立体匹配算法介绍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318146"/>
            <a:ext cx="7786048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立体匹配分类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基于特征的立体匹配算法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局部立体匹配算法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全局立体匹配算法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半全局立体匹配算法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其他立体匹配算法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None/>
            </a:pPr>
            <a:endParaRPr lang="en-US" altLang="en-US" b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双目立体匹配算法介绍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318146"/>
            <a:ext cx="7786048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立体匹配具体步骤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匹配代价计算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匹配代价聚合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匹配代价优化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-457200" algn="l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视差图求取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局部匹配算法介绍（SAD匹配算法）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254365" y="1352067"/>
            <a:ext cx="7030858" cy="5271928"/>
            <a:chOff x="1087906" y="1546030"/>
            <a:chExt cx="5904656" cy="458299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942" y="1546030"/>
              <a:ext cx="5508612" cy="196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06" y="3490246"/>
              <a:ext cx="5904656" cy="230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/>
            <p:nvPr/>
          </p:nvSpPr>
          <p:spPr>
            <a:xfrm>
              <a:off x="2240034" y="5794502"/>
              <a:ext cx="1368152" cy="33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参考图像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5048346" y="5794502"/>
              <a:ext cx="1368152" cy="33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匹配图像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1"/>
          <p:cNvSpPr/>
          <p:nvPr/>
        </p:nvSpPr>
        <p:spPr>
          <a:xfrm>
            <a:off x="9720263" y="6565900"/>
            <a:ext cx="834390" cy="2184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lvl="0">
              <a:lnSpc>
                <a:spcPts val="1300"/>
              </a:lnSpc>
              <a:buClrTx/>
            </a:pPr>
            <a:r>
              <a:rPr lang="zh-CN" altLang="en-US" sz="1200" dirty="0">
                <a:solidFill>
                  <a:srgbClr val="808080"/>
                </a:solidFill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Wanchao Yao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6288" y="5127625"/>
            <a:ext cx="3595687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Text Box 7"/>
          <p:cNvSpPr txBox="1"/>
          <p:nvPr/>
        </p:nvSpPr>
        <p:spPr>
          <a:xfrm>
            <a:off x="7126605" y="4406265"/>
            <a:ext cx="3343275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Tx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charset="0"/>
              </a:rPr>
              <a:t>代价计算：</a:t>
            </a:r>
            <a:endParaRPr lang="zh-CN" altLang="en-US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152650" y="329609"/>
            <a:ext cx="7886700" cy="82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局部匹配算法介绍（SAD匹配算法）</a:t>
            </a:r>
            <a:endParaRPr lang="zh-CN" altLang="en-US" sz="2800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90" y="3714115"/>
            <a:ext cx="5581015" cy="2076450"/>
          </a:xfrm>
          <a:prstGeom prst="rect">
            <a:avLst/>
          </a:prstGeom>
        </p:spPr>
      </p:pic>
      <p:pic>
        <p:nvPicPr>
          <p:cNvPr id="1843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23" y="1289050"/>
            <a:ext cx="6343650" cy="227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329609"/>
            <a:ext cx="7886700" cy="8293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局部匹配算法介绍（</a:t>
            </a:r>
            <a:r>
              <a:rPr lang="en-US" altLang="zh-CN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SAD</a:t>
            </a:r>
            <a:r>
              <a:rPr lang="zh-CN" altLang="en-US" sz="28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匹配算法）</a:t>
            </a:r>
            <a:endParaRPr lang="en-US" altLang="zh-CN" sz="2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52650" y="1010094"/>
            <a:ext cx="66028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177636"/>
            <a:ext cx="7786048" cy="554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Winner Tanks All (WTA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胜者为王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 smtClean="0">
              <a:solidFill>
                <a:schemeClr val="accent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809" y="2132837"/>
            <a:ext cx="6534150" cy="2362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8807"/>
            <a:ext cx="2926081" cy="21980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88" y="4578807"/>
            <a:ext cx="2926081" cy="219801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19" y="4581446"/>
            <a:ext cx="2926081" cy="2198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182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Courier New</vt:lpstr>
      <vt:lpstr>Calibri</vt:lpstr>
      <vt:lpstr>Times New Roman</vt:lpstr>
      <vt:lpstr>Calibri Light</vt:lpstr>
      <vt:lpstr>Office 主题</vt:lpstr>
      <vt:lpstr>Equation.3</vt:lpstr>
      <vt:lpstr>Equation.3</vt:lpstr>
      <vt:lpstr>Equation.3</vt:lpstr>
      <vt:lpstr>Equation.3</vt:lpstr>
      <vt:lpstr>立体匹配：半全局匹配算法</vt:lpstr>
      <vt:lpstr>目       录</vt:lpstr>
      <vt:lpstr>PowerPoint 演示文稿</vt:lpstr>
      <vt:lpstr>双目视觉立体匹配算法介绍</vt:lpstr>
      <vt:lpstr>双目立体匹配算法介绍</vt:lpstr>
      <vt:lpstr>双目立体匹配算法介绍</vt:lpstr>
      <vt:lpstr>局部匹配算法介绍（SAD匹配算法）</vt:lpstr>
      <vt:lpstr>PowerPoint 演示文稿</vt:lpstr>
      <vt:lpstr>局部匹配算法介绍（SAD匹配算法）</vt:lpstr>
      <vt:lpstr>局部匹配算法介绍（Census变换匹配算法）</vt:lpstr>
      <vt:lpstr>基于互信息的半全局匹配算法分析</vt:lpstr>
      <vt:lpstr>基于互信息的半全局匹配算法分析（代价计算）</vt:lpstr>
      <vt:lpstr>基于互信息的半全局匹配算法分析</vt:lpstr>
      <vt:lpstr>基于互信息的半全局匹配算法分析</vt:lpstr>
      <vt:lpstr>基于互信息的半全局匹配算法分析（代价聚合）</vt:lpstr>
      <vt:lpstr>基于互信息的半全局匹配算法分析</vt:lpstr>
      <vt:lpstr>基于互信息的半全局匹配算法分析</vt:lpstr>
      <vt:lpstr>基于互信息的半全局匹配算法分析</vt:lpstr>
      <vt:lpstr>OpenCV Sgbm算法分析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</cp:lastModifiedBy>
  <cp:revision>9</cp:revision>
  <dcterms:created xsi:type="dcterms:W3CDTF">2017-06-05T23:12:00Z</dcterms:created>
  <dcterms:modified xsi:type="dcterms:W3CDTF">2017-06-07T01:37:07Z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