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62" r:id="rId4"/>
    <p:sldId id="263" r:id="rId5"/>
    <p:sldId id="261"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apértelmezett szakasz" id="{95CFE109-94E3-44FA-A929-C087BA762A8C}">
          <p14:sldIdLst>
            <p14:sldId id="256"/>
            <p14:sldId id="257"/>
            <p14:sldId id="262"/>
            <p14:sldId id="263"/>
            <p14:sldId id="261"/>
            <p14:sldId id="264"/>
            <p14:sldId id="265"/>
            <p14:sldId id="266"/>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8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82D0F-ADC7-4007-B98D-9059C3EFDAE0}" type="datetimeFigureOut">
              <a:rPr lang="hu-HU" smtClean="0"/>
              <a:t>2018. 01. 02.</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47729-6435-4A26-97E7-FFE9F9F98312}" type="slidenum">
              <a:rPr lang="hu-HU" smtClean="0"/>
              <a:t>‹#›</a:t>
            </a:fld>
            <a:endParaRPr lang="hu-HU"/>
          </a:p>
        </p:txBody>
      </p:sp>
    </p:spTree>
    <p:extLst>
      <p:ext uri="{BB962C8B-B14F-4D97-AF65-F5344CB8AC3E}">
        <p14:creationId xmlns:p14="http://schemas.microsoft.com/office/powerpoint/2010/main" val="4074012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hu-HU"/>
              <a:t>Mintacím szerkesztése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hu-HU"/>
              <a:t>Mintacím szerkesztése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B61BEF0D-F0BB-DE4B-95CE-6DB70DBA9567}" type="datetimeFigureOut">
              <a:rPr lang="en-US" dirty="0"/>
              <a:pPr/>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hu-HU"/>
              <a:t>Mintacím szerkesztése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hu-HU"/>
              <a:t>Mintacím szerkesztése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u-HU"/>
              <a:t>Mintaszöveg szerkesztése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hu-HU"/>
              <a:t>Mintacím szerkesztése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évkártya idézettel">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hu-HU"/>
              <a:t>Mintacím szerkesztése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hu-HU"/>
              <a:t>Mintaszöveg szerkesztése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gaz vagy hamis">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hu-HU"/>
              <a:t>Mintacím szerkesztése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hu-HU"/>
              <a:t>Mintaszöveg szerkesztése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nchor="ct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hu-HU"/>
              <a:t>Mintacím szerkesztése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a:t>Mintacím szerkesztése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hu-HU"/>
              <a:t>Mintacím szerkesztése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B61BEF0D-F0BB-DE4B-95CE-6DB70DBA9567}" type="datetimeFigureOut">
              <a:rPr lang="en-US" dirty="0"/>
              <a:pPr/>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hu-HU"/>
              <a:t>Mintacím szerkesztése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6" name="Kép 5" descr="A képen vörös, ülő látható&#10;&#10;A leírás nagyon megbízható">
            <a:extLst>
              <a:ext uri="{FF2B5EF4-FFF2-40B4-BE49-F238E27FC236}">
                <a16:creationId xmlns:a16="http://schemas.microsoft.com/office/drawing/2014/main" id="{6F6DC65C-5B9B-48A2-A61E-AF8BB4C90A34}"/>
              </a:ext>
            </a:extLst>
          </p:cNvPr>
          <p:cNvPicPr>
            <a:picLocks noChangeAspect="1"/>
          </p:cNvPicPr>
          <p:nvPr/>
        </p:nvPicPr>
        <p:blipFill rotWithShape="1">
          <a:blip r:embed="rId3">
            <a:duotone>
              <a:prstClr val="black"/>
              <a:schemeClr val="bg1">
                <a:tint val="45000"/>
                <a:satMod val="400000"/>
              </a:schemeClr>
            </a:duotone>
            <a:alphaModFix amt="25000"/>
            <a:extLst/>
          </a:blip>
          <a:srcRect l="7616" r="7495" b="1"/>
          <a:stretch/>
        </p:blipFill>
        <p:spPr>
          <a:xfrm>
            <a:off x="20" y="10"/>
            <a:ext cx="12191980" cy="6857990"/>
          </a:xfrm>
          <a:prstGeom prst="rect">
            <a:avLst/>
          </a:prstGeom>
        </p:spPr>
      </p:pic>
      <p:sp>
        <p:nvSpPr>
          <p:cNvPr id="2" name="Cím 1">
            <a:extLst>
              <a:ext uri="{FF2B5EF4-FFF2-40B4-BE49-F238E27FC236}">
                <a16:creationId xmlns:a16="http://schemas.microsoft.com/office/drawing/2014/main" id="{6A182036-9D9A-4A9D-92A3-2F456B9C20FF}"/>
              </a:ext>
            </a:extLst>
          </p:cNvPr>
          <p:cNvSpPr>
            <a:spLocks noGrp="1"/>
          </p:cNvSpPr>
          <p:nvPr>
            <p:ph type="ctrTitle"/>
          </p:nvPr>
        </p:nvSpPr>
        <p:spPr>
          <a:xfrm>
            <a:off x="1751012" y="609601"/>
            <a:ext cx="8676222" cy="3200400"/>
          </a:xfrm>
        </p:spPr>
        <p:txBody>
          <a:bodyPr>
            <a:normAutofit/>
          </a:bodyPr>
          <a:lstStyle/>
          <a:p>
            <a:r>
              <a:rPr lang="hu-HU" dirty="0"/>
              <a:t>Stadion PARKOLÓ átjáró</a:t>
            </a:r>
          </a:p>
        </p:txBody>
      </p:sp>
      <p:sp>
        <p:nvSpPr>
          <p:cNvPr id="3" name="Alcím 2">
            <a:extLst>
              <a:ext uri="{FF2B5EF4-FFF2-40B4-BE49-F238E27FC236}">
                <a16:creationId xmlns:a16="http://schemas.microsoft.com/office/drawing/2014/main" id="{1A17C86D-0783-4503-9F9C-188C8ADF3308}"/>
              </a:ext>
            </a:extLst>
          </p:cNvPr>
          <p:cNvSpPr>
            <a:spLocks noGrp="1"/>
          </p:cNvSpPr>
          <p:nvPr>
            <p:ph type="subTitle" idx="1"/>
          </p:nvPr>
        </p:nvSpPr>
        <p:spPr>
          <a:xfrm>
            <a:off x="1751012" y="3886200"/>
            <a:ext cx="8676222" cy="1905000"/>
          </a:xfrm>
        </p:spPr>
        <p:txBody>
          <a:bodyPr>
            <a:normAutofit/>
          </a:bodyPr>
          <a:lstStyle/>
          <a:p>
            <a:r>
              <a:rPr lang="hu-HU" dirty="0" err="1"/>
              <a:t>Uppaal</a:t>
            </a:r>
            <a:r>
              <a:rPr lang="hu-HU" dirty="0"/>
              <a:t> rendszerben</a:t>
            </a:r>
          </a:p>
        </p:txBody>
      </p:sp>
      <p:sp>
        <p:nvSpPr>
          <p:cNvPr id="4" name="Élőláb helye 3">
            <a:extLst>
              <a:ext uri="{FF2B5EF4-FFF2-40B4-BE49-F238E27FC236}">
                <a16:creationId xmlns:a16="http://schemas.microsoft.com/office/drawing/2014/main" id="{C1E3DBC8-458A-4841-B522-660F23FFB19C}"/>
              </a:ext>
            </a:extLst>
          </p:cNvPr>
          <p:cNvSpPr>
            <a:spLocks noGrp="1"/>
          </p:cNvSpPr>
          <p:nvPr>
            <p:ph type="ftr" sz="quarter" idx="11"/>
          </p:nvPr>
        </p:nvSpPr>
        <p:spPr>
          <a:xfrm>
            <a:off x="1141412" y="5883275"/>
            <a:ext cx="7543800" cy="365125"/>
          </a:xfrm>
        </p:spPr>
        <p:txBody>
          <a:bodyPr>
            <a:normAutofit/>
          </a:bodyPr>
          <a:lstStyle/>
          <a:p>
            <a:pPr>
              <a:spcAft>
                <a:spcPts val="600"/>
              </a:spcAft>
            </a:pPr>
            <a:r>
              <a:rPr lang="hu-HU"/>
              <a:t>Koleszár Tamás nk:OA14LW</a:t>
            </a:r>
            <a:endParaRPr lang="en-US"/>
          </a:p>
        </p:txBody>
      </p:sp>
    </p:spTree>
    <p:extLst>
      <p:ext uri="{BB962C8B-B14F-4D97-AF65-F5344CB8AC3E}">
        <p14:creationId xmlns:p14="http://schemas.microsoft.com/office/powerpoint/2010/main" val="157377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8" name="Kép 7">
            <a:extLst>
              <a:ext uri="{FF2B5EF4-FFF2-40B4-BE49-F238E27FC236}">
                <a16:creationId xmlns:a16="http://schemas.microsoft.com/office/drawing/2014/main" id="{1A589D92-6C43-4ABE-9A82-E1EAC2C72813}"/>
              </a:ext>
            </a:extLst>
          </p:cNvPr>
          <p:cNvPicPr>
            <a:picLocks noChangeAspect="1"/>
          </p:cNvPicPr>
          <p:nvPr/>
        </p:nvPicPr>
        <p:blipFill rotWithShape="1">
          <a:blip r:embed="rId3">
            <a:duotone>
              <a:prstClr val="black"/>
              <a:schemeClr val="bg1">
                <a:tint val="45000"/>
                <a:satMod val="400000"/>
              </a:schemeClr>
            </a:duotone>
            <a:alphaModFix amt="15000"/>
            <a:extLst/>
          </a:blip>
          <a:srcRect l="4266" r="3290"/>
          <a:stretch/>
        </p:blipFill>
        <p:spPr>
          <a:xfrm>
            <a:off x="20" y="10"/>
            <a:ext cx="12191980" cy="6857990"/>
          </a:xfrm>
          <a:prstGeom prst="rect">
            <a:avLst/>
          </a:prstGeom>
        </p:spPr>
      </p:pic>
      <p:sp>
        <p:nvSpPr>
          <p:cNvPr id="2" name="Cím 1">
            <a:extLst>
              <a:ext uri="{FF2B5EF4-FFF2-40B4-BE49-F238E27FC236}">
                <a16:creationId xmlns:a16="http://schemas.microsoft.com/office/drawing/2014/main" id="{C9A2A741-BB68-43B7-B9E6-AA219453D61F}"/>
              </a:ext>
            </a:extLst>
          </p:cNvPr>
          <p:cNvSpPr>
            <a:spLocks noGrp="1"/>
          </p:cNvSpPr>
          <p:nvPr>
            <p:ph type="title"/>
          </p:nvPr>
        </p:nvSpPr>
        <p:spPr>
          <a:xfrm>
            <a:off x="1141413" y="609600"/>
            <a:ext cx="9905998" cy="990599"/>
          </a:xfrm>
        </p:spPr>
        <p:txBody>
          <a:bodyPr>
            <a:normAutofit/>
          </a:bodyPr>
          <a:lstStyle/>
          <a:p>
            <a:r>
              <a:rPr lang="hu-HU" dirty="0"/>
              <a:t>Rendszer ellenőrzések</a:t>
            </a:r>
          </a:p>
        </p:txBody>
      </p:sp>
      <p:sp>
        <p:nvSpPr>
          <p:cNvPr id="3" name="Tartalom helye 2">
            <a:extLst>
              <a:ext uri="{FF2B5EF4-FFF2-40B4-BE49-F238E27FC236}">
                <a16:creationId xmlns:a16="http://schemas.microsoft.com/office/drawing/2014/main" id="{1F9B2AD7-F865-436D-8890-3CD2291B0452}"/>
              </a:ext>
            </a:extLst>
          </p:cNvPr>
          <p:cNvSpPr>
            <a:spLocks noGrp="1"/>
          </p:cNvSpPr>
          <p:nvPr>
            <p:ph idx="1"/>
          </p:nvPr>
        </p:nvSpPr>
        <p:spPr>
          <a:xfrm>
            <a:off x="1141413" y="1600199"/>
            <a:ext cx="9905998" cy="4191001"/>
          </a:xfrm>
        </p:spPr>
        <p:txBody>
          <a:bodyPr>
            <a:normAutofit lnSpcReduction="10000"/>
          </a:bodyPr>
          <a:lstStyle/>
          <a:p>
            <a:pPr marL="0" indent="0" algn="just">
              <a:buNone/>
            </a:pPr>
            <a:r>
              <a:rPr lang="hu-HU" b="1" dirty="0"/>
              <a:t>A[] </a:t>
            </a:r>
            <a:r>
              <a:rPr lang="hu-HU" b="1" dirty="0" err="1"/>
              <a:t>not</a:t>
            </a:r>
            <a:r>
              <a:rPr lang="hu-HU" b="1" dirty="0"/>
              <a:t> </a:t>
            </a:r>
            <a:r>
              <a:rPr lang="hu-HU" b="1" dirty="0" err="1"/>
              <a:t>deadlock</a:t>
            </a:r>
            <a:r>
              <a:rPr lang="hu-HU" b="1" dirty="0"/>
              <a:t> </a:t>
            </a:r>
            <a:r>
              <a:rPr lang="hu-HU" dirty="0"/>
              <a:t>– azt ellenőrzi, hogy nincs egyetlen olyan állapot sem ahol </a:t>
            </a:r>
            <a:r>
              <a:rPr lang="hu-HU" dirty="0" err="1"/>
              <a:t>dedlock</a:t>
            </a:r>
            <a:r>
              <a:rPr lang="hu-HU" dirty="0"/>
              <a:t> alakul ki. a </a:t>
            </a:r>
            <a:r>
              <a:rPr lang="hu-HU" dirty="0" err="1"/>
              <a:t>lockIn</a:t>
            </a:r>
            <a:r>
              <a:rPr lang="hu-HU" dirty="0"/>
              <a:t> illetve </a:t>
            </a:r>
            <a:r>
              <a:rPr lang="hu-HU" dirty="0" err="1"/>
              <a:t>lockOut</a:t>
            </a:r>
            <a:r>
              <a:rPr lang="hu-HU" dirty="0"/>
              <a:t> globális változók bevezetése ennek az </a:t>
            </a:r>
            <a:r>
              <a:rPr lang="hu-HU" dirty="0" err="1"/>
              <a:t>ellnőrzésnek</a:t>
            </a:r>
            <a:r>
              <a:rPr lang="hu-HU" dirty="0"/>
              <a:t> köszönhető, ugyanis amíg </a:t>
            </a:r>
            <a:r>
              <a:rPr lang="hu-HU" dirty="0" err="1"/>
              <a:t>nemléteztek</a:t>
            </a:r>
            <a:r>
              <a:rPr lang="hu-HU" dirty="0"/>
              <a:t> ha 2 autónál több volt a rendszerben akkor rendszeresen kialakultak </a:t>
            </a:r>
            <a:r>
              <a:rPr lang="hu-HU" dirty="0" err="1"/>
              <a:t>deadlockok</a:t>
            </a:r>
            <a:r>
              <a:rPr lang="hu-HU" dirty="0"/>
              <a:t>.</a:t>
            </a:r>
          </a:p>
          <a:p>
            <a:pPr marL="0" indent="0" algn="just">
              <a:buNone/>
            </a:pPr>
            <a:r>
              <a:rPr lang="en-US" b="1" dirty="0"/>
              <a:t>E&lt;&gt; BARRIER(0).OPENED and BARRIER(1).OPENED</a:t>
            </a:r>
            <a:r>
              <a:rPr lang="hu-HU" b="1" dirty="0"/>
              <a:t> </a:t>
            </a:r>
            <a:r>
              <a:rPr lang="hu-HU" dirty="0"/>
              <a:t>– Azt ellenőrzi, hogy létezik e legalább egy olyan állapot amikor mindkét sorompó nyitva van. A rendszer készítése során volt olyan verziók amikor csak egy sorompó került </a:t>
            </a:r>
            <a:r>
              <a:rPr lang="hu-HU" dirty="0" err="1"/>
              <a:t>opened</a:t>
            </a:r>
            <a:r>
              <a:rPr lang="hu-HU" dirty="0"/>
              <a:t> állapotba.</a:t>
            </a:r>
          </a:p>
          <a:p>
            <a:pPr marL="0" indent="0">
              <a:buNone/>
            </a:pPr>
            <a:r>
              <a:rPr lang="en-US" b="1" dirty="0"/>
              <a:t>E&lt;&gt; BARRIER(0).CLOSED and BARRIER(1).OPENED</a:t>
            </a:r>
            <a:r>
              <a:rPr lang="hu-HU" b="1" dirty="0"/>
              <a:t> </a:t>
            </a:r>
            <a:r>
              <a:rPr lang="hu-HU" dirty="0"/>
              <a:t>-|</a:t>
            </a:r>
          </a:p>
          <a:p>
            <a:pPr marL="0" indent="0">
              <a:buNone/>
            </a:pPr>
            <a:r>
              <a:rPr lang="en-US" b="1" dirty="0"/>
              <a:t>E&lt;&gt; BARRIER(0).OPENED and BARRIER(1).CLOSED</a:t>
            </a:r>
            <a:r>
              <a:rPr lang="hu-HU" b="1" dirty="0"/>
              <a:t>   </a:t>
            </a:r>
            <a:r>
              <a:rPr lang="hu-HU" dirty="0"/>
              <a:t>- Azt ellenőrzi, hogy létezik e legalább egy olyan állapot amikor egyik sorompó nyitva a másik zárva van.</a:t>
            </a:r>
          </a:p>
          <a:p>
            <a:pPr marL="0" indent="0">
              <a:buNone/>
            </a:pPr>
            <a:r>
              <a:rPr lang="hu-HU" b="1" dirty="0"/>
              <a:t>E&lt;&gt; CARDREADER.PAY </a:t>
            </a:r>
            <a:r>
              <a:rPr lang="hu-HU" dirty="0"/>
              <a:t>– Azt ellenőrzi, hogy elő áll-e olyan állapot amikor a parkolási </a:t>
            </a:r>
            <a:r>
              <a:rPr lang="hu-HU" dirty="0" err="1"/>
              <a:t>dij</a:t>
            </a:r>
            <a:r>
              <a:rPr lang="hu-HU" dirty="0"/>
              <a:t> „kifizetése” a kártyaolvasónál történik.</a:t>
            </a:r>
          </a:p>
        </p:txBody>
      </p:sp>
    </p:spTree>
    <p:extLst>
      <p:ext uri="{BB962C8B-B14F-4D97-AF65-F5344CB8AC3E}">
        <p14:creationId xmlns:p14="http://schemas.microsoft.com/office/powerpoint/2010/main" val="2849622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6" name="Kép 5" descr="A képen állat látható&#10;&#10;A leírás nagyon megbízható">
            <a:extLst>
              <a:ext uri="{FF2B5EF4-FFF2-40B4-BE49-F238E27FC236}">
                <a16:creationId xmlns:a16="http://schemas.microsoft.com/office/drawing/2014/main" id="{F6A6FE5C-B588-47EA-B1B4-73629CDF38E1}"/>
              </a:ext>
            </a:extLst>
          </p:cNvPr>
          <p:cNvPicPr>
            <a:picLocks noChangeAspect="1"/>
          </p:cNvPicPr>
          <p:nvPr/>
        </p:nvPicPr>
        <p:blipFill rotWithShape="1">
          <a:blip r:embed="rId3">
            <a:duotone>
              <a:prstClr val="black"/>
              <a:schemeClr val="bg1">
                <a:tint val="45000"/>
                <a:satMod val="400000"/>
              </a:schemeClr>
            </a:duotone>
            <a:alphaModFix amt="15000"/>
            <a:extLst/>
          </a:blip>
          <a:srcRect l="3745" r="11367" b="1"/>
          <a:stretch/>
        </p:blipFill>
        <p:spPr>
          <a:xfrm>
            <a:off x="20" y="10"/>
            <a:ext cx="12191980" cy="6857990"/>
          </a:xfrm>
          <a:prstGeom prst="rect">
            <a:avLst/>
          </a:prstGeom>
        </p:spPr>
      </p:pic>
      <p:sp>
        <p:nvSpPr>
          <p:cNvPr id="2" name="Cím 1">
            <a:extLst>
              <a:ext uri="{FF2B5EF4-FFF2-40B4-BE49-F238E27FC236}">
                <a16:creationId xmlns:a16="http://schemas.microsoft.com/office/drawing/2014/main" id="{280F11EC-B0FD-4F87-A654-691BF9504F53}"/>
              </a:ext>
            </a:extLst>
          </p:cNvPr>
          <p:cNvSpPr>
            <a:spLocks noGrp="1"/>
          </p:cNvSpPr>
          <p:nvPr>
            <p:ph type="title"/>
          </p:nvPr>
        </p:nvSpPr>
        <p:spPr>
          <a:xfrm>
            <a:off x="1141413" y="609600"/>
            <a:ext cx="9905998" cy="1905000"/>
          </a:xfrm>
        </p:spPr>
        <p:txBody>
          <a:bodyPr>
            <a:normAutofit/>
          </a:bodyPr>
          <a:lstStyle/>
          <a:p>
            <a:r>
              <a:rPr lang="hu-HU" dirty="0"/>
              <a:t>Rendszer ismertetése</a:t>
            </a:r>
          </a:p>
        </p:txBody>
      </p:sp>
      <p:sp>
        <p:nvSpPr>
          <p:cNvPr id="3" name="Tartalom helye 2">
            <a:extLst>
              <a:ext uri="{FF2B5EF4-FFF2-40B4-BE49-F238E27FC236}">
                <a16:creationId xmlns:a16="http://schemas.microsoft.com/office/drawing/2014/main" id="{1481C0B4-6825-433B-BC67-011F2BF5FD59}"/>
              </a:ext>
            </a:extLst>
          </p:cNvPr>
          <p:cNvSpPr>
            <a:spLocks noGrp="1"/>
          </p:cNvSpPr>
          <p:nvPr>
            <p:ph idx="1"/>
          </p:nvPr>
        </p:nvSpPr>
        <p:spPr>
          <a:xfrm>
            <a:off x="1141413" y="1954634"/>
            <a:ext cx="9905998" cy="4293765"/>
          </a:xfrm>
        </p:spPr>
        <p:txBody>
          <a:bodyPr>
            <a:normAutofit/>
          </a:bodyPr>
          <a:lstStyle/>
          <a:p>
            <a:pPr marL="0" indent="0" algn="just">
              <a:buNone/>
            </a:pPr>
            <a:r>
              <a:rPr lang="hu-HU" dirty="0"/>
              <a:t>A megvalósított </a:t>
            </a:r>
            <a:r>
              <a:rPr lang="hu-HU" dirty="0" err="1"/>
              <a:t>uppaal</a:t>
            </a:r>
            <a:r>
              <a:rPr lang="hu-HU" dirty="0"/>
              <a:t> rendszer egy olyan autóparkoló átjárót szimulál ahol két sorompón keresztül lehet behajtani vagy kihajtani. Befelé menet bármelyik sorompó felnyitásához kell „nyomtatni” egy parkoló jegyet, amivel kifelé jövet lehet valamelyik sorompót felnyitni. Egy ilyen megoldású parkoló átjáró olyan helyen lehet hasznos ahol a be- illetve a kihajtó autók száma nem oszlik el egyenletesen, hanem vannak időszakok amikor nagy a bemenő forgalom illetve vannak  időszakok amikor pedig a kimenő forgalom nagy. Ilyen parkoló lehet például egy  labdarúgóstadion parkoló ahol az aktuális mérkőzés előtt sokan mennének be illetve a mérkőzés után sokan jönnének ki egyszerre ezért ebben a rendszerben mindkét kapun ki is és be is vagy az egyik kapun be a másikon pedig ki lehet haladni. Az elkészített </a:t>
            </a:r>
            <a:r>
              <a:rPr lang="hu-HU" dirty="0" err="1"/>
              <a:t>uppaal</a:t>
            </a:r>
            <a:r>
              <a:rPr lang="hu-HU" dirty="0"/>
              <a:t> rendszer tehát egy stadionparkoló egyik két kapus be/kihajtóját szimulálja. </a:t>
            </a:r>
          </a:p>
        </p:txBody>
      </p:sp>
    </p:spTree>
    <p:extLst>
      <p:ext uri="{BB962C8B-B14F-4D97-AF65-F5344CB8AC3E}">
        <p14:creationId xmlns:p14="http://schemas.microsoft.com/office/powerpoint/2010/main" val="966930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artalom helye 4" descr="A képen fű, kültéri, fa, égbolt látható&#10;&#10;A leírás teljesen megbízható">
            <a:extLst>
              <a:ext uri="{FF2B5EF4-FFF2-40B4-BE49-F238E27FC236}">
                <a16:creationId xmlns:a16="http://schemas.microsoft.com/office/drawing/2014/main" id="{E4131C8A-E455-40BC-85A5-FB08CABD0108}"/>
              </a:ext>
            </a:extLst>
          </p:cNvPr>
          <p:cNvPicPr>
            <a:picLocks noChangeAspect="1"/>
          </p:cNvPicPr>
          <p:nvPr/>
        </p:nvPicPr>
        <p:blipFill rotWithShape="1">
          <a:blip r:embed="rId2">
            <a:duotone>
              <a:prstClr val="black"/>
              <a:schemeClr val="bg1">
                <a:tint val="45000"/>
                <a:satMod val="400000"/>
              </a:schemeClr>
            </a:duotone>
            <a:alphaModFix amt="15000"/>
          </a:blip>
          <a:srcRect/>
          <a:stretch/>
        </p:blipFill>
        <p:spPr>
          <a:xfrm>
            <a:off x="20" y="10"/>
            <a:ext cx="12191980" cy="6857990"/>
          </a:xfrm>
          <a:prstGeom prst="rect">
            <a:avLst/>
          </a:prstGeom>
        </p:spPr>
      </p:pic>
      <p:pic>
        <p:nvPicPr>
          <p:cNvPr id="8" name="Tartalom helye 3" descr="A képen képernyőkép látható&#10;&#10;A leírás teljesen megbízható">
            <a:extLst>
              <a:ext uri="{FF2B5EF4-FFF2-40B4-BE49-F238E27FC236}">
                <a16:creationId xmlns:a16="http://schemas.microsoft.com/office/drawing/2014/main" id="{4AFFBFAA-AF3D-4928-99ED-C6D57BD04C39}"/>
              </a:ext>
            </a:extLst>
          </p:cNvPr>
          <p:cNvPicPr>
            <a:picLocks noGrp="1" noChangeAspect="1"/>
          </p:cNvPicPr>
          <p:nvPr>
            <p:ph idx="1"/>
          </p:nvPr>
        </p:nvPicPr>
        <p:blipFill>
          <a:blip r:embed="rId3"/>
          <a:stretch>
            <a:fillRect/>
          </a:stretch>
        </p:blipFill>
        <p:spPr>
          <a:xfrm>
            <a:off x="636915" y="984429"/>
            <a:ext cx="6915663" cy="489283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9" name="Cím 1">
            <a:extLst>
              <a:ext uri="{FF2B5EF4-FFF2-40B4-BE49-F238E27FC236}">
                <a16:creationId xmlns:a16="http://schemas.microsoft.com/office/drawing/2014/main" id="{0E885D28-4C3D-410F-97CD-2CB9152B745F}"/>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400">
                <a:effectLst>
                  <a:glow rad="38100">
                    <a:schemeClr val="bg1">
                      <a:lumMod val="65000"/>
                      <a:lumOff val="35000"/>
                      <a:alpha val="50000"/>
                    </a:schemeClr>
                  </a:glow>
                  <a:outerShdw blurRad="28575" dist="31750" dir="13200000" algn="tl" rotWithShape="0">
                    <a:srgbClr val="000000">
                      <a:alpha val="25000"/>
                    </a:srgbClr>
                  </a:outerShdw>
                </a:effectLst>
              </a:rPr>
              <a:t>Globális deklarációk</a:t>
            </a:r>
          </a:p>
        </p:txBody>
      </p:sp>
    </p:spTree>
    <p:extLst>
      <p:ext uri="{BB962C8B-B14F-4D97-AF65-F5344CB8AC3E}">
        <p14:creationId xmlns:p14="http://schemas.microsoft.com/office/powerpoint/2010/main" val="1546866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8" name="Tartalom helye 4">
            <a:extLst>
              <a:ext uri="{FF2B5EF4-FFF2-40B4-BE49-F238E27FC236}">
                <a16:creationId xmlns:a16="http://schemas.microsoft.com/office/drawing/2014/main" id="{DA390887-29CB-4363-8283-1EE47CC3D477}"/>
              </a:ext>
            </a:extLst>
          </p:cNvPr>
          <p:cNvPicPr>
            <a:picLocks noChangeAspect="1"/>
          </p:cNvPicPr>
          <p:nvPr/>
        </p:nvPicPr>
        <p:blipFill rotWithShape="1">
          <a:blip r:embed="rId3">
            <a:alphaModFix amt="15000"/>
          </a:blip>
          <a:srcRect t="2448" b="3802"/>
          <a:stretch/>
        </p:blipFill>
        <p:spPr>
          <a:xfrm>
            <a:off x="20" y="10"/>
            <a:ext cx="12191980" cy="6857990"/>
          </a:xfrm>
          <a:prstGeom prst="rect">
            <a:avLst/>
          </a:prstGeom>
        </p:spPr>
      </p:pic>
      <p:pic>
        <p:nvPicPr>
          <p:cNvPr id="9" name="Kép 8">
            <a:extLst>
              <a:ext uri="{FF2B5EF4-FFF2-40B4-BE49-F238E27FC236}">
                <a16:creationId xmlns:a16="http://schemas.microsoft.com/office/drawing/2014/main" id="{E1E34B7E-A537-4DF2-9506-8D612AC6C5BD}"/>
              </a:ext>
            </a:extLst>
          </p:cNvPr>
          <p:cNvPicPr>
            <a:picLocks noChangeAspect="1"/>
          </p:cNvPicPr>
          <p:nvPr/>
        </p:nvPicPr>
        <p:blipFill>
          <a:blip r:embed="rId4"/>
          <a:stretch>
            <a:fillRect/>
          </a:stretch>
        </p:blipFill>
        <p:spPr>
          <a:xfrm>
            <a:off x="6636869" y="1966691"/>
            <a:ext cx="4910758" cy="321627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11" name="Cím 1">
            <a:extLst>
              <a:ext uri="{FF2B5EF4-FFF2-40B4-BE49-F238E27FC236}">
                <a16:creationId xmlns:a16="http://schemas.microsoft.com/office/drawing/2014/main" id="{CA286AAD-58F3-45A8-AD2E-A2AB5E4DE93B}"/>
              </a:ext>
            </a:extLst>
          </p:cNvPr>
          <p:cNvSpPr>
            <a:spLocks noGrp="1"/>
          </p:cNvSpPr>
          <p:nvPr>
            <p:ph type="title"/>
          </p:nvPr>
        </p:nvSpPr>
        <p:spPr>
          <a:xfrm>
            <a:off x="643191" y="609600"/>
            <a:ext cx="6573685" cy="1357091"/>
          </a:xfrm>
        </p:spPr>
        <p:txBody>
          <a:bodyPr>
            <a:normAutofit/>
          </a:bodyPr>
          <a:lstStyle/>
          <a:p>
            <a:r>
              <a:rPr lang="hu-HU" dirty="0" err="1"/>
              <a:t>Templatek</a:t>
            </a:r>
            <a:r>
              <a:rPr lang="hu-HU" dirty="0"/>
              <a:t> leírása</a:t>
            </a:r>
          </a:p>
        </p:txBody>
      </p:sp>
      <p:sp>
        <p:nvSpPr>
          <p:cNvPr id="12" name="Tartalom helye 2">
            <a:extLst>
              <a:ext uri="{FF2B5EF4-FFF2-40B4-BE49-F238E27FC236}">
                <a16:creationId xmlns:a16="http://schemas.microsoft.com/office/drawing/2014/main" id="{883FE96F-8207-4C12-B1AF-83CD00FB67F7}"/>
              </a:ext>
            </a:extLst>
          </p:cNvPr>
          <p:cNvSpPr>
            <a:spLocks noGrp="1"/>
          </p:cNvSpPr>
          <p:nvPr>
            <p:ph idx="1"/>
          </p:nvPr>
        </p:nvSpPr>
        <p:spPr>
          <a:xfrm>
            <a:off x="643192" y="1966691"/>
            <a:ext cx="5925559" cy="3916584"/>
          </a:xfrm>
        </p:spPr>
        <p:txBody>
          <a:bodyPr anchor="t">
            <a:normAutofit/>
          </a:bodyPr>
          <a:lstStyle/>
          <a:p>
            <a:pPr marL="0" indent="0">
              <a:buNone/>
            </a:pPr>
            <a:r>
              <a:rPr lang="hu-HU" b="1" u="sng" dirty="0" err="1"/>
              <a:t>Gateway</a:t>
            </a:r>
            <a:endParaRPr lang="hu-HU" b="1" u="sng" dirty="0"/>
          </a:p>
          <a:p>
            <a:pPr marL="0" indent="0">
              <a:buNone/>
            </a:pPr>
            <a:r>
              <a:rPr lang="hu-HU" dirty="0"/>
              <a:t>Inicializálja és működteti a rendszert.</a:t>
            </a:r>
          </a:p>
          <a:p>
            <a:pPr marL="0" indent="0">
              <a:buNone/>
            </a:pPr>
            <a:r>
              <a:rPr lang="hu-HU" b="1" u="sng" dirty="0"/>
              <a:t>Deklarációk</a:t>
            </a:r>
          </a:p>
          <a:p>
            <a:pPr marL="0" indent="0">
              <a:buNone/>
            </a:pPr>
            <a:endParaRPr lang="hu-HU" dirty="0"/>
          </a:p>
        </p:txBody>
      </p:sp>
      <p:pic>
        <p:nvPicPr>
          <p:cNvPr id="13" name="Kép 12">
            <a:extLst>
              <a:ext uri="{FF2B5EF4-FFF2-40B4-BE49-F238E27FC236}">
                <a16:creationId xmlns:a16="http://schemas.microsoft.com/office/drawing/2014/main" id="{412C66E0-E4F9-43AC-9290-1B3D21E721A0}"/>
              </a:ext>
            </a:extLst>
          </p:cNvPr>
          <p:cNvPicPr>
            <a:picLocks noChangeAspect="1"/>
          </p:cNvPicPr>
          <p:nvPr/>
        </p:nvPicPr>
        <p:blipFill>
          <a:blip r:embed="rId5"/>
          <a:stretch>
            <a:fillRect/>
          </a:stretch>
        </p:blipFill>
        <p:spPr>
          <a:xfrm>
            <a:off x="1373865" y="3323782"/>
            <a:ext cx="2479677" cy="1981477"/>
          </a:xfrm>
          <a:prstGeom prst="rect">
            <a:avLst/>
          </a:prstGeom>
        </p:spPr>
      </p:pic>
    </p:spTree>
    <p:extLst>
      <p:ext uri="{BB962C8B-B14F-4D97-AF65-F5344CB8AC3E}">
        <p14:creationId xmlns:p14="http://schemas.microsoft.com/office/powerpoint/2010/main" val="1350492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2" name="Tartalom helye 4" descr="A képen fű, kültéri, fa, égbolt látható&#10;&#10;A leírás teljesen megbízható">
            <a:extLst>
              <a:ext uri="{FF2B5EF4-FFF2-40B4-BE49-F238E27FC236}">
                <a16:creationId xmlns:a16="http://schemas.microsoft.com/office/drawing/2014/main" id="{77EF0EFF-A06A-4598-9C92-62E563336CCD}"/>
              </a:ext>
            </a:extLst>
          </p:cNvPr>
          <p:cNvPicPr>
            <a:picLocks noChangeAspect="1"/>
          </p:cNvPicPr>
          <p:nvPr/>
        </p:nvPicPr>
        <p:blipFill rotWithShape="1">
          <a:blip r:embed="rId3">
            <a:duotone>
              <a:prstClr val="black"/>
              <a:schemeClr val="bg1">
                <a:tint val="45000"/>
                <a:satMod val="400000"/>
              </a:schemeClr>
            </a:duotone>
            <a:alphaModFix amt="15000"/>
          </a:blip>
          <a:srcRect/>
          <a:stretch/>
        </p:blipFill>
        <p:spPr>
          <a:xfrm>
            <a:off x="20" y="10"/>
            <a:ext cx="12191980" cy="6857990"/>
          </a:xfrm>
          <a:prstGeom prst="rect">
            <a:avLst/>
          </a:prstGeom>
        </p:spPr>
      </p:pic>
      <p:pic>
        <p:nvPicPr>
          <p:cNvPr id="11" name="Kép 10">
            <a:extLst>
              <a:ext uri="{FF2B5EF4-FFF2-40B4-BE49-F238E27FC236}">
                <a16:creationId xmlns:a16="http://schemas.microsoft.com/office/drawing/2014/main" id="{258CFCD7-F6A1-496C-ADCE-AC0D52D61D41}"/>
              </a:ext>
            </a:extLst>
          </p:cNvPr>
          <p:cNvPicPr>
            <a:picLocks noChangeAspect="1"/>
          </p:cNvPicPr>
          <p:nvPr/>
        </p:nvPicPr>
        <p:blipFill>
          <a:blip r:embed="rId4"/>
          <a:stretch>
            <a:fillRect/>
          </a:stretch>
        </p:blipFill>
        <p:spPr>
          <a:xfrm>
            <a:off x="4630994" y="1548467"/>
            <a:ext cx="6916633" cy="344102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15" name="Cím 1">
            <a:extLst>
              <a:ext uri="{FF2B5EF4-FFF2-40B4-BE49-F238E27FC236}">
                <a16:creationId xmlns:a16="http://schemas.microsoft.com/office/drawing/2014/main" id="{CAE8EFE9-10EF-4F9A-9BB7-90B7591DCFD1}"/>
              </a:ext>
            </a:extLst>
          </p:cNvPr>
          <p:cNvSpPr>
            <a:spLocks noGrp="1"/>
          </p:cNvSpPr>
          <p:nvPr>
            <p:ph type="title"/>
          </p:nvPr>
        </p:nvSpPr>
        <p:spPr>
          <a:xfrm>
            <a:off x="643192" y="609600"/>
            <a:ext cx="3643674" cy="1905000"/>
          </a:xfrm>
        </p:spPr>
        <p:txBody>
          <a:bodyPr>
            <a:normAutofit/>
          </a:bodyPr>
          <a:lstStyle/>
          <a:p>
            <a:r>
              <a:rPr lang="hu-HU" sz="2800"/>
              <a:t>Templatek leírása</a:t>
            </a:r>
          </a:p>
        </p:txBody>
      </p:sp>
      <p:sp>
        <p:nvSpPr>
          <p:cNvPr id="16" name="Tartalom helye 2">
            <a:extLst>
              <a:ext uri="{FF2B5EF4-FFF2-40B4-BE49-F238E27FC236}">
                <a16:creationId xmlns:a16="http://schemas.microsoft.com/office/drawing/2014/main" id="{A3E6D408-6F18-4761-A638-33847D7E0116}"/>
              </a:ext>
            </a:extLst>
          </p:cNvPr>
          <p:cNvSpPr>
            <a:spLocks noGrp="1"/>
          </p:cNvSpPr>
          <p:nvPr>
            <p:ph idx="1"/>
          </p:nvPr>
        </p:nvSpPr>
        <p:spPr>
          <a:xfrm>
            <a:off x="643191" y="2248679"/>
            <a:ext cx="3882155" cy="3293706"/>
          </a:xfrm>
        </p:spPr>
        <p:txBody>
          <a:bodyPr anchor="t">
            <a:normAutofit fontScale="92500" lnSpcReduction="10000"/>
          </a:bodyPr>
          <a:lstStyle/>
          <a:p>
            <a:pPr marL="0" indent="0">
              <a:buNone/>
            </a:pPr>
            <a:r>
              <a:rPr lang="hu-HU" sz="1800" b="1" u="sng" dirty="0" err="1"/>
              <a:t>Barrier</a:t>
            </a:r>
            <a:endParaRPr lang="hu-HU" sz="1800" b="1" u="sng" dirty="0"/>
          </a:p>
          <a:p>
            <a:pPr marL="0" indent="0" algn="just">
              <a:buNone/>
            </a:pPr>
            <a:r>
              <a:rPr lang="hu-HU" sz="1800" dirty="0"/>
              <a:t>A sorompó nyitott és zárt állapotát  szimulálja.  A CLOSED állapotból az </a:t>
            </a:r>
            <a:r>
              <a:rPr lang="hu-HU" sz="1800" dirty="0" err="1"/>
              <a:t>openBarrier</a:t>
            </a:r>
            <a:r>
              <a:rPr lang="hu-HU" sz="1800" dirty="0"/>
              <a:t> csatornán érkező jelzés hatására OPENED állapotba majd küld egy jelzést a </a:t>
            </a:r>
            <a:r>
              <a:rPr lang="hu-HU" sz="1800" dirty="0" err="1"/>
              <a:t>goCar</a:t>
            </a:r>
            <a:r>
              <a:rPr lang="hu-HU" sz="1800" dirty="0"/>
              <a:t> csatornára és várakozik a </a:t>
            </a:r>
            <a:r>
              <a:rPr lang="hu-HU" sz="1800" dirty="0" err="1"/>
              <a:t>closeBarrier</a:t>
            </a:r>
            <a:r>
              <a:rPr lang="hu-HU" sz="1800" dirty="0"/>
              <a:t> csatorna jelzésére ami ha megérkezik ismét CLOSED állapotba kerül.</a:t>
            </a:r>
          </a:p>
          <a:p>
            <a:pPr marL="0" indent="0" algn="just">
              <a:buNone/>
            </a:pPr>
            <a:r>
              <a:rPr lang="hu-HU" sz="1800" b="1" u="sng" dirty="0" err="1"/>
              <a:t>Pareméter</a:t>
            </a:r>
            <a:endParaRPr lang="hu-HU" sz="1800" b="1" u="sng" dirty="0"/>
          </a:p>
          <a:p>
            <a:pPr marL="0" indent="0">
              <a:buNone/>
            </a:pPr>
            <a:r>
              <a:rPr lang="hu-HU" sz="1500" dirty="0"/>
              <a:t>const </a:t>
            </a:r>
            <a:r>
              <a:rPr lang="hu-HU" sz="1500" dirty="0" err="1"/>
              <a:t>barrierType</a:t>
            </a:r>
            <a:r>
              <a:rPr lang="hu-HU" sz="1500" dirty="0"/>
              <a:t> </a:t>
            </a:r>
            <a:r>
              <a:rPr lang="hu-HU" sz="1500" dirty="0" err="1"/>
              <a:t>id</a:t>
            </a:r>
            <a:r>
              <a:rPr lang="hu-HU" sz="1500" dirty="0"/>
              <a:t> – sorompó azonosító</a:t>
            </a:r>
          </a:p>
          <a:p>
            <a:pPr marL="0" indent="0">
              <a:buNone/>
            </a:pPr>
            <a:endParaRPr lang="hu-HU" sz="1800" dirty="0"/>
          </a:p>
        </p:txBody>
      </p:sp>
    </p:spTree>
    <p:extLst>
      <p:ext uri="{BB962C8B-B14F-4D97-AF65-F5344CB8AC3E}">
        <p14:creationId xmlns:p14="http://schemas.microsoft.com/office/powerpoint/2010/main" val="3952429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1" name="Tartalom helye 10">
            <a:extLst>
              <a:ext uri="{FF2B5EF4-FFF2-40B4-BE49-F238E27FC236}">
                <a16:creationId xmlns:a16="http://schemas.microsoft.com/office/drawing/2014/main" id="{2655A1AC-7BF7-492A-B61B-6CAA6BD0287E}"/>
              </a:ext>
            </a:extLst>
          </p:cNvPr>
          <p:cNvPicPr>
            <a:picLocks noGrp="1" noChangeAspect="1"/>
          </p:cNvPicPr>
          <p:nvPr>
            <p:ph idx="1"/>
          </p:nvPr>
        </p:nvPicPr>
        <p:blipFill rotWithShape="1">
          <a:blip r:embed="rId3">
            <a:duotone>
              <a:prstClr val="black"/>
              <a:schemeClr val="bg1">
                <a:tint val="45000"/>
                <a:satMod val="400000"/>
              </a:schemeClr>
            </a:duotone>
            <a:alphaModFix amt="25000"/>
            <a:extLst/>
          </a:blip>
          <a:srcRect t="20268" b="23482"/>
          <a:stretch/>
        </p:blipFill>
        <p:spPr>
          <a:xfrm>
            <a:off x="20" y="10"/>
            <a:ext cx="12191980" cy="6857990"/>
          </a:xfrm>
          <a:prstGeom prst="rect">
            <a:avLst/>
          </a:prstGeom>
        </p:spPr>
      </p:pic>
      <p:sp>
        <p:nvSpPr>
          <p:cNvPr id="13" name="Cím 1">
            <a:extLst>
              <a:ext uri="{FF2B5EF4-FFF2-40B4-BE49-F238E27FC236}">
                <a16:creationId xmlns:a16="http://schemas.microsoft.com/office/drawing/2014/main" id="{430A60DF-1D7D-4DEA-B590-ED27108FAF72}"/>
              </a:ext>
            </a:extLst>
          </p:cNvPr>
          <p:cNvSpPr>
            <a:spLocks noGrp="1"/>
          </p:cNvSpPr>
          <p:nvPr>
            <p:ph type="title"/>
          </p:nvPr>
        </p:nvSpPr>
        <p:spPr>
          <a:xfrm>
            <a:off x="643192" y="609600"/>
            <a:ext cx="3643674" cy="1905000"/>
          </a:xfrm>
        </p:spPr>
        <p:txBody>
          <a:bodyPr>
            <a:normAutofit/>
          </a:bodyPr>
          <a:lstStyle/>
          <a:p>
            <a:r>
              <a:rPr lang="hu-HU" sz="2800"/>
              <a:t>Templatek leírása</a:t>
            </a:r>
          </a:p>
        </p:txBody>
      </p:sp>
      <p:sp>
        <p:nvSpPr>
          <p:cNvPr id="14" name="Tartalom helye 2">
            <a:extLst>
              <a:ext uri="{FF2B5EF4-FFF2-40B4-BE49-F238E27FC236}">
                <a16:creationId xmlns:a16="http://schemas.microsoft.com/office/drawing/2014/main" id="{22A44071-74D8-444D-93BC-2AAB244B9C77}"/>
              </a:ext>
            </a:extLst>
          </p:cNvPr>
          <p:cNvSpPr txBox="1">
            <a:spLocks/>
          </p:cNvSpPr>
          <p:nvPr/>
        </p:nvSpPr>
        <p:spPr>
          <a:xfrm>
            <a:off x="643191" y="2248679"/>
            <a:ext cx="5347491" cy="265049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hu-HU" sz="1800" b="1" u="sng" dirty="0" err="1"/>
              <a:t>Cardprinter</a:t>
            </a:r>
            <a:endParaRPr lang="hu-HU" sz="1800" b="1" u="sng" dirty="0"/>
          </a:p>
          <a:p>
            <a:pPr marL="0" indent="0" algn="just">
              <a:buFont typeface="Arial"/>
              <a:buNone/>
            </a:pPr>
            <a:r>
              <a:rPr lang="hu-HU" sz="1800" dirty="0"/>
              <a:t>A parkolókártya nyomtató működését szimulálja.  A WAITING Állapotból a </a:t>
            </a:r>
            <a:r>
              <a:rPr lang="hu-HU" sz="1800" dirty="0" err="1"/>
              <a:t>pushCardPrint</a:t>
            </a:r>
            <a:r>
              <a:rPr lang="hu-HU" sz="1800" dirty="0"/>
              <a:t> csatornán érkező jelzés hatására PRINTCARD állapotba kerül majd, vagy a </a:t>
            </a:r>
            <a:r>
              <a:rPr lang="hu-HU" sz="1800" dirty="0" err="1"/>
              <a:t>cardPrinted</a:t>
            </a:r>
            <a:r>
              <a:rPr lang="hu-HU" sz="1800" dirty="0"/>
              <a:t> vagy a </a:t>
            </a:r>
            <a:r>
              <a:rPr lang="hu-HU" sz="1800" dirty="0" err="1"/>
              <a:t>cardPrintError</a:t>
            </a:r>
            <a:r>
              <a:rPr lang="hu-HU" sz="1800" dirty="0"/>
              <a:t> csatornára küld jelzést amivel a sikeres illetve a sikertelen kártyanyomtatást szimulálja.</a:t>
            </a:r>
          </a:p>
          <a:p>
            <a:pPr marL="0" indent="0">
              <a:buFont typeface="Arial"/>
              <a:buNone/>
            </a:pPr>
            <a:endParaRPr lang="hu-HU" sz="1800" dirty="0"/>
          </a:p>
        </p:txBody>
      </p:sp>
      <p:pic>
        <p:nvPicPr>
          <p:cNvPr id="15" name="Kép 14">
            <a:extLst>
              <a:ext uri="{FF2B5EF4-FFF2-40B4-BE49-F238E27FC236}">
                <a16:creationId xmlns:a16="http://schemas.microsoft.com/office/drawing/2014/main" id="{B1E22A65-07BB-40EC-A096-5AA5B3BF174C}"/>
              </a:ext>
            </a:extLst>
          </p:cNvPr>
          <p:cNvPicPr>
            <a:picLocks noChangeAspect="1"/>
          </p:cNvPicPr>
          <p:nvPr/>
        </p:nvPicPr>
        <p:blipFill>
          <a:blip r:embed="rId4"/>
          <a:stretch>
            <a:fillRect/>
          </a:stretch>
        </p:blipFill>
        <p:spPr>
          <a:xfrm>
            <a:off x="6201319" y="1562100"/>
            <a:ext cx="4734586" cy="3219899"/>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2206055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1" name="Tartalom helye 10">
            <a:extLst>
              <a:ext uri="{FF2B5EF4-FFF2-40B4-BE49-F238E27FC236}">
                <a16:creationId xmlns:a16="http://schemas.microsoft.com/office/drawing/2014/main" id="{2655A1AC-7BF7-492A-B61B-6CAA6BD0287E}"/>
              </a:ext>
            </a:extLst>
          </p:cNvPr>
          <p:cNvPicPr>
            <a:picLocks noGrp="1" noChangeAspect="1"/>
          </p:cNvPicPr>
          <p:nvPr>
            <p:ph idx="1"/>
          </p:nvPr>
        </p:nvPicPr>
        <p:blipFill rotWithShape="1">
          <a:blip r:embed="rId3">
            <a:duotone>
              <a:prstClr val="black"/>
              <a:schemeClr val="bg1">
                <a:tint val="45000"/>
                <a:satMod val="400000"/>
              </a:schemeClr>
            </a:duotone>
            <a:alphaModFix amt="25000"/>
            <a:extLst/>
          </a:blip>
          <a:srcRect t="20268" b="23482"/>
          <a:stretch/>
        </p:blipFill>
        <p:spPr>
          <a:xfrm>
            <a:off x="20" y="10"/>
            <a:ext cx="12191980" cy="6857990"/>
          </a:xfrm>
          <a:prstGeom prst="rect">
            <a:avLst/>
          </a:prstGeom>
        </p:spPr>
      </p:pic>
      <p:sp>
        <p:nvSpPr>
          <p:cNvPr id="13" name="Cím 1">
            <a:extLst>
              <a:ext uri="{FF2B5EF4-FFF2-40B4-BE49-F238E27FC236}">
                <a16:creationId xmlns:a16="http://schemas.microsoft.com/office/drawing/2014/main" id="{430A60DF-1D7D-4DEA-B590-ED27108FAF72}"/>
              </a:ext>
            </a:extLst>
          </p:cNvPr>
          <p:cNvSpPr>
            <a:spLocks noGrp="1"/>
          </p:cNvSpPr>
          <p:nvPr>
            <p:ph type="title"/>
          </p:nvPr>
        </p:nvSpPr>
        <p:spPr>
          <a:xfrm>
            <a:off x="643192" y="609600"/>
            <a:ext cx="3643674" cy="1905000"/>
          </a:xfrm>
        </p:spPr>
        <p:txBody>
          <a:bodyPr>
            <a:normAutofit/>
          </a:bodyPr>
          <a:lstStyle/>
          <a:p>
            <a:r>
              <a:rPr lang="hu-HU" sz="2800" dirty="0" err="1"/>
              <a:t>Templatek</a:t>
            </a:r>
            <a:r>
              <a:rPr lang="hu-HU" sz="2800" dirty="0"/>
              <a:t> leírása</a:t>
            </a:r>
          </a:p>
        </p:txBody>
      </p:sp>
      <p:sp>
        <p:nvSpPr>
          <p:cNvPr id="14" name="Tartalom helye 2">
            <a:extLst>
              <a:ext uri="{FF2B5EF4-FFF2-40B4-BE49-F238E27FC236}">
                <a16:creationId xmlns:a16="http://schemas.microsoft.com/office/drawing/2014/main" id="{22A44071-74D8-444D-93BC-2AAB244B9C77}"/>
              </a:ext>
            </a:extLst>
          </p:cNvPr>
          <p:cNvSpPr txBox="1">
            <a:spLocks/>
          </p:cNvSpPr>
          <p:nvPr/>
        </p:nvSpPr>
        <p:spPr>
          <a:xfrm>
            <a:off x="643191" y="2248679"/>
            <a:ext cx="5347491" cy="2650492"/>
          </a:xfrm>
          <a:prstGeom prst="rect">
            <a:avLst/>
          </a:prstGeom>
        </p:spPr>
        <p:txBody>
          <a:bodyPr vert="horz" lIns="91440" tIns="45720" rIns="91440" bIns="45720" rtlCol="0" anchor="t">
            <a:normAutofit fontScale="85000"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hu-HU" sz="1800" b="1" u="sng" dirty="0" err="1"/>
              <a:t>Cardreader</a:t>
            </a:r>
            <a:endParaRPr lang="hu-HU" sz="1800" b="1" u="sng" dirty="0"/>
          </a:p>
          <a:p>
            <a:pPr marL="0" indent="0" algn="just">
              <a:buFont typeface="Arial"/>
              <a:buNone/>
            </a:pPr>
            <a:r>
              <a:rPr lang="hu-HU" sz="1800" dirty="0"/>
              <a:t>A parkolókártya olvasó működését szimulálja.  A WAITING Állapotból a </a:t>
            </a:r>
            <a:r>
              <a:rPr lang="hu-HU" sz="1800" dirty="0" err="1"/>
              <a:t>startCardRead</a:t>
            </a:r>
            <a:r>
              <a:rPr lang="hu-HU" sz="1800" dirty="0"/>
              <a:t> csatornán érkező jelzés hatására CHECKCARD állapotba kerül majd a </a:t>
            </a:r>
            <a:r>
              <a:rPr lang="hu-HU" sz="1800" dirty="0" err="1"/>
              <a:t>cardIsOk</a:t>
            </a:r>
            <a:r>
              <a:rPr lang="hu-HU" sz="1800" dirty="0"/>
              <a:t> vagy a </a:t>
            </a:r>
            <a:r>
              <a:rPr lang="hu-HU" sz="1800" dirty="0" err="1"/>
              <a:t>cardError</a:t>
            </a:r>
            <a:r>
              <a:rPr lang="hu-HU" sz="1800" dirty="0"/>
              <a:t> csatornára küld jelzést amivel a sikeres illetve a sikertelen kártyaolvasást szimulálja, valamint tovább mehet PAY állapotba ami azt az esetet jelenti, amikor a parkolás díja még nem lett jóvá írva a kártyán. A PAY állapot után szintén a </a:t>
            </a:r>
            <a:r>
              <a:rPr lang="hu-HU" sz="1800" dirty="0" err="1"/>
              <a:t>cardIsOk</a:t>
            </a:r>
            <a:r>
              <a:rPr lang="hu-HU" sz="1800" dirty="0"/>
              <a:t> vagy a </a:t>
            </a:r>
            <a:r>
              <a:rPr lang="hu-HU" sz="1800" dirty="0" err="1"/>
              <a:t>cardError</a:t>
            </a:r>
            <a:r>
              <a:rPr lang="hu-HU" sz="1800" dirty="0"/>
              <a:t> csatornára küld jelet majd visszatér WAITING állapotba.</a:t>
            </a:r>
          </a:p>
          <a:p>
            <a:pPr marL="0" indent="0">
              <a:buFont typeface="Arial"/>
              <a:buNone/>
            </a:pPr>
            <a:endParaRPr lang="hu-HU" sz="1800" dirty="0"/>
          </a:p>
        </p:txBody>
      </p:sp>
      <p:pic>
        <p:nvPicPr>
          <p:cNvPr id="2" name="Kép 1">
            <a:extLst>
              <a:ext uri="{FF2B5EF4-FFF2-40B4-BE49-F238E27FC236}">
                <a16:creationId xmlns:a16="http://schemas.microsoft.com/office/drawing/2014/main" id="{06EEB95F-F7AC-47AC-814D-AE7B893605AD}"/>
              </a:ext>
            </a:extLst>
          </p:cNvPr>
          <p:cNvPicPr>
            <a:picLocks noChangeAspect="1"/>
          </p:cNvPicPr>
          <p:nvPr/>
        </p:nvPicPr>
        <p:blipFill>
          <a:blip r:embed="rId4"/>
          <a:stretch>
            <a:fillRect/>
          </a:stretch>
        </p:blipFill>
        <p:spPr>
          <a:xfrm>
            <a:off x="6399676" y="1973501"/>
            <a:ext cx="4953691" cy="3200847"/>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1949751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8" name="Tartalom helye 4" descr="A képen objektum látható&#10;&#10;A leírás nagyon megbízható">
            <a:extLst>
              <a:ext uri="{FF2B5EF4-FFF2-40B4-BE49-F238E27FC236}">
                <a16:creationId xmlns:a16="http://schemas.microsoft.com/office/drawing/2014/main" id="{CBE20483-1EE9-4252-A377-CBAA9FA70F4D}"/>
              </a:ext>
            </a:extLst>
          </p:cNvPr>
          <p:cNvPicPr>
            <a:picLocks noChangeAspect="1"/>
          </p:cNvPicPr>
          <p:nvPr/>
        </p:nvPicPr>
        <p:blipFill rotWithShape="1">
          <a:blip r:embed="rId3">
            <a:duotone>
              <a:prstClr val="black"/>
              <a:schemeClr val="bg1">
                <a:tint val="45000"/>
                <a:satMod val="400000"/>
              </a:schemeClr>
            </a:duotone>
            <a:alphaModFix amt="15000"/>
          </a:blip>
          <a:srcRect t="6561" b="18439"/>
          <a:stretch/>
        </p:blipFill>
        <p:spPr>
          <a:xfrm>
            <a:off x="20" y="10"/>
            <a:ext cx="12191980" cy="6857990"/>
          </a:xfrm>
          <a:prstGeom prst="rect">
            <a:avLst/>
          </a:prstGeom>
        </p:spPr>
      </p:pic>
      <p:sp>
        <p:nvSpPr>
          <p:cNvPr id="2" name="Cím 1">
            <a:extLst>
              <a:ext uri="{FF2B5EF4-FFF2-40B4-BE49-F238E27FC236}">
                <a16:creationId xmlns:a16="http://schemas.microsoft.com/office/drawing/2014/main" id="{29AD194D-7572-45DB-B152-5A1ECFA409AF}"/>
              </a:ext>
            </a:extLst>
          </p:cNvPr>
          <p:cNvSpPr>
            <a:spLocks noGrp="1"/>
          </p:cNvSpPr>
          <p:nvPr>
            <p:ph type="title"/>
          </p:nvPr>
        </p:nvSpPr>
        <p:spPr>
          <a:xfrm>
            <a:off x="1141413" y="609600"/>
            <a:ext cx="9905998" cy="990599"/>
          </a:xfrm>
        </p:spPr>
        <p:txBody>
          <a:bodyPr>
            <a:normAutofit/>
          </a:bodyPr>
          <a:lstStyle/>
          <a:p>
            <a:r>
              <a:rPr lang="hu-HU" dirty="0" err="1"/>
              <a:t>Templatek</a:t>
            </a:r>
            <a:r>
              <a:rPr lang="hu-HU" dirty="0"/>
              <a:t> leírása</a:t>
            </a:r>
          </a:p>
        </p:txBody>
      </p:sp>
      <p:pic>
        <p:nvPicPr>
          <p:cNvPr id="5" name="Kép 4">
            <a:extLst>
              <a:ext uri="{FF2B5EF4-FFF2-40B4-BE49-F238E27FC236}">
                <a16:creationId xmlns:a16="http://schemas.microsoft.com/office/drawing/2014/main" id="{198017B2-B29C-4345-8450-C1D7B2964073}"/>
              </a:ext>
            </a:extLst>
          </p:cNvPr>
          <p:cNvPicPr>
            <a:picLocks noChangeAspect="1"/>
          </p:cNvPicPr>
          <p:nvPr/>
        </p:nvPicPr>
        <p:blipFill>
          <a:blip r:embed="rId4"/>
          <a:stretch>
            <a:fillRect/>
          </a:stretch>
        </p:blipFill>
        <p:spPr>
          <a:xfrm>
            <a:off x="1007046" y="1654017"/>
            <a:ext cx="10174731" cy="3898729"/>
          </a:xfrm>
          <a:prstGeom prst="rect">
            <a:avLst/>
          </a:prstGeom>
          <a:effectLst>
            <a:reflection blurRad="6350" stA="50000" endA="300" endPos="38500" dist="50800" dir="5400000" sy="-100000" algn="bl" rotWithShape="0"/>
          </a:effectLst>
        </p:spPr>
      </p:pic>
    </p:spTree>
    <p:extLst>
      <p:ext uri="{BB962C8B-B14F-4D97-AF65-F5344CB8AC3E}">
        <p14:creationId xmlns:p14="http://schemas.microsoft.com/office/powerpoint/2010/main" val="3006634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8" name="Tartalom helye 4" descr="A képen objektum látható&#10;&#10;A leírás nagyon megbízható">
            <a:extLst>
              <a:ext uri="{FF2B5EF4-FFF2-40B4-BE49-F238E27FC236}">
                <a16:creationId xmlns:a16="http://schemas.microsoft.com/office/drawing/2014/main" id="{CBE20483-1EE9-4252-A377-CBAA9FA70F4D}"/>
              </a:ext>
            </a:extLst>
          </p:cNvPr>
          <p:cNvPicPr>
            <a:picLocks noChangeAspect="1"/>
          </p:cNvPicPr>
          <p:nvPr/>
        </p:nvPicPr>
        <p:blipFill rotWithShape="1">
          <a:blip r:embed="rId3">
            <a:duotone>
              <a:prstClr val="black"/>
              <a:schemeClr val="bg1">
                <a:tint val="45000"/>
                <a:satMod val="400000"/>
              </a:schemeClr>
            </a:duotone>
            <a:alphaModFix amt="15000"/>
          </a:blip>
          <a:srcRect t="6561" b="18439"/>
          <a:stretch/>
        </p:blipFill>
        <p:spPr>
          <a:xfrm>
            <a:off x="20" y="10"/>
            <a:ext cx="12191980" cy="6857990"/>
          </a:xfrm>
          <a:prstGeom prst="rect">
            <a:avLst/>
          </a:prstGeom>
        </p:spPr>
      </p:pic>
      <p:sp>
        <p:nvSpPr>
          <p:cNvPr id="9" name="Tartalom helye 2">
            <a:extLst>
              <a:ext uri="{FF2B5EF4-FFF2-40B4-BE49-F238E27FC236}">
                <a16:creationId xmlns:a16="http://schemas.microsoft.com/office/drawing/2014/main" id="{9834D500-F903-4DEB-A3E6-4F540FAC121B}"/>
              </a:ext>
            </a:extLst>
          </p:cNvPr>
          <p:cNvSpPr txBox="1">
            <a:spLocks/>
          </p:cNvSpPr>
          <p:nvPr/>
        </p:nvSpPr>
        <p:spPr>
          <a:xfrm>
            <a:off x="704675" y="503339"/>
            <a:ext cx="10712742" cy="6056852"/>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hu-HU" sz="1800" b="1" u="sng" dirty="0" err="1"/>
              <a:t>Car</a:t>
            </a:r>
            <a:endParaRPr lang="hu-HU" sz="1800" b="1" u="sng" dirty="0"/>
          </a:p>
          <a:p>
            <a:pPr marL="0" indent="0" algn="just">
              <a:buFont typeface="Arial"/>
              <a:buNone/>
            </a:pPr>
            <a:r>
              <a:rPr lang="hu-HU" sz="1800" dirty="0"/>
              <a:t>A parkolóba be- illetve kihajtó autó állapotait szimulálja.  A WAITING állapotból a </a:t>
            </a:r>
            <a:r>
              <a:rPr lang="hu-HU" sz="1800" dirty="0" err="1"/>
              <a:t>clk</a:t>
            </a:r>
            <a:r>
              <a:rPr lang="hu-HU" sz="1800" dirty="0"/>
              <a:t> globális változó igaz értéke esetén ha az </a:t>
            </a:r>
            <a:r>
              <a:rPr lang="hu-HU" sz="1800" dirty="0" err="1"/>
              <a:t>outSide</a:t>
            </a:r>
            <a:r>
              <a:rPr lang="hu-HU" sz="1800" dirty="0"/>
              <a:t> lokális változó értéke igaz a PUSHPRINT ha hamis akkor pedig a CARDIN állapotba kerül ha még nem előzte meg egy másik autó amit a </a:t>
            </a:r>
            <a:r>
              <a:rPr lang="hu-HU" sz="1800" dirty="0" err="1"/>
              <a:t>lockIn</a:t>
            </a:r>
            <a:r>
              <a:rPr lang="hu-HU" sz="1800" dirty="0"/>
              <a:t> illetve a </a:t>
            </a:r>
            <a:r>
              <a:rPr lang="hu-HU" sz="1800" dirty="0" err="1"/>
              <a:t>lockOut</a:t>
            </a:r>
            <a:r>
              <a:rPr lang="hu-HU" sz="1800" dirty="0"/>
              <a:t> globális változók igaz értéke jelez. Ha el tud indulni akkor a </a:t>
            </a:r>
            <a:r>
              <a:rPr lang="hu-HU" sz="1800" dirty="0" err="1"/>
              <a:t>lockIn</a:t>
            </a:r>
            <a:r>
              <a:rPr lang="hu-HU" sz="1800" dirty="0"/>
              <a:t> vagy a </a:t>
            </a:r>
            <a:r>
              <a:rPr lang="hu-HU" sz="1800" dirty="0" err="1"/>
              <a:t>lockOut</a:t>
            </a:r>
            <a:r>
              <a:rPr lang="hu-HU" sz="1800" dirty="0"/>
              <a:t> változók értékét igazra állítja mivel sem a kártyanyomtatót sem pedig a kártyaolvasót nem használhatja egyszerre két autó. A PUSHPRINT állapotból a </a:t>
            </a:r>
            <a:r>
              <a:rPr lang="hu-HU" sz="1800" dirty="0" err="1"/>
              <a:t>pushCardPrint</a:t>
            </a:r>
            <a:r>
              <a:rPr lang="hu-HU" sz="1800" dirty="0"/>
              <a:t> csatornára küld jelzést és a PRINTCARD állapotba kerül. Ha nem sikerül a kártya „nyomtatás” akkor ismét a PUSPRINT állapotba kerül. Ha a </a:t>
            </a:r>
            <a:r>
              <a:rPr lang="hu-HU" sz="1800" dirty="0" err="1"/>
              <a:t>cardPrinted</a:t>
            </a:r>
            <a:r>
              <a:rPr lang="hu-HU" sz="1800" dirty="0"/>
              <a:t> csatornára érkezik jel akkor átkerül BEFORECARD állapotba és felszabadítja </a:t>
            </a:r>
            <a:r>
              <a:rPr lang="hu-HU" sz="1800" dirty="0" err="1"/>
              <a:t>lockIn</a:t>
            </a:r>
            <a:r>
              <a:rPr lang="hu-HU" sz="1800" dirty="0"/>
              <a:t> változót.  Ha a parkolóból kifelé tartott az autó akkor a CARDIN állapotból a </a:t>
            </a:r>
            <a:r>
              <a:rPr lang="hu-HU" sz="1800" dirty="0" err="1"/>
              <a:t>startCardRead</a:t>
            </a:r>
            <a:r>
              <a:rPr lang="hu-HU" sz="1800" dirty="0"/>
              <a:t> csatornára küld jelzést és a CHECKCARD állapotba kerül. Ha nem sikerült a kártyát beolvasni akkor </a:t>
            </a:r>
            <a:r>
              <a:rPr lang="hu-HU" sz="1800" dirty="0" err="1"/>
              <a:t>cardError</a:t>
            </a:r>
            <a:r>
              <a:rPr lang="hu-HU" sz="1800" dirty="0"/>
              <a:t> csatornára érkező jelzés hatására ismét a CARDIN állapotba kerül. Amennyiben sikeres volt a kártya ellenőrzése úgy felszabadítja a </a:t>
            </a:r>
            <a:r>
              <a:rPr lang="hu-HU" sz="1800" dirty="0" err="1"/>
              <a:t>lockOut</a:t>
            </a:r>
            <a:r>
              <a:rPr lang="hu-HU" sz="1800" dirty="0"/>
              <a:t> változót majd szintén a BEFOREBAR állapotba kerül ahol addig várakozik amíg nem lesz legalább egy CLOSED állapotú sorompó.  Amennyiben van lezárt sorompó akkor küld az </a:t>
            </a:r>
            <a:r>
              <a:rPr lang="hu-HU" sz="1800" dirty="0" err="1"/>
              <a:t>openBarrier</a:t>
            </a:r>
            <a:r>
              <a:rPr lang="hu-HU" sz="1800" dirty="0"/>
              <a:t> csatornára jelzést és BAROPENED állapotba kerül ahol addig várakozik </a:t>
            </a:r>
            <a:r>
              <a:rPr lang="hu-HU" sz="1800" dirty="0" err="1"/>
              <a:t>amígy</a:t>
            </a:r>
            <a:r>
              <a:rPr lang="hu-HU" sz="1800" dirty="0"/>
              <a:t> nem érkezik a </a:t>
            </a:r>
            <a:r>
              <a:rPr lang="hu-HU" sz="1800" dirty="0" err="1"/>
              <a:t>goCar</a:t>
            </a:r>
            <a:r>
              <a:rPr lang="hu-HU" sz="1800" dirty="0"/>
              <a:t> csatornájára jelzés. Ha megérkezett a jelzés akkor PASSED állapotba kerül, majd átállítja az </a:t>
            </a:r>
            <a:r>
              <a:rPr lang="hu-HU" sz="1800" dirty="0" err="1"/>
              <a:t>outSide</a:t>
            </a:r>
            <a:r>
              <a:rPr lang="hu-HU" sz="1800" dirty="0"/>
              <a:t> lokális változó értékét attól függően, hogy kifelé vagy befelé haladt, majd ismét WAITING állapotba kerül.</a:t>
            </a:r>
          </a:p>
          <a:p>
            <a:pPr marL="0" indent="0" algn="just">
              <a:buNone/>
            </a:pPr>
            <a:r>
              <a:rPr lang="hu-HU" sz="1800" b="1" u="sng" dirty="0"/>
              <a:t>Lokális változók</a:t>
            </a:r>
          </a:p>
          <a:p>
            <a:pPr marL="0" indent="0" algn="just">
              <a:buNone/>
            </a:pPr>
            <a:r>
              <a:rPr lang="hu-HU" sz="1800" dirty="0" err="1"/>
              <a:t>barrierType</a:t>
            </a:r>
            <a:r>
              <a:rPr lang="hu-HU" sz="1800" dirty="0"/>
              <a:t> </a:t>
            </a:r>
            <a:r>
              <a:rPr lang="hu-HU" sz="1800" dirty="0" err="1"/>
              <a:t>carBar</a:t>
            </a:r>
            <a:r>
              <a:rPr lang="hu-HU" sz="1800" dirty="0"/>
              <a:t>; // Annak a sorompónak az azonosítója amelyik alatt áthalad az autó</a:t>
            </a:r>
          </a:p>
          <a:p>
            <a:pPr marL="0" indent="0" algn="just">
              <a:buNone/>
            </a:pPr>
            <a:r>
              <a:rPr lang="hu-HU" sz="1800" dirty="0" err="1"/>
              <a:t>bool</a:t>
            </a:r>
            <a:r>
              <a:rPr lang="hu-HU" sz="1800" dirty="0"/>
              <a:t> </a:t>
            </a:r>
            <a:r>
              <a:rPr lang="hu-HU" sz="1800" dirty="0" err="1"/>
              <a:t>outSide</a:t>
            </a:r>
            <a:r>
              <a:rPr lang="hu-HU" sz="1800" dirty="0"/>
              <a:t>=</a:t>
            </a:r>
            <a:r>
              <a:rPr lang="hu-HU" sz="1800" dirty="0" err="1"/>
              <a:t>true</a:t>
            </a:r>
            <a:r>
              <a:rPr lang="hu-HU" sz="1800" dirty="0"/>
              <a:t>; // Ha értéke </a:t>
            </a:r>
            <a:r>
              <a:rPr lang="hu-HU" sz="1800" dirty="0" err="1"/>
              <a:t>true</a:t>
            </a:r>
            <a:r>
              <a:rPr lang="hu-HU" sz="1800" dirty="0"/>
              <a:t> akkor az autó befelé ha </a:t>
            </a:r>
            <a:r>
              <a:rPr lang="hu-HU" sz="1800" dirty="0" err="1"/>
              <a:t>false</a:t>
            </a:r>
            <a:r>
              <a:rPr lang="hu-HU" sz="1800" dirty="0"/>
              <a:t> akkor kifelé halad</a:t>
            </a:r>
          </a:p>
          <a:p>
            <a:pPr marL="0" indent="0" algn="just">
              <a:buFont typeface="Arial"/>
              <a:buNone/>
            </a:pPr>
            <a:endParaRPr lang="hu-HU" sz="1800" dirty="0"/>
          </a:p>
          <a:p>
            <a:pPr marL="0" indent="0" algn="just">
              <a:buNone/>
            </a:pPr>
            <a:r>
              <a:rPr lang="hu-HU" b="1" u="sng" dirty="0" err="1"/>
              <a:t>Pareméter</a:t>
            </a:r>
            <a:endParaRPr lang="hu-HU" b="1" u="sng" dirty="0"/>
          </a:p>
          <a:p>
            <a:pPr marL="0" indent="0">
              <a:buNone/>
            </a:pPr>
            <a:r>
              <a:rPr lang="hu-HU" sz="1800" dirty="0"/>
              <a:t>const </a:t>
            </a:r>
            <a:r>
              <a:rPr lang="hu-HU" sz="1800" dirty="0" err="1"/>
              <a:t>carType</a:t>
            </a:r>
            <a:r>
              <a:rPr lang="hu-HU" sz="1800" dirty="0"/>
              <a:t> </a:t>
            </a:r>
            <a:r>
              <a:rPr lang="hu-HU" sz="1800" dirty="0" err="1"/>
              <a:t>id</a:t>
            </a:r>
            <a:r>
              <a:rPr lang="hu-HU" sz="1800" dirty="0"/>
              <a:t> – autó azonosító</a:t>
            </a:r>
          </a:p>
        </p:txBody>
      </p:sp>
    </p:spTree>
    <p:extLst>
      <p:ext uri="{BB962C8B-B14F-4D97-AF65-F5344CB8AC3E}">
        <p14:creationId xmlns:p14="http://schemas.microsoft.com/office/powerpoint/2010/main" val="3686609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zit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TM03457485[[fn=Szita]]</Template>
  <TotalTime>358</TotalTime>
  <Words>797</Words>
  <Application>Microsoft Office PowerPoint</Application>
  <PresentationFormat>Szélesvásznú</PresentationFormat>
  <Paragraphs>36</Paragraphs>
  <Slides>10</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10</vt:i4>
      </vt:variant>
    </vt:vector>
  </HeadingPairs>
  <TitlesOfParts>
    <vt:vector size="14" baseType="lpstr">
      <vt:lpstr>Arial</vt:lpstr>
      <vt:lpstr>Calibri</vt:lpstr>
      <vt:lpstr>Century Gothic</vt:lpstr>
      <vt:lpstr>Szita</vt:lpstr>
      <vt:lpstr>Stadion PARKOLÓ átjáró</vt:lpstr>
      <vt:lpstr>Rendszer ismertetése</vt:lpstr>
      <vt:lpstr>Globális deklarációk</vt:lpstr>
      <vt:lpstr>Templatek leírása</vt:lpstr>
      <vt:lpstr>Templatek leírása</vt:lpstr>
      <vt:lpstr>Templatek leírása</vt:lpstr>
      <vt:lpstr>Templatek leírása</vt:lpstr>
      <vt:lpstr>Templatek leírása</vt:lpstr>
      <vt:lpstr>PowerPoint-bemutató</vt:lpstr>
      <vt:lpstr>Rendszer ellenőrzések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PARKOLÓ átjáró</dc:title>
  <dc:creator>Koleszár Tamás</dc:creator>
  <cp:lastModifiedBy>Koleszár Tamás</cp:lastModifiedBy>
  <cp:revision>14</cp:revision>
  <dcterms:created xsi:type="dcterms:W3CDTF">2018-01-02T15:11:50Z</dcterms:created>
  <dcterms:modified xsi:type="dcterms:W3CDTF">2018-01-02T21:10:49Z</dcterms:modified>
</cp:coreProperties>
</file>