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18"/>
  </p:notesMasterIdLst>
  <p:sldIdLst>
    <p:sldId id="256" r:id="rId2"/>
    <p:sldId id="266" r:id="rId3"/>
    <p:sldId id="258" r:id="rId4"/>
    <p:sldId id="257" r:id="rId5"/>
    <p:sldId id="267" r:id="rId6"/>
    <p:sldId id="260" r:id="rId7"/>
    <p:sldId id="270" r:id="rId8"/>
    <p:sldId id="269" r:id="rId9"/>
    <p:sldId id="272" r:id="rId10"/>
    <p:sldId id="259" r:id="rId11"/>
    <p:sldId id="271" r:id="rId12"/>
    <p:sldId id="268" r:id="rId13"/>
    <p:sldId id="261" r:id="rId14"/>
    <p:sldId id="262" r:id="rId15"/>
    <p:sldId id="264" r:id="rId16"/>
    <p:sldId id="265" r:id="rId1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A31"/>
    <a:srgbClr val="0066A4"/>
    <a:srgbClr val="4675A3"/>
    <a:srgbClr val="5D9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6282D-D81D-4BF8-9895-AC698DE2A975}" type="datetimeFigureOut">
              <a:rPr lang="hu-HU" smtClean="0"/>
              <a:t>2018. 04. 16.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33A75-BE30-4041-9779-6DB6546B91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851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3" t="10513" r="17212" b="9606"/>
          <a:stretch/>
        </p:blipFill>
        <p:spPr>
          <a:xfrm>
            <a:off x="-3" y="5706531"/>
            <a:ext cx="655191" cy="795589"/>
          </a:xfrm>
          <a:prstGeom prst="rect">
            <a:avLst/>
          </a:prstGeom>
        </p:spPr>
      </p:pic>
      <p:sp>
        <p:nvSpPr>
          <p:cNvPr id="14" name="Rectangle 8"/>
          <p:cNvSpPr/>
          <p:nvPr userDrawn="1"/>
        </p:nvSpPr>
        <p:spPr>
          <a:xfrm>
            <a:off x="-2" y="6459786"/>
            <a:ext cx="9144001" cy="418519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dirty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C87B-02A7-472E-A63B-E2AA6EA769CA}" type="datetime1">
              <a:rPr lang="hu-HU" smtClean="0"/>
              <a:t>2018. 04. 16.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Rectangle 6"/>
          <p:cNvSpPr/>
          <p:nvPr userDrawn="1"/>
        </p:nvSpPr>
        <p:spPr>
          <a:xfrm>
            <a:off x="-1" y="-8668"/>
            <a:ext cx="9144001" cy="908015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-3" y="901306"/>
            <a:ext cx="9144001" cy="278866"/>
          </a:xfrm>
          <a:prstGeom prst="rect">
            <a:avLst/>
          </a:prstGeom>
          <a:solidFill>
            <a:srgbClr val="FDB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Kép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1" r="30092"/>
          <a:stretch/>
        </p:blipFill>
        <p:spPr>
          <a:xfrm>
            <a:off x="8458200" y="1332"/>
            <a:ext cx="685800" cy="8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8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9C6B-342B-4BF9-8B1A-D54914C7E78B}" type="datetime1">
              <a:rPr lang="hu-HU" smtClean="0"/>
              <a:t>2018. 04. 16.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902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1E20-0B80-441C-A219-14B0C111F8A4}" type="datetime1">
              <a:rPr lang="hu-HU" smtClean="0"/>
              <a:t>2018. 04. 16.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745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1C5-A889-458F-89AF-EEE72626CAE9}" type="datetime1">
              <a:rPr lang="hu-HU" smtClean="0"/>
              <a:t>2018. 04. 16.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414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5D89-7BCE-478D-AB70-4D9B0230C013}" type="datetime1">
              <a:rPr lang="hu-HU" smtClean="0"/>
              <a:t>2018. 04. 16.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50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6DF3-9923-4C9E-B5CF-2760C80C9AAE}" type="datetime1">
              <a:rPr lang="hu-HU" smtClean="0"/>
              <a:t>2018. 04. 16.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630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0A02-F1D2-4B6F-A5C9-21ECF68D20F7}" type="datetime1">
              <a:rPr lang="hu-HU" smtClean="0"/>
              <a:t>2018. 04. 16.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8681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066-8305-4AEE-AA62-5F8D66DBDEB8}" type="datetime1">
              <a:rPr lang="hu-HU" smtClean="0"/>
              <a:t>2018. 04. 16.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299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3" t="10513" r="17212" b="9606"/>
          <a:stretch/>
        </p:blipFill>
        <p:spPr>
          <a:xfrm>
            <a:off x="-3" y="5706531"/>
            <a:ext cx="655191" cy="795589"/>
          </a:xfrm>
          <a:prstGeom prst="rect">
            <a:avLst/>
          </a:prstGeom>
        </p:spPr>
      </p:pic>
      <p:sp>
        <p:nvSpPr>
          <p:cNvPr id="14" name="Rectangle 8"/>
          <p:cNvSpPr/>
          <p:nvPr userDrawn="1"/>
        </p:nvSpPr>
        <p:spPr>
          <a:xfrm>
            <a:off x="-2" y="6459786"/>
            <a:ext cx="9144001" cy="418519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A921-3F6C-4D1B-845A-272145B802A9}" type="datetime1">
              <a:rPr lang="hu-HU" smtClean="0"/>
              <a:t>2018. 04. 16.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Rectangle 6"/>
          <p:cNvSpPr/>
          <p:nvPr userDrawn="1"/>
        </p:nvSpPr>
        <p:spPr>
          <a:xfrm>
            <a:off x="-1" y="-8668"/>
            <a:ext cx="9144001" cy="908015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-3" y="901306"/>
            <a:ext cx="9144001" cy="278866"/>
          </a:xfrm>
          <a:prstGeom prst="rect">
            <a:avLst/>
          </a:prstGeom>
          <a:solidFill>
            <a:srgbClr val="FDB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Kép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1" r="30092"/>
          <a:stretch/>
        </p:blipFill>
        <p:spPr>
          <a:xfrm>
            <a:off x="8458200" y="1332"/>
            <a:ext cx="685800" cy="8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7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9BB093D-7842-40CD-B34D-93DEC9DF4129}" type="datetime1">
              <a:rPr lang="hu-HU" smtClean="0"/>
              <a:t>2018. 04. 16.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1259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E55C-E42C-44F1-898C-4145C2FBF83B}" type="datetime1">
              <a:rPr lang="hu-HU" smtClean="0"/>
              <a:t>2018. 04. 16.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936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1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3" t="10513" r="17212" b="9606"/>
          <a:stretch/>
        </p:blipFill>
        <p:spPr>
          <a:xfrm>
            <a:off x="-3" y="5706531"/>
            <a:ext cx="655191" cy="795589"/>
          </a:xfrm>
          <a:prstGeom prst="rect">
            <a:avLst/>
          </a:prstGeom>
        </p:spPr>
      </p:pic>
      <p:sp>
        <p:nvSpPr>
          <p:cNvPr id="14" name="Rectangle 8"/>
          <p:cNvSpPr/>
          <p:nvPr userDrawn="1"/>
        </p:nvSpPr>
        <p:spPr>
          <a:xfrm>
            <a:off x="-2" y="6459786"/>
            <a:ext cx="9144001" cy="418519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1" y="-8668"/>
            <a:ext cx="9144001" cy="908015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3" y="901306"/>
            <a:ext cx="9144001" cy="278866"/>
          </a:xfrm>
          <a:prstGeom prst="rect">
            <a:avLst/>
          </a:prstGeom>
          <a:solidFill>
            <a:srgbClr val="FDB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80276"/>
            <a:ext cx="7543800" cy="7301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FEAC61-D054-47B6-B1A3-F182E84601BD}" type="datetime1">
              <a:rPr lang="hu-HU" smtClean="0"/>
              <a:t>2018. 04. 16.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55934" y="6485187"/>
            <a:ext cx="1153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fld id="{676786BD-618E-4F38-B087-5D1176D55033}" type="slidenum">
              <a:rPr lang="hu-HU" smtClean="0"/>
              <a:pPr/>
              <a:t>‹#›</a:t>
            </a:fld>
            <a:r>
              <a:rPr lang="hu-HU" dirty="0"/>
              <a:t>/15</a:t>
            </a:r>
          </a:p>
        </p:txBody>
      </p:sp>
      <p:pic>
        <p:nvPicPr>
          <p:cNvPr id="16" name="Kép 15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1" r="30092"/>
          <a:stretch/>
        </p:blipFill>
        <p:spPr>
          <a:xfrm>
            <a:off x="8458200" y="1332"/>
            <a:ext cx="685800" cy="8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9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BC0285-A2BD-4B16-99D1-07781D59B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1276704"/>
            <a:ext cx="7543800" cy="2203014"/>
          </a:xfrm>
        </p:spPr>
        <p:txBody>
          <a:bodyPr>
            <a:normAutofit fontScale="90000"/>
          </a:bodyPr>
          <a:lstStyle/>
          <a:p>
            <a:pPr algn="ctr"/>
            <a:r>
              <a:rPr lang="hu-HU" sz="5400" cap="all" dirty="0">
                <a:latin typeface="+mn-lt"/>
              </a:rPr>
              <a:t>Logikai feladványok megoldása korlátprogramozással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DB2DDC9-0531-433E-AE33-F07B4E9C5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42267"/>
            <a:ext cx="6858000" cy="2475786"/>
          </a:xfrm>
        </p:spPr>
        <p:txBody>
          <a:bodyPr>
            <a:noAutofit/>
          </a:bodyPr>
          <a:lstStyle/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Szerzők: </a:t>
            </a:r>
            <a:r>
              <a:rPr lang="hu-HU" sz="2000" b="1" spc="0" dirty="0">
                <a:latin typeface="+mn-lt"/>
              </a:rPr>
              <a:t>Papp Ádám, Sós Nikolett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Mérnök informatikus </a:t>
            </a:r>
            <a:r>
              <a:rPr lang="hu-HU" sz="2000" spc="0" dirty="0" err="1">
                <a:latin typeface="+mn-lt"/>
              </a:rPr>
              <a:t>BSc</a:t>
            </a:r>
            <a:r>
              <a:rPr lang="hu-HU" sz="2000" spc="0" dirty="0">
                <a:latin typeface="+mn-lt"/>
              </a:rPr>
              <a:t>., I. évfolyam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Témavezető: Ősz Olivér</a:t>
            </a:r>
          </a:p>
          <a:p>
            <a:pPr algn="ctr">
              <a:lnSpc>
                <a:spcPts val="1400"/>
              </a:lnSpc>
            </a:pPr>
            <a:endParaRPr lang="hu-HU" sz="2000" spc="0" dirty="0">
              <a:latin typeface="+mn-lt"/>
            </a:endParaRP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Széchenyi István Egyetem, GIVK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Informatika Tanszék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2018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107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10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DE43672-6366-462F-BC64-FD398B28F1E0}"/>
              </a:ext>
            </a:extLst>
          </p:cNvPr>
          <p:cNvSpPr txBox="1"/>
          <p:nvPr/>
        </p:nvSpPr>
        <p:spPr>
          <a:xfrm>
            <a:off x="138363" y="1502406"/>
            <a:ext cx="88672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400" dirty="0"/>
              <a:t>Einsteinnek tulajdonított logikai feladvány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Adott: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5 kert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5 tulajdonos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12 termény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507115D-936F-4E1D-B372-6A80D2FC9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883" y="2162912"/>
            <a:ext cx="5920467" cy="395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9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9010"/>
            <a:ext cx="7886700" cy="753554"/>
          </a:xfrm>
        </p:spPr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11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EFA0B0D-2D29-475A-BC6F-B7654AD624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36" y="2094089"/>
            <a:ext cx="6521578" cy="107741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06E9B15-E836-47EB-A212-30BFB959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34" y="4545666"/>
            <a:ext cx="6133956" cy="995368"/>
          </a:xfrm>
          <a:prstGeom prst="rect">
            <a:avLst/>
          </a:prstGeom>
        </p:spPr>
      </p:pic>
      <p:sp>
        <p:nvSpPr>
          <p:cNvPr id="10" name="Szövegdoboz 2">
            <a:extLst>
              <a:ext uri="{FF2B5EF4-FFF2-40B4-BE49-F238E27FC236}">
                <a16:creationId xmlns:a16="http://schemas.microsoft.com/office/drawing/2014/main" id="{39841D13-B0B8-4DA2-A5A2-95125A497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472" y="3089281"/>
            <a:ext cx="6301177" cy="9379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hu-H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constraint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forall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(t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Tulaj 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where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tulaj[t]=4) (</a:t>
            </a:r>
            <a:r>
              <a:rPr lang="hu-HU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sum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(z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Zoldsegek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 (termeszt[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z,t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])=3);</a:t>
            </a:r>
            <a:endParaRPr lang="hu-H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Szövegdoboz 2">
            <a:extLst>
              <a:ext uri="{FF2B5EF4-FFF2-40B4-BE49-F238E27FC236}">
                <a16:creationId xmlns:a16="http://schemas.microsoft.com/office/drawing/2014/main" id="{86F25DC7-8728-4838-B077-B40E9AE2E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234" y="5541034"/>
            <a:ext cx="6208583" cy="87774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hu-H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constraint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forall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(t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Tulaj)(tulaj[t]=4 -&gt; </a:t>
            </a:r>
            <a:r>
              <a:rPr lang="hu-HU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sum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(z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Zoldsegek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)(termeszt[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z,t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])=3);</a:t>
            </a:r>
            <a:endParaRPr lang="hu-H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0577F7CD-9049-455E-B1B2-6AEAADE49D6A}"/>
              </a:ext>
            </a:extLst>
          </p:cNvPr>
          <p:cNvSpPr txBox="1"/>
          <p:nvPr/>
        </p:nvSpPr>
        <p:spPr>
          <a:xfrm>
            <a:off x="187807" y="4084001"/>
            <a:ext cx="469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Logikai operátorok használata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9FA03E7D-BC57-4837-88E1-401F7D3D114C}"/>
              </a:ext>
            </a:extLst>
          </p:cNvPr>
          <p:cNvSpPr txBox="1"/>
          <p:nvPr/>
        </p:nvSpPr>
        <p:spPr>
          <a:xfrm>
            <a:off x="187807" y="1191895"/>
            <a:ext cx="469094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400" dirty="0"/>
              <a:t>Több módszer is alkalmazva lett: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Bináris</a:t>
            </a:r>
            <a:r>
              <a:rPr lang="hu-HU" dirty="0"/>
              <a:t> </a:t>
            </a:r>
            <a:r>
              <a:rPr lang="hu-HU" sz="2400" dirty="0"/>
              <a:t>mátrix</a:t>
            </a:r>
          </a:p>
        </p:txBody>
      </p:sp>
    </p:spTree>
    <p:extLst>
      <p:ext uri="{BB962C8B-B14F-4D97-AF65-F5344CB8AC3E}">
        <p14:creationId xmlns:p14="http://schemas.microsoft.com/office/powerpoint/2010/main" val="225945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9015"/>
            <a:ext cx="7886700" cy="768580"/>
          </a:xfrm>
        </p:spPr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12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DE43672-6366-462F-BC64-FD398B28F1E0}"/>
              </a:ext>
            </a:extLst>
          </p:cNvPr>
          <p:cNvSpPr txBox="1"/>
          <p:nvPr/>
        </p:nvSpPr>
        <p:spPr>
          <a:xfrm>
            <a:off x="276726" y="1183975"/>
            <a:ext cx="88672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hu-HU" sz="2400" dirty="0"/>
              <a:t>Tulaj hozzárendelési mátrix</a:t>
            </a:r>
          </a:p>
          <a:p>
            <a:pPr marL="0" lvl="1">
              <a:spcAft>
                <a:spcPts val="3000"/>
              </a:spcAft>
            </a:pPr>
            <a:r>
              <a:rPr lang="hu-HU" sz="2400" dirty="0"/>
              <a:t>	(A kikötések felépítése ugyan az, mint az első verziónál.)</a:t>
            </a:r>
          </a:p>
          <a:p>
            <a:pPr marL="342900" lvl="1" indent="-342900">
              <a:spcAft>
                <a:spcPts val="54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Termény halmazok</a:t>
            </a:r>
          </a:p>
          <a:p>
            <a:pPr marL="342900" lvl="1" indent="-342900">
              <a:spcAft>
                <a:spcPts val="84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Integer mátrix</a:t>
            </a:r>
          </a:p>
          <a:p>
            <a:pPr marL="0" lvl="1">
              <a:spcAft>
                <a:spcPts val="12600"/>
              </a:spcAft>
            </a:pPr>
            <a:r>
              <a:rPr lang="hu-HU" sz="2400" dirty="0"/>
              <a:t>Tömbökhöz plusz kikötés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05E58D7-36C5-4C65-9FE0-11FA11CBC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93" y="3755455"/>
            <a:ext cx="6390730" cy="987331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C2E7B0D-741C-4FBE-8BF7-2119A781B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373" y="5277403"/>
            <a:ext cx="5173980" cy="7239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E09BCFB-52F6-4686-A2F2-D94706ED32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87" t="68392" r="16307" b="22691"/>
          <a:stretch/>
        </p:blipFill>
        <p:spPr>
          <a:xfrm>
            <a:off x="1055530" y="2762328"/>
            <a:ext cx="7032939" cy="54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1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626"/>
            <a:ext cx="7886700" cy="12239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hu-HU" dirty="0"/>
              <a:t>Teszteredmények III.</a:t>
            </a:r>
            <a:br>
              <a:rPr lang="hu-HU" dirty="0"/>
            </a:br>
            <a:r>
              <a:rPr lang="hu-HU" sz="2000" b="1" dirty="0">
                <a:solidFill>
                  <a:schemeClr val="tx1"/>
                </a:solidFill>
              </a:rPr>
              <a:t>Megoldó verziói - modellek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13</a:t>
            </a:fld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3" y="1486433"/>
            <a:ext cx="7763774" cy="471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07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7A0344BB-0EF5-4717-A847-ACC7A7E9F3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17" y="1258211"/>
            <a:ext cx="5471161" cy="14018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D4955D7-34CA-43AC-A84B-A6B413D2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380" y="45993"/>
            <a:ext cx="7886700" cy="825449"/>
          </a:xfrm>
        </p:spPr>
        <p:txBody>
          <a:bodyPr/>
          <a:lstStyle/>
          <a:p>
            <a:r>
              <a:rPr lang="hu-HU" dirty="0"/>
              <a:t>Redundáns megkötések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19D2024-D3CF-486C-8D11-F9F9E491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14</a:t>
            </a:fld>
            <a:endParaRPr lang="hu-HU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8DF57169-8A54-4A75-99CA-62A7430C7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306555"/>
              </p:ext>
            </p:extLst>
          </p:nvPr>
        </p:nvGraphicFramePr>
        <p:xfrm>
          <a:off x="743785" y="2720408"/>
          <a:ext cx="7656427" cy="359193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01951">
                  <a:extLst>
                    <a:ext uri="{9D8B030D-6E8A-4147-A177-3AD203B41FA5}">
                      <a16:colId xmlns:a16="http://schemas.microsoft.com/office/drawing/2014/main" val="2069922602"/>
                    </a:ext>
                  </a:extLst>
                </a:gridCol>
                <a:gridCol w="1721006">
                  <a:extLst>
                    <a:ext uri="{9D8B030D-6E8A-4147-A177-3AD203B41FA5}">
                      <a16:colId xmlns:a16="http://schemas.microsoft.com/office/drawing/2014/main" val="2732399375"/>
                    </a:ext>
                  </a:extLst>
                </a:gridCol>
                <a:gridCol w="1968804">
                  <a:extLst>
                    <a:ext uri="{9D8B030D-6E8A-4147-A177-3AD203B41FA5}">
                      <a16:colId xmlns:a16="http://schemas.microsoft.com/office/drawing/2014/main" val="1486601713"/>
                    </a:ext>
                  </a:extLst>
                </a:gridCol>
                <a:gridCol w="1364666">
                  <a:extLst>
                    <a:ext uri="{9D8B030D-6E8A-4147-A177-3AD203B41FA5}">
                      <a16:colId xmlns:a16="http://schemas.microsoft.com/office/drawing/2014/main" val="3795495708"/>
                    </a:ext>
                  </a:extLst>
                </a:gridCol>
              </a:tblGrid>
              <a:tr h="5377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Elhagyott</a:t>
                      </a:r>
                      <a:r>
                        <a:rPr lang="hu-HU" sz="1400" baseline="0" dirty="0">
                          <a:effectLst/>
                        </a:rPr>
                        <a:t> korlátozások</a:t>
                      </a:r>
                      <a:endParaRPr lang="hu-H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Movies</a:t>
                      </a:r>
                      <a:r>
                        <a:rPr lang="hu-HU" sz="1800" dirty="0">
                          <a:effectLst/>
                        </a:rPr>
                        <a:t> </a:t>
                      </a:r>
                      <a:r>
                        <a:rPr lang="hu-HU" sz="1800" dirty="0" err="1">
                          <a:effectLst/>
                        </a:rPr>
                        <a:t>Night</a:t>
                      </a:r>
                      <a:endParaRPr lang="hu-HU" sz="1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(13-ból)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Fundraising</a:t>
                      </a:r>
                      <a:r>
                        <a:rPr lang="hu-HU" sz="1800" dirty="0">
                          <a:effectLst/>
                        </a:rPr>
                        <a:t> </a:t>
                      </a:r>
                      <a:r>
                        <a:rPr lang="hu-HU" sz="1800" dirty="0" err="1">
                          <a:effectLst/>
                        </a:rPr>
                        <a:t>Dinner</a:t>
                      </a:r>
                      <a:endParaRPr lang="hu-HU" sz="1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(21-ből)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Gardens</a:t>
                      </a:r>
                      <a:endParaRPr lang="hu-HU" sz="1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(21-ből)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9104570"/>
                  </a:ext>
                </a:extLst>
              </a:tr>
              <a:tr h="1143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1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3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7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5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9172704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2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3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15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5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9666172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3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13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2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7625422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4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4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1106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94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8B76F-95F6-45EE-A1ED-453655F2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88" y="123409"/>
            <a:ext cx="7543800" cy="730126"/>
          </a:xfrm>
        </p:spPr>
        <p:txBody>
          <a:bodyPr/>
          <a:lstStyle/>
          <a:p>
            <a:r>
              <a:rPr lang="hu-HU" dirty="0"/>
              <a:t>Összegzés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71D6050-03B7-4A11-BC69-7BB4B58D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15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30528F3-D689-428A-BB56-A46FC1922D71}"/>
              </a:ext>
            </a:extLst>
          </p:cNvPr>
          <p:cNvSpPr txBox="1"/>
          <p:nvPr/>
        </p:nvSpPr>
        <p:spPr>
          <a:xfrm>
            <a:off x="114300" y="2282992"/>
            <a:ext cx="88672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800" dirty="0"/>
              <a:t>Munkánk során megvizsgáltuk az „Einstein-féle” logikai feladványok szerkezetét és lehetséges megoldásukat. </a:t>
            </a:r>
          </a:p>
          <a:p>
            <a:pPr>
              <a:spcAft>
                <a:spcPts val="1800"/>
              </a:spcAft>
            </a:pPr>
            <a:r>
              <a:rPr lang="hu-HU" sz="2800" dirty="0"/>
              <a:t>A feladatok általános modellezése végett megismerkedtünk a korlátprogramozás módszereivel. </a:t>
            </a:r>
          </a:p>
          <a:p>
            <a:pPr>
              <a:spcAft>
                <a:spcPts val="1800"/>
              </a:spcAft>
            </a:pPr>
            <a:r>
              <a:rPr lang="hu-HU" sz="2800" dirty="0"/>
              <a:t>A feladatokat többféle módon modelleztük, és végül teszteltük őket bizonyos szempontok alapján.</a:t>
            </a:r>
          </a:p>
        </p:txBody>
      </p:sp>
    </p:spTree>
    <p:extLst>
      <p:ext uri="{BB962C8B-B14F-4D97-AF65-F5344CB8AC3E}">
        <p14:creationId xmlns:p14="http://schemas.microsoft.com/office/powerpoint/2010/main" val="4280160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FEFA12-4695-4AB3-A86E-924A6630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31914"/>
            <a:ext cx="7886700" cy="994172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Köszönjük a figyelmet!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3A0FA7EE-CF15-4E3A-953F-C5971B60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224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Logikai</a:t>
            </a:r>
            <a:r>
              <a:rPr lang="en-US" dirty="0"/>
              <a:t> </a:t>
            </a:r>
            <a:r>
              <a:rPr lang="en-US" dirty="0" err="1"/>
              <a:t>feladványok</a:t>
            </a:r>
            <a:endParaRPr lang="en-US" dirty="0"/>
          </a:p>
          <a:p>
            <a:r>
              <a:rPr lang="en-US" dirty="0" err="1"/>
              <a:t>Korlátprogramozás</a:t>
            </a:r>
            <a:endParaRPr lang="en-US" dirty="0"/>
          </a:p>
          <a:p>
            <a:r>
              <a:rPr lang="en-US" dirty="0" err="1"/>
              <a:t>Modellezési</a:t>
            </a:r>
            <a:r>
              <a:rPr lang="en-US" dirty="0"/>
              <a:t> </a:t>
            </a:r>
            <a:r>
              <a:rPr lang="en-US" dirty="0" err="1"/>
              <a:t>módszerek</a:t>
            </a:r>
            <a:endParaRPr lang="en-US" dirty="0"/>
          </a:p>
          <a:p>
            <a:r>
              <a:rPr lang="en-US" dirty="0" err="1"/>
              <a:t>Összehasonlító</a:t>
            </a:r>
            <a:r>
              <a:rPr lang="en-US" dirty="0"/>
              <a:t> </a:t>
            </a:r>
            <a:r>
              <a:rPr lang="en-US" dirty="0" err="1"/>
              <a:t>tesztek</a:t>
            </a:r>
            <a:endParaRPr lang="en-US" dirty="0"/>
          </a:p>
          <a:p>
            <a:r>
              <a:rPr lang="en-US" dirty="0" err="1"/>
              <a:t>Redundáns</a:t>
            </a:r>
            <a:r>
              <a:rPr lang="en-US" dirty="0"/>
              <a:t> </a:t>
            </a:r>
            <a:r>
              <a:rPr lang="en-US" dirty="0" err="1"/>
              <a:t>megkötések</a:t>
            </a:r>
            <a:r>
              <a:rPr lang="en-US" dirty="0"/>
              <a:t> </a:t>
            </a:r>
            <a:r>
              <a:rPr lang="en-US" dirty="0" err="1"/>
              <a:t>kiszűrése</a:t>
            </a:r>
            <a:endParaRPr lang="en-US" dirty="0"/>
          </a:p>
          <a:p>
            <a:r>
              <a:rPr lang="en-US" dirty="0" err="1"/>
              <a:t>Összegzés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459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452676-1263-4791-86B4-FC25F9E9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Logikai feladványok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F92542F-59D1-4271-9731-543CD62F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3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43F9B98-F190-4961-A193-87BA7CA1F8FE}"/>
              </a:ext>
            </a:extLst>
          </p:cNvPr>
          <p:cNvSpPr txBox="1"/>
          <p:nvPr/>
        </p:nvSpPr>
        <p:spPr>
          <a:xfrm>
            <a:off x="138363" y="2306930"/>
            <a:ext cx="88672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800" dirty="0"/>
              <a:t>Einstein-féle logikai feladványok</a:t>
            </a:r>
          </a:p>
          <a:p>
            <a:pPr>
              <a:spcAft>
                <a:spcPts val="1800"/>
              </a:spcAft>
            </a:pPr>
            <a:r>
              <a:rPr lang="hu-HU" sz="2800" dirty="0"/>
              <a:t>Zebra feladatok</a:t>
            </a:r>
          </a:p>
          <a:p>
            <a:pPr>
              <a:spcAft>
                <a:spcPts val="1800"/>
              </a:spcAft>
            </a:pPr>
            <a:endParaRPr lang="hu-HU" sz="2800" dirty="0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D26B6D1B-EE01-441C-A70F-7B514D54C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674155"/>
              </p:ext>
            </p:extLst>
          </p:nvPr>
        </p:nvGraphicFramePr>
        <p:xfrm>
          <a:off x="1396439" y="3991550"/>
          <a:ext cx="64362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6">
                  <a:extLst>
                    <a:ext uri="{9D8B030D-6E8A-4147-A177-3AD203B41FA5}">
                      <a16:colId xmlns:a16="http://schemas.microsoft.com/office/drawing/2014/main" val="3136596585"/>
                    </a:ext>
                  </a:extLst>
                </a:gridCol>
                <a:gridCol w="1147128">
                  <a:extLst>
                    <a:ext uri="{9D8B030D-6E8A-4147-A177-3AD203B41FA5}">
                      <a16:colId xmlns:a16="http://schemas.microsoft.com/office/drawing/2014/main" val="2805606202"/>
                    </a:ext>
                  </a:extLst>
                </a:gridCol>
                <a:gridCol w="1287242">
                  <a:extLst>
                    <a:ext uri="{9D8B030D-6E8A-4147-A177-3AD203B41FA5}">
                      <a16:colId xmlns:a16="http://schemas.microsoft.com/office/drawing/2014/main" val="1276901127"/>
                    </a:ext>
                  </a:extLst>
                </a:gridCol>
                <a:gridCol w="1287242">
                  <a:extLst>
                    <a:ext uri="{9D8B030D-6E8A-4147-A177-3AD203B41FA5}">
                      <a16:colId xmlns:a16="http://schemas.microsoft.com/office/drawing/2014/main" val="3494246853"/>
                    </a:ext>
                  </a:extLst>
                </a:gridCol>
                <a:gridCol w="1287242">
                  <a:extLst>
                    <a:ext uri="{9D8B030D-6E8A-4147-A177-3AD203B41FA5}">
                      <a16:colId xmlns:a16="http://schemas.microsoft.com/office/drawing/2014/main" val="3049950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fekete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kék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zöld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piros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39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keresztnév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Daniel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Joshua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Nicholas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Ryan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493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kedvenc film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akció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vígjáték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horror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thriller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59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i="0" dirty="0" err="1">
                          <a:solidFill>
                            <a:schemeClr val="tx1"/>
                          </a:solidFill>
                        </a:rPr>
                        <a:t>nassolnivaló</a:t>
                      </a:r>
                      <a:endParaRPr lang="hu-HU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süti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cracker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popkorn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10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életkor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11 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12 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13 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14 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309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51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71E464-FDA0-44ED-BAE0-76765A5D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Korlátprogramozás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927AD5E-958C-4218-A2F7-1714AA2A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4</a:t>
            </a:fld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EA50174-05F4-4DB5-AFA6-707EDDAD33F6}"/>
              </a:ext>
            </a:extLst>
          </p:cNvPr>
          <p:cNvSpPr txBox="1"/>
          <p:nvPr/>
        </p:nvSpPr>
        <p:spPr>
          <a:xfrm>
            <a:off x="138363" y="1401025"/>
            <a:ext cx="8867274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Ivan </a:t>
            </a:r>
            <a:r>
              <a:rPr lang="hu-HU" sz="2400" dirty="0" err="1"/>
              <a:t>Sutherland</a:t>
            </a:r>
            <a:r>
              <a:rPr lang="hu-HU" sz="2400" dirty="0"/>
              <a:t> (1963): </a:t>
            </a:r>
            <a:r>
              <a:rPr lang="hu-HU" sz="2400" dirty="0" err="1"/>
              <a:t>Sketchpad</a:t>
            </a:r>
            <a:endParaRPr lang="hu-HU" sz="2400" dirty="0"/>
          </a:p>
          <a:p>
            <a:r>
              <a:rPr lang="hu-HU" sz="2400" dirty="0"/>
              <a:t>1980-as években egyre keresettebb módszer lett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1990-es évektől eladható változatok</a:t>
            </a:r>
          </a:p>
          <a:p>
            <a:r>
              <a:rPr lang="hu-HU" sz="2400" dirty="0"/>
              <a:t>MiniZinc:  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	- grafikus szerkesztőprogram és nyelv is egyben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Christian </a:t>
            </a:r>
            <a:r>
              <a:rPr lang="hu-HU" sz="2400" dirty="0" err="1"/>
              <a:t>Schulte</a:t>
            </a:r>
            <a:r>
              <a:rPr lang="hu-HU" sz="2400" dirty="0"/>
              <a:t> (2005): Gecode megoldóprogram</a:t>
            </a:r>
          </a:p>
          <a:p>
            <a:r>
              <a:rPr lang="hu-HU" sz="2400" dirty="0"/>
              <a:t>Megoldó működése </a:t>
            </a:r>
            <a:r>
              <a:rPr lang="hu-HU" sz="2400" dirty="0" err="1"/>
              <a:t>propagációval</a:t>
            </a:r>
            <a:r>
              <a:rPr lang="hu-HU" sz="2400" dirty="0"/>
              <a:t>: 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	- folyamatosan csökken a változók lehetséges értékkészlete</a:t>
            </a:r>
          </a:p>
        </p:txBody>
      </p:sp>
    </p:spTree>
    <p:extLst>
      <p:ext uri="{BB962C8B-B14F-4D97-AF65-F5344CB8AC3E}">
        <p14:creationId xmlns:p14="http://schemas.microsoft.com/office/powerpoint/2010/main" val="117280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03A2FCAA-44F4-4121-9409-3F7C16B08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7" t="40" r="27888" b="76524"/>
          <a:stretch/>
        </p:blipFill>
        <p:spPr>
          <a:xfrm>
            <a:off x="4817326" y="1194936"/>
            <a:ext cx="3215791" cy="2383436"/>
          </a:xfrm>
          <a:prstGeom prst="rect">
            <a:avLst/>
          </a:prstGeom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B342F71-8953-4DC7-8EEB-C5E7385C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5</a:t>
            </a:fld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F1A90B6-D693-47C4-A4A4-06F4B3ADE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76"/>
          <a:stretch/>
        </p:blipFill>
        <p:spPr>
          <a:xfrm>
            <a:off x="1045746" y="1291131"/>
            <a:ext cx="3465869" cy="4976040"/>
          </a:xfrm>
          <a:prstGeom prst="rect">
            <a:avLst/>
          </a:prstGeom>
        </p:spPr>
      </p:pic>
      <p:sp>
        <p:nvSpPr>
          <p:cNvPr id="5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 txBox="1">
            <a:spLocks/>
          </p:cNvSpPr>
          <p:nvPr/>
        </p:nvSpPr>
        <p:spPr>
          <a:xfrm>
            <a:off x="543393" y="88902"/>
            <a:ext cx="7543800" cy="7301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Térképszínezés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87693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93" y="88902"/>
            <a:ext cx="7543800" cy="730126"/>
          </a:xfrm>
        </p:spPr>
        <p:txBody>
          <a:bodyPr>
            <a:normAutofit/>
          </a:bodyPr>
          <a:lstStyle/>
          <a:p>
            <a:r>
              <a:rPr lang="hu-HU" dirty="0"/>
              <a:t>„Zebra” feladatok</a:t>
            </a:r>
            <a:endParaRPr lang="hu-HU" sz="32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799F892-52D9-47BE-8E31-56A1731C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6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FDE817F-09DE-42BC-8A28-394FF6F01DF2}"/>
              </a:ext>
            </a:extLst>
          </p:cNvPr>
          <p:cNvSpPr txBox="1"/>
          <p:nvPr/>
        </p:nvSpPr>
        <p:spPr>
          <a:xfrm>
            <a:off x="543393" y="819028"/>
            <a:ext cx="886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Kikötés: A fekete ruhás hölgytől valahol jobbra ül a 60 éves adományozó.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14" y="2082799"/>
            <a:ext cx="7390250" cy="690503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44" y="4388735"/>
            <a:ext cx="6558991" cy="77086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60164" y="3026107"/>
            <a:ext cx="893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constraint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en-US" sz="1400" dirty="0">
                <a:latin typeface="Consolas" panose="020B0609020204030204" pitchFamily="49" charset="0"/>
              </a:rPr>
              <a:t>(x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PEOPLE)(dress[black, x]=1 -&gt;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latin typeface="Consolas" panose="020B0609020204030204" pitchFamily="49" charset="0"/>
              </a:rPr>
              <a:t>(p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x+1..db)(age[sixty, p])=1);</a:t>
            </a:r>
            <a:endParaRPr lang="hu-HU" sz="1400" dirty="0">
              <a:latin typeface="Consolas" panose="020B0609020204030204" pitchFamily="49" charset="0"/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358937" y="5310720"/>
            <a:ext cx="853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constraint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en-US" sz="1400">
                <a:latin typeface="Consolas" panose="020B0609020204030204" pitchFamily="49" charset="0"/>
              </a:rPr>
              <a:t>(x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>
                <a:latin typeface="Consolas" panose="020B0609020204030204" pitchFamily="49" charset="0"/>
              </a:rPr>
              <a:t> PEOPLE)(dress[black, x] &lt;=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sum</a:t>
            </a:r>
            <a:r>
              <a:rPr lang="en-US" sz="1400">
                <a:latin typeface="Consolas" panose="020B0609020204030204" pitchFamily="49" charset="0"/>
              </a:rPr>
              <a:t>(p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>
                <a:latin typeface="Consolas" panose="020B0609020204030204" pitchFamily="49" charset="0"/>
              </a:rPr>
              <a:t> x+1..db)(age[sixty, p]));</a:t>
            </a:r>
            <a:endParaRPr lang="hu-HU" sz="1400" dirty="0">
              <a:latin typeface="Consolas" panose="020B0609020204030204" pitchFamily="49" charset="0"/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60164" y="1498023"/>
            <a:ext cx="371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I. Bináris mátrix logikai operátorokkal: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160164" y="3868282"/>
            <a:ext cx="389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II. Bináris mátrix relációs operátorokkal:</a:t>
            </a:r>
          </a:p>
        </p:txBody>
      </p:sp>
    </p:spTree>
    <p:extLst>
      <p:ext uri="{BB962C8B-B14F-4D97-AF65-F5344CB8AC3E}">
        <p14:creationId xmlns:p14="http://schemas.microsoft.com/office/powerpoint/2010/main" val="3218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1" y="88902"/>
            <a:ext cx="7543800" cy="730126"/>
          </a:xfrm>
        </p:spPr>
        <p:txBody>
          <a:bodyPr>
            <a:normAutofit/>
          </a:bodyPr>
          <a:lstStyle/>
          <a:p>
            <a:r>
              <a:rPr lang="hu-HU" dirty="0"/>
              <a:t>„Zebra” feladatok</a:t>
            </a:r>
            <a:endParaRPr lang="hu-HU" sz="32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799F892-52D9-47BE-8E31-56A1731C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7</a:t>
            </a:fld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FDE817F-09DE-42BC-8A28-394FF6F01DF2}"/>
              </a:ext>
            </a:extLst>
          </p:cNvPr>
          <p:cNvSpPr txBox="1"/>
          <p:nvPr/>
        </p:nvSpPr>
        <p:spPr>
          <a:xfrm>
            <a:off x="543393" y="819028"/>
            <a:ext cx="886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Kikötés: A fekete ruhás hölgytől valahol jobbra ül a 60 éves adományozó.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3597"/>
            <a:ext cx="9144000" cy="708548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16" y="4752268"/>
            <a:ext cx="7122831" cy="383722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561051" y="5322847"/>
            <a:ext cx="8135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constraint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a,b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PEOPLE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</a:rPr>
              <a:t> a&lt;b)(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latin typeface="Consolas" panose="020B0609020204030204" pitchFamily="49" charset="0"/>
              </a:rPr>
              <a:t>(age[a]=sixty /\ dress[b]=black))</a:t>
            </a:r>
            <a:r>
              <a:rPr lang="hu-HU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0" y="2956243"/>
            <a:ext cx="925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constraint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hu-HU" altLang="hu-HU" sz="1400" dirty="0">
                <a:latin typeface="Consolas" panose="020B0609020204030204" pitchFamily="49" charset="0"/>
              </a:rPr>
              <a:t>(x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PEOPLE)(</a:t>
            </a:r>
            <a:r>
              <a:rPr lang="hu-HU" altLang="hu-HU" sz="1400" dirty="0" err="1">
                <a:latin typeface="Consolas" panose="020B0609020204030204" pitchFamily="49" charset="0"/>
              </a:rPr>
              <a:t>dress</a:t>
            </a:r>
            <a:r>
              <a:rPr lang="hu-HU" altLang="hu-HU" sz="1400" dirty="0">
                <a:latin typeface="Consolas" panose="020B0609020204030204" pitchFamily="49" charset="0"/>
              </a:rPr>
              <a:t>[x]=</a:t>
            </a:r>
            <a:r>
              <a:rPr lang="hu-HU" altLang="hu-HU" sz="1400" dirty="0" err="1">
                <a:latin typeface="Consolas" panose="020B0609020204030204" pitchFamily="49" charset="0"/>
              </a:rPr>
              <a:t>black</a:t>
            </a:r>
            <a:r>
              <a:rPr lang="hu-HU" altLang="hu-HU" sz="1400" dirty="0">
                <a:latin typeface="Consolas" panose="020B0609020204030204" pitchFamily="49" charset="0"/>
              </a:rPr>
              <a:t> -&gt;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count</a:t>
            </a:r>
            <a:r>
              <a:rPr lang="hu-HU" altLang="hu-HU" sz="1400" dirty="0">
                <a:latin typeface="Consolas" panose="020B0609020204030204" pitchFamily="49" charset="0"/>
              </a:rPr>
              <a:t>([</a:t>
            </a:r>
            <a:r>
              <a:rPr lang="hu-HU" altLang="hu-HU" sz="1400" dirty="0" err="1">
                <a:latin typeface="Consolas" panose="020B0609020204030204" pitchFamily="49" charset="0"/>
              </a:rPr>
              <a:t>age</a:t>
            </a:r>
            <a:r>
              <a:rPr lang="hu-HU" altLang="hu-HU" sz="1400" dirty="0">
                <a:latin typeface="Consolas" panose="020B0609020204030204" pitchFamily="49" charset="0"/>
              </a:rPr>
              <a:t>[p] | </a:t>
            </a:r>
            <a:r>
              <a:rPr lang="hu-HU" altLang="hu-HU" sz="1400" dirty="0" err="1">
                <a:latin typeface="Consolas" panose="020B0609020204030204" pitchFamily="49" charset="0"/>
              </a:rPr>
              <a:t>p</a:t>
            </a:r>
            <a:r>
              <a:rPr lang="hu-HU" altLang="hu-HU" sz="1400" dirty="0">
                <a:latin typeface="Consolas" panose="020B0609020204030204" pitchFamily="49" charset="0"/>
              </a:rPr>
              <a:t>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x+1..db], </a:t>
            </a:r>
            <a:r>
              <a:rPr lang="hu-HU" altLang="hu-HU" sz="1400" dirty="0" err="1">
                <a:latin typeface="Consolas" panose="020B0609020204030204" pitchFamily="49" charset="0"/>
              </a:rPr>
              <a:t>sixty</a:t>
            </a:r>
            <a:r>
              <a:rPr lang="hu-HU" altLang="hu-HU" sz="1400" dirty="0">
                <a:latin typeface="Consolas" panose="020B0609020204030204" pitchFamily="49" charset="0"/>
              </a:rPr>
              <a:t>)=1)</a:t>
            </a:r>
          </a:p>
          <a:p>
            <a:r>
              <a:rPr lang="hu-HU" altLang="hu-HU" sz="1400" dirty="0">
                <a:latin typeface="Consolas" panose="020B0609020204030204" pitchFamily="49" charset="0"/>
              </a:rPr>
              <a:t> 	/\ 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hu-HU" altLang="hu-HU" sz="1400" dirty="0">
                <a:latin typeface="Consolas" panose="020B0609020204030204" pitchFamily="49" charset="0"/>
              </a:rPr>
              <a:t>(x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PEOPLE)(</a:t>
            </a:r>
            <a:r>
              <a:rPr lang="hu-HU" altLang="hu-HU" sz="1400" dirty="0" err="1">
                <a:latin typeface="Consolas" panose="020B0609020204030204" pitchFamily="49" charset="0"/>
              </a:rPr>
              <a:t>age</a:t>
            </a:r>
            <a:r>
              <a:rPr lang="hu-HU" altLang="hu-HU" sz="1400" dirty="0">
                <a:latin typeface="Consolas" panose="020B0609020204030204" pitchFamily="49" charset="0"/>
              </a:rPr>
              <a:t>[x]=</a:t>
            </a:r>
            <a:r>
              <a:rPr lang="hu-HU" altLang="hu-HU" sz="1400" dirty="0" err="1">
                <a:latin typeface="Consolas" panose="020B0609020204030204" pitchFamily="49" charset="0"/>
              </a:rPr>
              <a:t>sixty</a:t>
            </a:r>
            <a:r>
              <a:rPr lang="hu-HU" altLang="hu-HU" sz="1400" dirty="0">
                <a:latin typeface="Consolas" panose="020B0609020204030204" pitchFamily="49" charset="0"/>
              </a:rPr>
              <a:t> -&gt;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count</a:t>
            </a:r>
            <a:r>
              <a:rPr lang="hu-HU" altLang="hu-HU" sz="1400" dirty="0">
                <a:latin typeface="Consolas" panose="020B0609020204030204" pitchFamily="49" charset="0"/>
              </a:rPr>
              <a:t>([</a:t>
            </a:r>
            <a:r>
              <a:rPr lang="hu-HU" altLang="hu-HU" sz="1400" dirty="0" err="1">
                <a:latin typeface="Consolas" panose="020B0609020204030204" pitchFamily="49" charset="0"/>
              </a:rPr>
              <a:t>dress</a:t>
            </a:r>
            <a:r>
              <a:rPr lang="hu-HU" altLang="hu-HU" sz="1400" dirty="0">
                <a:latin typeface="Consolas" panose="020B0609020204030204" pitchFamily="49" charset="0"/>
              </a:rPr>
              <a:t>[p] | </a:t>
            </a:r>
            <a:r>
              <a:rPr lang="hu-HU" altLang="hu-HU" sz="1400" dirty="0" err="1">
                <a:latin typeface="Consolas" panose="020B0609020204030204" pitchFamily="49" charset="0"/>
              </a:rPr>
              <a:t>p</a:t>
            </a:r>
            <a:r>
              <a:rPr lang="hu-HU" altLang="hu-HU" sz="1400" dirty="0">
                <a:latin typeface="Consolas" panose="020B0609020204030204" pitchFamily="49" charset="0"/>
              </a:rPr>
              <a:t>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1..x-1], </a:t>
            </a:r>
            <a:r>
              <a:rPr lang="hu-HU" altLang="hu-HU" sz="1400" dirty="0" err="1">
                <a:latin typeface="Consolas" panose="020B0609020204030204" pitchFamily="49" charset="0"/>
              </a:rPr>
              <a:t>black</a:t>
            </a:r>
            <a:r>
              <a:rPr lang="hu-HU" altLang="hu-HU" sz="1400" dirty="0">
                <a:latin typeface="Consolas" panose="020B0609020204030204" pitchFamily="49" charset="0"/>
              </a:rPr>
              <a:t>)=1);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160164" y="1498023"/>
            <a:ext cx="127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III. Tömbök: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160163" y="4196079"/>
            <a:ext cx="301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IV. Tömbök, </a:t>
            </a:r>
            <a:r>
              <a:rPr lang="hu-HU" u="sng" dirty="0" err="1"/>
              <a:t>where</a:t>
            </a:r>
            <a:r>
              <a:rPr lang="hu-HU" u="sng" dirty="0"/>
              <a:t> záradékkal:</a:t>
            </a:r>
          </a:p>
        </p:txBody>
      </p:sp>
    </p:spTree>
    <p:extLst>
      <p:ext uri="{BB962C8B-B14F-4D97-AF65-F5344CB8AC3E}">
        <p14:creationId xmlns:p14="http://schemas.microsoft.com/office/powerpoint/2010/main" val="232248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88" y="103517"/>
            <a:ext cx="7886700" cy="11282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dirty="0"/>
              <a:t>Teszteredmények I.</a:t>
            </a:r>
            <a:br>
              <a:rPr lang="hu-HU" dirty="0"/>
            </a:br>
            <a:r>
              <a:rPr lang="hu-HU" sz="2000" b="1" dirty="0">
                <a:solidFill>
                  <a:schemeClr val="tx1"/>
                </a:solidFill>
              </a:rPr>
              <a:t>Különböző </a:t>
            </a:r>
            <a:r>
              <a:rPr lang="hu-HU" sz="2000" b="1" dirty="0" err="1">
                <a:solidFill>
                  <a:schemeClr val="tx1"/>
                </a:solidFill>
              </a:rPr>
              <a:t>összetettségű</a:t>
            </a:r>
            <a:r>
              <a:rPr lang="hu-HU" sz="2000" b="1" dirty="0">
                <a:solidFill>
                  <a:schemeClr val="tx1"/>
                </a:solidFill>
              </a:rPr>
              <a:t> feladványok - modellek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8</a:t>
            </a:fld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0" y="1336135"/>
            <a:ext cx="7765200" cy="497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0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760"/>
            <a:ext cx="7886700" cy="1172233"/>
          </a:xfrm>
        </p:spPr>
        <p:txBody>
          <a:bodyPr/>
          <a:lstStyle/>
          <a:p>
            <a:r>
              <a:rPr lang="hu-HU" dirty="0"/>
              <a:t>Teszteredmények II.</a:t>
            </a:r>
            <a:br>
              <a:rPr lang="hu-HU" dirty="0"/>
            </a:br>
            <a:r>
              <a:rPr lang="hu-HU" sz="2000" b="1" dirty="0">
                <a:solidFill>
                  <a:schemeClr val="tx1"/>
                </a:solidFill>
              </a:rPr>
              <a:t>Nehéz/óriás feladvány - modellek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9</a:t>
            </a:fld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0" y="1374090"/>
            <a:ext cx="7765200" cy="498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373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Kék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1973</TotalTime>
  <Words>500</Words>
  <Application>Microsoft Office PowerPoint</Application>
  <PresentationFormat>Diavetítés a képernyőre (4:3 oldalarány)</PresentationFormat>
  <Paragraphs>132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Times New Roman</vt:lpstr>
      <vt:lpstr>Retrospektív</vt:lpstr>
      <vt:lpstr>Logikai feladványok megoldása korlátprogramozással</vt:lpstr>
      <vt:lpstr>Tartalom</vt:lpstr>
      <vt:lpstr>Logikai feladványok</vt:lpstr>
      <vt:lpstr>Korlátprogramozás</vt:lpstr>
      <vt:lpstr>PowerPoint-bemutató</vt:lpstr>
      <vt:lpstr>„Zebra” feladatok</vt:lpstr>
      <vt:lpstr>„Zebra” feladatok</vt:lpstr>
      <vt:lpstr>Teszteredmények I. Különböző összetettségű feladványok - modellek</vt:lpstr>
      <vt:lpstr>Teszteredmények II. Nehéz/óriás feladvány - modellek</vt:lpstr>
      <vt:lpstr>„Gardens” feladat</vt:lpstr>
      <vt:lpstr>„Gardens” feladat</vt:lpstr>
      <vt:lpstr>„Gardens” feladat</vt:lpstr>
      <vt:lpstr>Teszteredmények III. Megoldó verziói - modellek</vt:lpstr>
      <vt:lpstr>Redundáns megkötések</vt:lpstr>
      <vt:lpstr>Összegzés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Logikai feladványok megoldása korlátprogramozással</dc:title>
  <dc:creator>SósNiki</dc:creator>
  <cp:lastModifiedBy>SósNiki</cp:lastModifiedBy>
  <cp:revision>82</cp:revision>
  <dcterms:created xsi:type="dcterms:W3CDTF">2018-04-03T16:49:10Z</dcterms:created>
  <dcterms:modified xsi:type="dcterms:W3CDTF">2018-04-16T13:59:11Z</dcterms:modified>
</cp:coreProperties>
</file>