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8"/>
  </p:notesMasterIdLst>
  <p:sldIdLst>
    <p:sldId id="256" r:id="rId2"/>
    <p:sldId id="266" r:id="rId3"/>
    <p:sldId id="258" r:id="rId4"/>
    <p:sldId id="257" r:id="rId5"/>
    <p:sldId id="267" r:id="rId6"/>
    <p:sldId id="260" r:id="rId7"/>
    <p:sldId id="270" r:id="rId8"/>
    <p:sldId id="269" r:id="rId9"/>
    <p:sldId id="272" r:id="rId10"/>
    <p:sldId id="259" r:id="rId11"/>
    <p:sldId id="271" r:id="rId12"/>
    <p:sldId id="268" r:id="rId13"/>
    <p:sldId id="261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1"/>
    <a:srgbClr val="0066A4"/>
    <a:srgbClr val="4675A3"/>
    <a:srgbClr val="5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1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30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68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9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BB093D-7842-40CD-B34D-93DEC9DF4129}" type="datetime1">
              <a:rPr lang="hu-HU" smtClean="0"/>
              <a:t>2018. 04. 17.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5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0276"/>
            <a:ext cx="7543800" cy="730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5934" y="6485187"/>
            <a:ext cx="1153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676786BD-618E-4F38-B087-5D1176D55033}" type="slidenum">
              <a:rPr lang="hu-HU" smtClean="0"/>
              <a:pPr/>
              <a:t>‹#›</a:t>
            </a:fld>
            <a:r>
              <a:rPr lang="hu-HU" dirty="0"/>
              <a:t>/15</a:t>
            </a:r>
          </a:p>
        </p:txBody>
      </p:sp>
      <p:pic>
        <p:nvPicPr>
          <p:cNvPr id="16" name="Kép 1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76704"/>
            <a:ext cx="7543800" cy="220301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cap="all" dirty="0">
                <a:latin typeface="+mn-lt"/>
              </a:rPr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67"/>
            <a:ext cx="6858000" cy="24757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Szerzők: </a:t>
            </a:r>
            <a:r>
              <a:rPr lang="hu-HU" sz="2000" b="1" spc="0" dirty="0">
                <a:latin typeface="+mn-lt"/>
              </a:rPr>
              <a:t>Papp Ádám, Sós Nikolett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Mérnök informatikus </a:t>
            </a:r>
            <a:r>
              <a:rPr lang="hu-HU" sz="2000" spc="0" dirty="0" err="1">
                <a:latin typeface="+mn-lt"/>
              </a:rPr>
              <a:t>BSc</a:t>
            </a:r>
            <a:r>
              <a:rPr lang="hu-HU" sz="2000" spc="0" dirty="0">
                <a:latin typeface="+mn-lt"/>
              </a:rPr>
              <a:t>., I. évfolyam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Témavezető: Ősz Olivér</a:t>
            </a:r>
          </a:p>
          <a:p>
            <a:pPr algn="ctr">
              <a:lnSpc>
                <a:spcPts val="1400"/>
              </a:lnSpc>
            </a:pPr>
            <a:endParaRPr lang="hu-HU" sz="2000" spc="0" dirty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Széchenyi István Egyetem, GIVK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Informatika Tanszék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2018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Einsteinnek tulajdonított logikai feladvány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0"/>
            <a:ext cx="7886700" cy="7535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6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34" y="4545666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47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34" y="5541034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77F7CD-9049-455E-B1B2-6AEAADE49D6A}"/>
              </a:ext>
            </a:extLst>
          </p:cNvPr>
          <p:cNvSpPr txBox="1"/>
          <p:nvPr/>
        </p:nvSpPr>
        <p:spPr>
          <a:xfrm>
            <a:off x="187807" y="4084001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FA03E7D-BC57-4837-88E1-401F7D3D114C}"/>
              </a:ext>
            </a:extLst>
          </p:cNvPr>
          <p:cNvSpPr txBox="1"/>
          <p:nvPr/>
        </p:nvSpPr>
        <p:spPr>
          <a:xfrm>
            <a:off x="187807" y="1191895"/>
            <a:ext cx="4690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Több módszer is alkalmazva lett: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5"/>
            <a:ext cx="7886700" cy="76858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0" lvl="1">
              <a:spcAft>
                <a:spcPts val="12600"/>
              </a:spcAft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73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0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6"/>
            <a:ext cx="7886700" cy="1223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hu-HU" dirty="0"/>
              <a:t>Teszteredmények III.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Megoldó verziói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486433"/>
            <a:ext cx="7763774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7" y="125821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0" y="45993"/>
            <a:ext cx="7886700" cy="825449"/>
          </a:xfrm>
        </p:spPr>
        <p:txBody>
          <a:bodyPr/>
          <a:lstStyle/>
          <a:p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06555"/>
              </p:ext>
            </p:extLst>
          </p:nvPr>
        </p:nvGraphicFramePr>
        <p:xfrm>
          <a:off x="743785" y="2720408"/>
          <a:ext cx="7656427" cy="3591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Elhagyott</a:t>
                      </a:r>
                      <a:r>
                        <a:rPr lang="hu-HU" sz="1400" baseline="0" dirty="0">
                          <a:effectLst/>
                        </a:rPr>
                        <a:t> korlátozások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Movies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Night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(13-ból)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Fundraising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Dinner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Gardens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1143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1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2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3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4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14300" y="2282992"/>
            <a:ext cx="8867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Munkánk során megvizsgáltuk az „Einstein-féle” logikai feladványok szerkezetét és lehetséges megoldásukat.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feladatokat többféle módon modelleztük, és végül teszteltük őket bizonyos szempontok alapján.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feladványok</a:t>
            </a:r>
            <a:endParaRPr lang="en-US" dirty="0"/>
          </a:p>
          <a:p>
            <a:r>
              <a:rPr lang="en-US" dirty="0" err="1"/>
              <a:t>Korlátprogramozás</a:t>
            </a:r>
            <a:endParaRPr lang="en-US" dirty="0"/>
          </a:p>
          <a:p>
            <a:r>
              <a:rPr lang="en-US" dirty="0" err="1"/>
              <a:t>Modellezési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en-US" dirty="0"/>
          </a:p>
          <a:p>
            <a:r>
              <a:rPr lang="en-US" dirty="0" err="1"/>
              <a:t>Összehasonlító</a:t>
            </a:r>
            <a:r>
              <a:rPr lang="en-US" dirty="0"/>
              <a:t> </a:t>
            </a:r>
            <a:r>
              <a:rPr lang="en-US" dirty="0" err="1"/>
              <a:t>tesztek</a:t>
            </a:r>
            <a:endParaRPr lang="en-US" dirty="0"/>
          </a:p>
          <a:p>
            <a:r>
              <a:rPr lang="en-US" dirty="0" err="1"/>
              <a:t>Redundáns</a:t>
            </a:r>
            <a:r>
              <a:rPr lang="en-US" dirty="0"/>
              <a:t> </a:t>
            </a:r>
            <a:r>
              <a:rPr lang="en-US" dirty="0" err="1"/>
              <a:t>megkötések</a:t>
            </a:r>
            <a:r>
              <a:rPr lang="en-US" dirty="0"/>
              <a:t> </a:t>
            </a:r>
            <a:r>
              <a:rPr lang="en-US" dirty="0" err="1"/>
              <a:t>kiszűrése</a:t>
            </a:r>
            <a:endParaRPr lang="en-US" dirty="0"/>
          </a:p>
          <a:p>
            <a:r>
              <a:rPr lang="en-US" dirty="0" err="1"/>
              <a:t>Összegzés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138363" y="2306930"/>
            <a:ext cx="88672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Einstein-féle logikai feladványok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Zebra feladatok</a:t>
            </a:r>
          </a:p>
          <a:p>
            <a:pPr>
              <a:spcAft>
                <a:spcPts val="1800"/>
              </a:spcAft>
            </a:pPr>
            <a:endParaRPr lang="hu-HU" sz="2800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74155"/>
              </p:ext>
            </p:extLst>
          </p:nvPr>
        </p:nvGraphicFramePr>
        <p:xfrm>
          <a:off x="1396439" y="3991550"/>
          <a:ext cx="6436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6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endParaRPr lang="hu-H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1401025"/>
            <a:ext cx="886727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r>
              <a:rPr lang="hu-HU" sz="2400" dirty="0"/>
              <a:t>MiniZinc: 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grafikus szerkesztőprogram és nyelv is egyben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 megoldóprogram</a:t>
            </a:r>
          </a:p>
          <a:p>
            <a:r>
              <a:rPr lang="hu-HU" sz="2400" dirty="0"/>
              <a:t>Megoldó működése </a:t>
            </a:r>
            <a:r>
              <a:rPr lang="hu-HU" sz="2400" dirty="0" err="1"/>
              <a:t>propagációval</a:t>
            </a:r>
            <a:r>
              <a:rPr lang="hu-HU" sz="2400" dirty="0"/>
              <a:t>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folyamatosan csökken a változók lehetséges értékkészlete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4817326" y="1194936"/>
            <a:ext cx="3215791" cy="238343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88902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FB64181-B7A7-4F2C-975F-75D7BD37C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9" y="1194936"/>
            <a:ext cx="3907678" cy="52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4" y="2082799"/>
            <a:ext cx="7390250" cy="6905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4" y="4388735"/>
            <a:ext cx="6558991" cy="77086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60164" y="3026107"/>
            <a:ext cx="893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(x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PEOPLE)(dress[black, x]=1 -&gt;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latin typeface="Consolas" panose="020B0609020204030204" pitchFamily="49" charset="0"/>
              </a:rPr>
              <a:t>(p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x+1..db)(age[sixty, p])=1);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937" y="5310720"/>
            <a:ext cx="853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>
                <a:latin typeface="Consolas" panose="020B0609020204030204" pitchFamily="49" charset="0"/>
              </a:rPr>
              <a:t>(x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PEOPLE)(dress[black, x] &lt;=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latin typeface="Consolas" panose="020B0609020204030204" pitchFamily="49" charset="0"/>
              </a:rPr>
              <a:t>(p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x+1..db)(age[sixty, p]));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98023"/>
            <a:ext cx="37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I. Bináris mátrix logikai operátorokkal: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60164" y="3868282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II. Bináris mátrix relációs operátorokkal:</a:t>
            </a:r>
          </a:p>
        </p:txBody>
      </p:sp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1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97"/>
            <a:ext cx="9144000" cy="70854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6" y="4752268"/>
            <a:ext cx="7122831" cy="38372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61051" y="5322847"/>
            <a:ext cx="813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a&lt;b)(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(age[a]=sixty /\ dress[b]=black))</a:t>
            </a:r>
            <a:r>
              <a:rPr lang="hu-HU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0" y="2956243"/>
            <a:ext cx="925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x+1..db], 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)=1)</a:t>
            </a:r>
          </a:p>
          <a:p>
            <a:r>
              <a:rPr lang="hu-HU" altLang="hu-HU" sz="1400" dirty="0">
                <a:latin typeface="Consolas" panose="020B0609020204030204" pitchFamily="49" charset="0"/>
              </a:rPr>
              <a:t> 	/\ 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1..x-1], 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)=1);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60164" y="1498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III. Tömbök: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3" y="4196079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IV. Tömbök, </a:t>
            </a:r>
            <a:r>
              <a:rPr lang="hu-HU" u="sng" dirty="0" err="1"/>
              <a:t>where</a:t>
            </a:r>
            <a:r>
              <a:rPr lang="hu-HU" u="sng" dirty="0"/>
              <a:t> záradékkal:</a:t>
            </a:r>
          </a:p>
        </p:txBody>
      </p:sp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103517"/>
            <a:ext cx="7886700" cy="1128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Teszteredmények 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Különböző </a:t>
            </a:r>
            <a:r>
              <a:rPr lang="hu-HU" sz="2000" b="1" dirty="0" err="1">
                <a:solidFill>
                  <a:schemeClr val="tx1"/>
                </a:solidFill>
              </a:rPr>
              <a:t>összetettségű</a:t>
            </a:r>
            <a:r>
              <a:rPr lang="hu-HU" sz="2000" b="1" dirty="0">
                <a:solidFill>
                  <a:schemeClr val="tx1"/>
                </a:solidFill>
              </a:rPr>
              <a:t>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36135"/>
            <a:ext cx="7765200" cy="4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0"/>
            <a:ext cx="7886700" cy="1172233"/>
          </a:xfrm>
        </p:spPr>
        <p:txBody>
          <a:bodyPr/>
          <a:lstStyle/>
          <a:p>
            <a:r>
              <a:rPr lang="hu-HU" dirty="0"/>
              <a:t>Teszteredmények 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Nehéz/óriás feladvány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74090"/>
            <a:ext cx="7765200" cy="49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1994</TotalTime>
  <Words>500</Words>
  <Application>Microsoft Office PowerPoint</Application>
  <PresentationFormat>Diavetítés a képernyőre (4:3 oldalarány)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Retrospektív</vt:lpstr>
      <vt:lpstr>Logikai feladványok megoldása korlátprogramozással</vt:lpstr>
      <vt:lpstr>Tartalom</vt:lpstr>
      <vt:lpstr>Logikai feladványok</vt:lpstr>
      <vt:lpstr>Korlátprogramozás</vt:lpstr>
      <vt:lpstr>PowerPoint-bemutató</vt:lpstr>
      <vt:lpstr>„Zebra” feladatok</vt:lpstr>
      <vt:lpstr>„Zebra” feladatok</vt:lpstr>
      <vt:lpstr>Teszteredmények I. Különböző összetettségű feladványok - modellek</vt:lpstr>
      <vt:lpstr>Teszteredmények II. Nehéz/óriás feladvány - modellek</vt:lpstr>
      <vt:lpstr>„Gardens” feladat</vt:lpstr>
      <vt:lpstr>„Gardens” feladat</vt:lpstr>
      <vt:lpstr>„Gardens” feladat</vt:lpstr>
      <vt:lpstr>Teszteredmények III. Megoldó verziói - modellek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84</cp:revision>
  <dcterms:created xsi:type="dcterms:W3CDTF">2018-04-03T16:49:10Z</dcterms:created>
  <dcterms:modified xsi:type="dcterms:W3CDTF">2018-04-17T09:00:03Z</dcterms:modified>
</cp:coreProperties>
</file>