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8"/>
  </p:notesMasterIdLst>
  <p:sldIdLst>
    <p:sldId id="256" r:id="rId2"/>
    <p:sldId id="266" r:id="rId3"/>
    <p:sldId id="258" r:id="rId4"/>
    <p:sldId id="257" r:id="rId5"/>
    <p:sldId id="267" r:id="rId6"/>
    <p:sldId id="260" r:id="rId7"/>
    <p:sldId id="270" r:id="rId8"/>
    <p:sldId id="269" r:id="rId9"/>
    <p:sldId id="272" r:id="rId10"/>
    <p:sldId id="259" r:id="rId11"/>
    <p:sldId id="271" r:id="rId12"/>
    <p:sldId id="268" r:id="rId13"/>
    <p:sldId id="261" r:id="rId14"/>
    <p:sldId id="262" r:id="rId15"/>
    <p:sldId id="264" r:id="rId16"/>
    <p:sldId id="265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A31"/>
    <a:srgbClr val="0066A4"/>
    <a:srgbClr val="4675A3"/>
    <a:srgbClr val="5D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282D-D81D-4BF8-9895-AC698DE2A975}" type="datetimeFigureOut">
              <a:rPr lang="hu-HU" smtClean="0"/>
              <a:t>2018. 04. 15.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A75-BE30-4041-9779-6DB6546B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5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87B-02A7-472E-A63B-E2AA6EA769CA}" type="datetime1">
              <a:rPr lang="hu-HU" smtClean="0"/>
              <a:t>2018. 04. 15.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9C6B-342B-4BF9-8B1A-D54914C7E78B}" type="datetime1">
              <a:rPr lang="hu-HU" smtClean="0"/>
              <a:t>2018. 04. 15.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02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1E20-0B80-441C-A219-14B0C111F8A4}" type="datetime1">
              <a:rPr lang="hu-HU" smtClean="0"/>
              <a:t>2018. 04. 15.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5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61C5-A889-458F-89AF-EEE72626CAE9}" type="datetime1">
              <a:rPr lang="hu-HU" smtClean="0"/>
              <a:t>2018. 04. 15.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145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5D89-7BCE-478D-AB70-4D9B0230C013}" type="datetime1">
              <a:rPr lang="hu-HU" smtClean="0"/>
              <a:t>2018. 04. 15.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0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6DF3-9923-4C9E-B5CF-2760C80C9AAE}" type="datetime1">
              <a:rPr lang="hu-HU" smtClean="0"/>
              <a:t>2018. 04. 15.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3052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0A02-F1D2-4B6F-A5C9-21ECF68D20F7}" type="datetime1">
              <a:rPr lang="hu-HU" smtClean="0"/>
              <a:t>2018. 04. 15.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68167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8066-8305-4AEE-AA62-5F8D66DBDEB8}" type="datetime1">
              <a:rPr lang="hu-HU" smtClean="0"/>
              <a:t>2018. 04. 15.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99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A921-3F6C-4D1B-845A-272145B802A9}" type="datetime1">
              <a:rPr lang="hu-HU" smtClean="0"/>
              <a:t>2018. 04. 15.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Rectangle 6"/>
          <p:cNvSpPr/>
          <p:nvPr userDrawn="1"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/>
          <p:cNvSpPr/>
          <p:nvPr userDrawn="1"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Kép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BB093D-7842-40CD-B34D-93DEC9DF4129}" type="datetime1">
              <a:rPr lang="hu-HU" smtClean="0"/>
              <a:t>2018. 04. 15.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25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55C-E42C-44F1-898C-4145C2FBF83B}" type="datetime1">
              <a:rPr lang="hu-HU" smtClean="0"/>
              <a:t>2018. 04. 15.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3" t="10513" r="17212" b="9606"/>
          <a:stretch/>
        </p:blipFill>
        <p:spPr>
          <a:xfrm>
            <a:off x="-3" y="5706531"/>
            <a:ext cx="655191" cy="795589"/>
          </a:xfrm>
          <a:prstGeom prst="rect">
            <a:avLst/>
          </a:prstGeom>
        </p:spPr>
      </p:pic>
      <p:sp>
        <p:nvSpPr>
          <p:cNvPr id="14" name="Rectangle 8"/>
          <p:cNvSpPr/>
          <p:nvPr userDrawn="1"/>
        </p:nvSpPr>
        <p:spPr>
          <a:xfrm>
            <a:off x="-2" y="6459786"/>
            <a:ext cx="9144001" cy="418519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1" y="-8668"/>
            <a:ext cx="9144001" cy="908015"/>
          </a:xfrm>
          <a:prstGeom prst="rect">
            <a:avLst/>
          </a:prstGeom>
          <a:solidFill>
            <a:srgbClr val="006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3" y="901306"/>
            <a:ext cx="9144001" cy="278866"/>
          </a:xfrm>
          <a:prstGeom prst="rect">
            <a:avLst/>
          </a:prstGeom>
          <a:solidFill>
            <a:srgbClr val="FD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0276"/>
            <a:ext cx="7543800" cy="730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FEAC61-D054-47B6-B1A3-F182E84601BD}" type="datetime1">
              <a:rPr lang="hu-HU" smtClean="0"/>
              <a:t>2018. 04. 15.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5934" y="6485187"/>
            <a:ext cx="1153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676786BD-618E-4F38-B087-5D1176D55033}" type="slidenum">
              <a:rPr lang="hu-HU" smtClean="0"/>
              <a:pPr/>
              <a:t>‹#›</a:t>
            </a:fld>
            <a:r>
              <a:rPr lang="hu-HU" dirty="0" smtClean="0"/>
              <a:t>/15</a:t>
            </a:r>
            <a:endParaRPr lang="hu-HU" dirty="0"/>
          </a:p>
        </p:txBody>
      </p:sp>
      <p:pic>
        <p:nvPicPr>
          <p:cNvPr id="16" name="Kép 15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1" r="30092"/>
          <a:stretch/>
        </p:blipFill>
        <p:spPr>
          <a:xfrm>
            <a:off x="8458200" y="1332"/>
            <a:ext cx="685800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EBC0285-A2BD-4B16-99D1-07781D59B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276704"/>
            <a:ext cx="7543800" cy="2203014"/>
          </a:xfrm>
        </p:spPr>
        <p:txBody>
          <a:bodyPr>
            <a:normAutofit fontScale="90000"/>
          </a:bodyPr>
          <a:lstStyle/>
          <a:p>
            <a:pPr algn="ctr"/>
            <a:r>
              <a:rPr lang="hu-HU" sz="5400" cap="all" dirty="0">
                <a:latin typeface="+mn-lt"/>
              </a:rPr>
              <a:t>Logikai feladványok megoldása korlátprogramozással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7DB2DDC9-0531-433E-AE33-F07B4E9C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67"/>
            <a:ext cx="6858000" cy="2475786"/>
          </a:xfrm>
        </p:spPr>
        <p:txBody>
          <a:bodyPr>
            <a:noAutofit/>
          </a:bodyPr>
          <a:lstStyle/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Szerzők: </a:t>
            </a:r>
            <a:r>
              <a:rPr lang="hu-HU" sz="2000" b="1" spc="0" dirty="0">
                <a:latin typeface="+mn-lt"/>
              </a:rPr>
              <a:t>Papp Ádám, Sós </a:t>
            </a:r>
            <a:r>
              <a:rPr lang="hu-HU" sz="2000" b="1" spc="0" dirty="0" smtClean="0">
                <a:latin typeface="+mn-lt"/>
              </a:rPr>
              <a:t>Nikolett</a:t>
            </a:r>
            <a:endParaRPr lang="hu-HU" sz="2000" b="1" spc="0" dirty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Mérnök informatikus </a:t>
            </a:r>
            <a:r>
              <a:rPr lang="hu-HU" sz="2000" spc="0" dirty="0" err="1">
                <a:latin typeface="+mn-lt"/>
              </a:rPr>
              <a:t>BSc</a:t>
            </a:r>
            <a:r>
              <a:rPr lang="hu-HU" sz="2000" spc="0" dirty="0">
                <a:latin typeface="+mn-lt"/>
              </a:rPr>
              <a:t>., I. évfolyam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Témavezető: Ősz </a:t>
            </a:r>
            <a:r>
              <a:rPr lang="hu-HU" sz="2000" spc="0" dirty="0" smtClean="0">
                <a:latin typeface="+mn-lt"/>
              </a:rPr>
              <a:t>Olivér</a:t>
            </a:r>
          </a:p>
          <a:p>
            <a:pPr algn="ctr">
              <a:lnSpc>
                <a:spcPts val="1400"/>
              </a:lnSpc>
            </a:pPr>
            <a:endParaRPr lang="hu-HU" sz="2000" spc="0" dirty="0" smtClean="0">
              <a:latin typeface="+mn-lt"/>
            </a:endParaRPr>
          </a:p>
          <a:p>
            <a:pPr algn="ctr">
              <a:lnSpc>
                <a:spcPts val="1400"/>
              </a:lnSpc>
            </a:pPr>
            <a:r>
              <a:rPr lang="hu-HU" sz="2000" spc="0" dirty="0" smtClean="0">
                <a:latin typeface="+mn-lt"/>
              </a:rPr>
              <a:t>Széchenyi </a:t>
            </a:r>
            <a:r>
              <a:rPr lang="hu-HU" sz="2000" spc="0" dirty="0">
                <a:latin typeface="+mn-lt"/>
              </a:rPr>
              <a:t>István Egyetem, </a:t>
            </a:r>
            <a:r>
              <a:rPr lang="hu-HU" sz="2000" spc="0" dirty="0" smtClean="0">
                <a:latin typeface="+mn-lt"/>
              </a:rPr>
              <a:t>GIVK</a:t>
            </a:r>
          </a:p>
          <a:p>
            <a:pPr algn="ctr">
              <a:lnSpc>
                <a:spcPts val="1400"/>
              </a:lnSpc>
            </a:pPr>
            <a:r>
              <a:rPr lang="hu-HU" sz="2000" spc="0" dirty="0" smtClean="0">
                <a:latin typeface="+mn-lt"/>
              </a:rPr>
              <a:t>Informatika </a:t>
            </a:r>
            <a:r>
              <a:rPr lang="hu-HU" sz="2000" spc="0" dirty="0">
                <a:latin typeface="+mn-lt"/>
              </a:rPr>
              <a:t>Tanszék</a:t>
            </a:r>
          </a:p>
          <a:p>
            <a:pPr algn="ctr">
              <a:lnSpc>
                <a:spcPts val="1400"/>
              </a:lnSpc>
            </a:pPr>
            <a:r>
              <a:rPr lang="hu-HU" sz="2000" spc="0" dirty="0">
                <a:latin typeface="+mn-lt"/>
              </a:rPr>
              <a:t>2018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0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10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4DE43672-6366-462F-BC64-FD398B28F1E0}"/>
              </a:ext>
            </a:extLst>
          </p:cNvPr>
          <p:cNvSpPr txBox="1"/>
          <p:nvPr/>
        </p:nvSpPr>
        <p:spPr>
          <a:xfrm>
            <a:off x="138363" y="1502406"/>
            <a:ext cx="8867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400" dirty="0"/>
              <a:t>Einstein egyik logikai feladványa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Adott: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kert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5 tulajdonos</a:t>
            </a:r>
          </a:p>
          <a:p>
            <a:pPr lvl="1">
              <a:spcAft>
                <a:spcPts val="1800"/>
              </a:spcAft>
            </a:pPr>
            <a:r>
              <a:rPr lang="hu-HU" sz="2400" dirty="0"/>
              <a:t>12 termény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B507115D-936F-4E1D-B372-6A80D2FC9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3" y="2162912"/>
            <a:ext cx="5920467" cy="3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0"/>
            <a:ext cx="7886700" cy="753554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11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xmlns="" id="{7EFA0B0D-2D29-475A-BC6F-B7654AD62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6" y="2094089"/>
            <a:ext cx="6521578" cy="107741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006E9B15-E836-47EB-A212-30BFB959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1" y="4735768"/>
            <a:ext cx="6133956" cy="995368"/>
          </a:xfrm>
          <a:prstGeom prst="rect">
            <a:avLst/>
          </a:prstGeom>
        </p:spPr>
      </p:pic>
      <p:sp>
        <p:nvSpPr>
          <p:cNvPr id="10" name="Szövegdoboz 2">
            <a:extLst>
              <a:ext uri="{FF2B5EF4-FFF2-40B4-BE49-F238E27FC236}">
                <a16:creationId xmlns:a16="http://schemas.microsoft.com/office/drawing/2014/main" xmlns="" id="{39841D13-B0B8-4DA2-A5A2-95125A49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472" y="3089281"/>
            <a:ext cx="6301177" cy="937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where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tulaj[t]=4) (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xmlns="" id="{86F25DC7-8728-4838-B077-B40E9AE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34" y="5648742"/>
            <a:ext cx="6208583" cy="877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hu-H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constraint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forall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(t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Tulaj)(tulaj[t]=4 -&gt; </a:t>
            </a:r>
            <a:r>
              <a:rPr lang="hu-HU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sum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(z </a:t>
            </a:r>
            <a:r>
              <a:rPr lang="hu-H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Zoldsegek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)(termeszt[</a:t>
            </a:r>
            <a:r>
              <a:rPr lang="hu-HU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z,t</a:t>
            </a:r>
            <a:r>
              <a:rPr lang="hu-HU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])=3);</a:t>
            </a:r>
            <a:endParaRPr lang="hu-H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xmlns="" id="{0577F7CD-9049-455E-B1B2-6AEAADE49D6A}"/>
              </a:ext>
            </a:extLst>
          </p:cNvPr>
          <p:cNvSpPr txBox="1"/>
          <p:nvPr/>
        </p:nvSpPr>
        <p:spPr>
          <a:xfrm>
            <a:off x="187807" y="4293583"/>
            <a:ext cx="469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Logikai operátorok használata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9FA03E7D-BC57-4837-88E1-401F7D3D114C}"/>
              </a:ext>
            </a:extLst>
          </p:cNvPr>
          <p:cNvSpPr txBox="1"/>
          <p:nvPr/>
        </p:nvSpPr>
        <p:spPr>
          <a:xfrm>
            <a:off x="187807" y="1009431"/>
            <a:ext cx="469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Több módszer is alkalmazva lett:</a:t>
            </a:r>
          </a:p>
          <a:p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Bináris</a:t>
            </a:r>
            <a:r>
              <a:rPr lang="hu-HU" dirty="0"/>
              <a:t> </a:t>
            </a:r>
            <a:r>
              <a:rPr lang="hu-HU" sz="2400" dirty="0"/>
              <a:t>mátrix</a:t>
            </a:r>
          </a:p>
        </p:txBody>
      </p:sp>
    </p:spTree>
    <p:extLst>
      <p:ext uri="{BB962C8B-B14F-4D97-AF65-F5344CB8AC3E}">
        <p14:creationId xmlns:p14="http://schemas.microsoft.com/office/powerpoint/2010/main" val="22594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9411F1E-27C1-4AE8-AE32-00B8815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9015"/>
            <a:ext cx="7886700" cy="768580"/>
          </a:xfrm>
        </p:spPr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Gardens</a:t>
            </a:r>
            <a:r>
              <a:rPr lang="hu-HU" dirty="0"/>
              <a:t>” 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0A56984-CD4E-4AFC-B636-2467537D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12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4DE43672-6366-462F-BC64-FD398B28F1E0}"/>
              </a:ext>
            </a:extLst>
          </p:cNvPr>
          <p:cNvSpPr txBox="1"/>
          <p:nvPr/>
        </p:nvSpPr>
        <p:spPr>
          <a:xfrm>
            <a:off x="276726" y="1183975"/>
            <a:ext cx="8867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hu-HU" sz="2400" dirty="0"/>
              <a:t>Tulaj hozzárendelési mátrix</a:t>
            </a:r>
          </a:p>
          <a:p>
            <a:pPr marL="0" lvl="1">
              <a:spcAft>
                <a:spcPts val="3000"/>
              </a:spcAft>
            </a:pPr>
            <a:r>
              <a:rPr lang="hu-HU" sz="2400" dirty="0"/>
              <a:t>	(A kikötések felépítése ugyan az, mint az első verziónál.)</a:t>
            </a:r>
          </a:p>
          <a:p>
            <a:pPr marL="342900" lvl="1" indent="-342900">
              <a:spcAft>
                <a:spcPts val="5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Termény halmazok</a:t>
            </a:r>
          </a:p>
          <a:p>
            <a:pPr marL="342900" lvl="1" indent="-342900">
              <a:spcAft>
                <a:spcPts val="84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Integer mátrix</a:t>
            </a:r>
          </a:p>
          <a:p>
            <a:pPr marL="0" lvl="1">
              <a:spcAft>
                <a:spcPts val="12600"/>
              </a:spcAft>
            </a:pPr>
            <a:r>
              <a:rPr lang="hu-HU" sz="2400" dirty="0"/>
              <a:t>Tömbökhöz plusz kikötés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xmlns="" id="{C05E58D7-36C5-4C65-9FE0-11FA11CB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3" y="3755455"/>
            <a:ext cx="6390730" cy="9873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FC2E7B0D-741C-4FBE-8BF7-2119A781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73" y="5277403"/>
            <a:ext cx="5173980" cy="723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1E09BCFB-52F6-4686-A2F2-D94706ED3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87" t="68392" r="16307" b="22691"/>
          <a:stretch/>
        </p:blipFill>
        <p:spPr>
          <a:xfrm>
            <a:off x="1055530" y="2762328"/>
            <a:ext cx="7032939" cy="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626"/>
            <a:ext cx="7886700" cy="1223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hu-HU" dirty="0" smtClean="0"/>
              <a:t>Teszteredmények III.</a:t>
            </a:r>
            <a:br>
              <a:rPr lang="hu-HU" dirty="0" smtClean="0"/>
            </a:br>
            <a:r>
              <a:rPr lang="hu-HU" sz="2000" b="1" dirty="0" smtClean="0">
                <a:solidFill>
                  <a:schemeClr val="tx1"/>
                </a:solidFill>
              </a:rPr>
              <a:t>Megoldó verziói - modellek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13</a:t>
            </a:fld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486433"/>
            <a:ext cx="7763774" cy="4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xmlns="" id="{7A0344BB-0EF5-4717-A847-ACC7A7E9F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7" y="1258211"/>
            <a:ext cx="5471161" cy="14018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1D4955D7-34CA-43AC-A84B-A6B413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80" y="45993"/>
            <a:ext cx="7886700" cy="825449"/>
          </a:xfrm>
        </p:spPr>
        <p:txBody>
          <a:bodyPr/>
          <a:lstStyle/>
          <a:p>
            <a:r>
              <a:rPr lang="hu-HU" dirty="0"/>
              <a:t>Redundáns megkötések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319D2024-D3CF-486C-8D11-F9F9E491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14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xmlns="" id="{8DF57169-8A54-4A75-99CA-62A7430C7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06555"/>
              </p:ext>
            </p:extLst>
          </p:nvPr>
        </p:nvGraphicFramePr>
        <p:xfrm>
          <a:off x="743785" y="2720408"/>
          <a:ext cx="7656427" cy="359193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01951">
                  <a:extLst>
                    <a:ext uri="{9D8B030D-6E8A-4147-A177-3AD203B41FA5}">
                      <a16:colId xmlns:a16="http://schemas.microsoft.com/office/drawing/2014/main" xmlns="" val="2069922602"/>
                    </a:ext>
                  </a:extLst>
                </a:gridCol>
                <a:gridCol w="1721006">
                  <a:extLst>
                    <a:ext uri="{9D8B030D-6E8A-4147-A177-3AD203B41FA5}">
                      <a16:colId xmlns:a16="http://schemas.microsoft.com/office/drawing/2014/main" xmlns="" val="2732399375"/>
                    </a:ext>
                  </a:extLst>
                </a:gridCol>
                <a:gridCol w="1968804">
                  <a:extLst>
                    <a:ext uri="{9D8B030D-6E8A-4147-A177-3AD203B41FA5}">
                      <a16:colId xmlns:a16="http://schemas.microsoft.com/office/drawing/2014/main" xmlns="" val="1486601713"/>
                    </a:ext>
                  </a:extLst>
                </a:gridCol>
                <a:gridCol w="1364666">
                  <a:extLst>
                    <a:ext uri="{9D8B030D-6E8A-4147-A177-3AD203B41FA5}">
                      <a16:colId xmlns:a16="http://schemas.microsoft.com/office/drawing/2014/main" xmlns="" val="3795495708"/>
                    </a:ext>
                  </a:extLst>
                </a:gridCol>
              </a:tblGrid>
              <a:tr h="5377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smtClean="0">
                          <a:effectLst/>
                        </a:rPr>
                        <a:t>Elhagyott</a:t>
                      </a:r>
                      <a:r>
                        <a:rPr lang="hu-HU" sz="1400" baseline="0" dirty="0" smtClean="0">
                          <a:effectLst/>
                        </a:rPr>
                        <a:t> korlátozások</a:t>
                      </a:r>
                      <a:endParaRPr lang="hu-H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Movies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Night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(13-ból)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Fundraising</a:t>
                      </a:r>
                      <a:r>
                        <a:rPr lang="hu-HU" sz="1800" dirty="0">
                          <a:effectLst/>
                        </a:rPr>
                        <a:t> </a:t>
                      </a:r>
                      <a:r>
                        <a:rPr lang="hu-HU" sz="1800" dirty="0" err="1">
                          <a:effectLst/>
                        </a:rPr>
                        <a:t>Dinner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Gardens</a:t>
                      </a:r>
                      <a:endParaRPr lang="hu-HU" sz="18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(21-ből)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59104570"/>
                  </a:ext>
                </a:extLst>
              </a:tr>
              <a:tr h="11433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1 </a:t>
                      </a:r>
                      <a:r>
                        <a:rPr lang="hu-HU" sz="2000" kern="1200" dirty="0" smtClean="0">
                          <a:effectLst/>
                        </a:rPr>
                        <a:t>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7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59172704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2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5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22966617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3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13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2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27625422"/>
                  </a:ext>
                </a:extLst>
              </a:tr>
              <a:tr h="5565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000" kern="1200" dirty="0">
                          <a:effectLst/>
                        </a:rPr>
                        <a:t>Egyszerre 4 elhagyása </a:t>
                      </a:r>
                      <a:endParaRPr lang="hu-H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4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</a:rPr>
                        <a:t>0 db</a:t>
                      </a:r>
                      <a:endParaRPr lang="hu-H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1511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D38B76F-95F6-45EE-A1ED-453655F2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88" y="123409"/>
            <a:ext cx="7543800" cy="730126"/>
          </a:xfrm>
        </p:spPr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B71D6050-03B7-4A11-BC69-7BB4B58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15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030528F3-D689-428A-BB56-A46FC1922D71}"/>
              </a:ext>
            </a:extLst>
          </p:cNvPr>
          <p:cNvSpPr txBox="1"/>
          <p:nvPr/>
        </p:nvSpPr>
        <p:spPr>
          <a:xfrm>
            <a:off x="114300" y="2282992"/>
            <a:ext cx="8867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Munkánk során megvizsgáltuk az „Einstein-féle” logikai feladványok szerkezetét és lehetséges megoldásukat.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 általános modellezése végett megismerkedtünk a korlátprogramozás módszereivel. 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A feladatokat többféle módon modelleztük, és végül teszteltük őket bizonyos szempontok alapján.</a:t>
            </a:r>
          </a:p>
        </p:txBody>
      </p:sp>
    </p:spTree>
    <p:extLst>
      <p:ext uri="{BB962C8B-B14F-4D97-AF65-F5344CB8AC3E}">
        <p14:creationId xmlns:p14="http://schemas.microsoft.com/office/powerpoint/2010/main" val="42801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6FEFA12-4695-4AB3-A86E-924A663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1914"/>
            <a:ext cx="7886700" cy="994172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xmlns="" id="{3A0FA7EE-CF15-4E3A-953F-C5971B60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feladványok</a:t>
            </a:r>
            <a:endParaRPr lang="en-US" dirty="0"/>
          </a:p>
          <a:p>
            <a:r>
              <a:rPr lang="en-US" dirty="0" err="1"/>
              <a:t>Korlátprogramozás</a:t>
            </a:r>
            <a:endParaRPr lang="en-US" dirty="0"/>
          </a:p>
          <a:p>
            <a:r>
              <a:rPr lang="en-US" dirty="0" err="1"/>
              <a:t>Modellezési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lang="en-US" dirty="0"/>
          </a:p>
          <a:p>
            <a:r>
              <a:rPr lang="en-US" dirty="0" err="1"/>
              <a:t>Összehasonlító</a:t>
            </a:r>
            <a:r>
              <a:rPr lang="en-US" dirty="0"/>
              <a:t> </a:t>
            </a:r>
            <a:r>
              <a:rPr lang="en-US" dirty="0" err="1"/>
              <a:t>tesztek</a:t>
            </a:r>
            <a:endParaRPr lang="en-US" dirty="0"/>
          </a:p>
          <a:p>
            <a:r>
              <a:rPr lang="en-US" dirty="0" err="1"/>
              <a:t>Redundáns</a:t>
            </a:r>
            <a:r>
              <a:rPr lang="en-US" dirty="0"/>
              <a:t> </a:t>
            </a:r>
            <a:r>
              <a:rPr lang="en-US" dirty="0" err="1"/>
              <a:t>megkötések</a:t>
            </a:r>
            <a:r>
              <a:rPr lang="en-US" dirty="0"/>
              <a:t> </a:t>
            </a:r>
            <a:r>
              <a:rPr lang="en-US" dirty="0" err="1"/>
              <a:t>kiszűrése</a:t>
            </a:r>
            <a:endParaRPr lang="en-US" dirty="0"/>
          </a:p>
          <a:p>
            <a:r>
              <a:rPr lang="en-US" dirty="0" err="1"/>
              <a:t>Összegzés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5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3452676-1263-4791-86B4-FC25F9E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feladványok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5F92542F-59D1-4271-9731-543CD62F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3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243F9B98-F190-4961-A193-87BA7CA1F8FE}"/>
              </a:ext>
            </a:extLst>
          </p:cNvPr>
          <p:cNvSpPr txBox="1"/>
          <p:nvPr/>
        </p:nvSpPr>
        <p:spPr>
          <a:xfrm>
            <a:off x="138363" y="2306930"/>
            <a:ext cx="88672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hu-HU" sz="2800" dirty="0"/>
              <a:t>Einstein-féle logikai feladványok</a:t>
            </a:r>
          </a:p>
          <a:p>
            <a:pPr>
              <a:spcAft>
                <a:spcPts val="1800"/>
              </a:spcAft>
            </a:pPr>
            <a:r>
              <a:rPr lang="hu-HU" sz="2800" dirty="0"/>
              <a:t>Zebra feladatok</a:t>
            </a:r>
          </a:p>
          <a:p>
            <a:pPr>
              <a:spcAft>
                <a:spcPts val="1800"/>
              </a:spcAft>
            </a:pPr>
            <a:endParaRPr lang="hu-HU" sz="2800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xmlns="" id="{D26B6D1B-EE01-441C-A70F-7B514D54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74155"/>
              </p:ext>
            </p:extLst>
          </p:nvPr>
        </p:nvGraphicFramePr>
        <p:xfrm>
          <a:off x="1396439" y="3991550"/>
          <a:ext cx="6436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6">
                  <a:extLst>
                    <a:ext uri="{9D8B030D-6E8A-4147-A177-3AD203B41FA5}">
                      <a16:colId xmlns:a16="http://schemas.microsoft.com/office/drawing/2014/main" xmlns="" val="3136596585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xmlns="" val="2805606202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xmlns="" val="1276901127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xmlns="" val="3494246853"/>
                    </a:ext>
                  </a:extLst>
                </a:gridCol>
                <a:gridCol w="1287242">
                  <a:extLst>
                    <a:ext uri="{9D8B030D-6E8A-4147-A177-3AD203B41FA5}">
                      <a16:colId xmlns:a16="http://schemas.microsoft.com/office/drawing/2014/main" xmlns="" val="30499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fekete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kék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zöld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piros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339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keresztnév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Daniel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Joshua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Nicholas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Ryan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049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kedvenc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akció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vígjáték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horror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thriller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05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 err="1">
                          <a:solidFill>
                            <a:schemeClr val="tx1"/>
                          </a:solidFill>
                        </a:rPr>
                        <a:t>nassolnivaló</a:t>
                      </a:r>
                      <a:endParaRPr lang="hu-HU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süti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cracker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popkorn</a:t>
                      </a:r>
                      <a:endParaRPr lang="hu-H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710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i="0" dirty="0">
                          <a:solidFill>
                            <a:schemeClr val="tx1"/>
                          </a:solidFill>
                        </a:rPr>
                        <a:t>életkor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11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12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13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14 év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93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D71E464-FDA0-44ED-BAE0-76765A5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Korlátprogramozás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3927AD5E-958C-4218-A2F7-1714AA2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4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6EA50174-05F4-4DB5-AFA6-707EDDAD33F6}"/>
              </a:ext>
            </a:extLst>
          </p:cNvPr>
          <p:cNvSpPr txBox="1"/>
          <p:nvPr/>
        </p:nvSpPr>
        <p:spPr>
          <a:xfrm>
            <a:off x="138363" y="2306929"/>
            <a:ext cx="88672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Ivan </a:t>
            </a:r>
            <a:r>
              <a:rPr lang="hu-HU" sz="2400" dirty="0" err="1"/>
              <a:t>Sutherland</a:t>
            </a:r>
            <a:r>
              <a:rPr lang="hu-HU" sz="2400" dirty="0"/>
              <a:t> (1963): </a:t>
            </a:r>
            <a:r>
              <a:rPr lang="hu-HU" sz="2400" dirty="0" err="1"/>
              <a:t>Sketchpad</a:t>
            </a:r>
            <a:endParaRPr lang="hu-HU" sz="2400" dirty="0"/>
          </a:p>
          <a:p>
            <a:r>
              <a:rPr lang="hu-HU" sz="2400" dirty="0"/>
              <a:t>1980-as években egyre keresettebb módszer lett</a:t>
            </a:r>
          </a:p>
          <a:p>
            <a:pPr>
              <a:spcAft>
                <a:spcPts val="1800"/>
              </a:spcAft>
            </a:pPr>
            <a:r>
              <a:rPr lang="hu-HU" sz="2400" dirty="0"/>
              <a:t>1990-es évektől eladható változatok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MiniZinc:  - grafikus szerkesztőprogram és nyelv is egyben</a:t>
            </a:r>
          </a:p>
          <a:p>
            <a:pPr lvl="2">
              <a:spcAft>
                <a:spcPts val="1800"/>
              </a:spcAft>
            </a:pPr>
            <a:r>
              <a:rPr lang="hu-HU" sz="2400" dirty="0"/>
              <a:t>        - fordítója a mzn2fzn -&gt; </a:t>
            </a:r>
            <a:r>
              <a:rPr lang="hu-HU" sz="2400" dirty="0" err="1"/>
              <a:t>FlatZinc</a:t>
            </a:r>
            <a:r>
              <a:rPr lang="hu-HU" sz="2400" dirty="0"/>
              <a:t>-re alakítja</a:t>
            </a:r>
          </a:p>
          <a:p>
            <a:pPr>
              <a:spcAft>
                <a:spcPts val="600"/>
              </a:spcAft>
            </a:pPr>
            <a:r>
              <a:rPr lang="hu-HU" sz="2400" dirty="0"/>
              <a:t>Christian </a:t>
            </a:r>
            <a:r>
              <a:rPr lang="hu-HU" sz="2400" dirty="0" err="1"/>
              <a:t>Schulte</a:t>
            </a:r>
            <a:r>
              <a:rPr lang="hu-HU" sz="2400" dirty="0"/>
              <a:t> (2005): Gecode megoldóprogram</a:t>
            </a:r>
          </a:p>
          <a:p>
            <a:pPr lvl="4">
              <a:spcAft>
                <a:spcPts val="600"/>
              </a:spcAft>
            </a:pPr>
            <a:r>
              <a:rPr lang="hu-HU" sz="2400" dirty="0"/>
              <a:t> - több versenyen is aranyérmes lett</a:t>
            </a:r>
          </a:p>
        </p:txBody>
      </p:sp>
    </p:spTree>
    <p:extLst>
      <p:ext uri="{BB962C8B-B14F-4D97-AF65-F5344CB8AC3E}">
        <p14:creationId xmlns:p14="http://schemas.microsoft.com/office/powerpoint/2010/main" val="11728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xmlns="" id="{03A2FCAA-44F4-4121-9409-3F7C16B0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7" t="40" r="27888" b="76524"/>
          <a:stretch/>
        </p:blipFill>
        <p:spPr>
          <a:xfrm>
            <a:off x="4817326" y="1194936"/>
            <a:ext cx="3215791" cy="238343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xmlns="" id="{FB342F71-8953-4DC7-8EEB-C5E738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5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BF1A90B6-D693-47C4-A4A4-06F4B3ADE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6"/>
          <a:stretch/>
        </p:blipFill>
        <p:spPr>
          <a:xfrm>
            <a:off x="1045746" y="1291131"/>
            <a:ext cx="3465869" cy="4976040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xmlns="" id="{FF8E5E95-AE64-415C-8681-D3B3D2CA7C51}"/>
              </a:ext>
            </a:extLst>
          </p:cNvPr>
          <p:cNvSpPr txBox="1">
            <a:spLocks/>
          </p:cNvSpPr>
          <p:nvPr/>
        </p:nvSpPr>
        <p:spPr>
          <a:xfrm>
            <a:off x="543393" y="88902"/>
            <a:ext cx="7543800" cy="730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Térképszínezés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876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</a:t>
            </a:r>
            <a:r>
              <a:rPr lang="hu-HU" dirty="0" smtClean="0"/>
              <a:t>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6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Kikötés: A fekete ruhás hölgytől valahol jobbra ül a 60 éves adományozó.</a:t>
            </a:r>
            <a:endParaRPr lang="hu-HU" sz="20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14" y="2082799"/>
            <a:ext cx="7390250" cy="6905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4" y="4388735"/>
            <a:ext cx="6558991" cy="77086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60164" y="3026107"/>
            <a:ext cx="893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>
                <a:latin typeface="Consolas" panose="020B0609020204030204" pitchFamily="49" charset="0"/>
              </a:rPr>
              <a:t>(x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PEOPLE)(dress[black, x]=1 -&gt;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latin typeface="Consolas" panose="020B0609020204030204" pitchFamily="49" charset="0"/>
              </a:rPr>
              <a:t>(p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x+1..db)(age[sixty, p])=1);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358937" y="5310720"/>
            <a:ext cx="853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>
                <a:latin typeface="Consolas" panose="020B0609020204030204" pitchFamily="49" charset="0"/>
              </a:rPr>
              <a:t>(x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PEOPLE)(dress[black, x] &lt;=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400">
                <a:latin typeface="Consolas" panose="020B0609020204030204" pitchFamily="49" charset="0"/>
              </a:rPr>
              <a:t>(p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>
                <a:latin typeface="Consolas" panose="020B0609020204030204" pitchFamily="49" charset="0"/>
              </a:rPr>
              <a:t> x+1..db)(age[sixty, p]));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60164" y="1498023"/>
            <a:ext cx="371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I. Bináris mátrix logikai operátorokkal:</a:t>
            </a:r>
            <a:endParaRPr lang="hu-HU" u="sng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160164" y="3868282"/>
            <a:ext cx="389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II. Bináris mátrix relációs operátorokkal: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21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F8E5E95-AE64-415C-8681-D3B3D2CA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1" y="88902"/>
            <a:ext cx="7543800" cy="730126"/>
          </a:xfrm>
        </p:spPr>
        <p:txBody>
          <a:bodyPr>
            <a:normAutofit/>
          </a:bodyPr>
          <a:lstStyle/>
          <a:p>
            <a:r>
              <a:rPr lang="hu-HU" dirty="0"/>
              <a:t>„Zebra” </a:t>
            </a:r>
            <a:r>
              <a:rPr lang="hu-HU" dirty="0" smtClean="0"/>
              <a:t>feladatok</a:t>
            </a:r>
            <a:endParaRPr lang="hu-HU" sz="32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E799F892-52D9-47BE-8E31-56A1731C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7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0FDE817F-09DE-42BC-8A28-394FF6F01DF2}"/>
              </a:ext>
            </a:extLst>
          </p:cNvPr>
          <p:cNvSpPr txBox="1"/>
          <p:nvPr/>
        </p:nvSpPr>
        <p:spPr>
          <a:xfrm>
            <a:off x="543393" y="819028"/>
            <a:ext cx="886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Kikötés: A fekete ruhás hölgytől valahol jobbra ül a 60 éves adományozó.</a:t>
            </a:r>
            <a:endParaRPr lang="hu-HU" sz="20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3597"/>
            <a:ext cx="9144000" cy="70854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6" y="4752268"/>
            <a:ext cx="7122831" cy="38372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61051" y="5322847"/>
            <a:ext cx="8135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a,b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latin typeface="Consolas" panose="020B0609020204030204" pitchFamily="49" charset="0"/>
              </a:rPr>
              <a:t> PEOPLE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</a:rPr>
              <a:t> a&lt;b)(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latin typeface="Consolas" panose="020B0609020204030204" pitchFamily="49" charset="0"/>
              </a:rPr>
              <a:t>(age[a]=sixty /\ dress[b]=black</a:t>
            </a:r>
            <a:r>
              <a:rPr lang="en-US" sz="1400" dirty="0" smtClean="0">
                <a:latin typeface="Consolas" panose="020B0609020204030204" pitchFamily="49" charset="0"/>
              </a:rPr>
              <a:t>))</a:t>
            </a:r>
            <a:r>
              <a:rPr lang="hu-HU" sz="1400" dirty="0" smtClean="0">
                <a:latin typeface="Consolas" panose="020B0609020204030204" pitchFamily="49" charset="0"/>
              </a:rPr>
              <a:t>;</a:t>
            </a:r>
            <a:endParaRPr lang="hu-HU" sz="1400" dirty="0">
              <a:latin typeface="Consolas" panose="020B0609020204030204" pitchFamily="49" charset="0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0" y="2956243"/>
            <a:ext cx="925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constraint </a:t>
            </a:r>
            <a:r>
              <a:rPr lang="hu-HU" altLang="hu-HU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 smtClean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x+1..db], 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)=1</a:t>
            </a:r>
            <a:r>
              <a:rPr lang="hu-HU" altLang="hu-HU" sz="1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hu-HU" altLang="hu-HU" sz="1400" dirty="0" smtClean="0">
                <a:latin typeface="Consolas" panose="020B0609020204030204" pitchFamily="49" charset="0"/>
              </a:rPr>
              <a:t> 	/\ 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forall</a:t>
            </a:r>
            <a:r>
              <a:rPr lang="hu-HU" altLang="hu-HU" sz="1400" dirty="0">
                <a:latin typeface="Consolas" panose="020B0609020204030204" pitchFamily="49" charset="0"/>
              </a:rPr>
              <a:t>(x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PEOPLE)(</a:t>
            </a:r>
            <a:r>
              <a:rPr lang="hu-HU" altLang="hu-HU" sz="1400" dirty="0" err="1">
                <a:latin typeface="Consolas" panose="020B0609020204030204" pitchFamily="49" charset="0"/>
              </a:rPr>
              <a:t>age</a:t>
            </a:r>
            <a:r>
              <a:rPr lang="hu-HU" altLang="hu-HU" sz="1400" dirty="0">
                <a:latin typeface="Consolas" panose="020B0609020204030204" pitchFamily="49" charset="0"/>
              </a:rPr>
              <a:t>[x]=</a:t>
            </a:r>
            <a:r>
              <a:rPr lang="hu-HU" altLang="hu-HU" sz="1400" dirty="0" err="1">
                <a:latin typeface="Consolas" panose="020B0609020204030204" pitchFamily="49" charset="0"/>
              </a:rPr>
              <a:t>sixty</a:t>
            </a:r>
            <a:r>
              <a:rPr lang="hu-HU" altLang="hu-HU" sz="1400" dirty="0">
                <a:latin typeface="Consolas" panose="020B0609020204030204" pitchFamily="49" charset="0"/>
              </a:rPr>
              <a:t> -&gt; </a:t>
            </a:r>
            <a:r>
              <a:rPr lang="hu-HU" altLang="hu-H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count</a:t>
            </a:r>
            <a:r>
              <a:rPr lang="hu-HU" altLang="hu-HU" sz="1400" dirty="0">
                <a:latin typeface="Consolas" panose="020B0609020204030204" pitchFamily="49" charset="0"/>
              </a:rPr>
              <a:t>([</a:t>
            </a:r>
            <a:r>
              <a:rPr lang="hu-HU" altLang="hu-HU" sz="1400" dirty="0" err="1">
                <a:latin typeface="Consolas" panose="020B0609020204030204" pitchFamily="49" charset="0"/>
              </a:rPr>
              <a:t>dress</a:t>
            </a:r>
            <a:r>
              <a:rPr lang="hu-HU" altLang="hu-HU" sz="1400" dirty="0">
                <a:latin typeface="Consolas" panose="020B0609020204030204" pitchFamily="49" charset="0"/>
              </a:rPr>
              <a:t>[p] | </a:t>
            </a:r>
            <a:r>
              <a:rPr lang="hu-HU" altLang="hu-HU" sz="1400" dirty="0" err="1">
                <a:latin typeface="Consolas" panose="020B0609020204030204" pitchFamily="49" charset="0"/>
              </a:rPr>
              <a:t>p</a:t>
            </a:r>
            <a:r>
              <a:rPr lang="hu-HU" altLang="hu-HU" sz="1400" dirty="0">
                <a:latin typeface="Consolas" panose="020B0609020204030204" pitchFamily="49" charset="0"/>
              </a:rPr>
              <a:t> </a:t>
            </a:r>
            <a:r>
              <a:rPr lang="hu-HU" altLang="hu-H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</a:t>
            </a:r>
            <a:r>
              <a:rPr lang="hu-HU" altLang="hu-HU" sz="1400" dirty="0">
                <a:latin typeface="Consolas" panose="020B0609020204030204" pitchFamily="49" charset="0"/>
              </a:rPr>
              <a:t> 1..x-1], </a:t>
            </a:r>
            <a:r>
              <a:rPr lang="hu-HU" altLang="hu-HU" sz="1400" dirty="0" err="1">
                <a:latin typeface="Consolas" panose="020B0609020204030204" pitchFamily="49" charset="0"/>
              </a:rPr>
              <a:t>black</a:t>
            </a:r>
            <a:r>
              <a:rPr lang="hu-HU" altLang="hu-HU" sz="1400" dirty="0">
                <a:latin typeface="Consolas" panose="020B0609020204030204" pitchFamily="49" charset="0"/>
              </a:rPr>
              <a:t>)=1</a:t>
            </a:r>
            <a:r>
              <a:rPr lang="hu-HU" altLang="hu-HU" sz="1400" dirty="0" smtClean="0">
                <a:latin typeface="Consolas" panose="020B0609020204030204" pitchFamily="49" charset="0"/>
              </a:rPr>
              <a:t>);</a:t>
            </a:r>
            <a:endParaRPr lang="hu-HU" altLang="hu-HU" sz="1400" dirty="0">
              <a:latin typeface="Consolas" panose="020B0609020204030204" pitchFamily="49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160164" y="1498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III. Tömbök:</a:t>
            </a:r>
            <a:endParaRPr lang="hu-HU" u="sng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160163" y="4196079"/>
            <a:ext cx="30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IV. Tömbök, </a:t>
            </a:r>
            <a:r>
              <a:rPr lang="hu-HU" u="sng" dirty="0" err="1" smtClean="0"/>
              <a:t>where</a:t>
            </a:r>
            <a:r>
              <a:rPr lang="hu-HU" u="sng" dirty="0" smtClean="0"/>
              <a:t> záradékkal: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3224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88" y="103517"/>
            <a:ext cx="7886700" cy="11282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 smtClean="0"/>
              <a:t>Teszteredmények I.</a:t>
            </a:r>
            <a:br>
              <a:rPr lang="hu-HU" dirty="0" smtClean="0"/>
            </a:br>
            <a:r>
              <a:rPr lang="hu-HU" sz="2000" b="1" dirty="0" smtClean="0">
                <a:solidFill>
                  <a:schemeClr val="tx1"/>
                </a:solidFill>
              </a:rPr>
              <a:t>Különböző </a:t>
            </a:r>
            <a:r>
              <a:rPr lang="hu-HU" sz="2000" b="1" dirty="0" err="1" smtClean="0">
                <a:solidFill>
                  <a:schemeClr val="tx1"/>
                </a:solidFill>
              </a:rPr>
              <a:t>összetettségű</a:t>
            </a:r>
            <a:r>
              <a:rPr lang="hu-HU" sz="2000" b="1" dirty="0" smtClean="0">
                <a:solidFill>
                  <a:schemeClr val="tx1"/>
                </a:solidFill>
              </a:rPr>
              <a:t> feladványok - modellek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8</a:t>
            </a:fld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36135"/>
            <a:ext cx="7765200" cy="4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CCECEDE-C074-41DA-84C8-BDCA2FDB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0"/>
            <a:ext cx="7886700" cy="1172233"/>
          </a:xfrm>
        </p:spPr>
        <p:txBody>
          <a:bodyPr/>
          <a:lstStyle/>
          <a:p>
            <a:r>
              <a:rPr lang="hu-HU" dirty="0" smtClean="0"/>
              <a:t>Teszteredmények II.</a:t>
            </a:r>
            <a:br>
              <a:rPr lang="hu-HU" dirty="0" smtClean="0"/>
            </a:br>
            <a:r>
              <a:rPr lang="hu-HU" sz="2000" b="1" dirty="0">
                <a:solidFill>
                  <a:schemeClr val="tx1"/>
                </a:solidFill>
              </a:rPr>
              <a:t>N</a:t>
            </a:r>
            <a:r>
              <a:rPr lang="hu-HU" sz="2000" b="1" dirty="0" smtClean="0">
                <a:solidFill>
                  <a:schemeClr val="tx1"/>
                </a:solidFill>
              </a:rPr>
              <a:t>ehéz/óriás</a:t>
            </a:r>
            <a:r>
              <a:rPr lang="hu-HU" sz="2000" b="1" dirty="0" smtClean="0">
                <a:solidFill>
                  <a:schemeClr val="tx1"/>
                </a:solidFill>
              </a:rPr>
              <a:t> feladvány - modellek</a:t>
            </a:r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D8C5EE1-236C-4F83-B6B6-0315500C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86BD-618E-4F38-B087-5D1176D55033}" type="slidenum">
              <a:rPr lang="hu-HU" smtClean="0"/>
              <a:t>9</a:t>
            </a:fld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0" y="1374090"/>
            <a:ext cx="7765200" cy="49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1923</TotalTime>
  <Words>469</Words>
  <Application>Microsoft Office PowerPoint</Application>
  <PresentationFormat>Diavetítés a képernyőre (4:3 oldalarány)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Retrospektív</vt:lpstr>
      <vt:lpstr>Logikai feladványok megoldása korlátprogramozással</vt:lpstr>
      <vt:lpstr>Tartalom</vt:lpstr>
      <vt:lpstr>Logikai feladványok</vt:lpstr>
      <vt:lpstr>Korlátprogramozás</vt:lpstr>
      <vt:lpstr>PowerPoint bemutató</vt:lpstr>
      <vt:lpstr>„Zebra” feladatok</vt:lpstr>
      <vt:lpstr>„Zebra” feladatok</vt:lpstr>
      <vt:lpstr>Teszteredmények I. Különböző összetettségű feladványok - modellek</vt:lpstr>
      <vt:lpstr>Teszteredmények II. Nehéz/óriás feladvány - modellek</vt:lpstr>
      <vt:lpstr>„Gardens” feladat</vt:lpstr>
      <vt:lpstr>„Gardens” feladat</vt:lpstr>
      <vt:lpstr>„Gardens” feladat</vt:lpstr>
      <vt:lpstr>Teszteredmények III. Megoldó verziói - modellek</vt:lpstr>
      <vt:lpstr>Redundáns megkötések</vt:lpstr>
      <vt:lpstr>Összegzés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Logikai feladványok megoldása korlátprogramozással</dc:title>
  <dc:creator>SósNiki</dc:creator>
  <cp:lastModifiedBy>Ádám</cp:lastModifiedBy>
  <cp:revision>77</cp:revision>
  <dcterms:created xsi:type="dcterms:W3CDTF">2018-04-03T16:49:10Z</dcterms:created>
  <dcterms:modified xsi:type="dcterms:W3CDTF">2018-04-15T18:24:59Z</dcterms:modified>
</cp:coreProperties>
</file>