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24"/>
  </p:notesMasterIdLst>
  <p:sldIdLst>
    <p:sldId id="256" r:id="rId2"/>
    <p:sldId id="266" r:id="rId3"/>
    <p:sldId id="258" r:id="rId4"/>
    <p:sldId id="273" r:id="rId5"/>
    <p:sldId id="257" r:id="rId6"/>
    <p:sldId id="267" r:id="rId7"/>
    <p:sldId id="279" r:id="rId8"/>
    <p:sldId id="260" r:id="rId9"/>
    <p:sldId id="280" r:id="rId10"/>
    <p:sldId id="270" r:id="rId11"/>
    <p:sldId id="269" r:id="rId12"/>
    <p:sldId id="272" r:id="rId13"/>
    <p:sldId id="259" r:id="rId14"/>
    <p:sldId id="271" r:id="rId15"/>
    <p:sldId id="268" r:id="rId16"/>
    <p:sldId id="261" r:id="rId17"/>
    <p:sldId id="262" r:id="rId18"/>
    <p:sldId id="264" r:id="rId19"/>
    <p:sldId id="26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A31"/>
    <a:srgbClr val="0066A4"/>
    <a:srgbClr val="4675A3"/>
    <a:srgbClr val="5D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0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4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14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630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68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9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BB093D-7842-40CD-B34D-93DEC9DF4129}" type="datetime1">
              <a:rPr lang="hu-HU" smtClean="0"/>
              <a:t>2018. 04. 24.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25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36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0276"/>
            <a:ext cx="7543800" cy="730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5934" y="6485187"/>
            <a:ext cx="1153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676786BD-618E-4F38-B087-5D1176D55033}" type="slidenum">
              <a:rPr lang="hu-HU" smtClean="0"/>
              <a:pPr/>
              <a:t>‹#›</a:t>
            </a:fld>
            <a:r>
              <a:rPr lang="hu-HU" dirty="0"/>
              <a:t>/15</a:t>
            </a:r>
          </a:p>
        </p:txBody>
      </p:sp>
      <p:pic>
        <p:nvPicPr>
          <p:cNvPr id="16" name="Kép 1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76704"/>
            <a:ext cx="7543800" cy="2203014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cap="all" dirty="0">
                <a:latin typeface="+mn-lt"/>
              </a:rPr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2267"/>
            <a:ext cx="6858000" cy="2475786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Szerzők: </a:t>
            </a:r>
            <a:r>
              <a:rPr lang="hu-HU" sz="2000" b="1" spc="0" dirty="0">
                <a:latin typeface="+mn-lt"/>
              </a:rPr>
              <a:t>Papp Ádám, Sós Nikolett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Mérnök informatikus </a:t>
            </a:r>
            <a:r>
              <a:rPr lang="hu-HU" sz="2000" spc="0" dirty="0" err="1">
                <a:latin typeface="+mn-lt"/>
              </a:rPr>
              <a:t>BSc</a:t>
            </a:r>
            <a:r>
              <a:rPr lang="hu-HU" sz="2000" spc="0" dirty="0">
                <a:latin typeface="+mn-lt"/>
              </a:rPr>
              <a:t>., I. évfolyam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Témavezető: Ősz Olivér</a:t>
            </a:r>
          </a:p>
          <a:p>
            <a:pPr algn="ctr">
              <a:lnSpc>
                <a:spcPts val="1400"/>
              </a:lnSpc>
            </a:pPr>
            <a:endParaRPr lang="hu-HU" sz="2000" spc="0" dirty="0">
              <a:latin typeface="+mn-lt"/>
            </a:endParaRP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Széchenyi István Egyetem, GIVK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Informatika Tanszék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2018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</a:t>
            </a:fld>
            <a:r>
              <a:rPr lang="hu-HU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1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r>
              <a:rPr lang="hu-HU" dirty="0"/>
              <a:t>/19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597"/>
            <a:ext cx="9144000" cy="70854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6" y="4752268"/>
            <a:ext cx="7122831" cy="38372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61051" y="5322847"/>
            <a:ext cx="8135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a&lt;b)(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(age[a]=sixty /\ dress[b]=black))</a:t>
            </a:r>
            <a:r>
              <a:rPr lang="hu-HU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0" y="2956243"/>
            <a:ext cx="925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x+1..db], 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)=1)</a:t>
            </a:r>
          </a:p>
          <a:p>
            <a:r>
              <a:rPr lang="hu-HU" altLang="hu-HU" sz="1400" dirty="0">
                <a:latin typeface="Consolas" panose="020B0609020204030204" pitchFamily="49" charset="0"/>
              </a:rPr>
              <a:t> 	/\ 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1..x-1], 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)=1);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60164" y="1498023"/>
            <a:ext cx="127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III. Tömbök: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3" y="4196079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IV. Tömbök, </a:t>
            </a:r>
            <a:r>
              <a:rPr lang="hu-HU" u="sng" dirty="0" err="1"/>
              <a:t>where</a:t>
            </a:r>
            <a:r>
              <a:rPr lang="hu-HU" u="sng" dirty="0"/>
              <a:t> záradékkal:</a:t>
            </a:r>
          </a:p>
        </p:txBody>
      </p:sp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88" y="103517"/>
            <a:ext cx="7886700" cy="1128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Teszteredmények 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Könnyű/nehéz 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r>
              <a:rPr lang="hu-HU" dirty="0"/>
              <a:t>/19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36135"/>
            <a:ext cx="7765200" cy="4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0"/>
            <a:ext cx="7886700" cy="1172233"/>
          </a:xfrm>
        </p:spPr>
        <p:txBody>
          <a:bodyPr/>
          <a:lstStyle/>
          <a:p>
            <a:r>
              <a:rPr lang="hu-HU" dirty="0"/>
              <a:t>Teszteredmények 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Nehéz/óriás 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r>
              <a:rPr lang="hu-HU" dirty="0"/>
              <a:t>/19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74090"/>
            <a:ext cx="7765200" cy="49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Einsteinnek tulajdonított logikai feladvány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0"/>
            <a:ext cx="7886700" cy="753554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r>
              <a:rPr lang="hu-HU" dirty="0"/>
              <a:t>/19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EFA0B0D-2D29-475A-BC6F-B7654AD62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1" y="2094089"/>
            <a:ext cx="6521578" cy="107741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6E9B15-E836-47EB-A212-30BFB959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22" y="4545666"/>
            <a:ext cx="6133956" cy="995368"/>
          </a:xfrm>
          <a:prstGeom prst="rect">
            <a:avLst/>
          </a:prstGeom>
        </p:spPr>
      </p:pic>
      <p:sp>
        <p:nvSpPr>
          <p:cNvPr id="10" name="Szövegdoboz 2">
            <a:extLst>
              <a:ext uri="{FF2B5EF4-FFF2-40B4-BE49-F238E27FC236}">
                <a16:creationId xmlns:a16="http://schemas.microsoft.com/office/drawing/2014/main" id="{39841D13-B0B8-4DA2-A5A2-95125A49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412" y="3089281"/>
            <a:ext cx="6301177" cy="937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where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tulaj[t]=4) (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zövegdoboz 2">
            <a:extLst>
              <a:ext uri="{FF2B5EF4-FFF2-40B4-BE49-F238E27FC236}">
                <a16:creationId xmlns:a16="http://schemas.microsoft.com/office/drawing/2014/main" id="{86F25DC7-8728-4838-B077-B40E9AE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709" y="5541034"/>
            <a:ext cx="6208583" cy="87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Tulaj)(tulaj[t]=4 -&gt; 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577F7CD-9049-455E-B1B2-6AEAADE49D6A}"/>
              </a:ext>
            </a:extLst>
          </p:cNvPr>
          <p:cNvSpPr txBox="1"/>
          <p:nvPr/>
        </p:nvSpPr>
        <p:spPr>
          <a:xfrm>
            <a:off x="187807" y="4084001"/>
            <a:ext cx="46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Logikai operátorok használata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FA03E7D-BC57-4837-88E1-401F7D3D114C}"/>
              </a:ext>
            </a:extLst>
          </p:cNvPr>
          <p:cNvSpPr txBox="1"/>
          <p:nvPr/>
        </p:nvSpPr>
        <p:spPr>
          <a:xfrm>
            <a:off x="187807" y="1191895"/>
            <a:ext cx="46909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Több modell is készült: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</a:t>
            </a:r>
            <a:r>
              <a:rPr lang="hu-HU" dirty="0"/>
              <a:t> </a:t>
            </a:r>
            <a:r>
              <a:rPr lang="hu-HU" sz="2400" dirty="0"/>
              <a:t>mátrix</a:t>
            </a:r>
          </a:p>
        </p:txBody>
      </p:sp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5"/>
            <a:ext cx="7886700" cy="768580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276726" y="1183975"/>
            <a:ext cx="88672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Tulaj hozzárendelési mátrix</a:t>
            </a:r>
          </a:p>
          <a:p>
            <a:pPr marL="0" lvl="1">
              <a:spcAft>
                <a:spcPts val="3000"/>
              </a:spcAft>
            </a:pPr>
            <a:r>
              <a:rPr lang="hu-HU" sz="2400" dirty="0"/>
              <a:t>	(A kikötések felépítése ugyan az, mint az első verziónál.)</a:t>
            </a:r>
          </a:p>
          <a:p>
            <a:pPr marL="342900" lvl="1" indent="-34290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Termény halmazok</a:t>
            </a:r>
          </a:p>
          <a:p>
            <a:pPr marL="342900" lvl="1" indent="-342900">
              <a:spcAft>
                <a:spcPts val="8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Integer mátrix</a:t>
            </a:r>
          </a:p>
          <a:p>
            <a:pPr marL="342900" lvl="1" indent="-342900">
              <a:spcAft>
                <a:spcPts val="126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Tömbökhöz plusz kikötés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58D7-36C5-4C65-9FE0-11FA11CB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3" y="3755455"/>
            <a:ext cx="6390730" cy="98733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C2E7B0D-741C-4FBE-8BF7-2119A781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8" y="5277403"/>
            <a:ext cx="5173980" cy="7239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E09BCFB-52F6-4686-A2F2-D94706ED3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87" t="68392" r="16307" b="22691"/>
          <a:stretch/>
        </p:blipFill>
        <p:spPr>
          <a:xfrm>
            <a:off x="1055531" y="2762328"/>
            <a:ext cx="7032939" cy="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26"/>
            <a:ext cx="7886700" cy="1223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hu-HU" dirty="0"/>
              <a:t>Teszteredmények III.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Megoldó verziói – „</a:t>
            </a:r>
            <a:r>
              <a:rPr lang="hu-HU" sz="2000" b="1" dirty="0" err="1">
                <a:solidFill>
                  <a:schemeClr val="tx1"/>
                </a:solidFill>
              </a:rPr>
              <a:t>Gardens</a:t>
            </a:r>
            <a:r>
              <a:rPr lang="hu-HU" sz="2000" b="1" dirty="0">
                <a:solidFill>
                  <a:schemeClr val="tx1"/>
                </a:solidFill>
              </a:rPr>
              <a:t>”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r>
              <a:rPr lang="hu-HU" dirty="0"/>
              <a:t>/19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486433"/>
            <a:ext cx="7763774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A0344BB-0EF5-4717-A847-ACC7A7E9F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7" y="1258211"/>
            <a:ext cx="5471161" cy="140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0" y="45993"/>
            <a:ext cx="7886700" cy="825449"/>
          </a:xfrm>
        </p:spPr>
        <p:txBody>
          <a:bodyPr/>
          <a:lstStyle/>
          <a:p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17</a:t>
            </a:fld>
            <a:r>
              <a:rPr lang="hu-HU" dirty="0"/>
              <a:t>/19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30541"/>
              </p:ext>
            </p:extLst>
          </p:nvPr>
        </p:nvGraphicFramePr>
        <p:xfrm>
          <a:off x="743785" y="2720408"/>
          <a:ext cx="7656427" cy="35688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01951">
                  <a:extLst>
                    <a:ext uri="{9D8B030D-6E8A-4147-A177-3AD203B41FA5}">
                      <a16:colId xmlns:a16="http://schemas.microsoft.com/office/drawing/2014/main" val="2069922602"/>
                    </a:ext>
                  </a:extLst>
                </a:gridCol>
                <a:gridCol w="1721006">
                  <a:extLst>
                    <a:ext uri="{9D8B030D-6E8A-4147-A177-3AD203B41FA5}">
                      <a16:colId xmlns:a16="http://schemas.microsoft.com/office/drawing/2014/main" val="2732399375"/>
                    </a:ext>
                  </a:extLst>
                </a:gridCol>
                <a:gridCol w="1968804">
                  <a:extLst>
                    <a:ext uri="{9D8B030D-6E8A-4147-A177-3AD203B41FA5}">
                      <a16:colId xmlns:a16="http://schemas.microsoft.com/office/drawing/2014/main" val="1486601713"/>
                    </a:ext>
                  </a:extLst>
                </a:gridCol>
                <a:gridCol w="1364666">
                  <a:extLst>
                    <a:ext uri="{9D8B030D-6E8A-4147-A177-3AD203B41FA5}">
                      <a16:colId xmlns:a16="http://schemas.microsoft.com/office/drawing/2014/main" val="3795495708"/>
                    </a:ext>
                  </a:extLst>
                </a:gridCol>
              </a:tblGrid>
              <a:tr h="537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Elhagyott</a:t>
                      </a:r>
                      <a:r>
                        <a:rPr lang="hu-HU" sz="1400" baseline="0" dirty="0">
                          <a:effectLst/>
                        </a:rPr>
                        <a:t> korlátozások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Movies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Night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(13-ból)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Fundraising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Dinner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Gardens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104570"/>
                  </a:ext>
                </a:extLst>
              </a:tr>
              <a:tr h="5637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1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172704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2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6617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3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62542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4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4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106488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>
                          <a:effectLst/>
                        </a:rPr>
                        <a:t>Egyszerre 5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937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18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38363" y="1859340"/>
            <a:ext cx="8867274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Munkánk során megvizsgáltuk az „Einstein-féle” logikai feladványok szerkezetét és lehetséges megoldásukat.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A feladatok általános modellezése végett megismerkedtünk a korlátprogramozás módszereivel.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A feladatokat többféle módon modelleztük, és végül teszteltük őket bizonyos szempontok alapján.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Megvizsgáltuk hány redundáns megkötés található a feladatokban.</a:t>
            </a:r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19</a:t>
            </a:fld>
            <a:r>
              <a:rPr lang="hu-HU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198" y="1775589"/>
            <a:ext cx="7543801" cy="330682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Logikai</a:t>
            </a:r>
            <a:r>
              <a:rPr lang="en-US" sz="2800" dirty="0"/>
              <a:t> </a:t>
            </a:r>
            <a:r>
              <a:rPr lang="en-US" sz="2800" dirty="0" err="1"/>
              <a:t>feladványok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Korlátprogramozás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Modellezési</a:t>
            </a:r>
            <a:r>
              <a:rPr lang="en-US" sz="2800" dirty="0"/>
              <a:t> </a:t>
            </a:r>
            <a:r>
              <a:rPr lang="en-US" sz="2800" dirty="0" err="1"/>
              <a:t>módszerek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Összehasonlító</a:t>
            </a:r>
            <a:r>
              <a:rPr lang="en-US" sz="2800" dirty="0"/>
              <a:t> </a:t>
            </a:r>
            <a:r>
              <a:rPr lang="en-US" sz="2800" dirty="0" err="1"/>
              <a:t>tesztek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Redundáns</a:t>
            </a:r>
            <a:r>
              <a:rPr lang="en-US" sz="2800" dirty="0"/>
              <a:t> </a:t>
            </a:r>
            <a:r>
              <a:rPr lang="en-US" sz="2800" dirty="0" err="1"/>
              <a:t>megkötések</a:t>
            </a:r>
            <a:r>
              <a:rPr lang="en-US" sz="2800" dirty="0"/>
              <a:t> </a:t>
            </a:r>
            <a:r>
              <a:rPr lang="en-US" sz="2800" dirty="0" err="1"/>
              <a:t>kiszűrése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Összegzés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r>
              <a:rPr lang="hu-HU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1C9F95D-D408-4C5B-8CAF-436AAB07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5" y="1417780"/>
            <a:ext cx="8215245" cy="500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5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1C44DF-8E4D-4B14-9906-8FF79B229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"/>
          <a:stretch/>
        </p:blipFill>
        <p:spPr>
          <a:xfrm>
            <a:off x="858792" y="1333803"/>
            <a:ext cx="8122476" cy="50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44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3B42ED-C9AD-4B58-9827-6C1470D8D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1" y="1255666"/>
            <a:ext cx="8291593" cy="51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457199" y="1237260"/>
            <a:ext cx="72372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Einstein-féle logikai feladványok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Adottak: 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személyek/objektumok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Tulajdonságok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Kikötések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Zebra feladatok</a:t>
            </a:r>
          </a:p>
        </p:txBody>
      </p:sp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457199" y="1180415"/>
            <a:ext cx="74602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b="1" dirty="0"/>
              <a:t>„</a:t>
            </a:r>
            <a:r>
              <a:rPr lang="hu-HU" sz="2400" b="1" dirty="0" err="1"/>
              <a:t>Movies</a:t>
            </a:r>
            <a:r>
              <a:rPr lang="hu-HU" sz="2400" b="1" dirty="0"/>
              <a:t> </a:t>
            </a:r>
            <a:r>
              <a:rPr lang="hu-HU" sz="2400" b="1" dirty="0" err="1"/>
              <a:t>Night</a:t>
            </a:r>
            <a:r>
              <a:rPr lang="hu-HU" sz="2400" b="1" dirty="0"/>
              <a:t>”: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4 barát moziba megy -&gt; ki hol ül, milyen tulajdonságokkal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80901"/>
              </p:ext>
            </p:extLst>
          </p:nvPr>
        </p:nvGraphicFramePr>
        <p:xfrm>
          <a:off x="794266" y="2242244"/>
          <a:ext cx="7555468" cy="254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73">
                  <a:extLst>
                    <a:ext uri="{9D8B030D-6E8A-4147-A177-3AD203B41FA5}">
                      <a16:colId xmlns:a16="http://schemas.microsoft.com/office/drawing/2014/main" val="3136596585"/>
                    </a:ext>
                  </a:extLst>
                </a:gridCol>
                <a:gridCol w="1346613">
                  <a:extLst>
                    <a:ext uri="{9D8B030D-6E8A-4147-A177-3AD203B41FA5}">
                      <a16:colId xmlns:a16="http://schemas.microsoft.com/office/drawing/2014/main" val="2805606202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1276901127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3494246853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3049950204"/>
                    </a:ext>
                  </a:extLst>
                </a:gridCol>
              </a:tblGrid>
              <a:tr h="5029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95460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3015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95309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06434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09325"/>
                  </a:ext>
                </a:extLst>
              </a:tr>
            </a:tbl>
          </a:graphicData>
        </a:graphic>
      </p:graphicFrame>
      <p:sp>
        <p:nvSpPr>
          <p:cNvPr id="6" name="Szövegdoboz 5">
            <a:extLst>
              <a:ext uri="{FF2B5EF4-FFF2-40B4-BE49-F238E27FC236}">
                <a16:creationId xmlns:a16="http://schemas.microsoft.com/office/drawing/2014/main" id="{73544318-589B-4DEE-BA9D-854868A6F10B}"/>
              </a:ext>
            </a:extLst>
          </p:cNvPr>
          <p:cNvSpPr txBox="1"/>
          <p:nvPr/>
        </p:nvSpPr>
        <p:spPr>
          <a:xfrm>
            <a:off x="680222" y="4840906"/>
            <a:ext cx="72372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 err="1"/>
              <a:t>Joshua</a:t>
            </a:r>
            <a:r>
              <a:rPr lang="hu-HU" sz="2400" dirty="0"/>
              <a:t> szereti a horror filmet.</a:t>
            </a:r>
          </a:p>
          <a:p>
            <a:pPr>
              <a:spcAft>
                <a:spcPts val="1800"/>
              </a:spcAft>
            </a:pPr>
            <a:r>
              <a:rPr lang="hu-HU" sz="2400" dirty="0" err="1"/>
              <a:t>Joshua</a:t>
            </a:r>
            <a:r>
              <a:rPr lang="hu-HU" sz="2400" dirty="0"/>
              <a:t> az egyik szélen ül.</a:t>
            </a:r>
          </a:p>
          <a:p>
            <a:pPr>
              <a:spcAft>
                <a:spcPts val="1800"/>
              </a:spcAft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9430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r>
              <a:rPr lang="hu-HU" dirty="0"/>
              <a:t>/19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1401025"/>
            <a:ext cx="886727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r>
              <a:rPr lang="hu-HU" sz="2400" dirty="0"/>
              <a:t>, a legkorábbi kikötéseket használó 			   rendszer</a:t>
            </a:r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4800"/>
              </a:spcAft>
            </a:pPr>
            <a:r>
              <a:rPr lang="hu-HU" sz="2400" dirty="0"/>
              <a:t>1990-es évektől eladható változatok</a:t>
            </a:r>
          </a:p>
          <a:p>
            <a:pPr>
              <a:spcAft>
                <a:spcPts val="4800"/>
              </a:spcAft>
            </a:pPr>
            <a:r>
              <a:rPr lang="hu-HU" sz="2400" dirty="0"/>
              <a:t>Optimalizálási és kielégíthetőségi feladatok megoldására</a:t>
            </a:r>
          </a:p>
          <a:p>
            <a:r>
              <a:rPr lang="hu-HU" sz="2400" dirty="0"/>
              <a:t>Feladatok megoldása </a:t>
            </a:r>
            <a:r>
              <a:rPr lang="hu-HU" sz="2400" dirty="0" err="1"/>
              <a:t>propagációval</a:t>
            </a:r>
            <a:r>
              <a:rPr lang="hu-HU" sz="2400" dirty="0"/>
              <a:t>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folyamatosan csökken a változók lehetséges értékkészlete</a:t>
            </a:r>
          </a:p>
          <a:p>
            <a:pPr>
              <a:spcAft>
                <a:spcPts val="4800"/>
              </a:spcAft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2545750" y="3242960"/>
            <a:ext cx="3940097" cy="2920268"/>
          </a:xfrm>
          <a:prstGeom prst="rect">
            <a:avLst/>
          </a:prstGeom>
          <a:noFill/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r>
              <a:rPr lang="hu-HU" dirty="0"/>
              <a:t>/19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157910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5DE350E-2498-4D41-9512-3B28F8F7FE8D}"/>
              </a:ext>
            </a:extLst>
          </p:cNvPr>
          <p:cNvSpPr txBox="1"/>
          <p:nvPr/>
        </p:nvSpPr>
        <p:spPr>
          <a:xfrm>
            <a:off x="185854" y="1486829"/>
            <a:ext cx="834854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MiniZinc: 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	- grafikus szerkesztőprogram és nyelv is egyben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Christian </a:t>
            </a:r>
            <a:r>
              <a:rPr lang="hu-HU" sz="2800" dirty="0" err="1"/>
              <a:t>Schulte</a:t>
            </a:r>
            <a:r>
              <a:rPr lang="hu-HU" sz="2800" dirty="0"/>
              <a:t> (2005): Gecode megoldóprogram</a:t>
            </a:r>
          </a:p>
          <a:p>
            <a:pPr>
              <a:spcAft>
                <a:spcPts val="1800"/>
              </a:spcAft>
            </a:pPr>
            <a:endParaRPr lang="hu-HU" sz="2800" dirty="0"/>
          </a:p>
          <a:p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5498809" y="1194936"/>
            <a:ext cx="3555466" cy="2635192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r>
              <a:rPr lang="hu-HU" dirty="0"/>
              <a:t>/19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157910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FB64181-B7A7-4F2C-975F-75D7BD37C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3" b="5972"/>
          <a:stretch/>
        </p:blipFill>
        <p:spPr>
          <a:xfrm>
            <a:off x="951540" y="1215773"/>
            <a:ext cx="4517608" cy="5226722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543393" y="838367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/>
              <a:t>MiniZinc</a:t>
            </a:r>
            <a:r>
              <a:rPr lang="hu-HU" sz="2000" dirty="0"/>
              <a:t> modell</a:t>
            </a:r>
          </a:p>
        </p:txBody>
      </p:sp>
    </p:spTree>
    <p:extLst>
      <p:ext uri="{BB962C8B-B14F-4D97-AF65-F5344CB8AC3E}">
        <p14:creationId xmlns:p14="http://schemas.microsoft.com/office/powerpoint/2010/main" val="181987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r>
              <a:rPr lang="hu-HU" dirty="0"/>
              <a:t>/19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63040"/>
            <a:ext cx="4308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Movies</a:t>
            </a:r>
            <a:r>
              <a:rPr lang="hu-HU" sz="2400" dirty="0"/>
              <a:t> </a:t>
            </a:r>
            <a:r>
              <a:rPr lang="hu-HU" sz="2400" dirty="0" err="1"/>
              <a:t>night</a:t>
            </a:r>
            <a:r>
              <a:rPr lang="hu-HU" sz="2400" dirty="0"/>
              <a:t>:</a:t>
            </a:r>
          </a:p>
          <a:p>
            <a:r>
              <a:rPr lang="hu-HU" sz="2400" dirty="0"/>
              <a:t>	4x5-ös méret</a:t>
            </a:r>
          </a:p>
          <a:p>
            <a:r>
              <a:rPr lang="hu-HU" sz="2400" dirty="0"/>
              <a:t>	13 kikötés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726847C-57A7-4FFE-AB5E-9D8DFDF55FBE}"/>
              </a:ext>
            </a:extLst>
          </p:cNvPr>
          <p:cNvSpPr txBox="1"/>
          <p:nvPr/>
        </p:nvSpPr>
        <p:spPr>
          <a:xfrm flipH="1">
            <a:off x="160164" y="3142754"/>
            <a:ext cx="488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Fundrasing</a:t>
            </a:r>
            <a:r>
              <a:rPr lang="hu-HU" sz="2400" dirty="0"/>
              <a:t> </a:t>
            </a:r>
            <a:r>
              <a:rPr lang="hu-HU" sz="2400" dirty="0" err="1"/>
              <a:t>dinner</a:t>
            </a:r>
            <a:r>
              <a:rPr lang="hu-HU" sz="2400" dirty="0"/>
              <a:t>:</a:t>
            </a:r>
          </a:p>
          <a:p>
            <a:r>
              <a:rPr lang="hu-HU" sz="2400" dirty="0"/>
              <a:t>	5x6-os méret</a:t>
            </a:r>
          </a:p>
          <a:p>
            <a:r>
              <a:rPr lang="hu-HU" sz="2400" dirty="0"/>
              <a:t>	21 kikötés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B1668F5-DB61-455F-AC59-A8B76172EB8D}"/>
              </a:ext>
            </a:extLst>
          </p:cNvPr>
          <p:cNvSpPr txBox="1"/>
          <p:nvPr/>
        </p:nvSpPr>
        <p:spPr>
          <a:xfrm>
            <a:off x="289932" y="4785297"/>
            <a:ext cx="389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4 modell a megoldásukra</a:t>
            </a: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987364E1-BC06-4154-BEAC-4D4AAE05E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22096"/>
              </p:ext>
            </p:extLst>
          </p:nvPr>
        </p:nvGraphicFramePr>
        <p:xfrm>
          <a:off x="4315293" y="1463040"/>
          <a:ext cx="3940097" cy="370149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940097">
                  <a:extLst>
                    <a:ext uri="{9D8B030D-6E8A-4147-A177-3AD203B41FA5}">
                      <a16:colId xmlns:a16="http://schemas.microsoft.com/office/drawing/2014/main" val="4221832194"/>
                    </a:ext>
                  </a:extLst>
                </a:gridCol>
              </a:tblGrid>
              <a:tr h="403745">
                <a:tc>
                  <a:txBody>
                    <a:bodyPr/>
                    <a:lstStyle/>
                    <a:p>
                      <a:pPr lvl="0"/>
                      <a:r>
                        <a:rPr lang="hu-HU" sz="2400" kern="1200" dirty="0">
                          <a:effectLst/>
                        </a:rPr>
                        <a:t>keresztnév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86812"/>
                  </a:ext>
                </a:extLst>
              </a:tr>
              <a:tr h="403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viselt ruha színe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9699"/>
                  </a:ext>
                </a:extLst>
              </a:tr>
              <a:tr h="726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nyakláncukon található drágakő típusa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60422"/>
                  </a:ext>
                </a:extLst>
              </a:tr>
              <a:tr h="403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életkoruk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02652"/>
                  </a:ext>
                </a:extLst>
              </a:tr>
              <a:tr h="403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fogyasztott koktéljuk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00411"/>
                  </a:ext>
                </a:extLst>
              </a:tr>
              <a:tr h="1049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adakozott pénzmennyiség dollárban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4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r>
              <a:rPr lang="hu-HU" dirty="0"/>
              <a:t>/19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4" y="2082799"/>
            <a:ext cx="7390250" cy="6905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4" y="4388735"/>
            <a:ext cx="6558991" cy="77086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60164" y="3026107"/>
            <a:ext cx="893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(x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PEOPLE)(dress[black, x]=1 -&gt;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latin typeface="Consolas" panose="020B0609020204030204" pitchFamily="49" charset="0"/>
              </a:rPr>
              <a:t>(p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x+1..db)(age[sixty, p])=1);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358937" y="5310720"/>
            <a:ext cx="853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>
                <a:latin typeface="Consolas" panose="020B0609020204030204" pitchFamily="49" charset="0"/>
              </a:rPr>
              <a:t>(x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PEOPLE)(dress[black, x] &lt;=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>
                <a:latin typeface="Consolas" panose="020B0609020204030204" pitchFamily="49" charset="0"/>
              </a:rPr>
              <a:t>(p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x+1..db)(age[sixty, p]));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98023"/>
            <a:ext cx="371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I. Bináris mátrix logikai operátorokkal: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160164" y="3868282"/>
            <a:ext cx="389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II. Bináris mátrix relációs operátorokkal:</a:t>
            </a:r>
          </a:p>
        </p:txBody>
      </p:sp>
    </p:spTree>
    <p:extLst>
      <p:ext uri="{BB962C8B-B14F-4D97-AF65-F5344CB8AC3E}">
        <p14:creationId xmlns:p14="http://schemas.microsoft.com/office/powerpoint/2010/main" val="1421435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2123</TotalTime>
  <Words>587</Words>
  <Application>Microsoft Office PowerPoint</Application>
  <PresentationFormat>Diavetítés a képernyőre (4:3 oldalarány)</PresentationFormat>
  <Paragraphs>171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Wingdings</vt:lpstr>
      <vt:lpstr>Retrospektív</vt:lpstr>
      <vt:lpstr>Logikai feladványok megoldása korlátprogramozással</vt:lpstr>
      <vt:lpstr>Tartalom</vt:lpstr>
      <vt:lpstr>Logikai feladványok</vt:lpstr>
      <vt:lpstr>Logikai feladványok</vt:lpstr>
      <vt:lpstr>Korlátprogramozás</vt:lpstr>
      <vt:lpstr>PowerPoint-bemutató</vt:lpstr>
      <vt:lpstr>PowerPoint-bemutató</vt:lpstr>
      <vt:lpstr>„Zebra” feladatok</vt:lpstr>
      <vt:lpstr>„Zebra” feladatok</vt:lpstr>
      <vt:lpstr>„Zebra” feladatok</vt:lpstr>
      <vt:lpstr>Teszteredmények I. Könnyű/nehéz feladványok - modellek</vt:lpstr>
      <vt:lpstr>Teszteredmények II. Nehéz/óriás feladványok - modellek</vt:lpstr>
      <vt:lpstr>„Gardens” feladat</vt:lpstr>
      <vt:lpstr>„Gardens” feladat</vt:lpstr>
      <vt:lpstr>„Gardens” feladat</vt:lpstr>
      <vt:lpstr>Teszteredmények III. Megoldó verziói – „Gardens” modellek</vt:lpstr>
      <vt:lpstr>Redundáns megkötések</vt:lpstr>
      <vt:lpstr>Összegzés</vt:lpstr>
      <vt:lpstr>Köszönjük a figyelmet!</vt:lpstr>
      <vt:lpstr>Propagáció</vt:lpstr>
      <vt:lpstr>Propagáció</vt:lpstr>
      <vt:lpstr>Propagáció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110</cp:revision>
  <dcterms:created xsi:type="dcterms:W3CDTF">2018-04-03T16:49:10Z</dcterms:created>
  <dcterms:modified xsi:type="dcterms:W3CDTF">2018-04-24T08:25:49Z</dcterms:modified>
</cp:coreProperties>
</file>