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66" r:id="rId3"/>
    <p:sldId id="258" r:id="rId4"/>
    <p:sldId id="257" r:id="rId5"/>
    <p:sldId id="267" r:id="rId6"/>
    <p:sldId id="260" r:id="rId7"/>
    <p:sldId id="270" r:id="rId8"/>
    <p:sldId id="259" r:id="rId9"/>
    <p:sldId id="268" r:id="rId10"/>
    <p:sldId id="271" r:id="rId11"/>
    <p:sldId id="261" r:id="rId12"/>
    <p:sldId id="269" r:id="rId13"/>
    <p:sldId id="272" r:id="rId14"/>
    <p:sldId id="262" r:id="rId15"/>
    <p:sldId id="264" r:id="rId16"/>
    <p:sldId id="265" r:id="rId1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835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6282D-D81D-4BF8-9895-AC698DE2A975}" type="datetimeFigureOut">
              <a:rPr lang="hu-HU" smtClean="0"/>
              <a:t>2018. 04. 11.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33A75-BE30-4041-9779-6DB6546B91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851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C87B-02A7-472E-A63B-E2AA6EA769CA}" type="datetime1">
              <a:rPr lang="hu-HU" smtClean="0"/>
              <a:t>2018. 04. 11.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090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9C6B-342B-4BF9-8B1A-D54914C7E78B}" type="datetime1">
              <a:rPr lang="hu-HU" smtClean="0"/>
              <a:t>2018. 04. 11.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262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1E20-0B80-441C-A219-14B0C111F8A4}" type="datetime1">
              <a:rPr lang="hu-HU" smtClean="0"/>
              <a:t>2018. 04. 11.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832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1C5-A889-458F-89AF-EEE72626CAE9}" type="datetime1">
              <a:rPr lang="hu-HU" smtClean="0"/>
              <a:t>2018. 04. 11.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94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5D89-7BCE-478D-AB70-4D9B0230C013}" type="datetime1">
              <a:rPr lang="hu-HU" smtClean="0"/>
              <a:t>2018. 04. 11.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333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6DF3-9923-4C9E-B5CF-2760C80C9AAE}" type="datetime1">
              <a:rPr lang="hu-HU" smtClean="0"/>
              <a:t>2018. 04. 11.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602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0A02-F1D2-4B6F-A5C9-21ECF68D20F7}" type="datetime1">
              <a:rPr lang="hu-HU" smtClean="0"/>
              <a:t>2018. 04. 11.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78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8066-8305-4AEE-AA62-5F8D66DBDEB8}" type="datetime1">
              <a:rPr lang="hu-HU" smtClean="0"/>
              <a:t>2018. 04. 11.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114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A921-3F6C-4D1B-845A-272145B802A9}" type="datetime1">
              <a:rPr lang="hu-HU" smtClean="0"/>
              <a:t>2018. 04. 11.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796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093D-7842-40CD-B34D-93DEC9DF4129}" type="datetime1">
              <a:rPr lang="hu-HU" smtClean="0"/>
              <a:t>2018. 04. 11.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531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E55C-E42C-44F1-898C-4145C2FBF83B}" type="datetime1">
              <a:rPr lang="hu-HU" smtClean="0"/>
              <a:t>2018. 04. 11.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205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EAC61-D054-47B6-B1A3-F182E84601BD}" type="datetime1">
              <a:rPr lang="hu-HU" smtClean="0"/>
              <a:t>2018. 04. 11.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33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BC0285-A2BD-4B16-99D1-07781D59B0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Logikai feladványok megoldása korlátprogramozással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DB2DDC9-0531-433E-AE33-F07B4E9C50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/>
              <a:t>Szerzők: Papp Ádám, Sós Nikolett </a:t>
            </a:r>
          </a:p>
          <a:p>
            <a:r>
              <a:rPr lang="hu-HU" dirty="0"/>
              <a:t>Mérnök informatikus </a:t>
            </a:r>
            <a:r>
              <a:rPr lang="hu-HU" dirty="0" err="1"/>
              <a:t>BSc</a:t>
            </a:r>
            <a:r>
              <a:rPr lang="hu-HU" dirty="0"/>
              <a:t>., I. évfolyam</a:t>
            </a:r>
          </a:p>
          <a:p>
            <a:r>
              <a:rPr lang="hu-HU" dirty="0"/>
              <a:t>Témavezető: Ősz Olivér, doktorandusz</a:t>
            </a:r>
          </a:p>
          <a:p>
            <a:r>
              <a:rPr lang="hu-HU" dirty="0"/>
              <a:t>Széchenyi István Egyetem, GIVK, Informatika Tanszék</a:t>
            </a:r>
          </a:p>
          <a:p>
            <a:r>
              <a:rPr lang="hu-HU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481073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411F1E-27C1-4AE8-AE32-00B88150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Kimenet formázása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A56984-CD4E-4AFC-B636-2467537D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10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4215059-D941-4448-BE73-9B420C80F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42" y="3429000"/>
            <a:ext cx="6791064" cy="224310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C2A83497-E9FB-409F-A1DF-23A691A51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34" y="2163256"/>
            <a:ext cx="8184630" cy="91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54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CECEDE-C074-41DA-84C8-BDCA2FDB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572"/>
            <a:ext cx="7886700" cy="1325563"/>
          </a:xfrm>
        </p:spPr>
        <p:txBody>
          <a:bodyPr/>
          <a:lstStyle/>
          <a:p>
            <a:pPr algn="ctr"/>
            <a:r>
              <a:rPr lang="hu-HU" dirty="0"/>
              <a:t>Teszteredmények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D8C5EE1-236C-4F83-B6B6-0315500C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11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756996B-5E47-44F8-A889-B433B88D9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20" y="1419109"/>
            <a:ext cx="6775760" cy="401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07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CECEDE-C074-41DA-84C8-BDCA2FDB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572"/>
            <a:ext cx="7886700" cy="1325563"/>
          </a:xfrm>
        </p:spPr>
        <p:txBody>
          <a:bodyPr/>
          <a:lstStyle/>
          <a:p>
            <a:pPr algn="ctr"/>
            <a:r>
              <a:rPr lang="hu-HU" dirty="0"/>
              <a:t>Teszteredmények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D8C5EE1-236C-4F83-B6B6-0315500C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12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E6F7FD2-20CA-49BB-A2E8-124B47FE0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80" y="1091922"/>
            <a:ext cx="7298240" cy="467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06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CECEDE-C074-41DA-84C8-BDCA2FDB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572"/>
            <a:ext cx="7886700" cy="1325563"/>
          </a:xfrm>
        </p:spPr>
        <p:txBody>
          <a:bodyPr/>
          <a:lstStyle/>
          <a:p>
            <a:pPr algn="ctr"/>
            <a:r>
              <a:rPr lang="hu-HU" dirty="0"/>
              <a:t>Teszteredmények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D8C5EE1-236C-4F83-B6B6-0315500C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13</a:t>
            </a:fld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E810E27-2F17-4202-9677-8492FC790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938662"/>
            <a:ext cx="8515350" cy="498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37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7A0344BB-0EF5-4717-A847-ACC7A7E9F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" y="1462444"/>
            <a:ext cx="5471161" cy="14018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D4955D7-34CA-43AC-A84B-A6B413D2A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325563"/>
          </a:xfrm>
        </p:spPr>
        <p:txBody>
          <a:bodyPr/>
          <a:lstStyle/>
          <a:p>
            <a:pPr algn="ctr"/>
            <a:r>
              <a:rPr lang="hu-HU" dirty="0"/>
              <a:t>Redundáns megkötések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19D2024-D3CF-486C-8D11-F9F9E491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14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1F54668F-222D-40E1-AF6E-74382E4A49CF}"/>
              </a:ext>
            </a:extLst>
          </p:cNvPr>
          <p:cNvSpPr txBox="1"/>
          <p:nvPr/>
        </p:nvSpPr>
        <p:spPr>
          <a:xfrm>
            <a:off x="85022" y="959904"/>
            <a:ext cx="886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„</a:t>
            </a:r>
            <a:r>
              <a:rPr lang="hu-HU" sz="2000" dirty="0" err="1"/>
              <a:t>kivesszuk</a:t>
            </a:r>
            <a:r>
              <a:rPr lang="hu-HU" sz="2000" dirty="0"/>
              <a:t>” néven saját tesztelési módszer</a:t>
            </a:r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8DF57169-8A54-4A75-99CA-62A7430C7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484753"/>
              </p:ext>
            </p:extLst>
          </p:nvPr>
        </p:nvGraphicFramePr>
        <p:xfrm>
          <a:off x="3267419" y="2955904"/>
          <a:ext cx="5388900" cy="36739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7494">
                  <a:extLst>
                    <a:ext uri="{9D8B030D-6E8A-4147-A177-3AD203B41FA5}">
                      <a16:colId xmlns:a16="http://schemas.microsoft.com/office/drawing/2014/main" val="2069922602"/>
                    </a:ext>
                  </a:extLst>
                </a:gridCol>
                <a:gridCol w="1325473">
                  <a:extLst>
                    <a:ext uri="{9D8B030D-6E8A-4147-A177-3AD203B41FA5}">
                      <a16:colId xmlns:a16="http://schemas.microsoft.com/office/drawing/2014/main" val="2732399375"/>
                    </a:ext>
                  </a:extLst>
                </a:gridCol>
                <a:gridCol w="1471267">
                  <a:extLst>
                    <a:ext uri="{9D8B030D-6E8A-4147-A177-3AD203B41FA5}">
                      <a16:colId xmlns:a16="http://schemas.microsoft.com/office/drawing/2014/main" val="1486601713"/>
                    </a:ext>
                  </a:extLst>
                </a:gridCol>
                <a:gridCol w="1364666">
                  <a:extLst>
                    <a:ext uri="{9D8B030D-6E8A-4147-A177-3AD203B41FA5}">
                      <a16:colId xmlns:a16="http://schemas.microsoft.com/office/drawing/2014/main" val="3795495708"/>
                    </a:ext>
                  </a:extLst>
                </a:gridCol>
              </a:tblGrid>
              <a:tr h="5554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 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400" dirty="0" err="1">
                          <a:solidFill>
                            <a:schemeClr val="tx1"/>
                          </a:solidFill>
                          <a:effectLst/>
                        </a:rPr>
                        <a:t>Movies</a:t>
                      </a:r>
                      <a:r>
                        <a:rPr lang="hu-HU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hu-HU" sz="1400" dirty="0" err="1">
                          <a:solidFill>
                            <a:schemeClr val="tx1"/>
                          </a:solidFill>
                          <a:effectLst/>
                        </a:rPr>
                        <a:t>Night</a:t>
                      </a:r>
                      <a:endParaRPr lang="hu-H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400" dirty="0" err="1">
                          <a:solidFill>
                            <a:schemeClr val="tx1"/>
                          </a:solidFill>
                          <a:effectLst/>
                        </a:rPr>
                        <a:t>Fundraising</a:t>
                      </a:r>
                      <a:r>
                        <a:rPr lang="hu-HU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hu-HU" sz="1400" dirty="0" err="1">
                          <a:solidFill>
                            <a:schemeClr val="tx1"/>
                          </a:solidFill>
                          <a:effectLst/>
                        </a:rPr>
                        <a:t>Dinner</a:t>
                      </a:r>
                      <a:endParaRPr lang="hu-H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400" dirty="0" err="1">
                          <a:solidFill>
                            <a:schemeClr val="tx1"/>
                          </a:solidFill>
                          <a:effectLst/>
                        </a:rPr>
                        <a:t>Gardens</a:t>
                      </a:r>
                      <a:endParaRPr lang="hu-H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104570"/>
                  </a:ext>
                </a:extLst>
              </a:tr>
              <a:tr h="1143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Önmagában elhagyható korlátozások száma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3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7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5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9172704"/>
                  </a:ext>
                </a:extLst>
              </a:tr>
              <a:tr h="5565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tagú kombinációk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>
                          <a:effectLst/>
                        </a:rPr>
                        <a:t>3</a:t>
                      </a:r>
                      <a:endParaRPr lang="hu-H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15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5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9666172"/>
                  </a:ext>
                </a:extLst>
              </a:tr>
              <a:tr h="5565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tagú kombinációk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>
                          <a:effectLst/>
                        </a:rPr>
                        <a:t>0</a:t>
                      </a:r>
                      <a:endParaRPr lang="hu-H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>
                          <a:effectLst/>
                        </a:rPr>
                        <a:t>13</a:t>
                      </a:r>
                      <a:endParaRPr lang="hu-H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2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7625422"/>
                  </a:ext>
                </a:extLst>
              </a:tr>
              <a:tr h="5565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tagú kombinációk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>
                          <a:effectLst/>
                        </a:rPr>
                        <a:t>0</a:t>
                      </a:r>
                      <a:endParaRPr lang="hu-H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>
                          <a:effectLst/>
                        </a:rPr>
                        <a:t>4</a:t>
                      </a:r>
                      <a:endParaRPr lang="hu-H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0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1106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94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38B76F-95F6-45EE-A1ED-453655F2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Összegzés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71D6050-03B7-4A11-BC69-7BB4B58D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15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30528F3-D689-428A-BB56-A46FC1922D71}"/>
              </a:ext>
            </a:extLst>
          </p:cNvPr>
          <p:cNvSpPr txBox="1"/>
          <p:nvPr/>
        </p:nvSpPr>
        <p:spPr>
          <a:xfrm>
            <a:off x="114300" y="2282992"/>
            <a:ext cx="8867274" cy="4008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hu-HU" sz="2800" dirty="0"/>
              <a:t>Észrevételeink: a feladatokban számtalan redundáns 	megkötés található</a:t>
            </a:r>
          </a:p>
          <a:p>
            <a:pPr>
              <a:spcAft>
                <a:spcPts val="1800"/>
              </a:spcAft>
            </a:pPr>
            <a:r>
              <a:rPr lang="hu-HU" sz="2800" dirty="0"/>
              <a:t>Előnye a módszereinknek: rendkívül gyors megoldás 	nehezebb példáknál is </a:t>
            </a:r>
            <a:endParaRPr lang="en-US" sz="2800" dirty="0"/>
          </a:p>
          <a:p>
            <a:pPr>
              <a:spcAft>
                <a:spcPts val="1800"/>
              </a:spcAft>
            </a:pPr>
            <a:r>
              <a:rPr lang="en-US" sz="2800" dirty="0"/>
              <a:t>A </a:t>
            </a:r>
            <a:r>
              <a:rPr lang="en-US" sz="2800" dirty="0" err="1"/>
              <a:t>kutatás</a:t>
            </a:r>
            <a:r>
              <a:rPr lang="en-US" sz="2800" dirty="0"/>
              <a:t> </a:t>
            </a:r>
            <a:r>
              <a:rPr lang="en-US" sz="2800" dirty="0" err="1"/>
              <a:t>elért</a:t>
            </a:r>
            <a:r>
              <a:rPr lang="en-US" sz="2800" dirty="0"/>
              <a:t> </a:t>
            </a:r>
            <a:r>
              <a:rPr lang="en-US" sz="2800" dirty="0" err="1"/>
              <a:t>eredményei</a:t>
            </a:r>
            <a:r>
              <a:rPr lang="hu-HU" sz="2800" dirty="0"/>
              <a:t> : különböző módszerekkel lettek  	megoldva a feladványok és össze lettek hasonlítva 	hatékonyság szempontjából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hu-HU" sz="1350" dirty="0"/>
          </a:p>
        </p:txBody>
      </p:sp>
    </p:spTree>
    <p:extLst>
      <p:ext uri="{BB962C8B-B14F-4D97-AF65-F5344CB8AC3E}">
        <p14:creationId xmlns:p14="http://schemas.microsoft.com/office/powerpoint/2010/main" val="4280160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FEFA12-4695-4AB3-A86E-924A66306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31914"/>
            <a:ext cx="7886700" cy="994172"/>
          </a:xfrm>
        </p:spPr>
        <p:txBody>
          <a:bodyPr/>
          <a:lstStyle/>
          <a:p>
            <a:pPr algn="ctr"/>
            <a:r>
              <a:rPr lang="hu-HU" dirty="0"/>
              <a:t>Köszönjük a figyelmet!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3A0FA7EE-CF15-4E3A-953F-C5971B60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224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Tartalom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Logikai</a:t>
            </a:r>
            <a:r>
              <a:rPr lang="en-US" dirty="0"/>
              <a:t> </a:t>
            </a:r>
            <a:r>
              <a:rPr lang="en-US" dirty="0" err="1"/>
              <a:t>feladványok</a:t>
            </a:r>
            <a:endParaRPr lang="en-US" dirty="0"/>
          </a:p>
          <a:p>
            <a:r>
              <a:rPr lang="en-US" dirty="0" err="1"/>
              <a:t>Korlátprogramozás</a:t>
            </a:r>
            <a:endParaRPr lang="en-US" dirty="0"/>
          </a:p>
          <a:p>
            <a:r>
              <a:rPr lang="en-US" dirty="0" err="1"/>
              <a:t>Modellezési</a:t>
            </a:r>
            <a:r>
              <a:rPr lang="en-US" dirty="0"/>
              <a:t> </a:t>
            </a:r>
            <a:r>
              <a:rPr lang="en-US" dirty="0" err="1"/>
              <a:t>módszerek</a:t>
            </a:r>
            <a:endParaRPr lang="en-US" dirty="0"/>
          </a:p>
          <a:p>
            <a:r>
              <a:rPr lang="en-US" dirty="0" err="1"/>
              <a:t>Összehasonlító</a:t>
            </a:r>
            <a:r>
              <a:rPr lang="en-US" dirty="0"/>
              <a:t> </a:t>
            </a:r>
            <a:r>
              <a:rPr lang="en-US" dirty="0" err="1"/>
              <a:t>tesztek</a:t>
            </a:r>
            <a:endParaRPr lang="en-US" dirty="0"/>
          </a:p>
          <a:p>
            <a:r>
              <a:rPr lang="en-US" dirty="0" err="1"/>
              <a:t>Redundáns</a:t>
            </a:r>
            <a:r>
              <a:rPr lang="en-US" dirty="0"/>
              <a:t> </a:t>
            </a:r>
            <a:r>
              <a:rPr lang="en-US" dirty="0" err="1"/>
              <a:t>megkötések</a:t>
            </a:r>
            <a:r>
              <a:rPr lang="en-US" dirty="0"/>
              <a:t> </a:t>
            </a:r>
            <a:r>
              <a:rPr lang="en-US" dirty="0" err="1"/>
              <a:t>kiszűrése</a:t>
            </a:r>
            <a:endParaRPr lang="en-US" dirty="0"/>
          </a:p>
          <a:p>
            <a:r>
              <a:rPr lang="en-US" dirty="0" err="1"/>
              <a:t>Összegzés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1459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452676-1263-4791-86B4-FC25F9E9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Logikai feladványok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F92542F-59D1-4271-9731-543CD62F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3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43F9B98-F190-4961-A193-87BA7CA1F8FE}"/>
              </a:ext>
            </a:extLst>
          </p:cNvPr>
          <p:cNvSpPr txBox="1"/>
          <p:nvPr/>
        </p:nvSpPr>
        <p:spPr>
          <a:xfrm>
            <a:off x="138363" y="2306930"/>
            <a:ext cx="8867274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hu-HU" sz="2800" dirty="0"/>
              <a:t>Arisztotelész: a logika, mint fogalom megfogalmazása</a:t>
            </a:r>
          </a:p>
          <a:p>
            <a:pPr>
              <a:spcAft>
                <a:spcPts val="1800"/>
              </a:spcAft>
            </a:pPr>
            <a:r>
              <a:rPr lang="hu-HU" sz="2800" dirty="0"/>
              <a:t>Hozzárendelési feladatokhoz való hasonlóság</a:t>
            </a:r>
          </a:p>
          <a:p>
            <a:pPr>
              <a:spcAft>
                <a:spcPts val="1800"/>
              </a:spcAft>
            </a:pPr>
            <a:r>
              <a:rPr lang="hu-HU" sz="2800" dirty="0"/>
              <a:t>Einstein-féle logikai feladványok</a:t>
            </a:r>
          </a:p>
          <a:p>
            <a:pPr>
              <a:spcAft>
                <a:spcPts val="1800"/>
              </a:spcAft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37651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71E464-FDA0-44ED-BAE0-76765A5D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Korlátprogramozás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927AD5E-958C-4218-A2F7-1714AA2A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4</a:t>
            </a:fld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EA50174-05F4-4DB5-AFA6-707EDDAD33F6}"/>
              </a:ext>
            </a:extLst>
          </p:cNvPr>
          <p:cNvSpPr txBox="1"/>
          <p:nvPr/>
        </p:nvSpPr>
        <p:spPr>
          <a:xfrm>
            <a:off x="138363" y="2306929"/>
            <a:ext cx="886727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Ivan </a:t>
            </a:r>
            <a:r>
              <a:rPr lang="hu-HU" sz="2400" dirty="0" err="1"/>
              <a:t>Sutherland</a:t>
            </a:r>
            <a:r>
              <a:rPr lang="hu-HU" sz="2400" dirty="0"/>
              <a:t> (1963): </a:t>
            </a:r>
            <a:r>
              <a:rPr lang="hu-HU" sz="2400" dirty="0" err="1"/>
              <a:t>Sketchpad</a:t>
            </a:r>
            <a:endParaRPr lang="hu-HU" sz="2400" dirty="0"/>
          </a:p>
          <a:p>
            <a:r>
              <a:rPr lang="hu-HU" sz="2400" dirty="0"/>
              <a:t>1980-as években egyre keresettebb módszer lett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1990-es évektől eladható változatok</a:t>
            </a:r>
          </a:p>
          <a:p>
            <a:pPr>
              <a:spcAft>
                <a:spcPts val="600"/>
              </a:spcAft>
            </a:pPr>
            <a:r>
              <a:rPr lang="hu-HU" sz="2400" dirty="0"/>
              <a:t>MiniZinc:  - grafikus szerkesztőprogram és nyelv is egyben</a:t>
            </a:r>
          </a:p>
          <a:p>
            <a:pPr lvl="2">
              <a:spcAft>
                <a:spcPts val="1800"/>
              </a:spcAft>
            </a:pPr>
            <a:r>
              <a:rPr lang="hu-HU" sz="2400" dirty="0"/>
              <a:t>        - fordítója a mzn2fzn -&gt; </a:t>
            </a:r>
            <a:r>
              <a:rPr lang="hu-HU" sz="2400" dirty="0" err="1"/>
              <a:t>FlatZinc</a:t>
            </a:r>
            <a:r>
              <a:rPr lang="hu-HU" sz="2400" dirty="0"/>
              <a:t>-re alakítja</a:t>
            </a:r>
          </a:p>
          <a:p>
            <a:pPr>
              <a:spcAft>
                <a:spcPts val="600"/>
              </a:spcAft>
            </a:pPr>
            <a:r>
              <a:rPr lang="hu-HU" sz="2400" dirty="0"/>
              <a:t>Christian </a:t>
            </a:r>
            <a:r>
              <a:rPr lang="hu-HU" sz="2400" dirty="0" err="1"/>
              <a:t>Schulte</a:t>
            </a:r>
            <a:r>
              <a:rPr lang="hu-HU" sz="2400" dirty="0"/>
              <a:t> (2005): Gecode megoldóprogram</a:t>
            </a:r>
          </a:p>
          <a:p>
            <a:pPr lvl="4">
              <a:spcAft>
                <a:spcPts val="600"/>
              </a:spcAft>
            </a:pPr>
            <a:r>
              <a:rPr lang="hu-HU" sz="2400" dirty="0"/>
              <a:t> - több versenyen is aranyérmes lett</a:t>
            </a:r>
          </a:p>
        </p:txBody>
      </p:sp>
    </p:spTree>
    <p:extLst>
      <p:ext uri="{BB962C8B-B14F-4D97-AF65-F5344CB8AC3E}">
        <p14:creationId xmlns:p14="http://schemas.microsoft.com/office/powerpoint/2010/main" val="117280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03A2FCAA-44F4-4121-9409-3F7C16B085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7" t="40" r="27888" b="76524"/>
          <a:stretch/>
        </p:blipFill>
        <p:spPr>
          <a:xfrm>
            <a:off x="4817326" y="1194936"/>
            <a:ext cx="3215791" cy="2383436"/>
          </a:xfrm>
          <a:prstGeom prst="rect">
            <a:avLst/>
          </a:prstGeom>
        </p:spPr>
      </p:pic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FB342F71-8953-4DC7-8EEB-C5E7385C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5</a:t>
            </a:fld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F1A90B6-D693-47C4-A4A4-06F4B3ADE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76"/>
          <a:stretch/>
        </p:blipFill>
        <p:spPr>
          <a:xfrm>
            <a:off x="683437" y="461433"/>
            <a:ext cx="4133889" cy="593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3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8E5E95-AE64-415C-8681-D3B3D2CA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dirty="0"/>
              <a:t>„Zebra” feladatok</a:t>
            </a:r>
            <a:br>
              <a:rPr lang="hu-HU" dirty="0"/>
            </a:br>
            <a:r>
              <a:rPr lang="hu-HU" sz="3200" dirty="0"/>
              <a:t>(</a:t>
            </a:r>
            <a:r>
              <a:rPr lang="hu-HU" sz="3200" dirty="0" err="1"/>
              <a:t>Movies</a:t>
            </a:r>
            <a:r>
              <a:rPr lang="hu-HU" sz="3200" dirty="0"/>
              <a:t>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799F892-52D9-47BE-8E31-56A1731C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6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FDE817F-09DE-42BC-8A28-394FF6F01DF2}"/>
              </a:ext>
            </a:extLst>
          </p:cNvPr>
          <p:cNvSpPr txBox="1"/>
          <p:nvPr/>
        </p:nvSpPr>
        <p:spPr>
          <a:xfrm>
            <a:off x="138363" y="3910128"/>
            <a:ext cx="886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Megoldás bináris mátrixszal</a:t>
            </a:r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D26B6D1B-EE01-441C-A70F-7B514D54C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401938"/>
              </p:ext>
            </p:extLst>
          </p:nvPr>
        </p:nvGraphicFramePr>
        <p:xfrm>
          <a:off x="1353895" y="1903957"/>
          <a:ext cx="64362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356">
                  <a:extLst>
                    <a:ext uri="{9D8B030D-6E8A-4147-A177-3AD203B41FA5}">
                      <a16:colId xmlns:a16="http://schemas.microsoft.com/office/drawing/2014/main" val="3136596585"/>
                    </a:ext>
                  </a:extLst>
                </a:gridCol>
                <a:gridCol w="1147128">
                  <a:extLst>
                    <a:ext uri="{9D8B030D-6E8A-4147-A177-3AD203B41FA5}">
                      <a16:colId xmlns:a16="http://schemas.microsoft.com/office/drawing/2014/main" val="2805606202"/>
                    </a:ext>
                  </a:extLst>
                </a:gridCol>
                <a:gridCol w="1287242">
                  <a:extLst>
                    <a:ext uri="{9D8B030D-6E8A-4147-A177-3AD203B41FA5}">
                      <a16:colId xmlns:a16="http://schemas.microsoft.com/office/drawing/2014/main" val="1276901127"/>
                    </a:ext>
                  </a:extLst>
                </a:gridCol>
                <a:gridCol w="1287242">
                  <a:extLst>
                    <a:ext uri="{9D8B030D-6E8A-4147-A177-3AD203B41FA5}">
                      <a16:colId xmlns:a16="http://schemas.microsoft.com/office/drawing/2014/main" val="3494246853"/>
                    </a:ext>
                  </a:extLst>
                </a:gridCol>
                <a:gridCol w="1287242">
                  <a:extLst>
                    <a:ext uri="{9D8B030D-6E8A-4147-A177-3AD203B41FA5}">
                      <a16:colId xmlns:a16="http://schemas.microsoft.com/office/drawing/2014/main" val="3049950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fekete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kék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zöld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piros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39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keresztnév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Daniel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 err="1">
                          <a:solidFill>
                            <a:schemeClr val="tx1"/>
                          </a:solidFill>
                        </a:rPr>
                        <a:t>Joshua</a:t>
                      </a:r>
                      <a:endParaRPr lang="hu-H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Nicholas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Ryan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493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kedvenc film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akció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vígjáték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horror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thriller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59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i="0" dirty="0" err="1">
                          <a:solidFill>
                            <a:schemeClr val="tx1"/>
                          </a:solidFill>
                        </a:rPr>
                        <a:t>nassolnivaló</a:t>
                      </a:r>
                      <a:endParaRPr lang="hu-HU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süti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 err="1">
                          <a:solidFill>
                            <a:schemeClr val="tx1"/>
                          </a:solidFill>
                        </a:rPr>
                        <a:t>cracker</a:t>
                      </a:r>
                      <a:endParaRPr lang="hu-H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 err="1">
                          <a:solidFill>
                            <a:schemeClr val="tx1"/>
                          </a:solidFill>
                        </a:rPr>
                        <a:t>popkorn</a:t>
                      </a:r>
                      <a:endParaRPr lang="hu-H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10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életkor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11 év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12 év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13 év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14 év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309325"/>
                  </a:ext>
                </a:extLst>
              </a:tr>
            </a:tbl>
          </a:graphicData>
        </a:graphic>
      </p:graphicFrame>
      <p:pic>
        <p:nvPicPr>
          <p:cNvPr id="8" name="Kép 7">
            <a:extLst>
              <a:ext uri="{FF2B5EF4-FFF2-40B4-BE49-F238E27FC236}">
                <a16:creationId xmlns:a16="http://schemas.microsoft.com/office/drawing/2014/main" id="{7ABD08E0-BA78-4CA3-A81C-4A33E94A3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93" y="4523764"/>
            <a:ext cx="8057213" cy="188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8E5E95-AE64-415C-8681-D3B3D2CA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dirty="0"/>
              <a:t>„Zebra” feladatok</a:t>
            </a:r>
            <a:br>
              <a:rPr lang="hu-HU" dirty="0"/>
            </a:br>
            <a:r>
              <a:rPr lang="hu-HU" sz="3200" dirty="0"/>
              <a:t>(</a:t>
            </a:r>
            <a:r>
              <a:rPr lang="hu-HU" sz="3200" dirty="0" err="1"/>
              <a:t>Fundraising</a:t>
            </a:r>
            <a:r>
              <a:rPr lang="hu-HU" sz="3200" dirty="0"/>
              <a:t> </a:t>
            </a:r>
            <a:r>
              <a:rPr lang="hu-HU" sz="3200" dirty="0" err="1"/>
              <a:t>Dinner</a:t>
            </a:r>
            <a:r>
              <a:rPr lang="hu-HU" sz="3200" dirty="0"/>
              <a:t> 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799F892-52D9-47BE-8E31-56A1731C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7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FDE817F-09DE-42BC-8A28-394FF6F01DF2}"/>
              </a:ext>
            </a:extLst>
          </p:cNvPr>
          <p:cNvSpPr txBox="1"/>
          <p:nvPr/>
        </p:nvSpPr>
        <p:spPr>
          <a:xfrm>
            <a:off x="321696" y="1690689"/>
            <a:ext cx="886727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5 jómódú hölgy jellemzője:</a:t>
            </a:r>
          </a:p>
          <a:p>
            <a:pPr lvl="0"/>
            <a:r>
              <a:rPr lang="hu-HU" dirty="0"/>
              <a:t>	keresztnevük</a:t>
            </a:r>
          </a:p>
          <a:p>
            <a:pPr lvl="0"/>
            <a:r>
              <a:rPr lang="hu-HU" dirty="0"/>
              <a:t>	viselt ruha színe</a:t>
            </a:r>
          </a:p>
          <a:p>
            <a:pPr lvl="0"/>
            <a:r>
              <a:rPr lang="hu-HU" dirty="0"/>
              <a:t>	nyakláncukon található drágakő típusa</a:t>
            </a:r>
          </a:p>
          <a:p>
            <a:pPr lvl="0"/>
            <a:r>
              <a:rPr lang="hu-HU" dirty="0"/>
              <a:t>	életkoruk</a:t>
            </a:r>
          </a:p>
          <a:p>
            <a:pPr lvl="0"/>
            <a:r>
              <a:rPr lang="hu-HU" dirty="0"/>
              <a:t>	fogyasztott koktéljuk</a:t>
            </a:r>
          </a:p>
          <a:p>
            <a:pPr lvl="0"/>
            <a:r>
              <a:rPr lang="hu-HU" dirty="0"/>
              <a:t>	adakozott pénzmennyiség dollárban</a:t>
            </a:r>
          </a:p>
          <a:p>
            <a:pPr>
              <a:spcBef>
                <a:spcPts val="600"/>
              </a:spcBef>
            </a:pPr>
            <a:r>
              <a:rPr lang="hu-HU" sz="2400" dirty="0"/>
              <a:t>Megoldás változó tömbökkel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82FA8165-0B8D-428D-805C-54D7A719C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8227"/>
            <a:ext cx="9144000" cy="117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8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411F1E-27C1-4AE8-AE32-00B88150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„</a:t>
            </a:r>
            <a:r>
              <a:rPr lang="hu-HU" dirty="0" err="1"/>
              <a:t>Gardens</a:t>
            </a:r>
            <a:r>
              <a:rPr lang="hu-HU" dirty="0"/>
              <a:t>” 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A56984-CD4E-4AFC-B636-2467537D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8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DE43672-6366-462F-BC64-FD398B28F1E0}"/>
              </a:ext>
            </a:extLst>
          </p:cNvPr>
          <p:cNvSpPr txBox="1"/>
          <p:nvPr/>
        </p:nvSpPr>
        <p:spPr>
          <a:xfrm>
            <a:off x="138363" y="1502406"/>
            <a:ext cx="88672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hu-HU" sz="2400" dirty="0"/>
              <a:t>Einstein egyik logikai feladványa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Adott:</a:t>
            </a:r>
          </a:p>
          <a:p>
            <a:pPr lvl="1">
              <a:spcAft>
                <a:spcPts val="1800"/>
              </a:spcAft>
            </a:pPr>
            <a:r>
              <a:rPr lang="hu-HU" sz="2400" dirty="0"/>
              <a:t>5 kert</a:t>
            </a:r>
          </a:p>
          <a:p>
            <a:pPr lvl="1">
              <a:spcAft>
                <a:spcPts val="1800"/>
              </a:spcAft>
            </a:pPr>
            <a:r>
              <a:rPr lang="hu-HU" sz="2400" dirty="0"/>
              <a:t>5 tulajdonos</a:t>
            </a:r>
          </a:p>
          <a:p>
            <a:pPr lvl="1">
              <a:spcAft>
                <a:spcPts val="1800"/>
              </a:spcAft>
            </a:pPr>
            <a:r>
              <a:rPr lang="hu-HU" sz="2400" dirty="0"/>
              <a:t>12 termény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B507115D-936F-4E1D-B372-6A80D2FC9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883" y="2162912"/>
            <a:ext cx="5920467" cy="395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93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411F1E-27C1-4AE8-AE32-00B88150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34"/>
            <a:ext cx="7886700" cy="1325563"/>
          </a:xfrm>
        </p:spPr>
        <p:txBody>
          <a:bodyPr/>
          <a:lstStyle/>
          <a:p>
            <a:pPr algn="ctr"/>
            <a:r>
              <a:rPr lang="hu-HU" dirty="0"/>
              <a:t>„</a:t>
            </a:r>
            <a:r>
              <a:rPr lang="hu-HU" dirty="0" err="1"/>
              <a:t>Gardens</a:t>
            </a:r>
            <a:r>
              <a:rPr lang="hu-HU" dirty="0"/>
              <a:t>” 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A56984-CD4E-4AFC-B636-2467537D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9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DE43672-6366-462F-BC64-FD398B28F1E0}"/>
              </a:ext>
            </a:extLst>
          </p:cNvPr>
          <p:cNvSpPr txBox="1"/>
          <p:nvPr/>
        </p:nvSpPr>
        <p:spPr>
          <a:xfrm>
            <a:off x="138363" y="1056357"/>
            <a:ext cx="88672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Több módszer is alkalmazva lett:</a:t>
            </a:r>
          </a:p>
          <a:p>
            <a:pPr lvl="1"/>
            <a:r>
              <a:rPr lang="hu-HU" sz="2400" dirty="0"/>
              <a:t>Bináris mátrix</a:t>
            </a:r>
          </a:p>
          <a:p>
            <a:pPr lvl="1"/>
            <a:r>
              <a:rPr lang="hu-HU" sz="2400" dirty="0" err="1"/>
              <a:t>Where</a:t>
            </a:r>
            <a:r>
              <a:rPr lang="hu-HU" sz="2400" dirty="0"/>
              <a:t> helyett implikáció</a:t>
            </a:r>
          </a:p>
          <a:p>
            <a:pPr lvl="1"/>
            <a:r>
              <a:rPr lang="hu-HU" sz="2400" dirty="0"/>
              <a:t>Tulaj hozzárendelési mátrix</a:t>
            </a:r>
          </a:p>
          <a:p>
            <a:pPr lvl="1"/>
            <a:r>
              <a:rPr lang="hu-HU" sz="2400" dirty="0"/>
              <a:t>Termény halmazok</a:t>
            </a:r>
          </a:p>
          <a:p>
            <a:pPr lvl="1"/>
            <a:r>
              <a:rPr lang="hu-HU" sz="2400" dirty="0"/>
              <a:t>Integer mátrix</a:t>
            </a:r>
          </a:p>
          <a:p>
            <a:pPr marL="0" lvl="1"/>
            <a:r>
              <a:rPr lang="hu-HU" sz="2400" dirty="0"/>
              <a:t>Speciális kikötések írása az adottakon kívül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E6F1D144-AEFD-4E20-A122-9055A83AA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0769"/>
            <a:ext cx="9144000" cy="1510655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1662F51A-FBA1-4A5F-AD77-6E7321E8D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15" y="3725222"/>
            <a:ext cx="7274570" cy="101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1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1712</TotalTime>
  <Words>270</Words>
  <Application>Microsoft Office PowerPoint</Application>
  <PresentationFormat>Diavetítés a képernyőre (4:3 oldalarány)</PresentationFormat>
  <Paragraphs>121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Office-téma</vt:lpstr>
      <vt:lpstr>Logikai feladványok megoldása korlátprogramozással</vt:lpstr>
      <vt:lpstr>Tartalom</vt:lpstr>
      <vt:lpstr>Logikai feladványok</vt:lpstr>
      <vt:lpstr>Korlátprogramozás</vt:lpstr>
      <vt:lpstr>PowerPoint-bemutató</vt:lpstr>
      <vt:lpstr>„Zebra” feladatok (Movies)</vt:lpstr>
      <vt:lpstr>„Zebra” feladatok (Fundraising Dinner )</vt:lpstr>
      <vt:lpstr>„Gardens” feladat</vt:lpstr>
      <vt:lpstr>„Gardens” feladat</vt:lpstr>
      <vt:lpstr>Kimenet formázása</vt:lpstr>
      <vt:lpstr>Teszteredmények</vt:lpstr>
      <vt:lpstr>Teszteredmények</vt:lpstr>
      <vt:lpstr>Teszteredmények</vt:lpstr>
      <vt:lpstr>Redundáns megkötések</vt:lpstr>
      <vt:lpstr>Összegzés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Logikai feladványok megoldása korlátprogramozással</dc:title>
  <dc:creator>SósNiki</dc:creator>
  <cp:lastModifiedBy>SósNiki</cp:lastModifiedBy>
  <cp:revision>54</cp:revision>
  <dcterms:created xsi:type="dcterms:W3CDTF">2018-04-03T16:49:10Z</dcterms:created>
  <dcterms:modified xsi:type="dcterms:W3CDTF">2018-04-11T12:38:11Z</dcterms:modified>
</cp:coreProperties>
</file>