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60" r:id="rId3"/>
    <p:sldId id="261" r:id="rId4"/>
    <p:sldId id="257" r:id="rId5"/>
    <p:sldId id="267" r:id="rId6"/>
    <p:sldId id="269" r:id="rId7"/>
    <p:sldId id="270" r:id="rId8"/>
    <p:sldId id="264" r:id="rId9"/>
    <p:sldId id="268" r:id="rId10"/>
    <p:sldId id="258" r:id="rId11"/>
    <p:sldId id="272" r:id="rId12"/>
    <p:sldId id="276" r:id="rId13"/>
    <p:sldId id="277" r:id="rId14"/>
    <p:sldId id="278" r:id="rId15"/>
    <p:sldId id="265" r:id="rId16"/>
    <p:sldId id="280" r:id="rId17"/>
    <p:sldId id="281" r:id="rId18"/>
    <p:sldId id="282" r:id="rId19"/>
    <p:sldId id="283" r:id="rId20"/>
    <p:sldId id="284" r:id="rId21"/>
    <p:sldId id="271" r:id="rId22"/>
    <p:sldId id="266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>
            <a:extLst>
              <a:ext uri="{FF2B5EF4-FFF2-40B4-BE49-F238E27FC236}">
                <a16:creationId xmlns:a16="http://schemas.microsoft.com/office/drawing/2014/main" id="{7745D9B5-FB95-4187-BFE6-2B7CEDBDA5D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DAE9883E-4BDE-4B15-A1A0-1D3BC902AEA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9AA7BE-4F4F-48CF-AC0B-DE9054C97257}" type="datetimeFigureOut">
              <a:rPr lang="hu-HU" smtClean="0"/>
              <a:t>2020. 12. 02.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7992AB04-B0FA-4306-8856-17A88D912D3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B475AAB5-2B00-4340-A218-43D1D4DAC56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D76E69-C9A8-4752-8A4D-85BDBE5934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4882584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5D68E6-9015-4EC2-8B38-EBE32BEAAE7D}" type="datetimeFigureOut">
              <a:rPr lang="hu-HU" smtClean="0"/>
              <a:t>2020. 12. 02.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7E48EA-8E7A-424B-A1EC-45ADA7C1D3A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1463699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eaching-projects/SZE-ProjektMunka2-gmpl2latex/wiki/User's-Guid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38C605D-3FAD-4086-A088-79185F327B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GMPL2LateX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03A367D5-0C97-4590-8358-4BAF589B8F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hu-HU" dirty="0"/>
              <a:t>Csapattagok:</a:t>
            </a:r>
          </a:p>
          <a:p>
            <a:r>
              <a:rPr lang="hu-HU" dirty="0"/>
              <a:t>Vörös Bence László</a:t>
            </a:r>
          </a:p>
          <a:p>
            <a:r>
              <a:rPr lang="hu-HU" dirty="0"/>
              <a:t>Lőrincz Erik</a:t>
            </a:r>
          </a:p>
          <a:p>
            <a:r>
              <a:rPr lang="hu-HU" dirty="0" err="1"/>
              <a:t>Radvánszky</a:t>
            </a:r>
            <a:r>
              <a:rPr lang="hu-HU" dirty="0"/>
              <a:t> István</a:t>
            </a:r>
          </a:p>
          <a:p>
            <a:r>
              <a:rPr lang="hu-HU" dirty="0" err="1"/>
              <a:t>Gönczi</a:t>
            </a:r>
            <a:r>
              <a:rPr lang="hu-HU" dirty="0"/>
              <a:t> Gábor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99257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C7ADFDD-4521-4434-A45E-437002FFA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program belső működése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07A5BD4-3D67-47A0-8DD9-8A6CA845E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hu-HU" dirty="0"/>
              <a:t>Amennyiben a felhasználó hibás inputot ad meg, vagy nem jó sorrendben szeretné használni a kapcsolókat, akkor a program hibaüzenetben tájékoztatja az alapértelmezett hibacsatornán.</a:t>
            </a:r>
          </a:p>
          <a:p>
            <a:r>
              <a:rPr lang="hu-HU" dirty="0"/>
              <a:t>Helyes input adatok esetén a program futása az első paraméterként megadott GMPL modell fájl </a:t>
            </a:r>
            <a:r>
              <a:rPr lang="hu-HU" dirty="0" err="1"/>
              <a:t>parsolásával</a:t>
            </a:r>
            <a:r>
              <a:rPr lang="hu-HU" dirty="0"/>
              <a:t> kezdődik az </a:t>
            </a:r>
            <a:r>
              <a:rPr lang="hu-HU" dirty="0" err="1"/>
              <a:t>yyparse</a:t>
            </a:r>
            <a:r>
              <a:rPr lang="hu-HU" dirty="0"/>
              <a:t> függvény segítségével</a:t>
            </a:r>
          </a:p>
          <a:p>
            <a:r>
              <a:rPr lang="hu-HU" dirty="0"/>
              <a:t>Ezt követően de még ugyanebben a szakaszba a program előállítja a  szükséges </a:t>
            </a:r>
            <a:r>
              <a:rPr lang="hu-HU" dirty="0" err="1"/>
              <a:t>json</a:t>
            </a:r>
            <a:r>
              <a:rPr lang="hu-HU" dirty="0"/>
              <a:t> fájlt a </a:t>
            </a:r>
            <a:r>
              <a:rPr lang="hu-HU" dirty="0" err="1"/>
              <a:t>RapidJSON</a:t>
            </a:r>
            <a:r>
              <a:rPr lang="hu-HU" dirty="0"/>
              <a:t> </a:t>
            </a:r>
            <a:r>
              <a:rPr lang="hu-HU" dirty="0" err="1"/>
              <a:t>library</a:t>
            </a:r>
            <a:r>
              <a:rPr lang="hu-HU" dirty="0"/>
              <a:t> felhasználásával.</a:t>
            </a:r>
          </a:p>
          <a:p>
            <a:r>
              <a:rPr lang="hu-HU" dirty="0"/>
              <a:t>A második futtatás során előáll a kívánt kimenet az output osztályok valamelyikével.</a:t>
            </a:r>
          </a:p>
        </p:txBody>
      </p:sp>
    </p:spTree>
    <p:extLst>
      <p:ext uri="{BB962C8B-B14F-4D97-AF65-F5344CB8AC3E}">
        <p14:creationId xmlns:p14="http://schemas.microsoft.com/office/powerpoint/2010/main" val="1142932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0E67647-ADE4-4234-8A61-D2468AF76AD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568206" y="805382"/>
            <a:ext cx="8240713" cy="463581"/>
          </a:xfrm>
        </p:spPr>
        <p:txBody>
          <a:bodyPr>
            <a:normAutofit fontScale="90000"/>
          </a:bodyPr>
          <a:lstStyle/>
          <a:p>
            <a:r>
              <a:rPr lang="hu-HU" dirty="0"/>
              <a:t>CFG1</a:t>
            </a:r>
          </a:p>
        </p:txBody>
      </p:sp>
      <p:pic>
        <p:nvPicPr>
          <p:cNvPr id="8" name="Tartalom helye 7" descr="A képen szöveg látható&#10;&#10;Automatikusan generált leírás">
            <a:extLst>
              <a:ext uri="{FF2B5EF4-FFF2-40B4-BE49-F238E27FC236}">
                <a16:creationId xmlns:a16="http://schemas.microsoft.com/office/drawing/2014/main" id="{85D75014-2782-43F3-87D4-4C40F495FE22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3143554" y="1268963"/>
            <a:ext cx="5904892" cy="4783655"/>
          </a:xfrm>
        </p:spPr>
      </p:pic>
    </p:spTree>
    <p:extLst>
      <p:ext uri="{BB962C8B-B14F-4D97-AF65-F5344CB8AC3E}">
        <p14:creationId xmlns:p14="http://schemas.microsoft.com/office/powerpoint/2010/main" val="2597526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0E67647-ADE4-4234-8A61-D2468AF76AD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568206" y="805382"/>
            <a:ext cx="8240713" cy="463581"/>
          </a:xfrm>
        </p:spPr>
        <p:txBody>
          <a:bodyPr>
            <a:normAutofit fontScale="90000"/>
          </a:bodyPr>
          <a:lstStyle/>
          <a:p>
            <a:r>
              <a:rPr lang="hu-HU" dirty="0"/>
              <a:t>CFG2</a:t>
            </a:r>
          </a:p>
        </p:txBody>
      </p:sp>
      <p:pic>
        <p:nvPicPr>
          <p:cNvPr id="4" name="Kép 3" descr="A képen szöveg látható&#10;&#10;Automatikusan generált leírás">
            <a:extLst>
              <a:ext uri="{FF2B5EF4-FFF2-40B4-BE49-F238E27FC236}">
                <a16:creationId xmlns:a16="http://schemas.microsoft.com/office/drawing/2014/main" id="{2D0D18BF-8241-4C73-A8E7-E281DD70E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409" y="1679510"/>
            <a:ext cx="8774924" cy="3433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448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0E67647-ADE4-4234-8A61-D2468AF76AD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568206" y="805382"/>
            <a:ext cx="8240713" cy="463581"/>
          </a:xfrm>
        </p:spPr>
        <p:txBody>
          <a:bodyPr>
            <a:normAutofit fontScale="90000"/>
          </a:bodyPr>
          <a:lstStyle/>
          <a:p>
            <a:r>
              <a:rPr lang="hu-HU" dirty="0"/>
              <a:t>CFG3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D9E91B1A-EDB9-4C60-9093-80195C08E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1458" y="1268963"/>
            <a:ext cx="5214207" cy="4895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7213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0E67647-ADE4-4234-8A61-D2468AF76AD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568206" y="805382"/>
            <a:ext cx="8240713" cy="463581"/>
          </a:xfrm>
        </p:spPr>
        <p:txBody>
          <a:bodyPr>
            <a:normAutofit fontScale="90000"/>
          </a:bodyPr>
          <a:lstStyle/>
          <a:p>
            <a:r>
              <a:rPr lang="hu-HU" dirty="0"/>
              <a:t>CFG4</a:t>
            </a:r>
          </a:p>
        </p:txBody>
      </p:sp>
      <p:pic>
        <p:nvPicPr>
          <p:cNvPr id="4" name="Kép 3" descr="A képen szöveg látható&#10;&#10;Automatikusan generált leírás">
            <a:extLst>
              <a:ext uri="{FF2B5EF4-FFF2-40B4-BE49-F238E27FC236}">
                <a16:creationId xmlns:a16="http://schemas.microsoft.com/office/drawing/2014/main" id="{4F3841AE-209A-49AC-8B28-59BF3E0AE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073" y="1511702"/>
            <a:ext cx="5509074" cy="3489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2561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2073109-06DE-4350-8E95-69AADD23E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Osztályok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339150D-28DF-416D-9CD9-EB43C3474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hu-HU" sz="2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2000" u="sng" dirty="0">
                <a:solidFill>
                  <a:schemeClr val="tx1"/>
                </a:solidFill>
                <a:latin typeface="Consolas" panose="020B0609020204030204" pitchFamily="49" charset="0"/>
              </a:rPr>
              <a:t>Variable</a:t>
            </a:r>
            <a:r>
              <a:rPr lang="hu-HU" sz="2000" u="sng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  <a:r>
              <a:rPr lang="hu-HU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hu-HU" sz="2000" dirty="0"/>
              <a:t>Egy változót reprezentál</a:t>
            </a:r>
            <a:r>
              <a:rPr lang="hu-HU" sz="2000"/>
              <a:t>, tartozhat </a:t>
            </a:r>
            <a:r>
              <a:rPr lang="hu-HU" sz="2000" dirty="0"/>
              <a:t>hozzá kulcsszavas megszorítás( </a:t>
            </a:r>
            <a:r>
              <a:rPr lang="hu-HU" sz="2000" dirty="0" err="1"/>
              <a:t>binary</a:t>
            </a:r>
            <a:r>
              <a:rPr lang="hu-HU" sz="2000" dirty="0"/>
              <a:t>, integer) valamint alsó és felső korlát (pl. x&gt;=0).</a:t>
            </a:r>
            <a:endParaRPr 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2000" u="sng" dirty="0">
                <a:solidFill>
                  <a:schemeClr val="tx1"/>
                </a:solidFill>
                <a:latin typeface="Consolas" panose="020B0609020204030204" pitchFamily="49" charset="0"/>
              </a:rPr>
              <a:t>Constraint</a:t>
            </a:r>
            <a:r>
              <a:rPr lang="hu-HU" sz="2000" u="sng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  <a:r>
              <a:rPr lang="hu-HU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hu-HU" sz="2000" dirty="0"/>
              <a:t>Egyszerű megszorítások reprezentációját megvalósító osztály.</a:t>
            </a:r>
            <a:endParaRPr 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2000" u="sng" dirty="0">
                <a:solidFill>
                  <a:schemeClr val="tx1"/>
                </a:solidFill>
                <a:latin typeface="Consolas" panose="020B0609020204030204" pitchFamily="49" charset="0"/>
              </a:rPr>
              <a:t>Objective</a:t>
            </a:r>
            <a:r>
              <a:rPr lang="hu-HU" sz="2000" u="sng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  <a:r>
              <a:rPr lang="hu-HU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hu-HU" sz="2000" dirty="0"/>
              <a:t>A célfüggvényt reprezentáló osztály.</a:t>
            </a:r>
            <a:endParaRPr 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hu-HU" sz="2000" u="sng" dirty="0" err="1">
                <a:solidFill>
                  <a:schemeClr val="tx1"/>
                </a:solidFill>
                <a:latin typeface="Consolas" panose="020B0609020204030204" pitchFamily="49" charset="0"/>
              </a:rPr>
              <a:t>LatexOutput</a:t>
            </a:r>
            <a:r>
              <a:rPr lang="hu-HU" sz="2000" u="sng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hu-HU" sz="2000" u="sng" dirty="0" err="1">
                <a:solidFill>
                  <a:schemeClr val="tx1"/>
                </a:solidFill>
                <a:latin typeface="Consolas" panose="020B0609020204030204" pitchFamily="49" charset="0"/>
              </a:rPr>
              <a:t>HtmlOutput</a:t>
            </a:r>
            <a:r>
              <a:rPr lang="hu-HU" sz="2000" u="sng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  <a:r>
              <a:rPr lang="hu-HU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hu-HU" sz="2000" dirty="0"/>
              <a:t>A Latex és </a:t>
            </a:r>
            <a:r>
              <a:rPr lang="hu-HU" sz="2000" dirty="0" err="1"/>
              <a:t>Html</a:t>
            </a:r>
            <a:r>
              <a:rPr lang="hu-HU" sz="2000" dirty="0"/>
              <a:t> output fájlok létrehozása.</a:t>
            </a:r>
            <a:br>
              <a:rPr lang="hu-HU" sz="2000" dirty="0"/>
            </a:br>
            <a:r>
              <a:rPr lang="hu-HU" sz="2000" dirty="0"/>
              <a:t>A </a:t>
            </a:r>
            <a:r>
              <a:rPr lang="hu-HU" sz="2000" dirty="0" err="1"/>
              <a:t>json-ból</a:t>
            </a:r>
            <a:r>
              <a:rPr lang="hu-HU" sz="2000" dirty="0"/>
              <a:t> kiolvasott adatokkal (változók, megszorítások stb.) egy sablon alapján feltöltik a kimeneti fájlokat.</a:t>
            </a:r>
          </a:p>
        </p:txBody>
      </p:sp>
    </p:spTree>
    <p:extLst>
      <p:ext uri="{BB962C8B-B14F-4D97-AF65-F5344CB8AC3E}">
        <p14:creationId xmlns:p14="http://schemas.microsoft.com/office/powerpoint/2010/main" val="16155599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DE617DF-7575-4133-BC89-7D3D491945D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43812" y="870695"/>
            <a:ext cx="9601200" cy="444921"/>
          </a:xfrm>
        </p:spPr>
        <p:txBody>
          <a:bodyPr>
            <a:normAutofit fontScale="90000"/>
          </a:bodyPr>
          <a:lstStyle/>
          <a:p>
            <a:r>
              <a:rPr lang="hu-HU" dirty="0"/>
              <a:t>Input</a:t>
            </a:r>
          </a:p>
        </p:txBody>
      </p:sp>
      <p:pic>
        <p:nvPicPr>
          <p:cNvPr id="4" name="Kép 3" descr="A képen szöveg látható&#10;&#10;Automatikusan generált leírás">
            <a:extLst>
              <a:ext uri="{FF2B5EF4-FFF2-40B4-BE49-F238E27FC236}">
                <a16:creationId xmlns:a16="http://schemas.microsoft.com/office/drawing/2014/main" id="{D8D575E4-8173-4F21-B9EB-76E61684D6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724" y="1399667"/>
            <a:ext cx="8908552" cy="458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0361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C5A271A-D080-4B80-BCA7-8E3DF26C206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558212" y="917348"/>
            <a:ext cx="8416212" cy="631533"/>
          </a:xfrm>
        </p:spPr>
        <p:txBody>
          <a:bodyPr>
            <a:normAutofit fontScale="90000"/>
          </a:bodyPr>
          <a:lstStyle/>
          <a:p>
            <a:r>
              <a:rPr lang="hu-HU" dirty="0" err="1"/>
              <a:t>LaTeX</a:t>
            </a:r>
            <a:r>
              <a:rPr lang="hu-HU" dirty="0"/>
              <a:t> output kód</a:t>
            </a:r>
          </a:p>
        </p:txBody>
      </p:sp>
      <p:pic>
        <p:nvPicPr>
          <p:cNvPr id="4" name="Kép 3" descr="A képen szöveg látható&#10;&#10;Automatikusan generált leírás">
            <a:extLst>
              <a:ext uri="{FF2B5EF4-FFF2-40B4-BE49-F238E27FC236}">
                <a16:creationId xmlns:a16="http://schemas.microsoft.com/office/drawing/2014/main" id="{2DAE49AB-9CBC-46A9-A705-E218C39C8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212" y="1548881"/>
            <a:ext cx="9068586" cy="452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7560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47272F3A-F775-4C6F-A438-E796D087FB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95400" y="908019"/>
            <a:ext cx="9601200" cy="491574"/>
          </a:xfrm>
        </p:spPr>
        <p:txBody>
          <a:bodyPr>
            <a:normAutofit fontScale="90000"/>
          </a:bodyPr>
          <a:lstStyle/>
          <a:p>
            <a:r>
              <a:rPr lang="hu-HU" dirty="0"/>
              <a:t>PDF </a:t>
            </a:r>
            <a:r>
              <a:rPr lang="hu-HU" dirty="0" err="1"/>
              <a:t>from</a:t>
            </a:r>
            <a:r>
              <a:rPr lang="hu-HU" dirty="0"/>
              <a:t> </a:t>
            </a:r>
            <a:r>
              <a:rPr lang="hu-HU" dirty="0" err="1"/>
              <a:t>LaTeX</a:t>
            </a:r>
            <a:endParaRPr lang="hu-HU" dirty="0"/>
          </a:p>
        </p:txBody>
      </p:sp>
      <p:pic>
        <p:nvPicPr>
          <p:cNvPr id="6" name="Kép 5" descr="A képen szöveg látható&#10;&#10;Automatikusan generált leírás">
            <a:extLst>
              <a:ext uri="{FF2B5EF4-FFF2-40B4-BE49-F238E27FC236}">
                <a16:creationId xmlns:a16="http://schemas.microsoft.com/office/drawing/2014/main" id="{29B570C1-C6AC-4096-B7BB-3353437FF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029" y="1510958"/>
            <a:ext cx="6087942" cy="4619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3741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D59AB11-C888-494C-8C6E-DF6F7A047A2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9755" y="861365"/>
            <a:ext cx="9601200" cy="631533"/>
          </a:xfrm>
        </p:spPr>
        <p:txBody>
          <a:bodyPr>
            <a:normAutofit fontScale="90000"/>
          </a:bodyPr>
          <a:lstStyle/>
          <a:p>
            <a:r>
              <a:rPr lang="hu-HU" dirty="0"/>
              <a:t>HTML output kód</a:t>
            </a:r>
          </a:p>
        </p:txBody>
      </p:sp>
      <p:pic>
        <p:nvPicPr>
          <p:cNvPr id="4" name="Kép 3" descr="A képen szöveg látható&#10;&#10;Automatikusan generált leírás">
            <a:extLst>
              <a:ext uri="{FF2B5EF4-FFF2-40B4-BE49-F238E27FC236}">
                <a16:creationId xmlns:a16="http://schemas.microsoft.com/office/drawing/2014/main" id="{F6E4A8E1-36AB-4BF9-A046-B34D13C72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9200" y="1492898"/>
            <a:ext cx="5638268" cy="4643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284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7B66A28-E115-4DCF-8D87-64B06F7BA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Követelmények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ED83AB3-C012-4BC5-94B1-9B7359D82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u-HU" b="1" u="sng" dirty="0">
                <a:solidFill>
                  <a:srgbClr val="212529"/>
                </a:solidFill>
                <a:latin typeface="-apple-system"/>
              </a:rPr>
              <a:t>S</a:t>
            </a:r>
            <a:r>
              <a:rPr lang="hu-HU" b="1" i="0" u="sng" dirty="0">
                <a:solidFill>
                  <a:srgbClr val="212529"/>
                </a:solidFill>
                <a:effectLst/>
                <a:latin typeface="-apple-system"/>
              </a:rPr>
              <a:t>zoftver célja:</a:t>
            </a:r>
            <a:r>
              <a:rPr lang="hu-HU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hu-HU" b="0" i="0" dirty="0">
                <a:solidFill>
                  <a:srgbClr val="212529"/>
                </a:solidFill>
                <a:effectLst/>
                <a:latin typeface="-apple-system"/>
              </a:rPr>
              <a:t>megkönnyíti GMPL-ben készült egyszerű MILP modellek dokumentálását </a:t>
            </a:r>
            <a:r>
              <a:rPr lang="hu-HU" b="0" i="0" dirty="0" err="1">
                <a:solidFill>
                  <a:srgbClr val="212529"/>
                </a:solidFill>
                <a:effectLst/>
                <a:latin typeface="-apple-system"/>
              </a:rPr>
              <a:t>LaTeX</a:t>
            </a:r>
            <a:r>
              <a:rPr lang="hu-HU" b="0" i="0" dirty="0">
                <a:solidFill>
                  <a:srgbClr val="212529"/>
                </a:solidFill>
                <a:effectLst/>
                <a:latin typeface="-apple-system"/>
              </a:rPr>
              <a:t> (és </a:t>
            </a:r>
            <a:r>
              <a:rPr lang="hu-HU" b="0" i="0" dirty="0" err="1">
                <a:solidFill>
                  <a:srgbClr val="212529"/>
                </a:solidFill>
                <a:effectLst/>
                <a:latin typeface="-apple-system"/>
              </a:rPr>
              <a:t>Html</a:t>
            </a:r>
            <a:r>
              <a:rPr lang="hu-HU" b="0" i="0" dirty="0">
                <a:solidFill>
                  <a:srgbClr val="212529"/>
                </a:solidFill>
                <a:effectLst/>
                <a:latin typeface="-apple-system"/>
              </a:rPr>
              <a:t>) formátumban. </a:t>
            </a:r>
          </a:p>
          <a:p>
            <a:r>
              <a:rPr lang="hu-HU" b="1" u="sng" dirty="0">
                <a:solidFill>
                  <a:srgbClr val="212529"/>
                </a:solidFill>
                <a:latin typeface="-apple-system"/>
              </a:rPr>
              <a:t>Megvalósítás</a:t>
            </a:r>
            <a:r>
              <a:rPr lang="hu-HU" b="0" i="0" dirty="0">
                <a:solidFill>
                  <a:srgbClr val="212529"/>
                </a:solidFill>
                <a:effectLst/>
                <a:latin typeface="-apple-system"/>
              </a:rPr>
              <a:t>: egy táblázat készítése, ahol bal oldalt szerepelnek a </a:t>
            </a:r>
            <a:r>
              <a:rPr lang="hu-HU" b="0" i="0">
                <a:solidFill>
                  <a:srgbClr val="212529"/>
                </a:solidFill>
                <a:effectLst/>
                <a:latin typeface="-apple-system"/>
              </a:rPr>
              <a:t>bevezetett változónevek. </a:t>
            </a:r>
            <a:r>
              <a:rPr lang="hu-HU" b="0" i="0" dirty="0">
                <a:solidFill>
                  <a:srgbClr val="212529"/>
                </a:solidFill>
                <a:effectLst/>
                <a:latin typeface="-apple-system"/>
              </a:rPr>
              <a:t>A táblázat jobb oldalában a </a:t>
            </a:r>
            <a:r>
              <a:rPr lang="hu-HU" b="0" i="0" dirty="0" err="1">
                <a:solidFill>
                  <a:srgbClr val="212529"/>
                </a:solidFill>
                <a:effectLst/>
                <a:latin typeface="-apple-system"/>
              </a:rPr>
              <a:t>LaTeX</a:t>
            </a:r>
            <a:r>
              <a:rPr lang="hu-HU" b="0" i="0" dirty="0">
                <a:solidFill>
                  <a:srgbClr val="212529"/>
                </a:solidFill>
                <a:effectLst/>
                <a:latin typeface="-apple-system"/>
              </a:rPr>
              <a:t> dokumentációban használt név szerepel, mely alapértelmezetten ugyanaz, mint a bal oldali, de a felhasználó átírhatja általa választottra.</a:t>
            </a:r>
            <a:br>
              <a:rPr lang="hu-HU" dirty="0"/>
            </a:br>
            <a:r>
              <a:rPr lang="hu-HU" b="0" i="0" dirty="0">
                <a:solidFill>
                  <a:srgbClr val="212529"/>
                </a:solidFill>
                <a:effectLst/>
                <a:latin typeface="-apple-system"/>
              </a:rPr>
              <a:t>A program, a megadott táblázat alapján, legenerálja a </a:t>
            </a:r>
            <a:r>
              <a:rPr lang="hu-HU" b="0" i="0" dirty="0" err="1">
                <a:solidFill>
                  <a:srgbClr val="212529"/>
                </a:solidFill>
                <a:effectLst/>
                <a:latin typeface="-apple-system"/>
              </a:rPr>
              <a:t>LaTeX</a:t>
            </a:r>
            <a:r>
              <a:rPr lang="hu-HU" b="0" i="0" dirty="0">
                <a:solidFill>
                  <a:srgbClr val="212529"/>
                </a:solidFill>
                <a:effectLst/>
                <a:latin typeface="-apple-system"/>
              </a:rPr>
              <a:t> file-t.</a:t>
            </a:r>
          </a:p>
          <a:p>
            <a:r>
              <a:rPr lang="hu-HU" b="1" u="sng" dirty="0">
                <a:solidFill>
                  <a:srgbClr val="212529"/>
                </a:solidFill>
                <a:latin typeface="-apple-system"/>
              </a:rPr>
              <a:t>Egyéb</a:t>
            </a:r>
            <a:r>
              <a:rPr lang="hu-HU" dirty="0">
                <a:solidFill>
                  <a:srgbClr val="212529"/>
                </a:solidFill>
                <a:latin typeface="-apple-system"/>
              </a:rPr>
              <a:t>: </a:t>
            </a:r>
            <a:r>
              <a:rPr lang="hu-HU" b="0" i="0" dirty="0">
                <a:solidFill>
                  <a:srgbClr val="212529"/>
                </a:solidFill>
                <a:effectLst/>
                <a:latin typeface="-apple-system"/>
              </a:rPr>
              <a:t>célszerű lenne azt is megvalósítani, hogy a GMPL fájlban megadott speciálisan annotált kommentek (</a:t>
            </a:r>
            <a:r>
              <a:rPr lang="hu-HU" b="0" i="0" dirty="0" err="1">
                <a:solidFill>
                  <a:srgbClr val="212529"/>
                </a:solidFill>
                <a:effectLst/>
                <a:latin typeface="-apple-system"/>
              </a:rPr>
              <a:t>pl</a:t>
            </a:r>
            <a:r>
              <a:rPr lang="hu-HU" b="0" i="0" dirty="0">
                <a:solidFill>
                  <a:srgbClr val="212529"/>
                </a:solidFill>
                <a:effectLst/>
                <a:latin typeface="-apple-system"/>
              </a:rPr>
              <a:t> #! kezdéssel) megjelenjenek a táblázatban / generált </a:t>
            </a:r>
            <a:r>
              <a:rPr lang="hu-HU" b="0" i="0" dirty="0" err="1">
                <a:solidFill>
                  <a:srgbClr val="212529"/>
                </a:solidFill>
                <a:effectLst/>
                <a:latin typeface="-apple-system"/>
              </a:rPr>
              <a:t>LaTeX</a:t>
            </a:r>
            <a:r>
              <a:rPr lang="hu-HU" b="0" i="0" dirty="0">
                <a:solidFill>
                  <a:srgbClr val="212529"/>
                </a:solidFill>
                <a:effectLst/>
                <a:latin typeface="-apple-system"/>
              </a:rPr>
              <a:t> kódban.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751703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E542DE7-DBA7-4478-B13E-DA1F5F5A64B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63689" y="786721"/>
            <a:ext cx="9601200" cy="799484"/>
          </a:xfrm>
        </p:spPr>
        <p:txBody>
          <a:bodyPr/>
          <a:lstStyle/>
          <a:p>
            <a:r>
              <a:rPr lang="hu-HU" dirty="0"/>
              <a:t>HTML output</a:t>
            </a:r>
          </a:p>
        </p:txBody>
      </p:sp>
      <p:pic>
        <p:nvPicPr>
          <p:cNvPr id="4" name="Kép 3" descr="A képen szöveg látható&#10;&#10;Automatikusan generált leírás">
            <a:extLst>
              <a:ext uri="{FF2B5EF4-FFF2-40B4-BE49-F238E27FC236}">
                <a16:creationId xmlns:a16="http://schemas.microsoft.com/office/drawing/2014/main" id="{3AE48596-1727-4FC6-B9FE-26AE5DEB7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366" y="1586205"/>
            <a:ext cx="9203268" cy="4348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2414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6E4B525-968E-41CB-9100-3EF323C4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Feladatok felosztása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2BAC9C2-43E6-4972-8192-3D60BA6AB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/>
              <a:t>CFG, </a:t>
            </a:r>
            <a:r>
              <a:rPr lang="hu-HU" dirty="0" err="1"/>
              <a:t>Flex-Bison</a:t>
            </a:r>
            <a:r>
              <a:rPr lang="hu-HU" dirty="0"/>
              <a:t>, .</a:t>
            </a:r>
            <a:r>
              <a:rPr lang="hu-HU" dirty="0" err="1"/>
              <a:t>mod</a:t>
            </a:r>
            <a:r>
              <a:rPr lang="hu-HU" dirty="0"/>
              <a:t> </a:t>
            </a:r>
            <a:r>
              <a:rPr lang="hu-HU" dirty="0" err="1"/>
              <a:t>parsolás</a:t>
            </a:r>
            <a:r>
              <a:rPr lang="hu-HU" dirty="0"/>
              <a:t>: Lőrincz Erik, Vörös Bence László</a:t>
            </a:r>
          </a:p>
          <a:p>
            <a:r>
              <a:rPr lang="hu-HU" dirty="0" err="1"/>
              <a:t>Json</a:t>
            </a:r>
            <a:r>
              <a:rPr lang="hu-HU" dirty="0"/>
              <a:t> </a:t>
            </a:r>
            <a:r>
              <a:rPr lang="hu-HU" dirty="0" err="1"/>
              <a:t>parsolás</a:t>
            </a:r>
            <a:r>
              <a:rPr lang="hu-HU" dirty="0"/>
              <a:t>: </a:t>
            </a:r>
            <a:r>
              <a:rPr lang="hu-HU" dirty="0" err="1"/>
              <a:t>Gönczi</a:t>
            </a:r>
            <a:r>
              <a:rPr lang="hu-HU" dirty="0"/>
              <a:t> Gábor, </a:t>
            </a:r>
            <a:r>
              <a:rPr lang="hu-HU" dirty="0" err="1"/>
              <a:t>Radvánszky</a:t>
            </a:r>
            <a:r>
              <a:rPr lang="hu-HU" dirty="0"/>
              <a:t> István</a:t>
            </a:r>
          </a:p>
          <a:p>
            <a:r>
              <a:rPr lang="hu-HU" dirty="0" err="1"/>
              <a:t>texOutput</a:t>
            </a:r>
            <a:r>
              <a:rPr lang="hu-HU" dirty="0"/>
              <a:t>: Lőrincz Erik</a:t>
            </a:r>
          </a:p>
          <a:p>
            <a:r>
              <a:rPr lang="hu-HU" dirty="0" err="1"/>
              <a:t>htmlOutput</a:t>
            </a:r>
            <a:r>
              <a:rPr lang="hu-HU" dirty="0"/>
              <a:t>: </a:t>
            </a:r>
            <a:r>
              <a:rPr lang="hu-HU" dirty="0" err="1"/>
              <a:t>Radvánszky</a:t>
            </a:r>
            <a:r>
              <a:rPr lang="hu-HU" dirty="0"/>
              <a:t> István, Vörös Bence László</a:t>
            </a:r>
          </a:p>
          <a:p>
            <a:r>
              <a:rPr lang="hu-HU" dirty="0" err="1"/>
              <a:t>workflow</a:t>
            </a:r>
            <a:r>
              <a:rPr lang="hu-HU" dirty="0"/>
              <a:t>, testing: Vörös Bence László</a:t>
            </a:r>
          </a:p>
          <a:p>
            <a:r>
              <a:rPr lang="hu-HU" dirty="0"/>
              <a:t>Dokumentáció: </a:t>
            </a:r>
            <a:r>
              <a:rPr lang="hu-HU" dirty="0" err="1"/>
              <a:t>Gönczi</a:t>
            </a:r>
            <a:r>
              <a:rPr lang="hu-HU" dirty="0"/>
              <a:t> Gábor</a:t>
            </a:r>
          </a:p>
          <a:p>
            <a:r>
              <a:rPr lang="hu-HU" dirty="0"/>
              <a:t>Prezentáció: </a:t>
            </a:r>
            <a:r>
              <a:rPr lang="hu-HU" dirty="0" err="1"/>
              <a:t>Gönczi</a:t>
            </a:r>
            <a:r>
              <a:rPr lang="hu-HU" dirty="0"/>
              <a:t> Gábor, </a:t>
            </a:r>
            <a:r>
              <a:rPr lang="hu-HU" dirty="0" err="1"/>
              <a:t>Radvánszky</a:t>
            </a:r>
            <a:r>
              <a:rPr lang="hu-HU" dirty="0"/>
              <a:t> István</a:t>
            </a:r>
          </a:p>
        </p:txBody>
      </p:sp>
    </p:spTree>
    <p:extLst>
      <p:ext uri="{BB962C8B-B14F-4D97-AF65-F5344CB8AC3E}">
        <p14:creationId xmlns:p14="http://schemas.microsoft.com/office/powerpoint/2010/main" val="13118926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1BC2968-84F9-4C60-9C13-7D784D6DE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Köszönjük a figyelmet!</a:t>
            </a:r>
          </a:p>
        </p:txBody>
      </p:sp>
    </p:spTree>
    <p:extLst>
      <p:ext uri="{BB962C8B-B14F-4D97-AF65-F5344CB8AC3E}">
        <p14:creationId xmlns:p14="http://schemas.microsoft.com/office/powerpoint/2010/main" val="1528653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7B66A28-E115-4DCF-8D87-64B06F7BA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Követelmények</a:t>
            </a:r>
            <a:br>
              <a:rPr lang="hu-HU" dirty="0"/>
            </a:br>
            <a:r>
              <a:rPr lang="hu-HU" sz="2200" i="1" dirty="0"/>
              <a:t>(nem funkcionális)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ED83AB3-C012-4BC5-94B1-9B7359D82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b="1" i="0" u="sng" dirty="0">
                <a:solidFill>
                  <a:srgbClr val="212529"/>
                </a:solidFill>
                <a:effectLst/>
                <a:latin typeface="-apple-system"/>
              </a:rPr>
              <a:t>Hordozhatóság:</a:t>
            </a:r>
            <a:r>
              <a:rPr lang="hu-HU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hu-HU" dirty="0">
                <a:solidFill>
                  <a:srgbClr val="212529"/>
                </a:solidFill>
                <a:latin typeface="-apple-system"/>
              </a:rPr>
              <a:t>W</a:t>
            </a:r>
            <a:r>
              <a:rPr lang="hu-HU" b="0" i="0" dirty="0">
                <a:solidFill>
                  <a:srgbClr val="212529"/>
                </a:solidFill>
                <a:effectLst/>
                <a:latin typeface="-apple-system"/>
              </a:rPr>
              <a:t>indows és </a:t>
            </a:r>
            <a:r>
              <a:rPr lang="hu-HU" dirty="0">
                <a:solidFill>
                  <a:srgbClr val="212529"/>
                </a:solidFill>
                <a:latin typeface="-apple-system"/>
              </a:rPr>
              <a:t>L</a:t>
            </a:r>
            <a:r>
              <a:rPr lang="hu-HU" b="0" i="0" dirty="0">
                <a:solidFill>
                  <a:srgbClr val="212529"/>
                </a:solidFill>
                <a:effectLst/>
                <a:latin typeface="-apple-system"/>
              </a:rPr>
              <a:t>inux rendszereken futtatható legyen</a:t>
            </a:r>
          </a:p>
          <a:p>
            <a:r>
              <a:rPr lang="hu-HU" b="1" u="sng" dirty="0">
                <a:solidFill>
                  <a:srgbClr val="212529"/>
                </a:solidFill>
                <a:latin typeface="-apple-system"/>
              </a:rPr>
              <a:t>Táblázat formátuma</a:t>
            </a:r>
            <a:r>
              <a:rPr lang="hu-HU" b="0" i="0" dirty="0">
                <a:solidFill>
                  <a:srgbClr val="212529"/>
                </a:solidFill>
                <a:effectLst/>
                <a:latin typeface="-apple-system"/>
              </a:rPr>
              <a:t>: a táblázatnak a formátuma lehet CSV, JSON, XML, XLSX, ODS, bármi ami szimpatikus</a:t>
            </a:r>
            <a:r>
              <a:rPr lang="hu-HU" dirty="0">
                <a:solidFill>
                  <a:srgbClr val="212529"/>
                </a:solidFill>
                <a:latin typeface="-apple-system"/>
              </a:rPr>
              <a:t>. (Mi a </a:t>
            </a:r>
            <a:r>
              <a:rPr lang="hu-HU" dirty="0" err="1">
                <a:solidFill>
                  <a:srgbClr val="212529"/>
                </a:solidFill>
                <a:latin typeface="-apple-system"/>
              </a:rPr>
              <a:t>json</a:t>
            </a:r>
            <a:r>
              <a:rPr lang="hu-HU" dirty="0">
                <a:solidFill>
                  <a:srgbClr val="212529"/>
                </a:solidFill>
                <a:latin typeface="-apple-system"/>
              </a:rPr>
              <a:t> formátum mellett döntöttünk)</a:t>
            </a:r>
            <a:endParaRPr lang="hu-HU" b="0" i="0" dirty="0">
              <a:solidFill>
                <a:srgbClr val="212529"/>
              </a:solidFill>
              <a:effectLst/>
              <a:latin typeface="-apple-system"/>
            </a:endParaRPr>
          </a:p>
          <a:p>
            <a:r>
              <a:rPr lang="hu-HU" b="1" u="sng" dirty="0">
                <a:solidFill>
                  <a:srgbClr val="212529"/>
                </a:solidFill>
                <a:latin typeface="-apple-system"/>
              </a:rPr>
              <a:t>Egyéb</a:t>
            </a:r>
            <a:r>
              <a:rPr lang="hu-HU" dirty="0">
                <a:solidFill>
                  <a:srgbClr val="212529"/>
                </a:solidFill>
                <a:latin typeface="-apple-system"/>
              </a:rPr>
              <a:t>: </a:t>
            </a:r>
            <a:r>
              <a:rPr lang="hu-HU" b="0" i="0" dirty="0">
                <a:solidFill>
                  <a:srgbClr val="212529"/>
                </a:solidFill>
                <a:effectLst/>
                <a:latin typeface="-apple-system"/>
              </a:rPr>
              <a:t>Egyéb technikai elvárás a </a:t>
            </a:r>
            <a:r>
              <a:rPr lang="hu-HU" b="0" i="0" dirty="0" err="1">
                <a:solidFill>
                  <a:srgbClr val="212529"/>
                </a:solidFill>
                <a:effectLst/>
                <a:latin typeface="-apple-system"/>
              </a:rPr>
              <a:t>megvalósitással</a:t>
            </a:r>
            <a:r>
              <a:rPr lang="hu-HU" b="0" i="0" dirty="0">
                <a:solidFill>
                  <a:srgbClr val="212529"/>
                </a:solidFill>
                <a:effectLst/>
                <a:latin typeface="-apple-system"/>
              </a:rPr>
              <a:t> kapcsolatban nincsen.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36134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51C8017-EF24-4CBE-BB73-BC74AF2CA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A program használata</a:t>
            </a:r>
            <a:br>
              <a:rPr lang="hu-HU" dirty="0"/>
            </a:br>
            <a:r>
              <a:rPr lang="hu-HU" sz="2000" i="1" dirty="0"/>
              <a:t>(szükséges csomagok, </a:t>
            </a:r>
            <a:r>
              <a:rPr lang="hu-HU" sz="2000" i="1" dirty="0" err="1"/>
              <a:t>buildelés</a:t>
            </a:r>
            <a:r>
              <a:rPr lang="hu-HU" sz="2000" i="1" dirty="0"/>
              <a:t>)</a:t>
            </a:r>
            <a:endParaRPr lang="hu-HU" sz="2000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A70F166-C9F9-4741-9075-53741977B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2266995"/>
          </a:xfrm>
        </p:spPr>
        <p:txBody>
          <a:bodyPr>
            <a:noAutofit/>
          </a:bodyPr>
          <a:lstStyle/>
          <a:p>
            <a:r>
              <a:rPr lang="hu-HU" dirty="0"/>
              <a:t>A szükséges szoftvercsomagok és azok telepítésének módja megtalálható a felhasználói dokumentációban (</a:t>
            </a:r>
            <a:r>
              <a:rPr lang="hu-HU" dirty="0">
                <a:hlinkClick r:id="rId2"/>
              </a:rPr>
              <a:t>https://github.com/Teaching-projects/SZE-ProjektMunka2-gmpl2latex/wiki/User's-Guide</a:t>
            </a:r>
            <a:r>
              <a:rPr lang="hu-HU" dirty="0"/>
              <a:t>)</a:t>
            </a:r>
          </a:p>
          <a:p>
            <a:r>
              <a:rPr lang="hu-HU" dirty="0"/>
              <a:t>Ezt követően a felhasználó „</a:t>
            </a:r>
            <a:r>
              <a:rPr lang="hu-HU" dirty="0" err="1"/>
              <a:t>build</a:t>
            </a:r>
            <a:r>
              <a:rPr lang="hu-HU" dirty="0"/>
              <a:t>”-elheti a szoftvert  A következő dián leírtak alapján</a:t>
            </a:r>
          </a:p>
        </p:txBody>
      </p:sp>
    </p:spTree>
    <p:extLst>
      <p:ext uri="{BB962C8B-B14F-4D97-AF65-F5344CB8AC3E}">
        <p14:creationId xmlns:p14="http://schemas.microsoft.com/office/powerpoint/2010/main" val="1440945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D9D125C-6D25-47FB-98CB-C1777EA5E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program </a:t>
            </a:r>
            <a:r>
              <a:rPr lang="hu-HU" dirty="0" err="1"/>
              <a:t>buildelése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6236CB7-6D20-4715-9E3A-3E5C77AD9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1. lehetőség: A </a:t>
            </a:r>
            <a:r>
              <a:rPr lang="hu-HU" dirty="0" err="1"/>
              <a:t>repoban</a:t>
            </a:r>
            <a:r>
              <a:rPr lang="hu-HU" dirty="0"/>
              <a:t> található Docker file használatával</a:t>
            </a:r>
          </a:p>
          <a:p>
            <a:r>
              <a:rPr lang="hu-HU" dirty="0"/>
              <a:t>2. lehetőség: A szükséges műveletek manuális végrehajtásával</a:t>
            </a:r>
          </a:p>
          <a:p>
            <a:pPr lvl="1"/>
            <a:r>
              <a:rPr lang="hu-HU" dirty="0"/>
              <a:t>Telepítsük a </a:t>
            </a:r>
            <a:r>
              <a:rPr lang="hu-HU" dirty="0" err="1"/>
              <a:t>flexet</a:t>
            </a:r>
            <a:r>
              <a:rPr lang="hu-HU" dirty="0"/>
              <a:t> és a </a:t>
            </a:r>
            <a:r>
              <a:rPr lang="hu-HU" dirty="0" err="1"/>
              <a:t>bisont</a:t>
            </a:r>
            <a:r>
              <a:rPr lang="hu-HU" dirty="0"/>
              <a:t> terminálból</a:t>
            </a:r>
          </a:p>
          <a:p>
            <a:pPr lvl="1"/>
            <a:r>
              <a:rPr lang="hu-HU" dirty="0"/>
              <a:t>Töltsük le a </a:t>
            </a:r>
            <a:r>
              <a:rPr lang="hu-HU" dirty="0" err="1"/>
              <a:t>RapidJSON</a:t>
            </a:r>
            <a:r>
              <a:rPr lang="hu-HU" dirty="0"/>
              <a:t> könyvtárat és </a:t>
            </a:r>
            <a:r>
              <a:rPr lang="hu-HU" dirty="0" err="1"/>
              <a:t>buildeljük</a:t>
            </a:r>
            <a:r>
              <a:rPr lang="hu-HU" dirty="0"/>
              <a:t> az instrukcióknak megfelelően</a:t>
            </a:r>
          </a:p>
          <a:p>
            <a:pPr lvl="1"/>
            <a:r>
              <a:rPr lang="hu-HU" dirty="0"/>
              <a:t>Végül </a:t>
            </a:r>
            <a:r>
              <a:rPr lang="hu-HU" dirty="0" err="1"/>
              <a:t>buildeljük</a:t>
            </a:r>
            <a:r>
              <a:rPr lang="hu-HU" dirty="0"/>
              <a:t> magát a szoftvert</a:t>
            </a:r>
          </a:p>
        </p:txBody>
      </p:sp>
    </p:spTree>
    <p:extLst>
      <p:ext uri="{BB962C8B-B14F-4D97-AF65-F5344CB8AC3E}">
        <p14:creationId xmlns:p14="http://schemas.microsoft.com/office/powerpoint/2010/main" val="2846955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 descr="A képen szöveg látható&#10;&#10;Automatikusan generált leírás">
            <a:extLst>
              <a:ext uri="{FF2B5EF4-FFF2-40B4-BE49-F238E27FC236}">
                <a16:creationId xmlns:a16="http://schemas.microsoft.com/office/drawing/2014/main" id="{28CEB760-CA17-4679-AF33-BC251B673A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458" y="869014"/>
            <a:ext cx="10086998" cy="522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461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A4E2AA0-240C-4C9D-AF3C-A5743B3CB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Makefile</a:t>
            </a:r>
            <a:endParaRPr lang="hu-HU" dirty="0"/>
          </a:p>
        </p:txBody>
      </p:sp>
      <p:pic>
        <p:nvPicPr>
          <p:cNvPr id="4" name="Kép 3" descr="A képen szöveg látható&#10;&#10;Automatikusan generált leírás">
            <a:extLst>
              <a:ext uri="{FF2B5EF4-FFF2-40B4-BE49-F238E27FC236}">
                <a16:creationId xmlns:a16="http://schemas.microsoft.com/office/drawing/2014/main" id="{C52E462B-6287-4338-9269-FC7922C27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355" y="2891534"/>
            <a:ext cx="10889290" cy="2824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217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E15B75B-0396-48DF-9F08-B1446D7FAB35}"/>
              </a:ext>
            </a:extLst>
          </p:cNvPr>
          <p:cNvSpPr txBox="1">
            <a:spLocks/>
          </p:cNvSpPr>
          <p:nvPr/>
        </p:nvSpPr>
        <p:spPr>
          <a:xfrm>
            <a:off x="1295402" y="982132"/>
            <a:ext cx="9601196" cy="1303867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hu-HU"/>
              <a:t>Aktivitási diagram</a:t>
            </a:r>
            <a:endParaRPr lang="hu-HU" dirty="0"/>
          </a:p>
        </p:txBody>
      </p:sp>
      <p:pic>
        <p:nvPicPr>
          <p:cNvPr id="5" name="Kép 4" descr="A képen szöveg látható&#10;&#10;Automatikusan generált leírás">
            <a:extLst>
              <a:ext uri="{FF2B5EF4-FFF2-40B4-BE49-F238E27FC236}">
                <a16:creationId xmlns:a16="http://schemas.microsoft.com/office/drawing/2014/main" id="{6AE1CA92-CD12-464A-BF3F-63AB54A91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2" y="982132"/>
            <a:ext cx="7267575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816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CCA4228-EA41-45EC-921B-FE5018C34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Use case diagram</a:t>
            </a:r>
            <a:endParaRPr lang="hu-HU" dirty="0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690D558E-8F5D-406D-88A4-2299B6E448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1192" y="1951903"/>
            <a:ext cx="5915608" cy="4747679"/>
          </a:xfrm>
        </p:spPr>
      </p:pic>
    </p:spTree>
    <p:extLst>
      <p:ext uri="{BB962C8B-B14F-4D97-AF65-F5344CB8AC3E}">
        <p14:creationId xmlns:p14="http://schemas.microsoft.com/office/powerpoint/2010/main" val="18337397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kus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605</TotalTime>
  <Words>499</Words>
  <Application>Microsoft Office PowerPoint</Application>
  <PresentationFormat>Szélesvásznú</PresentationFormat>
  <Paragraphs>55</Paragraphs>
  <Slides>22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22</vt:i4>
      </vt:variant>
    </vt:vector>
  </HeadingPairs>
  <TitlesOfParts>
    <vt:vector size="28" baseType="lpstr">
      <vt:lpstr>-apple-system</vt:lpstr>
      <vt:lpstr>Arial</vt:lpstr>
      <vt:lpstr>Calibri</vt:lpstr>
      <vt:lpstr>Consolas</vt:lpstr>
      <vt:lpstr>Garamond</vt:lpstr>
      <vt:lpstr>Organikus</vt:lpstr>
      <vt:lpstr>GMPL2LateX</vt:lpstr>
      <vt:lpstr>Követelmények</vt:lpstr>
      <vt:lpstr>Követelmények (nem funkcionális)</vt:lpstr>
      <vt:lpstr>A program használata (szükséges csomagok, buildelés)</vt:lpstr>
      <vt:lpstr>A program buildelése</vt:lpstr>
      <vt:lpstr>PowerPoint-bemutató</vt:lpstr>
      <vt:lpstr>Makefile</vt:lpstr>
      <vt:lpstr>PowerPoint-bemutató</vt:lpstr>
      <vt:lpstr>Use case diagram</vt:lpstr>
      <vt:lpstr>A program belső működése</vt:lpstr>
      <vt:lpstr>CFG1</vt:lpstr>
      <vt:lpstr>CFG2</vt:lpstr>
      <vt:lpstr>CFG3</vt:lpstr>
      <vt:lpstr>CFG4</vt:lpstr>
      <vt:lpstr>Osztályok</vt:lpstr>
      <vt:lpstr>Input</vt:lpstr>
      <vt:lpstr>LaTeX output kód</vt:lpstr>
      <vt:lpstr>PDF from LaTeX</vt:lpstr>
      <vt:lpstr>HTML output kód</vt:lpstr>
      <vt:lpstr>HTML output</vt:lpstr>
      <vt:lpstr>Feladatok felosztása</vt:lpstr>
      <vt:lpstr>Köszönjük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GMPL2LateX</dc:title>
  <dc:creator>Gábor-Lapi</dc:creator>
  <cp:lastModifiedBy>Gábor-Lapi</cp:lastModifiedBy>
  <cp:revision>56</cp:revision>
  <dcterms:created xsi:type="dcterms:W3CDTF">2020-09-30T16:16:06Z</dcterms:created>
  <dcterms:modified xsi:type="dcterms:W3CDTF">2020-12-02T14:41:07Z</dcterms:modified>
</cp:coreProperties>
</file>