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44" r:id="rId3"/>
    <p:sldId id="352" r:id="rId4"/>
    <p:sldId id="353" r:id="rId5"/>
    <p:sldId id="355" r:id="rId6"/>
    <p:sldId id="345" r:id="rId7"/>
    <p:sldId id="346" r:id="rId8"/>
    <p:sldId id="357" r:id="rId9"/>
    <p:sldId id="358" r:id="rId10"/>
    <p:sldId id="359" r:id="rId11"/>
    <p:sldId id="356" r:id="rId12"/>
    <p:sldId id="354" r:id="rId13"/>
    <p:sldId id="349" r:id="rId14"/>
    <p:sldId id="350" r:id="rId15"/>
    <p:sldId id="3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 userDrawn="1"/>
        </p:nvSpPr>
        <p:spPr>
          <a:xfrm>
            <a:off x="7493021" y="5729130"/>
            <a:ext cx="469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Philip Schielke, </a:t>
            </a:r>
            <a:r>
              <a:rPr lang="en-US" sz="1400" dirty="0" err="1"/>
              <a:t>philip.Schielke@concordia.edu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documentation/ddi0344/k/neon-and-vfp-programmers-model/about-the-neon-and-vfp-programmers-model/neon-media-coprocessor" TargetMode="External"/><Relationship Id="rId2" Type="http://schemas.openxmlformats.org/officeDocument/2006/relationships/hyperlink" Target="https://developer.arm.com/architectures/instruction-sets/simd-isas/ne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xskernel.org/docs/processors/cortex-a53/neon_tutorial.pdf" TargetMode="External"/><Relationship Id="rId5" Type="http://schemas.openxmlformats.org/officeDocument/2006/relationships/hyperlink" Target="http://www.add.ece.ufl.edu/4924/docs/arm/ARM%20NEON%20Development.pdf" TargetMode="External"/><Relationship Id="rId4" Type="http://schemas.openxmlformats.org/officeDocument/2006/relationships/hyperlink" Target="https://elinux.org/images/4/40/Elc2011_anderson_arm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EBE225-A9DB-0841-9B4A-B6FAAB4E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C1: Intro to ARM NEON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7EDC628-3E0B-D445-9DD7-D7D30FD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7"/>
          </a:xfrm>
        </p:spPr>
        <p:txBody>
          <a:bodyPr>
            <a:noAutofit/>
          </a:bodyPr>
          <a:lstStyle/>
          <a:p>
            <a:r>
              <a:rPr lang="en-US" altLang="en-US" sz="1600" dirty="0"/>
              <a:t>(These slides assume the ARMv7 NEON Architecture)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02CC8-E8EB-3B44-A013-EB7B0B2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5" y="2900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VSUB.U8 D0, D1, D2</a:t>
            </a:r>
          </a:p>
          <a:p>
            <a:pPr lvl="1"/>
            <a:r>
              <a:rPr lang="en-US" dirty="0"/>
              <a:t>Each 64-bit D-register is being treated as 8 8-bit unsigned integers.  The subtraction will take place like this:</a:t>
            </a:r>
          </a:p>
          <a:p>
            <a:pPr lvl="1"/>
            <a:endParaRPr lang="en-US" dirty="0"/>
          </a:p>
          <a:p>
            <a:pPr marL="44805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C0C618-BBDF-DF4E-88BE-E57FA32745A2}"/>
              </a:ext>
            </a:extLst>
          </p:cNvPr>
          <p:cNvGraphicFramePr>
            <a:graphicFrameLocks noGrp="1"/>
          </p:cNvGraphicFramePr>
          <p:nvPr/>
        </p:nvGraphicFramePr>
        <p:xfrm>
          <a:off x="2240344" y="2826259"/>
          <a:ext cx="7112000" cy="17688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8960381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44751816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94926061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9414772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9893719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88926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5589311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79065270"/>
                    </a:ext>
                  </a:extLst>
                </a:gridCol>
              </a:tblGrid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16866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60634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12191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66838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6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89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loads and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example of a load:</a:t>
            </a:r>
          </a:p>
          <a:p>
            <a:pPr lvl="1"/>
            <a:r>
              <a:rPr lang="en-US" dirty="0"/>
              <a:t>VLDR D0, [R0] – load 64 bits starting at the address in R0 into NEON register D0</a:t>
            </a:r>
          </a:p>
          <a:p>
            <a:r>
              <a:rPr lang="en-US" dirty="0"/>
              <a:t>For 128 bits we simply use one of the Q registers</a:t>
            </a:r>
          </a:p>
          <a:p>
            <a:pPr lvl="1"/>
            <a:r>
              <a:rPr lang="en-US" dirty="0"/>
              <a:t>VLDR Q1, [R0]</a:t>
            </a:r>
          </a:p>
          <a:p>
            <a:r>
              <a:rPr lang="en-US" dirty="0"/>
              <a:t>VSTR is the comparable store instruction.</a:t>
            </a:r>
          </a:p>
          <a:p>
            <a:r>
              <a:rPr lang="en-US" dirty="0"/>
              <a:t>NEON also provides sophisticated loads and stores that can de-interleave data as it’s loaded or only modify parts of NEON registers.  One can also load multiple registers at once.</a:t>
            </a:r>
          </a:p>
          <a:p>
            <a:pPr lvl="1"/>
            <a:r>
              <a:rPr lang="en-US"/>
              <a:t>VLD 1.1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some NEON instructions and their SISD equivalents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DEB-97F8-0543-A855-DC18A03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3F37-B24F-D849-956D-2F08000E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https://developer.arm.com/architectures/instruction-sets/simd-isas/neon</a:t>
            </a:r>
            <a:endParaRPr lang="en-US" dirty="0"/>
          </a:p>
          <a:p>
            <a:r>
              <a:rPr lang="en-US" dirty="0">
                <a:hlinkClick r:id="rId3"/>
              </a:rPr>
              <a:t>https://developer.arm.com/documentation/ddi0344/k/neon-and-vfp-programmers-model/about-the-neon-and-vfp-programmers-model/neon-media-coprocessor</a:t>
            </a:r>
            <a:endParaRPr lang="en-US" dirty="0"/>
          </a:p>
          <a:p>
            <a:r>
              <a:rPr lang="en-US" dirty="0">
                <a:hlinkClick r:id="rId4"/>
              </a:rPr>
              <a:t>https://elinux.org/images/4/40/Elc2011_anderson_arm.pdf</a:t>
            </a:r>
            <a:endParaRPr lang="en-US" dirty="0"/>
          </a:p>
          <a:p>
            <a:r>
              <a:rPr lang="en-US" dirty="0">
                <a:hlinkClick r:id="rId5"/>
              </a:rPr>
              <a:t>http://www.add.ece.ufl.edu/4924/docs/arm/ARM%20NEON%20Development.pdf</a:t>
            </a:r>
            <a:endParaRPr lang="en-US" dirty="0"/>
          </a:p>
          <a:p>
            <a:r>
              <a:rPr lang="en-US" dirty="0">
                <a:hlinkClick r:id="rId6"/>
              </a:rPr>
              <a:t>http://download.xskernel.org/docs/processors/cortex-a53/neon_tutorial.pdf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97A4-D28B-5149-92E4-B01C3AF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8D4-7EB7-AC46-8AE6-3C79A58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668-132F-2849-A658-3A55E8C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C6A4-7558-DC42-893B-804322E4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SIMD, and how does it improve performance?</a:t>
            </a:r>
          </a:p>
          <a:p>
            <a:pPr lvl="1"/>
            <a:r>
              <a:rPr lang="en-US" dirty="0"/>
              <a:t>Multiple arithmetic operations can take place in parallel.</a:t>
            </a:r>
          </a:p>
          <a:p>
            <a:pPr lvl="1"/>
            <a:r>
              <a:rPr lang="en-US" dirty="0"/>
              <a:t>This can reduce the total number of clock cycles required to complete a computation</a:t>
            </a:r>
          </a:p>
          <a:p>
            <a:r>
              <a:rPr lang="en-US" dirty="0"/>
              <a:t>What is the “cost” of developing code for NEON?</a:t>
            </a:r>
          </a:p>
          <a:p>
            <a:pPr lvl="1"/>
            <a:r>
              <a:rPr lang="en-US" dirty="0"/>
              <a:t>Increased code complexity may lead to code that is more difficult to maintain</a:t>
            </a:r>
          </a:p>
          <a:p>
            <a:pPr lvl="1"/>
            <a:r>
              <a:rPr lang="en-US" dirty="0"/>
              <a:t>Development time is increased.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076B-591C-8B46-BD93-F372F26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7C33-E1B6-E242-8CB4-107013D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2BE-0FFC-0F45-83AD-0A3C3D7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B91B-88B5-A547-9373-8C746F3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3781"/>
            <a:ext cx="10532828" cy="4326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Find insight into how a SIMD enabled co-processor can speed up certain kinds of algorithms. </a:t>
            </a:r>
          </a:p>
          <a:p>
            <a:pPr lvl="1"/>
            <a:r>
              <a:rPr lang="en-US" dirty="0"/>
              <a:t>Observe the design/complexity vs. speed tradeoffs that SIMD development entails.</a:t>
            </a:r>
          </a:p>
          <a:p>
            <a:r>
              <a:rPr lang="en-US" dirty="0"/>
              <a:t>General Idea</a:t>
            </a:r>
          </a:p>
          <a:p>
            <a:pPr lvl="1"/>
            <a:r>
              <a:rPr lang="en-US" dirty="0"/>
              <a:t>You are given a simple test harness to run and time three different versions of vector addition.</a:t>
            </a:r>
          </a:p>
          <a:p>
            <a:pPr lvl="1"/>
            <a:r>
              <a:rPr lang="en-US" dirty="0"/>
              <a:t>A linear C-code version and a linear assembly version are provided for you.</a:t>
            </a:r>
          </a:p>
          <a:p>
            <a:pPr lvl="1"/>
            <a:r>
              <a:rPr lang="en-US" dirty="0"/>
              <a:t>You will write two versions the vectorized algorithm using ARM’s NEON instructions.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48A6-C3A8-B14C-A1F0-6E2554A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74D6-FD08-6541-83A0-899F2F7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coprocessor is an auxiliary processing element operating under the direction of the primary CPU.</a:t>
            </a:r>
          </a:p>
          <a:p>
            <a:r>
              <a:rPr lang="en-US" dirty="0"/>
              <a:t>Certain processor-intensive tasks can be offloaded to the coprocessor to improve overall system performance.</a:t>
            </a:r>
          </a:p>
          <a:p>
            <a:r>
              <a:rPr lang="en-US" dirty="0"/>
              <a:t>A coprocessor may be used for tasks such as:</a:t>
            </a:r>
          </a:p>
          <a:p>
            <a:pPr lvl="1"/>
            <a:r>
              <a:rPr lang="en-US" dirty="0"/>
              <a:t>Floating-point operations</a:t>
            </a:r>
          </a:p>
          <a:p>
            <a:pPr lvl="1"/>
            <a:r>
              <a:rPr lang="en-US" dirty="0"/>
              <a:t>Graphics processing</a:t>
            </a:r>
          </a:p>
          <a:p>
            <a:pPr lvl="1"/>
            <a:r>
              <a:rPr lang="en-US" dirty="0"/>
              <a:t>Cryptographic processing</a:t>
            </a:r>
          </a:p>
          <a:p>
            <a:pPr lvl="1"/>
            <a:r>
              <a:rPr lang="en-US" dirty="0"/>
              <a:t>I/O processing</a:t>
            </a:r>
          </a:p>
          <a:p>
            <a:r>
              <a:rPr lang="en-US" dirty="0"/>
              <a:t>A coprocessor may operate synchronously with the primary CPU or may be independent processors operating asynchronously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SIMD stands for Single Instruction Multiple Data Stream</a:t>
            </a:r>
          </a:p>
          <a:p>
            <a:r>
              <a:rPr lang="en-US" dirty="0"/>
              <a:t>The idea is that a single CPU instruction will be executed but multiple instances of that operation will be executed on different pieces of data.</a:t>
            </a:r>
          </a:p>
          <a:p>
            <a:r>
              <a:rPr lang="en-US" dirty="0"/>
              <a:t>For example, say you wanted to add all the elements in one array to all the elements of another array and store them in a third array.</a:t>
            </a:r>
          </a:p>
          <a:p>
            <a:pPr marL="13716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" indent="0">
              <a:buNone/>
            </a:pPr>
            <a:r>
              <a:rPr lang="en-US" dirty="0"/>
              <a:t>  c[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Since each of these additions occur independently from on another we may be able to execute them in parallel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are able to load multiple array values from memory at the same time and have an architecture that supports SIMD operations we could potentially speed up the entire computation.</a:t>
            </a:r>
          </a:p>
          <a:p>
            <a:r>
              <a:rPr lang="en-US" dirty="0"/>
              <a:t>For example, consider that the arrays a, b, c all contain single bytes, arranged in memory like this</a:t>
            </a:r>
          </a:p>
          <a:p>
            <a:r>
              <a:rPr lang="en-US" dirty="0"/>
              <a:t>a[0], a[1] …</a:t>
            </a:r>
          </a:p>
          <a:p>
            <a:r>
              <a:rPr lang="en-US" dirty="0"/>
              <a:t>Assume we have thirty-two bit registers:</a:t>
            </a:r>
          </a:p>
          <a:p>
            <a:pPr lvl="1"/>
            <a:r>
              <a:rPr lang="en-US" dirty="0"/>
              <a:t>Load 4 values from array into register R0</a:t>
            </a:r>
          </a:p>
          <a:p>
            <a:pPr lvl="1"/>
            <a:r>
              <a:rPr lang="en-US" dirty="0"/>
              <a:t>Load 4 values from array B into register R1</a:t>
            </a:r>
          </a:p>
          <a:p>
            <a:pPr lvl="1"/>
            <a:r>
              <a:rPr lang="en-US" dirty="0"/>
              <a:t>Add each of the four elements from R0 to the four elements in R1 and store the result in a third register (R2)</a:t>
            </a:r>
          </a:p>
          <a:p>
            <a:pPr lvl="1"/>
            <a:r>
              <a:rPr lang="en-US" dirty="0"/>
              <a:t>Store values of R2 into array c.</a:t>
            </a:r>
          </a:p>
          <a:p>
            <a:pPr lvl="1"/>
            <a:r>
              <a:rPr lang="en-US" dirty="0"/>
              <a:t>This is shown in the next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B5001E2-3FC9-B84B-BC6C-FC443626FFB2}"/>
              </a:ext>
            </a:extLst>
          </p:cNvPr>
          <p:cNvGraphicFramePr>
            <a:graphicFrameLocks noGrp="1"/>
          </p:cNvGraphicFramePr>
          <p:nvPr/>
        </p:nvGraphicFramePr>
        <p:xfrm>
          <a:off x="4263573" y="1927979"/>
          <a:ext cx="304074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86">
                  <a:extLst>
                    <a:ext uri="{9D8B030D-6E8A-4147-A177-3AD203B41FA5}">
                      <a16:colId xmlns:a16="http://schemas.microsoft.com/office/drawing/2014/main" val="3240858003"/>
                    </a:ext>
                  </a:extLst>
                </a:gridCol>
                <a:gridCol w="760186">
                  <a:extLst>
                    <a:ext uri="{9D8B030D-6E8A-4147-A177-3AD203B41FA5}">
                      <a16:colId xmlns:a16="http://schemas.microsoft.com/office/drawing/2014/main" val="223151707"/>
                    </a:ext>
                  </a:extLst>
                </a:gridCol>
                <a:gridCol w="760186">
                  <a:extLst>
                    <a:ext uri="{9D8B030D-6E8A-4147-A177-3AD203B41FA5}">
                      <a16:colId xmlns:a16="http://schemas.microsoft.com/office/drawing/2014/main" val="938048551"/>
                    </a:ext>
                  </a:extLst>
                </a:gridCol>
                <a:gridCol w="760186">
                  <a:extLst>
                    <a:ext uri="{9D8B030D-6E8A-4147-A177-3AD203B41FA5}">
                      <a16:colId xmlns:a16="http://schemas.microsoft.com/office/drawing/2014/main" val="1219125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59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6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046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CE7F407-ABD8-244A-A72E-95851AFE51C2}"/>
              </a:ext>
            </a:extLst>
          </p:cNvPr>
          <p:cNvSpPr txBox="1"/>
          <p:nvPr/>
        </p:nvSpPr>
        <p:spPr>
          <a:xfrm>
            <a:off x="3646714" y="19703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AA245-9C1E-C749-B449-8F86F4110B7F}"/>
              </a:ext>
            </a:extLst>
          </p:cNvPr>
          <p:cNvSpPr txBox="1"/>
          <p:nvPr/>
        </p:nvSpPr>
        <p:spPr>
          <a:xfrm>
            <a:off x="3635829" y="26561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64F61-A269-F04D-9CE8-5B3DBB0C4407}"/>
              </a:ext>
            </a:extLst>
          </p:cNvPr>
          <p:cNvSpPr txBox="1"/>
          <p:nvPr/>
        </p:nvSpPr>
        <p:spPr>
          <a:xfrm>
            <a:off x="3646715" y="34398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ECCD69-229E-1245-B446-EE949F42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765" y="4830536"/>
            <a:ext cx="10058401" cy="1189264"/>
          </a:xfrm>
        </p:spPr>
        <p:txBody>
          <a:bodyPr>
            <a:normAutofit/>
          </a:bodyPr>
          <a:lstStyle/>
          <a:p>
            <a:r>
              <a:rPr lang="en-US" dirty="0"/>
              <a:t>A single add instruction is dispatched that performs four independent additions treating the 32-bit registers as separate 8-bit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ARM’s NEON coprocessor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1DB-5FF0-A941-A0C3-BD3B1321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NEON coprocessor implements the Advanced SIMD media processing architecture. Advanced SIMD is an optional part of the ARMv7-A architecture. The components of the NEON coprocessor are:</a:t>
            </a:r>
          </a:p>
          <a:p>
            <a:pPr lvl="1"/>
            <a:r>
              <a:rPr lang="en-US" dirty="0"/>
              <a:t>NEON register file with 32x64-bit general-purpose registers</a:t>
            </a:r>
          </a:p>
          <a:p>
            <a:pPr lvl="1"/>
            <a:r>
              <a:rPr lang="en-US" dirty="0"/>
              <a:t>NEON integer execute pipeline (ALU, Shift, MAC)</a:t>
            </a:r>
          </a:p>
          <a:p>
            <a:pPr lvl="1"/>
            <a:r>
              <a:rPr lang="en-US" dirty="0"/>
              <a:t>NEON dual, single-precision floating-point execute pipeline (FADD, FMUL)</a:t>
            </a:r>
          </a:p>
          <a:p>
            <a:pPr lvl="1"/>
            <a:r>
              <a:rPr lang="en-US" dirty="0"/>
              <a:t>NEON load/store and permute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code for NEON, or any SIMD architecture, typically involves an additional layer of complexity.</a:t>
            </a:r>
          </a:p>
          <a:p>
            <a:r>
              <a:rPr lang="en-US" dirty="0"/>
              <a:t>As a programmer, there are several ways you can use Neon technology:</a:t>
            </a:r>
          </a:p>
          <a:p>
            <a:pPr lvl="1"/>
            <a:r>
              <a:rPr lang="en-US" dirty="0"/>
              <a:t>Neon </a:t>
            </a:r>
            <a:r>
              <a:rPr lang="en-US" dirty="0" err="1"/>
              <a:t>intrinsics</a:t>
            </a:r>
            <a:r>
              <a:rPr lang="en-US" dirty="0"/>
              <a:t> (these look like function calls in C/C++ but turn into specific Neon assembly instructions upon compilation)</a:t>
            </a:r>
          </a:p>
          <a:p>
            <a:pPr lvl="1"/>
            <a:r>
              <a:rPr lang="en-US" dirty="0"/>
              <a:t>Neon-enabled libraries (a set of functions implemented in Neon assembly)</a:t>
            </a:r>
          </a:p>
          <a:p>
            <a:pPr lvl="1"/>
            <a:r>
              <a:rPr lang="en-US" dirty="0"/>
              <a:t>Auto-vectorization by your compiler (the most “automatic” way to use Neon)</a:t>
            </a:r>
          </a:p>
          <a:p>
            <a:pPr lvl="1"/>
            <a:r>
              <a:rPr lang="en-US" dirty="0"/>
              <a:t>Hand-coded Neon assembler (leads to good performance but is labor intensive.)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32 64-bit NEON registers are labeled D0, D1, … D31</a:t>
            </a:r>
          </a:p>
          <a:p>
            <a:r>
              <a:rPr lang="en-US" dirty="0"/>
              <a:t>They can be combined in pairs to create 128-bit registers.</a:t>
            </a:r>
          </a:p>
          <a:p>
            <a:pPr lvl="1"/>
            <a:r>
              <a:rPr lang="en-US" dirty="0"/>
              <a:t>D0 and D1 map to Q0</a:t>
            </a:r>
          </a:p>
          <a:p>
            <a:pPr lvl="1"/>
            <a:r>
              <a:rPr lang="en-US" dirty="0"/>
              <a:t>D2 and D3 map to Q1, …</a:t>
            </a:r>
          </a:p>
          <a:p>
            <a:r>
              <a:rPr lang="en-US" dirty="0"/>
              <a:t>These registers can be treated as vectors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NEON data processing instructions include a suffix to indicate the type and size of data being manipulated.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VADD.I16 Q0, Q1, Q2</a:t>
            </a:r>
          </a:p>
          <a:p>
            <a:pPr lvl="1"/>
            <a:r>
              <a:rPr lang="en-US" dirty="0"/>
              <a:t>Each 128-bit Q-register is being treated as 8 16-bit signed integers.  The addition will take place like this:</a:t>
            </a:r>
          </a:p>
          <a:p>
            <a:pPr marL="44805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C0C618-BBDF-DF4E-88BE-E57FA32745A2}"/>
              </a:ext>
            </a:extLst>
          </p:cNvPr>
          <p:cNvGraphicFramePr>
            <a:graphicFrameLocks noGrp="1"/>
          </p:cNvGraphicFramePr>
          <p:nvPr/>
        </p:nvGraphicFramePr>
        <p:xfrm>
          <a:off x="2078299" y="3543890"/>
          <a:ext cx="7112000" cy="17688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48960381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44751816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94926061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9414772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9893719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88926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5589311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79065270"/>
                    </a:ext>
                  </a:extLst>
                </a:gridCol>
              </a:tblGrid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16866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60634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12191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66838"/>
                  </a:ext>
                </a:extLst>
              </a:tr>
              <a:tr h="353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6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397661"/>
      </p:ext>
    </p:extLst>
  </p:cSld>
  <p:clrMapOvr>
    <a:masterClrMapping/>
  </p:clrMapOvr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conftalk_wide</Template>
  <TotalTime>19118</TotalTime>
  <Words>1223</Words>
  <Application>Microsoft Macintosh PowerPoint</Application>
  <PresentationFormat>Widescreen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conftalk_wide</vt:lpstr>
      <vt:lpstr>C1: Intro to ARM NEON</vt:lpstr>
      <vt:lpstr>Coprocessors</vt:lpstr>
      <vt:lpstr>Quick introduction to SIMD</vt:lpstr>
      <vt:lpstr>Quick introduction to SIMD</vt:lpstr>
      <vt:lpstr>Quick introduction to SIMD</vt:lpstr>
      <vt:lpstr>ARM’s NEON coprocessor</vt:lpstr>
      <vt:lpstr>ARM NEON code development</vt:lpstr>
      <vt:lpstr>ARM NEON code development</vt:lpstr>
      <vt:lpstr>ARM NEON data processing</vt:lpstr>
      <vt:lpstr>ARM NEON data processing</vt:lpstr>
      <vt:lpstr>ARM NEON loads and stores</vt:lpstr>
      <vt:lpstr>ARM NEON code examples</vt:lpstr>
      <vt:lpstr>References</vt:lpstr>
      <vt:lpstr>Questions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 Intro to ARM Thumb</dc:title>
  <dc:creator>Philip Schielke</dc:creator>
  <cp:lastModifiedBy>Philip Schielke</cp:lastModifiedBy>
  <cp:revision>24</cp:revision>
  <dcterms:created xsi:type="dcterms:W3CDTF">2020-08-13T14:28:46Z</dcterms:created>
  <dcterms:modified xsi:type="dcterms:W3CDTF">2021-07-22T18:45:25Z</dcterms:modified>
</cp:coreProperties>
</file>