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27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930CF-E1B1-E844-9903-DBA6F9AF788E}" type="datetimeFigureOut">
              <a:rPr lang="en-US" smtClean="0"/>
              <a:t>7/14/22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999E8-9BF6-E64D-B161-1B2A702B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8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Lecture; course; term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9993F4-BD82-8C42-B758-81E3156C72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1498" y="317077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070C7D-A2BC-2C46-AC05-FA5AE8FF7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217" t="22748" r="1427" b="27500"/>
          <a:stretch/>
        </p:blipFill>
        <p:spPr>
          <a:xfrm>
            <a:off x="6260275" y="393276"/>
            <a:ext cx="2052871" cy="1143001"/>
          </a:xfrm>
          <a:prstGeom prst="rect">
            <a:avLst/>
          </a:prstGeom>
        </p:spPr>
      </p:pic>
      <p:pic>
        <p:nvPicPr>
          <p:cNvPr id="12" name="Picture 11" descr="url-1.jpeg">
            <a:extLst>
              <a:ext uri="{FF2B5EF4-FFF2-40B4-BE49-F238E27FC236}">
                <a16:creationId xmlns:a16="http://schemas.microsoft.com/office/drawing/2014/main" id="{0377E4AB-1C77-354C-975B-A8B28EDC34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56" y="507577"/>
            <a:ext cx="1143819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E15FF5-4E82-6743-B02A-24CF40F59FE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13146" y="373978"/>
            <a:ext cx="1683224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78B817-31ED-534B-91F6-D24786ACF068}"/>
              </a:ext>
            </a:extLst>
          </p:cNvPr>
          <p:cNvSpPr txBox="1"/>
          <p:nvPr userDrawn="1"/>
        </p:nvSpPr>
        <p:spPr>
          <a:xfrm>
            <a:off x="7493021" y="5729130"/>
            <a:ext cx="469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Developed by : Philip Schielke, </a:t>
            </a:r>
            <a:r>
              <a:rPr lang="en-US" sz="1400" dirty="0" err="1"/>
              <a:t>philip.Schielke@concordia.edu</a:t>
            </a:r>
            <a:endParaRPr lang="en-US" sz="1400" dirty="0"/>
          </a:p>
          <a:p>
            <a:r>
              <a:rPr lang="en-US" sz="1400" dirty="0"/>
              <a:t>Work supported by NSF grant OAC-1829644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rgbClr val="691D20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600"/>
              </a:spcBef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4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453243"/>
            <a:ext cx="4937760" cy="441585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453243"/>
            <a:ext cx="4937760" cy="44158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87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6549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HPCC17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D72A7C-CD32-D543-9541-5D4E9CD9F0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59786"/>
            <a:ext cx="12192001" cy="398214"/>
          </a:xfrm>
          <a:prstGeom prst="rect">
            <a:avLst/>
          </a:prstGeom>
          <a:solidFill>
            <a:srgbClr val="691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93303"/>
            <a:ext cx="12192001" cy="65999"/>
          </a:xfrm>
          <a:prstGeom prst="rect">
            <a:avLst/>
          </a:prstGeom>
          <a:solidFill>
            <a:srgbClr val="B191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1034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543050"/>
            <a:ext cx="10058401" cy="43260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FFFFFF"/>
                </a:solidFill>
              </a:defRPr>
            </a:lvl1pPr>
          </a:lstStyle>
          <a:p>
            <a:r>
              <a:rPr lang="en-US"/>
              <a:t>HPCC17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ToUCH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1BD72A7C-CD32-D543-9541-5D4E9CD9F0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136120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6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320040" algn="l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rgbClr val="C00000"/>
        </a:buClr>
        <a:buSzPct val="100000"/>
        <a:buFont typeface="Arial" charset="0"/>
        <a:buChar char="•"/>
        <a:defRPr sz="2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1pPr>
      <a:lvl2pPr marL="731520" indent="-28346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3pPr>
      <a:lvl4pPr marL="1097280" indent="-192024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Arial" charset="0"/>
        <a:buChar char="•"/>
        <a:defRPr sz="1800" b="0" i="0" kern="1200">
          <a:solidFill>
            <a:schemeClr val="tx1">
              <a:lumMod val="75000"/>
              <a:lumOff val="25000"/>
            </a:schemeClr>
          </a:solidFill>
          <a:latin typeface="Calibri Light" charset="0"/>
          <a:ea typeface="Calibri Light" charset="0"/>
          <a:cs typeface="Calibri Light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ingle-boards.com/armv6-vs-armv7/" TargetMode="External"/><Relationship Id="rId2" Type="http://schemas.openxmlformats.org/officeDocument/2006/relationships/hyperlink" Target="https://static.docs.arm.com/ddi0419/d/DDI0419D_armv6m_arm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E9EBE225-A9DB-0841-9B4A-B6FAAB4E9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C1: Intro to ARM Thumb</a:t>
            </a: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87EDC628-3E0B-D445-9DD7-D7D30FDE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02727"/>
          </a:xfrm>
        </p:spPr>
        <p:txBody>
          <a:bodyPr>
            <a:noAutofit/>
          </a:bodyPr>
          <a:lstStyle/>
          <a:p>
            <a:endParaRPr lang="en-US" alt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02CC8-E8EB-3B44-A013-EB7B0B2C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45" y="29005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AF54-7205-8843-B779-6AFEF545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F34E-4542-1F4E-8128-189E7A5B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“Thumb mode” was developed as a way to reduce the size of ARM code by trading off speed.</a:t>
            </a:r>
          </a:p>
          <a:p>
            <a:r>
              <a:rPr lang="en-US" dirty="0"/>
              <a:t>There are various flavors of Thumb</a:t>
            </a:r>
          </a:p>
          <a:p>
            <a:r>
              <a:rPr lang="en-US" dirty="0"/>
              <a:t>Generally:</a:t>
            </a:r>
          </a:p>
          <a:p>
            <a:pPr lvl="1"/>
            <a:r>
              <a:rPr lang="en-US" dirty="0"/>
              <a:t>ARM code: all instructions are 32-bit</a:t>
            </a:r>
          </a:p>
          <a:p>
            <a:pPr lvl="1"/>
            <a:r>
              <a:rPr lang="en-US" dirty="0"/>
              <a:t>Thumb-1 code: all instructions are 16-bit  (often simply called “Thumb”)</a:t>
            </a:r>
          </a:p>
          <a:p>
            <a:pPr lvl="1"/>
            <a:r>
              <a:rPr lang="en-US" dirty="0"/>
              <a:t>Thumb-2 code: mixes 16 and 32-bit instructions</a:t>
            </a:r>
          </a:p>
          <a:p>
            <a:r>
              <a:rPr lang="en-US" dirty="0"/>
              <a:t>Speed of Thumb-1 vs. ARM code is impacted by the particular memory system of the part.</a:t>
            </a:r>
          </a:p>
          <a:p>
            <a:r>
              <a:rPr lang="en-US" dirty="0"/>
              <a:t>Thumb-2 is very efficient both in terms of code-size and speed.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67768-4567-4741-AA51-DD8D11E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948F5-593B-EE4D-978A-D35A7AAD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1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7EEC-E3E1-2540-A9E4-7413FEEA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31DB-5FF0-A941-A0C3-BD3B1321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of the ARM instruction set</a:t>
            </a:r>
          </a:p>
          <a:p>
            <a:r>
              <a:rPr lang="en-US" dirty="0"/>
              <a:t>All instructions are 16-bits (not 32)</a:t>
            </a:r>
          </a:p>
          <a:p>
            <a:r>
              <a:rPr lang="en-US" dirty="0"/>
              <a:t>Used when memory is at a premium</a:t>
            </a:r>
          </a:p>
          <a:p>
            <a:r>
              <a:rPr lang="en-US" dirty="0"/>
              <a:t>Registers are STILL 32 bits</a:t>
            </a:r>
          </a:p>
          <a:p>
            <a:r>
              <a:rPr lang="en-US" dirty="0"/>
              <a:t>Can move back and forth between ARM code and Thumb code within the same executable</a:t>
            </a:r>
          </a:p>
          <a:p>
            <a:r>
              <a:rPr lang="en-US" dirty="0"/>
              <a:t>A single bit in the control register is used to select ARM or Thumb mode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1BD96-766A-0548-8D05-A7DBF825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EF24B-EF9D-2B42-AA72-B9B9F1D9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vs. ARM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R0 </a:t>
            </a:r>
            <a:r>
              <a:rPr lang="mr-IN" dirty="0"/>
              <a:t>–</a:t>
            </a:r>
            <a:r>
              <a:rPr lang="en-US" dirty="0"/>
              <a:t> R7 freely available, but limited access to other registers</a:t>
            </a:r>
          </a:p>
          <a:p>
            <a:pPr lvl="1"/>
            <a:r>
              <a:rPr lang="en-US" dirty="0"/>
              <a:t>R8-R12 only with MOV, ADD, SUB, CMP</a:t>
            </a:r>
          </a:p>
          <a:p>
            <a:pPr lvl="1"/>
            <a:r>
              <a:rPr lang="en-US" dirty="0"/>
              <a:t>Very limited access to R13, R14, R15</a:t>
            </a:r>
          </a:p>
          <a:p>
            <a:pPr lvl="1"/>
            <a:r>
              <a:rPr lang="en-US" dirty="0"/>
              <a:t>Only indirect access to CPSR</a:t>
            </a:r>
          </a:p>
          <a:p>
            <a:r>
              <a:rPr lang="en-US" dirty="0"/>
              <a:t>No floating point access</a:t>
            </a:r>
          </a:p>
          <a:p>
            <a:r>
              <a:rPr lang="en-US" dirty="0"/>
              <a:t>Want to access other registers?  Go back to ARM mode</a:t>
            </a:r>
          </a:p>
          <a:p>
            <a:r>
              <a:rPr lang="en-US" dirty="0"/>
              <a:t>Registers are preserved when switching modes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46A-F189-7A4F-92BB-FFD0D17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vs. ARM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201AB-6D25-CA4C-A296-E69EE5F7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instructions in Thumb are two address: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ADDS R12, R8, #16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/>
              <a:t>(three address ARM instruction)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ADD R2, #3 </a:t>
            </a:r>
            <a:r>
              <a:rPr lang="en-US" dirty="0"/>
              <a:t>(two address Thumb1 instruction, </a:t>
            </a:r>
            <a:r>
              <a:rPr lang="en-US" dirty="0" err="1"/>
              <a:t>dest</a:t>
            </a:r>
            <a:r>
              <a:rPr lang="en-US" dirty="0"/>
              <a:t> is implied)</a:t>
            </a:r>
          </a:p>
          <a:p>
            <a:r>
              <a:rPr lang="en-US" dirty="0"/>
              <a:t>So can’t do this: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AND R1, R2, R3</a:t>
            </a:r>
          </a:p>
          <a:p>
            <a:r>
              <a:rPr lang="en-US" dirty="0"/>
              <a:t>Instead we can write: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</a:rPr>
              <a:t>MOV R1 R3</a:t>
            </a:r>
            <a:br>
              <a:rPr lang="en-US" b="1" dirty="0">
                <a:latin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</a:rPr>
              <a:t>AND R1 R2</a:t>
            </a:r>
          </a:p>
          <a:p>
            <a:r>
              <a:rPr lang="en-US" dirty="0">
                <a:latin typeface="+mn-lt"/>
              </a:rPr>
              <a:t>Limited addressing modes</a:t>
            </a:r>
          </a:p>
          <a:p>
            <a:r>
              <a:rPr lang="en-US" dirty="0">
                <a:latin typeface="+mn-lt"/>
              </a:rPr>
              <a:t>No conditional execution except conditional branch</a:t>
            </a:r>
          </a:p>
          <a:p>
            <a:r>
              <a:rPr lang="en-US" dirty="0">
                <a:latin typeface="+mn-lt"/>
              </a:rPr>
              <a:t>All instructions implicitly have ‘S’ bit set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E2A55-60B3-F647-BA43-63A59B36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D5D7-426D-FB4B-AB1D-841DF37B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3AB5-324D-6547-9FD5-C67C8EB0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Thumb-1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C6B9-55D8-FA43-A848-4D6AFB70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Typically</a:t>
            </a:r>
            <a:r>
              <a:rPr lang="en-US" dirty="0"/>
              <a:t> we would expect:</a:t>
            </a:r>
          </a:p>
          <a:p>
            <a:pPr lvl="1"/>
            <a:r>
              <a:rPr lang="en-US" dirty="0"/>
              <a:t>Thumb-1 code to be smaller (use less memory for code) than ARM code with the same functionality</a:t>
            </a:r>
          </a:p>
          <a:p>
            <a:pPr lvl="1"/>
            <a:r>
              <a:rPr lang="en-US" dirty="0"/>
              <a:t>Thumb-1 code to be slower than comparable ARM code</a:t>
            </a:r>
          </a:p>
          <a:p>
            <a:pPr lvl="1"/>
            <a:r>
              <a:rPr lang="en-US" dirty="0"/>
              <a:t>Again, this depends on the configuration of the hardware and vagaries of the particular compiler being used.</a:t>
            </a:r>
          </a:p>
          <a:p>
            <a:r>
              <a:rPr lang="en-US" dirty="0"/>
              <a:t>A 2002 paper by Krishnaswamy and Gupta found Thumb-1 code to be roughly 70% the size of ARM code on average and up to 30</a:t>
            </a:r>
            <a:r>
              <a:rPr lang="en-US"/>
              <a:t>% slower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5346B-5D11-6B48-BC24-BF36E394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09460-9080-9241-B7F5-3FA5956C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2DEB-97F8-0543-A855-DC18A03A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Thumb-2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93F37-B24F-D849-956D-2F08000E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Thumb-2 essentially adds some 32-bit instructions (called extensions) to the Thumb-1 instruction set.</a:t>
            </a:r>
          </a:p>
          <a:p>
            <a:r>
              <a:rPr lang="en-US" dirty="0"/>
              <a:t>Different ARM architectures have </a:t>
            </a:r>
            <a:r>
              <a:rPr lang="en-US" i="1" dirty="0"/>
              <a:t>differing </a:t>
            </a:r>
            <a:r>
              <a:rPr lang="en-US" dirty="0"/>
              <a:t>extensions.  </a:t>
            </a:r>
          </a:p>
          <a:p>
            <a:r>
              <a:rPr lang="en-US" dirty="0"/>
              <a:t>The assembler select a proper encoding based on the input instruction and particular hardware being targeted.</a:t>
            </a:r>
          </a:p>
          <a:p>
            <a:r>
              <a:rPr lang="en-US" dirty="0">
                <a:hlinkClick r:id="rId2"/>
              </a:rPr>
              <a:t>https://static.docs.arm.com/ddi0419/d/DDI0419D_armv6m_arm.pdf</a:t>
            </a:r>
            <a:endParaRPr lang="en-US" dirty="0"/>
          </a:p>
          <a:p>
            <a:r>
              <a:rPr lang="en-US" dirty="0">
                <a:hlinkClick r:id="rId3"/>
              </a:rPr>
              <a:t>http://single-boards.com/armv6-vs-armv7/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B97A4-D28B-5149-92E4-B01C3AF0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B28D4-7EB7-AC46-8AE6-3C79A58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8668-132F-2849-A658-3A55E8CA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C6A4-7558-DC42-893B-804322E4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sorts of situations might be more sensitive to code size?</a:t>
            </a:r>
          </a:p>
          <a:p>
            <a:pPr lvl="1"/>
            <a:r>
              <a:rPr lang="en-US" dirty="0"/>
              <a:t>Any code burned into a ROM</a:t>
            </a:r>
          </a:p>
          <a:p>
            <a:pPr lvl="1"/>
            <a:r>
              <a:rPr lang="en-US" dirty="0"/>
              <a:t>Systems pushing the limit of physical memory</a:t>
            </a:r>
          </a:p>
          <a:p>
            <a:r>
              <a:rPr lang="en-US" dirty="0"/>
              <a:t>Why might Thumb-1 code actually run faster than ARM code</a:t>
            </a:r>
          </a:p>
          <a:p>
            <a:pPr lvl="1"/>
            <a:r>
              <a:rPr lang="en-US" dirty="0"/>
              <a:t>Memory system optimized for 16 bit access</a:t>
            </a:r>
          </a:p>
          <a:p>
            <a:pPr lvl="1"/>
            <a:r>
              <a:rPr lang="en-US" dirty="0"/>
              <a:t>Better </a:t>
            </a:r>
            <a:r>
              <a:rPr lang="en-US" dirty="0" err="1"/>
              <a:t>i</a:t>
            </a:r>
            <a:r>
              <a:rPr lang="en-US" dirty="0"/>
              <a:t>-cache performance</a:t>
            </a:r>
          </a:p>
          <a:p>
            <a:r>
              <a:rPr lang="en-US" dirty="0"/>
              <a:t>What other major consideration might play into the decision as to whether to target ARM or Thumb?</a:t>
            </a:r>
          </a:p>
          <a:p>
            <a:pPr lvl="1"/>
            <a:r>
              <a:rPr lang="en-US" dirty="0"/>
              <a:t>Power consumption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F076B-591C-8B46-BD93-F372F26E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57C33-E1B6-E242-8CB4-107013DC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32BE-0FFC-0F45-83AD-0A3C3D77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B91B-88B5-A547-9373-8C746F34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23781"/>
            <a:ext cx="10532828" cy="43260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Goals:</a:t>
            </a:r>
          </a:p>
          <a:p>
            <a:pPr lvl="1"/>
            <a:r>
              <a:rPr lang="en-US" dirty="0"/>
              <a:t>Study how a single chip can offer features that trade-off code-size and performance</a:t>
            </a:r>
          </a:p>
          <a:p>
            <a:pPr lvl="1"/>
            <a:r>
              <a:rPr lang="en-US" dirty="0"/>
              <a:t>Gain experience using command line tools</a:t>
            </a:r>
          </a:p>
          <a:p>
            <a:pPr lvl="1"/>
            <a:r>
              <a:rPr lang="en-US" dirty="0"/>
              <a:t>“The ARM ISA inherently possesses heterogeneity in its design”</a:t>
            </a:r>
            <a:r>
              <a:rPr lang="en-US" baseline="30000" dirty="0"/>
              <a:t>1 </a:t>
            </a:r>
            <a:r>
              <a:rPr lang="en-US" dirty="0"/>
              <a:t>and we want to explore that.</a:t>
            </a:r>
            <a:endParaRPr lang="en-US" baseline="30000" dirty="0"/>
          </a:p>
          <a:p>
            <a:r>
              <a:rPr lang="en-US" dirty="0"/>
              <a:t>In this lab you are given some C code and will build it for ARM, Thumb-1, and Thumb-2.</a:t>
            </a:r>
          </a:p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is provided for you.</a:t>
            </a:r>
          </a:p>
          <a:p>
            <a:r>
              <a:rPr lang="en-US" dirty="0"/>
              <a:t>You will:</a:t>
            </a:r>
          </a:p>
          <a:p>
            <a:pPr lvl="1"/>
            <a:r>
              <a:rPr lang="en-US" dirty="0"/>
              <a:t>Measure the size of the relevant function for the three different ISA’s</a:t>
            </a:r>
          </a:p>
          <a:p>
            <a:pPr lvl="1"/>
            <a:r>
              <a:rPr lang="en-US" dirty="0"/>
              <a:t>Measure the performance of the code as compiled for the three different ISA’s</a:t>
            </a:r>
          </a:p>
          <a:p>
            <a:pPr lvl="1"/>
            <a:r>
              <a:rPr lang="en-US" dirty="0"/>
              <a:t>See the 32-bit, 16-bit, and mixed-bit instructions by disassembling the code.</a:t>
            </a:r>
          </a:p>
          <a:p>
            <a:pPr lvl="1"/>
            <a:r>
              <a:rPr lang="en-US" dirty="0"/>
              <a:t>Summarize your results and answer some questions.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748A6-C3A8-B14C-A1F0-6E2554A6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ToUCH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074D6-FD08-6541-83A0-899F2F7B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2A7C-CD32-D543-9541-5D4E9CD9F01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05BEF-F38B-0942-85B1-349EAFB633CB}"/>
              </a:ext>
            </a:extLst>
          </p:cNvPr>
          <p:cNvSpPr txBox="1"/>
          <p:nvPr/>
        </p:nvSpPr>
        <p:spPr>
          <a:xfrm>
            <a:off x="185530" y="5844207"/>
            <a:ext cx="11900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</a:t>
            </a:r>
            <a:r>
              <a:rPr lang="en-US" sz="1600" dirty="0" err="1"/>
              <a:t>Wooseok</a:t>
            </a:r>
            <a:r>
              <a:rPr lang="en-US" sz="1600" dirty="0"/>
              <a:t> Lee, Dam </a:t>
            </a:r>
            <a:r>
              <a:rPr lang="en-US" sz="1600" dirty="0" err="1"/>
              <a:t>Sunwoo</a:t>
            </a:r>
            <a:r>
              <a:rPr lang="en-US" sz="1600" dirty="0"/>
              <a:t>, Christopher D. Emmons, Andreas </a:t>
            </a:r>
            <a:r>
              <a:rPr lang="en-US" sz="1600" dirty="0" err="1"/>
              <a:t>Gerstlauer</a:t>
            </a:r>
            <a:r>
              <a:rPr lang="en-US" sz="1600" dirty="0"/>
              <a:t>, and </a:t>
            </a:r>
            <a:r>
              <a:rPr lang="en-US" sz="1600" dirty="0" err="1"/>
              <a:t>Lizy</a:t>
            </a:r>
            <a:r>
              <a:rPr lang="en-US" sz="1600" dirty="0"/>
              <a:t> John </a:t>
            </a:r>
            <a:r>
              <a:rPr lang="en-US" sz="1600" i="1" dirty="0"/>
              <a:t>Exploring Opportunities for Heterogeneous-ISA Core Architectures in High-Performance Mobile SoCs, </a:t>
            </a:r>
            <a:r>
              <a:rPr lang="en-US" sz="1600" dirty="0"/>
              <a:t>University of Texas, Technical report, UT-CERC-17-01 March 10, 2017</a:t>
            </a:r>
          </a:p>
        </p:txBody>
      </p:sp>
    </p:spTree>
    <p:extLst>
      <p:ext uri="{BB962C8B-B14F-4D97-AF65-F5344CB8AC3E}">
        <p14:creationId xmlns:p14="http://schemas.microsoft.com/office/powerpoint/2010/main" val="1532960680"/>
      </p:ext>
    </p:extLst>
  </p:cSld>
  <p:clrMapOvr>
    <a:masterClrMapping/>
  </p:clrMapOvr>
</p:sld>
</file>

<file path=ppt/theme/theme1.xml><?xml version="1.0" encoding="utf-8"?>
<a:theme xmlns:a="http://schemas.openxmlformats.org/drawingml/2006/main" name="conftalk_wide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uch_slides_template_wide" id="{E05F432F-99A9-0944-A279-EA19BADE304E}" vid="{CC5DEB4D-F4D2-FD40-80EA-5F5EE3D04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conftalk_wide</Template>
  <TotalTime>18857</TotalTime>
  <Words>706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conftalk_wide</vt:lpstr>
      <vt:lpstr>C1: Intro to ARM Thumb</vt:lpstr>
      <vt:lpstr>Thumb introduction</vt:lpstr>
      <vt:lpstr>Thumb-1 basics</vt:lpstr>
      <vt:lpstr>Thumb-1 vs. ARM differences</vt:lpstr>
      <vt:lpstr>Thumb-1 vs. ARM differences</vt:lpstr>
      <vt:lpstr>Thumb-1 expectations</vt:lpstr>
      <vt:lpstr>Thumb-2 basics </vt:lpstr>
      <vt:lpstr>Questions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C1: Intro to ARM Thumb</dc:title>
  <dc:creator>Philip Schielke</dc:creator>
  <cp:lastModifiedBy>Microsoft Office User</cp:lastModifiedBy>
  <cp:revision>15</cp:revision>
  <dcterms:created xsi:type="dcterms:W3CDTF">2020-08-13T14:28:46Z</dcterms:created>
  <dcterms:modified xsi:type="dcterms:W3CDTF">2022-07-15T04:32:34Z</dcterms:modified>
</cp:coreProperties>
</file>