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14" r:id="rId3"/>
    <p:sldId id="258" r:id="rId4"/>
    <p:sldId id="260" r:id="rId5"/>
    <p:sldId id="261" r:id="rId6"/>
    <p:sldId id="262" r:id="rId7"/>
    <p:sldId id="269" r:id="rId8"/>
    <p:sldId id="312" r:id="rId9"/>
    <p:sldId id="263" r:id="rId10"/>
    <p:sldId id="266" r:id="rId11"/>
    <p:sldId id="267" r:id="rId12"/>
    <p:sldId id="268" r:id="rId13"/>
    <p:sldId id="313" r:id="rId14"/>
    <p:sldId id="271" r:id="rId15"/>
    <p:sldId id="280" r:id="rId16"/>
    <p:sldId id="286" r:id="rId17"/>
    <p:sldId id="283" r:id="rId18"/>
    <p:sldId id="287" r:id="rId19"/>
    <p:sldId id="279" r:id="rId20"/>
    <p:sldId id="284" r:id="rId21"/>
    <p:sldId id="315" r:id="rId22"/>
    <p:sldId id="31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77364"/>
  </p:normalViewPr>
  <p:slideViewPr>
    <p:cSldViewPr snapToGrid="0" snapToObjects="1">
      <p:cViewPr varScale="1">
        <p:scale>
          <a:sx n="100" d="100"/>
          <a:sy n="100" d="100"/>
        </p:scale>
        <p:origin x="244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DB13-C22C-F442-B7F3-F9EB0490D9DD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7BB8-316F-7145-A6FC-E023150F8C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relating performance and time</a:t>
            </a:r>
          </a:p>
          <a:p>
            <a:endParaRPr lang="en-US" dirty="0"/>
          </a:p>
          <a:p>
            <a:r>
              <a:rPr lang="en-US" dirty="0"/>
              <a:t>Add notes giving narration </a:t>
            </a:r>
            <a:r>
              <a:rPr lang="en-US"/>
              <a:t>for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Pointing out that what we just did is a generalization of 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slide is to relate our conclusions about heterogeneity to a system that students are familiar with, in this case a cell phone.  The image is the result from the </a:t>
            </a:r>
            <a:r>
              <a:rPr lang="en-US" dirty="0" err="1"/>
              <a:t>Geekbench</a:t>
            </a:r>
            <a:r>
              <a:rPr lang="en-US" dirty="0"/>
              <a:t> 5 benchmarking app on a student phone.  It shows that the phone uses two different kinds of cores.  (Different in terms of clock speed rather than size, but this is still an uneven split of a bounded resource (power in this case).) See the module’s pedagogy notes for more details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E9C3-A99F-B542-B075-08FB2E26F2F2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45872"/>
            <a:ext cx="7772400" cy="1752600"/>
          </a:xfrm>
        </p:spPr>
        <p:txBody>
          <a:bodyPr/>
          <a:lstStyle/>
          <a:p>
            <a:r>
              <a:rPr lang="en-US" dirty="0"/>
              <a:t>Justification for Heterogeneous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/>
              <a:t>By what factor does the running time of a program that can be 75% parallelized change on 4 equal-sized cores?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0.6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0.875</a:t>
            </a:r>
            <a:r>
              <a:rPr lang="en-US" dirty="0">
                <a:solidFill>
                  <a:schemeClr val="accent1"/>
                </a:solidFill>
              </a:rPr>
              <a:t>   (0.75/2 + 0.25/0.5)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1.35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 dirty="0"/>
              <a:t>By what factor does the running time of a program that can be 90% parallelized change on 4 equal-sized cores?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0.45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0.65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0.765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 dirty="0"/>
              <a:t>By what factor does the running time of a program that can be 90% parallelized change on 4 equal-sized cores?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0.45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0.65</a:t>
            </a:r>
            <a:r>
              <a:rPr lang="en-US" dirty="0">
                <a:solidFill>
                  <a:schemeClr val="accent1"/>
                </a:solidFill>
              </a:rPr>
              <a:t>   (0.9/2 + 0.1/0.5)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0.765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46865"/>
          <a:ext cx="8229600" cy="25959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3717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4379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18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050BFC-204D-C648-A631-896D98F1752F}"/>
              </a:ext>
            </a:extLst>
          </p:cNvPr>
          <p:cNvSpPr txBox="1"/>
          <p:nvPr/>
        </p:nvSpPr>
        <p:spPr>
          <a:xfrm>
            <a:off x="571501" y="5072063"/>
            <a:ext cx="751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the number of cores increases, highly parallelizable programs have improved performance, but less parallelizable programs suffer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16A55-87EF-5E72-0C37-281FD4CA3BF4}"/>
              </a:ext>
            </a:extLst>
          </p:cNvPr>
          <p:cNvSpPr txBox="1"/>
          <p:nvPr/>
        </p:nvSpPr>
        <p:spPr>
          <a:xfrm>
            <a:off x="3759200" y="1577533"/>
            <a:ext cx="37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program that can be parallelized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193"/>
            <a:ext cx="8229600" cy="2084970"/>
          </a:xfrm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peak performance of this system differ from a single core?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≈2.121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peak performance of this system differ from a single core?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≈1.707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≈2.121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2" y="3445167"/>
            <a:ext cx="8686800" cy="316296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By what factor does the running time of a program that can be 75% parallelized change? 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≈0.793	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≈0.854	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≈0.939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2" y="3445167"/>
            <a:ext cx="8686800" cy="316296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By what factor does the running time of a program that can be 75% parallelized change? 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≈0.793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3097" dirty="0">
                <a:solidFill>
                  <a:schemeClr val="accent1"/>
                </a:solidFill>
              </a:rPr>
              <a:t>(0.75/1.707 + 0.25/0.707)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≈0.854</a:t>
            </a: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≈0.939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running time of a program that cannot be parallelized change?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≈1.414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5383-639C-BC42-7713-FC5ED968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00A0-EC9F-1392-F8B3-CF7FEF7A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00200"/>
            <a:ext cx="8597900" cy="4525963"/>
          </a:xfrm>
        </p:spPr>
        <p:txBody>
          <a:bodyPr>
            <a:normAutofit/>
          </a:bodyPr>
          <a:lstStyle/>
          <a:p>
            <a:r>
              <a:rPr lang="en-US" dirty="0"/>
              <a:t>Performance modeling: Estimating performance of a hypothetical system so system designer can compare different options</a:t>
            </a:r>
          </a:p>
          <a:p>
            <a:pPr lvl="1"/>
            <a:endParaRPr lang="en-US" dirty="0"/>
          </a:p>
          <a:p>
            <a:r>
              <a:rPr lang="en-US" dirty="0"/>
              <a:t>Today: Consider different configurations of cores</a:t>
            </a:r>
          </a:p>
          <a:p>
            <a:pPr lvl="1"/>
            <a:r>
              <a:rPr lang="en-US" dirty="0"/>
              <a:t>Assumption: Total processor size (silicon area) is the same for all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69021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running time of a program that cannot be parallelized change?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≈1.414</a:t>
            </a:r>
            <a:r>
              <a:rPr lang="en-US" dirty="0">
                <a:solidFill>
                  <a:schemeClr val="accent1"/>
                </a:solidFill>
              </a:rPr>
              <a:t>		(1/0.707)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39091" y="2303318"/>
          <a:ext cx="7065818" cy="13817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3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3947185912"/>
                    </a:ext>
                  </a:extLst>
                </a:gridCol>
                <a:gridCol w="169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equal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Half-sized + 2 quarter-sized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9AC833-BC92-AD4B-BADC-F140BCC334B8}"/>
              </a:ext>
            </a:extLst>
          </p:cNvPr>
          <p:cNvSpPr txBox="1"/>
          <p:nvPr/>
        </p:nvSpPr>
        <p:spPr>
          <a:xfrm>
            <a:off x="457200" y="4829174"/>
            <a:ext cx="805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Having different sized cores improves performance on less parallelizable programs at small cost on more highly parallelizable 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0F04C-AC31-A18A-8143-5D67ECA81A78}"/>
              </a:ext>
            </a:extLst>
          </p:cNvPr>
          <p:cNvSpPr txBox="1"/>
          <p:nvPr/>
        </p:nvSpPr>
        <p:spPr>
          <a:xfrm>
            <a:off x="3784600" y="1931190"/>
            <a:ext cx="37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program that can be parallelized</a:t>
            </a:r>
          </a:p>
        </p:txBody>
      </p:sp>
    </p:spTree>
    <p:extLst>
      <p:ext uri="{BB962C8B-B14F-4D97-AF65-F5344CB8AC3E}">
        <p14:creationId xmlns:p14="http://schemas.microsoft.com/office/powerpoint/2010/main" val="2334238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D3B-D67D-E847-9782-16B8CE3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on a cell phone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BF229-BA5A-3848-99FA-10F97387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1872" y="1417638"/>
            <a:ext cx="3688954" cy="7377910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C100D7-586F-9C46-A439-C250CD60C3A4}"/>
              </a:ext>
            </a:extLst>
          </p:cNvPr>
          <p:cNvSpPr/>
          <p:nvPr/>
        </p:nvSpPr>
        <p:spPr>
          <a:xfrm>
            <a:off x="2786068" y="3943351"/>
            <a:ext cx="3943350" cy="700088"/>
          </a:xfrm>
          <a:prstGeom prst="fram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38DB8-021B-2648-AA44-2FC6349D889C}"/>
              </a:ext>
            </a:extLst>
          </p:cNvPr>
          <p:cNvSpPr txBox="1"/>
          <p:nvPr/>
        </p:nvSpPr>
        <p:spPr>
          <a:xfrm>
            <a:off x="7043738" y="3943351"/>
            <a:ext cx="190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 cores, 2 levels of  performance</a:t>
            </a:r>
          </a:p>
        </p:txBody>
      </p:sp>
    </p:spTree>
    <p:extLst>
      <p:ext uri="{BB962C8B-B14F-4D97-AF65-F5344CB8AC3E}">
        <p14:creationId xmlns:p14="http://schemas.microsoft.com/office/powerpoint/2010/main" val="229244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4090"/>
            <a:ext cx="83252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 single core is replaced by 4 cores, each ¼ as large, what is the expected peak performance of the entire system?  (i.e. the performance assuming all 4 could be kept perfectly busy)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Half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The same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Twice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Four times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4090"/>
            <a:ext cx="83252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 single core is replaced by 4 cores, each ¼ as large, what is the expected peak performance of the entire system?  (i.e. the performance assuming all 4 could be kept perfectly busy)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Half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The same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u="sng" dirty="0">
                <a:solidFill>
                  <a:schemeClr val="accent1"/>
                </a:solidFill>
              </a:rPr>
              <a:t>Twice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Four times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>
                <a:solidFill>
                  <a:schemeClr val="bg1"/>
                </a:solidFill>
              </a:rPr>
              <a:t>Serial part: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		½ the work / ½ the performance = 1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/>
              <a:t>Serial part:</a:t>
            </a:r>
          </a:p>
          <a:p>
            <a:pPr>
              <a:buNone/>
            </a:pPr>
            <a:r>
              <a:rPr lang="en-US" dirty="0"/>
              <a:t>			½ the work / ½ the performance =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D9A9-4991-3F49-9A1D-88DE5098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Amdahl’s Law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E9E795-1AF2-8F4A-90EB-F63A55CA3804}"/>
              </a:ext>
            </a:extLst>
          </p:cNvPr>
          <p:cNvGrpSpPr/>
          <p:nvPr/>
        </p:nvGrpSpPr>
        <p:grpSpPr>
          <a:xfrm>
            <a:off x="2520668" y="2017783"/>
            <a:ext cx="4102662" cy="1330044"/>
            <a:chOff x="2257426" y="2775020"/>
            <a:chExt cx="4102662" cy="13300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E5BF7B-6D98-D54B-A871-FED309D2F8D3}"/>
                </a:ext>
              </a:extLst>
            </p:cNvPr>
            <p:cNvSpPr txBox="1"/>
            <p:nvPr/>
          </p:nvSpPr>
          <p:spPr>
            <a:xfrm>
              <a:off x="2257426" y="3128963"/>
              <a:ext cx="41026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/>
                <a:t>T</a:t>
              </a:r>
              <a:r>
                <a:rPr lang="en-US" sz="4000" baseline="-25000" dirty="0" err="1"/>
                <a:t>p</a:t>
              </a:r>
              <a:r>
                <a:rPr lang="en-US" sz="4000" dirty="0"/>
                <a:t> =                  + T</a:t>
              </a:r>
              <a:r>
                <a:rPr lang="en-US" sz="4000" baseline="-25000" dirty="0"/>
                <a:t>1</a:t>
              </a:r>
              <a:r>
                <a:rPr lang="en-US" sz="4000" dirty="0"/>
                <a:t>B</a:t>
              </a:r>
              <a:endParaRPr lang="en-US" sz="4000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E73E5-596C-844E-8E51-89F5F9E87E9B}"/>
                </a:ext>
              </a:extLst>
            </p:cNvPr>
            <p:cNvSpPr txBox="1"/>
            <p:nvPr/>
          </p:nvSpPr>
          <p:spPr>
            <a:xfrm>
              <a:off x="3357563" y="2775020"/>
              <a:ext cx="1614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T</a:t>
              </a:r>
              <a:r>
                <a:rPr lang="en-US" sz="4000" baseline="-25000" dirty="0"/>
                <a:t>1</a:t>
              </a:r>
              <a:r>
                <a:rPr lang="en-US" sz="4000" dirty="0"/>
                <a:t>(1-B)</a:t>
              </a:r>
              <a:endParaRPr lang="en-US" sz="4000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4C7192-140E-9F42-9AA2-B3D848832DA4}"/>
                </a:ext>
              </a:extLst>
            </p:cNvPr>
            <p:cNvSpPr txBox="1"/>
            <p:nvPr/>
          </p:nvSpPr>
          <p:spPr>
            <a:xfrm>
              <a:off x="3923562" y="3397178"/>
              <a:ext cx="4539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p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8DC3D3-2194-2741-9062-7C7F150D5E07}"/>
                </a:ext>
              </a:extLst>
            </p:cNvPr>
            <p:cNvCxnSpPr>
              <a:cxnSpLocks/>
            </p:cNvCxnSpPr>
            <p:nvPr/>
          </p:nvCxnSpPr>
          <p:spPr>
            <a:xfrm>
              <a:off x="3357563" y="3497193"/>
              <a:ext cx="1614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FB579A-423F-754F-A6EC-CA2AEC0DD5C5}"/>
              </a:ext>
            </a:extLst>
          </p:cNvPr>
          <p:cNvSpPr txBox="1"/>
          <p:nvPr/>
        </p:nvSpPr>
        <p:spPr>
          <a:xfrm>
            <a:off x="1029459" y="4336981"/>
            <a:ext cx="70850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p</a:t>
            </a:r>
            <a:r>
              <a:rPr lang="en-US" sz="2800" dirty="0"/>
              <a:t> = processing time on p processors</a:t>
            </a:r>
          </a:p>
          <a:p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 = processing time on 1 processor</a:t>
            </a:r>
          </a:p>
          <a:p>
            <a:r>
              <a:rPr lang="en-US" sz="2800" dirty="0"/>
              <a:t> B = fraction of program that can run in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3B1AD-3ED6-4745-B0AC-7A1511E51085}"/>
              </a:ext>
            </a:extLst>
          </p:cNvPr>
          <p:cNvSpPr txBox="1"/>
          <p:nvPr/>
        </p:nvSpPr>
        <p:spPr>
          <a:xfrm>
            <a:off x="5494495" y="3347827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serial part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CE659-1C71-0A44-836D-F7A56E5F5938}"/>
              </a:ext>
            </a:extLst>
          </p:cNvPr>
          <p:cNvSpPr txBox="1"/>
          <p:nvPr/>
        </p:nvSpPr>
        <p:spPr>
          <a:xfrm>
            <a:off x="3747977" y="3385131"/>
            <a:ext cx="131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parallel part</a:t>
            </a:r>
          </a:p>
        </p:txBody>
      </p:sp>
    </p:spTree>
    <p:extLst>
      <p:ext uri="{BB962C8B-B14F-4D97-AF65-F5344CB8AC3E}">
        <p14:creationId xmlns:p14="http://schemas.microsoft.com/office/powerpoint/2010/main" val="52163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/>
              <a:t>By what factor does the running time of a program that can be 75% parallelized change on 4 equal-sized cores?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0.6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0.875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1.35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28025</TotalTime>
  <Words>1100</Words>
  <Application>Microsoft Macintosh PowerPoint</Application>
  <PresentationFormat>On-screen Show (4:3)</PresentationFormat>
  <Paragraphs>214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Pollack’s Rule</vt:lpstr>
      <vt:lpstr>Big picture</vt:lpstr>
      <vt:lpstr>Pollack’s rule</vt:lpstr>
      <vt:lpstr>Pollack’s rule</vt:lpstr>
      <vt:lpstr>Pollack’s rule</vt:lpstr>
      <vt:lpstr>How does the running time change when a single core is replaced with 4 cores if only half the program can be parallelized?</vt:lpstr>
      <vt:lpstr>How does the running time change when a single core is replaced with 4 cores if only half the program can be parallelized?</vt:lpstr>
      <vt:lpstr>Recall: Amdahl’s Law</vt:lpstr>
      <vt:lpstr>By what factor does the running time of a program that can be 75% parallelized change on 4 equal-sized cores?</vt:lpstr>
      <vt:lpstr>By what factor does the running time of a program that can be 75% parallelized change on 4 equal-sized cores?</vt:lpstr>
      <vt:lpstr>By what factor does the running time of a program that can be 90% parallelized change on 4 equal-sized cores?</vt:lpstr>
      <vt:lpstr>By what factor does the running time of a program that can be 90% parallelized change on 4 equal-sized cores?</vt:lpstr>
      <vt:lpstr>Factor by which running time changes for different programs</vt:lpstr>
      <vt:lpstr>What about unequal core sizes?</vt:lpstr>
      <vt:lpstr>What about unequal core sizes?</vt:lpstr>
      <vt:lpstr>What about unequal core sizes?</vt:lpstr>
      <vt:lpstr>What about unequal core sizes?</vt:lpstr>
      <vt:lpstr>What about unequal core sizes?</vt:lpstr>
      <vt:lpstr>What about unequal core sizes?</vt:lpstr>
      <vt:lpstr>What about unequal core sizes?</vt:lpstr>
      <vt:lpstr>Factor by which running time changes for different programs</vt:lpstr>
      <vt:lpstr>Heterogeneity on a cell phone</vt:lpstr>
    </vt:vector>
  </TitlesOfParts>
  <Manager/>
  <Company>Knox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hardware</dc:title>
  <dc:subject/>
  <dc:creator>Office 2004 Test Drive User</dc:creator>
  <cp:keywords/>
  <dc:description/>
  <cp:lastModifiedBy>Microsoft Office User</cp:lastModifiedBy>
  <cp:revision>46</cp:revision>
  <cp:lastPrinted>2020-02-24T06:50:15Z</cp:lastPrinted>
  <dcterms:created xsi:type="dcterms:W3CDTF">2016-11-09T15:37:50Z</dcterms:created>
  <dcterms:modified xsi:type="dcterms:W3CDTF">2022-07-21T14:56:06Z</dcterms:modified>
  <cp:category/>
</cp:coreProperties>
</file>