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308" r:id="rId4"/>
    <p:sldId id="423" r:id="rId5"/>
    <p:sldId id="424" r:id="rId6"/>
    <p:sldId id="422" r:id="rId7"/>
    <p:sldId id="425" r:id="rId8"/>
    <p:sldId id="426" r:id="rId9"/>
    <p:sldId id="258" r:id="rId10"/>
    <p:sldId id="309" r:id="rId11"/>
    <p:sldId id="427" r:id="rId12"/>
    <p:sldId id="428" r:id="rId13"/>
    <p:sldId id="430" r:id="rId14"/>
    <p:sldId id="432" r:id="rId15"/>
    <p:sldId id="318" r:id="rId16"/>
    <p:sldId id="319" r:id="rId17"/>
    <p:sldId id="313" r:id="rId18"/>
    <p:sldId id="416" r:id="rId19"/>
    <p:sldId id="417" r:id="rId20"/>
    <p:sldId id="419" r:id="rId21"/>
    <p:sldId id="420" r:id="rId22"/>
    <p:sldId id="4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4"/>
    <p:restoredTop sz="81765"/>
  </p:normalViewPr>
  <p:slideViewPr>
    <p:cSldViewPr snapToGrid="0" snapToObjects="1">
      <p:cViewPr>
        <p:scale>
          <a:sx n="70" d="100"/>
          <a:sy n="70" d="100"/>
        </p:scale>
        <p:origin x="3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en-US" dirty="0"/>
              <a:t>Take 2 input arrays and add index-wise to produce output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73B50E-6F25-8A4E-B242-00757DE35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1647"/>
              </p:ext>
            </p:extLst>
          </p:nvPr>
        </p:nvGraphicFramePr>
        <p:xfrm>
          <a:off x="4405312" y="2948516"/>
          <a:ext cx="425451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1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6FD91-E04D-BB46-B587-2F37EB89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85036"/>
              </p:ext>
            </p:extLst>
          </p:nvPr>
        </p:nvGraphicFramePr>
        <p:xfrm>
          <a:off x="5876924" y="2948516"/>
          <a:ext cx="425452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2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FF692-0865-5149-99AB-58DBD7F4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42402"/>
              </p:ext>
            </p:extLst>
          </p:nvPr>
        </p:nvGraphicFramePr>
        <p:xfrm>
          <a:off x="7345143" y="2948516"/>
          <a:ext cx="427258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7258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D344E0-5247-6E4F-8DBA-1DE3E61702BC}"/>
              </a:ext>
            </a:extLst>
          </p:cNvPr>
          <p:cNvSpPr txBox="1"/>
          <p:nvPr/>
        </p:nvSpPr>
        <p:spPr>
          <a:xfrm>
            <a:off x="5146896" y="39969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56CC-2C07-EB4F-B20A-58C84379B022}"/>
              </a:ext>
            </a:extLst>
          </p:cNvPr>
          <p:cNvSpPr txBox="1"/>
          <p:nvPr/>
        </p:nvSpPr>
        <p:spPr>
          <a:xfrm>
            <a:off x="6616811" y="399694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820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int* a;  		//first input array (on host)</a:t>
            </a:r>
          </a:p>
          <a:p>
            <a:pPr marL="0" indent="0">
              <a:buNone/>
            </a:pPr>
            <a:r>
              <a:rPr lang="en-US" sz="2400" dirty="0"/>
              <a:t>	int* </a:t>
            </a:r>
            <a:r>
              <a:rPr lang="en-US" sz="2400" dirty="0" err="1"/>
              <a:t>a_dev</a:t>
            </a:r>
            <a:r>
              <a:rPr lang="en-US" sz="2400" dirty="0"/>
              <a:t>;	//first input array (on device)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= (int*) malloc(N*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cudaMalloc</a:t>
            </a:r>
            <a:r>
              <a:rPr lang="en-US" sz="2400" dirty="0"/>
              <a:t>((void**) &amp;</a:t>
            </a:r>
            <a:r>
              <a:rPr lang="en-US" sz="2400" dirty="0" err="1"/>
              <a:t>a_dev</a:t>
            </a:r>
            <a:r>
              <a:rPr lang="en-US" sz="2400" dirty="0"/>
              <a:t>, 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…		//same for b and 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free(a);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cudaFree</a:t>
            </a:r>
            <a:r>
              <a:rPr lang="en-US" sz="2400" dirty="0"/>
              <a:t>(</a:t>
            </a:r>
            <a:r>
              <a:rPr lang="en-US" sz="2400" dirty="0" err="1"/>
              <a:t>a_dev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b="1" u="sng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b="1" u="sng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928ED3-78EA-834E-A2F9-6A840FE9D344}"/>
              </a:ext>
            </a:extLst>
          </p:cNvPr>
          <p:cNvSpPr/>
          <p:nvPr/>
        </p:nvSpPr>
        <p:spPr>
          <a:xfrm>
            <a:off x="1616574" y="3626492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DBA5B3-B6EC-F84D-9FC3-B09C908A6DFB}"/>
              </a:ext>
            </a:extLst>
          </p:cNvPr>
          <p:cNvSpPr/>
          <p:nvPr/>
        </p:nvSpPr>
        <p:spPr>
          <a:xfrm>
            <a:off x="1616574" y="5408309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B09DA6-0E63-0640-AAB9-6EEE46D31A63}"/>
              </a:ext>
            </a:extLst>
          </p:cNvPr>
          <p:cNvCxnSpPr>
            <a:cxnSpLocks/>
          </p:cNvCxnSpPr>
          <p:nvPr/>
        </p:nvCxnSpPr>
        <p:spPr>
          <a:xfrm flipH="1">
            <a:off x="7570807" y="2487168"/>
            <a:ext cx="786810" cy="11393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1F17D-9CAD-D64D-BCC1-0A2ABB1540C8}"/>
              </a:ext>
            </a:extLst>
          </p:cNvPr>
          <p:cNvCxnSpPr>
            <a:cxnSpLocks/>
          </p:cNvCxnSpPr>
          <p:nvPr/>
        </p:nvCxnSpPr>
        <p:spPr>
          <a:xfrm flipH="1">
            <a:off x="7570807" y="4041649"/>
            <a:ext cx="786811" cy="13666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cudaMemcpy(</a:t>
            </a:r>
            <a:r>
              <a:rPr lang="en-US" dirty="0" err="1"/>
              <a:t>a_dev</a:t>
            </a:r>
            <a:r>
              <a:rPr lang="en-US" dirty="0"/>
              <a:t>, a, N*</a:t>
            </a:r>
            <a:r>
              <a:rPr lang="en-US" dirty="0" err="1"/>
              <a:t>sizeof</a:t>
            </a:r>
            <a:r>
              <a:rPr lang="en-US" dirty="0"/>
              <a:t>(int), 			</a:t>
            </a:r>
            <a:r>
              <a:rPr lang="en-US" dirty="0" err="1"/>
              <a:t>cudaMemcpyHostToDevice</a:t>
            </a:r>
            <a:r>
              <a:rPr lang="en-US" dirty="0"/>
              <a:t>));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cudaMemcpy(res, </a:t>
            </a:r>
            <a:r>
              <a:rPr lang="en-US" dirty="0" err="1"/>
              <a:t>res_dev</a:t>
            </a:r>
            <a:r>
              <a:rPr lang="en-US" dirty="0"/>
              <a:t>, N*</a:t>
            </a:r>
            <a:r>
              <a:rPr lang="en-US" dirty="0" err="1"/>
              <a:t>sizeof</a:t>
            </a:r>
            <a:r>
              <a:rPr lang="en-US" dirty="0"/>
              <a:t>(int</a:t>
            </a:r>
            <a:r>
              <a:rPr lang="en-US"/>
              <a:t>), 		cudaMemcpyDeviceToHost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b="1" u="sng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b="1" u="sng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8F02DA-3A2A-E643-AE35-1931D38EED96}"/>
              </a:ext>
            </a:extLst>
          </p:cNvPr>
          <p:cNvSpPr/>
          <p:nvPr/>
        </p:nvSpPr>
        <p:spPr>
          <a:xfrm>
            <a:off x="1451982" y="2630495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889EE6-F005-034C-93B7-E6D92361F476}"/>
              </a:ext>
            </a:extLst>
          </p:cNvPr>
          <p:cNvSpPr/>
          <p:nvPr/>
        </p:nvSpPr>
        <p:spPr>
          <a:xfrm>
            <a:off x="1451982" y="4721423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FE88D-C3EB-844F-85C9-CA1C1EEBF1A0}"/>
              </a:ext>
            </a:extLst>
          </p:cNvPr>
          <p:cNvCxnSpPr/>
          <p:nvPr/>
        </p:nvCxnSpPr>
        <p:spPr>
          <a:xfrm flipH="1">
            <a:off x="7281672" y="2880749"/>
            <a:ext cx="981456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03E96-F4C9-CD47-9611-793573319CB4}"/>
              </a:ext>
            </a:extLst>
          </p:cNvPr>
          <p:cNvCxnSpPr>
            <a:cxnSpLocks/>
          </p:cNvCxnSpPr>
          <p:nvPr/>
        </p:nvCxnSpPr>
        <p:spPr>
          <a:xfrm flipH="1">
            <a:off x="7281672" y="3654941"/>
            <a:ext cx="1005840" cy="12096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int threads = 512;                   //# threads per block</a:t>
            </a:r>
          </a:p>
          <a:p>
            <a:pPr marL="0" indent="0">
              <a:buNone/>
            </a:pPr>
            <a:r>
              <a:rPr lang="en-US" sz="2000" dirty="0"/>
              <a:t>	int blocks  = (N+threads-1)/threads; </a:t>
            </a:r>
          </a:p>
          <a:p>
            <a:pPr marL="0" indent="0">
              <a:buNone/>
            </a:pPr>
            <a:r>
              <a:rPr lang="en-US" sz="2000" dirty="0"/>
              <a:t>			//# blocks (N/threads rounded up)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kernel&lt;&lt;&lt;</a:t>
            </a:r>
            <a:r>
              <a:rPr lang="en-US" sz="2000" dirty="0" err="1"/>
              <a:t>blocks,threads</a:t>
            </a:r>
            <a:r>
              <a:rPr lang="en-US" sz="2000" dirty="0"/>
              <a:t>&gt;&gt;&gt;(</a:t>
            </a:r>
            <a:r>
              <a:rPr lang="en-US" sz="2000" dirty="0" err="1"/>
              <a:t>res_dev</a:t>
            </a:r>
            <a:r>
              <a:rPr lang="en-US" sz="2000" dirty="0"/>
              <a:t>, </a:t>
            </a:r>
            <a:r>
              <a:rPr lang="en-US" sz="2000" dirty="0" err="1"/>
              <a:t>a_dev</a:t>
            </a:r>
            <a:r>
              <a:rPr lang="en-US" sz="2000" dirty="0"/>
              <a:t>, </a:t>
            </a:r>
            <a:r>
              <a:rPr lang="en-US" sz="2000" dirty="0" err="1"/>
              <a:t>b_dev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b="1" u="sng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C0168C-E815-4E4F-9D91-32CAB3E7E434}"/>
              </a:ext>
            </a:extLst>
          </p:cNvPr>
          <p:cNvSpPr/>
          <p:nvPr/>
        </p:nvSpPr>
        <p:spPr>
          <a:xfrm>
            <a:off x="1561710" y="2874335"/>
            <a:ext cx="5954233" cy="2136577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__global__ void kernel(int* res, int* a, int* b) {</a:t>
            </a:r>
          </a:p>
          <a:p>
            <a:pPr marL="0" indent="0">
              <a:buNone/>
            </a:pPr>
            <a:r>
              <a:rPr lang="en-US" sz="2400" dirty="0"/>
              <a:t>     //sets res[</a:t>
            </a:r>
            <a:r>
              <a:rPr lang="en-US" sz="2400" dirty="0" err="1"/>
              <a:t>i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 + b[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//each thread is responsible for one value of </a:t>
            </a:r>
            <a:r>
              <a:rPr lang="en-US" sz="2400" dirty="0" err="1"/>
              <a:t>i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int </a:t>
            </a:r>
            <a:r>
              <a:rPr lang="en-US" sz="2400" dirty="0" err="1"/>
              <a:t>thread_id</a:t>
            </a:r>
            <a:r>
              <a:rPr lang="en-US" sz="2400" dirty="0"/>
              <a:t> = </a:t>
            </a:r>
            <a:r>
              <a:rPr lang="en-US" sz="2400" dirty="0" err="1"/>
              <a:t>threadIdx.x</a:t>
            </a:r>
            <a:r>
              <a:rPr lang="en-US" sz="2400" dirty="0"/>
              <a:t> + </a:t>
            </a:r>
            <a:r>
              <a:rPr lang="en-US" sz="2400" dirty="0" err="1"/>
              <a:t>blockIdx.x</a:t>
            </a:r>
            <a:r>
              <a:rPr lang="en-US" sz="2400" dirty="0"/>
              <a:t>*</a:t>
            </a:r>
            <a:r>
              <a:rPr lang="en-US" sz="2400" dirty="0" err="1"/>
              <a:t>blockDim.x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thread_id</a:t>
            </a:r>
            <a:r>
              <a:rPr lang="en-US" sz="2400" dirty="0"/>
              <a:t> &lt; N) {</a:t>
            </a:r>
          </a:p>
          <a:p>
            <a:pPr marL="0" indent="0">
              <a:buNone/>
            </a:pPr>
            <a:r>
              <a:rPr lang="en-US" sz="2400" dirty="0"/>
              <a:t>         res[</a:t>
            </a:r>
            <a:r>
              <a:rPr lang="en-US" sz="2400" dirty="0" err="1"/>
              <a:t>thread_id</a:t>
            </a:r>
            <a:r>
              <a:rPr lang="en-US" sz="2400" dirty="0"/>
              <a:t>] = a[</a:t>
            </a:r>
            <a:r>
              <a:rPr lang="en-US" sz="2400" dirty="0" err="1"/>
              <a:t>thread_id</a:t>
            </a:r>
            <a:r>
              <a:rPr lang="en-US" sz="2400" dirty="0"/>
              <a:t>] + b[</a:t>
            </a:r>
            <a:r>
              <a:rPr lang="en-US" sz="2400" dirty="0" err="1"/>
              <a:t>thread_id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b="1" dirty="0"/>
              <a:t>__global__</a:t>
            </a:r>
          </a:p>
          <a:p>
            <a:pPr lvl="1"/>
            <a:r>
              <a:rPr lang="en-US" b="1" dirty="0"/>
              <a:t>determine thread ID</a:t>
            </a:r>
          </a:p>
          <a:p>
            <a:pPr lvl="1"/>
            <a:r>
              <a:rPr lang="en-US" b="1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A2E282-DD07-6E44-A15D-DC3FA01A6B53}"/>
              </a:ext>
            </a:extLst>
          </p:cNvPr>
          <p:cNvSpPr/>
          <p:nvPr/>
        </p:nvSpPr>
        <p:spPr>
          <a:xfrm>
            <a:off x="1104510" y="3429000"/>
            <a:ext cx="6610740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A288AD-1EB2-B64D-9D11-80654B544418}"/>
              </a:ext>
            </a:extLst>
          </p:cNvPr>
          <p:cNvSpPr/>
          <p:nvPr/>
        </p:nvSpPr>
        <p:spPr>
          <a:xfrm>
            <a:off x="1104510" y="4367022"/>
            <a:ext cx="2132466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70981E-FC63-9E45-AE2D-2052CB4F33B8}"/>
              </a:ext>
            </a:extLst>
          </p:cNvPr>
          <p:cNvSpPr/>
          <p:nvPr/>
        </p:nvSpPr>
        <p:spPr>
          <a:xfrm>
            <a:off x="819150" y="1778318"/>
            <a:ext cx="1521714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C50EE-E12F-D54F-9C6A-6BAA13D48482}"/>
              </a:ext>
            </a:extLst>
          </p:cNvPr>
          <p:cNvCxnSpPr>
            <a:cxnSpLocks/>
          </p:cNvCxnSpPr>
          <p:nvPr/>
        </p:nvCxnSpPr>
        <p:spPr>
          <a:xfrm flipH="1" flipV="1">
            <a:off x="6711696" y="3995928"/>
            <a:ext cx="1697736" cy="13537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E6A54E-17A7-FB4B-8AF6-A10C7E16E888}"/>
              </a:ext>
            </a:extLst>
          </p:cNvPr>
          <p:cNvCxnSpPr>
            <a:cxnSpLocks/>
          </p:cNvCxnSpPr>
          <p:nvPr/>
        </p:nvCxnSpPr>
        <p:spPr>
          <a:xfrm flipH="1">
            <a:off x="3493008" y="4700016"/>
            <a:ext cx="3547872" cy="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D02E4-C4C4-0D42-A58B-E9CB2CF54637}"/>
              </a:ext>
            </a:extLst>
          </p:cNvPr>
          <p:cNvCxnSpPr>
            <a:cxnSpLocks/>
          </p:cNvCxnSpPr>
          <p:nvPr/>
        </p:nvCxnSpPr>
        <p:spPr>
          <a:xfrm flipH="1" flipV="1">
            <a:off x="7040880" y="4700017"/>
            <a:ext cx="1368552" cy="1078991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A4DCD-FCC6-B346-BAFA-26F26722747E}"/>
              </a:ext>
            </a:extLst>
          </p:cNvPr>
          <p:cNvCxnSpPr>
            <a:cxnSpLocks/>
          </p:cNvCxnSpPr>
          <p:nvPr/>
        </p:nvCxnSpPr>
        <p:spPr>
          <a:xfrm flipH="1">
            <a:off x="2456688" y="1775976"/>
            <a:ext cx="4682681" cy="355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F43AA-3801-554D-940A-C3A33A4706F2}"/>
              </a:ext>
            </a:extLst>
          </p:cNvPr>
          <p:cNvCxnSpPr>
            <a:cxnSpLocks/>
          </p:cNvCxnSpPr>
          <p:nvPr/>
        </p:nvCxnSpPr>
        <p:spPr>
          <a:xfrm flipH="1" flipV="1">
            <a:off x="7139369" y="1794907"/>
            <a:ext cx="1270064" cy="3139045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(__syncthreads())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658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Not as fast: blocks are split into warps, which run simultaneously</a:t>
            </a:r>
          </a:p>
          <a:p>
            <a:pPr lvl="1"/>
            <a:r>
              <a:rPr lang="en-US" dirty="0"/>
              <a:t>Threads in block share variables (__shared__) and have barrier (__syncthreads())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Linearizing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(x, y)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y*row_length + 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Linearizing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(x, y)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838199" y="4620702"/>
            <a:ext cx="10790541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the 1D index of the cell below the cell with 1D index i?</a:t>
            </a:r>
          </a:p>
          <a:p>
            <a:pPr marL="514350" indent="-514350">
              <a:buAutoNum type="alphaUcPeriod"/>
            </a:pPr>
            <a:r>
              <a:rPr lang="en-US" sz="2800" dirty="0"/>
              <a:t>i + 1	B. i + 4	C. i + row_length	    D. i * row_length – 1</a:t>
            </a:r>
          </a:p>
          <a:p>
            <a:r>
              <a:rPr lang="en-US" sz="2800" dirty="0"/>
              <a:t>E. Insufficient information to determine 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8F78B-B088-0F43-9233-D7C6BB86005F}"/>
              </a:ext>
            </a:extLst>
          </p:cNvPr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y*row_length +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Linearizing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838199" y="4620702"/>
            <a:ext cx="10790541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the 1D index of the cell below the cell with 1D index i?</a:t>
            </a:r>
          </a:p>
          <a:p>
            <a:pPr marL="514350" indent="-514350">
              <a:buAutoNum type="alphaUcPeriod"/>
            </a:pPr>
            <a:r>
              <a:rPr lang="en-US" sz="2800" dirty="0"/>
              <a:t>i + 1	B. i + 4	C. </a:t>
            </a:r>
            <a:r>
              <a:rPr lang="en-US" sz="2800" u="sng" dirty="0">
                <a:solidFill>
                  <a:schemeClr val="accent1"/>
                </a:solidFill>
              </a:rPr>
              <a:t>i + row_length</a:t>
            </a:r>
            <a:r>
              <a:rPr lang="en-US" sz="2800" dirty="0"/>
              <a:t>	    D. i * row_length – 1</a:t>
            </a:r>
          </a:p>
          <a:p>
            <a:r>
              <a:rPr lang="en-US" sz="2800" dirty="0"/>
              <a:t>E. Insufficient information to determine it</a:t>
            </a:r>
          </a:p>
        </p:txBody>
      </p:sp>
    </p:spTree>
    <p:extLst>
      <p:ext uri="{BB962C8B-B14F-4D97-AF65-F5344CB8AC3E}">
        <p14:creationId xmlns:p14="http://schemas.microsoft.com/office/powerpoint/2010/main" val="134003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Linearizing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y*row_length + 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596349" y="4620702"/>
            <a:ext cx="11032392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Which test determines if the cell with 1D index i is on the right edge (of the 2D matrix)?</a:t>
            </a:r>
          </a:p>
          <a:p>
            <a:r>
              <a:rPr lang="en-US" sz="2400" dirty="0"/>
              <a:t>A. i % row_length == 0				        B. i % col_length == 0</a:t>
            </a:r>
          </a:p>
          <a:p>
            <a:r>
              <a:rPr lang="en-US" sz="2400" dirty="0"/>
              <a:t>C. i + row_length &gt;= row_length * col_length	        D. i % row_length == row_length – 1</a:t>
            </a:r>
          </a:p>
          <a:p>
            <a:r>
              <a:rPr lang="en-US" sz="2400" dirty="0"/>
              <a:t>E. Not exactly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2019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Linearizing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/>
              <a:t>cudaMemcpy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y*row_length + 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596349" y="4620702"/>
            <a:ext cx="11032392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Which test determines if the cell with 1D index i is on the right edge (of the 2D matrix)?</a:t>
            </a:r>
          </a:p>
          <a:p>
            <a:r>
              <a:rPr lang="en-US" sz="2400" dirty="0"/>
              <a:t>A. i % row_length == 0				        B. i % col_length == 0</a:t>
            </a:r>
          </a:p>
          <a:p>
            <a:r>
              <a:rPr lang="en-US" sz="2400" dirty="0"/>
              <a:t>C. i + row_length &gt;= row_length * col_length	        D. </a:t>
            </a:r>
            <a:r>
              <a:rPr lang="en-US" sz="2400" u="sng" dirty="0">
                <a:solidFill>
                  <a:schemeClr val="accent1"/>
                </a:solidFill>
              </a:rPr>
              <a:t>i % row_length == row_length – 1</a:t>
            </a:r>
          </a:p>
          <a:p>
            <a:r>
              <a:rPr lang="en-US" sz="2400" dirty="0"/>
              <a:t>E. Not exactly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028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blockIdx and threadIdx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D47E-E6B8-EB40-8053-98DC55EF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96862"/>
            <a:ext cx="11163300" cy="1325563"/>
          </a:xfrm>
        </p:spPr>
        <p:txBody>
          <a:bodyPr/>
          <a:lstStyle/>
          <a:p>
            <a:pPr algn="ctr"/>
            <a:r>
              <a:rPr lang="en-US" dirty="0"/>
              <a:t>Logistics: Compiling and running CUDA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8182-C829-0C4C-AC27-197F9F3E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Compiling:</a:t>
            </a:r>
          </a:p>
          <a:p>
            <a:pPr marL="0" indent="0">
              <a:buNone/>
            </a:pPr>
            <a:r>
              <a:rPr lang="en-US" dirty="0"/>
              <a:t>	nvcc  -o hello hello.cu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Running:</a:t>
            </a:r>
          </a:p>
          <a:p>
            <a:pPr marL="0" indent="0">
              <a:buNone/>
            </a:pPr>
            <a:r>
              <a:rPr lang="en-US" dirty="0"/>
              <a:t>	./hello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8B5177A-EE97-A847-A154-C0EFC2EFDC3D}"/>
              </a:ext>
            </a:extLst>
          </p:cNvPr>
          <p:cNvSpPr/>
          <p:nvPr/>
        </p:nvSpPr>
        <p:spPr>
          <a:xfrm>
            <a:off x="323850" y="3848100"/>
            <a:ext cx="2590800" cy="914400"/>
          </a:xfrm>
          <a:prstGeom prst="wedgeRoundRectCallout">
            <a:avLst>
              <a:gd name="adj1" fmla="val 21011"/>
              <a:gd name="adj2" fmla="val -106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Compiler; really a wrapper for </a:t>
            </a:r>
            <a:r>
              <a:rPr lang="en-US" dirty="0" err="1"/>
              <a:t>gcc</a:t>
            </a:r>
            <a:r>
              <a:rPr lang="en-US" dirty="0"/>
              <a:t> or another C compiler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678023-4C9F-9B46-84C9-93609DF0E0A4}"/>
              </a:ext>
            </a:extLst>
          </p:cNvPr>
          <p:cNvSpPr/>
          <p:nvPr/>
        </p:nvSpPr>
        <p:spPr>
          <a:xfrm>
            <a:off x="4848225" y="1958975"/>
            <a:ext cx="3295650" cy="762000"/>
          </a:xfrm>
          <a:prstGeom prst="wedgeRoundRectCallout">
            <a:avLst>
              <a:gd name="adj1" fmla="val -65342"/>
              <a:gd name="adj2" fmla="val 6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source code.  CUDA files use the extension .cu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3C61AAD-7881-D647-A33E-BF02F7680460}"/>
              </a:ext>
            </a:extLst>
          </p:cNvPr>
          <p:cNvSpPr/>
          <p:nvPr/>
        </p:nvSpPr>
        <p:spPr>
          <a:xfrm>
            <a:off x="3581400" y="3848100"/>
            <a:ext cx="2800350" cy="666750"/>
          </a:xfrm>
          <a:prstGeom prst="wedgeRoundRectCallout">
            <a:avLst>
              <a:gd name="adj1" fmla="val -60289"/>
              <a:gd name="adj2" fmla="val -131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-o flag: Used to specify the executable to create</a:t>
            </a:r>
          </a:p>
        </p:txBody>
      </p:sp>
    </p:spTree>
    <p:extLst>
      <p:ext uri="{BB962C8B-B14F-4D97-AF65-F5344CB8AC3E}">
        <p14:creationId xmlns:p14="http://schemas.microsoft.com/office/powerpoint/2010/main" val="12699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0F83D02-DCF0-2243-A4FC-E8A18285CB93}"/>
              </a:ext>
            </a:extLst>
          </p:cNvPr>
          <p:cNvSpPr/>
          <p:nvPr/>
        </p:nvSpPr>
        <p:spPr>
          <a:xfrm>
            <a:off x="685800" y="2246243"/>
            <a:ext cx="10153650" cy="180892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2790-68BE-EE42-A23C-81CD9FD3967E}"/>
              </a:ext>
            </a:extLst>
          </p:cNvPr>
          <p:cNvSpPr/>
          <p:nvPr/>
        </p:nvSpPr>
        <p:spPr>
          <a:xfrm>
            <a:off x="6152203" y="2169794"/>
            <a:ext cx="4627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Device code (runs on GPU)</a:t>
            </a:r>
          </a:p>
        </p:txBody>
      </p:sp>
    </p:spTree>
    <p:extLst>
      <p:ext uri="{BB962C8B-B14F-4D97-AF65-F5344CB8AC3E}">
        <p14:creationId xmlns:p14="http://schemas.microsoft.com/office/powerpoint/2010/main" val="21000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19A6-3558-3440-8DC5-73135E82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4CC6-A7ED-AE43-8E2E-B1EB8364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Hello from thread 0 (0 of block 0)</a:t>
            </a:r>
          </a:p>
          <a:p>
            <a:pPr marL="0" indent="0">
              <a:buNone/>
            </a:pPr>
            <a:r>
              <a:rPr lang="en-US" dirty="0"/>
              <a:t>Hello from thread 1 (1 of block 0)</a:t>
            </a:r>
          </a:p>
          <a:p>
            <a:pPr marL="0" indent="0">
              <a:buNone/>
            </a:pPr>
            <a:r>
              <a:rPr lang="en-US" dirty="0"/>
              <a:t>Hello from thread 2 (2 of block 0)</a:t>
            </a:r>
          </a:p>
          <a:p>
            <a:pPr marL="0" indent="0">
              <a:buNone/>
            </a:pPr>
            <a:r>
              <a:rPr lang="en-US" dirty="0"/>
              <a:t>Hello from thread 3 (3 of block 0)</a:t>
            </a:r>
          </a:p>
          <a:p>
            <a:pPr marL="0" indent="0">
              <a:buNone/>
            </a:pPr>
            <a:r>
              <a:rPr lang="en-US" dirty="0"/>
              <a:t>Hello from thread 8 (0 of block 2)</a:t>
            </a:r>
          </a:p>
          <a:p>
            <a:pPr marL="0" indent="0">
              <a:buNone/>
            </a:pPr>
            <a:r>
              <a:rPr lang="en-US" dirty="0"/>
              <a:t>Hello from thread 9 (1 of block 2)</a:t>
            </a:r>
          </a:p>
          <a:p>
            <a:pPr marL="0" indent="0">
              <a:buNone/>
            </a:pPr>
            <a:r>
              <a:rPr lang="en-US" dirty="0"/>
              <a:t>Hello from thread 10 (2 of block 2)</a:t>
            </a:r>
          </a:p>
          <a:p>
            <a:pPr marL="0" indent="0">
              <a:buNone/>
            </a:pPr>
            <a:r>
              <a:rPr lang="en-US" dirty="0"/>
              <a:t>Hello from thread 11 (3 of block 2)</a:t>
            </a:r>
          </a:p>
          <a:p>
            <a:pPr marL="0" indent="0">
              <a:buNone/>
            </a:pPr>
            <a:r>
              <a:rPr lang="en-US" dirty="0"/>
              <a:t>Hello from thread 4 (0 of block 1)</a:t>
            </a:r>
          </a:p>
          <a:p>
            <a:pPr marL="0" indent="0">
              <a:buNone/>
            </a:pPr>
            <a:r>
              <a:rPr lang="en-US" dirty="0"/>
              <a:t>Hello from thread 5 (1 of block 1)</a:t>
            </a:r>
          </a:p>
          <a:p>
            <a:pPr marL="0" indent="0">
              <a:buNone/>
            </a:pPr>
            <a:r>
              <a:rPr lang="en-US" dirty="0"/>
              <a:t>Hello from thread 6 (2 of block 1)</a:t>
            </a:r>
          </a:p>
          <a:p>
            <a:pPr marL="0" indent="0">
              <a:buNone/>
            </a:pPr>
            <a:r>
              <a:rPr lang="en-US" dirty="0"/>
              <a:t>Hello from thread 7 (3 of block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1218487-D3E1-EB49-AEC7-8886645A3C0B}"/>
              </a:ext>
            </a:extLst>
          </p:cNvPr>
          <p:cNvSpPr/>
          <p:nvPr/>
        </p:nvSpPr>
        <p:spPr>
          <a:xfrm>
            <a:off x="5010150" y="3286919"/>
            <a:ext cx="400050" cy="1390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E89C-2EA1-204C-885A-848BB3420A06}"/>
              </a:ext>
            </a:extLst>
          </p:cNvPr>
          <p:cNvSpPr txBox="1"/>
          <p:nvPr/>
        </p:nvSpPr>
        <p:spPr>
          <a:xfrm>
            <a:off x="5410200" y="3782189"/>
            <a:ext cx="655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 of order; blocks are executed separately and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705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60400</TotalTime>
  <Words>1804</Words>
  <Application>Microsoft Macintosh PowerPoint</Application>
  <PresentationFormat>Widescreen</PresentationFormat>
  <Paragraphs>258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Logistics: Compiling and running CUDA programs</vt:lpstr>
      <vt:lpstr>“Hello World” for CUDA</vt:lpstr>
      <vt:lpstr>“Hello World” for CUDA</vt:lpstr>
      <vt:lpstr>Possible output</vt:lpstr>
      <vt:lpstr>Overview of a CUDA program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Threads and blocks</vt:lpstr>
      <vt:lpstr>Threads and blocks</vt:lpstr>
      <vt:lpstr>Linearizing multi-dimensional arrays</vt:lpstr>
      <vt:lpstr>Linearizing multi-dimensional arrays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60</cp:revision>
  <cp:lastPrinted>2021-10-01T20:41:49Z</cp:lastPrinted>
  <dcterms:created xsi:type="dcterms:W3CDTF">2018-10-26T06:15:01Z</dcterms:created>
  <dcterms:modified xsi:type="dcterms:W3CDTF">2021-10-01T20:41:52Z</dcterms:modified>
</cp:coreProperties>
</file>