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sldIdLst>
    <p:sldId id="256" r:id="rId2"/>
    <p:sldId id="344" r:id="rId3"/>
    <p:sldId id="345" r:id="rId4"/>
    <p:sldId id="364"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1" r:id="rId20"/>
    <p:sldId id="362" r:id="rId21"/>
    <p:sldId id="363" r:id="rId22"/>
    <p:sldId id="365" r:id="rId23"/>
    <p:sldId id="3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5"/>
    <p:restoredTop sz="68161"/>
  </p:normalViewPr>
  <p:slideViewPr>
    <p:cSldViewPr snapToGrid="0" snapToObjects="1">
      <p:cViewPr varScale="1">
        <p:scale>
          <a:sx n="71" d="100"/>
          <a:sy n="71" d="100"/>
        </p:scale>
        <p:origin x="2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930CF-E1B1-E844-9903-DBA6F9AF788E}" type="datetimeFigureOut">
              <a:rPr lang="en-US" smtClean="0"/>
              <a:t>8/13/20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99E8-9BF6-E64D-B161-1B2A702BFDEE}" type="slidenum">
              <a:rPr lang="en-US" smtClean="0"/>
              <a:t>‹#›</a:t>
            </a:fld>
            <a:endParaRPr lang="en-US"/>
          </a:p>
        </p:txBody>
      </p:sp>
    </p:spTree>
    <p:extLst>
      <p:ext uri="{BB962C8B-B14F-4D97-AF65-F5344CB8AC3E}">
        <p14:creationId xmlns:p14="http://schemas.microsoft.com/office/powerpoint/2010/main" val="19543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set of slides does not show the full details of the instruction set.  Other materials within this module give more detail.  Also the ARM website has very detail instruction set descriptions.  (URL)</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2</a:t>
            </a:fld>
            <a:endParaRPr lang="en-US"/>
          </a:p>
        </p:txBody>
      </p:sp>
    </p:spTree>
    <p:extLst>
      <p:ext uri="{BB962C8B-B14F-4D97-AF65-F5344CB8AC3E}">
        <p14:creationId xmlns:p14="http://schemas.microsoft.com/office/powerpoint/2010/main" val="139762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is 23</a:t>
            </a:r>
          </a:p>
        </p:txBody>
      </p:sp>
      <p:sp>
        <p:nvSpPr>
          <p:cNvPr id="4" name="Slide Number Placeholder 3"/>
          <p:cNvSpPr>
            <a:spLocks noGrp="1"/>
          </p:cNvSpPr>
          <p:nvPr>
            <p:ph type="sldNum" sz="quarter" idx="5"/>
          </p:nvPr>
        </p:nvSpPr>
        <p:spPr/>
        <p:txBody>
          <a:bodyPr/>
          <a:lstStyle/>
          <a:p>
            <a:fld id="{87C999E8-9BF6-E64D-B161-1B2A702BFDEE}" type="slidenum">
              <a:rPr lang="en-US" smtClean="0"/>
              <a:t>20</a:t>
            </a:fld>
            <a:endParaRPr lang="en-US"/>
          </a:p>
        </p:txBody>
      </p:sp>
    </p:spTree>
    <p:extLst>
      <p:ext uri="{BB962C8B-B14F-4D97-AF65-F5344CB8AC3E}">
        <p14:creationId xmlns:p14="http://schemas.microsoft.com/office/powerpoint/2010/main" val="219645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differences that students may be interested in.  Obviously, there are others.  Your mileage may vary as various MIPS and ARM versions/implementation will have slightly different feature sets.</a:t>
            </a:r>
          </a:p>
        </p:txBody>
      </p:sp>
      <p:sp>
        <p:nvSpPr>
          <p:cNvPr id="4" name="Slide Number Placeholder 3"/>
          <p:cNvSpPr>
            <a:spLocks noGrp="1"/>
          </p:cNvSpPr>
          <p:nvPr>
            <p:ph type="sldNum" sz="quarter" idx="5"/>
          </p:nvPr>
        </p:nvSpPr>
        <p:spPr/>
        <p:txBody>
          <a:bodyPr/>
          <a:lstStyle/>
          <a:p>
            <a:fld id="{87C999E8-9BF6-E64D-B161-1B2A702BFDEE}" type="slidenum">
              <a:rPr lang="en-US" smtClean="0"/>
              <a:t>22</a:t>
            </a:fld>
            <a:endParaRPr lang="en-US"/>
          </a:p>
        </p:txBody>
      </p:sp>
    </p:spTree>
    <p:extLst>
      <p:ext uri="{BB962C8B-B14F-4D97-AF65-F5344CB8AC3E}">
        <p14:creationId xmlns:p14="http://schemas.microsoft.com/office/powerpoint/2010/main" val="40356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all even positive integers less than or equal to 10.</a:t>
            </a:r>
          </a:p>
        </p:txBody>
      </p:sp>
      <p:sp>
        <p:nvSpPr>
          <p:cNvPr id="4" name="Slide Number Placeholder 3"/>
          <p:cNvSpPr>
            <a:spLocks noGrp="1"/>
          </p:cNvSpPr>
          <p:nvPr>
            <p:ph type="sldNum" sz="quarter" idx="5"/>
          </p:nvPr>
        </p:nvSpPr>
        <p:spPr/>
        <p:txBody>
          <a:bodyPr/>
          <a:lstStyle/>
          <a:p>
            <a:fld id="{87C999E8-9BF6-E64D-B161-1B2A702BFDEE}" type="slidenum">
              <a:rPr lang="en-US" smtClean="0"/>
              <a:t>23</a:t>
            </a:fld>
            <a:endParaRPr lang="en-US"/>
          </a:p>
        </p:txBody>
      </p:sp>
    </p:spTree>
    <p:extLst>
      <p:ext uri="{BB962C8B-B14F-4D97-AF65-F5344CB8AC3E}">
        <p14:creationId xmlns:p14="http://schemas.microsoft.com/office/powerpoint/2010/main" val="130958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www.eenewsanalog.com</a:t>
            </a:r>
            <a:r>
              <a:rPr lang="en-US" dirty="0"/>
              <a:t>/news/arm-loses-</a:t>
            </a:r>
            <a:r>
              <a:rPr lang="en-US" dirty="0" err="1"/>
              <a:t>ip</a:t>
            </a:r>
            <a:r>
              <a:rPr lang="en-US" dirty="0"/>
              <a:t>-market-share-fast-growing-followers</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3</a:t>
            </a:fld>
            <a:endParaRPr lang="en-US"/>
          </a:p>
        </p:txBody>
      </p:sp>
    </p:spTree>
    <p:extLst>
      <p:ext uri="{BB962C8B-B14F-4D97-AF65-F5344CB8AC3E}">
        <p14:creationId xmlns:p14="http://schemas.microsoft.com/office/powerpoint/2010/main" val="178497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current as of 1/2019.  Different Raspberry Pi models utilize different Broadcom parts.  Different Broadcom parts utilize different versions of the ARM ISA.</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4</a:t>
            </a:fld>
            <a:endParaRPr lang="en-US"/>
          </a:p>
        </p:txBody>
      </p:sp>
    </p:spTree>
    <p:extLst>
      <p:ext uri="{BB962C8B-B14F-4D97-AF65-F5344CB8AC3E}">
        <p14:creationId xmlns:p14="http://schemas.microsoft.com/office/powerpoint/2010/main" val="88548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ARM ASM examples shown follow the syntax used by the GNU toolchain.  Other assemblers and assembly emulators may have varied syntax for some forms, including the comment character.</a:t>
            </a:r>
          </a:p>
          <a:p>
            <a:endParaRPr lang="en-US" dirty="0"/>
          </a:p>
          <a:p>
            <a:r>
              <a:rPr lang="en-US" dirty="0"/>
              <a:t>The details of the instruction set encoding are not shown in this presentation and are considered beyond the scope of this module.  They an be</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6</a:t>
            </a:fld>
            <a:endParaRPr lang="en-US"/>
          </a:p>
        </p:txBody>
      </p:sp>
    </p:spTree>
    <p:extLst>
      <p:ext uri="{BB962C8B-B14F-4D97-AF65-F5344CB8AC3E}">
        <p14:creationId xmlns:p14="http://schemas.microsoft.com/office/powerpoint/2010/main" val="199943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laundry list of the most common arithmetic instructions.  It is possible to skip this slide and point the students to other documentation.</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7</a:t>
            </a:fld>
            <a:endParaRPr lang="en-US"/>
          </a:p>
        </p:txBody>
      </p:sp>
    </p:spTree>
    <p:extLst>
      <p:ext uri="{BB962C8B-B14F-4D97-AF65-F5344CB8AC3E}">
        <p14:creationId xmlns:p14="http://schemas.microsoft.com/office/powerpoint/2010/main" val="282297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or, and </a:t>
            </a:r>
            <a:r>
              <a:rPr lang="en-US" dirty="0" err="1"/>
              <a:t>xor</a:t>
            </a:r>
            <a:r>
              <a:rPr lang="en-US" dirty="0"/>
              <a:t> (</a:t>
            </a:r>
            <a:r>
              <a:rPr lang="en-US" dirty="0" err="1"/>
              <a:t>eor</a:t>
            </a:r>
            <a:r>
              <a:rPr lang="en-US" dirty="0"/>
              <a:t>) work like you would expect.  Bit-clear is different.  The bit-clear instruction is dependent on the order of its operands.  In short, if we consider Operand1 and Operand2 as a sequence of bits, let O1n be the bit in position n of operand1 and O2n be the bit in position n of Operand 2.  Let </a:t>
            </a:r>
            <a:r>
              <a:rPr lang="en-US" dirty="0" err="1"/>
              <a:t>Dn</a:t>
            </a:r>
            <a:r>
              <a:rPr lang="en-US" dirty="0"/>
              <a:t> be bit n in the destination.  If O2n == 0 then </a:t>
            </a:r>
            <a:r>
              <a:rPr lang="en-US" dirty="0" err="1"/>
              <a:t>Dn</a:t>
            </a:r>
            <a:r>
              <a:rPr lang="en-US" dirty="0"/>
              <a:t> = O1n else (O2n == 1) </a:t>
            </a:r>
            <a:r>
              <a:rPr lang="en-US" dirty="0" err="1"/>
              <a:t>Dn</a:t>
            </a:r>
            <a:r>
              <a:rPr lang="en-US" dirty="0"/>
              <a:t> = 0.  That is, if the bit n in Operand 2 is a 0, then copy the corresponding bit in Operand1 to the Destination.  Otherwise, bit n in operand 2 is 1, put a 0 in the destination.  Logically this instruction does this:</a:t>
            </a:r>
          </a:p>
          <a:p>
            <a:r>
              <a:rPr lang="en-US" dirty="0"/>
              <a:t>&lt;</a:t>
            </a:r>
            <a:r>
              <a:rPr lang="en-US" dirty="0" err="1"/>
              <a:t>dest</a:t>
            </a:r>
            <a:r>
              <a:rPr lang="en-US" dirty="0"/>
              <a:t>&gt; = &lt;Operand1&gt; AND (NOT &lt;Operand1&gt;)</a:t>
            </a:r>
          </a:p>
          <a:p>
            <a:endParaRPr lang="en-US" dirty="0"/>
          </a:p>
          <a:p>
            <a:r>
              <a:rPr lang="en-US" dirty="0"/>
              <a:t>MVN stands for Move negative and effectively performs a bitwise NOT of operand1 and puts the result in &lt;</a:t>
            </a:r>
            <a:r>
              <a:rPr lang="en-US" dirty="0" err="1"/>
              <a:t>dest</a:t>
            </a:r>
            <a:r>
              <a:rPr lang="en-US" dirty="0"/>
              <a:t>&gt; </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8</a:t>
            </a:fld>
            <a:endParaRPr lang="en-US"/>
          </a:p>
        </p:txBody>
      </p:sp>
    </p:spTree>
    <p:extLst>
      <p:ext uri="{BB962C8B-B14F-4D97-AF65-F5344CB8AC3E}">
        <p14:creationId xmlns:p14="http://schemas.microsoft.com/office/powerpoint/2010/main" val="391843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your disassembler these instructions may appear to be encoded differently.  A pure shift instruction is really encoded as a MOV with a shifted operand.  However, they will typically be shown as a pure shift instruction when disassembled.</a:t>
            </a:r>
          </a:p>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9</a:t>
            </a:fld>
            <a:endParaRPr lang="en-US"/>
          </a:p>
        </p:txBody>
      </p:sp>
    </p:spTree>
    <p:extLst>
      <p:ext uri="{BB962C8B-B14F-4D97-AF65-F5344CB8AC3E}">
        <p14:creationId xmlns:p14="http://schemas.microsoft.com/office/powerpoint/2010/main" val="67542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10</a:t>
            </a:fld>
            <a:endParaRPr lang="en-US"/>
          </a:p>
        </p:txBody>
      </p:sp>
    </p:spTree>
    <p:extLst>
      <p:ext uri="{BB962C8B-B14F-4D97-AF65-F5344CB8AC3E}">
        <p14:creationId xmlns:p14="http://schemas.microsoft.com/office/powerpoint/2010/main" val="403901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99E8-9BF6-E64D-B161-1B2A702BFDEE}" type="slidenum">
              <a:rPr lang="en-US" smtClean="0"/>
              <a:t>11</a:t>
            </a:fld>
            <a:endParaRPr lang="en-US"/>
          </a:p>
        </p:txBody>
      </p:sp>
    </p:spTree>
    <p:extLst>
      <p:ext uri="{BB962C8B-B14F-4D97-AF65-F5344CB8AC3E}">
        <p14:creationId xmlns:p14="http://schemas.microsoft.com/office/powerpoint/2010/main" val="1009336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Module Title</a:t>
            </a:r>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Lecture; course; term</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9993F4-BD82-8C42-B758-81E3156C72BC}"/>
              </a:ext>
            </a:extLst>
          </p:cNvPr>
          <p:cNvPicPr>
            <a:picLocks noChangeAspect="1"/>
          </p:cNvPicPr>
          <p:nvPr userDrawn="1"/>
        </p:nvPicPr>
        <p:blipFill>
          <a:blip r:embed="rId2"/>
          <a:stretch>
            <a:fillRect/>
          </a:stretch>
        </p:blipFill>
        <p:spPr>
          <a:xfrm>
            <a:off x="10171498" y="317077"/>
            <a:ext cx="1219200" cy="1219200"/>
          </a:xfrm>
          <a:prstGeom prst="rect">
            <a:avLst/>
          </a:prstGeom>
        </p:spPr>
      </p:pic>
      <p:pic>
        <p:nvPicPr>
          <p:cNvPr id="11" name="Picture 10">
            <a:extLst>
              <a:ext uri="{FF2B5EF4-FFF2-40B4-BE49-F238E27FC236}">
                <a16:creationId xmlns:a16="http://schemas.microsoft.com/office/drawing/2014/main" id="{34070C7D-A2BC-2C46-AC05-FA5AE8FF7614}"/>
              </a:ext>
            </a:extLst>
          </p:cNvPr>
          <p:cNvPicPr>
            <a:picLocks noChangeAspect="1"/>
          </p:cNvPicPr>
          <p:nvPr userDrawn="1"/>
        </p:nvPicPr>
        <p:blipFill rotWithShape="1">
          <a:blip r:embed="rId3"/>
          <a:srcRect l="9217" t="22748" r="1427" b="27500"/>
          <a:stretch/>
        </p:blipFill>
        <p:spPr>
          <a:xfrm>
            <a:off x="6260275" y="393276"/>
            <a:ext cx="2052871" cy="1143001"/>
          </a:xfrm>
          <a:prstGeom prst="rect">
            <a:avLst/>
          </a:prstGeom>
        </p:spPr>
      </p:pic>
      <p:pic>
        <p:nvPicPr>
          <p:cNvPr id="12" name="Picture 11" descr="url-1.jpeg">
            <a:extLst>
              <a:ext uri="{FF2B5EF4-FFF2-40B4-BE49-F238E27FC236}">
                <a16:creationId xmlns:a16="http://schemas.microsoft.com/office/drawing/2014/main" id="{0377E4AB-1C77-354C-975B-A8B28EDC34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16456" y="507577"/>
            <a:ext cx="1143819" cy="914400"/>
          </a:xfrm>
          <a:prstGeom prst="rect">
            <a:avLst/>
          </a:prstGeom>
        </p:spPr>
      </p:pic>
      <p:pic>
        <p:nvPicPr>
          <p:cNvPr id="13" name="Picture 12">
            <a:extLst>
              <a:ext uri="{FF2B5EF4-FFF2-40B4-BE49-F238E27FC236}">
                <a16:creationId xmlns:a16="http://schemas.microsoft.com/office/drawing/2014/main" id="{FDE15FF5-4E82-6743-B02A-24CF40F59FE4}"/>
              </a:ext>
            </a:extLst>
          </p:cNvPr>
          <p:cNvPicPr>
            <a:picLocks noChangeAspect="1"/>
          </p:cNvPicPr>
          <p:nvPr userDrawn="1"/>
        </p:nvPicPr>
        <p:blipFill>
          <a:blip r:embed="rId5"/>
          <a:stretch>
            <a:fillRect/>
          </a:stretch>
        </p:blipFill>
        <p:spPr>
          <a:xfrm>
            <a:off x="8313146" y="373978"/>
            <a:ext cx="1683224" cy="914400"/>
          </a:xfrm>
          <a:prstGeom prst="rect">
            <a:avLst/>
          </a:prstGeom>
        </p:spPr>
      </p:pic>
      <p:sp>
        <p:nvSpPr>
          <p:cNvPr id="14" name="TextBox 13">
            <a:extLst>
              <a:ext uri="{FF2B5EF4-FFF2-40B4-BE49-F238E27FC236}">
                <a16:creationId xmlns:a16="http://schemas.microsoft.com/office/drawing/2014/main" id="{F178B817-31ED-534B-91F6-D24786ACF068}"/>
              </a:ext>
            </a:extLst>
          </p:cNvPr>
          <p:cNvSpPr txBox="1"/>
          <p:nvPr userDrawn="1"/>
        </p:nvSpPr>
        <p:spPr>
          <a:xfrm>
            <a:off x="7493021" y="5705981"/>
            <a:ext cx="4698979" cy="523220"/>
          </a:xfrm>
          <a:prstGeom prst="rect">
            <a:avLst/>
          </a:prstGeom>
          <a:noFill/>
        </p:spPr>
        <p:txBody>
          <a:bodyPr wrap="none" rtlCol="0">
            <a:spAutoFit/>
          </a:bodyPr>
          <a:lstStyle/>
          <a:p>
            <a:r>
              <a:rPr lang="en-US" sz="1400" dirty="0"/>
              <a:t>Developed by : Philip Schielke, </a:t>
            </a:r>
            <a:r>
              <a:rPr lang="en-US" sz="1400" dirty="0" err="1"/>
              <a:t>philip.Schielke@concordia.edu</a:t>
            </a:r>
            <a:endParaRPr lang="en-US" sz="1400" dirty="0"/>
          </a:p>
          <a:p>
            <a:r>
              <a:rPr lang="en-US" sz="1400" dirty="0"/>
              <a:t>Work supported by NSF grant OAC-1829644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rgbClr val="691D20"/>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600"/>
              </a:spcBef>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HPCC17</a:t>
            </a:r>
          </a:p>
        </p:txBody>
      </p:sp>
      <p:sp>
        <p:nvSpPr>
          <p:cNvPr id="5" name="Footer Placeholder 4"/>
          <p:cNvSpPr>
            <a:spLocks noGrp="1"/>
          </p:cNvSpPr>
          <p:nvPr>
            <p:ph type="ftr" sz="quarter" idx="11"/>
          </p:nvPr>
        </p:nvSpPr>
        <p:spPr/>
        <p:txBody>
          <a:bodyPr/>
          <a:lstStyle/>
          <a:p>
            <a:r>
              <a:rPr lang="en-US"/>
              <a:t>ToUCH Project</a:t>
            </a:r>
          </a:p>
        </p:txBody>
      </p:sp>
      <p:sp>
        <p:nvSpPr>
          <p:cNvPr id="6" name="Slide Number Placeholder 5"/>
          <p:cNvSpPr>
            <a:spLocks noGrp="1"/>
          </p:cNvSpPr>
          <p:nvPr>
            <p:ph type="sldNum" sz="quarter" idx="12"/>
          </p:nvPr>
        </p:nvSpPr>
        <p:spPr/>
        <p:txBody>
          <a:bodyPr/>
          <a:lstStyle/>
          <a:p>
            <a:fld id="{1BD72A7C-CD32-D543-9541-5D4E9CD9F017}"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53243"/>
            <a:ext cx="4937760" cy="441585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53243"/>
            <a:ext cx="4937760" cy="4415853"/>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HPCC17</a:t>
            </a:r>
          </a:p>
        </p:txBody>
      </p:sp>
      <p:sp>
        <p:nvSpPr>
          <p:cNvPr id="6" name="Footer Placeholder 5"/>
          <p:cNvSpPr>
            <a:spLocks noGrp="1"/>
          </p:cNvSpPr>
          <p:nvPr>
            <p:ph type="ftr" sz="quarter" idx="11"/>
          </p:nvPr>
        </p:nvSpPr>
        <p:spPr/>
        <p:txBody>
          <a:bodyPr/>
          <a:lstStyle/>
          <a:p>
            <a:r>
              <a:rPr lang="en-US"/>
              <a:t>ToUCH Project</a:t>
            </a:r>
          </a:p>
        </p:txBody>
      </p:sp>
      <p:sp>
        <p:nvSpPr>
          <p:cNvPr id="7" name="Slide Number Placeholder 6"/>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214193"/>
            <a:ext cx="4937760" cy="3654901"/>
          </a:xfrm>
        </p:spPr>
        <p:txBody>
          <a:bodyPr>
            <a:normAutofit/>
          </a:bodyPr>
          <a:lstStyle>
            <a:lvl1pPr>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HPCC17</a:t>
            </a:r>
          </a:p>
        </p:txBody>
      </p:sp>
      <p:sp>
        <p:nvSpPr>
          <p:cNvPr id="8" name="Footer Placeholder 7"/>
          <p:cNvSpPr>
            <a:spLocks noGrp="1"/>
          </p:cNvSpPr>
          <p:nvPr>
            <p:ph type="ftr" sz="quarter" idx="11"/>
          </p:nvPr>
        </p:nvSpPr>
        <p:spPr/>
        <p:txBody>
          <a:body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HPCC17</a:t>
            </a:r>
          </a:p>
        </p:txBody>
      </p:sp>
      <p:sp>
        <p:nvSpPr>
          <p:cNvPr id="4" name="Footer Placeholder 3"/>
          <p:cNvSpPr>
            <a:spLocks noGrp="1"/>
          </p:cNvSpPr>
          <p:nvPr>
            <p:ph type="ftr" sz="quarter" idx="11"/>
          </p:nvPr>
        </p:nvSpPr>
        <p:spPr/>
        <p:txBody>
          <a:bodyPr/>
          <a:lstStyle/>
          <a:p>
            <a:r>
              <a:rPr lang="en-US"/>
              <a:t>ToUCH Project</a:t>
            </a:r>
          </a:p>
        </p:txBody>
      </p:sp>
      <p:sp>
        <p:nvSpPr>
          <p:cNvPr id="5" name="Slide Number Placeholder 4"/>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HPCC17</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ToUCH Project</a:t>
            </a:r>
          </a:p>
        </p:txBody>
      </p:sp>
      <p:sp>
        <p:nvSpPr>
          <p:cNvPr id="9" name="Slide Number Placeholder 8"/>
          <p:cNvSpPr>
            <a:spLocks noGrp="1"/>
          </p:cNvSpPr>
          <p:nvPr>
            <p:ph type="sldNum" sz="quarter" idx="12"/>
          </p:nvPr>
        </p:nvSpPr>
        <p:spPr/>
        <p:txBody>
          <a:bodyPr/>
          <a:lstStyle/>
          <a:p>
            <a:fld id="{1BD72A7C-CD32-D543-9541-5D4E9CD9F0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HPCC17</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ToUCH Project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D72A7C-CD32-D543-9541-5D4E9CD9F0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59786"/>
            <a:ext cx="12192001" cy="398214"/>
          </a:xfrm>
          <a:prstGeom prst="rect">
            <a:avLst/>
          </a:prstGeom>
          <a:solidFill>
            <a:srgbClr val="691D2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93303"/>
            <a:ext cx="12192001" cy="65999"/>
          </a:xfrm>
          <a:prstGeom prst="rect">
            <a:avLst/>
          </a:prstGeom>
          <a:solidFill>
            <a:srgbClr val="B191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0349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543050"/>
            <a:ext cx="10058401" cy="4326044"/>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1000">
                <a:solidFill>
                  <a:srgbClr val="FFFFFF"/>
                </a:solidFill>
              </a:defRPr>
            </a:lvl1pPr>
          </a:lstStyle>
          <a:p>
            <a:r>
              <a:rPr lang="en-US"/>
              <a:t>HPCC17</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000" cap="all" baseline="0">
                <a:solidFill>
                  <a:srgbClr val="FFFFFF"/>
                </a:solidFill>
              </a:defRPr>
            </a:lvl1pPr>
          </a:lstStyle>
          <a:p>
            <a:r>
              <a:rPr lang="en-US"/>
              <a:t>ToUCH Project</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00">
                <a:solidFill>
                  <a:srgbClr val="FFFFFF"/>
                </a:solidFill>
              </a:defRPr>
            </a:lvl1pPr>
          </a:lstStyle>
          <a:p>
            <a:fld id="{1BD72A7C-CD32-D543-9541-5D4E9CD9F017}" type="slidenum">
              <a:rPr lang="en-US" smtClean="0"/>
              <a:pPr/>
              <a:t>‹#›</a:t>
            </a:fld>
            <a:endParaRPr lang="en-US"/>
          </a:p>
        </p:txBody>
      </p:sp>
      <p:cxnSp>
        <p:nvCxnSpPr>
          <p:cNvPr id="10" name="Straight Connector 9"/>
          <p:cNvCxnSpPr/>
          <p:nvPr/>
        </p:nvCxnSpPr>
        <p:spPr>
          <a:xfrm>
            <a:off x="1188720" y="13612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6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320040" algn="l" defTabSz="914400" rtl="0" eaLnBrk="1" latinLnBrk="0" hangingPunct="1">
        <a:lnSpc>
          <a:spcPct val="90000"/>
        </a:lnSpc>
        <a:spcBef>
          <a:spcPts val="0"/>
        </a:spcBef>
        <a:spcAft>
          <a:spcPts val="200"/>
        </a:spcAft>
        <a:buClr>
          <a:srgbClr val="C00000"/>
        </a:buClr>
        <a:buSzPct val="100000"/>
        <a:buFont typeface="Arial" charset="0"/>
        <a:buChar char="•"/>
        <a:defRPr sz="2800" b="0" i="0" kern="1200">
          <a:solidFill>
            <a:schemeClr val="tx1">
              <a:lumMod val="75000"/>
              <a:lumOff val="25000"/>
            </a:schemeClr>
          </a:solidFill>
          <a:latin typeface="Calibri Light" charset="0"/>
          <a:ea typeface="Calibri Light" charset="0"/>
          <a:cs typeface="Calibri Light" charset="0"/>
        </a:defRPr>
      </a:lvl1pPr>
      <a:lvl2pPr marL="731520" indent="-283464" algn="l" defTabSz="914400" rtl="0" eaLnBrk="1" latinLnBrk="0" hangingPunct="1">
        <a:lnSpc>
          <a:spcPct val="90000"/>
        </a:lnSpc>
        <a:spcBef>
          <a:spcPts val="200"/>
        </a:spcBef>
        <a:spcAft>
          <a:spcPts val="400"/>
        </a:spcAft>
        <a:buClr>
          <a:srgbClr val="C00000"/>
        </a:buClr>
        <a:buFont typeface="Arial" charset="0"/>
        <a:buChar char="•"/>
        <a:defRPr sz="2400" b="0" i="0" kern="1200">
          <a:solidFill>
            <a:schemeClr val="tx1">
              <a:lumMod val="75000"/>
              <a:lumOff val="25000"/>
            </a:schemeClr>
          </a:solidFill>
          <a:latin typeface="Calibri Light" charset="0"/>
          <a:ea typeface="Calibri Light" charset="0"/>
          <a:cs typeface="Calibri Light" charset="0"/>
        </a:defRPr>
      </a:lvl2pPr>
      <a:lvl3pPr marL="914400" indent="-22860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3pPr>
      <a:lvl4pPr marL="1097280" indent="-192024"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4pPr>
      <a:lvl5pPr marL="1280160" indent="-182880" algn="l" defTabSz="914400" rtl="0" eaLnBrk="1" latinLnBrk="0" hangingPunct="1">
        <a:lnSpc>
          <a:spcPct val="90000"/>
        </a:lnSpc>
        <a:spcBef>
          <a:spcPts val="200"/>
        </a:spcBef>
        <a:spcAft>
          <a:spcPts val="400"/>
        </a:spcAft>
        <a:buClr>
          <a:srgbClr val="C00000"/>
        </a:buClr>
        <a:buFont typeface="Arial" charset="0"/>
        <a:buChar char="•"/>
        <a:defRPr sz="1800" b="0" i="0" kern="1200">
          <a:solidFill>
            <a:schemeClr val="tx1">
              <a:lumMod val="75000"/>
              <a:lumOff val="25000"/>
            </a:schemeClr>
          </a:solidFill>
          <a:latin typeface="Calibri Light" charset="0"/>
          <a:ea typeface="Calibri Light" charset="0"/>
          <a:cs typeface="Calibri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9EBE225-A9DB-0841-9B4A-B6FAAB4E9172}"/>
              </a:ext>
            </a:extLst>
          </p:cNvPr>
          <p:cNvSpPr>
            <a:spLocks noGrp="1"/>
          </p:cNvSpPr>
          <p:nvPr>
            <p:ph type="ctrTitle"/>
          </p:nvPr>
        </p:nvSpPr>
        <p:spPr/>
        <p:txBody>
          <a:bodyPr/>
          <a:lstStyle/>
          <a:p>
            <a:r>
              <a:rPr lang="en-US" altLang="en-US" dirty="0"/>
              <a:t>C1: Introduction to ARM</a:t>
            </a:r>
          </a:p>
        </p:txBody>
      </p:sp>
      <p:sp>
        <p:nvSpPr>
          <p:cNvPr id="15362" name="Subtitle 2">
            <a:extLst>
              <a:ext uri="{FF2B5EF4-FFF2-40B4-BE49-F238E27FC236}">
                <a16:creationId xmlns:a16="http://schemas.microsoft.com/office/drawing/2014/main" id="{87EDC628-3E0B-D445-9DD7-D7D30FDE16E3}"/>
              </a:ext>
            </a:extLst>
          </p:cNvPr>
          <p:cNvSpPr>
            <a:spLocks noGrp="1"/>
          </p:cNvSpPr>
          <p:nvPr>
            <p:ph type="subTitle" idx="1"/>
          </p:nvPr>
        </p:nvSpPr>
        <p:spPr>
          <a:xfrm>
            <a:off x="1100051" y="4455620"/>
            <a:ext cx="10058400" cy="1502727"/>
          </a:xfrm>
        </p:spPr>
        <p:txBody>
          <a:bodyPr>
            <a:noAutofit/>
          </a:bodyPr>
          <a:lstStyle/>
          <a:p>
            <a:endParaRPr lang="en-US" altLang="en-US" sz="1600" dirty="0"/>
          </a:p>
        </p:txBody>
      </p:sp>
      <p:pic>
        <p:nvPicPr>
          <p:cNvPr id="2" name="Picture 1">
            <a:extLst>
              <a:ext uri="{FF2B5EF4-FFF2-40B4-BE49-F238E27FC236}">
                <a16:creationId xmlns:a16="http://schemas.microsoft.com/office/drawing/2014/main" id="{41B02CC8-E8EB-3B44-A013-EB7B0B2C80D1}"/>
              </a:ext>
            </a:extLst>
          </p:cNvPr>
          <p:cNvPicPr>
            <a:picLocks noChangeAspect="1"/>
          </p:cNvPicPr>
          <p:nvPr/>
        </p:nvPicPr>
        <p:blipFill>
          <a:blip r:embed="rId2"/>
          <a:stretch>
            <a:fillRect/>
          </a:stretch>
        </p:blipFill>
        <p:spPr>
          <a:xfrm>
            <a:off x="10131845" y="290053"/>
            <a:ext cx="1219200" cy="1219200"/>
          </a:xfrm>
          <a:prstGeom prst="rect">
            <a:avLst/>
          </a:prstGeom>
        </p:spPr>
      </p:pic>
    </p:spTree>
    <p:extLst>
      <p:ext uri="{BB962C8B-B14F-4D97-AF65-F5344CB8AC3E}">
        <p14:creationId xmlns:p14="http://schemas.microsoft.com/office/powerpoint/2010/main" val="316042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14F0-981A-1249-A766-4DD45385310F}"/>
              </a:ext>
            </a:extLst>
          </p:cNvPr>
          <p:cNvSpPr>
            <a:spLocks noGrp="1"/>
          </p:cNvSpPr>
          <p:nvPr>
            <p:ph type="title"/>
          </p:nvPr>
        </p:nvSpPr>
        <p:spPr/>
        <p:txBody>
          <a:bodyPr/>
          <a:lstStyle/>
          <a:p>
            <a:r>
              <a:rPr lang="en-US" dirty="0"/>
              <a:t>Loads and Stores</a:t>
            </a:r>
          </a:p>
        </p:txBody>
      </p:sp>
      <p:sp>
        <p:nvSpPr>
          <p:cNvPr id="3" name="Content Placeholder 2">
            <a:extLst>
              <a:ext uri="{FF2B5EF4-FFF2-40B4-BE49-F238E27FC236}">
                <a16:creationId xmlns:a16="http://schemas.microsoft.com/office/drawing/2014/main" id="{AB13B121-63B3-544D-A5AD-23FBE3A03D70}"/>
              </a:ext>
            </a:extLst>
          </p:cNvPr>
          <p:cNvSpPr>
            <a:spLocks noGrp="1"/>
          </p:cNvSpPr>
          <p:nvPr>
            <p:ph idx="1"/>
          </p:nvPr>
        </p:nvSpPr>
        <p:spPr/>
        <p:txBody>
          <a:bodyPr/>
          <a:lstStyle/>
          <a:p>
            <a:r>
              <a:rPr lang="en-US" dirty="0"/>
              <a:t>Move (copy)</a:t>
            </a:r>
          </a:p>
          <a:p>
            <a:pPr lvl="1"/>
            <a:r>
              <a:rPr lang="en-US" dirty="0"/>
              <a:t>MOV &lt;</a:t>
            </a:r>
            <a:r>
              <a:rPr lang="en-US" dirty="0" err="1"/>
              <a:t>dest</a:t>
            </a:r>
            <a:r>
              <a:rPr lang="en-US" dirty="0"/>
              <a:t>&gt;, &lt;Operand2&gt;</a:t>
            </a:r>
          </a:p>
          <a:p>
            <a:pPr lvl="1"/>
            <a:r>
              <a:rPr lang="en-US" b="1" dirty="0">
                <a:latin typeface="Courier New" panose="02070309020205020404" pitchFamily="49" charset="0"/>
              </a:rPr>
              <a:t>MOV R0, R1  </a:t>
            </a:r>
            <a:r>
              <a:rPr lang="en-US" dirty="0"/>
              <a:t>@ Copy contents of R1 into R0</a:t>
            </a:r>
          </a:p>
          <a:p>
            <a:r>
              <a:rPr lang="en-US" dirty="0"/>
              <a:t>Load Register</a:t>
            </a:r>
          </a:p>
          <a:p>
            <a:pPr lvl="1"/>
            <a:r>
              <a:rPr lang="en-US" dirty="0"/>
              <a:t>LDR &lt;</a:t>
            </a:r>
            <a:r>
              <a:rPr lang="en-US" dirty="0" err="1"/>
              <a:t>dest</a:t>
            </a:r>
            <a:r>
              <a:rPr lang="en-US" dirty="0"/>
              <a:t>&gt;, [&lt;Operand1&gt;] </a:t>
            </a:r>
          </a:p>
          <a:p>
            <a:pPr lvl="1"/>
            <a:r>
              <a:rPr lang="en-US" b="1" dirty="0">
                <a:latin typeface="Courier New" panose="02070309020205020404" pitchFamily="49" charset="0"/>
              </a:rPr>
              <a:t>LDR R0, [R1]  </a:t>
            </a:r>
            <a:r>
              <a:rPr lang="en-US" dirty="0"/>
              <a:t>@ Load from memory location pointed to by R1 into R0</a:t>
            </a:r>
          </a:p>
          <a:p>
            <a:r>
              <a:rPr lang="en-US" dirty="0"/>
              <a:t>Store Register</a:t>
            </a:r>
          </a:p>
          <a:p>
            <a:pPr lvl="1"/>
            <a:r>
              <a:rPr lang="en-US" dirty="0"/>
              <a:t>STR &lt;</a:t>
            </a:r>
            <a:r>
              <a:rPr lang="en-US" dirty="0" err="1"/>
              <a:t>src</a:t>
            </a:r>
            <a:r>
              <a:rPr lang="en-US" dirty="0"/>
              <a:t>&gt;, [&lt;Operand1&gt;]</a:t>
            </a:r>
          </a:p>
          <a:p>
            <a:pPr lvl="1"/>
            <a:r>
              <a:rPr lang="en-US" b="1" dirty="0">
                <a:latin typeface="Courier New" panose="02070309020205020404" pitchFamily="49" charset="0"/>
              </a:rPr>
              <a:t>STR R3, [R5]</a:t>
            </a:r>
            <a:r>
              <a:rPr lang="en-US" dirty="0"/>
              <a:t>  @ Store the contents of R3 into the memory location pointed to by R5</a:t>
            </a:r>
          </a:p>
          <a:p>
            <a:pPr lvl="1"/>
            <a:r>
              <a:rPr lang="en-US" dirty="0"/>
              <a:t>Note the </a:t>
            </a:r>
            <a:r>
              <a:rPr lang="en-US" b="1" dirty="0"/>
              <a:t>first</a:t>
            </a:r>
            <a:r>
              <a:rPr lang="en-US" dirty="0"/>
              <a:t> operand of STR is the source, which is atypical for ARM instructions.</a:t>
            </a:r>
          </a:p>
        </p:txBody>
      </p:sp>
      <p:sp>
        <p:nvSpPr>
          <p:cNvPr id="4" name="Footer Placeholder 3">
            <a:extLst>
              <a:ext uri="{FF2B5EF4-FFF2-40B4-BE49-F238E27FC236}">
                <a16:creationId xmlns:a16="http://schemas.microsoft.com/office/drawing/2014/main" id="{8AD84490-95E8-6D46-B979-5D00AC34B29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2A34B559-C388-C643-B1BA-C2B5BF08827E}"/>
              </a:ext>
            </a:extLst>
          </p:cNvPr>
          <p:cNvSpPr>
            <a:spLocks noGrp="1"/>
          </p:cNvSpPr>
          <p:nvPr>
            <p:ph type="sldNum" sz="quarter" idx="12"/>
          </p:nvPr>
        </p:nvSpPr>
        <p:spPr/>
        <p:txBody>
          <a:bodyPr/>
          <a:lstStyle/>
          <a:p>
            <a:fld id="{1BD72A7C-CD32-D543-9541-5D4E9CD9F017}" type="slidenum">
              <a:rPr lang="en-US" smtClean="0"/>
              <a:t>10</a:t>
            </a:fld>
            <a:endParaRPr lang="en-US"/>
          </a:p>
        </p:txBody>
      </p:sp>
    </p:spTree>
    <p:extLst>
      <p:ext uri="{BB962C8B-B14F-4D97-AF65-F5344CB8AC3E}">
        <p14:creationId xmlns:p14="http://schemas.microsoft.com/office/powerpoint/2010/main" val="351995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29CD-0E85-CD4C-A35C-9C9F28E34744}"/>
              </a:ext>
            </a:extLst>
          </p:cNvPr>
          <p:cNvSpPr>
            <a:spLocks noGrp="1"/>
          </p:cNvSpPr>
          <p:nvPr>
            <p:ph type="title"/>
          </p:nvPr>
        </p:nvSpPr>
        <p:spPr/>
        <p:txBody>
          <a:bodyPr/>
          <a:lstStyle/>
          <a:p>
            <a:r>
              <a:rPr lang="en-US" dirty="0"/>
              <a:t>Addressing Modes</a:t>
            </a:r>
          </a:p>
        </p:txBody>
      </p:sp>
      <p:sp>
        <p:nvSpPr>
          <p:cNvPr id="3" name="Content Placeholder 2">
            <a:extLst>
              <a:ext uri="{FF2B5EF4-FFF2-40B4-BE49-F238E27FC236}">
                <a16:creationId xmlns:a16="http://schemas.microsoft.com/office/drawing/2014/main" id="{070210C2-006A-384A-8099-3B777ED353A8}"/>
              </a:ext>
            </a:extLst>
          </p:cNvPr>
          <p:cNvSpPr>
            <a:spLocks noGrp="1"/>
          </p:cNvSpPr>
          <p:nvPr>
            <p:ph idx="1"/>
          </p:nvPr>
        </p:nvSpPr>
        <p:spPr/>
        <p:txBody>
          <a:bodyPr/>
          <a:lstStyle/>
          <a:p>
            <a:r>
              <a:rPr lang="en-US" dirty="0"/>
              <a:t>Indirect addressing</a:t>
            </a:r>
          </a:p>
          <a:p>
            <a:pPr lvl="1"/>
            <a:r>
              <a:rPr lang="en-US" b="1" dirty="0">
                <a:latin typeface="Courier New" panose="02070309020205020404" pitchFamily="49" charset="0"/>
              </a:rPr>
              <a:t>LDR R0, [R1]</a:t>
            </a:r>
          </a:p>
          <a:p>
            <a:pPr lvl="1"/>
            <a:r>
              <a:rPr lang="en-US" dirty="0"/>
              <a:t>R1 is a memory address, and we load from that memory location into R0</a:t>
            </a:r>
          </a:p>
          <a:p>
            <a:r>
              <a:rPr lang="en-US" dirty="0"/>
              <a:t>Pre-indexed addressing</a:t>
            </a:r>
          </a:p>
          <a:p>
            <a:pPr lvl="1"/>
            <a:r>
              <a:rPr lang="en-US" b="1" dirty="0">
                <a:latin typeface="Courier New" panose="02070309020205020404" pitchFamily="49" charset="0"/>
                <a:cs typeface="Courier New" panose="02070309020205020404" pitchFamily="49" charset="0"/>
              </a:rPr>
              <a:t>LDR R0, [R1, #8]</a:t>
            </a:r>
          </a:p>
          <a:p>
            <a:pPr lvl="1"/>
            <a:r>
              <a:rPr lang="en-US" b="1" dirty="0">
                <a:latin typeface="Courier New" panose="02070309020205020404" pitchFamily="49" charset="0"/>
                <a:cs typeface="Courier New" panose="02070309020205020404" pitchFamily="49" charset="0"/>
              </a:rPr>
              <a:t>LDR R0, [R1, R2]</a:t>
            </a:r>
          </a:p>
          <a:p>
            <a:pPr lvl="1"/>
            <a:r>
              <a:rPr lang="en-US" dirty="0">
                <a:cs typeface="Courier New" panose="02070309020205020404" pitchFamily="49" charset="0"/>
              </a:rPr>
              <a:t>Add #8 (or R2)  to R1 to compute memory location.  Load from this new memory location.  </a:t>
            </a:r>
            <a:r>
              <a:rPr lang="en-US" b="1" dirty="0">
                <a:cs typeface="Courier New" panose="02070309020205020404" pitchFamily="49" charset="0"/>
              </a:rPr>
              <a:t>No change to R1</a:t>
            </a:r>
          </a:p>
          <a:p>
            <a:r>
              <a:rPr lang="en-US" dirty="0">
                <a:cs typeface="Courier New" panose="02070309020205020404" pitchFamily="49" charset="0"/>
              </a:rPr>
              <a:t>Pre-indexed addressing with write-back</a:t>
            </a:r>
          </a:p>
          <a:p>
            <a:pPr lvl="1"/>
            <a:r>
              <a:rPr lang="en-US" b="1" dirty="0">
                <a:latin typeface="Courier New" panose="02070309020205020404" pitchFamily="49" charset="0"/>
                <a:cs typeface="Courier New" panose="02070309020205020404" pitchFamily="49" charset="0"/>
              </a:rPr>
              <a:t>LDR R0, [R1, #8]!</a:t>
            </a:r>
          </a:p>
          <a:p>
            <a:pPr lvl="1"/>
            <a:r>
              <a:rPr lang="en-US" dirty="0">
                <a:cs typeface="Courier New" panose="02070309020205020404" pitchFamily="49" charset="0"/>
              </a:rPr>
              <a:t>Same as Pre-indexed but updates R1 with new address</a:t>
            </a:r>
          </a:p>
        </p:txBody>
      </p:sp>
      <p:sp>
        <p:nvSpPr>
          <p:cNvPr id="4" name="Footer Placeholder 3">
            <a:extLst>
              <a:ext uri="{FF2B5EF4-FFF2-40B4-BE49-F238E27FC236}">
                <a16:creationId xmlns:a16="http://schemas.microsoft.com/office/drawing/2014/main" id="{312EA2BE-27E8-3F4F-9DBC-79B8B6AE185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CD427A8-F971-FE49-8F09-FC245BF888D5}"/>
              </a:ext>
            </a:extLst>
          </p:cNvPr>
          <p:cNvSpPr>
            <a:spLocks noGrp="1"/>
          </p:cNvSpPr>
          <p:nvPr>
            <p:ph type="sldNum" sz="quarter" idx="12"/>
          </p:nvPr>
        </p:nvSpPr>
        <p:spPr/>
        <p:txBody>
          <a:bodyPr/>
          <a:lstStyle/>
          <a:p>
            <a:fld id="{1BD72A7C-CD32-D543-9541-5D4E9CD9F017}" type="slidenum">
              <a:rPr lang="en-US" smtClean="0"/>
              <a:t>11</a:t>
            </a:fld>
            <a:endParaRPr lang="en-US"/>
          </a:p>
        </p:txBody>
      </p:sp>
    </p:spTree>
    <p:extLst>
      <p:ext uri="{BB962C8B-B14F-4D97-AF65-F5344CB8AC3E}">
        <p14:creationId xmlns:p14="http://schemas.microsoft.com/office/powerpoint/2010/main" val="251514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A94-3AAA-0543-84C7-A7C155653C14}"/>
              </a:ext>
            </a:extLst>
          </p:cNvPr>
          <p:cNvSpPr>
            <a:spLocks noGrp="1"/>
          </p:cNvSpPr>
          <p:nvPr>
            <p:ph type="title"/>
          </p:nvPr>
        </p:nvSpPr>
        <p:spPr/>
        <p:txBody>
          <a:bodyPr/>
          <a:lstStyle/>
          <a:p>
            <a:r>
              <a:rPr lang="en-US" dirty="0"/>
              <a:t>Addressing modes continued</a:t>
            </a:r>
          </a:p>
        </p:txBody>
      </p:sp>
      <p:sp>
        <p:nvSpPr>
          <p:cNvPr id="3" name="Content Placeholder 2">
            <a:extLst>
              <a:ext uri="{FF2B5EF4-FFF2-40B4-BE49-F238E27FC236}">
                <a16:creationId xmlns:a16="http://schemas.microsoft.com/office/drawing/2014/main" id="{BB61E6D7-886A-A442-A3D2-D01C4F431EA9}"/>
              </a:ext>
            </a:extLst>
          </p:cNvPr>
          <p:cNvSpPr>
            <a:spLocks noGrp="1"/>
          </p:cNvSpPr>
          <p:nvPr>
            <p:ph idx="1"/>
          </p:nvPr>
        </p:nvSpPr>
        <p:spPr/>
        <p:txBody>
          <a:bodyPr/>
          <a:lstStyle/>
          <a:p>
            <a:r>
              <a:rPr lang="en-US" dirty="0"/>
              <a:t>Post-indexed addressing</a:t>
            </a:r>
          </a:p>
          <a:p>
            <a:pPr lvl="1"/>
            <a:r>
              <a:rPr lang="en-US" b="1" dirty="0">
                <a:latin typeface="Courier New" panose="02070309020205020404" pitchFamily="49" charset="0"/>
                <a:cs typeface="Courier New" panose="02070309020205020404" pitchFamily="49" charset="0"/>
              </a:rPr>
              <a:t>LDR R0, [R1], R2</a:t>
            </a:r>
          </a:p>
          <a:p>
            <a:pPr lvl="1"/>
            <a:r>
              <a:rPr lang="en-US" b="1" dirty="0">
                <a:latin typeface="Courier New" panose="02070309020205020404" pitchFamily="49" charset="0"/>
                <a:cs typeface="Courier New" panose="02070309020205020404" pitchFamily="49" charset="0"/>
              </a:rPr>
              <a:t>LDR R3, [R1], #4</a:t>
            </a:r>
          </a:p>
          <a:p>
            <a:pPr lvl="1"/>
            <a:r>
              <a:rPr lang="en-US" dirty="0">
                <a:cs typeface="Courier New" panose="02070309020205020404" pitchFamily="49" charset="0"/>
              </a:rPr>
              <a:t>Load from R1.  After load is complete add #4 (or R2) to register R1</a:t>
            </a:r>
          </a:p>
          <a:p>
            <a:r>
              <a:rPr lang="en-US" dirty="0">
                <a:cs typeface="Courier New" panose="02070309020205020404" pitchFamily="49" charset="0"/>
              </a:rPr>
              <a:t>By default LDR and STR move 4-byte words</a:t>
            </a:r>
          </a:p>
          <a:p>
            <a:r>
              <a:rPr lang="en-US" dirty="0">
                <a:cs typeface="Courier New" panose="02070309020205020404" pitchFamily="49" charset="0"/>
              </a:rPr>
              <a:t>To load and store only a single byte, add the B suffix to LDR or STR</a:t>
            </a:r>
          </a:p>
          <a:p>
            <a:pPr lvl="1"/>
            <a:r>
              <a:rPr lang="en-US" b="1" dirty="0">
                <a:latin typeface="Courier New" panose="02070309020205020404" pitchFamily="49" charset="0"/>
                <a:cs typeface="Courier New" panose="02070309020205020404" pitchFamily="49" charset="0"/>
              </a:rPr>
              <a:t>LDRB R0, [R1]  </a:t>
            </a:r>
            <a:r>
              <a:rPr lang="en-US" dirty="0">
                <a:cs typeface="Courier New" panose="02070309020205020404" pitchFamily="49" charset="0"/>
              </a:rPr>
              <a:t>@ only load one byte from the memory address pointed to by R1 into R0</a:t>
            </a:r>
          </a:p>
          <a:p>
            <a:pPr lvl="1"/>
            <a:r>
              <a:rPr lang="en-US" b="1" dirty="0">
                <a:latin typeface="Courier New" panose="02070309020205020404" pitchFamily="49" charset="0"/>
                <a:cs typeface="Courier New" panose="02070309020205020404" pitchFamily="49" charset="0"/>
              </a:rPr>
              <a:t>STRB R9, [R4, #5] </a:t>
            </a:r>
            <a:r>
              <a:rPr lang="en-US" dirty="0">
                <a:cs typeface="Courier New" panose="02070309020205020404" pitchFamily="49" charset="0"/>
              </a:rPr>
              <a:t> @ Store one bye into the address pointed at by R4 + 5.</a:t>
            </a:r>
            <a:endParaRPr lang="en-US" dirty="0"/>
          </a:p>
        </p:txBody>
      </p:sp>
      <p:sp>
        <p:nvSpPr>
          <p:cNvPr id="4" name="Footer Placeholder 3">
            <a:extLst>
              <a:ext uri="{FF2B5EF4-FFF2-40B4-BE49-F238E27FC236}">
                <a16:creationId xmlns:a16="http://schemas.microsoft.com/office/drawing/2014/main" id="{6D49FF43-C198-D249-8622-2558068C72A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7F34574-3A83-354E-8128-1235E720EEAB}"/>
              </a:ext>
            </a:extLst>
          </p:cNvPr>
          <p:cNvSpPr>
            <a:spLocks noGrp="1"/>
          </p:cNvSpPr>
          <p:nvPr>
            <p:ph type="sldNum" sz="quarter" idx="12"/>
          </p:nvPr>
        </p:nvSpPr>
        <p:spPr/>
        <p:txBody>
          <a:bodyPr/>
          <a:lstStyle/>
          <a:p>
            <a:fld id="{1BD72A7C-CD32-D543-9541-5D4E9CD9F017}" type="slidenum">
              <a:rPr lang="en-US" smtClean="0"/>
              <a:t>12</a:t>
            </a:fld>
            <a:endParaRPr lang="en-US"/>
          </a:p>
        </p:txBody>
      </p:sp>
    </p:spTree>
    <p:extLst>
      <p:ext uri="{BB962C8B-B14F-4D97-AF65-F5344CB8AC3E}">
        <p14:creationId xmlns:p14="http://schemas.microsoft.com/office/powerpoint/2010/main" val="380176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23D0-5D83-434D-8C3E-56BB333BD6E9}"/>
              </a:ext>
            </a:extLst>
          </p:cNvPr>
          <p:cNvSpPr>
            <a:spLocks noGrp="1"/>
          </p:cNvSpPr>
          <p:nvPr>
            <p:ph type="title"/>
          </p:nvPr>
        </p:nvSpPr>
        <p:spPr/>
        <p:txBody>
          <a:bodyPr/>
          <a:lstStyle/>
          <a:p>
            <a:r>
              <a:rPr lang="en-US" dirty="0"/>
              <a:t>Current Program Status Register (CPSR)</a:t>
            </a:r>
          </a:p>
        </p:txBody>
      </p:sp>
      <p:sp>
        <p:nvSpPr>
          <p:cNvPr id="3" name="Content Placeholder 2">
            <a:extLst>
              <a:ext uri="{FF2B5EF4-FFF2-40B4-BE49-F238E27FC236}">
                <a16:creationId xmlns:a16="http://schemas.microsoft.com/office/drawing/2014/main" id="{A2583513-3FFD-B94B-9C0C-C17A88B13F51}"/>
              </a:ext>
            </a:extLst>
          </p:cNvPr>
          <p:cNvSpPr>
            <a:spLocks noGrp="1"/>
          </p:cNvSpPr>
          <p:nvPr>
            <p:ph idx="1"/>
          </p:nvPr>
        </p:nvSpPr>
        <p:spPr/>
        <p:txBody>
          <a:bodyPr/>
          <a:lstStyle/>
          <a:p>
            <a:r>
              <a:rPr lang="en-US" dirty="0"/>
              <a:t>.. Or just Status Register</a:t>
            </a:r>
          </a:p>
          <a:p>
            <a:r>
              <a:rPr lang="en-US" dirty="0"/>
              <a:t>Stores info about current program and the results of operations</a:t>
            </a:r>
          </a:p>
          <a:p>
            <a:r>
              <a:rPr lang="en-US" dirty="0"/>
              <a:t>Four bits are the status flags:</a:t>
            </a:r>
          </a:p>
          <a:p>
            <a:pPr lvl="1"/>
            <a:r>
              <a:rPr lang="en-US" dirty="0"/>
              <a:t>Bit 31 – N = Negative Flag</a:t>
            </a:r>
          </a:p>
          <a:p>
            <a:pPr lvl="2"/>
            <a:r>
              <a:rPr lang="en-US" dirty="0"/>
              <a:t>1 result was negative.  0 result was non-negative</a:t>
            </a:r>
          </a:p>
          <a:p>
            <a:pPr lvl="1"/>
            <a:r>
              <a:rPr lang="en-US" dirty="0"/>
              <a:t>Bit 30 – Z = Zero Flag</a:t>
            </a:r>
          </a:p>
          <a:p>
            <a:pPr lvl="2"/>
            <a:r>
              <a:rPr lang="en-US" dirty="0"/>
              <a:t>1 result was 0.  0 result was non-zero</a:t>
            </a:r>
          </a:p>
          <a:p>
            <a:pPr lvl="1"/>
            <a:r>
              <a:rPr lang="en-US" dirty="0"/>
              <a:t>Bit 29 – C = Carry Flag</a:t>
            </a:r>
          </a:p>
          <a:p>
            <a:pPr lvl="2"/>
            <a:r>
              <a:rPr lang="en-US" dirty="0"/>
              <a:t>Carry-out bit from shifter or ALU</a:t>
            </a:r>
          </a:p>
          <a:p>
            <a:pPr lvl="1"/>
            <a:r>
              <a:rPr lang="en-US" dirty="0"/>
              <a:t>Bit 28 – V = Overflow Flag</a:t>
            </a:r>
          </a:p>
          <a:p>
            <a:pPr lvl="2"/>
            <a:r>
              <a:rPr lang="en-US" dirty="0"/>
              <a:t>Signed-arithmetic overflow bit</a:t>
            </a:r>
          </a:p>
        </p:txBody>
      </p:sp>
      <p:sp>
        <p:nvSpPr>
          <p:cNvPr id="4" name="Footer Placeholder 3">
            <a:extLst>
              <a:ext uri="{FF2B5EF4-FFF2-40B4-BE49-F238E27FC236}">
                <a16:creationId xmlns:a16="http://schemas.microsoft.com/office/drawing/2014/main" id="{28DBED0F-87CB-654D-9D4E-BFDA858B32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95B2CF-B507-804A-A3AF-127C68536FE9}"/>
              </a:ext>
            </a:extLst>
          </p:cNvPr>
          <p:cNvSpPr>
            <a:spLocks noGrp="1"/>
          </p:cNvSpPr>
          <p:nvPr>
            <p:ph type="sldNum" sz="quarter" idx="12"/>
          </p:nvPr>
        </p:nvSpPr>
        <p:spPr/>
        <p:txBody>
          <a:bodyPr/>
          <a:lstStyle/>
          <a:p>
            <a:fld id="{1BD72A7C-CD32-D543-9541-5D4E9CD9F017}" type="slidenum">
              <a:rPr lang="en-US" smtClean="0"/>
              <a:t>13</a:t>
            </a:fld>
            <a:endParaRPr lang="en-US"/>
          </a:p>
        </p:txBody>
      </p:sp>
    </p:spTree>
    <p:extLst>
      <p:ext uri="{BB962C8B-B14F-4D97-AF65-F5344CB8AC3E}">
        <p14:creationId xmlns:p14="http://schemas.microsoft.com/office/powerpoint/2010/main" val="236794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389-5E01-4943-96A3-3044FC1A97ED}"/>
              </a:ext>
            </a:extLst>
          </p:cNvPr>
          <p:cNvSpPr>
            <a:spLocks noGrp="1"/>
          </p:cNvSpPr>
          <p:nvPr>
            <p:ph type="title"/>
          </p:nvPr>
        </p:nvSpPr>
        <p:spPr/>
        <p:txBody>
          <a:bodyPr/>
          <a:lstStyle/>
          <a:p>
            <a:r>
              <a:rPr lang="en-US" dirty="0"/>
              <a:t>Status Flags</a:t>
            </a:r>
          </a:p>
        </p:txBody>
      </p:sp>
      <p:sp>
        <p:nvSpPr>
          <p:cNvPr id="3" name="Content Placeholder 2">
            <a:extLst>
              <a:ext uri="{FF2B5EF4-FFF2-40B4-BE49-F238E27FC236}">
                <a16:creationId xmlns:a16="http://schemas.microsoft.com/office/drawing/2014/main" id="{C7D927BF-4C0A-3144-AA07-02E9C538DC6B}"/>
              </a:ext>
            </a:extLst>
          </p:cNvPr>
          <p:cNvSpPr>
            <a:spLocks noGrp="1"/>
          </p:cNvSpPr>
          <p:nvPr>
            <p:ph idx="1"/>
          </p:nvPr>
        </p:nvSpPr>
        <p:spPr/>
        <p:txBody>
          <a:bodyPr>
            <a:normAutofit lnSpcReduction="10000"/>
          </a:bodyPr>
          <a:lstStyle/>
          <a:p>
            <a:r>
              <a:rPr lang="en-US" dirty="0"/>
              <a:t>Various instructions can change or test these bits</a:t>
            </a:r>
          </a:p>
          <a:p>
            <a:r>
              <a:rPr lang="en-US" dirty="0"/>
              <a:t>For example:</a:t>
            </a:r>
          </a:p>
          <a:p>
            <a:pPr lvl="1"/>
            <a:r>
              <a:rPr lang="en-US" dirty="0"/>
              <a:t>BEQ _address @ This will jump to address if the Z flag is 1 (Branch if </a:t>
            </a:r>
            <a:r>
              <a:rPr lang="en-US" dirty="0" err="1"/>
              <a:t>EQual</a:t>
            </a:r>
            <a:r>
              <a:rPr lang="en-US" dirty="0"/>
              <a:t> to zero.)</a:t>
            </a:r>
          </a:p>
          <a:p>
            <a:pPr lvl="1"/>
            <a:r>
              <a:rPr lang="en-US" dirty="0"/>
              <a:t>BNE _address @ This will jump to address if the Z flag is 0 (Branch if Not Equal to zero.)</a:t>
            </a:r>
          </a:p>
          <a:p>
            <a:r>
              <a:rPr lang="en-US" dirty="0"/>
              <a:t>CMP &lt;operand1&gt; &lt;operand2&gt;</a:t>
            </a:r>
          </a:p>
          <a:p>
            <a:pPr lvl="1"/>
            <a:r>
              <a:rPr lang="en-US" dirty="0"/>
              <a:t>Only CMP and CMN directly modify status bits</a:t>
            </a:r>
          </a:p>
          <a:p>
            <a:pPr lvl="1"/>
            <a:r>
              <a:rPr lang="en-US" dirty="0"/>
              <a:t>Subtracts operand2 from operand1 and throws away the result.</a:t>
            </a:r>
          </a:p>
          <a:p>
            <a:pPr lvl="1"/>
            <a:r>
              <a:rPr lang="en-US" dirty="0"/>
              <a:t>If result was zero Z flag is set (1) otherwise cleared (0)</a:t>
            </a:r>
          </a:p>
          <a:p>
            <a:pPr lvl="1"/>
            <a:r>
              <a:rPr lang="en-US" dirty="0"/>
              <a:t>If result was negative N flag is set otherwise cleared.</a:t>
            </a:r>
          </a:p>
          <a:p>
            <a:pPr lvl="1"/>
            <a:r>
              <a:rPr lang="en-US" dirty="0"/>
              <a:t>Likewise for Overflow and Carry bits</a:t>
            </a:r>
          </a:p>
          <a:p>
            <a:r>
              <a:rPr lang="en-US" dirty="0"/>
              <a:t>Other instructions can change the status register by adding the ‘S’ suffix to the instruction.</a:t>
            </a:r>
          </a:p>
        </p:txBody>
      </p:sp>
      <p:sp>
        <p:nvSpPr>
          <p:cNvPr id="4" name="Footer Placeholder 3">
            <a:extLst>
              <a:ext uri="{FF2B5EF4-FFF2-40B4-BE49-F238E27FC236}">
                <a16:creationId xmlns:a16="http://schemas.microsoft.com/office/drawing/2014/main" id="{6FE07742-7A8B-1D4A-B426-457A265F7CD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F0337209-873E-2340-A226-2E0698D958DB}"/>
              </a:ext>
            </a:extLst>
          </p:cNvPr>
          <p:cNvSpPr>
            <a:spLocks noGrp="1"/>
          </p:cNvSpPr>
          <p:nvPr>
            <p:ph type="sldNum" sz="quarter" idx="12"/>
          </p:nvPr>
        </p:nvSpPr>
        <p:spPr/>
        <p:txBody>
          <a:bodyPr/>
          <a:lstStyle/>
          <a:p>
            <a:fld id="{1BD72A7C-CD32-D543-9541-5D4E9CD9F017}" type="slidenum">
              <a:rPr lang="en-US" smtClean="0"/>
              <a:t>14</a:t>
            </a:fld>
            <a:endParaRPr lang="en-US"/>
          </a:p>
        </p:txBody>
      </p:sp>
    </p:spTree>
    <p:extLst>
      <p:ext uri="{BB962C8B-B14F-4D97-AF65-F5344CB8AC3E}">
        <p14:creationId xmlns:p14="http://schemas.microsoft.com/office/powerpoint/2010/main" val="229725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CE10-A5E0-0E46-9FCF-9692D977795F}"/>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1B43287A-97E8-994A-BDE5-1E7EB59A4904}"/>
              </a:ext>
            </a:extLst>
          </p:cNvPr>
          <p:cNvSpPr>
            <a:spLocks noGrp="1"/>
          </p:cNvSpPr>
          <p:nvPr>
            <p:ph idx="1"/>
          </p:nvPr>
        </p:nvSpPr>
        <p:spPr/>
        <p:txBody>
          <a:bodyPr>
            <a:normAutofit/>
          </a:bodyPr>
          <a:lstStyle/>
          <a:p>
            <a:r>
              <a:rPr lang="en-US" sz="2000" dirty="0"/>
              <a:t>Most instructions can be predicated by adding a conditional suffix (see table)</a:t>
            </a:r>
          </a:p>
          <a:p>
            <a:r>
              <a:rPr lang="en-US" sz="2000" dirty="0"/>
              <a:t>For example:</a:t>
            </a:r>
          </a:p>
          <a:p>
            <a:pPr lvl="1"/>
            <a:r>
              <a:rPr lang="en-US" sz="1800" dirty="0"/>
              <a:t>ADDLT R0, R1, R2   @ Add only if result of compare was &lt; 0</a:t>
            </a:r>
          </a:p>
          <a:p>
            <a:pPr lvl="1"/>
            <a:r>
              <a:rPr lang="en-US" sz="1800" dirty="0"/>
              <a:t>MOVEQ R0, R2   @ Move only if result of compare was = 0</a:t>
            </a:r>
          </a:p>
        </p:txBody>
      </p:sp>
      <p:sp>
        <p:nvSpPr>
          <p:cNvPr id="4" name="Footer Placeholder 3">
            <a:extLst>
              <a:ext uri="{FF2B5EF4-FFF2-40B4-BE49-F238E27FC236}">
                <a16:creationId xmlns:a16="http://schemas.microsoft.com/office/drawing/2014/main" id="{2F46E2CE-11EC-264A-BEDE-4ED080532C59}"/>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E4C4A26-7298-C34E-B037-F780A7A4C2C4}"/>
              </a:ext>
            </a:extLst>
          </p:cNvPr>
          <p:cNvSpPr>
            <a:spLocks noGrp="1"/>
          </p:cNvSpPr>
          <p:nvPr>
            <p:ph type="sldNum" sz="quarter" idx="12"/>
          </p:nvPr>
        </p:nvSpPr>
        <p:spPr/>
        <p:txBody>
          <a:bodyPr/>
          <a:lstStyle/>
          <a:p>
            <a:fld id="{1BD72A7C-CD32-D543-9541-5D4E9CD9F017}" type="slidenum">
              <a:rPr lang="en-US" smtClean="0"/>
              <a:t>15</a:t>
            </a:fld>
            <a:endParaRPr lang="en-US"/>
          </a:p>
        </p:txBody>
      </p:sp>
      <p:graphicFrame>
        <p:nvGraphicFramePr>
          <p:cNvPr id="6" name="Content Placeholder 4">
            <a:extLst>
              <a:ext uri="{FF2B5EF4-FFF2-40B4-BE49-F238E27FC236}">
                <a16:creationId xmlns:a16="http://schemas.microsoft.com/office/drawing/2014/main" id="{83999FE8-BFC0-6042-A03B-B4F719359959}"/>
              </a:ext>
            </a:extLst>
          </p:cNvPr>
          <p:cNvGraphicFramePr>
            <a:graphicFrameLocks/>
          </p:cNvGraphicFramePr>
          <p:nvPr>
            <p:extLst>
              <p:ext uri="{D42A27DB-BD31-4B8C-83A1-F6EECF244321}">
                <p14:modId xmlns:p14="http://schemas.microsoft.com/office/powerpoint/2010/main" val="4051299272"/>
              </p:ext>
            </p:extLst>
          </p:nvPr>
        </p:nvGraphicFramePr>
        <p:xfrm>
          <a:off x="1267380" y="2986302"/>
          <a:ext cx="4409733" cy="3291840"/>
        </p:xfrm>
        <a:graphic>
          <a:graphicData uri="http://schemas.openxmlformats.org/drawingml/2006/table">
            <a:tbl>
              <a:tblPr firstRow="1" bandRow="1">
                <a:tableStyleId>{5C22544A-7EE6-4342-B048-85BDC9FD1C3A}</a:tableStyleId>
              </a:tblPr>
              <a:tblGrid>
                <a:gridCol w="744990">
                  <a:extLst>
                    <a:ext uri="{9D8B030D-6E8A-4147-A177-3AD203B41FA5}">
                      <a16:colId xmlns:a16="http://schemas.microsoft.com/office/drawing/2014/main" val="20000"/>
                    </a:ext>
                  </a:extLst>
                </a:gridCol>
                <a:gridCol w="3664743">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EQ</a:t>
                      </a:r>
                    </a:p>
                  </a:txBody>
                  <a:tcPr/>
                </a:tc>
                <a:tc>
                  <a:txBody>
                    <a:bodyPr/>
                    <a:lstStyle/>
                    <a:p>
                      <a:r>
                        <a:rPr lang="en-US" dirty="0">
                          <a:latin typeface="Courier New" panose="02070309020205020404" pitchFamily="49" charset="0"/>
                          <a:cs typeface="Courier New" panose="02070309020205020404" pitchFamily="49" charset="0"/>
                        </a:rPr>
                        <a:t>Equal</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NE</a:t>
                      </a:r>
                    </a:p>
                  </a:txBody>
                  <a:tcPr/>
                </a:tc>
                <a:tc>
                  <a:txBody>
                    <a:bodyPr/>
                    <a:lstStyle/>
                    <a:p>
                      <a:r>
                        <a:rPr lang="en-US" dirty="0">
                          <a:latin typeface="Courier New" panose="02070309020205020404" pitchFamily="49" charset="0"/>
                          <a:cs typeface="Courier New" panose="02070309020205020404" pitchFamily="49" charset="0"/>
                        </a:rPr>
                        <a:t>Not Equal</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VS</a:t>
                      </a:r>
                    </a:p>
                  </a:txBody>
                  <a:tcPr/>
                </a:tc>
                <a:tc>
                  <a:txBody>
                    <a:bodyPr/>
                    <a:lstStyle/>
                    <a:p>
                      <a:r>
                        <a:rPr lang="en-US" dirty="0">
                          <a:latin typeface="Courier New" panose="02070309020205020404" pitchFamily="49" charset="0"/>
                          <a:cs typeface="Courier New" panose="02070309020205020404" pitchFamily="49" charset="0"/>
                        </a:rPr>
                        <a:t>Overflow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VC</a:t>
                      </a:r>
                    </a:p>
                  </a:txBody>
                  <a:tcPr/>
                </a:tc>
                <a:tc>
                  <a:txBody>
                    <a:bodyPr/>
                    <a:lstStyle/>
                    <a:p>
                      <a:r>
                        <a:rPr lang="en-US" dirty="0">
                          <a:latin typeface="Courier New" panose="02070309020205020404" pitchFamily="49" charset="0"/>
                          <a:cs typeface="Courier New" panose="02070309020205020404" pitchFamily="49" charset="0"/>
                        </a:rPr>
                        <a:t>Overflow</a:t>
                      </a:r>
                      <a:r>
                        <a:rPr lang="en-US" baseline="0" dirty="0">
                          <a:latin typeface="Courier New" panose="02070309020205020404" pitchFamily="49" charset="0"/>
                          <a:cs typeface="Courier New" panose="02070309020205020404" pitchFamily="49" charset="0"/>
                        </a:rPr>
                        <a:t> Clear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AL</a:t>
                      </a:r>
                    </a:p>
                  </a:txBody>
                  <a:tcPr/>
                </a:tc>
                <a:tc>
                  <a:txBody>
                    <a:bodyPr/>
                    <a:lstStyle/>
                    <a:p>
                      <a:r>
                        <a:rPr lang="en-US" dirty="0">
                          <a:latin typeface="Courier New" panose="02070309020205020404" pitchFamily="49" charset="0"/>
                          <a:cs typeface="Courier New" panose="02070309020205020404" pitchFamily="49" charset="0"/>
                        </a:rPr>
                        <a:t>Always</a:t>
                      </a: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NV</a:t>
                      </a:r>
                    </a:p>
                  </a:txBody>
                  <a:tcPr/>
                </a:tc>
                <a:tc>
                  <a:txBody>
                    <a:bodyPr/>
                    <a:lstStyle/>
                    <a:p>
                      <a:r>
                        <a:rPr lang="en-US" dirty="0">
                          <a:latin typeface="Courier New" panose="02070309020205020404" pitchFamily="49" charset="0"/>
                          <a:cs typeface="Courier New" panose="02070309020205020404" pitchFamily="49" charset="0"/>
                        </a:rPr>
                        <a:t>Never</a:t>
                      </a: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HI</a:t>
                      </a:r>
                    </a:p>
                  </a:txBody>
                  <a:tcPr/>
                </a:tc>
                <a:tc>
                  <a:txBody>
                    <a:bodyPr/>
                    <a:lstStyle/>
                    <a:p>
                      <a:r>
                        <a:rPr lang="en-US" dirty="0">
                          <a:latin typeface="Courier New" panose="02070309020205020404" pitchFamily="49" charset="0"/>
                          <a:cs typeface="Courier New" panose="02070309020205020404" pitchFamily="49" charset="0"/>
                        </a:rPr>
                        <a:t>Higher</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LS</a:t>
                      </a:r>
                    </a:p>
                  </a:txBody>
                  <a:tcPr/>
                </a:tc>
                <a:tc>
                  <a:txBody>
                    <a:bodyPr/>
                    <a:lstStyle/>
                    <a:p>
                      <a:r>
                        <a:rPr lang="en-US" dirty="0">
                          <a:latin typeface="Courier New" panose="02070309020205020404" pitchFamily="49" charset="0"/>
                          <a:cs typeface="Courier New" panose="02070309020205020404" pitchFamily="49" charset="0"/>
                        </a:rPr>
                        <a:t>Lower than or Same</a:t>
                      </a:r>
                    </a:p>
                  </a:txBody>
                  <a:tcPr/>
                </a:tc>
                <a:extLst>
                  <a:ext uri="{0D108BD9-81ED-4DB2-BD59-A6C34878D82A}">
                    <a16:rowId xmlns:a16="http://schemas.microsoft.com/office/drawing/2014/main" val="10008"/>
                  </a:ext>
                </a:extLst>
              </a:tr>
            </a:tbl>
          </a:graphicData>
        </a:graphic>
      </p:graphicFrame>
      <p:graphicFrame>
        <p:nvGraphicFramePr>
          <p:cNvPr id="7" name="Content Placeholder 4">
            <a:extLst>
              <a:ext uri="{FF2B5EF4-FFF2-40B4-BE49-F238E27FC236}">
                <a16:creationId xmlns:a16="http://schemas.microsoft.com/office/drawing/2014/main" id="{675416F3-BA6D-2246-B29A-786A87AA80DE}"/>
              </a:ext>
            </a:extLst>
          </p:cNvPr>
          <p:cNvGraphicFramePr>
            <a:graphicFrameLocks/>
          </p:cNvGraphicFramePr>
          <p:nvPr>
            <p:extLst>
              <p:ext uri="{D42A27DB-BD31-4B8C-83A1-F6EECF244321}">
                <p14:modId xmlns:p14="http://schemas.microsoft.com/office/powerpoint/2010/main" val="1341241952"/>
              </p:ext>
            </p:extLst>
          </p:nvPr>
        </p:nvGraphicFramePr>
        <p:xfrm>
          <a:off x="5677113" y="2986302"/>
          <a:ext cx="4949700" cy="3291840"/>
        </p:xfrm>
        <a:graphic>
          <a:graphicData uri="http://schemas.openxmlformats.org/drawingml/2006/table">
            <a:tbl>
              <a:tblPr firstRow="1" bandRow="1">
                <a:tableStyleId>{5C22544A-7EE6-4342-B048-85BDC9FD1C3A}</a:tableStyleId>
              </a:tblPr>
              <a:tblGrid>
                <a:gridCol w="1212172">
                  <a:extLst>
                    <a:ext uri="{9D8B030D-6E8A-4147-A177-3AD203B41FA5}">
                      <a16:colId xmlns:a16="http://schemas.microsoft.com/office/drawing/2014/main" val="20000"/>
                    </a:ext>
                  </a:extLst>
                </a:gridCol>
                <a:gridCol w="3737528">
                  <a:extLst>
                    <a:ext uri="{9D8B030D-6E8A-4147-A177-3AD203B41FA5}">
                      <a16:colId xmlns:a16="http://schemas.microsoft.com/office/drawing/2014/main" val="20001"/>
                    </a:ext>
                  </a:extLst>
                </a:gridCol>
              </a:tblGrid>
              <a:tr h="357421">
                <a:tc>
                  <a:txBody>
                    <a:bodyPr/>
                    <a:lstStyle/>
                    <a:p>
                      <a:r>
                        <a:rPr lang="en-US" dirty="0"/>
                        <a:t>Suffix</a:t>
                      </a:r>
                    </a:p>
                  </a:txBody>
                  <a:tcPr/>
                </a:tc>
                <a:tc>
                  <a:txBody>
                    <a:bodyPr/>
                    <a:lstStyle/>
                    <a:p>
                      <a:r>
                        <a:rPr lang="en-US" dirty="0"/>
                        <a:t>Meaning</a:t>
                      </a:r>
                    </a:p>
                  </a:txBody>
                  <a:tcPr/>
                </a:tc>
                <a:extLst>
                  <a:ext uri="{0D108BD9-81ED-4DB2-BD59-A6C34878D82A}">
                    <a16:rowId xmlns:a16="http://schemas.microsoft.com/office/drawing/2014/main" val="10000"/>
                  </a:ext>
                </a:extLst>
              </a:tr>
              <a:tr h="357421">
                <a:tc>
                  <a:txBody>
                    <a:bodyPr/>
                    <a:lstStyle/>
                    <a:p>
                      <a:r>
                        <a:rPr lang="en-US" dirty="0">
                          <a:latin typeface="Courier New" panose="02070309020205020404" pitchFamily="49" charset="0"/>
                          <a:cs typeface="Courier New" panose="02070309020205020404" pitchFamily="49" charset="0"/>
                        </a:rPr>
                        <a:t>PL</a:t>
                      </a:r>
                    </a:p>
                  </a:txBody>
                  <a:tcPr/>
                </a:tc>
                <a:tc>
                  <a:txBody>
                    <a:bodyPr/>
                    <a:lstStyle/>
                    <a:p>
                      <a:r>
                        <a:rPr lang="en-US" dirty="0">
                          <a:latin typeface="Courier New" panose="02070309020205020404" pitchFamily="49" charset="0"/>
                          <a:cs typeface="Courier New" panose="02070309020205020404" pitchFamily="49" charset="0"/>
                        </a:rPr>
                        <a:t>Plus Clear</a:t>
                      </a:r>
                    </a:p>
                  </a:txBody>
                  <a:tcPr/>
                </a:tc>
                <a:extLst>
                  <a:ext uri="{0D108BD9-81ED-4DB2-BD59-A6C34878D82A}">
                    <a16:rowId xmlns:a16="http://schemas.microsoft.com/office/drawing/2014/main" val="10001"/>
                  </a:ext>
                </a:extLst>
              </a:tr>
              <a:tr h="357421">
                <a:tc>
                  <a:txBody>
                    <a:bodyPr/>
                    <a:lstStyle/>
                    <a:p>
                      <a:r>
                        <a:rPr lang="en-US" dirty="0">
                          <a:latin typeface="Courier New" panose="02070309020205020404" pitchFamily="49" charset="0"/>
                          <a:cs typeface="Courier New" panose="02070309020205020404" pitchFamily="49" charset="0"/>
                        </a:rPr>
                        <a:t>MI</a:t>
                      </a:r>
                    </a:p>
                  </a:txBody>
                  <a:tcPr/>
                </a:tc>
                <a:tc>
                  <a:txBody>
                    <a:bodyPr/>
                    <a:lstStyle/>
                    <a:p>
                      <a:r>
                        <a:rPr lang="en-US" dirty="0">
                          <a:latin typeface="Courier New" panose="02070309020205020404" pitchFamily="49" charset="0"/>
                          <a:cs typeface="Courier New" panose="02070309020205020404" pitchFamily="49" charset="0"/>
                        </a:rPr>
                        <a:t>Minus Set</a:t>
                      </a:r>
                    </a:p>
                  </a:txBody>
                  <a:tcPr/>
                </a:tc>
                <a:extLst>
                  <a:ext uri="{0D108BD9-81ED-4DB2-BD59-A6C34878D82A}">
                    <a16:rowId xmlns:a16="http://schemas.microsoft.com/office/drawing/2014/main" val="10002"/>
                  </a:ext>
                </a:extLst>
              </a:tr>
              <a:tr h="357421">
                <a:tc>
                  <a:txBody>
                    <a:bodyPr/>
                    <a:lstStyle/>
                    <a:p>
                      <a:r>
                        <a:rPr lang="en-US" dirty="0">
                          <a:latin typeface="Courier New" panose="02070309020205020404" pitchFamily="49" charset="0"/>
                          <a:cs typeface="Courier New" panose="02070309020205020404" pitchFamily="49" charset="0"/>
                        </a:rPr>
                        <a:t>CS/HS</a:t>
                      </a:r>
                    </a:p>
                  </a:txBody>
                  <a:tcPr/>
                </a:tc>
                <a:tc>
                  <a:txBody>
                    <a:bodyPr/>
                    <a:lstStyle/>
                    <a:p>
                      <a:r>
                        <a:rPr lang="en-US" dirty="0">
                          <a:latin typeface="Courier New" panose="02070309020205020404" pitchFamily="49" charset="0"/>
                          <a:cs typeface="Courier New" panose="02070309020205020404" pitchFamily="49" charset="0"/>
                        </a:rPr>
                        <a:t>Carry Set</a:t>
                      </a:r>
                    </a:p>
                  </a:txBody>
                  <a:tcPr/>
                </a:tc>
                <a:extLst>
                  <a:ext uri="{0D108BD9-81ED-4DB2-BD59-A6C34878D82A}">
                    <a16:rowId xmlns:a16="http://schemas.microsoft.com/office/drawing/2014/main" val="10003"/>
                  </a:ext>
                </a:extLst>
              </a:tr>
              <a:tr h="357421">
                <a:tc>
                  <a:txBody>
                    <a:bodyPr/>
                    <a:lstStyle/>
                    <a:p>
                      <a:r>
                        <a:rPr lang="en-US" dirty="0">
                          <a:latin typeface="Courier New" panose="02070309020205020404" pitchFamily="49" charset="0"/>
                          <a:cs typeface="Courier New" panose="02070309020205020404" pitchFamily="49" charset="0"/>
                        </a:rPr>
                        <a:t>CC/LO</a:t>
                      </a:r>
                    </a:p>
                  </a:txBody>
                  <a:tcPr/>
                </a:tc>
                <a:tc>
                  <a:txBody>
                    <a:bodyPr/>
                    <a:lstStyle/>
                    <a:p>
                      <a:r>
                        <a:rPr lang="en-US" dirty="0">
                          <a:latin typeface="Courier New" panose="02070309020205020404" pitchFamily="49" charset="0"/>
                          <a:cs typeface="Courier New" panose="02070309020205020404" pitchFamily="49" charset="0"/>
                        </a:rPr>
                        <a:t>Carry Clear</a:t>
                      </a:r>
                    </a:p>
                  </a:txBody>
                  <a:tcPr/>
                </a:tc>
                <a:extLst>
                  <a:ext uri="{0D108BD9-81ED-4DB2-BD59-A6C34878D82A}">
                    <a16:rowId xmlns:a16="http://schemas.microsoft.com/office/drawing/2014/main" val="10004"/>
                  </a:ext>
                </a:extLst>
              </a:tr>
              <a:tr h="357421">
                <a:tc>
                  <a:txBody>
                    <a:bodyPr/>
                    <a:lstStyle/>
                    <a:p>
                      <a:r>
                        <a:rPr lang="en-US" dirty="0">
                          <a:latin typeface="Courier New" panose="02070309020205020404" pitchFamily="49" charset="0"/>
                          <a:cs typeface="Courier New" panose="02070309020205020404" pitchFamily="49" charset="0"/>
                        </a:rPr>
                        <a:t>GE</a:t>
                      </a:r>
                    </a:p>
                  </a:txBody>
                  <a:tcPr/>
                </a:tc>
                <a:tc>
                  <a:txBody>
                    <a:bodyPr/>
                    <a:lstStyle/>
                    <a:p>
                      <a:r>
                        <a:rPr lang="en-US" dirty="0">
                          <a:latin typeface="Courier New" panose="02070309020205020404" pitchFamily="49" charset="0"/>
                          <a:cs typeface="Courier New" panose="02070309020205020404" pitchFamily="49" charset="0"/>
                        </a:rPr>
                        <a:t>Greater than</a:t>
                      </a:r>
                      <a:r>
                        <a:rPr lang="en-US" baseline="0" dirty="0">
                          <a:latin typeface="Courier New" panose="02070309020205020404" pitchFamily="49" charset="0"/>
                          <a:cs typeface="Courier New" panose="02070309020205020404" pitchFamily="49" charset="0"/>
                        </a:rPr>
                        <a:t> or equal to</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r h="357421">
                <a:tc>
                  <a:txBody>
                    <a:bodyPr/>
                    <a:lstStyle/>
                    <a:p>
                      <a:r>
                        <a:rPr lang="en-US" dirty="0">
                          <a:latin typeface="Courier New" panose="02070309020205020404" pitchFamily="49" charset="0"/>
                          <a:cs typeface="Courier New" panose="02070309020205020404" pitchFamily="49" charset="0"/>
                        </a:rPr>
                        <a:t>LT</a:t>
                      </a:r>
                    </a:p>
                  </a:txBody>
                  <a:tcPr/>
                </a:tc>
                <a:tc>
                  <a:txBody>
                    <a:bodyPr/>
                    <a:lstStyle/>
                    <a:p>
                      <a:r>
                        <a:rPr lang="en-US" dirty="0">
                          <a:latin typeface="Courier New" panose="02070309020205020404" pitchFamily="49" charset="0"/>
                          <a:cs typeface="Courier New" panose="02070309020205020404" pitchFamily="49" charset="0"/>
                        </a:rPr>
                        <a:t>Less</a:t>
                      </a:r>
                      <a:r>
                        <a:rPr lang="en-US" baseline="0" dirty="0">
                          <a:latin typeface="Courier New" panose="02070309020205020404" pitchFamily="49" charset="0"/>
                          <a:cs typeface="Courier New" panose="02070309020205020404" pitchFamily="49" charset="0"/>
                        </a:rPr>
                        <a:t> Than</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r h="357421">
                <a:tc>
                  <a:txBody>
                    <a:bodyPr/>
                    <a:lstStyle/>
                    <a:p>
                      <a:r>
                        <a:rPr lang="en-US" dirty="0">
                          <a:latin typeface="Courier New" panose="02070309020205020404" pitchFamily="49" charset="0"/>
                          <a:cs typeface="Courier New" panose="02070309020205020404" pitchFamily="49" charset="0"/>
                        </a:rPr>
                        <a:t>GT</a:t>
                      </a:r>
                    </a:p>
                  </a:txBody>
                  <a:tcPr/>
                </a:tc>
                <a:tc>
                  <a:txBody>
                    <a:bodyPr/>
                    <a:lstStyle/>
                    <a:p>
                      <a:r>
                        <a:rPr lang="en-US" dirty="0">
                          <a:latin typeface="Courier New" panose="02070309020205020404" pitchFamily="49" charset="0"/>
                          <a:cs typeface="Courier New" panose="02070309020205020404" pitchFamily="49" charset="0"/>
                        </a:rPr>
                        <a:t>Greater Than</a:t>
                      </a:r>
                    </a:p>
                  </a:txBody>
                  <a:tcPr/>
                </a:tc>
                <a:extLst>
                  <a:ext uri="{0D108BD9-81ED-4DB2-BD59-A6C34878D82A}">
                    <a16:rowId xmlns:a16="http://schemas.microsoft.com/office/drawing/2014/main" val="10007"/>
                  </a:ext>
                </a:extLst>
              </a:tr>
              <a:tr h="357421">
                <a:tc>
                  <a:txBody>
                    <a:bodyPr/>
                    <a:lstStyle/>
                    <a:p>
                      <a:r>
                        <a:rPr lang="en-US" dirty="0">
                          <a:latin typeface="Courier New" panose="02070309020205020404" pitchFamily="49" charset="0"/>
                          <a:cs typeface="Courier New" panose="02070309020205020404" pitchFamily="49" charset="0"/>
                        </a:rPr>
                        <a:t>LE</a:t>
                      </a:r>
                    </a:p>
                  </a:txBody>
                  <a:tcPr/>
                </a:tc>
                <a:tc>
                  <a:txBody>
                    <a:bodyPr/>
                    <a:lstStyle/>
                    <a:p>
                      <a:r>
                        <a:rPr lang="en-US" dirty="0">
                          <a:latin typeface="Courier New" panose="02070309020205020404" pitchFamily="49" charset="0"/>
                          <a:cs typeface="Courier New" panose="02070309020205020404" pitchFamily="49" charset="0"/>
                        </a:rPr>
                        <a:t>Less than or Equal to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370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4DF5-6938-A54D-A96D-1BFDE90DB8D0}"/>
              </a:ext>
            </a:extLst>
          </p:cNvPr>
          <p:cNvSpPr>
            <a:spLocks noGrp="1"/>
          </p:cNvSpPr>
          <p:nvPr>
            <p:ph type="title"/>
          </p:nvPr>
        </p:nvSpPr>
        <p:spPr/>
        <p:txBody>
          <a:bodyPr/>
          <a:lstStyle/>
          <a:p>
            <a:r>
              <a:rPr lang="en-US" dirty="0"/>
              <a:t>Predicated Instructions</a:t>
            </a:r>
          </a:p>
        </p:txBody>
      </p:sp>
      <p:sp>
        <p:nvSpPr>
          <p:cNvPr id="3" name="Content Placeholder 2">
            <a:extLst>
              <a:ext uri="{FF2B5EF4-FFF2-40B4-BE49-F238E27FC236}">
                <a16:creationId xmlns:a16="http://schemas.microsoft.com/office/drawing/2014/main" id="{27F3E33D-8971-B240-A2FD-4FA1CA1C22FC}"/>
              </a:ext>
            </a:extLst>
          </p:cNvPr>
          <p:cNvSpPr>
            <a:spLocks noGrp="1"/>
          </p:cNvSpPr>
          <p:nvPr>
            <p:ph idx="1"/>
          </p:nvPr>
        </p:nvSpPr>
        <p:spPr/>
        <p:txBody>
          <a:bodyPr/>
          <a:lstStyle/>
          <a:p>
            <a:r>
              <a:rPr lang="en-US" dirty="0"/>
              <a:t>These condition codes are based on the four status flags.</a:t>
            </a:r>
          </a:p>
          <a:p>
            <a:r>
              <a:rPr lang="en-US" dirty="0">
                <a:cs typeface="Courier New" panose="02070309020205020404" pitchFamily="49" charset="0"/>
              </a:rPr>
              <a:t>EQ: Equal Z = 1 (only depends on Z bit)</a:t>
            </a:r>
          </a:p>
          <a:p>
            <a:pPr lvl="1"/>
            <a:r>
              <a:rPr lang="en-US" dirty="0">
                <a:cs typeface="Courier New" panose="02070309020205020404" pitchFamily="49" charset="0"/>
              </a:rPr>
              <a:t>Will only run if the Z flag is 1</a:t>
            </a:r>
          </a:p>
          <a:p>
            <a:pPr lvl="1"/>
            <a:r>
              <a:rPr lang="en-US" dirty="0">
                <a:cs typeface="Courier New" panose="02070309020205020404" pitchFamily="49" charset="0"/>
              </a:rPr>
              <a:t>Example:</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R0, R1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MOVEQ R0, #1</a:t>
            </a:r>
          </a:p>
          <a:p>
            <a:r>
              <a:rPr lang="en-US" dirty="0">
                <a:cs typeface="Courier New" panose="02070309020205020404" pitchFamily="49" charset="0"/>
              </a:rPr>
              <a:t>LT: Less Than  (N=1, V=0 OR N=0, V=1) and Z=0</a:t>
            </a:r>
          </a:p>
          <a:p>
            <a:pPr lvl="1"/>
            <a:r>
              <a:rPr lang="en-US" dirty="0">
                <a:cs typeface="Courier New" panose="02070309020205020404" pitchFamily="49" charset="0"/>
              </a:rPr>
              <a:t>This will be true if Operand1 &lt; Operand2</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CMP   R5, #255 @ compare R5 with 0xFF</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SUBLT R5,R5,R6 @ if R5 &lt; 0xFF R5 = R5 - R6</a:t>
            </a:r>
          </a:p>
          <a:p>
            <a:r>
              <a:rPr lang="en-US" dirty="0">
                <a:cs typeface="Courier New" panose="02070309020205020404" pitchFamily="49" charset="0"/>
              </a:rPr>
              <a:t>Other conditions based on the status bits in similar ways</a:t>
            </a:r>
            <a:endParaRPr lang="en-US"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F3F54F8F-0E66-014E-AE6E-9FCA650C74E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CCB1873-47B9-A04D-81E2-288E50D765E1}"/>
              </a:ext>
            </a:extLst>
          </p:cNvPr>
          <p:cNvSpPr>
            <a:spLocks noGrp="1"/>
          </p:cNvSpPr>
          <p:nvPr>
            <p:ph type="sldNum" sz="quarter" idx="12"/>
          </p:nvPr>
        </p:nvSpPr>
        <p:spPr/>
        <p:txBody>
          <a:bodyPr/>
          <a:lstStyle/>
          <a:p>
            <a:fld id="{1BD72A7C-CD32-D543-9541-5D4E9CD9F017}" type="slidenum">
              <a:rPr lang="en-US" smtClean="0"/>
              <a:t>16</a:t>
            </a:fld>
            <a:endParaRPr lang="en-US"/>
          </a:p>
        </p:txBody>
      </p:sp>
    </p:spTree>
    <p:extLst>
      <p:ext uri="{BB962C8B-B14F-4D97-AF65-F5344CB8AC3E}">
        <p14:creationId xmlns:p14="http://schemas.microsoft.com/office/powerpoint/2010/main" val="201294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FCA1-9F60-D146-B96B-B2061BF01BC8}"/>
              </a:ext>
            </a:extLst>
          </p:cNvPr>
          <p:cNvSpPr>
            <a:spLocks noGrp="1"/>
          </p:cNvSpPr>
          <p:nvPr>
            <p:ph type="title"/>
          </p:nvPr>
        </p:nvSpPr>
        <p:spPr/>
        <p:txBody>
          <a:bodyPr/>
          <a:lstStyle/>
          <a:p>
            <a:r>
              <a:rPr lang="en-US" dirty="0"/>
              <a:t>Predicated Instructions - Example</a:t>
            </a:r>
          </a:p>
        </p:txBody>
      </p:sp>
      <p:sp>
        <p:nvSpPr>
          <p:cNvPr id="3" name="Content Placeholder 2">
            <a:extLst>
              <a:ext uri="{FF2B5EF4-FFF2-40B4-BE49-F238E27FC236}">
                <a16:creationId xmlns:a16="http://schemas.microsoft.com/office/drawing/2014/main" id="{DF916677-CF65-9748-BB63-6C35A1AAA05E}"/>
              </a:ext>
            </a:extLst>
          </p:cNvPr>
          <p:cNvSpPr>
            <a:spLocks noGrp="1"/>
          </p:cNvSpPr>
          <p:nvPr>
            <p:ph idx="1"/>
          </p:nvPr>
        </p:nvSpPr>
        <p:spPr>
          <a:xfrm>
            <a:off x="1097279" y="1543050"/>
            <a:ext cx="5365305" cy="1978626"/>
          </a:xfrm>
        </p:spPr>
        <p:txBody>
          <a:bodyPr>
            <a:normAutofit lnSpcReduction="10000"/>
          </a:bodyPr>
          <a:lstStyle/>
          <a:p>
            <a:r>
              <a:rPr lang="en-US" dirty="0"/>
              <a:t>If/else constructs can be implemented with branches or with predicated instructions.</a:t>
            </a:r>
          </a:p>
          <a:p>
            <a:r>
              <a:rPr lang="en-US" dirty="0"/>
              <a:t>Consider this C-style if/else statement and assume the variable ‘a’ resides in R5.</a:t>
            </a:r>
          </a:p>
          <a:p>
            <a:endParaRPr lang="en-US" dirty="0"/>
          </a:p>
        </p:txBody>
      </p:sp>
      <p:sp>
        <p:nvSpPr>
          <p:cNvPr id="4" name="Footer Placeholder 3">
            <a:extLst>
              <a:ext uri="{FF2B5EF4-FFF2-40B4-BE49-F238E27FC236}">
                <a16:creationId xmlns:a16="http://schemas.microsoft.com/office/drawing/2014/main" id="{F3754EA0-5282-9F48-B882-E57099FF32A5}"/>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8B4C078-5DD2-474F-A1D4-197148D25A94}"/>
              </a:ext>
            </a:extLst>
          </p:cNvPr>
          <p:cNvSpPr>
            <a:spLocks noGrp="1"/>
          </p:cNvSpPr>
          <p:nvPr>
            <p:ph type="sldNum" sz="quarter" idx="12"/>
          </p:nvPr>
        </p:nvSpPr>
        <p:spPr/>
        <p:txBody>
          <a:bodyPr/>
          <a:lstStyle/>
          <a:p>
            <a:fld id="{1BD72A7C-CD32-D543-9541-5D4E9CD9F017}" type="slidenum">
              <a:rPr lang="en-US" smtClean="0"/>
              <a:t>17</a:t>
            </a:fld>
            <a:endParaRPr lang="en-US"/>
          </a:p>
        </p:txBody>
      </p:sp>
      <p:sp>
        <p:nvSpPr>
          <p:cNvPr id="6" name="TextBox 5">
            <a:extLst>
              <a:ext uri="{FF2B5EF4-FFF2-40B4-BE49-F238E27FC236}">
                <a16:creationId xmlns:a16="http://schemas.microsoft.com/office/drawing/2014/main" id="{01AA2032-0D3A-5048-8A30-F2579A355D0A}"/>
              </a:ext>
            </a:extLst>
          </p:cNvPr>
          <p:cNvSpPr txBox="1"/>
          <p:nvPr/>
        </p:nvSpPr>
        <p:spPr>
          <a:xfrm>
            <a:off x="1865870" y="4406927"/>
            <a:ext cx="2270760" cy="1200329"/>
          </a:xfrm>
          <a:prstGeom prst="rect">
            <a:avLst/>
          </a:prstGeom>
          <a:noFill/>
        </p:spPr>
        <p:txBody>
          <a:bodyPr wrap="square" rtlCol="0">
            <a:spAutoFit/>
          </a:bodyPr>
          <a:lstStyle/>
          <a:p>
            <a:r>
              <a:rPr lang="en-US" b="1" dirty="0">
                <a:latin typeface="Courier New" panose="02070309020205020404" pitchFamily="49" charset="0"/>
              </a:rPr>
              <a:t>if (a != 0)</a:t>
            </a:r>
            <a:br>
              <a:rPr lang="en-US" b="1" dirty="0">
                <a:latin typeface="Courier New" panose="02070309020205020404" pitchFamily="49" charset="0"/>
              </a:rPr>
            </a:br>
            <a:r>
              <a:rPr lang="en-US" b="1" dirty="0">
                <a:latin typeface="Courier New" panose="02070309020205020404" pitchFamily="49" charset="0"/>
              </a:rPr>
              <a:t>  a = a - 1</a:t>
            </a:r>
          </a:p>
          <a:p>
            <a:r>
              <a:rPr lang="en-US" b="1" dirty="0">
                <a:latin typeface="Courier New" panose="02070309020205020404" pitchFamily="49" charset="0"/>
              </a:rPr>
              <a:t>else</a:t>
            </a:r>
          </a:p>
          <a:p>
            <a:r>
              <a:rPr lang="en-US" b="1" dirty="0">
                <a:latin typeface="Courier New" panose="02070309020205020404" pitchFamily="49" charset="0"/>
              </a:rPr>
              <a:t>  a = 40</a:t>
            </a:r>
          </a:p>
        </p:txBody>
      </p:sp>
      <p:sp>
        <p:nvSpPr>
          <p:cNvPr id="7" name="TextBox 6">
            <a:extLst>
              <a:ext uri="{FF2B5EF4-FFF2-40B4-BE49-F238E27FC236}">
                <a16:creationId xmlns:a16="http://schemas.microsoft.com/office/drawing/2014/main" id="{B0299F8E-3FAC-7A4D-AFD1-08D15D08AC95}"/>
              </a:ext>
            </a:extLst>
          </p:cNvPr>
          <p:cNvSpPr txBox="1"/>
          <p:nvPr/>
        </p:nvSpPr>
        <p:spPr>
          <a:xfrm>
            <a:off x="8217357" y="4196246"/>
            <a:ext cx="2390398" cy="923330"/>
          </a:xfrm>
          <a:prstGeom prst="rect">
            <a:avLst/>
          </a:prstGeom>
          <a:noFill/>
        </p:spPr>
        <p:txBody>
          <a:bodyPr wrap="none" rtlCol="0">
            <a:spAutoFit/>
          </a:bodyPr>
          <a:lstStyle/>
          <a:p>
            <a:r>
              <a:rPr lang="en-US" b="1" dirty="0">
                <a:latin typeface="Courier New" panose="02070309020205020404" pitchFamily="49" charset="0"/>
              </a:rPr>
              <a:t>CMP R5, #0</a:t>
            </a:r>
          </a:p>
          <a:p>
            <a:r>
              <a:rPr lang="en-US" b="1" dirty="0">
                <a:latin typeface="Courier New" panose="02070309020205020404" pitchFamily="49" charset="0"/>
              </a:rPr>
              <a:t>SUBNE R5, R5, #1</a:t>
            </a:r>
          </a:p>
          <a:p>
            <a:r>
              <a:rPr lang="en-US" b="1" dirty="0">
                <a:latin typeface="Courier New" panose="02070309020205020404" pitchFamily="49" charset="0"/>
              </a:rPr>
              <a:t>MOVEQ R5, #40</a:t>
            </a:r>
          </a:p>
        </p:txBody>
      </p:sp>
      <p:sp>
        <p:nvSpPr>
          <p:cNvPr id="8" name="TextBox 7">
            <a:extLst>
              <a:ext uri="{FF2B5EF4-FFF2-40B4-BE49-F238E27FC236}">
                <a16:creationId xmlns:a16="http://schemas.microsoft.com/office/drawing/2014/main" id="{96297480-BED6-BF4E-817D-06DD4D70018D}"/>
              </a:ext>
            </a:extLst>
          </p:cNvPr>
          <p:cNvSpPr txBox="1"/>
          <p:nvPr/>
        </p:nvSpPr>
        <p:spPr>
          <a:xfrm>
            <a:off x="7872712" y="1543050"/>
            <a:ext cx="3079689" cy="1754326"/>
          </a:xfrm>
          <a:prstGeom prst="rect">
            <a:avLst/>
          </a:prstGeom>
          <a:noFill/>
        </p:spPr>
        <p:txBody>
          <a:bodyPr wrap="none" rtlCol="0">
            <a:spAutoFit/>
          </a:bodyPr>
          <a:lstStyle/>
          <a:p>
            <a:r>
              <a:rPr lang="en-US" b="1" dirty="0">
                <a:latin typeface="Courier New" panose="02070309020205020404" pitchFamily="49" charset="0"/>
              </a:rPr>
              <a:t>       CMP R5, #0</a:t>
            </a:r>
          </a:p>
          <a:p>
            <a:r>
              <a:rPr lang="en-US" b="1" dirty="0">
                <a:latin typeface="Courier New" panose="02070309020205020404" pitchFamily="49" charset="0"/>
              </a:rPr>
              <a:t>       BEQ _else</a:t>
            </a:r>
          </a:p>
          <a:p>
            <a:r>
              <a:rPr lang="en-US" b="1" dirty="0">
                <a:latin typeface="Courier New" panose="02070309020205020404" pitchFamily="49" charset="0"/>
              </a:rPr>
              <a:t>_then  SUB R5, R5, #1</a:t>
            </a:r>
          </a:p>
          <a:p>
            <a:r>
              <a:rPr lang="en-US" b="1" dirty="0">
                <a:latin typeface="Courier New" panose="02070309020205020404" pitchFamily="49" charset="0"/>
              </a:rPr>
              <a:t>       BAL _exit</a:t>
            </a:r>
          </a:p>
          <a:p>
            <a:r>
              <a:rPr lang="en-US" b="1" dirty="0">
                <a:latin typeface="Courier New" panose="02070309020205020404" pitchFamily="49" charset="0"/>
              </a:rPr>
              <a:t>_else  MOV R5, #40</a:t>
            </a:r>
          </a:p>
          <a:p>
            <a:r>
              <a:rPr lang="en-US" b="1" dirty="0">
                <a:latin typeface="Courier New" panose="02070309020205020404" pitchFamily="49" charset="0"/>
              </a:rPr>
              <a:t>_exit  …</a:t>
            </a:r>
          </a:p>
        </p:txBody>
      </p:sp>
      <p:sp>
        <p:nvSpPr>
          <p:cNvPr id="9" name="Line Callout 2 8">
            <a:extLst>
              <a:ext uri="{FF2B5EF4-FFF2-40B4-BE49-F238E27FC236}">
                <a16:creationId xmlns:a16="http://schemas.microsoft.com/office/drawing/2014/main" id="{A711D9CB-534D-6147-90F6-0DD8E39F9028}"/>
              </a:ext>
            </a:extLst>
          </p:cNvPr>
          <p:cNvSpPr/>
          <p:nvPr/>
        </p:nvSpPr>
        <p:spPr>
          <a:xfrm>
            <a:off x="4854486" y="3655371"/>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branches</a:t>
            </a:r>
          </a:p>
        </p:txBody>
      </p:sp>
      <p:sp>
        <p:nvSpPr>
          <p:cNvPr id="10" name="Line Callout 2 9">
            <a:extLst>
              <a:ext uri="{FF2B5EF4-FFF2-40B4-BE49-F238E27FC236}">
                <a16:creationId xmlns:a16="http://schemas.microsoft.com/office/drawing/2014/main" id="{A303B3FD-8EC7-8142-A664-38C337898A29}"/>
              </a:ext>
            </a:extLst>
          </p:cNvPr>
          <p:cNvSpPr/>
          <p:nvPr/>
        </p:nvSpPr>
        <p:spPr>
          <a:xfrm>
            <a:off x="4305846" y="5393683"/>
            <a:ext cx="2804160" cy="670560"/>
          </a:xfrm>
          <a:prstGeom prst="borderCallout2">
            <a:avLst>
              <a:gd name="adj1" fmla="val 30114"/>
              <a:gd name="adj2" fmla="val 99819"/>
              <a:gd name="adj3" fmla="val 14204"/>
              <a:gd name="adj4" fmla="val 131702"/>
              <a:gd name="adj5" fmla="val -44318"/>
              <a:gd name="adj6" fmla="val 143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using predicated instructions</a:t>
            </a:r>
          </a:p>
        </p:txBody>
      </p:sp>
    </p:spTree>
    <p:extLst>
      <p:ext uri="{BB962C8B-B14F-4D97-AF65-F5344CB8AC3E}">
        <p14:creationId xmlns:p14="http://schemas.microsoft.com/office/powerpoint/2010/main" val="151059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EC4E-00D2-484D-B863-351B730FFAC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D8997B03-7E2D-3A43-B96C-90BB0E0B646C}"/>
              </a:ext>
            </a:extLst>
          </p:cNvPr>
          <p:cNvSpPr>
            <a:spLocks noGrp="1"/>
          </p:cNvSpPr>
          <p:nvPr>
            <p:ph idx="1"/>
          </p:nvPr>
        </p:nvSpPr>
        <p:spPr/>
        <p:txBody>
          <a:bodyPr/>
          <a:lstStyle/>
          <a:p>
            <a:r>
              <a:rPr lang="en-US" dirty="0"/>
              <a:t>Functions must follow the AAPCS standards.</a:t>
            </a:r>
          </a:p>
          <a:p>
            <a:pPr lvl="1"/>
            <a:r>
              <a:rPr lang="en-US" dirty="0"/>
              <a:t>First four arguments in R0-R3</a:t>
            </a:r>
          </a:p>
          <a:p>
            <a:pPr lvl="1"/>
            <a:r>
              <a:rPr lang="en-US" dirty="0"/>
              <a:t>Additional arguments passed on the stack</a:t>
            </a:r>
          </a:p>
          <a:p>
            <a:pPr lvl="1"/>
            <a:r>
              <a:rPr lang="en-US" dirty="0"/>
              <a:t>Return value in R0</a:t>
            </a:r>
          </a:p>
          <a:p>
            <a:pPr lvl="1"/>
            <a:r>
              <a:rPr lang="en-US" dirty="0"/>
              <a:t>Functions must maintain (or restore) values R4-R12, but can freely modify R0-R3</a:t>
            </a:r>
          </a:p>
          <a:p>
            <a:pPr lvl="1"/>
            <a:r>
              <a:rPr lang="en-US" dirty="0"/>
              <a:t>Typical to push R4-R12 at start of function and pop at end to preserve them</a:t>
            </a:r>
          </a:p>
          <a:p>
            <a:pPr lvl="1"/>
            <a:r>
              <a:rPr lang="en-US" dirty="0"/>
              <a:t>Functions must preserve and restore the address in link register to return to caller.</a:t>
            </a:r>
          </a:p>
          <a:p>
            <a:pPr lvl="1"/>
            <a:endParaRPr lang="en-US" dirty="0"/>
          </a:p>
        </p:txBody>
      </p:sp>
      <p:sp>
        <p:nvSpPr>
          <p:cNvPr id="4" name="Footer Placeholder 3">
            <a:extLst>
              <a:ext uri="{FF2B5EF4-FFF2-40B4-BE49-F238E27FC236}">
                <a16:creationId xmlns:a16="http://schemas.microsoft.com/office/drawing/2014/main" id="{FAA74E21-1F0D-BC4C-B5C5-9E6D106D703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7BA1B4E-D8CA-4044-92CA-175D8C799767}"/>
              </a:ext>
            </a:extLst>
          </p:cNvPr>
          <p:cNvSpPr>
            <a:spLocks noGrp="1"/>
          </p:cNvSpPr>
          <p:nvPr>
            <p:ph type="sldNum" sz="quarter" idx="12"/>
          </p:nvPr>
        </p:nvSpPr>
        <p:spPr/>
        <p:txBody>
          <a:bodyPr/>
          <a:lstStyle/>
          <a:p>
            <a:fld id="{1BD72A7C-CD32-D543-9541-5D4E9CD9F017}" type="slidenum">
              <a:rPr lang="en-US" smtClean="0"/>
              <a:t>18</a:t>
            </a:fld>
            <a:endParaRPr lang="en-US"/>
          </a:p>
        </p:txBody>
      </p:sp>
    </p:spTree>
    <p:extLst>
      <p:ext uri="{BB962C8B-B14F-4D97-AF65-F5344CB8AC3E}">
        <p14:creationId xmlns:p14="http://schemas.microsoft.com/office/powerpoint/2010/main" val="4726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FECE-F4D7-114D-BAB8-7C7E7F830644}"/>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33AB555-38F8-A148-AF3F-9F67EAD7E17E}"/>
              </a:ext>
            </a:extLst>
          </p:cNvPr>
          <p:cNvSpPr>
            <a:spLocks noGrp="1"/>
          </p:cNvSpPr>
          <p:nvPr>
            <p:ph idx="1"/>
          </p:nvPr>
        </p:nvSpPr>
        <p:spPr/>
        <p:txBody>
          <a:bodyPr>
            <a:normAutofit/>
          </a:bodyPr>
          <a:lstStyle/>
          <a:p>
            <a:r>
              <a:rPr lang="en-US" dirty="0"/>
              <a:t>Functions begin with a </a:t>
            </a:r>
            <a:r>
              <a:rPr lang="en-US" b="1" dirty="0"/>
              <a:t>label</a:t>
            </a:r>
            <a:r>
              <a:rPr lang="en-US" dirty="0"/>
              <a:t> followed by a colon. The end of the function is indicated by a POP {PC} (return) instruction.</a:t>
            </a:r>
          </a:p>
          <a:p>
            <a:pPr lvl="1"/>
            <a:r>
              <a:rPr lang="en-US" sz="1800" dirty="0"/>
              <a:t>Label:</a:t>
            </a:r>
          </a:p>
          <a:p>
            <a:pPr lvl="2" indent="0">
              <a:buNone/>
            </a:pPr>
            <a:r>
              <a:rPr lang="en-US" sz="1050" dirty="0"/>
              <a:t>PUSH {LR}</a:t>
            </a:r>
          </a:p>
          <a:p>
            <a:pPr lvl="2" indent="0">
              <a:buNone/>
            </a:pPr>
            <a:r>
              <a:rPr lang="en-US" sz="1050" dirty="0"/>
              <a:t>Code  </a:t>
            </a:r>
          </a:p>
          <a:p>
            <a:pPr lvl="2" indent="0">
              <a:buNone/>
            </a:pPr>
            <a:r>
              <a:rPr lang="en-US" sz="1050" dirty="0"/>
              <a:t>Code 	       </a:t>
            </a:r>
            <a:r>
              <a:rPr lang="en-US" sz="1050" b="1" dirty="0"/>
              <a:t>One function</a:t>
            </a:r>
          </a:p>
          <a:p>
            <a:pPr lvl="2" indent="0">
              <a:buNone/>
            </a:pPr>
            <a:r>
              <a:rPr lang="en-US" sz="1050" dirty="0"/>
              <a:t>POP {PC}</a:t>
            </a:r>
          </a:p>
          <a:p>
            <a:pPr marL="457200" lvl="1" indent="0">
              <a:buNone/>
            </a:pPr>
            <a:r>
              <a:rPr lang="en-US" sz="1800" dirty="0"/>
              <a:t>     Label2:</a:t>
            </a:r>
          </a:p>
          <a:p>
            <a:r>
              <a:rPr lang="en-US" dirty="0"/>
              <a:t>Functions begin by pushing the Link Register and end by popping the stack into the Program Counter.</a:t>
            </a:r>
            <a:endParaRPr lang="en-US" sz="1800" dirty="0"/>
          </a:p>
        </p:txBody>
      </p:sp>
      <p:sp>
        <p:nvSpPr>
          <p:cNvPr id="4" name="Footer Placeholder 3">
            <a:extLst>
              <a:ext uri="{FF2B5EF4-FFF2-40B4-BE49-F238E27FC236}">
                <a16:creationId xmlns:a16="http://schemas.microsoft.com/office/drawing/2014/main" id="{F1BE5CE9-65AD-A14A-A11A-BE9655300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1B8E00C8-64AD-3F4F-A997-F2E0A1FA4405}"/>
              </a:ext>
            </a:extLst>
          </p:cNvPr>
          <p:cNvSpPr>
            <a:spLocks noGrp="1"/>
          </p:cNvSpPr>
          <p:nvPr>
            <p:ph type="sldNum" sz="quarter" idx="12"/>
          </p:nvPr>
        </p:nvSpPr>
        <p:spPr/>
        <p:txBody>
          <a:bodyPr/>
          <a:lstStyle/>
          <a:p>
            <a:fld id="{1BD72A7C-CD32-D543-9541-5D4E9CD9F017}" type="slidenum">
              <a:rPr lang="en-US" smtClean="0"/>
              <a:t>19</a:t>
            </a:fld>
            <a:endParaRPr lang="en-US"/>
          </a:p>
        </p:txBody>
      </p:sp>
      <p:sp>
        <p:nvSpPr>
          <p:cNvPr id="6" name="Right Brace 5">
            <a:extLst>
              <a:ext uri="{FF2B5EF4-FFF2-40B4-BE49-F238E27FC236}">
                <a16:creationId xmlns:a16="http://schemas.microsoft.com/office/drawing/2014/main" id="{9B263257-3B2C-1C4A-B159-C094C69BE407}"/>
              </a:ext>
            </a:extLst>
          </p:cNvPr>
          <p:cNvSpPr/>
          <p:nvPr/>
        </p:nvSpPr>
        <p:spPr>
          <a:xfrm>
            <a:off x="2669059" y="2559983"/>
            <a:ext cx="300563" cy="1081216"/>
          </a:xfrm>
          <a:prstGeom prst="rightBrace">
            <a:avLst>
              <a:gd name="adj1" fmla="val 8333"/>
              <a:gd name="adj2" fmla="val 601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00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AF54-7205-8843-B779-6AFEF54538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162F34E-4542-1F4E-8128-189E7A5B17E8}"/>
              </a:ext>
            </a:extLst>
          </p:cNvPr>
          <p:cNvSpPr>
            <a:spLocks noGrp="1"/>
          </p:cNvSpPr>
          <p:nvPr>
            <p:ph idx="1"/>
          </p:nvPr>
        </p:nvSpPr>
        <p:spPr/>
        <p:txBody>
          <a:bodyPr/>
          <a:lstStyle/>
          <a:p>
            <a:r>
              <a:rPr lang="en-US" dirty="0"/>
              <a:t>Intro to ARM architecture</a:t>
            </a:r>
          </a:p>
          <a:p>
            <a:r>
              <a:rPr lang="en-US" dirty="0"/>
              <a:t>Arithmetic and Bitwise Instructions</a:t>
            </a:r>
          </a:p>
          <a:p>
            <a:r>
              <a:rPr lang="en-US" dirty="0"/>
              <a:t>Shift Instructions</a:t>
            </a:r>
          </a:p>
          <a:p>
            <a:r>
              <a:rPr lang="en-US" dirty="0"/>
              <a:t>Loads/Stores and addressing modes</a:t>
            </a:r>
          </a:p>
          <a:p>
            <a:r>
              <a:rPr lang="en-US" dirty="0"/>
              <a:t>Conditions and Predicated Instructions</a:t>
            </a:r>
          </a:p>
          <a:p>
            <a:r>
              <a:rPr lang="en-US" dirty="0"/>
              <a:t>Function calls and returns</a:t>
            </a:r>
          </a:p>
          <a:p>
            <a:r>
              <a:rPr lang="en-US" dirty="0"/>
              <a:t>Program examples</a:t>
            </a:r>
          </a:p>
        </p:txBody>
      </p:sp>
      <p:sp>
        <p:nvSpPr>
          <p:cNvPr id="4" name="Footer Placeholder 3">
            <a:extLst>
              <a:ext uri="{FF2B5EF4-FFF2-40B4-BE49-F238E27FC236}">
                <a16:creationId xmlns:a16="http://schemas.microsoft.com/office/drawing/2014/main" id="{EB767768-4567-4741-AA51-DD8D11E6E89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463948F5-593B-EE4D-978A-D35A7AAD99F4}"/>
              </a:ext>
            </a:extLst>
          </p:cNvPr>
          <p:cNvSpPr>
            <a:spLocks noGrp="1"/>
          </p:cNvSpPr>
          <p:nvPr>
            <p:ph type="sldNum" sz="quarter" idx="12"/>
          </p:nvPr>
        </p:nvSpPr>
        <p:spPr/>
        <p:txBody>
          <a:bodyPr/>
          <a:lstStyle/>
          <a:p>
            <a:fld id="{1BD72A7C-CD32-D543-9541-5D4E9CD9F017}" type="slidenum">
              <a:rPr lang="en-US" smtClean="0"/>
              <a:t>2</a:t>
            </a:fld>
            <a:endParaRPr lang="en-US"/>
          </a:p>
        </p:txBody>
      </p:sp>
    </p:spTree>
    <p:extLst>
      <p:ext uri="{BB962C8B-B14F-4D97-AF65-F5344CB8AC3E}">
        <p14:creationId xmlns:p14="http://schemas.microsoft.com/office/powerpoint/2010/main" val="320281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FAFF-CFFE-AF46-A6FF-471FE5C4270F}"/>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4C2DEF88-8A86-E141-A0D5-3A1E47067735}"/>
              </a:ext>
            </a:extLst>
          </p:cNvPr>
          <p:cNvSpPr>
            <a:spLocks noGrp="1"/>
          </p:cNvSpPr>
          <p:nvPr>
            <p:ph idx="1"/>
          </p:nvPr>
        </p:nvSpPr>
        <p:spPr>
          <a:xfrm>
            <a:off x="1097279" y="1543050"/>
            <a:ext cx="11094721" cy="4326044"/>
          </a:xfrm>
        </p:spPr>
        <p:txBody>
          <a:bodyPr>
            <a:noAutofit/>
          </a:bodyPr>
          <a:lstStyle/>
          <a:p>
            <a:pPr marL="0" indent="0">
              <a:buNone/>
            </a:pPr>
            <a:r>
              <a:rPr lang="en-US" sz="1600" b="1" dirty="0">
                <a:latin typeface="Courier New" panose="02070309020205020404" pitchFamily="49" charset="0"/>
              </a:rPr>
              <a:t>main:	PUSH {LR}		</a:t>
            </a:r>
          </a:p>
          <a:p>
            <a:pPr marL="0" indent="0">
              <a:buNone/>
            </a:pPr>
            <a:r>
              <a:rPr lang="en-US" sz="1600" b="1" dirty="0">
                <a:latin typeface="Courier New" panose="02070309020205020404" pitchFamily="49" charset="0"/>
              </a:rPr>
              <a:t>	MOV R0, #2		@ Place arguments in appropriate registers</a:t>
            </a:r>
          </a:p>
          <a:p>
            <a:pPr marL="0" indent="0">
              <a:buNone/>
            </a:pPr>
            <a:r>
              <a:rPr lang="en-US" sz="1600" b="1" dirty="0">
                <a:latin typeface="Courier New" panose="02070309020205020404" pitchFamily="49" charset="0"/>
              </a:rPr>
              <a:t>	MOV R1, #4</a:t>
            </a:r>
          </a:p>
          <a:p>
            <a:pPr marL="0" indent="0">
              <a:buNone/>
            </a:pPr>
            <a:r>
              <a:rPr lang="en-US" sz="1600" b="1" dirty="0">
                <a:latin typeface="Courier New" panose="02070309020205020404" pitchFamily="49" charset="0"/>
              </a:rPr>
              <a:t>	MOV R2, #1</a:t>
            </a:r>
          </a:p>
          <a:p>
            <a:pPr marL="0" indent="0">
              <a:buNone/>
            </a:pPr>
            <a:r>
              <a:rPr lang="en-US" sz="1600" b="1" dirty="0">
                <a:latin typeface="Courier New" panose="02070309020205020404" pitchFamily="49" charset="0"/>
              </a:rPr>
              <a:t>	BL Foo			@ calling the Foo function</a:t>
            </a:r>
          </a:p>
          <a:p>
            <a:pPr marL="0" indent="0">
              <a:buNone/>
            </a:pPr>
            <a:r>
              <a:rPr lang="en-US" sz="1600" b="1" dirty="0">
                <a:latin typeface="Courier New" panose="02070309020205020404" pitchFamily="49" charset="0"/>
              </a:rPr>
              <a:t>	@ …remaining code…</a:t>
            </a:r>
          </a:p>
          <a:p>
            <a:pPr marL="0" indent="0">
              <a:buNone/>
            </a:pPr>
            <a:r>
              <a:rPr lang="en-US" sz="1600" b="1" dirty="0">
                <a:latin typeface="Courier New" panose="02070309020205020404" pitchFamily="49" charset="0"/>
              </a:rPr>
              <a:t>	</a:t>
            </a:r>
          </a:p>
          <a:p>
            <a:pPr marL="0" indent="0">
              <a:buNone/>
            </a:pPr>
            <a:r>
              <a:rPr lang="en-US" sz="1600" b="1" dirty="0">
                <a:latin typeface="Courier New" panose="02070309020205020404" pitchFamily="49" charset="0"/>
              </a:rPr>
              <a:t>Foo:	PUSH {LR}		@ preserves LR on stack to return to main function</a:t>
            </a:r>
          </a:p>
          <a:p>
            <a:pPr marL="0" indent="0">
              <a:buNone/>
            </a:pPr>
            <a:r>
              <a:rPr lang="en-US" sz="1600" b="1" dirty="0">
                <a:latin typeface="Courier New" panose="02070309020205020404" pitchFamily="49" charset="0"/>
              </a:rPr>
              <a:t>	ADD R0, R1, R2		</a:t>
            </a:r>
          </a:p>
          <a:p>
            <a:pPr marL="0" indent="0">
              <a:buNone/>
            </a:pPr>
            <a:r>
              <a:rPr lang="en-US" sz="1600" b="1" dirty="0">
                <a:latin typeface="Courier New" panose="02070309020205020404" pitchFamily="49" charset="0"/>
              </a:rPr>
              <a:t>	MUL R0, R1, R0</a:t>
            </a:r>
          </a:p>
          <a:p>
            <a:pPr marL="0" indent="0">
              <a:buNone/>
            </a:pPr>
            <a:r>
              <a:rPr lang="en-US" sz="1600" b="1" dirty="0">
                <a:latin typeface="Courier New" panose="02070309020205020404" pitchFamily="49" charset="0"/>
              </a:rPr>
              <a:t>	MOV R2, #3		@ Function is free to modify R2</a:t>
            </a:r>
          </a:p>
          <a:p>
            <a:pPr marL="0" indent="0">
              <a:buNone/>
            </a:pPr>
            <a:r>
              <a:rPr lang="en-US" sz="1600" b="1" dirty="0">
                <a:latin typeface="Courier New" panose="02070309020205020404" pitchFamily="49" charset="0"/>
              </a:rPr>
              <a:t>	ADD R0, R0, R2		@ return value in R0.</a:t>
            </a:r>
          </a:p>
          <a:p>
            <a:pPr marL="0" indent="0">
              <a:buNone/>
            </a:pPr>
            <a:r>
              <a:rPr lang="en-US" sz="1600" b="1" dirty="0">
                <a:latin typeface="Courier New" panose="02070309020205020404" pitchFamily="49" charset="0"/>
              </a:rPr>
              <a:t>	POP {PC}		@ pops stack into PC to return to main function</a:t>
            </a:r>
          </a:p>
          <a:p>
            <a:pPr marL="0" indent="0">
              <a:buNone/>
            </a:pPr>
            <a:r>
              <a:rPr lang="en-US" sz="1600" dirty="0"/>
              <a:t>What is the output of this function?</a:t>
            </a:r>
          </a:p>
        </p:txBody>
      </p:sp>
      <p:sp>
        <p:nvSpPr>
          <p:cNvPr id="4" name="Footer Placeholder 3">
            <a:extLst>
              <a:ext uri="{FF2B5EF4-FFF2-40B4-BE49-F238E27FC236}">
                <a16:creationId xmlns:a16="http://schemas.microsoft.com/office/drawing/2014/main" id="{0E0F777A-0C51-F247-ACE4-A0DCC526F14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01576884-0A35-3249-A02E-DDFF0A4A0232}"/>
              </a:ext>
            </a:extLst>
          </p:cNvPr>
          <p:cNvSpPr>
            <a:spLocks noGrp="1"/>
          </p:cNvSpPr>
          <p:nvPr>
            <p:ph type="sldNum" sz="quarter" idx="12"/>
          </p:nvPr>
        </p:nvSpPr>
        <p:spPr/>
        <p:txBody>
          <a:bodyPr/>
          <a:lstStyle/>
          <a:p>
            <a:fld id="{1BD72A7C-CD32-D543-9541-5D4E9CD9F017}" type="slidenum">
              <a:rPr lang="en-US" smtClean="0"/>
              <a:t>20</a:t>
            </a:fld>
            <a:endParaRPr lang="en-US"/>
          </a:p>
        </p:txBody>
      </p:sp>
    </p:spTree>
    <p:extLst>
      <p:ext uri="{BB962C8B-B14F-4D97-AF65-F5344CB8AC3E}">
        <p14:creationId xmlns:p14="http://schemas.microsoft.com/office/powerpoint/2010/main" val="134319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E5AE-444C-064F-9B16-B851BDE6F8D9}"/>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B6E7BF28-7A31-764F-A2C3-41B73673ADD7}"/>
              </a:ext>
            </a:extLst>
          </p:cNvPr>
          <p:cNvSpPr>
            <a:spLocks noGrp="1"/>
          </p:cNvSpPr>
          <p:nvPr>
            <p:ph idx="1"/>
          </p:nvPr>
        </p:nvSpPr>
        <p:spPr>
          <a:xfrm>
            <a:off x="1097279" y="1543049"/>
            <a:ext cx="10058401" cy="4742003"/>
          </a:xfrm>
        </p:spPr>
        <p:txBody>
          <a:bodyPr>
            <a:normAutofit fontScale="92500" lnSpcReduction="10000"/>
          </a:bodyPr>
          <a:lstStyle/>
          <a:p>
            <a:pPr marL="0" indent="0">
              <a:buNone/>
            </a:pPr>
            <a:r>
              <a:rPr lang="en-US" sz="1800" dirty="0"/>
              <a:t>main:	PUSH {LR}		</a:t>
            </a:r>
          </a:p>
          <a:p>
            <a:pPr marL="0" indent="0">
              <a:buNone/>
            </a:pPr>
            <a:r>
              <a:rPr lang="en-US" sz="1800" dirty="0"/>
              <a:t>	MOV R0, #2</a:t>
            </a:r>
          </a:p>
          <a:p>
            <a:pPr marL="0" indent="0">
              <a:buNone/>
            </a:pPr>
            <a:r>
              <a:rPr lang="en-US" sz="1800" dirty="0"/>
              <a:t>	MOV R1, #4</a:t>
            </a:r>
          </a:p>
          <a:p>
            <a:pPr marL="0" indent="0">
              <a:buNone/>
            </a:pPr>
            <a:r>
              <a:rPr lang="en-US" sz="1800" dirty="0"/>
              <a:t>	MOV R2, #1</a:t>
            </a:r>
          </a:p>
          <a:p>
            <a:pPr marL="0" indent="0">
              <a:buNone/>
            </a:pPr>
            <a:r>
              <a:rPr lang="en-US" sz="1800" dirty="0"/>
              <a:t>	BL Foo			@ calling the Foo function</a:t>
            </a:r>
          </a:p>
          <a:p>
            <a:pPr marL="0" indent="0">
              <a:buNone/>
            </a:pPr>
            <a:r>
              <a:rPr lang="en-US" sz="1800" dirty="0"/>
              <a:t>	@ …remaining code…</a:t>
            </a:r>
          </a:p>
          <a:p>
            <a:pPr marL="0" indent="0">
              <a:buNone/>
            </a:pPr>
            <a:r>
              <a:rPr lang="en-US" sz="1800" dirty="0"/>
              <a:t>	</a:t>
            </a:r>
          </a:p>
          <a:p>
            <a:pPr marL="0" indent="0">
              <a:buNone/>
            </a:pPr>
            <a:r>
              <a:rPr lang="en-US" sz="1800" dirty="0"/>
              <a:t>Foo:	PUSH {LR}			@ preserves Link Register on stack to return to main function</a:t>
            </a:r>
          </a:p>
          <a:p>
            <a:pPr marL="0" indent="0">
              <a:buNone/>
            </a:pPr>
            <a:r>
              <a:rPr lang="en-US" sz="1800" dirty="0"/>
              <a:t>	ADD R0, R1, R2		</a:t>
            </a:r>
          </a:p>
          <a:p>
            <a:pPr marL="0" indent="0">
              <a:buNone/>
            </a:pPr>
            <a:r>
              <a:rPr lang="en-US" sz="1800" dirty="0"/>
              <a:t>	MUL R0, R1, R0</a:t>
            </a:r>
          </a:p>
          <a:p>
            <a:pPr marL="0" indent="0">
              <a:buNone/>
            </a:pPr>
            <a:r>
              <a:rPr lang="en-US" sz="1800" dirty="0"/>
              <a:t>	MOV R2, #3</a:t>
            </a:r>
          </a:p>
          <a:p>
            <a:pPr marL="0" indent="0">
              <a:buNone/>
            </a:pPr>
            <a:r>
              <a:rPr lang="en-US" sz="1800" dirty="0"/>
              <a:t>	ADD R0, R0, R2</a:t>
            </a:r>
          </a:p>
          <a:p>
            <a:pPr marL="0" indent="0">
              <a:buNone/>
            </a:pPr>
            <a:r>
              <a:rPr lang="en-US" sz="1800" dirty="0"/>
              <a:t>	POP {PC}			@ pops stack into PC to return to main function</a:t>
            </a:r>
          </a:p>
          <a:p>
            <a:pPr marL="0" indent="0">
              <a:buNone/>
            </a:pPr>
            <a:r>
              <a:rPr lang="en-US" dirty="0"/>
              <a:t>BL Foo will set the PC to address of Foo label. At the end of the function, popping to the PC will return the  PC to one line after the function call.</a:t>
            </a:r>
          </a:p>
        </p:txBody>
      </p:sp>
      <p:sp>
        <p:nvSpPr>
          <p:cNvPr id="4" name="Footer Placeholder 3">
            <a:extLst>
              <a:ext uri="{FF2B5EF4-FFF2-40B4-BE49-F238E27FC236}">
                <a16:creationId xmlns:a16="http://schemas.microsoft.com/office/drawing/2014/main" id="{D3A2103A-1718-4F4A-835C-707E1514BE5F}"/>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5E1B2083-FB20-AA40-BA8C-9DD62CC2F1EA}"/>
              </a:ext>
            </a:extLst>
          </p:cNvPr>
          <p:cNvSpPr>
            <a:spLocks noGrp="1"/>
          </p:cNvSpPr>
          <p:nvPr>
            <p:ph type="sldNum" sz="quarter" idx="12"/>
          </p:nvPr>
        </p:nvSpPr>
        <p:spPr/>
        <p:txBody>
          <a:bodyPr/>
          <a:lstStyle/>
          <a:p>
            <a:fld id="{1BD72A7C-CD32-D543-9541-5D4E9CD9F017}" type="slidenum">
              <a:rPr lang="en-US" smtClean="0"/>
              <a:t>21</a:t>
            </a:fld>
            <a:endParaRPr lang="en-US"/>
          </a:p>
        </p:txBody>
      </p:sp>
      <p:cxnSp>
        <p:nvCxnSpPr>
          <p:cNvPr id="6" name="Connector: Elbow 4">
            <a:extLst>
              <a:ext uri="{FF2B5EF4-FFF2-40B4-BE49-F238E27FC236}">
                <a16:creationId xmlns:a16="http://schemas.microsoft.com/office/drawing/2014/main" id="{6BE2CC10-3801-5B40-A455-C3AE77D6E74A}"/>
              </a:ext>
            </a:extLst>
          </p:cNvPr>
          <p:cNvCxnSpPr>
            <a:cxnSpLocks/>
          </p:cNvCxnSpPr>
          <p:nvPr/>
        </p:nvCxnSpPr>
        <p:spPr>
          <a:xfrm rot="5400000">
            <a:off x="982126" y="2958027"/>
            <a:ext cx="1010217" cy="901830"/>
          </a:xfrm>
          <a:prstGeom prst="bentConnector4">
            <a:avLst>
              <a:gd name="adj1" fmla="val 2530"/>
              <a:gd name="adj2" fmla="val 125348"/>
            </a:avLst>
          </a:prstGeom>
          <a:ln>
            <a:solidFill>
              <a:schemeClr val="tx1"/>
            </a:solidFill>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cxnSp>
        <p:nvCxnSpPr>
          <p:cNvPr id="7" name="Connector: Elbow 8">
            <a:extLst>
              <a:ext uri="{FF2B5EF4-FFF2-40B4-BE49-F238E27FC236}">
                <a16:creationId xmlns:a16="http://schemas.microsoft.com/office/drawing/2014/main" id="{1B6E1E82-976C-8A4E-92AA-A52D681628C9}"/>
              </a:ext>
            </a:extLst>
          </p:cNvPr>
          <p:cNvCxnSpPr>
            <a:cxnSpLocks/>
          </p:cNvCxnSpPr>
          <p:nvPr/>
        </p:nvCxnSpPr>
        <p:spPr>
          <a:xfrm rot="16200000" flipV="1">
            <a:off x="3039674" y="4232146"/>
            <a:ext cx="2129243" cy="213066"/>
          </a:xfrm>
          <a:prstGeom prst="bentConnector3">
            <a:avLst>
              <a:gd name="adj1" fmla="val 101284"/>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971602A-B201-4F43-BC68-24AE221990AB}"/>
              </a:ext>
            </a:extLst>
          </p:cNvPr>
          <p:cNvCxnSpPr>
            <a:cxnSpLocks/>
          </p:cNvCxnSpPr>
          <p:nvPr/>
        </p:nvCxnSpPr>
        <p:spPr>
          <a:xfrm>
            <a:off x="2852545" y="5389650"/>
            <a:ext cx="1358284"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366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ARM vs. MIPS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22</a:t>
            </a:fld>
            <a:endParaRPr lang="en-US"/>
          </a:p>
        </p:txBody>
      </p:sp>
      <p:graphicFrame>
        <p:nvGraphicFramePr>
          <p:cNvPr id="3" name="Table 2">
            <a:extLst>
              <a:ext uri="{FF2B5EF4-FFF2-40B4-BE49-F238E27FC236}">
                <a16:creationId xmlns:a16="http://schemas.microsoft.com/office/drawing/2014/main" id="{673B4B65-3770-1E4C-87AA-CFAFD7E41FEA}"/>
              </a:ext>
            </a:extLst>
          </p:cNvPr>
          <p:cNvGraphicFramePr>
            <a:graphicFrameLocks noGrp="1"/>
          </p:cNvGraphicFramePr>
          <p:nvPr/>
        </p:nvGraphicFramePr>
        <p:xfrm>
          <a:off x="1270000" y="1448245"/>
          <a:ext cx="9889067" cy="4785360"/>
        </p:xfrm>
        <a:graphic>
          <a:graphicData uri="http://schemas.openxmlformats.org/drawingml/2006/table">
            <a:tbl>
              <a:tblPr firstRow="1" bandRow="1">
                <a:tableStyleId>{5C22544A-7EE6-4342-B048-85BDC9FD1C3A}</a:tableStyleId>
              </a:tblPr>
              <a:tblGrid>
                <a:gridCol w="4460240">
                  <a:extLst>
                    <a:ext uri="{9D8B030D-6E8A-4147-A177-3AD203B41FA5}">
                      <a16:colId xmlns:a16="http://schemas.microsoft.com/office/drawing/2014/main" val="2981821631"/>
                    </a:ext>
                  </a:extLst>
                </a:gridCol>
                <a:gridCol w="5428827">
                  <a:extLst>
                    <a:ext uri="{9D8B030D-6E8A-4147-A177-3AD203B41FA5}">
                      <a16:colId xmlns:a16="http://schemas.microsoft.com/office/drawing/2014/main" val="2765021310"/>
                    </a:ext>
                  </a:extLst>
                </a:gridCol>
              </a:tblGrid>
              <a:tr h="370840">
                <a:tc>
                  <a:txBody>
                    <a:bodyPr/>
                    <a:lstStyle/>
                    <a:p>
                      <a:r>
                        <a:rPr lang="en-US" dirty="0"/>
                        <a:t>ARM</a:t>
                      </a:r>
                    </a:p>
                  </a:txBody>
                  <a:tcPr/>
                </a:tc>
                <a:tc>
                  <a:txBody>
                    <a:bodyPr/>
                    <a:lstStyle/>
                    <a:p>
                      <a:r>
                        <a:rPr lang="en-US" dirty="0"/>
                        <a:t>MIPS</a:t>
                      </a:r>
                    </a:p>
                  </a:txBody>
                  <a:tcPr/>
                </a:tc>
                <a:extLst>
                  <a:ext uri="{0D108BD9-81ED-4DB2-BD59-A6C34878D82A}">
                    <a16:rowId xmlns:a16="http://schemas.microsoft.com/office/drawing/2014/main" val="1558529806"/>
                  </a:ext>
                </a:extLst>
              </a:tr>
              <a:tr h="370840">
                <a:tc>
                  <a:txBody>
                    <a:bodyPr/>
                    <a:lstStyle/>
                    <a:p>
                      <a:r>
                        <a:rPr lang="en-US" dirty="0"/>
                        <a:t>16 GP registers</a:t>
                      </a:r>
                    </a:p>
                  </a:txBody>
                  <a:tcPr/>
                </a:tc>
                <a:tc>
                  <a:txBody>
                    <a:bodyPr/>
                    <a:lstStyle/>
                    <a:p>
                      <a:r>
                        <a:rPr lang="en-US" dirty="0"/>
                        <a:t>32 GP registers</a:t>
                      </a:r>
                    </a:p>
                  </a:txBody>
                  <a:tcPr/>
                </a:tc>
                <a:extLst>
                  <a:ext uri="{0D108BD9-81ED-4DB2-BD59-A6C34878D82A}">
                    <a16:rowId xmlns:a16="http://schemas.microsoft.com/office/drawing/2014/main" val="1718747521"/>
                  </a:ext>
                </a:extLst>
              </a:tr>
              <a:tr h="370840">
                <a:tc>
                  <a:txBody>
                    <a:bodyPr/>
                    <a:lstStyle/>
                    <a:p>
                      <a:r>
                        <a:rPr lang="en-US" dirty="0"/>
                        <a:t>Most instructions allow immediate operands</a:t>
                      </a:r>
                    </a:p>
                  </a:txBody>
                  <a:tcPr/>
                </a:tc>
                <a:tc>
                  <a:txBody>
                    <a:bodyPr/>
                    <a:lstStyle/>
                    <a:p>
                      <a:r>
                        <a:rPr lang="en-US" dirty="0"/>
                        <a:t>‘</a:t>
                      </a:r>
                      <a:r>
                        <a:rPr lang="en-US" dirty="0" err="1"/>
                        <a:t>i</a:t>
                      </a:r>
                      <a:r>
                        <a:rPr lang="en-US" dirty="0"/>
                        <a:t>’ instructions allow </a:t>
                      </a:r>
                      <a:r>
                        <a:rPr lang="en-US" dirty="0" err="1"/>
                        <a:t>immediates</a:t>
                      </a:r>
                      <a:r>
                        <a:rPr lang="en-US" dirty="0"/>
                        <a:t> otherwise put immediate in a register</a:t>
                      </a:r>
                    </a:p>
                  </a:txBody>
                  <a:tcPr/>
                </a:tc>
                <a:extLst>
                  <a:ext uri="{0D108BD9-81ED-4DB2-BD59-A6C34878D82A}">
                    <a16:rowId xmlns:a16="http://schemas.microsoft.com/office/drawing/2014/main" val="257474397"/>
                  </a:ext>
                </a:extLst>
              </a:tr>
              <a:tr h="370840">
                <a:tc>
                  <a:txBody>
                    <a:bodyPr/>
                    <a:lstStyle/>
                    <a:p>
                      <a:r>
                        <a:rPr lang="en-US" dirty="0"/>
                        <a:t>Almost every instruction can be executed conditionally</a:t>
                      </a:r>
                    </a:p>
                  </a:txBody>
                  <a:tcPr/>
                </a:tc>
                <a:tc>
                  <a:txBody>
                    <a:bodyPr/>
                    <a:lstStyle/>
                    <a:p>
                      <a:r>
                        <a:rPr lang="en-US" dirty="0"/>
                        <a:t>Conditional branches only</a:t>
                      </a:r>
                    </a:p>
                  </a:txBody>
                  <a:tcPr/>
                </a:tc>
                <a:extLst>
                  <a:ext uri="{0D108BD9-81ED-4DB2-BD59-A6C34878D82A}">
                    <a16:rowId xmlns:a16="http://schemas.microsoft.com/office/drawing/2014/main" val="2718685477"/>
                  </a:ext>
                </a:extLst>
              </a:tr>
              <a:tr h="370840">
                <a:tc>
                  <a:txBody>
                    <a:bodyPr/>
                    <a:lstStyle/>
                    <a:p>
                      <a:r>
                        <a:rPr lang="en-US" dirty="0"/>
                        <a:t>Use of explicit CMP (compare) instruction</a:t>
                      </a:r>
                    </a:p>
                  </a:txBody>
                  <a:tcPr/>
                </a:tc>
                <a:tc>
                  <a:txBody>
                    <a:bodyPr/>
                    <a:lstStyle/>
                    <a:p>
                      <a:r>
                        <a:rPr lang="en-US" dirty="0"/>
                        <a:t>Instructions (or pseudo-instructions) to do comparison within conditional branch instruction</a:t>
                      </a:r>
                    </a:p>
                  </a:txBody>
                  <a:tcPr/>
                </a:tc>
                <a:extLst>
                  <a:ext uri="{0D108BD9-81ED-4DB2-BD59-A6C34878D82A}">
                    <a16:rowId xmlns:a16="http://schemas.microsoft.com/office/drawing/2014/main" val="2216618289"/>
                  </a:ext>
                </a:extLst>
              </a:tr>
              <a:tr h="370840">
                <a:tc>
                  <a:txBody>
                    <a:bodyPr/>
                    <a:lstStyle/>
                    <a:p>
                      <a:r>
                        <a:rPr lang="en-US" dirty="0"/>
                        <a:t>R3 is a register, #3 is an immediate</a:t>
                      </a:r>
                    </a:p>
                  </a:txBody>
                  <a:tcPr/>
                </a:tc>
                <a:tc>
                  <a:txBody>
                    <a:bodyPr/>
                    <a:lstStyle/>
                    <a:p>
                      <a:r>
                        <a:rPr lang="en-US" dirty="0"/>
                        <a:t>$3 is a register, 3 is an immediate</a:t>
                      </a:r>
                    </a:p>
                  </a:txBody>
                  <a:tcPr/>
                </a:tc>
                <a:extLst>
                  <a:ext uri="{0D108BD9-81ED-4DB2-BD59-A6C34878D82A}">
                    <a16:rowId xmlns:a16="http://schemas.microsoft.com/office/drawing/2014/main" val="2319898801"/>
                  </a:ext>
                </a:extLst>
              </a:tr>
              <a:tr h="370840">
                <a:tc>
                  <a:txBody>
                    <a:bodyPr/>
                    <a:lstStyle/>
                    <a:p>
                      <a:r>
                        <a:rPr lang="en-US" dirty="0"/>
                        <a:t>A little more complex</a:t>
                      </a:r>
                    </a:p>
                  </a:txBody>
                  <a:tcPr/>
                </a:tc>
                <a:tc>
                  <a:txBody>
                    <a:bodyPr/>
                    <a:lstStyle/>
                    <a:p>
                      <a:r>
                        <a:rPr lang="en-US" dirty="0"/>
                        <a:t>A little simpler/lower power</a:t>
                      </a:r>
                    </a:p>
                  </a:txBody>
                  <a:tcPr/>
                </a:tc>
                <a:extLst>
                  <a:ext uri="{0D108BD9-81ED-4DB2-BD59-A6C34878D82A}">
                    <a16:rowId xmlns:a16="http://schemas.microsoft.com/office/drawing/2014/main" val="3114140544"/>
                  </a:ext>
                </a:extLst>
              </a:tr>
              <a:tr h="370840">
                <a:tc>
                  <a:txBody>
                    <a:bodyPr/>
                    <a:lstStyle/>
                    <a:p>
                      <a:r>
                        <a:rPr lang="en-US" dirty="0"/>
                        <a:t>Little endian (though configurable now)</a:t>
                      </a:r>
                    </a:p>
                  </a:txBody>
                  <a:tcPr/>
                </a:tc>
                <a:tc>
                  <a:txBody>
                    <a:bodyPr/>
                    <a:lstStyle/>
                    <a:p>
                      <a:r>
                        <a:rPr lang="en-US" dirty="0"/>
                        <a:t>Big endian</a:t>
                      </a:r>
                    </a:p>
                  </a:txBody>
                  <a:tcPr/>
                </a:tc>
                <a:extLst>
                  <a:ext uri="{0D108BD9-81ED-4DB2-BD59-A6C34878D82A}">
                    <a16:rowId xmlns:a16="http://schemas.microsoft.com/office/drawing/2014/main" val="2227313952"/>
                  </a:ext>
                </a:extLst>
              </a:tr>
              <a:tr h="370840">
                <a:tc>
                  <a:txBody>
                    <a:bodyPr/>
                    <a:lstStyle/>
                    <a:p>
                      <a:r>
                        <a:rPr lang="en-US" dirty="0"/>
                        <a:t>Indirect, pre-indexed, and post-indexed memory addressing modes (load/store)</a:t>
                      </a:r>
                    </a:p>
                  </a:txBody>
                  <a:tcPr/>
                </a:tc>
                <a:tc>
                  <a:txBody>
                    <a:bodyPr/>
                    <a:lstStyle/>
                    <a:p>
                      <a:r>
                        <a:rPr lang="en-US" dirty="0"/>
                        <a:t>Base addressing for memory loads and store (essentially ARM’s pre-indexed addressing)</a:t>
                      </a:r>
                    </a:p>
                  </a:txBody>
                  <a:tcPr/>
                </a:tc>
                <a:extLst>
                  <a:ext uri="{0D108BD9-81ED-4DB2-BD59-A6C34878D82A}">
                    <a16:rowId xmlns:a16="http://schemas.microsoft.com/office/drawing/2014/main" val="3223063435"/>
                  </a:ext>
                </a:extLst>
              </a:tr>
              <a:tr h="370840">
                <a:tc>
                  <a:txBody>
                    <a:bodyPr/>
                    <a:lstStyle/>
                    <a:p>
                      <a:r>
                        <a:rPr lang="en-US" dirty="0"/>
                        <a:t>Reduced code size mode (Thumb)</a:t>
                      </a:r>
                    </a:p>
                  </a:txBody>
                  <a:tcPr/>
                </a:tc>
                <a:tc>
                  <a:txBody>
                    <a:bodyPr/>
                    <a:lstStyle/>
                    <a:p>
                      <a:r>
                        <a:rPr lang="en-US" dirty="0"/>
                        <a:t>N/A</a:t>
                      </a:r>
                    </a:p>
                  </a:txBody>
                  <a:tcPr/>
                </a:tc>
                <a:extLst>
                  <a:ext uri="{0D108BD9-81ED-4DB2-BD59-A6C34878D82A}">
                    <a16:rowId xmlns:a16="http://schemas.microsoft.com/office/drawing/2014/main" val="3304766053"/>
                  </a:ext>
                </a:extLst>
              </a:tr>
            </a:tbl>
          </a:graphicData>
        </a:graphic>
      </p:graphicFrame>
    </p:spTree>
    <p:extLst>
      <p:ext uri="{BB962C8B-B14F-4D97-AF65-F5344CB8AC3E}">
        <p14:creationId xmlns:p14="http://schemas.microsoft.com/office/powerpoint/2010/main" val="428653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4E57-2B4A-BA4A-91EC-187948F1F257}"/>
              </a:ext>
            </a:extLst>
          </p:cNvPr>
          <p:cNvSpPr>
            <a:spLocks noGrp="1"/>
          </p:cNvSpPr>
          <p:nvPr>
            <p:ph type="title"/>
          </p:nvPr>
        </p:nvSpPr>
        <p:spPr/>
        <p:txBody>
          <a:bodyPr/>
          <a:lstStyle/>
          <a:p>
            <a:r>
              <a:rPr lang="en-US" dirty="0"/>
              <a:t>Assembly Code Examples</a:t>
            </a:r>
          </a:p>
        </p:txBody>
      </p:sp>
      <p:sp>
        <p:nvSpPr>
          <p:cNvPr id="4" name="Footer Placeholder 3">
            <a:extLst>
              <a:ext uri="{FF2B5EF4-FFF2-40B4-BE49-F238E27FC236}">
                <a16:creationId xmlns:a16="http://schemas.microsoft.com/office/drawing/2014/main" id="{A730746D-8F46-684B-A485-02243BCFF5F1}"/>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AD683431-351E-0242-9AFF-E0A2D999A27F}"/>
              </a:ext>
            </a:extLst>
          </p:cNvPr>
          <p:cNvSpPr>
            <a:spLocks noGrp="1"/>
          </p:cNvSpPr>
          <p:nvPr>
            <p:ph type="sldNum" sz="quarter" idx="12"/>
          </p:nvPr>
        </p:nvSpPr>
        <p:spPr/>
        <p:txBody>
          <a:bodyPr/>
          <a:lstStyle/>
          <a:p>
            <a:fld id="{1BD72A7C-CD32-D543-9541-5D4E9CD9F017}" type="slidenum">
              <a:rPr lang="en-US" smtClean="0"/>
              <a:t>23</a:t>
            </a:fld>
            <a:endParaRPr lang="en-US"/>
          </a:p>
        </p:txBody>
      </p:sp>
      <p:sp>
        <p:nvSpPr>
          <p:cNvPr id="7" name="TextBox 6">
            <a:extLst>
              <a:ext uri="{FF2B5EF4-FFF2-40B4-BE49-F238E27FC236}">
                <a16:creationId xmlns:a16="http://schemas.microsoft.com/office/drawing/2014/main" id="{DD2DF376-DC7B-0E44-A55A-6885574DB44F}"/>
              </a:ext>
            </a:extLst>
          </p:cNvPr>
          <p:cNvSpPr txBox="1"/>
          <p:nvPr/>
        </p:nvSpPr>
        <p:spPr>
          <a:xfrm>
            <a:off x="604345" y="1468529"/>
            <a:ext cx="2566215" cy="1477328"/>
          </a:xfrm>
          <a:prstGeom prst="rect">
            <a:avLst/>
          </a:prstGeom>
          <a:noFill/>
          <a:ln>
            <a:solidFill>
              <a:schemeClr val="accent1"/>
            </a:solidFill>
          </a:ln>
        </p:spPr>
        <p:txBody>
          <a:bodyPr wrap="none" rtlCol="0">
            <a:spAutoFit/>
          </a:bodyPr>
          <a:lstStyle/>
          <a:p>
            <a:r>
              <a:rPr lang="en-US" u="sng" dirty="0"/>
              <a:t>C/C++</a:t>
            </a:r>
          </a:p>
          <a:p>
            <a:r>
              <a:rPr lang="en-US" dirty="0"/>
              <a:t>int a = 0;</a:t>
            </a:r>
          </a:p>
          <a:p>
            <a:r>
              <a:rPr lang="en-US" dirty="0"/>
              <a:t>for(int x = 1; x &lt; 10=; x++)</a:t>
            </a:r>
          </a:p>
          <a:p>
            <a:r>
              <a:rPr lang="en-US" dirty="0"/>
              <a:t>  if (x &amp; 1 == 0)</a:t>
            </a:r>
          </a:p>
          <a:p>
            <a:r>
              <a:rPr lang="en-US" dirty="0"/>
              <a:t>    a = a + x;</a:t>
            </a:r>
          </a:p>
        </p:txBody>
      </p:sp>
      <p:sp>
        <p:nvSpPr>
          <p:cNvPr id="8" name="TextBox 7">
            <a:extLst>
              <a:ext uri="{FF2B5EF4-FFF2-40B4-BE49-F238E27FC236}">
                <a16:creationId xmlns:a16="http://schemas.microsoft.com/office/drawing/2014/main" id="{2E01DF60-DC2A-3042-8679-CE1EFA03D2E5}"/>
              </a:ext>
            </a:extLst>
          </p:cNvPr>
          <p:cNvSpPr txBox="1"/>
          <p:nvPr/>
        </p:nvSpPr>
        <p:spPr>
          <a:xfrm>
            <a:off x="3543093" y="1468529"/>
            <a:ext cx="2874640" cy="3139321"/>
          </a:xfrm>
          <a:prstGeom prst="rect">
            <a:avLst/>
          </a:prstGeom>
          <a:noFill/>
          <a:ln>
            <a:solidFill>
              <a:schemeClr val="accent1"/>
            </a:solidFill>
          </a:ln>
        </p:spPr>
        <p:txBody>
          <a:bodyPr wrap="square" rtlCol="0">
            <a:spAutoFit/>
          </a:bodyPr>
          <a:lstStyle/>
          <a:p>
            <a:r>
              <a:rPr lang="en-US" u="sng" dirty="0"/>
              <a:t>MIPS</a:t>
            </a:r>
          </a:p>
          <a:p>
            <a:r>
              <a:rPr lang="en-US" dirty="0">
                <a:latin typeface="Courier" pitchFamily="2" charset="0"/>
              </a:rPr>
              <a:t>     li $5, 0</a:t>
            </a:r>
          </a:p>
          <a:p>
            <a:r>
              <a:rPr lang="en-US" dirty="0">
                <a:latin typeface="Courier" pitchFamily="2" charset="0"/>
              </a:rPr>
              <a:t>     li $2, 1</a:t>
            </a:r>
          </a:p>
          <a:p>
            <a:r>
              <a:rPr lang="en-US" dirty="0">
                <a:latin typeface="Courier" pitchFamily="2" charset="0"/>
              </a:rPr>
              <a:t>     li $3, 10</a:t>
            </a:r>
          </a:p>
          <a:p>
            <a:r>
              <a:rPr lang="en-US" dirty="0" err="1">
                <a:latin typeface="Courier" pitchFamily="2" charset="0"/>
              </a:rPr>
              <a:t>lp</a:t>
            </a:r>
            <a:r>
              <a:rPr lang="en-US" dirty="0">
                <a:latin typeface="Courier" pitchFamily="2" charset="0"/>
              </a:rPr>
              <a:t>:  </a:t>
            </a:r>
            <a:r>
              <a:rPr lang="en-US" dirty="0" err="1">
                <a:latin typeface="Courier" pitchFamily="2" charset="0"/>
              </a:rPr>
              <a:t>bgt</a:t>
            </a:r>
            <a:r>
              <a:rPr lang="en-US" dirty="0">
                <a:latin typeface="Courier" pitchFamily="2" charset="0"/>
              </a:rPr>
              <a:t> $2, $3, ex</a:t>
            </a:r>
          </a:p>
          <a:p>
            <a:r>
              <a:rPr lang="en-US" dirty="0">
                <a:latin typeface="Courier" pitchFamily="2" charset="0"/>
              </a:rPr>
              <a:t>     </a:t>
            </a:r>
            <a:r>
              <a:rPr lang="en-US" dirty="0" err="1">
                <a:latin typeface="Courier" pitchFamily="2" charset="0"/>
              </a:rPr>
              <a:t>andi</a:t>
            </a:r>
            <a:r>
              <a:rPr lang="en-US" dirty="0">
                <a:latin typeface="Courier" pitchFamily="2" charset="0"/>
              </a:rPr>
              <a:t> $4, $2, 1</a:t>
            </a:r>
          </a:p>
          <a:p>
            <a:r>
              <a:rPr lang="en-US" dirty="0">
                <a:latin typeface="Courier" pitchFamily="2" charset="0"/>
              </a:rPr>
              <a:t>     </a:t>
            </a:r>
            <a:r>
              <a:rPr lang="en-US" dirty="0" err="1">
                <a:latin typeface="Courier" pitchFamily="2" charset="0"/>
              </a:rPr>
              <a:t>bnez</a:t>
            </a:r>
            <a:r>
              <a:rPr lang="en-US" dirty="0">
                <a:latin typeface="Courier" pitchFamily="2" charset="0"/>
              </a:rPr>
              <a:t> $4, skip</a:t>
            </a:r>
          </a:p>
          <a:p>
            <a:r>
              <a:rPr lang="en-US" dirty="0">
                <a:latin typeface="Courier" pitchFamily="2" charset="0"/>
              </a:rPr>
              <a:t>     add $5, $5, $2</a:t>
            </a:r>
          </a:p>
          <a:p>
            <a:r>
              <a:rPr lang="en-US" dirty="0" err="1">
                <a:latin typeface="Courier" pitchFamily="2" charset="0"/>
              </a:rPr>
              <a:t>sk</a:t>
            </a:r>
            <a:r>
              <a:rPr lang="en-US" dirty="0">
                <a:latin typeface="Courier" pitchFamily="2" charset="0"/>
              </a:rPr>
              <a:t>:  </a:t>
            </a:r>
            <a:r>
              <a:rPr lang="en-US" dirty="0" err="1">
                <a:latin typeface="Courier" pitchFamily="2" charset="0"/>
              </a:rPr>
              <a:t>addi</a:t>
            </a:r>
            <a:r>
              <a:rPr lang="en-US" dirty="0">
                <a:latin typeface="Courier" pitchFamily="2" charset="0"/>
              </a:rPr>
              <a:t> $2, $2, 1</a:t>
            </a:r>
          </a:p>
          <a:p>
            <a:r>
              <a:rPr lang="en-US" dirty="0">
                <a:latin typeface="Courier" pitchFamily="2" charset="0"/>
              </a:rPr>
              <a:t>     j loop</a:t>
            </a:r>
          </a:p>
          <a:p>
            <a:r>
              <a:rPr lang="en-US" dirty="0">
                <a:latin typeface="Courier" pitchFamily="2" charset="0"/>
              </a:rPr>
              <a:t>ex: # other code</a:t>
            </a:r>
          </a:p>
        </p:txBody>
      </p:sp>
      <p:sp>
        <p:nvSpPr>
          <p:cNvPr id="9" name="TextBox 8">
            <a:extLst>
              <a:ext uri="{FF2B5EF4-FFF2-40B4-BE49-F238E27FC236}">
                <a16:creationId xmlns:a16="http://schemas.microsoft.com/office/drawing/2014/main" id="{6ACB9D53-2A75-EB4C-99A9-8D917B5E67F0}"/>
              </a:ext>
            </a:extLst>
          </p:cNvPr>
          <p:cNvSpPr txBox="1"/>
          <p:nvPr/>
        </p:nvSpPr>
        <p:spPr>
          <a:xfrm>
            <a:off x="6991525" y="1480791"/>
            <a:ext cx="4596130" cy="3139321"/>
          </a:xfrm>
          <a:prstGeom prst="rect">
            <a:avLst/>
          </a:prstGeom>
          <a:noFill/>
          <a:ln>
            <a:solidFill>
              <a:schemeClr val="accent1"/>
            </a:solidFill>
          </a:ln>
        </p:spPr>
        <p:txBody>
          <a:bodyPr wrap="none" rtlCol="0">
            <a:spAutoFit/>
          </a:bodyPr>
          <a:lstStyle/>
          <a:p>
            <a:r>
              <a:rPr lang="en-US" u="sng" dirty="0"/>
              <a:t>ARM</a:t>
            </a:r>
          </a:p>
          <a:p>
            <a:r>
              <a:rPr lang="en-US" dirty="0">
                <a:latin typeface="Courier" pitchFamily="2" charset="0"/>
              </a:rPr>
              <a:t>    MOV  R5, #0   @ use R5 for a</a:t>
            </a:r>
          </a:p>
          <a:p>
            <a:r>
              <a:rPr lang="en-US" dirty="0">
                <a:latin typeface="Courier" pitchFamily="2" charset="0"/>
              </a:rPr>
              <a:t>    MOV  R2, #1   @ use R1 for x</a:t>
            </a:r>
          </a:p>
          <a:p>
            <a:r>
              <a:rPr lang="en-US" dirty="0" err="1">
                <a:latin typeface="Courier" pitchFamily="2" charset="0"/>
              </a:rPr>
              <a:t>lp</a:t>
            </a:r>
            <a:r>
              <a:rPr lang="en-US" dirty="0">
                <a:latin typeface="Courier" pitchFamily="2" charset="0"/>
              </a:rPr>
              <a:t>: CMP R2, #10</a:t>
            </a:r>
          </a:p>
          <a:p>
            <a:r>
              <a:rPr lang="en-US" dirty="0">
                <a:latin typeface="Courier" pitchFamily="2" charset="0"/>
              </a:rPr>
              <a:t>    BGT exit</a:t>
            </a:r>
          </a:p>
          <a:p>
            <a:r>
              <a:rPr lang="en-US" dirty="0">
                <a:latin typeface="Courier" pitchFamily="2" charset="0"/>
              </a:rPr>
              <a:t>    AND R4, R2, #1</a:t>
            </a:r>
          </a:p>
          <a:p>
            <a:r>
              <a:rPr lang="en-US" dirty="0">
                <a:latin typeface="Courier" pitchFamily="2" charset="0"/>
              </a:rPr>
              <a:t>    CMP R4, #0</a:t>
            </a:r>
          </a:p>
          <a:p>
            <a:r>
              <a:rPr lang="en-US" dirty="0">
                <a:latin typeface="Courier" pitchFamily="2" charset="0"/>
              </a:rPr>
              <a:t>    ADDEQ R5, R5, R2</a:t>
            </a:r>
          </a:p>
          <a:p>
            <a:r>
              <a:rPr lang="en-US" dirty="0">
                <a:latin typeface="Courier" pitchFamily="2" charset="0"/>
              </a:rPr>
              <a:t>    ADD R2, R2, #1</a:t>
            </a:r>
          </a:p>
          <a:p>
            <a:r>
              <a:rPr lang="en-US" dirty="0">
                <a:latin typeface="Courier" pitchFamily="2" charset="0"/>
              </a:rPr>
              <a:t>    BAL  loop</a:t>
            </a:r>
          </a:p>
          <a:p>
            <a:r>
              <a:rPr lang="en-US" dirty="0">
                <a:latin typeface="Courier" pitchFamily="2" charset="0"/>
              </a:rPr>
              <a:t>ex: @ any other code</a:t>
            </a:r>
          </a:p>
        </p:txBody>
      </p:sp>
    </p:spTree>
    <p:extLst>
      <p:ext uri="{BB962C8B-B14F-4D97-AF65-F5344CB8AC3E}">
        <p14:creationId xmlns:p14="http://schemas.microsoft.com/office/powerpoint/2010/main" val="394016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90DA07-CFC5-174F-8B14-776C3080A865}"/>
              </a:ext>
            </a:extLst>
          </p:cNvPr>
          <p:cNvPicPr>
            <a:picLocks noChangeAspect="1"/>
          </p:cNvPicPr>
          <p:nvPr/>
        </p:nvPicPr>
        <p:blipFill>
          <a:blip r:embed="rId3"/>
          <a:stretch>
            <a:fillRect/>
          </a:stretch>
        </p:blipFill>
        <p:spPr>
          <a:xfrm>
            <a:off x="8828936" y="4128508"/>
            <a:ext cx="2707160" cy="2165728"/>
          </a:xfrm>
          <a:prstGeom prst="rect">
            <a:avLst/>
          </a:prstGeom>
        </p:spPr>
      </p:pic>
      <p:sp>
        <p:nvSpPr>
          <p:cNvPr id="2" name="Title 1">
            <a:extLst>
              <a:ext uri="{FF2B5EF4-FFF2-40B4-BE49-F238E27FC236}">
                <a16:creationId xmlns:a16="http://schemas.microsoft.com/office/drawing/2014/main" id="{6E9E58B9-5F23-BF4B-9CEF-08E4DF37A9E5}"/>
              </a:ext>
            </a:extLst>
          </p:cNvPr>
          <p:cNvSpPr>
            <a:spLocks noGrp="1"/>
          </p:cNvSpPr>
          <p:nvPr>
            <p:ph type="title"/>
          </p:nvPr>
        </p:nvSpPr>
        <p:spPr/>
        <p:txBody>
          <a:bodyPr/>
          <a:lstStyle/>
          <a:p>
            <a:r>
              <a:rPr lang="en-US" dirty="0"/>
              <a:t>ARM holdings</a:t>
            </a:r>
          </a:p>
        </p:txBody>
      </p:sp>
      <p:sp>
        <p:nvSpPr>
          <p:cNvPr id="3" name="Content Placeholder 2">
            <a:extLst>
              <a:ext uri="{FF2B5EF4-FFF2-40B4-BE49-F238E27FC236}">
                <a16:creationId xmlns:a16="http://schemas.microsoft.com/office/drawing/2014/main" id="{EE63D5C8-3617-AB41-95B8-A34BB8EDAD0A}"/>
              </a:ext>
            </a:extLst>
          </p:cNvPr>
          <p:cNvSpPr>
            <a:spLocks noGrp="1"/>
          </p:cNvSpPr>
          <p:nvPr>
            <p:ph idx="1"/>
          </p:nvPr>
        </p:nvSpPr>
        <p:spPr/>
        <p:txBody>
          <a:bodyPr/>
          <a:lstStyle/>
          <a:p>
            <a:r>
              <a:rPr lang="en-US" dirty="0"/>
              <a:t>Originally stood for Acorn RISC machine, then Advanced RISC Machines</a:t>
            </a:r>
          </a:p>
          <a:p>
            <a:r>
              <a:rPr lang="en-US" dirty="0"/>
              <a:t>ARM holdings is a British semi-conductor and software </a:t>
            </a:r>
            <a:r>
              <a:rPr lang="en-US" b="1" dirty="0"/>
              <a:t>design</a:t>
            </a:r>
            <a:r>
              <a:rPr lang="en-US" dirty="0"/>
              <a:t> company.</a:t>
            </a:r>
          </a:p>
          <a:p>
            <a:r>
              <a:rPr lang="en-US" dirty="0"/>
              <a:t>They design.  Others license and manufacture</a:t>
            </a:r>
          </a:p>
          <a:p>
            <a:r>
              <a:rPr lang="en-US" dirty="0"/>
              <a:t>Microcontrollers, CPUs, GPUs</a:t>
            </a:r>
          </a:p>
          <a:p>
            <a:r>
              <a:rPr lang="en-US" dirty="0"/>
              <a:t>Leader in intellectual property core licensing</a:t>
            </a:r>
          </a:p>
          <a:p>
            <a:r>
              <a:rPr lang="en-US" dirty="0"/>
              <a:t>Now owned by Japan’s Softbank group</a:t>
            </a:r>
          </a:p>
          <a:p>
            <a:r>
              <a:rPr lang="en-US" dirty="0"/>
              <a:t>The “ARM architecture” includes a variety of different designs and models.</a:t>
            </a:r>
          </a:p>
          <a:p>
            <a:endParaRPr lang="en-US" dirty="0"/>
          </a:p>
        </p:txBody>
      </p:sp>
      <p:sp>
        <p:nvSpPr>
          <p:cNvPr id="4" name="Footer Placeholder 3">
            <a:extLst>
              <a:ext uri="{FF2B5EF4-FFF2-40B4-BE49-F238E27FC236}">
                <a16:creationId xmlns:a16="http://schemas.microsoft.com/office/drawing/2014/main" id="{24AEAD7C-8ED7-A34F-AF5E-5DE229686F1E}"/>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B3E9CD-29BC-9E4D-81D0-B4DEB798CCF6}"/>
              </a:ext>
            </a:extLst>
          </p:cNvPr>
          <p:cNvSpPr>
            <a:spLocks noGrp="1"/>
          </p:cNvSpPr>
          <p:nvPr>
            <p:ph type="sldNum" sz="quarter" idx="12"/>
          </p:nvPr>
        </p:nvSpPr>
        <p:spPr/>
        <p:txBody>
          <a:bodyPr/>
          <a:lstStyle/>
          <a:p>
            <a:fld id="{1BD72A7C-CD32-D543-9541-5D4E9CD9F017}" type="slidenum">
              <a:rPr lang="en-US" smtClean="0"/>
              <a:t>3</a:t>
            </a:fld>
            <a:endParaRPr lang="en-US"/>
          </a:p>
        </p:txBody>
      </p:sp>
    </p:spTree>
    <p:extLst>
      <p:ext uri="{BB962C8B-B14F-4D97-AF65-F5344CB8AC3E}">
        <p14:creationId xmlns:p14="http://schemas.microsoft.com/office/powerpoint/2010/main" val="107633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14DA-153A-A04C-A0A6-0C1D5BEE9C5B}"/>
              </a:ext>
            </a:extLst>
          </p:cNvPr>
          <p:cNvSpPr>
            <a:spLocks noGrp="1"/>
          </p:cNvSpPr>
          <p:nvPr>
            <p:ph type="title"/>
          </p:nvPr>
        </p:nvSpPr>
        <p:spPr/>
        <p:txBody>
          <a:bodyPr/>
          <a:lstStyle/>
          <a:p>
            <a:r>
              <a:rPr lang="en-US" dirty="0"/>
              <a:t>Raspberry PI-3</a:t>
            </a:r>
          </a:p>
        </p:txBody>
      </p:sp>
      <p:sp>
        <p:nvSpPr>
          <p:cNvPr id="3" name="Content Placeholder 2">
            <a:extLst>
              <a:ext uri="{FF2B5EF4-FFF2-40B4-BE49-F238E27FC236}">
                <a16:creationId xmlns:a16="http://schemas.microsoft.com/office/drawing/2014/main" id="{D02BF66D-6976-6748-B28F-886088E1335B}"/>
              </a:ext>
            </a:extLst>
          </p:cNvPr>
          <p:cNvSpPr>
            <a:spLocks noGrp="1"/>
          </p:cNvSpPr>
          <p:nvPr>
            <p:ph idx="1"/>
          </p:nvPr>
        </p:nvSpPr>
        <p:spPr/>
        <p:txBody>
          <a:bodyPr/>
          <a:lstStyle/>
          <a:p>
            <a:r>
              <a:rPr lang="en-US" dirty="0"/>
              <a:t>Broadcom BCM2837 – ARM licensee and manufacturer of CPU</a:t>
            </a:r>
          </a:p>
          <a:p>
            <a:r>
              <a:rPr lang="en-US" dirty="0"/>
              <a:t>Uses ARM Cortex A-53</a:t>
            </a:r>
          </a:p>
          <a:p>
            <a:pPr lvl="1"/>
            <a:r>
              <a:rPr lang="en-US" dirty="0"/>
              <a:t>ARM v8-A architecture</a:t>
            </a:r>
          </a:p>
          <a:p>
            <a:pPr lvl="1"/>
            <a:r>
              <a:rPr lang="en-US" dirty="0"/>
              <a:t>32bit or 64bit</a:t>
            </a:r>
          </a:p>
          <a:p>
            <a:r>
              <a:rPr lang="en-US" dirty="0"/>
              <a:t>1.2 GHz clock speed</a:t>
            </a:r>
          </a:p>
          <a:p>
            <a:r>
              <a:rPr lang="en-US" dirty="0"/>
              <a:t>Note the SIMD and FPU sub-units</a:t>
            </a:r>
          </a:p>
        </p:txBody>
      </p:sp>
      <p:sp>
        <p:nvSpPr>
          <p:cNvPr id="4" name="Footer Placeholder 3">
            <a:extLst>
              <a:ext uri="{FF2B5EF4-FFF2-40B4-BE49-F238E27FC236}">
                <a16:creationId xmlns:a16="http://schemas.microsoft.com/office/drawing/2014/main" id="{81812139-0A7E-664A-B469-477936B7E2F4}"/>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9A7F479C-AD9A-E54F-84EF-3FA303A58CD0}"/>
              </a:ext>
            </a:extLst>
          </p:cNvPr>
          <p:cNvSpPr>
            <a:spLocks noGrp="1"/>
          </p:cNvSpPr>
          <p:nvPr>
            <p:ph type="sldNum" sz="quarter" idx="12"/>
          </p:nvPr>
        </p:nvSpPr>
        <p:spPr/>
        <p:txBody>
          <a:bodyPr/>
          <a:lstStyle/>
          <a:p>
            <a:fld id="{1BD72A7C-CD32-D543-9541-5D4E9CD9F017}" type="slidenum">
              <a:rPr lang="en-US" smtClean="0"/>
              <a:t>4</a:t>
            </a:fld>
            <a:endParaRPr lang="en-US"/>
          </a:p>
        </p:txBody>
      </p:sp>
      <p:pic>
        <p:nvPicPr>
          <p:cNvPr id="6" name="Picture 5">
            <a:extLst>
              <a:ext uri="{FF2B5EF4-FFF2-40B4-BE49-F238E27FC236}">
                <a16:creationId xmlns:a16="http://schemas.microsoft.com/office/drawing/2014/main" id="{2E4D9D59-3835-DF40-8839-A3BDEB257005}"/>
              </a:ext>
            </a:extLst>
          </p:cNvPr>
          <p:cNvPicPr>
            <a:picLocks noChangeAspect="1"/>
          </p:cNvPicPr>
          <p:nvPr/>
        </p:nvPicPr>
        <p:blipFill>
          <a:blip r:embed="rId3"/>
          <a:stretch>
            <a:fillRect/>
          </a:stretch>
        </p:blipFill>
        <p:spPr>
          <a:xfrm>
            <a:off x="7442887" y="2428085"/>
            <a:ext cx="4607423" cy="3854725"/>
          </a:xfrm>
          <a:prstGeom prst="rect">
            <a:avLst/>
          </a:prstGeom>
        </p:spPr>
      </p:pic>
    </p:spTree>
    <p:extLst>
      <p:ext uri="{BB962C8B-B14F-4D97-AF65-F5344CB8AC3E}">
        <p14:creationId xmlns:p14="http://schemas.microsoft.com/office/powerpoint/2010/main" val="329219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F766-F31E-6B4F-AD19-A0264DEB4043}"/>
              </a:ext>
            </a:extLst>
          </p:cNvPr>
          <p:cNvSpPr>
            <a:spLocks noGrp="1"/>
          </p:cNvSpPr>
          <p:nvPr>
            <p:ph type="title"/>
          </p:nvPr>
        </p:nvSpPr>
        <p:spPr/>
        <p:txBody>
          <a:bodyPr/>
          <a:lstStyle/>
          <a:p>
            <a:r>
              <a:rPr lang="en-US" dirty="0"/>
              <a:t>32-bit ARM architectural features</a:t>
            </a:r>
          </a:p>
        </p:txBody>
      </p:sp>
      <p:sp>
        <p:nvSpPr>
          <p:cNvPr id="3" name="Content Placeholder 2">
            <a:extLst>
              <a:ext uri="{FF2B5EF4-FFF2-40B4-BE49-F238E27FC236}">
                <a16:creationId xmlns:a16="http://schemas.microsoft.com/office/drawing/2014/main" id="{DCFBCEAD-BC72-A044-8A3C-E59FD2B6A625}"/>
              </a:ext>
            </a:extLst>
          </p:cNvPr>
          <p:cNvSpPr>
            <a:spLocks noGrp="1"/>
          </p:cNvSpPr>
          <p:nvPr>
            <p:ph idx="1"/>
          </p:nvPr>
        </p:nvSpPr>
        <p:spPr/>
        <p:txBody>
          <a:bodyPr>
            <a:normAutofit lnSpcReduction="10000"/>
          </a:bodyPr>
          <a:lstStyle/>
          <a:p>
            <a:r>
              <a:rPr lang="en-US" dirty="0"/>
              <a:t>16 32-bit general purpose registers.  R0-R15</a:t>
            </a:r>
          </a:p>
          <a:p>
            <a:r>
              <a:rPr lang="en-US" dirty="0"/>
              <a:t>Three of these have special purposes:</a:t>
            </a:r>
          </a:p>
          <a:p>
            <a:pPr lvl="1"/>
            <a:r>
              <a:rPr lang="en-US" dirty="0"/>
              <a:t>R13 – default Stack Pointer (SP)</a:t>
            </a:r>
          </a:p>
          <a:p>
            <a:pPr lvl="1"/>
            <a:r>
              <a:rPr lang="en-US" dirty="0"/>
              <a:t>R14 – Link Register (LR)</a:t>
            </a:r>
          </a:p>
          <a:p>
            <a:pPr lvl="1"/>
            <a:r>
              <a:rPr lang="en-US" dirty="0"/>
              <a:t>R15 – Program Counter (PC).  Avoid modifying</a:t>
            </a:r>
          </a:p>
          <a:p>
            <a:r>
              <a:rPr lang="en-US" dirty="0"/>
              <a:t>Three-stage pipeline model (though actual pipeline much deeper)</a:t>
            </a:r>
          </a:p>
          <a:p>
            <a:r>
              <a:rPr lang="en-US" dirty="0"/>
              <a:t>Load/Store model</a:t>
            </a:r>
          </a:p>
          <a:p>
            <a:r>
              <a:rPr lang="en-US" dirty="0"/>
              <a:t>Can be configured as big or little endian</a:t>
            </a:r>
          </a:p>
          <a:p>
            <a:r>
              <a:rPr lang="en-US" dirty="0"/>
              <a:t>Predicated Instructions</a:t>
            </a:r>
          </a:p>
          <a:p>
            <a:r>
              <a:rPr lang="en-US" dirty="0"/>
              <a:t>Optional floating point co-processor (VFP)</a:t>
            </a:r>
          </a:p>
          <a:p>
            <a:r>
              <a:rPr lang="en-US" dirty="0"/>
              <a:t>Optional integer SIMD unit (NEON)</a:t>
            </a:r>
          </a:p>
        </p:txBody>
      </p:sp>
      <p:sp>
        <p:nvSpPr>
          <p:cNvPr id="4" name="Footer Placeholder 3">
            <a:extLst>
              <a:ext uri="{FF2B5EF4-FFF2-40B4-BE49-F238E27FC236}">
                <a16:creationId xmlns:a16="http://schemas.microsoft.com/office/drawing/2014/main" id="{1C631C74-61F2-F246-9938-EAB4E3029438}"/>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7AA7CFAD-B5C9-2E44-9DE1-C17A73D8BE02}"/>
              </a:ext>
            </a:extLst>
          </p:cNvPr>
          <p:cNvSpPr>
            <a:spLocks noGrp="1"/>
          </p:cNvSpPr>
          <p:nvPr>
            <p:ph type="sldNum" sz="quarter" idx="12"/>
          </p:nvPr>
        </p:nvSpPr>
        <p:spPr/>
        <p:txBody>
          <a:bodyPr/>
          <a:lstStyle/>
          <a:p>
            <a:fld id="{1BD72A7C-CD32-D543-9541-5D4E9CD9F017}" type="slidenum">
              <a:rPr lang="en-US" smtClean="0"/>
              <a:t>5</a:t>
            </a:fld>
            <a:endParaRPr lang="en-US"/>
          </a:p>
        </p:txBody>
      </p:sp>
    </p:spTree>
    <p:extLst>
      <p:ext uri="{BB962C8B-B14F-4D97-AF65-F5344CB8AC3E}">
        <p14:creationId xmlns:p14="http://schemas.microsoft.com/office/powerpoint/2010/main" val="288807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40E0-2AA8-F748-B1CA-9F77F08AF2CF}"/>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4251B8CF-66F2-2B4B-9312-12F024DA8BDD}"/>
              </a:ext>
            </a:extLst>
          </p:cNvPr>
          <p:cNvSpPr>
            <a:spLocks noGrp="1"/>
          </p:cNvSpPr>
          <p:nvPr>
            <p:ph idx="1"/>
          </p:nvPr>
        </p:nvSpPr>
        <p:spPr/>
        <p:txBody>
          <a:bodyPr/>
          <a:lstStyle/>
          <a:p>
            <a:r>
              <a:rPr lang="en-US" dirty="0"/>
              <a:t>General format:</a:t>
            </a:r>
          </a:p>
          <a:p>
            <a:pPr lvl="1"/>
            <a:r>
              <a:rPr lang="en-US" dirty="0"/>
              <a:t>&lt;Instruction&gt; &lt;</a:t>
            </a:r>
            <a:r>
              <a:rPr lang="en-US" dirty="0" err="1"/>
              <a:t>Dest</a:t>
            </a:r>
            <a:r>
              <a:rPr lang="en-US" dirty="0"/>
              <a:t>&gt;, &lt;Operand1&gt;, &lt;Operand2&gt;</a:t>
            </a:r>
          </a:p>
          <a:p>
            <a:pPr lvl="1"/>
            <a:r>
              <a:rPr lang="en-US" dirty="0"/>
              <a:t>&lt;</a:t>
            </a:r>
            <a:r>
              <a:rPr lang="en-US" dirty="0" err="1"/>
              <a:t>Dest</a:t>
            </a:r>
            <a:r>
              <a:rPr lang="en-US" dirty="0"/>
              <a:t>&gt; - always a register R0-R15</a:t>
            </a:r>
          </a:p>
          <a:p>
            <a:pPr lvl="1"/>
            <a:r>
              <a:rPr lang="en-US" dirty="0"/>
              <a:t>&lt;Operand 1&gt; - R0-R15</a:t>
            </a:r>
          </a:p>
          <a:p>
            <a:pPr lvl="1"/>
            <a:r>
              <a:rPr lang="en-US" dirty="0"/>
              <a:t>&lt;Operand 2&gt; options</a:t>
            </a:r>
          </a:p>
          <a:p>
            <a:pPr lvl="2"/>
            <a:r>
              <a:rPr lang="en-US" dirty="0"/>
              <a:t>R0 – R15</a:t>
            </a:r>
          </a:p>
          <a:p>
            <a:pPr lvl="2"/>
            <a:r>
              <a:rPr lang="en-US" dirty="0"/>
              <a:t>Immediate, e.g., #17</a:t>
            </a:r>
          </a:p>
          <a:p>
            <a:pPr lvl="2"/>
            <a:r>
              <a:rPr lang="en-US" dirty="0"/>
              <a:t>A shifted value</a:t>
            </a:r>
          </a:p>
          <a:p>
            <a:r>
              <a:rPr lang="en-US" dirty="0"/>
              <a:t>Examples</a:t>
            </a:r>
          </a:p>
          <a:p>
            <a:pPr lvl="1"/>
            <a:r>
              <a:rPr lang="en-US" b="1" dirty="0">
                <a:latin typeface="Courier New" panose="02070309020205020404" pitchFamily="49" charset="0"/>
              </a:rPr>
              <a:t>ADD R0, R1, R2   @ R1 + R2 -&gt; R0</a:t>
            </a:r>
          </a:p>
          <a:p>
            <a:pPr lvl="1"/>
            <a:r>
              <a:rPr lang="en-US" b="1" dirty="0">
                <a:latin typeface="Courier New" panose="02070309020205020404" pitchFamily="49" charset="0"/>
              </a:rPr>
              <a:t>SUB R4, R5, #8   @ R5 – 8 -&gt; R4</a:t>
            </a:r>
            <a:endParaRPr lang="en-US" dirty="0"/>
          </a:p>
        </p:txBody>
      </p:sp>
      <p:sp>
        <p:nvSpPr>
          <p:cNvPr id="4" name="Footer Placeholder 3">
            <a:extLst>
              <a:ext uri="{FF2B5EF4-FFF2-40B4-BE49-F238E27FC236}">
                <a16:creationId xmlns:a16="http://schemas.microsoft.com/office/drawing/2014/main" id="{D3E53853-503B-0D44-98F8-119CA6141A6D}"/>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E94F72D7-D8E7-A644-A98C-A839CFC4FD51}"/>
              </a:ext>
            </a:extLst>
          </p:cNvPr>
          <p:cNvSpPr>
            <a:spLocks noGrp="1"/>
          </p:cNvSpPr>
          <p:nvPr>
            <p:ph type="sldNum" sz="quarter" idx="12"/>
          </p:nvPr>
        </p:nvSpPr>
        <p:spPr/>
        <p:txBody>
          <a:bodyPr/>
          <a:lstStyle/>
          <a:p>
            <a:fld id="{1BD72A7C-CD32-D543-9541-5D4E9CD9F017}" type="slidenum">
              <a:rPr lang="en-US" smtClean="0"/>
              <a:t>6</a:t>
            </a:fld>
            <a:endParaRPr lang="en-US"/>
          </a:p>
        </p:txBody>
      </p:sp>
      <p:sp>
        <p:nvSpPr>
          <p:cNvPr id="7" name="Line Callout 2 6">
            <a:extLst>
              <a:ext uri="{FF2B5EF4-FFF2-40B4-BE49-F238E27FC236}">
                <a16:creationId xmlns:a16="http://schemas.microsoft.com/office/drawing/2014/main" id="{93B228DB-AB2F-B445-A6A2-C4CF15D4C79C}"/>
              </a:ext>
            </a:extLst>
          </p:cNvPr>
          <p:cNvSpPr/>
          <p:nvPr/>
        </p:nvSpPr>
        <p:spPr>
          <a:xfrm>
            <a:off x="5824152" y="3931508"/>
            <a:ext cx="2804160" cy="67056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begins an ARM ASM line comment</a:t>
            </a:r>
          </a:p>
        </p:txBody>
      </p:sp>
    </p:spTree>
    <p:extLst>
      <p:ext uri="{BB962C8B-B14F-4D97-AF65-F5344CB8AC3E}">
        <p14:creationId xmlns:p14="http://schemas.microsoft.com/office/powerpoint/2010/main" val="282033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A569-4AD1-2D4F-AD21-80CB48A631BD}"/>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604397D8-CE1E-5A4B-B506-5270FCA72348}"/>
              </a:ext>
            </a:extLst>
          </p:cNvPr>
          <p:cNvSpPr>
            <a:spLocks noGrp="1"/>
          </p:cNvSpPr>
          <p:nvPr>
            <p:ph idx="1"/>
          </p:nvPr>
        </p:nvSpPr>
        <p:spPr/>
        <p:txBody>
          <a:bodyPr>
            <a:normAutofit fontScale="92500" lnSpcReduction="10000"/>
          </a:bodyPr>
          <a:lstStyle/>
          <a:p>
            <a:r>
              <a:rPr lang="en-US" b="1" dirty="0">
                <a:latin typeface="Courier New" panose="02070309020205020404" pitchFamily="49" charset="0"/>
                <a:cs typeface="Courier New" panose="02070309020205020404" pitchFamily="49" charset="0"/>
              </a:rPr>
              <a:t>ADD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a:t>
            </a:r>
          </a:p>
          <a:p>
            <a:r>
              <a:rPr lang="en-US" b="1" dirty="0">
                <a:latin typeface="Courier New" panose="02070309020205020404" pitchFamily="49" charset="0"/>
                <a:cs typeface="Courier New" panose="02070309020205020404" pitchFamily="49" charset="0"/>
              </a:rPr>
              <a:t>ADC &lt;</a:t>
            </a:r>
            <a:r>
              <a:rPr lang="en-US" b="1" dirty="0" err="1">
                <a:latin typeface="Courier New" panose="02070309020205020404" pitchFamily="49" charset="0"/>
                <a:cs typeface="Courier New" panose="02070309020205020404" pitchFamily="49" charset="0"/>
              </a:rPr>
              <a:t>dest</a:t>
            </a:r>
            <a:r>
              <a:rPr lang="en-US" b="1" dirty="0">
                <a:latin typeface="Courier New" panose="02070309020205020404" pitchFamily="49" charset="0"/>
                <a:cs typeface="Courier New" panose="02070309020205020404" pitchFamily="49" charset="0"/>
              </a:rPr>
              <a:t>&gt;, &lt;Operand1&gt;, &lt;Operand2&gt; - </a:t>
            </a:r>
            <a:r>
              <a:rPr lang="en-US" dirty="0">
                <a:cs typeface="Courier New" panose="02070309020205020404" pitchFamily="49" charset="0"/>
              </a:rPr>
              <a:t>Addition + Carry bit</a:t>
            </a:r>
          </a:p>
          <a:p>
            <a:r>
              <a:rPr lang="en-US" b="1" dirty="0">
                <a:latin typeface="Courier New" panose="02070309020205020404" pitchFamily="49" charset="0"/>
              </a:rPr>
              <a:t>SUB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Subtraction</a:t>
            </a:r>
          </a:p>
          <a:p>
            <a:pPr lvl="1"/>
            <a:r>
              <a:rPr lang="en-US" b="1" dirty="0">
                <a:latin typeface="Courier New" panose="02070309020205020404" pitchFamily="49" charset="0"/>
              </a:rPr>
              <a:t>&lt;Operand1&gt; - &lt;Operand2&gt;</a:t>
            </a:r>
          </a:p>
          <a:p>
            <a:r>
              <a:rPr lang="en-US" b="1" dirty="0">
                <a:latin typeface="Courier New" panose="02070309020205020404" pitchFamily="49" charset="0"/>
              </a:rPr>
              <a:t>RSB &lt;</a:t>
            </a:r>
            <a:r>
              <a:rPr lang="en-US" b="1" dirty="0" err="1">
                <a:latin typeface="Courier New" panose="02070309020205020404" pitchFamily="49" charset="0"/>
              </a:rPr>
              <a:t>dest</a:t>
            </a:r>
            <a:r>
              <a:rPr lang="en-US" b="1" dirty="0">
                <a:latin typeface="Courier New" panose="02070309020205020404" pitchFamily="49" charset="0"/>
              </a:rPr>
              <a:t>&gt;, </a:t>
            </a:r>
            <a:r>
              <a:rPr lang="en-US" b="1" dirty="0">
                <a:latin typeface="Courier New" panose="02070309020205020404" pitchFamily="49" charset="0"/>
                <a:cs typeface="Courier New" panose="02070309020205020404" pitchFamily="49" charset="0"/>
              </a:rPr>
              <a:t>&lt;Operand1&gt;, &lt;Operand2&gt; - </a:t>
            </a:r>
            <a:r>
              <a:rPr lang="en-US" dirty="0">
                <a:cs typeface="Courier New" panose="02070309020205020404" pitchFamily="49" charset="0"/>
              </a:rPr>
              <a:t>Reverse Subtraction</a:t>
            </a:r>
          </a:p>
          <a:p>
            <a:pPr lvl="1"/>
            <a:r>
              <a:rPr lang="en-US" b="1" dirty="0">
                <a:latin typeface="Courier New" panose="02070309020205020404" pitchFamily="49" charset="0"/>
              </a:rPr>
              <a:t>&lt;Operand2&gt; - &lt;Operand1&gt;</a:t>
            </a:r>
          </a:p>
          <a:p>
            <a:r>
              <a:rPr lang="en-US" b="1" dirty="0">
                <a:latin typeface="Courier New" panose="02070309020205020404" pitchFamily="49" charset="0"/>
              </a:rPr>
              <a:t>MUL &lt;</a:t>
            </a:r>
            <a:r>
              <a:rPr lang="en-US" b="1" dirty="0" err="1">
                <a:latin typeface="Courier New" panose="02070309020205020404" pitchFamily="49" charset="0"/>
              </a:rPr>
              <a:t>dest</a:t>
            </a:r>
            <a:r>
              <a:rPr lang="en-US" b="1" dirty="0">
                <a:latin typeface="Courier New" panose="02070309020205020404" pitchFamily="49" charset="0"/>
              </a:rPr>
              <a:t>&gt;, &lt;Operand1&gt;, &lt;Operand2&gt; - </a:t>
            </a:r>
            <a:r>
              <a:rPr lang="en-US" dirty="0">
                <a:cs typeface="Courier New" panose="02070309020205020404" pitchFamily="49" charset="0"/>
              </a:rPr>
              <a:t>Multiplication</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cannot be the same as &lt;Operand1&gt;</a:t>
            </a:r>
          </a:p>
          <a:p>
            <a:pPr lvl="1"/>
            <a:r>
              <a:rPr lang="en-US" b="1" dirty="0">
                <a:latin typeface="Courier New" panose="02070309020205020404" pitchFamily="49" charset="0"/>
              </a:rPr>
              <a:t>&lt;Operand2&gt; must be a register.</a:t>
            </a:r>
          </a:p>
          <a:p>
            <a:r>
              <a:rPr lang="en-US" b="1" dirty="0">
                <a:latin typeface="Courier New" panose="02070309020205020404" pitchFamily="49" charset="0"/>
              </a:rPr>
              <a:t>MLA &lt;</a:t>
            </a:r>
            <a:r>
              <a:rPr lang="en-US" b="1" dirty="0" err="1">
                <a:latin typeface="Courier New" panose="02070309020205020404" pitchFamily="49" charset="0"/>
              </a:rPr>
              <a:t>dest</a:t>
            </a:r>
            <a:r>
              <a:rPr lang="en-US" b="1" dirty="0">
                <a:latin typeface="Courier New" panose="02070309020205020404" pitchFamily="49" charset="0"/>
              </a:rPr>
              <a:t>&gt;, &lt;Operand1&gt;, &lt;Operand2&gt;, &lt;sum&gt; - </a:t>
            </a:r>
            <a:r>
              <a:rPr lang="en-US" dirty="0">
                <a:cs typeface="Courier New" panose="02070309020205020404" pitchFamily="49" charset="0"/>
              </a:rPr>
              <a:t>Multiply and Accumulate</a:t>
            </a:r>
          </a:p>
          <a:p>
            <a:pPr lvl="1"/>
            <a:r>
              <a:rPr lang="en-US" b="1" dirty="0">
                <a:latin typeface="Courier New" panose="02070309020205020404" pitchFamily="49" charset="0"/>
              </a:rPr>
              <a:t>&lt;</a:t>
            </a:r>
            <a:r>
              <a:rPr lang="en-US" b="1" dirty="0" err="1">
                <a:latin typeface="Courier New" panose="02070309020205020404" pitchFamily="49" charset="0"/>
              </a:rPr>
              <a:t>dest</a:t>
            </a:r>
            <a:r>
              <a:rPr lang="en-US" b="1" dirty="0">
                <a:latin typeface="Courier New" panose="02070309020205020404" pitchFamily="49" charset="0"/>
              </a:rPr>
              <a:t>&gt; = &lt;sum&gt; + &lt;Operand1&gt; * &lt;Operand2&gt;</a:t>
            </a:r>
          </a:p>
          <a:p>
            <a:pPr lvl="1"/>
            <a:r>
              <a:rPr lang="en-US" b="1" dirty="0">
                <a:latin typeface="Courier New" panose="02070309020205020404" pitchFamily="49" charset="0"/>
              </a:rPr>
              <a:t>Same restrictions as MUL</a:t>
            </a:r>
          </a:p>
        </p:txBody>
      </p:sp>
      <p:sp>
        <p:nvSpPr>
          <p:cNvPr id="4" name="Footer Placeholder 3">
            <a:extLst>
              <a:ext uri="{FF2B5EF4-FFF2-40B4-BE49-F238E27FC236}">
                <a16:creationId xmlns:a16="http://schemas.microsoft.com/office/drawing/2014/main" id="{39942549-1129-BD44-9146-3F3F174E68CB}"/>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640CF2-8099-CD4C-AD97-A7AA4022E5B1}"/>
              </a:ext>
            </a:extLst>
          </p:cNvPr>
          <p:cNvSpPr>
            <a:spLocks noGrp="1"/>
          </p:cNvSpPr>
          <p:nvPr>
            <p:ph type="sldNum" sz="quarter" idx="12"/>
          </p:nvPr>
        </p:nvSpPr>
        <p:spPr/>
        <p:txBody>
          <a:bodyPr/>
          <a:lstStyle/>
          <a:p>
            <a:fld id="{1BD72A7C-CD32-D543-9541-5D4E9CD9F017}" type="slidenum">
              <a:rPr lang="en-US" smtClean="0"/>
              <a:t>7</a:t>
            </a:fld>
            <a:endParaRPr lang="en-US"/>
          </a:p>
        </p:txBody>
      </p:sp>
    </p:spTree>
    <p:extLst>
      <p:ext uri="{BB962C8B-B14F-4D97-AF65-F5344CB8AC3E}">
        <p14:creationId xmlns:p14="http://schemas.microsoft.com/office/powerpoint/2010/main" val="48362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12DA-7787-5644-A2BA-70D867AE336D}"/>
              </a:ext>
            </a:extLst>
          </p:cNvPr>
          <p:cNvSpPr>
            <a:spLocks noGrp="1"/>
          </p:cNvSpPr>
          <p:nvPr>
            <p:ph type="title"/>
          </p:nvPr>
        </p:nvSpPr>
        <p:spPr/>
        <p:txBody>
          <a:bodyPr/>
          <a:lstStyle/>
          <a:p>
            <a:r>
              <a:rPr lang="en-US" dirty="0"/>
              <a:t>Bit-wise Instructions</a:t>
            </a:r>
          </a:p>
        </p:txBody>
      </p:sp>
      <p:sp>
        <p:nvSpPr>
          <p:cNvPr id="3" name="Content Placeholder 2">
            <a:extLst>
              <a:ext uri="{FF2B5EF4-FFF2-40B4-BE49-F238E27FC236}">
                <a16:creationId xmlns:a16="http://schemas.microsoft.com/office/drawing/2014/main" id="{EBEFDB66-0422-D64A-843B-3F71774E2EC6}"/>
              </a:ext>
            </a:extLst>
          </p:cNvPr>
          <p:cNvSpPr>
            <a:spLocks noGrp="1"/>
          </p:cNvSpPr>
          <p:nvPr>
            <p:ph idx="1"/>
          </p:nvPr>
        </p:nvSpPr>
        <p:spPr/>
        <p:txBody>
          <a:bodyPr>
            <a:normAutofit/>
          </a:bodyPr>
          <a:lstStyle/>
          <a:p>
            <a:r>
              <a:rPr lang="en-US" sz="2000" b="1" dirty="0">
                <a:latin typeface="Courier New" panose="02070309020205020404" pitchFamily="49" charset="0"/>
                <a:cs typeface="Courier New" panose="02070309020205020404" pitchFamily="49" charset="0"/>
              </a:rPr>
              <a:t>AND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And</a:t>
            </a:r>
          </a:p>
          <a:p>
            <a:r>
              <a:rPr lang="en-US" sz="2000" b="1" dirty="0">
                <a:latin typeface="Courier New" panose="02070309020205020404" pitchFamily="49" charset="0"/>
                <a:cs typeface="Courier New" panose="02070309020205020404" pitchFamily="49" charset="0"/>
              </a:rPr>
              <a:t>ORR &lt;</a:t>
            </a:r>
            <a:r>
              <a:rPr lang="en-US" sz="2000" b="1" dirty="0" err="1">
                <a:latin typeface="Courier New" panose="02070309020205020404" pitchFamily="49" charset="0"/>
                <a:cs typeface="Courier New" panose="02070309020205020404" pitchFamily="49" charset="0"/>
              </a:rPr>
              <a:t>dest</a:t>
            </a:r>
            <a:r>
              <a:rPr lang="en-US" sz="2000" b="1" dirty="0">
                <a:latin typeface="Courier New" panose="02070309020205020404" pitchFamily="49" charset="0"/>
                <a:cs typeface="Courier New" panose="02070309020205020404" pitchFamily="49" charset="0"/>
              </a:rPr>
              <a:t>&gt;, &lt;Operand1&gt;, &lt;Operand2&gt; - </a:t>
            </a:r>
            <a:r>
              <a:rPr lang="en-US" sz="2000" dirty="0">
                <a:cs typeface="Courier New" panose="02070309020205020404" pitchFamily="49" charset="0"/>
              </a:rPr>
              <a:t>Bitwise Logical Or</a:t>
            </a:r>
          </a:p>
          <a:p>
            <a:r>
              <a:rPr lang="en-US" sz="2000" b="1" dirty="0">
                <a:latin typeface="Courier New" panose="02070309020205020404" pitchFamily="49" charset="0"/>
              </a:rPr>
              <a:t>EOR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Bitwise Exclusive Or (XOR)</a:t>
            </a:r>
          </a:p>
          <a:p>
            <a:r>
              <a:rPr lang="en-US" sz="2000" b="1" dirty="0">
                <a:latin typeface="Courier New" panose="02070309020205020404" pitchFamily="49" charset="0"/>
              </a:rPr>
              <a:t>BIC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&lt;Operand2&gt; - </a:t>
            </a:r>
            <a:r>
              <a:rPr lang="en-US" sz="2000" dirty="0">
                <a:cs typeface="Courier New" panose="02070309020205020404" pitchFamily="49" charset="0"/>
              </a:rPr>
              <a:t>Bit clear</a:t>
            </a:r>
          </a:p>
          <a:p>
            <a:r>
              <a:rPr lang="en-US" sz="2000" b="1" dirty="0">
                <a:latin typeface="Courier New" panose="02070309020205020404" pitchFamily="49" charset="0"/>
              </a:rPr>
              <a:t>MVN &lt;</a:t>
            </a:r>
            <a:r>
              <a:rPr lang="en-US" sz="2000" b="1" dirty="0" err="1">
                <a:latin typeface="Courier New" panose="02070309020205020404" pitchFamily="49" charset="0"/>
              </a:rPr>
              <a:t>dest</a:t>
            </a:r>
            <a:r>
              <a:rPr lang="en-US" sz="2000" b="1" dirty="0">
                <a:latin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&lt;Operand1&gt;  - </a:t>
            </a:r>
            <a:r>
              <a:rPr lang="en-US" sz="2000" dirty="0">
                <a:cs typeface="Courier New" panose="02070309020205020404" pitchFamily="49" charset="0"/>
              </a:rPr>
              <a:t>Move negative, performs logical NOT</a:t>
            </a:r>
          </a:p>
        </p:txBody>
      </p:sp>
      <p:sp>
        <p:nvSpPr>
          <p:cNvPr id="4" name="Footer Placeholder 3">
            <a:extLst>
              <a:ext uri="{FF2B5EF4-FFF2-40B4-BE49-F238E27FC236}">
                <a16:creationId xmlns:a16="http://schemas.microsoft.com/office/drawing/2014/main" id="{B4CB3B62-F7A0-4140-BE33-607A3864EFFA}"/>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C342000F-C08A-D641-90DB-32D7CFB6D15E}"/>
              </a:ext>
            </a:extLst>
          </p:cNvPr>
          <p:cNvSpPr>
            <a:spLocks noGrp="1"/>
          </p:cNvSpPr>
          <p:nvPr>
            <p:ph type="sldNum" sz="quarter" idx="12"/>
          </p:nvPr>
        </p:nvSpPr>
        <p:spPr/>
        <p:txBody>
          <a:bodyPr/>
          <a:lstStyle/>
          <a:p>
            <a:fld id="{1BD72A7C-CD32-D543-9541-5D4E9CD9F017}" type="slidenum">
              <a:rPr lang="en-US" smtClean="0"/>
              <a:t>8</a:t>
            </a:fld>
            <a:endParaRPr lang="en-US"/>
          </a:p>
        </p:txBody>
      </p:sp>
    </p:spTree>
    <p:extLst>
      <p:ext uri="{BB962C8B-B14F-4D97-AF65-F5344CB8AC3E}">
        <p14:creationId xmlns:p14="http://schemas.microsoft.com/office/powerpoint/2010/main" val="229785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9584-4D44-1B47-B0BD-8A8683A0F917}"/>
              </a:ext>
            </a:extLst>
          </p:cNvPr>
          <p:cNvSpPr>
            <a:spLocks noGrp="1"/>
          </p:cNvSpPr>
          <p:nvPr>
            <p:ph type="title"/>
          </p:nvPr>
        </p:nvSpPr>
        <p:spPr/>
        <p:txBody>
          <a:bodyPr/>
          <a:lstStyle/>
          <a:p>
            <a:r>
              <a:rPr lang="en-US" dirty="0"/>
              <a:t>Shift Instructions</a:t>
            </a:r>
          </a:p>
        </p:txBody>
      </p:sp>
      <p:sp>
        <p:nvSpPr>
          <p:cNvPr id="3" name="Content Placeholder 2">
            <a:extLst>
              <a:ext uri="{FF2B5EF4-FFF2-40B4-BE49-F238E27FC236}">
                <a16:creationId xmlns:a16="http://schemas.microsoft.com/office/drawing/2014/main" id="{DA94B46A-AFEF-014D-BCA5-B7FC4F6409E4}"/>
              </a:ext>
            </a:extLst>
          </p:cNvPr>
          <p:cNvSpPr>
            <a:spLocks noGrp="1"/>
          </p:cNvSpPr>
          <p:nvPr>
            <p:ph idx="1"/>
          </p:nvPr>
        </p:nvSpPr>
        <p:spPr/>
        <p:txBody>
          <a:bodyPr/>
          <a:lstStyle/>
          <a:p>
            <a:r>
              <a:rPr lang="en-US" dirty="0"/>
              <a:t>Shift instructions can be used by themselves or attached to other instructions as an Operand2 modifier.  For example:</a:t>
            </a:r>
          </a:p>
          <a:p>
            <a:pPr lvl="1"/>
            <a:r>
              <a:rPr lang="en-US" b="1" dirty="0">
                <a:latin typeface="Courier New" panose="02070309020205020404" pitchFamily="49" charset="0"/>
              </a:rPr>
              <a:t>ADD R0, R1, R2, LSL #3</a:t>
            </a:r>
          </a:p>
          <a:p>
            <a:pPr lvl="1"/>
            <a:r>
              <a:rPr lang="en-US" dirty="0"/>
              <a:t>This shifts R2 to the left by three before adding it to R1</a:t>
            </a:r>
          </a:p>
          <a:p>
            <a:r>
              <a:rPr lang="en-US" b="1" dirty="0">
                <a:latin typeface="Courier New" panose="02070309020205020404" pitchFamily="49" charset="0"/>
              </a:rPr>
              <a:t>LSL – </a:t>
            </a:r>
            <a:r>
              <a:rPr lang="en-US" dirty="0"/>
              <a:t>Logical shift left</a:t>
            </a:r>
          </a:p>
          <a:p>
            <a:r>
              <a:rPr lang="en-US" b="1" dirty="0">
                <a:latin typeface="Courier New" panose="02070309020205020404" pitchFamily="49" charset="0"/>
              </a:rPr>
              <a:t>ASL – </a:t>
            </a:r>
            <a:r>
              <a:rPr lang="en-US" dirty="0"/>
              <a:t>Arithmetic shift left (same as LSL)</a:t>
            </a:r>
          </a:p>
          <a:p>
            <a:r>
              <a:rPr lang="en-US" b="1" dirty="0">
                <a:latin typeface="Courier New" panose="02070309020205020404" pitchFamily="49" charset="0"/>
              </a:rPr>
              <a:t>LSR – </a:t>
            </a:r>
            <a:r>
              <a:rPr lang="en-US" dirty="0"/>
              <a:t>Logical shift right</a:t>
            </a:r>
          </a:p>
          <a:p>
            <a:r>
              <a:rPr lang="en-US" b="1" dirty="0">
                <a:latin typeface="Courier New" panose="02070309020205020404" pitchFamily="49" charset="0"/>
              </a:rPr>
              <a:t>ASR – </a:t>
            </a:r>
            <a:r>
              <a:rPr lang="en-US" dirty="0"/>
              <a:t>Arithmetic shift right, copies sign bit to right-most bits</a:t>
            </a:r>
          </a:p>
          <a:p>
            <a:r>
              <a:rPr lang="en-US" dirty="0"/>
              <a:t>Standalone example</a:t>
            </a:r>
          </a:p>
          <a:p>
            <a:pPr lvl="1"/>
            <a:r>
              <a:rPr lang="en-US" b="1" dirty="0">
                <a:latin typeface="Courier New" panose="02070309020205020404" pitchFamily="49" charset="0"/>
              </a:rPr>
              <a:t>ASR R0, R1, #2</a:t>
            </a:r>
          </a:p>
        </p:txBody>
      </p:sp>
      <p:sp>
        <p:nvSpPr>
          <p:cNvPr id="4" name="Footer Placeholder 3">
            <a:extLst>
              <a:ext uri="{FF2B5EF4-FFF2-40B4-BE49-F238E27FC236}">
                <a16:creationId xmlns:a16="http://schemas.microsoft.com/office/drawing/2014/main" id="{5E2A0C97-8AC3-FD49-9B1B-5F69555CDE02}"/>
              </a:ext>
            </a:extLst>
          </p:cNvPr>
          <p:cNvSpPr>
            <a:spLocks noGrp="1"/>
          </p:cNvSpPr>
          <p:nvPr>
            <p:ph type="ftr" sz="quarter" idx="11"/>
          </p:nvPr>
        </p:nvSpPr>
        <p:spPr/>
        <p:txBody>
          <a:bodyPr/>
          <a:lstStyle/>
          <a:p>
            <a:r>
              <a:rPr lang="en-US"/>
              <a:t>ToUCH Project</a:t>
            </a:r>
          </a:p>
        </p:txBody>
      </p:sp>
      <p:sp>
        <p:nvSpPr>
          <p:cNvPr id="5" name="Slide Number Placeholder 4">
            <a:extLst>
              <a:ext uri="{FF2B5EF4-FFF2-40B4-BE49-F238E27FC236}">
                <a16:creationId xmlns:a16="http://schemas.microsoft.com/office/drawing/2014/main" id="{B429DF50-1EB1-E04B-BDF7-319802CF395C}"/>
              </a:ext>
            </a:extLst>
          </p:cNvPr>
          <p:cNvSpPr>
            <a:spLocks noGrp="1"/>
          </p:cNvSpPr>
          <p:nvPr>
            <p:ph type="sldNum" sz="quarter" idx="12"/>
          </p:nvPr>
        </p:nvSpPr>
        <p:spPr/>
        <p:txBody>
          <a:bodyPr/>
          <a:lstStyle/>
          <a:p>
            <a:fld id="{1BD72A7C-CD32-D543-9541-5D4E9CD9F017}" type="slidenum">
              <a:rPr lang="en-US" smtClean="0"/>
              <a:t>9</a:t>
            </a:fld>
            <a:endParaRPr lang="en-US"/>
          </a:p>
        </p:txBody>
      </p:sp>
    </p:spTree>
    <p:extLst>
      <p:ext uri="{BB962C8B-B14F-4D97-AF65-F5344CB8AC3E}">
        <p14:creationId xmlns:p14="http://schemas.microsoft.com/office/powerpoint/2010/main" val="2778097688"/>
      </p:ext>
    </p:extLst>
  </p:cSld>
  <p:clrMapOvr>
    <a:masterClrMapping/>
  </p:clrMapOvr>
</p:sld>
</file>

<file path=ppt/theme/theme1.xml><?xml version="1.0" encoding="utf-8"?>
<a:theme xmlns:a="http://schemas.openxmlformats.org/drawingml/2006/main" name="conftalk_wid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ouch_slides_template_wide" id="{E05F432F-99A9-0944-A279-EA19BADE304E}" vid="{CC5DEB4D-F4D2-FD40-80EA-5F5EE3D04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conftalk_wide</Template>
  <TotalTime>1686</TotalTime>
  <Words>2700</Words>
  <Application>Microsoft Macintosh PowerPoint</Application>
  <PresentationFormat>Widescreen</PresentationFormat>
  <Paragraphs>366</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vt:lpstr>
      <vt:lpstr>Courier New</vt:lpstr>
      <vt:lpstr>conftalk_wide</vt:lpstr>
      <vt:lpstr>C1: Introduction to ARM</vt:lpstr>
      <vt:lpstr>Outline</vt:lpstr>
      <vt:lpstr>ARM holdings</vt:lpstr>
      <vt:lpstr>Raspberry PI-3</vt:lpstr>
      <vt:lpstr>32-bit ARM architectural features</vt:lpstr>
      <vt:lpstr>Arithmetic Operations</vt:lpstr>
      <vt:lpstr>Arithmetic Operations</vt:lpstr>
      <vt:lpstr>Bit-wise Instructions</vt:lpstr>
      <vt:lpstr>Shift Instructions</vt:lpstr>
      <vt:lpstr>Loads and Stores</vt:lpstr>
      <vt:lpstr>Addressing Modes</vt:lpstr>
      <vt:lpstr>Addressing modes continued</vt:lpstr>
      <vt:lpstr>Current Program Status Register (CPSR)</vt:lpstr>
      <vt:lpstr>Status Flags</vt:lpstr>
      <vt:lpstr>Predicated Instructions</vt:lpstr>
      <vt:lpstr>Predicated Instructions</vt:lpstr>
      <vt:lpstr>Predicated Instructions - Example</vt:lpstr>
      <vt:lpstr>Functions</vt:lpstr>
      <vt:lpstr>Writing functions</vt:lpstr>
      <vt:lpstr>Writing functions</vt:lpstr>
      <vt:lpstr>Writing functions</vt:lpstr>
      <vt:lpstr>ARM vs. MIPS</vt:lpstr>
      <vt:lpstr>Assembly Code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 Introduction to ARM</dc:title>
  <dc:creator>Philip Schielke</dc:creator>
  <cp:lastModifiedBy>Philip Schielke</cp:lastModifiedBy>
  <cp:revision>16</cp:revision>
  <dcterms:created xsi:type="dcterms:W3CDTF">2019-07-02T17:34:04Z</dcterms:created>
  <dcterms:modified xsi:type="dcterms:W3CDTF">2020-08-13T14:30:22Z</dcterms:modified>
</cp:coreProperties>
</file>