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69" r:id="rId7"/>
    <p:sldId id="312" r:id="rId8"/>
    <p:sldId id="263" r:id="rId9"/>
    <p:sldId id="266" r:id="rId10"/>
    <p:sldId id="267" r:id="rId11"/>
    <p:sldId id="268" r:id="rId12"/>
    <p:sldId id="270" r:id="rId13"/>
    <p:sldId id="271" r:id="rId14"/>
    <p:sldId id="280" r:id="rId15"/>
    <p:sldId id="286" r:id="rId16"/>
    <p:sldId id="283" r:id="rId17"/>
    <p:sldId id="287" r:id="rId18"/>
    <p:sldId id="279" r:id="rId19"/>
    <p:sldId id="284" r:id="rId20"/>
    <p:sldId id="310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/>
    <p:restoredTop sz="77379"/>
  </p:normalViewPr>
  <p:slideViewPr>
    <p:cSldViewPr snapToGrid="0" snapToObjects="1">
      <p:cViewPr varScale="1">
        <p:scale>
          <a:sx n="90" d="100"/>
          <a:sy n="90" d="100"/>
        </p:scale>
        <p:origin x="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13-C22C-F442-B7F3-F9EB0490D9DD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7BB8-316F-7145-A6FC-E023150F8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relating performance and time</a:t>
            </a:r>
          </a:p>
          <a:p>
            <a:endParaRPr lang="en-US" dirty="0"/>
          </a:p>
          <a:p>
            <a:r>
              <a:rPr lang="en-US" dirty="0"/>
              <a:t>Add notes giving narration </a:t>
            </a:r>
            <a:r>
              <a:rPr lang="en-US"/>
              <a:t>for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Pointing out that what we just did is a generalization of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slide is to relate our conclusions about heterogeneity to a system that students are familiar with, in this case a cell phone.  The image is the result from the </a:t>
            </a:r>
            <a:r>
              <a:rPr lang="en-US" dirty="0" err="1"/>
              <a:t>Geekbench</a:t>
            </a:r>
            <a:r>
              <a:rPr lang="en-US" dirty="0"/>
              <a:t> 5 benchmarking app on a student phone.  It shows that the phone uses two different kinds of cores.  (Different in terms of clock speed rather than size, but this is still an uneven split of a bounded resource (power in this case).) See the module’s pedagogy notes for more details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7BB8-316F-7145-A6FC-E023150F8C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E9C3-A99F-B542-B075-08FB2E26F2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0896-5088-3242-9ED3-CD91D46E7A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5872"/>
            <a:ext cx="7772400" cy="1752600"/>
          </a:xfrm>
        </p:spPr>
        <p:txBody>
          <a:bodyPr/>
          <a:lstStyle/>
          <a:p>
            <a:r>
              <a:rPr lang="en-US" dirty="0"/>
              <a:t>Justification for Heterogeneous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0.45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0.765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 dirty="0"/>
              <a:t>By what factor does the running time of a program that can be 90% parallelized change on 4 equal-sized cores?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0.45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0.65</a:t>
            </a:r>
            <a:r>
              <a:rPr lang="en-US" dirty="0">
                <a:solidFill>
                  <a:schemeClr val="accent1"/>
                </a:solidFill>
              </a:rPr>
              <a:t>   (0.9/2 + 0.1/0.5)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0.765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849480"/>
              </p:ext>
            </p:extLst>
          </p:nvPr>
        </p:nvGraphicFramePr>
        <p:xfrm>
          <a:off x="457200" y="1600200"/>
          <a:ext cx="8229600" cy="28652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717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program that</a:t>
                      </a:r>
                      <a:r>
                        <a:rPr lang="en-US" baseline="0" dirty="0"/>
                        <a:t> is parallelizable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4379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050BFC-204D-C648-A631-896D98F1752F}"/>
              </a:ext>
            </a:extLst>
          </p:cNvPr>
          <p:cNvSpPr txBox="1"/>
          <p:nvPr/>
        </p:nvSpPr>
        <p:spPr>
          <a:xfrm>
            <a:off x="571501" y="5072063"/>
            <a:ext cx="75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number of cores increases, highly parallelizable programs have improved performance, but less parallelizable programs suffer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193"/>
            <a:ext cx="8229600" cy="2084970"/>
          </a:xfrm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≈2.121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peak performance of this system differ from a single core?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≈1.707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≈2.121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≈0.793	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≈0.854	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≈0.939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2" y="3445167"/>
            <a:ext cx="8686800" cy="316296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By what factor does the running time of a program that can be 75% parallelized change? 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≈0.793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3097" dirty="0">
                <a:solidFill>
                  <a:schemeClr val="accent1"/>
                </a:solidFill>
              </a:rPr>
              <a:t>(0.75/1.707 + 0.25/0.707)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≈0.854</a:t>
            </a: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≈0.939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≈1.414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unequal core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167"/>
            <a:ext cx="8229600" cy="316296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By what factor does the running time of a program that cannot be parallelized change?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≈0.707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≈1.207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≈1.414</a:t>
            </a:r>
            <a:r>
              <a:rPr lang="en-US" dirty="0">
                <a:solidFill>
                  <a:schemeClr val="accent1"/>
                </a:solidFill>
              </a:rPr>
              <a:t>		(1/0.707)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3406002" y="1434795"/>
            <a:ext cx="1674132" cy="1712696"/>
            <a:chOff x="3406002" y="1799293"/>
            <a:chExt cx="1674132" cy="1712696"/>
          </a:xfrm>
        </p:grpSpPr>
        <p:sp>
          <p:nvSpPr>
            <p:cNvPr id="4" name="Rectangle 3"/>
            <p:cNvSpPr/>
            <p:nvPr/>
          </p:nvSpPr>
          <p:spPr>
            <a:xfrm>
              <a:off x="3406002" y="1799293"/>
              <a:ext cx="837066" cy="171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3068" y="1799293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3068" y="2655641"/>
              <a:ext cx="837066" cy="856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1/4</a:t>
              </a: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303255" y="1434795"/>
            <a:ext cx="1810868" cy="399492"/>
          </a:xfrm>
          <a:prstGeom prst="wedgeRectCallout">
            <a:avLst>
              <a:gd name="adj1" fmla="val -70322"/>
              <a:gd name="adj2" fmla="val 448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½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4118" y="1834286"/>
            <a:ext cx="1810868" cy="693737"/>
          </a:xfrm>
          <a:prstGeom prst="wedgeRectCallout">
            <a:avLst>
              <a:gd name="adj1" fmla="val 64743"/>
              <a:gd name="adj2" fmla="val -9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sqrt(1/2) ≈ 0.707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by which running time changes for different 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755133"/>
              </p:ext>
            </p:extLst>
          </p:nvPr>
        </p:nvGraphicFramePr>
        <p:xfrm>
          <a:off x="1039091" y="2036618"/>
          <a:ext cx="7065818" cy="165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3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47185912"/>
                    </a:ext>
                  </a:extLst>
                </a:gridCol>
                <a:gridCol w="169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program that</a:t>
                      </a:r>
                      <a:r>
                        <a:rPr lang="en-US" baseline="0" dirty="0"/>
                        <a:t> is parallelizable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equal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Half-sized + 2 quarter-sized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9AC833-BC92-AD4B-BADC-F140BCC334B8}"/>
              </a:ext>
            </a:extLst>
          </p:cNvPr>
          <p:cNvSpPr txBox="1"/>
          <p:nvPr/>
        </p:nvSpPr>
        <p:spPr>
          <a:xfrm>
            <a:off x="457200" y="4829174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Having different sized cores improves performance on less parallelizable programs at small cost on more highly parallelizable ones</a:t>
            </a:r>
          </a:p>
        </p:txBody>
      </p:sp>
    </p:spTree>
    <p:extLst>
      <p:ext uri="{BB962C8B-B14F-4D97-AF65-F5344CB8AC3E}">
        <p14:creationId xmlns:p14="http://schemas.microsoft.com/office/powerpoint/2010/main" val="335989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D3B-D67D-E847-9782-16B8CE3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on a cell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BF229-BA5A-3848-99FA-10F97387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1872" y="1417638"/>
            <a:ext cx="3688954" cy="7377910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C100D7-586F-9C46-A439-C250CD60C3A4}"/>
              </a:ext>
            </a:extLst>
          </p:cNvPr>
          <p:cNvSpPr/>
          <p:nvPr/>
        </p:nvSpPr>
        <p:spPr>
          <a:xfrm>
            <a:off x="2786068" y="3943351"/>
            <a:ext cx="3943350" cy="700088"/>
          </a:xfrm>
          <a:prstGeom prst="frame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38DB8-021B-2648-AA44-2FC6349D889C}"/>
              </a:ext>
            </a:extLst>
          </p:cNvPr>
          <p:cNvSpPr txBox="1"/>
          <p:nvPr/>
        </p:nvSpPr>
        <p:spPr>
          <a:xfrm>
            <a:off x="7043738" y="3943351"/>
            <a:ext cx="1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cores, 2 levels of 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44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Half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The same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Twice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Four times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Pollack’s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2421"/>
          </a:xfrm>
        </p:spPr>
        <p:txBody>
          <a:bodyPr/>
          <a:lstStyle/>
          <a:p>
            <a:r>
              <a:rPr lang="en-US" sz="2800" dirty="0"/>
              <a:t>The performance of a processing core is proportional to the square root of its 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4090"/>
            <a:ext cx="8325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 single core is replaced by 4 cores, each ¼ as large, what is the expected peak performance of the entire system?  (i.e. the performance assuming all 4 could be kept perfectly busy)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Half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The same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u="sng" dirty="0">
                <a:solidFill>
                  <a:schemeClr val="accent1"/>
                </a:solidFill>
              </a:rPr>
              <a:t>Twice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Four times as much as before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>
                <a:solidFill>
                  <a:schemeClr val="bg1"/>
                </a:solidFill>
              </a:rPr>
              <a:t>Serial part: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		½ the work / ½ the performance = 1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does the running time change when a single core is replaced with 4 cores if only half the program can be parallelized?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556"/>
            <a:ext cx="8229600" cy="3989607"/>
          </a:xfrm>
        </p:spPr>
        <p:txBody>
          <a:bodyPr/>
          <a:lstStyle/>
          <a:p>
            <a:r>
              <a:rPr lang="en-US" dirty="0"/>
              <a:t>Parallel part:</a:t>
            </a:r>
          </a:p>
          <a:p>
            <a:pPr>
              <a:buNone/>
            </a:pPr>
            <a:r>
              <a:rPr lang="en-US" dirty="0"/>
              <a:t>			½ the work / 2 the performance = ¼ </a:t>
            </a:r>
          </a:p>
          <a:p>
            <a:r>
              <a:rPr lang="en-US" dirty="0"/>
              <a:t>Serial part:</a:t>
            </a:r>
          </a:p>
          <a:p>
            <a:pPr>
              <a:buNone/>
            </a:pPr>
            <a:r>
              <a:rPr lang="en-US" dirty="0"/>
              <a:t>			½ the work / ½ the performance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time: 1.25 times as long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9A9-4991-3F49-9A1D-88DE5098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Amdahl’s 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E9E795-1AF2-8F4A-90EB-F63A55CA3804}"/>
              </a:ext>
            </a:extLst>
          </p:cNvPr>
          <p:cNvGrpSpPr/>
          <p:nvPr/>
        </p:nvGrpSpPr>
        <p:grpSpPr>
          <a:xfrm>
            <a:off x="2520668" y="2017783"/>
            <a:ext cx="4102662" cy="1330044"/>
            <a:chOff x="2257426" y="2775020"/>
            <a:chExt cx="4102662" cy="13300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E5BF7B-6D98-D54B-A871-FED309D2F8D3}"/>
                </a:ext>
              </a:extLst>
            </p:cNvPr>
            <p:cNvSpPr txBox="1"/>
            <p:nvPr/>
          </p:nvSpPr>
          <p:spPr>
            <a:xfrm>
              <a:off x="2257426" y="3128963"/>
              <a:ext cx="41026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/>
                <a:t>T</a:t>
              </a:r>
              <a:r>
                <a:rPr lang="en-US" sz="4000" baseline="-25000" dirty="0" err="1"/>
                <a:t>p</a:t>
              </a:r>
              <a:r>
                <a:rPr lang="en-US" sz="4000" dirty="0"/>
                <a:t> =                  + T</a:t>
              </a:r>
              <a:r>
                <a:rPr lang="en-US" sz="4000" baseline="-25000" dirty="0"/>
                <a:t>1</a:t>
              </a:r>
              <a:r>
                <a:rPr lang="en-US" sz="4000" dirty="0"/>
                <a:t>B</a:t>
              </a:r>
              <a:endParaRPr lang="en-US" sz="4000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E73E5-596C-844E-8E51-89F5F9E87E9B}"/>
                </a:ext>
              </a:extLst>
            </p:cNvPr>
            <p:cNvSpPr txBox="1"/>
            <p:nvPr/>
          </p:nvSpPr>
          <p:spPr>
            <a:xfrm>
              <a:off x="3357563" y="2775020"/>
              <a:ext cx="1614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  <a:r>
                <a:rPr lang="en-US" sz="4000" baseline="-25000" dirty="0"/>
                <a:t>1</a:t>
              </a:r>
              <a:r>
                <a:rPr lang="en-US" sz="4000" dirty="0"/>
                <a:t>(1-B)</a:t>
              </a:r>
              <a:endParaRPr lang="en-US" sz="4000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C7192-140E-9F42-9AA2-B3D848832DA4}"/>
                </a:ext>
              </a:extLst>
            </p:cNvPr>
            <p:cNvSpPr txBox="1"/>
            <p:nvPr/>
          </p:nvSpPr>
          <p:spPr>
            <a:xfrm>
              <a:off x="3923562" y="3397178"/>
              <a:ext cx="45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8DC3D3-2194-2741-9062-7C7F150D5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63" y="3497193"/>
              <a:ext cx="1614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FB579A-423F-754F-A6EC-CA2AEC0DD5C5}"/>
              </a:ext>
            </a:extLst>
          </p:cNvPr>
          <p:cNvSpPr txBox="1"/>
          <p:nvPr/>
        </p:nvSpPr>
        <p:spPr>
          <a:xfrm>
            <a:off x="1029459" y="4336981"/>
            <a:ext cx="7085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 = processing time on p processors</a:t>
            </a:r>
          </a:p>
          <a:p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 = processing time on 1 processor</a:t>
            </a:r>
          </a:p>
          <a:p>
            <a:r>
              <a:rPr lang="en-US" sz="2800" dirty="0"/>
              <a:t> B = fraction of program that can run in </a:t>
            </a:r>
            <a:r>
              <a:rPr lang="en-US" sz="2800" dirty="0" err="1"/>
              <a:t>paralllel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3B1AD-3ED6-4745-B0AC-7A1511E51085}"/>
              </a:ext>
            </a:extLst>
          </p:cNvPr>
          <p:cNvSpPr txBox="1"/>
          <p:nvPr/>
        </p:nvSpPr>
        <p:spPr>
          <a:xfrm>
            <a:off x="5494495" y="3347827"/>
            <a:ext cx="112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serial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E659-1C71-0A44-836D-F7A56E5F5938}"/>
              </a:ext>
            </a:extLst>
          </p:cNvPr>
          <p:cNvSpPr txBox="1"/>
          <p:nvPr/>
        </p:nvSpPr>
        <p:spPr>
          <a:xfrm>
            <a:off x="3747977" y="3385131"/>
            <a:ext cx="131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</a:t>
            </a:r>
          </a:p>
          <a:p>
            <a:r>
              <a:rPr lang="en-US" dirty="0"/>
              <a:t>parallel part</a:t>
            </a:r>
          </a:p>
        </p:txBody>
      </p:sp>
    </p:spTree>
    <p:extLst>
      <p:ext uri="{BB962C8B-B14F-4D97-AF65-F5344CB8AC3E}">
        <p14:creationId xmlns:p14="http://schemas.microsoft.com/office/powerpoint/2010/main" val="5216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0.875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1.35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3018"/>
          </a:xfrm>
        </p:spPr>
        <p:txBody>
          <a:bodyPr>
            <a:noAutofit/>
          </a:bodyPr>
          <a:lstStyle/>
          <a:p>
            <a:r>
              <a:rPr lang="en-US" sz="3600"/>
              <a:t>By what factor does the running time of a program that can be 75% parallelized change on 4 equal-sized cores?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072"/>
            <a:ext cx="8229600" cy="4041091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0.6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u="sng" dirty="0">
                <a:solidFill>
                  <a:schemeClr val="accent1"/>
                </a:solidFill>
              </a:rPr>
              <a:t>0.875</a:t>
            </a:r>
            <a:r>
              <a:rPr lang="en-US" dirty="0">
                <a:solidFill>
                  <a:schemeClr val="accent1"/>
                </a:solidFill>
              </a:rPr>
              <a:t>   (0.75/2 + 0.25/0.5)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1.35</a:t>
            </a:r>
          </a:p>
          <a:p>
            <a:pPr marL="514350" indent="-514350">
              <a:spcAft>
                <a:spcPts val="600"/>
              </a:spcAft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25183</TotalTime>
  <Words>1058</Words>
  <Application>Microsoft Macintosh PowerPoint</Application>
  <PresentationFormat>On-screen Show (4:3)</PresentationFormat>
  <Paragraphs>209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Pollack’s Rule</vt:lpstr>
      <vt:lpstr>Pollack’s rule</vt:lpstr>
      <vt:lpstr>Pollack’s rule</vt:lpstr>
      <vt:lpstr>Pollack’s rule</vt:lpstr>
      <vt:lpstr>How does the running time change when a single core is replaced with 4 cores if only half the program can be parallelized?</vt:lpstr>
      <vt:lpstr>How does the running time change when a single core is replaced with 4 cores if only half the program can be parallelized?</vt:lpstr>
      <vt:lpstr>Recall: Amdahl’s Law</vt:lpstr>
      <vt:lpstr>By what factor does the running time of a program that can be 75% parallelized change on 4 equal-sized cores?</vt:lpstr>
      <vt:lpstr>By what factor does the running time of a program that can be 75% parallelized change on 4 equal-sized cores?</vt:lpstr>
      <vt:lpstr>By what factor does the running time of a program that can be 90% parallelized change on 4 equal-sized cores?</vt:lpstr>
      <vt:lpstr>By what factor does the running time of a program that can be 90% parallelized change on 4 equal-sized cores?</vt:lpstr>
      <vt:lpstr>Factor by which running time changes for different programs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What about unequal core sizes?</vt:lpstr>
      <vt:lpstr>Factor by which running time changes for different programs</vt:lpstr>
      <vt:lpstr>Heterogeneity on a cell phone</vt:lpstr>
    </vt:vector>
  </TitlesOfParts>
  <Manager/>
  <Company>Knox College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hardware</dc:title>
  <dc:subject/>
  <dc:creator>Office 2004 Test Drive User</dc:creator>
  <cp:keywords/>
  <dc:description/>
  <cp:lastModifiedBy>Microsoft Office User</cp:lastModifiedBy>
  <cp:revision>44</cp:revision>
  <cp:lastPrinted>2020-02-24T06:50:15Z</cp:lastPrinted>
  <dcterms:created xsi:type="dcterms:W3CDTF">2016-11-09T15:37:50Z</dcterms:created>
  <dcterms:modified xsi:type="dcterms:W3CDTF">2020-07-03T17:15:43Z</dcterms:modified>
  <cp:category/>
</cp:coreProperties>
</file>