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notesMasterIdLst>
    <p:notesMasterId r:id="rId20"/>
  </p:notesMasterIdLst>
  <p:sldIdLst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558"/>
  </p:normalViewPr>
  <p:slideViewPr>
    <p:cSldViewPr snapToGrid="0" snapToObjects="1">
      <p:cViewPr varScale="1">
        <p:scale>
          <a:sx n="94" d="100"/>
          <a:sy n="94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1FE7907-25C7-4804-85B9-798CF29958A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latin typeface="+mn-lt"/>
              </a:rPr>
              <a:t>Previous CUDA slides have some more questions if this was presented in reading first (in F18, it was all lecture since the book didn’t cover CUDA…)</a:t>
            </a: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 dirty="0">
              <a:latin typeface="+mn-lt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latin typeface="+mn-lt"/>
              </a:rPr>
              <a:t>Last question (</a:t>
            </a:r>
            <a:r>
              <a:rPr lang="en-US" sz="1200" b="0" strike="noStrike" spc="-1" dirty="0" err="1">
                <a:latin typeface="+mn-lt"/>
              </a:rPr>
              <a:t>syncthreads</a:t>
            </a:r>
            <a:r>
              <a:rPr lang="en-US" sz="1200" b="0" strike="noStrike" spc="-1" dirty="0">
                <a:latin typeface="+mn-lt"/>
              </a:rPr>
              <a:t>) not really fair without reading; need to know that each </a:t>
            </a:r>
            <a:r>
              <a:rPr lang="en-US" sz="1200" b="0" strike="noStrike" spc="-1" dirty="0" err="1">
                <a:latin typeface="+mn-lt"/>
              </a:rPr>
              <a:t>syncthreads</a:t>
            </a:r>
            <a:r>
              <a:rPr lang="en-US" sz="1200" b="0" strike="noStrike" spc="-1" dirty="0">
                <a:latin typeface="+mn-lt"/>
              </a:rPr>
              <a:t> line is a separate barrier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1FE7907-25C7-4804-85B9-798CF29958A6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93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Lecture; course;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9993F4-BD82-8C42-B758-81E3156C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498" y="317077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70C7D-A2BC-2C46-AC05-FA5AE8FF7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7" t="22748" r="1427" b="27500"/>
          <a:stretch/>
        </p:blipFill>
        <p:spPr>
          <a:xfrm>
            <a:off x="6260275" y="393276"/>
            <a:ext cx="2052871" cy="1143001"/>
          </a:xfrm>
          <a:prstGeom prst="rect">
            <a:avLst/>
          </a:prstGeom>
        </p:spPr>
      </p:pic>
      <p:pic>
        <p:nvPicPr>
          <p:cNvPr id="12" name="Picture 11" descr="url-1.jpeg">
            <a:extLst>
              <a:ext uri="{FF2B5EF4-FFF2-40B4-BE49-F238E27FC236}">
                <a16:creationId xmlns:a16="http://schemas.microsoft.com/office/drawing/2014/main" id="{0377E4AB-1C77-354C-975B-A8B28EDC3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6" y="507577"/>
            <a:ext cx="114381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15FF5-4E82-6743-B02A-24CF40F59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146" y="373978"/>
            <a:ext cx="1683224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8B817-31ED-534B-91F6-D24786ACF068}"/>
              </a:ext>
            </a:extLst>
          </p:cNvPr>
          <p:cNvSpPr txBox="1"/>
          <p:nvPr/>
        </p:nvSpPr>
        <p:spPr>
          <a:xfrm>
            <a:off x="6589296" y="5704858"/>
            <a:ext cx="462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Developed by : Benson </a:t>
            </a:r>
            <a:r>
              <a:rPr lang="en-US" sz="1400" dirty="0" err="1"/>
              <a:t>Muite</a:t>
            </a:r>
            <a:r>
              <a:rPr lang="en-US" sz="1400" dirty="0"/>
              <a:t>, </a:t>
            </a:r>
            <a:r>
              <a:rPr lang="en-US" sz="1400" dirty="0" err="1"/>
              <a:t>benson_muite@emailplus.org</a:t>
            </a:r>
            <a:endParaRPr lang="en-US" sz="1400" dirty="0"/>
          </a:p>
          <a:p>
            <a:r>
              <a:rPr lang="en-US" sz="1400" dirty="0"/>
              <a:t>Work supported by NSF grant OAC-1829644</a:t>
            </a:r>
          </a:p>
        </p:txBody>
      </p:sp>
    </p:spTree>
    <p:extLst>
      <p:ext uri="{BB962C8B-B14F-4D97-AF65-F5344CB8AC3E}">
        <p14:creationId xmlns:p14="http://schemas.microsoft.com/office/powerpoint/2010/main" val="56081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0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4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53243"/>
            <a:ext cx="4937760" cy="4415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3243"/>
            <a:ext cx="4937760" cy="44158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62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3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6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004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24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59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rgbClr val="691D20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45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246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4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50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0D13E66-F7D1-45C9-B4F1-9163F131563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8/22/21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46A1B5F-9946-44DF-A52D-D9A9C0B59E5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6"/>
            <a:ext cx="12192001" cy="398214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93303"/>
            <a:ext cx="12192001" cy="65999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03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543050"/>
            <a:ext cx="10058401" cy="43260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BD72A7C-CD32-D543-9541-5D4E9CD9F0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1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1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320040" algn="l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rgbClr val="C00000"/>
        </a:buClr>
        <a:buSzPct val="100000"/>
        <a:buFont typeface="Arial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1pPr>
      <a:lvl2pPr marL="731520" indent="-28346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097280" indent="-19202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342F-A9EE-5540-914F-FDBE4B001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</a:rPr>
              <a:t>SYCL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ABB8B-C34B-1241-9CA2-399774197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                         [=] (cl::sycl::id&lt;1&gt; tid)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[=] (cl::sycl::nd_item&lt;1&gt; item)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Why use more than a single block?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Limited number of threads per processing element (depends on card being used)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Why not use N blocks?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Threads in a processing unit share variables and have synchronization barriers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So, technically limited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Memory is typically mapped to 1D arrays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Need to represent 2D array: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46" name="Table 3"/>
          <p:cNvGraphicFramePr/>
          <p:nvPr/>
        </p:nvGraphicFramePr>
        <p:xfrm>
          <a:off x="1443600" y="2971800"/>
          <a:ext cx="1888920" cy="1483200"/>
        </p:xfrm>
        <a:graphic>
          <a:graphicData uri="http://schemas.openxmlformats.org/drawingml/2006/table">
            <a:tbl>
              <a:tblPr/>
              <a:tblGrid>
                <a:gridCol w="47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Memory is typically mapped to 1D arrays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need to represent 2D array: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49" name="Table 3"/>
          <p:cNvGraphicFramePr/>
          <p:nvPr/>
        </p:nvGraphicFramePr>
        <p:xfrm>
          <a:off x="1443600" y="2971800"/>
          <a:ext cx="1888920" cy="1483200"/>
        </p:xfrm>
        <a:graphic>
          <a:graphicData uri="http://schemas.openxmlformats.org/drawingml/2006/table">
            <a:tbl>
              <a:tblPr/>
              <a:tblGrid>
                <a:gridCol w="47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0" name="Table 4"/>
          <p:cNvGraphicFramePr/>
          <p:nvPr/>
        </p:nvGraphicFramePr>
        <p:xfrm>
          <a:off x="4803120" y="3289320"/>
          <a:ext cx="6825240" cy="370800"/>
        </p:xfrm>
        <a:graphic>
          <a:graphicData uri="http://schemas.openxmlformats.org/drawingml/2006/table">
            <a:tbl>
              <a:tblPr/>
              <a:tblGrid>
                <a:gridCol w="42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Memory is typically mapped to1D arrays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need to represent 2D array: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57" name="Table 3"/>
          <p:cNvGraphicFramePr/>
          <p:nvPr/>
        </p:nvGraphicFramePr>
        <p:xfrm>
          <a:off x="1443600" y="2971800"/>
          <a:ext cx="1888920" cy="1483200"/>
        </p:xfrm>
        <a:graphic>
          <a:graphicData uri="http://schemas.openxmlformats.org/drawingml/2006/table">
            <a:tbl>
              <a:tblPr/>
              <a:tblGrid>
                <a:gridCol w="47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8" name="Table 4"/>
          <p:cNvGraphicFramePr/>
          <p:nvPr/>
        </p:nvGraphicFramePr>
        <p:xfrm>
          <a:off x="4803120" y="3289320"/>
          <a:ext cx="6825240" cy="370800"/>
        </p:xfrm>
        <a:graphic>
          <a:graphicData uri="http://schemas.openxmlformats.org/drawingml/2006/table">
            <a:tbl>
              <a:tblPr/>
              <a:tblGrid>
                <a:gridCol w="42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CustomShape 9"/>
          <p:cNvSpPr/>
          <p:nvPr/>
        </p:nvSpPr>
        <p:spPr>
          <a:xfrm>
            <a:off x="98640" y="4918680"/>
            <a:ext cx="11993760" cy="16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766080" y="4728600"/>
            <a:ext cx="10790280" cy="16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What is the 1D index of the cell below the cell with 1D index i?</a:t>
            </a:r>
            <a:endParaRPr lang="en-US" sz="2800" b="0" strike="noStrike" spc="-1">
              <a:latin typeface="Arial"/>
            </a:endParaRPr>
          </a:p>
          <a:p>
            <a:pPr marL="514440" indent="-514080">
              <a:lnSpc>
                <a:spcPct val="9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i + 1	B. i + 4	C. i + row_length	    D. i * row_length – 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E. Insufficient information to determine it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Memory is typically mapped to1D arrays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Need to represent 2D array: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67" name="Table 3"/>
          <p:cNvGraphicFramePr/>
          <p:nvPr/>
        </p:nvGraphicFramePr>
        <p:xfrm>
          <a:off x="1443600" y="2971800"/>
          <a:ext cx="1888920" cy="1483200"/>
        </p:xfrm>
        <a:graphic>
          <a:graphicData uri="http://schemas.openxmlformats.org/drawingml/2006/table">
            <a:tbl>
              <a:tblPr/>
              <a:tblGrid>
                <a:gridCol w="47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Table 4"/>
          <p:cNvGraphicFramePr/>
          <p:nvPr/>
        </p:nvGraphicFramePr>
        <p:xfrm>
          <a:off x="4803120" y="3289320"/>
          <a:ext cx="6825240" cy="370800"/>
        </p:xfrm>
        <a:graphic>
          <a:graphicData uri="http://schemas.openxmlformats.org/drawingml/2006/table">
            <a:tbl>
              <a:tblPr/>
              <a:tblGrid>
                <a:gridCol w="42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3" name="CustomShape 9"/>
          <p:cNvSpPr/>
          <p:nvPr/>
        </p:nvSpPr>
        <p:spPr>
          <a:xfrm>
            <a:off x="98640" y="4918680"/>
            <a:ext cx="11993760" cy="16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0"/>
          <p:cNvSpPr/>
          <p:nvPr/>
        </p:nvSpPr>
        <p:spPr>
          <a:xfrm>
            <a:off x="766080" y="4800600"/>
            <a:ext cx="10790280" cy="16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What is the 1D index of the cell below the cell with 1D index i?</a:t>
            </a:r>
            <a:endParaRPr lang="en-US" sz="2800" b="0" strike="noStrike" spc="-1">
              <a:latin typeface="Arial"/>
            </a:endParaRPr>
          </a:p>
          <a:p>
            <a:pPr marL="514440" indent="-514080">
              <a:lnSpc>
                <a:spcPct val="9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i + 1	B. i + 4	C. </a:t>
            </a:r>
            <a:r>
              <a:rPr lang="en-US" sz="2800" b="0" u="sng" strike="noStrike" spc="-1">
                <a:solidFill>
                  <a:srgbClr val="4472C4"/>
                </a:solidFill>
                <a:uFillTx/>
                <a:latin typeface="Calibri Light"/>
              </a:rPr>
              <a:t>i + row_length</a:t>
            </a: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	    D. i * row_length – 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E. Insufficient information to determine it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825560"/>
            <a:ext cx="10515240" cy="99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cudaMemcpy only transfers 1D arrays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need to represent 2D array:</a:t>
            </a:r>
          </a:p>
        </p:txBody>
      </p:sp>
      <p:graphicFrame>
        <p:nvGraphicFramePr>
          <p:cNvPr id="177" name="Table 3"/>
          <p:cNvGraphicFramePr/>
          <p:nvPr/>
        </p:nvGraphicFramePr>
        <p:xfrm>
          <a:off x="1443600" y="2971800"/>
          <a:ext cx="1888920" cy="1483200"/>
        </p:xfrm>
        <a:graphic>
          <a:graphicData uri="http://schemas.openxmlformats.org/drawingml/2006/table">
            <a:tbl>
              <a:tblPr/>
              <a:tblGrid>
                <a:gridCol w="47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8" name="Table 4"/>
          <p:cNvGraphicFramePr/>
          <p:nvPr/>
        </p:nvGraphicFramePr>
        <p:xfrm>
          <a:off x="4803120" y="3289320"/>
          <a:ext cx="6825240" cy="370800"/>
        </p:xfrm>
        <a:graphic>
          <a:graphicData uri="http://schemas.openxmlformats.org/drawingml/2006/table">
            <a:tbl>
              <a:tblPr/>
              <a:tblGrid>
                <a:gridCol w="42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CustomShape 5"/>
          <p:cNvSpPr/>
          <p:nvPr/>
        </p:nvSpPr>
        <p:spPr>
          <a:xfrm>
            <a:off x="2655720" y="3474720"/>
            <a:ext cx="1766160" cy="52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4174920" y="3938040"/>
            <a:ext cx="1450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cell (x, y)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7770960" y="3931920"/>
            <a:ext cx="32245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cell y*row_length + x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7606440" y="3454560"/>
            <a:ext cx="549360" cy="51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CustomShape 9"/>
          <p:cNvSpPr/>
          <p:nvPr/>
        </p:nvSpPr>
        <p:spPr>
          <a:xfrm>
            <a:off x="596520" y="4620600"/>
            <a:ext cx="11032200" cy="16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Which test determines if the cell with 1D index i is on the right edge (of the 2D matrix)?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A. i % row_length == 0				        B. i % col_length == 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C. i + row_length &gt;= row_length * col_length	        D. i % row_length == row_length – 1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E. Not exactly one of the above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25560"/>
            <a:ext cx="10515240" cy="99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cudaMemcpy only transfers 1D arrays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need to represent 2D array:</a:t>
            </a:r>
          </a:p>
        </p:txBody>
      </p:sp>
      <p:graphicFrame>
        <p:nvGraphicFramePr>
          <p:cNvPr id="186" name="Table 3"/>
          <p:cNvGraphicFramePr/>
          <p:nvPr/>
        </p:nvGraphicFramePr>
        <p:xfrm>
          <a:off x="1443600" y="2971800"/>
          <a:ext cx="1888920" cy="1483200"/>
        </p:xfrm>
        <a:graphic>
          <a:graphicData uri="http://schemas.openxmlformats.org/drawingml/2006/table">
            <a:tbl>
              <a:tblPr/>
              <a:tblGrid>
                <a:gridCol w="47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7" name="Table 4"/>
          <p:cNvGraphicFramePr/>
          <p:nvPr/>
        </p:nvGraphicFramePr>
        <p:xfrm>
          <a:off x="4803120" y="3289320"/>
          <a:ext cx="6825240" cy="370800"/>
        </p:xfrm>
        <a:graphic>
          <a:graphicData uri="http://schemas.openxmlformats.org/drawingml/2006/table">
            <a:tbl>
              <a:tblPr/>
              <a:tblGrid>
                <a:gridCol w="42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" name="CustomShape 5"/>
          <p:cNvSpPr/>
          <p:nvPr/>
        </p:nvSpPr>
        <p:spPr>
          <a:xfrm>
            <a:off x="2655720" y="3474720"/>
            <a:ext cx="1766160" cy="52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4174920" y="3938040"/>
            <a:ext cx="1450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cell (x, y)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7770960" y="3931920"/>
            <a:ext cx="32245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cell y*row_length + x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7606440" y="3454560"/>
            <a:ext cx="549360" cy="51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96520" y="4620600"/>
            <a:ext cx="11032200" cy="16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Which test determines if the cell with 1D index i is on the right edge (of the 2D matrix)?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A. i % row_length == 0				        B. i % col_length == 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C. i + row_length &gt;= row_length * col_length	        D. </a:t>
            </a:r>
            <a:r>
              <a:rPr lang="en-US" sz="2400" b="0" u="sng" strike="noStrike" spc="-1">
                <a:solidFill>
                  <a:srgbClr val="4472C4"/>
                </a:solidFill>
                <a:uFillTx/>
                <a:latin typeface="Calibri Light"/>
              </a:rPr>
              <a:t>i % row_length == row_length – 1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E. Not exactly one of the above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GPGPU programming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(General-Purpose Graphics Processing Unit)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33800" y="1825560"/>
            <a:ext cx="112510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Graphics processing requires many similar operations in “graphics pipeline”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Triangles going through rotation and scaling, shading, and texturing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Graphics Processing Units (GPUs) develop to meet this need and then get converted for general purpose programs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SYCL is an XPU (GPU, CPU and FPGA) design and  extension of C++ to support Heterogeneous programming developed by the Khronos group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Alternatives for GPUs include OpenCL, CUDA, ROCm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Programming model: Memory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Program mainly runs on “Host” (= CPU), but can call functions on “Devices” (= GPU, FPGA, CPU)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Host and Device can have separate address spaces (at least historically)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Memory may need to be explicitly transferred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SYCL can automate some of the transfers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29" name="Content Placeholder 4"/>
          <p:cNvPicPr/>
          <p:nvPr/>
        </p:nvPicPr>
        <p:blipFill>
          <a:blip r:embed="rId2"/>
          <a:stretch/>
        </p:blipFill>
        <p:spPr>
          <a:xfrm>
            <a:off x="3247920" y="4953960"/>
            <a:ext cx="4503600" cy="166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Programming model: Processing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XPU can run many threads simultaneously, but not independently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Performance benefits obtained from SIMD = Single Instruction, Multiple Data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SYCL abstracts away SIMD parallelism to enable the same code to run on different compute devices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Programmer writes function to run on device (kernel)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All the threads run the function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“Hello World” for SYCL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Overview of a SYCL program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host code:</a:t>
            </a:r>
            <a:endParaRPr lang="en-US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Setup problem call kernel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device code:</a:t>
            </a:r>
            <a:endParaRPr lang="en-US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Allocate memory on device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Copy data from host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Kernel call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Copy results to host (can be done implicitly on expiry of scope)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Free device memory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(can be done implicitly on expiry of scope)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q.submit([&amp;](cl::sycl::handler&amp; cgh)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determine thread ID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bounds check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Adding vectors and Hello World using SYCL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(Not actually fast…)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                         [=] (cl::sycl::id&lt;1&gt; tid)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[=] (cl::sycl::nd_item&lt;1&gt; item)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Why use more than a single block?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Limited number of threads per block (depends on card being used)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Why not use N blocks?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Threads in block share variables (__shared__) and have barrier (__syncthreads())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Also, technically limited (w/ newer cards, the limit is 2</a:t>
            </a:r>
            <a:r>
              <a:rPr lang="en-US" sz="2400" b="0" strike="noStrike" spc="-1" baseline="30000">
                <a:solidFill>
                  <a:srgbClr val="FFFFFF"/>
                </a:solidFill>
                <a:latin typeface="Calibri"/>
              </a:rPr>
              <a:t>31</a:t>
            </a: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 – 1)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                         [=] (cl::sycl::id&lt;1&gt; tid)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[=] (cl::sycl::nd_item&lt;1&gt; item)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Why use more than a single block?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Limited number of threads per block (depends on card being used)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Why not use N blocks?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Threads in block share variables (__shared__) and have barrier (__syncthreads())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Also, technically limited (w/ newer cards, the limit is 2</a:t>
            </a:r>
            <a:r>
              <a:rPr lang="en-US" sz="2400" b="0" strike="noStrike" spc="-1" baseline="30000">
                <a:solidFill>
                  <a:srgbClr val="FFFFFF"/>
                </a:solidFill>
                <a:latin typeface="Calibri"/>
              </a:rPr>
              <a:t>31</a:t>
            </a: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 – 1)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ftalk_wid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uch_slides_template_wide" id="{E05F432F-99A9-0944-A279-EA19BADE304E}" vid="{CC5DEB4D-F4D2-FD40-80EA-5F5EE3D0493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22592</TotalTime>
  <Words>1147</Words>
  <Application>Microsoft Macintosh PowerPoint</Application>
  <PresentationFormat>Widescreen</PresentationFormat>
  <Paragraphs>124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conftalk_wide</vt:lpstr>
      <vt:lpstr>SYCL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</dc:title>
  <dc:subject/>
  <dc:creator>Microsoft Office User</dc:creator>
  <dc:description/>
  <cp:lastModifiedBy>Qasem, Apan M</cp:lastModifiedBy>
  <cp:revision>43</cp:revision>
  <cp:lastPrinted>2021-03-10T21:12:47Z</cp:lastPrinted>
  <dcterms:created xsi:type="dcterms:W3CDTF">2018-10-26T06:15:01Z</dcterms:created>
  <dcterms:modified xsi:type="dcterms:W3CDTF">2021-08-22T14:57:38Z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