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80425-F5BB-3C48-9C49-E25BDA41876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09EE-E92B-7A4F-8937-E1762D18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2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BEDA-EA79-CC4B-8964-092F4F6F161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9835-060C-8C47-BAA0-AFFECD04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8601" y="3007582"/>
            <a:ext cx="8604745" cy="3260517"/>
            <a:chOff x="228601" y="3007582"/>
            <a:chExt cx="8604745" cy="3260517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1" y="3154912"/>
              <a:ext cx="8604745" cy="3113187"/>
              <a:chOff x="228601" y="3154912"/>
              <a:chExt cx="8604745" cy="3113187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228601" y="3154912"/>
                <a:ext cx="8604745" cy="3113187"/>
                <a:chOff x="184532" y="3836193"/>
                <a:chExt cx="8043671" cy="3575019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969009" y="3897346"/>
                  <a:ext cx="23979" cy="3513866"/>
                </a:xfrm>
                <a:prstGeom prst="straightConnector1">
                  <a:avLst/>
                </a:prstGeom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1215157" y="3836193"/>
                  <a:ext cx="1524000" cy="644505"/>
                  <a:chOff x="-2290043" y="4545518"/>
                  <a:chExt cx="1524000" cy="935244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-2290043" y="4545518"/>
                    <a:ext cx="1524000" cy="666335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CS I</a:t>
                    </a: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-2290043" y="5211851"/>
                    <a:ext cx="1524000" cy="268911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A</a:t>
                    </a:r>
                    <a:endParaRPr lang="en-US" sz="1200" b="1" dirty="0">
                      <a:solidFill>
                        <a:srgbClr val="008000"/>
                      </a:solidFill>
                      <a:cs typeface="Optima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074967" y="3836193"/>
                  <a:ext cx="1524001" cy="644504"/>
                  <a:chOff x="1321573" y="4545492"/>
                  <a:chExt cx="1524001" cy="935239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1321574" y="4545492"/>
                    <a:ext cx="1524000" cy="666333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CS II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321573" y="5211821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A, B</a:t>
                    </a: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060436" y="4814049"/>
                  <a:ext cx="1524001" cy="634274"/>
                  <a:chOff x="307042" y="4587145"/>
                  <a:chExt cx="1524001" cy="920401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07043" y="4587145"/>
                    <a:ext cx="1524000" cy="666335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Data Structures</a:t>
                    </a: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07042" y="5238635"/>
                    <a:ext cx="1524000" cy="268911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B, D, E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6172200" y="4785368"/>
                  <a:ext cx="1524001" cy="644505"/>
                  <a:chOff x="2667000" y="4545493"/>
                  <a:chExt cx="1524001" cy="935240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2667001" y="4545493"/>
                    <a:ext cx="1524000" cy="666333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Computer Architecture</a:t>
                    </a: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2667000" y="5211823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C, E</a:t>
                    </a: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833318" y="5881105"/>
                  <a:ext cx="1524000" cy="644512"/>
                  <a:chOff x="1328912" y="4697884"/>
                  <a:chExt cx="1524000" cy="935253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328912" y="4697884"/>
                    <a:ext cx="1524000" cy="666334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Mobile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Computing</a:t>
                    </a: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328912" y="5364227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C, D 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215158" y="5881108"/>
                  <a:ext cx="1524000" cy="631883"/>
                  <a:chOff x="1215158" y="4697880"/>
                  <a:chExt cx="1524000" cy="916928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1215158" y="4697880"/>
                    <a:ext cx="1524000" cy="666336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Operating</a:t>
                    </a:r>
                  </a:p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Systems</a:t>
                    </a: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215158" y="5345898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A,E</a:t>
                    </a:r>
                  </a:p>
                </p:txBody>
              </p: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3047206" y="5881109"/>
                  <a:ext cx="1524000" cy="644506"/>
                  <a:chOff x="1295400" y="4697870"/>
                  <a:chExt cx="1524000" cy="935241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1295400" y="4697870"/>
                    <a:ext cx="1524000" cy="66633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Compilers</a:t>
                    </a: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295400" y="5364202"/>
                    <a:ext cx="1524000" cy="268909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C,E</a:t>
                    </a: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704203" y="5881109"/>
                  <a:ext cx="1524000" cy="644506"/>
                  <a:chOff x="1447197" y="4697870"/>
                  <a:chExt cx="1524000" cy="93524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1447197" y="4697870"/>
                    <a:ext cx="1524000" cy="666332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Special Topics</a:t>
                    </a: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447197" y="5364202"/>
                    <a:ext cx="1524000" cy="268909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B,C,</a:t>
                    </a:r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D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  <a:cs typeface="Optima"/>
                      </a:rPr>
                      <a:t>,E</a:t>
                    </a: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86200" y="6688559"/>
                  <a:ext cx="1524000" cy="722653"/>
                  <a:chOff x="1295400" y="4432117"/>
                  <a:chExt cx="1524000" cy="1048645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95400" y="4432117"/>
                    <a:ext cx="1524000" cy="779732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1100" dirty="0">
                        <a:solidFill>
                          <a:srgbClr val="000000"/>
                        </a:solidFill>
                        <a:cs typeface="Optima"/>
                      </a:rPr>
                      <a:t>Parallel Programming</a:t>
                    </a: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1295400" y="5211852"/>
                    <a:ext cx="1524000" cy="268910"/>
                  </a:xfrm>
                  <a:prstGeom prst="rect">
                    <a:avLst/>
                  </a:prstGeom>
                  <a:solidFill>
                    <a:srgbClr val="FFF9C5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cs typeface="Optima"/>
                      </a:rPr>
                      <a:t>B,C,D,E</a:t>
                    </a:r>
                  </a:p>
                </p:txBody>
              </p:sp>
            </p:grpSp>
            <p:sp>
              <p:nvSpPr>
                <p:cNvPr id="121" name="TextBox 120"/>
                <p:cNvSpPr txBox="1"/>
                <p:nvPr/>
              </p:nvSpPr>
              <p:spPr>
                <a:xfrm>
                  <a:off x="184532" y="3836194"/>
                  <a:ext cx="1210933" cy="31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freshman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19158" y="7036594"/>
                  <a:ext cx="595242" cy="31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senior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5400000">
                  <a:off x="424982" y="5483025"/>
                  <a:ext cx="701838" cy="258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cs typeface="Optima"/>
                    </a:rPr>
                    <a:t>Year</a:t>
                  </a:r>
                </a:p>
              </p:txBody>
            </p:sp>
          </p:grpSp>
          <p:cxnSp>
            <p:nvCxnSpPr>
              <p:cNvPr id="134" name="Straight Arrow Connector 133"/>
              <p:cNvCxnSpPr>
                <a:stCxn id="87" idx="1"/>
                <a:endCxn id="38" idx="3"/>
              </p:cNvCxnSpPr>
              <p:nvPr/>
            </p:nvCxnSpPr>
            <p:spPr>
              <a:xfrm flipH="1">
                <a:off x="2961420" y="3354848"/>
                <a:ext cx="359235" cy="0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64" idx="3"/>
                <a:endCxn id="99" idx="1"/>
              </p:cNvCxnSpPr>
              <p:nvPr/>
            </p:nvCxnSpPr>
            <p:spPr>
              <a:xfrm>
                <a:off x="6226353" y="4181404"/>
                <a:ext cx="407578" cy="2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>
                <a:stCxn id="89" idx="2"/>
                <a:endCxn id="93" idx="0"/>
              </p:cNvCxnSpPr>
              <p:nvPr/>
            </p:nvCxnSpPr>
            <p:spPr>
              <a:xfrm rot="5400000">
                <a:off x="3448014" y="3318653"/>
                <a:ext cx="290289" cy="1085297"/>
              </a:xfrm>
              <a:prstGeom prst="bentConnector3">
                <a:avLst>
                  <a:gd name="adj1" fmla="val 42922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97" idx="2"/>
                <a:endCxn id="69" idx="0"/>
              </p:cNvCxnSpPr>
              <p:nvPr/>
            </p:nvCxnSpPr>
            <p:spPr>
              <a:xfrm rot="16200000" flipH="1">
                <a:off x="3420976" y="4188314"/>
                <a:ext cx="279917" cy="1020853"/>
              </a:xfrm>
              <a:prstGeom prst="bentConnector3">
                <a:avLst>
                  <a:gd name="adj1" fmla="val 5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96049" y="3981468"/>
                <a:ext cx="1630304" cy="399872"/>
              </a:xfrm>
              <a:prstGeom prst="rect">
                <a:avLst/>
              </a:prstGeom>
              <a:solidFill>
                <a:srgbClr val="C6D9F1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cs typeface="Optima"/>
                  </a:rPr>
                  <a:t>Organization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96049" y="4381340"/>
                <a:ext cx="1630304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cs typeface="Optima"/>
                  </a:rPr>
                  <a:t>C</a:t>
                </a:r>
              </a:p>
            </p:txBody>
          </p:sp>
          <p:cxnSp>
            <p:nvCxnSpPr>
              <p:cNvPr id="79" name="Curved Connector 139"/>
              <p:cNvCxnSpPr>
                <a:stCxn id="87" idx="3"/>
                <a:endCxn id="64" idx="0"/>
              </p:cNvCxnSpPr>
              <p:nvPr/>
            </p:nvCxnSpPr>
            <p:spPr>
              <a:xfrm>
                <a:off x="4950959" y="3354848"/>
                <a:ext cx="460242" cy="626620"/>
              </a:xfrm>
              <a:prstGeom prst="bentConnector2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1176686" y="4838700"/>
                <a:ext cx="751011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>
                <a:off x="3934144" y="48387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81262" y="3007582"/>
              <a:ext cx="1636961" cy="633187"/>
              <a:chOff x="6831960" y="2881843"/>
              <a:chExt cx="1636961" cy="63318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831960" y="2881843"/>
                <a:ext cx="1636961" cy="633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prerequisite</a:t>
                </a:r>
              </a:p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 </a:t>
                </a:r>
                <a:br>
                  <a:rPr lang="en-US" sz="1000" dirty="0">
                    <a:latin typeface="Arial"/>
                    <a:cs typeface="Arial"/>
                  </a:rPr>
                </a:br>
                <a:r>
                  <a:rPr lang="en-US" sz="1000" dirty="0">
                    <a:latin typeface="Arial"/>
                    <a:cs typeface="Arial"/>
                  </a:rPr>
                  <a:t>required course</a:t>
                </a:r>
              </a:p>
              <a:p>
                <a:pPr algn="r">
                  <a:lnSpc>
                    <a:spcPct val="70000"/>
                  </a:lnSpc>
                </a:pPr>
                <a:endParaRPr lang="en-US" sz="1000" dirty="0">
                  <a:latin typeface="Arial"/>
                  <a:cs typeface="Arial"/>
                </a:endParaRPr>
              </a:p>
              <a:p>
                <a:pPr algn="r">
                  <a:lnSpc>
                    <a:spcPct val="70000"/>
                  </a:lnSpc>
                </a:pPr>
                <a:r>
                  <a:rPr lang="en-US" sz="1000" dirty="0">
                    <a:latin typeface="Arial"/>
                    <a:cs typeface="Arial"/>
                  </a:rPr>
                  <a:t>elective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6955818" y="2975924"/>
                <a:ext cx="327937" cy="1383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6955818" y="3110563"/>
                <a:ext cx="316222" cy="121546"/>
              </a:xfrm>
              <a:prstGeom prst="rect">
                <a:avLst/>
              </a:prstGeom>
              <a:solidFill>
                <a:srgbClr val="C6D9F1"/>
              </a:solidFill>
              <a:ln w="12700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cs typeface="Opti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57259" y="3308479"/>
                <a:ext cx="316222" cy="121546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00" dirty="0">
                  <a:solidFill>
                    <a:srgbClr val="000000"/>
                  </a:solidFill>
                  <a:cs typeface="Optim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3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464335" y="720803"/>
            <a:ext cx="8254442" cy="2336526"/>
            <a:chOff x="517466" y="265723"/>
            <a:chExt cx="7716209" cy="2683143"/>
          </a:xfrm>
        </p:grpSpPr>
        <p:grpSp>
          <p:nvGrpSpPr>
            <p:cNvPr id="3" name="Group 12"/>
            <p:cNvGrpSpPr/>
            <p:nvPr/>
          </p:nvGrpSpPr>
          <p:grpSpPr>
            <a:xfrm>
              <a:off x="1296194" y="990600"/>
              <a:ext cx="1751806" cy="1474383"/>
              <a:chOff x="1447800" y="674225"/>
              <a:chExt cx="1828800" cy="849173"/>
            </a:xfrm>
            <a:effectLst/>
          </p:grpSpPr>
          <p:sp>
            <p:nvSpPr>
              <p:cNvPr id="14" name="Rounded Rectangle 13"/>
              <p:cNvSpPr/>
              <p:nvPr/>
            </p:nvSpPr>
            <p:spPr>
              <a:xfrm>
                <a:off x="1447800" y="674225"/>
                <a:ext cx="1828800" cy="849173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Data and Task Parallelism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Divide-and-conquer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Dynamic Programming</a:t>
                </a:r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>
                <a:off x="1447800" y="674225"/>
                <a:ext cx="1828800" cy="340373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B. Parallelization Techniques and Parallel Algorithms</a:t>
                </a:r>
              </a:p>
            </p:txBody>
          </p:sp>
        </p:grpSp>
        <p:grpSp>
          <p:nvGrpSpPr>
            <p:cNvPr id="5" name="Group 15"/>
            <p:cNvGrpSpPr/>
            <p:nvPr/>
          </p:nvGrpSpPr>
          <p:grpSpPr>
            <a:xfrm>
              <a:off x="5029200" y="1219200"/>
              <a:ext cx="1828800" cy="1320800"/>
              <a:chOff x="1447800" y="476250"/>
              <a:chExt cx="1828800" cy="990600"/>
            </a:xfrm>
            <a:effectLst/>
          </p:grpSpPr>
          <p:sp>
            <p:nvSpPr>
              <p:cNvPr id="17" name="Rounded Rectangle 16"/>
              <p:cNvSpPr/>
              <p:nvPr/>
            </p:nvSpPr>
            <p:spPr>
              <a:xfrm>
                <a:off x="1447800" y="476250"/>
                <a:ext cx="1828800" cy="99060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Communication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Synchronization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Scheduling for Power and Performance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Data Dependence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18" name="Round Same Side Corner Rectangle 17"/>
              <p:cNvSpPr/>
              <p:nvPr/>
            </p:nvSpPr>
            <p:spPr>
              <a:xfrm>
                <a:off x="1447800" y="476250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D. Task Orchestration</a:t>
                </a:r>
              </a:p>
            </p:txBody>
          </p:sp>
        </p:grpSp>
        <p:grpSp>
          <p:nvGrpSpPr>
            <p:cNvPr id="6" name="Group 18"/>
            <p:cNvGrpSpPr/>
            <p:nvPr/>
          </p:nvGrpSpPr>
          <p:grpSpPr>
            <a:xfrm>
              <a:off x="3124200" y="1752600"/>
              <a:ext cx="1828800" cy="1196266"/>
              <a:chOff x="1447800" y="604026"/>
              <a:chExt cx="1828800" cy="751314"/>
            </a:xfrm>
            <a:effectLst/>
          </p:grpSpPr>
          <p:sp>
            <p:nvSpPr>
              <p:cNvPr id="20" name="Rounded Rectangle 19"/>
              <p:cNvSpPr/>
              <p:nvPr/>
            </p:nvSpPr>
            <p:spPr>
              <a:xfrm>
                <a:off x="1447800" y="604026"/>
                <a:ext cx="1828800" cy="751314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SMP, Clusters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NUMA, UMA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Sharing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Coherence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1447800" y="604026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C. Parallel Architectures</a:t>
                </a:r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7010401" y="265723"/>
              <a:ext cx="1223274" cy="2683143"/>
              <a:chOff x="6436999" y="196977"/>
              <a:chExt cx="1226862" cy="2466530"/>
            </a:xfrm>
            <a:effectLst/>
          </p:grpSpPr>
          <p:sp>
            <p:nvSpPr>
              <p:cNvPr id="27" name="Rounded Rectangle 26"/>
              <p:cNvSpPr/>
              <p:nvPr/>
            </p:nvSpPr>
            <p:spPr>
              <a:xfrm>
                <a:off x="6437000" y="196977"/>
                <a:ext cx="1226861" cy="2466530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Speedup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Efficiency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Scalability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Cache Locality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Load Balancing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Complexity Analysis</a:t>
                </a: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6436999" y="196977"/>
                <a:ext cx="1226861" cy="3048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E. Performance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V="1">
              <a:off x="969009" y="304800"/>
              <a:ext cx="21593" cy="2644066"/>
            </a:xfrm>
            <a:prstGeom prst="straightConnector1">
              <a:avLst/>
            </a:prstGeom>
            <a:ln w="12700" cmpd="sng" algn="ctr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1"/>
            <p:cNvGrpSpPr/>
            <p:nvPr/>
          </p:nvGrpSpPr>
          <p:grpSpPr>
            <a:xfrm>
              <a:off x="1295400" y="265723"/>
              <a:ext cx="5638800" cy="647193"/>
              <a:chOff x="1447800" y="762000"/>
              <a:chExt cx="1828800" cy="800309"/>
            </a:xfrm>
            <a:effectLst/>
          </p:grpSpPr>
          <p:sp>
            <p:nvSpPr>
              <p:cNvPr id="56" name="Rounded Rectangle 55"/>
              <p:cNvSpPr/>
              <p:nvPr/>
            </p:nvSpPr>
            <p:spPr>
              <a:xfrm>
                <a:off x="1447800" y="762001"/>
                <a:ext cx="1828800" cy="800308"/>
              </a:xfrm>
              <a:prstGeom prst="roundRect">
                <a:avLst/>
              </a:prstGeom>
              <a:noFill/>
              <a:ln w="12700" cap="sq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  <a:p>
                <a:pPr algn="ctr"/>
                <a:br>
                  <a:rPr lang="en-US" sz="1000" dirty="0">
                    <a:solidFill>
                      <a:schemeClr val="tx1"/>
                    </a:solidFill>
                    <a:cs typeface="Optima"/>
                  </a:rPr>
                </a:br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Concurrency and Parallelism, Decomposition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cs typeface="Optima"/>
                  </a:rPr>
                  <a:t>Power and Performance</a:t>
                </a:r>
                <a:br>
                  <a:rPr lang="en-US" sz="800" dirty="0">
                    <a:solidFill>
                      <a:schemeClr val="tx1"/>
                    </a:solidFill>
                    <a:cs typeface="Optima"/>
                  </a:rPr>
                </a:br>
                <a:br>
                  <a:rPr lang="en-US" sz="800" dirty="0">
                    <a:solidFill>
                      <a:schemeClr val="tx1"/>
                    </a:solidFill>
                    <a:cs typeface="Optima"/>
                  </a:rPr>
                </a:br>
                <a:endParaRPr lang="en-US" sz="800" dirty="0">
                  <a:solidFill>
                    <a:schemeClr val="tx1"/>
                  </a:solidFill>
                  <a:cs typeface="Optima"/>
                </a:endParaRPr>
              </a:p>
            </p:txBody>
          </p:sp>
          <p:sp>
            <p:nvSpPr>
              <p:cNvPr id="57" name="Round Same Side Corner Rectangle 56"/>
              <p:cNvSpPr/>
              <p:nvPr/>
            </p:nvSpPr>
            <p:spPr>
              <a:xfrm>
                <a:off x="1447800" y="762000"/>
                <a:ext cx="1828800" cy="266700"/>
              </a:xfrm>
              <a:prstGeom prst="round2SameRect">
                <a:avLst/>
              </a:prstGeom>
              <a:solidFill>
                <a:srgbClr val="CCFFCC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cs typeface="Optima"/>
                  </a:rPr>
                  <a:t>A. Elementary Notions</a:t>
                </a: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49452" y="2590802"/>
              <a:ext cx="41955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cs typeface="Optima"/>
                </a:rPr>
                <a:t>low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7466" y="265723"/>
              <a:ext cx="475516" cy="30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cs typeface="Optima"/>
                </a:rPr>
                <a:t>high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38232" y="1436164"/>
              <a:ext cx="1449285" cy="402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cs typeface="Optima"/>
                </a:rPr>
                <a:t>Level of 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22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6A1D959-C5F6-7B31-8484-84E731F04823}"/>
              </a:ext>
            </a:extLst>
          </p:cNvPr>
          <p:cNvGrpSpPr/>
          <p:nvPr/>
        </p:nvGrpSpPr>
        <p:grpSpPr>
          <a:xfrm>
            <a:off x="446242" y="903405"/>
            <a:ext cx="8395898" cy="2764705"/>
            <a:chOff x="446242" y="903405"/>
            <a:chExt cx="8395898" cy="2764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6469FA-7526-0476-CEFE-E3A9B5FDF7FA}"/>
                </a:ext>
              </a:extLst>
            </p:cNvPr>
            <p:cNvSpPr/>
            <p:nvPr/>
          </p:nvSpPr>
          <p:spPr>
            <a:xfrm>
              <a:off x="446242" y="903405"/>
              <a:ext cx="8395898" cy="2764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40815D-B2FF-F674-A306-30CBEA0FBF98}"/>
                </a:ext>
              </a:extLst>
            </p:cNvPr>
            <p:cNvGrpSpPr/>
            <p:nvPr/>
          </p:nvGrpSpPr>
          <p:grpSpPr>
            <a:xfrm>
              <a:off x="472966" y="1067643"/>
              <a:ext cx="8224792" cy="2336529"/>
              <a:chOff x="472966" y="1067643"/>
              <a:chExt cx="8224792" cy="2336529"/>
            </a:xfrm>
          </p:grpSpPr>
          <p:grpSp>
            <p:nvGrpSpPr>
              <p:cNvPr id="3" name="Group 12"/>
              <p:cNvGrpSpPr/>
              <p:nvPr/>
            </p:nvGrpSpPr>
            <p:grpSpPr>
              <a:xfrm>
                <a:off x="1303021" y="1698879"/>
                <a:ext cx="1867269" cy="1033352"/>
                <a:chOff x="1447800" y="674225"/>
                <a:chExt cx="1828800" cy="683451"/>
              </a:xfrm>
              <a:effectLst/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447800" y="674225"/>
                  <a:ext cx="1828800" cy="683451"/>
                </a:xfrm>
                <a:prstGeom prst="roundRect">
                  <a:avLst/>
                </a:prstGeom>
                <a:noFill/>
                <a:ln w="12700" cap="sq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Hybrid Algorithms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Hybrid Design Patterns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GPU Algorithms</a:t>
                  </a: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15" name="Round Same Side Corner Rectangle 14"/>
                <p:cNvSpPr/>
                <p:nvPr/>
              </p:nvSpPr>
              <p:spPr>
                <a:xfrm>
                  <a:off x="1447800" y="674225"/>
                  <a:ext cx="1828800" cy="302389"/>
                </a:xfrm>
                <a:prstGeom prst="round2SameRect">
                  <a:avLst/>
                </a:prstGeom>
                <a:solidFill>
                  <a:srgbClr val="CCFFCC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B. Algorithms</a:t>
                  </a:r>
                </a:p>
              </p:txBody>
            </p:sp>
          </p:grpSp>
          <p:grpSp>
            <p:nvGrpSpPr>
              <p:cNvPr id="5" name="Group 15"/>
              <p:cNvGrpSpPr/>
              <p:nvPr/>
            </p:nvGrpSpPr>
            <p:grpSpPr>
              <a:xfrm>
                <a:off x="4945259" y="1897947"/>
                <a:ext cx="2286153" cy="1150176"/>
                <a:chOff x="1131813" y="476249"/>
                <a:chExt cx="2144788" cy="990601"/>
              </a:xfrm>
              <a:effectLst/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131813" y="476250"/>
                  <a:ext cx="2144788" cy="990600"/>
                </a:xfrm>
                <a:prstGeom prst="roundRect">
                  <a:avLst/>
                </a:prstGeom>
                <a:noFill/>
                <a:ln w="12700" cap="sq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GPU Task Off-loading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Language/API: OpenCL, CUDA, OpenMP</a:t>
                  </a:r>
                  <a:r>
                    <a:rPr lang="en-US" sz="100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, Chapel</a:t>
                  </a:r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18" name="Round Same Side Corner Rectangle 17"/>
                <p:cNvSpPr/>
                <p:nvPr/>
              </p:nvSpPr>
              <p:spPr>
                <a:xfrm>
                  <a:off x="1131813" y="476249"/>
                  <a:ext cx="2144787" cy="393768"/>
                </a:xfrm>
                <a:prstGeom prst="round2SameRect">
                  <a:avLst/>
                </a:prstGeom>
                <a:solidFill>
                  <a:srgbClr val="CCFFCC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D. Programming Models</a:t>
                  </a:r>
                </a:p>
              </p:txBody>
            </p:sp>
          </p:grpSp>
          <p:grpSp>
            <p:nvGrpSpPr>
              <p:cNvPr id="6" name="Group 18"/>
              <p:cNvGrpSpPr/>
              <p:nvPr/>
            </p:nvGrpSpPr>
            <p:grpSpPr>
              <a:xfrm>
                <a:off x="3251512" y="2207610"/>
                <a:ext cx="1531297" cy="1196562"/>
                <a:chOff x="1447800" y="492358"/>
                <a:chExt cx="1436609" cy="862982"/>
              </a:xfrm>
              <a:effectLst/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447801" y="492360"/>
                  <a:ext cx="1436608" cy="862980"/>
                </a:xfrm>
                <a:prstGeom prst="roundRect">
                  <a:avLst/>
                </a:prstGeom>
                <a:noFill/>
                <a:ln w="12700" cap="sq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b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</a:br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b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ISA  Diversity: ARM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GPU Memory Hierarchy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Embedded Systems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Coherence  Protocol</a:t>
                  </a: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1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21" name="Round Same Side Corner Rectangle 20"/>
                <p:cNvSpPr/>
                <p:nvPr/>
              </p:nvSpPr>
              <p:spPr>
                <a:xfrm>
                  <a:off x="1447800" y="492358"/>
                  <a:ext cx="1436609" cy="329741"/>
                </a:xfrm>
                <a:prstGeom prst="round2SameRect">
                  <a:avLst/>
                </a:prstGeom>
                <a:solidFill>
                  <a:srgbClr val="CCFFCC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C. Architecture</a:t>
                  </a:r>
                </a:p>
              </p:txBody>
            </p:sp>
          </p:grpSp>
          <p:grpSp>
            <p:nvGrpSpPr>
              <p:cNvPr id="7" name="Group 96"/>
              <p:cNvGrpSpPr/>
              <p:nvPr/>
            </p:nvGrpSpPr>
            <p:grpSpPr>
              <a:xfrm>
                <a:off x="7393857" y="1067643"/>
                <a:ext cx="1303901" cy="2336527"/>
                <a:chOff x="6436999" y="196976"/>
                <a:chExt cx="1226862" cy="2466531"/>
              </a:xfrm>
              <a:effectLst/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6437000" y="196977"/>
                  <a:ext cx="1226861" cy="2466530"/>
                </a:xfrm>
                <a:prstGeom prst="roundRect">
                  <a:avLst/>
                </a:prstGeom>
                <a:noFill/>
                <a:ln w="12700" cap="sq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Speedup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Efficiency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Power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Scalability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Load Balancing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Data Locality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Data Movement</a:t>
                  </a:r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6436999" y="196976"/>
                  <a:ext cx="1226861" cy="482639"/>
                </a:xfrm>
                <a:prstGeom prst="round2SameRect">
                  <a:avLst/>
                </a:prstGeom>
                <a:solidFill>
                  <a:srgbClr val="CCFFCC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E. Performance</a:t>
                  </a: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 flipV="1">
                <a:off x="954271" y="1101673"/>
                <a:ext cx="0" cy="2302497"/>
              </a:xfrm>
              <a:prstGeom prst="straightConnector1">
                <a:avLst/>
              </a:prstGeom>
              <a:ln w="12700" cmpd="sng" algn="ctr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11"/>
              <p:cNvGrpSpPr/>
              <p:nvPr/>
            </p:nvGrpSpPr>
            <p:grpSpPr>
              <a:xfrm>
                <a:off x="1302174" y="1067644"/>
                <a:ext cx="6010459" cy="563587"/>
                <a:chOff x="1447800" y="762000"/>
                <a:chExt cx="1828800" cy="800309"/>
              </a:xfrm>
              <a:effectLst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447800" y="762001"/>
                  <a:ext cx="1828800" cy="800308"/>
                </a:xfrm>
                <a:prstGeom prst="roundRect">
                  <a:avLst/>
                </a:prstGeom>
                <a:noFill/>
                <a:ln w="12700" cap="sq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  <a:p>
                  <a:pPr algn="ctr"/>
                  <a:b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Concurrency and Parallelism,  Energy efficiency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Forms of Heterogeneity, Amdahl’s Law and HC</a:t>
                  </a:r>
                </a:p>
                <a:p>
                  <a:pPr algn="ctr"/>
                  <a:br>
                    <a:rPr lang="en-US" sz="8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</a:br>
                  <a:br>
                    <a:rPr lang="en-US" sz="800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</a:br>
                  <a:endParaRPr lang="en-US" sz="800" dirty="0">
                    <a:solidFill>
                      <a:schemeClr val="tx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sp>
              <p:nvSpPr>
                <p:cNvPr id="57" name="Round Same Side Corner Rectangle 56"/>
                <p:cNvSpPr/>
                <p:nvPr/>
              </p:nvSpPr>
              <p:spPr>
                <a:xfrm>
                  <a:off x="1447800" y="762000"/>
                  <a:ext cx="1828800" cy="266700"/>
                </a:xfrm>
                <a:prstGeom prst="round2SameRect">
                  <a:avLst/>
                </a:prstGeom>
                <a:solidFill>
                  <a:srgbClr val="CCFFCC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 Light" charset="0"/>
                      <a:ea typeface="Calibri Light" charset="0"/>
                      <a:cs typeface="Calibri Light" charset="0"/>
                    </a:rPr>
                    <a:t>A. Fundamentals</a:t>
                  </a: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07060" y="3092362"/>
                <a:ext cx="447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alibri Light" charset="0"/>
                    <a:ea typeface="Calibri Light" charset="0"/>
                    <a:cs typeface="Calibri Light" charset="0"/>
                  </a:rPr>
                  <a:t>low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72966" y="1067644"/>
                <a:ext cx="5068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alibri Light" charset="0"/>
                    <a:ea typeface="Calibri Light" charset="0"/>
                    <a:cs typeface="Calibri Light" charset="0"/>
                  </a:rPr>
                  <a:t>high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5400000">
                <a:off x="103519" y="2135761"/>
                <a:ext cx="1262062" cy="253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Calibri Light" charset="0"/>
                    <a:ea typeface="Calibri Light" charset="0"/>
                    <a:cs typeface="Calibri Light" charset="0"/>
                  </a:rPr>
                  <a:t>Level of Abstraction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5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 flipH="1">
            <a:off x="921252" y="494848"/>
            <a:ext cx="25652" cy="3059934"/>
          </a:xfrm>
          <a:prstGeom prst="straightConnector1">
            <a:avLst/>
          </a:prstGeom>
          <a:ln w="12700" cmpd="sng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184570" y="441595"/>
            <a:ext cx="1630304" cy="561246"/>
            <a:chOff x="-2290043" y="4545518"/>
            <a:chExt cx="1524000" cy="935244"/>
          </a:xfrm>
        </p:grpSpPr>
        <p:sp>
          <p:nvSpPr>
            <p:cNvPr id="38" name="Rectangle 37"/>
            <p:cNvSpPr/>
            <p:nvPr/>
          </p:nvSpPr>
          <p:spPr>
            <a:xfrm>
              <a:off x="-2290043" y="4545518"/>
              <a:ext cx="1524000" cy="666335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CS II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2290043" y="5211851"/>
              <a:ext cx="1524000" cy="268911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A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,B,E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174108" y="441595"/>
            <a:ext cx="1630305" cy="561245"/>
            <a:chOff x="1321573" y="4545492"/>
            <a:chExt cx="1524001" cy="935239"/>
          </a:xfrm>
        </p:grpSpPr>
        <p:sp>
          <p:nvSpPr>
            <p:cNvPr id="87" name="Rectangle 86"/>
            <p:cNvSpPr/>
            <p:nvPr/>
          </p:nvSpPr>
          <p:spPr>
            <a:xfrm>
              <a:off x="1321574" y="4545492"/>
              <a:ext cx="1524000" cy="666333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CS I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21573" y="5211821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A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88810" y="1293129"/>
            <a:ext cx="1630305" cy="552337"/>
            <a:chOff x="307042" y="4587145"/>
            <a:chExt cx="1524001" cy="920401"/>
          </a:xfrm>
        </p:grpSpPr>
        <p:sp>
          <p:nvSpPr>
            <p:cNvPr id="93" name="Rectangle 92"/>
            <p:cNvSpPr/>
            <p:nvPr/>
          </p:nvSpPr>
          <p:spPr>
            <a:xfrm>
              <a:off x="307043" y="4587145"/>
              <a:ext cx="1524000" cy="666335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Data Structures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7042" y="5238635"/>
              <a:ext cx="1524000" cy="268911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A,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B, E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87384" y="1268153"/>
            <a:ext cx="1630305" cy="561246"/>
            <a:chOff x="2667000" y="4545493"/>
            <a:chExt cx="1524001" cy="935240"/>
          </a:xfrm>
        </p:grpSpPr>
        <p:sp>
          <p:nvSpPr>
            <p:cNvPr id="99" name="Rectangle 98"/>
            <p:cNvSpPr/>
            <p:nvPr/>
          </p:nvSpPr>
          <p:spPr>
            <a:xfrm>
              <a:off x="2667001" y="4545493"/>
              <a:ext cx="1524000" cy="666333"/>
            </a:xfrm>
            <a:prstGeom prst="rect">
              <a:avLst/>
            </a:prstGeom>
            <a:solidFill>
              <a:srgbClr val="C6D9F1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Computer Architecture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67000" y="5211823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C,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 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055110" y="2222339"/>
            <a:ext cx="1630304" cy="561252"/>
            <a:chOff x="1328912" y="4697884"/>
            <a:chExt cx="1524000" cy="935253"/>
          </a:xfrm>
        </p:grpSpPr>
        <p:sp>
          <p:nvSpPr>
            <p:cNvPr id="102" name="Rectangle 101"/>
            <p:cNvSpPr/>
            <p:nvPr/>
          </p:nvSpPr>
          <p:spPr>
            <a:xfrm>
              <a:off x="1328912" y="4697884"/>
              <a:ext cx="1524000" cy="666334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Computer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Networks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28912" y="5364227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B,D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84571" y="2222342"/>
            <a:ext cx="1630304" cy="550254"/>
            <a:chOff x="1215158" y="4697880"/>
            <a:chExt cx="1524000" cy="916928"/>
          </a:xfrm>
        </p:grpSpPr>
        <p:sp>
          <p:nvSpPr>
            <p:cNvPr id="107" name="Rectangle 106"/>
            <p:cNvSpPr/>
            <p:nvPr/>
          </p:nvSpPr>
          <p:spPr>
            <a:xfrm>
              <a:off x="1215158" y="4697880"/>
              <a:ext cx="1524000" cy="666336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Operating</a:t>
              </a:r>
            </a:p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Systems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15158" y="5345898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D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,E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144410" y="2222342"/>
            <a:ext cx="1630304" cy="561247"/>
            <a:chOff x="1295400" y="4697870"/>
            <a:chExt cx="1524000" cy="935241"/>
          </a:xfrm>
        </p:grpSpPr>
        <p:sp>
          <p:nvSpPr>
            <p:cNvPr id="110" name="Rectangle 109"/>
            <p:cNvSpPr/>
            <p:nvPr/>
          </p:nvSpPr>
          <p:spPr>
            <a:xfrm>
              <a:off x="1295400" y="4697870"/>
              <a:ext cx="1524000" cy="6663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Compilers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95400" y="5364202"/>
              <a:ext cx="1524000" cy="268909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C,E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056496" y="2222342"/>
            <a:ext cx="1630304" cy="561247"/>
            <a:chOff x="1447197" y="4697870"/>
            <a:chExt cx="1524000" cy="935241"/>
          </a:xfrm>
        </p:grpSpPr>
        <p:sp>
          <p:nvSpPr>
            <p:cNvPr id="115" name="Rectangle 114"/>
            <p:cNvSpPr/>
            <p:nvPr/>
          </p:nvSpPr>
          <p:spPr>
            <a:xfrm>
              <a:off x="1447197" y="4697870"/>
              <a:ext cx="1524000" cy="6663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Special Topics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447197" y="5364202"/>
              <a:ext cx="1524000" cy="268909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B,C,</a:t>
              </a:r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D</a:t>
              </a:r>
              <a:r>
                <a:rPr lang="en-US" sz="1050" b="1" dirty="0">
                  <a:solidFill>
                    <a:srgbClr val="000000"/>
                  </a:solidFill>
                  <a:cs typeface="Optima"/>
                </a:rPr>
                <a:t>,E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041927" y="2925484"/>
            <a:ext cx="1630304" cy="629298"/>
            <a:chOff x="1295400" y="4432117"/>
            <a:chExt cx="1524000" cy="1048645"/>
          </a:xfrm>
        </p:grpSpPr>
        <p:sp>
          <p:nvSpPr>
            <p:cNvPr id="119" name="Rectangle 118"/>
            <p:cNvSpPr/>
            <p:nvPr/>
          </p:nvSpPr>
          <p:spPr>
            <a:xfrm>
              <a:off x="1295400" y="4432117"/>
              <a:ext cx="1524000" cy="779732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cs typeface="Optima"/>
                </a:rPr>
                <a:t>Parallel Programming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400" y="5211852"/>
              <a:ext cx="1524000" cy="268910"/>
            </a:xfrm>
            <a:prstGeom prst="rect">
              <a:avLst/>
            </a:prstGeom>
            <a:solidFill>
              <a:srgbClr val="FFF9C5"/>
            </a:solidFill>
            <a:ln w="12700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8000"/>
                  </a:solidFill>
                  <a:cs typeface="Optima"/>
                </a:rPr>
                <a:t>A,B,C,D,E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2055" y="44159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freshman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6072" y="3228558"/>
            <a:ext cx="636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senior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409088" y="1857622"/>
            <a:ext cx="611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cs typeface="Optima"/>
              </a:rPr>
              <a:t>Year</a:t>
            </a:r>
          </a:p>
        </p:txBody>
      </p:sp>
      <p:cxnSp>
        <p:nvCxnSpPr>
          <p:cNvPr id="134" name="Straight Arrow Connector 133"/>
          <p:cNvCxnSpPr>
            <a:stCxn id="87" idx="1"/>
            <a:endCxn id="38" idx="3"/>
          </p:cNvCxnSpPr>
          <p:nvPr/>
        </p:nvCxnSpPr>
        <p:spPr>
          <a:xfrm flipH="1">
            <a:off x="2814874" y="641531"/>
            <a:ext cx="359235" cy="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64" idx="3"/>
            <a:endCxn id="99" idx="1"/>
          </p:cNvCxnSpPr>
          <p:nvPr/>
        </p:nvCxnSpPr>
        <p:spPr>
          <a:xfrm>
            <a:off x="6079807" y="1468087"/>
            <a:ext cx="407578" cy="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68" idx="2"/>
            <a:endCxn id="93" idx="0"/>
          </p:cNvCxnSpPr>
          <p:nvPr/>
        </p:nvCxnSpPr>
        <p:spPr>
          <a:xfrm rot="16200000" flipH="1">
            <a:off x="2306698" y="695864"/>
            <a:ext cx="290288" cy="904241"/>
          </a:xfrm>
          <a:prstGeom prst="bentConnector3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7" idx="2"/>
            <a:endCxn id="69" idx="0"/>
          </p:cNvCxnSpPr>
          <p:nvPr/>
        </p:nvCxnSpPr>
        <p:spPr>
          <a:xfrm rot="16200000" flipH="1">
            <a:off x="3291804" y="1457624"/>
            <a:ext cx="279917" cy="1055600"/>
          </a:xfrm>
          <a:prstGeom prst="bentConnector3">
            <a:avLst>
              <a:gd name="adj1" fmla="val 35482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49503" y="1268151"/>
            <a:ext cx="1630304" cy="399872"/>
          </a:xfrm>
          <a:prstGeom prst="rect">
            <a:avLst/>
          </a:prstGeom>
          <a:solidFill>
            <a:srgbClr val="C6D9F1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  <a:cs typeface="Optima"/>
              </a:rPr>
              <a:t>Assembly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49503" y="1668023"/>
            <a:ext cx="1630304" cy="161375"/>
          </a:xfrm>
          <a:prstGeom prst="rect">
            <a:avLst/>
          </a:prstGeom>
          <a:solidFill>
            <a:srgbClr val="FFF9C5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8000"/>
                </a:solidFill>
                <a:cs typeface="Optima"/>
              </a:rPr>
              <a:t>C</a:t>
            </a:r>
          </a:p>
        </p:txBody>
      </p:sp>
      <p:cxnSp>
        <p:nvCxnSpPr>
          <p:cNvPr id="79" name="Curved Connector 139"/>
          <p:cNvCxnSpPr>
            <a:stCxn id="87" idx="3"/>
            <a:endCxn id="64" idx="0"/>
          </p:cNvCxnSpPr>
          <p:nvPr/>
        </p:nvCxnSpPr>
        <p:spPr>
          <a:xfrm>
            <a:off x="4804413" y="641531"/>
            <a:ext cx="460242" cy="626620"/>
          </a:xfrm>
          <a:prstGeom prst="bentConnector2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>
            <a:off x="1030140" y="2125383"/>
            <a:ext cx="75101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3787598" y="2125383"/>
            <a:ext cx="34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34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51279" y="839050"/>
            <a:ext cx="7872931" cy="4822358"/>
            <a:chOff x="551279" y="839051"/>
            <a:chExt cx="7872931" cy="4822357"/>
          </a:xfrm>
        </p:grpSpPr>
        <p:sp>
          <p:nvSpPr>
            <p:cNvPr id="68" name="TextBox 67"/>
            <p:cNvSpPr txBox="1"/>
            <p:nvPr/>
          </p:nvSpPr>
          <p:spPr>
            <a:xfrm>
              <a:off x="6496758" y="2608639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A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51279" y="839051"/>
              <a:ext cx="7872931" cy="4822357"/>
              <a:chOff x="542200" y="839051"/>
              <a:chExt cx="7872931" cy="4822357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2248542" y="3392430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29237" y="3392430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864973" y="4634884"/>
                <a:ext cx="47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AB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962010" y="839051"/>
                <a:ext cx="0" cy="4822357"/>
              </a:xfrm>
              <a:prstGeom prst="straightConnector1">
                <a:avLst/>
              </a:prstGeom>
              <a:ln w="12700" cmpd="sng" algn="ctr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076719" y="2674332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Computer Ethics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375927" y="4071380"/>
                <a:ext cx="1371600" cy="274320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Computer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Networks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202778" y="4083361"/>
                <a:ext cx="1371600" cy="274320"/>
              </a:xfrm>
              <a:prstGeom prst="rect">
                <a:avLst/>
              </a:prstGeom>
              <a:noFill/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Operating</a:t>
                </a:r>
              </a:p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Systems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5400000">
                <a:off x="229938" y="1194874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freshman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5400000">
                <a:off x="371398" y="4940962"/>
                <a:ext cx="6367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senior</a:t>
                </a:r>
              </a:p>
            </p:txBody>
          </p:sp>
          <p:cxnSp>
            <p:nvCxnSpPr>
              <p:cNvPr id="134" name="Straight Arrow Connector 133"/>
              <p:cNvCxnSpPr>
                <a:stCxn id="87" idx="3"/>
                <a:endCxn id="38" idx="0"/>
              </p:cNvCxnSpPr>
              <p:nvPr/>
            </p:nvCxnSpPr>
            <p:spPr>
              <a:xfrm>
                <a:off x="2571277" y="1055761"/>
                <a:ext cx="403429" cy="377910"/>
              </a:xfrm>
              <a:prstGeom prst="bentConnector2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981528" y="2146581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Discrete Math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24855" y="4737275"/>
                <a:ext cx="1371600" cy="2743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Object Oriented Design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679636" y="4737275"/>
                <a:ext cx="1371600" cy="2743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cs typeface="Optima"/>
                  </a:rPr>
                  <a:t>Human Factors</a:t>
                </a:r>
              </a:p>
            </p:txBody>
          </p:sp>
          <p:cxnSp>
            <p:nvCxnSpPr>
              <p:cNvPr id="81" name="Straight Arrow Connector 133"/>
              <p:cNvCxnSpPr>
                <a:stCxn id="38" idx="3"/>
                <a:endCxn id="68" idx="0"/>
              </p:cNvCxnSpPr>
              <p:nvPr/>
            </p:nvCxnSpPr>
            <p:spPr>
              <a:xfrm>
                <a:off x="3660506" y="1570831"/>
                <a:ext cx="2986288" cy="1037808"/>
              </a:xfrm>
              <a:prstGeom prst="bentConnector2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133"/>
              <p:cNvCxnSpPr>
                <a:stCxn id="115" idx="2"/>
                <a:endCxn id="144" idx="0"/>
              </p:cNvCxnSpPr>
              <p:nvPr/>
            </p:nvCxnSpPr>
            <p:spPr>
              <a:xfrm rot="5400000">
                <a:off x="6386247" y="2713701"/>
                <a:ext cx="460070" cy="897388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133"/>
              <p:cNvCxnSpPr>
                <a:stCxn id="87" idx="2"/>
                <a:endCxn id="69" idx="0"/>
              </p:cNvCxnSpPr>
              <p:nvPr/>
            </p:nvCxnSpPr>
            <p:spPr>
              <a:xfrm>
                <a:off x="1885477" y="1192921"/>
                <a:ext cx="0" cy="953660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33"/>
              <p:cNvCxnSpPr>
                <a:stCxn id="69" idx="2"/>
                <a:endCxn id="151" idx="0"/>
              </p:cNvCxnSpPr>
              <p:nvPr/>
            </p:nvCxnSpPr>
            <p:spPr>
              <a:xfrm rot="16200000" flipH="1">
                <a:off x="1700421" y="2605957"/>
                <a:ext cx="971529" cy="601416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33"/>
              <p:cNvCxnSpPr>
                <a:stCxn id="93" idx="2"/>
                <a:endCxn id="151" idx="0"/>
              </p:cNvCxnSpPr>
              <p:nvPr/>
            </p:nvCxnSpPr>
            <p:spPr>
              <a:xfrm rot="5400000">
                <a:off x="2569884" y="2337910"/>
                <a:ext cx="971529" cy="1137510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33"/>
              <p:cNvCxnSpPr>
                <a:stCxn id="70" idx="2"/>
                <a:endCxn id="115" idx="1"/>
              </p:cNvCxnSpPr>
              <p:nvPr/>
            </p:nvCxnSpPr>
            <p:spPr>
              <a:xfrm rot="16200000" flipH="1">
                <a:off x="5836103" y="2252126"/>
                <a:ext cx="374299" cy="711848"/>
              </a:xfrm>
              <a:prstGeom prst="bentConnector2">
                <a:avLst/>
              </a:prstGeom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33"/>
              <p:cNvCxnSpPr>
                <a:stCxn id="115" idx="3"/>
                <a:endCxn id="95" idx="0"/>
              </p:cNvCxnSpPr>
              <p:nvPr/>
            </p:nvCxnSpPr>
            <p:spPr>
              <a:xfrm flipH="1">
                <a:off x="4103324" y="2795200"/>
                <a:ext cx="3647452" cy="1839684"/>
              </a:xfrm>
              <a:prstGeom prst="bentConnector4">
                <a:avLst>
                  <a:gd name="adj1" fmla="val -13170"/>
                  <a:gd name="adj2" fmla="val 64441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1045246" y="4651323"/>
                <a:ext cx="711073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flipV="1">
                <a:off x="4230924" y="3370532"/>
                <a:ext cx="4001687" cy="3526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045246" y="3403513"/>
                <a:ext cx="2873964" cy="1812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 rot="5400000">
                <a:off x="229939" y="2487695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/>
                    <a:cs typeface="Calibri"/>
                  </a:rPr>
                  <a:t>sophomore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5400000">
                <a:off x="239017" y="3805637"/>
                <a:ext cx="901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/>
                    <a:cs typeface="Calibri"/>
                  </a:rPr>
                  <a:t>junior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99677" y="918601"/>
                <a:ext cx="1371600" cy="433013"/>
                <a:chOff x="1199677" y="918601"/>
                <a:chExt cx="1371600" cy="43301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199677" y="918601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CS I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199677" y="1190239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A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284274" y="1433671"/>
                <a:ext cx="1376232" cy="432139"/>
                <a:chOff x="2284274" y="1433671"/>
                <a:chExt cx="1376232" cy="43213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906" y="1433671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CS II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284274" y="1704435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B, E</a:t>
                  </a:r>
                </a:p>
              </p:txBody>
            </p:sp>
          </p:grpSp>
          <p:cxnSp>
            <p:nvCxnSpPr>
              <p:cNvPr id="96" name="Straight Arrow Connector 133"/>
              <p:cNvCxnSpPr>
                <a:stCxn id="45" idx="2"/>
                <a:endCxn id="93" idx="0"/>
              </p:cNvCxnSpPr>
              <p:nvPr/>
            </p:nvCxnSpPr>
            <p:spPr>
              <a:xfrm rot="16200000" flipH="1">
                <a:off x="2357457" y="879634"/>
                <a:ext cx="794967" cy="1738926"/>
              </a:xfrm>
              <a:prstGeom prst="bentConnector3">
                <a:avLst>
                  <a:gd name="adj1" fmla="val 73172"/>
                </a:avLst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1199677" y="2146581"/>
                <a:ext cx="1371600" cy="424746"/>
                <a:chOff x="1199677" y="2267020"/>
                <a:chExt cx="1371600" cy="42474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199677" y="226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Assembly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199677" y="2530391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tx1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C, E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379176" y="2658040"/>
                <a:ext cx="1371600" cy="430089"/>
                <a:chOff x="6379176" y="2877020"/>
                <a:chExt cx="1371600" cy="430089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379176" y="287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Data Structures 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6379176" y="3145734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A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, B, E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199677" y="4071903"/>
                <a:ext cx="1371600" cy="424894"/>
                <a:chOff x="1199677" y="4170950"/>
                <a:chExt cx="1371600" cy="42489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199677" y="417095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Computer Architecture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199677" y="4434469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C, </a:t>
                  </a:r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E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938603" y="2146581"/>
                <a:ext cx="1371600" cy="424746"/>
                <a:chOff x="2938603" y="2267020"/>
                <a:chExt cx="1371600" cy="42474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938603" y="2267020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Digital Logic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38603" y="2530391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A, C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809302" y="3473773"/>
                <a:ext cx="1371600" cy="420443"/>
                <a:chOff x="1711486" y="3669348"/>
                <a:chExt cx="1371600" cy="420443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1711486" y="3669348"/>
                  <a:ext cx="1371600" cy="2743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Embedded Systems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11486" y="3928416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472923" y="3471494"/>
                <a:ext cx="1371600" cy="436246"/>
                <a:chOff x="5350914" y="3663607"/>
                <a:chExt cx="1371600" cy="436246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5350914" y="3663607"/>
                  <a:ext cx="1371600" cy="27432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Software Engineering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50914" y="3938478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6202778" y="4354112"/>
                <a:ext cx="1371600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008000"/>
                    </a:solidFill>
                    <a:cs typeface="Optima"/>
                  </a:rPr>
                  <a:t>D, </a:t>
                </a:r>
                <a:r>
                  <a:rPr lang="en-US" sz="1050" b="1" dirty="0">
                    <a:solidFill>
                      <a:srgbClr val="000000"/>
                    </a:solidFill>
                    <a:cs typeface="Optima"/>
                  </a:rPr>
                  <a:t>E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864973" y="5225713"/>
                <a:ext cx="1371600" cy="435695"/>
                <a:chOff x="1115293" y="4872763"/>
                <a:chExt cx="1371600" cy="435695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1115293" y="4872763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Parallel Programming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115293" y="5147083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A,  B, C, D, 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970074" y="4737275"/>
                <a:ext cx="1371600" cy="424747"/>
                <a:chOff x="2970074" y="4989102"/>
                <a:chExt cx="1371600" cy="42474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970074" y="4989102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Compilers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970074" y="5252474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C, E</a:t>
                  </a: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4375927" y="4346732"/>
                <a:ext cx="1371600" cy="161375"/>
              </a:xfrm>
              <a:prstGeom prst="rect">
                <a:avLst/>
              </a:prstGeom>
              <a:solidFill>
                <a:srgbClr val="FFF9C5"/>
              </a:solidFill>
              <a:ln w="12700" cmpd="sng" algn="ctr">
                <a:solidFill>
                  <a:schemeClr val="tx1"/>
                </a:solidFill>
                <a:round/>
                <a:headEnd type="none" w="med" len="med"/>
                <a:tailEnd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rgbClr val="000000"/>
                    </a:solidFill>
                    <a:cs typeface="Optima"/>
                  </a:rPr>
                  <a:t>D</a:t>
                </a: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1199677" y="4745859"/>
                <a:ext cx="1371600" cy="435695"/>
                <a:chOff x="1115293" y="4989103"/>
                <a:chExt cx="1371600" cy="435695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115293" y="4989103"/>
                  <a:ext cx="1371600" cy="274320"/>
                </a:xfrm>
                <a:prstGeom prst="rect">
                  <a:avLst/>
                </a:prstGeom>
                <a:noFill/>
                <a:ln w="12700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900" dirty="0">
                      <a:solidFill>
                        <a:srgbClr val="000000"/>
                      </a:solidFill>
                      <a:cs typeface="Optima"/>
                    </a:rPr>
                    <a:t>Special Topics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115293" y="5263423"/>
                  <a:ext cx="1371600" cy="161375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B, C,</a:t>
                  </a:r>
                  <a:r>
                    <a:rPr lang="en-US" sz="1050" b="1" dirty="0">
                      <a:solidFill>
                        <a:srgbClr val="008000"/>
                      </a:solidFill>
                      <a:cs typeface="Optima"/>
                    </a:rPr>
                    <a:t> D</a:t>
                  </a:r>
                  <a:r>
                    <a:rPr lang="en-US" sz="1050" b="1" dirty="0">
                      <a:solidFill>
                        <a:srgbClr val="000000"/>
                      </a:solidFill>
                      <a:cs typeface="Optima"/>
                    </a:rPr>
                    <a:t>, E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778170" y="918707"/>
                <a:ext cx="1636961" cy="1359603"/>
                <a:chOff x="6954004" y="872154"/>
                <a:chExt cx="1636961" cy="1359603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954004" y="872154"/>
                  <a:ext cx="1636961" cy="1359603"/>
                  <a:chOff x="6954004" y="872154"/>
                  <a:chExt cx="1636961" cy="135960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954004" y="872154"/>
                    <a:ext cx="1636961" cy="13596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prerequisite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 </a:t>
                    </a: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r>
                      <a:rPr lang="en-US" sz="900" i="1" dirty="0">
                        <a:latin typeface="Arial"/>
                        <a:cs typeface="Arial"/>
                      </a:rPr>
                      <a:t>required course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project-elective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elective</a:t>
                    </a: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br>
                      <a:rPr lang="en-US" sz="900" i="1" dirty="0">
                        <a:latin typeface="Arial"/>
                        <a:cs typeface="Arial"/>
                      </a:rPr>
                    </a:br>
                    <a:r>
                      <a:rPr lang="en-US" sz="900" i="1" dirty="0">
                        <a:latin typeface="Arial"/>
                        <a:cs typeface="Arial"/>
                      </a:rPr>
                      <a:t>module introduced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	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r>
                      <a:rPr lang="en-US" sz="900" i="1" dirty="0">
                        <a:latin typeface="Arial"/>
                        <a:cs typeface="Arial"/>
                      </a:rPr>
                      <a:t>		module planned</a:t>
                    </a:r>
                  </a:p>
                  <a:p>
                    <a:pPr algn="r">
                      <a:lnSpc>
                        <a:spcPct val="70000"/>
                      </a:lnSpc>
                    </a:pPr>
                    <a:endParaRPr lang="en-US" sz="900" i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7030105" y="967008"/>
                    <a:ext cx="327937" cy="1383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/>
                  <p:cNvSpPr/>
                  <p:nvPr/>
                </p:nvSpPr>
                <p:spPr>
                  <a:xfrm>
                    <a:off x="6992387" y="1162523"/>
                    <a:ext cx="316222" cy="121546"/>
                  </a:xfrm>
                  <a:prstGeom prst="rect">
                    <a:avLst/>
                  </a:prstGeom>
                  <a:solidFill>
                    <a:srgbClr val="C6D9F1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992387" y="1363003"/>
                    <a:ext cx="316222" cy="12154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992387" y="1563483"/>
                    <a:ext cx="316222" cy="121546"/>
                  </a:xfrm>
                  <a:prstGeom prst="rect">
                    <a:avLst/>
                  </a:prstGeom>
                  <a:noFill/>
                  <a:ln w="12700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endParaRPr lang="en-US" sz="1000" dirty="0">
                      <a:solidFill>
                        <a:srgbClr val="000000"/>
                      </a:solidFill>
                      <a:cs typeface="Optima"/>
                    </a:endParaRPr>
                  </a:p>
                </p:txBody>
              </p:sp>
            </p:grpSp>
            <p:sp>
              <p:nvSpPr>
                <p:cNvPr id="98" name="Rectangle 97"/>
                <p:cNvSpPr/>
                <p:nvPr/>
              </p:nvSpPr>
              <p:spPr>
                <a:xfrm>
                  <a:off x="6992387" y="1766471"/>
                  <a:ext cx="320040" cy="128016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008000"/>
                      </a:solidFill>
                      <a:cs typeface="Optima"/>
                    </a:rPr>
                    <a:t>A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992387" y="1973423"/>
                  <a:ext cx="320040" cy="128016"/>
                </a:xfrm>
                <a:prstGeom prst="rect">
                  <a:avLst/>
                </a:prstGeom>
                <a:solidFill>
                  <a:srgbClr val="FFF9C5"/>
                </a:solidFill>
                <a:ln w="12700" cmpd="sng" algn="ctr">
                  <a:solidFill>
                    <a:schemeClr val="tx1"/>
                  </a:solidFill>
                  <a:round/>
                  <a:headEnd type="none" w="med" len="med"/>
                  <a:tailEnd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rgbClr val="000000"/>
                      </a:solidFill>
                      <a:cs typeface="Optima"/>
                    </a:rPr>
                    <a:t>A</a:t>
                  </a:r>
                </a:p>
              </p:txBody>
            </p:sp>
          </p:grpSp>
        </p:grpSp>
      </p:grpSp>
      <p:sp>
        <p:nvSpPr>
          <p:cNvPr id="75" name="Rectangle 74"/>
          <p:cNvSpPr/>
          <p:nvPr/>
        </p:nvSpPr>
        <p:spPr>
          <a:xfrm>
            <a:off x="4833934" y="5016597"/>
            <a:ext cx="1371600" cy="161375"/>
          </a:xfrm>
          <a:prstGeom prst="rect">
            <a:avLst/>
          </a:prstGeom>
          <a:solidFill>
            <a:srgbClr val="FFF9C5"/>
          </a:solidFill>
          <a:ln w="12700" cmpd="sng" algn="ctr">
            <a:solidFill>
              <a:schemeClr val="tx1"/>
            </a:solidFill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cs typeface="Optima"/>
              </a:rPr>
              <a:t>B, E</a:t>
            </a:r>
          </a:p>
        </p:txBody>
      </p:sp>
    </p:spTree>
    <p:extLst>
      <p:ext uri="{BB962C8B-B14F-4D97-AF65-F5344CB8AC3E}">
        <p14:creationId xmlns:p14="http://schemas.microsoft.com/office/powerpoint/2010/main" val="73251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393</Words>
  <Application>Microsoft Macintosh PowerPoint</Application>
  <PresentationFormat>On-screen Show (4:3)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Apan Qasem</dc:creator>
  <cp:lastModifiedBy>Qasem, Apan M</cp:lastModifiedBy>
  <cp:revision>34</cp:revision>
  <dcterms:created xsi:type="dcterms:W3CDTF">2014-08-25T15:51:24Z</dcterms:created>
  <dcterms:modified xsi:type="dcterms:W3CDTF">2022-05-31T20:51:33Z</dcterms:modified>
</cp:coreProperties>
</file>