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9" r:id="rId2"/>
    <p:sldId id="269" r:id="rId3"/>
    <p:sldId id="264" r:id="rId4"/>
    <p:sldId id="266" r:id="rId5"/>
    <p:sldId id="267" r:id="rId6"/>
    <p:sldId id="268" r:id="rId7"/>
    <p:sldId id="261" r:id="rId8"/>
    <p:sldId id="257" r:id="rId9"/>
    <p:sldId id="258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125" d="100"/>
          <a:sy n="125" d="100"/>
        </p:scale>
        <p:origin x="90" y="-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0E100-BE21-4CA9-899A-D80623F766DD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E3BDD-15EA-48DF-96B0-EF99DD78F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58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E3BDD-15EA-48DF-96B0-EF99DD78F6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889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E3BDD-15EA-48DF-96B0-EF99DD78F6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92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E3BDD-15EA-48DF-96B0-EF99DD78F6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5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E3BDD-15EA-48DF-96B0-EF99DD78F6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72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E3BDD-15EA-48DF-96B0-EF99DD78F6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32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E3BDD-15EA-48DF-96B0-EF99DD78F6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48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E3BDD-15EA-48DF-96B0-EF99DD78F6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73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E3BDD-15EA-48DF-96B0-EF99DD78F6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91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E3BDD-15EA-48DF-96B0-EF99DD78F6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9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E3BDD-15EA-48DF-96B0-EF99DD78F6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77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E3BDD-15EA-48DF-96B0-EF99DD78F6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24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8A4B0-72F3-46F7-BBBC-1824B76EF986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6A288-ACA1-495B-9CA5-E1B18038F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8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8A4B0-72F3-46F7-BBBC-1824B76EF986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6A288-ACA1-495B-9CA5-E1B18038F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57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8A4B0-72F3-46F7-BBBC-1824B76EF986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6A288-ACA1-495B-9CA5-E1B18038F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91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8A4B0-72F3-46F7-BBBC-1824B76EF986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6A288-ACA1-495B-9CA5-E1B18038F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33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8A4B0-72F3-46F7-BBBC-1824B76EF986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6A288-ACA1-495B-9CA5-E1B18038F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3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8A4B0-72F3-46F7-BBBC-1824B76EF986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6A288-ACA1-495B-9CA5-E1B18038F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34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8A4B0-72F3-46F7-BBBC-1824B76EF986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6A288-ACA1-495B-9CA5-E1B18038F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36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8A4B0-72F3-46F7-BBBC-1824B76EF986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6A288-ACA1-495B-9CA5-E1B18038F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44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8A4B0-72F3-46F7-BBBC-1824B76EF986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6A288-ACA1-495B-9CA5-E1B18038F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9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8A4B0-72F3-46F7-BBBC-1824B76EF986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6A288-ACA1-495B-9CA5-E1B18038F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53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8A4B0-72F3-46F7-BBBC-1824B76EF986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6A288-ACA1-495B-9CA5-E1B18038F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91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8A4B0-72F3-46F7-BBBC-1824B76EF986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6A288-ACA1-495B-9CA5-E1B18038F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40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Online </a:t>
            </a:r>
            <a:r>
              <a:rPr lang="en-US" dirty="0" smtClean="0"/>
              <a:t>Courses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</a:t>
            </a:r>
            <a:r>
              <a:rPr lang="en-US" dirty="0" smtClean="0"/>
              <a:t>Mukul Tripathi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9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710" y="1862781"/>
            <a:ext cx="2676525" cy="4343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Source files and package structure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263081" y="1777187"/>
            <a:ext cx="4670854" cy="1075038"/>
            <a:chOff x="4176584" y="2063578"/>
            <a:chExt cx="4670854" cy="1075038"/>
          </a:xfrm>
        </p:grpSpPr>
        <p:sp>
          <p:nvSpPr>
            <p:cNvPr id="5" name="Rectangle 4"/>
            <p:cNvSpPr/>
            <p:nvPr/>
          </p:nvSpPr>
          <p:spPr>
            <a:xfrm>
              <a:off x="6096000" y="2063578"/>
              <a:ext cx="2751438" cy="107503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Controller Layer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4176584" y="2601097"/>
              <a:ext cx="1919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139515" y="2959443"/>
            <a:ext cx="4831490" cy="1075038"/>
            <a:chOff x="4139515" y="2959443"/>
            <a:chExt cx="4831490" cy="1075038"/>
          </a:xfrm>
        </p:grpSpPr>
        <p:sp>
          <p:nvSpPr>
            <p:cNvPr id="12" name="Rectangle 11"/>
            <p:cNvSpPr/>
            <p:nvPr/>
          </p:nvSpPr>
          <p:spPr>
            <a:xfrm>
              <a:off x="6219567" y="2959443"/>
              <a:ext cx="2751438" cy="107503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Entity Layer</a:t>
              </a:r>
              <a:endParaRPr lang="en-US" dirty="0"/>
            </a:p>
          </p:txBody>
        </p:sp>
        <p:cxnSp>
          <p:nvCxnSpPr>
            <p:cNvPr id="16" name="Elbow Connector 15"/>
            <p:cNvCxnSpPr>
              <a:stCxn id="12" idx="1"/>
            </p:cNvCxnSpPr>
            <p:nvPr/>
          </p:nvCxnSpPr>
          <p:spPr>
            <a:xfrm rot="10800000">
              <a:off x="4139515" y="3188044"/>
              <a:ext cx="2080053" cy="30891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/>
          <p:cNvSpPr/>
          <p:nvPr/>
        </p:nvSpPr>
        <p:spPr>
          <a:xfrm>
            <a:off x="6219567" y="4141699"/>
            <a:ext cx="2751438" cy="10750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Repository Layer</a:t>
            </a:r>
            <a:endParaRPr lang="en-US" dirty="0"/>
          </a:p>
        </p:txBody>
      </p:sp>
      <p:cxnSp>
        <p:nvCxnSpPr>
          <p:cNvPr id="23" name="Elbow Connector 22"/>
          <p:cNvCxnSpPr>
            <a:stCxn id="22" idx="1"/>
          </p:cNvCxnSpPr>
          <p:nvPr/>
        </p:nvCxnSpPr>
        <p:spPr>
          <a:xfrm rot="10800000">
            <a:off x="4263081" y="4206574"/>
            <a:ext cx="1956486" cy="4726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220338" y="5375568"/>
            <a:ext cx="2751438" cy="10750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Layer</a:t>
            </a:r>
            <a:endParaRPr lang="en-US" dirty="0"/>
          </a:p>
        </p:txBody>
      </p:sp>
      <p:cxnSp>
        <p:nvCxnSpPr>
          <p:cNvPr id="28" name="Elbow Connector 27"/>
          <p:cNvCxnSpPr>
            <a:stCxn id="27" idx="1"/>
          </p:cNvCxnSpPr>
          <p:nvPr/>
        </p:nvCxnSpPr>
        <p:spPr>
          <a:xfrm rot="10800000">
            <a:off x="4139516" y="4907819"/>
            <a:ext cx="2080823" cy="10052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0800000">
            <a:off x="4501788" y="5633203"/>
            <a:ext cx="1718551" cy="279886"/>
          </a:xfrm>
          <a:prstGeom prst="bentConnector3">
            <a:avLst>
              <a:gd name="adj1" fmla="val 600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88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Deployed Resources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961" y="1696731"/>
            <a:ext cx="2343150" cy="31432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31026" y="1902935"/>
            <a:ext cx="2751438" cy="6549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Tiles definition file</a:t>
            </a:r>
            <a:endParaRPr lang="en-US" dirty="0"/>
          </a:p>
        </p:txBody>
      </p:sp>
      <p:cxnSp>
        <p:nvCxnSpPr>
          <p:cNvPr id="6" name="Elbow Connector 5"/>
          <p:cNvCxnSpPr>
            <a:stCxn id="5" idx="1"/>
          </p:cNvCxnSpPr>
          <p:nvPr/>
        </p:nvCxnSpPr>
        <p:spPr>
          <a:xfrm rot="10800000" flipV="1">
            <a:off x="3237470" y="2230389"/>
            <a:ext cx="1993556" cy="2286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231026" y="2667123"/>
            <a:ext cx="2751438" cy="6549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Jsp</a:t>
            </a:r>
            <a:r>
              <a:rPr lang="en-US" dirty="0" smtClean="0"/>
              <a:t> folder holding all views</a:t>
            </a:r>
            <a:endParaRPr lang="en-US" dirty="0"/>
          </a:p>
        </p:txBody>
      </p:sp>
      <p:cxnSp>
        <p:nvCxnSpPr>
          <p:cNvPr id="11" name="Elbow Connector 10"/>
          <p:cNvCxnSpPr>
            <a:stCxn id="10" idx="1"/>
          </p:cNvCxnSpPr>
          <p:nvPr/>
        </p:nvCxnSpPr>
        <p:spPr>
          <a:xfrm rot="10800000">
            <a:off x="3237470" y="2931637"/>
            <a:ext cx="1993556" cy="629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231026" y="3467222"/>
            <a:ext cx="2751438" cy="6549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Layout folder for tiles</a:t>
            </a:r>
            <a:endParaRPr lang="en-US" dirty="0"/>
          </a:p>
        </p:txBody>
      </p:sp>
      <p:cxnSp>
        <p:nvCxnSpPr>
          <p:cNvPr id="15" name="Elbow Connector 14"/>
          <p:cNvCxnSpPr>
            <a:stCxn id="14" idx="1"/>
          </p:cNvCxnSpPr>
          <p:nvPr/>
        </p:nvCxnSpPr>
        <p:spPr>
          <a:xfrm rot="10800000">
            <a:off x="3237470" y="3731736"/>
            <a:ext cx="1993556" cy="629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231026" y="4234500"/>
            <a:ext cx="2751438" cy="6549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Spring Application Context</a:t>
            </a:r>
            <a:endParaRPr lang="en-US" dirty="0"/>
          </a:p>
        </p:txBody>
      </p:sp>
      <p:cxnSp>
        <p:nvCxnSpPr>
          <p:cNvPr id="17" name="Elbow Connector 16"/>
          <p:cNvCxnSpPr>
            <a:stCxn id="16" idx="1"/>
          </p:cNvCxnSpPr>
          <p:nvPr/>
        </p:nvCxnSpPr>
        <p:spPr>
          <a:xfrm rot="10800000">
            <a:off x="3669960" y="4206314"/>
            <a:ext cx="1561067" cy="3556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231026" y="4953506"/>
            <a:ext cx="2751438" cy="6549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connections file</a:t>
            </a:r>
            <a:endParaRPr lang="en-US" dirty="0"/>
          </a:p>
        </p:txBody>
      </p:sp>
      <p:cxnSp>
        <p:nvCxnSpPr>
          <p:cNvPr id="19" name="Elbow Connector 18"/>
          <p:cNvCxnSpPr>
            <a:stCxn id="18" idx="1"/>
          </p:cNvCxnSpPr>
          <p:nvPr/>
        </p:nvCxnSpPr>
        <p:spPr>
          <a:xfrm rot="10800000">
            <a:off x="3361038" y="4365208"/>
            <a:ext cx="1869988" cy="9157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231025" y="5765961"/>
            <a:ext cx="2751438" cy="6549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Spring dispatcher servlet acting as front controller</a:t>
            </a:r>
            <a:endParaRPr lang="en-US" dirty="0"/>
          </a:p>
        </p:txBody>
      </p:sp>
      <p:cxnSp>
        <p:nvCxnSpPr>
          <p:cNvPr id="21" name="Elbow Connector 20"/>
          <p:cNvCxnSpPr/>
          <p:nvPr/>
        </p:nvCxnSpPr>
        <p:spPr>
          <a:xfrm rot="10800000">
            <a:off x="3571103" y="4527973"/>
            <a:ext cx="1659922" cy="1504432"/>
          </a:xfrm>
          <a:prstGeom prst="bentConnector3">
            <a:avLst>
              <a:gd name="adj1" fmla="val 626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86032" y="5625654"/>
            <a:ext cx="2751438" cy="6549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Deployment descriptor</a:t>
            </a:r>
            <a:endParaRPr lang="en-US" dirty="0"/>
          </a:p>
        </p:txBody>
      </p:sp>
      <p:cxnSp>
        <p:nvCxnSpPr>
          <p:cNvPr id="33" name="Elbow Connector 32"/>
          <p:cNvCxnSpPr>
            <a:stCxn id="32" idx="0"/>
          </p:cNvCxnSpPr>
          <p:nvPr/>
        </p:nvCxnSpPr>
        <p:spPr>
          <a:xfrm rot="5400000" flipH="1" flipV="1">
            <a:off x="1792382" y="4884901"/>
            <a:ext cx="810122" cy="6713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93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JDK 1.8</a:t>
            </a:r>
          </a:p>
          <a:p>
            <a:r>
              <a:rPr lang="en-US" dirty="0" err="1" smtClean="0"/>
              <a:t>MySql</a:t>
            </a:r>
            <a:r>
              <a:rPr lang="en-US" dirty="0" smtClean="0"/>
              <a:t> </a:t>
            </a:r>
            <a:r>
              <a:rPr lang="en-US" dirty="0" smtClean="0"/>
              <a:t>(DB server and Workbench)</a:t>
            </a:r>
          </a:p>
          <a:p>
            <a:r>
              <a:rPr lang="en-US" dirty="0" smtClean="0"/>
              <a:t>Spring STS (Eclipse based IDE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Cmder</a:t>
            </a:r>
            <a:endParaRPr lang="en-US" dirty="0" smtClean="0"/>
          </a:p>
          <a:p>
            <a:r>
              <a:rPr lang="en-US" dirty="0" smtClean="0"/>
              <a:t>GitHub</a:t>
            </a:r>
          </a:p>
          <a:p>
            <a:r>
              <a:rPr lang="en-US" dirty="0" smtClean="0"/>
              <a:t>Notepad++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4301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of the end product : Home Page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075" y="1483712"/>
            <a:ext cx="794385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6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of the end product : Teacher Page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075" y="1496068"/>
            <a:ext cx="794385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0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of the end product : Student Page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94" y="1779373"/>
            <a:ext cx="4929004" cy="31500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305" y="1779373"/>
            <a:ext cx="4929004" cy="315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of the end product : Course Page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94" y="1715979"/>
            <a:ext cx="5184290" cy="33132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8887" y="1715979"/>
            <a:ext cx="5184289" cy="331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18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1.8</a:t>
            </a:r>
          </a:p>
          <a:p>
            <a:r>
              <a:rPr lang="en-US" dirty="0" smtClean="0"/>
              <a:t>MySQL</a:t>
            </a:r>
          </a:p>
          <a:p>
            <a:r>
              <a:rPr lang="en-US" dirty="0" smtClean="0"/>
              <a:t>Maven </a:t>
            </a:r>
            <a:r>
              <a:rPr lang="en-US" dirty="0" smtClean="0"/>
              <a:t>as dependency manager and build tool</a:t>
            </a:r>
          </a:p>
          <a:p>
            <a:r>
              <a:rPr lang="en-US" dirty="0" smtClean="0"/>
              <a:t>Spring 4.x</a:t>
            </a:r>
          </a:p>
          <a:p>
            <a:pPr lvl="1"/>
            <a:r>
              <a:rPr lang="en-US" dirty="0" smtClean="0"/>
              <a:t>Spring MVC</a:t>
            </a:r>
          </a:p>
          <a:p>
            <a:pPr lvl="1"/>
            <a:r>
              <a:rPr lang="en-US" dirty="0" smtClean="0"/>
              <a:t>Spring Data JPA</a:t>
            </a:r>
          </a:p>
          <a:p>
            <a:r>
              <a:rPr lang="en-US" dirty="0" smtClean="0"/>
              <a:t>Hibernate </a:t>
            </a:r>
            <a:r>
              <a:rPr lang="en-US" dirty="0" smtClean="0"/>
              <a:t>as ORM implementation for JPA</a:t>
            </a:r>
          </a:p>
          <a:p>
            <a:r>
              <a:rPr lang="en-US" dirty="0" smtClean="0"/>
              <a:t>Apache tiles and JSTL for view</a:t>
            </a:r>
          </a:p>
          <a:p>
            <a:r>
              <a:rPr lang="en-US" dirty="0" smtClean="0"/>
              <a:t>Jetty as a development </a:t>
            </a:r>
            <a:r>
              <a:rPr lang="en-US" dirty="0" smtClean="0"/>
              <a:t>server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327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Enhanced Entity relationship diagram of DB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931" y="1814255"/>
            <a:ext cx="4686300" cy="4848225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44457"/>
              </p:ext>
            </p:extLst>
          </p:nvPr>
        </p:nvGraphicFramePr>
        <p:xfrm>
          <a:off x="7327556" y="3971667"/>
          <a:ext cx="29638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Packager Shell Object" showAsIcon="1" r:id="rId5" imgW="2964240" imgH="532800" progId="Package">
                  <p:embed/>
                </p:oleObj>
              </mc:Choice>
              <mc:Fallback>
                <p:oleObj name="Packager Shell Object" showAsIcon="1" r:id="rId5" imgW="2964240" imgH="532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27556" y="3971667"/>
                        <a:ext cx="2963863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8134863" y="1814255"/>
            <a:ext cx="2751438" cy="10169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 for creating the DB schema, tables and load data</a:t>
            </a:r>
            <a:endParaRPr lang="en-US" dirty="0"/>
          </a:p>
        </p:txBody>
      </p:sp>
      <p:cxnSp>
        <p:nvCxnSpPr>
          <p:cNvPr id="8" name="Elbow Connector 7"/>
          <p:cNvCxnSpPr/>
          <p:nvPr/>
        </p:nvCxnSpPr>
        <p:spPr>
          <a:xfrm rot="5400000">
            <a:off x="8649732" y="3002693"/>
            <a:ext cx="1037964" cy="6919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01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Relevant Queries to obtain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get list of all students for a given teacher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SELECT * FROM student s JOIN </a:t>
            </a:r>
            <a:r>
              <a:rPr lang="en-US" sz="2000" dirty="0" err="1" smtClean="0">
                <a:solidFill>
                  <a:srgbClr val="FF0000"/>
                </a:solidFill>
              </a:rPr>
              <a:t>s_tc_xref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stc</a:t>
            </a:r>
            <a:r>
              <a:rPr lang="en-US" sz="2000" dirty="0" smtClean="0">
                <a:solidFill>
                  <a:srgbClr val="FF0000"/>
                </a:solidFill>
              </a:rPr>
              <a:t> ON </a:t>
            </a:r>
            <a:r>
              <a:rPr lang="en-US" sz="2000" dirty="0" err="1" smtClean="0">
                <a:solidFill>
                  <a:srgbClr val="FF0000"/>
                </a:solidFill>
              </a:rPr>
              <a:t>s.s_id</a:t>
            </a:r>
            <a:r>
              <a:rPr lang="en-US" sz="2000" dirty="0" smtClean="0">
                <a:solidFill>
                  <a:srgbClr val="FF0000"/>
                </a:solidFill>
              </a:rPr>
              <a:t> = </a:t>
            </a:r>
            <a:r>
              <a:rPr lang="en-US" sz="2000" dirty="0" err="1" smtClean="0">
                <a:solidFill>
                  <a:srgbClr val="FF0000"/>
                </a:solidFill>
              </a:rPr>
              <a:t>stc.s_id</a:t>
            </a:r>
            <a:r>
              <a:rPr lang="en-US" sz="2000" dirty="0" smtClean="0">
                <a:solidFill>
                  <a:srgbClr val="FF0000"/>
                </a:solidFill>
              </a:rPr>
              <a:t> JOIN </a:t>
            </a:r>
            <a:r>
              <a:rPr lang="en-US" sz="2000" dirty="0" err="1" smtClean="0">
                <a:solidFill>
                  <a:srgbClr val="FF0000"/>
                </a:solidFill>
              </a:rPr>
              <a:t>t_c_xref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tc</a:t>
            </a:r>
            <a:r>
              <a:rPr lang="en-US" sz="2000" dirty="0" smtClean="0">
                <a:solidFill>
                  <a:srgbClr val="FF0000"/>
                </a:solidFill>
              </a:rPr>
              <a:t> ON </a:t>
            </a:r>
            <a:r>
              <a:rPr lang="en-US" sz="2000" dirty="0" err="1" smtClean="0">
                <a:solidFill>
                  <a:srgbClr val="FF0000"/>
                </a:solidFill>
              </a:rPr>
              <a:t>stc.tc_id</a:t>
            </a:r>
            <a:r>
              <a:rPr lang="en-US" sz="2000" dirty="0" smtClean="0">
                <a:solidFill>
                  <a:srgbClr val="FF0000"/>
                </a:solidFill>
              </a:rPr>
              <a:t> = </a:t>
            </a:r>
            <a:r>
              <a:rPr lang="en-US" sz="2000" dirty="0" err="1" smtClean="0">
                <a:solidFill>
                  <a:srgbClr val="FF0000"/>
                </a:solidFill>
              </a:rPr>
              <a:t>tc.tc_id</a:t>
            </a:r>
            <a:r>
              <a:rPr lang="en-US" sz="2000" dirty="0" smtClean="0">
                <a:solidFill>
                  <a:srgbClr val="FF0000"/>
                </a:solidFill>
              </a:rPr>
              <a:t> WHERE </a:t>
            </a:r>
            <a:r>
              <a:rPr lang="en-US" sz="2000" dirty="0" err="1" smtClean="0">
                <a:solidFill>
                  <a:srgbClr val="FF0000"/>
                </a:solidFill>
              </a:rPr>
              <a:t>tc.t_id</a:t>
            </a:r>
            <a:r>
              <a:rPr lang="en-US" sz="2000" dirty="0" smtClean="0">
                <a:solidFill>
                  <a:srgbClr val="FF0000"/>
                </a:solidFill>
              </a:rPr>
              <a:t> = ?;</a:t>
            </a:r>
          </a:p>
          <a:p>
            <a:endParaRPr lang="en-US" dirty="0"/>
          </a:p>
          <a:p>
            <a:r>
              <a:rPr lang="en-US" dirty="0" smtClean="0"/>
              <a:t>To get list of all courses for a given teacher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SELECT * FROM course c JOIN </a:t>
            </a:r>
            <a:r>
              <a:rPr lang="en-US" sz="2000" dirty="0" err="1" smtClean="0">
                <a:solidFill>
                  <a:srgbClr val="FF0000"/>
                </a:solidFill>
              </a:rPr>
              <a:t>t_c_xref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tc</a:t>
            </a:r>
            <a:r>
              <a:rPr lang="en-US" sz="2000" dirty="0" smtClean="0">
                <a:solidFill>
                  <a:srgbClr val="FF0000"/>
                </a:solidFill>
              </a:rPr>
              <a:t> ON </a:t>
            </a:r>
            <a:r>
              <a:rPr lang="en-US" sz="2000" dirty="0" err="1" smtClean="0">
                <a:solidFill>
                  <a:srgbClr val="FF0000"/>
                </a:solidFill>
              </a:rPr>
              <a:t>c.c_id</a:t>
            </a:r>
            <a:r>
              <a:rPr lang="en-US" sz="2000" dirty="0" smtClean="0">
                <a:solidFill>
                  <a:srgbClr val="FF0000"/>
                </a:solidFill>
              </a:rPr>
              <a:t> = </a:t>
            </a:r>
            <a:r>
              <a:rPr lang="en-US" sz="2000" dirty="0" err="1" smtClean="0">
                <a:solidFill>
                  <a:srgbClr val="FF0000"/>
                </a:solidFill>
              </a:rPr>
              <a:t>tc.c_id</a:t>
            </a:r>
            <a:r>
              <a:rPr lang="en-US" sz="2000" dirty="0" smtClean="0">
                <a:solidFill>
                  <a:srgbClr val="FF0000"/>
                </a:solidFill>
              </a:rPr>
              <a:t> WHERE </a:t>
            </a:r>
            <a:r>
              <a:rPr lang="en-US" sz="2000" dirty="0" err="1" smtClean="0">
                <a:solidFill>
                  <a:srgbClr val="FF0000"/>
                </a:solidFill>
              </a:rPr>
              <a:t>tc.t_id</a:t>
            </a:r>
            <a:r>
              <a:rPr lang="en-US" sz="2000" dirty="0" smtClean="0">
                <a:solidFill>
                  <a:srgbClr val="FF0000"/>
                </a:solidFill>
              </a:rPr>
              <a:t> = ?;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42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3434</TotalTime>
  <Words>232</Words>
  <Application>Microsoft Office PowerPoint</Application>
  <PresentationFormat>Widescreen</PresentationFormat>
  <Paragraphs>55</Paragraphs>
  <Slides>11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Package</vt:lpstr>
      <vt:lpstr>Online Courses Application</vt:lpstr>
      <vt:lpstr>Tools used</vt:lpstr>
      <vt:lpstr>Demo of the end product : Home Page</vt:lpstr>
      <vt:lpstr>Demo of the end product : Teacher Page</vt:lpstr>
      <vt:lpstr>Demo of the end product : Student Page</vt:lpstr>
      <vt:lpstr>Demo of the end product : Course Page</vt:lpstr>
      <vt:lpstr>Technologies used</vt:lpstr>
      <vt:lpstr>Enhanced Entity relationship diagram of DB</vt:lpstr>
      <vt:lpstr>Relevant Queries to obtain data</vt:lpstr>
      <vt:lpstr>Java Source files and package structure</vt:lpstr>
      <vt:lpstr>Deployed 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Mukul Tripathi</dc:creator>
  <cp:lastModifiedBy>Mukul Tripathi</cp:lastModifiedBy>
  <cp:revision>20</cp:revision>
  <dcterms:created xsi:type="dcterms:W3CDTF">2017-01-12T22:41:41Z</dcterms:created>
  <dcterms:modified xsi:type="dcterms:W3CDTF">2017-01-15T07:57:17Z</dcterms:modified>
</cp:coreProperties>
</file>