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F5B22D6-1EBB-45FA-BC37-E96EC814C6B3}" type="datetimeFigureOut">
              <a:rPr lang="tr-TR" smtClean="0"/>
              <a:pPr/>
              <a:t>30.09.2024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91AE2021-3EE1-4C58-9F9A-27C7C74C2FC4}" type="slidenum">
              <a:rPr lang="tr-TR" smtClean="0"/>
              <a:pPr/>
              <a:t>‹#›</a:t>
            </a:fld>
            <a:endParaRPr lang="tr-TR"/>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B22D6-1EBB-45FA-BC37-E96EC814C6B3}" type="datetimeFigureOut">
              <a:rPr lang="tr-TR" smtClean="0"/>
              <a:pPr/>
              <a:t>30.09.2024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E2021-3EE1-4C58-9F9A-27C7C74C2FC4}"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Sözcük ve Ses</a:t>
            </a:r>
            <a:endParaRPr lang="tr-TR" dirty="0"/>
          </a:p>
        </p:txBody>
      </p:sp>
      <p:sp>
        <p:nvSpPr>
          <p:cNvPr id="3" name="2 Alt Başlık"/>
          <p:cNvSpPr>
            <a:spLocks noGrp="1"/>
          </p:cNvSpPr>
          <p:nvPr>
            <p:ph type="subTitle" idx="1"/>
          </p:nvPr>
        </p:nvSpPr>
        <p:spPr/>
        <p:txBody>
          <a:bodyPr/>
          <a:lstStyle/>
          <a:p>
            <a:endParaRPr lang="tr-TR"/>
          </a:p>
        </p:txBody>
      </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Agulamayla İlk Sözcükler Arasındaki İlişki</a:t>
            </a:r>
            <a:endParaRPr lang="tr-TR" b="1">
              <a:latin typeface="Constantia" pitchFamily="18" charset="0"/>
            </a:endParaRPr>
          </a:p>
        </p:txBody>
      </p:sp>
      <p:sp>
        <p:nvSpPr>
          <p:cNvPr id="3" name="2 İçerik Yer Tutucusu"/>
          <p:cNvSpPr>
            <a:spLocks noGrp="1"/>
          </p:cNvSpPr>
          <p:nvPr>
            <p:ph idx="1"/>
          </p:nvPr>
        </p:nvSpPr>
        <p:spPr>
          <a:xfrm>
            <a:off x="500034" y="1714488"/>
            <a:ext cx="8229600" cy="4525963"/>
          </a:xfrm>
        </p:spPr>
        <p:txBody>
          <a:bodyPr>
            <a:normAutofit lnSpcReduction="10000"/>
          </a:bodyPr>
          <a:lstStyle/>
          <a:p>
            <a:pPr marL="0" indent="0">
              <a:buNone/>
            </a:pPr>
            <a:r>
              <a:rPr lang="tr-TR" smtClean="0">
                <a:latin typeface="Constantia" pitchFamily="18" charset="0"/>
              </a:rPr>
              <a:t>Agulama ve ilk sözcük arasında süreklilik var diyen araştırmacılara göre:</a:t>
            </a:r>
          </a:p>
          <a:p>
            <a:pPr>
              <a:buFontTx/>
              <a:buChar char="-"/>
            </a:pPr>
            <a:r>
              <a:rPr lang="tr-TR" smtClean="0">
                <a:latin typeface="Constantia" pitchFamily="18" charset="0"/>
              </a:rPr>
              <a:t>Agulama konuşmanın ilk habercisidir,</a:t>
            </a:r>
          </a:p>
          <a:p>
            <a:pPr algn="just">
              <a:buFontTx/>
              <a:buChar char="-"/>
            </a:pPr>
            <a:r>
              <a:rPr lang="tr-TR" smtClean="0">
                <a:latin typeface="Constantia" pitchFamily="18" charset="0"/>
              </a:rPr>
              <a:t>Aileler bazı seslerin çıkartılabilmesi için çocuklarını yönlendirmelidir, </a:t>
            </a:r>
          </a:p>
          <a:p>
            <a:pPr algn="just">
              <a:buFontTx/>
              <a:buChar char="-"/>
            </a:pPr>
            <a:r>
              <a:rPr lang="tr-TR" smtClean="0">
                <a:latin typeface="Constantia" pitchFamily="18" charset="0"/>
              </a:rPr>
              <a:t>Bebeklerin agusunda tam eşleşmenin olmaması agulamadaki bazı seslerin iki-üç yıl sonraya kadar çıkmamasına sebep olabilir.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Agulamayla İlk Sözcükler Arasındaki İlişki</a:t>
            </a:r>
            <a:endParaRPr lang="tr-TR" b="1">
              <a:latin typeface="Constantia" pitchFamily="18" charset="0"/>
            </a:endParaRPr>
          </a:p>
        </p:txBody>
      </p:sp>
      <p:sp>
        <p:nvSpPr>
          <p:cNvPr id="3" name="2 İçerik Yer Tutucusu"/>
          <p:cNvSpPr>
            <a:spLocks noGrp="1"/>
          </p:cNvSpPr>
          <p:nvPr>
            <p:ph idx="1"/>
          </p:nvPr>
        </p:nvSpPr>
        <p:spPr/>
        <p:txBody>
          <a:bodyPr>
            <a:normAutofit fontScale="92500" lnSpcReduction="10000"/>
          </a:bodyPr>
          <a:lstStyle/>
          <a:p>
            <a:pPr marL="0" indent="0" algn="just">
              <a:buNone/>
            </a:pPr>
            <a:r>
              <a:rPr lang="tr-TR" smtClean="0">
                <a:latin typeface="Constantia" pitchFamily="18" charset="0"/>
              </a:rPr>
              <a:t>Agulama ve ilk sözcük arasında süreklilik yok diyen araştırmacılar:</a:t>
            </a:r>
          </a:p>
          <a:p>
            <a:pPr marL="0" indent="0" algn="just">
              <a:buFontTx/>
              <a:buChar char="-"/>
            </a:pPr>
            <a:r>
              <a:rPr lang="tr-TR" smtClean="0">
                <a:latin typeface="Constantia" pitchFamily="18" charset="0"/>
              </a:rPr>
              <a:t>Bebeklerin agulama ve ilk sözcüklerini üretme sırasında seslerin farklı repertuarını kullandığı,</a:t>
            </a:r>
          </a:p>
          <a:p>
            <a:pPr marL="0" indent="0" algn="just">
              <a:buFontTx/>
              <a:buChar char="-"/>
            </a:pPr>
            <a:r>
              <a:rPr lang="tr-TR" smtClean="0">
                <a:latin typeface="Constantia" pitchFamily="18" charset="0"/>
              </a:rPr>
              <a:t>İlk sözcüklerini üretmeden önce kısa bir süre agulamayı bıraktığı, </a:t>
            </a:r>
          </a:p>
          <a:p>
            <a:pPr marL="0" indent="0" algn="just">
              <a:buFontTx/>
              <a:buChar char="-"/>
            </a:pPr>
            <a:r>
              <a:rPr lang="tr-TR" smtClean="0">
                <a:latin typeface="Constantia" pitchFamily="18" charset="0"/>
              </a:rPr>
              <a:t>Ve bebeklerin ilk sözcüklerinde kullandığı seslerin sisteminin, agulamadaki seslerin aksine, sesbilimsel zıtlıklara dikkat gerektirdiği görüşlerini tartışır (Jakobson, 1968).</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İlk Sözcüklerin Biçimleri</a:t>
            </a:r>
            <a:endParaRPr lang="tr-TR" b="1">
              <a:latin typeface="Constantia" pitchFamily="18" charset="0"/>
            </a:endParaRPr>
          </a:p>
        </p:txBody>
      </p:sp>
      <p:sp>
        <p:nvSpPr>
          <p:cNvPr id="3" name="2 İçerik Yer Tutucusu"/>
          <p:cNvSpPr>
            <a:spLocks noGrp="1"/>
          </p:cNvSpPr>
          <p:nvPr>
            <p:ph idx="1"/>
          </p:nvPr>
        </p:nvSpPr>
        <p:spPr>
          <a:xfrm>
            <a:off x="571472" y="1571612"/>
            <a:ext cx="8229600" cy="3857652"/>
          </a:xfrm>
        </p:spPr>
        <p:txBody>
          <a:bodyPr>
            <a:normAutofit/>
          </a:bodyPr>
          <a:lstStyle/>
          <a:p>
            <a:pPr marL="0" indent="0" algn="just">
              <a:buFontTx/>
              <a:buChar char="-"/>
            </a:pPr>
            <a:r>
              <a:rPr lang="tr-TR" smtClean="0">
                <a:latin typeface="Constantia" pitchFamily="18" charset="0"/>
              </a:rPr>
              <a:t>Küçük çocuklar belirli bağlamlarda tutarlı seslendirmeler yapmaya başlar. Bu seslendirmeler sistematik el kol hareketleriyle ilişkilidir ve tutarlı bir anlam taşırlar. </a:t>
            </a:r>
          </a:p>
          <a:p>
            <a:pPr marL="0" indent="0" algn="just">
              <a:buFontTx/>
              <a:buChar char="-"/>
            </a:pPr>
            <a:endParaRPr lang="tr-TR" smtClean="0">
              <a:latin typeface="Constantia" pitchFamily="18" charset="0"/>
            </a:endParaRPr>
          </a:p>
          <a:p>
            <a:pPr marL="0" indent="0" algn="just">
              <a:buFontTx/>
              <a:buChar char="-"/>
            </a:pPr>
            <a:r>
              <a:rPr lang="tr-TR" smtClean="0">
                <a:latin typeface="Constantia" pitchFamily="18" charset="0"/>
              </a:rPr>
              <a:t>Örneğin “there” [d]’nin, “here” [h]’nin biçimlendirilmesine yardımcı olabilir.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p:txBody>
          <a:bodyPr>
            <a:normAutofit fontScale="92500" lnSpcReduction="10000"/>
          </a:bodyPr>
          <a:lstStyle/>
          <a:p>
            <a:pPr marL="0" indent="0" algn="just">
              <a:buNone/>
            </a:pPr>
            <a:r>
              <a:rPr lang="tr-TR" smtClean="0">
                <a:latin typeface="Constantia" pitchFamily="18" charset="0"/>
              </a:rPr>
              <a:t>Eğer çocuklar sözcüğün bütününü hedeflerlerse, anlamlı parçalara yaklaşırlar. </a:t>
            </a:r>
          </a:p>
          <a:p>
            <a:pPr marL="0" indent="0" algn="just">
              <a:buNone/>
            </a:pPr>
            <a:endParaRPr lang="tr-TR" smtClean="0">
              <a:latin typeface="Constantia" pitchFamily="18" charset="0"/>
            </a:endParaRPr>
          </a:p>
          <a:p>
            <a:pPr marL="0" indent="0" algn="just">
              <a:buNone/>
            </a:pPr>
            <a:r>
              <a:rPr lang="tr-TR" smtClean="0">
                <a:latin typeface="Constantia" pitchFamily="18" charset="0"/>
              </a:rPr>
              <a:t>Avantaj	          Kolay iletişim 			</a:t>
            </a:r>
          </a:p>
          <a:p>
            <a:pPr marL="0" indent="0" algn="just">
              <a:buNone/>
            </a:pPr>
            <a:endParaRPr lang="tr-TR" smtClean="0">
              <a:latin typeface="Constantia" pitchFamily="18" charset="0"/>
            </a:endParaRPr>
          </a:p>
          <a:p>
            <a:pPr marL="0" indent="0" algn="just">
              <a:buNone/>
            </a:pPr>
            <a:r>
              <a:rPr lang="tr-TR" smtClean="0">
                <a:latin typeface="Constantia" pitchFamily="18" charset="0"/>
              </a:rPr>
              <a:t>Dezavantaj            Sesbilgisel yeterlilikte zorlanma</a:t>
            </a:r>
          </a:p>
          <a:p>
            <a:pPr marL="0" indent="0" algn="just">
              <a:buFontTx/>
              <a:buChar char="-"/>
            </a:pPr>
            <a:endParaRPr lang="tr-TR" smtClean="0">
              <a:latin typeface="Constantia" pitchFamily="18" charset="0"/>
            </a:endParaRPr>
          </a:p>
          <a:p>
            <a:pPr marL="0" indent="0" algn="just">
              <a:buNone/>
            </a:pPr>
            <a:r>
              <a:rPr lang="tr-TR" smtClean="0">
                <a:latin typeface="Constantia" pitchFamily="18" charset="0"/>
              </a:rPr>
              <a:t>	</a:t>
            </a:r>
          </a:p>
          <a:p>
            <a:pPr marL="0" indent="0" algn="just">
              <a:buNone/>
            </a:pPr>
            <a:endParaRPr lang="tr-TR" smtClean="0">
              <a:latin typeface="Constantia" pitchFamily="18" charset="0"/>
            </a:endParaRPr>
          </a:p>
        </p:txBody>
      </p:sp>
      <p:sp>
        <p:nvSpPr>
          <p:cNvPr id="4" name="3 Sağ Ok"/>
          <p:cNvSpPr/>
          <p:nvPr/>
        </p:nvSpPr>
        <p:spPr>
          <a:xfrm>
            <a:off x="2285984" y="3071810"/>
            <a:ext cx="64294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Sağ Ok"/>
          <p:cNvSpPr/>
          <p:nvPr/>
        </p:nvSpPr>
        <p:spPr>
          <a:xfrm>
            <a:off x="3214678" y="4143380"/>
            <a:ext cx="64294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a:xfrm>
            <a:off x="428596" y="1928802"/>
            <a:ext cx="8229600" cy="4525963"/>
          </a:xfrm>
        </p:spPr>
        <p:txBody>
          <a:bodyPr/>
          <a:lstStyle/>
          <a:p>
            <a:pPr marL="0" indent="0" algn="just">
              <a:buNone/>
            </a:pPr>
            <a:r>
              <a:rPr lang="tr-TR" smtClean="0">
                <a:latin typeface="Constantia" pitchFamily="18" charset="0"/>
              </a:rPr>
              <a:t>Eğer ilk olarak sözcüğü değil de sözcükteki sesleri çıkarmayı hedeflerlerse, seslerin tek tek üretimine yoğunlaşırlar. </a:t>
            </a:r>
          </a:p>
          <a:p>
            <a:pPr marL="0" indent="0" algn="just">
              <a:buNone/>
            </a:pPr>
            <a:endParaRPr lang="tr-TR" smtClean="0">
              <a:latin typeface="Constantia" pitchFamily="18" charset="0"/>
            </a:endParaRPr>
          </a:p>
          <a:p>
            <a:pPr marL="0" indent="0" algn="just">
              <a:buNone/>
            </a:pPr>
            <a:r>
              <a:rPr lang="tr-TR" smtClean="0">
                <a:latin typeface="Constantia" pitchFamily="18" charset="0"/>
              </a:rPr>
              <a:t>Dezavantaj                 uzlaşımsal anlam taşımama</a:t>
            </a:r>
          </a:p>
        </p:txBody>
      </p:sp>
      <p:sp>
        <p:nvSpPr>
          <p:cNvPr id="4" name="3 Sağ Ok"/>
          <p:cNvSpPr/>
          <p:nvPr/>
        </p:nvSpPr>
        <p:spPr>
          <a:xfrm>
            <a:off x="3357554" y="4143380"/>
            <a:ext cx="642942"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a:xfrm>
            <a:off x="457200" y="1600201"/>
            <a:ext cx="8229600" cy="3971940"/>
          </a:xfrm>
        </p:spPr>
        <p:txBody>
          <a:bodyPr/>
          <a:lstStyle/>
          <a:p>
            <a:pPr marL="0" indent="0" algn="just">
              <a:buFontTx/>
              <a:buChar char="-"/>
            </a:pPr>
            <a:r>
              <a:rPr lang="tr-TR" smtClean="0">
                <a:latin typeface="Constantia" pitchFamily="18" charset="0"/>
              </a:rPr>
              <a:t>Her durumda çocuklar sesler arasında bir karşıtlık ilişkisi kurarlar. </a:t>
            </a:r>
          </a:p>
          <a:p>
            <a:pPr marL="0" indent="0" algn="just">
              <a:buFontTx/>
              <a:buChar char="-"/>
            </a:pPr>
            <a:r>
              <a:rPr lang="tr-TR" smtClean="0">
                <a:latin typeface="Constantia" pitchFamily="18" charset="0"/>
              </a:rPr>
              <a:t>Çocuklar zamanla üretimdeki karışık karşıtlıkların üstesinden gelirler (Jakobson, 1968). </a:t>
            </a:r>
          </a:p>
          <a:p>
            <a:pPr marL="0" indent="0" algn="just">
              <a:buFontTx/>
              <a:buChar char="-"/>
            </a:pPr>
            <a:r>
              <a:rPr lang="tr-TR" smtClean="0">
                <a:latin typeface="Constantia" pitchFamily="18" charset="0"/>
              </a:rPr>
              <a:t>Karşıtlık kurmada ünlü ve ünsüzlerin özellikleri dikkat çekmektedir.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p:txBody>
          <a:bodyPr/>
          <a:lstStyle/>
          <a:p>
            <a:pPr algn="just">
              <a:buFontTx/>
              <a:buChar char="-"/>
            </a:pPr>
            <a:r>
              <a:rPr lang="tr-TR" smtClean="0">
                <a:latin typeface="Constantia" pitchFamily="18" charset="0"/>
              </a:rPr>
              <a:t>İlk karşıtlıklar ünlü-ünsüz arasında kurulur. </a:t>
            </a:r>
          </a:p>
          <a:p>
            <a:pPr algn="just">
              <a:buFontTx/>
              <a:buChar char="-"/>
            </a:pPr>
            <a:r>
              <a:rPr lang="tr-TR" smtClean="0">
                <a:latin typeface="Constantia" pitchFamily="18" charset="0"/>
              </a:rPr>
              <a:t>Sonraki karşıtlıklar ünlüler arasındadır. Örneğin kalın [A] ile ince [I] arasında. </a:t>
            </a:r>
          </a:p>
          <a:p>
            <a:pPr algn="just">
              <a:buFontTx/>
              <a:buChar char="-"/>
            </a:pPr>
            <a:r>
              <a:rPr lang="tr-TR" smtClean="0">
                <a:latin typeface="Constantia" pitchFamily="18" charset="0"/>
              </a:rPr>
              <a:t>Jakobson belirli sesbilgisel parçaların öğrenilmesine değil, açık, kapalı, kalın, ince, ön dil, arka dil gibi karşıtlık ilişkilerinin kurulmasına dikkat çekmektedir.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p:txBody>
          <a:bodyPr>
            <a:normAutofit lnSpcReduction="10000"/>
          </a:bodyPr>
          <a:lstStyle/>
          <a:p>
            <a:pPr marL="0" indent="0" algn="just">
              <a:buNone/>
            </a:pPr>
            <a:r>
              <a:rPr lang="tr-TR" smtClean="0">
                <a:latin typeface="Constantia" pitchFamily="18" charset="0"/>
              </a:rPr>
              <a:t>Jakobson’un bu teorisi beraberinde bazı soruları akla getirmektedir:</a:t>
            </a:r>
          </a:p>
          <a:p>
            <a:pPr marL="0" indent="0" algn="just">
              <a:buFontTx/>
              <a:buChar char="-"/>
            </a:pPr>
            <a:r>
              <a:rPr lang="tr-TR" smtClean="0">
                <a:latin typeface="Constantia" pitchFamily="18" charset="0"/>
              </a:rPr>
              <a:t>Çocuklar böyle bir karşıtlık sistemini nasıl anlamaktadır?</a:t>
            </a:r>
          </a:p>
          <a:p>
            <a:pPr marL="0" indent="0" algn="just">
              <a:buFontTx/>
              <a:buChar char="-"/>
            </a:pPr>
            <a:r>
              <a:rPr lang="tr-TR" smtClean="0">
                <a:latin typeface="Constantia" pitchFamily="18" charset="0"/>
              </a:rPr>
              <a:t>İç ya da son sesteki ünsüzlere baş sesteki ünlülerle aynı şekilde mi ele almaktadırlar? </a:t>
            </a:r>
          </a:p>
          <a:p>
            <a:pPr marL="0" indent="0" algn="just">
              <a:buFontTx/>
              <a:buChar char="-"/>
            </a:pPr>
            <a:r>
              <a:rPr lang="tr-TR" smtClean="0">
                <a:latin typeface="Constantia" pitchFamily="18" charset="0"/>
              </a:rPr>
              <a:t>Parçalardan birine mi yoksa benzer özellikli ses gruplarına mı belirli bir karşıtlık uygulamaktadırlar? </a:t>
            </a:r>
          </a:p>
          <a:p>
            <a:pPr marL="0" indent="0" algn="just">
              <a:buFontTx/>
              <a:buChar char="-"/>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a:xfrm>
            <a:off x="500034" y="2000240"/>
            <a:ext cx="8229600" cy="3500462"/>
          </a:xfrm>
        </p:spPr>
        <p:txBody>
          <a:bodyPr/>
          <a:lstStyle/>
          <a:p>
            <a:pPr marL="0" indent="0" algn="just">
              <a:buNone/>
            </a:pPr>
            <a:r>
              <a:rPr lang="tr-TR" smtClean="0">
                <a:latin typeface="Constantia" pitchFamily="18" charset="0"/>
              </a:rPr>
              <a:t>- Çocuklar bir sesi uygun bir şekilde ürettikten sonra  çocukların bir sözcükte bu sesi üretemediği görülmektedir. Örneğin “doggy” sözcüğünü başta “do” olarak sesletirler ancak [g] sesini üretme aşamasında “doggy” “gogi” olarak sesletilir.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Tüm Sözcükler mi Tek Ses mi?</a:t>
            </a:r>
            <a:endParaRPr lang="tr-TR" b="1">
              <a:latin typeface="Constantia" pitchFamily="18" charset="0"/>
            </a:endParaRPr>
          </a:p>
        </p:txBody>
      </p:sp>
      <p:sp>
        <p:nvSpPr>
          <p:cNvPr id="3" name="2 İçerik Yer Tutucusu"/>
          <p:cNvSpPr>
            <a:spLocks noGrp="1"/>
          </p:cNvSpPr>
          <p:nvPr>
            <p:ph idx="1"/>
          </p:nvPr>
        </p:nvSpPr>
        <p:spPr>
          <a:xfrm>
            <a:off x="500034" y="1857364"/>
            <a:ext cx="8229600" cy="4525963"/>
          </a:xfrm>
        </p:spPr>
        <p:txBody>
          <a:bodyPr/>
          <a:lstStyle/>
          <a:p>
            <a:pPr marL="0" indent="0" algn="just">
              <a:buFontTx/>
              <a:buChar char="-"/>
            </a:pPr>
            <a:r>
              <a:rPr lang="tr-TR" smtClean="0">
                <a:latin typeface="Constantia" pitchFamily="18" charset="0"/>
              </a:rPr>
              <a:t>Yetişkinlerin bir sözcüğü nasıl seslettiği çok önemlidir.</a:t>
            </a:r>
          </a:p>
          <a:p>
            <a:pPr marL="0" indent="0" algn="just">
              <a:buFontTx/>
              <a:buChar char="-"/>
            </a:pPr>
            <a:r>
              <a:rPr lang="tr-TR" smtClean="0">
                <a:latin typeface="Constantia" pitchFamily="18" charset="0"/>
              </a:rPr>
              <a:t>Çocuklar sözcüğü yanlış algıladıklarında üretim de yanlış olmaktadır. </a:t>
            </a:r>
          </a:p>
          <a:p>
            <a:pPr marL="0" indent="0" algn="just">
              <a:buFontTx/>
              <a:buChar char="-"/>
            </a:pPr>
            <a:r>
              <a:rPr lang="tr-TR" smtClean="0">
                <a:latin typeface="Constantia" pitchFamily="18" charset="0"/>
              </a:rPr>
              <a:t>Çocuklar bir sözcüğü başta doğru sesletip sonra yanlış sesletirlerse, yanlışlarını düzeltmek için ilk üretimlerindeki seslere geri dönerler. </a:t>
            </a:r>
          </a:p>
          <a:p>
            <a:pPr marL="0" indent="0" algn="just">
              <a:buNone/>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İlk Sözcüklerde Sesletim</a:t>
            </a:r>
            <a:endParaRPr lang="tr-TR" b="1">
              <a:latin typeface="Constantia" pitchFamily="18" charset="0"/>
            </a:endParaRPr>
          </a:p>
        </p:txBody>
      </p:sp>
      <p:sp>
        <p:nvSpPr>
          <p:cNvPr id="3" name="2 İçerik Yer Tutucusu"/>
          <p:cNvSpPr>
            <a:spLocks noGrp="1"/>
          </p:cNvSpPr>
          <p:nvPr>
            <p:ph idx="1"/>
          </p:nvPr>
        </p:nvSpPr>
        <p:spPr/>
        <p:txBody>
          <a:bodyPr/>
          <a:lstStyle/>
          <a:p>
            <a:pPr algn="just">
              <a:buNone/>
            </a:pPr>
            <a:r>
              <a:rPr lang="tr-TR" smtClean="0">
                <a:latin typeface="Constantia" pitchFamily="18" charset="0"/>
              </a:rPr>
              <a:t>2 yaş: İlk sözcükler ve yalınlaştırma.  </a:t>
            </a:r>
          </a:p>
          <a:p>
            <a:pPr marL="0" indent="0" algn="just">
              <a:buNone/>
            </a:pPr>
            <a:r>
              <a:rPr lang="tr-TR" smtClean="0">
                <a:latin typeface="Constantia" pitchFamily="18" charset="0"/>
              </a:rPr>
              <a:t>Sesletimde sorunlar: Sızdırıcı sesler, ünsüz kümeleri ve ünlüler. </a:t>
            </a:r>
          </a:p>
          <a:p>
            <a:pPr marL="0" indent="0" algn="just">
              <a:buNone/>
            </a:pPr>
            <a:r>
              <a:rPr lang="tr-TR" smtClean="0">
                <a:latin typeface="Constantia" pitchFamily="18" charset="0"/>
              </a:rPr>
              <a:t>Örneğin: [l]ve [r] seslerinin sesletilmemesi, “skw” gibi ünsüz kümelerinin basitleştirilmesi, [w] ve ilk sesteki [s]’nin düşürülmesi buna karşın artdamaksıl olan [k]’nın korunması. </a:t>
            </a:r>
          </a:p>
          <a:p>
            <a:pPr algn="just">
              <a:buNone/>
            </a:pPr>
            <a:endParaRPr lang="tr-TR" smtClean="0">
              <a:latin typeface="Constantia" pitchFamily="18" charset="0"/>
            </a:endParaRPr>
          </a:p>
          <a:p>
            <a:pPr algn="just">
              <a:buNone/>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a:xfrm>
            <a:off x="500034" y="2285992"/>
            <a:ext cx="8229600" cy="3400436"/>
          </a:xfrm>
        </p:spPr>
        <p:txBody>
          <a:bodyPr/>
          <a:lstStyle/>
          <a:p>
            <a:pPr marL="0" indent="0" algn="just">
              <a:buNone/>
            </a:pPr>
            <a:r>
              <a:rPr lang="tr-TR" smtClean="0">
                <a:latin typeface="Constantia" pitchFamily="18" charset="0"/>
              </a:rPr>
              <a:t>- İletişimsel bakış açısına göre çocuklar parçalardan çok sözcükleri söylemeye çalışmakta iyidir. Çocuklar bunu yaparken üretim için yollar bulmak zorundadır. Çevrelerindeki kişilerin üretimleriyle kendi üretimlerini eşleştirmeye çalışırlar.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a:xfrm>
            <a:off x="571472" y="1857364"/>
            <a:ext cx="8229600" cy="3114684"/>
          </a:xfrm>
        </p:spPr>
        <p:txBody>
          <a:bodyPr/>
          <a:lstStyle/>
          <a:p>
            <a:pPr marL="0" indent="0" algn="just">
              <a:buNone/>
            </a:pPr>
            <a:r>
              <a:rPr lang="tr-TR" dirty="0" smtClean="0">
                <a:latin typeface="Constantia" pitchFamily="18" charset="0"/>
              </a:rPr>
              <a:t>- Çocuklar az miktardaki anlaşılabilir sözcüklerini üretmeye ilk birkaç haftada başlarlar. Bazı çocuklar repertuarlarına hızlıca yeni sözcükler eklerken bazıları daha yavaş ve daha az sözcük eklerler  </a:t>
            </a:r>
            <a:endParaRPr lang="tr-TR" dirty="0">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a:xfrm>
            <a:off x="428596" y="2143116"/>
            <a:ext cx="8229600" cy="3328998"/>
          </a:xfrm>
        </p:spPr>
        <p:txBody>
          <a:bodyPr>
            <a:normAutofit fontScale="92500"/>
          </a:bodyPr>
          <a:lstStyle/>
          <a:p>
            <a:pPr>
              <a:buFontTx/>
              <a:buChar char="-"/>
            </a:pPr>
            <a:r>
              <a:rPr lang="tr-TR" smtClean="0">
                <a:latin typeface="Constantia" pitchFamily="18" charset="0"/>
              </a:rPr>
              <a:t>Çocuklar üretim için farklı yollar kullanabilir. </a:t>
            </a:r>
          </a:p>
          <a:p>
            <a:pPr marL="0" indent="0" algn="just">
              <a:buFontTx/>
              <a:buChar char="-"/>
            </a:pPr>
            <a:r>
              <a:rPr lang="tr-TR" smtClean="0">
                <a:latin typeface="Constantia" pitchFamily="18" charset="0"/>
              </a:rPr>
              <a:t>Üretimde izlenen yolların farklı olması, çocukların sesbilgisel yapıları farklı şekillerde  analiz ettiklerini gösterir. Bu, Ferguson ve Farwell (1975)’in bir yaşındaki bir çocuğun üretimiyle ilgili çalışmalarının temel bulgusudur. </a:t>
            </a:r>
          </a:p>
          <a:p>
            <a:pPr marL="0" indent="0" algn="just">
              <a:buNone/>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a:xfrm>
            <a:off x="457200" y="1600200"/>
            <a:ext cx="8229600" cy="4614882"/>
          </a:xfrm>
        </p:spPr>
        <p:txBody>
          <a:bodyPr>
            <a:normAutofit lnSpcReduction="10000"/>
          </a:bodyPr>
          <a:lstStyle/>
          <a:p>
            <a:pPr marL="0" indent="0" algn="just">
              <a:buNone/>
            </a:pPr>
            <a:r>
              <a:rPr lang="tr-TR" smtClean="0">
                <a:latin typeface="Constantia" pitchFamily="18" charset="0"/>
              </a:rPr>
              <a:t>Ferguson ve Farwell iki noktaya dikkat çekmektedir:</a:t>
            </a:r>
          </a:p>
          <a:p>
            <a:pPr marL="0" indent="0" algn="just">
              <a:buNone/>
            </a:pPr>
            <a:endParaRPr lang="tr-TR" smtClean="0">
              <a:latin typeface="Constantia" pitchFamily="18" charset="0"/>
            </a:endParaRPr>
          </a:p>
          <a:p>
            <a:pPr marL="0" indent="0" algn="just">
              <a:buAutoNum type="arabicParenR"/>
            </a:pPr>
            <a:r>
              <a:rPr lang="tr-TR" smtClean="0">
                <a:latin typeface="Constantia" pitchFamily="18" charset="0"/>
              </a:rPr>
              <a:t>Çocuklar sözcükleri başlıca amaçlarına göre ve dolayısıyla sesbilimsel gelişimle ilişkili alana göre  seçiyor.</a:t>
            </a:r>
          </a:p>
          <a:p>
            <a:pPr marL="514350" indent="-514350" algn="just">
              <a:buAutoNum type="arabicParenR"/>
            </a:pPr>
            <a:endParaRPr lang="tr-TR" smtClean="0">
              <a:latin typeface="Constantia" pitchFamily="18" charset="0"/>
            </a:endParaRPr>
          </a:p>
          <a:p>
            <a:pPr marL="0" indent="0" algn="just">
              <a:buNone/>
            </a:pPr>
            <a:r>
              <a:rPr lang="tr-TR" smtClean="0">
                <a:latin typeface="Constantia" pitchFamily="18" charset="0"/>
              </a:rPr>
              <a:t>2) Bu araştırmadaki çocukların hepsi parça parça öğrenmenin ilk dönemindedir.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a:xfrm>
            <a:off x="428596" y="2143116"/>
            <a:ext cx="8229600" cy="3900502"/>
          </a:xfrm>
        </p:spPr>
        <p:txBody>
          <a:bodyPr/>
          <a:lstStyle/>
          <a:p>
            <a:pPr marL="0" indent="0" algn="just">
              <a:buFontTx/>
              <a:buChar char="-"/>
            </a:pPr>
            <a:r>
              <a:rPr lang="tr-TR" smtClean="0">
                <a:latin typeface="Constantia" pitchFamily="18" charset="0"/>
              </a:rPr>
              <a:t>Çocukların sesletmeye çalıştıkları sözcüklerde seçici davrandıkları görülür. Bu durum bazı seslerin tercih edildiğini göstermektedir. </a:t>
            </a:r>
          </a:p>
          <a:p>
            <a:pPr marL="0" indent="0" algn="just">
              <a:buFontTx/>
              <a:buChar char="-"/>
            </a:pPr>
            <a:endParaRPr lang="tr-TR" smtClean="0">
              <a:latin typeface="Constantia" pitchFamily="18" charset="0"/>
            </a:endParaRPr>
          </a:p>
          <a:p>
            <a:pPr marL="0" indent="0" algn="just">
              <a:buNone/>
            </a:pPr>
            <a:r>
              <a:rPr lang="tr-TR" smtClean="0">
                <a:latin typeface="Constantia" pitchFamily="18" charset="0"/>
              </a:rPr>
              <a:t>Örneğin “hap” sözcüğü “ap, ab, hap, hab” biçiminde sesletilmiştir.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Yol, Tercih ve Kaçınma</a:t>
            </a:r>
            <a:endParaRPr lang="tr-TR" b="1">
              <a:latin typeface="Constantia" pitchFamily="18" charset="0"/>
            </a:endParaRPr>
          </a:p>
        </p:txBody>
      </p:sp>
      <p:sp>
        <p:nvSpPr>
          <p:cNvPr id="3" name="2 İçerik Yer Tutucusu"/>
          <p:cNvSpPr>
            <a:spLocks noGrp="1"/>
          </p:cNvSpPr>
          <p:nvPr>
            <p:ph idx="1"/>
          </p:nvPr>
        </p:nvSpPr>
        <p:spPr/>
        <p:txBody>
          <a:bodyPr/>
          <a:lstStyle/>
          <a:p>
            <a:pPr marL="0" indent="0" algn="just">
              <a:buFontTx/>
              <a:buChar char="-"/>
            </a:pPr>
            <a:r>
              <a:rPr lang="tr-TR" smtClean="0">
                <a:latin typeface="Constantia" pitchFamily="18" charset="0"/>
              </a:rPr>
              <a:t>Çocuklar bazı sesleri sesletmekten kaçınırlar.  Bununla ilgili Schwartz ve Leonard (1982)’nin deneysel bir çalışması bulunmaktadır. </a:t>
            </a:r>
          </a:p>
          <a:p>
            <a:pPr marL="0" indent="0" algn="just">
              <a:buFontTx/>
              <a:buChar char="-"/>
            </a:pPr>
            <a:endParaRPr lang="tr-TR" smtClean="0">
              <a:latin typeface="Constantia" pitchFamily="18" charset="0"/>
            </a:endParaRPr>
          </a:p>
          <a:p>
            <a:pPr marL="0" indent="0" algn="just">
              <a:buFontTx/>
              <a:buChar char="-"/>
            </a:pPr>
            <a:r>
              <a:rPr lang="tr-TR" smtClean="0">
                <a:latin typeface="Constantia" pitchFamily="18" charset="0"/>
              </a:rPr>
              <a:t>Çocuklar bir şeyi söylemek istediklerinde seçicidirler. Bu seçicilik belirli ünsüzlerde ve agulamadaki hece türünde önceki tercihlerle bağlantılıdır. </a:t>
            </a:r>
          </a:p>
        </p:txBody>
      </p:sp>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Üretimde Basitleştirme </a:t>
            </a:r>
            <a:endParaRPr lang="tr-TR" b="1">
              <a:latin typeface="Constantia" pitchFamily="18" charset="0"/>
            </a:endParaRPr>
          </a:p>
        </p:txBody>
      </p:sp>
      <p:sp>
        <p:nvSpPr>
          <p:cNvPr id="3" name="2 İçerik Yer Tutucusu"/>
          <p:cNvSpPr>
            <a:spLocks noGrp="1"/>
          </p:cNvSpPr>
          <p:nvPr>
            <p:ph idx="1"/>
          </p:nvPr>
        </p:nvSpPr>
        <p:spPr>
          <a:xfrm>
            <a:off x="500034" y="1928802"/>
            <a:ext cx="8229600" cy="4286280"/>
          </a:xfrm>
        </p:spPr>
        <p:txBody>
          <a:bodyPr>
            <a:normAutofit lnSpcReduction="10000"/>
          </a:bodyPr>
          <a:lstStyle/>
          <a:p>
            <a:pPr marL="0" indent="0" algn="just">
              <a:buNone/>
            </a:pPr>
            <a:r>
              <a:rPr lang="tr-TR" smtClean="0">
                <a:latin typeface="Constantia" pitchFamily="18" charset="0"/>
              </a:rPr>
              <a:t>Çocuklar kendi dillerindeki sözcük biçimlerini yetkin bir şekilde sesletene kadar yetişkinlerin sesletimlerinin gerisinde kalırlar. Sesletimlerine bazı sesleri dahil etmez, bazı sesleri başkalarıyla yer değiştirirler. Bu nedenle çocukların üretiminde yetişkinlerinkiyle karşılaştırıldığında yerine koyma, benzetme, çıkarma gibi özellikler görülür.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Yerine Koyma </a:t>
            </a:r>
            <a:endParaRPr lang="tr-TR" b="1">
              <a:latin typeface="Constantia" pitchFamily="18" charset="0"/>
            </a:endParaRPr>
          </a:p>
        </p:txBody>
      </p:sp>
      <p:sp>
        <p:nvSpPr>
          <p:cNvPr id="3" name="2 İçerik Yer Tutucusu"/>
          <p:cNvSpPr>
            <a:spLocks noGrp="1"/>
          </p:cNvSpPr>
          <p:nvPr>
            <p:ph idx="1"/>
          </p:nvPr>
        </p:nvSpPr>
        <p:spPr>
          <a:xfrm>
            <a:off x="500034" y="2143116"/>
            <a:ext cx="8229600" cy="3257560"/>
          </a:xfrm>
        </p:spPr>
        <p:txBody>
          <a:bodyPr/>
          <a:lstStyle/>
          <a:p>
            <a:pPr>
              <a:buNone/>
            </a:pPr>
            <a:r>
              <a:rPr lang="tr-TR" smtClean="0">
                <a:latin typeface="Constantia" pitchFamily="18" charset="0"/>
              </a:rPr>
              <a:t>Pie  		bay 		</a:t>
            </a:r>
          </a:p>
          <a:p>
            <a:pPr>
              <a:buNone/>
            </a:pPr>
            <a:r>
              <a:rPr lang="tr-TR" smtClean="0">
                <a:latin typeface="Constantia" pitchFamily="18" charset="0"/>
              </a:rPr>
              <a:t>Knob 	nop 		</a:t>
            </a:r>
          </a:p>
          <a:p>
            <a:pPr>
              <a:buNone/>
            </a:pPr>
            <a:r>
              <a:rPr lang="tr-TR" smtClean="0">
                <a:latin typeface="Constantia" pitchFamily="18" charset="0"/>
              </a:rPr>
              <a:t>Dad 		dadn		 ünsüzlerin kullanım yeri </a:t>
            </a:r>
          </a:p>
          <a:p>
            <a:pPr>
              <a:buNone/>
            </a:pPr>
            <a:r>
              <a:rPr lang="tr-TR" smtClean="0">
                <a:latin typeface="Constantia" pitchFamily="18" charset="0"/>
              </a:rPr>
              <a:t>Pig		pink</a:t>
            </a:r>
            <a:endParaRPr lang="tr-TR">
              <a:latin typeface="Constantia" pitchFamily="18" charset="0"/>
            </a:endParaRPr>
          </a:p>
        </p:txBody>
      </p:sp>
      <p:sp>
        <p:nvSpPr>
          <p:cNvPr id="4" name="3 Köşeli Çift Ayraç"/>
          <p:cNvSpPr/>
          <p:nvPr/>
        </p:nvSpPr>
        <p:spPr>
          <a:xfrm>
            <a:off x="1571604" y="407194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5" name="4 Köşeli Çift Ayraç"/>
          <p:cNvSpPr/>
          <p:nvPr/>
        </p:nvSpPr>
        <p:spPr>
          <a:xfrm>
            <a:off x="1500166" y="228599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5 Köşeli Çift Ayraç"/>
          <p:cNvSpPr/>
          <p:nvPr/>
        </p:nvSpPr>
        <p:spPr>
          <a:xfrm>
            <a:off x="1571604" y="2857496"/>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Köşeli Çift Ayraç"/>
          <p:cNvSpPr/>
          <p:nvPr/>
        </p:nvSpPr>
        <p:spPr>
          <a:xfrm>
            <a:off x="1571604" y="3500438"/>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9" name="8 Sağ Ayraç"/>
          <p:cNvSpPr/>
          <p:nvPr/>
        </p:nvSpPr>
        <p:spPr>
          <a:xfrm>
            <a:off x="3357554" y="2285992"/>
            <a:ext cx="928694" cy="21431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cSld>
  <p:clrMapOvr>
    <a:masterClrMapping/>
  </p:clrMapOvr>
  <p:transition spd="slow">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Benzetme</a:t>
            </a:r>
            <a:endParaRPr lang="tr-TR" b="1">
              <a:latin typeface="Constantia" pitchFamily="18" charset="0"/>
            </a:endParaRPr>
          </a:p>
        </p:txBody>
      </p:sp>
      <p:sp>
        <p:nvSpPr>
          <p:cNvPr id="3" name="2 İçerik Yer Tutucusu"/>
          <p:cNvSpPr>
            <a:spLocks noGrp="1"/>
          </p:cNvSpPr>
          <p:nvPr>
            <p:ph idx="1"/>
          </p:nvPr>
        </p:nvSpPr>
        <p:spPr>
          <a:xfrm>
            <a:off x="914400" y="1928802"/>
            <a:ext cx="8229600" cy="4525963"/>
          </a:xfrm>
        </p:spPr>
        <p:txBody>
          <a:bodyPr/>
          <a:lstStyle/>
          <a:p>
            <a:pPr>
              <a:buNone/>
            </a:pPr>
            <a:endParaRPr lang="tr-TR" smtClean="0">
              <a:latin typeface="Constantia" pitchFamily="18" charset="0"/>
            </a:endParaRPr>
          </a:p>
          <a:p>
            <a:pPr>
              <a:buNone/>
            </a:pPr>
            <a:r>
              <a:rPr lang="tr-TR" smtClean="0">
                <a:latin typeface="Constantia" pitchFamily="18" charset="0"/>
              </a:rPr>
              <a:t>Bottle		baba</a:t>
            </a:r>
          </a:p>
          <a:p>
            <a:pPr>
              <a:buNone/>
            </a:pPr>
            <a:r>
              <a:rPr lang="tr-TR" smtClean="0">
                <a:latin typeface="Constantia" pitchFamily="18" charset="0"/>
              </a:rPr>
              <a:t>Kitchen		kiki			ikileme</a:t>
            </a:r>
          </a:p>
          <a:p>
            <a:pPr>
              <a:buNone/>
            </a:pPr>
            <a:r>
              <a:rPr lang="tr-TR" smtClean="0">
                <a:latin typeface="Constantia" pitchFamily="18" charset="0"/>
              </a:rPr>
              <a:t>Daddy		dada </a:t>
            </a:r>
            <a:endParaRPr lang="tr-TR">
              <a:latin typeface="Constantia" pitchFamily="18" charset="0"/>
            </a:endParaRPr>
          </a:p>
        </p:txBody>
      </p:sp>
      <p:sp>
        <p:nvSpPr>
          <p:cNvPr id="4" name="3 Sağ Ayraç"/>
          <p:cNvSpPr/>
          <p:nvPr/>
        </p:nvSpPr>
        <p:spPr>
          <a:xfrm>
            <a:off x="4786314" y="2357430"/>
            <a:ext cx="928694" cy="21431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 name="4 Köşeli Çift Ayraç"/>
          <p:cNvSpPr/>
          <p:nvPr/>
        </p:nvSpPr>
        <p:spPr>
          <a:xfrm>
            <a:off x="2500298" y="264318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5 Köşeli Çift Ayraç"/>
          <p:cNvSpPr/>
          <p:nvPr/>
        </p:nvSpPr>
        <p:spPr>
          <a:xfrm>
            <a:off x="2500298" y="3214686"/>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Köşeli Çift Ayraç"/>
          <p:cNvSpPr/>
          <p:nvPr/>
        </p:nvSpPr>
        <p:spPr>
          <a:xfrm>
            <a:off x="2500298" y="3786190"/>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cSld>
  <p:clrMapOvr>
    <a:masterClrMapping/>
  </p:clrMapOvr>
  <p:transition spd="slow">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Çıkarma</a:t>
            </a:r>
            <a:endParaRPr lang="tr-TR" b="1">
              <a:latin typeface="Constantia" pitchFamily="18" charset="0"/>
            </a:endParaRPr>
          </a:p>
        </p:txBody>
      </p:sp>
      <p:sp>
        <p:nvSpPr>
          <p:cNvPr id="3" name="2 İçerik Yer Tutucusu"/>
          <p:cNvSpPr>
            <a:spLocks noGrp="1"/>
          </p:cNvSpPr>
          <p:nvPr>
            <p:ph idx="1"/>
          </p:nvPr>
        </p:nvSpPr>
        <p:spPr>
          <a:xfrm>
            <a:off x="714348" y="2071678"/>
            <a:ext cx="8072494" cy="3614750"/>
          </a:xfrm>
        </p:spPr>
        <p:txBody>
          <a:bodyPr/>
          <a:lstStyle/>
          <a:p>
            <a:pPr>
              <a:buNone/>
            </a:pPr>
            <a:r>
              <a:rPr lang="tr-TR" smtClean="0">
                <a:latin typeface="Constantia" pitchFamily="18" charset="0"/>
              </a:rPr>
              <a:t>Ball			ba</a:t>
            </a:r>
          </a:p>
          <a:p>
            <a:pPr>
              <a:buNone/>
            </a:pPr>
            <a:r>
              <a:rPr lang="tr-TR" smtClean="0">
                <a:latin typeface="Constantia" pitchFamily="18" charset="0"/>
              </a:rPr>
              <a:t>Kick			ti	     seslerin  eksiltilmesi</a:t>
            </a:r>
          </a:p>
          <a:p>
            <a:pPr>
              <a:buNone/>
            </a:pPr>
            <a:r>
              <a:rPr lang="tr-TR" smtClean="0">
                <a:latin typeface="Constantia" pitchFamily="18" charset="0"/>
              </a:rPr>
              <a:t>Boot			bu </a:t>
            </a:r>
          </a:p>
          <a:p>
            <a:pPr>
              <a:buNone/>
            </a:pPr>
            <a:r>
              <a:rPr lang="tr-TR" smtClean="0">
                <a:latin typeface="Constantia" pitchFamily="18" charset="0"/>
              </a:rPr>
              <a:t>Stop			top</a:t>
            </a:r>
            <a:endParaRPr lang="tr-TR">
              <a:latin typeface="Constantia" pitchFamily="18" charset="0"/>
            </a:endParaRPr>
          </a:p>
        </p:txBody>
      </p:sp>
      <p:sp>
        <p:nvSpPr>
          <p:cNvPr id="4" name="3 Köşeli Çift Ayraç"/>
          <p:cNvSpPr/>
          <p:nvPr/>
        </p:nvSpPr>
        <p:spPr>
          <a:xfrm>
            <a:off x="2285984" y="3429000"/>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5" name="4 Köşeli Çift Ayraç"/>
          <p:cNvSpPr/>
          <p:nvPr/>
        </p:nvSpPr>
        <p:spPr>
          <a:xfrm>
            <a:off x="2285984" y="2857496"/>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5 Köşeli Çift Ayraç"/>
          <p:cNvSpPr/>
          <p:nvPr/>
        </p:nvSpPr>
        <p:spPr>
          <a:xfrm>
            <a:off x="2285984" y="228599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Sağ Ayraç"/>
          <p:cNvSpPr/>
          <p:nvPr/>
        </p:nvSpPr>
        <p:spPr>
          <a:xfrm>
            <a:off x="3929058" y="2071678"/>
            <a:ext cx="928694" cy="22860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7 Köşeli Çift Ayraç"/>
          <p:cNvSpPr/>
          <p:nvPr/>
        </p:nvSpPr>
        <p:spPr>
          <a:xfrm>
            <a:off x="2357422" y="4000504"/>
            <a:ext cx="571504" cy="34766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İlk Sözcüklerde Üretim</a:t>
            </a:r>
            <a:endParaRPr lang="tr-TR" b="1">
              <a:latin typeface="Constantia" pitchFamily="18" charset="0"/>
            </a:endParaRPr>
          </a:p>
        </p:txBody>
      </p:sp>
      <p:sp>
        <p:nvSpPr>
          <p:cNvPr id="3" name="2 İçerik Yer Tutucusu"/>
          <p:cNvSpPr>
            <a:spLocks noGrp="1"/>
          </p:cNvSpPr>
          <p:nvPr>
            <p:ph idx="1"/>
          </p:nvPr>
        </p:nvSpPr>
        <p:spPr/>
        <p:txBody>
          <a:bodyPr/>
          <a:lstStyle/>
          <a:p>
            <a:pPr>
              <a:buFontTx/>
              <a:buChar char="-"/>
            </a:pPr>
            <a:r>
              <a:rPr lang="tr-TR" dirty="0" smtClean="0">
                <a:latin typeface="Constantia" pitchFamily="18" charset="0"/>
              </a:rPr>
              <a:t>Aynı sözcüğün üretiminde tutarsızlık,</a:t>
            </a:r>
          </a:p>
          <a:p>
            <a:pPr algn="just">
              <a:buFontTx/>
              <a:buChar char="-"/>
            </a:pPr>
            <a:r>
              <a:rPr lang="tr-TR" dirty="0" smtClean="0">
                <a:latin typeface="Constantia" pitchFamily="18" charset="0"/>
              </a:rPr>
              <a:t>Konuşmanın ilk beş ayında aynı sözcüğü farklı şekillerde </a:t>
            </a:r>
            <a:r>
              <a:rPr lang="tr-TR" smtClean="0">
                <a:latin typeface="Constantia" pitchFamily="18" charset="0"/>
              </a:rPr>
              <a:t>üretme  </a:t>
            </a:r>
            <a:endParaRPr lang="tr-TR" dirty="0" smtClean="0">
              <a:latin typeface="Constantia" pitchFamily="18" charset="0"/>
            </a:endParaRPr>
          </a:p>
          <a:p>
            <a:pPr algn="just">
              <a:buNone/>
            </a:pPr>
            <a:r>
              <a:rPr lang="tr-TR" dirty="0" smtClean="0">
                <a:latin typeface="Constantia" pitchFamily="18" charset="0"/>
              </a:rPr>
              <a:t>Örneğin: </a:t>
            </a:r>
            <a:r>
              <a:rPr lang="tr-TR" dirty="0" err="1" smtClean="0">
                <a:latin typeface="Constantia" pitchFamily="18" charset="0"/>
              </a:rPr>
              <a:t>chair</a:t>
            </a:r>
            <a:r>
              <a:rPr lang="tr-TR" dirty="0" smtClean="0">
                <a:latin typeface="Constantia" pitchFamily="18" charset="0"/>
              </a:rPr>
              <a:t> – </a:t>
            </a:r>
            <a:r>
              <a:rPr lang="tr-TR" dirty="0" err="1" smtClean="0">
                <a:latin typeface="Constantia" pitchFamily="18" charset="0"/>
              </a:rPr>
              <a:t>chaise</a:t>
            </a:r>
            <a:r>
              <a:rPr lang="tr-TR" dirty="0" smtClean="0">
                <a:latin typeface="Constantia" pitchFamily="18" charset="0"/>
              </a:rPr>
              <a:t>.</a:t>
            </a:r>
          </a:p>
          <a:p>
            <a:pPr algn="just">
              <a:buNone/>
            </a:pPr>
            <a:r>
              <a:rPr lang="tr-TR" dirty="0" smtClean="0">
                <a:latin typeface="Constantia" pitchFamily="18" charset="0"/>
              </a:rPr>
              <a:t>- Bu durum agulama ve sözcük üretim çabasının ayırt edilmesini zorlaştırır.  </a:t>
            </a:r>
          </a:p>
          <a:p>
            <a:pPr algn="just">
              <a:buFontTx/>
              <a:buChar char="-"/>
            </a:pPr>
            <a:endParaRPr lang="tr-TR" dirty="0" smtClean="0">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Sözcük Biçimleri İçin Modeller</a:t>
            </a:r>
            <a:endParaRPr lang="tr-TR" b="1">
              <a:latin typeface="Constantia" pitchFamily="18" charset="0"/>
            </a:endParaRPr>
          </a:p>
        </p:txBody>
      </p:sp>
      <p:sp>
        <p:nvSpPr>
          <p:cNvPr id="3" name="2 İçerik Yer Tutucusu"/>
          <p:cNvSpPr>
            <a:spLocks noGrp="1"/>
          </p:cNvSpPr>
          <p:nvPr>
            <p:ph idx="1"/>
          </p:nvPr>
        </p:nvSpPr>
        <p:spPr>
          <a:xfrm>
            <a:off x="428596" y="2285992"/>
            <a:ext cx="8229600" cy="2971808"/>
          </a:xfrm>
        </p:spPr>
        <p:txBody>
          <a:bodyPr/>
          <a:lstStyle/>
          <a:p>
            <a:pPr marL="0" indent="0" algn="just">
              <a:buNone/>
            </a:pPr>
            <a:r>
              <a:rPr lang="tr-TR" smtClean="0">
                <a:latin typeface="Constantia" pitchFamily="18" charset="0"/>
              </a:rPr>
              <a:t>- Çocuklar ilk üretimlerini bir ünsüz bir ünlü (CV) biçiminde yaparlar. Böylece çok sayıda eşsesli üretim yapabilirler. </a:t>
            </a:r>
          </a:p>
          <a:p>
            <a:pPr marL="0" indent="0" algn="just">
              <a:buNone/>
            </a:pPr>
            <a:r>
              <a:rPr lang="tr-TR" smtClean="0">
                <a:latin typeface="Constantia" pitchFamily="18" charset="0"/>
              </a:rPr>
              <a:t>- Daha sonra sözcük modellerinin sırasını detaylandırırlar (CVC).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Sözcük Biçimleri İçin Modeller</a:t>
            </a:r>
            <a:endParaRPr lang="tr-TR" b="1">
              <a:latin typeface="Constantia" pitchFamily="18" charset="0"/>
            </a:endParaRPr>
          </a:p>
        </p:txBody>
      </p:sp>
      <p:sp>
        <p:nvSpPr>
          <p:cNvPr id="3" name="2 İçerik Yer Tutucusu"/>
          <p:cNvSpPr>
            <a:spLocks noGrp="1"/>
          </p:cNvSpPr>
          <p:nvPr>
            <p:ph idx="1"/>
          </p:nvPr>
        </p:nvSpPr>
        <p:spPr/>
        <p:txBody>
          <a:bodyPr/>
          <a:lstStyle/>
          <a:p>
            <a:pPr>
              <a:buNone/>
            </a:pPr>
            <a:endParaRPr lang="tr-TR" smtClean="0">
              <a:latin typeface="Constantia" pitchFamily="18" charset="0"/>
            </a:endParaRPr>
          </a:p>
          <a:p>
            <a:pPr>
              <a:buNone/>
            </a:pPr>
            <a:r>
              <a:rPr lang="tr-TR" smtClean="0">
                <a:latin typeface="Constantia" pitchFamily="18" charset="0"/>
              </a:rPr>
              <a:t>bye-bye		bab</a:t>
            </a:r>
          </a:p>
          <a:p>
            <a:pPr>
              <a:buNone/>
            </a:pPr>
            <a:r>
              <a:rPr lang="tr-TR" smtClean="0">
                <a:latin typeface="Constantia" pitchFamily="18" charset="0"/>
              </a:rPr>
              <a:t>Hello		hwow</a:t>
            </a:r>
          </a:p>
          <a:p>
            <a:pPr>
              <a:buNone/>
            </a:pPr>
            <a:r>
              <a:rPr lang="tr-TR" smtClean="0">
                <a:latin typeface="Constantia" pitchFamily="18" charset="0"/>
              </a:rPr>
              <a:t>Stevie		iv		bürünsel çevre</a:t>
            </a:r>
          </a:p>
          <a:p>
            <a:pPr>
              <a:buNone/>
            </a:pPr>
            <a:r>
              <a:rPr lang="tr-TR" smtClean="0">
                <a:latin typeface="Constantia" pitchFamily="18" charset="0"/>
              </a:rPr>
              <a:t>Away		wei		zayıf-güçlü sıralar</a:t>
            </a:r>
            <a:endParaRPr lang="tr-TR">
              <a:latin typeface="Constantia" pitchFamily="18" charset="0"/>
            </a:endParaRPr>
          </a:p>
        </p:txBody>
      </p:sp>
      <p:sp>
        <p:nvSpPr>
          <p:cNvPr id="4" name="3 Sağ Ayraç"/>
          <p:cNvSpPr/>
          <p:nvPr/>
        </p:nvSpPr>
        <p:spPr>
          <a:xfrm>
            <a:off x="4071934" y="2214554"/>
            <a:ext cx="928694" cy="22860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 name="4 Köşeli Çift Ayraç"/>
          <p:cNvSpPr/>
          <p:nvPr/>
        </p:nvSpPr>
        <p:spPr>
          <a:xfrm>
            <a:off x="2214546" y="228599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5 Köşeli Çift Ayraç"/>
          <p:cNvSpPr/>
          <p:nvPr/>
        </p:nvSpPr>
        <p:spPr>
          <a:xfrm>
            <a:off x="2214546" y="2786058"/>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Köşeli Çift Ayraç"/>
          <p:cNvSpPr/>
          <p:nvPr/>
        </p:nvSpPr>
        <p:spPr>
          <a:xfrm>
            <a:off x="2214546" y="3429000"/>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7 Köşeli Çift Ayraç"/>
          <p:cNvSpPr/>
          <p:nvPr/>
        </p:nvSpPr>
        <p:spPr>
          <a:xfrm>
            <a:off x="2214546" y="4071942"/>
            <a:ext cx="571504"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cSld>
  <p:clrMapOvr>
    <a:masterClrMapping/>
  </p:clrMapOvr>
  <p:transition spd="slow">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Sözcük Biçimleri İçin Modeller</a:t>
            </a:r>
            <a:endParaRPr lang="tr-TR" b="1">
              <a:latin typeface="Constantia" pitchFamily="18" charset="0"/>
            </a:endParaRPr>
          </a:p>
        </p:txBody>
      </p:sp>
      <p:sp>
        <p:nvSpPr>
          <p:cNvPr id="3" name="2 İçerik Yer Tutucusu"/>
          <p:cNvSpPr>
            <a:spLocks noGrp="1"/>
          </p:cNvSpPr>
          <p:nvPr>
            <p:ph idx="1"/>
          </p:nvPr>
        </p:nvSpPr>
        <p:spPr>
          <a:xfrm>
            <a:off x="428596" y="2071678"/>
            <a:ext cx="8229600" cy="3829064"/>
          </a:xfrm>
        </p:spPr>
        <p:txBody>
          <a:bodyPr/>
          <a:lstStyle/>
          <a:p>
            <a:pPr marL="0" indent="0" algn="just">
              <a:buNone/>
            </a:pPr>
            <a:r>
              <a:rPr lang="tr-TR" dirty="0" err="1" smtClean="0">
                <a:latin typeface="Constantia" pitchFamily="18" charset="0"/>
              </a:rPr>
              <a:t>Demuth</a:t>
            </a:r>
            <a:r>
              <a:rPr lang="tr-TR" dirty="0" smtClean="0">
                <a:latin typeface="Constantia" pitchFamily="18" charset="0"/>
              </a:rPr>
              <a:t> (1996) çocukların üretimlerinin hiyerarşik bir sırada gerçekleştiğini savunur. Bu nedenle çocuklar ilk üretimlerini genişletirler. </a:t>
            </a:r>
          </a:p>
          <a:p>
            <a:pPr marL="0" indent="0" algn="just">
              <a:buNone/>
            </a:pPr>
            <a:endParaRPr lang="tr-TR" dirty="0" smtClean="0">
              <a:latin typeface="Constantia" pitchFamily="18" charset="0"/>
            </a:endParaRPr>
          </a:p>
          <a:p>
            <a:pPr marL="0" indent="0" algn="just">
              <a:buNone/>
            </a:pPr>
            <a:r>
              <a:rPr lang="tr-TR" dirty="0" smtClean="0">
                <a:latin typeface="Constantia" pitchFamily="18" charset="0"/>
              </a:rPr>
              <a:t> </a:t>
            </a:r>
            <a:endParaRPr lang="tr-TR" dirty="0">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Sözcüklerden Parçalara </a:t>
            </a:r>
            <a:endParaRPr lang="tr-TR" b="1">
              <a:latin typeface="Constantia" pitchFamily="18" charset="0"/>
            </a:endParaRPr>
          </a:p>
        </p:txBody>
      </p:sp>
      <p:sp>
        <p:nvSpPr>
          <p:cNvPr id="3" name="2 İçerik Yer Tutucusu"/>
          <p:cNvSpPr>
            <a:spLocks noGrp="1"/>
          </p:cNvSpPr>
          <p:nvPr>
            <p:ph idx="1"/>
          </p:nvPr>
        </p:nvSpPr>
        <p:spPr>
          <a:xfrm>
            <a:off x="457200" y="1600201"/>
            <a:ext cx="8229600" cy="3400435"/>
          </a:xfrm>
        </p:spPr>
        <p:txBody>
          <a:bodyPr>
            <a:normAutofit lnSpcReduction="10000"/>
          </a:bodyPr>
          <a:lstStyle/>
          <a:p>
            <a:pPr marL="0" indent="0" algn="just">
              <a:buFontTx/>
              <a:buChar char="-"/>
            </a:pPr>
            <a:r>
              <a:rPr lang="tr-TR" dirty="0" smtClean="0">
                <a:latin typeface="Constantia" pitchFamily="18" charset="0"/>
              </a:rPr>
              <a:t>Çocuklar parçalara ulaşmaya ya tek bir ses üzerinden ya da evrensel karşıtlıklar setinden ulaşırlar.</a:t>
            </a:r>
          </a:p>
          <a:p>
            <a:pPr marL="0" indent="0" algn="just">
              <a:buFontTx/>
              <a:buChar char="-"/>
            </a:pPr>
            <a:endParaRPr lang="tr-TR" dirty="0" smtClean="0">
              <a:latin typeface="Constantia" pitchFamily="18" charset="0"/>
            </a:endParaRPr>
          </a:p>
          <a:p>
            <a:pPr marL="0" indent="0" algn="just">
              <a:buFontTx/>
              <a:buChar char="-"/>
            </a:pPr>
            <a:r>
              <a:rPr lang="tr-TR" dirty="0" smtClean="0">
                <a:latin typeface="Constantia" pitchFamily="18" charset="0"/>
              </a:rPr>
              <a:t>Bazı araştırmacılara göre ise ses parçalarını sözcükleri sesletmeye başladıktan sonra fark ederler. </a:t>
            </a:r>
          </a:p>
        </p:txBody>
      </p:sp>
    </p:spTree>
  </p:cSld>
  <p:clrMapOvr>
    <a:masterClrMapping/>
  </p:clrMapOvr>
  <p:transition spd="slow">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Sözcüklerden Parçalara </a:t>
            </a:r>
            <a:endParaRPr lang="tr-TR" b="1">
              <a:latin typeface="Constantia" pitchFamily="18" charset="0"/>
            </a:endParaRPr>
          </a:p>
        </p:txBody>
      </p:sp>
      <p:sp>
        <p:nvSpPr>
          <p:cNvPr id="3" name="2 İçerik Yer Tutucusu"/>
          <p:cNvSpPr>
            <a:spLocks noGrp="1"/>
          </p:cNvSpPr>
          <p:nvPr>
            <p:ph idx="1"/>
          </p:nvPr>
        </p:nvSpPr>
        <p:spPr>
          <a:xfrm>
            <a:off x="500034" y="1785926"/>
            <a:ext cx="8229600" cy="4525963"/>
          </a:xfrm>
        </p:spPr>
        <p:txBody>
          <a:bodyPr>
            <a:normAutofit fontScale="92500" lnSpcReduction="10000"/>
          </a:bodyPr>
          <a:lstStyle/>
          <a:p>
            <a:pPr marL="0" indent="0" algn="just">
              <a:buFontTx/>
              <a:buChar char="-"/>
            </a:pPr>
            <a:r>
              <a:rPr lang="tr-TR" smtClean="0">
                <a:latin typeface="Constantia" pitchFamily="18" charset="0"/>
              </a:rPr>
              <a:t>Çocukların üretimi üretimin işlevsel özellikleri açısından düşünülür (Lindblom, 1992). Lindblom’un modelinde çocuklar sözlükçedeki sözcükler için motor programları tanımlarlar ve anatomik olarak farklı parçalardaki (dudaklar, dil ucu gibi) seslendirme skorlarını bozmaya ihtiyaç duyarlar. </a:t>
            </a:r>
          </a:p>
          <a:p>
            <a:pPr marL="0" indent="0" algn="just">
              <a:buFontTx/>
              <a:buChar char="-"/>
            </a:pPr>
            <a:r>
              <a:rPr lang="tr-TR" smtClean="0">
                <a:latin typeface="Constantia" pitchFamily="18" charset="0"/>
              </a:rPr>
              <a:t>Çocukların parçasal yapıları bulmasını etkileyen diğer faktör de sözcük dağarcığının büyüklüğüdür.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Alıştırmaların Önemi </a:t>
            </a:r>
            <a:endParaRPr lang="tr-TR" b="1">
              <a:latin typeface="Constantia" pitchFamily="18" charset="0"/>
            </a:endParaRPr>
          </a:p>
        </p:txBody>
      </p:sp>
      <p:sp>
        <p:nvSpPr>
          <p:cNvPr id="3" name="2 İçerik Yer Tutucusu"/>
          <p:cNvSpPr>
            <a:spLocks noGrp="1"/>
          </p:cNvSpPr>
          <p:nvPr>
            <p:ph idx="1"/>
          </p:nvPr>
        </p:nvSpPr>
        <p:spPr>
          <a:xfrm>
            <a:off x="500034" y="1428736"/>
            <a:ext cx="8229600" cy="3471874"/>
          </a:xfrm>
        </p:spPr>
        <p:txBody>
          <a:bodyPr/>
          <a:lstStyle/>
          <a:p>
            <a:pPr marL="0" indent="0" algn="just">
              <a:buFontTx/>
              <a:buChar char="-"/>
            </a:pPr>
            <a:r>
              <a:rPr lang="tr-TR" smtClean="0">
                <a:latin typeface="Constantia" pitchFamily="18" charset="0"/>
              </a:rPr>
              <a:t>Çocukların söyleyiş becerileri alıştırma miktarıyla ve üretimdeki sözcük dağarcığının büyüklük oranıyla ilişkilidir (Dromi, 1987; Locke, 1993).</a:t>
            </a:r>
          </a:p>
          <a:p>
            <a:pPr marL="0" indent="0" algn="just">
              <a:buFontTx/>
              <a:buChar char="-"/>
            </a:pPr>
            <a:r>
              <a:rPr lang="tr-TR" smtClean="0">
                <a:latin typeface="Constantia" pitchFamily="18" charset="0"/>
              </a:rPr>
              <a:t>Çocukların kendi kendine konuşmaları alıştırmalarda etkilidir.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Alıştırmaların Önemi </a:t>
            </a:r>
            <a:endParaRPr lang="tr-TR" b="1">
              <a:latin typeface="Constantia" pitchFamily="18" charset="0"/>
            </a:endParaRPr>
          </a:p>
        </p:txBody>
      </p:sp>
      <p:sp>
        <p:nvSpPr>
          <p:cNvPr id="3" name="2 İçerik Yer Tutucusu"/>
          <p:cNvSpPr>
            <a:spLocks noGrp="1"/>
          </p:cNvSpPr>
          <p:nvPr>
            <p:ph idx="1"/>
          </p:nvPr>
        </p:nvSpPr>
        <p:spPr/>
        <p:txBody>
          <a:bodyPr/>
          <a:lstStyle/>
          <a:p>
            <a:pPr marL="0" indent="0" algn="just">
              <a:buNone/>
            </a:pPr>
            <a:r>
              <a:rPr lang="tr-TR" smtClean="0">
                <a:latin typeface="Constantia" pitchFamily="18" charset="0"/>
              </a:rPr>
              <a:t> Çocuklar büyüdükçe daha önce söyleyemedikleri sözcükleri sık sık tekrarlayarak söylerler. </a:t>
            </a:r>
          </a:p>
          <a:p>
            <a:pPr marL="0" indent="0" algn="just">
              <a:buNone/>
            </a:pPr>
            <a:endParaRPr lang="tr-TR" smtClean="0">
              <a:latin typeface="Constantia" pitchFamily="18" charset="0"/>
            </a:endParaRPr>
          </a:p>
          <a:p>
            <a:pPr marL="0" indent="0" algn="just">
              <a:buNone/>
            </a:pPr>
            <a:r>
              <a:rPr lang="tr-TR" smtClean="0">
                <a:latin typeface="Constantia" pitchFamily="18" charset="0"/>
              </a:rPr>
              <a:t>Bazı çocuklar gün içerisinde, yatmadan önce farklı şekillerde alıştırma yaparlar; seslerle, ses parçalarıyla ve dille oynarlar.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Tek Seferde Bir Sözcükten Daha Uzun Parçalara </a:t>
            </a:r>
            <a:endParaRPr lang="tr-TR" b="1">
              <a:latin typeface="Constantia" pitchFamily="18" charset="0"/>
            </a:endParaRPr>
          </a:p>
        </p:txBody>
      </p:sp>
      <p:sp>
        <p:nvSpPr>
          <p:cNvPr id="3" name="2 İçerik Yer Tutucusu"/>
          <p:cNvSpPr>
            <a:spLocks noGrp="1"/>
          </p:cNvSpPr>
          <p:nvPr>
            <p:ph idx="1"/>
          </p:nvPr>
        </p:nvSpPr>
        <p:spPr>
          <a:xfrm>
            <a:off x="500034" y="1857364"/>
            <a:ext cx="8229600" cy="4525963"/>
          </a:xfrm>
        </p:spPr>
        <p:txBody>
          <a:bodyPr/>
          <a:lstStyle/>
          <a:p>
            <a:pPr marL="0" indent="0" algn="just">
              <a:buFontTx/>
              <a:buChar char="-"/>
            </a:pPr>
            <a:r>
              <a:rPr lang="tr-TR" smtClean="0">
                <a:latin typeface="Constantia" pitchFamily="18" charset="0"/>
              </a:rPr>
              <a:t>Söyleyiş becerisinin gelişimi tek sözcükle bitmez. Çocuklar daha uzun parçaları nasıl üreteceklerini öğrenirler. </a:t>
            </a:r>
          </a:p>
          <a:p>
            <a:pPr marL="0" indent="0" algn="just">
              <a:buFontTx/>
              <a:buChar char="-"/>
            </a:pPr>
            <a:r>
              <a:rPr lang="tr-TR" smtClean="0">
                <a:latin typeface="Constantia" pitchFamily="18" charset="0"/>
              </a:rPr>
              <a:t>Bir sözcükten daha uzun parçalara ulaşmak aşamalarla gerçekleşmektedir. </a:t>
            </a:r>
          </a:p>
          <a:p>
            <a:pPr marL="0" indent="0" algn="just">
              <a:buFont typeface="Wingdings" pitchFamily="2" charset="2"/>
              <a:buChar char="ü"/>
            </a:pPr>
            <a:r>
              <a:rPr lang="tr-TR" smtClean="0">
                <a:latin typeface="Constantia" pitchFamily="18" charset="0"/>
              </a:rPr>
              <a:t>Ayrı tonlama 		tonlamayı değiştirme </a:t>
            </a:r>
          </a:p>
          <a:p>
            <a:pPr marL="0" indent="0" algn="just">
              <a:buFont typeface="Wingdings" pitchFamily="2" charset="2"/>
              <a:buChar char="ü"/>
            </a:pPr>
            <a:r>
              <a:rPr lang="tr-TR" smtClean="0">
                <a:latin typeface="Constantia" pitchFamily="18" charset="0"/>
              </a:rPr>
              <a:t>Duraklamanın kısaltılması		üretim </a:t>
            </a:r>
            <a:endParaRPr lang="tr-TR">
              <a:latin typeface="Constantia" pitchFamily="18" charset="0"/>
            </a:endParaRPr>
          </a:p>
        </p:txBody>
      </p:sp>
      <p:cxnSp>
        <p:nvCxnSpPr>
          <p:cNvPr id="5" name="4 Düz Ok Bağlayıcısı"/>
          <p:cNvCxnSpPr/>
          <p:nvPr/>
        </p:nvCxnSpPr>
        <p:spPr>
          <a:xfrm>
            <a:off x="3428992" y="485776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5 Düz Ok Bağlayıcısı"/>
          <p:cNvCxnSpPr/>
          <p:nvPr/>
        </p:nvCxnSpPr>
        <p:spPr>
          <a:xfrm>
            <a:off x="5929322" y="535782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edg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Anlama Üretim İlişkisi</a:t>
            </a:r>
            <a:endParaRPr lang="tr-TR" b="1">
              <a:latin typeface="Constantia" pitchFamily="18" charset="0"/>
            </a:endParaRPr>
          </a:p>
        </p:txBody>
      </p:sp>
      <p:sp>
        <p:nvSpPr>
          <p:cNvPr id="3" name="2 İçerik Yer Tutucusu"/>
          <p:cNvSpPr>
            <a:spLocks noGrp="1"/>
          </p:cNvSpPr>
          <p:nvPr>
            <p:ph idx="1"/>
          </p:nvPr>
        </p:nvSpPr>
        <p:spPr/>
        <p:txBody>
          <a:bodyPr/>
          <a:lstStyle/>
          <a:p>
            <a:pPr marL="0" indent="0" algn="just">
              <a:buNone/>
            </a:pPr>
            <a:r>
              <a:rPr lang="tr-TR" smtClean="0">
                <a:latin typeface="Constantia" pitchFamily="18" charset="0"/>
              </a:rPr>
              <a:t>Anlaşılabilir sözcüklerin üretilebilmesi için çocuklar söyleyiş hareketleri ve ses üretim yolunun ayarları arasındaki uyumu fark etmelidir. </a:t>
            </a:r>
          </a:p>
          <a:p>
            <a:pPr marL="0" indent="0" algn="just">
              <a:buNone/>
            </a:pPr>
            <a:r>
              <a:rPr lang="tr-TR" smtClean="0">
                <a:latin typeface="Constantia" pitchFamily="18" charset="0"/>
              </a:rPr>
              <a:t>Seslerin ve ses parçalarının edinilmesi zaman alır ve uzun ifadelerin üretilmesi çocukların girişimine bağlıdır.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Anlama Üretim İlişkisi</a:t>
            </a:r>
            <a:endParaRPr lang="tr-TR" b="1">
              <a:latin typeface="Constantia" pitchFamily="18" charset="0"/>
            </a:endParaRPr>
          </a:p>
        </p:txBody>
      </p:sp>
      <p:sp>
        <p:nvSpPr>
          <p:cNvPr id="3" name="2 İçerik Yer Tutucusu"/>
          <p:cNvSpPr>
            <a:spLocks noGrp="1"/>
          </p:cNvSpPr>
          <p:nvPr>
            <p:ph idx="1"/>
          </p:nvPr>
        </p:nvSpPr>
        <p:spPr/>
        <p:txBody>
          <a:bodyPr/>
          <a:lstStyle/>
          <a:p>
            <a:pPr marL="0" indent="0" algn="just">
              <a:buNone/>
            </a:pPr>
            <a:r>
              <a:rPr lang="tr-TR" smtClean="0">
                <a:latin typeface="Constantia" pitchFamily="18" charset="0"/>
              </a:rPr>
              <a:t>Üretme ve anlama arasında büyük bir asimetri vardır. Bu asimetri Goldin-Meadow (1976)’nın çalışmasında görülmektedir. </a:t>
            </a:r>
          </a:p>
          <a:p>
            <a:pPr marL="0" indent="0" algn="just">
              <a:buNone/>
            </a:pPr>
            <a:endParaRPr lang="tr-TR" smtClean="0">
              <a:latin typeface="Constantia" pitchFamily="18" charset="0"/>
            </a:endParaRPr>
          </a:p>
          <a:p>
            <a:pPr marL="0" indent="0" algn="just">
              <a:buNone/>
            </a:pPr>
            <a:r>
              <a:rPr lang="tr-TR" smtClean="0">
                <a:latin typeface="Constantia" pitchFamily="18" charset="0"/>
              </a:rPr>
              <a:t>Bu çalışmada çocukların adlar ve eylemler üzerindeki üretimleri incelenmiştir. Çalışmaya göre eylemlerin asimetrisi adlardan daha fazladır.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latin typeface="Constantia" pitchFamily="18" charset="0"/>
              </a:rPr>
              <a:t>İlk Sözcüklerin Üretimiyle İlgili Hipotez</a:t>
            </a:r>
            <a:endParaRPr lang="tr-TR" b="1">
              <a:latin typeface="Constantia" pitchFamily="18" charset="0"/>
            </a:endParaRPr>
          </a:p>
        </p:txBody>
      </p:sp>
      <p:sp>
        <p:nvSpPr>
          <p:cNvPr id="3" name="2 İçerik Yer Tutucusu"/>
          <p:cNvSpPr>
            <a:spLocks noGrp="1"/>
          </p:cNvSpPr>
          <p:nvPr>
            <p:ph idx="1"/>
          </p:nvPr>
        </p:nvSpPr>
        <p:spPr>
          <a:xfrm>
            <a:off x="428596" y="2000241"/>
            <a:ext cx="8229600" cy="4000528"/>
          </a:xfrm>
        </p:spPr>
        <p:txBody>
          <a:bodyPr/>
          <a:lstStyle/>
          <a:p>
            <a:pPr marL="0" indent="0" algn="just">
              <a:buFontTx/>
              <a:buChar char="-"/>
            </a:pPr>
            <a:r>
              <a:rPr lang="tr-TR" dirty="0" smtClean="0">
                <a:latin typeface="Constantia" pitchFamily="18" charset="0"/>
              </a:rPr>
              <a:t>Çocukların algıladıklarını üretme çabası: Çevrelerindeki yetişkinlerden duydukları sözcükleri ve uzun ifadeleri depolama.</a:t>
            </a:r>
          </a:p>
          <a:p>
            <a:pPr marL="0" indent="0" algn="just">
              <a:buNone/>
            </a:pPr>
            <a:r>
              <a:rPr lang="tr-TR" dirty="0" smtClean="0">
                <a:latin typeface="Constantia" pitchFamily="18" charset="0"/>
              </a:rPr>
              <a:t> </a:t>
            </a:r>
          </a:p>
          <a:p>
            <a:pPr marL="0" indent="0" algn="just">
              <a:buNone/>
            </a:pPr>
            <a:r>
              <a:rPr lang="tr-TR" dirty="0" smtClean="0">
                <a:latin typeface="Constantia" pitchFamily="18" charset="0"/>
              </a:rPr>
              <a:t>Sözcüklerin depolanmış şekilleri, üretim esnasındaki karışıklıkların giderilmesine yardımcı olur. </a:t>
            </a:r>
          </a:p>
          <a:p>
            <a:pPr>
              <a:buNone/>
            </a:pPr>
            <a:endParaRPr lang="tr-TR" dirty="0">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smtClean="0">
                <a:latin typeface="Constantia" pitchFamily="18" charset="0"/>
              </a:rPr>
              <a:t>Sonuç</a:t>
            </a:r>
            <a:endParaRPr lang="tr-TR" b="1">
              <a:latin typeface="Constantia" pitchFamily="18" charset="0"/>
            </a:endParaRPr>
          </a:p>
        </p:txBody>
      </p:sp>
      <p:sp>
        <p:nvSpPr>
          <p:cNvPr id="3" name="2 İçerik Yer Tutucusu"/>
          <p:cNvSpPr>
            <a:spLocks noGrp="1"/>
          </p:cNvSpPr>
          <p:nvPr>
            <p:ph idx="1"/>
          </p:nvPr>
        </p:nvSpPr>
        <p:spPr/>
        <p:txBody>
          <a:bodyPr>
            <a:normAutofit fontScale="85000" lnSpcReduction="10000"/>
          </a:bodyPr>
          <a:lstStyle/>
          <a:p>
            <a:pPr marL="0" indent="0" algn="just">
              <a:buFontTx/>
              <a:buChar char="-"/>
            </a:pPr>
            <a:r>
              <a:rPr lang="tr-TR" smtClean="0">
                <a:latin typeface="Constantia" pitchFamily="18" charset="0"/>
              </a:rPr>
              <a:t>Çocukların ilk üretimlerinin agulama dönemiyle doğrudan ilişkili olup olmadığı konusunda alanyazında tartışmalar vardır. </a:t>
            </a:r>
          </a:p>
          <a:p>
            <a:pPr marL="0" indent="0" algn="just">
              <a:buFontTx/>
              <a:buChar char="-"/>
            </a:pPr>
            <a:r>
              <a:rPr lang="tr-TR" smtClean="0">
                <a:latin typeface="Constantia" pitchFamily="18" charset="0"/>
              </a:rPr>
              <a:t>Çocukların üretimi esnasında ses-parça-sözcük ilişkisinin önemli olduğu görülmektedir. </a:t>
            </a:r>
          </a:p>
          <a:p>
            <a:pPr marL="0" indent="0" algn="just">
              <a:buFontTx/>
              <a:buChar char="-"/>
            </a:pPr>
            <a:r>
              <a:rPr lang="tr-TR" smtClean="0">
                <a:latin typeface="Constantia" pitchFamily="18" charset="0"/>
              </a:rPr>
              <a:t>Çocukların çevreden duyduklarını depoladıkları, bu depolamının üretime yansıdığı ve alıştırma yapmanın üretimi etkinleştirdiği düşünülmektedir. </a:t>
            </a:r>
          </a:p>
          <a:p>
            <a:pPr marL="0" indent="0" algn="just">
              <a:buFontTx/>
              <a:buChar char="-"/>
            </a:pPr>
            <a:r>
              <a:rPr lang="tr-TR" smtClean="0">
                <a:latin typeface="Constantia" pitchFamily="18" charset="0"/>
              </a:rPr>
              <a:t>Üretimin farklı yollarla yapıldığı belirtilmektedir. </a:t>
            </a:r>
          </a:p>
          <a:p>
            <a:pPr marL="0" indent="0" algn="just">
              <a:buFontTx/>
              <a:buChar char="-"/>
            </a:pPr>
            <a:r>
              <a:rPr lang="tr-TR" smtClean="0">
                <a:latin typeface="Constantia" pitchFamily="18" charset="0"/>
              </a:rPr>
              <a:t>Çocukların iyi bir konuşucu olmaları zaman almaktadır.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onstantia" pitchFamily="18" charset="0"/>
              </a:rPr>
              <a:t>Sesbilimsel Kuralların Öğrenilmesi</a:t>
            </a:r>
            <a:endParaRPr lang="tr-TR" b="1" dirty="0">
              <a:latin typeface="Constantia" pitchFamily="18" charset="0"/>
            </a:endParaRPr>
          </a:p>
        </p:txBody>
      </p:sp>
      <p:sp>
        <p:nvSpPr>
          <p:cNvPr id="3" name="2 İçerik Yer Tutucusu"/>
          <p:cNvSpPr>
            <a:spLocks noGrp="1"/>
          </p:cNvSpPr>
          <p:nvPr>
            <p:ph idx="1"/>
          </p:nvPr>
        </p:nvSpPr>
        <p:spPr/>
        <p:txBody>
          <a:bodyPr>
            <a:normAutofit lnSpcReduction="10000"/>
          </a:bodyPr>
          <a:lstStyle/>
          <a:p>
            <a:pPr marL="0" indent="0" algn="just">
              <a:buFontTx/>
              <a:buChar char="-"/>
            </a:pPr>
            <a:r>
              <a:rPr lang="tr-TR" smtClean="0">
                <a:latin typeface="Constantia" pitchFamily="18" charset="0"/>
              </a:rPr>
              <a:t>Üretim arttıkça sözcük biçimlerindeki sınırlamalarda farkındalık oluşur. </a:t>
            </a:r>
          </a:p>
          <a:p>
            <a:pPr marL="0" indent="0" algn="just">
              <a:buFontTx/>
              <a:buChar char="-"/>
            </a:pPr>
            <a:r>
              <a:rPr lang="tr-TR" smtClean="0">
                <a:latin typeface="Constantia" pitchFamily="18" charset="0"/>
              </a:rPr>
              <a:t>Dildeki sınırlamalar fonotaktik kurallarla sağlanır. </a:t>
            </a:r>
          </a:p>
          <a:p>
            <a:pPr marL="0" indent="0" algn="just">
              <a:buNone/>
            </a:pPr>
            <a:r>
              <a:rPr lang="tr-TR" smtClean="0">
                <a:latin typeface="Constantia" pitchFamily="18" charset="0"/>
              </a:rPr>
              <a:t>Bu fonotaktik kurallar: heceler, çok heceli sözcüklerdeki sözcük vurgusu, ton, zamanlama. </a:t>
            </a:r>
          </a:p>
          <a:p>
            <a:pPr marL="0" indent="0" algn="just">
              <a:buNone/>
            </a:pPr>
            <a:r>
              <a:rPr lang="tr-TR" smtClean="0">
                <a:latin typeface="Constantia" pitchFamily="18" charset="0"/>
              </a:rPr>
              <a:t>Bu kurallarla çocuklar konuştukları dilin bürünsel sesdizimini öğrenir. </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Üretimle</a:t>
            </a:r>
            <a:r>
              <a:rPr lang="tr-TR" b="1" smtClean="0"/>
              <a:t> İlgili Sorular</a:t>
            </a:r>
            <a:endParaRPr lang="tr-TR" b="1"/>
          </a:p>
        </p:txBody>
      </p:sp>
      <p:sp>
        <p:nvSpPr>
          <p:cNvPr id="3" name="2 İçerik Yer Tutucusu"/>
          <p:cNvSpPr>
            <a:spLocks noGrp="1"/>
          </p:cNvSpPr>
          <p:nvPr>
            <p:ph idx="1"/>
          </p:nvPr>
        </p:nvSpPr>
        <p:spPr>
          <a:xfrm>
            <a:off x="428596" y="1428736"/>
            <a:ext cx="8229600" cy="4257692"/>
          </a:xfrm>
        </p:spPr>
        <p:txBody>
          <a:bodyPr>
            <a:normAutofit fontScale="85000" lnSpcReduction="10000"/>
          </a:bodyPr>
          <a:lstStyle/>
          <a:p>
            <a:pPr marL="514350" indent="-514350" algn="just">
              <a:buAutoNum type="arabicPeriod"/>
            </a:pPr>
            <a:r>
              <a:rPr lang="tr-TR" smtClean="0">
                <a:latin typeface="Constantia" pitchFamily="18" charset="0"/>
              </a:rPr>
              <a:t>Çocuklar çevresindekilerin üretimiyle kendilerinin üretimini eşleştirmeyi nasıl öğrenir?</a:t>
            </a:r>
          </a:p>
          <a:p>
            <a:pPr marL="514350" indent="-514350" algn="just">
              <a:buAutoNum type="arabicPeriod"/>
            </a:pPr>
            <a:r>
              <a:rPr lang="tr-TR" smtClean="0">
                <a:latin typeface="Constantia" pitchFamily="18" charset="0"/>
              </a:rPr>
              <a:t>Çocukların ilk sözcükleriyle agulamaları arasındaki ilişki nedir?</a:t>
            </a:r>
          </a:p>
          <a:p>
            <a:pPr marL="514350" indent="-514350" algn="just">
              <a:buAutoNum type="arabicPeriod"/>
            </a:pPr>
            <a:r>
              <a:rPr lang="tr-TR" smtClean="0">
                <a:latin typeface="Constantia" pitchFamily="18" charset="0"/>
              </a:rPr>
              <a:t>Çocuklar ilk üretimlerinde sözcüğün tamamına mı yoksa ses parçalarına mı odaklanırlar? </a:t>
            </a:r>
          </a:p>
          <a:p>
            <a:pPr marL="514350" indent="-514350" algn="just">
              <a:buAutoNum type="arabicPeriod"/>
            </a:pPr>
            <a:r>
              <a:rPr lang="tr-TR" smtClean="0">
                <a:latin typeface="Constantia" pitchFamily="18" charset="0"/>
              </a:rPr>
              <a:t>Çocuklar hecelerin ve sözcüklerin daha uzun dizilerini nasıl  oluşturur?</a:t>
            </a:r>
          </a:p>
          <a:p>
            <a:pPr marL="514350" indent="-514350" algn="just">
              <a:buAutoNum type="arabicPeriod"/>
            </a:pPr>
            <a:r>
              <a:rPr lang="tr-TR" smtClean="0">
                <a:latin typeface="Constantia" pitchFamily="18" charset="0"/>
              </a:rPr>
              <a:t>Tüm çocuklar gelişim sürecinde aynı örüntüleri mi sergilerler? </a:t>
            </a:r>
          </a:p>
          <a:p>
            <a:pPr marL="0" indent="0" algn="just">
              <a:buNone/>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Agulama </a:t>
            </a:r>
            <a:endParaRPr lang="tr-TR" b="1">
              <a:latin typeface="Constantia" pitchFamily="18" charset="0"/>
            </a:endParaRPr>
          </a:p>
        </p:txBody>
      </p:sp>
      <p:sp>
        <p:nvSpPr>
          <p:cNvPr id="3" name="2 İçerik Yer Tutucusu"/>
          <p:cNvSpPr>
            <a:spLocks noGrp="1"/>
          </p:cNvSpPr>
          <p:nvPr>
            <p:ph idx="1"/>
          </p:nvPr>
        </p:nvSpPr>
        <p:spPr>
          <a:xfrm>
            <a:off x="500034" y="1357298"/>
            <a:ext cx="8229600" cy="3643338"/>
          </a:xfrm>
        </p:spPr>
        <p:txBody>
          <a:bodyPr>
            <a:normAutofit fontScale="85000" lnSpcReduction="20000"/>
          </a:bodyPr>
          <a:lstStyle/>
          <a:p>
            <a:pPr algn="just">
              <a:buFontTx/>
              <a:buChar char="-"/>
            </a:pPr>
            <a:r>
              <a:rPr lang="tr-TR" smtClean="0">
                <a:latin typeface="Constantia" pitchFamily="18" charset="0"/>
              </a:rPr>
              <a:t>İlk beş aya kadar mırıldanma sesleri,</a:t>
            </a:r>
          </a:p>
          <a:p>
            <a:pPr algn="just">
              <a:buFontTx/>
              <a:buChar char="-"/>
            </a:pPr>
            <a:r>
              <a:rPr lang="tr-TR" smtClean="0">
                <a:latin typeface="Constantia" pitchFamily="18" charset="0"/>
              </a:rPr>
              <a:t>Çoğunlukla altı-sekiz ay arası agulama başlar, </a:t>
            </a:r>
          </a:p>
          <a:p>
            <a:pPr algn="just">
              <a:buFontTx/>
              <a:buChar char="-"/>
            </a:pPr>
            <a:r>
              <a:rPr lang="tr-TR" smtClean="0">
                <a:latin typeface="Constantia" pitchFamily="18" charset="0"/>
              </a:rPr>
              <a:t>İlk agulama tekrarlayan tek bir heceden oluşur (örneğin; babababa, gagagaga gibi),</a:t>
            </a:r>
          </a:p>
          <a:p>
            <a:pPr algn="just">
              <a:buFontTx/>
              <a:buChar char="-"/>
            </a:pPr>
            <a:r>
              <a:rPr lang="tr-TR" smtClean="0">
                <a:latin typeface="Constantia" pitchFamily="18" charset="0"/>
              </a:rPr>
              <a:t>Kanonik agulama kısa ya da uzun bir ünsüz bir ünlü dizisinden oluşur,</a:t>
            </a:r>
          </a:p>
          <a:p>
            <a:pPr algn="just">
              <a:buFontTx/>
              <a:buChar char="-"/>
            </a:pPr>
            <a:r>
              <a:rPr lang="tr-TR" smtClean="0">
                <a:latin typeface="Constantia" pitchFamily="18" charset="0"/>
              </a:rPr>
              <a:t>Agu dizileri uzunlaştığında bebeklerin bazılarının [m], bazılarının ise [b] ve [g] ünsüzlerini tercih ettikleri görülür,</a:t>
            </a:r>
          </a:p>
          <a:p>
            <a:pPr algn="just">
              <a:buFontTx/>
              <a:buChar char="-"/>
            </a:pPr>
            <a:endParaRPr lang="tr-TR" smtClean="0">
              <a:latin typeface="Constantia" pitchFamily="18" charset="0"/>
            </a:endParaRPr>
          </a:p>
          <a:p>
            <a:pPr algn="just">
              <a:buNone/>
            </a:pPr>
            <a:endParaRPr lang="tr-TR" smtClean="0">
              <a:latin typeface="Constantia" pitchFamily="18" charset="0"/>
            </a:endParaRPr>
          </a:p>
          <a:p>
            <a:pPr>
              <a:buFontTx/>
              <a:buChar char="-"/>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smtClean="0">
                <a:latin typeface="Constantia" pitchFamily="18" charset="0"/>
              </a:rPr>
              <a:t>Agulama</a:t>
            </a:r>
            <a:endParaRPr lang="tr-TR" b="1">
              <a:latin typeface="Constantia" pitchFamily="18" charset="0"/>
            </a:endParaRPr>
          </a:p>
        </p:txBody>
      </p:sp>
      <p:sp>
        <p:nvSpPr>
          <p:cNvPr id="3" name="2 İçerik Yer Tutucusu"/>
          <p:cNvSpPr>
            <a:spLocks noGrp="1"/>
          </p:cNvSpPr>
          <p:nvPr>
            <p:ph idx="1"/>
          </p:nvPr>
        </p:nvSpPr>
        <p:spPr/>
        <p:txBody>
          <a:bodyPr/>
          <a:lstStyle/>
          <a:p>
            <a:pPr marL="0" indent="0" algn="just">
              <a:buFontTx/>
              <a:buChar char="-"/>
            </a:pPr>
            <a:r>
              <a:rPr lang="tr-TR" smtClean="0">
                <a:latin typeface="Constantia" pitchFamily="18" charset="0"/>
              </a:rPr>
              <a:t>Kısa sürede agu dizilerinin ezgi çevreleri ve heceler değişir (örneğin; baba-dadada gibi). </a:t>
            </a:r>
          </a:p>
          <a:p>
            <a:pPr marL="0" indent="0" algn="just">
              <a:buFontTx/>
              <a:buChar char="-"/>
            </a:pPr>
            <a:r>
              <a:rPr lang="tr-TR" smtClean="0">
                <a:latin typeface="Constantia" pitchFamily="18" charset="0"/>
              </a:rPr>
              <a:t> P, b, t, d, k, g gibi ünsüzler ve s, f, v gibi sürtünücü ünsüzler için  ağızdaki farklı yerlerdeki duraklarda belirgin bir kapanma vardır. Bu nedenle agu hecelerinin sesletim yerini ve biçimini tanımlamak mümkündür (Elbers, 1982). </a:t>
            </a:r>
          </a:p>
          <a:p>
            <a:pPr>
              <a:buNone/>
            </a:pP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500042"/>
            <a:ext cx="8229600" cy="1143000"/>
          </a:xfrm>
        </p:spPr>
        <p:txBody>
          <a:bodyPr>
            <a:normAutofit fontScale="90000"/>
          </a:bodyPr>
          <a:lstStyle/>
          <a:p>
            <a:r>
              <a:rPr lang="tr-TR" b="1" smtClean="0">
                <a:latin typeface="Constantia" pitchFamily="18" charset="0"/>
              </a:rPr>
              <a:t>Agulamayla İlk Sözcükler Arasındaki İlişki</a:t>
            </a:r>
            <a:endParaRPr lang="tr-TR" b="1">
              <a:latin typeface="Constantia" pitchFamily="18" charset="0"/>
            </a:endParaRPr>
          </a:p>
        </p:txBody>
      </p:sp>
      <p:sp>
        <p:nvSpPr>
          <p:cNvPr id="3" name="2 İçerik Yer Tutucusu"/>
          <p:cNvSpPr>
            <a:spLocks noGrp="1"/>
          </p:cNvSpPr>
          <p:nvPr>
            <p:ph idx="1"/>
          </p:nvPr>
        </p:nvSpPr>
        <p:spPr>
          <a:xfrm>
            <a:off x="428596" y="1928802"/>
            <a:ext cx="8229600" cy="3143272"/>
          </a:xfrm>
        </p:spPr>
        <p:txBody>
          <a:bodyPr>
            <a:normAutofit lnSpcReduction="10000"/>
          </a:bodyPr>
          <a:lstStyle/>
          <a:p>
            <a:pPr algn="just">
              <a:buFontTx/>
              <a:buChar char="-"/>
            </a:pPr>
            <a:r>
              <a:rPr lang="tr-TR" smtClean="0">
                <a:latin typeface="Constantia" pitchFamily="18" charset="0"/>
              </a:rPr>
              <a:t>Agulama ve ilk sözcükler arasındaki ilişki nedir?</a:t>
            </a:r>
          </a:p>
          <a:p>
            <a:pPr algn="just">
              <a:buFontTx/>
              <a:buChar char="-"/>
            </a:pPr>
            <a:r>
              <a:rPr lang="tr-TR" smtClean="0">
                <a:latin typeface="Constantia" pitchFamily="18" charset="0"/>
              </a:rPr>
              <a:t>Sözcükler ilk üretildiğinde seslendirmenin sürekliliği var mıdır?</a:t>
            </a:r>
          </a:p>
          <a:p>
            <a:pPr algn="just">
              <a:buFontTx/>
              <a:buChar char="-"/>
            </a:pPr>
            <a:r>
              <a:rPr lang="tr-TR" smtClean="0">
                <a:latin typeface="Constantia" pitchFamily="18" charset="0"/>
              </a:rPr>
              <a:t>Konuşma ve agulama art arda mı gerçekleşir?</a:t>
            </a:r>
            <a:endParaRPr lang="tr-TR">
              <a:latin typeface="Constantia" pitchFamily="18" charset="0"/>
            </a:endParaRPr>
          </a:p>
        </p:txBody>
      </p:sp>
    </p:spTree>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772</TotalTime>
  <Words>1584</Words>
  <Application>Microsoft Office PowerPoint</Application>
  <PresentationFormat>Ekran Gösterisi (4:3)</PresentationFormat>
  <Paragraphs>167</Paragraphs>
  <Slides>40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Arial</vt:lpstr>
      <vt:lpstr>Calibri</vt:lpstr>
      <vt:lpstr>Constantia</vt:lpstr>
      <vt:lpstr>Wingdings</vt:lpstr>
      <vt:lpstr>Ofis Teması</vt:lpstr>
      <vt:lpstr>Sözcük ve Ses</vt:lpstr>
      <vt:lpstr>İlk Sözcüklerde Sesletim</vt:lpstr>
      <vt:lpstr>İlk Sözcüklerde Üretim</vt:lpstr>
      <vt:lpstr>İlk Sözcüklerin Üretimiyle İlgili Hipotez</vt:lpstr>
      <vt:lpstr>Sesbilimsel Kuralların Öğrenilmesi</vt:lpstr>
      <vt:lpstr>Üretimle İlgili Sorular</vt:lpstr>
      <vt:lpstr>Agulama </vt:lpstr>
      <vt:lpstr>Agulama</vt:lpstr>
      <vt:lpstr>Agulamayla İlk Sözcükler Arasındaki İlişki</vt:lpstr>
      <vt:lpstr>Agulamayla İlk Sözcükler Arasındaki İlişki</vt:lpstr>
      <vt:lpstr>Agulamayla İlk Sözcükler Arasındaki İlişki</vt:lpstr>
      <vt:lpstr>İlk Sözcüklerin Biçimleri</vt:lpstr>
      <vt:lpstr>Tüm Sözcükler mi Tek Ses mi?</vt:lpstr>
      <vt:lpstr>Tüm Sözcükler mi Tek Ses mi?</vt:lpstr>
      <vt:lpstr>Tüm Sözcükler mi Tek Ses mi?</vt:lpstr>
      <vt:lpstr>Tüm Sözcükler mi Tek Ses mi?</vt:lpstr>
      <vt:lpstr>Tüm Sözcükler mi Tek Ses mi?</vt:lpstr>
      <vt:lpstr>Tüm Sözcükler mi Tek Ses mi?</vt:lpstr>
      <vt:lpstr>Tüm Sözcükler mi Tek Ses mi?</vt:lpstr>
      <vt:lpstr>Yol, Tercih ve Kaçınma</vt:lpstr>
      <vt:lpstr>Yol, Tercih ve Kaçınma</vt:lpstr>
      <vt:lpstr>Yol, Tercih ve Kaçınma</vt:lpstr>
      <vt:lpstr>Yol, Tercih ve Kaçınma</vt:lpstr>
      <vt:lpstr>Yol, Tercih ve Kaçınma</vt:lpstr>
      <vt:lpstr>Yol, Tercih ve Kaçınma</vt:lpstr>
      <vt:lpstr>Üretimde Basitleştirme </vt:lpstr>
      <vt:lpstr>Yerine Koyma </vt:lpstr>
      <vt:lpstr>Benzetme</vt:lpstr>
      <vt:lpstr>Çıkarma</vt:lpstr>
      <vt:lpstr>Sözcük Biçimleri İçin Modeller</vt:lpstr>
      <vt:lpstr>Sözcük Biçimleri İçin Modeller</vt:lpstr>
      <vt:lpstr>Sözcük Biçimleri İçin Modeller</vt:lpstr>
      <vt:lpstr>Sözcüklerden Parçalara </vt:lpstr>
      <vt:lpstr>Sözcüklerden Parçalara </vt:lpstr>
      <vt:lpstr>Alıştırmaların Önemi </vt:lpstr>
      <vt:lpstr>Alıştırmaların Önemi </vt:lpstr>
      <vt:lpstr>Tek Seferde Bir Sözcükten Daha Uzun Parçalara </vt:lpstr>
      <vt:lpstr>Anlama Üretim İlişkisi</vt:lpstr>
      <vt:lpstr>Anlama Üretim İlişkisi</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Sözcükler ve Sesler: Üretim</dc:title>
  <dc:creator>User</dc:creator>
  <cp:lastModifiedBy>SEDA</cp:lastModifiedBy>
  <cp:revision>96</cp:revision>
  <dcterms:created xsi:type="dcterms:W3CDTF">2015-11-12T21:56:33Z</dcterms:created>
  <dcterms:modified xsi:type="dcterms:W3CDTF">2024-09-30T10:08:55Z</dcterms:modified>
</cp:coreProperties>
</file>