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57" r:id="rId6"/>
    <p:sldId id="258" r:id="rId7"/>
    <p:sldId id="280" r:id="rId8"/>
    <p:sldId id="281" r:id="rId9"/>
    <p:sldId id="282" r:id="rId10"/>
    <p:sldId id="266" r:id="rId11"/>
    <p:sldId id="284" r:id="rId12"/>
    <p:sldId id="285" r:id="rId13"/>
    <p:sldId id="286" r:id="rId14"/>
    <p:sldId id="287" r:id="rId15"/>
    <p:sldId id="28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8276EC-EE08-4056-A7CB-011E5611236B}" v="154" dt="2024-04-10T21:40:09.9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0655" autoAdjust="0"/>
  </p:normalViewPr>
  <p:slideViewPr>
    <p:cSldViewPr snapToGrid="0">
      <p:cViewPr>
        <p:scale>
          <a:sx n="71" d="100"/>
          <a:sy n="71" d="100"/>
        </p:scale>
        <p:origin x="444" y="-352"/>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agan L Kilian" userId="ff3b53e2-106c-4a26-83c4-9f2b5965bc85" providerId="ADAL" clId="{1A8276EC-EE08-4056-A7CB-011E5611236B}"/>
    <pc:docChg chg="custSel modSld">
      <pc:chgData name="Teagan L Kilian" userId="ff3b53e2-106c-4a26-83c4-9f2b5965bc85" providerId="ADAL" clId="{1A8276EC-EE08-4056-A7CB-011E5611236B}" dt="2024-04-16T00:59:14.617" v="2018" actId="20577"/>
      <pc:docMkLst>
        <pc:docMk/>
      </pc:docMkLst>
      <pc:sldChg chg="modSp mod">
        <pc:chgData name="Teagan L Kilian" userId="ff3b53e2-106c-4a26-83c4-9f2b5965bc85" providerId="ADAL" clId="{1A8276EC-EE08-4056-A7CB-011E5611236B}" dt="2024-04-10T21:40:09.921" v="153" actId="14100"/>
        <pc:sldMkLst>
          <pc:docMk/>
          <pc:sldMk cId="1713219598" sldId="257"/>
        </pc:sldMkLst>
        <pc:graphicFrameChg chg="modGraphic">
          <ac:chgData name="Teagan L Kilian" userId="ff3b53e2-106c-4a26-83c4-9f2b5965bc85" providerId="ADAL" clId="{1A8276EC-EE08-4056-A7CB-011E5611236B}" dt="2024-04-10T21:40:09.921" v="153" actId="14100"/>
          <ac:graphicFrameMkLst>
            <pc:docMk/>
            <pc:sldMk cId="1713219598" sldId="257"/>
            <ac:graphicFrameMk id="7" creationId="{4F6F0E6E-F787-F0E0-CE4E-7373CDDBDBEE}"/>
          </ac:graphicFrameMkLst>
        </pc:graphicFrameChg>
      </pc:sldChg>
      <pc:sldChg chg="modSp mod">
        <pc:chgData name="Teagan L Kilian" userId="ff3b53e2-106c-4a26-83c4-9f2b5965bc85" providerId="ADAL" clId="{1A8276EC-EE08-4056-A7CB-011E5611236B}" dt="2024-04-10T21:39:39.671" v="140" actId="20577"/>
        <pc:sldMkLst>
          <pc:docMk/>
          <pc:sldMk cId="2791821786" sldId="285"/>
        </pc:sldMkLst>
        <pc:graphicFrameChg chg="mod modGraphic">
          <ac:chgData name="Teagan L Kilian" userId="ff3b53e2-106c-4a26-83c4-9f2b5965bc85" providerId="ADAL" clId="{1A8276EC-EE08-4056-A7CB-011E5611236B}" dt="2024-04-10T21:39:39.671" v="140" actId="20577"/>
          <ac:graphicFrameMkLst>
            <pc:docMk/>
            <pc:sldMk cId="2791821786" sldId="285"/>
            <ac:graphicFrameMk id="13" creationId="{4A94C7BE-6E60-66F0-EFD4-2F452B0D743A}"/>
          </ac:graphicFrameMkLst>
        </pc:graphicFrameChg>
      </pc:sldChg>
      <pc:sldChg chg="modSp mod">
        <pc:chgData name="Teagan L Kilian" userId="ff3b53e2-106c-4a26-83c4-9f2b5965bc85" providerId="ADAL" clId="{1A8276EC-EE08-4056-A7CB-011E5611236B}" dt="2024-04-12T18:17:17.857" v="1481" actId="27636"/>
        <pc:sldMkLst>
          <pc:docMk/>
          <pc:sldMk cId="2967980466" sldId="286"/>
        </pc:sldMkLst>
        <pc:spChg chg="mod">
          <ac:chgData name="Teagan L Kilian" userId="ff3b53e2-106c-4a26-83c4-9f2b5965bc85" providerId="ADAL" clId="{1A8276EC-EE08-4056-A7CB-011E5611236B}" dt="2024-04-12T18:17:17.857" v="1481" actId="27636"/>
          <ac:spMkLst>
            <pc:docMk/>
            <pc:sldMk cId="2967980466" sldId="286"/>
            <ac:spMk id="2" creationId="{9889A917-EFE0-25E9-3A1A-22F3EB63F31E}"/>
          </ac:spMkLst>
        </pc:spChg>
        <pc:picChg chg="mod">
          <ac:chgData name="Teagan L Kilian" userId="ff3b53e2-106c-4a26-83c4-9f2b5965bc85" providerId="ADAL" clId="{1A8276EC-EE08-4056-A7CB-011E5611236B}" dt="2024-04-12T18:14:38.848" v="1174" actId="14100"/>
          <ac:picMkLst>
            <pc:docMk/>
            <pc:sldMk cId="2967980466" sldId="286"/>
            <ac:picMk id="6" creationId="{BD5D0C12-148F-BAFE-CCF0-0D36F65D0ED5}"/>
          </ac:picMkLst>
        </pc:picChg>
        <pc:picChg chg="mod">
          <ac:chgData name="Teagan L Kilian" userId="ff3b53e2-106c-4a26-83c4-9f2b5965bc85" providerId="ADAL" clId="{1A8276EC-EE08-4056-A7CB-011E5611236B}" dt="2024-04-12T18:14:32.547" v="1172" actId="1076"/>
          <ac:picMkLst>
            <pc:docMk/>
            <pc:sldMk cId="2967980466" sldId="286"/>
            <ac:picMk id="8" creationId="{E6C5106B-FD9F-8212-270A-7395EAAF3517}"/>
          </ac:picMkLst>
        </pc:picChg>
      </pc:sldChg>
      <pc:sldChg chg="modSp mod">
        <pc:chgData name="Teagan L Kilian" userId="ff3b53e2-106c-4a26-83c4-9f2b5965bc85" providerId="ADAL" clId="{1A8276EC-EE08-4056-A7CB-011E5611236B}" dt="2024-04-16T00:59:14.617" v="2018" actId="20577"/>
        <pc:sldMkLst>
          <pc:docMk/>
          <pc:sldMk cId="3275787112" sldId="287"/>
        </pc:sldMkLst>
        <pc:spChg chg="mod">
          <ac:chgData name="Teagan L Kilian" userId="ff3b53e2-106c-4a26-83c4-9f2b5965bc85" providerId="ADAL" clId="{1A8276EC-EE08-4056-A7CB-011E5611236B}" dt="2024-04-16T00:59:14.617" v="2018" actId="20577"/>
          <ac:spMkLst>
            <pc:docMk/>
            <pc:sldMk cId="3275787112" sldId="287"/>
            <ac:spMk id="2" creationId="{EA2ECA30-B1A5-AEEF-107D-5A2AAFB76BDD}"/>
          </ac:spMkLst>
        </pc:spChg>
      </pc:sldChg>
    </pc:docChg>
  </pc:docChgLst>
  <pc:docChgLst>
    <pc:chgData name="Teagan L Kilian" userId="ff3b53e2-106c-4a26-83c4-9f2b5965bc85" providerId="ADAL" clId="{88B5B7C0-CBB7-40B9-AF5A-51DE71BAFDEC}"/>
    <pc:docChg chg="undo custSel addSld delSld modSld">
      <pc:chgData name="Teagan L Kilian" userId="ff3b53e2-106c-4a26-83c4-9f2b5965bc85" providerId="ADAL" clId="{88B5B7C0-CBB7-40B9-AF5A-51DE71BAFDEC}" dt="2024-04-10T21:52:57.854" v="197" actId="20577"/>
      <pc:docMkLst>
        <pc:docMk/>
      </pc:docMkLst>
      <pc:sldChg chg="addSp modSp mod">
        <pc:chgData name="Teagan L Kilian" userId="ff3b53e2-106c-4a26-83c4-9f2b5965bc85" providerId="ADAL" clId="{88B5B7C0-CBB7-40B9-AF5A-51DE71BAFDEC}" dt="2024-04-10T21:45:00.775" v="73" actId="1076"/>
        <pc:sldMkLst>
          <pc:docMk/>
          <pc:sldMk cId="1742861620" sldId="266"/>
        </pc:sldMkLst>
        <pc:spChg chg="add mod">
          <ac:chgData name="Teagan L Kilian" userId="ff3b53e2-106c-4a26-83c4-9f2b5965bc85" providerId="ADAL" clId="{88B5B7C0-CBB7-40B9-AF5A-51DE71BAFDEC}" dt="2024-04-10T21:45:00.775" v="73" actId="1076"/>
          <ac:spMkLst>
            <pc:docMk/>
            <pc:sldMk cId="1742861620" sldId="266"/>
            <ac:spMk id="13" creationId="{5767C404-701F-835E-6FF2-029C702C12A9}"/>
          </ac:spMkLst>
        </pc:spChg>
        <pc:spChg chg="add mod">
          <ac:chgData name="Teagan L Kilian" userId="ff3b53e2-106c-4a26-83c4-9f2b5965bc85" providerId="ADAL" clId="{88B5B7C0-CBB7-40B9-AF5A-51DE71BAFDEC}" dt="2024-04-10T21:44:23.985" v="42"/>
          <ac:spMkLst>
            <pc:docMk/>
            <pc:sldMk cId="1742861620" sldId="266"/>
            <ac:spMk id="14" creationId="{65E6DAA1-82DE-8CCC-9C9C-3F373F90D416}"/>
          </ac:spMkLst>
        </pc:spChg>
        <pc:spChg chg="add mod">
          <ac:chgData name="Teagan L Kilian" userId="ff3b53e2-106c-4a26-83c4-9f2b5965bc85" providerId="ADAL" clId="{88B5B7C0-CBB7-40B9-AF5A-51DE71BAFDEC}" dt="2024-04-10T21:44:53.019" v="71" actId="27636"/>
          <ac:spMkLst>
            <pc:docMk/>
            <pc:sldMk cId="1742861620" sldId="266"/>
            <ac:spMk id="15" creationId="{E1D47F18-47B4-86A5-1E48-A07D783C27B5}"/>
          </ac:spMkLst>
        </pc:spChg>
        <pc:picChg chg="add mod">
          <ac:chgData name="Teagan L Kilian" userId="ff3b53e2-106c-4a26-83c4-9f2b5965bc85" providerId="ADAL" clId="{88B5B7C0-CBB7-40B9-AF5A-51DE71BAFDEC}" dt="2024-04-10T21:44:37.158" v="47" actId="1076"/>
          <ac:picMkLst>
            <pc:docMk/>
            <pc:sldMk cId="1742861620" sldId="266"/>
            <ac:picMk id="10" creationId="{9ED05A99-1999-A12D-CEAD-68995D9D7E30}"/>
          </ac:picMkLst>
        </pc:picChg>
        <pc:picChg chg="add mod">
          <ac:chgData name="Teagan L Kilian" userId="ff3b53e2-106c-4a26-83c4-9f2b5965bc85" providerId="ADAL" clId="{88B5B7C0-CBB7-40B9-AF5A-51DE71BAFDEC}" dt="2024-04-10T21:44:55.807" v="72" actId="1076"/>
          <ac:picMkLst>
            <pc:docMk/>
            <pc:sldMk cId="1742861620" sldId="266"/>
            <ac:picMk id="12" creationId="{ECC8044A-4EC0-FDE5-3893-40B56E51917D}"/>
          </ac:picMkLst>
        </pc:picChg>
      </pc:sldChg>
      <pc:sldChg chg="del">
        <pc:chgData name="Teagan L Kilian" userId="ff3b53e2-106c-4a26-83c4-9f2b5965bc85" providerId="ADAL" clId="{88B5B7C0-CBB7-40B9-AF5A-51DE71BAFDEC}" dt="2024-04-10T21:52:11.486" v="189" actId="2696"/>
        <pc:sldMkLst>
          <pc:docMk/>
          <pc:sldMk cId="608796113" sldId="278"/>
        </pc:sldMkLst>
      </pc:sldChg>
      <pc:sldChg chg="addSp modSp mod">
        <pc:chgData name="Teagan L Kilian" userId="ff3b53e2-106c-4a26-83c4-9f2b5965bc85" providerId="ADAL" clId="{88B5B7C0-CBB7-40B9-AF5A-51DE71BAFDEC}" dt="2024-04-10T21:51:57.528" v="188" actId="1076"/>
        <pc:sldMkLst>
          <pc:docMk/>
          <pc:sldMk cId="636929804" sldId="282"/>
        </pc:sldMkLst>
        <pc:picChg chg="add mod">
          <ac:chgData name="Teagan L Kilian" userId="ff3b53e2-106c-4a26-83c4-9f2b5965bc85" providerId="ADAL" clId="{88B5B7C0-CBB7-40B9-AF5A-51DE71BAFDEC}" dt="2024-04-10T21:51:54.472" v="187" actId="1076"/>
          <ac:picMkLst>
            <pc:docMk/>
            <pc:sldMk cId="636929804" sldId="282"/>
            <ac:picMk id="12" creationId="{938F10B9-6023-77D7-9205-D9B9C52984BE}"/>
          </ac:picMkLst>
        </pc:picChg>
        <pc:picChg chg="add mod">
          <ac:chgData name="Teagan L Kilian" userId="ff3b53e2-106c-4a26-83c4-9f2b5965bc85" providerId="ADAL" clId="{88B5B7C0-CBB7-40B9-AF5A-51DE71BAFDEC}" dt="2024-04-10T21:51:54.472" v="187" actId="1076"/>
          <ac:picMkLst>
            <pc:docMk/>
            <pc:sldMk cId="636929804" sldId="282"/>
            <ac:picMk id="17" creationId="{8C58DF49-590C-4C0E-1EE0-57EC9B0794CD}"/>
          </ac:picMkLst>
        </pc:picChg>
        <pc:picChg chg="add mod">
          <ac:chgData name="Teagan L Kilian" userId="ff3b53e2-106c-4a26-83c4-9f2b5965bc85" providerId="ADAL" clId="{88B5B7C0-CBB7-40B9-AF5A-51DE71BAFDEC}" dt="2024-04-10T21:51:57.528" v="188" actId="1076"/>
          <ac:picMkLst>
            <pc:docMk/>
            <pc:sldMk cId="636929804" sldId="282"/>
            <ac:picMk id="19" creationId="{8EC95F59-7008-A7D9-1425-DE4C8FD85765}"/>
          </ac:picMkLst>
        </pc:picChg>
      </pc:sldChg>
      <pc:sldChg chg="del">
        <pc:chgData name="Teagan L Kilian" userId="ff3b53e2-106c-4a26-83c4-9f2b5965bc85" providerId="ADAL" clId="{88B5B7C0-CBB7-40B9-AF5A-51DE71BAFDEC}" dt="2024-04-10T21:46:24.546" v="136" actId="47"/>
        <pc:sldMkLst>
          <pc:docMk/>
          <pc:sldMk cId="1658164610" sldId="283"/>
        </pc:sldMkLst>
      </pc:sldChg>
      <pc:sldChg chg="addSp modSp mod">
        <pc:chgData name="Teagan L Kilian" userId="ff3b53e2-106c-4a26-83c4-9f2b5965bc85" providerId="ADAL" clId="{88B5B7C0-CBB7-40B9-AF5A-51DE71BAFDEC}" dt="2024-04-10T21:52:57.854" v="197" actId="20577"/>
        <pc:sldMkLst>
          <pc:docMk/>
          <pc:sldMk cId="2403577982" sldId="284"/>
        </pc:sldMkLst>
        <pc:spChg chg="add mod">
          <ac:chgData name="Teagan L Kilian" userId="ff3b53e2-106c-4a26-83c4-9f2b5965bc85" providerId="ADAL" clId="{88B5B7C0-CBB7-40B9-AF5A-51DE71BAFDEC}" dt="2024-04-10T21:52:57.854" v="197" actId="20577"/>
          <ac:spMkLst>
            <pc:docMk/>
            <pc:sldMk cId="2403577982" sldId="284"/>
            <ac:spMk id="16" creationId="{6F52D7D1-701E-6351-0ED5-513E7FEFDD40}"/>
          </ac:spMkLst>
        </pc:spChg>
        <pc:spChg chg="add mod">
          <ac:chgData name="Teagan L Kilian" userId="ff3b53e2-106c-4a26-83c4-9f2b5965bc85" providerId="ADAL" clId="{88B5B7C0-CBB7-40B9-AF5A-51DE71BAFDEC}" dt="2024-04-10T21:46:19.527" v="135" actId="1076"/>
          <ac:spMkLst>
            <pc:docMk/>
            <pc:sldMk cId="2403577982" sldId="284"/>
            <ac:spMk id="18" creationId="{6A163641-F282-F06D-83D7-C8144C1BFEF7}"/>
          </ac:spMkLst>
        </pc:spChg>
        <pc:picChg chg="add mod">
          <ac:chgData name="Teagan L Kilian" userId="ff3b53e2-106c-4a26-83c4-9f2b5965bc85" providerId="ADAL" clId="{88B5B7C0-CBB7-40B9-AF5A-51DE71BAFDEC}" dt="2024-04-10T21:45:54.127" v="90" actId="1076"/>
          <ac:picMkLst>
            <pc:docMk/>
            <pc:sldMk cId="2403577982" sldId="284"/>
            <ac:picMk id="13" creationId="{0FA4963D-1838-17C1-94A3-3F0C573E3FDA}"/>
          </ac:picMkLst>
        </pc:picChg>
        <pc:picChg chg="add mod">
          <ac:chgData name="Teagan L Kilian" userId="ff3b53e2-106c-4a26-83c4-9f2b5965bc85" providerId="ADAL" clId="{88B5B7C0-CBB7-40B9-AF5A-51DE71BAFDEC}" dt="2024-04-10T21:45:49.774" v="88" actId="14100"/>
          <ac:picMkLst>
            <pc:docMk/>
            <pc:sldMk cId="2403577982" sldId="284"/>
            <ac:picMk id="15" creationId="{2209E8E9-A868-776D-D62F-DB325EF97090}"/>
          </ac:picMkLst>
        </pc:picChg>
      </pc:sldChg>
      <pc:sldChg chg="addSp delSp modSp mod">
        <pc:chgData name="Teagan L Kilian" userId="ff3b53e2-106c-4a26-83c4-9f2b5965bc85" providerId="ADAL" clId="{88B5B7C0-CBB7-40B9-AF5A-51DE71BAFDEC}" dt="2024-04-10T21:51:17.608" v="174" actId="1076"/>
        <pc:sldMkLst>
          <pc:docMk/>
          <pc:sldMk cId="2967980466" sldId="286"/>
        </pc:sldMkLst>
        <pc:spChg chg="mod">
          <ac:chgData name="Teagan L Kilian" userId="ff3b53e2-106c-4a26-83c4-9f2b5965bc85" providerId="ADAL" clId="{88B5B7C0-CBB7-40B9-AF5A-51DE71BAFDEC}" dt="2024-04-10T21:51:13.865" v="172" actId="1076"/>
          <ac:spMkLst>
            <pc:docMk/>
            <pc:sldMk cId="2967980466" sldId="286"/>
            <ac:spMk id="2" creationId="{9889A917-EFE0-25E9-3A1A-22F3EB63F31E}"/>
          </ac:spMkLst>
        </pc:spChg>
        <pc:picChg chg="add del">
          <ac:chgData name="Teagan L Kilian" userId="ff3b53e2-106c-4a26-83c4-9f2b5965bc85" providerId="ADAL" clId="{88B5B7C0-CBB7-40B9-AF5A-51DE71BAFDEC}" dt="2024-04-10T21:42:44.457" v="5" actId="478"/>
          <ac:picMkLst>
            <pc:docMk/>
            <pc:sldMk cId="2967980466" sldId="286"/>
            <ac:picMk id="4" creationId="{FDA8A268-DD62-B572-FE58-1BE61A4EAC91}"/>
          </ac:picMkLst>
        </pc:picChg>
        <pc:picChg chg="add mod">
          <ac:chgData name="Teagan L Kilian" userId="ff3b53e2-106c-4a26-83c4-9f2b5965bc85" providerId="ADAL" clId="{88B5B7C0-CBB7-40B9-AF5A-51DE71BAFDEC}" dt="2024-04-10T21:51:15.696" v="173" actId="1076"/>
          <ac:picMkLst>
            <pc:docMk/>
            <pc:sldMk cId="2967980466" sldId="286"/>
            <ac:picMk id="6" creationId="{BD5D0C12-148F-BAFE-CCF0-0D36F65D0ED5}"/>
          </ac:picMkLst>
        </pc:picChg>
        <pc:picChg chg="add mod">
          <ac:chgData name="Teagan L Kilian" userId="ff3b53e2-106c-4a26-83c4-9f2b5965bc85" providerId="ADAL" clId="{88B5B7C0-CBB7-40B9-AF5A-51DE71BAFDEC}" dt="2024-04-10T21:51:17.608" v="174" actId="1076"/>
          <ac:picMkLst>
            <pc:docMk/>
            <pc:sldMk cId="2967980466" sldId="286"/>
            <ac:picMk id="8" creationId="{E6C5106B-FD9F-8212-270A-7395EAAF3517}"/>
          </ac:picMkLst>
        </pc:picChg>
      </pc:sldChg>
      <pc:sldChg chg="modSp mod">
        <pc:chgData name="Teagan L Kilian" userId="ff3b53e2-106c-4a26-83c4-9f2b5965bc85" providerId="ADAL" clId="{88B5B7C0-CBB7-40B9-AF5A-51DE71BAFDEC}" dt="2024-04-10T21:52:27.136" v="194" actId="1076"/>
        <pc:sldMkLst>
          <pc:docMk/>
          <pc:sldMk cId="3275787112" sldId="287"/>
        </pc:sldMkLst>
        <pc:spChg chg="mod">
          <ac:chgData name="Teagan L Kilian" userId="ff3b53e2-106c-4a26-83c4-9f2b5965bc85" providerId="ADAL" clId="{88B5B7C0-CBB7-40B9-AF5A-51DE71BAFDEC}" dt="2024-04-10T21:52:25.256" v="193" actId="1076"/>
          <ac:spMkLst>
            <pc:docMk/>
            <pc:sldMk cId="3275787112" sldId="287"/>
            <ac:spMk id="2" creationId="{EA2ECA30-B1A5-AEEF-107D-5A2AAFB76BDD}"/>
          </ac:spMkLst>
        </pc:spChg>
        <pc:picChg chg="mod">
          <ac:chgData name="Teagan L Kilian" userId="ff3b53e2-106c-4a26-83c4-9f2b5965bc85" providerId="ADAL" clId="{88B5B7C0-CBB7-40B9-AF5A-51DE71BAFDEC}" dt="2024-04-10T21:52:27.136" v="194" actId="1076"/>
          <ac:picMkLst>
            <pc:docMk/>
            <pc:sldMk cId="3275787112" sldId="287"/>
            <ac:picMk id="4" creationId="{2888CF88-9FFB-9F3E-C2DD-C1E419128ED5}"/>
          </ac:picMkLst>
        </pc:picChg>
      </pc:sldChg>
      <pc:sldChg chg="addSp delSp modSp new mod">
        <pc:chgData name="Teagan L Kilian" userId="ff3b53e2-106c-4a26-83c4-9f2b5965bc85" providerId="ADAL" clId="{88B5B7C0-CBB7-40B9-AF5A-51DE71BAFDEC}" dt="2024-04-10T21:52:30.584" v="195" actId="1076"/>
        <pc:sldMkLst>
          <pc:docMk/>
          <pc:sldMk cId="1433657036" sldId="288"/>
        </pc:sldMkLst>
        <pc:spChg chg="mod">
          <ac:chgData name="Teagan L Kilian" userId="ff3b53e2-106c-4a26-83c4-9f2b5965bc85" providerId="ADAL" clId="{88B5B7C0-CBB7-40B9-AF5A-51DE71BAFDEC}" dt="2024-04-10T21:50:26.839" v="156" actId="1076"/>
          <ac:spMkLst>
            <pc:docMk/>
            <pc:sldMk cId="1433657036" sldId="288"/>
            <ac:spMk id="2" creationId="{928DC053-9ACA-0F60-CA1B-1CE34F7FF6C6}"/>
          </ac:spMkLst>
        </pc:spChg>
        <pc:spChg chg="del">
          <ac:chgData name="Teagan L Kilian" userId="ff3b53e2-106c-4a26-83c4-9f2b5965bc85" providerId="ADAL" clId="{88B5B7C0-CBB7-40B9-AF5A-51DE71BAFDEC}" dt="2024-04-10T21:50:49.122" v="157" actId="478"/>
          <ac:spMkLst>
            <pc:docMk/>
            <pc:sldMk cId="1433657036" sldId="288"/>
            <ac:spMk id="3" creationId="{F343A531-8D93-330E-6436-4BC873E8B62B}"/>
          </ac:spMkLst>
        </pc:spChg>
        <pc:spChg chg="del">
          <ac:chgData name="Teagan L Kilian" userId="ff3b53e2-106c-4a26-83c4-9f2b5965bc85" providerId="ADAL" clId="{88B5B7C0-CBB7-40B9-AF5A-51DE71BAFDEC}" dt="2024-04-10T21:50:49.122" v="157" actId="478"/>
          <ac:spMkLst>
            <pc:docMk/>
            <pc:sldMk cId="1433657036" sldId="288"/>
            <ac:spMk id="4" creationId="{2D111571-28A5-8026-F4A1-EF5866F4C5D4}"/>
          </ac:spMkLst>
        </pc:spChg>
        <pc:spChg chg="del">
          <ac:chgData name="Teagan L Kilian" userId="ff3b53e2-106c-4a26-83c4-9f2b5965bc85" providerId="ADAL" clId="{88B5B7C0-CBB7-40B9-AF5A-51DE71BAFDEC}" dt="2024-04-10T21:50:52.482" v="158" actId="478"/>
          <ac:spMkLst>
            <pc:docMk/>
            <pc:sldMk cId="1433657036" sldId="288"/>
            <ac:spMk id="5" creationId="{E77AC005-CEB7-D896-36AD-08DFAE25E5FB}"/>
          </ac:spMkLst>
        </pc:spChg>
        <pc:spChg chg="del">
          <ac:chgData name="Teagan L Kilian" userId="ff3b53e2-106c-4a26-83c4-9f2b5965bc85" providerId="ADAL" clId="{88B5B7C0-CBB7-40B9-AF5A-51DE71BAFDEC}" dt="2024-04-10T21:50:52.482" v="158" actId="478"/>
          <ac:spMkLst>
            <pc:docMk/>
            <pc:sldMk cId="1433657036" sldId="288"/>
            <ac:spMk id="6" creationId="{87E24315-B44A-BE9B-1D0C-68BA13450A01}"/>
          </ac:spMkLst>
        </pc:spChg>
        <pc:picChg chg="add mod">
          <ac:chgData name="Teagan L Kilian" userId="ff3b53e2-106c-4a26-83c4-9f2b5965bc85" providerId="ADAL" clId="{88B5B7C0-CBB7-40B9-AF5A-51DE71BAFDEC}" dt="2024-04-10T21:52:30.584" v="195" actId="1076"/>
          <ac:picMkLst>
            <pc:docMk/>
            <pc:sldMk cId="1433657036" sldId="288"/>
            <ac:picMk id="9" creationId="{AE0D73A4-26CA-E6F2-A657-66F605DCB06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4/15/2024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12606-E874-3392-5F8E-904E1323FF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D9F93C-D5B4-A2CC-F636-663840A95E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3E551C-5A14-7841-44AE-3BF01CE71E6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F5BFA21-F24B-6640-0EFB-89DB048F1BAB}"/>
              </a:ext>
            </a:extLst>
          </p:cNvPr>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4210099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B94FA1-617A-ED96-962E-B0EEB17BE5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7F5486-AEC3-FAD7-8AAC-2668532A9B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3D67FA-E85F-D460-5740-6781028B407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903EE4C-BACB-EA8D-09F7-9D0D1FCC78E4}"/>
              </a:ext>
            </a:extLst>
          </p:cNvPr>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384797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066144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36659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3105683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575465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5377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2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735533" y="2985842"/>
            <a:ext cx="4941771" cy="3200400"/>
          </a:xfrm>
        </p:spPr>
        <p:txBody>
          <a:bodyPr anchor="ctr"/>
          <a:lstStyle/>
          <a:p>
            <a:r>
              <a:rPr lang="en-US" dirty="0"/>
              <a:t>Aerodynamic design of an axial fan stage </a:t>
            </a:r>
            <a:br>
              <a:rPr lang="en-US" dirty="0"/>
            </a:br>
            <a:br>
              <a:rPr lang="en-US" dirty="0"/>
            </a:br>
            <a:r>
              <a:rPr lang="en-US" sz="1800" dirty="0"/>
              <a:t>TEAGAN </a:t>
            </a:r>
            <a:r>
              <a:rPr lang="en-US" sz="1800" dirty="0" err="1"/>
              <a:t>kILIAN</a:t>
            </a:r>
            <a:br>
              <a:rPr lang="en-US" dirty="0"/>
            </a:br>
            <a:endParaRPr lang="en-US" dirty="0"/>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333CB2-33CB-0A5C-E491-795C5FC1FDB4}"/>
            </a:ext>
          </a:extLst>
        </p:cNvPr>
        <p:cNvGrpSpPr/>
        <p:nvPr/>
      </p:nvGrpSpPr>
      <p:grpSpPr>
        <a:xfrm>
          <a:off x="0" y="0"/>
          <a:ext cx="0" cy="0"/>
          <a:chOff x="0" y="0"/>
          <a:chExt cx="0" cy="0"/>
        </a:xfrm>
      </p:grpSpPr>
      <p:sp>
        <p:nvSpPr>
          <p:cNvPr id="17" name="Title 1">
            <a:extLst>
              <a:ext uri="{FF2B5EF4-FFF2-40B4-BE49-F238E27FC236}">
                <a16:creationId xmlns:a16="http://schemas.microsoft.com/office/drawing/2014/main" id="{2C621658-0355-3467-BEBF-F54A891D4E8E}"/>
              </a:ext>
            </a:extLst>
          </p:cNvPr>
          <p:cNvSpPr>
            <a:spLocks noGrp="1"/>
          </p:cNvSpPr>
          <p:nvPr>
            <p:ph type="title"/>
          </p:nvPr>
        </p:nvSpPr>
        <p:spPr>
          <a:xfrm>
            <a:off x="284527" y="283772"/>
            <a:ext cx="5655197" cy="448990"/>
          </a:xfrm>
        </p:spPr>
        <p:txBody>
          <a:bodyPr anchor="b">
            <a:normAutofit fontScale="90000"/>
          </a:bodyPr>
          <a:lstStyle/>
          <a:p>
            <a:r>
              <a:rPr lang="en-US" dirty="0"/>
              <a:t>Results from </a:t>
            </a:r>
            <a:r>
              <a:rPr lang="en-US" dirty="0" err="1"/>
              <a:t>cfd</a:t>
            </a:r>
            <a:r>
              <a:rPr lang="en-US" dirty="0"/>
              <a:t>-post</a:t>
            </a:r>
          </a:p>
        </p:txBody>
      </p:sp>
      <p:sp>
        <p:nvSpPr>
          <p:cNvPr id="9" name="Slide Number Placeholder 8">
            <a:extLst>
              <a:ext uri="{FF2B5EF4-FFF2-40B4-BE49-F238E27FC236}">
                <a16:creationId xmlns:a16="http://schemas.microsoft.com/office/drawing/2014/main" id="{53646DF7-04EC-0B8C-144B-50F99F132D7A}"/>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sp>
        <p:nvSpPr>
          <p:cNvPr id="2" name="Text Placeholder 5">
            <a:extLst>
              <a:ext uri="{FF2B5EF4-FFF2-40B4-BE49-F238E27FC236}">
                <a16:creationId xmlns:a16="http://schemas.microsoft.com/office/drawing/2014/main" id="{9889A917-EFE0-25E9-3A1A-22F3EB63F31E}"/>
              </a:ext>
            </a:extLst>
          </p:cNvPr>
          <p:cNvSpPr txBox="1">
            <a:spLocks/>
          </p:cNvSpPr>
          <p:nvPr/>
        </p:nvSpPr>
        <p:spPr>
          <a:xfrm>
            <a:off x="645011" y="5077955"/>
            <a:ext cx="10589425" cy="1496273"/>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At  50% span, there are portions of the flow that reach flow speeds greater than the speed of sound. This is evident because the top side of the blade depicts a Mach number that is greater than 1.  Additionally, the velocity in the same place reaches speeds up to 400 m/s as the air flows along the blade. The design is robust because as shown by the direction of flow, the air moves along the blade which is favorable and more efficient. This also indicates that there is no flow separation. There is evidence that there will be shock waves inside of the flow field since shock waves are produced when air speeds overcome the speed of sound.   </a:t>
            </a:r>
          </a:p>
        </p:txBody>
      </p:sp>
      <p:pic>
        <p:nvPicPr>
          <p:cNvPr id="6" name="Picture 5">
            <a:extLst>
              <a:ext uri="{FF2B5EF4-FFF2-40B4-BE49-F238E27FC236}">
                <a16:creationId xmlns:a16="http://schemas.microsoft.com/office/drawing/2014/main" id="{BD5D0C12-148F-BAFE-CCF0-0D36F65D0ED5}"/>
              </a:ext>
            </a:extLst>
          </p:cNvPr>
          <p:cNvPicPr>
            <a:picLocks noChangeAspect="1"/>
          </p:cNvPicPr>
          <p:nvPr/>
        </p:nvPicPr>
        <p:blipFill>
          <a:blip r:embed="rId3"/>
          <a:stretch>
            <a:fillRect/>
          </a:stretch>
        </p:blipFill>
        <p:spPr>
          <a:xfrm>
            <a:off x="462254" y="726037"/>
            <a:ext cx="4984389" cy="4161591"/>
          </a:xfrm>
          <a:prstGeom prst="rect">
            <a:avLst/>
          </a:prstGeom>
        </p:spPr>
      </p:pic>
      <p:pic>
        <p:nvPicPr>
          <p:cNvPr id="8" name="Picture 7">
            <a:extLst>
              <a:ext uri="{FF2B5EF4-FFF2-40B4-BE49-F238E27FC236}">
                <a16:creationId xmlns:a16="http://schemas.microsoft.com/office/drawing/2014/main" id="{E6C5106B-FD9F-8212-270A-7395EAAF3517}"/>
              </a:ext>
            </a:extLst>
          </p:cNvPr>
          <p:cNvPicPr>
            <a:picLocks noChangeAspect="1"/>
          </p:cNvPicPr>
          <p:nvPr/>
        </p:nvPicPr>
        <p:blipFill>
          <a:blip r:embed="rId4"/>
          <a:stretch>
            <a:fillRect/>
          </a:stretch>
        </p:blipFill>
        <p:spPr>
          <a:xfrm>
            <a:off x="6252278" y="283772"/>
            <a:ext cx="5331625" cy="4424886"/>
          </a:xfrm>
          <a:prstGeom prst="rect">
            <a:avLst/>
          </a:prstGeom>
        </p:spPr>
      </p:pic>
    </p:spTree>
    <p:extLst>
      <p:ext uri="{BB962C8B-B14F-4D97-AF65-F5344CB8AC3E}">
        <p14:creationId xmlns:p14="http://schemas.microsoft.com/office/powerpoint/2010/main" val="2967980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817FAD-0F11-4009-4CD1-D01F8244B14B}"/>
            </a:ext>
          </a:extLst>
        </p:cNvPr>
        <p:cNvGrpSpPr/>
        <p:nvPr/>
      </p:nvGrpSpPr>
      <p:grpSpPr>
        <a:xfrm>
          <a:off x="0" y="0"/>
          <a:ext cx="0" cy="0"/>
          <a:chOff x="0" y="0"/>
          <a:chExt cx="0" cy="0"/>
        </a:xfrm>
      </p:grpSpPr>
      <p:sp>
        <p:nvSpPr>
          <p:cNvPr id="17" name="Title 1">
            <a:extLst>
              <a:ext uri="{FF2B5EF4-FFF2-40B4-BE49-F238E27FC236}">
                <a16:creationId xmlns:a16="http://schemas.microsoft.com/office/drawing/2014/main" id="{E65A4F8B-0DC8-EDDC-01DF-02A842A6012D}"/>
              </a:ext>
            </a:extLst>
          </p:cNvPr>
          <p:cNvSpPr>
            <a:spLocks noGrp="1"/>
          </p:cNvSpPr>
          <p:nvPr>
            <p:ph type="title"/>
          </p:nvPr>
        </p:nvSpPr>
        <p:spPr>
          <a:xfrm>
            <a:off x="284527" y="283772"/>
            <a:ext cx="5655197" cy="448990"/>
          </a:xfrm>
        </p:spPr>
        <p:txBody>
          <a:bodyPr anchor="b">
            <a:normAutofit fontScale="90000"/>
          </a:bodyPr>
          <a:lstStyle/>
          <a:p>
            <a:r>
              <a:rPr lang="en-US" dirty="0"/>
              <a:t>Results from </a:t>
            </a:r>
            <a:r>
              <a:rPr lang="en-US" dirty="0" err="1"/>
              <a:t>cfd</a:t>
            </a:r>
            <a:r>
              <a:rPr lang="en-US" dirty="0"/>
              <a:t>-post</a:t>
            </a:r>
          </a:p>
        </p:txBody>
      </p:sp>
      <p:sp>
        <p:nvSpPr>
          <p:cNvPr id="9" name="Slide Number Placeholder 8">
            <a:extLst>
              <a:ext uri="{FF2B5EF4-FFF2-40B4-BE49-F238E27FC236}">
                <a16:creationId xmlns:a16="http://schemas.microsoft.com/office/drawing/2014/main" id="{ED5DF970-518A-8A8A-B600-2EB4B7667AC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
        <p:nvSpPr>
          <p:cNvPr id="2" name="Text Placeholder 5">
            <a:extLst>
              <a:ext uri="{FF2B5EF4-FFF2-40B4-BE49-F238E27FC236}">
                <a16:creationId xmlns:a16="http://schemas.microsoft.com/office/drawing/2014/main" id="{EA2ECA30-B1A5-AEEF-107D-5A2AAFB76BDD}"/>
              </a:ext>
            </a:extLst>
          </p:cNvPr>
          <p:cNvSpPr txBox="1">
            <a:spLocks/>
          </p:cNvSpPr>
          <p:nvPr/>
        </p:nvSpPr>
        <p:spPr>
          <a:xfrm>
            <a:off x="1139695" y="5653443"/>
            <a:ext cx="9600058" cy="796450"/>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The result showing a lower pressure on the left side of the blade and a higher pressure on the right side of the blade because the pressure difference is what causes the blades to rotate. The difference in pressure on the blade provides a greater force on one side of the blade compared to the other side. </a:t>
            </a:r>
          </a:p>
          <a:p>
            <a:pPr marL="0" indent="0">
              <a:buNone/>
            </a:pPr>
            <a:r>
              <a:rPr lang="en-US" sz="1800" dirty="0"/>
              <a:t>The work done by the compressor on the high-pressure side of the blade is not uniform span wise because the pressure distribution is not uniform. To make the work more uniform and increase the efficiency of the compressor, one should soften and round the edges of </a:t>
            </a:r>
            <a:r>
              <a:rPr lang="en-US" sz="1800"/>
              <a:t>the blade.</a:t>
            </a:r>
            <a:endParaRPr lang="en-US" sz="1800" dirty="0"/>
          </a:p>
        </p:txBody>
      </p:sp>
      <p:pic>
        <p:nvPicPr>
          <p:cNvPr id="4" name="Picture 3">
            <a:extLst>
              <a:ext uri="{FF2B5EF4-FFF2-40B4-BE49-F238E27FC236}">
                <a16:creationId xmlns:a16="http://schemas.microsoft.com/office/drawing/2014/main" id="{2888CF88-9FFB-9F3E-C2DD-C1E419128ED5}"/>
              </a:ext>
            </a:extLst>
          </p:cNvPr>
          <p:cNvPicPr>
            <a:picLocks noChangeAspect="1"/>
          </p:cNvPicPr>
          <p:nvPr/>
        </p:nvPicPr>
        <p:blipFill>
          <a:blip r:embed="rId3"/>
          <a:stretch>
            <a:fillRect/>
          </a:stretch>
        </p:blipFill>
        <p:spPr>
          <a:xfrm>
            <a:off x="1731977" y="929820"/>
            <a:ext cx="8728046" cy="4559665"/>
          </a:xfrm>
          <a:prstGeom prst="rect">
            <a:avLst/>
          </a:prstGeom>
        </p:spPr>
      </p:pic>
    </p:spTree>
    <p:extLst>
      <p:ext uri="{BB962C8B-B14F-4D97-AF65-F5344CB8AC3E}">
        <p14:creationId xmlns:p14="http://schemas.microsoft.com/office/powerpoint/2010/main" val="3275787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DC053-9ACA-0F60-CA1B-1CE34F7FF6C6}"/>
              </a:ext>
            </a:extLst>
          </p:cNvPr>
          <p:cNvSpPr>
            <a:spLocks noGrp="1"/>
          </p:cNvSpPr>
          <p:nvPr>
            <p:ph type="title"/>
          </p:nvPr>
        </p:nvSpPr>
        <p:spPr>
          <a:xfrm>
            <a:off x="916775" y="563574"/>
            <a:ext cx="5655197" cy="548204"/>
          </a:xfrm>
        </p:spPr>
        <p:txBody>
          <a:bodyPr/>
          <a:lstStyle/>
          <a:p>
            <a:r>
              <a:rPr lang="en-US"/>
              <a:t>Workbench </a:t>
            </a:r>
          </a:p>
        </p:txBody>
      </p:sp>
      <p:sp>
        <p:nvSpPr>
          <p:cNvPr id="7" name="Slide Number Placeholder 6">
            <a:extLst>
              <a:ext uri="{FF2B5EF4-FFF2-40B4-BE49-F238E27FC236}">
                <a16:creationId xmlns:a16="http://schemas.microsoft.com/office/drawing/2014/main" id="{6D9E7D62-4008-8973-A404-E408190E30D3}"/>
              </a:ext>
            </a:extLst>
          </p:cNvPr>
          <p:cNvSpPr>
            <a:spLocks noGrp="1"/>
          </p:cNvSpPr>
          <p:nvPr>
            <p:ph type="sldNum" sz="quarter" idx="12"/>
          </p:nvPr>
        </p:nvSpPr>
        <p:spPr/>
        <p:txBody>
          <a:bodyPr/>
          <a:lstStyle/>
          <a:p>
            <a:fld id="{A49DFD55-3C28-40EF-9E31-A92D2E4017FF}" type="slidenum">
              <a:rPr lang="en-US" smtClean="0"/>
              <a:pPr/>
              <a:t>12</a:t>
            </a:fld>
            <a:endParaRPr lang="en-US"/>
          </a:p>
        </p:txBody>
      </p:sp>
      <p:pic>
        <p:nvPicPr>
          <p:cNvPr id="9" name="Picture 8">
            <a:extLst>
              <a:ext uri="{FF2B5EF4-FFF2-40B4-BE49-F238E27FC236}">
                <a16:creationId xmlns:a16="http://schemas.microsoft.com/office/drawing/2014/main" id="{AE0D73A4-26CA-E6F2-A657-66F605DCB06B}"/>
              </a:ext>
            </a:extLst>
          </p:cNvPr>
          <p:cNvPicPr>
            <a:picLocks noChangeAspect="1"/>
          </p:cNvPicPr>
          <p:nvPr/>
        </p:nvPicPr>
        <p:blipFill>
          <a:blip r:embed="rId2"/>
          <a:stretch>
            <a:fillRect/>
          </a:stretch>
        </p:blipFill>
        <p:spPr>
          <a:xfrm>
            <a:off x="2204600" y="1317072"/>
            <a:ext cx="7782800" cy="4829087"/>
          </a:xfrm>
          <a:prstGeom prst="rect">
            <a:avLst/>
          </a:prstGeom>
        </p:spPr>
      </p:pic>
    </p:spTree>
    <p:extLst>
      <p:ext uri="{BB962C8B-B14F-4D97-AF65-F5344CB8AC3E}">
        <p14:creationId xmlns:p14="http://schemas.microsoft.com/office/powerpoint/2010/main" val="1433657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905660" y="545284"/>
            <a:ext cx="4396181" cy="604110"/>
          </a:xfrm>
        </p:spPr>
        <p:txBody>
          <a:bodyPr/>
          <a:lstStyle/>
          <a:p>
            <a:r>
              <a:rPr lang="en-US" dirty="0"/>
              <a:t>Design Requirements</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mc:AlternateContent xmlns:mc="http://schemas.openxmlformats.org/markup-compatibility/2006" xmlns:a14="http://schemas.microsoft.com/office/drawing/2010/main">
        <mc:Choice Requires="a14">
          <p:graphicFrame>
            <p:nvGraphicFramePr>
              <p:cNvPr id="7" name="Content Placeholder 6">
                <a:extLst>
                  <a:ext uri="{FF2B5EF4-FFF2-40B4-BE49-F238E27FC236}">
                    <a16:creationId xmlns:a16="http://schemas.microsoft.com/office/drawing/2014/main" id="{4F6F0E6E-F787-F0E0-CE4E-7373CDDBDBEE}"/>
                  </a:ext>
                </a:extLst>
              </p:cNvPr>
              <p:cNvGraphicFramePr>
                <a:graphicFrameLocks noGrp="1"/>
              </p:cNvGraphicFramePr>
              <p:nvPr>
                <p:ph idx="1"/>
                <p:extLst>
                  <p:ext uri="{D42A27DB-BD31-4B8C-83A1-F6EECF244321}">
                    <p14:modId xmlns:p14="http://schemas.microsoft.com/office/powerpoint/2010/main" val="3545619173"/>
                  </p:ext>
                </p:extLst>
              </p:nvPr>
            </p:nvGraphicFramePr>
            <p:xfrm>
              <a:off x="2898220" y="1429447"/>
              <a:ext cx="4807242" cy="5145522"/>
            </p:xfrm>
            <a:graphic>
              <a:graphicData uri="http://schemas.openxmlformats.org/drawingml/2006/table">
                <a:tbl>
                  <a:tblPr firstRow="1" bandRow="1">
                    <a:tableStyleId>{69CF1AB2-1976-4502-BF36-3FF5EA218861}</a:tableStyleId>
                  </a:tblPr>
                  <a:tblGrid>
                    <a:gridCol w="2403621">
                      <a:extLst>
                        <a:ext uri="{9D8B030D-6E8A-4147-A177-3AD203B41FA5}">
                          <a16:colId xmlns:a16="http://schemas.microsoft.com/office/drawing/2014/main" val="3900813331"/>
                        </a:ext>
                      </a:extLst>
                    </a:gridCol>
                    <a:gridCol w="2403621">
                      <a:extLst>
                        <a:ext uri="{9D8B030D-6E8A-4147-A177-3AD203B41FA5}">
                          <a16:colId xmlns:a16="http://schemas.microsoft.com/office/drawing/2014/main" val="4054342537"/>
                        </a:ext>
                      </a:extLst>
                    </a:gridCol>
                  </a:tblGrid>
                  <a:tr h="387295">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𝑜𝑖</m:t>
                                    </m:r>
                                  </m:sub>
                                </m:sSub>
                              </m:oMath>
                            </m:oMathPara>
                          </a14:m>
                          <a:endParaRPr lang="en-US" b="0" dirty="0"/>
                        </a:p>
                      </a:txBody>
                      <a:tcPr/>
                    </a:tc>
                    <a:tc>
                      <a:txBody>
                        <a:bodyPr/>
                        <a:lstStyle/>
                        <a:p>
                          <a:pPr algn="ctr"/>
                          <a:r>
                            <a:rPr lang="en-US" b="0" dirty="0"/>
                            <a:t>100 [kPa]</a:t>
                          </a:r>
                        </a:p>
                      </a:txBody>
                      <a:tcPr/>
                    </a:tc>
                    <a:extLst>
                      <a:ext uri="{0D108BD9-81ED-4DB2-BD59-A6C34878D82A}">
                        <a16:rowId xmlns:a16="http://schemas.microsoft.com/office/drawing/2014/main" val="1715601915"/>
                      </a:ext>
                    </a:extLst>
                  </a:tr>
                  <a:tr h="387295">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𝑜𝑖</m:t>
                                    </m:r>
                                  </m:sub>
                                </m:sSub>
                              </m:oMath>
                            </m:oMathPara>
                          </a14:m>
                          <a:endParaRPr lang="en-US" b="0" dirty="0"/>
                        </a:p>
                      </a:txBody>
                      <a:tcPr/>
                    </a:tc>
                    <a:tc>
                      <a:txBody>
                        <a:bodyPr/>
                        <a:lstStyle/>
                        <a:p>
                          <a:pPr algn="ctr"/>
                          <a:r>
                            <a:rPr lang="en-US" dirty="0"/>
                            <a:t>293 [K]</a:t>
                          </a:r>
                        </a:p>
                      </a:txBody>
                      <a:tcPr/>
                    </a:tc>
                    <a:extLst>
                      <a:ext uri="{0D108BD9-81ED-4DB2-BD59-A6C34878D82A}">
                        <a16:rowId xmlns:a16="http://schemas.microsoft.com/office/drawing/2014/main" val="2995510503"/>
                      </a:ext>
                    </a:extLst>
                  </a:tr>
                  <a:tr h="634595">
                    <a:tc>
                      <a:txBody>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𝑜𝑒</m:t>
                                        </m:r>
                                      </m:sub>
                                    </m:sSub>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𝑜𝑖</m:t>
                                        </m:r>
                                      </m:sub>
                                    </m:sSub>
                                  </m:den>
                                </m:f>
                              </m:oMath>
                            </m:oMathPara>
                          </a14:m>
                          <a:endParaRPr lang="en-US" dirty="0"/>
                        </a:p>
                      </a:txBody>
                      <a:tcPr/>
                    </a:tc>
                    <a:tc>
                      <a:txBody>
                        <a:bodyPr/>
                        <a:lstStyle/>
                        <a:p>
                          <a:pPr algn="ctr"/>
                          <a:r>
                            <a:rPr lang="en-US" dirty="0"/>
                            <a:t>1.1</a:t>
                          </a:r>
                        </a:p>
                      </a:txBody>
                      <a:tcPr/>
                    </a:tc>
                    <a:extLst>
                      <a:ext uri="{0D108BD9-81ED-4DB2-BD59-A6C34878D82A}">
                        <a16:rowId xmlns:a16="http://schemas.microsoft.com/office/drawing/2014/main" val="1192130241"/>
                      </a:ext>
                    </a:extLst>
                  </a:tr>
                  <a:tr h="387295">
                    <a:tc>
                      <a:txBody>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𝑚</m:t>
                                    </m:r>
                                  </m:e>
                                </m:acc>
                              </m:oMath>
                            </m:oMathPara>
                          </a14:m>
                          <a:endParaRPr lang="en-US" dirty="0"/>
                        </a:p>
                      </a:txBody>
                      <a:tcPr/>
                    </a:tc>
                    <a:tc>
                      <a:txBody>
                        <a:bodyPr/>
                        <a:lstStyle/>
                        <a:p>
                          <a:pPr algn="ctr"/>
                          <a:r>
                            <a:rPr lang="en-US" dirty="0"/>
                            <a:t>22 [kg/s]</a:t>
                          </a:r>
                        </a:p>
                      </a:txBody>
                      <a:tcPr/>
                    </a:tc>
                    <a:extLst>
                      <a:ext uri="{0D108BD9-81ED-4DB2-BD59-A6C34878D82A}">
                        <a16:rowId xmlns:a16="http://schemas.microsoft.com/office/drawing/2014/main" val="476334344"/>
                      </a:ext>
                    </a:extLst>
                  </a:tr>
                  <a:tr h="387295">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𝜔</m:t>
                                </m:r>
                              </m:oMath>
                            </m:oMathPara>
                          </a14:m>
                          <a:endParaRPr lang="en-US" dirty="0"/>
                        </a:p>
                      </a:txBody>
                      <a:tcPr/>
                    </a:tc>
                    <a:tc>
                      <a:txBody>
                        <a:bodyPr/>
                        <a:lstStyle/>
                        <a:p>
                          <a:pPr algn="ctr"/>
                          <a:r>
                            <a:rPr lang="en-US" dirty="0"/>
                            <a:t>10,000 [RPM]</a:t>
                          </a:r>
                        </a:p>
                      </a:txBody>
                      <a:tcPr/>
                    </a:tc>
                    <a:extLst>
                      <a:ext uri="{0D108BD9-81ED-4DB2-BD59-A6C34878D82A}">
                        <a16:rowId xmlns:a16="http://schemas.microsoft.com/office/drawing/2014/main" val="1609719948"/>
                      </a:ext>
                    </a:extLst>
                  </a:tr>
                  <a:tr h="387295">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𝜂</m:t>
                                    </m:r>
                                  </m:e>
                                  <m:sub>
                                    <m:r>
                                      <a:rPr lang="en-US" b="0" i="1" smtClean="0">
                                        <a:latin typeface="Cambria Math" panose="02040503050406030204" pitchFamily="18" charset="0"/>
                                        <a:ea typeface="Cambria Math" panose="02040503050406030204" pitchFamily="18" charset="0"/>
                                      </a:rPr>
                                      <m:t>𝑠𝑡</m:t>
                                    </m:r>
                                  </m:sub>
                                </m:sSub>
                              </m:oMath>
                            </m:oMathPara>
                          </a14:m>
                          <a:endParaRPr lang="en-US" dirty="0"/>
                        </a:p>
                      </a:txBody>
                      <a:tcPr/>
                    </a:tc>
                    <a:tc>
                      <a:txBody>
                        <a:bodyPr/>
                        <a:lstStyle/>
                        <a:p>
                          <a:pPr algn="ctr"/>
                          <a:r>
                            <a:rPr lang="en-US" dirty="0"/>
                            <a:t>0.85</a:t>
                          </a:r>
                        </a:p>
                      </a:txBody>
                      <a:tcPr/>
                    </a:tc>
                    <a:extLst>
                      <a:ext uri="{0D108BD9-81ED-4DB2-BD59-A6C34878D82A}">
                        <a16:rowId xmlns:a16="http://schemas.microsoft.com/office/drawing/2014/main" val="3616993568"/>
                      </a:ext>
                    </a:extLst>
                  </a:tr>
                  <a:tr h="387295">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𝑡</m:t>
                                    </m:r>
                                  </m:sub>
                                </m:sSub>
                              </m:oMath>
                            </m:oMathPara>
                          </a14:m>
                          <a:endParaRPr lang="en-US" dirty="0"/>
                        </a:p>
                      </a:txBody>
                      <a:tcPr/>
                    </a:tc>
                    <a:tc>
                      <a:txBody>
                        <a:bodyPr/>
                        <a:lstStyle/>
                        <a:p>
                          <a:pPr algn="ctr"/>
                          <a:r>
                            <a:rPr lang="en-US" dirty="0"/>
                            <a:t>0.33 [m] </a:t>
                          </a:r>
                        </a:p>
                      </a:txBody>
                      <a:tcPr/>
                    </a:tc>
                    <a:extLst>
                      <a:ext uri="{0D108BD9-81ED-4DB2-BD59-A6C34878D82A}">
                        <a16:rowId xmlns:a16="http://schemas.microsoft.com/office/drawing/2014/main" val="180390503"/>
                      </a:ext>
                    </a:extLst>
                  </a:tr>
                  <a:tr h="634528">
                    <a:tc>
                      <a:txBody>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h</m:t>
                                        </m:r>
                                      </m:sub>
                                    </m:sSub>
                                  </m:num>
                                  <m:den>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𝑡</m:t>
                                        </m:r>
                                      </m:sub>
                                    </m:sSub>
                                  </m:den>
                                </m:f>
                              </m:oMath>
                            </m:oMathPara>
                          </a14:m>
                          <a:endParaRPr lang="en-US" dirty="0"/>
                        </a:p>
                      </a:txBody>
                      <a:tcPr/>
                    </a:tc>
                    <a:tc>
                      <a:txBody>
                        <a:bodyPr/>
                        <a:lstStyle/>
                        <a:p>
                          <a:pPr algn="ctr"/>
                          <a:r>
                            <a:rPr lang="en-US" dirty="0"/>
                            <a:t>0.7</a:t>
                          </a:r>
                        </a:p>
                      </a:txBody>
                      <a:tcPr/>
                    </a:tc>
                    <a:extLst>
                      <a:ext uri="{0D108BD9-81ED-4DB2-BD59-A6C34878D82A}">
                        <a16:rowId xmlns:a16="http://schemas.microsoft.com/office/drawing/2014/main" val="2108754941"/>
                      </a:ext>
                    </a:extLst>
                  </a:tr>
                  <a:tr h="778039">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h</m:t>
                                            </m:r>
                                          </m:num>
                                          <m:den>
                                            <m:r>
                                              <a:rPr lang="en-US" b="0" i="1" smtClean="0">
                                                <a:latin typeface="Cambria Math" panose="02040503050406030204" pitchFamily="18" charset="0"/>
                                              </a:rPr>
                                              <m:t>𝑐</m:t>
                                            </m:r>
                                          </m:den>
                                        </m:f>
                                      </m:e>
                                    </m:d>
                                  </m:e>
                                  <m:sub>
                                    <m:r>
                                      <a:rPr lang="en-US" b="0" i="1" smtClean="0">
                                        <a:latin typeface="Cambria Math" panose="02040503050406030204" pitchFamily="18" charset="0"/>
                                      </a:rPr>
                                      <m:t>𝑟𝑜𝑡𝑜𝑟</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h</m:t>
                                            </m:r>
                                          </m:num>
                                          <m:den>
                                            <m:r>
                                              <a:rPr lang="en-US" b="0" i="1" smtClean="0">
                                                <a:latin typeface="Cambria Math" panose="02040503050406030204" pitchFamily="18" charset="0"/>
                                              </a:rPr>
                                              <m:t>𝑐</m:t>
                                            </m:r>
                                          </m:den>
                                        </m:f>
                                      </m:e>
                                    </m:d>
                                  </m:e>
                                  <m:sub>
                                    <m:r>
                                      <a:rPr lang="en-US" b="0" i="1" smtClean="0">
                                        <a:latin typeface="Cambria Math" panose="02040503050406030204" pitchFamily="18" charset="0"/>
                                      </a:rPr>
                                      <m:t>𝑠𝑡𝑎𝑡𝑜𝑟</m:t>
                                    </m:r>
                                  </m:sub>
                                </m:sSub>
                              </m:oMath>
                            </m:oMathPara>
                          </a14:m>
                          <a:endParaRPr lang="en-US" dirty="0"/>
                        </a:p>
                      </a:txBody>
                      <a:tcPr/>
                    </a:tc>
                    <a:tc>
                      <a:txBody>
                        <a:bodyPr/>
                        <a:lstStyle/>
                        <a:p>
                          <a:pPr algn="ctr"/>
                          <a:r>
                            <a:rPr lang="en-US" dirty="0"/>
                            <a:t>3</a:t>
                          </a:r>
                        </a:p>
                      </a:txBody>
                      <a:tcPr/>
                    </a:tc>
                    <a:extLst>
                      <a:ext uri="{0D108BD9-81ED-4DB2-BD59-A6C34878D82A}">
                        <a16:rowId xmlns:a16="http://schemas.microsoft.com/office/drawing/2014/main" val="3348570004"/>
                      </a:ext>
                    </a:extLst>
                  </a:tr>
                  <a:tr h="387295">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𝑏𝑙𝑎𝑑𝑒</m:t>
                                    </m:r>
                                  </m:sub>
                                </m:sSub>
                              </m:oMath>
                            </m:oMathPara>
                          </a14:m>
                          <a:endParaRPr lang="en-US" dirty="0"/>
                        </a:p>
                      </a:txBody>
                      <a:tcPr/>
                    </a:tc>
                    <a:tc>
                      <a:txBody>
                        <a:bodyPr/>
                        <a:lstStyle/>
                        <a:p>
                          <a:pPr algn="ctr"/>
                          <a:r>
                            <a:rPr lang="en-US" dirty="0"/>
                            <a:t>30</a:t>
                          </a:r>
                        </a:p>
                      </a:txBody>
                      <a:tcPr/>
                    </a:tc>
                    <a:extLst>
                      <a:ext uri="{0D108BD9-81ED-4DB2-BD59-A6C34878D82A}">
                        <a16:rowId xmlns:a16="http://schemas.microsoft.com/office/drawing/2014/main" val="983781349"/>
                      </a:ext>
                    </a:extLst>
                  </a:tr>
                  <a:tr h="387295">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𝑣𝑎𝑛𝑒</m:t>
                                    </m:r>
                                  </m:sub>
                                </m:sSub>
                              </m:oMath>
                            </m:oMathPara>
                          </a14:m>
                          <a:endParaRPr lang="en-US" dirty="0"/>
                        </a:p>
                      </a:txBody>
                      <a:tcPr/>
                    </a:tc>
                    <a:tc>
                      <a:txBody>
                        <a:bodyPr/>
                        <a:lstStyle/>
                        <a:p>
                          <a:pPr algn="ctr"/>
                          <a:r>
                            <a:rPr lang="en-US" dirty="0"/>
                            <a:t>20</a:t>
                          </a:r>
                        </a:p>
                      </a:txBody>
                      <a:tcPr/>
                    </a:tc>
                    <a:extLst>
                      <a:ext uri="{0D108BD9-81ED-4DB2-BD59-A6C34878D82A}">
                        <a16:rowId xmlns:a16="http://schemas.microsoft.com/office/drawing/2014/main" val="959805102"/>
                      </a:ext>
                    </a:extLst>
                  </a:tr>
                </a:tbl>
              </a:graphicData>
            </a:graphic>
          </p:graphicFrame>
        </mc:Choice>
        <mc:Fallback xmlns="">
          <p:graphicFrame>
            <p:nvGraphicFramePr>
              <p:cNvPr id="7" name="Content Placeholder 6">
                <a:extLst>
                  <a:ext uri="{FF2B5EF4-FFF2-40B4-BE49-F238E27FC236}">
                    <a16:creationId xmlns:a16="http://schemas.microsoft.com/office/drawing/2014/main" id="{4F6F0E6E-F787-F0E0-CE4E-7373CDDBDBEE}"/>
                  </a:ext>
                </a:extLst>
              </p:cNvPr>
              <p:cNvGraphicFramePr>
                <a:graphicFrameLocks noGrp="1"/>
              </p:cNvGraphicFramePr>
              <p:nvPr>
                <p:ph idx="1"/>
                <p:extLst>
                  <p:ext uri="{D42A27DB-BD31-4B8C-83A1-F6EECF244321}">
                    <p14:modId xmlns:p14="http://schemas.microsoft.com/office/powerpoint/2010/main" val="3545619173"/>
                  </p:ext>
                </p:extLst>
              </p:nvPr>
            </p:nvGraphicFramePr>
            <p:xfrm>
              <a:off x="2898220" y="1429447"/>
              <a:ext cx="4807242" cy="5145522"/>
            </p:xfrm>
            <a:graphic>
              <a:graphicData uri="http://schemas.openxmlformats.org/drawingml/2006/table">
                <a:tbl>
                  <a:tblPr firstRow="1" bandRow="1">
                    <a:tableStyleId>{69CF1AB2-1976-4502-BF36-3FF5EA218861}</a:tableStyleId>
                  </a:tblPr>
                  <a:tblGrid>
                    <a:gridCol w="2403621">
                      <a:extLst>
                        <a:ext uri="{9D8B030D-6E8A-4147-A177-3AD203B41FA5}">
                          <a16:colId xmlns:a16="http://schemas.microsoft.com/office/drawing/2014/main" val="3900813331"/>
                        </a:ext>
                      </a:extLst>
                    </a:gridCol>
                    <a:gridCol w="2403621">
                      <a:extLst>
                        <a:ext uri="{9D8B030D-6E8A-4147-A177-3AD203B41FA5}">
                          <a16:colId xmlns:a16="http://schemas.microsoft.com/office/drawing/2014/main" val="4054342537"/>
                        </a:ext>
                      </a:extLst>
                    </a:gridCol>
                  </a:tblGrid>
                  <a:tr h="387295">
                    <a:tc>
                      <a:txBody>
                        <a:bodyPr/>
                        <a:lstStyle/>
                        <a:p>
                          <a:endParaRPr lang="en-US"/>
                        </a:p>
                      </a:txBody>
                      <a:tcPr>
                        <a:blipFill>
                          <a:blip r:embed="rId3"/>
                          <a:stretch>
                            <a:fillRect l="-253" t="-7813" r="-100506" b="-1239063"/>
                          </a:stretch>
                        </a:blipFill>
                      </a:tcPr>
                    </a:tc>
                    <a:tc>
                      <a:txBody>
                        <a:bodyPr/>
                        <a:lstStyle/>
                        <a:p>
                          <a:pPr algn="ctr"/>
                          <a:r>
                            <a:rPr lang="en-US" b="0"/>
                            <a:t>100 [kPa]</a:t>
                          </a:r>
                        </a:p>
                      </a:txBody>
                      <a:tcPr/>
                    </a:tc>
                    <a:extLst>
                      <a:ext uri="{0D108BD9-81ED-4DB2-BD59-A6C34878D82A}">
                        <a16:rowId xmlns:a16="http://schemas.microsoft.com/office/drawing/2014/main" val="1715601915"/>
                      </a:ext>
                    </a:extLst>
                  </a:tr>
                  <a:tr h="387295">
                    <a:tc>
                      <a:txBody>
                        <a:bodyPr/>
                        <a:lstStyle/>
                        <a:p>
                          <a:endParaRPr lang="en-US"/>
                        </a:p>
                      </a:txBody>
                      <a:tcPr>
                        <a:blipFill>
                          <a:blip r:embed="rId3"/>
                          <a:stretch>
                            <a:fillRect l="-253" t="-109524" r="-100506" b="-1158730"/>
                          </a:stretch>
                        </a:blipFill>
                      </a:tcPr>
                    </a:tc>
                    <a:tc>
                      <a:txBody>
                        <a:bodyPr/>
                        <a:lstStyle/>
                        <a:p>
                          <a:pPr algn="ctr"/>
                          <a:r>
                            <a:rPr lang="en-US"/>
                            <a:t>293 [K]</a:t>
                          </a:r>
                        </a:p>
                      </a:txBody>
                      <a:tcPr/>
                    </a:tc>
                    <a:extLst>
                      <a:ext uri="{0D108BD9-81ED-4DB2-BD59-A6C34878D82A}">
                        <a16:rowId xmlns:a16="http://schemas.microsoft.com/office/drawing/2014/main" val="2995510503"/>
                      </a:ext>
                    </a:extLst>
                  </a:tr>
                  <a:tr h="634595">
                    <a:tc>
                      <a:txBody>
                        <a:bodyPr/>
                        <a:lstStyle/>
                        <a:p>
                          <a:endParaRPr lang="en-US"/>
                        </a:p>
                      </a:txBody>
                      <a:tcPr>
                        <a:blipFill>
                          <a:blip r:embed="rId3"/>
                          <a:stretch>
                            <a:fillRect l="-253" t="-126923" r="-100506" b="-601923"/>
                          </a:stretch>
                        </a:blipFill>
                      </a:tcPr>
                    </a:tc>
                    <a:tc>
                      <a:txBody>
                        <a:bodyPr/>
                        <a:lstStyle/>
                        <a:p>
                          <a:pPr algn="ctr"/>
                          <a:r>
                            <a:rPr lang="en-US"/>
                            <a:t>1.1</a:t>
                          </a:r>
                        </a:p>
                      </a:txBody>
                      <a:tcPr/>
                    </a:tc>
                    <a:extLst>
                      <a:ext uri="{0D108BD9-81ED-4DB2-BD59-A6C34878D82A}">
                        <a16:rowId xmlns:a16="http://schemas.microsoft.com/office/drawing/2014/main" val="1192130241"/>
                      </a:ext>
                    </a:extLst>
                  </a:tr>
                  <a:tr h="387295">
                    <a:tc>
                      <a:txBody>
                        <a:bodyPr/>
                        <a:lstStyle/>
                        <a:p>
                          <a:endParaRPr lang="en-US"/>
                        </a:p>
                      </a:txBody>
                      <a:tcPr>
                        <a:blipFill>
                          <a:blip r:embed="rId3"/>
                          <a:stretch>
                            <a:fillRect l="-253" t="-368750" r="-100506" b="-878125"/>
                          </a:stretch>
                        </a:blipFill>
                      </a:tcPr>
                    </a:tc>
                    <a:tc>
                      <a:txBody>
                        <a:bodyPr/>
                        <a:lstStyle/>
                        <a:p>
                          <a:pPr algn="ctr"/>
                          <a:r>
                            <a:rPr lang="en-US"/>
                            <a:t>22 [kg/s]</a:t>
                          </a:r>
                        </a:p>
                      </a:txBody>
                      <a:tcPr/>
                    </a:tc>
                    <a:extLst>
                      <a:ext uri="{0D108BD9-81ED-4DB2-BD59-A6C34878D82A}">
                        <a16:rowId xmlns:a16="http://schemas.microsoft.com/office/drawing/2014/main" val="476334344"/>
                      </a:ext>
                    </a:extLst>
                  </a:tr>
                  <a:tr h="387295">
                    <a:tc>
                      <a:txBody>
                        <a:bodyPr/>
                        <a:lstStyle/>
                        <a:p>
                          <a:endParaRPr lang="en-US"/>
                        </a:p>
                      </a:txBody>
                      <a:tcPr>
                        <a:blipFill>
                          <a:blip r:embed="rId3"/>
                          <a:stretch>
                            <a:fillRect l="-253" t="-468750" r="-100506" b="-778125"/>
                          </a:stretch>
                        </a:blipFill>
                      </a:tcPr>
                    </a:tc>
                    <a:tc>
                      <a:txBody>
                        <a:bodyPr/>
                        <a:lstStyle/>
                        <a:p>
                          <a:pPr algn="ctr"/>
                          <a:r>
                            <a:rPr lang="en-US"/>
                            <a:t>10,000 [RPM]</a:t>
                          </a:r>
                        </a:p>
                      </a:txBody>
                      <a:tcPr/>
                    </a:tc>
                    <a:extLst>
                      <a:ext uri="{0D108BD9-81ED-4DB2-BD59-A6C34878D82A}">
                        <a16:rowId xmlns:a16="http://schemas.microsoft.com/office/drawing/2014/main" val="1609719948"/>
                      </a:ext>
                    </a:extLst>
                  </a:tr>
                  <a:tr h="387295">
                    <a:tc>
                      <a:txBody>
                        <a:bodyPr/>
                        <a:lstStyle/>
                        <a:p>
                          <a:endParaRPr lang="en-US"/>
                        </a:p>
                      </a:txBody>
                      <a:tcPr>
                        <a:blipFill>
                          <a:blip r:embed="rId3"/>
                          <a:stretch>
                            <a:fillRect l="-253" t="-577778" r="-100506" b="-690476"/>
                          </a:stretch>
                        </a:blipFill>
                      </a:tcPr>
                    </a:tc>
                    <a:tc>
                      <a:txBody>
                        <a:bodyPr/>
                        <a:lstStyle/>
                        <a:p>
                          <a:pPr algn="ctr"/>
                          <a:r>
                            <a:rPr lang="en-US"/>
                            <a:t>0.85</a:t>
                          </a:r>
                        </a:p>
                      </a:txBody>
                      <a:tcPr/>
                    </a:tc>
                    <a:extLst>
                      <a:ext uri="{0D108BD9-81ED-4DB2-BD59-A6C34878D82A}">
                        <a16:rowId xmlns:a16="http://schemas.microsoft.com/office/drawing/2014/main" val="3616993568"/>
                      </a:ext>
                    </a:extLst>
                  </a:tr>
                  <a:tr h="387295">
                    <a:tc>
                      <a:txBody>
                        <a:bodyPr/>
                        <a:lstStyle/>
                        <a:p>
                          <a:endParaRPr lang="en-US"/>
                        </a:p>
                      </a:txBody>
                      <a:tcPr>
                        <a:blipFill>
                          <a:blip r:embed="rId3"/>
                          <a:stretch>
                            <a:fillRect l="-253" t="-667188" r="-100506" b="-579688"/>
                          </a:stretch>
                        </a:blipFill>
                      </a:tcPr>
                    </a:tc>
                    <a:tc>
                      <a:txBody>
                        <a:bodyPr/>
                        <a:lstStyle/>
                        <a:p>
                          <a:pPr algn="ctr"/>
                          <a:r>
                            <a:rPr lang="en-US"/>
                            <a:t>0.33 [m] </a:t>
                          </a:r>
                        </a:p>
                      </a:txBody>
                      <a:tcPr/>
                    </a:tc>
                    <a:extLst>
                      <a:ext uri="{0D108BD9-81ED-4DB2-BD59-A6C34878D82A}">
                        <a16:rowId xmlns:a16="http://schemas.microsoft.com/office/drawing/2014/main" val="180390503"/>
                      </a:ext>
                    </a:extLst>
                  </a:tr>
                  <a:tr h="634528">
                    <a:tc>
                      <a:txBody>
                        <a:bodyPr/>
                        <a:lstStyle/>
                        <a:p>
                          <a:endParaRPr lang="en-US"/>
                        </a:p>
                      </a:txBody>
                      <a:tcPr>
                        <a:blipFill>
                          <a:blip r:embed="rId3"/>
                          <a:stretch>
                            <a:fillRect l="-253" t="-472115" r="-100506" b="-256731"/>
                          </a:stretch>
                        </a:blipFill>
                      </a:tcPr>
                    </a:tc>
                    <a:tc>
                      <a:txBody>
                        <a:bodyPr/>
                        <a:lstStyle/>
                        <a:p>
                          <a:pPr algn="ctr"/>
                          <a:r>
                            <a:rPr lang="en-US"/>
                            <a:t>0.7</a:t>
                          </a:r>
                        </a:p>
                      </a:txBody>
                      <a:tcPr/>
                    </a:tc>
                    <a:extLst>
                      <a:ext uri="{0D108BD9-81ED-4DB2-BD59-A6C34878D82A}">
                        <a16:rowId xmlns:a16="http://schemas.microsoft.com/office/drawing/2014/main" val="2108754941"/>
                      </a:ext>
                    </a:extLst>
                  </a:tr>
                  <a:tr h="778039">
                    <a:tc>
                      <a:txBody>
                        <a:bodyPr/>
                        <a:lstStyle/>
                        <a:p>
                          <a:endParaRPr lang="en-US"/>
                        </a:p>
                      </a:txBody>
                      <a:tcPr>
                        <a:blipFill>
                          <a:blip r:embed="rId3"/>
                          <a:stretch>
                            <a:fillRect l="-253" t="-464844" r="-100506" b="-108594"/>
                          </a:stretch>
                        </a:blipFill>
                      </a:tcPr>
                    </a:tc>
                    <a:tc>
                      <a:txBody>
                        <a:bodyPr/>
                        <a:lstStyle/>
                        <a:p>
                          <a:pPr algn="ctr"/>
                          <a:r>
                            <a:rPr lang="en-US"/>
                            <a:t>3</a:t>
                          </a:r>
                        </a:p>
                      </a:txBody>
                      <a:tcPr/>
                    </a:tc>
                    <a:extLst>
                      <a:ext uri="{0D108BD9-81ED-4DB2-BD59-A6C34878D82A}">
                        <a16:rowId xmlns:a16="http://schemas.microsoft.com/office/drawing/2014/main" val="3348570004"/>
                      </a:ext>
                    </a:extLst>
                  </a:tr>
                  <a:tr h="387295">
                    <a:tc>
                      <a:txBody>
                        <a:bodyPr/>
                        <a:lstStyle/>
                        <a:p>
                          <a:endParaRPr lang="en-US"/>
                        </a:p>
                      </a:txBody>
                      <a:tcPr>
                        <a:blipFill>
                          <a:blip r:embed="rId3"/>
                          <a:stretch>
                            <a:fillRect l="-253" t="-1147619" r="-100506" b="-120635"/>
                          </a:stretch>
                        </a:blipFill>
                      </a:tcPr>
                    </a:tc>
                    <a:tc>
                      <a:txBody>
                        <a:bodyPr/>
                        <a:lstStyle/>
                        <a:p>
                          <a:pPr algn="ctr"/>
                          <a:r>
                            <a:rPr lang="en-US"/>
                            <a:t>30</a:t>
                          </a:r>
                        </a:p>
                      </a:txBody>
                      <a:tcPr/>
                    </a:tc>
                    <a:extLst>
                      <a:ext uri="{0D108BD9-81ED-4DB2-BD59-A6C34878D82A}">
                        <a16:rowId xmlns:a16="http://schemas.microsoft.com/office/drawing/2014/main" val="983781349"/>
                      </a:ext>
                    </a:extLst>
                  </a:tr>
                  <a:tr h="387295">
                    <a:tc>
                      <a:txBody>
                        <a:bodyPr/>
                        <a:lstStyle/>
                        <a:p>
                          <a:endParaRPr lang="en-US"/>
                        </a:p>
                      </a:txBody>
                      <a:tcPr>
                        <a:blipFill>
                          <a:blip r:embed="rId3"/>
                          <a:stretch>
                            <a:fillRect l="-253" t="-1228125" r="-100506" b="-18750"/>
                          </a:stretch>
                        </a:blipFill>
                      </a:tcPr>
                    </a:tc>
                    <a:tc>
                      <a:txBody>
                        <a:bodyPr/>
                        <a:lstStyle/>
                        <a:p>
                          <a:pPr algn="ctr"/>
                          <a:r>
                            <a:rPr lang="en-US"/>
                            <a:t>20</a:t>
                          </a:r>
                        </a:p>
                      </a:txBody>
                      <a:tcPr/>
                    </a:tc>
                    <a:extLst>
                      <a:ext uri="{0D108BD9-81ED-4DB2-BD59-A6C34878D82A}">
                        <a16:rowId xmlns:a16="http://schemas.microsoft.com/office/drawing/2014/main" val="959805102"/>
                      </a:ext>
                    </a:extLst>
                  </a:tr>
                </a:tbl>
              </a:graphicData>
            </a:graphic>
          </p:graphicFrame>
        </mc:Fallback>
      </mc:AlternateContent>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704763"/>
          </a:xfrm>
        </p:spPr>
        <p:txBody>
          <a:bodyPr/>
          <a:lstStyle/>
          <a:p>
            <a:r>
              <a:rPr lang="en-US" dirty="0"/>
              <a:t>Ansys vista </a:t>
            </a:r>
            <a:r>
              <a:rPr lang="en-US" dirty="0" err="1"/>
              <a:t>afd</a:t>
            </a:r>
            <a:r>
              <a:rPr lang="en-US" dirty="0"/>
              <a:t> inputs</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a:t>
            </a:fld>
            <a:endParaRPr lang="en-US" dirty="0"/>
          </a:p>
        </p:txBody>
      </p:sp>
      <p:pic>
        <p:nvPicPr>
          <p:cNvPr id="11" name="Picture 10">
            <a:extLst>
              <a:ext uri="{FF2B5EF4-FFF2-40B4-BE49-F238E27FC236}">
                <a16:creationId xmlns:a16="http://schemas.microsoft.com/office/drawing/2014/main" id="{D981F0CA-B13B-668C-499A-90767FE46A62}"/>
              </a:ext>
            </a:extLst>
          </p:cNvPr>
          <p:cNvPicPr>
            <a:picLocks noChangeAspect="1"/>
          </p:cNvPicPr>
          <p:nvPr/>
        </p:nvPicPr>
        <p:blipFill>
          <a:blip r:embed="rId3"/>
          <a:stretch>
            <a:fillRect/>
          </a:stretch>
        </p:blipFill>
        <p:spPr>
          <a:xfrm>
            <a:off x="288022" y="2128159"/>
            <a:ext cx="5690532" cy="3786815"/>
          </a:xfrm>
          <a:prstGeom prst="rect">
            <a:avLst/>
          </a:prstGeom>
        </p:spPr>
      </p:pic>
      <p:pic>
        <p:nvPicPr>
          <p:cNvPr id="13" name="Picture 12">
            <a:extLst>
              <a:ext uri="{FF2B5EF4-FFF2-40B4-BE49-F238E27FC236}">
                <a16:creationId xmlns:a16="http://schemas.microsoft.com/office/drawing/2014/main" id="{9BD3AD9C-3F43-242D-D91C-E652DE8149BD}"/>
              </a:ext>
            </a:extLst>
          </p:cNvPr>
          <p:cNvPicPr>
            <a:picLocks noChangeAspect="1"/>
          </p:cNvPicPr>
          <p:nvPr/>
        </p:nvPicPr>
        <p:blipFill>
          <a:blip r:embed="rId4"/>
          <a:stretch>
            <a:fillRect/>
          </a:stretch>
        </p:blipFill>
        <p:spPr>
          <a:xfrm>
            <a:off x="6244335" y="2128158"/>
            <a:ext cx="5659643" cy="3786815"/>
          </a:xfrm>
          <a:prstGeom prst="rect">
            <a:avLst/>
          </a:prstGeom>
        </p:spPr>
      </p:pic>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1148104" y="293615"/>
            <a:ext cx="10734692" cy="1582565"/>
          </a:xfrm>
        </p:spPr>
        <p:style>
          <a:lnRef idx="2">
            <a:schemeClr val="dk1">
              <a:shade val="15000"/>
            </a:schemeClr>
          </a:lnRef>
          <a:fillRef idx="1">
            <a:schemeClr val="dk1"/>
          </a:fillRef>
          <a:effectRef idx="0">
            <a:schemeClr val="dk1"/>
          </a:effectRef>
          <a:fontRef idx="minor">
            <a:schemeClr val="lt1"/>
          </a:fontRef>
        </p:style>
        <p:txBody>
          <a:bodyPr/>
          <a:lstStyle/>
          <a:p>
            <a:r>
              <a:rPr lang="en-US" dirty="0"/>
              <a:t>Ansys vista </a:t>
            </a:r>
            <a:r>
              <a:rPr lang="en-US" dirty="0" err="1"/>
              <a:t>afd</a:t>
            </a:r>
            <a:r>
              <a:rPr lang="en-US" dirty="0"/>
              <a:t> results: Mean line and design </a:t>
            </a:r>
          </a:p>
        </p:txBody>
      </p:sp>
      <p:pic>
        <p:nvPicPr>
          <p:cNvPr id="9" name="Picture 8">
            <a:extLst>
              <a:ext uri="{FF2B5EF4-FFF2-40B4-BE49-F238E27FC236}">
                <a16:creationId xmlns:a16="http://schemas.microsoft.com/office/drawing/2014/main" id="{B3ED930A-030C-B205-7E76-F83675C568E4}"/>
              </a:ext>
            </a:extLst>
          </p:cNvPr>
          <p:cNvPicPr>
            <a:picLocks noChangeAspect="1"/>
          </p:cNvPicPr>
          <p:nvPr/>
        </p:nvPicPr>
        <p:blipFill>
          <a:blip r:embed="rId3"/>
          <a:stretch>
            <a:fillRect/>
          </a:stretch>
        </p:blipFill>
        <p:spPr>
          <a:xfrm>
            <a:off x="306067" y="2424418"/>
            <a:ext cx="5585455" cy="3707934"/>
          </a:xfrm>
          <a:prstGeom prst="rect">
            <a:avLst/>
          </a:prstGeom>
        </p:spPr>
      </p:pic>
      <p:pic>
        <p:nvPicPr>
          <p:cNvPr id="6" name="Picture 5">
            <a:extLst>
              <a:ext uri="{FF2B5EF4-FFF2-40B4-BE49-F238E27FC236}">
                <a16:creationId xmlns:a16="http://schemas.microsoft.com/office/drawing/2014/main" id="{8AE48701-AE1E-E331-0B4B-03B5BEE1D355}"/>
              </a:ext>
            </a:extLst>
          </p:cNvPr>
          <p:cNvPicPr>
            <a:picLocks noChangeAspect="1"/>
          </p:cNvPicPr>
          <p:nvPr/>
        </p:nvPicPr>
        <p:blipFill>
          <a:blip r:embed="rId4"/>
          <a:stretch>
            <a:fillRect/>
          </a:stretch>
        </p:blipFill>
        <p:spPr>
          <a:xfrm>
            <a:off x="6297340" y="2424418"/>
            <a:ext cx="5585456" cy="3728140"/>
          </a:xfrm>
          <a:prstGeom prst="rect">
            <a:avLst/>
          </a:prstGeom>
        </p:spPr>
      </p:pic>
    </p:spTree>
    <p:extLst>
      <p:ext uri="{BB962C8B-B14F-4D97-AF65-F5344CB8AC3E}">
        <p14:creationId xmlns:p14="http://schemas.microsoft.com/office/powerpoint/2010/main" val="334696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3771900" y="54206"/>
            <a:ext cx="8039799" cy="499466"/>
          </a:xfrm>
        </p:spPr>
        <p:txBody>
          <a:bodyPr/>
          <a:lstStyle/>
          <a:p>
            <a:r>
              <a:rPr lang="en-US" dirty="0"/>
              <a:t>Turbo-grid mesh</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5</a:t>
            </a:fld>
            <a:endParaRPr lang="en-US" dirty="0"/>
          </a:p>
        </p:txBody>
      </p:sp>
      <p:pic>
        <p:nvPicPr>
          <p:cNvPr id="15" name="Picture 14">
            <a:extLst>
              <a:ext uri="{FF2B5EF4-FFF2-40B4-BE49-F238E27FC236}">
                <a16:creationId xmlns:a16="http://schemas.microsoft.com/office/drawing/2014/main" id="{3C7BCF1E-03E7-8B8E-3358-0409AB267F71}"/>
              </a:ext>
            </a:extLst>
          </p:cNvPr>
          <p:cNvPicPr>
            <a:picLocks noChangeAspect="1"/>
          </p:cNvPicPr>
          <p:nvPr/>
        </p:nvPicPr>
        <p:blipFill>
          <a:blip r:embed="rId3"/>
          <a:stretch>
            <a:fillRect/>
          </a:stretch>
        </p:blipFill>
        <p:spPr>
          <a:xfrm>
            <a:off x="186960" y="54206"/>
            <a:ext cx="3437084" cy="3582971"/>
          </a:xfrm>
          <a:prstGeom prst="rect">
            <a:avLst/>
          </a:prstGeom>
        </p:spPr>
      </p:pic>
      <p:pic>
        <p:nvPicPr>
          <p:cNvPr id="17" name="Picture 16">
            <a:extLst>
              <a:ext uri="{FF2B5EF4-FFF2-40B4-BE49-F238E27FC236}">
                <a16:creationId xmlns:a16="http://schemas.microsoft.com/office/drawing/2014/main" id="{A3D7948C-9F2D-0661-5A6E-85E2D82CA528}"/>
              </a:ext>
            </a:extLst>
          </p:cNvPr>
          <p:cNvPicPr>
            <a:picLocks noChangeAspect="1"/>
          </p:cNvPicPr>
          <p:nvPr/>
        </p:nvPicPr>
        <p:blipFill>
          <a:blip r:embed="rId4"/>
          <a:stretch>
            <a:fillRect/>
          </a:stretch>
        </p:blipFill>
        <p:spPr>
          <a:xfrm>
            <a:off x="3727573" y="612395"/>
            <a:ext cx="4204573" cy="2966058"/>
          </a:xfrm>
          <a:prstGeom prst="rect">
            <a:avLst/>
          </a:prstGeom>
        </p:spPr>
      </p:pic>
      <p:pic>
        <p:nvPicPr>
          <p:cNvPr id="19" name="Picture 18">
            <a:extLst>
              <a:ext uri="{FF2B5EF4-FFF2-40B4-BE49-F238E27FC236}">
                <a16:creationId xmlns:a16="http://schemas.microsoft.com/office/drawing/2014/main" id="{6BABCE6F-5221-DBBE-5DAF-70B1DE47F5E0}"/>
              </a:ext>
            </a:extLst>
          </p:cNvPr>
          <p:cNvPicPr>
            <a:picLocks noChangeAspect="1"/>
          </p:cNvPicPr>
          <p:nvPr/>
        </p:nvPicPr>
        <p:blipFill>
          <a:blip r:embed="rId5"/>
          <a:stretch>
            <a:fillRect/>
          </a:stretch>
        </p:blipFill>
        <p:spPr>
          <a:xfrm>
            <a:off x="8299510" y="3429000"/>
            <a:ext cx="3352806" cy="3232165"/>
          </a:xfrm>
          <a:prstGeom prst="rect">
            <a:avLst/>
          </a:prstGeom>
        </p:spPr>
      </p:pic>
      <p:pic>
        <p:nvPicPr>
          <p:cNvPr id="21" name="Picture 20">
            <a:extLst>
              <a:ext uri="{FF2B5EF4-FFF2-40B4-BE49-F238E27FC236}">
                <a16:creationId xmlns:a16="http://schemas.microsoft.com/office/drawing/2014/main" id="{D42EF2A2-8F51-1AAF-E5E0-2A9499148F23}"/>
              </a:ext>
            </a:extLst>
          </p:cNvPr>
          <p:cNvPicPr>
            <a:picLocks noChangeAspect="1"/>
          </p:cNvPicPr>
          <p:nvPr/>
        </p:nvPicPr>
        <p:blipFill>
          <a:blip r:embed="rId6"/>
          <a:stretch>
            <a:fillRect/>
          </a:stretch>
        </p:blipFill>
        <p:spPr>
          <a:xfrm>
            <a:off x="8213769" y="303939"/>
            <a:ext cx="3853893" cy="2934009"/>
          </a:xfrm>
          <a:prstGeom prst="rect">
            <a:avLst/>
          </a:prstGeom>
        </p:spPr>
      </p:pic>
      <p:sp>
        <p:nvSpPr>
          <p:cNvPr id="22" name="Rectangle 21">
            <a:extLst>
              <a:ext uri="{FF2B5EF4-FFF2-40B4-BE49-F238E27FC236}">
                <a16:creationId xmlns:a16="http://schemas.microsoft.com/office/drawing/2014/main" id="{172162ED-3CA4-165E-274B-23E3E1391419}"/>
              </a:ext>
            </a:extLst>
          </p:cNvPr>
          <p:cNvSpPr/>
          <p:nvPr/>
        </p:nvSpPr>
        <p:spPr>
          <a:xfrm>
            <a:off x="6096000" y="2726422"/>
            <a:ext cx="302004" cy="285226"/>
          </a:xfrm>
          <a:prstGeom prst="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4DDE70F-BBB4-FC20-2101-D3B7B232BE23}"/>
              </a:ext>
            </a:extLst>
          </p:cNvPr>
          <p:cNvSpPr/>
          <p:nvPr/>
        </p:nvSpPr>
        <p:spPr>
          <a:xfrm>
            <a:off x="6244206" y="1485717"/>
            <a:ext cx="302004" cy="285226"/>
          </a:xfrm>
          <a:prstGeom prst="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8C19CF28-2DCE-095F-EAED-1B45E8EE10BD}"/>
              </a:ext>
            </a:extLst>
          </p:cNvPr>
          <p:cNvCxnSpPr>
            <a:stCxn id="23" idx="3"/>
            <a:endCxn id="21" idx="1"/>
          </p:cNvCxnSpPr>
          <p:nvPr/>
        </p:nvCxnSpPr>
        <p:spPr>
          <a:xfrm>
            <a:off x="6546210" y="1628330"/>
            <a:ext cx="1667559" cy="14261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F8174D1-D2C3-0FA0-62C1-D16088DF2BBF}"/>
              </a:ext>
            </a:extLst>
          </p:cNvPr>
          <p:cNvCxnSpPr>
            <a:cxnSpLocks/>
            <a:endCxn id="19" idx="1"/>
          </p:cNvCxnSpPr>
          <p:nvPr/>
        </p:nvCxnSpPr>
        <p:spPr>
          <a:xfrm>
            <a:off x="6390960" y="2881515"/>
            <a:ext cx="1908550" cy="2163568"/>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FCA90B4D-B52D-AA44-9108-026DB543450E}"/>
              </a:ext>
            </a:extLst>
          </p:cNvPr>
          <p:cNvPicPr>
            <a:picLocks noChangeAspect="1"/>
          </p:cNvPicPr>
          <p:nvPr/>
        </p:nvPicPr>
        <p:blipFill>
          <a:blip r:embed="rId7"/>
          <a:stretch>
            <a:fillRect/>
          </a:stretch>
        </p:blipFill>
        <p:spPr>
          <a:xfrm>
            <a:off x="1249303" y="3966148"/>
            <a:ext cx="5286375" cy="2514600"/>
          </a:xfrm>
          <a:prstGeom prst="rect">
            <a:avLst/>
          </a:prstGeom>
        </p:spPr>
      </p:pic>
    </p:spTree>
    <p:extLst>
      <p:ext uri="{BB962C8B-B14F-4D97-AF65-F5344CB8AC3E}">
        <p14:creationId xmlns:p14="http://schemas.microsoft.com/office/powerpoint/2010/main" val="103458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565324"/>
          </a:xfrm>
        </p:spPr>
        <p:txBody>
          <a:bodyPr/>
          <a:lstStyle/>
          <a:p>
            <a:r>
              <a:rPr lang="en-US" dirty="0"/>
              <a:t>Boundary conditions in </a:t>
            </a:r>
            <a:r>
              <a:rPr lang="en-US" dirty="0" err="1"/>
              <a:t>ansys</a:t>
            </a:r>
            <a:r>
              <a:rPr lang="en-US" dirty="0"/>
              <a:t> </a:t>
            </a:r>
            <a:r>
              <a:rPr lang="en-US" dirty="0" err="1"/>
              <a:t>cfx</a:t>
            </a:r>
            <a:endParaRPr lang="en-US" dirty="0"/>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6</a:t>
            </a:fld>
            <a:endParaRPr lang="en-US" dirty="0"/>
          </a:p>
        </p:txBody>
      </p:sp>
      <p:pic>
        <p:nvPicPr>
          <p:cNvPr id="12" name="Picture 11">
            <a:extLst>
              <a:ext uri="{FF2B5EF4-FFF2-40B4-BE49-F238E27FC236}">
                <a16:creationId xmlns:a16="http://schemas.microsoft.com/office/drawing/2014/main" id="{938F10B9-6023-77D7-9205-D9B9C52984BE}"/>
              </a:ext>
            </a:extLst>
          </p:cNvPr>
          <p:cNvPicPr>
            <a:picLocks noChangeAspect="1"/>
          </p:cNvPicPr>
          <p:nvPr/>
        </p:nvPicPr>
        <p:blipFill>
          <a:blip r:embed="rId3"/>
          <a:stretch>
            <a:fillRect/>
          </a:stretch>
        </p:blipFill>
        <p:spPr>
          <a:xfrm>
            <a:off x="230145" y="1457864"/>
            <a:ext cx="5678342" cy="1878420"/>
          </a:xfrm>
          <a:prstGeom prst="rect">
            <a:avLst/>
          </a:prstGeom>
        </p:spPr>
      </p:pic>
      <p:pic>
        <p:nvPicPr>
          <p:cNvPr id="17" name="Picture 16">
            <a:extLst>
              <a:ext uri="{FF2B5EF4-FFF2-40B4-BE49-F238E27FC236}">
                <a16:creationId xmlns:a16="http://schemas.microsoft.com/office/drawing/2014/main" id="{8C58DF49-590C-4C0E-1EE0-57EC9B0794CD}"/>
              </a:ext>
            </a:extLst>
          </p:cNvPr>
          <p:cNvPicPr>
            <a:picLocks noChangeAspect="1"/>
          </p:cNvPicPr>
          <p:nvPr/>
        </p:nvPicPr>
        <p:blipFill>
          <a:blip r:embed="rId4"/>
          <a:stretch>
            <a:fillRect/>
          </a:stretch>
        </p:blipFill>
        <p:spPr>
          <a:xfrm>
            <a:off x="231659" y="3548782"/>
            <a:ext cx="5657260" cy="2147344"/>
          </a:xfrm>
          <a:prstGeom prst="rect">
            <a:avLst/>
          </a:prstGeom>
        </p:spPr>
      </p:pic>
      <p:pic>
        <p:nvPicPr>
          <p:cNvPr id="19" name="Picture 18">
            <a:extLst>
              <a:ext uri="{FF2B5EF4-FFF2-40B4-BE49-F238E27FC236}">
                <a16:creationId xmlns:a16="http://schemas.microsoft.com/office/drawing/2014/main" id="{8EC95F59-7008-A7D9-1425-DE4C8FD85765}"/>
              </a:ext>
            </a:extLst>
          </p:cNvPr>
          <p:cNvPicPr>
            <a:picLocks noChangeAspect="1"/>
          </p:cNvPicPr>
          <p:nvPr/>
        </p:nvPicPr>
        <p:blipFill>
          <a:blip r:embed="rId5"/>
          <a:stretch>
            <a:fillRect/>
          </a:stretch>
        </p:blipFill>
        <p:spPr>
          <a:xfrm>
            <a:off x="6096000" y="1457864"/>
            <a:ext cx="5841929" cy="4238262"/>
          </a:xfrm>
          <a:prstGeom prst="rect">
            <a:avLst/>
          </a:prstGeom>
        </p:spPr>
      </p:pic>
    </p:spTree>
    <p:extLst>
      <p:ext uri="{BB962C8B-B14F-4D97-AF65-F5344CB8AC3E}">
        <p14:creationId xmlns:p14="http://schemas.microsoft.com/office/powerpoint/2010/main" val="636929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3884104" y="466317"/>
            <a:ext cx="6377840" cy="502467"/>
          </a:xfrm>
        </p:spPr>
        <p:txBody>
          <a:bodyPr/>
          <a:lstStyle/>
          <a:p>
            <a:r>
              <a:rPr lang="en-US" dirty="0" err="1"/>
              <a:t>Cfx</a:t>
            </a:r>
            <a:r>
              <a:rPr lang="en-US" dirty="0"/>
              <a:t>-solver: convergence plot</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7</a:t>
            </a:fld>
            <a:endParaRPr lang="en-US" dirty="0"/>
          </a:p>
        </p:txBody>
      </p:sp>
      <p:cxnSp>
        <p:nvCxnSpPr>
          <p:cNvPr id="23" name="Straight Connector 22">
            <a:extLst>
              <a:ext uri="{FF2B5EF4-FFF2-40B4-BE49-F238E27FC236}">
                <a16:creationId xmlns:a16="http://schemas.microsoft.com/office/drawing/2014/main" id="{D87F08D6-2CA7-4A5A-BE34-07113DCA535D}"/>
              </a:ext>
              <a:ext uri="{C183D7F6-B498-43B3-948B-1728B52AA6E4}">
                <adec:decorative xmlns:adec="http://schemas.microsoft.com/office/drawing/2017/decorative" val="1"/>
              </a:ext>
            </a:extLst>
          </p:cNvPr>
          <p:cNvCxnSpPr>
            <a:cxnSpLocks/>
          </p:cNvCxnSpPr>
          <p:nvPr userDrawn="1"/>
        </p:nvCxnSpPr>
        <p:spPr>
          <a:xfrm flipH="1" flipV="1">
            <a:off x="0" y="876300"/>
            <a:ext cx="5246255" cy="17098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ED05A99-1999-A12D-CEAD-68995D9D7E30}"/>
              </a:ext>
            </a:extLst>
          </p:cNvPr>
          <p:cNvPicPr>
            <a:picLocks noChangeAspect="1"/>
          </p:cNvPicPr>
          <p:nvPr/>
        </p:nvPicPr>
        <p:blipFill>
          <a:blip r:embed="rId3"/>
          <a:stretch>
            <a:fillRect/>
          </a:stretch>
        </p:blipFill>
        <p:spPr>
          <a:xfrm>
            <a:off x="844757" y="1181034"/>
            <a:ext cx="4854477" cy="4646934"/>
          </a:xfrm>
          <a:prstGeom prst="rect">
            <a:avLst/>
          </a:prstGeom>
        </p:spPr>
      </p:pic>
      <p:pic>
        <p:nvPicPr>
          <p:cNvPr id="12" name="Picture 11">
            <a:extLst>
              <a:ext uri="{FF2B5EF4-FFF2-40B4-BE49-F238E27FC236}">
                <a16:creationId xmlns:a16="http://schemas.microsoft.com/office/drawing/2014/main" id="{ECC8044A-4EC0-FDE5-3893-40B56E51917D}"/>
              </a:ext>
            </a:extLst>
          </p:cNvPr>
          <p:cNvPicPr>
            <a:picLocks noChangeAspect="1"/>
          </p:cNvPicPr>
          <p:nvPr/>
        </p:nvPicPr>
        <p:blipFill>
          <a:blip r:embed="rId4"/>
          <a:stretch>
            <a:fillRect/>
          </a:stretch>
        </p:blipFill>
        <p:spPr>
          <a:xfrm>
            <a:off x="6492768" y="968784"/>
            <a:ext cx="5128496" cy="4967727"/>
          </a:xfrm>
          <a:prstGeom prst="rect">
            <a:avLst/>
          </a:prstGeom>
        </p:spPr>
      </p:pic>
      <p:sp>
        <p:nvSpPr>
          <p:cNvPr id="13" name="Text Placeholder 5">
            <a:extLst>
              <a:ext uri="{FF2B5EF4-FFF2-40B4-BE49-F238E27FC236}">
                <a16:creationId xmlns:a16="http://schemas.microsoft.com/office/drawing/2014/main" id="{5767C404-701F-835E-6FF2-029C702C12A9}"/>
              </a:ext>
            </a:extLst>
          </p:cNvPr>
          <p:cNvSpPr txBox="1">
            <a:spLocks/>
          </p:cNvSpPr>
          <p:nvPr/>
        </p:nvSpPr>
        <p:spPr>
          <a:xfrm>
            <a:off x="8113240" y="6118909"/>
            <a:ext cx="3247662" cy="420002"/>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Efficiency Plot</a:t>
            </a:r>
          </a:p>
        </p:txBody>
      </p:sp>
      <p:sp>
        <p:nvSpPr>
          <p:cNvPr id="15" name="Text Placeholder 5">
            <a:extLst>
              <a:ext uri="{FF2B5EF4-FFF2-40B4-BE49-F238E27FC236}">
                <a16:creationId xmlns:a16="http://schemas.microsoft.com/office/drawing/2014/main" id="{E1D47F18-47B4-86A5-1E48-A07D783C27B5}"/>
              </a:ext>
            </a:extLst>
          </p:cNvPr>
          <p:cNvSpPr txBox="1">
            <a:spLocks/>
          </p:cNvSpPr>
          <p:nvPr/>
        </p:nvSpPr>
        <p:spPr>
          <a:xfrm>
            <a:off x="1470446" y="6146348"/>
            <a:ext cx="3917108" cy="420002"/>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Momentum and Mass Plot</a:t>
            </a:r>
          </a:p>
        </p:txBody>
      </p:sp>
    </p:spTree>
    <p:extLst>
      <p:ext uri="{BB962C8B-B14F-4D97-AF65-F5344CB8AC3E}">
        <p14:creationId xmlns:p14="http://schemas.microsoft.com/office/powerpoint/2010/main" val="1742861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284527" y="283772"/>
            <a:ext cx="5655197" cy="448990"/>
          </a:xfrm>
        </p:spPr>
        <p:txBody>
          <a:bodyPr anchor="b">
            <a:normAutofit fontScale="90000"/>
          </a:bodyPr>
          <a:lstStyle/>
          <a:p>
            <a:r>
              <a:rPr lang="en-US" dirty="0"/>
              <a:t>Results from </a:t>
            </a:r>
            <a:r>
              <a:rPr lang="en-US" dirty="0" err="1"/>
              <a:t>cfd</a:t>
            </a:r>
            <a:r>
              <a:rPr lang="en-US" dirty="0"/>
              <a:t>-post</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pic>
        <p:nvPicPr>
          <p:cNvPr id="13" name="Picture 12">
            <a:extLst>
              <a:ext uri="{FF2B5EF4-FFF2-40B4-BE49-F238E27FC236}">
                <a16:creationId xmlns:a16="http://schemas.microsoft.com/office/drawing/2014/main" id="{0FA4963D-1838-17C1-94A3-3F0C573E3FDA}"/>
              </a:ext>
            </a:extLst>
          </p:cNvPr>
          <p:cNvPicPr>
            <a:picLocks noChangeAspect="1"/>
          </p:cNvPicPr>
          <p:nvPr/>
        </p:nvPicPr>
        <p:blipFill>
          <a:blip r:embed="rId3"/>
          <a:stretch>
            <a:fillRect/>
          </a:stretch>
        </p:blipFill>
        <p:spPr>
          <a:xfrm>
            <a:off x="390079" y="1117295"/>
            <a:ext cx="5444092" cy="4313048"/>
          </a:xfrm>
          <a:prstGeom prst="rect">
            <a:avLst/>
          </a:prstGeom>
        </p:spPr>
      </p:pic>
      <p:pic>
        <p:nvPicPr>
          <p:cNvPr id="15" name="Picture 14">
            <a:extLst>
              <a:ext uri="{FF2B5EF4-FFF2-40B4-BE49-F238E27FC236}">
                <a16:creationId xmlns:a16="http://schemas.microsoft.com/office/drawing/2014/main" id="{2209E8E9-A868-776D-D62F-DB325EF97090}"/>
              </a:ext>
            </a:extLst>
          </p:cNvPr>
          <p:cNvPicPr>
            <a:picLocks noChangeAspect="1"/>
          </p:cNvPicPr>
          <p:nvPr/>
        </p:nvPicPr>
        <p:blipFill>
          <a:blip r:embed="rId4"/>
          <a:stretch>
            <a:fillRect/>
          </a:stretch>
        </p:blipFill>
        <p:spPr>
          <a:xfrm>
            <a:off x="6297284" y="359940"/>
            <a:ext cx="5719246" cy="4564398"/>
          </a:xfrm>
          <a:prstGeom prst="rect">
            <a:avLst/>
          </a:prstGeom>
        </p:spPr>
      </p:pic>
      <p:sp>
        <p:nvSpPr>
          <p:cNvPr id="16" name="Text Placeholder 5">
            <a:extLst>
              <a:ext uri="{FF2B5EF4-FFF2-40B4-BE49-F238E27FC236}">
                <a16:creationId xmlns:a16="http://schemas.microsoft.com/office/drawing/2014/main" id="{6F52D7D1-701E-6351-0ED5-513E7FEFDD40}"/>
              </a:ext>
            </a:extLst>
          </p:cNvPr>
          <p:cNvSpPr txBox="1">
            <a:spLocks/>
          </p:cNvSpPr>
          <p:nvPr/>
        </p:nvSpPr>
        <p:spPr>
          <a:xfrm>
            <a:off x="7222921" y="5220342"/>
            <a:ext cx="4337531" cy="420002"/>
          </a:xfrm>
          <a:prstGeom prst="rect">
            <a:avLst/>
          </a:prstGeom>
        </p:spPr>
        <p:txBody>
          <a:bodyPr>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0" i="0">
                <a:solidFill>
                  <a:srgbClr val="000000"/>
                </a:solidFill>
                <a:effectLst/>
                <a:latin typeface="verdana" panose="020B0604030504040204" pitchFamily="34" charset="0"/>
              </a:rPr>
              <a:t>Meridional View of the Blade, Hub, and Shroud</a:t>
            </a:r>
            <a:endParaRPr lang="en-US"/>
          </a:p>
        </p:txBody>
      </p:sp>
      <p:sp>
        <p:nvSpPr>
          <p:cNvPr id="18" name="Text Placeholder 5">
            <a:extLst>
              <a:ext uri="{FF2B5EF4-FFF2-40B4-BE49-F238E27FC236}">
                <a16:creationId xmlns:a16="http://schemas.microsoft.com/office/drawing/2014/main" id="{6A163641-F282-F06D-83D7-C8144C1BFEF7}"/>
              </a:ext>
            </a:extLst>
          </p:cNvPr>
          <p:cNvSpPr txBox="1">
            <a:spLocks/>
          </p:cNvSpPr>
          <p:nvPr/>
        </p:nvSpPr>
        <p:spPr>
          <a:xfrm>
            <a:off x="1081147" y="5702324"/>
            <a:ext cx="4061955" cy="420002"/>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t>3D View of Blade, Hub, and Shroud </a:t>
            </a:r>
          </a:p>
        </p:txBody>
      </p:sp>
    </p:spTree>
    <p:extLst>
      <p:ext uri="{BB962C8B-B14F-4D97-AF65-F5344CB8AC3E}">
        <p14:creationId xmlns:p14="http://schemas.microsoft.com/office/powerpoint/2010/main" val="2403577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13" name="Table Placeholder 2">
                <a:extLst>
                  <a:ext uri="{FF2B5EF4-FFF2-40B4-BE49-F238E27FC236}">
                    <a16:creationId xmlns:a16="http://schemas.microsoft.com/office/drawing/2014/main" id="{4A94C7BE-6E60-66F0-EFD4-2F452B0D743A}"/>
                  </a:ext>
                </a:extLst>
              </p:cNvPr>
              <p:cNvGraphicFramePr>
                <a:graphicFrameLocks noGrp="1"/>
              </p:cNvGraphicFramePr>
              <p:nvPr>
                <p:ph type="tbl" sz="quarter" idx="14"/>
                <p:extLst>
                  <p:ext uri="{D42A27DB-BD31-4B8C-83A1-F6EECF244321}">
                    <p14:modId xmlns:p14="http://schemas.microsoft.com/office/powerpoint/2010/main" val="3587867550"/>
                  </p:ext>
                </p:extLst>
              </p:nvPr>
            </p:nvGraphicFramePr>
            <p:xfrm>
              <a:off x="686167" y="132325"/>
              <a:ext cx="5688767" cy="6528533"/>
            </p:xfrm>
            <a:graphic>
              <a:graphicData uri="http://schemas.openxmlformats.org/drawingml/2006/table">
                <a:tbl>
                  <a:tblPr firstRow="1" bandRow="1">
                    <a:tableStyleId>{17292A2E-F333-43FB-9621-5CBBE7FDCDCB}</a:tableStyleId>
                  </a:tblPr>
                  <a:tblGrid>
                    <a:gridCol w="2895932">
                      <a:extLst>
                        <a:ext uri="{9D8B030D-6E8A-4147-A177-3AD203B41FA5}">
                          <a16:colId xmlns:a16="http://schemas.microsoft.com/office/drawing/2014/main" val="127040821"/>
                        </a:ext>
                      </a:extLst>
                    </a:gridCol>
                    <a:gridCol w="2792835">
                      <a:extLst>
                        <a:ext uri="{9D8B030D-6E8A-4147-A177-3AD203B41FA5}">
                          <a16:colId xmlns:a16="http://schemas.microsoft.com/office/drawing/2014/main" val="3472639139"/>
                        </a:ext>
                      </a:extLst>
                    </a:gridCol>
                  </a:tblGrid>
                  <a:tr h="398112">
                    <a:tc>
                      <a:txBody>
                        <a:bodyPr/>
                        <a:lstStyle/>
                        <a:p>
                          <a:pPr algn="ctr"/>
                          <a:r>
                            <a:rPr lang="en-US" b="0" dirty="0"/>
                            <a:t>Parameter</a:t>
                          </a:r>
                        </a:p>
                      </a:txBody>
                      <a:tcPr anchor="ctr"/>
                    </a:tc>
                    <a:tc>
                      <a:txBody>
                        <a:bodyPr/>
                        <a:lstStyle/>
                        <a:p>
                          <a:pPr algn="ctr"/>
                          <a:r>
                            <a:rPr lang="en-US" b="0" dirty="0"/>
                            <a:t>CFD</a:t>
                          </a:r>
                        </a:p>
                      </a:txBody>
                      <a:tcPr anchor="ctr"/>
                    </a:tc>
                    <a:extLst>
                      <a:ext uri="{0D108BD9-81ED-4DB2-BD59-A6C34878D82A}">
                        <a16:rowId xmlns:a16="http://schemas.microsoft.com/office/drawing/2014/main" val="3298013591"/>
                      </a:ext>
                    </a:extLst>
                  </a:tr>
                  <a:tr h="360613">
                    <a:tc>
                      <a:txBody>
                        <a:bodyPr/>
                        <a:lstStyle/>
                        <a:p>
                          <a:pPr algn="ctr"/>
                          <a:r>
                            <a:rPr lang="en-US" sz="1400" dirty="0"/>
                            <a:t>Total Pressure Ratio (</a:t>
                          </a: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𝑝</m:t>
                                  </m:r>
                                </m:e>
                                <m:sub>
                                  <m:r>
                                    <a:rPr lang="en-US" sz="1400" b="0" i="1" smtClean="0">
                                      <a:latin typeface="Cambria Math" panose="02040503050406030204" pitchFamily="18" charset="0"/>
                                    </a:rPr>
                                    <m:t>𝑜</m:t>
                                  </m:r>
                                  <m:r>
                                    <a:rPr lang="en-US" sz="1400" b="0" i="1" smtClean="0">
                                      <a:latin typeface="Cambria Math" panose="02040503050406030204" pitchFamily="18" charset="0"/>
                                    </a:rPr>
                                    <m:t>2</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e>
                                <m:sub>
                                  <m:r>
                                    <a:rPr lang="en-US" sz="1400" b="0" i="1" smtClean="0">
                                      <a:latin typeface="Cambria Math" panose="02040503050406030204" pitchFamily="18" charset="0"/>
                                    </a:rPr>
                                    <m:t>𝑜</m:t>
                                  </m:r>
                                  <m:r>
                                    <a:rPr lang="en-US" sz="1400" b="0" i="1" smtClean="0">
                                      <a:latin typeface="Cambria Math" panose="02040503050406030204" pitchFamily="18" charset="0"/>
                                    </a:rPr>
                                    <m:t>1</m:t>
                                  </m:r>
                                </m:sub>
                              </m:sSub>
                            </m:oMath>
                          </a14:m>
                          <a:r>
                            <a:rPr lang="en-US" sz="1400" dirty="0"/>
                            <a:t>)</a:t>
                          </a:r>
                        </a:p>
                      </a:txBody>
                      <a:tcPr anchor="ctr"/>
                    </a:tc>
                    <a:tc>
                      <a:txBody>
                        <a:bodyPr/>
                        <a:lstStyle/>
                        <a:p>
                          <a:pPr algn="ctr"/>
                          <a:r>
                            <a:rPr lang="en-US" sz="1400" dirty="0"/>
                            <a:t>1.1022</a:t>
                          </a:r>
                        </a:p>
                      </a:txBody>
                      <a:tcPr anchor="ctr"/>
                    </a:tc>
                    <a:extLst>
                      <a:ext uri="{0D108BD9-81ED-4DB2-BD59-A6C34878D82A}">
                        <a16:rowId xmlns:a16="http://schemas.microsoft.com/office/drawing/2014/main" val="3873867931"/>
                      </a:ext>
                    </a:extLst>
                  </a:tr>
                  <a:tr h="360613">
                    <a:tc>
                      <a:txBody>
                        <a:bodyPr/>
                        <a:lstStyle/>
                        <a:p>
                          <a:pPr algn="ctr"/>
                          <a:r>
                            <a:rPr lang="en-US" sz="1400" dirty="0"/>
                            <a:t>Total Temperature Ratio (</a:t>
                          </a: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𝑇</m:t>
                                  </m:r>
                                </m:e>
                                <m:sub>
                                  <m:r>
                                    <a:rPr lang="en-US" sz="1400" b="0" i="1" smtClean="0">
                                      <a:latin typeface="Cambria Math" panose="02040503050406030204" pitchFamily="18" charset="0"/>
                                    </a:rPr>
                                    <m:t>𝑜</m:t>
                                  </m:r>
                                  <m:r>
                                    <a:rPr lang="en-US" sz="1400" b="0" i="1" smtClean="0">
                                      <a:latin typeface="Cambria Math" panose="02040503050406030204" pitchFamily="18" charset="0"/>
                                    </a:rPr>
                                    <m:t>2</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𝑇</m:t>
                                  </m:r>
                                </m:e>
                                <m:sub>
                                  <m:r>
                                    <a:rPr lang="en-US" sz="1400" b="0" i="1" smtClean="0">
                                      <a:latin typeface="Cambria Math" panose="02040503050406030204" pitchFamily="18" charset="0"/>
                                    </a:rPr>
                                    <m:t>𝑜</m:t>
                                  </m:r>
                                  <m:r>
                                    <a:rPr lang="en-US" sz="1400" b="0" i="1" smtClean="0">
                                      <a:latin typeface="Cambria Math" panose="02040503050406030204" pitchFamily="18" charset="0"/>
                                    </a:rPr>
                                    <m:t>1</m:t>
                                  </m:r>
                                </m:sub>
                              </m:sSub>
                            </m:oMath>
                          </a14:m>
                          <a:r>
                            <a:rPr lang="en-US" sz="1400" dirty="0"/>
                            <a:t>)</a:t>
                          </a:r>
                        </a:p>
                      </a:txBody>
                      <a:tcPr anchor="ctr"/>
                    </a:tc>
                    <a:tc>
                      <a:txBody>
                        <a:bodyPr/>
                        <a:lstStyle/>
                        <a:p>
                          <a:pPr algn="ctr"/>
                          <a:r>
                            <a:rPr lang="en-US" sz="1400" dirty="0"/>
                            <a:t>1.0383</a:t>
                          </a:r>
                        </a:p>
                      </a:txBody>
                      <a:tcPr anchor="ctr"/>
                    </a:tc>
                    <a:extLst>
                      <a:ext uri="{0D108BD9-81ED-4DB2-BD59-A6C34878D82A}">
                        <a16:rowId xmlns:a16="http://schemas.microsoft.com/office/drawing/2014/main" val="85209771"/>
                      </a:ext>
                    </a:extLst>
                  </a:tr>
                  <a:tr h="360613">
                    <a:tc>
                      <a:txBody>
                        <a:bodyPr/>
                        <a:lstStyle/>
                        <a:p>
                          <a:pPr algn="ctr"/>
                          <a:r>
                            <a:rPr lang="en-US" sz="1400" dirty="0"/>
                            <a:t>Total Isentropic Efficiency %</a:t>
                          </a:r>
                        </a:p>
                      </a:txBody>
                      <a:tcPr anchor="ctr"/>
                    </a:tc>
                    <a:tc>
                      <a:txBody>
                        <a:bodyPr/>
                        <a:lstStyle/>
                        <a:p>
                          <a:pPr algn="ctr"/>
                          <a:r>
                            <a:rPr lang="en-US" sz="1400" dirty="0"/>
                            <a:t>76.9423</a:t>
                          </a:r>
                        </a:p>
                      </a:txBody>
                      <a:tcPr anchor="ctr"/>
                    </a:tc>
                    <a:extLst>
                      <a:ext uri="{0D108BD9-81ED-4DB2-BD59-A6C34878D82A}">
                        <a16:rowId xmlns:a16="http://schemas.microsoft.com/office/drawing/2014/main" val="4061031278"/>
                      </a:ext>
                    </a:extLst>
                  </a:tr>
                  <a:tr h="360613">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smtClean="0">
                                        <a:latin typeface="Cambria Math" panose="02040503050406030204" pitchFamily="18" charset="0"/>
                                      </a:rPr>
                                      <m:t>𝑈</m:t>
                                    </m:r>
                                  </m:e>
                                  <m:sub>
                                    <m:r>
                                      <a:rPr lang="en-US" sz="1400" b="0" smtClean="0">
                                        <a:latin typeface="Cambria Math" panose="02040503050406030204" pitchFamily="18" charset="0"/>
                                      </a:rPr>
                                      <m:t>𝑚</m:t>
                                    </m:r>
                                  </m:sub>
                                </m:sSub>
                              </m:oMath>
                            </m:oMathPara>
                          </a14:m>
                          <a:endParaRPr lang="en-US" sz="1400" dirty="0"/>
                        </a:p>
                      </a:txBody>
                      <a:tcPr anchor="ctr"/>
                    </a:tc>
                    <a:tc>
                      <a:txBody>
                        <a:bodyPr/>
                        <a:lstStyle/>
                        <a:p>
                          <a:pPr algn="ctr"/>
                          <a:r>
                            <a:rPr lang="en-US" sz="1400" dirty="0"/>
                            <a:t>296.7990 [m/s]</a:t>
                          </a:r>
                        </a:p>
                      </a:txBody>
                      <a:tcPr anchor="ctr"/>
                    </a:tc>
                    <a:extLst>
                      <a:ext uri="{0D108BD9-81ED-4DB2-BD59-A6C34878D82A}">
                        <a16:rowId xmlns:a16="http://schemas.microsoft.com/office/drawing/2014/main" val="3591840781"/>
                      </a:ext>
                    </a:extLst>
                  </a:tr>
                  <a:tr h="360613">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smtClean="0">
                                        <a:latin typeface="Cambria Math" panose="02040503050406030204" pitchFamily="18" charset="0"/>
                                      </a:rPr>
                                      <m:t>𝑀</m:t>
                                    </m:r>
                                  </m:e>
                                  <m:sub>
                                    <m:r>
                                      <a:rPr lang="en-US" sz="1400" b="0" smtClean="0">
                                        <a:latin typeface="Cambria Math" panose="02040503050406030204" pitchFamily="18" charset="0"/>
                                      </a:rPr>
                                      <m:t>1</m:t>
                                    </m:r>
                                  </m:sub>
                                </m:sSub>
                              </m:oMath>
                            </m:oMathPara>
                          </a14:m>
                          <a:endParaRPr lang="en-US" sz="1400" dirty="0"/>
                        </a:p>
                      </a:txBody>
                      <a:tcPr anchor="ctr"/>
                    </a:tc>
                    <a:tc>
                      <a:txBody>
                        <a:bodyPr/>
                        <a:lstStyle/>
                        <a:p>
                          <a:pPr algn="ctr"/>
                          <a:r>
                            <a:rPr lang="en-US" sz="1400" dirty="0"/>
                            <a:t>0.3294</a:t>
                          </a:r>
                        </a:p>
                      </a:txBody>
                      <a:tcPr anchor="ctr"/>
                    </a:tc>
                    <a:extLst>
                      <a:ext uri="{0D108BD9-81ED-4DB2-BD59-A6C34878D82A}">
                        <a16:rowId xmlns:a16="http://schemas.microsoft.com/office/drawing/2014/main" val="335389741"/>
                      </a:ext>
                    </a:extLst>
                  </a:tr>
                  <a:tr h="360613">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smtClean="0">
                                        <a:latin typeface="Cambria Math" panose="02040503050406030204" pitchFamily="18" charset="0"/>
                                      </a:rPr>
                                      <m:t>𝐶</m:t>
                                    </m:r>
                                  </m:e>
                                  <m:sub>
                                    <m:r>
                                      <a:rPr lang="en-US" sz="1400" b="0" smtClean="0">
                                        <a:latin typeface="Cambria Math" panose="02040503050406030204" pitchFamily="18" charset="0"/>
                                      </a:rPr>
                                      <m:t>1</m:t>
                                    </m:r>
                                  </m:sub>
                                </m:sSub>
                              </m:oMath>
                            </m:oMathPara>
                          </a14:m>
                          <a:endParaRPr lang="en-US" sz="1400" dirty="0"/>
                        </a:p>
                      </a:txBody>
                      <a:tcPr anchor="ctr"/>
                    </a:tc>
                    <a:tc>
                      <a:txBody>
                        <a:bodyPr/>
                        <a:lstStyle/>
                        <a:p>
                          <a:pPr algn="ctr"/>
                          <a:r>
                            <a:rPr lang="en-US" sz="1400" dirty="0"/>
                            <a:t>111.8190 [m/s]</a:t>
                          </a:r>
                        </a:p>
                      </a:txBody>
                      <a:tcPr anchor="ctr"/>
                    </a:tc>
                    <a:extLst>
                      <a:ext uri="{0D108BD9-81ED-4DB2-BD59-A6C34878D82A}">
                        <a16:rowId xmlns:a16="http://schemas.microsoft.com/office/drawing/2014/main" val="1156657465"/>
                      </a:ext>
                    </a:extLst>
                  </a:tr>
                  <a:tr h="360613">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smtClean="0">
                                        <a:latin typeface="Cambria Math" panose="02040503050406030204" pitchFamily="18" charset="0"/>
                                      </a:rPr>
                                      <m:t>𝐶</m:t>
                                    </m:r>
                                  </m:e>
                                  <m:sub>
                                    <m:r>
                                      <a:rPr lang="en-US" sz="1400" b="0" smtClean="0">
                                        <a:latin typeface="Cambria Math" panose="02040503050406030204" pitchFamily="18" charset="0"/>
                                      </a:rPr>
                                      <m:t>𝜃</m:t>
                                    </m:r>
                                    <m:r>
                                      <a:rPr lang="en-US" sz="1400" b="0" smtClean="0">
                                        <a:latin typeface="Cambria Math" panose="02040503050406030204" pitchFamily="18" charset="0"/>
                                      </a:rPr>
                                      <m:t>1</m:t>
                                    </m:r>
                                  </m:sub>
                                </m:sSub>
                              </m:oMath>
                            </m:oMathPara>
                          </a14:m>
                          <a:endParaRPr lang="en-US" sz="1400" dirty="0"/>
                        </a:p>
                      </a:txBody>
                      <a:tcPr anchor="ctr"/>
                    </a:tc>
                    <a:tc>
                      <a:txBody>
                        <a:bodyPr/>
                        <a:lstStyle/>
                        <a:p>
                          <a:pPr algn="ctr"/>
                          <a:r>
                            <a:rPr lang="en-US" sz="1400" dirty="0"/>
                            <a:t>0.1279 [m/s]</a:t>
                          </a:r>
                        </a:p>
                      </a:txBody>
                      <a:tcPr anchor="ctr"/>
                    </a:tc>
                    <a:extLst>
                      <a:ext uri="{0D108BD9-81ED-4DB2-BD59-A6C34878D82A}">
                        <a16:rowId xmlns:a16="http://schemas.microsoft.com/office/drawing/2014/main" val="1106419303"/>
                      </a:ext>
                    </a:extLst>
                  </a:tr>
                  <a:tr h="360613">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smtClean="0">
                                        <a:latin typeface="Cambria Math" panose="02040503050406030204" pitchFamily="18" charset="0"/>
                                      </a:rPr>
                                      <m:t>𝐶</m:t>
                                    </m:r>
                                  </m:e>
                                  <m:sub>
                                    <m:r>
                                      <a:rPr lang="en-US" sz="1400" b="0" smtClean="0">
                                        <a:latin typeface="Cambria Math" panose="02040503050406030204" pitchFamily="18" charset="0"/>
                                      </a:rPr>
                                      <m:t>𝑥</m:t>
                                    </m:r>
                                    <m:r>
                                      <a:rPr lang="en-US" sz="1400" b="0" smtClean="0">
                                        <a:latin typeface="Cambria Math" panose="02040503050406030204" pitchFamily="18" charset="0"/>
                                      </a:rPr>
                                      <m:t>1</m:t>
                                    </m:r>
                                  </m:sub>
                                </m:sSub>
                              </m:oMath>
                            </m:oMathPara>
                          </a14:m>
                          <a:endParaRPr lang="en-US" sz="1400" dirty="0"/>
                        </a:p>
                      </a:txBody>
                      <a:tcPr anchor="ctr"/>
                    </a:tc>
                    <a:tc>
                      <a:txBody>
                        <a:bodyPr/>
                        <a:lstStyle/>
                        <a:p>
                          <a:pPr algn="ctr"/>
                          <a:r>
                            <a:rPr lang="en-US" sz="1400" dirty="0"/>
                            <a:t>111.7960 [m/s]</a:t>
                          </a:r>
                        </a:p>
                      </a:txBody>
                      <a:tcPr anchor="ctr"/>
                    </a:tc>
                    <a:extLst>
                      <a:ext uri="{0D108BD9-81ED-4DB2-BD59-A6C34878D82A}">
                        <a16:rowId xmlns:a16="http://schemas.microsoft.com/office/drawing/2014/main" val="2679563418"/>
                      </a:ext>
                    </a:extLst>
                  </a:tr>
                  <a:tr h="360613">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smtClean="0">
                                        <a:latin typeface="Cambria Math" panose="02040503050406030204" pitchFamily="18" charset="0"/>
                                      </a:rPr>
                                      <m:t>𝑊</m:t>
                                    </m:r>
                                  </m:e>
                                  <m:sub>
                                    <m:r>
                                      <a:rPr lang="en-US" sz="1400" b="0" smtClean="0">
                                        <a:latin typeface="Cambria Math" panose="02040503050406030204" pitchFamily="18" charset="0"/>
                                      </a:rPr>
                                      <m:t>1</m:t>
                                    </m:r>
                                  </m:sub>
                                </m:sSub>
                              </m:oMath>
                            </m:oMathPara>
                          </a14:m>
                          <a:endParaRPr lang="en-US" sz="1400" dirty="0"/>
                        </a:p>
                      </a:txBody>
                      <a:tcPr anchor="ctr"/>
                    </a:tc>
                    <a:tc>
                      <a:txBody>
                        <a:bodyPr/>
                        <a:lstStyle/>
                        <a:p>
                          <a:pPr algn="ctr"/>
                          <a:r>
                            <a:rPr lang="en-US" sz="1400" dirty="0"/>
                            <a:t>317.2150 [m/s]</a:t>
                          </a:r>
                        </a:p>
                      </a:txBody>
                      <a:tcPr anchor="ctr"/>
                    </a:tc>
                    <a:extLst>
                      <a:ext uri="{0D108BD9-81ED-4DB2-BD59-A6C34878D82A}">
                        <a16:rowId xmlns:a16="http://schemas.microsoft.com/office/drawing/2014/main" val="255609429"/>
                      </a:ext>
                    </a:extLst>
                  </a:tr>
                  <a:tr h="360613">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smtClean="0">
                                        <a:latin typeface="Cambria Math" panose="02040503050406030204" pitchFamily="18" charset="0"/>
                                      </a:rPr>
                                      <m:t>𝑊</m:t>
                                    </m:r>
                                  </m:e>
                                  <m:sub>
                                    <m:r>
                                      <a:rPr lang="en-US" sz="1400" b="0" smtClean="0">
                                        <a:latin typeface="Cambria Math" panose="02040503050406030204" pitchFamily="18" charset="0"/>
                                      </a:rPr>
                                      <m:t>𝜃</m:t>
                                    </m:r>
                                    <m:r>
                                      <a:rPr lang="en-US" sz="1400" b="0" smtClean="0">
                                        <a:latin typeface="Cambria Math" panose="02040503050406030204" pitchFamily="18" charset="0"/>
                                      </a:rPr>
                                      <m:t>1</m:t>
                                    </m:r>
                                  </m:sub>
                                </m:sSub>
                              </m:oMath>
                            </m:oMathPara>
                          </a14:m>
                          <a:endParaRPr lang="en-US" sz="1400" dirty="0"/>
                        </a:p>
                      </a:txBody>
                      <a:tcPr anchor="ctr"/>
                    </a:tc>
                    <a:tc>
                      <a:txBody>
                        <a:bodyPr/>
                        <a:lstStyle/>
                        <a:p>
                          <a:pPr algn="ctr"/>
                          <a:r>
                            <a:rPr lang="en-US" sz="1400" dirty="0"/>
                            <a:t>-296.6710 [m/s]</a:t>
                          </a:r>
                        </a:p>
                      </a:txBody>
                      <a:tcPr anchor="ctr"/>
                    </a:tc>
                    <a:extLst>
                      <a:ext uri="{0D108BD9-81ED-4DB2-BD59-A6C34878D82A}">
                        <a16:rowId xmlns:a16="http://schemas.microsoft.com/office/drawing/2014/main" val="1546020826"/>
                      </a:ext>
                    </a:extLst>
                  </a:tr>
                  <a:tr h="360613">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smtClean="0">
                                        <a:latin typeface="Cambria Math" panose="02040503050406030204" pitchFamily="18" charset="0"/>
                                      </a:rPr>
                                      <m:t>𝛽</m:t>
                                    </m:r>
                                  </m:e>
                                  <m:sub>
                                    <m:r>
                                      <a:rPr lang="en-US" sz="1400" b="0" smtClean="0">
                                        <a:latin typeface="Cambria Math" panose="02040503050406030204" pitchFamily="18" charset="0"/>
                                      </a:rPr>
                                      <m:t>1</m:t>
                                    </m:r>
                                  </m:sub>
                                </m:sSub>
                              </m:oMath>
                            </m:oMathPara>
                          </a14:m>
                          <a:endParaRPr lang="en-US" sz="1400" dirty="0"/>
                        </a:p>
                      </a:txBody>
                      <a:tcPr anchor="ctr"/>
                    </a:tc>
                    <a:tc>
                      <a:txBody>
                        <a:bodyPr/>
                        <a:lstStyle/>
                        <a:p>
                          <a:pPr algn="ctr"/>
                          <a:r>
                            <a:rPr lang="en-US" sz="1400" dirty="0"/>
                            <a:t>-69.1808 [degrees]</a:t>
                          </a:r>
                        </a:p>
                      </a:txBody>
                      <a:tcPr anchor="ctr"/>
                    </a:tc>
                    <a:extLst>
                      <a:ext uri="{0D108BD9-81ED-4DB2-BD59-A6C34878D82A}">
                        <a16:rowId xmlns:a16="http://schemas.microsoft.com/office/drawing/2014/main" val="4108950832"/>
                      </a:ext>
                    </a:extLst>
                  </a:tr>
                  <a:tr h="360613">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smtClean="0">
                                        <a:latin typeface="Cambria Math" panose="02040503050406030204" pitchFamily="18" charset="0"/>
                                      </a:rPr>
                                      <m:t>𝐶</m:t>
                                    </m:r>
                                  </m:e>
                                  <m:sub>
                                    <m:r>
                                      <a:rPr lang="en-US" sz="1400" b="0" smtClean="0">
                                        <a:latin typeface="Cambria Math" panose="02040503050406030204" pitchFamily="18" charset="0"/>
                                      </a:rPr>
                                      <m:t>2</m:t>
                                    </m:r>
                                  </m:sub>
                                </m:sSub>
                              </m:oMath>
                            </m:oMathPara>
                          </a14:m>
                          <a:endParaRPr lang="en-US" sz="1400" dirty="0"/>
                        </a:p>
                      </a:txBody>
                      <a:tcPr anchor="ctr"/>
                    </a:tc>
                    <a:tc>
                      <a:txBody>
                        <a:bodyPr/>
                        <a:lstStyle/>
                        <a:p>
                          <a:pPr algn="ctr"/>
                          <a:r>
                            <a:rPr lang="en-US" sz="1400" dirty="0"/>
                            <a:t>113.1380 [m/s]</a:t>
                          </a:r>
                        </a:p>
                      </a:txBody>
                      <a:tcPr anchor="ctr"/>
                    </a:tc>
                    <a:extLst>
                      <a:ext uri="{0D108BD9-81ED-4DB2-BD59-A6C34878D82A}">
                        <a16:rowId xmlns:a16="http://schemas.microsoft.com/office/drawing/2014/main" val="609819894"/>
                      </a:ext>
                    </a:extLst>
                  </a:tr>
                  <a:tr h="360613">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smtClean="0">
                                        <a:latin typeface="Cambria Math" panose="02040503050406030204" pitchFamily="18" charset="0"/>
                                      </a:rPr>
                                      <m:t>𝐶</m:t>
                                    </m:r>
                                  </m:e>
                                  <m:sub>
                                    <m:r>
                                      <a:rPr lang="en-US" sz="1400" b="0" smtClean="0">
                                        <a:latin typeface="Cambria Math" panose="02040503050406030204" pitchFamily="18" charset="0"/>
                                      </a:rPr>
                                      <m:t>𝜃</m:t>
                                    </m:r>
                                    <m:r>
                                      <a:rPr lang="en-US" sz="1400" b="0" smtClean="0">
                                        <a:latin typeface="Cambria Math" panose="02040503050406030204" pitchFamily="18" charset="0"/>
                                      </a:rPr>
                                      <m:t>2</m:t>
                                    </m:r>
                                  </m:sub>
                                </m:sSub>
                              </m:oMath>
                            </m:oMathPara>
                          </a14:m>
                          <a:endParaRPr lang="en-US" sz="1400" dirty="0"/>
                        </a:p>
                      </a:txBody>
                      <a:tcPr anchor="ctr"/>
                    </a:tc>
                    <a:tc>
                      <a:txBody>
                        <a:bodyPr/>
                        <a:lstStyle/>
                        <a:p>
                          <a:pPr algn="ctr"/>
                          <a:r>
                            <a:rPr lang="en-US" sz="1400" dirty="0"/>
                            <a:t>38.8251 [m/s]</a:t>
                          </a:r>
                        </a:p>
                      </a:txBody>
                      <a:tcPr anchor="ctr"/>
                    </a:tc>
                    <a:extLst>
                      <a:ext uri="{0D108BD9-81ED-4DB2-BD59-A6C34878D82A}">
                        <a16:rowId xmlns:a16="http://schemas.microsoft.com/office/drawing/2014/main" val="92651133"/>
                      </a:ext>
                    </a:extLst>
                  </a:tr>
                  <a:tr h="360613">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smtClean="0">
                                        <a:latin typeface="Cambria Math" panose="02040503050406030204" pitchFamily="18" charset="0"/>
                                      </a:rPr>
                                      <m:t>𝐶</m:t>
                                    </m:r>
                                  </m:e>
                                  <m:sub>
                                    <m:r>
                                      <a:rPr lang="en-US" sz="1400" b="0" smtClean="0">
                                        <a:latin typeface="Cambria Math" panose="02040503050406030204" pitchFamily="18" charset="0"/>
                                      </a:rPr>
                                      <m:t>𝑥</m:t>
                                    </m:r>
                                    <m:r>
                                      <a:rPr lang="en-US" sz="1400" b="0" smtClean="0">
                                        <a:latin typeface="Cambria Math" panose="02040503050406030204" pitchFamily="18" charset="0"/>
                                      </a:rPr>
                                      <m:t>2</m:t>
                                    </m:r>
                                  </m:sub>
                                </m:sSub>
                              </m:oMath>
                            </m:oMathPara>
                          </a14:m>
                          <a:endParaRPr lang="en-US" sz="1400" dirty="0"/>
                        </a:p>
                      </a:txBody>
                      <a:tcPr anchor="ctr"/>
                    </a:tc>
                    <a:tc>
                      <a:txBody>
                        <a:bodyPr/>
                        <a:lstStyle/>
                        <a:p>
                          <a:pPr algn="ctr"/>
                          <a:r>
                            <a:rPr lang="en-US" sz="1400" dirty="0"/>
                            <a:t>105.4250 [m/s]</a:t>
                          </a:r>
                        </a:p>
                      </a:txBody>
                      <a:tcPr anchor="ctr"/>
                    </a:tc>
                    <a:extLst>
                      <a:ext uri="{0D108BD9-81ED-4DB2-BD59-A6C34878D82A}">
                        <a16:rowId xmlns:a16="http://schemas.microsoft.com/office/drawing/2014/main" val="752240114"/>
                      </a:ext>
                    </a:extLst>
                  </a:tr>
                  <a:tr h="360613">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smtClean="0">
                                        <a:latin typeface="Cambria Math" panose="02040503050406030204" pitchFamily="18" charset="0"/>
                                      </a:rPr>
                                      <m:t>𝑊</m:t>
                                    </m:r>
                                  </m:e>
                                  <m:sub>
                                    <m:r>
                                      <a:rPr lang="en-US" sz="1400" b="0" smtClean="0">
                                        <a:latin typeface="Cambria Math" panose="02040503050406030204" pitchFamily="18" charset="0"/>
                                      </a:rPr>
                                      <m:t>2</m:t>
                                    </m:r>
                                  </m:sub>
                                </m:sSub>
                              </m:oMath>
                            </m:oMathPara>
                          </a14:m>
                          <a:endParaRPr lang="en-US" sz="1400" dirty="0"/>
                        </a:p>
                      </a:txBody>
                      <a:tcPr anchor="ctr"/>
                    </a:tc>
                    <a:tc>
                      <a:txBody>
                        <a:bodyPr/>
                        <a:lstStyle/>
                        <a:p>
                          <a:pPr algn="ctr"/>
                          <a:r>
                            <a:rPr lang="en-US" sz="1400" dirty="0"/>
                            <a:t>279.0030 [m/s]</a:t>
                          </a:r>
                        </a:p>
                      </a:txBody>
                      <a:tcPr anchor="ctr"/>
                    </a:tc>
                    <a:extLst>
                      <a:ext uri="{0D108BD9-81ED-4DB2-BD59-A6C34878D82A}">
                        <a16:rowId xmlns:a16="http://schemas.microsoft.com/office/drawing/2014/main" val="2034732695"/>
                      </a:ext>
                    </a:extLst>
                  </a:tr>
                  <a:tr h="360613">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smtClean="0">
                                        <a:latin typeface="Cambria Math" panose="02040503050406030204" pitchFamily="18" charset="0"/>
                                      </a:rPr>
                                      <m:t>𝑊</m:t>
                                    </m:r>
                                  </m:e>
                                  <m:sub>
                                    <m:r>
                                      <a:rPr lang="en-US" sz="1400" b="0" smtClean="0">
                                        <a:latin typeface="Cambria Math" panose="02040503050406030204" pitchFamily="18" charset="0"/>
                                      </a:rPr>
                                      <m:t>𝜃</m:t>
                                    </m:r>
                                    <m:r>
                                      <a:rPr lang="en-US" sz="1400" b="0" smtClean="0">
                                        <a:latin typeface="Cambria Math" panose="02040503050406030204" pitchFamily="18" charset="0"/>
                                      </a:rPr>
                                      <m:t>2</m:t>
                                    </m:r>
                                  </m:sub>
                                </m:sSub>
                              </m:oMath>
                            </m:oMathPara>
                          </a14:m>
                          <a:endParaRPr lang="en-US" sz="1400" dirty="0"/>
                        </a:p>
                      </a:txBody>
                      <a:tcPr anchor="ctr"/>
                    </a:tc>
                    <a:tc>
                      <a:txBody>
                        <a:bodyPr/>
                        <a:lstStyle/>
                        <a:p>
                          <a:pPr algn="ctr"/>
                          <a:r>
                            <a:rPr lang="en-US" sz="1400" dirty="0"/>
                            <a:t>-257.9740 [m/s]</a:t>
                          </a:r>
                        </a:p>
                      </a:txBody>
                      <a:tcPr anchor="ctr"/>
                    </a:tc>
                    <a:extLst>
                      <a:ext uri="{0D108BD9-81ED-4DB2-BD59-A6C34878D82A}">
                        <a16:rowId xmlns:a16="http://schemas.microsoft.com/office/drawing/2014/main" val="4082050744"/>
                      </a:ext>
                    </a:extLst>
                  </a:tr>
                  <a:tr h="360613">
                    <a:tc>
                      <a:txBody>
                        <a:bodyPr/>
                        <a:lstStyle/>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smtClean="0">
                                        <a:latin typeface="Cambria Math" panose="02040503050406030204" pitchFamily="18" charset="0"/>
                                      </a:rPr>
                                      <m:t>𝛽</m:t>
                                    </m:r>
                                  </m:e>
                                  <m:sub>
                                    <m:r>
                                      <a:rPr lang="en-US" sz="1400" b="0" smtClean="0">
                                        <a:latin typeface="Cambria Math" panose="02040503050406030204" pitchFamily="18" charset="0"/>
                                      </a:rPr>
                                      <m:t>2</m:t>
                                    </m:r>
                                  </m:sub>
                                </m:sSub>
                              </m:oMath>
                            </m:oMathPara>
                          </a14:m>
                          <a:endParaRPr lang="en-US" sz="1400" dirty="0"/>
                        </a:p>
                      </a:txBody>
                      <a:tcPr anchor="ctr"/>
                    </a:tc>
                    <a:tc>
                      <a:txBody>
                        <a:bodyPr/>
                        <a:lstStyle/>
                        <a:p>
                          <a:pPr algn="ctr"/>
                          <a:r>
                            <a:rPr lang="en-US" sz="1400" dirty="0"/>
                            <a:t>-67.5292 [degrees]</a:t>
                          </a:r>
                        </a:p>
                      </a:txBody>
                      <a:tcPr anchor="ctr"/>
                    </a:tc>
                    <a:extLst>
                      <a:ext uri="{0D108BD9-81ED-4DB2-BD59-A6C34878D82A}">
                        <a16:rowId xmlns:a16="http://schemas.microsoft.com/office/drawing/2014/main" val="1505715394"/>
                      </a:ext>
                    </a:extLst>
                  </a:tr>
                </a:tbl>
              </a:graphicData>
            </a:graphic>
          </p:graphicFrame>
        </mc:Choice>
        <mc:Fallback xmlns="">
          <p:graphicFrame>
            <p:nvGraphicFramePr>
              <p:cNvPr id="13" name="Table Placeholder 2">
                <a:extLst>
                  <a:ext uri="{FF2B5EF4-FFF2-40B4-BE49-F238E27FC236}">
                    <a16:creationId xmlns:a16="http://schemas.microsoft.com/office/drawing/2014/main" id="{4A94C7BE-6E60-66F0-EFD4-2F452B0D743A}"/>
                  </a:ext>
                </a:extLst>
              </p:cNvPr>
              <p:cNvGraphicFramePr>
                <a:graphicFrameLocks noGrp="1"/>
              </p:cNvGraphicFramePr>
              <p:nvPr>
                <p:ph type="tbl" sz="quarter" idx="14"/>
                <p:extLst>
                  <p:ext uri="{D42A27DB-BD31-4B8C-83A1-F6EECF244321}">
                    <p14:modId xmlns:p14="http://schemas.microsoft.com/office/powerpoint/2010/main" val="3587867550"/>
                  </p:ext>
                </p:extLst>
              </p:nvPr>
            </p:nvGraphicFramePr>
            <p:xfrm>
              <a:off x="686167" y="132325"/>
              <a:ext cx="5688767" cy="6528533"/>
            </p:xfrm>
            <a:graphic>
              <a:graphicData uri="http://schemas.openxmlformats.org/drawingml/2006/table">
                <a:tbl>
                  <a:tblPr firstRow="1" bandRow="1">
                    <a:tableStyleId>{17292A2E-F333-43FB-9621-5CBBE7FDCDCB}</a:tableStyleId>
                  </a:tblPr>
                  <a:tblGrid>
                    <a:gridCol w="2895932">
                      <a:extLst>
                        <a:ext uri="{9D8B030D-6E8A-4147-A177-3AD203B41FA5}">
                          <a16:colId xmlns:a16="http://schemas.microsoft.com/office/drawing/2014/main" val="127040821"/>
                        </a:ext>
                      </a:extLst>
                    </a:gridCol>
                    <a:gridCol w="2792835">
                      <a:extLst>
                        <a:ext uri="{9D8B030D-6E8A-4147-A177-3AD203B41FA5}">
                          <a16:colId xmlns:a16="http://schemas.microsoft.com/office/drawing/2014/main" val="3472639139"/>
                        </a:ext>
                      </a:extLst>
                    </a:gridCol>
                  </a:tblGrid>
                  <a:tr h="398112">
                    <a:tc>
                      <a:txBody>
                        <a:bodyPr/>
                        <a:lstStyle/>
                        <a:p>
                          <a:pPr algn="ctr"/>
                          <a:r>
                            <a:rPr lang="en-US" b="0"/>
                            <a:t>Parameter</a:t>
                          </a:r>
                        </a:p>
                      </a:txBody>
                      <a:tcPr anchor="ctr"/>
                    </a:tc>
                    <a:tc>
                      <a:txBody>
                        <a:bodyPr/>
                        <a:lstStyle/>
                        <a:p>
                          <a:pPr algn="ctr"/>
                          <a:r>
                            <a:rPr lang="en-US" b="0"/>
                            <a:t>CFD</a:t>
                          </a:r>
                        </a:p>
                      </a:txBody>
                      <a:tcPr anchor="ctr"/>
                    </a:tc>
                    <a:extLst>
                      <a:ext uri="{0D108BD9-81ED-4DB2-BD59-A6C34878D82A}">
                        <a16:rowId xmlns:a16="http://schemas.microsoft.com/office/drawing/2014/main" val="3298013591"/>
                      </a:ext>
                    </a:extLst>
                  </a:tr>
                  <a:tr h="360613">
                    <a:tc>
                      <a:txBody>
                        <a:bodyPr/>
                        <a:lstStyle/>
                        <a:p>
                          <a:endParaRPr lang="en-US"/>
                        </a:p>
                      </a:txBody>
                      <a:tcPr anchor="ctr">
                        <a:blipFill>
                          <a:blip r:embed="rId3"/>
                          <a:stretch>
                            <a:fillRect t="-111667" r="-96842" b="-1588333"/>
                          </a:stretch>
                        </a:blipFill>
                      </a:tcPr>
                    </a:tc>
                    <a:tc>
                      <a:txBody>
                        <a:bodyPr/>
                        <a:lstStyle/>
                        <a:p>
                          <a:pPr algn="ctr"/>
                          <a:r>
                            <a:rPr lang="en-US" sz="1400"/>
                            <a:t>1.1022</a:t>
                          </a:r>
                        </a:p>
                      </a:txBody>
                      <a:tcPr anchor="ctr"/>
                    </a:tc>
                    <a:extLst>
                      <a:ext uri="{0D108BD9-81ED-4DB2-BD59-A6C34878D82A}">
                        <a16:rowId xmlns:a16="http://schemas.microsoft.com/office/drawing/2014/main" val="3873867931"/>
                      </a:ext>
                    </a:extLst>
                  </a:tr>
                  <a:tr h="360613">
                    <a:tc>
                      <a:txBody>
                        <a:bodyPr/>
                        <a:lstStyle/>
                        <a:p>
                          <a:endParaRPr lang="en-US"/>
                        </a:p>
                      </a:txBody>
                      <a:tcPr anchor="ctr">
                        <a:blipFill>
                          <a:blip r:embed="rId3"/>
                          <a:stretch>
                            <a:fillRect t="-215254" r="-96842" b="-1515254"/>
                          </a:stretch>
                        </a:blipFill>
                      </a:tcPr>
                    </a:tc>
                    <a:tc>
                      <a:txBody>
                        <a:bodyPr/>
                        <a:lstStyle/>
                        <a:p>
                          <a:pPr algn="ctr"/>
                          <a:r>
                            <a:rPr lang="en-US" sz="1400"/>
                            <a:t>1.0383</a:t>
                          </a:r>
                        </a:p>
                      </a:txBody>
                      <a:tcPr anchor="ctr"/>
                    </a:tc>
                    <a:extLst>
                      <a:ext uri="{0D108BD9-81ED-4DB2-BD59-A6C34878D82A}">
                        <a16:rowId xmlns:a16="http://schemas.microsoft.com/office/drawing/2014/main" val="85209771"/>
                      </a:ext>
                    </a:extLst>
                  </a:tr>
                  <a:tr h="360613">
                    <a:tc>
                      <a:txBody>
                        <a:bodyPr/>
                        <a:lstStyle/>
                        <a:p>
                          <a:pPr algn="ctr"/>
                          <a:r>
                            <a:rPr lang="en-US" sz="1400"/>
                            <a:t>Total Isentropic Efficiency %</a:t>
                          </a:r>
                        </a:p>
                      </a:txBody>
                      <a:tcPr anchor="ctr"/>
                    </a:tc>
                    <a:tc>
                      <a:txBody>
                        <a:bodyPr/>
                        <a:lstStyle/>
                        <a:p>
                          <a:pPr algn="ctr"/>
                          <a:r>
                            <a:rPr lang="en-US" sz="1400"/>
                            <a:t>76.9423</a:t>
                          </a:r>
                        </a:p>
                      </a:txBody>
                      <a:tcPr anchor="ctr"/>
                    </a:tc>
                    <a:extLst>
                      <a:ext uri="{0D108BD9-81ED-4DB2-BD59-A6C34878D82A}">
                        <a16:rowId xmlns:a16="http://schemas.microsoft.com/office/drawing/2014/main" val="4061031278"/>
                      </a:ext>
                    </a:extLst>
                  </a:tr>
                  <a:tr h="360613">
                    <a:tc>
                      <a:txBody>
                        <a:bodyPr/>
                        <a:lstStyle/>
                        <a:p>
                          <a:endParaRPr lang="en-US"/>
                        </a:p>
                      </a:txBody>
                      <a:tcPr anchor="ctr">
                        <a:blipFill>
                          <a:blip r:embed="rId3"/>
                          <a:stretch>
                            <a:fillRect t="-415254" r="-96842" b="-1315254"/>
                          </a:stretch>
                        </a:blipFill>
                      </a:tcPr>
                    </a:tc>
                    <a:tc>
                      <a:txBody>
                        <a:bodyPr/>
                        <a:lstStyle/>
                        <a:p>
                          <a:pPr algn="ctr"/>
                          <a:r>
                            <a:rPr lang="en-US" sz="1400"/>
                            <a:t>296.7990 [m/s]</a:t>
                          </a:r>
                        </a:p>
                      </a:txBody>
                      <a:tcPr anchor="ctr"/>
                    </a:tc>
                    <a:extLst>
                      <a:ext uri="{0D108BD9-81ED-4DB2-BD59-A6C34878D82A}">
                        <a16:rowId xmlns:a16="http://schemas.microsoft.com/office/drawing/2014/main" val="3591840781"/>
                      </a:ext>
                    </a:extLst>
                  </a:tr>
                  <a:tr h="360613">
                    <a:tc>
                      <a:txBody>
                        <a:bodyPr/>
                        <a:lstStyle/>
                        <a:p>
                          <a:endParaRPr lang="en-US"/>
                        </a:p>
                      </a:txBody>
                      <a:tcPr anchor="ctr">
                        <a:blipFill>
                          <a:blip r:embed="rId3"/>
                          <a:stretch>
                            <a:fillRect t="-515254" r="-96842" b="-1215254"/>
                          </a:stretch>
                        </a:blipFill>
                      </a:tcPr>
                    </a:tc>
                    <a:tc>
                      <a:txBody>
                        <a:bodyPr/>
                        <a:lstStyle/>
                        <a:p>
                          <a:pPr algn="ctr"/>
                          <a:r>
                            <a:rPr lang="en-US" sz="1400"/>
                            <a:t>0.3294</a:t>
                          </a:r>
                        </a:p>
                      </a:txBody>
                      <a:tcPr anchor="ctr"/>
                    </a:tc>
                    <a:extLst>
                      <a:ext uri="{0D108BD9-81ED-4DB2-BD59-A6C34878D82A}">
                        <a16:rowId xmlns:a16="http://schemas.microsoft.com/office/drawing/2014/main" val="335389741"/>
                      </a:ext>
                    </a:extLst>
                  </a:tr>
                  <a:tr h="360613">
                    <a:tc>
                      <a:txBody>
                        <a:bodyPr/>
                        <a:lstStyle/>
                        <a:p>
                          <a:endParaRPr lang="en-US"/>
                        </a:p>
                      </a:txBody>
                      <a:tcPr anchor="ctr">
                        <a:blipFill>
                          <a:blip r:embed="rId3"/>
                          <a:stretch>
                            <a:fillRect t="-605000" r="-96842" b="-1095000"/>
                          </a:stretch>
                        </a:blipFill>
                      </a:tcPr>
                    </a:tc>
                    <a:tc>
                      <a:txBody>
                        <a:bodyPr/>
                        <a:lstStyle/>
                        <a:p>
                          <a:pPr algn="ctr"/>
                          <a:r>
                            <a:rPr lang="en-US" sz="1400"/>
                            <a:t>111.8190 [m/s]</a:t>
                          </a:r>
                        </a:p>
                      </a:txBody>
                      <a:tcPr anchor="ctr"/>
                    </a:tc>
                    <a:extLst>
                      <a:ext uri="{0D108BD9-81ED-4DB2-BD59-A6C34878D82A}">
                        <a16:rowId xmlns:a16="http://schemas.microsoft.com/office/drawing/2014/main" val="1156657465"/>
                      </a:ext>
                    </a:extLst>
                  </a:tr>
                  <a:tr h="360613">
                    <a:tc>
                      <a:txBody>
                        <a:bodyPr/>
                        <a:lstStyle/>
                        <a:p>
                          <a:endParaRPr lang="en-US"/>
                        </a:p>
                      </a:txBody>
                      <a:tcPr anchor="ctr">
                        <a:blipFill>
                          <a:blip r:embed="rId3"/>
                          <a:stretch>
                            <a:fillRect t="-716949" r="-96842" b="-1013559"/>
                          </a:stretch>
                        </a:blipFill>
                      </a:tcPr>
                    </a:tc>
                    <a:tc>
                      <a:txBody>
                        <a:bodyPr/>
                        <a:lstStyle/>
                        <a:p>
                          <a:pPr algn="ctr"/>
                          <a:r>
                            <a:rPr lang="en-US" sz="1400"/>
                            <a:t>0.1279 [m/s]</a:t>
                          </a:r>
                        </a:p>
                      </a:txBody>
                      <a:tcPr anchor="ctr"/>
                    </a:tc>
                    <a:extLst>
                      <a:ext uri="{0D108BD9-81ED-4DB2-BD59-A6C34878D82A}">
                        <a16:rowId xmlns:a16="http://schemas.microsoft.com/office/drawing/2014/main" val="1106419303"/>
                      </a:ext>
                    </a:extLst>
                  </a:tr>
                  <a:tr h="360613">
                    <a:tc>
                      <a:txBody>
                        <a:bodyPr/>
                        <a:lstStyle/>
                        <a:p>
                          <a:endParaRPr lang="en-US"/>
                        </a:p>
                      </a:txBody>
                      <a:tcPr anchor="ctr">
                        <a:blipFill>
                          <a:blip r:embed="rId3"/>
                          <a:stretch>
                            <a:fillRect t="-816949" r="-96842" b="-913559"/>
                          </a:stretch>
                        </a:blipFill>
                      </a:tcPr>
                    </a:tc>
                    <a:tc>
                      <a:txBody>
                        <a:bodyPr/>
                        <a:lstStyle/>
                        <a:p>
                          <a:pPr algn="ctr"/>
                          <a:r>
                            <a:rPr lang="en-US" sz="1400"/>
                            <a:t>111.7960 [m/s]</a:t>
                          </a:r>
                        </a:p>
                      </a:txBody>
                      <a:tcPr anchor="ctr"/>
                    </a:tc>
                    <a:extLst>
                      <a:ext uri="{0D108BD9-81ED-4DB2-BD59-A6C34878D82A}">
                        <a16:rowId xmlns:a16="http://schemas.microsoft.com/office/drawing/2014/main" val="2679563418"/>
                      </a:ext>
                    </a:extLst>
                  </a:tr>
                  <a:tr h="360613">
                    <a:tc>
                      <a:txBody>
                        <a:bodyPr/>
                        <a:lstStyle/>
                        <a:p>
                          <a:endParaRPr lang="en-US"/>
                        </a:p>
                      </a:txBody>
                      <a:tcPr anchor="ctr">
                        <a:blipFill>
                          <a:blip r:embed="rId3"/>
                          <a:stretch>
                            <a:fillRect t="-916949" r="-96842" b="-813559"/>
                          </a:stretch>
                        </a:blipFill>
                      </a:tcPr>
                    </a:tc>
                    <a:tc>
                      <a:txBody>
                        <a:bodyPr/>
                        <a:lstStyle/>
                        <a:p>
                          <a:pPr algn="ctr"/>
                          <a:r>
                            <a:rPr lang="en-US" sz="1400"/>
                            <a:t>317.2150 [m/s]</a:t>
                          </a:r>
                        </a:p>
                      </a:txBody>
                      <a:tcPr anchor="ctr"/>
                    </a:tc>
                    <a:extLst>
                      <a:ext uri="{0D108BD9-81ED-4DB2-BD59-A6C34878D82A}">
                        <a16:rowId xmlns:a16="http://schemas.microsoft.com/office/drawing/2014/main" val="255609429"/>
                      </a:ext>
                    </a:extLst>
                  </a:tr>
                  <a:tr h="360613">
                    <a:tc>
                      <a:txBody>
                        <a:bodyPr/>
                        <a:lstStyle/>
                        <a:p>
                          <a:endParaRPr lang="en-US"/>
                        </a:p>
                      </a:txBody>
                      <a:tcPr anchor="ctr">
                        <a:blipFill>
                          <a:blip r:embed="rId3"/>
                          <a:stretch>
                            <a:fillRect t="-1000000" r="-96842" b="-700000"/>
                          </a:stretch>
                        </a:blipFill>
                      </a:tcPr>
                    </a:tc>
                    <a:tc>
                      <a:txBody>
                        <a:bodyPr/>
                        <a:lstStyle/>
                        <a:p>
                          <a:pPr algn="ctr"/>
                          <a:r>
                            <a:rPr lang="en-US" sz="1400"/>
                            <a:t>-296.6710 [m/s]</a:t>
                          </a:r>
                        </a:p>
                      </a:txBody>
                      <a:tcPr anchor="ctr"/>
                    </a:tc>
                    <a:extLst>
                      <a:ext uri="{0D108BD9-81ED-4DB2-BD59-A6C34878D82A}">
                        <a16:rowId xmlns:a16="http://schemas.microsoft.com/office/drawing/2014/main" val="1546020826"/>
                      </a:ext>
                    </a:extLst>
                  </a:tr>
                  <a:tr h="360613">
                    <a:tc>
                      <a:txBody>
                        <a:bodyPr/>
                        <a:lstStyle/>
                        <a:p>
                          <a:endParaRPr lang="en-US"/>
                        </a:p>
                      </a:txBody>
                      <a:tcPr anchor="ctr">
                        <a:blipFill>
                          <a:blip r:embed="rId3"/>
                          <a:stretch>
                            <a:fillRect t="-1118644" r="-96842" b="-611864"/>
                          </a:stretch>
                        </a:blipFill>
                      </a:tcPr>
                    </a:tc>
                    <a:tc>
                      <a:txBody>
                        <a:bodyPr/>
                        <a:lstStyle/>
                        <a:p>
                          <a:pPr algn="ctr"/>
                          <a:r>
                            <a:rPr lang="en-US" sz="1400"/>
                            <a:t>-69.1808 [degrees]</a:t>
                          </a:r>
                        </a:p>
                      </a:txBody>
                      <a:tcPr anchor="ctr"/>
                    </a:tc>
                    <a:extLst>
                      <a:ext uri="{0D108BD9-81ED-4DB2-BD59-A6C34878D82A}">
                        <a16:rowId xmlns:a16="http://schemas.microsoft.com/office/drawing/2014/main" val="4108950832"/>
                      </a:ext>
                    </a:extLst>
                  </a:tr>
                  <a:tr h="360613">
                    <a:tc>
                      <a:txBody>
                        <a:bodyPr/>
                        <a:lstStyle/>
                        <a:p>
                          <a:endParaRPr lang="en-US"/>
                        </a:p>
                      </a:txBody>
                      <a:tcPr anchor="ctr">
                        <a:blipFill>
                          <a:blip r:embed="rId3"/>
                          <a:stretch>
                            <a:fillRect t="-1218644" r="-96842" b="-511864"/>
                          </a:stretch>
                        </a:blipFill>
                      </a:tcPr>
                    </a:tc>
                    <a:tc>
                      <a:txBody>
                        <a:bodyPr/>
                        <a:lstStyle/>
                        <a:p>
                          <a:pPr algn="ctr"/>
                          <a:r>
                            <a:rPr lang="en-US" sz="1400"/>
                            <a:t>113.1380 [m/s]</a:t>
                          </a:r>
                        </a:p>
                      </a:txBody>
                      <a:tcPr anchor="ctr"/>
                    </a:tc>
                    <a:extLst>
                      <a:ext uri="{0D108BD9-81ED-4DB2-BD59-A6C34878D82A}">
                        <a16:rowId xmlns:a16="http://schemas.microsoft.com/office/drawing/2014/main" val="609819894"/>
                      </a:ext>
                    </a:extLst>
                  </a:tr>
                  <a:tr h="360613">
                    <a:tc>
                      <a:txBody>
                        <a:bodyPr/>
                        <a:lstStyle/>
                        <a:p>
                          <a:endParaRPr lang="en-US"/>
                        </a:p>
                      </a:txBody>
                      <a:tcPr anchor="ctr">
                        <a:blipFill>
                          <a:blip r:embed="rId3"/>
                          <a:stretch>
                            <a:fillRect t="-1318644" r="-96842" b="-411864"/>
                          </a:stretch>
                        </a:blipFill>
                      </a:tcPr>
                    </a:tc>
                    <a:tc>
                      <a:txBody>
                        <a:bodyPr/>
                        <a:lstStyle/>
                        <a:p>
                          <a:pPr algn="ctr"/>
                          <a:r>
                            <a:rPr lang="en-US" sz="1400"/>
                            <a:t>38.8251 [m/s]</a:t>
                          </a:r>
                        </a:p>
                      </a:txBody>
                      <a:tcPr anchor="ctr"/>
                    </a:tc>
                    <a:extLst>
                      <a:ext uri="{0D108BD9-81ED-4DB2-BD59-A6C34878D82A}">
                        <a16:rowId xmlns:a16="http://schemas.microsoft.com/office/drawing/2014/main" val="92651133"/>
                      </a:ext>
                    </a:extLst>
                  </a:tr>
                  <a:tr h="360613">
                    <a:tc>
                      <a:txBody>
                        <a:bodyPr/>
                        <a:lstStyle/>
                        <a:p>
                          <a:endParaRPr lang="en-US"/>
                        </a:p>
                      </a:txBody>
                      <a:tcPr anchor="ctr">
                        <a:blipFill>
                          <a:blip r:embed="rId3"/>
                          <a:stretch>
                            <a:fillRect t="-1418644" r="-96842" b="-311864"/>
                          </a:stretch>
                        </a:blipFill>
                      </a:tcPr>
                    </a:tc>
                    <a:tc>
                      <a:txBody>
                        <a:bodyPr/>
                        <a:lstStyle/>
                        <a:p>
                          <a:pPr algn="ctr"/>
                          <a:r>
                            <a:rPr lang="en-US" sz="1400"/>
                            <a:t>105.4250 [m/s]</a:t>
                          </a:r>
                        </a:p>
                      </a:txBody>
                      <a:tcPr anchor="ctr"/>
                    </a:tc>
                    <a:extLst>
                      <a:ext uri="{0D108BD9-81ED-4DB2-BD59-A6C34878D82A}">
                        <a16:rowId xmlns:a16="http://schemas.microsoft.com/office/drawing/2014/main" val="752240114"/>
                      </a:ext>
                    </a:extLst>
                  </a:tr>
                  <a:tr h="360613">
                    <a:tc>
                      <a:txBody>
                        <a:bodyPr/>
                        <a:lstStyle/>
                        <a:p>
                          <a:endParaRPr lang="en-US"/>
                        </a:p>
                      </a:txBody>
                      <a:tcPr anchor="ctr">
                        <a:blipFill>
                          <a:blip r:embed="rId3"/>
                          <a:stretch>
                            <a:fillRect t="-1493333" r="-96842" b="-206667"/>
                          </a:stretch>
                        </a:blipFill>
                      </a:tcPr>
                    </a:tc>
                    <a:tc>
                      <a:txBody>
                        <a:bodyPr/>
                        <a:lstStyle/>
                        <a:p>
                          <a:pPr algn="ctr"/>
                          <a:r>
                            <a:rPr lang="en-US" sz="1400"/>
                            <a:t>279.0030 [m/s]</a:t>
                          </a:r>
                        </a:p>
                      </a:txBody>
                      <a:tcPr anchor="ctr"/>
                    </a:tc>
                    <a:extLst>
                      <a:ext uri="{0D108BD9-81ED-4DB2-BD59-A6C34878D82A}">
                        <a16:rowId xmlns:a16="http://schemas.microsoft.com/office/drawing/2014/main" val="2034732695"/>
                      </a:ext>
                    </a:extLst>
                  </a:tr>
                  <a:tr h="360613">
                    <a:tc>
                      <a:txBody>
                        <a:bodyPr/>
                        <a:lstStyle/>
                        <a:p>
                          <a:endParaRPr lang="en-US"/>
                        </a:p>
                      </a:txBody>
                      <a:tcPr anchor="ctr">
                        <a:blipFill>
                          <a:blip r:embed="rId3"/>
                          <a:stretch>
                            <a:fillRect t="-1620339" r="-96842" b="-110169"/>
                          </a:stretch>
                        </a:blipFill>
                      </a:tcPr>
                    </a:tc>
                    <a:tc>
                      <a:txBody>
                        <a:bodyPr/>
                        <a:lstStyle/>
                        <a:p>
                          <a:pPr algn="ctr"/>
                          <a:r>
                            <a:rPr lang="en-US" sz="1400"/>
                            <a:t>-257.9740 [m/s]</a:t>
                          </a:r>
                        </a:p>
                      </a:txBody>
                      <a:tcPr anchor="ctr"/>
                    </a:tc>
                    <a:extLst>
                      <a:ext uri="{0D108BD9-81ED-4DB2-BD59-A6C34878D82A}">
                        <a16:rowId xmlns:a16="http://schemas.microsoft.com/office/drawing/2014/main" val="4082050744"/>
                      </a:ext>
                    </a:extLst>
                  </a:tr>
                  <a:tr h="360613">
                    <a:tc>
                      <a:txBody>
                        <a:bodyPr/>
                        <a:lstStyle/>
                        <a:p>
                          <a:endParaRPr lang="en-US"/>
                        </a:p>
                      </a:txBody>
                      <a:tcPr anchor="ctr">
                        <a:blipFill>
                          <a:blip r:embed="rId3"/>
                          <a:stretch>
                            <a:fillRect t="-1720339" r="-96842" b="-10169"/>
                          </a:stretch>
                        </a:blipFill>
                      </a:tcPr>
                    </a:tc>
                    <a:tc>
                      <a:txBody>
                        <a:bodyPr/>
                        <a:lstStyle/>
                        <a:p>
                          <a:pPr algn="ctr"/>
                          <a:r>
                            <a:rPr lang="en-US" sz="1400"/>
                            <a:t>-67.5292 [degrees]</a:t>
                          </a:r>
                        </a:p>
                      </a:txBody>
                      <a:tcPr anchor="ctr"/>
                    </a:tc>
                    <a:extLst>
                      <a:ext uri="{0D108BD9-81ED-4DB2-BD59-A6C34878D82A}">
                        <a16:rowId xmlns:a16="http://schemas.microsoft.com/office/drawing/2014/main" val="1505715394"/>
                      </a:ext>
                    </a:extLst>
                  </a:tr>
                </a:tbl>
              </a:graphicData>
            </a:graphic>
          </p:graphicFrame>
        </mc:Fallback>
      </mc:AlternateContent>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9</a:t>
            </a:fld>
            <a:endParaRPr lang="en-US" dirty="0"/>
          </a:p>
        </p:txBody>
      </p:sp>
      <p:sp>
        <p:nvSpPr>
          <p:cNvPr id="2" name="Title 1">
            <a:extLst>
              <a:ext uri="{FF2B5EF4-FFF2-40B4-BE49-F238E27FC236}">
                <a16:creationId xmlns:a16="http://schemas.microsoft.com/office/drawing/2014/main" id="{8E04EBE7-423D-D4BE-47E9-A74E641AA402}"/>
              </a:ext>
            </a:extLst>
          </p:cNvPr>
          <p:cNvSpPr txBox="1">
            <a:spLocks/>
          </p:cNvSpPr>
          <p:nvPr/>
        </p:nvSpPr>
        <p:spPr>
          <a:xfrm>
            <a:off x="6374934" y="308939"/>
            <a:ext cx="5655197" cy="448990"/>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dirty="0"/>
              <a:t>Results from </a:t>
            </a:r>
            <a:r>
              <a:rPr lang="en-US" dirty="0" err="1"/>
              <a:t>cfd</a:t>
            </a:r>
            <a:r>
              <a:rPr lang="en-US" dirty="0"/>
              <a:t>-post</a:t>
            </a:r>
          </a:p>
        </p:txBody>
      </p:sp>
    </p:spTree>
    <p:extLst>
      <p:ext uri="{BB962C8B-B14F-4D97-AF65-F5344CB8AC3E}">
        <p14:creationId xmlns:p14="http://schemas.microsoft.com/office/powerpoint/2010/main" val="2791821786"/>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49168DCE-134F-4610-A6AA-88CEBE8D71D2}">
  <ds:schemaRefs>
    <ds:schemaRef ds:uri="http://schemas.microsoft.com/office/infopath/2007/PartnerControls"/>
    <ds:schemaRef ds:uri="http://purl.org/dc/elements/1.1/"/>
    <ds:schemaRef ds:uri="http://purl.org/dc/dcmitype/"/>
    <ds:schemaRef ds:uri="http://www.w3.org/XML/1998/namespace"/>
    <ds:schemaRef ds:uri="71af3243-3dd4-4a8d-8c0d-dd76da1f02a5"/>
    <ds:schemaRef ds:uri="http://schemas.microsoft.com/office/2006/metadata/properties"/>
    <ds:schemaRef ds:uri="http://schemas.microsoft.com/office/2006/documentManagement/types"/>
    <ds:schemaRef ds:uri="http://purl.org/dc/terms/"/>
    <ds:schemaRef ds:uri="http://schemas.openxmlformats.org/package/2006/metadata/core-properties"/>
    <ds:schemaRef ds:uri="230e9df3-be65-4c73-a93b-d1236ebd677e"/>
    <ds:schemaRef ds:uri="16c05727-aa75-4e4a-9b5f-8a80a1165891"/>
    <ds:schemaRef ds:uri="http://schemas.microsoft.com/sharepoint/v3"/>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{C5685E81-90A5-4953-BA76-42348FFE2A9A}tf67328976_win32</Template>
  <TotalTime>3704</TotalTime>
  <Words>496</Words>
  <Application>Microsoft Office PowerPoint</Application>
  <PresentationFormat>Widescreen</PresentationFormat>
  <Paragraphs>98</Paragraphs>
  <Slides>12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Cambria Math</vt:lpstr>
      <vt:lpstr>Tenorite</vt:lpstr>
      <vt:lpstr>verdana</vt:lpstr>
      <vt:lpstr>Custom</vt:lpstr>
      <vt:lpstr>Aerodynamic design of an axial fan stage   TEAGAN kILIAN </vt:lpstr>
      <vt:lpstr>Design Requirements</vt:lpstr>
      <vt:lpstr>Ansys vista afd inputs</vt:lpstr>
      <vt:lpstr>Ansys vista afd results: Mean line and design </vt:lpstr>
      <vt:lpstr>Turbo-grid mesh</vt:lpstr>
      <vt:lpstr>Boundary conditions in ansys cfx</vt:lpstr>
      <vt:lpstr>Cfx-solver: convergence plot</vt:lpstr>
      <vt:lpstr>Results from cfd-post</vt:lpstr>
      <vt:lpstr>PowerPoint Presentation</vt:lpstr>
      <vt:lpstr>Results from cfd-post</vt:lpstr>
      <vt:lpstr>Results from cfd-post</vt:lpstr>
      <vt:lpstr>Workbench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Aerodynamic design of an axial fan stage   TEAGAN kILIAN </dc:title>
  <dc:creator>Teagan L Kilian</dc:creator>
  <cp:lastModifiedBy>Teagan L Kilian</cp:lastModifiedBy>
  <cp:revision>1</cp:revision>
  <dcterms:created xsi:type="dcterms:W3CDTF">2024-04-10T20:16:56Z</dcterms:created>
  <dcterms:modified xsi:type="dcterms:W3CDTF">2024-04-16T00:59:23Z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