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BE498-CA5F-4A01-8A83-1E579D71697D}" v="2914" dt="2021-04-14T21:30:43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5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0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0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4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6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7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sr-Latn-RS">
                <a:solidFill>
                  <a:schemeClr val="tx1"/>
                </a:solidFill>
              </a:rPr>
              <a:t>Obrada</a:t>
            </a:r>
            <a:br>
              <a:rPr lang="sr-Latn-RS">
                <a:solidFill>
                  <a:schemeClr val="tx1"/>
                </a:solidFill>
              </a:rPr>
            </a:br>
            <a:r>
              <a:rPr lang="sr-Latn-RS">
                <a:solidFill>
                  <a:schemeClr val="tx1"/>
                </a:solidFill>
              </a:rPr>
              <a:t>upita u</a:t>
            </a:r>
            <a:br>
              <a:rPr lang="sr-Latn-RS">
                <a:solidFill>
                  <a:schemeClr val="tx1"/>
                </a:solidFill>
              </a:rPr>
            </a:br>
            <a:r>
              <a:rPr lang="sr-Latn-RS">
                <a:solidFill>
                  <a:schemeClr val="tx1"/>
                </a:solidFill>
              </a:rPr>
              <a:t>mysql-u</a:t>
            </a:r>
            <a:endParaRPr lang="sr-Latn-RS" sz="6600">
              <a:solidFill>
                <a:schemeClr val="tx1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sr-Latn-RS" sz="2000" dirty="0"/>
              <a:t>Teodora</a:t>
            </a:r>
            <a:endParaRPr lang="sr-Latn-RS" dirty="0"/>
          </a:p>
          <a:p>
            <a:pPr algn="l"/>
            <a:r>
              <a:rPr lang="sr-Latn-RS" sz="2000" dirty="0" err="1"/>
              <a:t>Hafner</a:t>
            </a:r>
          </a:p>
          <a:p>
            <a:pPr algn="l"/>
            <a:r>
              <a:rPr lang="sr-Latn-RS" sz="2000" dirty="0"/>
              <a:t>1237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D41D1E-1B91-4C48-832F-EF202A6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 err="1">
                <a:solidFill>
                  <a:schemeClr val="tx1"/>
                </a:solidFill>
              </a:rPr>
              <a:t>Optimizator</a:t>
            </a:r>
            <a:r>
              <a:rPr lang="en-US" cap="all" spc="-100" dirty="0">
                <a:solidFill>
                  <a:schemeClr val="tx1"/>
                </a:solidFill>
              </a:rPr>
              <a:t> – </a:t>
            </a:r>
            <a:r>
              <a:rPr lang="en-US" cap="all" spc="-100" dirty="0" err="1">
                <a:solidFill>
                  <a:schemeClr val="tx1"/>
                </a:solidFill>
              </a:rPr>
              <a:t>verzija</a:t>
            </a:r>
            <a:r>
              <a:rPr lang="en-US" cap="all" spc="-100">
                <a:solidFill>
                  <a:schemeClr val="tx1"/>
                </a:solidFill>
              </a:rPr>
              <a:t> 3</a:t>
            </a: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03AAD2F8-9102-4259-9CFA-AC4D15009893}"/>
              </a:ext>
            </a:extLst>
          </p:cNvPr>
          <p:cNvSpPr txBox="1"/>
          <p:nvPr/>
        </p:nvSpPr>
        <p:spPr>
          <a:xfrm>
            <a:off x="288099" y="4108537"/>
            <a:ext cx="40897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b="1" dirty="0">
                <a:ea typeface="+mn-lt"/>
                <a:cs typeface="+mn-lt"/>
              </a:rPr>
              <a:t>EXPLAIN SELECT </a:t>
            </a:r>
            <a:r>
              <a:rPr lang="sr-Latn-RS" b="1" dirty="0" err="1">
                <a:ea typeface="+mn-lt"/>
                <a:cs typeface="+mn-lt"/>
              </a:rPr>
              <a:t>count</a:t>
            </a:r>
            <a:r>
              <a:rPr lang="sr-Latn-RS" b="1" dirty="0">
                <a:ea typeface="+mn-lt"/>
                <a:cs typeface="+mn-lt"/>
              </a:rPr>
              <a:t>(*)</a:t>
            </a:r>
          </a:p>
          <a:p>
            <a:r>
              <a:rPr lang="sr-Latn-RS" b="1" dirty="0">
                <a:ea typeface="+mn-lt"/>
                <a:cs typeface="+mn-lt"/>
              </a:rPr>
              <a:t>FROM </a:t>
            </a:r>
            <a:r>
              <a:rPr lang="sr-Latn-RS" b="1" dirty="0" err="1">
                <a:ea typeface="+mn-lt"/>
                <a:cs typeface="+mn-lt"/>
              </a:rPr>
              <a:t>customer</a:t>
            </a:r>
            <a:r>
              <a:rPr lang="sr-Latn-RS" b="1" dirty="0">
                <a:ea typeface="+mn-lt"/>
                <a:cs typeface="+mn-lt"/>
              </a:rPr>
              <a:t> c FORCE KEY(PRIMARY) STRAIGHT_JOIN </a:t>
            </a:r>
            <a:r>
              <a:rPr lang="sr-Latn-RS" b="1" dirty="0" err="1">
                <a:ea typeface="+mn-lt"/>
                <a:cs typeface="+mn-lt"/>
              </a:rPr>
              <a:t>orders</a:t>
            </a:r>
            <a:r>
              <a:rPr lang="sr-Latn-RS" b="1" dirty="0">
                <a:ea typeface="+mn-lt"/>
                <a:cs typeface="+mn-lt"/>
              </a:rPr>
              <a:t> o </a:t>
            </a:r>
            <a:endParaRPr lang="sr-Latn-RS" dirty="0"/>
          </a:p>
          <a:p>
            <a:r>
              <a:rPr lang="sr-Latn-RS" b="1" dirty="0">
                <a:ea typeface="+mn-lt"/>
                <a:cs typeface="+mn-lt"/>
              </a:rPr>
              <a:t>WHERE </a:t>
            </a:r>
            <a:r>
              <a:rPr lang="sr-Latn-RS" b="1" dirty="0" err="1">
                <a:ea typeface="+mn-lt"/>
                <a:cs typeface="+mn-lt"/>
              </a:rPr>
              <a:t>o.customer_id</a:t>
            </a:r>
            <a:r>
              <a:rPr lang="sr-Latn-RS" b="1" dirty="0">
                <a:ea typeface="+mn-lt"/>
                <a:cs typeface="+mn-lt"/>
              </a:rPr>
              <a:t> = c.id AND </a:t>
            </a:r>
            <a:r>
              <a:rPr lang="sr-Latn-RS" b="1" dirty="0" err="1">
                <a:ea typeface="+mn-lt"/>
                <a:cs typeface="+mn-lt"/>
              </a:rPr>
              <a:t>c.state</a:t>
            </a:r>
            <a:r>
              <a:rPr lang="sr-Latn-RS" b="1" dirty="0">
                <a:ea typeface="+mn-lt"/>
                <a:cs typeface="+mn-lt"/>
              </a:rPr>
              <a:t> = 'UT' \G</a:t>
            </a:r>
            <a:endParaRPr lang="sr-Latn-RS" b="1" dirty="0"/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ED5EF677-097D-4B4C-82E9-9DAE561F4731}"/>
              </a:ext>
            </a:extLst>
          </p:cNvPr>
          <p:cNvSpPr txBox="1"/>
          <p:nvPr/>
        </p:nvSpPr>
        <p:spPr>
          <a:xfrm>
            <a:off x="6832948" y="6029195"/>
            <a:ext cx="46221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solidFill>
                  <a:srgbClr val="000000"/>
                </a:solidFill>
              </a:rPr>
              <a:t>Ukupan broj redova za obradu :</a:t>
            </a:r>
          </a:p>
          <a:p>
            <a:r>
              <a:rPr lang="sr-Latn-RS" dirty="0">
                <a:solidFill>
                  <a:srgbClr val="000000"/>
                </a:solidFill>
              </a:rPr>
              <a:t>3 913 * 5 =19 565</a:t>
            </a:r>
            <a:endParaRPr lang="sr-Latn-RS" dirty="0">
              <a:ea typeface="+mn-lt"/>
              <a:cs typeface="+mn-lt"/>
            </a:endParaRPr>
          </a:p>
        </p:txBody>
      </p:sp>
      <p:pic>
        <p:nvPicPr>
          <p:cNvPr id="6" name="Slika 7" descr="Slika na kojoj se nalazi sto&#10;&#10;Opis je automatski generisan">
            <a:extLst>
              <a:ext uri="{FF2B5EF4-FFF2-40B4-BE49-F238E27FC236}">
                <a16:creationId xmlns:a16="http://schemas.microsoft.com/office/drawing/2014/main" id="{036262D8-CCF0-4FA7-822D-688D2DE8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18" y="438933"/>
            <a:ext cx="5824602" cy="51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26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22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E8719929-BF09-489D-84B7-6BBB69CA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72" y="133626"/>
            <a:ext cx="5182432" cy="6535430"/>
          </a:xfrm>
          <a:prstGeom prst="rect">
            <a:avLst/>
          </a:prstGeom>
        </p:spPr>
      </p:pic>
      <p:sp>
        <p:nvSpPr>
          <p:cNvPr id="43" name="Rectangle 28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53BDB66-E1A4-4E19-924C-E09858D2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chemeClr val="bg1"/>
                </a:solidFill>
              </a:rPr>
              <a:t>Zaključak</a:t>
            </a: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34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8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9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FB7695-D6E5-470B-9500-1FA0DA6AE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8306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2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lika 8">
            <a:extLst>
              <a:ext uri="{FF2B5EF4-FFF2-40B4-BE49-F238E27FC236}">
                <a16:creationId xmlns:a16="http://schemas.microsoft.com/office/drawing/2014/main" id="{F43FF057-A927-492D-AAAB-CF29281B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8"/>
          <a:stretch/>
        </p:blipFill>
        <p:spPr>
          <a:xfrm>
            <a:off x="5731971" y="814202"/>
            <a:ext cx="5791973" cy="5365305"/>
          </a:xfrm>
          <a:prstGeom prst="rect">
            <a:avLst/>
          </a:prstGeom>
        </p:spPr>
      </p:pic>
      <p:sp>
        <p:nvSpPr>
          <p:cNvPr id="24" name="Rectangle 2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B671124-776E-49FD-99B3-23DA5E79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411347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tx1"/>
                </a:solidFill>
              </a:rPr>
              <a:t>Uvod</a:t>
            </a:r>
          </a:p>
        </p:txBody>
      </p:sp>
      <p:sp>
        <p:nvSpPr>
          <p:cNvPr id="28" name="Okvir za tekst 27">
            <a:extLst>
              <a:ext uri="{FF2B5EF4-FFF2-40B4-BE49-F238E27FC236}">
                <a16:creationId xmlns:a16="http://schemas.microsoft.com/office/drawing/2014/main" id="{BDB532B9-9C8D-4550-A5FB-1AD24C1A1B70}"/>
              </a:ext>
            </a:extLst>
          </p:cNvPr>
          <p:cNvSpPr txBox="1"/>
          <p:nvPr/>
        </p:nvSpPr>
        <p:spPr>
          <a:xfrm>
            <a:off x="465550" y="2855935"/>
            <a:ext cx="383922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Koraci u obradi upita kod </a:t>
            </a:r>
            <a:r>
              <a:rPr lang="sr-Latn-RS" dirty="0" err="1"/>
              <a:t>MySQL</a:t>
            </a:r>
            <a:r>
              <a:rPr lang="sr-Latn-RS" dirty="0"/>
              <a:t>-a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Parsiranje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Provera keša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Optimizacija</a:t>
            </a:r>
          </a:p>
          <a:p>
            <a:pPr marL="285750" indent="-285750">
              <a:buFont typeface="Arial"/>
              <a:buChar char="•"/>
            </a:pPr>
            <a:r>
              <a:rPr lang="sr-Latn-RS" dirty="0"/>
              <a:t>Izvršavanje</a:t>
            </a:r>
          </a:p>
          <a:p>
            <a:pPr marL="285750" indent="-285750">
              <a:buFont typeface="Arial"/>
              <a:buChar char="•"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1231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57E1559-3202-4D98-A7A1-C0F22F3C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652" y="1420706"/>
            <a:ext cx="3466540" cy="4016587"/>
          </a:xfrm>
        </p:spPr>
        <p:txBody>
          <a:bodyPr>
            <a:normAutofit/>
          </a:bodyPr>
          <a:lstStyle/>
          <a:p>
            <a:r>
              <a:rPr lang="sr-Latn-RS"/>
              <a:t>Parsiranje</a:t>
            </a:r>
          </a:p>
        </p:txBody>
      </p: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CEB14FE-057E-4730-8371-92AE4E3C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sr-Latn-R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r-Latn-R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parser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sastoji se iz dva dela</a:t>
            </a:r>
          </a:p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Provera </a:t>
            </a:r>
            <a:r>
              <a:rPr lang="sr-Latn-R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sintakseprosleđenog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upita</a:t>
            </a:r>
          </a:p>
          <a:p>
            <a:pPr>
              <a:buClr>
                <a:srgbClr val="262626"/>
              </a:buClr>
            </a:pP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Proverava semantike prosleđenog upita</a:t>
            </a:r>
          </a:p>
        </p:txBody>
      </p:sp>
    </p:spTree>
    <p:extLst>
      <p:ext uri="{BB962C8B-B14F-4D97-AF65-F5344CB8AC3E}">
        <p14:creationId xmlns:p14="http://schemas.microsoft.com/office/powerpoint/2010/main" val="233415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398B902-F0BF-4950-8061-029BC6F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748" y="1420706"/>
            <a:ext cx="3466540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Parser – provera sintakse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85A854A-4BCC-4B75-B582-2A456B30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120" y="1420706"/>
            <a:ext cx="5243361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Leksički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analizator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razlaže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prosleđeni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tekst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tokene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Ova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provera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može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uhvatiti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prikazati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greške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vezane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za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sintaksne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greške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u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upitima</a:t>
            </a:r>
          </a:p>
          <a:p>
            <a:pPr marL="0" indent="0">
              <a:lnSpc>
                <a:spcPct val="100000"/>
              </a:lnSpc>
              <a:buClr>
                <a:srgbClr val="262626"/>
              </a:buClr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               SELECT *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FORM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customers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>
              <a:lnSpc>
                <a:spcPct val="100000"/>
              </a:lnSpc>
              <a:buClr>
                <a:srgbClr val="262626"/>
              </a:buClr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Generisani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tokeni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SELECT, *, FORM I customers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398B902-F0BF-4950-8061-029BC6F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748" y="1420706"/>
            <a:ext cx="3466540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Parser – </a:t>
            </a:r>
            <a:r>
              <a:rPr lang="en-US" err="1"/>
              <a:t>provera</a:t>
            </a:r>
            <a:r>
              <a:rPr lang="en-US"/>
              <a:t> </a:t>
            </a:r>
            <a:r>
              <a:rPr lang="en-US" err="1"/>
              <a:t>semantike</a:t>
            </a:r>
            <a:endParaRPr lang="en-US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85A854A-4BCC-4B75-B582-2A456B30F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1627" y="1420706"/>
            <a:ext cx="5159854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ea typeface="+mn-lt"/>
                <a:cs typeface="+mn-lt"/>
              </a:rPr>
              <a:t>Koristi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modul</a:t>
            </a:r>
            <a:r>
              <a:rPr lang="en-US" dirty="0">
                <a:ea typeface="+mn-lt"/>
                <a:cs typeface="+mn-lt"/>
              </a:rPr>
              <a:t> za </a:t>
            </a:r>
            <a:r>
              <a:rPr lang="en-US" dirty="0" err="1">
                <a:ea typeface="+mn-lt"/>
                <a:cs typeface="+mn-lt"/>
              </a:rPr>
              <a:t>gramatička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pravila</a:t>
            </a:r>
            <a:r>
              <a:rPr lang="en-US" dirty="0">
                <a:ea typeface="+mn-lt"/>
                <a:cs typeface="+mn-lt"/>
              </a:rPr>
              <a:t> I  </a:t>
            </a:r>
            <a:r>
              <a:rPr lang="en-US" dirty="0" err="1">
                <a:ea typeface="+mn-lt"/>
                <a:cs typeface="+mn-lt"/>
              </a:rPr>
              <a:t>traži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kombinaciju</a:t>
            </a:r>
            <a:r>
              <a:rPr lang="en-US" dirty="0">
                <a:ea typeface="+mn-lt"/>
                <a:cs typeface="+mn-lt"/>
              </a:rPr>
              <a:t> SQL </a:t>
            </a:r>
            <a:r>
              <a:rPr lang="en-US" dirty="0" err="1">
                <a:ea typeface="+mn-lt"/>
                <a:cs typeface="+mn-lt"/>
              </a:rPr>
              <a:t>gramatičkih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pravila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generišu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dobijenu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sekvencu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tokena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Ovim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kreira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stablo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razlaganja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(parse tree)</a:t>
            </a:r>
          </a:p>
          <a:p>
            <a:pPr>
              <a:lnSpc>
                <a:spcPct val="100000"/>
              </a:lnSpc>
              <a:buClr>
                <a:srgbClr val="262626"/>
              </a:buClr>
            </a:pPr>
            <a:r>
              <a:rPr lang="en-US" dirty="0">
                <a:solidFill>
                  <a:srgbClr val="000000"/>
                </a:solidFill>
              </a:rPr>
              <a:t>Ova </a:t>
            </a:r>
            <a:r>
              <a:rPr lang="en-US" dirty="0" err="1">
                <a:solidFill>
                  <a:srgbClr val="000000"/>
                </a:solidFill>
              </a:rPr>
              <a:t>provera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može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uhvatiti</a:t>
            </a:r>
            <a:r>
              <a:rPr lang="en-US" dirty="0">
                <a:solidFill>
                  <a:srgbClr val="000000"/>
                </a:solidFill>
              </a:rPr>
              <a:t> I </a:t>
            </a:r>
            <a:r>
              <a:rPr lang="en-US" dirty="0" err="1">
                <a:solidFill>
                  <a:srgbClr val="000000"/>
                </a:solidFill>
              </a:rPr>
              <a:t>prikazati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semantičke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greske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poput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referenciranja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nepostojeće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tabele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err="1">
                <a:solidFill>
                  <a:srgbClr val="000000"/>
                </a:solidFill>
              </a:rPr>
              <a:t>ili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kolone</a:t>
            </a:r>
          </a:p>
        </p:txBody>
      </p:sp>
    </p:spTree>
    <p:extLst>
      <p:ext uri="{BB962C8B-B14F-4D97-AF65-F5344CB8AC3E}">
        <p14:creationId xmlns:p14="http://schemas.microsoft.com/office/powerpoint/2010/main" val="351553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7D233D2-5175-4B73-85B5-E1F42803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sr-Latn-RS"/>
              <a:t>Keširanje upita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D9828F2-B27D-48FE-B8A5-592C3DE4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dirty="0"/>
              <a:t>Za svaki izvršeni upit generiše se </a:t>
            </a:r>
            <a:r>
              <a:rPr lang="sr-Latn-RS" dirty="0" err="1"/>
              <a:t>heš</a:t>
            </a:r>
            <a:r>
              <a:rPr lang="sr-Latn-RS" dirty="0"/>
              <a:t> kod</a:t>
            </a:r>
          </a:p>
          <a:p>
            <a:pPr>
              <a:buClr>
                <a:srgbClr val="262626"/>
              </a:buClr>
            </a:pPr>
            <a:r>
              <a:rPr lang="sr-Latn-RS" dirty="0"/>
              <a:t>Ako postoji </a:t>
            </a:r>
            <a:r>
              <a:rPr lang="sr-Latn-RS" dirty="0" err="1"/>
              <a:t>heš</a:t>
            </a:r>
            <a:r>
              <a:rPr lang="sr-Latn-RS" dirty="0"/>
              <a:t> kod u kešu za upit koji se trenutno prosleđuje, on ne prolazi dodatnu obradu već se preuzima rezultat upita iz keša</a:t>
            </a:r>
          </a:p>
          <a:p>
            <a:pPr marL="0" indent="0">
              <a:buClr>
                <a:srgbClr val="262626"/>
              </a:buClr>
              <a:buNone/>
            </a:pPr>
            <a:endParaRPr lang="sr-Latn-RS" dirty="0"/>
          </a:p>
          <a:p>
            <a:pPr>
              <a:buClr>
                <a:srgbClr val="262626"/>
              </a:buClr>
            </a:pPr>
            <a:r>
              <a:rPr lang="sr-Latn-RS" dirty="0"/>
              <a:t>Senzitivan na trivijalne varijacije u tekstu, varijacije u belinama na početku upita...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sr-Latn-RS" b="1" dirty="0">
                <a:ea typeface="+mn-lt"/>
                <a:cs typeface="+mn-lt"/>
              </a:rPr>
              <a:t>SELECT * FROM table </a:t>
            </a:r>
            <a:r>
              <a:rPr lang="sr-Latn-RS" dirty="0">
                <a:ea typeface="+mn-lt"/>
                <a:cs typeface="+mn-lt"/>
              </a:rPr>
              <a:t> se razlikuje od upita </a:t>
            </a:r>
            <a:r>
              <a:rPr lang="sr-Latn-RS" b="1" dirty="0" err="1">
                <a:ea typeface="+mn-lt"/>
                <a:cs typeface="+mn-lt"/>
              </a:rPr>
              <a:t>select</a:t>
            </a:r>
            <a:r>
              <a:rPr lang="sr-Latn-RS" b="1" dirty="0">
                <a:ea typeface="+mn-lt"/>
                <a:cs typeface="+mn-lt"/>
              </a:rPr>
              <a:t> * FROM table</a:t>
            </a:r>
            <a:endParaRPr lang="sr-Latn-RS" dirty="0"/>
          </a:p>
          <a:p>
            <a:pPr marL="0" indent="0">
              <a:buNone/>
            </a:pPr>
            <a:endParaRPr lang="sr-Latn-RS" b="1" dirty="0"/>
          </a:p>
          <a:p>
            <a:pPr>
              <a:buClr>
                <a:srgbClr val="262626"/>
              </a:buClr>
            </a:pPr>
            <a:r>
              <a:rPr lang="sr-Latn-RS" dirty="0"/>
              <a:t> upite koji poseduje komentare na početku...</a:t>
            </a:r>
          </a:p>
          <a:p>
            <a:pPr marL="0" indent="0">
              <a:buNone/>
            </a:pPr>
            <a:r>
              <a:rPr lang="sr-Latn-RS" b="1" dirty="0">
                <a:ea typeface="+mn-lt"/>
                <a:cs typeface="+mn-lt"/>
              </a:rPr>
              <a:t>/* &lt;b&gt;</a:t>
            </a:r>
            <a:r>
              <a:rPr lang="sr-Latn-RS" b="1" dirty="0" err="1">
                <a:ea typeface="+mn-lt"/>
                <a:cs typeface="+mn-lt"/>
              </a:rPr>
              <a:t>GetLatestStuff</a:t>
            </a:r>
            <a:r>
              <a:rPr lang="sr-Latn-RS" b="1" dirty="0">
                <a:ea typeface="+mn-lt"/>
                <a:cs typeface="+mn-lt"/>
              </a:rPr>
              <a:t>&lt;/b&gt; */ SELECT * FROM </a:t>
            </a:r>
            <a:r>
              <a:rPr lang="sr-Latn-RS" b="1" dirty="0" err="1">
                <a:ea typeface="+mn-lt"/>
                <a:cs typeface="+mn-lt"/>
              </a:rPr>
              <a:t>sometable</a:t>
            </a:r>
            <a:r>
              <a:rPr lang="sr-Latn-RS" b="1" dirty="0">
                <a:ea typeface="+mn-lt"/>
                <a:cs typeface="+mn-lt"/>
              </a:rPr>
              <a:t> WHERE …</a:t>
            </a:r>
            <a:endParaRPr lang="sr-Latn-RS" dirty="0"/>
          </a:p>
          <a:p>
            <a:pPr>
              <a:buClr>
                <a:srgbClr val="262626"/>
              </a:buClr>
            </a:pP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89798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550B267-3208-4360-A068-09FC8033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sr-Latn-RS" sz="4400">
                <a:solidFill>
                  <a:schemeClr val="tx1"/>
                </a:solidFill>
              </a:rPr>
              <a:t>Optimizator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02CACAC-FB1A-401E-B3B2-D7427B2C3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6440391" cy="547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2000" dirty="0" err="1">
                <a:ea typeface="+mn-lt"/>
                <a:cs typeface="+mn-lt"/>
              </a:rPr>
              <a:t>Optimizator</a:t>
            </a:r>
            <a:r>
              <a:rPr lang="sr-Latn-RS" sz="2000" dirty="0">
                <a:ea typeface="+mn-lt"/>
                <a:cs typeface="+mn-lt"/>
              </a:rPr>
              <a:t> je modul koji je zadužen da generiše planove izvršenja upita, odredi trošak svakog od njih i izabere najoptimalniji</a:t>
            </a:r>
            <a:endParaRPr lang="sr-Latn-RS" sz="20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buClr>
                <a:srgbClr val="262626"/>
              </a:buClr>
            </a:pPr>
            <a:r>
              <a:rPr lang="sr-Latn-RS" sz="2000" dirty="0">
                <a:ea typeface="+mn-lt"/>
                <a:cs typeface="+mn-lt"/>
              </a:rPr>
              <a:t>Posmatraćemo sledeći upit i pomoći naredbe EXPLAIN razmotriti tri plana izvršenja upita </a:t>
            </a:r>
          </a:p>
          <a:p>
            <a:pPr>
              <a:lnSpc>
                <a:spcPct val="110000"/>
              </a:lnSpc>
              <a:buNone/>
            </a:pPr>
            <a:endParaRPr lang="sr-Latn-RS" sz="20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buNone/>
            </a:pPr>
            <a:r>
              <a:rPr lang="sr-Latn-RS" sz="2000" b="1" dirty="0">
                <a:ea typeface="+mn-lt"/>
                <a:cs typeface="+mn-lt"/>
              </a:rPr>
              <a:t>SELECT </a:t>
            </a:r>
            <a:r>
              <a:rPr lang="sr-Latn-RS" sz="2000" b="1" err="1">
                <a:ea typeface="+mn-lt"/>
                <a:cs typeface="+mn-lt"/>
              </a:rPr>
              <a:t>count</a:t>
            </a:r>
            <a:r>
              <a:rPr lang="sr-Latn-RS" sz="2000" b="1" dirty="0">
                <a:ea typeface="+mn-lt"/>
                <a:cs typeface="+mn-lt"/>
              </a:rPr>
              <a:t>(*) </a:t>
            </a:r>
            <a:endParaRPr lang="sr-Latn-RS" sz="2000">
              <a:ea typeface="+mn-lt"/>
              <a:cs typeface="+mn-lt"/>
            </a:endParaRPr>
          </a:p>
          <a:p>
            <a:pPr>
              <a:lnSpc>
                <a:spcPct val="110000"/>
              </a:lnSpc>
              <a:buNone/>
            </a:pPr>
            <a:r>
              <a:rPr lang="sr-Latn-RS" sz="2000" b="1" dirty="0">
                <a:ea typeface="+mn-lt"/>
                <a:cs typeface="+mn-lt"/>
              </a:rPr>
              <a:t>FROM </a:t>
            </a:r>
            <a:r>
              <a:rPr lang="sr-Latn-RS" sz="2000" b="1" dirty="0" err="1">
                <a:ea typeface="+mn-lt"/>
                <a:cs typeface="+mn-lt"/>
              </a:rPr>
              <a:t>orders</a:t>
            </a:r>
            <a:r>
              <a:rPr lang="sr-Latn-RS" sz="2000" b="1" dirty="0">
                <a:ea typeface="+mn-lt"/>
                <a:cs typeface="+mn-lt"/>
              </a:rPr>
              <a:t> o, </a:t>
            </a:r>
            <a:r>
              <a:rPr lang="sr-Latn-RS" sz="2000" b="1" dirty="0" err="1">
                <a:ea typeface="+mn-lt"/>
                <a:cs typeface="+mn-lt"/>
              </a:rPr>
              <a:t>customer</a:t>
            </a:r>
            <a:r>
              <a:rPr lang="sr-Latn-RS" sz="2000" b="1" dirty="0">
                <a:ea typeface="+mn-lt"/>
                <a:cs typeface="+mn-lt"/>
              </a:rPr>
              <a:t> c </a:t>
            </a:r>
            <a:endParaRPr lang="sr-Latn-RS" sz="2000">
              <a:ea typeface="+mn-lt"/>
              <a:cs typeface="+mn-lt"/>
            </a:endParaRPr>
          </a:p>
          <a:p>
            <a:pPr>
              <a:lnSpc>
                <a:spcPct val="110000"/>
              </a:lnSpc>
              <a:buNone/>
            </a:pPr>
            <a:r>
              <a:rPr lang="sr-Latn-RS" sz="2000" b="1" dirty="0">
                <a:ea typeface="+mn-lt"/>
                <a:cs typeface="+mn-lt"/>
              </a:rPr>
              <a:t>WHERE </a:t>
            </a:r>
            <a:r>
              <a:rPr lang="sr-Latn-RS" sz="2000" b="1" dirty="0" err="1">
                <a:ea typeface="+mn-lt"/>
                <a:cs typeface="+mn-lt"/>
              </a:rPr>
              <a:t>o.customer_id</a:t>
            </a:r>
            <a:r>
              <a:rPr lang="sr-Latn-RS" sz="2000" b="1" dirty="0">
                <a:ea typeface="+mn-lt"/>
                <a:cs typeface="+mn-lt"/>
              </a:rPr>
              <a:t> = c.id AND </a:t>
            </a:r>
            <a:r>
              <a:rPr lang="sr-Latn-RS" sz="2000" b="1" dirty="0" err="1">
                <a:ea typeface="+mn-lt"/>
                <a:cs typeface="+mn-lt"/>
              </a:rPr>
              <a:t>c.state</a:t>
            </a:r>
            <a:r>
              <a:rPr lang="sr-Latn-RS" sz="2000" b="1" dirty="0">
                <a:ea typeface="+mn-lt"/>
                <a:cs typeface="+mn-lt"/>
              </a:rPr>
              <a:t> = 'UT'</a:t>
            </a:r>
            <a:endParaRPr lang="sr-Latn-RS" sz="2000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br>
              <a:rPr lang="en-US" sz="2000" dirty="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62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FC8C1455-365B-4051-ABBF-FA8ACF66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081" b="2"/>
          <a:stretch/>
        </p:blipFill>
        <p:spPr>
          <a:xfrm>
            <a:off x="5784164" y="887270"/>
            <a:ext cx="5280494" cy="48120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D41D1E-1B91-4C48-832F-EF202A6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tx1"/>
                </a:solidFill>
              </a:rPr>
              <a:t>Optimizator – verzija 1</a:t>
            </a:r>
          </a:p>
        </p:txBody>
      </p:sp>
      <p:sp>
        <p:nvSpPr>
          <p:cNvPr id="5" name="Okvir za tekst 4">
            <a:extLst>
              <a:ext uri="{FF2B5EF4-FFF2-40B4-BE49-F238E27FC236}">
                <a16:creationId xmlns:a16="http://schemas.microsoft.com/office/drawing/2014/main" id="{03AAD2F8-9102-4259-9CFA-AC4D15009893}"/>
              </a:ext>
            </a:extLst>
          </p:cNvPr>
          <p:cNvSpPr txBox="1"/>
          <p:nvPr/>
        </p:nvSpPr>
        <p:spPr>
          <a:xfrm>
            <a:off x="308976" y="3931085"/>
            <a:ext cx="3828788" cy="1520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indent="-182880">
              <a:lnSpc>
                <a:spcPct val="110000"/>
              </a:lnSpc>
              <a:spcBef>
                <a:spcPts val="900"/>
              </a:spcBef>
            </a:pPr>
            <a:r>
              <a:rPr lang="sr-Latn-RS" dirty="0">
                <a:ea typeface="+mn-lt"/>
                <a:cs typeface="+mn-lt"/>
              </a:rPr>
              <a:t>SELECT </a:t>
            </a:r>
            <a:r>
              <a:rPr lang="sr-Latn-RS" dirty="0" err="1">
                <a:ea typeface="+mn-lt"/>
                <a:cs typeface="+mn-lt"/>
              </a:rPr>
              <a:t>count</a:t>
            </a:r>
            <a:r>
              <a:rPr lang="sr-Latn-RS" dirty="0">
                <a:ea typeface="+mn-lt"/>
                <a:cs typeface="+mn-lt"/>
              </a:rPr>
              <a:t>(*) </a:t>
            </a:r>
            <a:endParaRPr lang="sr-Latn-RS">
              <a:ea typeface="+mn-lt"/>
              <a:cs typeface="+mn-lt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</a:pPr>
            <a:r>
              <a:rPr lang="sr-Latn-RS" dirty="0">
                <a:ea typeface="+mn-lt"/>
                <a:cs typeface="+mn-lt"/>
              </a:rPr>
              <a:t>FROM </a:t>
            </a:r>
            <a:r>
              <a:rPr lang="sr-Latn-RS" dirty="0" err="1">
                <a:ea typeface="+mn-lt"/>
                <a:cs typeface="+mn-lt"/>
              </a:rPr>
              <a:t>orders</a:t>
            </a:r>
            <a:r>
              <a:rPr lang="sr-Latn-RS" dirty="0">
                <a:ea typeface="+mn-lt"/>
                <a:cs typeface="+mn-lt"/>
              </a:rPr>
              <a:t> o, </a:t>
            </a:r>
            <a:r>
              <a:rPr lang="sr-Latn-RS" dirty="0" err="1">
                <a:ea typeface="+mn-lt"/>
                <a:cs typeface="+mn-lt"/>
              </a:rPr>
              <a:t>customer</a:t>
            </a:r>
            <a:r>
              <a:rPr lang="sr-Latn-RS" dirty="0">
                <a:ea typeface="+mn-lt"/>
                <a:cs typeface="+mn-lt"/>
              </a:rPr>
              <a:t> c </a:t>
            </a:r>
            <a:endParaRPr lang="sr-Latn-RS">
              <a:ea typeface="+mn-lt"/>
              <a:cs typeface="+mn-lt"/>
            </a:endParaRPr>
          </a:p>
          <a:p>
            <a:pPr marL="182880" indent="-182880">
              <a:lnSpc>
                <a:spcPct val="110000"/>
              </a:lnSpc>
              <a:spcBef>
                <a:spcPts val="900"/>
              </a:spcBef>
            </a:pPr>
            <a:r>
              <a:rPr lang="sr-Latn-RS" dirty="0">
                <a:ea typeface="+mn-lt"/>
                <a:cs typeface="+mn-lt"/>
              </a:rPr>
              <a:t>WHERE </a:t>
            </a:r>
            <a:r>
              <a:rPr lang="sr-Latn-RS" dirty="0" err="1">
                <a:ea typeface="+mn-lt"/>
                <a:cs typeface="+mn-lt"/>
              </a:rPr>
              <a:t>o.customer_id</a:t>
            </a:r>
            <a:r>
              <a:rPr lang="sr-Latn-RS" dirty="0">
                <a:ea typeface="+mn-lt"/>
                <a:cs typeface="+mn-lt"/>
              </a:rPr>
              <a:t> = c.id AND </a:t>
            </a:r>
            <a:r>
              <a:rPr lang="sr-Latn-RS" dirty="0" err="1">
                <a:ea typeface="+mn-lt"/>
                <a:cs typeface="+mn-lt"/>
              </a:rPr>
              <a:t>c.state</a:t>
            </a:r>
            <a:r>
              <a:rPr lang="sr-Latn-RS" dirty="0">
                <a:ea typeface="+mn-lt"/>
                <a:cs typeface="+mn-lt"/>
              </a:rPr>
              <a:t> = 'UT'</a:t>
            </a:r>
            <a:endParaRPr lang="sr-Latn-RS"/>
          </a:p>
        </p:txBody>
      </p:sp>
      <p:sp>
        <p:nvSpPr>
          <p:cNvPr id="6" name="Okvir za tekst 5">
            <a:extLst>
              <a:ext uri="{FF2B5EF4-FFF2-40B4-BE49-F238E27FC236}">
                <a16:creationId xmlns:a16="http://schemas.microsoft.com/office/drawing/2014/main" id="{2BAD6C9B-FD81-4306-A40B-64099DE0BBE0}"/>
              </a:ext>
            </a:extLst>
          </p:cNvPr>
          <p:cNvSpPr txBox="1"/>
          <p:nvPr/>
        </p:nvSpPr>
        <p:spPr>
          <a:xfrm>
            <a:off x="6832948" y="6029195"/>
            <a:ext cx="46221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solidFill>
                  <a:srgbClr val="000000"/>
                </a:solidFill>
              </a:rPr>
              <a:t>Ukupan broj redova za obradu :</a:t>
            </a:r>
          </a:p>
          <a:p>
            <a:r>
              <a:rPr lang="sr-Latn-RS" dirty="0">
                <a:solidFill>
                  <a:srgbClr val="000000"/>
                </a:solidFill>
              </a:rPr>
              <a:t>4 * 12 = 48</a:t>
            </a:r>
          </a:p>
        </p:txBody>
      </p:sp>
    </p:spTree>
    <p:extLst>
      <p:ext uri="{BB962C8B-B14F-4D97-AF65-F5344CB8AC3E}">
        <p14:creationId xmlns:p14="http://schemas.microsoft.com/office/powerpoint/2010/main" val="94210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8D41D1E-1B91-4C48-832F-EF202A6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 err="1">
                <a:solidFill>
                  <a:schemeClr val="tx1"/>
                </a:solidFill>
              </a:rPr>
              <a:t>Optimizator</a:t>
            </a:r>
            <a:r>
              <a:rPr lang="en-US" cap="all" spc="-100" dirty="0">
                <a:solidFill>
                  <a:schemeClr val="tx1"/>
                </a:solidFill>
              </a:rPr>
              <a:t> – </a:t>
            </a:r>
            <a:r>
              <a:rPr lang="en-US" cap="all" spc="-100" dirty="0" err="1">
                <a:solidFill>
                  <a:schemeClr val="tx1"/>
                </a:solidFill>
              </a:rPr>
              <a:t>verzija</a:t>
            </a:r>
            <a:r>
              <a:rPr lang="en-US" cap="all" spc="-100">
                <a:solidFill>
                  <a:schemeClr val="tx1"/>
                </a:solidFill>
              </a:rPr>
              <a:t> 2</a:t>
            </a:r>
          </a:p>
        </p:txBody>
      </p:sp>
      <p:sp>
        <p:nvSpPr>
          <p:cNvPr id="3" name="Okvir za tekst 2">
            <a:extLst>
              <a:ext uri="{FF2B5EF4-FFF2-40B4-BE49-F238E27FC236}">
                <a16:creationId xmlns:a16="http://schemas.microsoft.com/office/drawing/2014/main" id="{FB96985B-08E0-4793-8BBF-0CE7A1647737}"/>
              </a:ext>
            </a:extLst>
          </p:cNvPr>
          <p:cNvSpPr txBox="1"/>
          <p:nvPr/>
        </p:nvSpPr>
        <p:spPr>
          <a:xfrm>
            <a:off x="288099" y="4108537"/>
            <a:ext cx="408974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EXPLAIN SELECT </a:t>
            </a:r>
            <a:r>
              <a:rPr lang="sr-Latn-RS" dirty="0" err="1">
                <a:ea typeface="+mn-lt"/>
                <a:cs typeface="+mn-lt"/>
              </a:rPr>
              <a:t>count</a:t>
            </a:r>
            <a:r>
              <a:rPr lang="sr-Latn-RS" dirty="0">
                <a:ea typeface="+mn-lt"/>
                <a:cs typeface="+mn-lt"/>
              </a:rPr>
              <a:t>(*)</a:t>
            </a:r>
          </a:p>
          <a:p>
            <a:r>
              <a:rPr lang="sr-Latn-RS" dirty="0">
                <a:ea typeface="+mn-lt"/>
                <a:cs typeface="+mn-lt"/>
              </a:rPr>
              <a:t> FROM </a:t>
            </a:r>
            <a:r>
              <a:rPr lang="sr-Latn-RS" dirty="0" err="1">
                <a:ea typeface="+mn-lt"/>
                <a:cs typeface="+mn-lt"/>
              </a:rPr>
              <a:t>orders</a:t>
            </a:r>
            <a:r>
              <a:rPr lang="sr-Latn-RS" dirty="0">
                <a:ea typeface="+mn-lt"/>
                <a:cs typeface="+mn-lt"/>
              </a:rPr>
              <a:t> o STRAIGHT_JOIN </a:t>
            </a:r>
            <a:r>
              <a:rPr lang="sr-Latn-RS" dirty="0" err="1">
                <a:ea typeface="+mn-lt"/>
                <a:cs typeface="+mn-lt"/>
              </a:rPr>
              <a:t>customer</a:t>
            </a:r>
            <a:r>
              <a:rPr lang="sr-Latn-RS" dirty="0">
                <a:ea typeface="+mn-lt"/>
                <a:cs typeface="+mn-lt"/>
              </a:rPr>
              <a:t> c 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WHERE </a:t>
            </a:r>
            <a:r>
              <a:rPr lang="sr-Latn-RS" dirty="0" err="1">
                <a:ea typeface="+mn-lt"/>
                <a:cs typeface="+mn-lt"/>
              </a:rPr>
              <a:t>o.customer_id</a:t>
            </a:r>
            <a:r>
              <a:rPr lang="sr-Latn-RS" dirty="0">
                <a:ea typeface="+mn-lt"/>
                <a:cs typeface="+mn-lt"/>
              </a:rPr>
              <a:t> = c.id AND </a:t>
            </a:r>
            <a:r>
              <a:rPr lang="sr-Latn-RS" dirty="0" err="1">
                <a:ea typeface="+mn-lt"/>
                <a:cs typeface="+mn-lt"/>
              </a:rPr>
              <a:t>c.state</a:t>
            </a:r>
            <a:r>
              <a:rPr lang="sr-Latn-RS" dirty="0">
                <a:ea typeface="+mn-lt"/>
                <a:cs typeface="+mn-lt"/>
              </a:rPr>
              <a:t> = 'UT' \G</a:t>
            </a:r>
            <a:endParaRPr lang="sr-Latn-RS" dirty="0"/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BA98A248-2411-4966-AF17-E8776D0B268C}"/>
              </a:ext>
            </a:extLst>
          </p:cNvPr>
          <p:cNvSpPr txBox="1"/>
          <p:nvPr/>
        </p:nvSpPr>
        <p:spPr>
          <a:xfrm>
            <a:off x="6832948" y="6029195"/>
            <a:ext cx="46221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solidFill>
                  <a:srgbClr val="000000"/>
                </a:solidFill>
              </a:rPr>
              <a:t>Ukupan broj redova za obradu :</a:t>
            </a:r>
          </a:p>
          <a:p>
            <a:r>
              <a:rPr lang="sr-Latn-RS" dirty="0">
                <a:solidFill>
                  <a:srgbClr val="000000"/>
                </a:solidFill>
              </a:rPr>
              <a:t>19 566 * 1 =19 566</a:t>
            </a:r>
          </a:p>
        </p:txBody>
      </p:sp>
      <p:pic>
        <p:nvPicPr>
          <p:cNvPr id="9" name="Slika 9" descr="Slika na kojoj se nalazi sto&#10;&#10;Opis je automatski generisan">
            <a:extLst>
              <a:ext uri="{FF2B5EF4-FFF2-40B4-BE49-F238E27FC236}">
                <a16:creationId xmlns:a16="http://schemas.microsoft.com/office/drawing/2014/main" id="{36FD7AB0-02D6-4787-88FF-A424F9AF6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75" y="621735"/>
            <a:ext cx="6409150" cy="52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3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3" baseType="lpstr">
      <vt:lpstr>SavonVTI</vt:lpstr>
      <vt:lpstr>Obrada upita u mysql-u</vt:lpstr>
      <vt:lpstr>Uvod</vt:lpstr>
      <vt:lpstr>Parsiranje</vt:lpstr>
      <vt:lpstr>Parser – provera sintakse</vt:lpstr>
      <vt:lpstr>Parser – provera semantike</vt:lpstr>
      <vt:lpstr>Keširanje upita</vt:lpstr>
      <vt:lpstr>Optimizator</vt:lpstr>
      <vt:lpstr>Optimizator – verzija 1</vt:lpstr>
      <vt:lpstr>Optimizator – verzija 2</vt:lpstr>
      <vt:lpstr>Optimizator – verzija 3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274</cp:revision>
  <dcterms:created xsi:type="dcterms:W3CDTF">2021-04-14T20:31:15Z</dcterms:created>
  <dcterms:modified xsi:type="dcterms:W3CDTF">2021-04-14T21:31:40Z</dcterms:modified>
</cp:coreProperties>
</file>