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02"/>
  </p:notesMasterIdLst>
  <p:handoutMasterIdLst>
    <p:handoutMasterId r:id="rId103"/>
  </p:handoutMasterIdLst>
  <p:sldIdLst>
    <p:sldId id="256" r:id="rId5"/>
    <p:sldId id="428" r:id="rId6"/>
    <p:sldId id="1941" r:id="rId7"/>
    <p:sldId id="1949" r:id="rId8"/>
    <p:sldId id="1937" r:id="rId9"/>
    <p:sldId id="1956" r:id="rId10"/>
    <p:sldId id="1957" r:id="rId11"/>
    <p:sldId id="1958" r:id="rId12"/>
    <p:sldId id="1959" r:id="rId13"/>
    <p:sldId id="1960" r:id="rId14"/>
    <p:sldId id="1990" r:id="rId15"/>
    <p:sldId id="1968" r:id="rId16"/>
    <p:sldId id="1969" r:id="rId17"/>
    <p:sldId id="1992" r:id="rId18"/>
    <p:sldId id="1993" r:id="rId19"/>
    <p:sldId id="1994" r:id="rId20"/>
    <p:sldId id="1995" r:id="rId21"/>
    <p:sldId id="1996" r:id="rId22"/>
    <p:sldId id="1970" r:id="rId23"/>
    <p:sldId id="1971" r:id="rId24"/>
    <p:sldId id="1972" r:id="rId25"/>
    <p:sldId id="1978" r:id="rId26"/>
    <p:sldId id="1979" r:id="rId27"/>
    <p:sldId id="1980" r:id="rId28"/>
    <p:sldId id="1981" r:id="rId29"/>
    <p:sldId id="1982" r:id="rId30"/>
    <p:sldId id="1984" r:id="rId31"/>
    <p:sldId id="1983" r:id="rId32"/>
    <p:sldId id="1938" r:id="rId33"/>
    <p:sldId id="1940" r:id="rId34"/>
    <p:sldId id="1997" r:id="rId35"/>
    <p:sldId id="1950" r:id="rId36"/>
    <p:sldId id="2047" r:id="rId37"/>
    <p:sldId id="2048" r:id="rId38"/>
    <p:sldId id="2049" r:id="rId39"/>
    <p:sldId id="2050" r:id="rId40"/>
    <p:sldId id="2052" r:id="rId41"/>
    <p:sldId id="2054" r:id="rId42"/>
    <p:sldId id="2056" r:id="rId43"/>
    <p:sldId id="2059" r:id="rId44"/>
    <p:sldId id="2060" r:id="rId45"/>
    <p:sldId id="2062" r:id="rId46"/>
    <p:sldId id="2064" r:id="rId47"/>
    <p:sldId id="2067" r:id="rId48"/>
    <p:sldId id="2070" r:id="rId49"/>
    <p:sldId id="2071" r:id="rId50"/>
    <p:sldId id="2073" r:id="rId51"/>
    <p:sldId id="2077" r:id="rId52"/>
    <p:sldId id="1939" r:id="rId53"/>
    <p:sldId id="1943" r:id="rId54"/>
    <p:sldId id="1944" r:id="rId55"/>
    <p:sldId id="1945" r:id="rId56"/>
    <p:sldId id="1946" r:id="rId57"/>
    <p:sldId id="1954" r:id="rId58"/>
    <p:sldId id="1947" r:id="rId59"/>
    <p:sldId id="1953" r:id="rId60"/>
    <p:sldId id="1955" r:id="rId61"/>
    <p:sldId id="1965" r:id="rId62"/>
    <p:sldId id="1966" r:id="rId63"/>
    <p:sldId id="1967" r:id="rId64"/>
    <p:sldId id="1973" r:id="rId65"/>
    <p:sldId id="1974" r:id="rId66"/>
    <p:sldId id="1975" r:id="rId67"/>
    <p:sldId id="2014" r:id="rId68"/>
    <p:sldId id="2015" r:id="rId69"/>
    <p:sldId id="2016" r:id="rId70"/>
    <p:sldId id="1976" r:id="rId71"/>
    <p:sldId id="1998" r:id="rId72"/>
    <p:sldId id="1999" r:id="rId73"/>
    <p:sldId id="2000" r:id="rId74"/>
    <p:sldId id="2001" r:id="rId75"/>
    <p:sldId id="2002" r:id="rId76"/>
    <p:sldId id="2003" r:id="rId77"/>
    <p:sldId id="2004" r:id="rId78"/>
    <p:sldId id="2005" r:id="rId79"/>
    <p:sldId id="2006" r:id="rId80"/>
    <p:sldId id="2007" r:id="rId81"/>
    <p:sldId id="2008" r:id="rId82"/>
    <p:sldId id="2009" r:id="rId83"/>
    <p:sldId id="2010" r:id="rId84"/>
    <p:sldId id="2011" r:id="rId85"/>
    <p:sldId id="2012" r:id="rId86"/>
    <p:sldId id="2013" r:id="rId87"/>
    <p:sldId id="2051" r:id="rId88"/>
    <p:sldId id="2053" r:id="rId89"/>
    <p:sldId id="2055" r:id="rId90"/>
    <p:sldId id="2057" r:id="rId91"/>
    <p:sldId id="2058" r:id="rId92"/>
    <p:sldId id="2061" r:id="rId93"/>
    <p:sldId id="2063" r:id="rId94"/>
    <p:sldId id="2065" r:id="rId95"/>
    <p:sldId id="2066" r:id="rId96"/>
    <p:sldId id="2068" r:id="rId97"/>
    <p:sldId id="2069" r:id="rId98"/>
    <p:sldId id="2072" r:id="rId99"/>
    <p:sldId id="2074" r:id="rId100"/>
    <p:sldId id="2076" r:id="rId101"/>
  </p:sldIdLst>
  <p:sldSz cx="9144000" cy="6858000" type="screen4x3"/>
  <p:notesSz cx="9942513" cy="6761163"/>
  <p:custDataLst>
    <p:tags r:id="rId104"/>
  </p:custData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08" userDrawn="1">
          <p15:clr>
            <a:srgbClr val="A4A3A4"/>
          </p15:clr>
        </p15:guide>
        <p15:guide id="2" pos="2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C"/>
    <a:srgbClr val="F3A5FA"/>
    <a:srgbClr val="F6B9EB"/>
    <a:srgbClr val="A70A03"/>
    <a:srgbClr val="D50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p:restoredTop sz="87368"/>
  </p:normalViewPr>
  <p:slideViewPr>
    <p:cSldViewPr showGuides="1">
      <p:cViewPr varScale="1">
        <p:scale>
          <a:sx n="71" d="100"/>
          <a:sy n="71" d="100"/>
        </p:scale>
        <p:origin x="492" y="52"/>
      </p:cViewPr>
      <p:guideLst>
        <p:guide orient="horz" pos="2208"/>
        <p:guide pos="2968"/>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93775" y="3211513"/>
            <a:ext cx="7954963" cy="304323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jpeg"/><Relationship Id="rId2" Type="http://schemas.openxmlformats.org/officeDocument/2006/relationships/image" Target="../media/image13.png"/><Relationship Id="rId1" Type="http://schemas.openxmlformats.org/officeDocument/2006/relationships/slideMaster" Target="../slideMasters/slideMaster4.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6685" y="123825"/>
            <a:ext cx="8540115" cy="678815"/>
          </a:xfrm>
          <a:ln w="12700" cmpd="sng">
            <a:noFill/>
            <a:prstDash val="solid"/>
          </a:ln>
        </p:spPr>
        <p:txBody>
          <a:bodyPr/>
          <a:lstStyle>
            <a:lvl1pPr algn="l">
              <a:defRPr/>
            </a:lvl1pPr>
          </a:lstStyle>
          <a:p>
            <a:r>
              <a:rPr lang="zh-CN" altLang="en-US"/>
              <a:t>       </a:t>
            </a:r>
          </a:p>
        </p:txBody>
      </p:sp>
      <p:sp>
        <p:nvSpPr>
          <p:cNvPr id="3" name="内容占位符 2"/>
          <p:cNvSpPr>
            <a:spLocks noGrp="1"/>
          </p:cNvSpPr>
          <p:nvPr>
            <p:ph idx="1"/>
          </p:nvPr>
        </p:nvSpPr>
        <p:spPr>
          <a:xfrm>
            <a:off x="365760" y="920115"/>
            <a:ext cx="8321040" cy="520636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pic>
        <p:nvPicPr>
          <p:cNvPr id="7" name="图片 6"/>
          <p:cNvPicPr>
            <a:picLocks noChangeAspect="1"/>
          </p:cNvPicPr>
          <p:nvPr userDrawn="1"/>
        </p:nvPicPr>
        <p:blipFill>
          <a:blip r:embed="rId2"/>
          <a:stretch>
            <a:fillRect/>
          </a:stretch>
        </p:blipFill>
        <p:spPr>
          <a:xfrm>
            <a:off x="146685" y="123825"/>
            <a:ext cx="657225" cy="6667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5137" name="Picture 2"/>
          <p:cNvPicPr>
            <a:picLocks noChangeAspect="1"/>
          </p:cNvPicPr>
          <p:nvPr userDrawn="1"/>
        </p:nvPicPr>
        <p:blipFill>
          <a:blip r:embed="rId2"/>
          <a:stretch>
            <a:fillRect/>
          </a:stretch>
        </p:blipFill>
        <p:spPr>
          <a:xfrm>
            <a:off x="8229600" y="3175"/>
            <a:ext cx="914400" cy="914400"/>
          </a:xfrm>
          <a:prstGeom prst="rect">
            <a:avLst/>
          </a:prstGeom>
          <a:noFill/>
          <a:ln w="9525">
            <a:noFill/>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Rectangle 4"/>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4"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6"/>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p:cNvPicPr>
          <p:nvPr/>
        </p:nvPicPr>
        <p:blipFill>
          <a:blip r:embed="rId2"/>
          <a:stretch>
            <a:fillRect/>
          </a:stretch>
        </p:blipFill>
        <p:spPr>
          <a:xfrm>
            <a:off x="6365875" y="5973763"/>
            <a:ext cx="2435225" cy="601662"/>
          </a:xfrm>
          <a:prstGeom prst="rect">
            <a:avLst/>
          </a:prstGeom>
          <a:noFill/>
          <a:ln w="9525">
            <a:noFill/>
          </a:ln>
        </p:spPr>
      </p:pic>
      <p:sp>
        <p:nvSpPr>
          <p:cNvPr id="6147" name="Line 2"/>
          <p:cNvSpPr/>
          <p:nvPr userDrawn="1"/>
        </p:nvSpPr>
        <p:spPr>
          <a:xfrm flipV="1">
            <a:off x="323850" y="1268413"/>
            <a:ext cx="8496300" cy="0"/>
          </a:xfrm>
          <a:prstGeom prst="line">
            <a:avLst/>
          </a:prstGeom>
          <a:ln w="25400" cap="flat" cmpd="sng">
            <a:solidFill>
              <a:schemeClr val="tx2"/>
            </a:solidFill>
            <a:prstDash val="solid"/>
            <a:headEnd type="none" w="sm" len="sm"/>
            <a:tailEnd type="none" w="sm" len="sm"/>
          </a:ln>
        </p:spPr>
      </p:sp>
      <p:sp>
        <p:nvSpPr>
          <p:cNvPr id="6148" name="Rectangle 6"/>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t>‹#›</a:t>
            </a:fld>
            <a:endParaRPr lang="en-US" altLang="zh-CN" sz="1000" dirty="0">
              <a:solidFill>
                <a:srgbClr val="000000"/>
              </a:solidFill>
              <a:latin typeface="FuturaA Md BT" charset="0"/>
            </a:endParaRPr>
          </a:p>
        </p:txBody>
      </p:sp>
      <p:grpSp>
        <p:nvGrpSpPr>
          <p:cNvPr id="6149" name="Group 10"/>
          <p:cNvGrpSpPr/>
          <p:nvPr userDrawn="1"/>
        </p:nvGrpSpPr>
        <p:grpSpPr>
          <a:xfrm>
            <a:off x="827088" y="5516563"/>
            <a:ext cx="8315325" cy="1360487"/>
            <a:chOff x="249" y="2341"/>
            <a:chExt cx="5178" cy="1613"/>
          </a:xfrm>
        </p:grpSpPr>
        <p:pic>
          <p:nvPicPr>
            <p:cNvPr id="6157" name="Picture 11" descr="未命名-1"/>
            <p:cNvPicPr>
              <a:picLocks noChangeAspect="1"/>
            </p:cNvPicPr>
            <p:nvPr/>
          </p:nvPicPr>
          <p:blipFill>
            <a:blip r:embed="rId3"/>
            <a:stretch>
              <a:fillRect/>
            </a:stretch>
          </p:blipFill>
          <p:spPr>
            <a:xfrm>
              <a:off x="249" y="2341"/>
              <a:ext cx="5178" cy="1434"/>
            </a:xfrm>
            <a:prstGeom prst="rect">
              <a:avLst/>
            </a:prstGeom>
            <a:noFill/>
            <a:ln w="9525">
              <a:noFill/>
            </a:ln>
          </p:spPr>
        </p:pic>
        <p:sp>
          <p:nvSpPr>
            <p:cNvPr id="15" name="Rectangle 12"/>
            <p:cNvSpPr>
              <a:spLocks noChangeArrowheads="1"/>
            </p:cNvSpPr>
            <p:nvPr/>
          </p:nvSpPr>
          <p:spPr bwMode="gray">
            <a:xfrm>
              <a:off x="1877" y="3593"/>
              <a:ext cx="115" cy="361"/>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pic>
        <p:nvPicPr>
          <p:cNvPr id="6150" name="Picture 16" descr="logo"/>
          <p:cNvPicPr>
            <a:picLocks noChangeAspect="1"/>
          </p:cNvPicPr>
          <p:nvPr userDrawn="1"/>
        </p:nvPicPr>
        <p:blipFill>
          <a:blip r:embed="rId4"/>
          <a:stretch>
            <a:fillRect/>
          </a:stretch>
        </p:blipFill>
        <p:spPr>
          <a:xfrm>
            <a:off x="144463" y="333375"/>
            <a:ext cx="3348037" cy="719138"/>
          </a:xfrm>
          <a:prstGeom prst="rect">
            <a:avLst/>
          </a:prstGeom>
          <a:noFill/>
          <a:ln w="9525">
            <a:noFill/>
          </a:ln>
        </p:spPr>
      </p:pic>
      <p:pic>
        <p:nvPicPr>
          <p:cNvPr id="6151" name="Picture 17"/>
          <p:cNvPicPr>
            <a:picLocks noChangeAspect="1"/>
          </p:cNvPicPr>
          <p:nvPr userDrawn="1"/>
        </p:nvPicPr>
        <p:blipFill>
          <a:blip r:embed="rId5"/>
          <a:stretch>
            <a:fillRect/>
          </a:stretch>
        </p:blipFill>
        <p:spPr>
          <a:xfrm>
            <a:off x="179388" y="5734050"/>
            <a:ext cx="1079500" cy="1057275"/>
          </a:xfrm>
          <a:prstGeom prst="rect">
            <a:avLst/>
          </a:prstGeom>
          <a:noFill/>
          <a:ln w="9525">
            <a:noFill/>
          </a:ln>
        </p:spPr>
      </p:pic>
      <p:sp>
        <p:nvSpPr>
          <p:cNvPr id="6152" name="Rectangle 13"/>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t>‹#›</a:t>
            </a:fld>
            <a:endParaRPr lang="en-US" altLang="zh-CN" sz="1000" dirty="0">
              <a:solidFill>
                <a:srgbClr val="000000"/>
              </a:solidFill>
              <a:latin typeface="FuturaA Md BT" charset="0"/>
            </a:endParaRPr>
          </a:p>
        </p:txBody>
      </p:sp>
      <p:pic>
        <p:nvPicPr>
          <p:cNvPr id="6153" name="Picture 14" descr="蓝色LOGO"/>
          <p:cNvPicPr>
            <a:picLocks noChangeAspect="1"/>
          </p:cNvPicPr>
          <p:nvPr userDrawn="1"/>
        </p:nvPicPr>
        <p:blipFill>
          <a:blip r:embed="rId6"/>
          <a:stretch>
            <a:fillRect/>
          </a:stretch>
        </p:blipFill>
        <p:spPr>
          <a:xfrm>
            <a:off x="34925" y="188913"/>
            <a:ext cx="3673475" cy="863600"/>
          </a:xfrm>
          <a:prstGeom prst="rect">
            <a:avLst/>
          </a:prstGeom>
          <a:noFill/>
          <a:ln w="9525">
            <a:noFill/>
          </a:ln>
        </p:spPr>
      </p:pic>
      <p:pic>
        <p:nvPicPr>
          <p:cNvPr id="6154" name="Picture 15" descr="教3楼"/>
          <p:cNvPicPr>
            <a:picLocks noChangeAspect="1"/>
          </p:cNvPicPr>
          <p:nvPr userDrawn="1"/>
        </p:nvPicPr>
        <p:blipFill>
          <a:blip r:embed="rId7"/>
          <a:stretch>
            <a:fillRect/>
          </a:stretch>
        </p:blipFill>
        <p:spPr>
          <a:xfrm>
            <a:off x="0" y="3789363"/>
            <a:ext cx="9144000" cy="3095625"/>
          </a:xfrm>
          <a:prstGeom prst="rect">
            <a:avLst/>
          </a:prstGeom>
          <a:noFill/>
          <a:ln w="9525">
            <a:noFill/>
          </a:ln>
        </p:spPr>
      </p:pic>
      <p:sp>
        <p:nvSpPr>
          <p:cNvPr id="2999298" name="Rectangle 2"/>
          <p:cNvSpPr>
            <a:spLocks noGrp="1" noChangeArrowheads="1"/>
          </p:cNvSpPr>
          <p:nvPr>
            <p:ph type="ctrTitle"/>
          </p:nvPr>
        </p:nvSpPr>
        <p:spPr>
          <a:xfrm>
            <a:off x="685800" y="1273175"/>
            <a:ext cx="7772400" cy="1470025"/>
          </a:xfrm>
        </p:spPr>
        <p:txBody>
          <a:bodyPr/>
          <a:lstStyle>
            <a:lvl1pPr algn="ctr">
              <a:defRPr sz="4400">
                <a:solidFill>
                  <a:srgbClr val="FF3300"/>
                </a:solidFill>
                <a:ea typeface="华文中宋" panose="02010600040101010101" pitchFamily="2" charset="-122"/>
              </a:defRPr>
            </a:lvl1pPr>
          </a:lstStyle>
          <a:p>
            <a:pPr lvl="0"/>
            <a:r>
              <a:rPr lang="zh-CN" altLang="en-US" noProof="0"/>
              <a:t>单击此处编辑母版标题样式</a:t>
            </a:r>
          </a:p>
        </p:txBody>
      </p:sp>
      <p:sp>
        <p:nvSpPr>
          <p:cNvPr id="2999299" name="Rectangle 3"/>
          <p:cNvSpPr>
            <a:spLocks noGrp="1" noChangeArrowheads="1"/>
          </p:cNvSpPr>
          <p:nvPr>
            <p:ph type="subTitle" idx="1"/>
          </p:nvPr>
        </p:nvSpPr>
        <p:spPr>
          <a:xfrm>
            <a:off x="1371600" y="3028950"/>
            <a:ext cx="6400800" cy="1752600"/>
          </a:xfrm>
        </p:spPr>
        <p:txBody>
          <a:bodyPr/>
          <a:lstStyle>
            <a:lvl1pPr marL="0" indent="0" algn="ctr">
              <a:buFont typeface="Wingdings" panose="05000000000000000000" pitchFamily="2" charset="2"/>
              <a:buNone/>
              <a:defRPr>
                <a:solidFill>
                  <a:srgbClr val="0000FF"/>
                </a:solidFill>
                <a:ea typeface="隶书" panose="02010509060101010101" pitchFamily="49" charset="-122"/>
              </a:defRPr>
            </a:lvl1pPr>
          </a:lstStyle>
          <a:p>
            <a:pPr lvl="0"/>
            <a:r>
              <a:rPr lang="zh-CN" altLang="en-US" noProof="0"/>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0575" y="1219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2975" y="1219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40000"/>
              </a:spcBef>
              <a:spcAft>
                <a:spcPct val="10000"/>
              </a:spcAft>
              <a:buClrTx/>
              <a:buSzTx/>
              <a:buFont typeface="Wingdings" panose="05000000000000000000" pitchFamily="2" charset="2"/>
              <a:buNone/>
              <a:defRPr/>
            </a:pPr>
            <a:endParaRPr kumimoji="1" lang="zh-CN" alt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104775"/>
            <a:ext cx="2020887"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0575" y="104775"/>
            <a:ext cx="5913438"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18" Type="http://schemas.openxmlformats.org/officeDocument/2006/relationships/image" Target="../media/image7.jpeg"/><Relationship Id="rId3" Type="http://schemas.openxmlformats.org/officeDocument/2006/relationships/slideLayout" Target="../slideLayouts/slideLayout25.xml"/><Relationship Id="rId21" Type="http://schemas.openxmlformats.org/officeDocument/2006/relationships/image" Target="../media/image10.png"/><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6.jpeg"/><Relationship Id="rId2" Type="http://schemas.openxmlformats.org/officeDocument/2006/relationships/slideLayout" Target="../slideLayouts/slideLayout24.xml"/><Relationship Id="rId16" Type="http://schemas.openxmlformats.org/officeDocument/2006/relationships/image" Target="../media/image5.jpeg"/><Relationship Id="rId20" Type="http://schemas.openxmlformats.org/officeDocument/2006/relationships/image" Target="../media/image9.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jpeg"/><Relationship Id="rId10" Type="http://schemas.openxmlformats.org/officeDocument/2006/relationships/slideLayout" Target="../slideLayouts/slideLayout32.xml"/><Relationship Id="rId19" Type="http://schemas.openxmlformats.org/officeDocument/2006/relationships/image" Target="../media/image8.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13"/>
          <a:stretch>
            <a:fillRect/>
          </a:stretch>
        </p:blipFill>
        <p:spPr>
          <a:xfrm>
            <a:off x="0" y="0"/>
            <a:ext cx="9144000" cy="6858000"/>
          </a:xfrm>
          <a:prstGeom prst="rect">
            <a:avLst/>
          </a:prstGeom>
          <a:noFill/>
          <a:ln w="9525">
            <a:noFill/>
          </a:ln>
        </p:spPr>
      </p:pic>
      <p:pic>
        <p:nvPicPr>
          <p:cNvPr id="2051" name="Picture 12" descr="a_1"/>
          <p:cNvPicPr>
            <a:picLocks noChangeAspect="1"/>
          </p:cNvPicPr>
          <p:nvPr userDrawn="1"/>
        </p:nvPicPr>
        <p:blipFill>
          <a:blip r:embed="rId14"/>
          <a:srcRect l="2174"/>
          <a:stretch>
            <a:fillRect/>
          </a:stretch>
        </p:blipFill>
        <p:spPr>
          <a:xfrm>
            <a:off x="0" y="0"/>
            <a:ext cx="9144000" cy="5308600"/>
          </a:xfrm>
          <a:prstGeom prst="rect">
            <a:avLst/>
          </a:prstGeom>
          <a:noFill/>
          <a:ln w="9525">
            <a:noFill/>
          </a:ln>
        </p:spPr>
      </p:pic>
      <p:sp>
        <p:nvSpPr>
          <p:cNvPr id="2052" name="Rectangle 22"/>
          <p:cNvSpPr>
            <a:spLocks noChangeArrowheads="1"/>
          </p:cNvSpPr>
          <p:nvPr/>
        </p:nvSpPr>
        <p:spPr bwMode="auto">
          <a:xfrm>
            <a:off x="0" y="25908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4" descr="mao1-1"/>
          <p:cNvSpPr>
            <a:spLocks noChangeAspect="1" noChangeArrowheads="1"/>
          </p:cNvSpPr>
          <p:nvPr/>
        </p:nvSpPr>
        <p:spPr bwMode="auto">
          <a:xfrm>
            <a:off x="8153400" y="4967288"/>
            <a:ext cx="969963" cy="900113"/>
          </a:xfrm>
          <a:prstGeom prst="rect">
            <a:avLst/>
          </a:prstGeom>
          <a:blipFill dpi="0" rotWithShape="1">
            <a:blip r:embed="rId15"/>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15" descr="xmy2-1"/>
          <p:cNvSpPr>
            <a:spLocks noChangeAspect="1" noChangeArrowheads="1"/>
          </p:cNvSpPr>
          <p:nvPr/>
        </p:nvSpPr>
        <p:spPr bwMode="auto">
          <a:xfrm>
            <a:off x="8153400" y="3976688"/>
            <a:ext cx="969963" cy="900113"/>
          </a:xfrm>
          <a:prstGeom prst="rect">
            <a:avLst/>
          </a:prstGeom>
          <a:blipFill dpi="0" rotWithShape="1">
            <a:blip r:embed="rId16"/>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16" descr="xm-1"/>
          <p:cNvSpPr>
            <a:spLocks noChangeArrowheads="1"/>
          </p:cNvSpPr>
          <p:nvPr/>
        </p:nvSpPr>
        <p:spPr bwMode="auto">
          <a:xfrm>
            <a:off x="6019800" y="5957888"/>
            <a:ext cx="1066800" cy="900113"/>
          </a:xfrm>
          <a:prstGeom prst="rect">
            <a:avLst/>
          </a:prstGeom>
          <a:blipFill dpi="0" rotWithShape="1">
            <a:blip r:embed="rId17"/>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17" descr="xue2-1"/>
          <p:cNvSpPr>
            <a:spLocks noChangeAspect="1" noChangeArrowheads="1"/>
          </p:cNvSpPr>
          <p:nvPr/>
        </p:nvSpPr>
        <p:spPr bwMode="auto">
          <a:xfrm>
            <a:off x="7134225" y="5943600"/>
            <a:ext cx="969963" cy="900113"/>
          </a:xfrm>
          <a:prstGeom prst="rect">
            <a:avLst/>
          </a:prstGeom>
          <a:blipFill dpi="0" rotWithShape="1">
            <a:blip r:embed="rId18"/>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18" descr="mao-1"/>
          <p:cNvSpPr>
            <a:spLocks noChangeAspect="1" noChangeArrowheads="1"/>
          </p:cNvSpPr>
          <p:nvPr/>
        </p:nvSpPr>
        <p:spPr bwMode="auto">
          <a:xfrm>
            <a:off x="7107238" y="4967288"/>
            <a:ext cx="969963" cy="900113"/>
          </a:xfrm>
          <a:prstGeom prst="rect">
            <a:avLst/>
          </a:prstGeom>
          <a:blipFill dpi="0" rotWithShape="1">
            <a:blip r:embed="rId19"/>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9" descr="xiaoxun-1"/>
          <p:cNvSpPr>
            <a:spLocks noChangeAspect="1" noChangeArrowheads="1"/>
          </p:cNvSpPr>
          <p:nvPr/>
        </p:nvSpPr>
        <p:spPr bwMode="auto">
          <a:xfrm>
            <a:off x="8153400" y="5943600"/>
            <a:ext cx="969963" cy="900113"/>
          </a:xfrm>
          <a:prstGeom prst="rect">
            <a:avLst/>
          </a:prstGeom>
          <a:blipFill dpi="0" rotWithShape="1">
            <a:blip r:embed="rId20"/>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Line 26"/>
          <p:cNvSpPr/>
          <p:nvPr userDrawn="1"/>
        </p:nvSpPr>
        <p:spPr>
          <a:xfrm>
            <a:off x="0" y="3657600"/>
            <a:ext cx="9144000" cy="0"/>
          </a:xfrm>
          <a:prstGeom prst="line">
            <a:avLst/>
          </a:prstGeom>
          <a:ln w="38100" cap="flat" cmpd="sng">
            <a:solidFill>
              <a:srgbClr val="FFFFFF"/>
            </a:solidFill>
            <a:prstDash val="solid"/>
            <a:headEnd type="none" w="med" len="med"/>
            <a:tailEnd type="none" w="med" len="med"/>
          </a:ln>
        </p:spPr>
      </p:sp>
      <p:sp>
        <p:nvSpPr>
          <p:cNvPr id="3084" name="Line 27"/>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2061" name="Rectangle 29"/>
          <p:cNvSpPr>
            <a:spLocks noChangeArrowheads="1"/>
          </p:cNvSpPr>
          <p:nvPr/>
        </p:nvSpPr>
        <p:spPr bwMode="auto">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2"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87" name="Picture 31"/>
          <p:cNvPicPr>
            <a:picLocks noChangeAspect="1"/>
          </p:cNvPicPr>
          <p:nvPr userDrawn="1"/>
        </p:nvPicPr>
        <p:blipFill>
          <a:blip r:embed="rId21"/>
          <a:stretch>
            <a:fillRect/>
          </a:stretch>
        </p:blipFill>
        <p:spPr>
          <a:xfrm>
            <a:off x="1905000" y="1219200"/>
            <a:ext cx="5562600" cy="992188"/>
          </a:xfrm>
          <a:prstGeom prst="rect">
            <a:avLst/>
          </a:prstGeom>
          <a:noFill/>
          <a:ln w="9525">
            <a:noFill/>
          </a:ln>
        </p:spPr>
      </p:pic>
      <p:sp>
        <p:nvSpPr>
          <p:cNvPr id="3088" name="Line 34"/>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3089" name="Rectangle 3"/>
          <p:cNvSpPr>
            <a:spLocks noGrp="1"/>
          </p:cNvSpPr>
          <p:nvPr>
            <p:ph type="body" idx="1"/>
          </p:nvPr>
        </p:nvSpPr>
        <p:spPr>
          <a:xfrm>
            <a:off x="990600" y="838200"/>
            <a:ext cx="8001000" cy="5181600"/>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90" name="Rectangle 2"/>
          <p:cNvSpPr>
            <a:spLocks noGrp="1"/>
          </p:cNvSpPr>
          <p:nvPr>
            <p:ph type="title"/>
          </p:nvPr>
        </p:nvSpPr>
        <p:spPr>
          <a:xfrm>
            <a:off x="1066800" y="152400"/>
            <a:ext cx="6096000" cy="381000"/>
          </a:xfrm>
          <a:prstGeom prst="rect">
            <a:avLst/>
          </a:prstGeom>
          <a:noFill/>
          <a:ln w="9525">
            <a:noFill/>
          </a:ln>
        </p:spPr>
        <p:txBody>
          <a:bodyPr anchor="ctr"/>
          <a:lstStyle/>
          <a:p>
            <a:pPr lvl="0"/>
            <a:r>
              <a:rPr lang="zh-CN" altLang="zh-CN" dirty="0"/>
              <a:t>单击此处编辑母版标题样式</a:t>
            </a:r>
          </a:p>
        </p:txBody>
      </p:sp>
      <p:sp>
        <p:nvSpPr>
          <p:cNvPr id="206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dirty="0"/>
              <a:t>‹#›</a:t>
            </a:fld>
            <a:endParaRPr lang="en-US" altLang="zh-CN" sz="14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p:cNvSpPr>
          <p:nvPr>
            <p:ph type="title"/>
          </p:nvPr>
        </p:nvSpPr>
        <p:spPr>
          <a:xfrm>
            <a:off x="6577013" y="104775"/>
            <a:ext cx="2300287" cy="685800"/>
          </a:xfrm>
          <a:prstGeom prst="rect">
            <a:avLst/>
          </a:prstGeom>
          <a:noFill/>
          <a:ln w="9525">
            <a:noFill/>
          </a:ln>
        </p:spPr>
        <p:txBody>
          <a:bodyPr anchor="ctr"/>
          <a:lstStyle/>
          <a:p>
            <a:pPr lvl="0"/>
            <a:r>
              <a:rPr lang="zh-CN" altLang="en-US" dirty="0"/>
              <a:t>母版标题</a:t>
            </a:r>
          </a:p>
        </p:txBody>
      </p:sp>
      <p:sp>
        <p:nvSpPr>
          <p:cNvPr id="4099" name="Rectangle 5"/>
          <p:cNvSpPr>
            <a:spLocks noGrp="1"/>
          </p:cNvSpPr>
          <p:nvPr>
            <p:ph type="body" idx="1"/>
          </p:nvPr>
        </p:nvSpPr>
        <p:spPr>
          <a:xfrm>
            <a:off x="450850" y="931545"/>
            <a:ext cx="8112125" cy="516445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1" name="Rectangle 2"/>
          <p:cNvSpPr/>
          <p:nvPr userDrawn="1"/>
        </p:nvSpPr>
        <p:spPr>
          <a:xfrm>
            <a:off x="8408988" y="6453188"/>
            <a:ext cx="735012"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ea typeface="宋体" panose="02010600030101010101" pitchFamily="2" charset="-122"/>
              </a:rPr>
              <a:t>  </a:t>
            </a:r>
            <a:r>
              <a:rPr lang="en-US" altLang="zh-CN" sz="1000" dirty="0">
                <a:solidFill>
                  <a:srgbClr val="000000"/>
                </a:solidFill>
                <a:latin typeface="FuturaA Md BT" charset="0"/>
                <a:ea typeface="宋体" panose="02010600030101010101" pitchFamily="2" charset="-122"/>
              </a:rPr>
              <a:t>Page </a:t>
            </a:r>
            <a:fld id="{9A0DB2DC-4C9A-4742-B13C-FB6460FD3503}" type="slidenum">
              <a:rPr lang="en-US" altLang="zh-CN" sz="1000" dirty="0">
                <a:solidFill>
                  <a:srgbClr val="000000"/>
                </a:solidFill>
                <a:latin typeface="FuturaA Md BT" charset="0"/>
                <a:ea typeface="宋体" panose="02010600030101010101" pitchFamily="2" charset="-122"/>
              </a:rPr>
              <a:t>‹#›</a:t>
            </a:fld>
            <a:endParaRPr lang="en-US" altLang="zh-CN" sz="1000" dirty="0">
              <a:solidFill>
                <a:srgbClr val="000000"/>
              </a:solidFill>
              <a:latin typeface="FuturaA Md BT" charset="0"/>
              <a:ea typeface="宋体" panose="02010600030101010101" pitchFamily="2" charset="-122"/>
            </a:endParaRPr>
          </a:p>
        </p:txBody>
      </p:sp>
      <p:sp>
        <p:nvSpPr>
          <p:cNvPr id="4102" name="Line 4"/>
          <p:cNvSpPr/>
          <p:nvPr userDrawn="1"/>
        </p:nvSpPr>
        <p:spPr>
          <a:xfrm>
            <a:off x="179388" y="765175"/>
            <a:ext cx="8713787" cy="0"/>
          </a:xfrm>
          <a:prstGeom prst="line">
            <a:avLst/>
          </a:prstGeom>
          <a:ln w="25400" cap="flat" cmpd="sng">
            <a:solidFill>
              <a:schemeClr val="tx2"/>
            </a:solidFill>
            <a:prstDash val="solid"/>
            <a:headEnd type="none" w="sm" len="sm"/>
            <a:tailEnd type="none" w="sm" len="sm"/>
          </a:ln>
        </p:spPr>
      </p:sp>
      <p:sp>
        <p:nvSpPr>
          <p:cNvPr id="1031" name="Rectangle 5"/>
          <p:cNvSpPr>
            <a:spLocks noChangeArrowheads="1"/>
          </p:cNvSpPr>
          <p:nvPr/>
        </p:nvSpPr>
        <p:spPr bwMode="auto">
          <a:xfrm>
            <a:off x="0" y="6237288"/>
            <a:ext cx="9144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1pPr>
            <a:lvl2pPr marL="742950" indent="-28575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2pPr>
            <a:lvl3pPr marL="11430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436ACB"/>
                </a:solidFill>
                <a:effectLst/>
                <a:uLnTx/>
                <a:uFillTx/>
                <a:latin typeface="Arial" panose="020B0604020202020204" pitchFamily="34" charset="0"/>
                <a:ea typeface="隶书" panose="02010509060101010101" pitchFamily="49" charset="-122"/>
                <a:cs typeface="+mn-cs"/>
              </a:rPr>
              <a:t>      </a:t>
            </a:r>
            <a:endParaRPr kumimoji="0" lang="zh-CN" altLang="en-US" sz="2400" b="1" i="0" u="none" strike="noStrike" kern="1200" cap="none" spc="0" normalizeH="0" baseline="0" noProof="0">
              <a:ln>
                <a:noFill/>
              </a:ln>
              <a:solidFill>
                <a:srgbClr val="000000"/>
              </a:solidFill>
              <a:effectLst/>
              <a:uLnTx/>
              <a:uFillTx/>
              <a:latin typeface="FuturaA Md BT" charset="0"/>
              <a:ea typeface="隶书" panose="02010509060101010101" pitchFamily="49" charset="-122"/>
              <a:cs typeface="+mn-cs"/>
            </a:endParaRPr>
          </a:p>
        </p:txBody>
      </p:sp>
      <p:pic>
        <p:nvPicPr>
          <p:cNvPr id="4104" name="Picture 10" descr="logo"/>
          <p:cNvPicPr>
            <a:picLocks noChangeAspect="1"/>
          </p:cNvPicPr>
          <p:nvPr userDrawn="1"/>
        </p:nvPicPr>
        <p:blipFill>
          <a:blip r:embed="rId13"/>
          <a:stretch>
            <a:fillRect/>
          </a:stretch>
        </p:blipFill>
        <p:spPr>
          <a:xfrm>
            <a:off x="144463" y="115888"/>
            <a:ext cx="2698750" cy="50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kumimoji="1" sz="3600" kern="1200">
          <a:solidFill>
            <a:schemeClr val="tx1"/>
          </a:solidFill>
          <a:latin typeface="+mj-lt"/>
          <a:ea typeface="+mj-ea"/>
          <a:cs typeface="+mj-cs"/>
        </a:defRPr>
      </a:lvl1pPr>
      <a:lvl2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2pPr>
      <a:lvl3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3pPr>
      <a:lvl4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4pPr>
      <a:lvl5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5pPr>
      <a:lvl6pPr marL="4572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6pPr>
      <a:lvl7pPr marL="9144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7pPr>
      <a:lvl8pPr marL="13716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8pPr>
      <a:lvl9pPr marL="18288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lnSpc>
          <a:spcPct val="110000"/>
        </a:lnSpc>
        <a:spcBef>
          <a:spcPct val="40000"/>
        </a:spcBef>
        <a:spcAft>
          <a:spcPct val="10000"/>
        </a:spcAft>
        <a:buFont typeface="Wingdings" panose="05000000000000000000" pitchFamily="2" charset="2"/>
        <a:buChar char="Ø"/>
        <a:defRPr kumimoji="1" sz="2800" kern="1200">
          <a:solidFill>
            <a:srgbClr val="000066"/>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q"/>
        <a:defRPr kumimoji="1" sz="2400" kern="1200">
          <a:solidFill>
            <a:srgbClr val="336699"/>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kumimoji="1" sz="20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kumimoji="1" sz="1600" kern="1200">
          <a:solidFill>
            <a:srgbClr val="000066"/>
          </a:solidFill>
          <a:latin typeface="+mn-lt"/>
          <a:ea typeface="+mn-ea"/>
          <a:cs typeface="+mn-cs"/>
        </a:defRPr>
      </a:lvl4pPr>
      <a:lvl5pPr marL="2057400" indent="-228600" algn="l" rtl="0" eaLnBrk="0" fontAlgn="base" hangingPunct="0">
        <a:spcBef>
          <a:spcPct val="20000"/>
        </a:spcBef>
        <a:spcAft>
          <a:spcPct val="0"/>
        </a:spcAft>
        <a:defRPr kumimoji="1" sz="1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6.xml"/><Relationship Id="rId1" Type="http://schemas.openxmlformats.org/officeDocument/2006/relationships/slideLayout" Target="../slideLayouts/slideLayout35.xml"/><Relationship Id="rId6" Type="http://schemas.openxmlformats.org/officeDocument/2006/relationships/image" Target="../media/image31.wmf"/><Relationship Id="rId5" Type="http://schemas.openxmlformats.org/officeDocument/2006/relationships/oleObject" Target="../embeddings/oleObject15.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6.bin"/><Relationship Id="rId1" Type="http://schemas.openxmlformats.org/officeDocument/2006/relationships/slideLayout" Target="../slideLayouts/slideLayout35.xml"/><Relationship Id="rId6" Type="http://schemas.openxmlformats.org/officeDocument/2006/relationships/oleObject" Target="../embeddings/oleObject18.bin"/><Relationship Id="rId5" Type="http://schemas.openxmlformats.org/officeDocument/2006/relationships/image" Target="../media/image33.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9.bin"/><Relationship Id="rId1" Type="http://schemas.openxmlformats.org/officeDocument/2006/relationships/slideLayout" Target="../slideLayouts/slideLayout35.x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1.bin"/><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2.bin"/><Relationship Id="rId1" Type="http://schemas.openxmlformats.org/officeDocument/2006/relationships/slideLayout" Target="../slideLayouts/slideLayout35.xml"/><Relationship Id="rId5" Type="http://schemas.openxmlformats.org/officeDocument/2006/relationships/image" Target="../media/image39.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4.bin"/><Relationship Id="rId1" Type="http://schemas.openxmlformats.org/officeDocument/2006/relationships/slideLayout" Target="../slideLayouts/slideLayout35.xml"/><Relationship Id="rId6" Type="http://schemas.openxmlformats.org/officeDocument/2006/relationships/oleObject" Target="../embeddings/oleObject26.bin"/><Relationship Id="rId5" Type="http://schemas.openxmlformats.org/officeDocument/2006/relationships/image" Target="../media/image41.wmf"/><Relationship Id="rId4" Type="http://schemas.openxmlformats.org/officeDocument/2006/relationships/oleObject" Target="../embeddings/oleObject25.bin"/></Relationships>
</file>

<file path=ppt/slides/_rels/slide29.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27.bin"/><Relationship Id="rId1" Type="http://schemas.openxmlformats.org/officeDocument/2006/relationships/slideLayout" Target="../slideLayouts/slideLayout35.xml"/><Relationship Id="rId6" Type="http://schemas.openxmlformats.org/officeDocument/2006/relationships/oleObject" Target="../embeddings/oleObject29.bin"/><Relationship Id="rId5" Type="http://schemas.openxmlformats.org/officeDocument/2006/relationships/image" Target="../media/image44.w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0.bin"/><Relationship Id="rId1" Type="http://schemas.openxmlformats.org/officeDocument/2006/relationships/slideLayout" Target="../slideLayouts/slideLayout35.xml"/><Relationship Id="rId5" Type="http://schemas.openxmlformats.org/officeDocument/2006/relationships/image" Target="../media/image47.wmf"/><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oleObject" Target="../embeddings/oleObject35.bin"/><Relationship Id="rId3" Type="http://schemas.openxmlformats.org/officeDocument/2006/relationships/tags" Target="../tags/tag4.xml"/><Relationship Id="rId21" Type="http://schemas.openxmlformats.org/officeDocument/2006/relationships/image" Target="../media/image48.wmf"/><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50.wmf"/><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oleObject" Target="../embeddings/oleObject32.bin"/><Relationship Id="rId29" Type="http://schemas.openxmlformats.org/officeDocument/2006/relationships/image" Target="../media/image52.wmf"/><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oleObject" Target="../embeddings/oleObject34.bin"/><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49.wmf"/><Relationship Id="rId28" Type="http://schemas.openxmlformats.org/officeDocument/2006/relationships/oleObject" Target="../embeddings/oleObject36.bin"/><Relationship Id="rId10" Type="http://schemas.openxmlformats.org/officeDocument/2006/relationships/tags" Target="../tags/tag11.xml"/><Relationship Id="rId19" Type="http://schemas.openxmlformats.org/officeDocument/2006/relationships/slideLayout" Target="../slideLayouts/slideLayout35.xml"/><Relationship Id="rId31" Type="http://schemas.openxmlformats.org/officeDocument/2006/relationships/image" Target="../media/image53.wmf"/><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oleObject" Target="../embeddings/oleObject33.bin"/><Relationship Id="rId27" Type="http://schemas.openxmlformats.org/officeDocument/2006/relationships/image" Target="../media/image51.wmf"/><Relationship Id="rId30"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8.bin"/><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9.bin"/><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40.bin"/><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41.bin"/><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2.bin"/><Relationship Id="rId1" Type="http://schemas.openxmlformats.org/officeDocument/2006/relationships/slideLayout" Target="../slideLayouts/slideLayout35.xml"/><Relationship Id="rId5" Type="http://schemas.openxmlformats.org/officeDocument/2006/relationships/image" Target="../media/image59.wmf"/><Relationship Id="rId4"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35.xml"/><Relationship Id="rId6" Type="http://schemas.openxmlformats.org/officeDocument/2006/relationships/oleObject" Target="../embeddings/oleObject3.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1.wmf"/></Relationships>
</file>

<file path=ppt/slides/_rels/slide4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44.bin"/><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45.bin"/><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46.bin"/><Relationship Id="rId1" Type="http://schemas.openxmlformats.org/officeDocument/2006/relationships/slideLayout" Target="../slideLayouts/slideLayout35.xml"/><Relationship Id="rId6" Type="http://schemas.openxmlformats.org/officeDocument/2006/relationships/oleObject" Target="../embeddings/oleObject48.bin"/><Relationship Id="rId5" Type="http://schemas.openxmlformats.org/officeDocument/2006/relationships/image" Target="../media/image63.wmf"/><Relationship Id="rId4" Type="http://schemas.openxmlformats.org/officeDocument/2006/relationships/oleObject" Target="../embeddings/oleObject47.bin"/></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49.bin"/><Relationship Id="rId1" Type="http://schemas.openxmlformats.org/officeDocument/2006/relationships/slideLayout" Target="../slideLayouts/slideLayout35.xml"/><Relationship Id="rId5" Type="http://schemas.openxmlformats.org/officeDocument/2006/relationships/image" Target="../media/image67.wmf"/><Relationship Id="rId4" Type="http://schemas.openxmlformats.org/officeDocument/2006/relationships/oleObject" Target="../embeddings/oleObject5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51.bin"/><Relationship Id="rId1" Type="http://schemas.openxmlformats.org/officeDocument/2006/relationships/slideLayout" Target="../slideLayouts/slideLayout35.xml"/><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2.wmf"/><Relationship Id="rId2" Type="http://schemas.openxmlformats.org/officeDocument/2006/relationships/oleObject" Target="../embeddings/oleObject6.bin"/><Relationship Id="rId1" Type="http://schemas.openxmlformats.org/officeDocument/2006/relationships/slideLayout" Target="../slideLayouts/slideLayout35.xml"/><Relationship Id="rId6" Type="http://schemas.openxmlformats.org/officeDocument/2006/relationships/oleObject" Target="../embeddings/oleObject8.bin"/><Relationship Id="rId5" Type="http://schemas.openxmlformats.org/officeDocument/2006/relationships/image" Target="../media/image24.w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74.wmf"/><Relationship Id="rId2" Type="http://schemas.openxmlformats.org/officeDocument/2006/relationships/notesSlide" Target="../notesSlides/notesSlide20.xml"/><Relationship Id="rId1" Type="http://schemas.openxmlformats.org/officeDocument/2006/relationships/slideLayout" Target="../slideLayouts/slideLayout35.xml"/><Relationship Id="rId6" Type="http://schemas.openxmlformats.org/officeDocument/2006/relationships/image" Target="../media/image71.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5.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21.xml"/><Relationship Id="rId1" Type="http://schemas.openxmlformats.org/officeDocument/2006/relationships/slideLayout" Target="../slideLayouts/slideLayout35.xml"/><Relationship Id="rId6" Type="http://schemas.openxmlformats.org/officeDocument/2006/relationships/image" Target="../media/image76.wmf"/><Relationship Id="rId5" Type="http://schemas.openxmlformats.org/officeDocument/2006/relationships/oleObject" Target="../embeddings/oleObject58.bin"/><Relationship Id="rId4" Type="http://schemas.openxmlformats.org/officeDocument/2006/relationships/image" Target="../media/image75.wmf"/></Relationships>
</file>

<file path=ppt/slides/_rels/slide63.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81.wmf"/><Relationship Id="rId2" Type="http://schemas.openxmlformats.org/officeDocument/2006/relationships/notesSlide" Target="../notesSlides/notesSlide22.xml"/><Relationship Id="rId1" Type="http://schemas.openxmlformats.org/officeDocument/2006/relationships/slideLayout" Target="../slideLayouts/slideLayout35.xml"/><Relationship Id="rId6" Type="http://schemas.openxmlformats.org/officeDocument/2006/relationships/image" Target="../media/image78.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62.bin"/><Relationship Id="rId14" Type="http://schemas.openxmlformats.org/officeDocument/2006/relationships/image" Target="../media/image8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9.bin"/><Relationship Id="rId1" Type="http://schemas.openxmlformats.org/officeDocument/2006/relationships/slideLayout" Target="../slideLayouts/slideLayout35.xml"/><Relationship Id="rId5" Type="http://schemas.openxmlformats.org/officeDocument/2006/relationships/image" Target="../media/image26.wmf"/><Relationship Id="rId4" Type="http://schemas.openxmlformats.org/officeDocument/2006/relationships/oleObject" Target="../embeddings/oleObject10.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87.wmf"/><Relationship Id="rId2" Type="http://schemas.openxmlformats.org/officeDocument/2006/relationships/notesSlide" Target="../notesSlides/notesSlide24.xml"/><Relationship Id="rId1" Type="http://schemas.openxmlformats.org/officeDocument/2006/relationships/slideLayout" Target="../slideLayouts/slideLayout35.xml"/><Relationship Id="rId6" Type="http://schemas.openxmlformats.org/officeDocument/2006/relationships/image" Target="../media/image84.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68.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6.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notesSlide" Target="../notesSlides/notesSlide25.xml"/><Relationship Id="rId1" Type="http://schemas.openxmlformats.org/officeDocument/2006/relationships/slideLayout" Target="../slideLayouts/slideLayout35.xml"/><Relationship Id="rId6" Type="http://schemas.openxmlformats.org/officeDocument/2006/relationships/image" Target="../media/image89.wmf"/><Relationship Id="rId5" Type="http://schemas.openxmlformats.org/officeDocument/2006/relationships/oleObject" Target="../embeddings/oleObject71.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73.bin"/></Relationships>
</file>

<file path=ppt/slides/_rels/slide87.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74.bin"/><Relationship Id="rId1" Type="http://schemas.openxmlformats.org/officeDocument/2006/relationships/slideLayout" Target="../slideLayouts/slideLayout37.xml"/><Relationship Id="rId5" Type="http://schemas.openxmlformats.org/officeDocument/2006/relationships/image" Target="../media/image93.wmf"/><Relationship Id="rId4" Type="http://schemas.openxmlformats.org/officeDocument/2006/relationships/oleObject" Target="../embeddings/oleObject7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76.bin"/><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oleObject" Target="../embeddings/oleObject77.bin"/><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78.bin"/><Relationship Id="rId1" Type="http://schemas.openxmlformats.org/officeDocument/2006/relationships/slideLayout" Target="../slideLayouts/slideLayout37.xml"/></Relationships>
</file>

<file path=ppt/slides/_rels/slide9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ctrTitle"/>
          </p:nvPr>
        </p:nvSpPr>
        <p:spPr>
          <a:xfrm>
            <a:off x="177165" y="2819400"/>
            <a:ext cx="8738235" cy="685800"/>
          </a:xfrm>
        </p:spPr>
        <p:txBody>
          <a:bodyPr vert="horz" wrap="square" lIns="91440" tIns="45720" rIns="91440" bIns="45720" anchor="ctr"/>
          <a:lstStyle>
            <a:lvl1pPr lvl="0">
              <a:defRPr kern="1200"/>
            </a:lvl1pPr>
          </a:lstStyle>
          <a:p>
            <a:pPr lvl="0" algn="ctr" eaLnBrk="1" hangingPunct="1"/>
            <a:r>
              <a:rPr lang="zh-CN" altLang="en-US" sz="3600" dirty="0">
                <a:solidFill>
                  <a:schemeClr val="bg1"/>
                </a:solidFill>
                <a:latin typeface="黑体" panose="02010609060101010101" pitchFamily="49" charset="-122"/>
                <a:ea typeface="黑体" panose="02010609060101010101" pitchFamily="49" charset="-122"/>
                <a:sym typeface="+mn-ea"/>
              </a:rPr>
              <a:t>第一章 编码理论概述</a:t>
            </a:r>
          </a:p>
        </p:txBody>
      </p:sp>
      <p:sp>
        <p:nvSpPr>
          <p:cNvPr id="2" name="文本框 1"/>
          <p:cNvSpPr txBox="1"/>
          <p:nvPr/>
        </p:nvSpPr>
        <p:spPr>
          <a:xfrm>
            <a:off x="2305685" y="3879850"/>
            <a:ext cx="4815205" cy="1822450"/>
          </a:xfrm>
          <a:prstGeom prst="rect">
            <a:avLst/>
          </a:prstGeom>
          <a:noFill/>
        </p:spPr>
        <p:txBody>
          <a:bodyPr wrap="square" rtlCol="0">
            <a:spAutoFit/>
          </a:bodyPr>
          <a:lstStyle/>
          <a:p>
            <a:pPr algn="l">
              <a:lnSpc>
                <a:spcPts val="4500"/>
              </a:lnSpc>
            </a:pPr>
            <a:r>
              <a:rPr lang="zh-CN" altLang="en-US" sz="28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李丽香</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北京邮电大学网络空间安全学院</a:t>
            </a:r>
          </a:p>
          <a:p>
            <a:pPr algn="l">
              <a:lnSpc>
                <a:spcPts val="4500"/>
              </a:lnSpc>
            </a:pP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p:txBody>
      </p:sp>
      <p:sp>
        <p:nvSpPr>
          <p:cNvPr id="4" name="文本框 3"/>
          <p:cNvSpPr txBox="1"/>
          <p:nvPr/>
        </p:nvSpPr>
        <p:spPr>
          <a:xfrm>
            <a:off x="177800" y="323215"/>
            <a:ext cx="5438775" cy="373380"/>
          </a:xfrm>
          <a:prstGeom prst="rect">
            <a:avLst/>
          </a:prstGeom>
          <a:noFill/>
        </p:spPr>
        <p:txBody>
          <a:bodyPr wrap="square" rtlCol="0">
            <a:spAutoFit/>
          </a:bodyPr>
          <a:lstStyle/>
          <a:p>
            <a:pPr algn="l" fontAlgn="auto">
              <a:lnSpc>
                <a:spcPts val="2200"/>
              </a:lnSpc>
            </a:pPr>
            <a:r>
              <a:rPr lang="zh-CN" altLang="en-US" sz="2800" b="1">
                <a:solidFill>
                  <a:srgbClr val="00B0F0"/>
                </a:solidFill>
                <a:latin typeface="黑体" panose="02010609060101010101" pitchFamily="49" charset="-122"/>
                <a:ea typeface="黑体" panose="02010609060101010101" pitchFamily="49" charset="-122"/>
                <a:cs typeface="黑体" panose="02010609060101010101" pitchFamily="49" charset="-122"/>
              </a:rPr>
              <a:t>《编码理论》课程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信道矩阵</a:t>
            </a:r>
          </a:p>
        </p:txBody>
      </p:sp>
      <p:sp>
        <p:nvSpPr>
          <p:cNvPr id="30722" name="文本占位符 124930"/>
          <p:cNvSpPr>
            <a:spLocks noGrp="1" noRot="1"/>
          </p:cNvSpPr>
          <p:nvPr>
            <p:ph type="body" sz="half" idx="1"/>
          </p:nvPr>
        </p:nvSpPr>
        <p:spPr>
          <a:xfrm>
            <a:off x="533400" y="880110"/>
            <a:ext cx="7926705" cy="3538855"/>
          </a:xfrm>
        </p:spPr>
        <p:txBody>
          <a:bodyPr anchor="t" anchorCtr="0"/>
          <a:lstStyle/>
          <a:p>
            <a:pPr latinLnBrk="0">
              <a:lnSpc>
                <a:spcPct val="120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Times New Roman" panose="02020603050405020304" pitchFamily="18" charset="0"/>
                <a:ea typeface="黑体" panose="02010609060101010101" pitchFamily="49" charset="-122"/>
              </a:rPr>
              <a:t>一个信道，也可由它的传递概率组成的矩阵来表示</a:t>
            </a:r>
          </a:p>
          <a:p>
            <a:pPr latinLnBrk="0">
              <a:lnSpc>
                <a:spcPct val="120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Times New Roman" panose="02020603050405020304" pitchFamily="18" charset="0"/>
                <a:ea typeface="黑体" panose="02010609060101010101" pitchFamily="49" charset="-122"/>
              </a:rPr>
              <a:t>例如二元</a:t>
            </a:r>
            <a:r>
              <a:rPr lang="en-US" altLang="zh-CN" sz="2400" b="1">
                <a:solidFill>
                  <a:schemeClr val="tx1"/>
                </a:solidFill>
                <a:latin typeface="Times New Roman" panose="02020603050405020304" pitchFamily="18" charset="0"/>
                <a:ea typeface="黑体" panose="02010609060101010101" pitchFamily="49" charset="-122"/>
              </a:rPr>
              <a:t>BSC</a:t>
            </a:r>
            <a:r>
              <a:rPr lang="zh-CN" altLang="en-US" sz="2400" b="1" dirty="0">
                <a:solidFill>
                  <a:schemeClr val="tx1"/>
                </a:solidFill>
                <a:latin typeface="Times New Roman" panose="02020603050405020304" pitchFamily="18" charset="0"/>
                <a:ea typeface="黑体" panose="02010609060101010101" pitchFamily="49" charset="-122"/>
              </a:rPr>
              <a:t>信道的信道矩阵为</a:t>
            </a:r>
          </a:p>
          <a:p>
            <a:pPr latinLnBrk="0">
              <a:lnSpc>
                <a:spcPct val="120000"/>
              </a:lnSpc>
              <a:spcBef>
                <a:spcPts val="0"/>
              </a:spcBef>
              <a:spcAft>
                <a:spcPts val="0"/>
              </a:spcAft>
              <a:buClr>
                <a:srgbClr val="000000"/>
              </a:buClr>
              <a:buSzPct val="65000"/>
              <a:buFont typeface="Wingdings" panose="05000000000000000000" pitchFamily="2" charset="2"/>
            </a:pPr>
            <a:endParaRPr lang="zh-CN" altLang="en-US" sz="2400" b="1" dirty="0">
              <a:solidFill>
                <a:schemeClr val="tx1"/>
              </a:solidFill>
              <a:latin typeface="Times New Roman" panose="02020603050405020304" pitchFamily="18" charset="0"/>
              <a:ea typeface="黑体" panose="02010609060101010101" pitchFamily="49" charset="-122"/>
            </a:endParaRPr>
          </a:p>
          <a:p>
            <a:pPr latinLnBrk="0">
              <a:lnSpc>
                <a:spcPct val="120000"/>
              </a:lnSpc>
              <a:spcBef>
                <a:spcPts val="0"/>
              </a:spcBef>
              <a:spcAft>
                <a:spcPts val="0"/>
              </a:spcAft>
              <a:buClr>
                <a:srgbClr val="000000"/>
              </a:buClr>
              <a:buSzPct val="65000"/>
              <a:buFont typeface="Wingdings" panose="05000000000000000000" pitchFamily="2" charset="2"/>
            </a:pPr>
            <a:endParaRPr lang="zh-CN" altLang="en-US" sz="2400" b="1" dirty="0">
              <a:solidFill>
                <a:schemeClr val="tx1"/>
              </a:solidFill>
              <a:latin typeface="Times New Roman" panose="02020603050405020304" pitchFamily="18" charset="0"/>
              <a:ea typeface="黑体" panose="02010609060101010101" pitchFamily="49" charset="-122"/>
            </a:endParaRPr>
          </a:p>
          <a:p>
            <a:pPr latinLnBrk="0">
              <a:lnSpc>
                <a:spcPct val="120000"/>
              </a:lnSpc>
              <a:spcBef>
                <a:spcPts val="0"/>
              </a:spcBef>
              <a:spcAft>
                <a:spcPts val="0"/>
              </a:spcAft>
              <a:buClr>
                <a:srgbClr val="000000"/>
              </a:buClr>
              <a:buSzPct val="65000"/>
              <a:buFont typeface="Wingdings" panose="05000000000000000000" pitchFamily="2" charset="2"/>
            </a:pPr>
            <a:endParaRPr lang="zh-CN" altLang="en-US" sz="2400" b="1" dirty="0">
              <a:solidFill>
                <a:schemeClr val="tx1"/>
              </a:solidFill>
              <a:latin typeface="Times New Roman" panose="02020603050405020304" pitchFamily="18" charset="0"/>
              <a:ea typeface="黑体" panose="02010609060101010101" pitchFamily="49" charset="-122"/>
            </a:endParaRPr>
          </a:p>
          <a:p>
            <a:pPr latinLnBrk="0">
              <a:lnSpc>
                <a:spcPct val="120000"/>
              </a:lnSpc>
              <a:spcBef>
                <a:spcPts val="0"/>
              </a:spcBef>
              <a:spcAft>
                <a:spcPts val="0"/>
              </a:spcAft>
              <a:buClr>
                <a:srgbClr val="000000"/>
              </a:buClr>
              <a:buSzPct val="65000"/>
              <a:buFont typeface="Wingdings" panose="05000000000000000000" pitchFamily="2" charset="2"/>
            </a:pPr>
            <a:endParaRPr lang="zh-CN" altLang="en-US" sz="2400" b="1" dirty="0">
              <a:solidFill>
                <a:schemeClr val="tx1"/>
              </a:solidFill>
              <a:latin typeface="Times New Roman" panose="02020603050405020304" pitchFamily="18" charset="0"/>
              <a:ea typeface="黑体" panose="02010609060101010101" pitchFamily="49" charset="-122"/>
            </a:endParaRPr>
          </a:p>
          <a:p>
            <a:pPr latinLnBrk="0">
              <a:lnSpc>
                <a:spcPct val="120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Times New Roman" panose="02020603050405020304" pitchFamily="18" charset="0"/>
                <a:ea typeface="黑体" panose="02010609060101010101" pitchFamily="49" charset="-122"/>
              </a:rPr>
              <a:t>一般离散单符号信道的信道矩阵为</a:t>
            </a:r>
          </a:p>
        </p:txBody>
      </p:sp>
      <p:graphicFrame>
        <p:nvGraphicFramePr>
          <p:cNvPr id="6" name="对象 5">
            <a:hlinkClick r:id="" action="ppaction://ole?verb=0"/>
          </p:cNvPr>
          <p:cNvGraphicFramePr>
            <a:graphicFrameLocks noChangeAspect="1"/>
          </p:cNvGraphicFramePr>
          <p:nvPr/>
        </p:nvGraphicFramePr>
        <p:xfrm>
          <a:off x="3581083" y="1981200"/>
          <a:ext cx="2143760" cy="1247775"/>
        </p:xfrm>
        <a:graphic>
          <a:graphicData uri="http://schemas.openxmlformats.org/presentationml/2006/ole">
            <mc:AlternateContent xmlns:mc="http://schemas.openxmlformats.org/markup-compatibility/2006">
              <mc:Choice xmlns:v="urn:schemas-microsoft-com:vml" Requires="v">
                <p:oleObj r:id="rId3" imgW="1104900" imgH="634365" progId="Equation.KSEE3">
                  <p:embed/>
                </p:oleObj>
              </mc:Choice>
              <mc:Fallback>
                <p:oleObj r:id="rId3" imgW="1104900" imgH="634365" progId="Equation.KSEE3">
                  <p:embed/>
                  <p:pic>
                    <p:nvPicPr>
                      <p:cNvPr id="0" name="图片 2048"/>
                      <p:cNvPicPr/>
                      <p:nvPr/>
                    </p:nvPicPr>
                    <p:blipFill>
                      <a:blip r:embed="rId4"/>
                      <a:stretch>
                        <a:fillRect/>
                      </a:stretch>
                    </p:blipFill>
                    <p:spPr>
                      <a:xfrm>
                        <a:off x="3581083" y="1981200"/>
                        <a:ext cx="2143760" cy="124777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792605" y="4114800"/>
          <a:ext cx="5545455" cy="2248535"/>
        </p:xfrm>
        <a:graphic>
          <a:graphicData uri="http://schemas.openxmlformats.org/presentationml/2006/ole">
            <mc:AlternateContent xmlns:mc="http://schemas.openxmlformats.org/markup-compatibility/2006">
              <mc:Choice xmlns:v="urn:schemas-microsoft-com:vml" Requires="v">
                <p:oleObj r:id="rId5" imgW="2425700" imgH="1143000" progId="Equation.KSEE3">
                  <p:embed/>
                </p:oleObj>
              </mc:Choice>
              <mc:Fallback>
                <p:oleObj r:id="rId5" imgW="2425700" imgH="1143000" progId="Equation.KSEE3">
                  <p:embed/>
                  <p:pic>
                    <p:nvPicPr>
                      <p:cNvPr id="0" name="图片 2048"/>
                      <p:cNvPicPr/>
                      <p:nvPr/>
                    </p:nvPicPr>
                    <p:blipFill>
                      <a:blip r:embed="rId6"/>
                      <a:stretch>
                        <a:fillRect/>
                      </a:stretch>
                    </p:blipFill>
                    <p:spPr>
                      <a:xfrm>
                        <a:off x="1792605" y="4114800"/>
                        <a:ext cx="5545455" cy="224853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突发错误</a:t>
            </a:r>
          </a:p>
        </p:txBody>
      </p:sp>
      <p:sp>
        <p:nvSpPr>
          <p:cNvPr id="53250" name="矩形 177154"/>
          <p:cNvSpPr>
            <a:spLocks noRot="1"/>
          </p:cNvSpPr>
          <p:nvPr/>
        </p:nvSpPr>
        <p:spPr>
          <a:xfrm>
            <a:off x="325120" y="1020445"/>
            <a:ext cx="8312150" cy="5344160"/>
          </a:xfrm>
          <a:prstGeom prst="rect">
            <a:avLst/>
          </a:prstGeom>
          <a:noFill/>
          <a:ln w="9525">
            <a:noFill/>
          </a:ln>
        </p:spPr>
        <p:txBody>
          <a:bodyPr anchor="t" anchorCtr="0"/>
          <a:lstStyle/>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突发错误</a:t>
            </a:r>
            <a:r>
              <a:rPr lang="zh-CN" altLang="en-US" sz="2800" b="1" dirty="0">
                <a:solidFill>
                  <a:srgbClr val="FF0000"/>
                </a:solidFill>
                <a:latin typeface="Arial" panose="020B0604020202020204" pitchFamily="34" charset="0"/>
                <a:ea typeface="黑体" panose="02010609060101010101" pitchFamily="49" charset="-122"/>
              </a:rPr>
              <a:t>：</a:t>
            </a:r>
            <a:r>
              <a:rPr lang="zh-CN" altLang="en-US" sz="2800" b="1" dirty="0">
                <a:latin typeface="Arial" panose="020B0604020202020204" pitchFamily="34" charset="0"/>
                <a:ea typeface="黑体" panose="02010609060101010101" pitchFamily="49" charset="-122"/>
              </a:rPr>
              <a:t>不同状态特性下，错误出现的概率不一样，这种错误为突发错误</a:t>
            </a: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sym typeface="+mn-ea"/>
              </a:rPr>
              <a:t>由于噪声和干扰或读写头接触不良所引起的错误，往往不是随机错误，而是成群成串出现的错误</a:t>
            </a:r>
            <a:endParaRPr lang="zh-CN" altLang="en-US" sz="2800" b="1" dirty="0">
              <a:latin typeface="Arial" panose="020B0604020202020204" pitchFamily="34" charset="0"/>
              <a:ea typeface="黑体" panose="02010609060101010101" pitchFamily="49" charset="-122"/>
            </a:endParaRP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sym typeface="+mn-ea"/>
              </a:rPr>
              <a:t>信道状态特性变化较大，进而有突发错误信道的概念。常出现在有记忆信道中，此时噪声对各次传输的影响是彼此相关的</a:t>
            </a: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突发错误信道</a:t>
            </a:r>
            <a:r>
              <a:rPr lang="zh-CN" altLang="en-US" sz="2800" b="1" dirty="0">
                <a:solidFill>
                  <a:srgbClr val="FF0000"/>
                </a:solidFill>
                <a:ea typeface="黑体" panose="02010609060101010101" pitchFamily="49" charset="-122"/>
                <a:sym typeface="+mn-ea"/>
              </a:rPr>
              <a:t>：</a:t>
            </a:r>
            <a:r>
              <a:rPr lang="zh-CN" altLang="en-US" sz="2800" b="1" dirty="0" err="1">
                <a:ea typeface="黑体" panose="02010609060101010101" pitchFamily="49" charset="-122"/>
                <a:sym typeface="+mn-ea"/>
              </a:rPr>
              <a:t>这种产生比较密集错误的信道称为突发错误信道或者有记忆信道</a:t>
            </a:r>
            <a:endParaRPr lang="zh-CN" altLang="en-US" sz="28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双状态马尔可夫链模型</a:t>
            </a:r>
          </a:p>
        </p:txBody>
      </p:sp>
      <p:sp>
        <p:nvSpPr>
          <p:cNvPr id="35842" name="文本占位符 153604"/>
          <p:cNvSpPr>
            <a:spLocks noGrp="1" noRot="1"/>
          </p:cNvSpPr>
          <p:nvPr>
            <p:ph type="body" sz="half" idx="1"/>
          </p:nvPr>
        </p:nvSpPr>
        <p:spPr>
          <a:xfrm>
            <a:off x="403225" y="880110"/>
            <a:ext cx="8521700" cy="3472180"/>
          </a:xfrm>
        </p:spPr>
        <p:txBody>
          <a:bodyPr anchor="t" anchorCtr="0"/>
          <a:lstStyle/>
          <a:p>
            <a:pPr latinLnBrk="0">
              <a:lnSpc>
                <a:spcPct val="125000"/>
              </a:lnSpc>
              <a:spcBef>
                <a:spcPts val="0"/>
              </a:spcBef>
              <a:spcAft>
                <a:spcPts val="0"/>
              </a:spcAft>
              <a:buClr>
                <a:srgbClr val="000000"/>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比较常用的一个突发信道模型</a:t>
            </a:r>
            <a:r>
              <a:rPr lang="zh-CN" altLang="en-US" sz="2400" b="1" dirty="0">
                <a:solidFill>
                  <a:schemeClr val="tx1"/>
                </a:solidFill>
                <a:latin typeface="黑体" panose="02010609060101010101" pitchFamily="49" charset="-122"/>
                <a:ea typeface="黑体" panose="02010609060101010101" pitchFamily="49" charset="-122"/>
                <a:sym typeface="+mn-ea"/>
              </a:rPr>
              <a:t>：双状态马尔可夫链模型或</a:t>
            </a:r>
            <a:r>
              <a:rPr lang="en-US" altLang="zh-CN" sz="2400" b="1">
                <a:solidFill>
                  <a:schemeClr val="tx1"/>
                </a:solidFill>
                <a:latin typeface="Times New Roman" panose="02020603050405020304" pitchFamily="18" charset="0"/>
                <a:ea typeface="黑体" panose="02010609060101010101" pitchFamily="49" charset="-122"/>
                <a:sym typeface="+mn-ea"/>
              </a:rPr>
              <a:t>Gilbert</a:t>
            </a:r>
            <a:r>
              <a:rPr lang="zh-CN" altLang="en-US" sz="2400" b="1" dirty="0">
                <a:solidFill>
                  <a:schemeClr val="tx1"/>
                </a:solidFill>
                <a:latin typeface="黑体" panose="02010609060101010101" pitchFamily="49" charset="-122"/>
                <a:ea typeface="黑体" panose="02010609060101010101" pitchFamily="49" charset="-122"/>
                <a:sym typeface="+mn-ea"/>
              </a:rPr>
              <a:t>模型</a:t>
            </a:r>
            <a:endParaRPr lang="zh-CN" altLang="en-US" sz="2400" b="1" dirty="0">
              <a:solidFill>
                <a:schemeClr val="tx1"/>
              </a:solidFill>
              <a:latin typeface="黑体" panose="02010609060101010101" pitchFamily="49" charset="-122"/>
              <a:ea typeface="黑体" panose="02010609060101010101" pitchFamily="49" charset="-122"/>
            </a:endParaRPr>
          </a:p>
          <a:p>
            <a:pPr latinLnBrk="0">
              <a:lnSpc>
                <a:spcPct val="125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黑体" panose="02010609060101010101" pitchFamily="49" charset="-122"/>
                <a:ea typeface="黑体" panose="02010609060101010101" pitchFamily="49" charset="-122"/>
              </a:rPr>
              <a:t>信道的状态有好</a:t>
            </a:r>
            <a:r>
              <a:rPr lang="en-US" altLang="zh-CN" sz="2400" b="1">
                <a:solidFill>
                  <a:schemeClr val="tx1"/>
                </a:solidFill>
                <a:latin typeface="黑体" panose="02010609060101010101" pitchFamily="49" charset="-122"/>
                <a:ea typeface="黑体" panose="02010609060101010101" pitchFamily="49" charset="-122"/>
              </a:rPr>
              <a:t>(</a:t>
            </a:r>
            <a:r>
              <a:rPr lang="en-US" altLang="zh-CN" sz="2400" b="1" i="1">
                <a:solidFill>
                  <a:schemeClr val="tx1"/>
                </a:solidFill>
                <a:latin typeface="Times New Roman" panose="02020603050405020304" pitchFamily="18" charset="0"/>
                <a:ea typeface="黑体" panose="02010609060101010101" pitchFamily="49" charset="-122"/>
              </a:rPr>
              <a:t>G</a:t>
            </a:r>
            <a:r>
              <a:rPr lang="en-US" altLang="zh-CN" sz="2400" b="1">
                <a:solidFill>
                  <a:schemeClr val="tx1"/>
                </a:solidFill>
                <a:latin typeface="黑体" panose="02010609060101010101" pitchFamily="49" charset="-122"/>
                <a:ea typeface="黑体" panose="02010609060101010101" pitchFamily="49" charset="-122"/>
              </a:rPr>
              <a:t>)</a:t>
            </a:r>
            <a:r>
              <a:rPr lang="zh-CN" altLang="en-US" sz="2400" b="1" dirty="0">
                <a:solidFill>
                  <a:schemeClr val="tx1"/>
                </a:solidFill>
                <a:latin typeface="黑体" panose="02010609060101010101" pitchFamily="49" charset="-122"/>
                <a:ea typeface="黑体" panose="02010609060101010101" pitchFamily="49" charset="-122"/>
              </a:rPr>
              <a:t>和坏</a:t>
            </a:r>
            <a:r>
              <a:rPr lang="en-US" altLang="zh-CN" sz="2400" b="1">
                <a:solidFill>
                  <a:schemeClr val="tx1"/>
                </a:solidFill>
                <a:latin typeface="黑体" panose="02010609060101010101" pitchFamily="49" charset="-122"/>
                <a:ea typeface="黑体" panose="02010609060101010101" pitchFamily="49" charset="-122"/>
              </a:rPr>
              <a:t>(</a:t>
            </a:r>
            <a:r>
              <a:rPr lang="en-US" altLang="zh-CN" sz="2400" b="1" i="1">
                <a:solidFill>
                  <a:schemeClr val="tx1"/>
                </a:solidFill>
                <a:latin typeface="Times New Roman" panose="02020603050405020304" pitchFamily="18" charset="0"/>
                <a:ea typeface="黑体" panose="02010609060101010101" pitchFamily="49" charset="-122"/>
              </a:rPr>
              <a:t>B</a:t>
            </a:r>
            <a:r>
              <a:rPr lang="en-US" altLang="zh-CN" sz="2400" b="1">
                <a:solidFill>
                  <a:schemeClr val="tx1"/>
                </a:solidFill>
                <a:latin typeface="黑体" panose="02010609060101010101" pitchFamily="49" charset="-122"/>
                <a:ea typeface="黑体" panose="02010609060101010101" pitchFamily="49" charset="-122"/>
              </a:rPr>
              <a:t>)</a:t>
            </a:r>
            <a:r>
              <a:rPr lang="zh-CN" altLang="en-US" sz="2400" b="1" dirty="0">
                <a:solidFill>
                  <a:schemeClr val="tx1"/>
                </a:solidFill>
                <a:latin typeface="黑体" panose="02010609060101010101" pitchFamily="49" charset="-122"/>
                <a:ea typeface="黑体" panose="02010609060101010101" pitchFamily="49" charset="-122"/>
              </a:rPr>
              <a:t>两种状态</a:t>
            </a:r>
          </a:p>
          <a:p>
            <a:pPr latinLnBrk="0">
              <a:lnSpc>
                <a:spcPct val="125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黑体" panose="02010609060101010101" pitchFamily="49" charset="-122"/>
                <a:ea typeface="黑体" panose="02010609060101010101" pitchFamily="49" charset="-122"/>
              </a:rPr>
              <a:t>当处于</a:t>
            </a:r>
            <a:r>
              <a:rPr lang="en-US" altLang="zh-CN" sz="2400" b="1" i="1">
                <a:solidFill>
                  <a:schemeClr val="tx1"/>
                </a:solidFill>
                <a:latin typeface="Times New Roman" panose="02020603050405020304" pitchFamily="18" charset="0"/>
                <a:ea typeface="黑体" panose="02010609060101010101" pitchFamily="49" charset="-122"/>
              </a:rPr>
              <a:t>G</a:t>
            </a:r>
            <a:r>
              <a:rPr lang="zh-CN" altLang="en-US" sz="2400" b="1" dirty="0">
                <a:solidFill>
                  <a:schemeClr val="tx1"/>
                </a:solidFill>
                <a:latin typeface="黑体" panose="02010609060101010101" pitchFamily="49" charset="-122"/>
                <a:ea typeface="黑体" panose="02010609060101010101" pitchFamily="49" charset="-122"/>
              </a:rPr>
              <a:t>状态时，信道不产生错误</a:t>
            </a:r>
          </a:p>
          <a:p>
            <a:pPr latinLnBrk="0">
              <a:lnSpc>
                <a:spcPct val="125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黑体" panose="02010609060101010101" pitchFamily="49" charset="-122"/>
                <a:ea typeface="黑体" panose="02010609060101010101" pitchFamily="49" charset="-122"/>
              </a:rPr>
              <a:t>当处于</a:t>
            </a:r>
            <a:r>
              <a:rPr lang="en-US" altLang="zh-CN" sz="2400" b="1" i="1">
                <a:solidFill>
                  <a:schemeClr val="tx1"/>
                </a:solidFill>
                <a:latin typeface="Times New Roman" panose="02020603050405020304" pitchFamily="18" charset="0"/>
                <a:ea typeface="黑体" panose="02010609060101010101" pitchFamily="49" charset="-122"/>
              </a:rPr>
              <a:t>B</a:t>
            </a:r>
            <a:r>
              <a:rPr lang="zh-CN" altLang="en-US" sz="2400" b="1" dirty="0">
                <a:solidFill>
                  <a:schemeClr val="tx1"/>
                </a:solidFill>
                <a:latin typeface="黑体" panose="02010609060101010101" pitchFamily="49" charset="-122"/>
                <a:ea typeface="黑体" panose="02010609060101010101" pitchFamily="49" charset="-122"/>
              </a:rPr>
              <a:t>状态时，以</a:t>
            </a:r>
            <a:r>
              <a:rPr lang="en-US" altLang="zh-CN" sz="2400" b="1">
                <a:solidFill>
                  <a:schemeClr val="tx1"/>
                </a:solidFill>
                <a:latin typeface="Times New Roman" panose="02020603050405020304" pitchFamily="18" charset="0"/>
                <a:ea typeface="黑体" panose="02010609060101010101" pitchFamily="49" charset="-122"/>
              </a:rPr>
              <a:t>1</a:t>
            </a:r>
            <a:r>
              <a:rPr lang="en-US" altLang="zh-CN" sz="2400" b="1">
                <a:solidFill>
                  <a:schemeClr val="tx1"/>
                </a:solidFill>
                <a:latin typeface="黑体" panose="02010609060101010101" pitchFamily="49" charset="-122"/>
                <a:ea typeface="黑体" panose="02010609060101010101" pitchFamily="49" charset="-122"/>
              </a:rPr>
              <a:t>-</a:t>
            </a:r>
            <a:r>
              <a:rPr lang="en-US" altLang="zh-CN" sz="2400" b="1" i="1">
                <a:solidFill>
                  <a:schemeClr val="tx1"/>
                </a:solidFill>
                <a:latin typeface="Times New Roman" panose="02020603050405020304" pitchFamily="18" charset="0"/>
                <a:ea typeface="黑体" panose="02010609060101010101" pitchFamily="49" charset="-122"/>
              </a:rPr>
              <a:t>P</a:t>
            </a:r>
            <a:r>
              <a:rPr lang="en-US" altLang="zh-CN" sz="2400" b="1" baseline="-25000">
                <a:solidFill>
                  <a:schemeClr val="tx1"/>
                </a:solidFill>
                <a:latin typeface="Times New Roman" panose="02020603050405020304" pitchFamily="18" charset="0"/>
                <a:ea typeface="黑体" panose="02010609060101010101" pitchFamily="49" charset="-122"/>
              </a:rPr>
              <a:t>1</a:t>
            </a:r>
            <a:r>
              <a:rPr lang="zh-CN" altLang="en-US" sz="2400" b="1" dirty="0">
                <a:solidFill>
                  <a:schemeClr val="tx1"/>
                </a:solidFill>
                <a:latin typeface="黑体" panose="02010609060101010101" pitchFamily="49" charset="-122"/>
                <a:ea typeface="黑体" panose="02010609060101010101" pitchFamily="49" charset="-122"/>
              </a:rPr>
              <a:t>的状态产生错误</a:t>
            </a:r>
          </a:p>
          <a:p>
            <a:pPr latinLnBrk="0">
              <a:lnSpc>
                <a:spcPct val="125000"/>
              </a:lnSpc>
              <a:spcBef>
                <a:spcPts val="0"/>
              </a:spcBef>
              <a:spcAft>
                <a:spcPts val="0"/>
              </a:spcAft>
              <a:buClr>
                <a:srgbClr val="000000"/>
              </a:buClr>
              <a:buSzPct val="65000"/>
              <a:buFont typeface="Wingdings" panose="05000000000000000000" pitchFamily="2" charset="2"/>
            </a:pPr>
            <a:r>
              <a:rPr lang="en-US" altLang="zh-CN" sz="2400" b="1" i="1">
                <a:solidFill>
                  <a:schemeClr val="tx1"/>
                </a:solidFill>
                <a:latin typeface="Times New Roman" panose="02020603050405020304" pitchFamily="18" charset="0"/>
                <a:ea typeface="黑体" panose="02010609060101010101" pitchFamily="49" charset="-122"/>
              </a:rPr>
              <a:t>G</a:t>
            </a:r>
            <a:r>
              <a:rPr lang="zh-CN" altLang="en-US" sz="2400" b="1" dirty="0">
                <a:solidFill>
                  <a:schemeClr val="tx1"/>
                </a:solidFill>
                <a:latin typeface="黑体" panose="02010609060101010101" pitchFamily="49" charset="-122"/>
                <a:ea typeface="黑体" panose="02010609060101010101" pitchFamily="49" charset="-122"/>
              </a:rPr>
              <a:t>和</a:t>
            </a:r>
            <a:r>
              <a:rPr lang="en-US" altLang="zh-CN" sz="2400" b="1" i="1">
                <a:solidFill>
                  <a:schemeClr val="tx1"/>
                </a:solidFill>
                <a:latin typeface="Times New Roman" panose="02020603050405020304" pitchFamily="18" charset="0"/>
                <a:ea typeface="黑体" panose="02010609060101010101" pitchFamily="49" charset="-122"/>
              </a:rPr>
              <a:t>B</a:t>
            </a:r>
            <a:r>
              <a:rPr lang="zh-CN" altLang="en-US" sz="2400" b="1" dirty="0">
                <a:solidFill>
                  <a:schemeClr val="tx1"/>
                </a:solidFill>
                <a:latin typeface="黑体" panose="02010609060101010101" pitchFamily="49" charset="-122"/>
                <a:ea typeface="黑体" panose="02010609060101010101" pitchFamily="49" charset="-122"/>
              </a:rPr>
              <a:t>两个状态之间分别以概率</a:t>
            </a:r>
            <a:r>
              <a:rPr lang="en-US" altLang="zh-CN" sz="2400" b="1" i="1">
                <a:solidFill>
                  <a:schemeClr val="tx1"/>
                </a:solidFill>
                <a:latin typeface="Times New Roman" panose="02020603050405020304" pitchFamily="18" charset="0"/>
                <a:ea typeface="黑体" panose="02010609060101010101" pitchFamily="49" charset="-122"/>
              </a:rPr>
              <a:t>P</a:t>
            </a:r>
            <a:r>
              <a:rPr lang="en-US" altLang="zh-CN" sz="2400" b="1" baseline="-25000">
                <a:solidFill>
                  <a:schemeClr val="tx1"/>
                </a:solidFill>
                <a:latin typeface="Times New Roman" panose="02020603050405020304" pitchFamily="18" charset="0"/>
                <a:ea typeface="黑体" panose="02010609060101010101" pitchFamily="49" charset="-122"/>
              </a:rPr>
              <a:t>1</a:t>
            </a:r>
            <a:r>
              <a:rPr lang="zh-CN" altLang="en-US" sz="2400" b="1" dirty="0">
                <a:solidFill>
                  <a:schemeClr val="tx1"/>
                </a:solidFill>
                <a:latin typeface="黑体" panose="02010609060101010101" pitchFamily="49" charset="-122"/>
                <a:ea typeface="黑体" panose="02010609060101010101" pitchFamily="49" charset="-122"/>
              </a:rPr>
              <a:t>和</a:t>
            </a:r>
            <a:r>
              <a:rPr lang="en-US" altLang="zh-CN" sz="2400" b="1" i="1">
                <a:solidFill>
                  <a:schemeClr val="tx1"/>
                </a:solidFill>
                <a:latin typeface="Times New Roman" panose="02020603050405020304" pitchFamily="18" charset="0"/>
                <a:ea typeface="黑体" panose="02010609060101010101" pitchFamily="49" charset="-122"/>
              </a:rPr>
              <a:t>P</a:t>
            </a:r>
            <a:r>
              <a:rPr lang="en-US" altLang="zh-CN" sz="2400" b="1" baseline="-25000">
                <a:solidFill>
                  <a:schemeClr val="tx1"/>
                </a:solidFill>
                <a:latin typeface="Times New Roman" panose="02020603050405020304" pitchFamily="18" charset="0"/>
                <a:ea typeface="黑体" panose="02010609060101010101" pitchFamily="49" charset="-122"/>
              </a:rPr>
              <a:t>2</a:t>
            </a:r>
            <a:r>
              <a:rPr lang="zh-CN" altLang="en-US" sz="2400" b="1" dirty="0">
                <a:solidFill>
                  <a:schemeClr val="tx1"/>
                </a:solidFill>
                <a:latin typeface="黑体" panose="02010609060101010101" pitchFamily="49" charset="-122"/>
                <a:ea typeface="黑体" panose="02010609060101010101" pitchFamily="49" charset="-122"/>
              </a:rPr>
              <a:t>转移</a:t>
            </a:r>
          </a:p>
          <a:p>
            <a:pPr latinLnBrk="0">
              <a:lnSpc>
                <a:spcPct val="125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latin typeface="黑体" panose="02010609060101010101" pitchFamily="49" charset="-122"/>
                <a:ea typeface="黑体" panose="02010609060101010101" pitchFamily="49" charset="-122"/>
              </a:rPr>
              <a:t>信道停留在状态</a:t>
            </a:r>
            <a:r>
              <a:rPr lang="en-US" altLang="zh-CN" sz="2400" b="1" i="1">
                <a:solidFill>
                  <a:schemeClr val="tx1"/>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sz="2400" b="1" dirty="0">
                <a:solidFill>
                  <a:schemeClr val="tx1"/>
                </a:solidFill>
                <a:latin typeface="黑体" panose="02010609060101010101" pitchFamily="49" charset="-122"/>
                <a:ea typeface="黑体" panose="02010609060101010101" pitchFamily="49" charset="-122"/>
              </a:rPr>
              <a:t>和状态</a:t>
            </a:r>
            <a:r>
              <a:rPr lang="en-US" altLang="zh-CN" sz="2400" b="1" i="1">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b="1" dirty="0">
                <a:solidFill>
                  <a:schemeClr val="tx1"/>
                </a:solidFill>
                <a:latin typeface="黑体" panose="02010609060101010101" pitchFamily="49" charset="-122"/>
                <a:ea typeface="黑体" panose="02010609060101010101" pitchFamily="49" charset="-122"/>
              </a:rPr>
              <a:t>的概率分别是</a:t>
            </a:r>
            <a:r>
              <a:rPr lang="en-US" altLang="zh-CN" sz="2400" b="1">
                <a:solidFill>
                  <a:schemeClr val="tx1"/>
                </a:solidFill>
                <a:latin typeface="Times New Roman" panose="02020603050405020304" pitchFamily="18" charset="0"/>
                <a:ea typeface="黑体" panose="02010609060101010101" pitchFamily="49" charset="-122"/>
              </a:rPr>
              <a:t>1-</a:t>
            </a:r>
            <a:r>
              <a:rPr lang="en-US" altLang="zh-CN" sz="2400" b="1" i="1">
                <a:solidFill>
                  <a:schemeClr val="tx1"/>
                </a:solidFill>
                <a:latin typeface="Times New Roman" panose="02020603050405020304" pitchFamily="18" charset="0"/>
                <a:ea typeface="黑体" panose="02010609060101010101" pitchFamily="49" charset="-122"/>
              </a:rPr>
              <a:t>P</a:t>
            </a:r>
            <a:r>
              <a:rPr lang="en-US" altLang="zh-CN" sz="2400" b="1" baseline="-25000">
                <a:solidFill>
                  <a:schemeClr val="tx1"/>
                </a:solidFill>
                <a:latin typeface="Times New Roman" panose="02020603050405020304" pitchFamily="18" charset="0"/>
                <a:ea typeface="黑体" panose="02010609060101010101" pitchFamily="49" charset="-122"/>
              </a:rPr>
              <a:t>2</a:t>
            </a:r>
            <a:r>
              <a:rPr lang="zh-CN" altLang="en-US" sz="2400" b="1" dirty="0">
                <a:solidFill>
                  <a:schemeClr val="tx1"/>
                </a:solidFill>
                <a:latin typeface="黑体" panose="02010609060101010101" pitchFamily="49" charset="-122"/>
                <a:ea typeface="黑体" panose="02010609060101010101" pitchFamily="49" charset="-122"/>
              </a:rPr>
              <a:t>和</a:t>
            </a:r>
            <a:r>
              <a:rPr lang="en-US" altLang="zh-CN" sz="2400" b="1">
                <a:solidFill>
                  <a:schemeClr val="tx1"/>
                </a:solidFill>
                <a:latin typeface="Times New Roman" panose="02020603050405020304" pitchFamily="18" charset="0"/>
                <a:ea typeface="黑体" panose="02010609060101010101" pitchFamily="49" charset="-122"/>
              </a:rPr>
              <a:t>1-</a:t>
            </a:r>
            <a:r>
              <a:rPr lang="en-US" altLang="zh-CN" sz="2400" b="1" i="1">
                <a:solidFill>
                  <a:schemeClr val="tx1"/>
                </a:solidFill>
                <a:latin typeface="Times New Roman" panose="02020603050405020304" pitchFamily="18" charset="0"/>
                <a:ea typeface="黑体" panose="02010609060101010101" pitchFamily="49" charset="-122"/>
              </a:rPr>
              <a:t>P</a:t>
            </a:r>
            <a:r>
              <a:rPr lang="en-US" altLang="zh-CN" sz="2400" b="1" baseline="-25000">
                <a:solidFill>
                  <a:schemeClr val="tx1"/>
                </a:solidFill>
                <a:latin typeface="Times New Roman" panose="02020603050405020304" pitchFamily="18" charset="0"/>
                <a:ea typeface="黑体" panose="02010609060101010101" pitchFamily="49" charset="-122"/>
              </a:rPr>
              <a:t>1</a:t>
            </a:r>
          </a:p>
        </p:txBody>
      </p:sp>
      <p:grpSp>
        <p:nvGrpSpPr>
          <p:cNvPr id="35843" name="组合 153619"/>
          <p:cNvGrpSpPr/>
          <p:nvPr/>
        </p:nvGrpSpPr>
        <p:grpSpPr>
          <a:xfrm>
            <a:off x="1116013" y="4285933"/>
            <a:ext cx="6696075" cy="2017712"/>
            <a:chOff x="703" y="2795"/>
            <a:chExt cx="4218" cy="1271"/>
          </a:xfrm>
        </p:grpSpPr>
        <p:sp useBgFill="1">
          <p:nvSpPr>
            <p:cNvPr id="35844" name="椭圆 153601"/>
            <p:cNvSpPr/>
            <p:nvPr/>
          </p:nvSpPr>
          <p:spPr>
            <a:xfrm>
              <a:off x="3606" y="3045"/>
              <a:ext cx="816" cy="635"/>
            </a:xfrm>
            <a:prstGeom prst="ellipse">
              <a:avLst/>
            </a:prstGeom>
            <a:ln w="25400"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useBgFill="1">
          <p:nvSpPr>
            <p:cNvPr id="35845" name="椭圆 153602"/>
            <p:cNvSpPr/>
            <p:nvPr/>
          </p:nvSpPr>
          <p:spPr>
            <a:xfrm>
              <a:off x="1202" y="3090"/>
              <a:ext cx="816" cy="635"/>
            </a:xfrm>
            <a:prstGeom prst="ellipse">
              <a:avLst/>
            </a:prstGeom>
            <a:ln w="25400"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useBgFill="1">
          <p:nvSpPr>
            <p:cNvPr id="35846" name="椭圆 153605"/>
            <p:cNvSpPr/>
            <p:nvPr/>
          </p:nvSpPr>
          <p:spPr>
            <a:xfrm>
              <a:off x="2109" y="3090"/>
              <a:ext cx="1406" cy="635"/>
            </a:xfrm>
            <a:prstGeom prst="ellipse">
              <a:avLst/>
            </a:prstGeom>
            <a:ln w="25400"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5847" name="椭圆 153606"/>
            <p:cNvSpPr/>
            <p:nvPr/>
          </p:nvSpPr>
          <p:spPr>
            <a:xfrm>
              <a:off x="3379" y="3249"/>
              <a:ext cx="317" cy="318"/>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5848" name="椭圆 153607"/>
            <p:cNvSpPr/>
            <p:nvPr/>
          </p:nvSpPr>
          <p:spPr>
            <a:xfrm>
              <a:off x="1882" y="3294"/>
              <a:ext cx="362" cy="318"/>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5849" name="文本框 153608"/>
            <p:cNvSpPr txBox="1"/>
            <p:nvPr/>
          </p:nvSpPr>
          <p:spPr>
            <a:xfrm>
              <a:off x="1474" y="2954"/>
              <a:ext cx="272" cy="288"/>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&gt;</a:t>
              </a:r>
              <a:r>
                <a:rPr lang="en-US" altLang="zh-CN">
                  <a:latin typeface="Arial" panose="020B0604020202020204" pitchFamily="34" charset="0"/>
                  <a:ea typeface="宋体" panose="02010600030101010101" pitchFamily="2" charset="-122"/>
                </a:rPr>
                <a:t>    </a:t>
              </a:r>
            </a:p>
          </p:txBody>
        </p:sp>
        <p:sp>
          <p:nvSpPr>
            <p:cNvPr id="35850" name="文本框 153609"/>
            <p:cNvSpPr txBox="1"/>
            <p:nvPr/>
          </p:nvSpPr>
          <p:spPr>
            <a:xfrm>
              <a:off x="2699" y="3589"/>
              <a:ext cx="272" cy="288"/>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&gt; </a:t>
              </a:r>
              <a:r>
                <a:rPr lang="en-US" altLang="zh-CN">
                  <a:latin typeface="Arial" panose="020B0604020202020204" pitchFamily="34" charset="0"/>
                  <a:ea typeface="宋体" panose="02010600030101010101" pitchFamily="2" charset="-122"/>
                </a:rPr>
                <a:t>   </a:t>
              </a:r>
            </a:p>
          </p:txBody>
        </p:sp>
        <p:sp>
          <p:nvSpPr>
            <p:cNvPr id="35851" name="文本框 153610"/>
            <p:cNvSpPr txBox="1"/>
            <p:nvPr/>
          </p:nvSpPr>
          <p:spPr>
            <a:xfrm>
              <a:off x="3924" y="3528"/>
              <a:ext cx="272" cy="288"/>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&lt;</a:t>
              </a:r>
            </a:p>
          </p:txBody>
        </p:sp>
        <p:sp>
          <p:nvSpPr>
            <p:cNvPr id="35852" name="文本框 153611"/>
            <p:cNvSpPr txBox="1"/>
            <p:nvPr/>
          </p:nvSpPr>
          <p:spPr>
            <a:xfrm>
              <a:off x="2699" y="2954"/>
              <a:ext cx="272" cy="288"/>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&lt;</a:t>
              </a:r>
            </a:p>
          </p:txBody>
        </p:sp>
        <p:sp>
          <p:nvSpPr>
            <p:cNvPr id="35853" name="文本框 153612"/>
            <p:cNvSpPr txBox="1"/>
            <p:nvPr/>
          </p:nvSpPr>
          <p:spPr>
            <a:xfrm>
              <a:off x="1882" y="3301"/>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G</a:t>
              </a:r>
            </a:p>
          </p:txBody>
        </p:sp>
        <p:sp>
          <p:nvSpPr>
            <p:cNvPr id="35854" name="文本框 153613"/>
            <p:cNvSpPr txBox="1"/>
            <p:nvPr/>
          </p:nvSpPr>
          <p:spPr>
            <a:xfrm>
              <a:off x="3334" y="3249"/>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B</a:t>
              </a:r>
            </a:p>
          </p:txBody>
        </p:sp>
        <p:sp>
          <p:nvSpPr>
            <p:cNvPr id="35855" name="文本框 153614"/>
            <p:cNvSpPr txBox="1"/>
            <p:nvPr/>
          </p:nvSpPr>
          <p:spPr>
            <a:xfrm>
              <a:off x="2608" y="2795"/>
              <a:ext cx="363" cy="250"/>
            </a:xfrm>
            <a:prstGeom prst="rect">
              <a:avLst/>
            </a:prstGeom>
            <a:noFill/>
            <a:ln w="9525">
              <a:noFill/>
            </a:ln>
          </p:spPr>
          <p:txBody>
            <a:bodyPr anchor="t" anchorCtr="0">
              <a:spAutoFit/>
            </a:bodyPr>
            <a:lstStyle/>
            <a:p>
              <a:pPr algn="ctr">
                <a:spcBef>
                  <a:spcPct val="50000"/>
                </a:spcBef>
              </a:pP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1</a:t>
              </a:r>
            </a:p>
          </p:txBody>
        </p:sp>
        <p:sp>
          <p:nvSpPr>
            <p:cNvPr id="35856" name="文本框 153615"/>
            <p:cNvSpPr txBox="1"/>
            <p:nvPr/>
          </p:nvSpPr>
          <p:spPr>
            <a:xfrm>
              <a:off x="2653" y="3816"/>
              <a:ext cx="363" cy="250"/>
            </a:xfrm>
            <a:prstGeom prst="rect">
              <a:avLst/>
            </a:prstGeom>
            <a:noFill/>
            <a:ln w="9525">
              <a:noFill/>
            </a:ln>
          </p:spPr>
          <p:txBody>
            <a:bodyPr anchor="t" anchorCtr="0">
              <a:spAutoFit/>
            </a:bodyPr>
            <a:lstStyle/>
            <a:p>
              <a:pPr algn="ctr">
                <a:spcBef>
                  <a:spcPct val="50000"/>
                </a:spcBef>
              </a:pP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2</a:t>
              </a:r>
            </a:p>
          </p:txBody>
        </p:sp>
        <p:sp>
          <p:nvSpPr>
            <p:cNvPr id="35857" name="文本框 153616"/>
            <p:cNvSpPr txBox="1"/>
            <p:nvPr/>
          </p:nvSpPr>
          <p:spPr>
            <a:xfrm>
              <a:off x="4513" y="3248"/>
              <a:ext cx="408" cy="250"/>
            </a:xfrm>
            <a:prstGeom prst="rect">
              <a:avLst/>
            </a:prstGeom>
            <a:noFill/>
            <a:ln w="9525">
              <a:noFill/>
            </a:ln>
          </p:spPr>
          <p:txBody>
            <a:bodyPr anchor="t" anchorCtr="0">
              <a:spAutoFit/>
            </a:bodyPr>
            <a:lstStyle/>
            <a:p>
              <a:pPr algn="ctr">
                <a:spcBef>
                  <a:spcPct val="50000"/>
                </a:spcBef>
              </a:pPr>
              <a:r>
                <a:rPr lang="en-US" altLang="zh-CN" sz="2000">
                  <a:latin typeface="Times New Roman" panose="02020603050405020304" pitchFamily="18" charset="0"/>
                  <a:ea typeface="宋体" panose="02010600030101010101" pitchFamily="2" charset="-122"/>
                </a:rPr>
                <a:t>1</a:t>
              </a: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1</a:t>
              </a:r>
            </a:p>
          </p:txBody>
        </p:sp>
        <p:sp>
          <p:nvSpPr>
            <p:cNvPr id="35858" name="文本框 153617"/>
            <p:cNvSpPr txBox="1"/>
            <p:nvPr/>
          </p:nvSpPr>
          <p:spPr>
            <a:xfrm>
              <a:off x="703" y="3272"/>
              <a:ext cx="454" cy="250"/>
            </a:xfrm>
            <a:prstGeom prst="rect">
              <a:avLst/>
            </a:prstGeom>
            <a:noFill/>
            <a:ln w="9525">
              <a:noFill/>
            </a:ln>
          </p:spPr>
          <p:txBody>
            <a:bodyPr anchor="t" anchorCtr="0">
              <a:spAutoFit/>
            </a:bodyPr>
            <a:lstStyle/>
            <a:p>
              <a:pPr algn="ctr">
                <a:spcBef>
                  <a:spcPct val="50000"/>
                </a:spcBef>
              </a:pPr>
              <a:r>
                <a:rPr lang="en-US" altLang="zh-CN" sz="2000">
                  <a:latin typeface="Times New Roman" panose="02020603050405020304" pitchFamily="18" charset="0"/>
                  <a:ea typeface="宋体" panose="02010600030101010101" pitchFamily="2" charset="-122"/>
                </a:rPr>
                <a:t>1</a:t>
              </a: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2</a:t>
              </a:r>
            </a:p>
          </p:txBody>
        </p:sp>
      </p:grpSp>
      <p:sp>
        <p:nvSpPr>
          <p:cNvPr id="4" name="文本框 114821"/>
          <p:cNvSpPr txBox="1"/>
          <p:nvPr/>
        </p:nvSpPr>
        <p:spPr>
          <a:xfrm>
            <a:off x="2999105" y="6224270"/>
            <a:ext cx="3082925"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6 </a:t>
            </a:r>
            <a:r>
              <a:rPr lang="zh-CN" altLang="en-US" b="1">
                <a:ea typeface="楷体" panose="02010609060101010101" charset="-122"/>
              </a:rPr>
              <a:t>双状态马尔可夫链模型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加性高斯白噪声</a:t>
            </a:r>
            <a:r>
              <a:rPr 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sz="2800">
                <a:latin typeface="Times New Roman" panose="02020603050405020304" pitchFamily="18" charset="0"/>
                <a:ea typeface="黑体" panose="02010609060101010101" pitchFamily="49" charset="-122"/>
                <a:cs typeface="Times New Roman" panose="02020603050405020304" pitchFamily="18" charset="0"/>
                <a:sym typeface="+mn-ea"/>
              </a:rPr>
              <a:t>AWGN</a:t>
            </a:r>
            <a:r>
              <a:rPr 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sz="2800">
                <a:latin typeface="Times New Roman" panose="02020603050405020304" pitchFamily="18" charset="0"/>
                <a:ea typeface="黑体" panose="02010609060101010101" pitchFamily="49" charset="-122"/>
                <a:cs typeface="Times New Roman" panose="02020603050405020304" pitchFamily="18" charset="0"/>
                <a:sym typeface="+mn-ea"/>
              </a:rPr>
              <a:t> 信道</a:t>
            </a:r>
          </a:p>
        </p:txBody>
      </p:sp>
      <p:sp>
        <p:nvSpPr>
          <p:cNvPr id="36866" name="文本占位符 154626"/>
          <p:cNvSpPr>
            <a:spLocks noGrp="1" noRot="1"/>
          </p:cNvSpPr>
          <p:nvPr>
            <p:ph type="body" sz="half" idx="1"/>
          </p:nvPr>
        </p:nvSpPr>
        <p:spPr>
          <a:xfrm>
            <a:off x="414655" y="880110"/>
            <a:ext cx="8272145" cy="3409950"/>
          </a:xfrm>
        </p:spPr>
        <p:txBody>
          <a:bodyPr anchor="t" anchorCtr="0"/>
          <a:lstStyle/>
          <a:p>
            <a:pPr latinLnBrk="0">
              <a:lnSpc>
                <a:spcPct val="130000"/>
              </a:lnSpc>
              <a:spcBef>
                <a:spcPts val="0"/>
              </a:spcBef>
              <a:spcAft>
                <a:spcPts val="0"/>
              </a:spcAft>
              <a:buClr>
                <a:srgbClr val="000000"/>
              </a:buClr>
              <a:buSzPct val="65000"/>
              <a:buFont typeface="Wingdings" panose="05000000000000000000" pitchFamily="2" charset="2"/>
            </a:pPr>
            <a:r>
              <a:rPr lang="zh-CN" altLang="en-US" sz="2800" b="1" dirty="0">
                <a:solidFill>
                  <a:schemeClr val="tx1"/>
                </a:solidFill>
                <a:latin typeface="黑体" panose="02010609060101010101" pitchFamily="49" charset="-122"/>
                <a:ea typeface="黑体" panose="02010609060101010101" pitchFamily="49" charset="-122"/>
              </a:rPr>
              <a:t>加性高斯白噪声</a:t>
            </a:r>
            <a:r>
              <a:rPr lang="zh-CN" altLang="en-US" b="1" dirty="0">
                <a:solidFill>
                  <a:schemeClr val="tx1"/>
                </a:solidFill>
                <a:latin typeface="黑体" panose="02010609060101010101" pitchFamily="49" charset="-122"/>
                <a:ea typeface="黑体" panose="02010609060101010101" pitchFamily="49" charset="-122"/>
                <a:sym typeface="+mn-ea"/>
              </a:rPr>
              <a:t>：</a:t>
            </a:r>
            <a:r>
              <a:rPr lang="en-US" altLang="zh-CN" sz="2800" b="1">
                <a:solidFill>
                  <a:schemeClr val="tx1"/>
                </a:solidFill>
                <a:latin typeface="Times New Roman" panose="02020603050405020304" pitchFamily="18" charset="0"/>
                <a:ea typeface="黑体" panose="02010609060101010101" pitchFamily="49" charset="-122"/>
              </a:rPr>
              <a:t>Additive White Gaussian Noise</a:t>
            </a:r>
          </a:p>
          <a:p>
            <a:pPr latinLnBrk="0">
              <a:lnSpc>
                <a:spcPct val="130000"/>
              </a:lnSpc>
              <a:spcBef>
                <a:spcPts val="0"/>
              </a:spcBef>
              <a:spcAft>
                <a:spcPts val="0"/>
              </a:spcAft>
              <a:buClr>
                <a:srgbClr val="000000"/>
              </a:buClr>
              <a:buSzPct val="65000"/>
              <a:buFont typeface="Wingdings" panose="05000000000000000000" pitchFamily="2" charset="2"/>
            </a:pPr>
            <a:r>
              <a:rPr lang="zh-CN" altLang="en-US" sz="2800" b="1" dirty="0">
                <a:solidFill>
                  <a:schemeClr val="tx1"/>
                </a:solidFill>
                <a:latin typeface="黑体" panose="02010609060101010101" pitchFamily="49" charset="-122"/>
                <a:ea typeface="黑体" panose="02010609060101010101" pitchFamily="49" charset="-122"/>
              </a:rPr>
              <a:t>加性噪声：叠加在信号上的一种噪声</a:t>
            </a:r>
          </a:p>
          <a:p>
            <a:pPr latinLnBrk="0">
              <a:lnSpc>
                <a:spcPct val="130000"/>
              </a:lnSpc>
              <a:spcBef>
                <a:spcPts val="0"/>
              </a:spcBef>
              <a:spcAft>
                <a:spcPts val="0"/>
              </a:spcAft>
              <a:buClr>
                <a:srgbClr val="000000"/>
              </a:buClr>
              <a:buSzPct val="65000"/>
              <a:buFont typeface="Wingdings" panose="05000000000000000000" pitchFamily="2" charset="2"/>
            </a:pPr>
            <a:r>
              <a:rPr lang="zh-CN" altLang="en-US" sz="2800" b="1" dirty="0">
                <a:solidFill>
                  <a:schemeClr val="tx1"/>
                </a:solidFill>
                <a:latin typeface="黑体" panose="02010609060101010101" pitchFamily="49" charset="-122"/>
                <a:ea typeface="黑体" panose="02010609060101010101" pitchFamily="49" charset="-122"/>
              </a:rPr>
              <a:t>白噪声：噪声的功率谱密度在所有的频率上均为一常数</a:t>
            </a:r>
          </a:p>
          <a:p>
            <a:pPr latinLnBrk="0">
              <a:lnSpc>
                <a:spcPct val="130000"/>
              </a:lnSpc>
              <a:spcBef>
                <a:spcPts val="0"/>
              </a:spcBef>
              <a:spcAft>
                <a:spcPts val="0"/>
              </a:spcAft>
              <a:buClr>
                <a:srgbClr val="000000"/>
              </a:buClr>
              <a:buSzPct val="65000"/>
              <a:buFont typeface="Wingdings" panose="05000000000000000000" pitchFamily="2" charset="2"/>
            </a:pPr>
            <a:r>
              <a:rPr lang="zh-CN" altLang="en-US" sz="2800" b="1" dirty="0" err="1">
                <a:solidFill>
                  <a:srgbClr val="FF0000"/>
                </a:solidFill>
                <a:latin typeface="黑体" panose="02010609060101010101" pitchFamily="49" charset="-122"/>
                <a:ea typeface="黑体" panose="02010609060101010101" pitchFamily="49" charset="-122"/>
              </a:rPr>
              <a:t>高斯白噪声：</a:t>
            </a:r>
            <a:r>
              <a:rPr lang="zh-CN" altLang="en-US" sz="2800" b="1" dirty="0" err="1">
                <a:solidFill>
                  <a:schemeClr val="tx1"/>
                </a:solidFill>
                <a:latin typeface="黑体" panose="02010609060101010101" pitchFamily="49" charset="-122"/>
                <a:ea typeface="黑体" panose="02010609060101010101" pitchFamily="49" charset="-122"/>
              </a:rPr>
              <a:t>白噪声取值的概率分布服从高斯分布</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其自相关系数为无延时的冲击函数</a:t>
            </a:r>
          </a:p>
        </p:txBody>
      </p:sp>
      <p:grpSp>
        <p:nvGrpSpPr>
          <p:cNvPr id="36869" name="组合 35853"/>
          <p:cNvGrpSpPr/>
          <p:nvPr/>
        </p:nvGrpSpPr>
        <p:grpSpPr>
          <a:xfrm>
            <a:off x="971550" y="4497705"/>
            <a:ext cx="3313113" cy="1368425"/>
            <a:chOff x="612" y="2976"/>
            <a:chExt cx="2087" cy="862"/>
          </a:xfrm>
        </p:grpSpPr>
        <p:sp>
          <p:nvSpPr>
            <p:cNvPr id="36870" name="文本框 154645"/>
            <p:cNvSpPr txBox="1"/>
            <p:nvPr/>
          </p:nvSpPr>
          <p:spPr>
            <a:xfrm>
              <a:off x="884" y="3338"/>
              <a:ext cx="408" cy="228"/>
            </a:xfrm>
            <a:prstGeom prst="rect">
              <a:avLst/>
            </a:prstGeom>
            <a:noFill/>
            <a:ln w="9525">
              <a:noFill/>
            </a:ln>
          </p:spPr>
          <p:txBody>
            <a:bodyPr anchor="t" anchorCtr="0"/>
            <a:lstStyle/>
            <a:p>
              <a:pPr algn="just" eaLnBrk="0" hangingPunct="0"/>
              <a:r>
                <a:rPr lang="en-US" altLang="zh-CN" sz="2400" i="1">
                  <a:latin typeface="Times New Roman" panose="02020603050405020304" pitchFamily="18" charset="0"/>
                  <a:ea typeface="宋体" panose="02010600030101010101" pitchFamily="2" charset="-122"/>
                </a:rPr>
                <a:t>x</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36871" name="椭圆 154657"/>
            <p:cNvSpPr/>
            <p:nvPr/>
          </p:nvSpPr>
          <p:spPr>
            <a:xfrm>
              <a:off x="1428" y="3430"/>
              <a:ext cx="454" cy="408"/>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6872" name="文本框 154658"/>
            <p:cNvSpPr txBox="1"/>
            <p:nvPr/>
          </p:nvSpPr>
          <p:spPr>
            <a:xfrm>
              <a:off x="1519" y="3476"/>
              <a:ext cx="272" cy="288"/>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a:t>
              </a:r>
            </a:p>
          </p:txBody>
        </p:sp>
        <p:sp>
          <p:nvSpPr>
            <p:cNvPr id="36873" name="直接连接符 154659"/>
            <p:cNvSpPr/>
            <p:nvPr/>
          </p:nvSpPr>
          <p:spPr>
            <a:xfrm>
              <a:off x="612" y="3657"/>
              <a:ext cx="817" cy="0"/>
            </a:xfrm>
            <a:prstGeom prst="line">
              <a:avLst/>
            </a:prstGeom>
            <a:ln w="25400" cap="flat" cmpd="sng">
              <a:solidFill>
                <a:schemeClr val="tx1"/>
              </a:solidFill>
              <a:prstDash val="solid"/>
              <a:round/>
              <a:headEnd type="none" w="med" len="med"/>
              <a:tailEnd type="triangle" w="med" len="med"/>
            </a:ln>
          </p:spPr>
        </p:sp>
        <p:sp>
          <p:nvSpPr>
            <p:cNvPr id="36874" name="直接连接符 154660"/>
            <p:cNvSpPr/>
            <p:nvPr/>
          </p:nvSpPr>
          <p:spPr>
            <a:xfrm>
              <a:off x="1882" y="3657"/>
              <a:ext cx="817" cy="0"/>
            </a:xfrm>
            <a:prstGeom prst="line">
              <a:avLst/>
            </a:prstGeom>
            <a:ln w="25400" cap="flat" cmpd="sng">
              <a:solidFill>
                <a:schemeClr val="tx1"/>
              </a:solidFill>
              <a:prstDash val="solid"/>
              <a:round/>
              <a:headEnd type="none" w="med" len="med"/>
              <a:tailEnd type="triangle" w="med" len="med"/>
            </a:ln>
          </p:spPr>
        </p:sp>
        <p:sp>
          <p:nvSpPr>
            <p:cNvPr id="36875" name="直接连接符 154661"/>
            <p:cNvSpPr/>
            <p:nvPr/>
          </p:nvSpPr>
          <p:spPr>
            <a:xfrm>
              <a:off x="1655" y="3023"/>
              <a:ext cx="0" cy="409"/>
            </a:xfrm>
            <a:prstGeom prst="line">
              <a:avLst/>
            </a:prstGeom>
            <a:ln w="25400" cap="flat" cmpd="sng">
              <a:solidFill>
                <a:schemeClr val="tx1"/>
              </a:solidFill>
              <a:prstDash val="solid"/>
              <a:round/>
              <a:headEnd type="none" w="med" len="med"/>
              <a:tailEnd type="triangle" w="med" len="med"/>
            </a:ln>
          </p:spPr>
        </p:sp>
        <p:sp>
          <p:nvSpPr>
            <p:cNvPr id="36876" name="文本框 154662"/>
            <p:cNvSpPr txBox="1"/>
            <p:nvPr/>
          </p:nvSpPr>
          <p:spPr>
            <a:xfrm>
              <a:off x="2064" y="3294"/>
              <a:ext cx="408" cy="228"/>
            </a:xfrm>
            <a:prstGeom prst="rect">
              <a:avLst/>
            </a:prstGeom>
            <a:noFill/>
            <a:ln w="9525">
              <a:noFill/>
            </a:ln>
          </p:spPr>
          <p:txBody>
            <a:bodyPr anchor="t" anchorCtr="0"/>
            <a:lstStyle/>
            <a:p>
              <a:pPr algn="just" eaLnBrk="0" hangingPunct="0"/>
              <a:r>
                <a:rPr lang="en-US" altLang="zh-CN" sz="2400" i="1" err="1">
                  <a:latin typeface="Times New Roman" panose="02020603050405020304" pitchFamily="18" charset="0"/>
                  <a:ea typeface="宋体" panose="02010600030101010101" pitchFamily="2" charset="-122"/>
                </a:rPr>
                <a:t>y</a:t>
              </a:r>
              <a:r>
                <a:rPr lang="en-US" altLang="zh-CN" sz="2400" err="1">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sp>
          <p:nvSpPr>
            <p:cNvPr id="36877" name="文本框 154663"/>
            <p:cNvSpPr txBox="1"/>
            <p:nvPr/>
          </p:nvSpPr>
          <p:spPr>
            <a:xfrm>
              <a:off x="1655" y="2976"/>
              <a:ext cx="408" cy="228"/>
            </a:xfrm>
            <a:prstGeom prst="rect">
              <a:avLst/>
            </a:prstGeom>
            <a:noFill/>
            <a:ln w="9525">
              <a:noFill/>
            </a:ln>
          </p:spPr>
          <p:txBody>
            <a:bodyPr anchor="t" anchorCtr="0"/>
            <a:lstStyle/>
            <a:p>
              <a:pPr algn="just" eaLnBrk="0" hangingPunct="0"/>
              <a:r>
                <a:rPr lang="en-US" altLang="zh-CN" sz="2400" i="1" err="1">
                  <a:latin typeface="Times New Roman" panose="02020603050405020304" pitchFamily="18" charset="0"/>
                  <a:ea typeface="宋体" panose="02010600030101010101" pitchFamily="2" charset="-122"/>
                </a:rPr>
                <a:t>n</a:t>
              </a:r>
              <a:r>
                <a:rPr lang="en-US" altLang="zh-CN" sz="2400" err="1">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p>
          </p:txBody>
        </p:sp>
      </p:grpSp>
      <p:sp>
        <p:nvSpPr>
          <p:cNvPr id="36867" name="矩形 154643"/>
          <p:cNvSpPr/>
          <p:nvPr/>
        </p:nvSpPr>
        <p:spPr>
          <a:xfrm>
            <a:off x="4949825" y="4700905"/>
            <a:ext cx="3180080" cy="457200"/>
          </a:xfrm>
          <a:prstGeom prst="rect">
            <a:avLst/>
          </a:prstGeom>
          <a:noFill/>
          <a:ln w="9525">
            <a:noFill/>
          </a:ln>
        </p:spPr>
        <p:txBody>
          <a:bodyPr anchor="t" anchorCtr="0"/>
          <a:lstStyle/>
          <a:p>
            <a:pPr marL="342900" indent="-342900">
              <a:spcBef>
                <a:spcPct val="20000"/>
              </a:spcBef>
              <a:buClr>
                <a:schemeClr val="hlink"/>
              </a:buClr>
              <a:buSzPct val="65000"/>
              <a:buFont typeface="Wingdings" panose="05000000000000000000" pitchFamily="2" charset="2"/>
            </a:pPr>
            <a:r>
              <a:rPr lang="en-US" altLang="zh-CN" sz="2400" i="1">
                <a:latin typeface="Times New Roman" panose="02020603050405020304" pitchFamily="18" charset="0"/>
                <a:ea typeface="宋体" panose="02010600030101010101" pitchFamily="2" charset="-122"/>
              </a:rPr>
              <a:t>n</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 ~ </a:t>
            </a:r>
            <a:r>
              <a:rPr lang="zh-CN" altLang="en-US" sz="2800">
                <a:latin typeface="华文行楷" panose="02010800040101010101" pitchFamily="2" charset="-122"/>
                <a:ea typeface="华文行楷" panose="02010800040101010101" pitchFamily="2" charset="-122"/>
              </a:rPr>
              <a:t>高斯白噪声</a:t>
            </a:r>
          </a:p>
        </p:txBody>
      </p:sp>
      <p:graphicFrame>
        <p:nvGraphicFramePr>
          <p:cNvPr id="6" name="对象 5">
            <a:hlinkClick r:id="" action="ppaction://ole?verb=0"/>
          </p:cNvPr>
          <p:cNvGraphicFramePr>
            <a:graphicFrameLocks noChangeAspect="1"/>
          </p:cNvGraphicFramePr>
          <p:nvPr/>
        </p:nvGraphicFramePr>
        <p:xfrm>
          <a:off x="4890136" y="5418773"/>
          <a:ext cx="3030855" cy="774700"/>
        </p:xfrm>
        <a:graphic>
          <a:graphicData uri="http://schemas.openxmlformats.org/presentationml/2006/ole">
            <mc:AlternateContent xmlns:mc="http://schemas.openxmlformats.org/markup-compatibility/2006">
              <mc:Choice xmlns:v="urn:schemas-microsoft-com:vml" Requires="v">
                <p:oleObj r:id="rId3" imgW="1562100" imgH="393700" progId="Equation.KSEE3">
                  <p:embed/>
                </p:oleObj>
              </mc:Choice>
              <mc:Fallback>
                <p:oleObj r:id="rId3" imgW="1562100" imgH="393700" progId="Equation.KSEE3">
                  <p:embed/>
                  <p:pic>
                    <p:nvPicPr>
                      <p:cNvPr id="0" name="图片 2048"/>
                      <p:cNvPicPr/>
                      <p:nvPr/>
                    </p:nvPicPr>
                    <p:blipFill>
                      <a:blip r:embed="rId4"/>
                      <a:stretch>
                        <a:fillRect/>
                      </a:stretch>
                    </p:blipFill>
                    <p:spPr>
                      <a:xfrm>
                        <a:off x="4890136" y="5418773"/>
                        <a:ext cx="3030855" cy="774700"/>
                      </a:xfrm>
                      <a:prstGeom prst="rect">
                        <a:avLst/>
                      </a:prstGeom>
                    </p:spPr>
                  </p:pic>
                </p:oleObj>
              </mc:Fallback>
            </mc:AlternateContent>
          </a:graphicData>
        </a:graphic>
      </p:graphicFrame>
      <p:sp>
        <p:nvSpPr>
          <p:cNvPr id="7" name="文本框 114821"/>
          <p:cNvSpPr txBox="1"/>
          <p:nvPr/>
        </p:nvSpPr>
        <p:spPr>
          <a:xfrm>
            <a:off x="1412240" y="5997575"/>
            <a:ext cx="246253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7 AWGN</a:t>
            </a:r>
            <a:r>
              <a:rPr lang="zh-CN" altLang="en-US" b="1">
                <a:ea typeface="楷体" panose="02010609060101010101" charset="-122"/>
              </a:rPr>
              <a:t>信道模型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差错控制方式</a:t>
            </a:r>
          </a:p>
        </p:txBody>
      </p:sp>
      <p:sp>
        <p:nvSpPr>
          <p:cNvPr id="56322" name="矩形 180226"/>
          <p:cNvSpPr>
            <a:spLocks noRot="1"/>
          </p:cNvSpPr>
          <p:nvPr/>
        </p:nvSpPr>
        <p:spPr>
          <a:xfrm>
            <a:off x="210820" y="930275"/>
            <a:ext cx="8561070" cy="5443220"/>
          </a:xfrm>
          <a:prstGeom prst="rect">
            <a:avLst/>
          </a:prstGeom>
          <a:noFill/>
          <a:ln w="9525">
            <a:noFill/>
          </a:ln>
        </p:spPr>
        <p:txBody>
          <a:bodyPr anchor="t" anchorCtr="0"/>
          <a:lstStyle/>
          <a:p>
            <a:pPr marL="457200" indent="-457200" algn="just">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前向纠错</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(FEC)</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rPr>
              <a:t>利用纠错码自动的纠正接收端检查出的错误</a:t>
            </a:r>
          </a:p>
          <a:p>
            <a:pPr marL="457200" indent="-457200" algn="just">
              <a:lnSpc>
                <a:spcPct val="140000"/>
              </a:lnSpc>
              <a:spcBef>
                <a:spcPts val="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单向传输系统一般只能这样差错控制</a:t>
            </a:r>
          </a:p>
          <a:p>
            <a:pPr marL="457200" indent="-457200" algn="just">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黑体" panose="02010609060101010101" pitchFamily="49" charset="-122"/>
                <a:ea typeface="黑体" panose="02010609060101010101" pitchFamily="49" charset="-122"/>
              </a:rPr>
              <a:t>优点：</a:t>
            </a:r>
            <a:r>
              <a:rPr lang="zh-CN" altLang="en-US" sz="2400" b="1" dirty="0">
                <a:latin typeface="黑体" panose="02010609060101010101" pitchFamily="49" charset="-122"/>
                <a:ea typeface="黑体" panose="02010609060101010101" pitchFamily="49" charset="-122"/>
              </a:rPr>
              <a:t>不需要反馈信道，译码实时性好，控制电路简单，能进行一个用户对多个用户的同播通信</a:t>
            </a:r>
          </a:p>
          <a:p>
            <a:pPr marL="457200" indent="-457200" algn="just">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黑体" panose="02010609060101010101" pitchFamily="49" charset="-122"/>
                <a:ea typeface="黑体" panose="02010609060101010101" pitchFamily="49" charset="-122"/>
              </a:rPr>
              <a:t>缺点：</a:t>
            </a:r>
            <a:r>
              <a:rPr lang="zh-CN" altLang="en-US" sz="2400" b="1" dirty="0">
                <a:latin typeface="黑体" panose="02010609060101010101" pitchFamily="49" charset="-122"/>
                <a:ea typeface="黑体" panose="02010609060101010101" pitchFamily="49" charset="-122"/>
              </a:rPr>
              <a:t>译码设备较复杂，对信道适应性差，所选用的纠错码必须与信道的干扰情况相匹配，编码效率低</a:t>
            </a:r>
          </a:p>
          <a:p>
            <a:pPr marL="457200" indent="-457200" algn="just">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黑体" panose="02010609060101010101" pitchFamily="49" charset="-122"/>
                <a:ea typeface="黑体" panose="02010609060101010101" pitchFamily="49" charset="-122"/>
              </a:rPr>
              <a:t>例子：</a:t>
            </a:r>
            <a:r>
              <a:rPr lang="zh-CN" altLang="en-US" sz="2400" b="1" dirty="0">
                <a:latin typeface="黑体" panose="02010609060101010101" pitchFamily="49" charset="-122"/>
                <a:ea typeface="黑体" panose="02010609060101010101" pitchFamily="49" charset="-122"/>
              </a:rPr>
              <a:t>磁带存储系统</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记录在磁带上的信息很久以后再重读</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、深空通信系统</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飞行体上的编码设备很简单，地面的译码设备可以很强大</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、军事通信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自动要求重传(ARQ)</a:t>
            </a:r>
          </a:p>
        </p:txBody>
      </p:sp>
      <p:sp>
        <p:nvSpPr>
          <p:cNvPr id="56322" name="矩形 180226"/>
          <p:cNvSpPr>
            <a:spLocks noRot="1"/>
          </p:cNvSpPr>
          <p:nvPr/>
        </p:nvSpPr>
        <p:spPr>
          <a:xfrm>
            <a:off x="210820" y="930275"/>
            <a:ext cx="8561070" cy="4027170"/>
          </a:xfrm>
          <a:prstGeom prst="rect">
            <a:avLst/>
          </a:prstGeom>
          <a:noFill/>
          <a:ln w="9525">
            <a:noFill/>
          </a:ln>
        </p:spPr>
        <p:txBody>
          <a:bodyPr anchor="t" anchorCtr="0"/>
          <a:lstStyle/>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sym typeface="+mn-ea"/>
              </a:rPr>
              <a:t>当接收端检查到错误时，就自动要求发送端重新传送该消息</a:t>
            </a:r>
            <a:endParaRPr lang="zh-CN" altLang="en-US" sz="2800" b="1" dirty="0">
              <a:latin typeface="黑体" panose="02010609060101010101" pitchFamily="49" charset="-122"/>
              <a:ea typeface="黑体" panose="02010609060101010101" pitchFamily="49" charset="-122"/>
            </a:endParaRP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sym typeface="+mn-ea"/>
              </a:rPr>
              <a:t>优点：</a:t>
            </a:r>
            <a:r>
              <a:rPr lang="zh-CN" altLang="en-US" sz="2800" b="1" dirty="0">
                <a:latin typeface="黑体" panose="02010609060101010101" pitchFamily="49" charset="-122"/>
                <a:ea typeface="黑体" panose="02010609060101010101" pitchFamily="49" charset="-122"/>
                <a:sym typeface="+mn-ea"/>
              </a:rPr>
              <a:t>易于实现，成本和复杂性低</a:t>
            </a:r>
            <a:endParaRPr lang="zh-CN" altLang="en-US" sz="2800" b="1" dirty="0">
              <a:latin typeface="黑体" panose="02010609060101010101" pitchFamily="49" charset="-122"/>
              <a:ea typeface="黑体" panose="02010609060101010101" pitchFamily="49" charset="-122"/>
            </a:endParaRP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sym typeface="+mn-ea"/>
              </a:rPr>
              <a:t>缺点：</a:t>
            </a:r>
            <a:r>
              <a:rPr lang="zh-CN" altLang="en-US" sz="2800" b="1" dirty="0">
                <a:latin typeface="黑体" panose="02010609060101010101" pitchFamily="49" charset="-122"/>
                <a:ea typeface="黑体" panose="02010609060101010101" pitchFamily="49" charset="-122"/>
                <a:sym typeface="+mn-ea"/>
              </a:rPr>
              <a:t>必须有反馈信道，实现控制较复杂，难以用于同播系统，通信效率低，很难适合实时传输系统</a:t>
            </a:r>
            <a:endParaRPr lang="zh-CN" altLang="en-US" sz="2800" b="1" dirty="0">
              <a:latin typeface="黑体" panose="02010609060101010101" pitchFamily="49" charset="-122"/>
              <a:ea typeface="黑体" panose="02010609060101010101" pitchFamily="49" charset="-122"/>
            </a:endParaRP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sym typeface="+mn-ea"/>
              </a:rPr>
              <a:t>双向传输系统可使用这种方法进行差错控制</a:t>
            </a:r>
            <a:endParaRPr lang="en-US" altLang="zh-CN" sz="2800" b="1"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自动要求重传(ARQ)</a:t>
            </a:r>
          </a:p>
        </p:txBody>
      </p:sp>
      <p:sp>
        <p:nvSpPr>
          <p:cNvPr id="58370" name="矩形 184322"/>
          <p:cNvSpPr>
            <a:spLocks noRot="1"/>
          </p:cNvSpPr>
          <p:nvPr/>
        </p:nvSpPr>
        <p:spPr>
          <a:xfrm>
            <a:off x="300355" y="919480"/>
            <a:ext cx="8441055" cy="5563870"/>
          </a:xfrm>
          <a:prstGeom prst="rect">
            <a:avLst/>
          </a:prstGeom>
          <a:noFill/>
          <a:ln w="9525">
            <a:noFill/>
          </a:ln>
        </p:spPr>
        <p:txBody>
          <a:bodyPr anchor="t" anchorCtr="0"/>
          <a:lstStyle/>
          <a:p>
            <a:pPr marL="457200" indent="-457200" algn="just">
              <a:lnSpc>
                <a:spcPct val="130000"/>
              </a:lnSpc>
              <a:spcBef>
                <a:spcPts val="0"/>
              </a:spcBef>
              <a:buClr>
                <a:srgbClr val="000000"/>
              </a:buClr>
              <a:buSzPct val="65000"/>
              <a:buFont typeface="Wingdings" panose="05000000000000000000" charset="0"/>
              <a:buChar char="Ø"/>
            </a:pPr>
            <a:r>
              <a:rPr lang="en-US" altLang="zh-CN" sz="3200" b="1">
                <a:solidFill>
                  <a:srgbClr val="FF0000"/>
                </a:solidFill>
                <a:latin typeface="Times New Roman" panose="02020603050405020304" pitchFamily="18" charset="0"/>
                <a:ea typeface="黑体" panose="02010609060101010101" pitchFamily="49" charset="-122"/>
                <a:sym typeface="+mn-ea"/>
              </a:rPr>
              <a:t>ARQ</a:t>
            </a:r>
            <a:r>
              <a:rPr lang="zh-CN" altLang="en-US" sz="3200" b="1" dirty="0">
                <a:solidFill>
                  <a:srgbClr val="FF0000"/>
                </a:solidFill>
                <a:latin typeface="黑体" panose="02010609060101010101" pitchFamily="49" charset="-122"/>
                <a:ea typeface="黑体" panose="02010609060101010101" pitchFamily="49" charset="-122"/>
                <a:sym typeface="+mn-ea"/>
              </a:rPr>
              <a:t>包括：</a:t>
            </a:r>
            <a:r>
              <a:rPr lang="zh-CN" altLang="en-US" sz="3200" b="1" dirty="0">
                <a:latin typeface="黑体" panose="02010609060101010101" pitchFamily="49" charset="-122"/>
                <a:ea typeface="黑体" panose="02010609060101010101" pitchFamily="49" charset="-122"/>
                <a:sym typeface="+mn-ea"/>
              </a:rPr>
              <a:t>等待式</a:t>
            </a:r>
            <a:r>
              <a:rPr lang="en-US" altLang="zh-CN" sz="3200" b="1">
                <a:latin typeface="Times New Roman" panose="02020603050405020304" pitchFamily="18" charset="0"/>
                <a:ea typeface="黑体" panose="02010609060101010101" pitchFamily="49" charset="-122"/>
                <a:sym typeface="+mn-ea"/>
              </a:rPr>
              <a:t>ARQ</a:t>
            </a:r>
            <a:r>
              <a:rPr lang="zh-CN" altLang="en-US" sz="3200" b="1" dirty="0">
                <a:latin typeface="黑体" panose="02010609060101010101" pitchFamily="49" charset="-122"/>
                <a:ea typeface="黑体" panose="02010609060101010101" pitchFamily="49" charset="-122"/>
                <a:sym typeface="+mn-ea"/>
              </a:rPr>
              <a:t>和连续式</a:t>
            </a:r>
            <a:r>
              <a:rPr lang="en-US" altLang="zh-CN" sz="3200" b="1">
                <a:latin typeface="Times New Roman" panose="02020603050405020304" pitchFamily="18" charset="0"/>
                <a:ea typeface="黑体" panose="02010609060101010101" pitchFamily="49" charset="-122"/>
                <a:sym typeface="+mn-ea"/>
              </a:rPr>
              <a:t>ARQ</a:t>
            </a:r>
            <a:endParaRPr lang="zh-CN" altLang="en-US" sz="2800" b="1" dirty="0">
              <a:solidFill>
                <a:schemeClr val="folHlink"/>
              </a:solidFill>
              <a:latin typeface="黑体" panose="02010609060101010101" pitchFamily="49" charset="-122"/>
              <a:ea typeface="黑体" panose="02010609060101010101" pitchFamily="49" charset="-122"/>
            </a:endParaRPr>
          </a:p>
          <a:p>
            <a:pPr marL="914400" lvl="1" indent="-457200" algn="just">
              <a:lnSpc>
                <a:spcPct val="120000"/>
              </a:lnSpc>
              <a:spcBef>
                <a:spcPts val="0"/>
              </a:spcBef>
              <a:buClr>
                <a:srgbClr val="000000"/>
              </a:buClr>
              <a:buSzPct val="65000"/>
              <a:buFont typeface="Wingdings" panose="05000000000000000000" charset="0"/>
              <a:buChar char="p"/>
            </a:pPr>
            <a:r>
              <a:rPr lang="zh-CN" altLang="en-US" sz="2800" b="1" dirty="0">
                <a:solidFill>
                  <a:srgbClr val="FF0000"/>
                </a:solidFill>
                <a:latin typeface="黑体" panose="02010609060101010101" pitchFamily="49" charset="-122"/>
                <a:ea typeface="黑体" panose="02010609060101010101" pitchFamily="49" charset="-122"/>
              </a:rPr>
              <a:t>等待式</a:t>
            </a:r>
            <a:r>
              <a:rPr lang="en-US" altLang="zh-CN" sz="2800" b="1">
                <a:solidFill>
                  <a:srgbClr val="FF0000"/>
                </a:solidFill>
                <a:latin typeface="Times New Roman" panose="02020603050405020304" pitchFamily="18" charset="0"/>
                <a:ea typeface="黑体" panose="02010609060101010101" pitchFamily="49" charset="-122"/>
              </a:rPr>
              <a:t>ARQ</a:t>
            </a:r>
            <a:r>
              <a:rPr lang="zh-CN" altLang="en-US" sz="2800" b="1" dirty="0">
                <a:solidFill>
                  <a:srgbClr val="FF0000"/>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发送端发送一个码字，并等待接收的一个肯定回执</a:t>
            </a:r>
            <a:r>
              <a:rPr lang="en-US" altLang="zh-CN" sz="2800" b="1">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ACK</a:t>
            </a:r>
            <a:r>
              <a:rPr lang="en-US" altLang="zh-CN" sz="2800" b="1">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、或者否定回执</a:t>
            </a:r>
            <a:r>
              <a:rPr lang="en-US" altLang="zh-CN" sz="2800" b="1">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NAK</a:t>
            </a:r>
            <a:r>
              <a:rPr lang="en-US" altLang="zh-CN" sz="2800" b="1">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。收到</a:t>
            </a:r>
            <a:r>
              <a:rPr lang="en-US" altLang="zh-CN" sz="2800" b="1">
                <a:latin typeface="黑体" panose="02010609060101010101" pitchFamily="49" charset="-122"/>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CK</a:t>
            </a:r>
            <a:r>
              <a:rPr lang="zh-CN" altLang="en-US" sz="2800" b="1" dirty="0">
                <a:latin typeface="黑体" panose="02010609060101010101" pitchFamily="49" charset="-122"/>
                <a:ea typeface="黑体" panose="02010609060101010101" pitchFamily="49" charset="-122"/>
              </a:rPr>
              <a:t>则发送下一个码字，否则重发</a:t>
            </a:r>
          </a:p>
          <a:p>
            <a:pPr marL="914400" lvl="1" indent="-457200" algn="just">
              <a:lnSpc>
                <a:spcPct val="120000"/>
              </a:lnSpc>
              <a:spcBef>
                <a:spcPts val="0"/>
              </a:spcBef>
              <a:buClr>
                <a:srgbClr val="000000"/>
              </a:buClr>
              <a:buSzPct val="65000"/>
              <a:buFont typeface="Wingdings" panose="05000000000000000000" charset="0"/>
              <a:buChar char="p"/>
            </a:pPr>
            <a:r>
              <a:rPr lang="zh-CN" altLang="en-US" sz="2800" b="1" dirty="0">
                <a:latin typeface="黑体" panose="02010609060101010101" pitchFamily="49" charset="-122"/>
                <a:ea typeface="黑体" panose="02010609060101010101" pitchFamily="49" charset="-122"/>
              </a:rPr>
              <a:t>双向传输系统可使用这种方法进行差错控制</a:t>
            </a:r>
            <a:endParaRPr lang="en-US" altLang="zh-CN" sz="2800" b="1">
              <a:latin typeface="Times New Roman" panose="02020603050405020304" pitchFamily="18" charset="0"/>
              <a:ea typeface="黑体" panose="02010609060101010101" pitchFamily="49" charset="-122"/>
            </a:endParaRPr>
          </a:p>
          <a:p>
            <a:pPr marL="457200" indent="-457200" algn="just">
              <a:lnSpc>
                <a:spcPct val="130000"/>
              </a:lnSpc>
              <a:spcBef>
                <a:spcPts val="0"/>
              </a:spcBef>
              <a:buClr>
                <a:srgbClr val="000000"/>
              </a:buClr>
              <a:buSzPct val="65000"/>
              <a:buFont typeface="Wingdings" panose="05000000000000000000" charset="0"/>
              <a:buChar char="Ø"/>
            </a:pPr>
            <a:r>
              <a:rPr lang="zh-CN" altLang="en-US" sz="3200" b="1" dirty="0">
                <a:solidFill>
                  <a:srgbClr val="FF0000"/>
                </a:solidFill>
                <a:latin typeface="黑体" panose="02010609060101010101" pitchFamily="49" charset="-122"/>
                <a:ea typeface="黑体" panose="02010609060101010101" pitchFamily="49" charset="-122"/>
                <a:sym typeface="+mn-ea"/>
              </a:rPr>
              <a:t>连续式</a:t>
            </a:r>
            <a:r>
              <a:rPr lang="en-US" altLang="zh-CN" sz="3200" b="1">
                <a:solidFill>
                  <a:srgbClr val="FF0000"/>
                </a:solidFill>
                <a:latin typeface="Times New Roman" panose="02020603050405020304" pitchFamily="18" charset="0"/>
                <a:ea typeface="黑体" panose="02010609060101010101" pitchFamily="49" charset="-122"/>
                <a:sym typeface="+mn-ea"/>
              </a:rPr>
              <a:t>ARQ</a:t>
            </a:r>
            <a:r>
              <a:rPr lang="zh-CN" altLang="en-US" sz="3200" b="1" dirty="0">
                <a:solidFill>
                  <a:srgbClr val="FF0000"/>
                </a:solidFill>
                <a:latin typeface="黑体" panose="02010609060101010101" pitchFamily="49" charset="-122"/>
                <a:ea typeface="黑体" panose="02010609060101010101" pitchFamily="49" charset="-122"/>
                <a:sym typeface="+mn-ea"/>
              </a:rPr>
              <a:t>：</a:t>
            </a:r>
            <a:r>
              <a:rPr lang="zh-CN" altLang="en-US" sz="3200" b="1" dirty="0">
                <a:latin typeface="黑体" panose="02010609060101010101" pitchFamily="49" charset="-122"/>
                <a:ea typeface="黑体" panose="02010609060101010101" pitchFamily="49" charset="-122"/>
                <a:sym typeface="+mn-ea"/>
              </a:rPr>
              <a:t>有选择重传和退</a:t>
            </a:r>
            <a:r>
              <a:rPr lang="en-US" altLang="zh-CN" sz="3200" b="1" i="1">
                <a:latin typeface="Times New Roman" panose="02020603050405020304" pitchFamily="18" charset="0"/>
                <a:ea typeface="黑体" panose="02010609060101010101" pitchFamily="49" charset="-122"/>
                <a:sym typeface="+mn-ea"/>
              </a:rPr>
              <a:t>N</a:t>
            </a:r>
            <a:r>
              <a:rPr lang="zh-CN" altLang="en-US" sz="3200" b="1" dirty="0">
                <a:latin typeface="黑体" panose="02010609060101010101" pitchFamily="49" charset="-122"/>
                <a:ea typeface="黑体" panose="02010609060101010101" pitchFamily="49" charset="-122"/>
                <a:sym typeface="+mn-ea"/>
              </a:rPr>
              <a:t>步</a:t>
            </a:r>
            <a:r>
              <a:rPr lang="en-US" altLang="zh-CN" sz="3200" b="1">
                <a:latin typeface="Times New Roman" panose="02020603050405020304" pitchFamily="18" charset="0"/>
                <a:ea typeface="黑体" panose="02010609060101010101" pitchFamily="49" charset="-122"/>
                <a:sym typeface="+mn-ea"/>
              </a:rPr>
              <a:t>ARQ</a:t>
            </a:r>
            <a:endParaRPr lang="en-US" altLang="zh-CN" sz="2800" b="1">
              <a:latin typeface="Times New Roman" panose="02020603050405020304" pitchFamily="18" charset="0"/>
              <a:ea typeface="黑体" panose="02010609060101010101" pitchFamily="49" charset="-122"/>
            </a:endParaRPr>
          </a:p>
          <a:p>
            <a:pPr marL="914400" lvl="1" indent="-457200" algn="just">
              <a:lnSpc>
                <a:spcPct val="120000"/>
              </a:lnSpc>
              <a:spcBef>
                <a:spcPts val="0"/>
              </a:spcBef>
              <a:buClr>
                <a:srgbClr val="000000"/>
              </a:buClr>
              <a:buSzPct val="65000"/>
              <a:buFont typeface="Wingdings" panose="05000000000000000000" charset="0"/>
              <a:buChar char="p"/>
            </a:pPr>
            <a:r>
              <a:rPr lang="zh-CN" altLang="en-US" sz="2800" b="1" dirty="0">
                <a:solidFill>
                  <a:srgbClr val="FF0000"/>
                </a:solidFill>
                <a:latin typeface="黑体" panose="02010609060101010101" pitchFamily="49" charset="-122"/>
                <a:ea typeface="黑体" panose="02010609060101010101" pitchFamily="49" charset="-122"/>
              </a:rPr>
              <a:t>退</a:t>
            </a:r>
            <a:r>
              <a:rPr lang="en-US" altLang="zh-CN" sz="2800" b="1" i="1">
                <a:solidFill>
                  <a:srgbClr val="FF0000"/>
                </a:solidFill>
                <a:latin typeface="Times New Roman" panose="02020603050405020304" pitchFamily="18" charset="0"/>
                <a:ea typeface="黑体" panose="02010609060101010101" pitchFamily="49" charset="-122"/>
              </a:rPr>
              <a:t>N</a:t>
            </a:r>
            <a:r>
              <a:rPr lang="zh-CN" altLang="en-US" sz="2800" b="1" dirty="0">
                <a:solidFill>
                  <a:srgbClr val="FF0000"/>
                </a:solidFill>
                <a:latin typeface="黑体" panose="02010609060101010101" pitchFamily="49" charset="-122"/>
                <a:ea typeface="黑体" panose="02010609060101010101" pitchFamily="49" charset="-122"/>
              </a:rPr>
              <a:t>步</a:t>
            </a:r>
            <a:r>
              <a:rPr lang="en-US" altLang="zh-CN" sz="2800" b="1">
                <a:solidFill>
                  <a:srgbClr val="FF0000"/>
                </a:solidFill>
                <a:latin typeface="Times New Roman" panose="02020603050405020304" pitchFamily="18" charset="0"/>
                <a:ea typeface="黑体" panose="02010609060101010101" pitchFamily="49" charset="-122"/>
              </a:rPr>
              <a:t>ARQ</a:t>
            </a:r>
            <a:r>
              <a:rPr lang="zh-CN" altLang="en-US" sz="2800" b="1" dirty="0">
                <a:solidFill>
                  <a:srgbClr val="FF0000"/>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若检测到有错的码字，重传该码字及其后续码字</a:t>
            </a:r>
          </a:p>
          <a:p>
            <a:pPr marL="914400" lvl="1" indent="-457200" algn="just">
              <a:lnSpc>
                <a:spcPct val="120000"/>
              </a:lnSpc>
              <a:spcBef>
                <a:spcPts val="0"/>
              </a:spcBef>
              <a:buClr>
                <a:srgbClr val="000000"/>
              </a:buClr>
              <a:buSzPct val="65000"/>
              <a:buFont typeface="Wingdings" panose="05000000000000000000" charset="0"/>
              <a:buChar char="p"/>
            </a:pPr>
            <a:r>
              <a:rPr lang="zh-CN" altLang="en-US" sz="2800" b="1" dirty="0">
                <a:solidFill>
                  <a:srgbClr val="FF0000"/>
                </a:solidFill>
                <a:latin typeface="黑体" panose="02010609060101010101" pitchFamily="49" charset="-122"/>
                <a:ea typeface="黑体" panose="02010609060101010101" pitchFamily="49" charset="-122"/>
              </a:rPr>
              <a:t>有选择重传：</a:t>
            </a:r>
            <a:r>
              <a:rPr lang="zh-CN" altLang="en-US" sz="2800" b="1" dirty="0">
                <a:latin typeface="黑体" panose="02010609060101010101" pitchFamily="49" charset="-122"/>
                <a:ea typeface="黑体" panose="02010609060101010101" pitchFamily="49" charset="-122"/>
              </a:rPr>
              <a:t>只是重传那些有否定回执的码字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混合差错控制(HEC)</a:t>
            </a:r>
          </a:p>
        </p:txBody>
      </p:sp>
      <p:sp>
        <p:nvSpPr>
          <p:cNvPr id="59394" name="矩形 182274"/>
          <p:cNvSpPr>
            <a:spLocks noRot="1"/>
          </p:cNvSpPr>
          <p:nvPr/>
        </p:nvSpPr>
        <p:spPr>
          <a:xfrm>
            <a:off x="337820" y="953135"/>
            <a:ext cx="8386445" cy="5424805"/>
          </a:xfrm>
          <a:prstGeom prst="rect">
            <a:avLst/>
          </a:prstGeom>
          <a:noFill/>
          <a:ln w="9525">
            <a:noFill/>
          </a:ln>
        </p:spPr>
        <p:txBody>
          <a:bodyPr anchor="t" anchorCtr="0"/>
          <a:lstStyle/>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是</a:t>
            </a:r>
            <a:r>
              <a:rPr lang="en-US" altLang="zh-CN" sz="2800" b="1">
                <a:latin typeface="Times New Roman" panose="02020603050405020304" pitchFamily="18" charset="0"/>
                <a:ea typeface="黑体" panose="02010609060101010101" pitchFamily="49" charset="-122"/>
              </a:rPr>
              <a:t>FEC</a:t>
            </a:r>
            <a:r>
              <a:rPr lang="zh-CN" altLang="en-US" sz="2800" b="1" dirty="0">
                <a:latin typeface="黑体" panose="02010609060101010101" pitchFamily="49" charset="-122"/>
                <a:ea typeface="黑体" panose="02010609060101010101" pitchFamily="49" charset="-122"/>
              </a:rPr>
              <a:t>和</a:t>
            </a:r>
            <a:r>
              <a:rPr lang="en-US" altLang="zh-CN" sz="2800" b="1">
                <a:latin typeface="Times New Roman" panose="02020603050405020304" pitchFamily="18" charset="0"/>
                <a:ea typeface="黑体" panose="02010609060101010101" pitchFamily="49" charset="-122"/>
              </a:rPr>
              <a:t>ARQ</a:t>
            </a:r>
            <a:r>
              <a:rPr lang="zh-CN" altLang="en-US" sz="2800" b="1" dirty="0">
                <a:latin typeface="黑体" panose="02010609060101010101" pitchFamily="49" charset="-122"/>
                <a:ea typeface="黑体" panose="02010609060101010101" pitchFamily="49" charset="-122"/>
              </a:rPr>
              <a:t>方式的结合，具有</a:t>
            </a:r>
            <a:r>
              <a:rPr lang="en-US" altLang="zh-CN" sz="2800" b="1">
                <a:latin typeface="Times New Roman" panose="02020603050405020304" pitchFamily="18" charset="0"/>
                <a:ea typeface="黑体" panose="02010609060101010101" pitchFamily="49" charset="-122"/>
              </a:rPr>
              <a:t>FEC</a:t>
            </a:r>
            <a:r>
              <a:rPr lang="zh-CN" altLang="en-US" sz="2800" b="1" dirty="0">
                <a:latin typeface="黑体" panose="02010609060101010101" pitchFamily="49" charset="-122"/>
                <a:ea typeface="黑体" panose="02010609060101010101" pitchFamily="49" charset="-122"/>
              </a:rPr>
              <a:t>和</a:t>
            </a:r>
            <a:r>
              <a:rPr lang="en-US" altLang="zh-CN" sz="2800" b="1">
                <a:latin typeface="Times New Roman" panose="02020603050405020304" pitchFamily="18" charset="0"/>
                <a:ea typeface="黑体" panose="02010609060101010101" pitchFamily="49" charset="-122"/>
              </a:rPr>
              <a:t>ARQ</a:t>
            </a:r>
            <a:r>
              <a:rPr lang="zh-CN" altLang="en-US" sz="2800" b="1" dirty="0">
                <a:latin typeface="黑体" panose="02010609060101010101" pitchFamily="49" charset="-122"/>
                <a:ea typeface="黑体" panose="02010609060101010101" pitchFamily="49" charset="-122"/>
              </a:rPr>
              <a:t>方式的优点</a:t>
            </a: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发送端：</a:t>
            </a:r>
            <a:r>
              <a:rPr lang="zh-CN" altLang="en-US" sz="2800" b="1" dirty="0">
                <a:latin typeface="黑体" panose="02010609060101010101" pitchFamily="49" charset="-122"/>
                <a:ea typeface="黑体" panose="02010609060101010101" pitchFamily="49" charset="-122"/>
              </a:rPr>
              <a:t>发送有纠错和检错能力的码</a:t>
            </a: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接收端：</a:t>
            </a:r>
            <a:r>
              <a:rPr lang="zh-CN" altLang="en-US" sz="2800" b="1" dirty="0">
                <a:latin typeface="黑体" panose="02010609060101010101" pitchFamily="49" charset="-122"/>
                <a:ea typeface="黑体" panose="02010609060101010101" pitchFamily="49" charset="-122"/>
              </a:rPr>
              <a:t>检查错误情况，如果错误在该码的纠错能力范围内，则自动进行纠正；如果信道干扰很严重，错误超过纠错能力，但是能检测出来，则经反馈信道请求发送端重发</a:t>
            </a: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适用于环路时延大的高速传输系统中，如卫星通信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信息反馈方式(IRQ)</a:t>
            </a:r>
          </a:p>
        </p:txBody>
      </p:sp>
      <p:sp>
        <p:nvSpPr>
          <p:cNvPr id="60418" name="矩形 183298"/>
          <p:cNvSpPr>
            <a:spLocks noRot="1"/>
          </p:cNvSpPr>
          <p:nvPr/>
        </p:nvSpPr>
        <p:spPr>
          <a:xfrm>
            <a:off x="269240" y="914400"/>
            <a:ext cx="8550910" cy="5256530"/>
          </a:xfrm>
          <a:prstGeom prst="rect">
            <a:avLst/>
          </a:prstGeom>
          <a:noFill/>
          <a:ln w="9525">
            <a:noFill/>
          </a:ln>
        </p:spPr>
        <p:txBody>
          <a:bodyPr anchor="t" anchorCtr="0"/>
          <a:lstStyle/>
          <a:p>
            <a:pPr marL="457200" indent="-457200">
              <a:lnSpc>
                <a:spcPct val="125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接收端：</a:t>
            </a:r>
            <a:r>
              <a:rPr lang="zh-CN" altLang="en-US" sz="2800" b="1" dirty="0">
                <a:latin typeface="黑体" panose="02010609060101010101" pitchFamily="49" charset="-122"/>
                <a:ea typeface="黑体" panose="02010609060101010101" pitchFamily="49" charset="-122"/>
              </a:rPr>
              <a:t>把接收到数据，原封不动的通过反馈信道送回发送端</a:t>
            </a:r>
          </a:p>
          <a:p>
            <a:pPr marL="457200" indent="-457200">
              <a:lnSpc>
                <a:spcPct val="125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发送端：</a:t>
            </a:r>
            <a:r>
              <a:rPr lang="zh-CN" altLang="en-US" sz="2800" b="1" dirty="0">
                <a:latin typeface="黑体" panose="02010609060101010101" pitchFamily="49" charset="-122"/>
                <a:ea typeface="黑体" panose="02010609060101010101" pitchFamily="49" charset="-122"/>
              </a:rPr>
              <a:t>比较发送数据和反馈数据，如发现错误，则重新发送出错的消息，直到没有发信错误为止</a:t>
            </a:r>
          </a:p>
          <a:p>
            <a:pPr marL="457200" indent="-457200">
              <a:lnSpc>
                <a:spcPct val="125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优点：</a:t>
            </a:r>
            <a:r>
              <a:rPr lang="zh-CN" altLang="en-US" sz="2800" b="1" dirty="0">
                <a:latin typeface="黑体" panose="02010609060101010101" pitchFamily="49" charset="-122"/>
                <a:ea typeface="黑体" panose="02010609060101010101" pitchFamily="49" charset="-122"/>
              </a:rPr>
              <a:t>不需要检、纠错、编、译码器，控制设备和检错设备较简单</a:t>
            </a:r>
          </a:p>
          <a:p>
            <a:pPr marL="457200" indent="-457200">
              <a:lnSpc>
                <a:spcPct val="125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缺点：</a:t>
            </a:r>
            <a:r>
              <a:rPr lang="zh-CN" altLang="en-US" sz="2800" b="1" dirty="0">
                <a:latin typeface="黑体" panose="02010609060101010101" pitchFamily="49" charset="-122"/>
                <a:ea typeface="黑体" panose="02010609060101010101" pitchFamily="49" charset="-122"/>
              </a:rPr>
              <a:t>需要反馈信道，环路时延较大，发送端需要存储器存储已经发送的码组</a:t>
            </a:r>
          </a:p>
          <a:p>
            <a:pPr marL="457200" indent="-457200">
              <a:lnSpc>
                <a:spcPct val="125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仅适用于传输效率较低，数据信道错误率较低，有双向传输信道和控制简单的系统中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信息传输率</a:t>
            </a:r>
          </a:p>
        </p:txBody>
      </p:sp>
      <p:sp>
        <p:nvSpPr>
          <p:cNvPr id="37890" name="文本占位符 155650"/>
          <p:cNvSpPr>
            <a:spLocks noGrp="1" noRot="1"/>
          </p:cNvSpPr>
          <p:nvPr>
            <p:ph type="body" sz="half" idx="1"/>
          </p:nvPr>
        </p:nvSpPr>
        <p:spPr>
          <a:xfrm>
            <a:off x="394970" y="1179830"/>
            <a:ext cx="8281035" cy="2367280"/>
          </a:xfrm>
        </p:spPr>
        <p:txBody>
          <a:bodyPr anchor="t" anchorCtr="0"/>
          <a:lstStyle/>
          <a:p>
            <a:pPr latinLnBrk="0">
              <a:lnSpc>
                <a:spcPct val="130000"/>
              </a:lnSpc>
              <a:spcBef>
                <a:spcPts val="0"/>
              </a:spcBef>
              <a:spcAft>
                <a:spcPts val="0"/>
              </a:spcAft>
              <a:buClr>
                <a:srgbClr val="000000"/>
              </a:buClr>
              <a:buSzPct val="65000"/>
              <a:buFont typeface="Wingdings" panose="05000000000000000000" pitchFamily="2" charset="2"/>
            </a:pPr>
            <a:r>
              <a:rPr lang="zh-CN" altLang="en-US" b="1" dirty="0">
                <a:solidFill>
                  <a:srgbClr val="FF0000"/>
                </a:solidFill>
                <a:latin typeface="黑体" panose="02010609060101010101" pitchFamily="49" charset="-122"/>
                <a:ea typeface="黑体" panose="02010609060101010101" pitchFamily="49" charset="-122"/>
              </a:rPr>
              <a:t>符号传输率：</a:t>
            </a:r>
            <a:r>
              <a:rPr lang="zh-CN" altLang="en-US" b="1" dirty="0">
                <a:solidFill>
                  <a:schemeClr val="tx1"/>
                </a:solidFill>
                <a:latin typeface="黑体" panose="02010609060101010101" pitchFamily="49" charset="-122"/>
                <a:ea typeface="黑体" panose="02010609060101010101" pitchFamily="49" charset="-122"/>
              </a:rPr>
              <a:t>为</a:t>
            </a:r>
            <a:r>
              <a:rPr lang="en-US" altLang="zh-CN" b="1">
                <a:solidFill>
                  <a:schemeClr val="tx1"/>
                </a:solidFill>
                <a:latin typeface="Times New Roman" panose="02020603050405020304" pitchFamily="18" charset="0"/>
                <a:ea typeface="黑体" panose="02010609060101010101" pitchFamily="49" charset="-122"/>
              </a:rPr>
              <a:t>1/</a:t>
            </a:r>
            <a:r>
              <a:rPr lang="en-US" altLang="zh-CN" b="1" i="1">
                <a:solidFill>
                  <a:schemeClr val="tx1"/>
                </a:solidFill>
                <a:latin typeface="Times New Roman" panose="02020603050405020304" pitchFamily="18" charset="0"/>
                <a:ea typeface="黑体" panose="02010609060101010101" pitchFamily="49" charset="-122"/>
              </a:rPr>
              <a:t>T</a:t>
            </a:r>
            <a:r>
              <a:rPr lang="zh-CN" altLang="en-US" b="1" dirty="0">
                <a:solidFill>
                  <a:schemeClr val="tx1"/>
                </a:solidFill>
                <a:latin typeface="黑体" panose="02010609060101010101" pitchFamily="49" charset="-122"/>
                <a:ea typeface="黑体" panose="02010609060101010101" pitchFamily="49" charset="-122"/>
              </a:rPr>
              <a:t>，即每</a:t>
            </a:r>
            <a:r>
              <a:rPr lang="en-US" altLang="zh-CN" b="1" i="1">
                <a:solidFill>
                  <a:schemeClr val="tx1"/>
                </a:solidFill>
                <a:latin typeface="Times New Roman" panose="02020603050405020304" pitchFamily="18" charset="0"/>
                <a:ea typeface="黑体" panose="02010609060101010101" pitchFamily="49" charset="-122"/>
              </a:rPr>
              <a:t>T</a:t>
            </a:r>
            <a:r>
              <a:rPr lang="zh-CN" altLang="en-US" b="1" dirty="0">
                <a:solidFill>
                  <a:schemeClr val="tx1"/>
                </a:solidFill>
                <a:latin typeface="黑体" panose="02010609060101010101" pitchFamily="49" charset="-122"/>
                <a:ea typeface="黑体" panose="02010609060101010101" pitchFamily="49" charset="-122"/>
              </a:rPr>
              <a:t>秒传输一个编码符号</a:t>
            </a:r>
          </a:p>
          <a:p>
            <a:pPr latinLnBrk="0">
              <a:lnSpc>
                <a:spcPct val="130000"/>
              </a:lnSpc>
              <a:spcBef>
                <a:spcPts val="0"/>
              </a:spcBef>
              <a:spcAft>
                <a:spcPts val="0"/>
              </a:spcAft>
              <a:buClr>
                <a:srgbClr val="000000"/>
              </a:buClr>
              <a:buSzPct val="65000"/>
              <a:buFont typeface="Wingdings" panose="05000000000000000000" pitchFamily="2" charset="2"/>
            </a:pPr>
            <a:r>
              <a:rPr lang="zh-CN" altLang="en-US" b="1" dirty="0">
                <a:solidFill>
                  <a:srgbClr val="FF0000"/>
                </a:solidFill>
                <a:latin typeface="黑体" panose="02010609060101010101" pitchFamily="49" charset="-122"/>
                <a:ea typeface="黑体" panose="02010609060101010101" pitchFamily="49" charset="-122"/>
              </a:rPr>
              <a:t>信息传输率</a:t>
            </a:r>
            <a:r>
              <a:rPr lang="en-US" altLang="zh-CN" b="1">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数据率</a:t>
            </a:r>
            <a:r>
              <a:rPr lang="en-US" altLang="zh-CN" b="1">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a:t>
            </a:r>
            <a:r>
              <a:rPr lang="zh-CN" altLang="en-US" b="1" dirty="0">
                <a:solidFill>
                  <a:schemeClr val="tx1"/>
                </a:solidFill>
                <a:latin typeface="黑体" panose="02010609060101010101" pitchFamily="49" charset="-122"/>
                <a:ea typeface="黑体" panose="02010609060101010101" pitchFamily="49" charset="-122"/>
              </a:rPr>
              <a:t>为</a:t>
            </a:r>
            <a:r>
              <a:rPr lang="en-US" altLang="zh-CN" b="1" i="1">
                <a:solidFill>
                  <a:schemeClr val="tx1"/>
                </a:solidFill>
                <a:latin typeface="Times New Roman" panose="02020603050405020304" pitchFamily="18" charset="0"/>
                <a:ea typeface="黑体" panose="02010609060101010101" pitchFamily="49" charset="-122"/>
              </a:rPr>
              <a:t>R</a:t>
            </a:r>
            <a:r>
              <a:rPr lang="en-US" altLang="zh-CN" b="1">
                <a:solidFill>
                  <a:schemeClr val="tx1"/>
                </a:solidFill>
                <a:latin typeface="Times New Roman" panose="02020603050405020304" pitchFamily="18" charset="0"/>
                <a:ea typeface="黑体" panose="02010609060101010101" pitchFamily="49" charset="-122"/>
              </a:rPr>
              <a:t>/</a:t>
            </a:r>
            <a:r>
              <a:rPr lang="en-US" altLang="zh-CN" b="1" i="1" err="1">
                <a:solidFill>
                  <a:schemeClr val="tx1"/>
                </a:solidFill>
                <a:latin typeface="Times New Roman" panose="02020603050405020304" pitchFamily="18" charset="0"/>
                <a:ea typeface="黑体" panose="02010609060101010101" pitchFamily="49" charset="-122"/>
              </a:rPr>
              <a:t>T</a:t>
            </a:r>
            <a:r>
              <a:rPr lang="en-US" altLang="zh-CN" b="1" err="1">
                <a:solidFill>
                  <a:schemeClr val="tx1"/>
                </a:solidFill>
                <a:latin typeface="Times New Roman" panose="02020603050405020304" pitchFamily="18" charset="0"/>
                <a:ea typeface="黑体" panose="02010609060101010101" pitchFamily="49" charset="-122"/>
              </a:rPr>
              <a:t>(bit/s</a:t>
            </a:r>
            <a:r>
              <a:rPr lang="en-US" altLang="zh-CN" b="1">
                <a:solidFill>
                  <a:schemeClr val="tx1"/>
                </a:solidFill>
                <a:latin typeface="Times New Roman" panose="02020603050405020304" pitchFamily="18" charset="0"/>
                <a:ea typeface="黑体" panose="02010609060101010101" pitchFamily="49" charset="-122"/>
              </a:rPr>
              <a:t>)</a:t>
            </a:r>
            <a:r>
              <a:rPr lang="zh-CN" altLang="en-US" b="1" dirty="0">
                <a:solidFill>
                  <a:schemeClr val="tx1"/>
                </a:solidFill>
                <a:latin typeface="黑体" panose="02010609060101010101" pitchFamily="49" charset="-122"/>
                <a:ea typeface="黑体" panose="02010609060101010101" pitchFamily="49" charset="-122"/>
              </a:rPr>
              <a:t>，在编码系统中，若码速率是</a:t>
            </a:r>
            <a:r>
              <a:rPr lang="en-US" altLang="zh-CN" b="1" i="1">
                <a:solidFill>
                  <a:schemeClr val="tx1"/>
                </a:solidFill>
                <a:latin typeface="Times New Roman" panose="02020603050405020304" pitchFamily="18" charset="0"/>
                <a:ea typeface="黑体" panose="02010609060101010101" pitchFamily="49" charset="-122"/>
              </a:rPr>
              <a:t>R</a:t>
            </a:r>
            <a:r>
              <a:rPr lang="en-US" altLang="zh-CN" b="1">
                <a:solidFill>
                  <a:schemeClr val="tx1"/>
                </a:solidFill>
                <a:latin typeface="Times New Roman" panose="02020603050405020304" pitchFamily="18" charset="0"/>
                <a:ea typeface="黑体" panose="02010609060101010101" pitchFamily="49" charset="-122"/>
              </a:rPr>
              <a:t>=</a:t>
            </a:r>
            <a:r>
              <a:rPr lang="en-US" altLang="zh-CN" b="1" i="1" err="1">
                <a:solidFill>
                  <a:schemeClr val="tx1"/>
                </a:solidFill>
                <a:latin typeface="Times New Roman" panose="02020603050405020304" pitchFamily="18" charset="0"/>
                <a:ea typeface="黑体" panose="02010609060101010101" pitchFamily="49" charset="-122"/>
              </a:rPr>
              <a:t>k</a:t>
            </a:r>
            <a:r>
              <a:rPr lang="en-US" altLang="zh-CN" b="1" err="1">
                <a:solidFill>
                  <a:schemeClr val="tx1"/>
                </a:solidFill>
                <a:latin typeface="Times New Roman" panose="02020603050405020304" pitchFamily="18" charset="0"/>
                <a:ea typeface="黑体" panose="02010609060101010101" pitchFamily="49" charset="-122"/>
              </a:rPr>
              <a:t>/</a:t>
            </a:r>
            <a:r>
              <a:rPr lang="en-US" altLang="zh-CN" b="1" i="1" err="1">
                <a:solidFill>
                  <a:schemeClr val="tx1"/>
                </a:solidFill>
                <a:latin typeface="Times New Roman" panose="02020603050405020304" pitchFamily="18" charset="0"/>
                <a:ea typeface="黑体" panose="02010609060101010101" pitchFamily="49" charset="-122"/>
              </a:rPr>
              <a:t>n</a:t>
            </a:r>
            <a:r>
              <a:rPr lang="zh-CN" altLang="en-US" b="1" dirty="0">
                <a:solidFill>
                  <a:schemeClr val="tx1"/>
                </a:solidFill>
                <a:latin typeface="黑体" panose="02010609060101010101" pitchFamily="49" charset="-122"/>
                <a:ea typeface="黑体" panose="02010609060101010101" pitchFamily="49" charset="-122"/>
              </a:rPr>
              <a:t>，即</a:t>
            </a:r>
            <a:r>
              <a:rPr lang="en-US" altLang="zh-CN" b="1" i="1">
                <a:solidFill>
                  <a:schemeClr val="tx1"/>
                </a:solidFill>
                <a:latin typeface="Times New Roman" panose="02020603050405020304" pitchFamily="18" charset="0"/>
                <a:ea typeface="黑体" panose="02010609060101010101" pitchFamily="49" charset="-122"/>
              </a:rPr>
              <a:t>k</a:t>
            </a:r>
            <a:r>
              <a:rPr lang="zh-CN" altLang="en-US" b="1" dirty="0">
                <a:solidFill>
                  <a:schemeClr val="tx1"/>
                </a:solidFill>
                <a:latin typeface="黑体" panose="02010609060101010101" pitchFamily="49" charset="-122"/>
                <a:ea typeface="黑体" panose="02010609060101010101" pitchFamily="49" charset="-122"/>
              </a:rPr>
              <a:t>个信息比特对应于传送</a:t>
            </a:r>
            <a:r>
              <a:rPr lang="en-US" altLang="zh-CN" b="1" i="1">
                <a:solidFill>
                  <a:schemeClr val="tx1"/>
                </a:solidFill>
                <a:latin typeface="Times New Roman" panose="02020603050405020304" pitchFamily="18" charset="0"/>
                <a:ea typeface="黑体" panose="02010609060101010101" pitchFamily="49" charset="-122"/>
              </a:rPr>
              <a:t>n</a:t>
            </a:r>
            <a:r>
              <a:rPr lang="zh-CN" altLang="en-US" b="1" dirty="0">
                <a:solidFill>
                  <a:schemeClr val="tx1"/>
                </a:solidFill>
                <a:latin typeface="黑体" panose="02010609060101010101" pitchFamily="49" charset="-122"/>
                <a:ea typeface="黑体" panose="02010609060101010101" pitchFamily="49" charset="-122"/>
              </a:rPr>
              <a:t>个符号，则信息传输率</a:t>
            </a:r>
            <a:r>
              <a:rPr lang="en-US" altLang="zh-CN" b="1">
                <a:solidFill>
                  <a:schemeClr val="tx1"/>
                </a:solidFill>
                <a:latin typeface="黑体" panose="02010609060101010101" pitchFamily="49" charset="-122"/>
                <a:ea typeface="黑体" panose="02010609060101010101" pitchFamily="49" charset="-122"/>
              </a:rPr>
              <a:t>(</a:t>
            </a:r>
            <a:r>
              <a:rPr lang="zh-CN" altLang="en-US" b="1" dirty="0">
                <a:solidFill>
                  <a:schemeClr val="tx1"/>
                </a:solidFill>
                <a:latin typeface="黑体" panose="02010609060101010101" pitchFamily="49" charset="-122"/>
                <a:ea typeface="黑体" panose="02010609060101010101" pitchFamily="49" charset="-122"/>
              </a:rPr>
              <a:t>数据率</a:t>
            </a:r>
            <a:r>
              <a:rPr lang="en-US" altLang="zh-CN" b="1">
                <a:solidFill>
                  <a:schemeClr val="tx1"/>
                </a:solidFill>
                <a:latin typeface="黑体" panose="02010609060101010101" pitchFamily="49" charset="-122"/>
                <a:ea typeface="黑体" panose="02010609060101010101" pitchFamily="49" charset="-122"/>
              </a:rPr>
              <a:t>)</a:t>
            </a:r>
            <a:r>
              <a:rPr lang="zh-CN" altLang="en-US" b="1" dirty="0">
                <a:solidFill>
                  <a:schemeClr val="tx1"/>
                </a:solidFill>
                <a:latin typeface="黑体" panose="02010609060101010101" pitchFamily="49" charset="-122"/>
                <a:ea typeface="黑体" panose="02010609060101010101" pitchFamily="49" charset="-122"/>
              </a:rPr>
              <a:t>为</a:t>
            </a:r>
            <a:r>
              <a:rPr lang="en-US" altLang="zh-CN" b="1" i="1">
                <a:solidFill>
                  <a:schemeClr val="tx1"/>
                </a:solidFill>
                <a:latin typeface="Times New Roman" panose="02020603050405020304" pitchFamily="18" charset="0"/>
                <a:ea typeface="黑体" panose="02010609060101010101" pitchFamily="49" charset="-122"/>
              </a:rPr>
              <a:t>R/T</a:t>
            </a:r>
            <a:endParaRPr lang="zh-CN" altLang="en-US" b="1"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652578" y="104775"/>
            <a:ext cx="2300287" cy="685800"/>
          </a:xfrm>
        </p:spPr>
        <p:txBody>
          <a:bodyPr vert="horz" wrap="square" lIns="91440" tIns="45720" rIns="91440" bIns="45720" anchor="ctr"/>
          <a:lstStyle/>
          <a:p>
            <a:r>
              <a:rPr lang="zh-CN" altLang="en-US" sz="2800" dirty="0"/>
              <a:t>内容提要</a:t>
            </a:r>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9" name="AutoShape 50"/>
          <p:cNvSpPr>
            <a:spLocks noChangeArrowheads="1"/>
          </p:cNvSpPr>
          <p:nvPr/>
        </p:nvSpPr>
        <p:spPr bwMode="gray">
          <a:xfrm>
            <a:off x="2275205" y="4648200"/>
            <a:ext cx="6172200"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a:sym typeface="+mn-ea"/>
              </a:rPr>
              <a:t>信息、信源编码、信道编码定理</a:t>
            </a:r>
          </a:p>
        </p:txBody>
      </p:sp>
      <p:sp>
        <p:nvSpPr>
          <p:cNvPr id="10" name="AutoShape 51"/>
          <p:cNvSpPr>
            <a:spLocks noChangeArrowheads="1"/>
          </p:cNvSpPr>
          <p:nvPr/>
        </p:nvSpPr>
        <p:spPr bwMode="gray">
          <a:xfrm>
            <a:off x="2438400" y="3352800"/>
            <a:ext cx="5486400" cy="698500"/>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dirty="0">
                <a:sym typeface="+mn-ea"/>
              </a:rPr>
              <a:t>差错控制方式、译码方法</a:t>
            </a:r>
          </a:p>
        </p:txBody>
      </p:sp>
      <p:sp>
        <p:nvSpPr>
          <p:cNvPr id="11" name="AutoShape 52"/>
          <p:cNvSpPr>
            <a:spLocks noChangeArrowheads="1"/>
          </p:cNvSpPr>
          <p:nvPr/>
        </p:nvSpPr>
        <p:spPr bwMode="gray">
          <a:xfrm>
            <a:off x="2057400" y="2045970"/>
            <a:ext cx="5426710" cy="67500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lang="zh-CN" altLang="en-US" sz="2800">
                <a:sym typeface="+mn-ea"/>
              </a:rPr>
              <a:t>数字通信系统、信道模型</a:t>
            </a:r>
          </a:p>
        </p:txBody>
      </p:sp>
      <p:grpSp>
        <p:nvGrpSpPr>
          <p:cNvPr id="8202" name="Group 53"/>
          <p:cNvGrpSpPr/>
          <p:nvPr/>
        </p:nvGrpSpPr>
        <p:grpSpPr>
          <a:xfrm>
            <a:off x="1692275" y="2225358"/>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2117725" y="344455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1903730" y="481615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信道带宽</a:t>
            </a:r>
          </a:p>
        </p:txBody>
      </p:sp>
      <p:sp>
        <p:nvSpPr>
          <p:cNvPr id="9218" name="文本框 114820"/>
          <p:cNvSpPr txBox="1"/>
          <p:nvPr/>
        </p:nvSpPr>
        <p:spPr>
          <a:xfrm>
            <a:off x="329565" y="955675"/>
            <a:ext cx="8321675" cy="1296670"/>
          </a:xfrm>
          <a:prstGeom prst="rect">
            <a:avLst/>
          </a:prstGeom>
          <a:noFill/>
          <a:ln w="9525">
            <a:noFill/>
          </a:ln>
        </p:spPr>
        <p:txBody>
          <a:bodyPr wrap="square" anchor="t" anchorCtr="0">
            <a:spAutoFit/>
          </a:bodyPr>
          <a:lstStyle/>
          <a:p>
            <a:pPr algn="just">
              <a:lnSpc>
                <a:spcPct val="140000"/>
              </a:lnSpc>
              <a:spcBef>
                <a:spcPts val="0"/>
              </a:spcBef>
            </a:pPr>
            <a:r>
              <a:rPr lang="en-US" altLang="zh-CN">
                <a:latin typeface="Arial" panose="020B0604020202020204" pitchFamily="34" charset="0"/>
                <a:ea typeface="宋体" panose="02010600030101010101" pitchFamily="2" charset="-122"/>
              </a:rPr>
              <a:t>      </a:t>
            </a:r>
            <a:r>
              <a:rPr sz="2800" b="1" dirty="0">
                <a:ea typeface="黑体" panose="02010609060101010101" pitchFamily="49" charset="-122"/>
              </a:rPr>
              <a:t>除了噪声的作用造成信号改变外，所有的通信系统都会因为带宽有限而造成信号失真</a:t>
            </a:r>
            <a:r>
              <a:rPr lang="zh-CN" altLang="en-US" sz="2800" b="1" dirty="0">
                <a:latin typeface="Arial" panose="020B0604020202020204" pitchFamily="34" charset="0"/>
                <a:ea typeface="黑体" panose="02010609060101010101" pitchFamily="49" charset="-122"/>
              </a:rPr>
              <a:t>。</a:t>
            </a:r>
          </a:p>
        </p:txBody>
      </p:sp>
      <p:sp>
        <p:nvSpPr>
          <p:cNvPr id="38914" name="文本占位符 156674"/>
          <p:cNvSpPr>
            <a:spLocks noGrp="1" noRot="1"/>
          </p:cNvSpPr>
          <p:nvPr>
            <p:ph type="body" sz="half" idx="1"/>
          </p:nvPr>
        </p:nvSpPr>
        <p:spPr>
          <a:xfrm>
            <a:off x="539750" y="2535555"/>
            <a:ext cx="8136255" cy="2894965"/>
          </a:xfrm>
        </p:spPr>
        <p:txBody>
          <a:bodyPr anchor="t" anchorCtr="0"/>
          <a:lstStyle/>
          <a:p>
            <a:pPr algn="just">
              <a:buClr>
                <a:srgbClr val="000000"/>
              </a:buClr>
              <a:buSzPct val="65000"/>
              <a:buFont typeface="Wingdings" panose="05000000000000000000" pitchFamily="2" charset="2"/>
            </a:pPr>
            <a:r>
              <a:rPr lang="zh-CN" altLang="en-US" b="1" dirty="0">
                <a:solidFill>
                  <a:srgbClr val="FF0000"/>
                </a:solidFill>
                <a:latin typeface="黑体" panose="02010609060101010101" pitchFamily="49" charset="-122"/>
                <a:ea typeface="黑体" panose="02010609060101010101" pitchFamily="49" charset="-122"/>
              </a:rPr>
              <a:t>最小信道带宽：</a:t>
            </a:r>
            <a:r>
              <a:rPr lang="zh-CN" altLang="en-US" b="1" dirty="0">
                <a:solidFill>
                  <a:schemeClr val="tx1"/>
                </a:solidFill>
                <a:latin typeface="黑体" panose="02010609060101010101" pitchFamily="49" charset="-122"/>
                <a:ea typeface="黑体" panose="02010609060101010101" pitchFamily="49" charset="-122"/>
              </a:rPr>
              <a:t>粗略估计等于</a:t>
            </a:r>
            <a:r>
              <a:rPr lang="en-US" altLang="zh-CN" b="1">
                <a:solidFill>
                  <a:schemeClr val="tx1"/>
                </a:solidFill>
                <a:latin typeface="Times New Roman" panose="02020603050405020304" pitchFamily="18" charset="0"/>
                <a:ea typeface="黑体" panose="02010609060101010101" pitchFamily="49" charset="-122"/>
              </a:rPr>
              <a:t>1/(2</a:t>
            </a:r>
            <a:r>
              <a:rPr lang="en-US" altLang="zh-CN" b="1" i="1">
                <a:solidFill>
                  <a:schemeClr val="tx1"/>
                </a:solidFill>
                <a:latin typeface="Times New Roman" panose="02020603050405020304" pitchFamily="18" charset="0"/>
                <a:ea typeface="黑体" panose="02010609060101010101" pitchFamily="49" charset="-122"/>
              </a:rPr>
              <a:t>T</a:t>
            </a:r>
            <a:r>
              <a:rPr lang="en-US" altLang="zh-CN" b="1">
                <a:solidFill>
                  <a:schemeClr val="tx1"/>
                </a:solidFill>
                <a:latin typeface="Times New Roman" panose="02020603050405020304" pitchFamily="18" charset="0"/>
                <a:ea typeface="黑体" panose="02010609060101010101" pitchFamily="49" charset="-122"/>
              </a:rPr>
              <a:t>)(HZ)</a:t>
            </a:r>
            <a:r>
              <a:rPr lang="zh-CN" altLang="en-US" b="1" dirty="0">
                <a:solidFill>
                  <a:schemeClr val="tx1"/>
                </a:solidFill>
                <a:latin typeface="黑体" panose="02010609060101010101" pitchFamily="49" charset="-122"/>
                <a:ea typeface="黑体" panose="02010609060101010101" pitchFamily="49" charset="-122"/>
              </a:rPr>
              <a:t>，为基本保证信号不因带宽原因而失真</a:t>
            </a:r>
          </a:p>
          <a:p>
            <a:pPr algn="just">
              <a:buClr>
                <a:srgbClr val="000000"/>
              </a:buClr>
              <a:buSzPct val="65000"/>
              <a:buFont typeface="Wingdings" panose="05000000000000000000" pitchFamily="2" charset="2"/>
            </a:pPr>
            <a:r>
              <a:rPr lang="zh-CN" altLang="en-US" b="1" dirty="0">
                <a:solidFill>
                  <a:srgbClr val="FF0000"/>
                </a:solidFill>
                <a:latin typeface="黑体" panose="02010609060101010101" pitchFamily="49" charset="-122"/>
                <a:ea typeface="黑体" panose="02010609060101010101" pitchFamily="49" charset="-122"/>
              </a:rPr>
              <a:t>未编码系统</a:t>
            </a:r>
            <a:r>
              <a:rPr lang="zh-CN" altLang="en-US" b="1" dirty="0">
                <a:solidFill>
                  <a:srgbClr val="FF0000"/>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rPr>
              <a:t>数据率</a:t>
            </a:r>
            <a:r>
              <a:rPr lang="en-US" altLang="zh-CN" b="1">
                <a:solidFill>
                  <a:schemeClr val="tx1"/>
                </a:solidFill>
                <a:latin typeface="Times New Roman" panose="02020603050405020304" pitchFamily="18" charset="0"/>
                <a:ea typeface="黑体" panose="02010609060101010101" pitchFamily="49" charset="-122"/>
              </a:rPr>
              <a:t>1/</a:t>
            </a:r>
            <a:r>
              <a:rPr lang="en-US" altLang="zh-CN" b="1" i="1">
                <a:solidFill>
                  <a:schemeClr val="tx1"/>
                </a:solidFill>
                <a:latin typeface="Times New Roman" panose="02020603050405020304" pitchFamily="18" charset="0"/>
                <a:ea typeface="黑体" panose="02010609060101010101" pitchFamily="49" charset="-122"/>
              </a:rPr>
              <a:t>T</a:t>
            </a:r>
            <a:r>
              <a:rPr lang="en-US" altLang="zh-CN" b="1">
                <a:solidFill>
                  <a:schemeClr val="tx1"/>
                </a:solidFill>
                <a:latin typeface="Times New Roman" panose="02020603050405020304" pitchFamily="18" charset="0"/>
                <a:ea typeface="黑体" panose="02010609060101010101" pitchFamily="49" charset="-122"/>
              </a:rPr>
              <a:t>=2</a:t>
            </a:r>
            <a:r>
              <a:rPr lang="en-US" altLang="zh-CN" b="1" i="1">
                <a:solidFill>
                  <a:schemeClr val="tx1"/>
                </a:solidFill>
                <a:latin typeface="Times New Roman" panose="02020603050405020304" pitchFamily="18" charset="0"/>
                <a:ea typeface="黑体" panose="02010609060101010101" pitchFamily="49" charset="-122"/>
              </a:rPr>
              <a:t>W</a:t>
            </a:r>
            <a:r>
              <a:rPr lang="zh-CN" altLang="en-US" b="1" dirty="0">
                <a:solidFill>
                  <a:schemeClr val="tx1"/>
                </a:solidFill>
                <a:latin typeface="黑体" panose="02010609060101010101" pitchFamily="49" charset="-122"/>
                <a:ea typeface="黑体" panose="02010609060101010101" pitchFamily="49" charset="-122"/>
              </a:rPr>
              <a:t>，受到带宽影响</a:t>
            </a:r>
          </a:p>
          <a:p>
            <a:pPr algn="just">
              <a:buClr>
                <a:srgbClr val="000000"/>
              </a:buClr>
              <a:buSzPct val="65000"/>
              <a:buFont typeface="Wingdings" panose="05000000000000000000" pitchFamily="2" charset="2"/>
            </a:pPr>
            <a:r>
              <a:rPr lang="zh-CN" altLang="en-US" b="1" dirty="0">
                <a:solidFill>
                  <a:srgbClr val="FF0000"/>
                </a:solidFill>
                <a:latin typeface="黑体" panose="02010609060101010101" pitchFamily="49" charset="-122"/>
                <a:ea typeface="黑体" panose="02010609060101010101" pitchFamily="49" charset="-122"/>
              </a:rPr>
              <a:t>二元编码系统</a:t>
            </a:r>
            <a:r>
              <a:rPr lang="zh-CN" altLang="en-US" b="1" dirty="0">
                <a:solidFill>
                  <a:srgbClr val="FF0000"/>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rPr>
              <a:t>数据率</a:t>
            </a:r>
            <a:r>
              <a:rPr lang="en-US" altLang="zh-CN" b="1" i="1">
                <a:solidFill>
                  <a:schemeClr val="tx1"/>
                </a:solidFill>
                <a:latin typeface="Times New Roman" panose="02020603050405020304" pitchFamily="18" charset="0"/>
                <a:ea typeface="黑体" panose="02010609060101010101" pitchFamily="49" charset="-122"/>
              </a:rPr>
              <a:t>R</a:t>
            </a:r>
            <a:r>
              <a:rPr lang="en-US" altLang="zh-CN" b="1">
                <a:solidFill>
                  <a:schemeClr val="tx1"/>
                </a:solidFill>
                <a:latin typeface="Times New Roman" panose="02020603050405020304" pitchFamily="18" charset="0"/>
                <a:ea typeface="黑体" panose="02010609060101010101" pitchFamily="49" charset="-122"/>
              </a:rPr>
              <a:t>/</a:t>
            </a:r>
            <a:r>
              <a:rPr lang="en-US" altLang="zh-CN" b="1" i="1">
                <a:solidFill>
                  <a:schemeClr val="tx1"/>
                </a:solidFill>
                <a:latin typeface="Times New Roman" panose="02020603050405020304" pitchFamily="18" charset="0"/>
                <a:ea typeface="黑体" panose="02010609060101010101" pitchFamily="49" charset="-122"/>
              </a:rPr>
              <a:t>T</a:t>
            </a:r>
            <a:r>
              <a:rPr lang="en-US" altLang="zh-CN" b="1">
                <a:solidFill>
                  <a:schemeClr val="tx1"/>
                </a:solidFill>
                <a:latin typeface="Times New Roman" panose="02020603050405020304" pitchFamily="18" charset="0"/>
                <a:ea typeface="黑体" panose="02010609060101010101" pitchFamily="49" charset="-122"/>
              </a:rPr>
              <a:t>=2</a:t>
            </a:r>
            <a:r>
              <a:rPr lang="en-US" altLang="zh-CN" b="1" i="1">
                <a:solidFill>
                  <a:schemeClr val="tx1"/>
                </a:solidFill>
                <a:latin typeface="Times New Roman" panose="02020603050405020304" pitchFamily="18" charset="0"/>
                <a:ea typeface="黑体" panose="02010609060101010101" pitchFamily="49" charset="-122"/>
              </a:rPr>
              <a:t>RW</a:t>
            </a:r>
            <a:r>
              <a:rPr lang="zh-CN" altLang="en-US" b="1" dirty="0">
                <a:solidFill>
                  <a:schemeClr val="tx1"/>
                </a:solidFill>
                <a:latin typeface="黑体" panose="02010609060101010101" pitchFamily="49" charset="-122"/>
                <a:ea typeface="黑体" panose="02010609060101010101" pitchFamily="49" charset="-122"/>
              </a:rPr>
              <a:t>。若要保持数据率不变，则要求带宽扩展</a:t>
            </a:r>
            <a:r>
              <a:rPr lang="en-US" altLang="zh-CN" b="1">
                <a:solidFill>
                  <a:schemeClr val="tx1"/>
                </a:solidFill>
                <a:latin typeface="Times New Roman" panose="02020603050405020304" pitchFamily="18" charset="0"/>
                <a:ea typeface="黑体" panose="02010609060101010101" pitchFamily="49" charset="-122"/>
              </a:rPr>
              <a:t>1/</a:t>
            </a:r>
            <a:r>
              <a:rPr lang="en-US" altLang="zh-CN" b="1" i="1">
                <a:solidFill>
                  <a:schemeClr val="tx1"/>
                </a:solidFill>
                <a:latin typeface="Times New Roman" panose="02020603050405020304" pitchFamily="18" charset="0"/>
                <a:ea typeface="黑体" panose="02010609060101010101" pitchFamily="49" charset="-122"/>
              </a:rPr>
              <a:t>R</a:t>
            </a:r>
            <a:r>
              <a:rPr lang="zh-CN" altLang="en-US" b="1" dirty="0">
                <a:solidFill>
                  <a:schemeClr val="tx1"/>
                </a:solidFill>
                <a:latin typeface="黑体" panose="02010609060101010101" pitchFamily="49" charset="-122"/>
                <a:ea typeface="黑体" panose="02010609060101010101" pitchFamily="49" charset="-122"/>
              </a:rPr>
              <a:t>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275" y="104775"/>
            <a:ext cx="5026025"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AWGN信道的分组编码系统</a:t>
            </a:r>
          </a:p>
        </p:txBody>
      </p:sp>
      <p:sp>
        <p:nvSpPr>
          <p:cNvPr id="39937" name="矩形 157740"/>
          <p:cNvSpPr/>
          <p:nvPr/>
        </p:nvSpPr>
        <p:spPr>
          <a:xfrm>
            <a:off x="1547813" y="3392488"/>
            <a:ext cx="1008062"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39" name="直接连接符 157701"/>
          <p:cNvSpPr/>
          <p:nvPr/>
        </p:nvSpPr>
        <p:spPr>
          <a:xfrm>
            <a:off x="4356100" y="1160463"/>
            <a:ext cx="73025" cy="3024187"/>
          </a:xfrm>
          <a:prstGeom prst="line">
            <a:avLst/>
          </a:prstGeom>
          <a:ln w="25400" cap="flat" cmpd="sng">
            <a:solidFill>
              <a:srgbClr val="000000"/>
            </a:solidFill>
            <a:prstDash val="dash"/>
            <a:round/>
            <a:headEnd type="none" w="med" len="med"/>
            <a:tailEnd type="none" w="med" len="med"/>
          </a:ln>
        </p:spPr>
      </p:sp>
      <p:sp>
        <p:nvSpPr>
          <p:cNvPr id="39940" name="文本框 157705"/>
          <p:cNvSpPr txBox="1"/>
          <p:nvPr/>
        </p:nvSpPr>
        <p:spPr>
          <a:xfrm>
            <a:off x="1692275" y="3536950"/>
            <a:ext cx="647700" cy="304800"/>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宿</a:t>
            </a:r>
          </a:p>
        </p:txBody>
      </p:sp>
      <p:sp>
        <p:nvSpPr>
          <p:cNvPr id="39941" name="矩形 157706"/>
          <p:cNvSpPr/>
          <p:nvPr/>
        </p:nvSpPr>
        <p:spPr>
          <a:xfrm>
            <a:off x="2987675" y="1592263"/>
            <a:ext cx="1079500" cy="57785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42" name="文本框 157707"/>
          <p:cNvSpPr txBox="1"/>
          <p:nvPr/>
        </p:nvSpPr>
        <p:spPr>
          <a:xfrm>
            <a:off x="3130550" y="1736725"/>
            <a:ext cx="936625" cy="304800"/>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编 码 器</a:t>
            </a:r>
          </a:p>
        </p:txBody>
      </p:sp>
      <p:sp>
        <p:nvSpPr>
          <p:cNvPr id="39943" name="矩形 157710"/>
          <p:cNvSpPr/>
          <p:nvPr/>
        </p:nvSpPr>
        <p:spPr>
          <a:xfrm>
            <a:off x="4500563" y="1592263"/>
            <a:ext cx="1152525"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44" name="文本框 157711"/>
          <p:cNvSpPr txBox="1"/>
          <p:nvPr/>
        </p:nvSpPr>
        <p:spPr>
          <a:xfrm>
            <a:off x="4645025" y="1736725"/>
            <a:ext cx="863600" cy="304800"/>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调 制 器</a:t>
            </a:r>
          </a:p>
        </p:txBody>
      </p:sp>
      <p:sp>
        <p:nvSpPr>
          <p:cNvPr id="39945" name="矩形 157712"/>
          <p:cNvSpPr/>
          <p:nvPr/>
        </p:nvSpPr>
        <p:spPr>
          <a:xfrm>
            <a:off x="6516688" y="2384425"/>
            <a:ext cx="1368425" cy="57626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46" name="文本框 157713"/>
          <p:cNvSpPr txBox="1"/>
          <p:nvPr/>
        </p:nvSpPr>
        <p:spPr>
          <a:xfrm>
            <a:off x="6588125" y="2528888"/>
            <a:ext cx="1295400" cy="304800"/>
          </a:xfrm>
          <a:prstGeom prst="rect">
            <a:avLst/>
          </a:prstGeom>
          <a:noFill/>
          <a:ln w="9525">
            <a:noFill/>
          </a:ln>
        </p:spPr>
        <p:txBody>
          <a:bodyPr anchor="t" anchorCtr="0">
            <a:spAutoFit/>
          </a:bodyPr>
          <a:lstStyle/>
          <a:p>
            <a:pPr>
              <a:spcBef>
                <a:spcPct val="50000"/>
              </a:spcBef>
            </a:pPr>
            <a:r>
              <a:rPr lang="en-US" altLang="zh-CN" sz="1400" b="1">
                <a:latin typeface="Times New Roman" panose="02020603050405020304" pitchFamily="18" charset="0"/>
                <a:ea typeface="宋体" panose="02010600030101010101" pitchFamily="2" charset="-122"/>
              </a:rPr>
              <a:t>AWGN</a:t>
            </a: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信 道</a:t>
            </a:r>
          </a:p>
        </p:txBody>
      </p:sp>
      <p:sp>
        <p:nvSpPr>
          <p:cNvPr id="39947" name="矩形 157714"/>
          <p:cNvSpPr/>
          <p:nvPr/>
        </p:nvSpPr>
        <p:spPr>
          <a:xfrm>
            <a:off x="6516688" y="3392488"/>
            <a:ext cx="1368425"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48" name="文本框 157715"/>
          <p:cNvSpPr txBox="1"/>
          <p:nvPr/>
        </p:nvSpPr>
        <p:spPr>
          <a:xfrm>
            <a:off x="6516688" y="3536950"/>
            <a:ext cx="1368425" cy="304800"/>
          </a:xfrm>
          <a:prstGeom prst="rect">
            <a:avLst/>
          </a:prstGeom>
          <a:noFill/>
          <a:ln w="9525">
            <a:noFill/>
          </a:ln>
        </p:spPr>
        <p:txBody>
          <a:bodyPr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匹 配 滤 波 器</a:t>
            </a:r>
          </a:p>
        </p:txBody>
      </p:sp>
      <p:sp>
        <p:nvSpPr>
          <p:cNvPr id="39949" name="矩形 157716"/>
          <p:cNvSpPr/>
          <p:nvPr/>
        </p:nvSpPr>
        <p:spPr>
          <a:xfrm>
            <a:off x="3060700" y="3392488"/>
            <a:ext cx="1008063" cy="57785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50" name="文本框 157717"/>
          <p:cNvSpPr txBox="1"/>
          <p:nvPr/>
        </p:nvSpPr>
        <p:spPr>
          <a:xfrm>
            <a:off x="3132138" y="3536950"/>
            <a:ext cx="863600" cy="304800"/>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译 码 器</a:t>
            </a:r>
          </a:p>
        </p:txBody>
      </p:sp>
      <p:sp>
        <p:nvSpPr>
          <p:cNvPr id="39951" name="矩形 157718"/>
          <p:cNvSpPr/>
          <p:nvPr/>
        </p:nvSpPr>
        <p:spPr>
          <a:xfrm>
            <a:off x="4500563" y="3392488"/>
            <a:ext cx="1295400"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52" name="文本框 157719"/>
          <p:cNvSpPr txBox="1"/>
          <p:nvPr/>
        </p:nvSpPr>
        <p:spPr>
          <a:xfrm>
            <a:off x="4500563" y="3536950"/>
            <a:ext cx="1296987" cy="304800"/>
          </a:xfrm>
          <a:prstGeom prst="rect">
            <a:avLst/>
          </a:prstGeom>
          <a:noFill/>
          <a:ln w="9525">
            <a:noFill/>
          </a:ln>
        </p:spPr>
        <p:txBody>
          <a:bodyPr anchor="t" anchorCtr="0">
            <a:spAutoFit/>
          </a:bodyPr>
          <a:lstStyle/>
          <a:p>
            <a:pPr>
              <a:spcBef>
                <a:spcPct val="50000"/>
              </a:spcBef>
            </a:pPr>
            <a:r>
              <a:rPr lang="en-US" altLang="zh-CN" sz="1400" b="1" i="1">
                <a:latin typeface="Times New Roman" panose="02020603050405020304" pitchFamily="18" charset="0"/>
                <a:ea typeface="宋体" panose="02010600030101010101" pitchFamily="2" charset="-122"/>
              </a:rPr>
              <a:t>Q</a:t>
            </a: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级 量 化 器</a:t>
            </a:r>
          </a:p>
        </p:txBody>
      </p:sp>
      <p:sp>
        <p:nvSpPr>
          <p:cNvPr id="39953" name="直接连接符 157721"/>
          <p:cNvSpPr/>
          <p:nvPr/>
        </p:nvSpPr>
        <p:spPr>
          <a:xfrm>
            <a:off x="2555875" y="1900238"/>
            <a:ext cx="433388" cy="0"/>
          </a:xfrm>
          <a:prstGeom prst="line">
            <a:avLst/>
          </a:prstGeom>
          <a:ln w="9525" cap="flat" cmpd="sng">
            <a:solidFill>
              <a:schemeClr val="tx1"/>
            </a:solidFill>
            <a:prstDash val="solid"/>
            <a:round/>
            <a:headEnd type="none" w="med" len="med"/>
            <a:tailEnd type="triangle" w="med" len="med"/>
          </a:ln>
        </p:spPr>
      </p:sp>
      <p:sp>
        <p:nvSpPr>
          <p:cNvPr id="39954" name="直接连接符 157722"/>
          <p:cNvSpPr/>
          <p:nvPr/>
        </p:nvSpPr>
        <p:spPr>
          <a:xfrm>
            <a:off x="4068763" y="1900238"/>
            <a:ext cx="433387" cy="0"/>
          </a:xfrm>
          <a:prstGeom prst="line">
            <a:avLst/>
          </a:prstGeom>
          <a:ln w="9525" cap="flat" cmpd="sng">
            <a:solidFill>
              <a:schemeClr val="tx1"/>
            </a:solidFill>
            <a:prstDash val="solid"/>
            <a:round/>
            <a:headEnd type="none" w="med" len="med"/>
            <a:tailEnd type="triangle" w="med" len="med"/>
          </a:ln>
        </p:spPr>
      </p:sp>
      <p:sp>
        <p:nvSpPr>
          <p:cNvPr id="39955" name="直接连接符 157724"/>
          <p:cNvSpPr/>
          <p:nvPr/>
        </p:nvSpPr>
        <p:spPr>
          <a:xfrm>
            <a:off x="7164388" y="1881188"/>
            <a:ext cx="0" cy="503237"/>
          </a:xfrm>
          <a:prstGeom prst="line">
            <a:avLst/>
          </a:prstGeom>
          <a:ln w="9525" cap="flat" cmpd="sng">
            <a:solidFill>
              <a:schemeClr val="tx1"/>
            </a:solidFill>
            <a:prstDash val="solid"/>
            <a:round/>
            <a:headEnd type="none" w="med" len="med"/>
            <a:tailEnd type="triangle" w="med" len="med"/>
          </a:ln>
        </p:spPr>
      </p:sp>
      <p:sp>
        <p:nvSpPr>
          <p:cNvPr id="39956" name="直接连接符 157725"/>
          <p:cNvSpPr/>
          <p:nvPr/>
        </p:nvSpPr>
        <p:spPr>
          <a:xfrm>
            <a:off x="7164388" y="2960688"/>
            <a:ext cx="0" cy="431800"/>
          </a:xfrm>
          <a:prstGeom prst="line">
            <a:avLst/>
          </a:prstGeom>
          <a:ln w="9525" cap="flat" cmpd="sng">
            <a:solidFill>
              <a:schemeClr val="tx1"/>
            </a:solidFill>
            <a:prstDash val="solid"/>
            <a:round/>
            <a:headEnd type="none" w="med" len="med"/>
            <a:tailEnd type="triangle" w="med" len="med"/>
          </a:ln>
        </p:spPr>
      </p:sp>
      <p:sp>
        <p:nvSpPr>
          <p:cNvPr id="39957" name="文本框 157726"/>
          <p:cNvSpPr txBox="1"/>
          <p:nvPr/>
        </p:nvSpPr>
        <p:spPr>
          <a:xfrm>
            <a:off x="1547813" y="1082675"/>
            <a:ext cx="935037" cy="366713"/>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U</a:t>
            </a:r>
            <a:r>
              <a:rPr lang="en-US" altLang="zh-CN" b="1" i="1" baseline="-25000">
                <a:latin typeface="Times New Roman" panose="02020603050405020304" pitchFamily="18" charset="0"/>
                <a:ea typeface="宋体" panose="02010600030101010101" pitchFamily="2" charset="-122"/>
              </a:rPr>
              <a:t>m</a:t>
            </a:r>
            <a:r>
              <a:rPr lang="en-US" altLang="zh-CN" b="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H</a:t>
            </a:r>
            <a:r>
              <a:rPr lang="en-US" altLang="zh-CN" b="1" i="1" baseline="-25000" err="1">
                <a:latin typeface="Times New Roman" panose="02020603050405020304" pitchFamily="18" charset="0"/>
                <a:ea typeface="宋体" panose="02010600030101010101" pitchFamily="2" charset="-122"/>
              </a:rPr>
              <a:t>m</a:t>
            </a:r>
            <a:endParaRPr lang="en-US" altLang="zh-CN" b="1" i="1" baseline="-25000">
              <a:latin typeface="Times New Roman" panose="02020603050405020304" pitchFamily="18" charset="0"/>
              <a:ea typeface="宋体" panose="02010600030101010101" pitchFamily="2" charset="-122"/>
            </a:endParaRPr>
          </a:p>
        </p:txBody>
      </p:sp>
      <p:sp>
        <p:nvSpPr>
          <p:cNvPr id="39958" name="文本框 157727"/>
          <p:cNvSpPr txBox="1"/>
          <p:nvPr/>
        </p:nvSpPr>
        <p:spPr>
          <a:xfrm>
            <a:off x="2627313" y="3746500"/>
            <a:ext cx="360362" cy="366713"/>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V</a:t>
            </a:r>
          </a:p>
        </p:txBody>
      </p:sp>
      <p:sp>
        <p:nvSpPr>
          <p:cNvPr id="39959" name="文本框 157728"/>
          <p:cNvSpPr txBox="1"/>
          <p:nvPr/>
        </p:nvSpPr>
        <p:spPr>
          <a:xfrm>
            <a:off x="4068763" y="1441450"/>
            <a:ext cx="576262" cy="366713"/>
          </a:xfrm>
          <a:prstGeom prst="rect">
            <a:avLst/>
          </a:prstGeom>
          <a:noFill/>
          <a:ln w="9525">
            <a:noFill/>
          </a:ln>
        </p:spPr>
        <p:txBody>
          <a:bodyPr anchor="t" anchorCtr="0">
            <a:spAutoFit/>
          </a:bodyPr>
          <a:lstStyle/>
          <a:p>
            <a:pPr>
              <a:spcBef>
                <a:spcPct val="50000"/>
              </a:spcBef>
            </a:pPr>
            <a:r>
              <a:rPr lang="en-US" altLang="zh-CN" b="1" i="1" err="1">
                <a:latin typeface="Times New Roman" panose="02020603050405020304" pitchFamily="18" charset="0"/>
                <a:ea typeface="宋体" panose="02010600030101010101" pitchFamily="2" charset="-122"/>
              </a:rPr>
              <a:t>X</a:t>
            </a:r>
            <a:r>
              <a:rPr lang="en-US" altLang="zh-CN" b="1" i="1" baseline="-25000" err="1">
                <a:latin typeface="Times New Roman" panose="02020603050405020304" pitchFamily="18" charset="0"/>
                <a:ea typeface="宋体" panose="02010600030101010101" pitchFamily="2" charset="-122"/>
              </a:rPr>
              <a:t>m</a:t>
            </a:r>
            <a:endParaRPr lang="en-US" altLang="zh-CN" b="1" i="1" baseline="-25000">
              <a:latin typeface="Times New Roman" panose="02020603050405020304" pitchFamily="18" charset="0"/>
              <a:ea typeface="宋体" panose="02010600030101010101" pitchFamily="2" charset="-122"/>
            </a:endParaRPr>
          </a:p>
        </p:txBody>
      </p:sp>
      <p:sp>
        <p:nvSpPr>
          <p:cNvPr id="39960" name="文本框 157729"/>
          <p:cNvSpPr txBox="1"/>
          <p:nvPr/>
        </p:nvSpPr>
        <p:spPr>
          <a:xfrm>
            <a:off x="4068763" y="3746500"/>
            <a:ext cx="360362" cy="366713"/>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Y</a:t>
            </a:r>
          </a:p>
        </p:txBody>
      </p:sp>
      <p:sp>
        <p:nvSpPr>
          <p:cNvPr id="39961" name="文本框 157730"/>
          <p:cNvSpPr txBox="1"/>
          <p:nvPr/>
        </p:nvSpPr>
        <p:spPr>
          <a:xfrm>
            <a:off x="5868988" y="1441450"/>
            <a:ext cx="647700" cy="366713"/>
          </a:xfrm>
          <a:prstGeom prst="rect">
            <a:avLst/>
          </a:prstGeom>
          <a:noFill/>
          <a:ln w="9525">
            <a:noFill/>
          </a:ln>
        </p:spPr>
        <p:txBody>
          <a:bodyPr anchor="t" anchorCtr="0">
            <a:spAutoFit/>
          </a:bodyPr>
          <a:lstStyle/>
          <a:p>
            <a:pPr>
              <a:spcBef>
                <a:spcPct val="50000"/>
              </a:spcBef>
            </a:pPr>
            <a:r>
              <a:rPr lang="en-US" altLang="zh-CN" i="1" err="1">
                <a:latin typeface="Times New Roman" panose="02020603050405020304" pitchFamily="18" charset="0"/>
                <a:ea typeface="宋体" panose="02010600030101010101" pitchFamily="2" charset="-122"/>
              </a:rPr>
              <a:t>x</a:t>
            </a:r>
            <a:r>
              <a:rPr lang="en-US" altLang="zh-CN" i="1" baseline="-25000" err="1">
                <a:latin typeface="Times New Roman" panose="02020603050405020304" pitchFamily="18" charset="0"/>
                <a:ea typeface="宋体" panose="02010600030101010101" pitchFamily="2" charset="-122"/>
              </a:rPr>
              <a:t>m</a:t>
            </a:r>
            <a:r>
              <a:rPr lang="en-US" altLang="zh-CN" err="1">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p>
        </p:txBody>
      </p:sp>
      <p:sp>
        <p:nvSpPr>
          <p:cNvPr id="39962" name="文本框 157731"/>
          <p:cNvSpPr txBox="1"/>
          <p:nvPr/>
        </p:nvSpPr>
        <p:spPr>
          <a:xfrm>
            <a:off x="5940425" y="3681413"/>
            <a:ext cx="574675" cy="366712"/>
          </a:xfrm>
          <a:prstGeom prst="rect">
            <a:avLst/>
          </a:prstGeom>
          <a:noFill/>
          <a:ln w="9525">
            <a:noFill/>
          </a:ln>
        </p:spPr>
        <p:txBody>
          <a:bodyPr anchor="t" anchorCtr="0">
            <a:spAutoFit/>
          </a:bodyPr>
          <a:lstStyle/>
          <a:p>
            <a:pPr>
              <a:spcBef>
                <a:spcPct val="50000"/>
              </a:spcBef>
            </a:pPr>
            <a:r>
              <a:rPr lang="en-US" altLang="zh-CN" i="1" err="1">
                <a:latin typeface="Times New Roman" panose="02020603050405020304" pitchFamily="18" charset="0"/>
                <a:ea typeface="宋体" panose="02010600030101010101" pitchFamily="2" charset="-122"/>
              </a:rPr>
              <a:t>y</a:t>
            </a:r>
            <a:r>
              <a:rPr lang="en-US" altLang="zh-CN" err="1">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p>
        </p:txBody>
      </p:sp>
      <p:sp>
        <p:nvSpPr>
          <p:cNvPr id="39963" name="直接连接符 157735"/>
          <p:cNvSpPr/>
          <p:nvPr/>
        </p:nvSpPr>
        <p:spPr>
          <a:xfrm flipH="1">
            <a:off x="5795963" y="3681413"/>
            <a:ext cx="720725" cy="0"/>
          </a:xfrm>
          <a:prstGeom prst="line">
            <a:avLst/>
          </a:prstGeom>
          <a:ln w="9525" cap="flat" cmpd="sng">
            <a:solidFill>
              <a:schemeClr val="tx1"/>
            </a:solidFill>
            <a:prstDash val="solid"/>
            <a:round/>
            <a:headEnd type="none" w="med" len="med"/>
            <a:tailEnd type="triangle" w="med" len="med"/>
          </a:ln>
        </p:spPr>
      </p:sp>
      <p:sp>
        <p:nvSpPr>
          <p:cNvPr id="39964" name="直接连接符 157737"/>
          <p:cNvSpPr/>
          <p:nvPr/>
        </p:nvSpPr>
        <p:spPr>
          <a:xfrm flipH="1">
            <a:off x="4068763" y="3681413"/>
            <a:ext cx="431800" cy="0"/>
          </a:xfrm>
          <a:prstGeom prst="line">
            <a:avLst/>
          </a:prstGeom>
          <a:ln w="9525" cap="flat" cmpd="sng">
            <a:solidFill>
              <a:schemeClr val="tx1"/>
            </a:solidFill>
            <a:prstDash val="solid"/>
            <a:round/>
            <a:headEnd type="none" w="med" len="med"/>
            <a:tailEnd type="triangle" w="med" len="med"/>
          </a:ln>
        </p:spPr>
      </p:sp>
      <p:sp>
        <p:nvSpPr>
          <p:cNvPr id="39965" name="矩形 157738"/>
          <p:cNvSpPr/>
          <p:nvPr/>
        </p:nvSpPr>
        <p:spPr>
          <a:xfrm>
            <a:off x="1547813" y="1592263"/>
            <a:ext cx="1008062"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39966" name="文本框 157703"/>
          <p:cNvSpPr txBox="1"/>
          <p:nvPr/>
        </p:nvSpPr>
        <p:spPr>
          <a:xfrm>
            <a:off x="1619250" y="1736725"/>
            <a:ext cx="863600" cy="304800"/>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数 字 源</a:t>
            </a:r>
          </a:p>
        </p:txBody>
      </p:sp>
      <p:sp>
        <p:nvSpPr>
          <p:cNvPr id="39967" name="直接连接符 157739"/>
          <p:cNvSpPr/>
          <p:nvPr/>
        </p:nvSpPr>
        <p:spPr>
          <a:xfrm>
            <a:off x="5653088" y="1881188"/>
            <a:ext cx="1511300" cy="0"/>
          </a:xfrm>
          <a:prstGeom prst="line">
            <a:avLst/>
          </a:prstGeom>
          <a:ln w="9525" cap="flat" cmpd="sng">
            <a:solidFill>
              <a:schemeClr val="tx1"/>
            </a:solidFill>
            <a:prstDash val="solid"/>
            <a:round/>
            <a:headEnd type="none" w="med" len="med"/>
            <a:tailEnd type="none" w="med" len="med"/>
          </a:ln>
        </p:spPr>
      </p:sp>
      <p:sp>
        <p:nvSpPr>
          <p:cNvPr id="39968" name="直接连接符 157741"/>
          <p:cNvSpPr/>
          <p:nvPr/>
        </p:nvSpPr>
        <p:spPr>
          <a:xfrm flipH="1">
            <a:off x="2555875" y="3681413"/>
            <a:ext cx="504825" cy="0"/>
          </a:xfrm>
          <a:prstGeom prst="line">
            <a:avLst/>
          </a:prstGeom>
          <a:ln w="9525" cap="flat" cmpd="sng">
            <a:solidFill>
              <a:schemeClr val="tx1"/>
            </a:solidFill>
            <a:prstDash val="solid"/>
            <a:round/>
            <a:headEnd type="none" w="med" len="med"/>
            <a:tailEnd type="triangle" w="med" len="med"/>
          </a:ln>
        </p:spPr>
      </p:sp>
      <p:sp>
        <p:nvSpPr>
          <p:cNvPr id="39969" name="文本框 157742"/>
          <p:cNvSpPr txBox="1"/>
          <p:nvPr/>
        </p:nvSpPr>
        <p:spPr>
          <a:xfrm>
            <a:off x="4572000" y="944563"/>
            <a:ext cx="1800225" cy="304800"/>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离 散 无 记 忆 信 道</a:t>
            </a:r>
          </a:p>
        </p:txBody>
      </p:sp>
      <p:sp>
        <p:nvSpPr>
          <p:cNvPr id="7" name="文本框 114821"/>
          <p:cNvSpPr txBox="1"/>
          <p:nvPr/>
        </p:nvSpPr>
        <p:spPr>
          <a:xfrm>
            <a:off x="2665730" y="4410710"/>
            <a:ext cx="4095115"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8 AWGN</a:t>
            </a:r>
            <a:r>
              <a:rPr lang="zh-CN" altLang="en-US" b="1">
                <a:ea typeface="楷体" panose="02010609060101010101" charset="-122"/>
              </a:rPr>
              <a:t>信道的分组编码系统模型</a:t>
            </a:r>
          </a:p>
        </p:txBody>
      </p:sp>
      <p:graphicFrame>
        <p:nvGraphicFramePr>
          <p:cNvPr id="6" name="对象 5">
            <a:hlinkClick r:id="" action="ppaction://ole?verb=0"/>
          </p:cNvPr>
          <p:cNvGraphicFramePr>
            <a:graphicFrameLocks noChangeAspect="1"/>
          </p:cNvGraphicFramePr>
          <p:nvPr/>
        </p:nvGraphicFramePr>
        <p:xfrm>
          <a:off x="1699261" y="5029201"/>
          <a:ext cx="2883535" cy="450215"/>
        </p:xfrm>
        <a:graphic>
          <a:graphicData uri="http://schemas.openxmlformats.org/presentationml/2006/ole">
            <mc:AlternateContent xmlns:mc="http://schemas.openxmlformats.org/markup-compatibility/2006">
              <mc:Choice xmlns:v="urn:schemas-microsoft-com:vml" Requires="v">
                <p:oleObj r:id="rId3" imgW="1485900" imgH="228600" progId="Equation.KSEE3">
                  <p:embed/>
                </p:oleObj>
              </mc:Choice>
              <mc:Fallback>
                <p:oleObj r:id="rId3" imgW="1485900" imgH="228600" progId="Equation.KSEE3">
                  <p:embed/>
                  <p:pic>
                    <p:nvPicPr>
                      <p:cNvPr id="0" name="图片 2048"/>
                      <p:cNvPicPr/>
                      <p:nvPr/>
                    </p:nvPicPr>
                    <p:blipFill>
                      <a:blip r:embed="rId4"/>
                      <a:stretch>
                        <a:fillRect/>
                      </a:stretch>
                    </p:blipFill>
                    <p:spPr>
                      <a:xfrm>
                        <a:off x="1699261" y="5029201"/>
                        <a:ext cx="2883535" cy="45021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767841" y="5729606"/>
          <a:ext cx="2562225" cy="450215"/>
        </p:xfrm>
        <a:graphic>
          <a:graphicData uri="http://schemas.openxmlformats.org/presentationml/2006/ole">
            <mc:AlternateContent xmlns:mc="http://schemas.openxmlformats.org/markup-compatibility/2006">
              <mc:Choice xmlns:v="urn:schemas-microsoft-com:vml" Requires="v">
                <p:oleObj r:id="rId5" imgW="1320165" imgH="228600" progId="Equation.KSEE3">
                  <p:embed/>
                </p:oleObj>
              </mc:Choice>
              <mc:Fallback>
                <p:oleObj r:id="rId5" imgW="1320165" imgH="228600" progId="Equation.KSEE3">
                  <p:embed/>
                  <p:pic>
                    <p:nvPicPr>
                      <p:cNvPr id="0" name="图片 2048"/>
                      <p:cNvPicPr/>
                      <p:nvPr/>
                    </p:nvPicPr>
                    <p:blipFill>
                      <a:blip r:embed="rId6"/>
                      <a:stretch>
                        <a:fillRect/>
                      </a:stretch>
                    </p:blipFill>
                    <p:spPr>
                      <a:xfrm>
                        <a:off x="1767841" y="5729606"/>
                        <a:ext cx="2562225" cy="450215"/>
                      </a:xfrm>
                      <a:prstGeom prst="rect">
                        <a:avLst/>
                      </a:prstGeom>
                    </p:spPr>
                  </p:pic>
                </p:oleObj>
              </mc:Fallback>
            </mc:AlternateContent>
          </a:graphicData>
        </a:graphic>
      </p:graphicFrame>
      <p:sp>
        <p:nvSpPr>
          <p:cNvPr id="39972" name="矩形 157745"/>
          <p:cNvSpPr/>
          <p:nvPr/>
        </p:nvSpPr>
        <p:spPr>
          <a:xfrm>
            <a:off x="5100955" y="5031740"/>
            <a:ext cx="2662555" cy="1345565"/>
          </a:xfrm>
          <a:prstGeom prst="rect">
            <a:avLst/>
          </a:prstGeom>
          <a:noFill/>
          <a:ln w="9525">
            <a:noFill/>
          </a:ln>
        </p:spPr>
        <p:txBody>
          <a:bodyPr anchor="t" anchorCtr="0"/>
          <a:lstStyle/>
          <a:p>
            <a:pPr marL="342900" indent="-342900">
              <a:lnSpc>
                <a:spcPct val="130000"/>
              </a:lnSpc>
              <a:spcBef>
                <a:spcPct val="20000"/>
              </a:spcBef>
            </a:pPr>
            <a:r>
              <a:rPr lang="en-US" altLang="zh-CN" sz="2400" i="1">
                <a:latin typeface="Times New Roman" panose="02020603050405020304" pitchFamily="18" charset="0"/>
                <a:ea typeface="宋体" panose="02010600030101010101" pitchFamily="2" charset="-122"/>
              </a:rPr>
              <a:t>K </a:t>
            </a:r>
            <a:r>
              <a:rPr lang="en-US" altLang="zh-CN" sz="240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黑体" panose="02010609060101010101" pitchFamily="49" charset="-122"/>
              </a:rPr>
              <a:t>分组长度</a:t>
            </a:r>
            <a:endParaRPr lang="zh-CN" altLang="en-US" sz="2400" b="1" dirty="0">
              <a:latin typeface="Times New Roman" panose="02020603050405020304" pitchFamily="18" charset="0"/>
              <a:ea typeface="黑体" panose="02010609060101010101" pitchFamily="49" charset="-122"/>
            </a:endParaRPr>
          </a:p>
          <a:p>
            <a:pPr marL="342900" indent="-342900">
              <a:lnSpc>
                <a:spcPct val="130000"/>
              </a:lnSpc>
              <a:spcBef>
                <a:spcPct val="20000"/>
              </a:spcBef>
            </a:pPr>
            <a:r>
              <a:rPr lang="en-US" altLang="zh-CN" sz="2400" b="1" i="1">
                <a:latin typeface="Times New Roman" panose="02020603050405020304" pitchFamily="18" charset="0"/>
                <a:ea typeface="宋体" panose="02010600030101010101" pitchFamily="2" charset="-122"/>
              </a:rPr>
              <a:t>H</a:t>
            </a:r>
            <a:r>
              <a:rPr lang="en-US" altLang="zh-CN" sz="2400" b="1" i="1" baseline="-30000">
                <a:latin typeface="Times New Roman" panose="02020603050405020304" pitchFamily="18" charset="0"/>
                <a:ea typeface="宋体" panose="02010600030101010101" pitchFamily="2" charset="-122"/>
              </a:rPr>
              <a:t>m</a:t>
            </a:r>
            <a:r>
              <a:rPr lang="en-US" altLang="zh-CN" sz="2400">
                <a:latin typeface="Times New Roman" panose="02020603050405020304" pitchFamily="18" charset="0"/>
                <a:ea typeface="宋体" panose="02010600030101010101" pitchFamily="2" charset="-122"/>
              </a:rPr>
              <a:t> ~ </a:t>
            </a:r>
            <a:r>
              <a:rPr lang="zh-CN" altLang="en-US" sz="2400" dirty="0">
                <a:latin typeface="Times New Roman" panose="02020603050405020304" pitchFamily="18" charset="0"/>
                <a:ea typeface="宋体" panose="02010600030101010101" pitchFamily="2" charset="-122"/>
              </a:rPr>
              <a:t>第</a:t>
            </a:r>
            <a:r>
              <a:rPr lang="en-US" altLang="zh-CN" sz="2400" i="1">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个消息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译码器的基本任务</a:t>
            </a:r>
          </a:p>
        </p:txBody>
      </p:sp>
      <p:sp>
        <p:nvSpPr>
          <p:cNvPr id="47106" name="文本占位符 167938"/>
          <p:cNvSpPr>
            <a:spLocks noGrp="1" noRot="1"/>
          </p:cNvSpPr>
          <p:nvPr>
            <p:ph type="body" sz="half" idx="1"/>
          </p:nvPr>
        </p:nvSpPr>
        <p:spPr>
          <a:xfrm>
            <a:off x="539750" y="1095693"/>
            <a:ext cx="7999413" cy="649287"/>
          </a:xfrm>
        </p:spPr>
        <p:txBody>
          <a:bodyPr anchor="t" anchorCtr="0"/>
          <a:lstStyle/>
          <a:p>
            <a:pPr>
              <a:buClr>
                <a:srgbClr val="000000"/>
              </a:buClr>
              <a:buSzPct val="65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译码器的条件错误概率：</a:t>
            </a:r>
            <a:r>
              <a:rPr lang="zh-CN" altLang="en-US" sz="2800" b="1" dirty="0">
                <a:solidFill>
                  <a:schemeClr val="tx1"/>
                </a:solidFill>
                <a:latin typeface="黑体" panose="02010609060101010101" pitchFamily="49" charset="-122"/>
                <a:ea typeface="黑体" panose="02010609060101010101" pitchFamily="49" charset="-122"/>
              </a:rPr>
              <a:t>已知接收序列</a:t>
            </a:r>
            <a:r>
              <a:rPr lang="en-US" altLang="zh-CN" sz="2800" b="1" i="1">
                <a:solidFill>
                  <a:schemeClr val="tx1"/>
                </a:solidFill>
                <a:latin typeface="Times New Roman" panose="02020603050405020304" pitchFamily="18" charset="0"/>
                <a:ea typeface="黑体" panose="02010609060101010101" pitchFamily="49" charset="-122"/>
              </a:rPr>
              <a:t>Y</a:t>
            </a:r>
            <a:r>
              <a:rPr lang="zh-CN" altLang="en-US" sz="2800" b="1" dirty="0">
                <a:solidFill>
                  <a:schemeClr val="tx1"/>
                </a:solidFill>
                <a:latin typeface="黑体" panose="02010609060101010101" pitchFamily="49" charset="-122"/>
                <a:ea typeface="黑体" panose="02010609060101010101" pitchFamily="49" charset="-122"/>
              </a:rPr>
              <a:t>时</a:t>
            </a:r>
          </a:p>
        </p:txBody>
      </p:sp>
      <p:graphicFrame>
        <p:nvGraphicFramePr>
          <p:cNvPr id="6" name="对象 5">
            <a:hlinkClick r:id="" action="ppaction://ole?verb=0"/>
          </p:cNvPr>
          <p:cNvGraphicFramePr>
            <a:graphicFrameLocks noChangeAspect="1"/>
          </p:cNvGraphicFramePr>
          <p:nvPr/>
        </p:nvGraphicFramePr>
        <p:xfrm>
          <a:off x="1523683" y="1905001"/>
          <a:ext cx="4904740" cy="450215"/>
        </p:xfrm>
        <a:graphic>
          <a:graphicData uri="http://schemas.openxmlformats.org/presentationml/2006/ole">
            <mc:AlternateContent xmlns:mc="http://schemas.openxmlformats.org/markup-compatibility/2006">
              <mc:Choice xmlns:v="urn:schemas-microsoft-com:vml" Requires="v">
                <p:oleObj r:id="rId2" imgW="2527300" imgH="228600" progId="Equation.KSEE3">
                  <p:embed/>
                </p:oleObj>
              </mc:Choice>
              <mc:Fallback>
                <p:oleObj r:id="rId2" imgW="2527300" imgH="228600" progId="Equation.KSEE3">
                  <p:embed/>
                  <p:pic>
                    <p:nvPicPr>
                      <p:cNvPr id="0" name="图片 2048"/>
                      <p:cNvPicPr/>
                      <p:nvPr/>
                    </p:nvPicPr>
                    <p:blipFill>
                      <a:blip r:embed="rId3"/>
                      <a:stretch>
                        <a:fillRect/>
                      </a:stretch>
                    </p:blipFill>
                    <p:spPr>
                      <a:xfrm>
                        <a:off x="1523683" y="1905001"/>
                        <a:ext cx="4904740" cy="450215"/>
                      </a:xfrm>
                      <a:prstGeom prst="rect">
                        <a:avLst/>
                      </a:prstGeom>
                    </p:spPr>
                  </p:pic>
                </p:oleObj>
              </mc:Fallback>
            </mc:AlternateContent>
          </a:graphicData>
        </a:graphic>
      </p:graphicFrame>
      <p:sp>
        <p:nvSpPr>
          <p:cNvPr id="47110" name="文本框 167943"/>
          <p:cNvSpPr txBox="1"/>
          <p:nvPr/>
        </p:nvSpPr>
        <p:spPr>
          <a:xfrm>
            <a:off x="1494155" y="2540000"/>
            <a:ext cx="1701800" cy="521970"/>
          </a:xfrm>
          <a:prstGeom prst="rect">
            <a:avLst/>
          </a:prstGeom>
          <a:noFill/>
          <a:ln w="9525">
            <a:noFill/>
          </a:ln>
        </p:spPr>
        <p:txBody>
          <a:bodyPr wrap="square" anchor="t" anchorCtr="0">
            <a:spAutoFit/>
          </a:bodyPr>
          <a:lstStyle/>
          <a:p>
            <a:pPr>
              <a:spcBef>
                <a:spcPct val="50000"/>
              </a:spcBef>
            </a:pPr>
            <a:r>
              <a:rPr lang="zh-CN" altLang="en-US" sz="2800" b="1" dirty="0">
                <a:latin typeface="Arial" panose="020B0604020202020204" pitchFamily="34" charset="0"/>
                <a:ea typeface="宋体" panose="02010600030101010101" pitchFamily="2" charset="-122"/>
              </a:rPr>
              <a:t>简记为</a:t>
            </a:r>
            <a:r>
              <a:rPr lang="zh-CN" altLang="en-US" sz="2800" b="1" dirty="0">
                <a:latin typeface="Arial" panose="020B0604020202020204" pitchFamily="34" charset="0"/>
                <a:ea typeface="黑体" panose="02010609060101010101" pitchFamily="49" charset="-122"/>
              </a:rPr>
              <a:t>：</a:t>
            </a:r>
          </a:p>
        </p:txBody>
      </p:sp>
      <p:graphicFrame>
        <p:nvGraphicFramePr>
          <p:cNvPr id="4" name="对象 3">
            <a:hlinkClick r:id="" action="ppaction://ole?verb=0"/>
          </p:cNvPr>
          <p:cNvGraphicFramePr>
            <a:graphicFrameLocks noChangeAspect="1"/>
          </p:cNvGraphicFramePr>
          <p:nvPr/>
        </p:nvGraphicFramePr>
        <p:xfrm>
          <a:off x="2971801" y="2559686"/>
          <a:ext cx="2489835" cy="450215"/>
        </p:xfrm>
        <a:graphic>
          <a:graphicData uri="http://schemas.openxmlformats.org/presentationml/2006/ole">
            <mc:AlternateContent xmlns:mc="http://schemas.openxmlformats.org/markup-compatibility/2006">
              <mc:Choice xmlns:v="urn:schemas-microsoft-com:vml" Requires="v">
                <p:oleObj r:id="rId4" imgW="1282700" imgH="228600" progId="Equation.KSEE3">
                  <p:embed/>
                </p:oleObj>
              </mc:Choice>
              <mc:Fallback>
                <p:oleObj r:id="rId4" imgW="1282700" imgH="228600" progId="Equation.KSEE3">
                  <p:embed/>
                  <p:pic>
                    <p:nvPicPr>
                      <p:cNvPr id="0" name="图片 2048"/>
                      <p:cNvPicPr/>
                      <p:nvPr/>
                    </p:nvPicPr>
                    <p:blipFill>
                      <a:blip r:embed="rId5"/>
                      <a:stretch>
                        <a:fillRect/>
                      </a:stretch>
                    </p:blipFill>
                    <p:spPr>
                      <a:xfrm>
                        <a:off x="2971801" y="2559686"/>
                        <a:ext cx="2489835" cy="450215"/>
                      </a:xfrm>
                      <a:prstGeom prst="rect">
                        <a:avLst/>
                      </a:prstGeom>
                    </p:spPr>
                  </p:pic>
                </p:oleObj>
              </mc:Fallback>
            </mc:AlternateContent>
          </a:graphicData>
        </a:graphic>
      </p:graphicFrame>
      <p:sp>
        <p:nvSpPr>
          <p:cNvPr id="47108" name="矩形 167941"/>
          <p:cNvSpPr>
            <a:spLocks noRot="1"/>
          </p:cNvSpPr>
          <p:nvPr/>
        </p:nvSpPr>
        <p:spPr>
          <a:xfrm>
            <a:off x="608965" y="3487420"/>
            <a:ext cx="3880485" cy="648970"/>
          </a:xfrm>
          <a:prstGeom prst="rect">
            <a:avLst/>
          </a:prstGeom>
          <a:noFill/>
          <a:ln w="9525">
            <a:noFill/>
          </a:ln>
        </p:spPr>
        <p:txBody>
          <a:bodyPr anchor="t" anchorCtr="0"/>
          <a:lstStyle/>
          <a:p>
            <a:pPr marL="457200" indent="-457200">
              <a:spcBef>
                <a:spcPct val="2000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译码器的错误概率：</a:t>
            </a:r>
          </a:p>
        </p:txBody>
      </p:sp>
      <p:graphicFrame>
        <p:nvGraphicFramePr>
          <p:cNvPr id="7" name="对象 6">
            <a:hlinkClick r:id="" action="ppaction://ole?verb=0"/>
          </p:cNvPr>
          <p:cNvGraphicFramePr>
            <a:graphicFrameLocks noChangeAspect="1"/>
          </p:cNvGraphicFramePr>
          <p:nvPr/>
        </p:nvGraphicFramePr>
        <p:xfrm>
          <a:off x="1676083" y="4190683"/>
          <a:ext cx="4658360" cy="675640"/>
        </p:xfrm>
        <a:graphic>
          <a:graphicData uri="http://schemas.openxmlformats.org/presentationml/2006/ole">
            <mc:AlternateContent xmlns:mc="http://schemas.openxmlformats.org/markup-compatibility/2006">
              <mc:Choice xmlns:v="urn:schemas-microsoft-com:vml" Requires="v">
                <p:oleObj r:id="rId6" imgW="2400300" imgH="342900" progId="Equation.KSEE3">
                  <p:embed/>
                </p:oleObj>
              </mc:Choice>
              <mc:Fallback>
                <p:oleObj r:id="rId6" imgW="2400300" imgH="342900" progId="Equation.KSEE3">
                  <p:embed/>
                  <p:pic>
                    <p:nvPicPr>
                      <p:cNvPr id="0" name="图片 2048"/>
                      <p:cNvPicPr/>
                      <p:nvPr/>
                    </p:nvPicPr>
                    <p:blipFill>
                      <a:blip r:embed="rId7"/>
                      <a:stretch>
                        <a:fillRect/>
                      </a:stretch>
                    </p:blipFill>
                    <p:spPr>
                      <a:xfrm>
                        <a:off x="1676083" y="4190683"/>
                        <a:ext cx="4658360" cy="67564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最佳译码规则</a:t>
            </a:r>
          </a:p>
        </p:txBody>
      </p:sp>
      <p:sp>
        <p:nvSpPr>
          <p:cNvPr id="48130" name="文本占位符 168962"/>
          <p:cNvSpPr>
            <a:spLocks noGrp="1" noRot="1"/>
          </p:cNvSpPr>
          <p:nvPr>
            <p:ph type="body" sz="half" idx="1"/>
          </p:nvPr>
        </p:nvSpPr>
        <p:spPr>
          <a:xfrm>
            <a:off x="213360" y="959485"/>
            <a:ext cx="8599805" cy="2665730"/>
          </a:xfrm>
        </p:spPr>
        <p:txBody>
          <a:bodyPr anchor="t" anchorCtr="0"/>
          <a:lstStyle/>
          <a:p>
            <a:pPr latinLnBrk="0">
              <a:lnSpc>
                <a:spcPct val="120000"/>
              </a:lnSpc>
              <a:spcBef>
                <a:spcPts val="0"/>
              </a:spcBef>
              <a:spcAft>
                <a:spcPts val="0"/>
              </a:spcAft>
              <a:buClr>
                <a:srgbClr val="000000"/>
              </a:buClr>
              <a:buSzPct val="65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最佳译码规则：</a:t>
            </a:r>
            <a:r>
              <a:rPr lang="zh-CN" altLang="en-US" sz="2800" b="1" dirty="0">
                <a:solidFill>
                  <a:schemeClr val="tx1"/>
                </a:solidFill>
                <a:latin typeface="黑体" panose="02010609060101010101" pitchFamily="49" charset="-122"/>
                <a:ea typeface="黑体" panose="02010609060101010101" pitchFamily="49" charset="-122"/>
              </a:rPr>
              <a:t>能够使译码错误概率</a:t>
            </a:r>
            <a:r>
              <a:rPr lang="en-US" altLang="zh-CN" sz="2800" b="1" i="1">
                <a:solidFill>
                  <a:schemeClr val="tx1"/>
                </a:solidFill>
                <a:latin typeface="Times New Roman" panose="02020603050405020304" pitchFamily="18" charset="0"/>
                <a:ea typeface="黑体" panose="02010609060101010101" pitchFamily="49" charset="-122"/>
              </a:rPr>
              <a:t>P</a:t>
            </a:r>
            <a:r>
              <a:rPr lang="en-US" altLang="zh-CN" sz="2800" b="1">
                <a:solidFill>
                  <a:schemeClr val="tx1"/>
                </a:solidFill>
                <a:latin typeface="Times New Roman" panose="02020603050405020304" pitchFamily="18" charset="0"/>
                <a:ea typeface="黑体" panose="02010609060101010101" pitchFamily="49" charset="-122"/>
              </a:rPr>
              <a:t>(</a:t>
            </a:r>
            <a:r>
              <a:rPr lang="en-US" altLang="zh-CN" sz="2800" b="1" i="1">
                <a:solidFill>
                  <a:schemeClr val="tx1"/>
                </a:solidFill>
                <a:latin typeface="Times New Roman" panose="02020603050405020304" pitchFamily="18" charset="0"/>
                <a:ea typeface="黑体" panose="02010609060101010101" pitchFamily="49" charset="-122"/>
              </a:rPr>
              <a:t>E</a:t>
            </a:r>
            <a:r>
              <a:rPr lang="en-US" altLang="zh-CN" sz="2800" b="1">
                <a:solidFill>
                  <a:schemeClr val="tx1"/>
                </a:solidFill>
                <a:latin typeface="Times New Roman" panose="02020603050405020304" pitchFamily="18" charset="0"/>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达到最小的译码规则</a:t>
            </a:r>
          </a:p>
          <a:p>
            <a:pPr latinLnBrk="0">
              <a:lnSpc>
                <a:spcPct val="120000"/>
              </a:lnSpc>
              <a:spcBef>
                <a:spcPts val="0"/>
              </a:spcBef>
              <a:spcAft>
                <a:spcPts val="0"/>
              </a:spcAft>
              <a:buClr>
                <a:srgbClr val="000000"/>
              </a:buClr>
              <a:buSzPct val="65000"/>
              <a:buFont typeface="Wingdings" panose="05000000000000000000" pitchFamily="2" charset="2"/>
            </a:pPr>
            <a:r>
              <a:rPr lang="en-US" altLang="zh-CN" sz="2800" b="1" i="1">
                <a:solidFill>
                  <a:srgbClr val="FF0000"/>
                </a:solidFill>
                <a:latin typeface="Times New Roman" panose="02020603050405020304" pitchFamily="18" charset="0"/>
                <a:ea typeface="黑体" panose="02010609060101010101" pitchFamily="49" charset="-122"/>
              </a:rPr>
              <a:t>P</a:t>
            </a:r>
            <a:r>
              <a:rPr lang="en-US" altLang="zh-CN" sz="2800" b="1">
                <a:solidFill>
                  <a:srgbClr val="FF0000"/>
                </a:solidFill>
                <a:latin typeface="Times New Roman" panose="02020603050405020304" pitchFamily="18" charset="0"/>
                <a:ea typeface="黑体" panose="02010609060101010101" pitchFamily="49" charset="-122"/>
              </a:rPr>
              <a:t>(</a:t>
            </a:r>
            <a:r>
              <a:rPr lang="en-US" altLang="zh-CN" sz="2800" b="1" i="1">
                <a:solidFill>
                  <a:srgbClr val="FF0000"/>
                </a:solidFill>
                <a:latin typeface="Times New Roman" panose="02020603050405020304" pitchFamily="18" charset="0"/>
                <a:ea typeface="黑体" panose="02010609060101010101" pitchFamily="49" charset="-122"/>
              </a:rPr>
              <a:t>Y</a:t>
            </a:r>
            <a:r>
              <a:rPr lang="en-US" altLang="zh-CN" sz="2800" b="1">
                <a:solidFill>
                  <a:srgbClr val="FF0000"/>
                </a:solidFill>
                <a:latin typeface="Times New Roman" panose="02020603050405020304" pitchFamily="18" charset="0"/>
                <a:ea typeface="黑体" panose="02010609060101010101" pitchFamily="49" charset="-122"/>
              </a:rPr>
              <a:t>)</a:t>
            </a:r>
            <a:r>
              <a:rPr lang="zh-CN" altLang="en-US" sz="2800" b="1" dirty="0">
                <a:solidFill>
                  <a:srgbClr val="FF0000"/>
                </a:solidFill>
                <a:latin typeface="Times New Roman" panose="02020603050405020304" pitchFamily="18" charset="0"/>
                <a:ea typeface="黑体" panose="02010609060101010101" pitchFamily="49" charset="-122"/>
              </a:rPr>
              <a:t>与译码规则无关</a:t>
            </a:r>
            <a:r>
              <a:rPr lang="zh-CN" altLang="en-US" sz="2800" b="1" dirty="0">
                <a:solidFill>
                  <a:schemeClr val="tx1"/>
                </a:solidFill>
                <a:latin typeface="Times New Roman" panose="02020603050405020304" pitchFamily="18" charset="0"/>
                <a:ea typeface="黑体" panose="02010609060101010101" pitchFamily="49" charset="-122"/>
              </a:rPr>
              <a:t>：由于接收序列</a:t>
            </a:r>
            <a:r>
              <a:rPr lang="en-US" altLang="zh-CN" sz="2800" b="1" i="1">
                <a:solidFill>
                  <a:schemeClr val="tx1"/>
                </a:solidFill>
                <a:latin typeface="Times New Roman" panose="02020603050405020304" pitchFamily="18" charset="0"/>
                <a:ea typeface="黑体" panose="02010609060101010101" pitchFamily="49" charset="-122"/>
              </a:rPr>
              <a:t>Y</a:t>
            </a:r>
            <a:r>
              <a:rPr lang="zh-CN" altLang="en-US" sz="2800" b="1" dirty="0">
                <a:solidFill>
                  <a:schemeClr val="tx1"/>
                </a:solidFill>
                <a:latin typeface="Times New Roman" panose="02020603050405020304" pitchFamily="18" charset="0"/>
                <a:ea typeface="黑体" panose="02010609060101010101" pitchFamily="49" charset="-122"/>
              </a:rPr>
              <a:t>是译码前产生的</a:t>
            </a:r>
          </a:p>
          <a:p>
            <a:pPr latinLnBrk="0">
              <a:lnSpc>
                <a:spcPct val="120000"/>
              </a:lnSpc>
              <a:spcBef>
                <a:spcPts val="0"/>
              </a:spcBef>
              <a:spcAft>
                <a:spcPts val="0"/>
              </a:spcAft>
              <a:buClr>
                <a:srgbClr val="000000"/>
              </a:buClr>
              <a:buSzPct val="65000"/>
              <a:buFont typeface="Wingdings" panose="05000000000000000000" pitchFamily="2" charset="2"/>
            </a:pPr>
            <a:r>
              <a:rPr lang="zh-CN" altLang="en-US" sz="2800" b="1" dirty="0">
                <a:solidFill>
                  <a:schemeClr val="tx1"/>
                </a:solidFill>
                <a:latin typeface="Times New Roman" panose="02020603050405020304" pitchFamily="18" charset="0"/>
                <a:ea typeface="黑体" panose="02010609060101010101" pitchFamily="49" charset="-122"/>
              </a:rPr>
              <a:t>最佳译码规则必须对所有</a:t>
            </a:r>
            <a:r>
              <a:rPr lang="en-US" altLang="zh-CN" sz="2800" b="1" i="1">
                <a:solidFill>
                  <a:schemeClr val="tx1"/>
                </a:solidFill>
                <a:latin typeface="Times New Roman" panose="02020603050405020304" pitchFamily="18" charset="0"/>
                <a:ea typeface="黑体" panose="02010609060101010101" pitchFamily="49" charset="-122"/>
              </a:rPr>
              <a:t>Y</a:t>
            </a:r>
            <a:r>
              <a:rPr lang="zh-CN" altLang="en-US" sz="2800" b="1" dirty="0">
                <a:solidFill>
                  <a:schemeClr val="tx1"/>
                </a:solidFill>
                <a:latin typeface="Times New Roman" panose="02020603050405020304" pitchFamily="18" charset="0"/>
                <a:ea typeface="黑体" panose="02010609060101010101" pitchFamily="49" charset="-122"/>
              </a:rPr>
              <a:t>，使得</a:t>
            </a:r>
          </a:p>
        </p:txBody>
      </p:sp>
      <p:graphicFrame>
        <p:nvGraphicFramePr>
          <p:cNvPr id="9" name="对象 8">
            <a:hlinkClick r:id="" action="ppaction://ole?verb=0"/>
          </p:cNvPr>
          <p:cNvGraphicFramePr>
            <a:graphicFrameLocks noChangeAspect="1"/>
          </p:cNvGraphicFramePr>
          <p:nvPr/>
        </p:nvGraphicFramePr>
        <p:xfrm>
          <a:off x="5943283" y="3123883"/>
          <a:ext cx="2711450" cy="425450"/>
        </p:xfrm>
        <a:graphic>
          <a:graphicData uri="http://schemas.openxmlformats.org/presentationml/2006/ole">
            <mc:AlternateContent xmlns:mc="http://schemas.openxmlformats.org/markup-compatibility/2006">
              <mc:Choice xmlns:v="urn:schemas-microsoft-com:vml" Requires="v">
                <p:oleObj r:id="rId2" imgW="1397000" imgH="215900" progId="Equation.KSEE3">
                  <p:embed/>
                </p:oleObj>
              </mc:Choice>
              <mc:Fallback>
                <p:oleObj r:id="rId2" imgW="1397000" imgH="215900" progId="Equation.KSEE3">
                  <p:embed/>
                  <p:pic>
                    <p:nvPicPr>
                      <p:cNvPr id="0" name="图片 2048"/>
                      <p:cNvPicPr/>
                      <p:nvPr/>
                    </p:nvPicPr>
                    <p:blipFill>
                      <a:blip r:embed="rId3"/>
                      <a:stretch>
                        <a:fillRect/>
                      </a:stretch>
                    </p:blipFill>
                    <p:spPr>
                      <a:xfrm>
                        <a:off x="5943283" y="3123883"/>
                        <a:ext cx="2711450" cy="425450"/>
                      </a:xfrm>
                      <a:prstGeom prst="rect">
                        <a:avLst/>
                      </a:prstGeom>
                    </p:spPr>
                  </p:pic>
                </p:oleObj>
              </mc:Fallback>
            </mc:AlternateContent>
          </a:graphicData>
        </a:graphic>
      </p:graphicFrame>
      <p:sp>
        <p:nvSpPr>
          <p:cNvPr id="48132" name="文本框 168966"/>
          <p:cNvSpPr txBox="1"/>
          <p:nvPr/>
        </p:nvSpPr>
        <p:spPr>
          <a:xfrm>
            <a:off x="553720" y="3699510"/>
            <a:ext cx="1701800" cy="521970"/>
          </a:xfrm>
          <a:prstGeom prst="rect">
            <a:avLst/>
          </a:prstGeom>
          <a:noFill/>
          <a:ln w="9525">
            <a:noFill/>
          </a:ln>
        </p:spPr>
        <p:txBody>
          <a:bodyPr wrap="square" anchor="t" anchorCtr="0">
            <a:spAutoFit/>
          </a:bodyPr>
          <a:lstStyle/>
          <a:p>
            <a:pPr>
              <a:spcBef>
                <a:spcPct val="50000"/>
              </a:spcBef>
            </a:pPr>
            <a:r>
              <a:rPr kumimoji="1" lang="zh-CN" altLang="en-US" sz="2800" b="1" dirty="0">
                <a:latin typeface="Times New Roman" panose="02020603050405020304" pitchFamily="18" charset="0"/>
                <a:ea typeface="黑体" panose="02010609060101010101" pitchFamily="49" charset="-122"/>
                <a:cs typeface="+mn-cs"/>
              </a:rPr>
              <a:t>最小，即</a:t>
            </a:r>
            <a:endParaRPr lang="zh-CN" altLang="en-US" sz="2400" b="1" dirty="0">
              <a:latin typeface="Arial" panose="020B0604020202020204" pitchFamily="34" charset="0"/>
              <a:ea typeface="黑体" panose="02010609060101010101" pitchFamily="49" charset="-122"/>
            </a:endParaRPr>
          </a:p>
        </p:txBody>
      </p:sp>
      <p:graphicFrame>
        <p:nvGraphicFramePr>
          <p:cNvPr id="11" name="对象 10">
            <a:hlinkClick r:id="" action="ppaction://ole?verb=0"/>
          </p:cNvPr>
          <p:cNvGraphicFramePr>
            <a:graphicFrameLocks noChangeAspect="1"/>
          </p:cNvGraphicFramePr>
          <p:nvPr/>
        </p:nvGraphicFramePr>
        <p:xfrm>
          <a:off x="2209800" y="3744595"/>
          <a:ext cx="1553210" cy="404495"/>
        </p:xfrm>
        <a:graphic>
          <a:graphicData uri="http://schemas.openxmlformats.org/presentationml/2006/ole">
            <mc:AlternateContent xmlns:mc="http://schemas.openxmlformats.org/markup-compatibility/2006">
              <mc:Choice xmlns:v="urn:schemas-microsoft-com:vml" Requires="v">
                <p:oleObj r:id="rId4" imgW="800100" imgH="215900" progId="Equation.KSEE3">
                  <p:embed/>
                </p:oleObj>
              </mc:Choice>
              <mc:Fallback>
                <p:oleObj r:id="rId4" imgW="800100" imgH="215900" progId="Equation.KSEE3">
                  <p:embed/>
                  <p:pic>
                    <p:nvPicPr>
                      <p:cNvPr id="0" name="图片 2048"/>
                      <p:cNvPicPr/>
                      <p:nvPr/>
                    </p:nvPicPr>
                    <p:blipFill>
                      <a:blip r:embed="rId5"/>
                      <a:stretch>
                        <a:fillRect/>
                      </a:stretch>
                    </p:blipFill>
                    <p:spPr>
                      <a:xfrm>
                        <a:off x="2209800" y="3744595"/>
                        <a:ext cx="1553210" cy="404495"/>
                      </a:xfrm>
                      <a:prstGeom prst="rect">
                        <a:avLst/>
                      </a:prstGeom>
                    </p:spPr>
                  </p:pic>
                </p:oleObj>
              </mc:Fallback>
            </mc:AlternateContent>
          </a:graphicData>
        </a:graphic>
      </p:graphicFrame>
      <p:sp>
        <p:nvSpPr>
          <p:cNvPr id="13" name="文本框 168966"/>
          <p:cNvSpPr txBox="1"/>
          <p:nvPr/>
        </p:nvSpPr>
        <p:spPr>
          <a:xfrm>
            <a:off x="3854450" y="3675380"/>
            <a:ext cx="1701800" cy="521970"/>
          </a:xfrm>
          <a:prstGeom prst="rect">
            <a:avLst/>
          </a:prstGeom>
          <a:noFill/>
          <a:ln w="9525">
            <a:noFill/>
          </a:ln>
        </p:spPr>
        <p:txBody>
          <a:bodyPr wrap="square" anchor="t" anchorCtr="0">
            <a:spAutoFit/>
          </a:bodyPr>
          <a:lstStyle/>
          <a:p>
            <a:pPr>
              <a:spcBef>
                <a:spcPct val="50000"/>
              </a:spcBef>
            </a:pPr>
            <a:r>
              <a:rPr kumimoji="1" lang="zh-CN" altLang="en-US" sz="2800" b="1" dirty="0">
                <a:latin typeface="Times New Roman" panose="02020603050405020304" pitchFamily="18" charset="0"/>
                <a:ea typeface="黑体" panose="02010609060101010101" pitchFamily="49" charset="-122"/>
                <a:cs typeface="+mn-cs"/>
              </a:rPr>
              <a:t>最大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最大后验概率译码</a:t>
            </a:r>
          </a:p>
        </p:txBody>
      </p:sp>
      <p:sp>
        <p:nvSpPr>
          <p:cNvPr id="48130" name="文本占位符 168962"/>
          <p:cNvSpPr>
            <a:spLocks noGrp="1" noRot="1"/>
          </p:cNvSpPr>
          <p:nvPr>
            <p:ph type="body" sz="half" idx="1"/>
          </p:nvPr>
        </p:nvSpPr>
        <p:spPr>
          <a:xfrm>
            <a:off x="320675" y="959485"/>
            <a:ext cx="8326120" cy="2665730"/>
          </a:xfrm>
        </p:spPr>
        <p:txBody>
          <a:bodyPr anchor="t" anchorCtr="0"/>
          <a:lstStyle/>
          <a:p>
            <a:pPr algn="just" latinLnBrk="0">
              <a:lnSpc>
                <a:spcPct val="140000"/>
              </a:lnSpc>
              <a:spcBef>
                <a:spcPts val="0"/>
              </a:spcBef>
              <a:spcAft>
                <a:spcPts val="0"/>
              </a:spcAft>
              <a:buClr>
                <a:srgbClr val="000000"/>
              </a:buClr>
              <a:buSzPct val="65000"/>
              <a:buFont typeface="Wingdings" panose="05000000000000000000" charset="0"/>
              <a:buChar char="Ø"/>
            </a:pPr>
            <a:r>
              <a:rPr lang="zh-CN" altLang="en-US" b="1" dirty="0">
                <a:solidFill>
                  <a:srgbClr val="FF0000"/>
                </a:solidFill>
                <a:latin typeface="黑体" panose="02010609060101010101" pitchFamily="49" charset="-122"/>
                <a:ea typeface="黑体" panose="02010609060101010101" pitchFamily="49" charset="-122"/>
                <a:sym typeface="+mn-ea"/>
              </a:rPr>
              <a:t>最大后验概率译码：</a:t>
            </a:r>
            <a:r>
              <a:rPr lang="zh-CN" altLang="en-US" b="1" dirty="0">
                <a:solidFill>
                  <a:schemeClr val="tx1"/>
                </a:solidFill>
                <a:latin typeface="黑体" panose="02010609060101010101" pitchFamily="49" charset="-122"/>
                <a:ea typeface="黑体" panose="02010609060101010101" pitchFamily="49" charset="-122"/>
                <a:sym typeface="+mn-ea"/>
              </a:rPr>
              <a:t>对于每个输入</a:t>
            </a:r>
            <a:r>
              <a:rPr lang="en-US" altLang="zh-CN" b="1" i="1">
                <a:solidFill>
                  <a:schemeClr val="tx1"/>
                </a:solidFill>
                <a:latin typeface="Times New Roman" panose="02020603050405020304" pitchFamily="18" charset="0"/>
                <a:ea typeface="黑体" panose="02010609060101010101" pitchFamily="49" charset="-122"/>
                <a:sym typeface="+mn-ea"/>
              </a:rPr>
              <a:t>Y</a:t>
            </a:r>
            <a:r>
              <a:rPr lang="zh-CN" altLang="en-US" b="1" dirty="0">
                <a:solidFill>
                  <a:schemeClr val="tx1"/>
                </a:solidFill>
                <a:latin typeface="黑体" panose="02010609060101010101" pitchFamily="49" charset="-122"/>
                <a:ea typeface="黑体" panose="02010609060101010101" pitchFamily="49" charset="-122"/>
                <a:sym typeface="+mn-ea"/>
              </a:rPr>
              <a:t>，如果译码器能在码字集合中选择一个码字，作为发送码字的估值，并且使</a:t>
            </a:r>
            <a:r>
              <a:rPr lang="en-US" altLang="zh-CN" b="1" i="1">
                <a:solidFill>
                  <a:schemeClr val="tx1"/>
                </a:solidFill>
                <a:latin typeface="Times New Roman" panose="02020603050405020304" pitchFamily="18" charset="0"/>
                <a:ea typeface="黑体" panose="02010609060101010101" pitchFamily="49" charset="-122"/>
                <a:sym typeface="+mn-ea"/>
              </a:rPr>
              <a:t>P</a:t>
            </a:r>
            <a:r>
              <a:rPr lang="en-US" altLang="zh-CN" b="1">
                <a:solidFill>
                  <a:schemeClr val="tx1"/>
                </a:solidFill>
                <a:latin typeface="Times New Roman" panose="02020603050405020304" pitchFamily="18" charset="0"/>
                <a:ea typeface="黑体" panose="02010609060101010101" pitchFamily="49" charset="-122"/>
                <a:sym typeface="+mn-ea"/>
              </a:rPr>
              <a:t>(</a:t>
            </a:r>
            <a:r>
              <a:rPr lang="en-US" altLang="zh-CN" b="1" i="1">
                <a:solidFill>
                  <a:schemeClr val="tx1"/>
                </a:solidFill>
                <a:latin typeface="Times New Roman" panose="02020603050405020304" pitchFamily="18" charset="0"/>
                <a:ea typeface="黑体" panose="02010609060101010101" pitchFamily="49" charset="-122"/>
                <a:sym typeface="+mn-ea"/>
              </a:rPr>
              <a:t>X</a:t>
            </a:r>
            <a:r>
              <a:rPr lang="en-US" altLang="zh-CN" b="1">
                <a:solidFill>
                  <a:schemeClr val="tx1"/>
                </a:solidFill>
                <a:latin typeface="Times New Roman" panose="02020603050405020304" pitchFamily="18" charset="0"/>
                <a:ea typeface="黑体" panose="02010609060101010101" pitchFamily="49" charset="-122"/>
                <a:sym typeface="+mn-ea"/>
              </a:rPr>
              <a:t>/</a:t>
            </a:r>
            <a:r>
              <a:rPr lang="en-US" altLang="zh-CN" b="1" i="1">
                <a:solidFill>
                  <a:schemeClr val="tx1"/>
                </a:solidFill>
                <a:latin typeface="Times New Roman" panose="02020603050405020304" pitchFamily="18" charset="0"/>
                <a:ea typeface="黑体" panose="02010609060101010101" pitchFamily="49" charset="-122"/>
                <a:sym typeface="+mn-ea"/>
              </a:rPr>
              <a:t>Y</a:t>
            </a:r>
            <a:r>
              <a:rPr lang="en-US" altLang="zh-CN" b="1">
                <a:solidFill>
                  <a:schemeClr val="tx1"/>
                </a:solidFill>
                <a:latin typeface="Times New Roman" panose="02020603050405020304" pitchFamily="18" charset="0"/>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最大，则这种译码规则一定能使译码器输出的错误概率最小</a:t>
            </a:r>
            <a:endParaRPr lang="zh-CN" altLang="en-US" sz="28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似然函数</a:t>
            </a:r>
          </a:p>
        </p:txBody>
      </p:sp>
      <p:sp>
        <p:nvSpPr>
          <p:cNvPr id="49154" name="文本占位符 169986"/>
          <p:cNvSpPr>
            <a:spLocks noGrp="1" noRot="1"/>
          </p:cNvSpPr>
          <p:nvPr>
            <p:ph type="body" sz="half" idx="1"/>
          </p:nvPr>
        </p:nvSpPr>
        <p:spPr>
          <a:xfrm>
            <a:off x="539750" y="1098550"/>
            <a:ext cx="4319588" cy="649288"/>
          </a:xfrm>
        </p:spPr>
        <p:txBody>
          <a:bodyPr anchor="t" anchorCtr="0"/>
          <a:lstStyle/>
          <a:p>
            <a:pPr>
              <a:buClr>
                <a:srgbClr val="000000"/>
              </a:buClr>
              <a:buSzPct val="65000"/>
              <a:buFont typeface="Wingdings" panose="05000000000000000000" pitchFamily="2" charset="2"/>
            </a:pPr>
            <a:r>
              <a:rPr lang="en-US" altLang="zh-CN" sz="2800" b="1" err="1">
                <a:solidFill>
                  <a:srgbClr val="FF0000"/>
                </a:solidFill>
                <a:latin typeface="Times New Roman" panose="02020603050405020304" pitchFamily="18" charset="0"/>
                <a:ea typeface="黑体" panose="02010609060101010101" pitchFamily="49" charset="-122"/>
              </a:rPr>
              <a:t>Bayes</a:t>
            </a:r>
            <a:r>
              <a:rPr lang="zh-CN" altLang="en-US" sz="2800" b="1" dirty="0">
                <a:solidFill>
                  <a:srgbClr val="FF0000"/>
                </a:solidFill>
                <a:latin typeface="黑体" panose="02010609060101010101" pitchFamily="49" charset="-122"/>
                <a:ea typeface="黑体" panose="02010609060101010101" pitchFamily="49" charset="-122"/>
              </a:rPr>
              <a:t>公式：</a:t>
            </a:r>
          </a:p>
        </p:txBody>
      </p:sp>
      <p:graphicFrame>
        <p:nvGraphicFramePr>
          <p:cNvPr id="7" name="对象 6">
            <a:hlinkClick r:id="" action="ppaction://ole?verb=0"/>
          </p:cNvPr>
          <p:cNvGraphicFramePr>
            <a:graphicFrameLocks noChangeAspect="1"/>
          </p:cNvGraphicFramePr>
          <p:nvPr/>
        </p:nvGraphicFramePr>
        <p:xfrm>
          <a:off x="3200083" y="990600"/>
          <a:ext cx="3056890" cy="826135"/>
        </p:xfrm>
        <a:graphic>
          <a:graphicData uri="http://schemas.openxmlformats.org/presentationml/2006/ole">
            <mc:AlternateContent xmlns:mc="http://schemas.openxmlformats.org/markup-compatibility/2006">
              <mc:Choice xmlns:v="urn:schemas-microsoft-com:vml" Requires="v">
                <p:oleObj r:id="rId2" imgW="1574800" imgH="419100" progId="Equation.KSEE3">
                  <p:embed/>
                </p:oleObj>
              </mc:Choice>
              <mc:Fallback>
                <p:oleObj r:id="rId2" imgW="1574800" imgH="419100" progId="Equation.KSEE3">
                  <p:embed/>
                  <p:pic>
                    <p:nvPicPr>
                      <p:cNvPr id="0" name="图片 2048"/>
                      <p:cNvPicPr/>
                      <p:nvPr/>
                    </p:nvPicPr>
                    <p:blipFill>
                      <a:blip r:embed="rId3"/>
                      <a:stretch>
                        <a:fillRect/>
                      </a:stretch>
                    </p:blipFill>
                    <p:spPr>
                      <a:xfrm>
                        <a:off x="3200083" y="990600"/>
                        <a:ext cx="3056890" cy="826135"/>
                      </a:xfrm>
                      <a:prstGeom prst="rect">
                        <a:avLst/>
                      </a:prstGeom>
                    </p:spPr>
                  </p:pic>
                </p:oleObj>
              </mc:Fallback>
            </mc:AlternateContent>
          </a:graphicData>
        </a:graphic>
      </p:graphicFrame>
      <p:sp>
        <p:nvSpPr>
          <p:cNvPr id="49156" name="矩形 169994"/>
          <p:cNvSpPr>
            <a:spLocks noRot="1"/>
          </p:cNvSpPr>
          <p:nvPr/>
        </p:nvSpPr>
        <p:spPr>
          <a:xfrm>
            <a:off x="539750" y="2136140"/>
            <a:ext cx="7920355" cy="3315335"/>
          </a:xfrm>
          <a:prstGeom prst="rect">
            <a:avLst/>
          </a:prstGeom>
          <a:noFill/>
          <a:ln w="9525">
            <a:noFill/>
          </a:ln>
        </p:spPr>
        <p:txBody>
          <a:bodyPr anchor="t" anchorCtr="0"/>
          <a:lstStyle/>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对于给定的</a:t>
            </a:r>
            <a:r>
              <a:rPr lang="en-US" altLang="zh-CN" sz="2800" b="1" i="1">
                <a:latin typeface="Times New Roman" panose="02020603050405020304" pitchFamily="18" charset="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，可选择能使公式</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800" b="1" dirty="0">
                <a:latin typeface="黑体" panose="02010609060101010101" pitchFamily="49" charset="-122"/>
                <a:ea typeface="黑体" panose="02010609060101010101" pitchFamily="49" charset="-122"/>
              </a:rPr>
              <a:t>右边最大的向量作为</a:t>
            </a:r>
            <a:r>
              <a:rPr lang="en-US" altLang="zh-CN" sz="2800" b="1" i="1">
                <a:latin typeface="Times New Roman" panose="02020603050405020304" pitchFamily="18" charset="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的估计值</a:t>
            </a:r>
          </a:p>
          <a:p>
            <a:pPr marL="457200" indent="-457200" algn="just">
              <a:lnSpc>
                <a:spcPct val="14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如果所有码字都是等可能的，即</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是常数，那么</a:t>
            </a:r>
            <a:r>
              <a:rPr lang="zh-CN" altLang="en-US" sz="2800" b="1" dirty="0">
                <a:latin typeface="黑体" panose="02010609060101010101" pitchFamily="49" charset="-122"/>
                <a:ea typeface="黑体" panose="02010609060101010101" pitchFamily="49" charset="-122"/>
                <a:sym typeface="+mn-ea"/>
              </a:rPr>
              <a:t>公式</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mn-ea"/>
              </a:rPr>
              <a:t>(1-1)</a:t>
            </a:r>
            <a:r>
              <a:rPr lang="zh-CN" altLang="en-US" sz="2800" b="1" dirty="0">
                <a:latin typeface="黑体" panose="02010609060101010101" pitchFamily="49" charset="-122"/>
                <a:ea typeface="黑体" panose="02010609060101010101" pitchFamily="49" charset="-122"/>
              </a:rPr>
              <a:t>左边最大，就推导出</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最大</a:t>
            </a:r>
          </a:p>
          <a:p>
            <a:pPr marL="457200" indent="-457200" algn="just">
              <a:lnSpc>
                <a:spcPct val="140000"/>
              </a:lnSpc>
              <a:spcBef>
                <a:spcPts val="0"/>
              </a:spcBef>
              <a:buClr>
                <a:srgbClr val="000000"/>
              </a:buClr>
              <a:buSzPct val="65000"/>
              <a:buFont typeface="Wingdings" panose="05000000000000000000" charset="0"/>
              <a:buChar char="Ø"/>
            </a:pPr>
            <a:r>
              <a:rPr lang="en-US" altLang="zh-CN" sz="2800" b="1" i="1">
                <a:solidFill>
                  <a:srgbClr val="FF0000"/>
                </a:solidFill>
                <a:latin typeface="Times New Roman" panose="02020603050405020304" pitchFamily="18" charset="0"/>
                <a:ea typeface="黑体" panose="02010609060101010101" pitchFamily="49" charset="-122"/>
              </a:rPr>
              <a:t>P</a:t>
            </a:r>
            <a:r>
              <a:rPr lang="en-US" altLang="zh-CN" sz="2800" b="1">
                <a:solidFill>
                  <a:srgbClr val="FF0000"/>
                </a:solidFill>
                <a:latin typeface="Times New Roman" panose="02020603050405020304" pitchFamily="18" charset="0"/>
                <a:ea typeface="黑体" panose="02010609060101010101" pitchFamily="49" charset="-122"/>
              </a:rPr>
              <a:t>(</a:t>
            </a:r>
            <a:r>
              <a:rPr lang="en-US" altLang="zh-CN" sz="2800" b="1" i="1">
                <a:solidFill>
                  <a:srgbClr val="FF0000"/>
                </a:solidFill>
                <a:latin typeface="Times New Roman" panose="02020603050405020304" pitchFamily="18" charset="0"/>
                <a:ea typeface="黑体" panose="02010609060101010101" pitchFamily="49" charset="-122"/>
              </a:rPr>
              <a:t>Y</a:t>
            </a:r>
            <a:r>
              <a:rPr lang="en-US" altLang="zh-CN" sz="2800" b="1">
                <a:solidFill>
                  <a:srgbClr val="FF0000"/>
                </a:solidFill>
                <a:latin typeface="Times New Roman" panose="02020603050405020304" pitchFamily="18" charset="0"/>
                <a:ea typeface="黑体" panose="02010609060101010101" pitchFamily="49" charset="-122"/>
              </a:rPr>
              <a:t>/X)</a:t>
            </a:r>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cs typeface="+mn-ea"/>
              </a:rPr>
              <a:t>叫做</a:t>
            </a:r>
            <a:r>
              <a:rPr lang="zh-CN" altLang="en-US" sz="2800" b="1" dirty="0">
                <a:latin typeface="Times New Roman" panose="02020603050405020304" pitchFamily="18" charset="0"/>
                <a:ea typeface="黑体" panose="02010609060101010101" pitchFamily="49" charset="-122"/>
              </a:rPr>
              <a:t>似然函数、信道转移概率</a:t>
            </a:r>
          </a:p>
        </p:txBody>
      </p:sp>
      <p:sp>
        <p:nvSpPr>
          <p:cNvPr id="4" name="文本框 3"/>
          <p:cNvSpPr txBox="1"/>
          <p:nvPr/>
        </p:nvSpPr>
        <p:spPr>
          <a:xfrm>
            <a:off x="6797040" y="1193800"/>
            <a:ext cx="2003425" cy="460375"/>
          </a:xfrm>
          <a:prstGeom prst="rect">
            <a:avLst/>
          </a:prstGeom>
          <a:noFill/>
        </p:spPr>
        <p:txBody>
          <a:bodyPr wrap="square" rtlCol="0" anchor="t">
            <a:spAutoFit/>
          </a:bodyPr>
          <a:lstStyle/>
          <a:p>
            <a:r>
              <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公式（</a:t>
            </a: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1-1</a:t>
            </a:r>
            <a:r>
              <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最大似然译码</a:t>
            </a:r>
          </a:p>
        </p:txBody>
      </p:sp>
      <p:sp>
        <p:nvSpPr>
          <p:cNvPr id="50179" name="矩形 171013"/>
          <p:cNvSpPr>
            <a:spLocks noRot="1"/>
          </p:cNvSpPr>
          <p:nvPr/>
        </p:nvSpPr>
        <p:spPr>
          <a:xfrm>
            <a:off x="373380" y="1065530"/>
            <a:ext cx="8204835" cy="3886200"/>
          </a:xfrm>
          <a:prstGeom prst="rect">
            <a:avLst/>
          </a:prstGeom>
          <a:noFill/>
          <a:ln w="9525">
            <a:noFill/>
          </a:ln>
        </p:spPr>
        <p:txBody>
          <a:bodyPr anchor="t" anchorCtr="0"/>
          <a:lstStyle/>
          <a:p>
            <a:pPr marL="457200" indent="-457200" algn="just">
              <a:spcBef>
                <a:spcPct val="2000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定义：</a:t>
            </a:r>
            <a:r>
              <a:rPr lang="zh-CN" altLang="en-US" sz="2800" b="1" dirty="0">
                <a:latin typeface="Times New Roman" panose="02020603050405020304" pitchFamily="18" charset="0"/>
                <a:ea typeface="黑体" panose="02010609060101010101" pitchFamily="49" charset="-122"/>
              </a:rPr>
              <a:t>若能在码字集合选择合适的码字</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，使得</a:t>
            </a:r>
            <a:r>
              <a:rPr lang="en-US" altLang="zh-CN" sz="2800" b="1">
                <a:latin typeface="Times New Roman" panose="02020603050405020304" pitchFamily="18" charset="0"/>
                <a:ea typeface="黑体" panose="02010609060101010101" pitchFamily="49" charset="-122"/>
              </a:rPr>
              <a:t>P(Y/X)</a:t>
            </a:r>
            <a:r>
              <a:rPr lang="zh-CN" altLang="en-US" sz="2800" b="1" dirty="0">
                <a:latin typeface="Times New Roman" panose="02020603050405020304" pitchFamily="18" charset="0"/>
                <a:ea typeface="黑体" panose="02010609060101010101" pitchFamily="49" charset="-122"/>
              </a:rPr>
              <a:t>最大，则这种译码规则被称为最大似然译码</a:t>
            </a:r>
          </a:p>
          <a:p>
            <a:pPr marL="457200" indent="-457200" algn="just">
              <a:spcBef>
                <a:spcPct val="20000"/>
              </a:spcBef>
              <a:buClr>
                <a:srgbClr val="000000"/>
              </a:buClr>
              <a:buSzPct val="65000"/>
              <a:buFont typeface="Wingdings" panose="05000000000000000000" charset="0"/>
              <a:buChar char="Ø"/>
            </a:pPr>
            <a:r>
              <a:rPr lang="en-US" altLang="zh-CN" sz="2800" b="1">
                <a:solidFill>
                  <a:srgbClr val="FF0000"/>
                </a:solidFill>
                <a:latin typeface="Times New Roman" panose="02020603050405020304" pitchFamily="18" charset="0"/>
                <a:ea typeface="黑体" panose="02010609060101010101" pitchFamily="49" charset="-122"/>
              </a:rPr>
              <a:t>MLD</a:t>
            </a:r>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对应的译码器称为最大似然译码器</a:t>
            </a:r>
          </a:p>
          <a:p>
            <a:pPr marL="457200" indent="-457200" algn="just">
              <a:spcBef>
                <a:spcPct val="2000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对数似然函数：</a:t>
            </a:r>
            <a:r>
              <a:rPr lang="zh-CN" altLang="en-US" sz="2800" b="1" dirty="0">
                <a:latin typeface="Times New Roman" panose="02020603050405020304" pitchFamily="18" charset="0"/>
                <a:ea typeface="黑体" panose="02010609060101010101" pitchFamily="49" charset="-122"/>
              </a:rPr>
              <a:t>由于</a:t>
            </a:r>
            <a:r>
              <a:rPr lang="en-US" altLang="zh-CN" sz="2800" b="1" err="1">
                <a:latin typeface="Times New Roman" panose="02020603050405020304" pitchFamily="18" charset="0"/>
                <a:ea typeface="黑体" panose="02010609060101010101" pitchFamily="49" charset="-122"/>
              </a:rPr>
              <a:t>ln</a:t>
            </a:r>
            <a:r>
              <a:rPr lang="en-US" altLang="zh-CN" sz="2800" b="1" i="1" err="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与</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是单调关系，故有</a:t>
            </a:r>
            <a:r>
              <a:rPr lang="en-US" altLang="zh-CN" sz="2800" b="1" err="1">
                <a:latin typeface="Times New Roman" panose="02020603050405020304" pitchFamily="18" charset="0"/>
                <a:ea typeface="黑体" panose="02010609060101010101" pitchFamily="49" charset="-122"/>
              </a:rPr>
              <a:t>ln</a:t>
            </a:r>
            <a:r>
              <a:rPr lang="en-US" altLang="zh-CN" sz="2800" b="1" i="1" err="1">
                <a:latin typeface="Times New Roman" panose="02020603050405020304" pitchFamily="18" charset="0"/>
                <a:ea typeface="黑体" panose="02010609060101010101" pitchFamily="49" charset="-122"/>
              </a:rPr>
              <a:t>P</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p>
          <a:p>
            <a:pPr marL="457200" indent="-457200" algn="just">
              <a:spcBef>
                <a:spcPct val="2000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对于离散无记忆信道，由于</a:t>
            </a:r>
          </a:p>
          <a:p>
            <a:pPr algn="just">
              <a:spcBef>
                <a:spcPct val="20000"/>
              </a:spcBef>
              <a:buClr>
                <a:srgbClr val="000000"/>
              </a:buClr>
              <a:buSzPct val="65000"/>
              <a:buFont typeface="Wingdings" panose="05000000000000000000" charset="0"/>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所以</a:t>
            </a:r>
          </a:p>
          <a:p>
            <a:pPr algn="just">
              <a:spcBef>
                <a:spcPct val="20000"/>
              </a:spcBef>
              <a:buClr>
                <a:srgbClr val="000000"/>
              </a:buClr>
              <a:buSzPct val="65000"/>
              <a:buFont typeface="Wingdings" panose="05000000000000000000" charset="0"/>
            </a:pPr>
            <a:endParaRPr lang="zh-CN" altLang="en-US" sz="2800" b="1">
              <a:latin typeface="Times New Roman" panose="02020603050405020304" pitchFamily="18" charset="0"/>
              <a:ea typeface="黑体" panose="02010609060101010101" pitchFamily="49" charset="-122"/>
            </a:endParaRPr>
          </a:p>
        </p:txBody>
      </p:sp>
      <p:graphicFrame>
        <p:nvGraphicFramePr>
          <p:cNvPr id="7" name="对象 6">
            <a:hlinkClick r:id="" action="ppaction://ole?verb=0"/>
          </p:cNvPr>
          <p:cNvGraphicFramePr>
            <a:graphicFrameLocks noChangeAspect="1"/>
          </p:cNvGraphicFramePr>
          <p:nvPr/>
        </p:nvGraphicFramePr>
        <p:xfrm>
          <a:off x="5257801" y="3886200"/>
          <a:ext cx="2834005" cy="676275"/>
        </p:xfrm>
        <a:graphic>
          <a:graphicData uri="http://schemas.openxmlformats.org/presentationml/2006/ole">
            <mc:AlternateContent xmlns:mc="http://schemas.openxmlformats.org/markup-compatibility/2006">
              <mc:Choice xmlns:v="urn:schemas-microsoft-com:vml" Requires="v">
                <p:oleObj r:id="rId2" imgW="1459865" imgH="342900" progId="Equation.KSEE3">
                  <p:embed/>
                </p:oleObj>
              </mc:Choice>
              <mc:Fallback>
                <p:oleObj r:id="rId2" imgW="1459865" imgH="342900" progId="Equation.KSEE3">
                  <p:embed/>
                  <p:pic>
                    <p:nvPicPr>
                      <p:cNvPr id="0" name="图片 2048"/>
                      <p:cNvPicPr/>
                      <p:nvPr/>
                    </p:nvPicPr>
                    <p:blipFill>
                      <a:blip r:embed="rId3"/>
                      <a:stretch>
                        <a:fillRect/>
                      </a:stretch>
                    </p:blipFill>
                    <p:spPr>
                      <a:xfrm>
                        <a:off x="5257801" y="3886200"/>
                        <a:ext cx="2834005" cy="67627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676083" y="4419600"/>
          <a:ext cx="3277870" cy="676275"/>
        </p:xfrm>
        <a:graphic>
          <a:graphicData uri="http://schemas.openxmlformats.org/presentationml/2006/ole">
            <mc:AlternateContent xmlns:mc="http://schemas.openxmlformats.org/markup-compatibility/2006">
              <mc:Choice xmlns:v="urn:schemas-microsoft-com:vml" Requires="v">
                <p:oleObj r:id="rId4" imgW="1688465" imgH="342900" progId="Equation.KSEE3">
                  <p:embed/>
                </p:oleObj>
              </mc:Choice>
              <mc:Fallback>
                <p:oleObj r:id="rId4" imgW="1688465" imgH="342900" progId="Equation.KSEE3">
                  <p:embed/>
                  <p:pic>
                    <p:nvPicPr>
                      <p:cNvPr id="0" name="图片 2048"/>
                      <p:cNvPicPr/>
                      <p:nvPr/>
                    </p:nvPicPr>
                    <p:blipFill>
                      <a:blip r:embed="rId5"/>
                      <a:stretch>
                        <a:fillRect/>
                      </a:stretch>
                    </p:blipFill>
                    <p:spPr>
                      <a:xfrm>
                        <a:off x="1676083" y="4419600"/>
                        <a:ext cx="3277870" cy="676275"/>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0185" y="104775"/>
            <a:ext cx="48571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最大似然译码</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MLD</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规则</a:t>
            </a:r>
          </a:p>
        </p:txBody>
      </p:sp>
      <p:sp>
        <p:nvSpPr>
          <p:cNvPr id="50179" name="矩形 171013"/>
          <p:cNvSpPr>
            <a:spLocks noRot="1"/>
          </p:cNvSpPr>
          <p:nvPr/>
        </p:nvSpPr>
        <p:spPr>
          <a:xfrm>
            <a:off x="373380" y="1065530"/>
            <a:ext cx="8204835" cy="3399790"/>
          </a:xfrm>
          <a:prstGeom prst="rect">
            <a:avLst/>
          </a:prstGeom>
          <a:noFill/>
          <a:ln w="9525">
            <a:noFill/>
          </a:ln>
        </p:spPr>
        <p:txBody>
          <a:bodyPr anchor="t" anchorCtr="0"/>
          <a:lstStyle/>
          <a:p>
            <a:pPr marL="457200" indent="-457200" algn="just">
              <a:lnSpc>
                <a:spcPct val="140000"/>
              </a:lnSpc>
              <a:spcBef>
                <a:spcPts val="0"/>
              </a:spcBef>
              <a:buClr>
                <a:srgbClr val="000000"/>
              </a:buClr>
              <a:buSzPct val="65000"/>
              <a:buFont typeface="Wingdings" panose="05000000000000000000" charset="0"/>
              <a:buChar char="Ø"/>
            </a:pPr>
            <a:r>
              <a:rPr sz="2800" b="1">
                <a:latin typeface="Times New Roman" panose="02020603050405020304" pitchFamily="18" charset="0"/>
                <a:ea typeface="黑体" panose="02010609060101010101" pitchFamily="49" charset="-122"/>
              </a:rPr>
              <a:t>MLD</a:t>
            </a:r>
            <a:r>
              <a:rPr sz="2800" b="1">
                <a:latin typeface="Times New Roman" panose="02020603050405020304" pitchFamily="18" charset="0"/>
                <a:ea typeface="黑体" panose="02010609060101010101" pitchFamily="49" charset="-122"/>
                <a:sym typeface="+mn-ea"/>
              </a:rPr>
              <a:t>规则</a:t>
            </a:r>
            <a:r>
              <a:rPr sz="2800" b="1">
                <a:latin typeface="Times New Roman" panose="02020603050405020304" pitchFamily="18" charset="0"/>
                <a:ea typeface="黑体" panose="02010609060101010101" pitchFamily="49" charset="-122"/>
              </a:rPr>
              <a:t>是最为可行的一种译码规则</a:t>
            </a:r>
          </a:p>
          <a:p>
            <a:pPr marL="457200" indent="-457200" algn="just">
              <a:lnSpc>
                <a:spcPct val="140000"/>
              </a:lnSpc>
              <a:spcBef>
                <a:spcPts val="0"/>
              </a:spcBef>
              <a:buClr>
                <a:srgbClr val="000000"/>
              </a:buClr>
              <a:buSzPct val="65000"/>
              <a:buFont typeface="Wingdings" panose="05000000000000000000" charset="0"/>
              <a:buChar char="Ø"/>
            </a:pPr>
            <a:r>
              <a:rPr sz="2800" b="1">
                <a:latin typeface="Times New Roman" panose="02020603050405020304" pitchFamily="18" charset="0"/>
                <a:ea typeface="黑体" panose="02010609060101010101" pitchFamily="49" charset="-122"/>
              </a:rPr>
              <a:t>对于DMC和BSC信道，MLD</a:t>
            </a:r>
            <a:r>
              <a:rPr sz="2800" b="1">
                <a:latin typeface="Times New Roman" panose="02020603050405020304" pitchFamily="18" charset="0"/>
                <a:ea typeface="黑体" panose="02010609060101010101" pitchFamily="49" charset="-122"/>
                <a:sym typeface="+mn-ea"/>
              </a:rPr>
              <a:t>规则</a:t>
            </a:r>
            <a:r>
              <a:rPr sz="2800" b="1">
                <a:latin typeface="Times New Roman" panose="02020603050405020304" pitchFamily="18" charset="0"/>
                <a:ea typeface="黑体" panose="02010609060101010101" pitchFamily="49" charset="-122"/>
              </a:rPr>
              <a:t>是使译码错误概率最小的一种最佳译码准则</a:t>
            </a:r>
          </a:p>
          <a:p>
            <a:pPr marL="457200" indent="-457200" algn="just">
              <a:lnSpc>
                <a:spcPct val="140000"/>
              </a:lnSpc>
              <a:spcBef>
                <a:spcPts val="0"/>
              </a:spcBef>
              <a:buClr>
                <a:srgbClr val="000000"/>
              </a:buClr>
              <a:buSzPct val="65000"/>
              <a:buFont typeface="Wingdings" panose="05000000000000000000" charset="0"/>
              <a:buChar char="Ø"/>
            </a:pPr>
            <a:r>
              <a:rPr sz="2800" b="1">
                <a:latin typeface="Times New Roman" panose="02020603050405020304" pitchFamily="18" charset="0"/>
                <a:ea typeface="黑体" panose="02010609060101010101" pitchFamily="49" charset="-122"/>
              </a:rPr>
              <a:t>在某些情况下，MLD</a:t>
            </a:r>
            <a:r>
              <a:rPr sz="2800" b="1">
                <a:latin typeface="Times New Roman" panose="02020603050405020304" pitchFamily="18" charset="0"/>
                <a:ea typeface="黑体" panose="02010609060101010101" pitchFamily="49" charset="-122"/>
                <a:sym typeface="+mn-ea"/>
              </a:rPr>
              <a:t>规则</a:t>
            </a:r>
            <a:r>
              <a:rPr sz="2800" b="1">
                <a:latin typeface="Times New Roman" panose="02020603050405020304" pitchFamily="18" charset="0"/>
                <a:ea typeface="黑体" panose="02010609060101010101" pitchFamily="49" charset="-122"/>
              </a:rPr>
              <a:t>并不是最佳的译码规则，如当发送端不是以等概率发送码字的时候</a:t>
            </a:r>
          </a:p>
          <a:p>
            <a:pPr algn="just">
              <a:spcBef>
                <a:spcPct val="20000"/>
              </a:spcBef>
              <a:buClr>
                <a:srgbClr val="000000"/>
              </a:buClr>
              <a:buSzPct val="65000"/>
              <a:buFont typeface="Wingdings" panose="05000000000000000000" charset="0"/>
            </a:pPr>
            <a:endParaRPr lang="zh-CN" altLang="en-US" sz="2800" b="1">
              <a:latin typeface="Times New Roman" panose="02020603050405020304" pitchFamily="18" charset="0"/>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200" y="4562475"/>
            <a:ext cx="5486400" cy="61912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9" name="矩形 8"/>
          <p:cNvSpPr/>
          <p:nvPr/>
        </p:nvSpPr>
        <p:spPr>
          <a:xfrm>
            <a:off x="6069965" y="3849370"/>
            <a:ext cx="2624455" cy="88709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 name="标题 1"/>
          <p:cNvSpPr>
            <a:spLocks noGrp="1"/>
          </p:cNvSpPr>
          <p:nvPr>
            <p:ph type="title"/>
          </p:nvPr>
        </p:nvSpPr>
        <p:spPr>
          <a:xfrm>
            <a:off x="4312920" y="104775"/>
            <a:ext cx="456438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BSC</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信道的最大似然译码</a:t>
            </a:r>
          </a:p>
        </p:txBody>
      </p:sp>
      <p:graphicFrame>
        <p:nvGraphicFramePr>
          <p:cNvPr id="7" name="对象 6">
            <a:hlinkClick r:id="" action="ppaction://ole?verb=0"/>
          </p:cNvPr>
          <p:cNvGraphicFramePr>
            <a:graphicFrameLocks noChangeAspect="1"/>
          </p:cNvGraphicFramePr>
          <p:nvPr/>
        </p:nvGraphicFramePr>
        <p:xfrm>
          <a:off x="2493646" y="1005205"/>
          <a:ext cx="3180715" cy="951865"/>
        </p:xfrm>
        <a:graphic>
          <a:graphicData uri="http://schemas.openxmlformats.org/presentationml/2006/ole">
            <mc:AlternateContent xmlns:mc="http://schemas.openxmlformats.org/markup-compatibility/2006">
              <mc:Choice xmlns:v="urn:schemas-microsoft-com:vml" Requires="v">
                <p:oleObj r:id="rId2" imgW="1638300" imgH="482600" progId="Equation.KSEE3">
                  <p:embed/>
                </p:oleObj>
              </mc:Choice>
              <mc:Fallback>
                <p:oleObj r:id="rId2" imgW="1638300" imgH="482600" progId="Equation.KSEE3">
                  <p:embed/>
                  <p:pic>
                    <p:nvPicPr>
                      <p:cNvPr id="0" name="图片 2048"/>
                      <p:cNvPicPr/>
                      <p:nvPr/>
                    </p:nvPicPr>
                    <p:blipFill>
                      <a:blip r:embed="rId3"/>
                      <a:stretch>
                        <a:fillRect/>
                      </a:stretch>
                    </p:blipFill>
                    <p:spPr>
                      <a:xfrm>
                        <a:off x="2493646" y="1005205"/>
                        <a:ext cx="3180715" cy="95186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066800" y="3200083"/>
          <a:ext cx="5744845" cy="1303020"/>
        </p:xfrm>
        <a:graphic>
          <a:graphicData uri="http://schemas.openxmlformats.org/presentationml/2006/ole">
            <mc:AlternateContent xmlns:mc="http://schemas.openxmlformats.org/markup-compatibility/2006">
              <mc:Choice xmlns:v="urn:schemas-microsoft-com:vml" Requires="v">
                <p:oleObj r:id="rId4" imgW="2959100" imgH="660400" progId="Equation.KSEE3">
                  <p:embed/>
                </p:oleObj>
              </mc:Choice>
              <mc:Fallback>
                <p:oleObj r:id="rId4" imgW="2959100" imgH="660400" progId="Equation.KSEE3">
                  <p:embed/>
                  <p:pic>
                    <p:nvPicPr>
                      <p:cNvPr id="0" name="图片 2048"/>
                      <p:cNvPicPr/>
                      <p:nvPr/>
                    </p:nvPicPr>
                    <p:blipFill>
                      <a:blip r:embed="rId5"/>
                      <a:stretch>
                        <a:fillRect/>
                      </a:stretch>
                    </p:blipFill>
                    <p:spPr>
                      <a:xfrm>
                        <a:off x="1066800" y="3200083"/>
                        <a:ext cx="5744845" cy="1303020"/>
                      </a:xfrm>
                      <a:prstGeom prst="rect">
                        <a:avLst/>
                      </a:prstGeom>
                    </p:spPr>
                  </p:pic>
                </p:oleObj>
              </mc:Fallback>
            </mc:AlternateContent>
          </a:graphicData>
        </a:graphic>
      </p:graphicFrame>
      <p:sp>
        <p:nvSpPr>
          <p:cNvPr id="51205" name="矩形 173059"/>
          <p:cNvSpPr>
            <a:spLocks noRot="1"/>
          </p:cNvSpPr>
          <p:nvPr/>
        </p:nvSpPr>
        <p:spPr>
          <a:xfrm>
            <a:off x="304165" y="2187575"/>
            <a:ext cx="8465820" cy="1081405"/>
          </a:xfrm>
          <a:prstGeom prst="rect">
            <a:avLst/>
          </a:prstGeom>
          <a:noFill/>
          <a:ln w="9525">
            <a:noFill/>
          </a:ln>
        </p:spPr>
        <p:txBody>
          <a:bodyPr anchor="t" anchorCtr="0"/>
          <a:lstStyle/>
          <a:p>
            <a:pPr marL="342900" indent="-342900" algn="just">
              <a:lnSpc>
                <a:spcPct val="120000"/>
              </a:lnSpc>
              <a:spcBef>
                <a:spcPts val="0"/>
              </a:spcBef>
              <a:buClr>
                <a:srgbClr val="000000"/>
              </a:buClr>
              <a:buSzPct val="65000"/>
              <a:buFont typeface="Wingdings" panose="05000000000000000000" charset="0"/>
              <a:buChar char="Ø"/>
            </a:pPr>
            <a:r>
              <a:rPr lang="en-US" altLang="zh-CN" sz="2400" b="1" i="1">
                <a:latin typeface="Times New Roman" panose="02020603050405020304" pitchFamily="18" charset="0"/>
                <a:ea typeface="黑体" panose="02010609060101010101" pitchFamily="49" charset="-122"/>
              </a:rPr>
              <a:t>Y</a:t>
            </a:r>
            <a:r>
              <a:rPr lang="zh-CN" altLang="en-US" sz="2400" b="1" dirty="0">
                <a:latin typeface="Times New Roman" panose="02020603050405020304" pitchFamily="18" charset="0"/>
                <a:ea typeface="黑体" panose="02010609060101010101" pitchFamily="49" charset="-122"/>
              </a:rPr>
              <a:t>为二元序列，用</a:t>
            </a:r>
            <a:r>
              <a:rPr lang="en-US" altLang="zh-CN" sz="2400" b="1" i="1" err="1">
                <a:latin typeface="Times New Roman" panose="02020603050405020304" pitchFamily="18" charset="0"/>
                <a:ea typeface="黑体" panose="02010609060101010101" pitchFamily="49" charset="-122"/>
              </a:rPr>
              <a:t>d</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Y</a:t>
            </a:r>
            <a:r>
              <a:rPr lang="en-US" altLang="zh-CN" sz="2400" b="1">
                <a:latin typeface="Times New Roman" panose="02020603050405020304" pitchFamily="18" charset="0"/>
                <a:ea typeface="黑体" panose="02010609060101010101" pitchFamily="49" charset="-122"/>
              </a:rPr>
              <a:t>, </a:t>
            </a:r>
            <a:r>
              <a:rPr lang="en-US" altLang="zh-CN" sz="2400" b="1" i="1">
                <a:latin typeface="Times New Roman" panose="02020603050405020304" pitchFamily="18" charset="0"/>
                <a:ea typeface="黑体" panose="02010609060101010101" pitchFamily="49" charset="-122"/>
              </a:rPr>
              <a:t>X</a:t>
            </a:r>
            <a:r>
              <a:rPr lang="en-US" altLang="zh-CN" sz="2400" b="1">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表示</a:t>
            </a:r>
            <a:r>
              <a:rPr lang="en-US" altLang="zh-CN" sz="2400" b="1" i="1">
                <a:latin typeface="Times New Roman" panose="02020603050405020304" pitchFamily="18" charset="0"/>
                <a:ea typeface="黑体" panose="02010609060101010101" pitchFamily="49" charset="-122"/>
              </a:rPr>
              <a:t>Y</a:t>
            </a:r>
            <a:r>
              <a:rPr lang="zh-CN" altLang="en-US" sz="2400" b="1" dirty="0">
                <a:latin typeface="Times New Roman" panose="02020603050405020304" pitchFamily="18" charset="0"/>
                <a:ea typeface="黑体" panose="02010609060101010101" pitchFamily="49" charset="-122"/>
              </a:rPr>
              <a:t>和</a:t>
            </a:r>
            <a:r>
              <a:rPr lang="en-US" altLang="zh-CN" sz="2400" b="1" i="1">
                <a:latin typeface="Times New Roman" panose="02020603050405020304" pitchFamily="18" charset="0"/>
                <a:ea typeface="黑体" panose="02010609060101010101" pitchFamily="49" charset="-122"/>
              </a:rPr>
              <a:t>X</a:t>
            </a:r>
            <a:r>
              <a:rPr lang="zh-CN" altLang="en-US" sz="2400" b="1" dirty="0">
                <a:latin typeface="Times New Roman" panose="02020603050405020304" pitchFamily="18" charset="0"/>
                <a:ea typeface="黑体" panose="02010609060101010101" pitchFamily="49" charset="-122"/>
              </a:rPr>
              <a:t>之间的距离，即不同位数的个数</a:t>
            </a:r>
          </a:p>
        </p:txBody>
      </p:sp>
      <p:graphicFrame>
        <p:nvGraphicFramePr>
          <p:cNvPr id="3" name="对象 2">
            <a:hlinkClick r:id="" action="ppaction://ole?verb=0"/>
          </p:cNvPr>
          <p:cNvGraphicFramePr>
            <a:graphicFrameLocks noChangeAspect="1"/>
          </p:cNvGraphicFramePr>
          <p:nvPr/>
        </p:nvGraphicFramePr>
        <p:xfrm>
          <a:off x="6172836" y="3885883"/>
          <a:ext cx="2465705" cy="826770"/>
        </p:xfrm>
        <a:graphic>
          <a:graphicData uri="http://schemas.openxmlformats.org/presentationml/2006/ole">
            <mc:AlternateContent xmlns:mc="http://schemas.openxmlformats.org/markup-compatibility/2006">
              <mc:Choice xmlns:v="urn:schemas-microsoft-com:vml" Requires="v">
                <p:oleObj r:id="rId6" imgW="1270000" imgH="419100" progId="Equation.KSEE3">
                  <p:embed/>
                </p:oleObj>
              </mc:Choice>
              <mc:Fallback>
                <p:oleObj r:id="rId6" imgW="1270000" imgH="419100" progId="Equation.KSEE3">
                  <p:embed/>
                  <p:pic>
                    <p:nvPicPr>
                      <p:cNvPr id="0" name="图片 2048"/>
                      <p:cNvPicPr/>
                      <p:nvPr/>
                    </p:nvPicPr>
                    <p:blipFill>
                      <a:blip r:embed="rId7"/>
                      <a:stretch>
                        <a:fillRect/>
                      </a:stretch>
                    </p:blipFill>
                    <p:spPr>
                      <a:xfrm>
                        <a:off x="6172836" y="3885883"/>
                        <a:ext cx="2465705" cy="826770"/>
                      </a:xfrm>
                      <a:prstGeom prst="rect">
                        <a:avLst/>
                      </a:prstGeom>
                    </p:spPr>
                  </p:pic>
                </p:oleObj>
              </mc:Fallback>
            </mc:AlternateContent>
          </a:graphicData>
        </a:graphic>
      </p:graphicFrame>
      <p:sp>
        <p:nvSpPr>
          <p:cNvPr id="51206" name="矩形 173066"/>
          <p:cNvSpPr>
            <a:spLocks noRot="1"/>
          </p:cNvSpPr>
          <p:nvPr/>
        </p:nvSpPr>
        <p:spPr>
          <a:xfrm>
            <a:off x="304165" y="5387340"/>
            <a:ext cx="8410575" cy="1111885"/>
          </a:xfrm>
          <a:prstGeom prst="rect">
            <a:avLst/>
          </a:prstGeom>
          <a:noFill/>
          <a:ln w="9525">
            <a:noFill/>
          </a:ln>
        </p:spPr>
        <p:txBody>
          <a:bodyPr anchor="t" anchorCtr="0"/>
          <a:lstStyle/>
          <a:p>
            <a:pPr marL="342900" indent="-342900" algn="just">
              <a:lnSpc>
                <a:spcPct val="120000"/>
              </a:lnSpc>
              <a:spcBef>
                <a:spcPts val="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rPr>
              <a:t>最小距离译码器：</a:t>
            </a:r>
            <a:r>
              <a:rPr lang="zh-CN" altLang="en-US" sz="2400" b="1" dirty="0">
                <a:latin typeface="Times New Roman" panose="02020603050405020304" pitchFamily="18" charset="0"/>
                <a:ea typeface="黑体" panose="02010609060101010101" pitchFamily="49" charset="-122"/>
              </a:rPr>
              <a:t>在</a:t>
            </a:r>
            <a:r>
              <a:rPr lang="en-US" altLang="zh-CN" sz="2400" b="1">
                <a:latin typeface="Times New Roman" panose="02020603050405020304" pitchFamily="18" charset="0"/>
                <a:ea typeface="黑体" panose="02010609060101010101" pitchFamily="49" charset="-122"/>
              </a:rPr>
              <a:t>BSC</a:t>
            </a:r>
            <a:r>
              <a:rPr lang="zh-CN" altLang="en-US" sz="2400" b="1" dirty="0">
                <a:latin typeface="Times New Roman" panose="02020603050405020304" pitchFamily="18" charset="0"/>
                <a:ea typeface="黑体" panose="02010609060101010101" pitchFamily="49" charset="-122"/>
              </a:rPr>
              <a:t>中，</a:t>
            </a:r>
            <a:r>
              <a:rPr lang="en-US" altLang="zh-CN" sz="2400" b="1">
                <a:latin typeface="Times New Roman" panose="02020603050405020304" pitchFamily="18" charset="0"/>
                <a:ea typeface="黑体" panose="02010609060101010101" pitchFamily="49" charset="-122"/>
              </a:rPr>
              <a:t>MLD</a:t>
            </a:r>
            <a:r>
              <a:rPr lang="zh-CN" altLang="en-US" sz="2400" b="1" dirty="0">
                <a:latin typeface="Times New Roman" panose="02020603050405020304" pitchFamily="18" charset="0"/>
                <a:ea typeface="黑体" panose="02010609060101010101" pitchFamily="49" charset="-122"/>
              </a:rPr>
              <a:t>规则变成了选择能使</a:t>
            </a:r>
            <a:r>
              <a:rPr lang="en-US" altLang="zh-CN" sz="2400" b="1" i="1">
                <a:latin typeface="Times New Roman" panose="02020603050405020304" pitchFamily="18" charset="0"/>
                <a:ea typeface="黑体" panose="02010609060101010101" pitchFamily="49" charset="-122"/>
              </a:rPr>
              <a:t>Y</a:t>
            </a:r>
            <a:r>
              <a:rPr lang="zh-CN" altLang="en-US" sz="2400" b="1" dirty="0">
                <a:latin typeface="Times New Roman" panose="02020603050405020304" pitchFamily="18" charset="0"/>
                <a:ea typeface="黑体" panose="02010609060101010101" pitchFamily="49" charset="-122"/>
              </a:rPr>
              <a:t>和</a:t>
            </a:r>
            <a:r>
              <a:rPr lang="en-US" altLang="zh-CN" sz="2400" b="1" i="1">
                <a:latin typeface="Times New Roman" panose="02020603050405020304" pitchFamily="18" charset="0"/>
                <a:ea typeface="黑体" panose="02010609060101010101" pitchFamily="49" charset="-122"/>
              </a:rPr>
              <a:t>X</a:t>
            </a:r>
            <a:r>
              <a:rPr lang="zh-CN" altLang="en-US" sz="2400" b="1" dirty="0">
                <a:latin typeface="Times New Roman" panose="02020603050405020304" pitchFamily="18" charset="0"/>
                <a:ea typeface="黑体" panose="02010609060101010101" pitchFamily="49" charset="-122"/>
              </a:rPr>
              <a:t>之间的汉明距离为最小的向量，作为码字</a:t>
            </a:r>
            <a:r>
              <a:rPr lang="en-US" altLang="zh-CN" sz="2400" b="1" i="1">
                <a:latin typeface="Times New Roman" panose="02020603050405020304" pitchFamily="18" charset="0"/>
                <a:ea typeface="黑体" panose="02010609060101010101" pitchFamily="49" charset="-122"/>
              </a:rPr>
              <a:t>X</a:t>
            </a:r>
            <a:r>
              <a:rPr lang="zh-CN" altLang="en-US" sz="2400" b="1" dirty="0">
                <a:latin typeface="Times New Roman" panose="02020603050405020304" pitchFamily="18" charset="0"/>
                <a:ea typeface="黑体" panose="02010609060101010101" pitchFamily="49" charset="-122"/>
              </a:rPr>
              <a:t>的估计值</a:t>
            </a:r>
          </a:p>
        </p:txBody>
      </p:sp>
      <p:sp>
        <p:nvSpPr>
          <p:cNvPr id="10" name="文本框 9"/>
          <p:cNvSpPr txBox="1"/>
          <p:nvPr/>
        </p:nvSpPr>
        <p:spPr>
          <a:xfrm>
            <a:off x="531495" y="4599940"/>
            <a:ext cx="5370195" cy="534035"/>
          </a:xfrm>
          <a:prstGeom prst="rect">
            <a:avLst/>
          </a:prstGeom>
          <a:noFill/>
        </p:spPr>
        <p:txBody>
          <a:bodyPr wrap="square" rtlCol="0" anchor="t">
            <a:spAutoFit/>
          </a:bodyPr>
          <a:lstStyle/>
          <a:p>
            <a:pPr algn="just">
              <a:lnSpc>
                <a:spcPct val="120000"/>
              </a:lnSpc>
              <a:spcBef>
                <a:spcPts val="0"/>
              </a:spcBef>
              <a:buClr>
                <a:srgbClr val="000000"/>
              </a:buClr>
              <a:buSzPct val="65000"/>
              <a:buFont typeface="Wingdings" panose="05000000000000000000" charset="0"/>
            </a:pPr>
            <a:r>
              <a:rPr lang="en-US" altLang="zh-CN" sz="2400" b="1">
                <a:latin typeface="Times New Roman" panose="02020603050405020304" pitchFamily="18" charset="0"/>
                <a:ea typeface="黑体" panose="02010609060101010101" pitchFamily="49" charset="-122"/>
                <a:cs typeface="+mn-ea"/>
                <a:sym typeface="+mn-ea"/>
              </a:rPr>
              <a:t>即想要</a:t>
            </a:r>
            <a:r>
              <a:rPr lang="en-US" altLang="zh-CN" sz="2400" b="1" i="1">
                <a:latin typeface="Times New Roman" panose="02020603050405020304" pitchFamily="18" charset="0"/>
                <a:ea typeface="黑体" panose="02010609060101010101" pitchFamily="49" charset="-122"/>
                <a:cs typeface="+mn-ea"/>
                <a:sym typeface="+mn-ea"/>
              </a:rPr>
              <a:t>P</a:t>
            </a:r>
            <a:r>
              <a:rPr lang="en-US" altLang="zh-CN" sz="2400" b="1">
                <a:latin typeface="Times New Roman" panose="02020603050405020304" pitchFamily="18" charset="0"/>
                <a:ea typeface="黑体" panose="02010609060101010101" pitchFamily="49" charset="-122"/>
                <a:cs typeface="+mn-ea"/>
                <a:sym typeface="+mn-ea"/>
              </a:rPr>
              <a:t>(</a:t>
            </a:r>
            <a:r>
              <a:rPr lang="en-US" altLang="zh-CN" sz="2400" b="1" i="1">
                <a:latin typeface="Times New Roman" panose="02020603050405020304" pitchFamily="18" charset="0"/>
                <a:ea typeface="黑体" panose="02010609060101010101" pitchFamily="49" charset="-122"/>
                <a:cs typeface="+mn-ea"/>
                <a:sym typeface="+mn-ea"/>
              </a:rPr>
              <a:t>Y</a:t>
            </a:r>
            <a:r>
              <a:rPr lang="en-US" altLang="zh-CN" sz="2400" b="1">
                <a:latin typeface="Times New Roman" panose="02020603050405020304" pitchFamily="18" charset="0"/>
                <a:ea typeface="黑体" panose="02010609060101010101" pitchFamily="49" charset="-122"/>
                <a:cs typeface="+mn-ea"/>
                <a:sym typeface="+mn-ea"/>
              </a:rPr>
              <a:t>/</a:t>
            </a:r>
            <a:r>
              <a:rPr lang="en-US" altLang="zh-CN" sz="2400" b="1" i="1">
                <a:latin typeface="Times New Roman" panose="02020603050405020304" pitchFamily="18" charset="0"/>
                <a:ea typeface="黑体" panose="02010609060101010101" pitchFamily="49" charset="-122"/>
                <a:cs typeface="+mn-ea"/>
                <a:sym typeface="+mn-ea"/>
              </a:rPr>
              <a:t>X</a:t>
            </a:r>
            <a:r>
              <a:rPr lang="en-US" altLang="zh-CN" sz="2400" b="1">
                <a:latin typeface="Times New Roman" panose="02020603050405020304" pitchFamily="18" charset="0"/>
                <a:ea typeface="黑体" panose="02010609060101010101" pitchFamily="49" charset="-122"/>
                <a:cs typeface="+mn-ea"/>
                <a:sym typeface="+mn-ea"/>
              </a:rPr>
              <a:t>)最大，则需要</a:t>
            </a:r>
            <a:r>
              <a:rPr lang="en-US" altLang="zh-CN" sz="2400" b="1" i="1">
                <a:latin typeface="Times New Roman" panose="02020603050405020304" pitchFamily="18" charset="0"/>
                <a:ea typeface="黑体" panose="02010609060101010101" pitchFamily="49" charset="-122"/>
                <a:cs typeface="+mn-ea"/>
                <a:sym typeface="+mn-ea"/>
              </a:rPr>
              <a:t>d</a:t>
            </a:r>
            <a:r>
              <a:rPr lang="en-US" altLang="zh-CN" sz="2400" b="1">
                <a:latin typeface="Times New Roman" panose="02020603050405020304" pitchFamily="18" charset="0"/>
                <a:ea typeface="黑体" panose="02010609060101010101" pitchFamily="49" charset="-122"/>
                <a:cs typeface="+mn-ea"/>
                <a:sym typeface="+mn-ea"/>
              </a:rPr>
              <a:t>(</a:t>
            </a:r>
            <a:r>
              <a:rPr lang="en-US" altLang="zh-CN" sz="2400" b="1" i="1">
                <a:latin typeface="Times New Roman" panose="02020603050405020304" pitchFamily="18" charset="0"/>
                <a:ea typeface="黑体" panose="02010609060101010101" pitchFamily="49" charset="-122"/>
                <a:cs typeface="+mn-ea"/>
                <a:sym typeface="+mn-ea"/>
              </a:rPr>
              <a:t>Y</a:t>
            </a:r>
            <a:r>
              <a:rPr lang="en-US" altLang="zh-CN" sz="2400" b="1">
                <a:latin typeface="Times New Roman" panose="02020603050405020304" pitchFamily="18" charset="0"/>
                <a:ea typeface="黑体" panose="02010609060101010101" pitchFamily="49" charset="-122"/>
                <a:cs typeface="+mn-ea"/>
                <a:sym typeface="+mn-ea"/>
              </a:rPr>
              <a:t>, </a:t>
            </a:r>
            <a:r>
              <a:rPr lang="en-US" altLang="zh-CN" sz="2400" b="1" i="1">
                <a:latin typeface="Times New Roman" panose="02020603050405020304" pitchFamily="18" charset="0"/>
                <a:ea typeface="黑体" panose="02010609060101010101" pitchFamily="49" charset="-122"/>
                <a:cs typeface="+mn-ea"/>
                <a:sym typeface="+mn-ea"/>
              </a:rPr>
              <a:t>X</a:t>
            </a:r>
            <a:r>
              <a:rPr lang="en-US" altLang="zh-CN" sz="2400" b="1">
                <a:latin typeface="Times New Roman" panose="02020603050405020304" pitchFamily="18" charset="0"/>
                <a:ea typeface="黑体" panose="02010609060101010101" pitchFamily="49" charset="-122"/>
                <a:cs typeface="+mn-ea"/>
                <a:sym typeface="+mn-ea"/>
              </a:rPr>
              <a:t>)最小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仙农的观点</a:t>
            </a:r>
          </a:p>
        </p:txBody>
      </p:sp>
      <p:sp>
        <p:nvSpPr>
          <p:cNvPr id="5122" name="文本占位符 120834"/>
          <p:cNvSpPr>
            <a:spLocks noGrp="1" noRot="1"/>
          </p:cNvSpPr>
          <p:nvPr>
            <p:ph idx="1"/>
          </p:nvPr>
        </p:nvSpPr>
        <p:spPr>
          <a:xfrm>
            <a:off x="6318885" y="917575"/>
            <a:ext cx="2430145" cy="5518150"/>
          </a:xfrm>
        </p:spPr>
        <p:txBody>
          <a:bodyPr anchor="t" anchorCtr="0"/>
          <a:lstStyle/>
          <a:p>
            <a:pPr marL="0" indent="609600" latinLnBrk="0">
              <a:lnSpc>
                <a:spcPct val="120000"/>
              </a:lnSpc>
              <a:spcBef>
                <a:spcPts val="0"/>
              </a:spcBef>
              <a:spcAft>
                <a:spcPts val="0"/>
              </a:spcAft>
              <a:buNone/>
              <a:extLst>
                <a:ext uri="{35155182-B16C-46BC-9424-99874614C6A1}">
                  <wpsdc:indentchars xmlns:wpsdc="http://www.wps.cn/officeDocument/2017/drawingmlCustomData" xmlns="" val="200" checksum="4158780845"/>
                </a:ext>
              </a:extLst>
            </a:pP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1948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rPr>
              <a:t>年，香</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rPr>
              <a:t>仙</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rPr>
              <a:t>农在一篇具有历史意义的论文指出并证明了：</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对信息进行适当的编码，在不牺牲信息传输和存储速率的情况下，可以将有扰信道或存储介质引入的差错减到任意低的程度</a:t>
            </a:r>
          </a:p>
        </p:txBody>
      </p:sp>
      <p:graphicFrame>
        <p:nvGraphicFramePr>
          <p:cNvPr id="12" name="对象 11"/>
          <p:cNvGraphicFramePr/>
          <p:nvPr/>
        </p:nvGraphicFramePr>
        <p:xfrm>
          <a:off x="381000" y="4114800"/>
          <a:ext cx="5427345" cy="1207135"/>
        </p:xfrm>
        <a:graphic>
          <a:graphicData uri="http://schemas.openxmlformats.org/presentationml/2006/ole">
            <mc:AlternateContent xmlns:mc="http://schemas.openxmlformats.org/markup-compatibility/2006">
              <mc:Choice xmlns:v="urn:schemas-microsoft-com:vml" Requires="v">
                <p:oleObj r:id="rId2" imgW="5422900" imgH="1206500" progId="Paint.Picture">
                  <p:embed/>
                </p:oleObj>
              </mc:Choice>
              <mc:Fallback>
                <p:oleObj r:id="rId2" imgW="5422900" imgH="1206500" progId="Paint.Picture">
                  <p:embed/>
                  <p:pic>
                    <p:nvPicPr>
                      <p:cNvPr id="0" name="图片 12"/>
                      <p:cNvPicPr/>
                      <p:nvPr/>
                    </p:nvPicPr>
                    <p:blipFill>
                      <a:blip r:embed="rId3"/>
                      <a:stretch>
                        <a:fillRect/>
                      </a:stretch>
                    </p:blipFill>
                    <p:spPr>
                      <a:xfrm>
                        <a:off x="381000" y="4114800"/>
                        <a:ext cx="5427345" cy="1207135"/>
                      </a:xfrm>
                      <a:prstGeom prst="rect">
                        <a:avLst/>
                      </a:prstGeom>
                    </p:spPr>
                  </p:pic>
                </p:oleObj>
              </mc:Fallback>
            </mc:AlternateContent>
          </a:graphicData>
        </a:graphic>
      </p:graphicFrame>
      <p:graphicFrame>
        <p:nvGraphicFramePr>
          <p:cNvPr id="14" name="对象 13"/>
          <p:cNvGraphicFramePr/>
          <p:nvPr/>
        </p:nvGraphicFramePr>
        <p:xfrm>
          <a:off x="304800" y="914400"/>
          <a:ext cx="5801995" cy="3139440"/>
        </p:xfrm>
        <a:graphic>
          <a:graphicData uri="http://schemas.openxmlformats.org/presentationml/2006/ole">
            <mc:AlternateContent xmlns:mc="http://schemas.openxmlformats.org/markup-compatibility/2006">
              <mc:Choice xmlns:v="urn:schemas-microsoft-com:vml" Requires="v">
                <p:oleObj r:id="rId4" imgW="5797550" imgH="3136900" progId="Paint.Picture">
                  <p:embed/>
                </p:oleObj>
              </mc:Choice>
              <mc:Fallback>
                <p:oleObj r:id="rId4" imgW="5797550" imgH="3136900" progId="Paint.Picture">
                  <p:embed/>
                  <p:pic>
                    <p:nvPicPr>
                      <p:cNvPr id="0" name="图片 14"/>
                      <p:cNvPicPr/>
                      <p:nvPr/>
                    </p:nvPicPr>
                    <p:blipFill>
                      <a:blip r:embed="rId5"/>
                      <a:stretch>
                        <a:fillRect/>
                      </a:stretch>
                    </p:blipFill>
                    <p:spPr>
                      <a:xfrm>
                        <a:off x="304800" y="914400"/>
                        <a:ext cx="5801995" cy="3139440"/>
                      </a:xfrm>
                      <a:prstGeom prst="rect">
                        <a:avLst/>
                      </a:prstGeom>
                    </p:spPr>
                  </p:pic>
                </p:oleObj>
              </mc:Fallback>
            </mc:AlternateContent>
          </a:graphicData>
        </a:graphic>
      </p:graphicFrame>
      <p:graphicFrame>
        <p:nvGraphicFramePr>
          <p:cNvPr id="16" name="对象 15"/>
          <p:cNvGraphicFramePr/>
          <p:nvPr/>
        </p:nvGraphicFramePr>
        <p:xfrm>
          <a:off x="457200" y="5321935"/>
          <a:ext cx="5427345" cy="1283970"/>
        </p:xfrm>
        <a:graphic>
          <a:graphicData uri="http://schemas.openxmlformats.org/presentationml/2006/ole">
            <mc:AlternateContent xmlns:mc="http://schemas.openxmlformats.org/markup-compatibility/2006">
              <mc:Choice xmlns:v="urn:schemas-microsoft-com:vml" Requires="v">
                <p:oleObj r:id="rId6" imgW="5422900" imgH="1282700" progId="Paint.Picture">
                  <p:embed/>
                </p:oleObj>
              </mc:Choice>
              <mc:Fallback>
                <p:oleObj r:id="rId6" imgW="5422900" imgH="1282700" progId="Paint.Picture">
                  <p:embed/>
                  <p:pic>
                    <p:nvPicPr>
                      <p:cNvPr id="0" name="图片 16"/>
                      <p:cNvPicPr/>
                      <p:nvPr/>
                    </p:nvPicPr>
                    <p:blipFill>
                      <a:blip r:embed="rId7"/>
                      <a:stretch>
                        <a:fillRect/>
                      </a:stretch>
                    </p:blipFill>
                    <p:spPr>
                      <a:xfrm>
                        <a:off x="457200" y="5321935"/>
                        <a:ext cx="5427345" cy="128397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0" y="104775"/>
            <a:ext cx="392430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数字通信系统模型</a:t>
            </a:r>
          </a:p>
        </p:txBody>
      </p:sp>
      <p:sp>
        <p:nvSpPr>
          <p:cNvPr id="9218" name="文本框 114820"/>
          <p:cNvSpPr txBox="1"/>
          <p:nvPr/>
        </p:nvSpPr>
        <p:spPr>
          <a:xfrm>
            <a:off x="680085" y="955358"/>
            <a:ext cx="7704138" cy="768350"/>
          </a:xfrm>
          <a:prstGeom prst="rect">
            <a:avLst/>
          </a:prstGeom>
          <a:noFill/>
          <a:ln w="9525">
            <a:noFill/>
          </a:ln>
        </p:spPr>
        <p:txBody>
          <a:bodyPr anchor="t" anchorCtr="0">
            <a:spAutoFit/>
          </a:bodyPr>
          <a:lstStyle/>
          <a:p>
            <a:pPr>
              <a:lnSpc>
                <a:spcPct val="110000"/>
              </a:lnSpc>
              <a:spcBef>
                <a:spcPts val="0"/>
              </a:spcBef>
            </a:pPr>
            <a:r>
              <a:rPr lang="en-US" altLang="zh-CN">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黑体" panose="02010609060101010101" pitchFamily="49" charset="-122"/>
              </a:rPr>
              <a:t>所有的数字通信系统，如雷达、遥控遥测、数字存储系统、计算机等，都可以归结为如图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Arial" panose="020B0604020202020204" pitchFamily="34" charset="0"/>
                <a:ea typeface="黑体" panose="02010609060101010101" pitchFamily="49" charset="-122"/>
              </a:rPr>
              <a:t>所示的模型。</a:t>
            </a:r>
            <a:endParaRPr lang="zh-CN" altLang="en-US" b="1" dirty="0">
              <a:latin typeface="Arial" panose="020B0604020202020204" pitchFamily="34" charset="0"/>
              <a:ea typeface="黑体" panose="02010609060101010101" pitchFamily="49" charset="-122"/>
            </a:endParaRPr>
          </a:p>
        </p:txBody>
      </p:sp>
      <p:sp>
        <p:nvSpPr>
          <p:cNvPr id="9219" name="文本框 114821"/>
          <p:cNvSpPr txBox="1"/>
          <p:nvPr/>
        </p:nvSpPr>
        <p:spPr>
          <a:xfrm>
            <a:off x="760095" y="6021705"/>
            <a:ext cx="8169910" cy="398780"/>
          </a:xfrm>
          <a:prstGeom prst="rect">
            <a:avLst/>
          </a:prstGeom>
          <a:noFill/>
          <a:ln w="9525">
            <a:noFill/>
          </a:ln>
        </p:spPr>
        <p:txBody>
          <a:bodyPr wrap="square" anchor="t" anchorCtr="0">
            <a:spAutoFit/>
          </a:bodyPr>
          <a:lstStyle/>
          <a:p>
            <a:pPr>
              <a:spcBef>
                <a:spcPct val="50000"/>
              </a:spcBef>
            </a:pPr>
            <a:r>
              <a:rPr lang="en-US" altLang="zh-CN" b="1">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黑体" panose="02010609060101010101" pitchFamily="49" charset="-122"/>
              </a:rPr>
              <a:t>数字传输和存储有共同之处，两者都是将数据从信源传送到目的地。</a:t>
            </a:r>
          </a:p>
        </p:txBody>
      </p:sp>
      <p:grpSp>
        <p:nvGrpSpPr>
          <p:cNvPr id="9220" name="组合 114828"/>
          <p:cNvGrpSpPr/>
          <p:nvPr/>
        </p:nvGrpSpPr>
        <p:grpSpPr>
          <a:xfrm>
            <a:off x="680085" y="1686878"/>
            <a:ext cx="7991475" cy="3887787"/>
            <a:chOff x="476" y="1253"/>
            <a:chExt cx="5034" cy="2449"/>
          </a:xfrm>
        </p:grpSpPr>
        <p:sp>
          <p:nvSpPr>
            <p:cNvPr id="9221" name="直接连接符 114814"/>
            <p:cNvSpPr/>
            <p:nvPr/>
          </p:nvSpPr>
          <p:spPr>
            <a:xfrm>
              <a:off x="3515" y="1434"/>
              <a:ext cx="45" cy="2268"/>
            </a:xfrm>
            <a:prstGeom prst="line">
              <a:avLst/>
            </a:prstGeom>
            <a:ln w="25400" cap="flat" cmpd="sng">
              <a:solidFill>
                <a:srgbClr val="000000"/>
              </a:solidFill>
              <a:prstDash val="dash"/>
              <a:round/>
              <a:headEnd type="none" w="med" len="med"/>
              <a:tailEnd type="none" w="med" len="med"/>
            </a:ln>
          </p:spPr>
        </p:sp>
        <p:sp>
          <p:nvSpPr>
            <p:cNvPr id="9222" name="椭圆 114736"/>
            <p:cNvSpPr/>
            <p:nvPr/>
          </p:nvSpPr>
          <p:spPr>
            <a:xfrm>
              <a:off x="476" y="1582"/>
              <a:ext cx="454" cy="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23" name="文本框 114735"/>
            <p:cNvSpPr txBox="1"/>
            <p:nvPr/>
          </p:nvSpPr>
          <p:spPr>
            <a:xfrm>
              <a:off x="521" y="1673"/>
              <a:ext cx="408"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源</a:t>
              </a:r>
            </a:p>
          </p:txBody>
        </p:sp>
        <p:sp>
          <p:nvSpPr>
            <p:cNvPr id="9224" name="椭圆 114737"/>
            <p:cNvSpPr/>
            <p:nvPr/>
          </p:nvSpPr>
          <p:spPr>
            <a:xfrm>
              <a:off x="476" y="3169"/>
              <a:ext cx="454" cy="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25" name="文本框 114738"/>
            <p:cNvSpPr txBox="1"/>
            <p:nvPr/>
          </p:nvSpPr>
          <p:spPr>
            <a:xfrm>
              <a:off x="521" y="3260"/>
              <a:ext cx="408"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宿</a:t>
              </a:r>
            </a:p>
          </p:txBody>
        </p:sp>
        <p:sp>
          <p:nvSpPr>
            <p:cNvPr id="9226" name="矩形 114739"/>
            <p:cNvSpPr/>
            <p:nvPr/>
          </p:nvSpPr>
          <p:spPr>
            <a:xfrm>
              <a:off x="1202" y="1537"/>
              <a:ext cx="998" cy="40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27" name="文本框 114740"/>
            <p:cNvSpPr txBox="1"/>
            <p:nvPr/>
          </p:nvSpPr>
          <p:spPr>
            <a:xfrm>
              <a:off x="1293" y="1674"/>
              <a:ext cx="817"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源 编 码 器</a:t>
              </a:r>
            </a:p>
          </p:txBody>
        </p:sp>
        <p:sp>
          <p:nvSpPr>
            <p:cNvPr id="9228" name="矩形 114741"/>
            <p:cNvSpPr/>
            <p:nvPr/>
          </p:nvSpPr>
          <p:spPr>
            <a:xfrm>
              <a:off x="2472" y="1537"/>
              <a:ext cx="998" cy="40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29" name="文本框 114742"/>
            <p:cNvSpPr txBox="1"/>
            <p:nvPr/>
          </p:nvSpPr>
          <p:spPr>
            <a:xfrm>
              <a:off x="2563" y="1674"/>
              <a:ext cx="817"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道 编 码 器</a:t>
              </a:r>
            </a:p>
          </p:txBody>
        </p:sp>
        <p:sp>
          <p:nvSpPr>
            <p:cNvPr id="9230" name="矩形 114743"/>
            <p:cNvSpPr/>
            <p:nvPr/>
          </p:nvSpPr>
          <p:spPr>
            <a:xfrm>
              <a:off x="3742" y="1491"/>
              <a:ext cx="1044"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31" name="文本框 114744"/>
            <p:cNvSpPr txBox="1"/>
            <p:nvPr/>
          </p:nvSpPr>
          <p:spPr>
            <a:xfrm>
              <a:off x="3742" y="1537"/>
              <a:ext cx="1198" cy="397"/>
            </a:xfrm>
            <a:prstGeom prst="rect">
              <a:avLst/>
            </a:prstGeom>
            <a:noFill/>
            <a:ln w="9525">
              <a:noFill/>
            </a:ln>
          </p:spPr>
          <p:txBody>
            <a:bodyPr wrap="square"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调 制 器</a:t>
              </a:r>
            </a:p>
            <a:p>
              <a:pPr>
                <a:spcBef>
                  <a:spcPct val="50000"/>
                </a:spcBef>
              </a:pPr>
              <a:r>
                <a:rPr lang="zh-CN" altLang="en-US" sz="1400" b="1" dirty="0">
                  <a:latin typeface="Arial" panose="020B0604020202020204" pitchFamily="34" charset="0"/>
                  <a:ea typeface="宋体" panose="02010600030101010101" pitchFamily="2" charset="-122"/>
                </a:rPr>
                <a:t>（或  写 入 单 元）</a:t>
              </a:r>
            </a:p>
          </p:txBody>
        </p:sp>
        <p:sp>
          <p:nvSpPr>
            <p:cNvPr id="9232" name="矩形 114745"/>
            <p:cNvSpPr/>
            <p:nvPr/>
          </p:nvSpPr>
          <p:spPr>
            <a:xfrm>
              <a:off x="3742" y="2308"/>
              <a:ext cx="1044"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33" name="文本框 114746"/>
            <p:cNvSpPr txBox="1"/>
            <p:nvPr/>
          </p:nvSpPr>
          <p:spPr>
            <a:xfrm>
              <a:off x="3742" y="2354"/>
              <a:ext cx="1172" cy="397"/>
            </a:xfrm>
            <a:prstGeom prst="rect">
              <a:avLst/>
            </a:prstGeom>
            <a:noFill/>
            <a:ln w="9525">
              <a:noFill/>
            </a:ln>
          </p:spPr>
          <p:txBody>
            <a:bodyPr wrap="square"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信 道</a:t>
              </a:r>
            </a:p>
            <a:p>
              <a:pPr>
                <a:spcBef>
                  <a:spcPct val="50000"/>
                </a:spcBef>
              </a:pPr>
              <a:r>
                <a:rPr lang="zh-CN" altLang="en-US" sz="1400" b="1" dirty="0">
                  <a:latin typeface="Arial" panose="020B0604020202020204" pitchFamily="34" charset="0"/>
                  <a:ea typeface="宋体" panose="02010600030101010101" pitchFamily="2" charset="-122"/>
                </a:rPr>
                <a:t>（或  存 储 媒 质）</a:t>
              </a:r>
            </a:p>
          </p:txBody>
        </p:sp>
        <p:sp>
          <p:nvSpPr>
            <p:cNvPr id="9234" name="矩形 114747"/>
            <p:cNvSpPr/>
            <p:nvPr/>
          </p:nvSpPr>
          <p:spPr>
            <a:xfrm>
              <a:off x="3742" y="3124"/>
              <a:ext cx="1044"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35" name="文本框 114748"/>
            <p:cNvSpPr txBox="1"/>
            <p:nvPr/>
          </p:nvSpPr>
          <p:spPr>
            <a:xfrm>
              <a:off x="3742" y="3170"/>
              <a:ext cx="1173" cy="397"/>
            </a:xfrm>
            <a:prstGeom prst="rect">
              <a:avLst/>
            </a:prstGeom>
            <a:noFill/>
            <a:ln w="9525">
              <a:noFill/>
            </a:ln>
          </p:spPr>
          <p:txBody>
            <a:bodyPr wrap="square"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解 调 器</a:t>
              </a:r>
            </a:p>
            <a:p>
              <a:pPr>
                <a:spcBef>
                  <a:spcPct val="50000"/>
                </a:spcBef>
              </a:pPr>
              <a:r>
                <a:rPr lang="zh-CN" altLang="en-US" sz="1400" b="1" dirty="0">
                  <a:latin typeface="Arial" panose="020B0604020202020204" pitchFamily="34" charset="0"/>
                  <a:ea typeface="宋体" panose="02010600030101010101" pitchFamily="2" charset="-122"/>
                </a:rPr>
                <a:t>（或  读 出 单 元）</a:t>
              </a:r>
            </a:p>
          </p:txBody>
        </p:sp>
        <p:sp>
          <p:nvSpPr>
            <p:cNvPr id="9236" name="矩形 114749"/>
            <p:cNvSpPr/>
            <p:nvPr/>
          </p:nvSpPr>
          <p:spPr>
            <a:xfrm>
              <a:off x="1202" y="3169"/>
              <a:ext cx="998" cy="40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37" name="文本框 114750"/>
            <p:cNvSpPr txBox="1"/>
            <p:nvPr/>
          </p:nvSpPr>
          <p:spPr>
            <a:xfrm>
              <a:off x="1293" y="3306"/>
              <a:ext cx="817"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源 译 码 器</a:t>
              </a:r>
            </a:p>
          </p:txBody>
        </p:sp>
        <p:sp>
          <p:nvSpPr>
            <p:cNvPr id="9238" name="矩形 114751"/>
            <p:cNvSpPr/>
            <p:nvPr/>
          </p:nvSpPr>
          <p:spPr>
            <a:xfrm>
              <a:off x="2472" y="3169"/>
              <a:ext cx="998" cy="40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9239" name="文本框 114752"/>
            <p:cNvSpPr txBox="1"/>
            <p:nvPr/>
          </p:nvSpPr>
          <p:spPr>
            <a:xfrm>
              <a:off x="2563" y="3306"/>
              <a:ext cx="817"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道 译 码 器</a:t>
              </a:r>
            </a:p>
          </p:txBody>
        </p:sp>
        <p:sp>
          <p:nvSpPr>
            <p:cNvPr id="9240" name="文本框 114753"/>
            <p:cNvSpPr txBox="1"/>
            <p:nvPr/>
          </p:nvSpPr>
          <p:spPr>
            <a:xfrm>
              <a:off x="5102" y="2489"/>
              <a:ext cx="408"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噪 声</a:t>
              </a:r>
            </a:p>
          </p:txBody>
        </p:sp>
        <p:sp>
          <p:nvSpPr>
            <p:cNvPr id="9241" name="直接连接符 114754"/>
            <p:cNvSpPr/>
            <p:nvPr/>
          </p:nvSpPr>
          <p:spPr>
            <a:xfrm>
              <a:off x="930" y="1764"/>
              <a:ext cx="273" cy="0"/>
            </a:xfrm>
            <a:prstGeom prst="line">
              <a:avLst/>
            </a:prstGeom>
            <a:ln w="9525" cap="flat" cmpd="sng">
              <a:solidFill>
                <a:schemeClr val="tx1"/>
              </a:solidFill>
              <a:prstDash val="solid"/>
              <a:round/>
              <a:headEnd type="none" w="med" len="med"/>
              <a:tailEnd type="triangle" w="med" len="med"/>
            </a:ln>
          </p:spPr>
        </p:sp>
        <p:sp>
          <p:nvSpPr>
            <p:cNvPr id="9242" name="直接连接符 114755"/>
            <p:cNvSpPr/>
            <p:nvPr/>
          </p:nvSpPr>
          <p:spPr>
            <a:xfrm>
              <a:off x="2200" y="1764"/>
              <a:ext cx="273" cy="0"/>
            </a:xfrm>
            <a:prstGeom prst="line">
              <a:avLst/>
            </a:prstGeom>
            <a:ln w="9525" cap="flat" cmpd="sng">
              <a:solidFill>
                <a:schemeClr val="tx1"/>
              </a:solidFill>
              <a:prstDash val="solid"/>
              <a:round/>
              <a:headEnd type="none" w="med" len="med"/>
              <a:tailEnd type="triangle" w="med" len="med"/>
            </a:ln>
          </p:spPr>
        </p:sp>
        <p:sp>
          <p:nvSpPr>
            <p:cNvPr id="9243" name="直接连接符 114756"/>
            <p:cNvSpPr/>
            <p:nvPr/>
          </p:nvSpPr>
          <p:spPr>
            <a:xfrm>
              <a:off x="3470" y="1764"/>
              <a:ext cx="273" cy="0"/>
            </a:xfrm>
            <a:prstGeom prst="line">
              <a:avLst/>
            </a:prstGeom>
            <a:ln w="9525" cap="flat" cmpd="sng">
              <a:solidFill>
                <a:schemeClr val="tx1"/>
              </a:solidFill>
              <a:prstDash val="solid"/>
              <a:round/>
              <a:headEnd type="none" w="med" len="med"/>
              <a:tailEnd type="triangle" w="med" len="med"/>
            </a:ln>
          </p:spPr>
        </p:sp>
        <p:sp>
          <p:nvSpPr>
            <p:cNvPr id="9244" name="直接连接符 114760"/>
            <p:cNvSpPr/>
            <p:nvPr/>
          </p:nvSpPr>
          <p:spPr>
            <a:xfrm>
              <a:off x="4241" y="1990"/>
              <a:ext cx="0" cy="318"/>
            </a:xfrm>
            <a:prstGeom prst="line">
              <a:avLst/>
            </a:prstGeom>
            <a:ln w="9525" cap="flat" cmpd="sng">
              <a:solidFill>
                <a:schemeClr val="tx1"/>
              </a:solidFill>
              <a:prstDash val="solid"/>
              <a:round/>
              <a:headEnd type="none" w="med" len="med"/>
              <a:tailEnd type="triangle" w="med" len="med"/>
            </a:ln>
          </p:spPr>
        </p:sp>
        <p:sp>
          <p:nvSpPr>
            <p:cNvPr id="9245" name="直接连接符 114761"/>
            <p:cNvSpPr/>
            <p:nvPr/>
          </p:nvSpPr>
          <p:spPr>
            <a:xfrm>
              <a:off x="4241" y="2806"/>
              <a:ext cx="0" cy="318"/>
            </a:xfrm>
            <a:prstGeom prst="line">
              <a:avLst/>
            </a:prstGeom>
            <a:ln w="9525" cap="flat" cmpd="sng">
              <a:solidFill>
                <a:schemeClr val="tx1"/>
              </a:solidFill>
              <a:prstDash val="solid"/>
              <a:round/>
              <a:headEnd type="none" w="med" len="med"/>
              <a:tailEnd type="triangle" w="med" len="med"/>
            </a:ln>
          </p:spPr>
        </p:sp>
        <p:sp>
          <p:nvSpPr>
            <p:cNvPr id="9246" name="文本框 114763"/>
            <p:cNvSpPr txBox="1"/>
            <p:nvPr/>
          </p:nvSpPr>
          <p:spPr>
            <a:xfrm>
              <a:off x="2200" y="1537"/>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U</a:t>
              </a:r>
            </a:p>
          </p:txBody>
        </p:sp>
        <p:sp>
          <p:nvSpPr>
            <p:cNvPr id="9247" name="文本框 114764"/>
            <p:cNvSpPr txBox="1"/>
            <p:nvPr/>
          </p:nvSpPr>
          <p:spPr>
            <a:xfrm>
              <a:off x="2200" y="3154"/>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V</a:t>
              </a:r>
            </a:p>
          </p:txBody>
        </p:sp>
        <p:sp>
          <p:nvSpPr>
            <p:cNvPr id="9248" name="文本框 114765"/>
            <p:cNvSpPr txBox="1"/>
            <p:nvPr/>
          </p:nvSpPr>
          <p:spPr>
            <a:xfrm>
              <a:off x="3515" y="1537"/>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X</a:t>
              </a:r>
            </a:p>
          </p:txBody>
        </p:sp>
        <p:sp>
          <p:nvSpPr>
            <p:cNvPr id="9249" name="文本框 114766"/>
            <p:cNvSpPr txBox="1"/>
            <p:nvPr/>
          </p:nvSpPr>
          <p:spPr>
            <a:xfrm>
              <a:off x="3515" y="3154"/>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Y</a:t>
              </a:r>
            </a:p>
          </p:txBody>
        </p:sp>
        <p:sp>
          <p:nvSpPr>
            <p:cNvPr id="9250" name="文本框 114767"/>
            <p:cNvSpPr txBox="1"/>
            <p:nvPr/>
          </p:nvSpPr>
          <p:spPr>
            <a:xfrm>
              <a:off x="4286" y="2031"/>
              <a:ext cx="363" cy="231"/>
            </a:xfrm>
            <a:prstGeom prst="rect">
              <a:avLst/>
            </a:prstGeom>
            <a:noFill/>
            <a:ln w="9525">
              <a:noFill/>
            </a:ln>
          </p:spPr>
          <p:txBody>
            <a:bodyPr anchor="t" anchorCtr="0">
              <a:spAutoFit/>
            </a:bodyPr>
            <a:lstStyle/>
            <a:p>
              <a:pPr>
                <a:spcBef>
                  <a:spcPct val="50000"/>
                </a:spcBef>
              </a:pPr>
              <a:r>
                <a:rPr lang="en-US" altLang="zh-CN" i="1" err="1">
                  <a:latin typeface="Times New Roman" panose="02020603050405020304" pitchFamily="18" charset="0"/>
                  <a:ea typeface="宋体" panose="02010600030101010101" pitchFamily="2" charset="-122"/>
                </a:rPr>
                <a:t>x</a:t>
              </a:r>
              <a:r>
                <a:rPr lang="en-US" altLang="zh-CN" err="1">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p>
          </p:txBody>
        </p:sp>
        <p:sp>
          <p:nvSpPr>
            <p:cNvPr id="9251" name="文本框 114768"/>
            <p:cNvSpPr txBox="1"/>
            <p:nvPr/>
          </p:nvSpPr>
          <p:spPr>
            <a:xfrm>
              <a:off x="4287" y="2848"/>
              <a:ext cx="362" cy="231"/>
            </a:xfrm>
            <a:prstGeom prst="rect">
              <a:avLst/>
            </a:prstGeom>
            <a:noFill/>
            <a:ln w="9525">
              <a:noFill/>
            </a:ln>
          </p:spPr>
          <p:txBody>
            <a:bodyPr anchor="t" anchorCtr="0">
              <a:spAutoFit/>
            </a:bodyPr>
            <a:lstStyle/>
            <a:p>
              <a:pPr>
                <a:spcBef>
                  <a:spcPct val="50000"/>
                </a:spcBef>
              </a:pPr>
              <a:r>
                <a:rPr lang="en-US" altLang="zh-CN" i="1" err="1">
                  <a:latin typeface="Times New Roman" panose="02020603050405020304" pitchFamily="18" charset="0"/>
                  <a:ea typeface="宋体" panose="02010600030101010101" pitchFamily="2" charset="-122"/>
                </a:rPr>
                <a:t>y</a:t>
              </a:r>
              <a:r>
                <a:rPr lang="en-US" altLang="zh-CN" err="1">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p>
          </p:txBody>
        </p:sp>
        <p:sp>
          <p:nvSpPr>
            <p:cNvPr id="9252" name="文本框 114769"/>
            <p:cNvSpPr txBox="1"/>
            <p:nvPr/>
          </p:nvSpPr>
          <p:spPr>
            <a:xfrm>
              <a:off x="4785" y="2308"/>
              <a:ext cx="453" cy="231"/>
            </a:xfrm>
            <a:prstGeom prst="rect">
              <a:avLst/>
            </a:prstGeom>
            <a:noFill/>
            <a:ln w="9525">
              <a:noFill/>
            </a:ln>
          </p:spPr>
          <p:txBody>
            <a:bodyPr anchor="t" anchorCtr="0">
              <a:spAutoFit/>
            </a:bodyPr>
            <a:lstStyle/>
            <a:p>
              <a:pPr>
                <a:spcBef>
                  <a:spcPct val="50000"/>
                </a:spcBef>
              </a:pPr>
              <a:r>
                <a:rPr lang="en-US" altLang="zh-CN" i="1" err="1">
                  <a:latin typeface="Times New Roman" panose="02020603050405020304" pitchFamily="18" charset="0"/>
                  <a:ea typeface="宋体" panose="02010600030101010101" pitchFamily="2" charset="-122"/>
                </a:rPr>
                <a:t>n</a:t>
              </a:r>
              <a:r>
                <a:rPr lang="en-US" altLang="zh-CN" err="1">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p>
          </p:txBody>
        </p:sp>
        <p:sp>
          <p:nvSpPr>
            <p:cNvPr id="9253" name="直接连接符 114816"/>
            <p:cNvSpPr/>
            <p:nvPr/>
          </p:nvSpPr>
          <p:spPr>
            <a:xfrm flipH="1">
              <a:off x="4785" y="2580"/>
              <a:ext cx="317" cy="0"/>
            </a:xfrm>
            <a:prstGeom prst="line">
              <a:avLst/>
            </a:prstGeom>
            <a:ln w="9525" cap="flat" cmpd="sng">
              <a:solidFill>
                <a:schemeClr val="tx1"/>
              </a:solidFill>
              <a:prstDash val="dash"/>
              <a:round/>
              <a:headEnd type="none" w="med" len="med"/>
              <a:tailEnd type="triangle" w="med" len="med"/>
            </a:ln>
          </p:spPr>
        </p:sp>
        <p:sp>
          <p:nvSpPr>
            <p:cNvPr id="9254" name="文本框 114817"/>
            <p:cNvSpPr txBox="1"/>
            <p:nvPr/>
          </p:nvSpPr>
          <p:spPr>
            <a:xfrm>
              <a:off x="3969" y="1253"/>
              <a:ext cx="408"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道</a:t>
              </a:r>
            </a:p>
          </p:txBody>
        </p:sp>
        <p:sp>
          <p:nvSpPr>
            <p:cNvPr id="9255" name="直接连接符 114824"/>
            <p:cNvSpPr/>
            <p:nvPr/>
          </p:nvSpPr>
          <p:spPr>
            <a:xfrm flipH="1">
              <a:off x="3470" y="3385"/>
              <a:ext cx="272" cy="0"/>
            </a:xfrm>
            <a:prstGeom prst="line">
              <a:avLst/>
            </a:prstGeom>
            <a:ln w="9525" cap="flat" cmpd="sng">
              <a:solidFill>
                <a:schemeClr val="tx1"/>
              </a:solidFill>
              <a:prstDash val="solid"/>
              <a:round/>
              <a:headEnd type="none" w="med" len="med"/>
              <a:tailEnd type="triangle" w="med" len="med"/>
            </a:ln>
          </p:spPr>
        </p:sp>
        <p:sp>
          <p:nvSpPr>
            <p:cNvPr id="9256" name="直接连接符 114825"/>
            <p:cNvSpPr/>
            <p:nvPr/>
          </p:nvSpPr>
          <p:spPr>
            <a:xfrm flipH="1">
              <a:off x="930" y="3385"/>
              <a:ext cx="272" cy="0"/>
            </a:xfrm>
            <a:prstGeom prst="line">
              <a:avLst/>
            </a:prstGeom>
            <a:ln w="9525" cap="flat" cmpd="sng">
              <a:solidFill>
                <a:schemeClr val="tx1"/>
              </a:solidFill>
              <a:prstDash val="solid"/>
              <a:round/>
              <a:headEnd type="none" w="med" len="med"/>
              <a:tailEnd type="triangle" w="med" len="med"/>
            </a:ln>
          </p:spPr>
        </p:sp>
        <p:sp>
          <p:nvSpPr>
            <p:cNvPr id="9257" name="直接连接符 114826"/>
            <p:cNvSpPr/>
            <p:nvPr/>
          </p:nvSpPr>
          <p:spPr>
            <a:xfrm flipH="1">
              <a:off x="2200" y="3385"/>
              <a:ext cx="272" cy="0"/>
            </a:xfrm>
            <a:prstGeom prst="line">
              <a:avLst/>
            </a:prstGeom>
            <a:ln w="9525" cap="flat" cmpd="sng">
              <a:solidFill>
                <a:schemeClr val="tx1"/>
              </a:solidFill>
              <a:prstDash val="solid"/>
              <a:round/>
              <a:headEnd type="none" w="med" len="med"/>
              <a:tailEnd type="triangle" w="med" len="med"/>
            </a:ln>
          </p:spPr>
        </p:sp>
      </p:grpSp>
      <p:sp>
        <p:nvSpPr>
          <p:cNvPr id="9258" name="文本框 114763"/>
          <p:cNvSpPr txBox="1"/>
          <p:nvPr/>
        </p:nvSpPr>
        <p:spPr>
          <a:xfrm>
            <a:off x="1391285" y="2121853"/>
            <a:ext cx="360363" cy="365125"/>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S</a:t>
            </a:r>
          </a:p>
        </p:txBody>
      </p:sp>
      <p:sp>
        <p:nvSpPr>
          <p:cNvPr id="4" name="文本框 114821"/>
          <p:cNvSpPr txBox="1"/>
          <p:nvPr/>
        </p:nvSpPr>
        <p:spPr>
          <a:xfrm>
            <a:off x="3078480" y="5544185"/>
            <a:ext cx="2930525" cy="368300"/>
          </a:xfrm>
          <a:prstGeom prst="rect">
            <a:avLst/>
          </a:prstGeom>
          <a:noFill/>
          <a:ln w="9525">
            <a:noFill/>
          </a:ln>
        </p:spPr>
        <p:txBody>
          <a:bodyPr wrap="square" anchor="t" anchorCtr="0">
            <a:spAutoFit/>
          </a:bodyPr>
          <a:lstStyle/>
          <a:p>
            <a:pPr>
              <a:spcBef>
                <a:spcPct val="50000"/>
              </a:spcBef>
            </a:pP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图</a:t>
            </a:r>
            <a:r>
              <a:rPr lang="en-US" altLang="zh-CN" b="1">
                <a:latin typeface="Times New Roman" panose="02020603050405020304" pitchFamily="18" charset="0"/>
                <a:ea typeface="宋体" panose="02010600030101010101" pitchFamily="2" charset="-122"/>
                <a:cs typeface="Times New Roman" panose="02020603050405020304" pitchFamily="18" charset="0"/>
              </a:rPr>
              <a:t>1 </a:t>
            </a:r>
            <a:r>
              <a:rPr lang="zh-CN" altLang="en-US" b="1" dirty="0">
                <a:latin typeface="楷体" panose="02010609060101010101" charset="-122"/>
                <a:ea typeface="楷体" panose="02010609060101010101" charset="-122"/>
              </a:rPr>
              <a:t>数字通信系统模型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纠错编码的理论基础</a:t>
            </a:r>
          </a:p>
        </p:txBody>
      </p:sp>
      <p:sp>
        <p:nvSpPr>
          <p:cNvPr id="7170" name="文本占位符 121858"/>
          <p:cNvSpPr>
            <a:spLocks noGrp="1" noRot="1"/>
          </p:cNvSpPr>
          <p:nvPr>
            <p:ph type="body" sz="half" idx="1"/>
          </p:nvPr>
        </p:nvSpPr>
        <p:spPr>
          <a:xfrm>
            <a:off x="338455" y="993140"/>
            <a:ext cx="8358505" cy="5521960"/>
          </a:xfrm>
        </p:spPr>
        <p:txBody>
          <a:bodyPr anchor="t"/>
          <a:lstStyle/>
          <a:p>
            <a:pPr algn="just" fontAlgn="base">
              <a:lnSpc>
                <a:spcPct val="120000"/>
              </a:lnSpc>
              <a:buClr>
                <a:srgbClr val="000000"/>
              </a:buClr>
            </a:pPr>
            <a:r>
              <a:rPr lang="zh-CN" altLang="en-US" b="1" strike="noStrike" noProof="1">
                <a:solidFill>
                  <a:srgbClr val="FF0000"/>
                </a:solidFill>
                <a:latin typeface="黑体" panose="02010609060101010101" pitchFamily="49" charset="-122"/>
                <a:ea typeface="黑体" panose="02010609060101010101" pitchFamily="49" charset="-122"/>
              </a:rPr>
              <a:t>仙农编码定理</a:t>
            </a:r>
            <a:r>
              <a:rPr lang="zh-CN" altLang="en-US" b="1" strike="noStrike" noProof="1">
                <a:latin typeface="黑体" panose="02010609060101010101" pitchFamily="49" charset="-122"/>
                <a:ea typeface="黑体" panose="02010609060101010101" pitchFamily="49" charset="-122"/>
              </a:rPr>
              <a:t>：</a:t>
            </a:r>
            <a:r>
              <a:rPr lang="zh-CN" altLang="en-US" b="1" strike="noStrike" noProof="1">
                <a:solidFill>
                  <a:srgbClr val="FF0000"/>
                </a:solidFill>
                <a:latin typeface="黑体" panose="02010609060101010101" pitchFamily="49" charset="-122"/>
                <a:ea typeface="黑体" panose="02010609060101010101" pitchFamily="49" charset="-122"/>
              </a:rPr>
              <a:t>如果系统的传输率小于信道容量，那么适当选择编码技术就能实现可靠通信，即可以将差错率减小到任意小的程度。</a:t>
            </a:r>
            <a:r>
              <a:rPr lang="zh-CN" altLang="en-US" b="1" strike="noStrike" noProof="1">
                <a:solidFill>
                  <a:schemeClr val="tx1"/>
                </a:solidFill>
                <a:latin typeface="黑体" panose="02010609060101010101" pitchFamily="49" charset="-122"/>
                <a:ea typeface="黑体" panose="02010609060101010101" pitchFamily="49" charset="-122"/>
              </a:rPr>
              <a:t>更确切地，每个信道都具有固定的信道容量</a:t>
            </a:r>
            <a:r>
              <a:rPr lang="en-US" altLang="zh-CN" b="1" i="1" strike="noStrike" noProof="1">
                <a:solidFill>
                  <a:schemeClr val="tx1"/>
                </a:solidFill>
                <a:latin typeface="Times New Roman" panose="02020603050405020304" pitchFamily="18" charset="0"/>
                <a:ea typeface="黑体" panose="02010609060101010101" pitchFamily="49" charset="-122"/>
              </a:rPr>
              <a:t>C</a:t>
            </a:r>
            <a:r>
              <a:rPr lang="zh-CN" altLang="en-US" b="1" strike="noStrike" noProof="1">
                <a:solidFill>
                  <a:schemeClr val="tx1"/>
                </a:solidFill>
                <a:latin typeface="黑体" panose="02010609060101010101" pitchFamily="49" charset="-122"/>
                <a:ea typeface="黑体" panose="02010609060101010101" pitchFamily="49" charset="-122"/>
              </a:rPr>
              <a:t>，对任何小于</a:t>
            </a:r>
            <a:r>
              <a:rPr lang="en-US" altLang="zh-CN" b="1" i="1" strike="noStrike" noProof="1">
                <a:solidFill>
                  <a:schemeClr val="tx1"/>
                </a:solidFill>
                <a:latin typeface="Times New Roman" panose="02020603050405020304" pitchFamily="18" charset="0"/>
                <a:ea typeface="黑体" panose="02010609060101010101" pitchFamily="49" charset="-122"/>
              </a:rPr>
              <a:t>C</a:t>
            </a:r>
            <a:r>
              <a:rPr lang="zh-CN" altLang="en-US" b="1" strike="noStrike" noProof="1">
                <a:solidFill>
                  <a:schemeClr val="tx1"/>
                </a:solidFill>
                <a:latin typeface="黑体" panose="02010609060101010101" pitchFamily="49" charset="-122"/>
                <a:ea typeface="黑体" panose="02010609060101010101" pitchFamily="49" charset="-122"/>
              </a:rPr>
              <a:t>的信息传输率</a:t>
            </a:r>
            <a:r>
              <a:rPr lang="en-US" altLang="zh-CN" b="1" i="1" strike="noStrike" noProof="1">
                <a:solidFill>
                  <a:schemeClr val="tx1"/>
                </a:solidFill>
                <a:latin typeface="Times New Roman" panose="02020603050405020304" pitchFamily="18" charset="0"/>
                <a:ea typeface="黑体" panose="02010609060101010101" pitchFamily="49" charset="-122"/>
              </a:rPr>
              <a:t>R</a:t>
            </a:r>
            <a:r>
              <a:rPr lang="zh-CN" altLang="en-US" b="1" strike="noStrike" noProof="1">
                <a:solidFill>
                  <a:schemeClr val="tx1"/>
                </a:solidFill>
                <a:latin typeface="黑体" panose="02010609060101010101" pitchFamily="49" charset="-122"/>
                <a:ea typeface="黑体" panose="02010609060101010101" pitchFamily="49" charset="-122"/>
              </a:rPr>
              <a:t>，存在一个码长为</a:t>
            </a:r>
            <a:r>
              <a:rPr lang="en-US" altLang="zh-CN" b="1" i="1" strike="noStrike" noProof="1">
                <a:solidFill>
                  <a:schemeClr val="tx1"/>
                </a:solidFill>
                <a:latin typeface="Times New Roman" panose="02020603050405020304" pitchFamily="18" charset="0"/>
                <a:ea typeface="黑体" panose="02010609060101010101" pitchFamily="49" charset="-122"/>
              </a:rPr>
              <a:t>n</a:t>
            </a:r>
            <a:r>
              <a:rPr lang="zh-CN" altLang="en-US" b="1" strike="noStrike" noProof="1">
                <a:solidFill>
                  <a:schemeClr val="tx1"/>
                </a:solidFill>
                <a:latin typeface="黑体" panose="02010609060101010101" pitchFamily="49" charset="-122"/>
                <a:ea typeface="黑体" panose="02010609060101010101" pitchFamily="49" charset="-122"/>
              </a:rPr>
              <a:t>码率为</a:t>
            </a:r>
            <a:r>
              <a:rPr lang="en-US" altLang="zh-CN" b="1" i="1" strike="noStrike" noProof="1">
                <a:solidFill>
                  <a:schemeClr val="tx1"/>
                </a:solidFill>
                <a:latin typeface="Times New Roman" panose="02020603050405020304" pitchFamily="18" charset="0"/>
                <a:ea typeface="黑体" panose="02010609060101010101" pitchFamily="49" charset="-122"/>
              </a:rPr>
              <a:t>R</a:t>
            </a:r>
            <a:r>
              <a:rPr lang="zh-CN" altLang="en-US" b="1" strike="noStrike" noProof="1">
                <a:solidFill>
                  <a:schemeClr val="tx1"/>
                </a:solidFill>
                <a:latin typeface="黑体" panose="02010609060101010101" pitchFamily="49" charset="-122"/>
                <a:ea typeface="黑体" panose="02010609060101010101" pitchFamily="49" charset="-122"/>
              </a:rPr>
              <a:t>的分组码，若用最大似然译码，则其译码错误概率为</a:t>
            </a:r>
            <a:r>
              <a:rPr lang="en-US" altLang="zh-CN" b="1" strike="noStrike" noProof="1">
                <a:solidFill>
                  <a:schemeClr val="tx1"/>
                </a:solidFill>
                <a:latin typeface="黑体" panose="02010609060101010101" pitchFamily="49" charset="-122"/>
                <a:ea typeface="黑体" panose="02010609060101010101" pitchFamily="49" charset="-122"/>
              </a:rPr>
              <a:t>   		</a:t>
            </a:r>
            <a:r>
              <a:rPr lang="zh-CN" altLang="en-US" b="1" strike="noStrike" noProof="1">
                <a:solidFill>
                  <a:schemeClr val="tx1"/>
                </a:solidFill>
                <a:latin typeface="黑体" panose="02010609060101010101" pitchFamily="49" charset="-122"/>
                <a:ea typeface="黑体" panose="02010609060101010101" pitchFamily="49" charset="-122"/>
              </a:rPr>
              <a:t>。对于码率为</a:t>
            </a:r>
            <a:r>
              <a:rPr lang="en-US" altLang="zh-CN" b="1" i="1" strike="noStrike" noProof="1">
                <a:solidFill>
                  <a:schemeClr val="tx1"/>
                </a:solidFill>
                <a:latin typeface="Times New Roman" panose="02020603050405020304" pitchFamily="18" charset="0"/>
                <a:ea typeface="黑体" panose="02010609060101010101" pitchFamily="49" charset="-122"/>
              </a:rPr>
              <a:t>R</a:t>
            </a:r>
            <a:r>
              <a:rPr lang="zh-CN" altLang="en-US" b="1" strike="noStrike" noProof="1">
                <a:solidFill>
                  <a:schemeClr val="tx1"/>
                </a:solidFill>
                <a:latin typeface="黑体" panose="02010609060101010101" pitchFamily="49" charset="-122"/>
                <a:ea typeface="黑体" panose="02010609060101010101" pitchFamily="49" charset="-122"/>
              </a:rPr>
              <a:t>约束长度为</a:t>
            </a:r>
            <a:r>
              <a:rPr lang="en-US" altLang="zh-CN" b="1" i="1" strike="noStrike" noProof="1">
                <a:solidFill>
                  <a:schemeClr val="tx1"/>
                </a:solidFill>
                <a:latin typeface="Times New Roman" panose="02020603050405020304" pitchFamily="18" charset="0"/>
                <a:ea typeface="黑体" panose="02010609060101010101" pitchFamily="49" charset="-122"/>
              </a:rPr>
              <a:t>n</a:t>
            </a:r>
            <a:r>
              <a:rPr lang="en-US" altLang="zh-CN" b="1" i="1" strike="noStrike" baseline="-25000" noProof="1">
                <a:solidFill>
                  <a:schemeClr val="tx1"/>
                </a:solidFill>
                <a:latin typeface="Times New Roman" panose="02020603050405020304" pitchFamily="18" charset="0"/>
                <a:ea typeface="黑体" panose="02010609060101010101" pitchFamily="49" charset="-122"/>
              </a:rPr>
              <a:t>e</a:t>
            </a:r>
            <a:r>
              <a:rPr lang="zh-CN" altLang="en-US" b="1" strike="noStrike" noProof="1">
                <a:solidFill>
                  <a:schemeClr val="tx1"/>
                </a:solidFill>
                <a:latin typeface="黑体" panose="02010609060101010101" pitchFamily="49" charset="-122"/>
                <a:ea typeface="黑体" panose="02010609060101010101" pitchFamily="49" charset="-122"/>
              </a:rPr>
              <a:t>的卷积码，其译码错误概率也有类似的关系，即</a:t>
            </a:r>
            <a:r>
              <a:rPr lang="en-US" altLang="zh-CN" b="1" strike="noStrike" noProof="1">
                <a:solidFill>
                  <a:schemeClr val="tx1"/>
                </a:solidFill>
                <a:latin typeface="黑体" panose="02010609060101010101" pitchFamily="49" charset="-122"/>
                <a:ea typeface="黑体" panose="02010609060101010101" pitchFamily="49" charset="-122"/>
              </a:rPr>
              <a:t>            </a:t>
            </a:r>
            <a:r>
              <a:rPr lang="zh-CN" altLang="en-US" b="1" strike="noStrike" noProof="1">
                <a:solidFill>
                  <a:schemeClr val="tx1"/>
                </a:solidFill>
                <a:latin typeface="黑体" panose="02010609060101010101" pitchFamily="49" charset="-122"/>
                <a:ea typeface="黑体" panose="02010609060101010101" pitchFamily="49" charset="-122"/>
              </a:rPr>
              <a:t>，其中</a:t>
            </a:r>
            <a:r>
              <a:rPr lang="en-US" altLang="zh-CN" b="1" i="1" strike="noStrike" noProof="1">
                <a:solidFill>
                  <a:schemeClr val="tx1"/>
                </a:solidFill>
                <a:latin typeface="Times New Roman" panose="02020603050405020304" pitchFamily="18" charset="0"/>
                <a:ea typeface="黑体" panose="02010609060101010101" pitchFamily="49" charset="-122"/>
              </a:rPr>
              <a:t>A</a:t>
            </a:r>
            <a:r>
              <a:rPr lang="zh-CN" altLang="en-US" b="1" strike="noStrike" noProof="1">
                <a:solidFill>
                  <a:schemeClr val="tx1"/>
                </a:solidFill>
                <a:latin typeface="黑体" panose="02010609060101010101" pitchFamily="49" charset="-122"/>
                <a:ea typeface="黑体" panose="02010609060101010101" pitchFamily="49" charset="-122"/>
              </a:rPr>
              <a:t>和</a:t>
            </a:r>
            <a:r>
              <a:rPr lang="en-US" altLang="zh-CN" b="1" i="1" strike="noStrike" noProof="1">
                <a:solidFill>
                  <a:schemeClr val="tx1"/>
                </a:solidFill>
                <a:latin typeface="Times New Roman" panose="02020603050405020304" pitchFamily="18" charset="0"/>
                <a:ea typeface="黑体" panose="02010609060101010101" pitchFamily="49" charset="-122"/>
              </a:rPr>
              <a:t>B</a:t>
            </a:r>
            <a:r>
              <a:rPr lang="zh-CN" altLang="en-US" b="1" strike="noStrike" noProof="1">
                <a:solidFill>
                  <a:schemeClr val="tx1"/>
                </a:solidFill>
                <a:latin typeface="黑体" panose="02010609060101010101" pitchFamily="49" charset="-122"/>
                <a:ea typeface="黑体" panose="02010609060101010101" pitchFamily="49" charset="-122"/>
              </a:rPr>
              <a:t>都为大于</a:t>
            </a:r>
            <a:r>
              <a:rPr lang="en-US" altLang="zh-CN" b="1" strike="noStrike" noProof="1">
                <a:solidFill>
                  <a:schemeClr val="tx1"/>
                </a:solidFill>
                <a:latin typeface="Times New Roman" panose="02020603050405020304" pitchFamily="18" charset="0"/>
                <a:ea typeface="黑体" panose="02010609060101010101" pitchFamily="49" charset="-122"/>
              </a:rPr>
              <a:t>0</a:t>
            </a:r>
            <a:r>
              <a:rPr lang="zh-CN" altLang="en-US" b="1" strike="noStrike" noProof="1">
                <a:solidFill>
                  <a:schemeClr val="tx1"/>
                </a:solidFill>
                <a:latin typeface="黑体" panose="02010609060101010101" pitchFamily="49" charset="-122"/>
                <a:ea typeface="黑体" panose="02010609060101010101" pitchFamily="49" charset="-122"/>
              </a:rPr>
              <a:t>的数，</a:t>
            </a:r>
            <a:r>
              <a:rPr lang="en-US" altLang="zh-CN" b="1" i="1" strike="noStrike" noProof="1">
                <a:solidFill>
                  <a:schemeClr val="tx1"/>
                </a:solidFill>
                <a:latin typeface="Times New Roman" panose="02020603050405020304" pitchFamily="18" charset="0"/>
                <a:ea typeface="黑体" panose="02010609060101010101" pitchFamily="49" charset="-122"/>
              </a:rPr>
              <a:t>E</a:t>
            </a:r>
            <a:r>
              <a:rPr lang="en-US" altLang="zh-CN" b="1" i="1" strike="noStrike" baseline="-25000" noProof="1">
                <a:solidFill>
                  <a:schemeClr val="tx1"/>
                </a:solidFill>
                <a:latin typeface="Times New Roman" panose="02020603050405020304" pitchFamily="18" charset="0"/>
                <a:ea typeface="黑体" panose="02010609060101010101" pitchFamily="49" charset="-122"/>
              </a:rPr>
              <a:t>b</a:t>
            </a:r>
            <a:r>
              <a:rPr lang="en-US" altLang="zh-CN" b="1" strike="noStrike" noProof="1">
                <a:solidFill>
                  <a:schemeClr val="tx1"/>
                </a:solidFill>
                <a:latin typeface="Times New Roman" panose="02020603050405020304" pitchFamily="18" charset="0"/>
                <a:ea typeface="黑体" panose="02010609060101010101" pitchFamily="49" charset="-122"/>
              </a:rPr>
              <a:t>(</a:t>
            </a:r>
            <a:r>
              <a:rPr lang="en-US" altLang="zh-CN" b="1" i="1" strike="noStrike" noProof="1">
                <a:solidFill>
                  <a:schemeClr val="tx1"/>
                </a:solidFill>
                <a:latin typeface="Times New Roman" panose="02020603050405020304" pitchFamily="18" charset="0"/>
                <a:ea typeface="黑体" panose="02010609060101010101" pitchFamily="49" charset="-122"/>
              </a:rPr>
              <a:t>R</a:t>
            </a:r>
            <a:r>
              <a:rPr lang="en-US" altLang="zh-CN" b="1" strike="noStrike" noProof="1">
                <a:solidFill>
                  <a:schemeClr val="tx1"/>
                </a:solidFill>
                <a:latin typeface="Times New Roman" panose="02020603050405020304" pitchFamily="18" charset="0"/>
                <a:ea typeface="黑体" panose="02010609060101010101" pitchFamily="49" charset="-122"/>
              </a:rPr>
              <a:t>)</a:t>
            </a:r>
            <a:r>
              <a:rPr lang="zh-CN" altLang="en-US" b="1" strike="noStrike" noProof="1">
                <a:solidFill>
                  <a:schemeClr val="tx1"/>
                </a:solidFill>
                <a:latin typeface="黑体" panose="02010609060101010101" pitchFamily="49" charset="-122"/>
                <a:ea typeface="黑体" panose="02010609060101010101" pitchFamily="49" charset="-122"/>
              </a:rPr>
              <a:t>和</a:t>
            </a:r>
            <a:r>
              <a:rPr lang="en-US" altLang="zh-CN" b="1" i="1" strike="noStrike" noProof="1">
                <a:solidFill>
                  <a:schemeClr val="tx1"/>
                </a:solidFill>
                <a:latin typeface="Times New Roman" panose="02020603050405020304" pitchFamily="18" charset="0"/>
                <a:ea typeface="黑体" panose="02010609060101010101" pitchFamily="49" charset="-122"/>
                <a:sym typeface="+mn-ea"/>
              </a:rPr>
              <a:t>E</a:t>
            </a:r>
            <a:r>
              <a:rPr lang="en-US" altLang="zh-CN" b="1" i="1" strike="noStrike" baseline="-25000" noProof="1">
                <a:solidFill>
                  <a:schemeClr val="tx1"/>
                </a:solidFill>
                <a:latin typeface="Times New Roman" panose="02020603050405020304" pitchFamily="18" charset="0"/>
                <a:ea typeface="黑体" panose="02010609060101010101" pitchFamily="49" charset="-122"/>
                <a:sym typeface="+mn-ea"/>
              </a:rPr>
              <a:t>e</a:t>
            </a:r>
            <a:r>
              <a:rPr lang="en-US" altLang="zh-CN" b="1" strike="noStrike" noProof="1">
                <a:solidFill>
                  <a:schemeClr val="tx1"/>
                </a:solidFill>
                <a:latin typeface="Times New Roman" panose="02020603050405020304" pitchFamily="18" charset="0"/>
                <a:ea typeface="黑体" panose="02010609060101010101" pitchFamily="49" charset="-122"/>
                <a:sym typeface="+mn-ea"/>
              </a:rPr>
              <a:t>(</a:t>
            </a:r>
            <a:r>
              <a:rPr lang="en-US" altLang="zh-CN" b="1" i="1" strike="noStrike" noProof="1">
                <a:solidFill>
                  <a:schemeClr val="tx1"/>
                </a:solidFill>
                <a:latin typeface="Times New Roman" panose="02020603050405020304" pitchFamily="18" charset="0"/>
                <a:ea typeface="黑体" panose="02010609060101010101" pitchFamily="49" charset="-122"/>
                <a:sym typeface="+mn-ea"/>
              </a:rPr>
              <a:t>R</a:t>
            </a:r>
            <a:r>
              <a:rPr lang="en-US" altLang="zh-CN" b="1" strike="noStrike" noProof="1">
                <a:solidFill>
                  <a:schemeClr val="tx1"/>
                </a:solidFill>
                <a:latin typeface="Times New Roman" panose="02020603050405020304" pitchFamily="18" charset="0"/>
                <a:ea typeface="黑体" panose="02010609060101010101" pitchFamily="49" charset="-122"/>
                <a:sym typeface="+mn-ea"/>
              </a:rPr>
              <a:t>)</a:t>
            </a:r>
            <a:r>
              <a:rPr lang="zh-CN" altLang="en-US" b="1" strike="noStrike" noProof="1">
                <a:solidFill>
                  <a:schemeClr val="tx1"/>
                </a:solidFill>
                <a:latin typeface="黑体" panose="02010609060101010101" pitchFamily="49" charset="-122"/>
                <a:ea typeface="黑体" panose="02010609060101010101" pitchFamily="49" charset="-122"/>
                <a:sym typeface="+mn-ea"/>
              </a:rPr>
              <a:t>为正实函数，叫做误差指数。</a:t>
            </a:r>
          </a:p>
        </p:txBody>
      </p:sp>
      <p:graphicFrame>
        <p:nvGraphicFramePr>
          <p:cNvPr id="4" name="对象 3">
            <a:hlinkClick r:id="" action="ppaction://ole?verb=0"/>
          </p:cNvPr>
          <p:cNvGraphicFramePr>
            <a:graphicFrameLocks noChangeAspect="1"/>
          </p:cNvGraphicFramePr>
          <p:nvPr/>
        </p:nvGraphicFramePr>
        <p:xfrm>
          <a:off x="683260" y="4191000"/>
          <a:ext cx="1583690" cy="376555"/>
        </p:xfrm>
        <a:graphic>
          <a:graphicData uri="http://schemas.openxmlformats.org/presentationml/2006/ole">
            <mc:AlternateContent xmlns:mc="http://schemas.openxmlformats.org/markup-compatibility/2006">
              <mc:Choice xmlns:v="urn:schemas-microsoft-com:vml" Requires="v">
                <p:oleObj r:id="rId2" imgW="876300" imgH="203200" progId="Equation.KSEE3">
                  <p:embed/>
                </p:oleObj>
              </mc:Choice>
              <mc:Fallback>
                <p:oleObj r:id="rId2" imgW="876300" imgH="203200" progId="Equation.KSEE3">
                  <p:embed/>
                  <p:pic>
                    <p:nvPicPr>
                      <p:cNvPr id="0" name="图片 1024"/>
                      <p:cNvPicPr/>
                      <p:nvPr/>
                    </p:nvPicPr>
                    <p:blipFill>
                      <a:blip r:embed="rId3"/>
                      <a:stretch>
                        <a:fillRect/>
                      </a:stretch>
                    </p:blipFill>
                    <p:spPr>
                      <a:xfrm>
                        <a:off x="683260" y="4191000"/>
                        <a:ext cx="1583690" cy="3765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553200" y="4721860"/>
          <a:ext cx="1637030" cy="379095"/>
        </p:xfrm>
        <a:graphic>
          <a:graphicData uri="http://schemas.openxmlformats.org/presentationml/2006/ole">
            <mc:AlternateContent xmlns:mc="http://schemas.openxmlformats.org/markup-compatibility/2006">
              <mc:Choice xmlns:v="urn:schemas-microsoft-com:vml" Requires="v">
                <p:oleObj r:id="rId4" imgW="901700" imgH="203200" progId="Equation.KSEE3">
                  <p:embed/>
                </p:oleObj>
              </mc:Choice>
              <mc:Fallback>
                <p:oleObj r:id="rId4" imgW="901700" imgH="203200" progId="Equation.KSEE3">
                  <p:embed/>
                  <p:pic>
                    <p:nvPicPr>
                      <p:cNvPr id="0" name="图片 1024"/>
                      <p:cNvPicPr/>
                      <p:nvPr/>
                    </p:nvPicPr>
                    <p:blipFill>
                      <a:blip r:embed="rId5"/>
                      <a:stretch>
                        <a:fillRect/>
                      </a:stretch>
                    </p:blipFill>
                    <p:spPr>
                      <a:xfrm>
                        <a:off x="6553200" y="4721860"/>
                        <a:ext cx="1637030" cy="37909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课堂思政</a:t>
            </a:r>
          </a:p>
        </p:txBody>
      </p:sp>
      <p:sp>
        <p:nvSpPr>
          <p:cNvPr id="18" name="文本框 17"/>
          <p:cNvSpPr txBox="1"/>
          <p:nvPr/>
        </p:nvSpPr>
        <p:spPr>
          <a:xfrm>
            <a:off x="454660" y="977265"/>
            <a:ext cx="8241030" cy="521970"/>
          </a:xfrm>
          <a:prstGeom prst="rect">
            <a:avLst/>
          </a:prstGeom>
          <a:noFill/>
        </p:spPr>
        <p:txBody>
          <a:bodyPr wrap="square" rtlCol="0" anchor="t">
            <a:spAutoFit/>
          </a:bodyPr>
          <a:lstStyle/>
          <a:p>
            <a:pPr algn="just"/>
            <a:r>
              <a:rPr lang="zh-CN" altLang="en-US" sz="2800" b="1" dirty="0">
                <a:gradFill>
                  <a:gsLst>
                    <a:gs pos="0">
                      <a:srgbClr val="012D86"/>
                    </a:gs>
                    <a:gs pos="100000">
                      <a:srgbClr val="0E2557"/>
                    </a:gs>
                  </a:gsLst>
                  <a:lin scaled="0"/>
                </a:gradFill>
                <a:latin typeface="楷体" panose="02010609060101010101" charset="-122"/>
                <a:ea typeface="楷体" panose="02010609060101010101" charset="-122"/>
                <a:sym typeface="+mn-ea"/>
              </a:rPr>
              <a:t>科学哲学：</a:t>
            </a:r>
            <a:r>
              <a:rPr lang="zh-CN" altLang="en-US" sz="2800" b="1" dirty="0">
                <a:solidFill>
                  <a:srgbClr val="7030A0"/>
                </a:solidFill>
                <a:latin typeface="楷体" panose="02010609060101010101" charset="-122"/>
                <a:ea typeface="楷体" panose="02010609060101010101" charset="-122"/>
                <a:sym typeface="+mn-ea"/>
              </a:rPr>
              <a:t>过程比结果更重要</a:t>
            </a:r>
          </a:p>
        </p:txBody>
      </p:sp>
      <p:sp>
        <p:nvSpPr>
          <p:cNvPr id="7" name="文本框 6"/>
          <p:cNvSpPr txBox="1"/>
          <p:nvPr/>
        </p:nvSpPr>
        <p:spPr>
          <a:xfrm>
            <a:off x="532765" y="1808480"/>
            <a:ext cx="8067675" cy="2489200"/>
          </a:xfrm>
          <a:prstGeom prst="rect">
            <a:avLst/>
          </a:prstGeom>
          <a:noFill/>
        </p:spPr>
        <p:txBody>
          <a:bodyPr wrap="square" rtlCol="0" anchor="t">
            <a:spAutoFit/>
          </a:bodyPr>
          <a:lstStyle/>
          <a:p>
            <a:pPr indent="609600" algn="just">
              <a:lnSpc>
                <a:spcPct val="130000"/>
              </a:lnSpc>
              <a:extLst>
                <a:ext uri="{35155182-B16C-46BC-9424-99874614C6A1}">
                  <wpsdc:indentchars xmlns:wpsdc="http://www.wps.cn/officeDocument/2017/drawingmlCustomData" xmlns="" val="200" checksum="4158780845"/>
                </a:ext>
              </a:extLst>
            </a:pPr>
            <a:r>
              <a:rPr lang="zh-CN" altLang="en-US" sz="2400" b="1" dirty="0">
                <a:solidFill>
                  <a:srgbClr val="0065AC"/>
                </a:solidFill>
                <a:latin typeface="楷体" panose="02010609060101010101" charset="-122"/>
                <a:ea typeface="楷体" panose="02010609060101010101" charset="-122"/>
                <a:cs typeface="楷体" panose="02010609060101010101" charset="-122"/>
                <a:sym typeface="+mn-ea"/>
              </a:rPr>
              <a:t>仙农编码定理解决了纠错码的存在性问题，虽然仙农当时未能构造出一个纠错码，但是从此之后纠错编码的研究与应用开始了前所未有的发展，人们一直在不停的努力解决构造性问题。为了接近信息传输率的上限，已经提出了很多的纠错编码技术。</a:t>
            </a:r>
          </a:p>
        </p:txBody>
      </p:sp>
      <p:sp>
        <p:nvSpPr>
          <p:cNvPr id="9" name="文本框 8"/>
          <p:cNvSpPr txBox="1"/>
          <p:nvPr/>
        </p:nvSpPr>
        <p:spPr>
          <a:xfrm>
            <a:off x="433070" y="4504690"/>
            <a:ext cx="8067675" cy="1050290"/>
          </a:xfrm>
          <a:prstGeom prst="rect">
            <a:avLst/>
          </a:prstGeom>
          <a:noFill/>
        </p:spPr>
        <p:txBody>
          <a:bodyPr wrap="square" rtlCol="0" anchor="t">
            <a:spAutoFit/>
          </a:bodyPr>
          <a:lstStyle/>
          <a:p>
            <a:pPr indent="609600" algn="just">
              <a:lnSpc>
                <a:spcPct val="130000"/>
              </a:lnSpc>
              <a:extLst>
                <a:ext uri="{35155182-B16C-46BC-9424-99874614C6A1}">
                  <wpsdc:indentchars xmlns:wpsdc="http://www.wps.cn/officeDocument/2017/drawingmlCustomData" xmlns="" val="200" checksum="4158780845"/>
                </a:ext>
              </a:extLst>
            </a:pPr>
            <a:r>
              <a:rPr lang="zh-CN" altLang="en-US" sz="2400" b="1" dirty="0">
                <a:solidFill>
                  <a:srgbClr val="0065AC"/>
                </a:solidFill>
                <a:latin typeface="楷体" panose="02010609060101010101" charset="-122"/>
                <a:ea typeface="楷体" panose="02010609060101010101" charset="-122"/>
                <a:cs typeface="楷体" panose="02010609060101010101" charset="-122"/>
                <a:sym typeface="+mn-ea"/>
              </a:rPr>
              <a:t>我们从仙农</a:t>
            </a:r>
            <a:r>
              <a:rPr lang="en-US" altLang="zh-CN" sz="2400" b="1" dirty="0">
                <a:solidFill>
                  <a:srgbClr val="0065AC"/>
                </a:solidFill>
                <a:latin typeface="Times New Roman" panose="02020603050405020304" pitchFamily="18" charset="0"/>
                <a:ea typeface="楷体" panose="02010609060101010101" charset="-122"/>
                <a:cs typeface="Times New Roman" panose="02020603050405020304" pitchFamily="18" charset="0"/>
                <a:sym typeface="+mn-ea"/>
              </a:rPr>
              <a:t>(1916-2001)</a:t>
            </a:r>
            <a:r>
              <a:rPr lang="zh-CN" altLang="en-US" sz="2400" b="1" dirty="0">
                <a:solidFill>
                  <a:srgbClr val="0065AC"/>
                </a:solidFill>
                <a:latin typeface="楷体" panose="02010609060101010101" charset="-122"/>
                <a:ea typeface="楷体" panose="02010609060101010101" charset="-122"/>
                <a:cs typeface="楷体" panose="02010609060101010101" charset="-122"/>
                <a:sym typeface="+mn-ea"/>
              </a:rPr>
              <a:t>生平故事中得到一个启示：</a:t>
            </a:r>
            <a:r>
              <a:rPr lang="zh-CN" altLang="en-US" sz="2400" b="1" dirty="0">
                <a:solidFill>
                  <a:srgbClr val="FF0000"/>
                </a:solidFill>
                <a:latin typeface="楷体" panose="02010609060101010101" charset="-122"/>
                <a:ea typeface="楷体" panose="02010609060101010101" charset="-122"/>
                <a:cs typeface="楷体" panose="02010609060101010101" charset="-122"/>
                <a:sym typeface="+mn-ea"/>
              </a:rPr>
              <a:t>富有创造性的富有成果的生活也可以是快乐的生活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信道纠错码的应用</a:t>
            </a:r>
          </a:p>
        </p:txBody>
      </p:sp>
      <p:sp>
        <p:nvSpPr>
          <p:cNvPr id="17410" name="内容占位符 2"/>
          <p:cNvSpPr>
            <a:spLocks noGrp="1" noRot="1"/>
          </p:cNvSpPr>
          <p:nvPr>
            <p:ph idx="1"/>
          </p:nvPr>
        </p:nvSpPr>
        <p:spPr>
          <a:xfrm>
            <a:off x="262890" y="931545"/>
            <a:ext cx="8550910" cy="2529840"/>
          </a:xfrm>
        </p:spPr>
        <p:txBody>
          <a:bodyPr anchor="t" anchorCtr="0"/>
          <a:lstStyle/>
          <a:p>
            <a:pPr latinLnBrk="0">
              <a:lnSpc>
                <a:spcPct val="110000"/>
              </a:lnSpc>
              <a:spcBef>
                <a:spcPts val="0"/>
              </a:spcBef>
              <a:spcAft>
                <a:spcPts val="0"/>
              </a:spcAft>
              <a:buClr>
                <a:srgbClr val="000000"/>
              </a:buClr>
            </a:pPr>
            <a:r>
              <a:rPr lang="zh-CN" altLang="en-US" sz="2400" b="1" dirty="0">
                <a:solidFill>
                  <a:srgbClr val="FF0000"/>
                </a:solidFill>
                <a:latin typeface="黑体" panose="02010609060101010101" pitchFamily="49" charset="-122"/>
                <a:ea typeface="黑体" panose="02010609060101010101" pitchFamily="49" charset="-122"/>
              </a:rPr>
              <a:t>通信系统：</a:t>
            </a:r>
            <a:r>
              <a:rPr lang="zh-CN" altLang="en-US" sz="2400" b="1" dirty="0">
                <a:solidFill>
                  <a:schemeClr val="tx1"/>
                </a:solidFill>
                <a:latin typeface="黑体" panose="02010609060101010101" pitchFamily="49" charset="-122"/>
                <a:ea typeface="黑体" panose="02010609060101010101" pitchFamily="49" charset="-122"/>
              </a:rPr>
              <a:t>如卫星、有线和无线的电话通信、军事通信等，利用纠错码来实现可靠通信和敌人的恶意干扰</a:t>
            </a:r>
            <a:endParaRPr lang="zh-CN" altLang="en-US" sz="2400" b="1" dirty="0">
              <a:latin typeface="黑体" panose="02010609060101010101" pitchFamily="49" charset="-122"/>
              <a:ea typeface="黑体" panose="02010609060101010101" pitchFamily="49" charset="-122"/>
            </a:endParaRPr>
          </a:p>
          <a:p>
            <a:pPr latinLnBrk="0">
              <a:lnSpc>
                <a:spcPct val="110000"/>
              </a:lnSpc>
              <a:spcBef>
                <a:spcPts val="0"/>
              </a:spcBef>
              <a:spcAft>
                <a:spcPts val="0"/>
              </a:spcAft>
              <a:buClr>
                <a:srgbClr val="000000"/>
              </a:buClr>
            </a:pPr>
            <a:r>
              <a:rPr lang="zh-CN" altLang="en-US" sz="2400" b="1" dirty="0">
                <a:solidFill>
                  <a:srgbClr val="FF0000"/>
                </a:solidFill>
                <a:latin typeface="黑体" panose="02010609060101010101" pitchFamily="49" charset="-122"/>
                <a:ea typeface="黑体" panose="02010609060101010101" pitchFamily="49" charset="-122"/>
              </a:rPr>
              <a:t>计算机系统：</a:t>
            </a:r>
            <a:r>
              <a:rPr lang="zh-CN" altLang="en-US" sz="2400" b="1" dirty="0">
                <a:solidFill>
                  <a:schemeClr val="tx1"/>
                </a:solidFill>
                <a:latin typeface="黑体" panose="02010609060101010101" pitchFamily="49" charset="-122"/>
                <a:ea typeface="黑体" panose="02010609060101010101" pitchFamily="49" charset="-122"/>
              </a:rPr>
              <a:t>如计算机存储器、数字磁带、磁盘、光盘、数字逻辑电路中</a:t>
            </a:r>
            <a:endParaRPr lang="zh-CN" altLang="en-US" sz="2400" b="1" dirty="0">
              <a:latin typeface="黑体" panose="02010609060101010101" pitchFamily="49" charset="-122"/>
              <a:ea typeface="黑体" panose="02010609060101010101" pitchFamily="49" charset="-122"/>
            </a:endParaRPr>
          </a:p>
          <a:p>
            <a:pPr latinLnBrk="0">
              <a:lnSpc>
                <a:spcPct val="110000"/>
              </a:lnSpc>
              <a:spcBef>
                <a:spcPts val="0"/>
              </a:spcBef>
              <a:spcAft>
                <a:spcPts val="0"/>
              </a:spcAft>
              <a:buClr>
                <a:srgbClr val="000000"/>
              </a:buClr>
            </a:pPr>
            <a:r>
              <a:rPr lang="zh-CN" altLang="en-US" sz="2400" b="1" dirty="0">
                <a:solidFill>
                  <a:srgbClr val="FF0000"/>
                </a:solidFill>
                <a:latin typeface="黑体" panose="02010609060101010101" pitchFamily="49" charset="-122"/>
                <a:ea typeface="黑体" panose="02010609060101010101" pitchFamily="49" charset="-122"/>
              </a:rPr>
              <a:t>商业领域：</a:t>
            </a:r>
            <a:r>
              <a:rPr lang="zh-CN" altLang="en-US" sz="2400" b="1" dirty="0">
                <a:solidFill>
                  <a:schemeClr val="tx1"/>
                </a:solidFill>
                <a:latin typeface="黑体" panose="02010609060101010101" pitchFamily="49" charset="-122"/>
                <a:ea typeface="黑体" panose="02010609060101010101" pitchFamily="49" charset="-122"/>
              </a:rPr>
              <a:t>如条形码，在运输、仓储、超级市场管理等物流行业获得了广泛的应用</a:t>
            </a:r>
          </a:p>
        </p:txBody>
      </p:sp>
      <p:sp>
        <p:nvSpPr>
          <p:cNvPr id="7" name="矩形 6"/>
          <p:cNvSpPr/>
          <p:nvPr>
            <p:custDataLst>
              <p:tags r:id="rId1"/>
            </p:custDataLst>
          </p:nvPr>
        </p:nvSpPr>
        <p:spPr>
          <a:xfrm>
            <a:off x="1159881" y="4212844"/>
            <a:ext cx="1256893" cy="257901"/>
          </a:xfrm>
          <a:prstGeom prst="rect">
            <a:avLst/>
          </a:prstGeom>
          <a:solidFill>
            <a:srgbClr val="4276AA"/>
          </a:solidFill>
          <a:ln>
            <a:noFill/>
          </a:ln>
        </p:spPr>
        <p:txBody>
          <a:bodyPr vert="horz" wrap="square" lIns="67500" tIns="35100" rIns="67500" bIns="35100" numCol="1" anchor="t" anchorCtr="0" compatLnSpc="1">
            <a:normAutofit fontScale="92500" lnSpcReduction="20000"/>
          </a:bodyPr>
          <a:lstStyle/>
          <a:p>
            <a:pPr algn="ctr" defTabSz="913765">
              <a:lnSpc>
                <a:spcPct val="120000"/>
              </a:lnSpc>
            </a:pPr>
            <a:r>
              <a:rPr lang="en-US" sz="1350" b="1" dirty="0">
                <a:solidFill>
                  <a:srgbClr val="FFFFFF"/>
                </a:solidFill>
                <a:latin typeface="Times New Roman" panose="02020603050405020304" pitchFamily="18" charset="0"/>
                <a:ea typeface="微软雅黑" panose="020B0503020204020204" charset="-122"/>
                <a:cs typeface="Times New Roman" panose="02020603050405020304" pitchFamily="18" charset="0"/>
              </a:rPr>
              <a:t>1G</a:t>
            </a:r>
          </a:p>
        </p:txBody>
      </p:sp>
      <p:sp>
        <p:nvSpPr>
          <p:cNvPr id="8" name="矩形 7"/>
          <p:cNvSpPr/>
          <p:nvPr>
            <p:custDataLst>
              <p:tags r:id="rId2"/>
            </p:custDataLst>
          </p:nvPr>
        </p:nvSpPr>
        <p:spPr>
          <a:xfrm>
            <a:off x="2415224" y="4212844"/>
            <a:ext cx="1256893" cy="257901"/>
          </a:xfrm>
          <a:prstGeom prst="rect">
            <a:avLst/>
          </a:prstGeom>
          <a:solidFill>
            <a:srgbClr val="15889F"/>
          </a:solidFill>
          <a:ln>
            <a:noFill/>
          </a:ln>
        </p:spPr>
        <p:txBody>
          <a:bodyPr vert="horz" wrap="square" lIns="67500" tIns="35100" rIns="67500" bIns="35100" numCol="1" anchor="t" anchorCtr="0" compatLnSpc="1">
            <a:normAutofit fontScale="92500" lnSpcReduction="20000"/>
          </a:bodyPr>
          <a:lstStyle/>
          <a:p>
            <a:pPr algn="ctr" defTabSz="913765">
              <a:lnSpc>
                <a:spcPct val="120000"/>
              </a:lnSpc>
            </a:pPr>
            <a:r>
              <a:rPr lang="en-US" sz="1350" b="1" dirty="0">
                <a:solidFill>
                  <a:srgbClr val="FFFFFF"/>
                </a:solidFill>
                <a:latin typeface="Times New Roman" panose="02020603050405020304" pitchFamily="18" charset="0"/>
                <a:ea typeface="微软雅黑" panose="020B0503020204020204" charset="-122"/>
                <a:cs typeface="Times New Roman" panose="02020603050405020304" pitchFamily="18" charset="0"/>
              </a:rPr>
              <a:t>2G</a:t>
            </a:r>
          </a:p>
        </p:txBody>
      </p:sp>
      <p:sp>
        <p:nvSpPr>
          <p:cNvPr id="9" name="矩形 8"/>
          <p:cNvSpPr/>
          <p:nvPr>
            <p:custDataLst>
              <p:tags r:id="rId3"/>
            </p:custDataLst>
          </p:nvPr>
        </p:nvSpPr>
        <p:spPr>
          <a:xfrm>
            <a:off x="3664775" y="4212844"/>
            <a:ext cx="1256893" cy="257901"/>
          </a:xfrm>
          <a:prstGeom prst="rect">
            <a:avLst/>
          </a:prstGeom>
          <a:solidFill>
            <a:srgbClr val="3FA592"/>
          </a:solidFill>
          <a:ln>
            <a:noFill/>
          </a:ln>
        </p:spPr>
        <p:txBody>
          <a:bodyPr vert="horz" wrap="square" lIns="67500" tIns="35100" rIns="67500" bIns="35100" numCol="1" anchor="t" anchorCtr="0" compatLnSpc="1">
            <a:normAutofit fontScale="92500" lnSpcReduction="20000"/>
          </a:bodyPr>
          <a:lstStyle/>
          <a:p>
            <a:pPr algn="ctr" defTabSz="913765">
              <a:lnSpc>
                <a:spcPct val="120000"/>
              </a:lnSpc>
            </a:pPr>
            <a:r>
              <a:rPr lang="en-US" sz="1350" b="1">
                <a:solidFill>
                  <a:srgbClr val="FFFFFF"/>
                </a:solidFill>
                <a:latin typeface="Times New Roman" panose="02020603050405020304" pitchFamily="18" charset="0"/>
                <a:ea typeface="微软雅黑" panose="020B0503020204020204" charset="-122"/>
                <a:cs typeface="Times New Roman" panose="02020603050405020304" pitchFamily="18" charset="0"/>
              </a:rPr>
              <a:t>3G</a:t>
            </a:r>
          </a:p>
        </p:txBody>
      </p:sp>
      <p:sp>
        <p:nvSpPr>
          <p:cNvPr id="10" name="矩形 9"/>
          <p:cNvSpPr/>
          <p:nvPr>
            <p:custDataLst>
              <p:tags r:id="rId4"/>
            </p:custDataLst>
          </p:nvPr>
        </p:nvSpPr>
        <p:spPr>
          <a:xfrm>
            <a:off x="4915439" y="4212844"/>
            <a:ext cx="1256893" cy="257901"/>
          </a:xfrm>
          <a:prstGeom prst="rect">
            <a:avLst/>
          </a:prstGeom>
          <a:solidFill>
            <a:srgbClr val="5066A3"/>
          </a:solidFill>
          <a:ln>
            <a:noFill/>
          </a:ln>
        </p:spPr>
        <p:txBody>
          <a:bodyPr vert="horz" wrap="square" lIns="67500" tIns="35100" rIns="67500" bIns="35100" numCol="1" anchor="t" anchorCtr="0" compatLnSpc="1">
            <a:normAutofit fontScale="92500" lnSpcReduction="20000"/>
          </a:bodyPr>
          <a:lstStyle/>
          <a:p>
            <a:pPr algn="ctr" defTabSz="913765">
              <a:lnSpc>
                <a:spcPct val="120000"/>
              </a:lnSpc>
            </a:pPr>
            <a:r>
              <a:rPr lang="en-US" sz="1350" b="1" dirty="0">
                <a:solidFill>
                  <a:srgbClr val="FFFFFF"/>
                </a:solidFill>
                <a:latin typeface="Times New Roman" panose="02020603050405020304" pitchFamily="18" charset="0"/>
                <a:ea typeface="微软雅黑" panose="020B0503020204020204" charset="-122"/>
                <a:cs typeface="Times New Roman" panose="02020603050405020304" pitchFamily="18" charset="0"/>
              </a:rPr>
              <a:t>4G</a:t>
            </a:r>
          </a:p>
        </p:txBody>
      </p:sp>
      <p:sp>
        <p:nvSpPr>
          <p:cNvPr id="11" name="箭头: 五边形 10"/>
          <p:cNvSpPr/>
          <p:nvPr>
            <p:custDataLst>
              <p:tags r:id="rId5"/>
            </p:custDataLst>
          </p:nvPr>
        </p:nvSpPr>
        <p:spPr>
          <a:xfrm>
            <a:off x="7425777" y="4212844"/>
            <a:ext cx="1256893" cy="257901"/>
          </a:xfrm>
          <a:prstGeom prst="homePlate">
            <a:avLst/>
          </a:prstGeom>
          <a:solidFill>
            <a:srgbClr val="305590"/>
          </a:solidFill>
          <a:ln>
            <a:noFill/>
          </a:ln>
        </p:spPr>
        <p:txBody>
          <a:bodyPr vert="horz" wrap="square" lIns="67500" tIns="35100" rIns="67500" bIns="35100" numCol="1" anchor="t" anchorCtr="0" compatLnSpc="1">
            <a:normAutofit fontScale="92500" lnSpcReduction="20000"/>
          </a:bodyPr>
          <a:lstStyle/>
          <a:p>
            <a:pPr algn="ctr" defTabSz="913765">
              <a:lnSpc>
                <a:spcPct val="120000"/>
              </a:lnSpc>
            </a:pPr>
            <a:r>
              <a:rPr lang="en-US" sz="1350" b="1">
                <a:solidFill>
                  <a:srgbClr val="FFFFFF"/>
                </a:solidFill>
                <a:latin typeface="Times New Roman" panose="02020603050405020304" pitchFamily="18" charset="0"/>
                <a:ea typeface="微软雅黑" panose="020B0503020204020204" charset="-122"/>
                <a:cs typeface="Times New Roman" panose="02020603050405020304" pitchFamily="18" charset="0"/>
              </a:rPr>
              <a:t>6G</a:t>
            </a:r>
            <a:endParaRPr lang="en-US" sz="1350" b="1" dirty="0">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7" name="文本框 16"/>
          <p:cNvSpPr txBox="1"/>
          <p:nvPr>
            <p:custDataLst>
              <p:tags r:id="rId6"/>
            </p:custDataLst>
          </p:nvPr>
        </p:nvSpPr>
        <p:spPr>
          <a:xfrm>
            <a:off x="1247085" y="4789706"/>
            <a:ext cx="1082485" cy="1018912"/>
          </a:xfrm>
          <a:prstGeom prst="rect">
            <a:avLst/>
          </a:prstGeom>
          <a:noFill/>
        </p:spPr>
        <p:txBody>
          <a:bodyPr wrap="square" lIns="67500" tIns="35100" rIns="67500" bIns="35100" rtlCol="0">
            <a:normAutofit/>
          </a:bodyPr>
          <a:lstStyle/>
          <a:p>
            <a:pPr algn="ctr" defTabSz="571500">
              <a:lnSpc>
                <a:spcPct val="120000"/>
              </a:lnSpc>
              <a:spcAft>
                <a:spcPts val="625"/>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打电话</a:t>
            </a:r>
          </a:p>
        </p:txBody>
      </p:sp>
      <p:sp>
        <p:nvSpPr>
          <p:cNvPr id="18" name="Rectangle 24"/>
          <p:cNvSpPr>
            <a:spLocks noChangeArrowheads="1"/>
          </p:cNvSpPr>
          <p:nvPr>
            <p:custDataLst>
              <p:tags r:id="rId7"/>
            </p:custDataLst>
          </p:nvPr>
        </p:nvSpPr>
        <p:spPr bwMode="auto">
          <a:xfrm>
            <a:off x="1247085" y="4510381"/>
            <a:ext cx="1082485" cy="2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b" anchorCtr="0">
            <a:normAutofit fontScale="72500"/>
          </a:bodyPr>
          <a:lstStyle/>
          <a:p>
            <a:pPr algn="ctr">
              <a:lnSpc>
                <a:spcPct val="120000"/>
              </a:lnSpc>
              <a:spcBef>
                <a:spcPts val="395"/>
              </a:spcBef>
            </a:pPr>
            <a:r>
              <a:rPr lang="zh-CN" altLang="en-US" sz="1350" b="1" spc="300">
                <a:solidFill>
                  <a:srgbClr val="000000">
                    <a:lumMod val="75000"/>
                    <a:lumOff val="25000"/>
                  </a:srgbClr>
                </a:solidFill>
                <a:latin typeface="Arial" panose="020B0604020202020204" pitchFamily="34" charset="0"/>
                <a:ea typeface="微软雅黑" panose="020B0503020204020204" charset="-122"/>
              </a:rPr>
              <a:t>模拟语音</a:t>
            </a:r>
          </a:p>
        </p:txBody>
      </p:sp>
      <p:sp>
        <p:nvSpPr>
          <p:cNvPr id="19" name="文本框 18"/>
          <p:cNvSpPr txBox="1"/>
          <p:nvPr>
            <p:custDataLst>
              <p:tags r:id="rId8"/>
            </p:custDataLst>
          </p:nvPr>
        </p:nvSpPr>
        <p:spPr>
          <a:xfrm>
            <a:off x="2500264" y="4789706"/>
            <a:ext cx="1082485" cy="1018912"/>
          </a:xfrm>
          <a:prstGeom prst="rect">
            <a:avLst/>
          </a:prstGeom>
          <a:noFill/>
        </p:spPr>
        <p:txBody>
          <a:bodyPr wrap="square" lIns="67500" tIns="35100" rIns="67500" bIns="35100" rtlCol="0">
            <a:normAutofit/>
          </a:bodyPr>
          <a:lstStyle/>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打电话、发短信</a:t>
            </a:r>
          </a:p>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低速数据业务</a:t>
            </a:r>
          </a:p>
        </p:txBody>
      </p:sp>
      <p:sp>
        <p:nvSpPr>
          <p:cNvPr id="20" name="Rectangle 24"/>
          <p:cNvSpPr>
            <a:spLocks noChangeArrowheads="1"/>
          </p:cNvSpPr>
          <p:nvPr>
            <p:custDataLst>
              <p:tags r:id="rId9"/>
            </p:custDataLst>
          </p:nvPr>
        </p:nvSpPr>
        <p:spPr bwMode="auto">
          <a:xfrm>
            <a:off x="2500264" y="4510381"/>
            <a:ext cx="1082485" cy="2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b" anchorCtr="0">
            <a:normAutofit fontScale="72500"/>
          </a:bodyPr>
          <a:lstStyle/>
          <a:p>
            <a:pPr algn="ctr">
              <a:lnSpc>
                <a:spcPct val="120000"/>
              </a:lnSpc>
              <a:spcBef>
                <a:spcPts val="395"/>
              </a:spcBef>
            </a:pPr>
            <a:r>
              <a:rPr lang="zh-CN" altLang="en-US" sz="1350" b="1" spc="300">
                <a:solidFill>
                  <a:srgbClr val="000000">
                    <a:lumMod val="75000"/>
                    <a:lumOff val="25000"/>
                  </a:srgbClr>
                </a:solidFill>
                <a:latin typeface="Arial" panose="020B0604020202020204" pitchFamily="34" charset="0"/>
                <a:ea typeface="微软雅黑" panose="020B0503020204020204" charset="-122"/>
              </a:rPr>
              <a:t>数字语音</a:t>
            </a:r>
          </a:p>
        </p:txBody>
      </p:sp>
      <p:sp>
        <p:nvSpPr>
          <p:cNvPr id="21" name="文本框 20"/>
          <p:cNvSpPr txBox="1"/>
          <p:nvPr>
            <p:custDataLst>
              <p:tags r:id="rId10"/>
            </p:custDataLst>
          </p:nvPr>
        </p:nvSpPr>
        <p:spPr>
          <a:xfrm>
            <a:off x="3753443" y="4789706"/>
            <a:ext cx="1082485" cy="1018912"/>
          </a:xfrm>
          <a:prstGeom prst="rect">
            <a:avLst/>
          </a:prstGeom>
          <a:noFill/>
        </p:spPr>
        <p:txBody>
          <a:bodyPr wrap="square" lIns="67500" tIns="35100" rIns="67500" bIns="35100" rtlCol="0">
            <a:normAutofit/>
          </a:bodyPr>
          <a:lstStyle/>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发短信、互联网</a:t>
            </a:r>
          </a:p>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高速数据业务</a:t>
            </a:r>
          </a:p>
        </p:txBody>
      </p:sp>
      <p:sp>
        <p:nvSpPr>
          <p:cNvPr id="22" name="Rectangle 24"/>
          <p:cNvSpPr>
            <a:spLocks noChangeArrowheads="1"/>
          </p:cNvSpPr>
          <p:nvPr>
            <p:custDataLst>
              <p:tags r:id="rId11"/>
            </p:custDataLst>
          </p:nvPr>
        </p:nvSpPr>
        <p:spPr bwMode="auto">
          <a:xfrm>
            <a:off x="3753443" y="4510381"/>
            <a:ext cx="1082485" cy="2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b" anchorCtr="0">
            <a:normAutofit fontScale="72500"/>
          </a:bodyPr>
          <a:lstStyle/>
          <a:p>
            <a:pPr algn="ctr">
              <a:lnSpc>
                <a:spcPct val="120000"/>
              </a:lnSpc>
              <a:spcBef>
                <a:spcPts val="395"/>
              </a:spcBef>
            </a:pPr>
            <a:r>
              <a:rPr lang="zh-CN" altLang="en-US" sz="1350" b="1" spc="300">
                <a:solidFill>
                  <a:srgbClr val="000000">
                    <a:lumMod val="75000"/>
                    <a:lumOff val="25000"/>
                  </a:srgbClr>
                </a:solidFill>
                <a:latin typeface="Arial" panose="020B0604020202020204" pitchFamily="34" charset="0"/>
                <a:ea typeface="微软雅黑" panose="020B0503020204020204" charset="-122"/>
              </a:rPr>
              <a:t>移动宽带</a:t>
            </a:r>
          </a:p>
        </p:txBody>
      </p:sp>
      <p:sp>
        <p:nvSpPr>
          <p:cNvPr id="23" name="文本框 22"/>
          <p:cNvSpPr txBox="1"/>
          <p:nvPr>
            <p:custDataLst>
              <p:tags r:id="rId12"/>
            </p:custDataLst>
          </p:nvPr>
        </p:nvSpPr>
        <p:spPr>
          <a:xfrm>
            <a:off x="5006622" y="4789706"/>
            <a:ext cx="1082485" cy="1018912"/>
          </a:xfrm>
          <a:prstGeom prst="rect">
            <a:avLst/>
          </a:prstGeom>
          <a:noFill/>
        </p:spPr>
        <p:txBody>
          <a:bodyPr wrap="square" lIns="67500" tIns="35100" rIns="67500" bIns="35100" rtlCol="0">
            <a:normAutofit/>
          </a:bodyPr>
          <a:lstStyle/>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短信、互联网</a:t>
            </a:r>
          </a:p>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看电影</a:t>
            </a:r>
          </a:p>
        </p:txBody>
      </p:sp>
      <p:sp>
        <p:nvSpPr>
          <p:cNvPr id="24" name="Rectangle 24"/>
          <p:cNvSpPr>
            <a:spLocks noChangeArrowheads="1"/>
          </p:cNvSpPr>
          <p:nvPr>
            <p:custDataLst>
              <p:tags r:id="rId13"/>
            </p:custDataLst>
          </p:nvPr>
        </p:nvSpPr>
        <p:spPr bwMode="auto">
          <a:xfrm>
            <a:off x="5006622" y="4510381"/>
            <a:ext cx="1082485" cy="2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b" anchorCtr="0">
            <a:normAutofit fontScale="72500"/>
          </a:bodyPr>
          <a:lstStyle/>
          <a:p>
            <a:pPr algn="ctr">
              <a:lnSpc>
                <a:spcPct val="120000"/>
              </a:lnSpc>
              <a:spcBef>
                <a:spcPts val="395"/>
              </a:spcBef>
            </a:pPr>
            <a:r>
              <a:rPr lang="zh-CN" altLang="en-US" sz="1350" b="1" spc="300">
                <a:solidFill>
                  <a:srgbClr val="000000">
                    <a:lumMod val="75000"/>
                    <a:lumOff val="25000"/>
                  </a:srgbClr>
                </a:solidFill>
                <a:latin typeface="Arial" panose="020B0604020202020204" pitchFamily="34" charset="0"/>
                <a:ea typeface="微软雅黑" panose="020B0503020204020204" charset="-122"/>
              </a:rPr>
              <a:t>移动互联网</a:t>
            </a:r>
          </a:p>
        </p:txBody>
      </p:sp>
      <p:sp>
        <p:nvSpPr>
          <p:cNvPr id="25" name="文本框 24"/>
          <p:cNvSpPr txBox="1"/>
          <p:nvPr>
            <p:custDataLst>
              <p:tags r:id="rId14"/>
            </p:custDataLst>
          </p:nvPr>
        </p:nvSpPr>
        <p:spPr>
          <a:xfrm>
            <a:off x="6089015" y="4789805"/>
            <a:ext cx="1583055" cy="1018540"/>
          </a:xfrm>
          <a:prstGeom prst="rect">
            <a:avLst/>
          </a:prstGeom>
          <a:noFill/>
        </p:spPr>
        <p:txBody>
          <a:bodyPr wrap="square" lIns="67500" tIns="35100" rIns="67500" bIns="35100" rtlCol="0">
            <a:normAutofit/>
          </a:bodyPr>
          <a:lstStyle/>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短信、互联网</a:t>
            </a:r>
          </a:p>
          <a:p>
            <a:pPr algn="ctr" defTabSz="571500">
              <a:lnSpc>
                <a:spcPct val="100000"/>
              </a:lnSpc>
              <a:spcAft>
                <a:spcPts val="600"/>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超高清视频、智能家居</a:t>
            </a:r>
          </a:p>
        </p:txBody>
      </p:sp>
      <p:sp>
        <p:nvSpPr>
          <p:cNvPr id="26" name="Rectangle 24"/>
          <p:cNvSpPr>
            <a:spLocks noChangeArrowheads="1"/>
          </p:cNvSpPr>
          <p:nvPr>
            <p:custDataLst>
              <p:tags r:id="rId15"/>
            </p:custDataLst>
          </p:nvPr>
        </p:nvSpPr>
        <p:spPr bwMode="auto">
          <a:xfrm>
            <a:off x="6259801" y="4510381"/>
            <a:ext cx="1082485" cy="2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b" anchorCtr="0">
            <a:normAutofit fontScale="72500"/>
          </a:bodyPr>
          <a:lstStyle/>
          <a:p>
            <a:pPr algn="ctr">
              <a:lnSpc>
                <a:spcPct val="120000"/>
              </a:lnSpc>
              <a:spcBef>
                <a:spcPts val="395"/>
              </a:spcBef>
            </a:pPr>
            <a:r>
              <a:rPr lang="zh-CN" altLang="en-US" sz="1350" b="1" spc="300">
                <a:solidFill>
                  <a:srgbClr val="000000">
                    <a:lumMod val="75000"/>
                    <a:lumOff val="25000"/>
                  </a:srgbClr>
                </a:solidFill>
                <a:latin typeface="Arial" panose="020B0604020202020204" pitchFamily="34" charset="0"/>
                <a:ea typeface="微软雅黑" panose="020B0503020204020204" charset="-122"/>
              </a:rPr>
              <a:t>物联网</a:t>
            </a:r>
          </a:p>
        </p:txBody>
      </p:sp>
      <p:sp>
        <p:nvSpPr>
          <p:cNvPr id="37" name="矩形 36"/>
          <p:cNvSpPr/>
          <p:nvPr>
            <p:custDataLst>
              <p:tags r:id="rId16"/>
            </p:custDataLst>
          </p:nvPr>
        </p:nvSpPr>
        <p:spPr>
          <a:xfrm>
            <a:off x="6168409" y="4212844"/>
            <a:ext cx="1256893" cy="257901"/>
          </a:xfrm>
          <a:prstGeom prst="rect">
            <a:avLst/>
          </a:prstGeom>
          <a:solidFill>
            <a:srgbClr val="5E5CA2"/>
          </a:solidFill>
          <a:ln>
            <a:noFill/>
          </a:ln>
        </p:spPr>
        <p:txBody>
          <a:bodyPr vert="horz" wrap="square" lIns="67500" tIns="35100" rIns="67500" bIns="35100" numCol="1" anchor="t" anchorCtr="0" compatLnSpc="1">
            <a:normAutofit fontScale="92500" lnSpcReduction="20000"/>
          </a:bodyPr>
          <a:lstStyle/>
          <a:p>
            <a:pPr algn="ctr" defTabSz="913765">
              <a:lnSpc>
                <a:spcPct val="120000"/>
              </a:lnSpc>
            </a:pPr>
            <a:r>
              <a:rPr lang="en-US" sz="1350" b="1">
                <a:solidFill>
                  <a:srgbClr val="FFFFFF"/>
                </a:solidFill>
                <a:latin typeface="Times New Roman" panose="02020603050405020304" pitchFamily="18" charset="0"/>
                <a:ea typeface="微软雅黑" panose="020B0503020204020204" charset="-122"/>
                <a:cs typeface="Times New Roman" panose="02020603050405020304" pitchFamily="18" charset="0"/>
              </a:rPr>
              <a:t>5G</a:t>
            </a:r>
            <a:endParaRPr lang="en-US" sz="1350" b="1" dirty="0">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9" name="文本框 38"/>
          <p:cNvSpPr txBox="1"/>
          <p:nvPr>
            <p:custDataLst>
              <p:tags r:id="rId17"/>
            </p:custDataLst>
          </p:nvPr>
        </p:nvSpPr>
        <p:spPr>
          <a:xfrm>
            <a:off x="7512980" y="4789706"/>
            <a:ext cx="1082485" cy="1018912"/>
          </a:xfrm>
          <a:prstGeom prst="rect">
            <a:avLst/>
          </a:prstGeom>
          <a:noFill/>
        </p:spPr>
        <p:txBody>
          <a:bodyPr wrap="square" lIns="67500" tIns="35100" rIns="67500" bIns="35100" rtlCol="0">
            <a:normAutofit/>
          </a:bodyPr>
          <a:lstStyle/>
          <a:p>
            <a:pPr algn="ctr" defTabSz="571500">
              <a:lnSpc>
                <a:spcPct val="120000"/>
              </a:lnSpc>
              <a:spcAft>
                <a:spcPts val="625"/>
              </a:spcAft>
            </a:pPr>
            <a:r>
              <a:rPr lang="zh-CN" altLang="en-US" sz="900" spc="150">
                <a:solidFill>
                  <a:srgbClr val="FFFFFF">
                    <a:lumMod val="50000"/>
                  </a:srgbClr>
                </a:solidFill>
                <a:latin typeface="Arial" panose="020B0604020202020204" pitchFamily="34" charset="0"/>
                <a:ea typeface="微软雅黑" panose="020B0503020204020204" charset="-122"/>
                <a:cs typeface="微软雅黑" panose="020B0503020204020204" charset="-122"/>
              </a:rPr>
              <a:t>正在研发</a:t>
            </a:r>
          </a:p>
        </p:txBody>
      </p:sp>
      <p:sp>
        <p:nvSpPr>
          <p:cNvPr id="40" name="Rectangle 24"/>
          <p:cNvSpPr>
            <a:spLocks noChangeArrowheads="1"/>
          </p:cNvSpPr>
          <p:nvPr>
            <p:custDataLst>
              <p:tags r:id="rId18"/>
            </p:custDataLst>
          </p:nvPr>
        </p:nvSpPr>
        <p:spPr bwMode="auto">
          <a:xfrm>
            <a:off x="7512980" y="4510381"/>
            <a:ext cx="1082485" cy="2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b" anchorCtr="0">
            <a:normAutofit fontScale="72500"/>
          </a:bodyPr>
          <a:lstStyle/>
          <a:p>
            <a:pPr algn="ctr">
              <a:lnSpc>
                <a:spcPct val="120000"/>
              </a:lnSpc>
              <a:spcBef>
                <a:spcPts val="395"/>
              </a:spcBef>
            </a:pPr>
            <a:r>
              <a:rPr lang="zh-CN" altLang="en-US" sz="1350" b="1" spc="300">
                <a:solidFill>
                  <a:srgbClr val="000000">
                    <a:lumMod val="75000"/>
                    <a:lumOff val="25000"/>
                  </a:srgbClr>
                </a:solidFill>
                <a:latin typeface="Arial" panose="020B0604020202020204" pitchFamily="34" charset="0"/>
                <a:ea typeface="微软雅黑" panose="020B0503020204020204" charset="-122"/>
              </a:rPr>
              <a:t>？</a:t>
            </a:r>
          </a:p>
        </p:txBody>
      </p:sp>
      <p:graphicFrame>
        <p:nvGraphicFramePr>
          <p:cNvPr id="12" name="对象 11"/>
          <p:cNvGraphicFramePr/>
          <p:nvPr/>
        </p:nvGraphicFramePr>
        <p:xfrm>
          <a:off x="1678940" y="3872230"/>
          <a:ext cx="343535" cy="317500"/>
        </p:xfrm>
        <a:graphic>
          <a:graphicData uri="http://schemas.openxmlformats.org/presentationml/2006/ole">
            <mc:AlternateContent xmlns:mc="http://schemas.openxmlformats.org/markup-compatibility/2006">
              <mc:Choice xmlns:v="urn:schemas-microsoft-com:vml" Requires="v">
                <p:oleObj r:id="rId20" imgW="342900" imgH="317500" progId="Paint.Picture">
                  <p:embed/>
                </p:oleObj>
              </mc:Choice>
              <mc:Fallback>
                <p:oleObj r:id="rId20" imgW="342900" imgH="317500" progId="Paint.Picture">
                  <p:embed/>
                  <p:pic>
                    <p:nvPicPr>
                      <p:cNvPr id="0" name="图片 27"/>
                      <p:cNvPicPr/>
                      <p:nvPr/>
                    </p:nvPicPr>
                    <p:blipFill>
                      <a:blip r:embed="rId21"/>
                      <a:stretch>
                        <a:fillRect/>
                      </a:stretch>
                    </p:blipFill>
                    <p:spPr>
                      <a:xfrm>
                        <a:off x="1678940" y="3872230"/>
                        <a:ext cx="343535" cy="317500"/>
                      </a:xfrm>
                      <a:prstGeom prst="rect">
                        <a:avLst/>
                      </a:prstGeom>
                    </p:spPr>
                  </p:pic>
                </p:oleObj>
              </mc:Fallback>
            </mc:AlternateContent>
          </a:graphicData>
        </a:graphic>
      </p:graphicFrame>
      <p:graphicFrame>
        <p:nvGraphicFramePr>
          <p:cNvPr id="42" name="对象 41"/>
          <p:cNvGraphicFramePr/>
          <p:nvPr/>
        </p:nvGraphicFramePr>
        <p:xfrm>
          <a:off x="2943225" y="3630295"/>
          <a:ext cx="234950" cy="559435"/>
        </p:xfrm>
        <a:graphic>
          <a:graphicData uri="http://schemas.openxmlformats.org/presentationml/2006/ole">
            <mc:AlternateContent xmlns:mc="http://schemas.openxmlformats.org/markup-compatibility/2006">
              <mc:Choice xmlns:v="urn:schemas-microsoft-com:vml" Requires="v">
                <p:oleObj r:id="rId22" imgW="234950" imgH="558800" progId="Paint.Picture">
                  <p:embed/>
                </p:oleObj>
              </mc:Choice>
              <mc:Fallback>
                <p:oleObj r:id="rId22" imgW="234950" imgH="558800" progId="Paint.Picture">
                  <p:embed/>
                  <p:pic>
                    <p:nvPicPr>
                      <p:cNvPr id="0" name="图片 42"/>
                      <p:cNvPicPr/>
                      <p:nvPr/>
                    </p:nvPicPr>
                    <p:blipFill>
                      <a:blip r:embed="rId23"/>
                      <a:stretch>
                        <a:fillRect/>
                      </a:stretch>
                    </p:blipFill>
                    <p:spPr>
                      <a:xfrm>
                        <a:off x="2943225" y="3630295"/>
                        <a:ext cx="234950" cy="559435"/>
                      </a:xfrm>
                      <a:prstGeom prst="rect">
                        <a:avLst/>
                      </a:prstGeom>
                    </p:spPr>
                  </p:pic>
                </p:oleObj>
              </mc:Fallback>
            </mc:AlternateContent>
          </a:graphicData>
        </a:graphic>
      </p:graphicFrame>
      <p:graphicFrame>
        <p:nvGraphicFramePr>
          <p:cNvPr id="44" name="对象 43"/>
          <p:cNvGraphicFramePr/>
          <p:nvPr/>
        </p:nvGraphicFramePr>
        <p:xfrm>
          <a:off x="4176395" y="3662045"/>
          <a:ext cx="279400" cy="527685"/>
        </p:xfrm>
        <a:graphic>
          <a:graphicData uri="http://schemas.openxmlformats.org/presentationml/2006/ole">
            <mc:AlternateContent xmlns:mc="http://schemas.openxmlformats.org/markup-compatibility/2006">
              <mc:Choice xmlns:v="urn:schemas-microsoft-com:vml" Requires="v">
                <p:oleObj r:id="rId24" imgW="279400" imgH="527050" progId="Paint.Picture">
                  <p:embed/>
                </p:oleObj>
              </mc:Choice>
              <mc:Fallback>
                <p:oleObj r:id="rId24" imgW="279400" imgH="527050" progId="Paint.Picture">
                  <p:embed/>
                  <p:pic>
                    <p:nvPicPr>
                      <p:cNvPr id="0" name="图片 44"/>
                      <p:cNvPicPr/>
                      <p:nvPr/>
                    </p:nvPicPr>
                    <p:blipFill>
                      <a:blip r:embed="rId25"/>
                      <a:stretch>
                        <a:fillRect/>
                      </a:stretch>
                    </p:blipFill>
                    <p:spPr>
                      <a:xfrm>
                        <a:off x="4176395" y="3662045"/>
                        <a:ext cx="279400" cy="527685"/>
                      </a:xfrm>
                      <a:prstGeom prst="rect">
                        <a:avLst/>
                      </a:prstGeom>
                    </p:spPr>
                  </p:pic>
                </p:oleObj>
              </mc:Fallback>
            </mc:AlternateContent>
          </a:graphicData>
        </a:graphic>
      </p:graphicFrame>
      <p:graphicFrame>
        <p:nvGraphicFramePr>
          <p:cNvPr id="46" name="对象 45"/>
          <p:cNvGraphicFramePr/>
          <p:nvPr/>
        </p:nvGraphicFramePr>
        <p:xfrm>
          <a:off x="5402580" y="3649980"/>
          <a:ext cx="305435" cy="539750"/>
        </p:xfrm>
        <a:graphic>
          <a:graphicData uri="http://schemas.openxmlformats.org/presentationml/2006/ole">
            <mc:AlternateContent xmlns:mc="http://schemas.openxmlformats.org/markup-compatibility/2006">
              <mc:Choice xmlns:v="urn:schemas-microsoft-com:vml" Requires="v">
                <p:oleObj r:id="rId26" imgW="304800" imgH="539750" progId="Paint.Picture">
                  <p:embed/>
                </p:oleObj>
              </mc:Choice>
              <mc:Fallback>
                <p:oleObj r:id="rId26" imgW="304800" imgH="539750" progId="Paint.Picture">
                  <p:embed/>
                  <p:pic>
                    <p:nvPicPr>
                      <p:cNvPr id="0" name="图片 46"/>
                      <p:cNvPicPr/>
                      <p:nvPr/>
                    </p:nvPicPr>
                    <p:blipFill>
                      <a:blip r:embed="rId27"/>
                      <a:stretch>
                        <a:fillRect/>
                      </a:stretch>
                    </p:blipFill>
                    <p:spPr>
                      <a:xfrm>
                        <a:off x="5402580" y="3649980"/>
                        <a:ext cx="305435" cy="539750"/>
                      </a:xfrm>
                      <a:prstGeom prst="rect">
                        <a:avLst/>
                      </a:prstGeom>
                    </p:spPr>
                  </p:pic>
                </p:oleObj>
              </mc:Fallback>
            </mc:AlternateContent>
          </a:graphicData>
        </a:graphic>
      </p:graphicFrame>
      <p:graphicFrame>
        <p:nvGraphicFramePr>
          <p:cNvPr id="48" name="对象 47"/>
          <p:cNvGraphicFramePr/>
          <p:nvPr/>
        </p:nvGraphicFramePr>
        <p:xfrm>
          <a:off x="6458585" y="3610610"/>
          <a:ext cx="615315" cy="579120"/>
        </p:xfrm>
        <a:graphic>
          <a:graphicData uri="http://schemas.openxmlformats.org/presentationml/2006/ole">
            <mc:AlternateContent xmlns:mc="http://schemas.openxmlformats.org/markup-compatibility/2006">
              <mc:Choice xmlns:v="urn:schemas-microsoft-com:vml" Requires="v">
                <p:oleObj r:id="rId28" imgW="825500" imgH="838200" progId="Paint.Picture">
                  <p:embed/>
                </p:oleObj>
              </mc:Choice>
              <mc:Fallback>
                <p:oleObj r:id="rId28" imgW="825500" imgH="838200" progId="Paint.Picture">
                  <p:embed/>
                  <p:pic>
                    <p:nvPicPr>
                      <p:cNvPr id="0" name="图片 48"/>
                      <p:cNvPicPr/>
                      <p:nvPr/>
                    </p:nvPicPr>
                    <p:blipFill>
                      <a:blip r:embed="rId29"/>
                      <a:stretch>
                        <a:fillRect/>
                      </a:stretch>
                    </p:blipFill>
                    <p:spPr>
                      <a:xfrm>
                        <a:off x="6458585" y="3610610"/>
                        <a:ext cx="615315" cy="579120"/>
                      </a:xfrm>
                      <a:prstGeom prst="rect">
                        <a:avLst/>
                      </a:prstGeom>
                    </p:spPr>
                  </p:pic>
                </p:oleObj>
              </mc:Fallback>
            </mc:AlternateContent>
          </a:graphicData>
        </a:graphic>
      </p:graphicFrame>
      <p:graphicFrame>
        <p:nvGraphicFramePr>
          <p:cNvPr id="50" name="对象 49"/>
          <p:cNvGraphicFramePr/>
          <p:nvPr/>
        </p:nvGraphicFramePr>
        <p:xfrm>
          <a:off x="7781290" y="3677920"/>
          <a:ext cx="499745" cy="511810"/>
        </p:xfrm>
        <a:graphic>
          <a:graphicData uri="http://schemas.openxmlformats.org/presentationml/2006/ole">
            <mc:AlternateContent xmlns:mc="http://schemas.openxmlformats.org/markup-compatibility/2006">
              <mc:Choice xmlns:v="urn:schemas-microsoft-com:vml" Requires="v">
                <p:oleObj r:id="rId30" imgW="1695450" imgH="1657350" progId="Paint.Picture">
                  <p:embed/>
                </p:oleObj>
              </mc:Choice>
              <mc:Fallback>
                <p:oleObj r:id="rId30" imgW="1695450" imgH="1657350" progId="Paint.Picture">
                  <p:embed/>
                  <p:pic>
                    <p:nvPicPr>
                      <p:cNvPr id="0" name="图片 50"/>
                      <p:cNvPicPr/>
                      <p:nvPr/>
                    </p:nvPicPr>
                    <p:blipFill>
                      <a:blip r:embed="rId31"/>
                      <a:stretch>
                        <a:fillRect/>
                      </a:stretch>
                    </p:blipFill>
                    <p:spPr>
                      <a:xfrm>
                        <a:off x="7781290" y="3677920"/>
                        <a:ext cx="499745" cy="511810"/>
                      </a:xfrm>
                      <a:prstGeom prst="rect">
                        <a:avLst/>
                      </a:prstGeom>
                    </p:spPr>
                  </p:pic>
                </p:oleObj>
              </mc:Fallback>
            </mc:AlternateContent>
          </a:graphicData>
        </a:graphic>
      </p:graphicFrame>
      <p:cxnSp>
        <p:nvCxnSpPr>
          <p:cNvPr id="53" name="直接箭头连接符 52"/>
          <p:cNvCxnSpPr/>
          <p:nvPr/>
        </p:nvCxnSpPr>
        <p:spPr>
          <a:xfrm>
            <a:off x="152400" y="5339715"/>
            <a:ext cx="8763000" cy="0"/>
          </a:xfrm>
          <a:prstGeom prst="straightConnector1">
            <a:avLst/>
          </a:prstGeom>
          <a:noFill/>
          <a:ln>
            <a:gradFill>
              <a:gsLst>
                <a:gs pos="0">
                  <a:srgbClr val="FE4444"/>
                </a:gs>
                <a:gs pos="100000">
                  <a:srgbClr val="832B2B"/>
                </a:gs>
              </a:gsLst>
            </a:gradFill>
            <a:tailEnd type="arrow"/>
          </a:ln>
        </p:spPr>
      </p:cxnSp>
      <p:sp>
        <p:nvSpPr>
          <p:cNvPr id="56" name="椭圆 55"/>
          <p:cNvSpPr/>
          <p:nvPr/>
        </p:nvSpPr>
        <p:spPr>
          <a:xfrm>
            <a:off x="1749425"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7" name="椭圆 56"/>
          <p:cNvSpPr/>
          <p:nvPr/>
        </p:nvSpPr>
        <p:spPr>
          <a:xfrm>
            <a:off x="4218940"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8" name="椭圆 57"/>
          <p:cNvSpPr/>
          <p:nvPr/>
        </p:nvSpPr>
        <p:spPr>
          <a:xfrm>
            <a:off x="667385"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9" name="椭圆 58"/>
          <p:cNvSpPr/>
          <p:nvPr/>
        </p:nvSpPr>
        <p:spPr>
          <a:xfrm>
            <a:off x="6712585"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0" name="椭圆 59"/>
          <p:cNvSpPr/>
          <p:nvPr/>
        </p:nvSpPr>
        <p:spPr>
          <a:xfrm>
            <a:off x="8072755"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1" name="椭圆 60"/>
          <p:cNvSpPr/>
          <p:nvPr/>
        </p:nvSpPr>
        <p:spPr>
          <a:xfrm>
            <a:off x="3085465"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2" name="椭圆 61"/>
          <p:cNvSpPr/>
          <p:nvPr/>
        </p:nvSpPr>
        <p:spPr>
          <a:xfrm>
            <a:off x="5503545" y="528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3" name="文本框 62"/>
          <p:cNvSpPr txBox="1"/>
          <p:nvPr/>
        </p:nvSpPr>
        <p:spPr>
          <a:xfrm>
            <a:off x="1489710" y="5348605"/>
            <a:ext cx="792480" cy="337185"/>
          </a:xfrm>
          <a:prstGeom prst="rect">
            <a:avLst/>
          </a:prstGeom>
          <a:noFill/>
        </p:spPr>
        <p:txBody>
          <a:bodyPr wrap="square" rtlCol="0" anchor="t">
            <a:spAutoFit/>
          </a:bodyPr>
          <a:lstStyle/>
          <a:p>
            <a:r>
              <a:rPr lang="en-US" altLang="zh-CN" sz="1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1980s</a:t>
            </a:r>
          </a:p>
        </p:txBody>
      </p:sp>
      <p:sp>
        <p:nvSpPr>
          <p:cNvPr id="64" name="文本框 63"/>
          <p:cNvSpPr txBox="1"/>
          <p:nvPr/>
        </p:nvSpPr>
        <p:spPr>
          <a:xfrm>
            <a:off x="2825750" y="5348605"/>
            <a:ext cx="792480" cy="337185"/>
          </a:xfrm>
          <a:prstGeom prst="rect">
            <a:avLst/>
          </a:prstGeom>
          <a:noFill/>
        </p:spPr>
        <p:txBody>
          <a:bodyPr wrap="square" rtlCol="0" anchor="t">
            <a:spAutoFit/>
          </a:bodyPr>
          <a:lstStyle/>
          <a:p>
            <a:r>
              <a:rPr lang="en-US" altLang="zh-CN" sz="1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1990s</a:t>
            </a:r>
          </a:p>
        </p:txBody>
      </p:sp>
      <p:sp>
        <p:nvSpPr>
          <p:cNvPr id="66" name="文本框 65"/>
          <p:cNvSpPr txBox="1"/>
          <p:nvPr/>
        </p:nvSpPr>
        <p:spPr>
          <a:xfrm>
            <a:off x="4010660" y="5348605"/>
            <a:ext cx="792480" cy="337185"/>
          </a:xfrm>
          <a:prstGeom prst="rect">
            <a:avLst/>
          </a:prstGeom>
          <a:noFill/>
        </p:spPr>
        <p:txBody>
          <a:bodyPr wrap="square" rtlCol="0" anchor="t">
            <a:spAutoFit/>
          </a:bodyPr>
          <a:lstStyle/>
          <a:p>
            <a:r>
              <a:rPr lang="en-US" altLang="zh-CN" sz="1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2000s</a:t>
            </a:r>
          </a:p>
        </p:txBody>
      </p:sp>
      <p:sp>
        <p:nvSpPr>
          <p:cNvPr id="67" name="文本框 66"/>
          <p:cNvSpPr txBox="1"/>
          <p:nvPr/>
        </p:nvSpPr>
        <p:spPr>
          <a:xfrm>
            <a:off x="5271135" y="5348605"/>
            <a:ext cx="792480" cy="337185"/>
          </a:xfrm>
          <a:prstGeom prst="rect">
            <a:avLst/>
          </a:prstGeom>
          <a:noFill/>
        </p:spPr>
        <p:txBody>
          <a:bodyPr wrap="square" rtlCol="0" anchor="t">
            <a:spAutoFit/>
          </a:bodyPr>
          <a:lstStyle/>
          <a:p>
            <a:r>
              <a:rPr lang="en-US" altLang="zh-CN" sz="1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2010s</a:t>
            </a:r>
          </a:p>
        </p:txBody>
      </p:sp>
      <p:sp>
        <p:nvSpPr>
          <p:cNvPr id="68" name="文本框 67"/>
          <p:cNvSpPr txBox="1"/>
          <p:nvPr/>
        </p:nvSpPr>
        <p:spPr>
          <a:xfrm>
            <a:off x="6456045" y="5348605"/>
            <a:ext cx="792480" cy="337185"/>
          </a:xfrm>
          <a:prstGeom prst="rect">
            <a:avLst/>
          </a:prstGeom>
          <a:noFill/>
        </p:spPr>
        <p:txBody>
          <a:bodyPr wrap="square" rtlCol="0" anchor="t">
            <a:spAutoFit/>
          </a:bodyPr>
          <a:lstStyle/>
          <a:p>
            <a:r>
              <a:rPr lang="en-US" altLang="zh-CN" sz="1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2020s</a:t>
            </a:r>
          </a:p>
        </p:txBody>
      </p:sp>
      <p:sp>
        <p:nvSpPr>
          <p:cNvPr id="69" name="文本框 68"/>
          <p:cNvSpPr txBox="1"/>
          <p:nvPr/>
        </p:nvSpPr>
        <p:spPr>
          <a:xfrm>
            <a:off x="407670" y="5348605"/>
            <a:ext cx="792480" cy="337185"/>
          </a:xfrm>
          <a:prstGeom prst="rect">
            <a:avLst/>
          </a:prstGeom>
          <a:noFill/>
        </p:spPr>
        <p:txBody>
          <a:bodyPr wrap="square" rtlCol="0" anchor="t">
            <a:spAutoFit/>
          </a:bodyPr>
          <a:lstStyle/>
          <a:p>
            <a:r>
              <a:rPr lang="en-US" altLang="zh-CN" sz="1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mn-ea"/>
              </a:rPr>
              <a:t>1940s</a:t>
            </a:r>
          </a:p>
        </p:txBody>
      </p:sp>
      <p:sp>
        <p:nvSpPr>
          <p:cNvPr id="70" name="文本框 69"/>
          <p:cNvSpPr txBox="1"/>
          <p:nvPr/>
        </p:nvSpPr>
        <p:spPr>
          <a:xfrm>
            <a:off x="1183005" y="5611495"/>
            <a:ext cx="1327150" cy="521970"/>
          </a:xfrm>
          <a:prstGeom prst="rect">
            <a:avLst/>
          </a:prstGeom>
          <a:noFill/>
        </p:spPr>
        <p:txBody>
          <a:bodyPr wrap="square" rtlCol="0" anchor="t">
            <a:spAutoFit/>
          </a:bodyPr>
          <a:lstStyle/>
          <a:p>
            <a:pPr algn="ctr"/>
            <a:r>
              <a:rPr lang="zh-CN" altLang="en-US" sz="1400" b="1" dirty="0">
                <a:solidFill>
                  <a:srgbClr val="00B0F0"/>
                </a:solidFill>
                <a:latin typeface="黑体" panose="02010609060101010101" pitchFamily="49" charset="-122"/>
                <a:ea typeface="黑体" panose="02010609060101010101" pitchFamily="49" charset="-122"/>
                <a:sym typeface="+mn-ea"/>
              </a:rPr>
              <a:t>模拟技术</a:t>
            </a:r>
          </a:p>
          <a:p>
            <a:pPr algn="ctr"/>
            <a:r>
              <a:rPr lang="zh-CN" altLang="en-US" sz="1400" b="1" dirty="0">
                <a:solidFill>
                  <a:srgbClr val="00B0F0"/>
                </a:solidFill>
                <a:latin typeface="黑体" panose="02010609060101010101" pitchFamily="49" charset="-122"/>
                <a:ea typeface="黑体" panose="02010609060101010101" pitchFamily="49" charset="-122"/>
                <a:sym typeface="+mn-ea"/>
              </a:rPr>
              <a:t>频分多址技术</a:t>
            </a:r>
          </a:p>
        </p:txBody>
      </p:sp>
      <p:sp>
        <p:nvSpPr>
          <p:cNvPr id="71" name="文本框 70"/>
          <p:cNvSpPr txBox="1"/>
          <p:nvPr/>
        </p:nvSpPr>
        <p:spPr>
          <a:xfrm>
            <a:off x="252095" y="5611495"/>
            <a:ext cx="908050" cy="521970"/>
          </a:xfrm>
          <a:prstGeom prst="rect">
            <a:avLst/>
          </a:prstGeom>
          <a:noFill/>
        </p:spPr>
        <p:txBody>
          <a:bodyPr wrap="square" rtlCol="0" anchor="t">
            <a:spAutoFit/>
          </a:bodyPr>
          <a:lstStyle/>
          <a:p>
            <a:pPr algn="ctr"/>
            <a:r>
              <a:rPr lang="zh-CN" altLang="en-US" sz="1400" b="1" dirty="0">
                <a:solidFill>
                  <a:srgbClr val="00B0F0"/>
                </a:solidFill>
                <a:latin typeface="黑体" panose="02010609060101010101" pitchFamily="49" charset="-122"/>
                <a:ea typeface="黑体" panose="02010609060101010101" pitchFamily="49" charset="-122"/>
                <a:sym typeface="+mn-ea"/>
              </a:rPr>
              <a:t>编码理论</a:t>
            </a:r>
          </a:p>
          <a:p>
            <a:pPr algn="ctr"/>
            <a:r>
              <a:rPr lang="zh-CN" altLang="en-US" sz="1400" b="1" dirty="0">
                <a:solidFill>
                  <a:srgbClr val="00B0F0"/>
                </a:solidFill>
                <a:latin typeface="黑体" panose="02010609060101010101" pitchFamily="49" charset="-122"/>
                <a:ea typeface="黑体" panose="02010609060101010101" pitchFamily="49" charset="-122"/>
                <a:sym typeface="+mn-ea"/>
              </a:rPr>
              <a:t>信息论</a:t>
            </a:r>
          </a:p>
        </p:txBody>
      </p:sp>
      <p:sp>
        <p:nvSpPr>
          <p:cNvPr id="72" name="文本框 71"/>
          <p:cNvSpPr txBox="1"/>
          <p:nvPr/>
        </p:nvSpPr>
        <p:spPr>
          <a:xfrm>
            <a:off x="3891280" y="5611495"/>
            <a:ext cx="1022985" cy="521970"/>
          </a:xfrm>
          <a:prstGeom prst="rect">
            <a:avLst/>
          </a:prstGeom>
          <a:noFill/>
        </p:spPr>
        <p:txBody>
          <a:bodyPr wrap="square" rtlCol="0" anchor="t">
            <a:spAutoFit/>
          </a:bodyPr>
          <a:lstStyle/>
          <a:p>
            <a:pPr algn="ctr"/>
            <a:r>
              <a:rPr lang="zh-CN" altLang="en-US" sz="1400" b="1" dirty="0">
                <a:solidFill>
                  <a:srgbClr val="00B0F0"/>
                </a:solidFill>
                <a:latin typeface="黑体" panose="02010609060101010101" pitchFamily="49" charset="-122"/>
                <a:ea typeface="黑体" panose="02010609060101010101" pitchFamily="49" charset="-122"/>
                <a:sym typeface="+mn-ea"/>
              </a:rPr>
              <a:t>码分多址</a:t>
            </a:r>
            <a:endParaRPr lang="en-US" altLang="zh-CN" sz="1400" b="1" dirty="0">
              <a:solidFill>
                <a:srgbClr val="00B0F0"/>
              </a:solidFill>
              <a:latin typeface="黑体" panose="02010609060101010101" pitchFamily="49" charset="-122"/>
              <a:ea typeface="黑体" panose="02010609060101010101" pitchFamily="49" charset="-122"/>
              <a:sym typeface="+mn-ea"/>
            </a:endParaRPr>
          </a:p>
          <a:p>
            <a:pPr algn="ctr"/>
            <a:r>
              <a:rPr lang="en-US" altLang="zh-CN" sz="1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mn-ea"/>
              </a:rPr>
              <a:t>Turbo</a:t>
            </a:r>
            <a:r>
              <a:rPr lang="zh-CN" altLang="en-US" sz="1400" b="1" dirty="0">
                <a:solidFill>
                  <a:srgbClr val="00B0F0"/>
                </a:solidFill>
                <a:latin typeface="黑体" panose="02010609060101010101" pitchFamily="49" charset="-122"/>
                <a:ea typeface="黑体" panose="02010609060101010101" pitchFamily="49" charset="-122"/>
                <a:sym typeface="+mn-ea"/>
              </a:rPr>
              <a:t>码</a:t>
            </a:r>
          </a:p>
        </p:txBody>
      </p:sp>
      <p:sp>
        <p:nvSpPr>
          <p:cNvPr id="73" name="文本框 72"/>
          <p:cNvSpPr txBox="1"/>
          <p:nvPr/>
        </p:nvSpPr>
        <p:spPr>
          <a:xfrm>
            <a:off x="2655570" y="5611495"/>
            <a:ext cx="969010" cy="521970"/>
          </a:xfrm>
          <a:prstGeom prst="rect">
            <a:avLst/>
          </a:prstGeom>
          <a:noFill/>
        </p:spPr>
        <p:txBody>
          <a:bodyPr wrap="square" rtlCol="0" anchor="t">
            <a:spAutoFit/>
          </a:bodyPr>
          <a:lstStyle/>
          <a:p>
            <a:pPr algn="ctr"/>
            <a:r>
              <a:rPr lang="zh-CN" altLang="en-US" sz="1400" b="1" dirty="0">
                <a:solidFill>
                  <a:srgbClr val="00B0F0"/>
                </a:solidFill>
                <a:latin typeface="黑体" panose="02010609060101010101" pitchFamily="49" charset="-122"/>
                <a:ea typeface="黑体" panose="02010609060101010101" pitchFamily="49" charset="-122"/>
                <a:sym typeface="+mn-ea"/>
              </a:rPr>
              <a:t>时分多址</a:t>
            </a:r>
          </a:p>
          <a:p>
            <a:pPr algn="ctr"/>
            <a:r>
              <a:rPr lang="zh-CN" altLang="en-US" sz="1400" b="1" dirty="0">
                <a:solidFill>
                  <a:srgbClr val="00B0F0"/>
                </a:solidFill>
                <a:latin typeface="黑体" panose="02010609060101010101" pitchFamily="49" charset="-122"/>
                <a:ea typeface="黑体" panose="02010609060101010101" pitchFamily="49" charset="-122"/>
                <a:sym typeface="+mn-ea"/>
              </a:rPr>
              <a:t>卷积码</a:t>
            </a:r>
          </a:p>
        </p:txBody>
      </p:sp>
      <p:sp>
        <p:nvSpPr>
          <p:cNvPr id="74" name="文本框 73"/>
          <p:cNvSpPr txBox="1"/>
          <p:nvPr/>
        </p:nvSpPr>
        <p:spPr>
          <a:xfrm>
            <a:off x="6297295" y="5611495"/>
            <a:ext cx="1012190" cy="521970"/>
          </a:xfrm>
          <a:prstGeom prst="rect">
            <a:avLst/>
          </a:prstGeom>
          <a:noFill/>
        </p:spPr>
        <p:txBody>
          <a:bodyPr wrap="square" rtlCol="0" anchor="t">
            <a:spAutoFit/>
          </a:bodyPr>
          <a:lstStyle/>
          <a:p>
            <a:pPr algn="ctr"/>
            <a:r>
              <a:rPr lang="zh-CN" altLang="en-US" sz="1400" b="1" dirty="0">
                <a:solidFill>
                  <a:srgbClr val="00B0F0"/>
                </a:solidFill>
                <a:latin typeface="黑体" panose="02010609060101010101" pitchFamily="49" charset="-122"/>
                <a:ea typeface="黑体" panose="02010609060101010101" pitchFamily="49" charset="-122"/>
                <a:sym typeface="+mn-ea"/>
              </a:rPr>
              <a:t>极化码</a:t>
            </a:r>
          </a:p>
          <a:p>
            <a:pPr algn="ctr"/>
            <a:r>
              <a:rPr lang="en-US" altLang="zh-CN" sz="1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mn-ea"/>
              </a:rPr>
              <a:t>LDPC</a:t>
            </a:r>
            <a:r>
              <a:rPr lang="zh-CN" altLang="en-US" sz="1400" b="1" dirty="0">
                <a:solidFill>
                  <a:srgbClr val="00B0F0"/>
                </a:solidFill>
                <a:latin typeface="黑体" panose="02010609060101010101" pitchFamily="49" charset="-122"/>
                <a:ea typeface="黑体" panose="02010609060101010101" pitchFamily="49" charset="-122"/>
                <a:sym typeface="+mn-ea"/>
              </a:rPr>
              <a:t>码</a:t>
            </a:r>
          </a:p>
        </p:txBody>
      </p:sp>
      <p:sp>
        <p:nvSpPr>
          <p:cNvPr id="75" name="文本框 74"/>
          <p:cNvSpPr txBox="1"/>
          <p:nvPr/>
        </p:nvSpPr>
        <p:spPr>
          <a:xfrm>
            <a:off x="4931410" y="5611495"/>
            <a:ext cx="1449705" cy="521970"/>
          </a:xfrm>
          <a:prstGeom prst="rect">
            <a:avLst/>
          </a:prstGeom>
          <a:noFill/>
        </p:spPr>
        <p:txBody>
          <a:bodyPr wrap="square" rtlCol="0" anchor="t">
            <a:spAutoFit/>
          </a:bodyPr>
          <a:lstStyle/>
          <a:p>
            <a:pPr algn="ctr"/>
            <a:r>
              <a:rPr lang="zh-CN" altLang="en-US" sz="1400" b="1" dirty="0">
                <a:solidFill>
                  <a:srgbClr val="00B0F0"/>
                </a:solidFill>
                <a:latin typeface="黑体" panose="02010609060101010101" pitchFamily="49" charset="-122"/>
                <a:ea typeface="黑体" panose="02010609060101010101" pitchFamily="49" charset="-122"/>
                <a:sym typeface="+mn-ea"/>
              </a:rPr>
              <a:t>正交频分复用</a:t>
            </a:r>
          </a:p>
          <a:p>
            <a:pPr algn="ctr"/>
            <a:r>
              <a:rPr lang="en-US" altLang="zh-CN" sz="1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mn-ea"/>
              </a:rPr>
              <a:t>Turbo</a:t>
            </a:r>
            <a:r>
              <a:rPr lang="zh-CN" altLang="en-US" sz="1400" b="1" dirty="0">
                <a:solidFill>
                  <a:srgbClr val="00B0F0"/>
                </a:solidFill>
                <a:latin typeface="黑体" panose="02010609060101010101" pitchFamily="49" charset="-122"/>
                <a:ea typeface="黑体" panose="02010609060101010101" pitchFamily="49" charset="-122"/>
                <a:sym typeface="+mn-ea"/>
              </a:rPr>
              <a:t>码</a:t>
            </a:r>
          </a:p>
        </p:txBody>
      </p:sp>
      <p:sp>
        <p:nvSpPr>
          <p:cNvPr id="3" name="文本框 114821"/>
          <p:cNvSpPr txBox="1"/>
          <p:nvPr/>
        </p:nvSpPr>
        <p:spPr>
          <a:xfrm>
            <a:off x="2665730" y="6224270"/>
            <a:ext cx="326263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9 </a:t>
            </a:r>
            <a:r>
              <a:rPr lang="en-US" b="1">
                <a:latin typeface="Times New Roman" panose="02020603050405020304" pitchFamily="18" charset="0"/>
                <a:ea typeface="楷体" panose="02010609060101010101" charset="-122"/>
                <a:cs typeface="Times New Roman" panose="02020603050405020304" pitchFamily="18" charset="0"/>
              </a:rPr>
              <a:t>1G-5G</a:t>
            </a:r>
            <a:r>
              <a:rPr lang="zh-CN" altLang="en-US" b="1">
                <a:latin typeface="Times New Roman" panose="02020603050405020304" pitchFamily="18" charset="0"/>
                <a:ea typeface="楷体" panose="02010609060101010101" charset="-122"/>
                <a:cs typeface="Times New Roman" panose="02020603050405020304" pitchFamily="18" charset="0"/>
              </a:rPr>
              <a:t>中使用的编码方法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信息的概念</a:t>
            </a:r>
          </a:p>
        </p:txBody>
      </p:sp>
      <p:sp>
        <p:nvSpPr>
          <p:cNvPr id="78850" name="矩形 210946"/>
          <p:cNvSpPr>
            <a:spLocks noRot="1"/>
          </p:cNvSpPr>
          <p:nvPr/>
        </p:nvSpPr>
        <p:spPr>
          <a:xfrm>
            <a:off x="340995" y="947420"/>
            <a:ext cx="8270240" cy="5262880"/>
          </a:xfrm>
          <a:prstGeom prst="rect">
            <a:avLst/>
          </a:prstGeom>
          <a:noFill/>
          <a:ln w="9525">
            <a:noFill/>
          </a:ln>
        </p:spPr>
        <p:txBody>
          <a:bodyPr anchor="t" anchorCtr="0"/>
          <a:lstStyle/>
          <a:p>
            <a:pPr marL="342900" indent="-342900" algn="just">
              <a:lnSpc>
                <a:spcPct val="125000"/>
              </a:lnSpc>
              <a:spcBef>
                <a:spcPct val="20000"/>
              </a:spcBef>
              <a:buClr>
                <a:srgbClr val="000000"/>
              </a:buClr>
              <a:buSzPct val="65000"/>
              <a:buFont typeface="Wingdings" panose="05000000000000000000" charset="0"/>
              <a:buChar char="Ø"/>
            </a:pPr>
            <a:r>
              <a:rPr lang="en-US" altLang="zh-CN" sz="2400" b="1">
                <a:latin typeface="Times New Roman" panose="02020603050405020304" pitchFamily="18" charset="0"/>
                <a:ea typeface="黑体" panose="02010609060101010101" pitchFamily="49" charset="-122"/>
              </a:rPr>
              <a:t>1948</a:t>
            </a:r>
            <a:r>
              <a:rPr lang="zh-CN" altLang="en-US" sz="2400" b="1" dirty="0">
                <a:latin typeface="Times New Roman" panose="02020603050405020304" pitchFamily="18" charset="0"/>
                <a:ea typeface="黑体" panose="02010609060101010101" pitchFamily="49" charset="-122"/>
              </a:rPr>
              <a:t>年，仙农发表了一篇重要的论文</a:t>
            </a:r>
            <a:r>
              <a:rPr lang="en-US" altLang="zh-CN" sz="2400" b="1">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通信的数学理论</a:t>
            </a:r>
            <a:r>
              <a:rPr lang="en-US" altLang="zh-CN" sz="2400" b="1">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，研究通信系统的实质，对信息作了科学的定义，并进行了定量和定性的描述</a:t>
            </a:r>
          </a:p>
          <a:p>
            <a:pPr marL="342900" indent="-342900" algn="just">
              <a:lnSpc>
                <a:spcPct val="125000"/>
              </a:lnSpc>
              <a:spcBef>
                <a:spcPct val="2000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rPr>
              <a:t>先请读几个句子：</a:t>
            </a:r>
            <a:endParaRPr lang="zh-CN" altLang="en-US" sz="2400" b="1" dirty="0">
              <a:solidFill>
                <a:schemeClr val="folHlink"/>
              </a:solidFill>
              <a:latin typeface="黑体" panose="02010609060101010101" pitchFamily="49" charset="-122"/>
              <a:ea typeface="黑体" panose="02010609060101010101" pitchFamily="49" charset="-122"/>
            </a:endParaRPr>
          </a:p>
          <a:p>
            <a:pPr marL="800100" lvl="2" indent="-342900" algn="just">
              <a:lnSpc>
                <a:spcPct val="115000"/>
              </a:lnSpc>
              <a:buClr>
                <a:srgbClr val="000000"/>
              </a:buClr>
              <a:buSzPct val="65000"/>
              <a:buFont typeface="Wingdings" panose="05000000000000000000" charset="0"/>
              <a:buChar char="p"/>
            </a:pPr>
            <a:r>
              <a:rPr lang="en-US" altLang="zh-CN" sz="2400" b="1" dirty="0">
                <a:latin typeface="黑体" panose="02010609060101010101" pitchFamily="49" charset="-122"/>
                <a:ea typeface="黑体" panose="02010609060101010101" pitchFamily="49" charset="-122"/>
              </a:rPr>
              <a:t> </a:t>
            </a:r>
            <a:r>
              <a:rPr lang="zh-CN" altLang="en-US" sz="2400" b="1" dirty="0">
                <a:solidFill>
                  <a:srgbClr val="00B0F0"/>
                </a:solidFill>
                <a:latin typeface="黑体" panose="02010609060101010101" pitchFamily="49" charset="-122"/>
                <a:ea typeface="黑体" panose="02010609060101010101" pitchFamily="49" charset="-122"/>
              </a:rPr>
              <a:t>明天，太阳从东方升起</a:t>
            </a:r>
          </a:p>
          <a:p>
            <a:pPr marL="800100" lvl="2" indent="-342900" algn="just">
              <a:lnSpc>
                <a:spcPct val="115000"/>
              </a:lnSpc>
              <a:buClr>
                <a:srgbClr val="000000"/>
              </a:buClr>
              <a:buSzPct val="65000"/>
              <a:buFont typeface="Wingdings" panose="05000000000000000000" charset="0"/>
              <a:buChar char="p"/>
            </a:pPr>
            <a:r>
              <a:rPr lang="en-US" altLang="zh-CN" sz="2400" b="1" dirty="0">
                <a:solidFill>
                  <a:srgbClr val="00B0F0"/>
                </a:solidFill>
                <a:latin typeface="黑体" panose="02010609060101010101" pitchFamily="49" charset="-122"/>
                <a:ea typeface="黑体" panose="02010609060101010101" pitchFamily="49" charset="-122"/>
              </a:rPr>
              <a:t> </a:t>
            </a:r>
            <a:r>
              <a:rPr lang="zh-CN" altLang="en-US" sz="2400" b="1" dirty="0">
                <a:solidFill>
                  <a:srgbClr val="00B0F0"/>
                </a:solidFill>
                <a:latin typeface="黑体" panose="02010609060101010101" pitchFamily="49" charset="-122"/>
                <a:ea typeface="黑体" panose="02010609060101010101" pitchFamily="49" charset="-122"/>
              </a:rPr>
              <a:t>电话铃声将会在一个小时之内响</a:t>
            </a:r>
          </a:p>
          <a:p>
            <a:pPr marL="800100" lvl="2" indent="-342900" algn="just">
              <a:lnSpc>
                <a:spcPct val="115000"/>
              </a:lnSpc>
              <a:buClr>
                <a:srgbClr val="000000"/>
              </a:buClr>
              <a:buSzPct val="65000"/>
              <a:buFont typeface="Wingdings" panose="05000000000000000000" charset="0"/>
              <a:buChar char="p"/>
            </a:pPr>
            <a:r>
              <a:rPr lang="en-US" altLang="zh-CN" sz="2400" b="1" dirty="0">
                <a:solidFill>
                  <a:srgbClr val="00B0F0"/>
                </a:solidFill>
                <a:latin typeface="黑体" panose="02010609060101010101" pitchFamily="49" charset="-122"/>
                <a:ea typeface="黑体" panose="02010609060101010101" pitchFamily="49" charset="-122"/>
              </a:rPr>
              <a:t> </a:t>
            </a:r>
            <a:r>
              <a:rPr lang="zh-CN" altLang="en-US" sz="2400" b="1" dirty="0">
                <a:solidFill>
                  <a:srgbClr val="00B0F0"/>
                </a:solidFill>
                <a:latin typeface="黑体" panose="02010609060101010101" pitchFamily="49" charset="-122"/>
                <a:ea typeface="黑体" panose="02010609060101010101" pitchFamily="49" charset="-122"/>
              </a:rPr>
              <a:t>这个冬天，哈尔滨将下雨</a:t>
            </a:r>
            <a:endParaRPr lang="zh-CN" altLang="en-US" sz="2400" b="1" dirty="0">
              <a:latin typeface="黑体" panose="02010609060101010101" pitchFamily="49" charset="-122"/>
              <a:ea typeface="黑体" panose="02010609060101010101" pitchFamily="49" charset="-122"/>
            </a:endParaRPr>
          </a:p>
          <a:p>
            <a:pPr marL="342900" indent="-342900" algn="just">
              <a:lnSpc>
                <a:spcPct val="125000"/>
              </a:lnSpc>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一个句子中所含信息的多少，同句子中所表达的事件出现的概率有关：</a:t>
            </a:r>
            <a:r>
              <a:rPr lang="zh-CN" altLang="en-US" sz="2400" b="1" dirty="0">
                <a:solidFill>
                  <a:srgbClr val="FF0000"/>
                </a:solidFill>
                <a:latin typeface="黑体" panose="02010609060101010101" pitchFamily="49" charset="-122"/>
                <a:ea typeface="黑体" panose="02010609060101010101" pitchFamily="49" charset="-122"/>
              </a:rPr>
              <a:t>呈现相反的关系</a:t>
            </a:r>
            <a:endParaRPr lang="zh-CN" altLang="en-US" sz="2400" b="1" dirty="0">
              <a:solidFill>
                <a:schemeClr val="folHlink"/>
              </a:solidFill>
              <a:latin typeface="黑体" panose="02010609060101010101" pitchFamily="49" charset="-122"/>
              <a:ea typeface="黑体" panose="02010609060101010101" pitchFamily="49" charset="-122"/>
            </a:endParaRPr>
          </a:p>
          <a:p>
            <a:pPr marL="342900" indent="-342900" algn="just">
              <a:lnSpc>
                <a:spcPct val="125000"/>
              </a:lnSpc>
              <a:spcBef>
                <a:spcPct val="20000"/>
              </a:spcBef>
              <a:buClr>
                <a:srgbClr val="000000"/>
              </a:buClr>
              <a:buSzPct val="65000"/>
              <a:buFont typeface="Wingdings" panose="05000000000000000000" charset="0"/>
              <a:buChar char="Ø"/>
            </a:pPr>
            <a:r>
              <a:rPr lang="zh-CN" altLang="en-US" sz="2400" b="1" dirty="0">
                <a:solidFill>
                  <a:srgbClr val="FF0000"/>
                </a:solidFill>
                <a:latin typeface="黑体" panose="02010609060101010101" pitchFamily="49" charset="-122"/>
                <a:ea typeface="黑体" panose="02010609060101010101" pitchFamily="49" charset="-122"/>
              </a:rPr>
              <a:t>仙农对于信息的定义：</a:t>
            </a:r>
            <a:r>
              <a:rPr lang="zh-CN" altLang="en-US" sz="2400" b="1" dirty="0">
                <a:latin typeface="黑体" panose="02010609060101010101" pitchFamily="49" charset="-122"/>
                <a:ea typeface="黑体" panose="02010609060101010101" pitchFamily="49" charset="-122"/>
              </a:rPr>
              <a:t>信息是事物运动状态或存在方式不确定性的描述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525" y="4393565"/>
            <a:ext cx="8293100" cy="202692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自信息的概念</a:t>
            </a:r>
          </a:p>
        </p:txBody>
      </p:sp>
      <p:sp>
        <p:nvSpPr>
          <p:cNvPr id="79874" name="矩形 211970"/>
          <p:cNvSpPr>
            <a:spLocks noRot="1"/>
          </p:cNvSpPr>
          <p:nvPr/>
        </p:nvSpPr>
        <p:spPr>
          <a:xfrm>
            <a:off x="192405" y="877570"/>
            <a:ext cx="8684895" cy="3444240"/>
          </a:xfrm>
          <a:prstGeom prst="rect">
            <a:avLst/>
          </a:prstGeom>
          <a:noFill/>
          <a:ln w="9525">
            <a:noFill/>
          </a:ln>
        </p:spPr>
        <p:txBody>
          <a:bodyPr anchor="t" anchorCtr="0"/>
          <a:lstStyle/>
          <a:p>
            <a:pPr marL="533400" indent="-533400">
              <a:lnSpc>
                <a:spcPct val="130000"/>
              </a:lnSpc>
              <a:spcBef>
                <a:spcPts val="0"/>
              </a:spcBef>
              <a:buClr>
                <a:srgbClr val="000000"/>
              </a:buClr>
              <a:buSzPct val="65000"/>
              <a:buFont typeface="Wingdings" panose="05000000000000000000" charset="0"/>
              <a:buChar char="Ø"/>
            </a:pPr>
            <a:r>
              <a:rPr lang="zh-CN" altLang="en-US" sz="2400" b="1" dirty="0">
                <a:solidFill>
                  <a:srgbClr val="FF0000"/>
                </a:solidFill>
                <a:latin typeface="黑体" panose="02010609060101010101" pitchFamily="49" charset="-122"/>
                <a:ea typeface="黑体" panose="02010609060101010101" pitchFamily="49" charset="-122"/>
                <a:sym typeface="+mn-ea"/>
              </a:rPr>
              <a:t>自信息</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考虑离散随机变量</a:t>
            </a:r>
            <a:r>
              <a:rPr lang="en-US" altLang="zh-CN" sz="2400" b="1" i="1">
                <a:latin typeface="Times New Roman" panose="02020603050405020304" pitchFamily="18" charset="0"/>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，其样本空间为</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a:t>
            </a:r>
            <a:r>
              <a:rPr lang="en-US" altLang="zh-CN" sz="2400" b="1" i="1" baseline="-25000">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 </a:t>
            </a:r>
            <a:r>
              <a:rPr lang="en-US" altLang="zh-CN" sz="2400" b="1" i="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=1, 2,…,</a:t>
            </a:r>
            <a:r>
              <a:rPr lang="en-US" altLang="zh-CN" sz="2400" b="1" i="1">
                <a:latin typeface="Times New Roman" panose="02020603050405020304" pitchFamily="18" charset="0"/>
                <a:ea typeface="黑体" panose="02010609060101010101" pitchFamily="49" charset="-122"/>
              </a:rPr>
              <a:t>n</a:t>
            </a:r>
            <a:r>
              <a:rPr lang="en-US" altLang="zh-CN" sz="2400" b="1">
                <a:latin typeface="Times New Roman" panose="02020603050405020304" pitchFamily="18" charset="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，则事件</a:t>
            </a:r>
            <a:r>
              <a:rPr lang="en-US" altLang="zh-CN" sz="2400" b="1" i="1">
                <a:latin typeface="Times New Roman" panose="02020603050405020304" pitchFamily="18" charset="0"/>
                <a:ea typeface="黑体" panose="02010609060101010101" pitchFamily="49" charset="-122"/>
              </a:rPr>
              <a:t>X=x</a:t>
            </a:r>
            <a:r>
              <a:rPr lang="en-US" altLang="zh-CN" sz="2400" b="1" i="1" baseline="-25000">
                <a:latin typeface="Times New Roman" panose="02020603050405020304" pitchFamily="18" charset="0"/>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的自信息的定义为</a:t>
            </a:r>
          </a:p>
          <a:p>
            <a:pPr marL="533400" indent="-533400">
              <a:lnSpc>
                <a:spcPct val="130000"/>
              </a:lnSpc>
              <a:spcBef>
                <a:spcPts val="0"/>
              </a:spcBef>
              <a:buClr>
                <a:srgbClr val="000000"/>
              </a:buClr>
              <a:buSzPct val="65000"/>
              <a:buFont typeface="Wingdings" panose="05000000000000000000" charset="0"/>
              <a:buChar char="Ø"/>
            </a:pPr>
            <a:endParaRPr lang="zh-CN" altLang="en-US" sz="2400" b="1" dirty="0">
              <a:latin typeface="黑体" panose="02010609060101010101" pitchFamily="49" charset="-122"/>
              <a:ea typeface="黑体" panose="02010609060101010101" pitchFamily="49" charset="-122"/>
            </a:endParaRPr>
          </a:p>
          <a:p>
            <a:pPr marL="533400" indent="-533400">
              <a:lnSpc>
                <a:spcPct val="130000"/>
              </a:lnSpc>
              <a:spcBef>
                <a:spcPts val="0"/>
              </a:spcBef>
              <a:buClr>
                <a:srgbClr val="000000"/>
              </a:buClr>
              <a:buSzPct val="65000"/>
              <a:buFont typeface="Wingdings" panose="05000000000000000000" charset="0"/>
              <a:buChar char="Ø"/>
            </a:pPr>
            <a:endParaRPr lang="zh-CN" altLang="en-US" sz="2400" b="1" dirty="0">
              <a:latin typeface="黑体" panose="02010609060101010101" pitchFamily="49" charset="-122"/>
              <a:ea typeface="黑体" panose="02010609060101010101" pitchFamily="49" charset="-122"/>
            </a:endParaRPr>
          </a:p>
          <a:p>
            <a:pPr marL="533400" indent="-533400">
              <a:lnSpc>
                <a:spcPct val="130000"/>
              </a:lnSpc>
              <a:spcBef>
                <a:spcPts val="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自信息的</a:t>
            </a:r>
            <a:r>
              <a:rPr lang="zh-CN" altLang="en-US" sz="2400" b="1" dirty="0">
                <a:solidFill>
                  <a:srgbClr val="FF0000"/>
                </a:solidFill>
                <a:latin typeface="黑体" panose="02010609060101010101" pitchFamily="49" charset="-122"/>
                <a:ea typeface="黑体" panose="02010609060101010101" pitchFamily="49" charset="-122"/>
              </a:rPr>
              <a:t>单位</a:t>
            </a:r>
            <a:r>
              <a:rPr lang="zh-CN" altLang="en-US" sz="2400" b="1" dirty="0">
                <a:latin typeface="黑体" panose="02010609060101010101" pitchFamily="49" charset="-122"/>
                <a:ea typeface="黑体" panose="02010609060101010101" pitchFamily="49" charset="-122"/>
              </a:rPr>
              <a:t>由对数的底来决定，以</a:t>
            </a:r>
            <a:r>
              <a:rPr lang="en-US" altLang="zh-CN" sz="2400" b="1">
                <a:latin typeface="Times New Roman" panose="02020603050405020304" pitchFamily="18" charset="0"/>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为底，单位就是比特</a:t>
            </a:r>
            <a:r>
              <a:rPr lang="en-US" altLang="zh-CN" sz="2400" b="1">
                <a:latin typeface="Times New Roman" panose="02020603050405020304" pitchFamily="18" charset="0"/>
                <a:ea typeface="黑体" panose="02010609060101010101" pitchFamily="49" charset="-122"/>
              </a:rPr>
              <a:t>(bits)</a:t>
            </a:r>
            <a:r>
              <a:rPr lang="zh-CN" altLang="en-US" sz="2400" b="1" dirty="0">
                <a:latin typeface="黑体" panose="02010609060101010101" pitchFamily="49" charset="-122"/>
                <a:ea typeface="黑体" panose="02010609060101010101" pitchFamily="49" charset="-122"/>
              </a:rPr>
              <a:t>，以</a:t>
            </a:r>
            <a:r>
              <a:rPr lang="en-US" altLang="zh-CN" sz="2400" b="1" i="1">
                <a:latin typeface="Times New Roman" panose="02020603050405020304" pitchFamily="18" charset="0"/>
                <a:ea typeface="黑体" panose="02010609060101010101" pitchFamily="49" charset="-122"/>
              </a:rPr>
              <a:t>e</a:t>
            </a:r>
            <a:r>
              <a:rPr lang="zh-CN" altLang="en-US" sz="2400" b="1" dirty="0">
                <a:latin typeface="黑体" panose="02010609060101010101" pitchFamily="49" charset="-122"/>
                <a:ea typeface="黑体" panose="02010609060101010101" pitchFamily="49" charset="-122"/>
              </a:rPr>
              <a:t>为底就是奈特</a:t>
            </a:r>
            <a:r>
              <a:rPr lang="en-US" altLang="zh-CN" sz="2400" b="1">
                <a:latin typeface="Times New Roman" panose="02020603050405020304" pitchFamily="18" charset="0"/>
                <a:ea typeface="黑体" panose="02010609060101010101" pitchFamily="49" charset="-122"/>
              </a:rPr>
              <a:t>(</a:t>
            </a:r>
            <a:r>
              <a:rPr lang="en-US" altLang="zh-CN" sz="2400" b="1" err="1">
                <a:latin typeface="Times New Roman" panose="02020603050405020304" pitchFamily="18" charset="0"/>
                <a:ea typeface="黑体" panose="02010609060101010101" pitchFamily="49" charset="-122"/>
              </a:rPr>
              <a:t>nats</a:t>
            </a:r>
            <a:r>
              <a:rPr lang="en-US" altLang="zh-CN" sz="2400" b="1">
                <a:latin typeface="Times New Roman" panose="02020603050405020304" pitchFamily="18" charset="0"/>
                <a:ea typeface="黑体" panose="02010609060101010101" pitchFamily="49" charset="-122"/>
              </a:rPr>
              <a:t>)</a:t>
            </a:r>
          </a:p>
          <a:p>
            <a:pPr marL="533400" indent="-533400">
              <a:lnSpc>
                <a:spcPct val="130000"/>
              </a:lnSpc>
              <a:spcBef>
                <a:spcPts val="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自信息</a:t>
            </a:r>
            <a:r>
              <a:rPr lang="zh-CN" altLang="en-US" sz="2400" b="1" dirty="0">
                <a:solidFill>
                  <a:srgbClr val="FF0000"/>
                </a:solidFill>
                <a:latin typeface="黑体" panose="02010609060101010101" pitchFamily="49" charset="-122"/>
                <a:ea typeface="黑体" panose="02010609060101010101" pitchFamily="49" charset="-122"/>
              </a:rPr>
              <a:t>非负</a:t>
            </a:r>
          </a:p>
        </p:txBody>
      </p:sp>
      <p:graphicFrame>
        <p:nvGraphicFramePr>
          <p:cNvPr id="7" name="对象 6">
            <a:hlinkClick r:id="" action="ppaction://ole?verb=0"/>
          </p:cNvPr>
          <p:cNvGraphicFramePr>
            <a:graphicFrameLocks noChangeAspect="1"/>
          </p:cNvGraphicFramePr>
          <p:nvPr/>
        </p:nvGraphicFramePr>
        <p:xfrm>
          <a:off x="2514601" y="1905635"/>
          <a:ext cx="3772535" cy="951865"/>
        </p:xfrm>
        <a:graphic>
          <a:graphicData uri="http://schemas.openxmlformats.org/presentationml/2006/ole">
            <mc:AlternateContent xmlns:mc="http://schemas.openxmlformats.org/markup-compatibility/2006">
              <mc:Choice xmlns:v="urn:schemas-microsoft-com:vml" Requires="v">
                <p:oleObj r:id="rId2" imgW="1943100" imgH="482600" progId="Equation.KSEE3">
                  <p:embed/>
                </p:oleObj>
              </mc:Choice>
              <mc:Fallback>
                <p:oleObj r:id="rId2" imgW="1943100" imgH="482600" progId="Equation.KSEE3">
                  <p:embed/>
                  <p:pic>
                    <p:nvPicPr>
                      <p:cNvPr id="0" name="图片 2048"/>
                      <p:cNvPicPr/>
                      <p:nvPr/>
                    </p:nvPicPr>
                    <p:blipFill>
                      <a:blip r:embed="rId3"/>
                      <a:stretch>
                        <a:fillRect/>
                      </a:stretch>
                    </p:blipFill>
                    <p:spPr>
                      <a:xfrm>
                        <a:off x="2514601" y="1905635"/>
                        <a:ext cx="3772535" cy="951865"/>
                      </a:xfrm>
                      <a:prstGeom prst="rect">
                        <a:avLst/>
                      </a:prstGeom>
                    </p:spPr>
                  </p:pic>
                </p:oleObj>
              </mc:Fallback>
            </mc:AlternateContent>
          </a:graphicData>
        </a:graphic>
      </p:graphicFrame>
      <p:sp>
        <p:nvSpPr>
          <p:cNvPr id="3" name="文本框 2"/>
          <p:cNvSpPr txBox="1"/>
          <p:nvPr/>
        </p:nvSpPr>
        <p:spPr>
          <a:xfrm>
            <a:off x="537845" y="4453255"/>
            <a:ext cx="8000365" cy="1938020"/>
          </a:xfrm>
          <a:prstGeom prst="rect">
            <a:avLst/>
          </a:prstGeom>
          <a:noFill/>
        </p:spPr>
        <p:txBody>
          <a:bodyPr wrap="square" rtlCol="0" anchor="t">
            <a:spAutoFit/>
          </a:bodyPr>
          <a:lstStyle/>
          <a:p>
            <a:pPr algn="just">
              <a:lnSpc>
                <a:spcPct val="120000"/>
              </a:lnSpc>
              <a:spcBef>
                <a:spcPts val="0"/>
              </a:spcBef>
              <a:buClr>
                <a:schemeClr val="hlink"/>
              </a:buClr>
              <a:buSzPct val="65000"/>
            </a:pPr>
            <a:r>
              <a:rPr lang="zh-CN" altLang="en-US" sz="2000" b="1" dirty="0">
                <a:solidFill>
                  <a:srgbClr val="FF0000"/>
                </a:solidFill>
                <a:latin typeface="楷体" panose="02010609060101010101" charset="-122"/>
                <a:ea typeface="楷体" panose="02010609060101010101" charset="-122"/>
                <a:cs typeface="楷体" panose="02010609060101010101" charset="-122"/>
                <a:sym typeface="+mn-ea"/>
              </a:rPr>
              <a:t>例子：</a:t>
            </a:r>
            <a:r>
              <a:rPr lang="zh-CN" altLang="en-US" sz="2000" b="1" dirty="0">
                <a:solidFill>
                  <a:srgbClr val="0070C0"/>
                </a:solidFill>
                <a:latin typeface="Times New Roman" panose="02020603050405020304" pitchFamily="18" charset="0"/>
                <a:ea typeface="黑体" panose="02010609060101010101" pitchFamily="49" charset="-122"/>
                <a:sym typeface="+mn-ea"/>
              </a:rPr>
              <a:t>考虑一个可以同时输出</a:t>
            </a:r>
            <a:r>
              <a:rPr lang="en-US" altLang="zh-CN" sz="2000" b="1">
                <a:solidFill>
                  <a:srgbClr val="0070C0"/>
                </a:solidFill>
                <a:latin typeface="Times New Roman" panose="02020603050405020304" pitchFamily="18" charset="0"/>
                <a:ea typeface="黑体" panose="02010609060101010101" pitchFamily="49" charset="-122"/>
                <a:sym typeface="+mn-ea"/>
              </a:rPr>
              <a:t>2</a:t>
            </a:r>
            <a:r>
              <a:rPr lang="zh-CN" altLang="en-US" sz="2000" b="1" dirty="0">
                <a:solidFill>
                  <a:srgbClr val="0070C0"/>
                </a:solidFill>
                <a:latin typeface="Times New Roman" panose="02020603050405020304" pitchFamily="18" charset="0"/>
                <a:ea typeface="黑体" panose="02010609060101010101" pitchFamily="49" charset="-122"/>
                <a:sym typeface="+mn-ea"/>
              </a:rPr>
              <a:t>个比特的离散无记忆的信源</a:t>
            </a:r>
            <a:r>
              <a:rPr lang="en-US" altLang="zh-CN" sz="2000" b="1">
                <a:solidFill>
                  <a:srgbClr val="0070C0"/>
                </a:solidFill>
                <a:latin typeface="Times New Roman" panose="02020603050405020304" pitchFamily="18" charset="0"/>
                <a:ea typeface="黑体" panose="02010609060101010101" pitchFamily="49" charset="-122"/>
                <a:sym typeface="+mn-ea"/>
              </a:rPr>
              <a:t>C</a:t>
            </a:r>
            <a:r>
              <a:rPr lang="zh-CN" altLang="en-US" sz="2000" b="1" dirty="0">
                <a:solidFill>
                  <a:srgbClr val="0070C0"/>
                </a:solidFill>
                <a:latin typeface="Times New Roman" panose="02020603050405020304" pitchFamily="18" charset="0"/>
                <a:ea typeface="黑体" panose="02010609060101010101" pitchFamily="49" charset="-122"/>
                <a:sym typeface="+mn-ea"/>
              </a:rPr>
              <a:t>。该信源有</a:t>
            </a:r>
            <a:r>
              <a:rPr lang="en-US" altLang="zh-CN" sz="2000" b="1">
                <a:solidFill>
                  <a:srgbClr val="0070C0"/>
                </a:solidFill>
                <a:latin typeface="Times New Roman" panose="02020603050405020304" pitchFamily="18" charset="0"/>
                <a:ea typeface="黑体" panose="02010609060101010101" pitchFamily="49" charset="-122"/>
                <a:sym typeface="+mn-ea"/>
              </a:rPr>
              <a:t>4</a:t>
            </a:r>
            <a:r>
              <a:rPr lang="zh-CN" altLang="en-US" sz="2000" b="1" dirty="0">
                <a:solidFill>
                  <a:srgbClr val="0070C0"/>
                </a:solidFill>
                <a:latin typeface="Times New Roman" panose="02020603050405020304" pitchFamily="18" charset="0"/>
                <a:ea typeface="黑体" panose="02010609060101010101" pitchFamily="49" charset="-122"/>
                <a:sym typeface="+mn-ea"/>
              </a:rPr>
              <a:t>种可能的输出</a:t>
            </a:r>
            <a:r>
              <a:rPr lang="en-US" altLang="zh-CN" sz="2000" b="1">
                <a:solidFill>
                  <a:srgbClr val="0070C0"/>
                </a:solidFill>
                <a:latin typeface="Times New Roman" panose="02020603050405020304" pitchFamily="18" charset="0"/>
                <a:ea typeface="黑体" panose="02010609060101010101" pitchFamily="49" charset="-122"/>
                <a:sym typeface="+mn-ea"/>
              </a:rPr>
              <a:t>{00, 01, 10, 11}</a:t>
            </a:r>
            <a:r>
              <a:rPr lang="zh-CN" altLang="en-US" sz="2000" b="1" dirty="0">
                <a:solidFill>
                  <a:srgbClr val="0070C0"/>
                </a:solidFill>
                <a:latin typeface="Times New Roman" panose="02020603050405020304" pitchFamily="18" charset="0"/>
                <a:ea typeface="黑体" panose="02010609060101010101" pitchFamily="49" charset="-122"/>
                <a:sym typeface="+mn-ea"/>
              </a:rPr>
              <a:t>，其中每一种可能的输出都是独立不相关的，其出现的概率为</a:t>
            </a:r>
            <a:r>
              <a:rPr lang="en-US" altLang="zh-CN" sz="2000" b="1" i="1">
                <a:solidFill>
                  <a:srgbClr val="0070C0"/>
                </a:solidFill>
                <a:latin typeface="Times New Roman" panose="02020603050405020304" pitchFamily="18" charset="0"/>
                <a:ea typeface="黑体" panose="02010609060101010101" pitchFamily="49" charset="-122"/>
                <a:sym typeface="+mn-ea"/>
              </a:rPr>
              <a:t>P</a:t>
            </a:r>
            <a:r>
              <a:rPr lang="en-US" altLang="zh-CN" sz="2000" b="1">
                <a:solidFill>
                  <a:srgbClr val="0070C0"/>
                </a:solidFill>
                <a:latin typeface="Times New Roman" panose="02020603050405020304" pitchFamily="18" charset="0"/>
                <a:ea typeface="黑体" panose="02010609060101010101" pitchFamily="49" charset="-122"/>
                <a:sym typeface="+mn-ea"/>
              </a:rPr>
              <a:t>(</a:t>
            </a:r>
            <a:r>
              <a:rPr lang="en-US" altLang="zh-CN" sz="2000" b="1" i="1">
                <a:solidFill>
                  <a:srgbClr val="0070C0"/>
                </a:solidFill>
                <a:latin typeface="Times New Roman" panose="02020603050405020304" pitchFamily="18" charset="0"/>
                <a:ea typeface="黑体" panose="02010609060101010101" pitchFamily="49" charset="-122"/>
                <a:sym typeface="+mn-ea"/>
              </a:rPr>
              <a:t>C</a:t>
            </a:r>
            <a:r>
              <a:rPr lang="en-US" altLang="zh-CN" sz="2000" b="1">
                <a:solidFill>
                  <a:srgbClr val="0070C0"/>
                </a:solidFill>
                <a:latin typeface="Times New Roman" panose="02020603050405020304" pitchFamily="18" charset="0"/>
                <a:ea typeface="黑体" panose="02010609060101010101" pitchFamily="49" charset="-122"/>
                <a:sym typeface="+mn-ea"/>
              </a:rPr>
              <a:t>)=0.25</a:t>
            </a:r>
            <a:r>
              <a:rPr lang="zh-CN" sz="2000" b="1">
                <a:solidFill>
                  <a:srgbClr val="0070C0"/>
                </a:solidFill>
                <a:latin typeface="Times New Roman" panose="02020603050405020304" pitchFamily="18" charset="0"/>
                <a:ea typeface="黑体" panose="02010609060101010101" pitchFamily="49" charset="-122"/>
              </a:rPr>
              <a:t>。因此，</a:t>
            </a:r>
            <a:r>
              <a:rPr lang="zh-CN" altLang="en-US" sz="2000" b="1" dirty="0">
                <a:solidFill>
                  <a:srgbClr val="0070C0"/>
                </a:solidFill>
                <a:latin typeface="Times New Roman" panose="02020603050405020304" pitchFamily="18" charset="0"/>
                <a:ea typeface="黑体" panose="02010609060101010101" pitchFamily="49" charset="-122"/>
                <a:sym typeface="+mn-ea"/>
              </a:rPr>
              <a:t>信源</a:t>
            </a:r>
            <a:r>
              <a:rPr lang="en-US" altLang="zh-CN" sz="2000" b="1">
                <a:solidFill>
                  <a:srgbClr val="0070C0"/>
                </a:solidFill>
                <a:latin typeface="Times New Roman" panose="02020603050405020304" pitchFamily="18" charset="0"/>
                <a:ea typeface="黑体" panose="02010609060101010101" pitchFamily="49" charset="-122"/>
                <a:sym typeface="+mn-ea"/>
              </a:rPr>
              <a:t>C</a:t>
            </a:r>
            <a:r>
              <a:rPr lang="zh-CN" altLang="en-US" sz="2000" b="1" dirty="0">
                <a:solidFill>
                  <a:srgbClr val="0070C0"/>
                </a:solidFill>
                <a:latin typeface="Times New Roman" panose="02020603050405020304" pitchFamily="18" charset="0"/>
                <a:ea typeface="黑体" panose="02010609060101010101" pitchFamily="49" charset="-122"/>
                <a:sym typeface="+mn-ea"/>
              </a:rPr>
              <a:t>的每个可能的输出的自信息为</a:t>
            </a:r>
            <a:endParaRPr lang="zh-CN" altLang="en-US" sz="2000" b="1" dirty="0">
              <a:solidFill>
                <a:srgbClr val="0070C0"/>
              </a:solidFill>
              <a:latin typeface="Times New Roman" panose="02020603050405020304" pitchFamily="18" charset="0"/>
              <a:ea typeface="黑体" panose="02010609060101010101" pitchFamily="49" charset="-122"/>
            </a:endParaRPr>
          </a:p>
          <a:p>
            <a:pPr algn="just">
              <a:lnSpc>
                <a:spcPct val="120000"/>
              </a:lnSpc>
              <a:spcBef>
                <a:spcPts val="0"/>
              </a:spcBef>
              <a:buClr>
                <a:schemeClr val="hlink"/>
              </a:buClr>
              <a:buSzPct val="65000"/>
            </a:pPr>
            <a:r>
              <a:rPr lang="en-US" altLang="zh-CN" sz="2000" b="1" i="1">
                <a:solidFill>
                  <a:srgbClr val="0070C0"/>
                </a:solidFill>
                <a:latin typeface="Times New Roman" panose="02020603050405020304" pitchFamily="18" charset="0"/>
                <a:ea typeface="黑体" panose="02010609060101010101" pitchFamily="49" charset="-122"/>
                <a:sym typeface="+mn-ea"/>
              </a:rPr>
              <a:t>I</a:t>
            </a:r>
            <a:r>
              <a:rPr lang="en-US" altLang="zh-CN" sz="2000" b="1">
                <a:solidFill>
                  <a:srgbClr val="0070C0"/>
                </a:solidFill>
                <a:latin typeface="Times New Roman" panose="02020603050405020304" pitchFamily="18" charset="0"/>
                <a:ea typeface="黑体" panose="02010609060101010101" pitchFamily="49" charset="-122"/>
                <a:sym typeface="+mn-ea"/>
              </a:rPr>
              <a:t>(</a:t>
            </a:r>
            <a:r>
              <a:rPr lang="en-US" altLang="zh-CN" sz="2000" b="1" i="1">
                <a:solidFill>
                  <a:srgbClr val="0070C0"/>
                </a:solidFill>
                <a:latin typeface="Times New Roman" panose="02020603050405020304" pitchFamily="18" charset="0"/>
                <a:ea typeface="黑体" panose="02010609060101010101" pitchFamily="49" charset="-122"/>
                <a:sym typeface="+mn-ea"/>
              </a:rPr>
              <a:t>C</a:t>
            </a:r>
            <a:r>
              <a:rPr lang="en-US" altLang="zh-CN" sz="2000" b="1">
                <a:solidFill>
                  <a:srgbClr val="0070C0"/>
                </a:solidFill>
                <a:latin typeface="Times New Roman" panose="02020603050405020304" pitchFamily="18" charset="0"/>
                <a:ea typeface="黑体" panose="02010609060101010101" pitchFamily="49" charset="-122"/>
                <a:sym typeface="+mn-ea"/>
              </a:rPr>
              <a:t>)=-log</a:t>
            </a:r>
            <a:r>
              <a:rPr lang="en-US" altLang="zh-CN" sz="2000" b="1" baseline="-25000">
                <a:solidFill>
                  <a:srgbClr val="0070C0"/>
                </a:solidFill>
                <a:latin typeface="Times New Roman" panose="02020603050405020304" pitchFamily="18" charset="0"/>
                <a:ea typeface="黑体" panose="02010609060101010101" pitchFamily="49" charset="-122"/>
                <a:sym typeface="+mn-ea"/>
              </a:rPr>
              <a:t>2</a:t>
            </a:r>
            <a:r>
              <a:rPr lang="en-US" altLang="zh-CN" sz="2000" b="1" i="1">
                <a:solidFill>
                  <a:srgbClr val="0070C0"/>
                </a:solidFill>
                <a:latin typeface="Times New Roman" panose="02020603050405020304" pitchFamily="18" charset="0"/>
                <a:ea typeface="黑体" panose="02010609060101010101" pitchFamily="49" charset="-122"/>
                <a:sym typeface="+mn-ea"/>
              </a:rPr>
              <a:t>P</a:t>
            </a:r>
            <a:r>
              <a:rPr lang="en-US" altLang="zh-CN" sz="2000" b="1">
                <a:solidFill>
                  <a:srgbClr val="0070C0"/>
                </a:solidFill>
                <a:latin typeface="Times New Roman" panose="02020603050405020304" pitchFamily="18" charset="0"/>
                <a:ea typeface="黑体" panose="02010609060101010101" pitchFamily="49" charset="-122"/>
                <a:sym typeface="+mn-ea"/>
              </a:rPr>
              <a:t>(</a:t>
            </a:r>
            <a:r>
              <a:rPr lang="en-US" altLang="zh-CN" sz="2000" b="1" i="1">
                <a:solidFill>
                  <a:srgbClr val="0070C0"/>
                </a:solidFill>
                <a:latin typeface="Times New Roman" panose="02020603050405020304" pitchFamily="18" charset="0"/>
                <a:ea typeface="黑体" panose="02010609060101010101" pitchFamily="49" charset="-122"/>
                <a:sym typeface="+mn-ea"/>
              </a:rPr>
              <a:t>x</a:t>
            </a:r>
            <a:r>
              <a:rPr lang="en-US" altLang="zh-CN" sz="2000" b="1" i="1" baseline="-25000">
                <a:solidFill>
                  <a:srgbClr val="0070C0"/>
                </a:solidFill>
                <a:latin typeface="Times New Roman" panose="02020603050405020304" pitchFamily="18" charset="0"/>
                <a:ea typeface="黑体" panose="02010609060101010101" pitchFamily="49" charset="-122"/>
                <a:sym typeface="+mn-ea"/>
              </a:rPr>
              <a:t>i</a:t>
            </a:r>
            <a:r>
              <a:rPr lang="en-US" altLang="zh-CN" sz="2000" b="1">
                <a:solidFill>
                  <a:srgbClr val="0070C0"/>
                </a:solidFill>
                <a:latin typeface="Times New Roman" panose="02020603050405020304" pitchFamily="18" charset="0"/>
                <a:ea typeface="黑体" panose="02010609060101010101" pitchFamily="49" charset="-122"/>
                <a:sym typeface="+mn-ea"/>
              </a:rPr>
              <a:t>)=-log</a:t>
            </a:r>
            <a:r>
              <a:rPr lang="en-US" altLang="zh-CN" sz="2000" b="1" baseline="-25000">
                <a:solidFill>
                  <a:srgbClr val="0070C0"/>
                </a:solidFill>
                <a:latin typeface="Times New Roman" panose="02020603050405020304" pitchFamily="18" charset="0"/>
                <a:ea typeface="黑体" panose="02010609060101010101" pitchFamily="49" charset="-122"/>
                <a:sym typeface="+mn-ea"/>
              </a:rPr>
              <a:t>2</a:t>
            </a:r>
            <a:r>
              <a:rPr lang="en-US" altLang="zh-CN" sz="2000" b="1">
                <a:solidFill>
                  <a:srgbClr val="0070C0"/>
                </a:solidFill>
                <a:latin typeface="Times New Roman" panose="02020603050405020304" pitchFamily="18" charset="0"/>
                <a:ea typeface="黑体" panose="02010609060101010101" pitchFamily="49" charset="-122"/>
                <a:sym typeface="+mn-ea"/>
              </a:rPr>
              <a:t>0.25=2bits</a:t>
            </a:r>
            <a:endParaRPr lang="en-US" altLang="zh-CN" sz="2000" b="1" dirty="0">
              <a:solidFill>
                <a:srgbClr val="0070C0"/>
              </a:solidFill>
              <a:latin typeface="Times New Roman" panose="02020603050405020304" pitchFamily="18" charset="0"/>
              <a:ea typeface="黑体" panose="02010609060101010101" pitchFamily="49" charset="-122"/>
              <a:cs typeface="楷体" panose="02010609060101010101"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条件自信息的概念</a:t>
            </a:r>
          </a:p>
        </p:txBody>
      </p:sp>
      <p:sp>
        <p:nvSpPr>
          <p:cNvPr id="81922" name="矩形 214018"/>
          <p:cNvSpPr>
            <a:spLocks noRot="1"/>
          </p:cNvSpPr>
          <p:nvPr/>
        </p:nvSpPr>
        <p:spPr>
          <a:xfrm>
            <a:off x="611505" y="1028700"/>
            <a:ext cx="7921625" cy="5163820"/>
          </a:xfrm>
          <a:prstGeom prst="rect">
            <a:avLst/>
          </a:prstGeom>
          <a:noFill/>
          <a:ln w="9525">
            <a:noFill/>
          </a:ln>
        </p:spPr>
        <p:txBody>
          <a:bodyPr anchor="t" anchorCtr="0"/>
          <a:lstStyle/>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sym typeface="+mn-ea"/>
              </a:rPr>
              <a:t>条件自信息量</a:t>
            </a:r>
            <a:r>
              <a:rPr lang="zh-CN" altLang="en-US" sz="2800" b="1" dirty="0">
                <a:solidFill>
                  <a:srgbClr val="FF0000"/>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在给定</a:t>
            </a:r>
            <a:r>
              <a:rPr lang="en-US" altLang="zh-CN" sz="2800" b="1" i="1">
                <a:latin typeface="Times New Roman" panose="02020603050405020304" pitchFamily="18" charset="0"/>
                <a:ea typeface="黑体" panose="02010609060101010101" pitchFamily="49" charset="-122"/>
              </a:rPr>
              <a:t>Y=</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的情况下，考虑离散随机变量</a:t>
            </a:r>
            <a:r>
              <a:rPr lang="en-US" altLang="zh-CN" sz="2800" b="1" i="1">
                <a:latin typeface="Times New Roman" panose="02020603050405020304" pitchFamily="18" charset="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，其样本空间为</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=1, 2,…,</a:t>
            </a:r>
            <a:r>
              <a:rPr lang="en-US" altLang="zh-CN" sz="2800" b="1" i="1">
                <a:latin typeface="Times New Roman" panose="02020603050405020304" pitchFamily="18" charset="0"/>
                <a:ea typeface="黑体" panose="02010609060101010101" pitchFamily="49" charset="-122"/>
              </a:rPr>
              <a:t>n</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，则事件</a:t>
            </a:r>
            <a:r>
              <a:rPr lang="en-US" altLang="zh-CN" sz="2800" b="1" i="1">
                <a:latin typeface="Times New Roman" panose="02020603050405020304" pitchFamily="18" charset="0"/>
                <a:ea typeface="黑体" panose="02010609060101010101" pitchFamily="49" charset="-122"/>
              </a:rPr>
              <a:t>X=x</a:t>
            </a:r>
            <a:r>
              <a:rPr lang="en-US" altLang="zh-CN" sz="2800" b="1" i="1" baseline="-25000">
                <a:latin typeface="Times New Roman" panose="02020603050405020304" pitchFamily="18" charset="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的条件自信息量的定义为</a:t>
            </a: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其中</a:t>
            </a:r>
            <a:r>
              <a:rPr lang="en-US" altLang="zh-CN" sz="2800" b="1" i="1" err="1">
                <a:latin typeface="Times New Roman" panose="02020603050405020304" pitchFamily="18" charset="0"/>
                <a:ea typeface="黑体" panose="02010609060101010101" pitchFamily="49" charset="-122"/>
              </a:rPr>
              <a:t>P</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i="1" baseline="-25000" err="1">
                <a:latin typeface="Times New Roman" panose="02020603050405020304" pitchFamily="18" charset="0"/>
                <a:ea typeface="黑体" panose="02010609060101010101" pitchFamily="49" charset="-122"/>
              </a:rPr>
              <a:t>i</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是</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的条件概率，也称为后验概率</a:t>
            </a:r>
          </a:p>
          <a:p>
            <a:pPr marL="533400" indent="-533400" algn="just">
              <a:lnSpc>
                <a:spcPct val="130000"/>
              </a:lnSpc>
              <a:spcBef>
                <a:spcPts val="0"/>
              </a:spcBef>
              <a:buClr>
                <a:srgbClr val="000000"/>
              </a:buClr>
              <a:buSzPct val="65000"/>
              <a:buFont typeface="Wingdings" panose="05000000000000000000" charset="0"/>
              <a:buChar char="Ø"/>
            </a:pPr>
            <a:r>
              <a:rPr lang="en-US" altLang="zh-CN" sz="2800" b="1" i="1" err="1">
                <a:latin typeface="Times New Roman" panose="02020603050405020304" pitchFamily="18" charset="0"/>
                <a:ea typeface="黑体" panose="02010609060101010101" pitchFamily="49" charset="-122"/>
              </a:rPr>
              <a:t>P</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i="1" baseline="-25000" err="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称为先验概率</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条件自信息量</a:t>
            </a:r>
            <a:r>
              <a:rPr lang="zh-CN" altLang="en-US" sz="2800" b="1" dirty="0">
                <a:solidFill>
                  <a:srgbClr val="FF0000"/>
                </a:solidFill>
                <a:latin typeface="黑体" panose="02010609060101010101" pitchFamily="49" charset="-122"/>
                <a:ea typeface="黑体" panose="02010609060101010101" pitchFamily="49" charset="-122"/>
              </a:rPr>
              <a:t>非负</a:t>
            </a:r>
          </a:p>
        </p:txBody>
      </p:sp>
      <p:graphicFrame>
        <p:nvGraphicFramePr>
          <p:cNvPr id="7" name="对象 6">
            <a:hlinkClick r:id="" action="ppaction://ole?verb=0"/>
          </p:cNvPr>
          <p:cNvGraphicFramePr>
            <a:graphicFrameLocks noChangeAspect="1"/>
          </p:cNvGraphicFramePr>
          <p:nvPr/>
        </p:nvGraphicFramePr>
        <p:xfrm>
          <a:off x="2248218" y="3022918"/>
          <a:ext cx="4610100" cy="1002030"/>
        </p:xfrm>
        <a:graphic>
          <a:graphicData uri="http://schemas.openxmlformats.org/presentationml/2006/ole">
            <mc:AlternateContent xmlns:mc="http://schemas.openxmlformats.org/markup-compatibility/2006">
              <mc:Choice xmlns:v="urn:schemas-microsoft-com:vml" Requires="v">
                <p:oleObj r:id="rId2" imgW="2374265" imgH="508000" progId="Equation.KSEE3">
                  <p:embed/>
                </p:oleObj>
              </mc:Choice>
              <mc:Fallback>
                <p:oleObj r:id="rId2" imgW="2374265" imgH="508000" progId="Equation.KSEE3">
                  <p:embed/>
                  <p:pic>
                    <p:nvPicPr>
                      <p:cNvPr id="0" name="图片 2048"/>
                      <p:cNvPicPr/>
                      <p:nvPr/>
                    </p:nvPicPr>
                    <p:blipFill>
                      <a:blip r:embed="rId3"/>
                      <a:stretch>
                        <a:fillRect/>
                      </a:stretch>
                    </p:blipFill>
                    <p:spPr>
                      <a:xfrm>
                        <a:off x="2248218" y="3022918"/>
                        <a:ext cx="4610100" cy="100203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互自信息的概念</a:t>
            </a:r>
          </a:p>
        </p:txBody>
      </p:sp>
      <p:sp>
        <p:nvSpPr>
          <p:cNvPr id="82946" name="矩形 215042"/>
          <p:cNvSpPr>
            <a:spLocks noRot="1"/>
          </p:cNvSpPr>
          <p:nvPr/>
        </p:nvSpPr>
        <p:spPr>
          <a:xfrm>
            <a:off x="593090" y="914400"/>
            <a:ext cx="7957820" cy="4545965"/>
          </a:xfrm>
          <a:prstGeom prst="rect">
            <a:avLst/>
          </a:prstGeom>
          <a:noFill/>
          <a:ln w="9525">
            <a:noFill/>
          </a:ln>
        </p:spPr>
        <p:txBody>
          <a:bodyPr anchor="t" anchorCtr="0"/>
          <a:lstStyle/>
          <a:p>
            <a:pPr marL="533400" indent="-533400">
              <a:lnSpc>
                <a:spcPct val="13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sym typeface="+mn-ea"/>
              </a:rPr>
              <a:t>互信息</a:t>
            </a:r>
            <a:r>
              <a:rPr lang="zh-CN" altLang="en-US" sz="2800" b="1" dirty="0">
                <a:solidFill>
                  <a:srgbClr val="FF0000"/>
                </a:solidFill>
                <a:latin typeface="黑体" panose="02010609060101010101" pitchFamily="49" charset="-122"/>
                <a:ea typeface="黑体" panose="02010609060101010101" pitchFamily="49" charset="-122"/>
              </a:rPr>
              <a:t>：</a:t>
            </a:r>
            <a:r>
              <a:rPr lang="zh-CN" altLang="en-US" sz="2800" b="1" dirty="0">
                <a:solidFill>
                  <a:schemeClr val="folHlink"/>
                </a:solidFill>
                <a:latin typeface="黑体" panose="02010609060101010101" pitchFamily="49" charset="-122"/>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和</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之间的互信息定义为</a:t>
            </a:r>
          </a:p>
          <a:p>
            <a:pPr marL="533400" indent="-533400">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nSpc>
                <a:spcPct val="130000"/>
              </a:lnSpc>
              <a:spcBef>
                <a:spcPts val="0"/>
              </a:spcBef>
              <a:buClr>
                <a:srgbClr val="000000"/>
              </a:buClr>
              <a:buSzPct val="65000"/>
              <a:buFont typeface="Wingdings" panose="05000000000000000000" charset="0"/>
              <a:buChar char="Ø"/>
            </a:pPr>
            <a:r>
              <a:rPr lang="zh-CN" altLang="en-US" sz="2800" b="1" dirty="0">
                <a:solidFill>
                  <a:schemeClr val="tx1"/>
                </a:solidFill>
                <a:latin typeface="Times New Roman" panose="02020603050405020304" pitchFamily="18" charset="0"/>
                <a:ea typeface="黑体" panose="02010609060101010101" pitchFamily="49" charset="-122"/>
              </a:rPr>
              <a:t>互信息的性质：</a:t>
            </a:r>
            <a:endParaRPr lang="zh-CN" altLang="en-US" sz="2800" b="1" dirty="0">
              <a:solidFill>
                <a:schemeClr val="folHlink"/>
              </a:solidFill>
              <a:latin typeface="Times New Roman" panose="02020603050405020304" pitchFamily="18" charset="0"/>
              <a:ea typeface="黑体" panose="02010609060101010101" pitchFamily="49" charset="-122"/>
            </a:endParaRPr>
          </a:p>
          <a:p>
            <a:pPr marL="990600" lvl="1" indent="-533400">
              <a:lnSpc>
                <a:spcPct val="130000"/>
              </a:lnSpc>
              <a:spcBef>
                <a:spcPts val="0"/>
              </a:spcBef>
              <a:buClr>
                <a:srgbClr val="000000"/>
              </a:buClr>
              <a:buSzPct val="65000"/>
              <a:buFont typeface="Wingdings" panose="05000000000000000000" charset="0"/>
              <a:buChar char="p"/>
            </a:pPr>
            <a:r>
              <a:rPr lang="zh-CN" altLang="en-US" sz="2400" b="1" dirty="0">
                <a:solidFill>
                  <a:srgbClr val="FF0000"/>
                </a:solidFill>
                <a:latin typeface="Times New Roman" panose="02020603050405020304" pitchFamily="18" charset="0"/>
                <a:ea typeface="黑体" panose="02010609060101010101" pitchFamily="49" charset="-122"/>
              </a:rPr>
              <a:t>性质</a:t>
            </a:r>
            <a:r>
              <a:rPr lang="en-US" altLang="zh-CN" sz="2400" b="1">
                <a:solidFill>
                  <a:srgbClr val="FF0000"/>
                </a:solidFill>
                <a:latin typeface="Times New Roman" panose="02020603050405020304" pitchFamily="18" charset="0"/>
                <a:ea typeface="黑体" panose="02010609060101010101" pitchFamily="49" charset="-122"/>
              </a:rPr>
              <a:t>1</a:t>
            </a:r>
            <a:r>
              <a:rPr lang="zh-CN" altLang="en-US" sz="2400" b="1" dirty="0">
                <a:solidFill>
                  <a:srgbClr val="FF0000"/>
                </a:solidFill>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互易性， </a:t>
            </a:r>
            <a:r>
              <a:rPr lang="en-US" altLang="zh-CN" sz="2400" b="1" i="1"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x</a:t>
            </a:r>
            <a:r>
              <a:rPr lang="en-US" altLang="zh-CN" sz="2400" b="1" i="1" baseline="-25000"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y</a:t>
            </a:r>
            <a:r>
              <a:rPr lang="en-US" altLang="zh-CN" sz="2400" b="1" i="1" baseline="-25000" err="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 </a:t>
            </a:r>
            <a:r>
              <a:rPr lang="en-US" altLang="zh-CN" sz="2400" b="1" i="1"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y</a:t>
            </a:r>
            <a:r>
              <a:rPr lang="en-US" altLang="zh-CN" sz="2400" b="1" i="1" baseline="-25000"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x</a:t>
            </a:r>
            <a:r>
              <a:rPr lang="en-US" altLang="zh-CN" sz="2400" b="1" i="1" baseline="-25000" err="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a:t>
            </a:r>
          </a:p>
          <a:p>
            <a:pPr marL="990600" lvl="1" indent="-533400">
              <a:lnSpc>
                <a:spcPct val="130000"/>
              </a:lnSpc>
              <a:spcBef>
                <a:spcPts val="0"/>
              </a:spcBef>
              <a:buClr>
                <a:srgbClr val="000000"/>
              </a:buClr>
              <a:buSzPct val="65000"/>
              <a:buFont typeface="Wingdings" panose="05000000000000000000" charset="0"/>
              <a:buChar char="p"/>
            </a:pPr>
            <a:r>
              <a:rPr lang="zh-CN" altLang="en-US" sz="2400" b="1" dirty="0">
                <a:solidFill>
                  <a:srgbClr val="FF0000"/>
                </a:solidFill>
                <a:latin typeface="黑体" panose="02010609060101010101" pitchFamily="49" charset="-122"/>
                <a:ea typeface="黑体" panose="02010609060101010101" pitchFamily="49" charset="-122"/>
              </a:rPr>
              <a:t>性质</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当</a:t>
            </a:r>
            <a:r>
              <a:rPr lang="en-US" altLang="zh-CN" sz="2400" b="1" i="1">
                <a:latin typeface="Times New Roman" panose="02020603050405020304" pitchFamily="18" charset="0"/>
                <a:ea typeface="黑体" panose="02010609060101010101" pitchFamily="49" charset="-122"/>
              </a:rPr>
              <a:t>x</a:t>
            </a:r>
            <a:r>
              <a:rPr lang="en-US" altLang="zh-CN" sz="2400" b="1" i="1" baseline="-25000">
                <a:latin typeface="Times New Roman" panose="02020603050405020304" pitchFamily="18" charset="0"/>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和</a:t>
            </a:r>
            <a:r>
              <a:rPr lang="en-US" altLang="zh-CN" sz="2400" b="1" i="1" err="1">
                <a:latin typeface="Times New Roman" panose="02020603050405020304" pitchFamily="18" charset="0"/>
                <a:ea typeface="黑体" panose="02010609060101010101" pitchFamily="49" charset="-122"/>
              </a:rPr>
              <a:t>y</a:t>
            </a:r>
            <a:r>
              <a:rPr lang="en-US" altLang="zh-CN" sz="2400" b="1" i="1" baseline="-25000" err="1">
                <a:latin typeface="Times New Roman" panose="02020603050405020304" pitchFamily="18" charset="0"/>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是统计上独立的，即</a:t>
            </a:r>
            <a:r>
              <a:rPr lang="en-US" altLang="zh-CN" sz="2400" b="1" i="1" err="1">
                <a:latin typeface="Times New Roman" panose="02020603050405020304" pitchFamily="18" charset="0"/>
                <a:ea typeface="黑体" panose="02010609060101010101" pitchFamily="49" charset="-122"/>
              </a:rPr>
              <a:t>P</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x</a:t>
            </a:r>
            <a:r>
              <a:rPr lang="en-US" altLang="zh-CN" sz="2400" b="1" i="1" baseline="-25000"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y</a:t>
            </a:r>
            <a:r>
              <a:rPr lang="en-US" altLang="zh-CN" sz="2400" b="1" i="1" baseline="-25000" err="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 </a:t>
            </a:r>
            <a:r>
              <a:rPr lang="en-US" altLang="zh-CN" sz="2400" b="1" i="1" err="1">
                <a:latin typeface="Times New Roman" panose="02020603050405020304" pitchFamily="18" charset="0"/>
                <a:ea typeface="黑体" panose="02010609060101010101" pitchFamily="49" charset="-122"/>
              </a:rPr>
              <a:t>P</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x</a:t>
            </a:r>
            <a:r>
              <a:rPr lang="en-US" altLang="zh-CN" sz="2400" b="1" i="1" baseline="-25000" err="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，则</a:t>
            </a:r>
            <a:r>
              <a:rPr lang="en-US" altLang="zh-CN" sz="2400" b="1" i="1"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x</a:t>
            </a:r>
            <a:r>
              <a:rPr lang="en-US" altLang="zh-CN" sz="2400" b="1" i="1" baseline="-25000" err="1">
                <a:latin typeface="Times New Roman" panose="02020603050405020304" pitchFamily="18" charset="0"/>
                <a:ea typeface="黑体" panose="02010609060101010101" pitchFamily="49" charset="-122"/>
              </a:rPr>
              <a:t>i</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y</a:t>
            </a:r>
            <a:r>
              <a:rPr lang="en-US" altLang="zh-CN" sz="2400" b="1" i="1" baseline="-25000" err="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)=0</a:t>
            </a:r>
          </a:p>
          <a:p>
            <a:pPr marL="990600" lvl="1" indent="-533400">
              <a:lnSpc>
                <a:spcPct val="130000"/>
              </a:lnSpc>
              <a:spcBef>
                <a:spcPts val="0"/>
              </a:spcBef>
              <a:buClr>
                <a:srgbClr val="000000"/>
              </a:buClr>
              <a:buSzPct val="65000"/>
              <a:buFont typeface="Wingdings" panose="05000000000000000000" charset="0"/>
              <a:buChar char="p"/>
            </a:pPr>
            <a:r>
              <a:rPr lang="zh-CN" altLang="en-US" sz="2400" b="1" dirty="0">
                <a:solidFill>
                  <a:srgbClr val="FF0000"/>
                </a:solidFill>
                <a:latin typeface="Times New Roman" panose="02020603050405020304" pitchFamily="18" charset="0"/>
                <a:ea typeface="黑体" panose="02010609060101010101" pitchFamily="49" charset="-122"/>
              </a:rPr>
              <a:t>性质</a:t>
            </a:r>
            <a:r>
              <a:rPr lang="en-US" altLang="zh-CN" sz="2400" b="1">
                <a:solidFill>
                  <a:srgbClr val="FF0000"/>
                </a:solidFill>
                <a:latin typeface="Times New Roman" panose="02020603050405020304" pitchFamily="18" charset="0"/>
                <a:ea typeface="黑体" panose="02010609060101010101" pitchFamily="49" charset="-122"/>
              </a:rPr>
              <a:t>3</a:t>
            </a:r>
            <a:r>
              <a:rPr lang="zh-CN" altLang="en-US" sz="2400" b="1" dirty="0">
                <a:solidFill>
                  <a:srgbClr val="FF0000"/>
                </a:solidFill>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互信息量可以是正的，也可以是负的</a:t>
            </a:r>
            <a:r>
              <a:rPr lang="zh-CN" altLang="en-US" sz="2800" b="1" dirty="0">
                <a:latin typeface="Times New Roman" panose="02020603050405020304" pitchFamily="18" charset="0"/>
                <a:ea typeface="黑体" panose="02010609060101010101" pitchFamily="49" charset="-122"/>
              </a:rPr>
              <a:t> </a:t>
            </a:r>
          </a:p>
        </p:txBody>
      </p:sp>
      <p:graphicFrame>
        <p:nvGraphicFramePr>
          <p:cNvPr id="3" name="对象 2">
            <a:hlinkClick r:id="" action="ppaction://ole?verb=0"/>
          </p:cNvPr>
          <p:cNvGraphicFramePr>
            <a:graphicFrameLocks noChangeAspect="1"/>
          </p:cNvGraphicFramePr>
          <p:nvPr/>
        </p:nvGraphicFramePr>
        <p:xfrm>
          <a:off x="3128963" y="1676083"/>
          <a:ext cx="2885440" cy="952500"/>
        </p:xfrm>
        <a:graphic>
          <a:graphicData uri="http://schemas.openxmlformats.org/presentationml/2006/ole">
            <mc:AlternateContent xmlns:mc="http://schemas.openxmlformats.org/markup-compatibility/2006">
              <mc:Choice xmlns:v="urn:schemas-microsoft-com:vml" Requires="v">
                <p:oleObj r:id="rId2" imgW="1485900" imgH="482600" progId="Equation.KSEE3">
                  <p:embed/>
                </p:oleObj>
              </mc:Choice>
              <mc:Fallback>
                <p:oleObj r:id="rId2" imgW="1485900" imgH="482600" progId="Equation.KSEE3">
                  <p:embed/>
                  <p:pic>
                    <p:nvPicPr>
                      <p:cNvPr id="0" name="图片 2048"/>
                      <p:cNvPicPr/>
                      <p:nvPr/>
                    </p:nvPicPr>
                    <p:blipFill>
                      <a:blip r:embed="rId3"/>
                      <a:stretch>
                        <a:fillRect/>
                      </a:stretch>
                    </p:blipFill>
                    <p:spPr>
                      <a:xfrm>
                        <a:off x="3128963" y="1676083"/>
                        <a:ext cx="2885440" cy="952500"/>
                      </a:xfrm>
                      <a:prstGeom prst="rect">
                        <a:avLst/>
                      </a:prstGeom>
                    </p:spPr>
                  </p:pic>
                </p:oleObj>
              </mc:Fallback>
            </mc:AlternateContent>
          </a:graphicData>
        </a:graphic>
      </p:graphicFrame>
      <p:sp>
        <p:nvSpPr>
          <p:cNvPr id="9" name="矩形 8"/>
          <p:cNvSpPr/>
          <p:nvPr/>
        </p:nvSpPr>
        <p:spPr>
          <a:xfrm>
            <a:off x="1257300" y="5484495"/>
            <a:ext cx="6113780" cy="57023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 name="文本框 4"/>
          <p:cNvSpPr txBox="1"/>
          <p:nvPr/>
        </p:nvSpPr>
        <p:spPr>
          <a:xfrm>
            <a:off x="1520190" y="5511165"/>
            <a:ext cx="5737225" cy="460375"/>
          </a:xfrm>
          <a:prstGeom prst="rect">
            <a:avLst/>
          </a:prstGeom>
          <a:noFill/>
        </p:spPr>
        <p:txBody>
          <a:bodyPr wrap="square" rtlCol="0" anchor="t">
            <a:spAutoFit/>
          </a:bodyPr>
          <a:lstStyle/>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sz="2000" b="1">
                <a:latin typeface="Times New Roman" panose="02020603050405020304" pitchFamily="18" charset="0"/>
                <a:ea typeface="黑体" panose="02010609060101010101" pitchFamily="49" charset="-122"/>
                <a:cs typeface="Times New Roman" panose="02020603050405020304" pitchFamily="18" charset="0"/>
              </a:rPr>
              <a:t>计算二元对称(BSC)信道的互自信息量</a:t>
            </a:r>
            <a:r>
              <a:rPr lang="en-US" sz="2000" b="1">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7260" y="104775"/>
            <a:ext cx="540004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平均自信息量(信息熵)的概念</a:t>
            </a:r>
          </a:p>
        </p:txBody>
      </p:sp>
      <p:sp>
        <p:nvSpPr>
          <p:cNvPr id="84994" name="矩形 218114"/>
          <p:cNvSpPr>
            <a:spLocks noRot="1"/>
          </p:cNvSpPr>
          <p:nvPr/>
        </p:nvSpPr>
        <p:spPr>
          <a:xfrm>
            <a:off x="611505" y="953135"/>
            <a:ext cx="7921625" cy="5067300"/>
          </a:xfrm>
          <a:prstGeom prst="rect">
            <a:avLst/>
          </a:prstGeom>
          <a:noFill/>
          <a:ln w="9525">
            <a:noFill/>
          </a:ln>
        </p:spPr>
        <p:txBody>
          <a:bodyPr anchor="t" anchorCtr="0"/>
          <a:lstStyle/>
          <a:p>
            <a:pPr marL="533400" indent="-533400">
              <a:lnSpc>
                <a:spcPct val="12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定义：</a:t>
            </a:r>
            <a:r>
              <a:rPr lang="zh-CN" altLang="en-US" sz="2800" b="1" dirty="0">
                <a:latin typeface="黑体" panose="02010609060101010101" pitchFamily="49" charset="-122"/>
                <a:ea typeface="黑体" panose="02010609060101010101" pitchFamily="49" charset="-122"/>
              </a:rPr>
              <a:t>离散随机变量</a:t>
            </a:r>
            <a:r>
              <a:rPr lang="en-US" altLang="zh-CN" sz="2800" b="1" i="1">
                <a:latin typeface="Times New Roman" panose="02020603050405020304" pitchFamily="18" charset="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的平均自信息定义为，其样本空间为</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=1, 2,…,</a:t>
            </a:r>
            <a:r>
              <a:rPr lang="en-US" altLang="zh-CN" sz="2800" b="1" i="1">
                <a:latin typeface="Times New Roman" panose="02020603050405020304" pitchFamily="18" charset="0"/>
                <a:ea typeface="黑体" panose="02010609060101010101" pitchFamily="49" charset="-122"/>
              </a:rPr>
              <a:t>n</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，则事件</a:t>
            </a:r>
            <a:r>
              <a:rPr lang="en-US" altLang="zh-CN" sz="2800" b="1" i="1">
                <a:latin typeface="Times New Roman" panose="02020603050405020304" pitchFamily="18" charset="0"/>
                <a:ea typeface="黑体" panose="02010609060101010101" pitchFamily="49" charset="-122"/>
              </a:rPr>
              <a:t>X=x</a:t>
            </a:r>
            <a:r>
              <a:rPr lang="en-US" altLang="zh-CN" sz="2800" b="1" i="1" baseline="-25000">
                <a:latin typeface="Times New Roman" panose="02020603050405020304" pitchFamily="18" charset="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的平均自信息量的定义为</a:t>
            </a:r>
          </a:p>
          <a:p>
            <a:pPr marL="533400" indent="-533400">
              <a:lnSpc>
                <a:spcPct val="12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nSpc>
                <a:spcPct val="12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nSpc>
                <a:spcPct val="120000"/>
              </a:lnSpc>
              <a:spcBef>
                <a:spcPts val="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H(X)</a:t>
            </a:r>
            <a:r>
              <a:rPr lang="zh-CN" altLang="en-US" sz="2800" b="1" dirty="0">
                <a:latin typeface="Times New Roman" panose="02020603050405020304" pitchFamily="18" charset="0"/>
                <a:ea typeface="黑体" panose="02010609060101010101" pitchFamily="49" charset="-122"/>
              </a:rPr>
              <a:t>表示每个信源符号的平均信息量</a:t>
            </a:r>
          </a:p>
          <a:p>
            <a:pPr marL="533400" indent="-533400">
              <a:lnSpc>
                <a:spcPct val="120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举例：</a:t>
            </a:r>
            <a:r>
              <a:rPr lang="zh-CN" altLang="en-US" sz="2800" b="1" dirty="0">
                <a:latin typeface="Times New Roman" panose="02020603050405020304" pitchFamily="18" charset="0"/>
                <a:ea typeface="黑体" panose="02010609060101010101" pitchFamily="49" charset="-122"/>
              </a:rPr>
              <a:t>变量</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X=x</a:t>
            </a:r>
            <a:r>
              <a:rPr lang="en-US" altLang="zh-CN" sz="2800" b="1" baseline="-25000">
                <a:latin typeface="Times New Roman" panose="02020603050405020304" pitchFamily="18"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)=0.99, </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X=x</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)=0.01, </a:t>
            </a:r>
            <a:r>
              <a:rPr lang="zh-CN" altLang="en-US" sz="2800" b="1" dirty="0">
                <a:latin typeface="Times New Roman" panose="02020603050405020304" pitchFamily="18" charset="0"/>
                <a:ea typeface="黑体" panose="02010609060101010101" pitchFamily="49" charset="-122"/>
              </a:rPr>
              <a:t>变量</a:t>
            </a:r>
            <a:r>
              <a:rPr lang="en-US" altLang="zh-CN" sz="2800" b="1" i="1">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Y=y</a:t>
            </a:r>
            <a:r>
              <a:rPr lang="en-US" altLang="zh-CN" sz="2800" b="1" baseline="-25000">
                <a:latin typeface="Times New Roman" panose="02020603050405020304" pitchFamily="18"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)=0.5, </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Y=y</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)=0.5, </a:t>
            </a:r>
            <a:r>
              <a:rPr lang="zh-CN" altLang="en-US" sz="2800" b="1" dirty="0">
                <a:latin typeface="Times New Roman" panose="02020603050405020304" pitchFamily="18" charset="0"/>
                <a:ea typeface="黑体" panose="02010609060101010101" pitchFamily="49" charset="-122"/>
              </a:rPr>
              <a:t>则信息熵为</a:t>
            </a:r>
          </a:p>
          <a:p>
            <a:pPr marL="533400" indent="-533400">
              <a:lnSpc>
                <a:spcPct val="120000"/>
              </a:lnSpc>
              <a:spcBef>
                <a:spcPts val="0"/>
              </a:spcBef>
              <a:buClr>
                <a:srgbClr val="000000"/>
              </a:buClr>
              <a:buSzPct val="65000"/>
              <a:buFont typeface="Wingdings" panose="05000000000000000000" charset="0"/>
              <a:buChar char="Ø"/>
            </a:pP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)=-0.99log0.99-0.01log0.01=0.08(</a:t>
            </a:r>
            <a:r>
              <a:rPr lang="zh-CN" altLang="en-US" sz="2800" b="1" dirty="0">
                <a:latin typeface="Times New Roman" panose="02020603050405020304" pitchFamily="18" charset="0"/>
                <a:ea typeface="黑体" panose="02010609060101010101" pitchFamily="49" charset="-122"/>
              </a:rPr>
              <a:t>比特</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符号</a:t>
            </a:r>
            <a:r>
              <a:rPr lang="en-US" altLang="zh-CN" sz="2800" b="1">
                <a:latin typeface="Times New Roman" panose="02020603050405020304" pitchFamily="18" charset="0"/>
                <a:ea typeface="黑体" panose="02010609060101010101" pitchFamily="49" charset="-122"/>
              </a:rPr>
              <a:t>)</a:t>
            </a:r>
          </a:p>
          <a:p>
            <a:pPr marL="533400" indent="-533400">
              <a:lnSpc>
                <a:spcPct val="120000"/>
              </a:lnSpc>
              <a:spcBef>
                <a:spcPts val="0"/>
              </a:spcBef>
              <a:buClr>
                <a:srgbClr val="000000"/>
              </a:buClr>
              <a:buSzPct val="65000"/>
              <a:buFont typeface="Wingdings" panose="05000000000000000000" charset="0"/>
              <a:buChar char="Ø"/>
            </a:pP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)=-0.5log0.5-0.5log0.5=1(</a:t>
            </a:r>
            <a:r>
              <a:rPr lang="zh-CN" altLang="en-US" sz="2800" b="1" dirty="0">
                <a:latin typeface="Times New Roman" panose="02020603050405020304" pitchFamily="18" charset="0"/>
                <a:ea typeface="黑体" panose="02010609060101010101" pitchFamily="49" charset="-122"/>
              </a:rPr>
              <a:t>比特</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符号</a:t>
            </a:r>
            <a:r>
              <a:rPr lang="en-US" altLang="zh-CN" sz="2800" b="1">
                <a:latin typeface="Times New Roman" panose="02020603050405020304" pitchFamily="18" charset="0"/>
                <a:ea typeface="黑体" panose="02010609060101010101" pitchFamily="49" charset="-122"/>
              </a:rPr>
              <a:t>)</a:t>
            </a:r>
          </a:p>
        </p:txBody>
      </p:sp>
      <p:graphicFrame>
        <p:nvGraphicFramePr>
          <p:cNvPr id="3" name="对象 2">
            <a:hlinkClick r:id="" action="ppaction://ole?verb=0"/>
          </p:cNvPr>
          <p:cNvGraphicFramePr>
            <a:graphicFrameLocks noChangeAspect="1"/>
          </p:cNvGraphicFramePr>
          <p:nvPr/>
        </p:nvGraphicFramePr>
        <p:xfrm>
          <a:off x="1015365" y="2548255"/>
          <a:ext cx="7151370" cy="969010"/>
        </p:xfrm>
        <a:graphic>
          <a:graphicData uri="http://schemas.openxmlformats.org/presentationml/2006/ole">
            <mc:AlternateContent xmlns:mc="http://schemas.openxmlformats.org/markup-compatibility/2006">
              <mc:Choice xmlns:v="urn:schemas-microsoft-com:vml" Requires="v">
                <p:oleObj r:id="rId2" imgW="3683000" imgH="508000" progId="Equation.KSEE3">
                  <p:embed/>
                </p:oleObj>
              </mc:Choice>
              <mc:Fallback>
                <p:oleObj r:id="rId2" imgW="3683000" imgH="508000" progId="Equation.KSEE3">
                  <p:embed/>
                  <p:pic>
                    <p:nvPicPr>
                      <p:cNvPr id="0" name="图片 2048"/>
                      <p:cNvPicPr/>
                      <p:nvPr/>
                    </p:nvPicPr>
                    <p:blipFill>
                      <a:blip r:embed="rId3"/>
                      <a:stretch>
                        <a:fillRect/>
                      </a:stretch>
                    </p:blipFill>
                    <p:spPr>
                      <a:xfrm>
                        <a:off x="1015365" y="2548255"/>
                        <a:ext cx="7151370" cy="96901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9905" y="104775"/>
            <a:ext cx="582739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平均条件自信息量(条件熵)的概念</a:t>
            </a:r>
          </a:p>
        </p:txBody>
      </p:sp>
      <p:sp>
        <p:nvSpPr>
          <p:cNvPr id="88068" name="矩形 222214"/>
          <p:cNvSpPr/>
          <p:nvPr/>
        </p:nvSpPr>
        <p:spPr>
          <a:xfrm>
            <a:off x="684213" y="952818"/>
            <a:ext cx="7559675" cy="519112"/>
          </a:xfrm>
          <a:prstGeom prst="rect">
            <a:avLst/>
          </a:prstGeom>
          <a:noFill/>
          <a:ln w="9525">
            <a:noFill/>
          </a:ln>
        </p:spPr>
        <p:txBody>
          <a:bodyPr anchor="t" anchorCtr="0">
            <a:spAutoFit/>
          </a:bodyPr>
          <a:lstStyle/>
          <a:p>
            <a:r>
              <a:rPr lang="zh-CN" altLang="en-US" sz="2800" b="1" dirty="0">
                <a:solidFill>
                  <a:srgbClr val="FF0000"/>
                </a:solidFill>
                <a:latin typeface="黑体" panose="02010609060101010101" pitchFamily="49" charset="-122"/>
                <a:ea typeface="黑体" panose="02010609060101010101" pitchFamily="49" charset="-122"/>
              </a:rPr>
              <a:t>定义：</a:t>
            </a:r>
            <a:r>
              <a:rPr lang="zh-CN" altLang="en-US" sz="2800" b="1" dirty="0">
                <a:latin typeface="黑体" panose="02010609060101010101" pitchFamily="49" charset="-122"/>
                <a:ea typeface="黑体" panose="02010609060101010101" pitchFamily="49" charset="-122"/>
              </a:rPr>
              <a:t>平均条件自信息</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定义为</a:t>
            </a:r>
          </a:p>
        </p:txBody>
      </p:sp>
      <p:graphicFrame>
        <p:nvGraphicFramePr>
          <p:cNvPr id="5" name="对象 4">
            <a:hlinkClick r:id="" action="ppaction://ole?verb=0"/>
          </p:cNvPr>
          <p:cNvGraphicFramePr>
            <a:graphicFrameLocks noChangeAspect="1"/>
          </p:cNvGraphicFramePr>
          <p:nvPr/>
        </p:nvGraphicFramePr>
        <p:xfrm>
          <a:off x="2306320" y="1613535"/>
          <a:ext cx="4507230" cy="921385"/>
        </p:xfrm>
        <a:graphic>
          <a:graphicData uri="http://schemas.openxmlformats.org/presentationml/2006/ole">
            <mc:AlternateContent xmlns:mc="http://schemas.openxmlformats.org/markup-compatibility/2006">
              <mc:Choice xmlns:v="urn:schemas-microsoft-com:vml" Requires="v">
                <p:oleObj r:id="rId2" imgW="2222500" imgH="482600" progId="Equation.KSEE3">
                  <p:embed/>
                </p:oleObj>
              </mc:Choice>
              <mc:Fallback>
                <p:oleObj r:id="rId2" imgW="2222500" imgH="482600" progId="Equation.KSEE3">
                  <p:embed/>
                  <p:pic>
                    <p:nvPicPr>
                      <p:cNvPr id="0" name="图片 2048"/>
                      <p:cNvPicPr/>
                      <p:nvPr/>
                    </p:nvPicPr>
                    <p:blipFill>
                      <a:blip r:embed="rId3"/>
                      <a:stretch>
                        <a:fillRect/>
                      </a:stretch>
                    </p:blipFill>
                    <p:spPr>
                      <a:xfrm>
                        <a:off x="2306320" y="1613535"/>
                        <a:ext cx="4507230" cy="921385"/>
                      </a:xfrm>
                      <a:prstGeom prst="rect">
                        <a:avLst/>
                      </a:prstGeom>
                    </p:spPr>
                  </p:pic>
                </p:oleObj>
              </mc:Fallback>
            </mc:AlternateContent>
          </a:graphicData>
        </a:graphic>
      </p:graphicFrame>
      <p:sp>
        <p:nvSpPr>
          <p:cNvPr id="88069" name="矩形 222215"/>
          <p:cNvSpPr/>
          <p:nvPr/>
        </p:nvSpPr>
        <p:spPr>
          <a:xfrm>
            <a:off x="684530" y="2533015"/>
            <a:ext cx="1523365" cy="521970"/>
          </a:xfrm>
          <a:prstGeom prst="rect">
            <a:avLst/>
          </a:prstGeom>
          <a:noFill/>
          <a:ln w="9525">
            <a:noFill/>
          </a:ln>
        </p:spPr>
        <p:txBody>
          <a:bodyPr wrap="square" anchor="t" anchorCtr="0">
            <a:spAutoFit/>
          </a:bodyPr>
          <a:lstStyle/>
          <a:p>
            <a:r>
              <a:rPr lang="zh-CN" altLang="en-US" sz="2800" b="1" dirty="0">
                <a:solidFill>
                  <a:srgbClr val="FF0000"/>
                </a:solidFill>
                <a:latin typeface="黑体" panose="02010609060101010101" pitchFamily="49" charset="-122"/>
                <a:ea typeface="黑体" panose="02010609060101010101" pitchFamily="49" charset="-122"/>
              </a:rPr>
              <a:t>证明：</a:t>
            </a:r>
          </a:p>
        </p:txBody>
      </p:sp>
      <p:graphicFrame>
        <p:nvGraphicFramePr>
          <p:cNvPr id="7" name="对象 6">
            <a:hlinkClick r:id="" action="ppaction://ole?verb=0"/>
          </p:cNvPr>
          <p:cNvGraphicFramePr>
            <a:graphicFrameLocks noChangeAspect="1"/>
          </p:cNvGraphicFramePr>
          <p:nvPr/>
        </p:nvGraphicFramePr>
        <p:xfrm>
          <a:off x="1828800" y="2819400"/>
          <a:ext cx="6052820" cy="2764155"/>
        </p:xfrm>
        <a:graphic>
          <a:graphicData uri="http://schemas.openxmlformats.org/presentationml/2006/ole">
            <mc:AlternateContent xmlns:mc="http://schemas.openxmlformats.org/markup-compatibility/2006">
              <mc:Choice xmlns:v="urn:schemas-microsoft-com:vml" Requires="v">
                <p:oleObj r:id="rId4" imgW="2997200" imgH="1447800" progId="Equation.KSEE3">
                  <p:embed/>
                </p:oleObj>
              </mc:Choice>
              <mc:Fallback>
                <p:oleObj r:id="rId4" imgW="2997200" imgH="1447800" progId="Equation.KSEE3">
                  <p:embed/>
                  <p:pic>
                    <p:nvPicPr>
                      <p:cNvPr id="0" name="图片 2048"/>
                      <p:cNvPicPr/>
                      <p:nvPr/>
                    </p:nvPicPr>
                    <p:blipFill>
                      <a:blip r:embed="rId5"/>
                      <a:stretch>
                        <a:fillRect/>
                      </a:stretch>
                    </p:blipFill>
                    <p:spPr>
                      <a:xfrm>
                        <a:off x="1828800" y="2819400"/>
                        <a:ext cx="6052820" cy="2764155"/>
                      </a:xfrm>
                      <a:prstGeom prst="rect">
                        <a:avLst/>
                      </a:prstGeom>
                    </p:spPr>
                  </p:pic>
                </p:oleObj>
              </mc:Fallback>
            </mc:AlternateContent>
          </a:graphicData>
        </a:graphic>
      </p:graphicFrame>
      <p:sp>
        <p:nvSpPr>
          <p:cNvPr id="9" name="矩形 8"/>
          <p:cNvSpPr/>
          <p:nvPr/>
        </p:nvSpPr>
        <p:spPr>
          <a:xfrm>
            <a:off x="741045" y="5711190"/>
            <a:ext cx="7607300" cy="57023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 name="文本框 9"/>
          <p:cNvSpPr txBox="1"/>
          <p:nvPr/>
        </p:nvSpPr>
        <p:spPr>
          <a:xfrm>
            <a:off x="902970" y="5737860"/>
            <a:ext cx="7345680" cy="460375"/>
          </a:xfrm>
          <a:prstGeom prst="rect">
            <a:avLst/>
          </a:prstGeom>
          <a:noFill/>
        </p:spPr>
        <p:txBody>
          <a:bodyPr wrap="square" rtlCol="0" anchor="t">
            <a:spAutoFit/>
          </a:bodyPr>
          <a:lstStyle/>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sz="2000" b="1">
                <a:latin typeface="Times New Roman" panose="02020603050405020304" pitchFamily="18" charset="0"/>
                <a:ea typeface="黑体" panose="02010609060101010101" pitchFamily="49" charset="-122"/>
                <a:cs typeface="Times New Roman" panose="02020603050405020304" pitchFamily="18" charset="0"/>
              </a:rPr>
              <a:t>计算二元对称(BSC)信道的平均条件自信息量(条件熵)</a:t>
            </a:r>
            <a:r>
              <a:rPr lang="en-US" sz="2000" b="1">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3185" y="104775"/>
            <a:ext cx="37141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平均互信息量的概念</a:t>
            </a:r>
          </a:p>
        </p:txBody>
      </p:sp>
      <p:sp>
        <p:nvSpPr>
          <p:cNvPr id="87042" name="矩形 220162"/>
          <p:cNvSpPr>
            <a:spLocks noRot="1"/>
          </p:cNvSpPr>
          <p:nvPr/>
        </p:nvSpPr>
        <p:spPr>
          <a:xfrm>
            <a:off x="271145" y="2777490"/>
            <a:ext cx="8553450" cy="2946400"/>
          </a:xfrm>
          <a:prstGeom prst="rect">
            <a:avLst/>
          </a:prstGeom>
          <a:noFill/>
          <a:ln w="9525">
            <a:noFill/>
          </a:ln>
        </p:spPr>
        <p:txBody>
          <a:bodyPr anchor="t" anchorCtr="0"/>
          <a:lstStyle/>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定义：</a:t>
            </a:r>
            <a:r>
              <a:rPr lang="en-US" altLang="zh-CN" sz="2800" b="1" i="1">
                <a:latin typeface="Times New Roman" panose="02020603050405020304" pitchFamily="18" charset="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和</a:t>
            </a:r>
            <a:r>
              <a:rPr lang="en-US" altLang="zh-CN" sz="2800" b="1" i="1">
                <a:latin typeface="Times New Roman" panose="02020603050405020304" pitchFamily="18" charset="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之间的平均互信息</a:t>
            </a:r>
            <a:r>
              <a:rPr lang="en-US" altLang="zh-CN" sz="2800" b="1" i="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定义为</a:t>
            </a:r>
            <a:r>
              <a:rPr lang="en-US" altLang="zh-CN" sz="2800" b="1" i="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en-US" sz="2800" b="1">
                <a:latin typeface="Arial" panose="020B0604020202020204" pitchFamily="34" charset="0"/>
                <a:ea typeface="宋体" panose="02010600030101010101" pitchFamily="2" charset="-122"/>
              </a:rPr>
              <a:t>－</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X|Y</a:t>
            </a:r>
            <a:r>
              <a:rPr lang="en-US" altLang="zh-CN" sz="2800" b="1">
                <a:latin typeface="Times New Roman" panose="02020603050405020304" pitchFamily="18" charset="0"/>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en-US" altLang="zh-CN" sz="2800" b="1" i="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代表</a:t>
            </a:r>
            <a:r>
              <a:rPr lang="zh-CN" altLang="en-US" sz="2800" b="1" dirty="0">
                <a:latin typeface="黑体" panose="02010609060101010101" pitchFamily="49" charset="-122"/>
                <a:ea typeface="黑体" panose="02010609060101010101" pitchFamily="49" charset="-122"/>
              </a:rPr>
              <a:t>接收到输出符号以后，平均每个符号获得关于输入变量</a:t>
            </a:r>
            <a:r>
              <a:rPr lang="en-US" altLang="zh-CN" sz="2800" b="1" i="1">
                <a:latin typeface="Times New Roman" panose="02020603050405020304" pitchFamily="18" charset="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的信息量，</a:t>
            </a:r>
            <a:r>
              <a:rPr lang="zh-CN" altLang="en-US" sz="2800" b="1" dirty="0">
                <a:latin typeface="Times New Roman" panose="02020603050405020304" pitchFamily="18" charset="0"/>
                <a:ea typeface="黑体" panose="02010609060101010101" pitchFamily="49" charset="-122"/>
              </a:rPr>
              <a:t>还可表示输入和输出</a:t>
            </a:r>
            <a:r>
              <a:rPr lang="en-US" altLang="zh-CN" sz="2800" b="1">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个随机变量之间的统计约束程度</a:t>
            </a:r>
          </a:p>
        </p:txBody>
      </p:sp>
      <p:sp>
        <p:nvSpPr>
          <p:cNvPr id="3" name="矩形 2"/>
          <p:cNvSpPr/>
          <p:nvPr/>
        </p:nvSpPr>
        <p:spPr>
          <a:xfrm>
            <a:off x="405130" y="914400"/>
            <a:ext cx="8334375" cy="137414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 name="文本框 3"/>
          <p:cNvSpPr txBox="1"/>
          <p:nvPr/>
        </p:nvSpPr>
        <p:spPr>
          <a:xfrm>
            <a:off x="476250" y="977265"/>
            <a:ext cx="8121650" cy="1198880"/>
          </a:xfrm>
          <a:prstGeom prst="rect">
            <a:avLst/>
          </a:prstGeom>
          <a:noFill/>
        </p:spPr>
        <p:txBody>
          <a:bodyPr wrap="square" rtlCol="0" anchor="t">
            <a:spAutoFit/>
          </a:bodyPr>
          <a:lstStyle/>
          <a:p>
            <a:pPr algn="just">
              <a:lnSpc>
                <a:spcPct val="120000"/>
              </a:lnSpc>
              <a:spcBef>
                <a:spcPts val="0"/>
              </a:spcBef>
              <a:buClr>
                <a:srgbClr val="000000"/>
              </a:buClr>
              <a:buSzPct val="65000"/>
              <a:buFont typeface="Wingdings" panose="05000000000000000000" charset="0"/>
            </a:pPr>
            <a:r>
              <a:rPr sz="2000" b="1">
                <a:solidFill>
                  <a:srgbClr val="FF0000"/>
                </a:solidFill>
                <a:latin typeface="楷体" panose="02010609060101010101" charset="-122"/>
                <a:ea typeface="楷体" panose="02010609060101010101" charset="-122"/>
              </a:rPr>
              <a:t>思考：</a:t>
            </a:r>
            <a:r>
              <a:rPr lang="en-US" altLang="zh-CN" sz="2000" b="1" i="1">
                <a:solidFill>
                  <a:srgbClr val="FF0000"/>
                </a:solidFill>
                <a:latin typeface="Times New Roman" panose="02020603050405020304" pitchFamily="18" charset="0"/>
                <a:ea typeface="黑体" panose="02010609060101010101" pitchFamily="49" charset="-122"/>
                <a:sym typeface="+mn-ea"/>
              </a:rPr>
              <a:t>H</a:t>
            </a:r>
            <a:r>
              <a:rPr lang="en-US" altLang="zh-CN" sz="2000" b="1">
                <a:solidFill>
                  <a:srgbClr val="FF0000"/>
                </a:solidFill>
                <a:latin typeface="Times New Roman" panose="02020603050405020304" pitchFamily="18" charset="0"/>
                <a:ea typeface="黑体" panose="02010609060101010101" pitchFamily="49" charset="-122"/>
                <a:sym typeface="+mn-ea"/>
              </a:rPr>
              <a:t>(</a:t>
            </a:r>
            <a:r>
              <a:rPr lang="en-US" altLang="zh-CN" sz="2000" b="1" i="1">
                <a:solidFill>
                  <a:srgbClr val="FF0000"/>
                </a:solidFill>
                <a:latin typeface="Times New Roman" panose="02020603050405020304" pitchFamily="18" charset="0"/>
                <a:ea typeface="黑体" panose="02010609060101010101" pitchFamily="49" charset="-122"/>
                <a:sym typeface="+mn-ea"/>
              </a:rPr>
              <a:t>X</a:t>
            </a:r>
            <a:r>
              <a:rPr lang="en-US" altLang="zh-CN" sz="2000" b="1">
                <a:solidFill>
                  <a:srgbClr val="FF0000"/>
                </a:solidFill>
                <a:latin typeface="Times New Roman" panose="02020603050405020304" pitchFamily="18" charset="0"/>
                <a:ea typeface="黑体" panose="02010609060101010101" pitchFamily="49" charset="-122"/>
                <a:sym typeface="+mn-ea"/>
              </a:rPr>
              <a:t>)</a:t>
            </a:r>
            <a:r>
              <a:rPr lang="zh-CN" altLang="en-US" sz="2000" b="1" dirty="0">
                <a:solidFill>
                  <a:srgbClr val="FF0000"/>
                </a:solidFill>
                <a:latin typeface="黑体" panose="02010609060101010101" pitchFamily="49" charset="-122"/>
                <a:ea typeface="黑体" panose="02010609060101010101" pitchFamily="49" charset="-122"/>
                <a:sym typeface="+mn-ea"/>
              </a:rPr>
              <a:t>：</a:t>
            </a:r>
            <a:r>
              <a:rPr lang="zh-CN" altLang="en-US" sz="2000" b="1" dirty="0">
                <a:latin typeface="黑体" panose="02010609060101010101" pitchFamily="49" charset="-122"/>
                <a:ea typeface="黑体" panose="02010609060101010101" pitchFamily="49" charset="-122"/>
                <a:sym typeface="+mn-ea"/>
              </a:rPr>
              <a:t>接收到输出符号以前，关于输入变量</a:t>
            </a:r>
            <a:r>
              <a:rPr lang="en-US" altLang="zh-CN" sz="2000" b="1" i="1">
                <a:latin typeface="Times New Roman" panose="02020603050405020304" pitchFamily="18" charset="0"/>
                <a:ea typeface="黑体" panose="02010609060101010101" pitchFamily="49" charset="-122"/>
                <a:sym typeface="+mn-ea"/>
              </a:rPr>
              <a:t>X</a:t>
            </a:r>
            <a:r>
              <a:rPr lang="zh-CN" altLang="en-US" sz="2000" b="1" dirty="0">
                <a:latin typeface="黑体" panose="02010609060101010101" pitchFamily="49" charset="-122"/>
                <a:ea typeface="黑体" panose="02010609060101010101" pitchFamily="49" charset="-122"/>
                <a:sym typeface="+mn-ea"/>
              </a:rPr>
              <a:t>的平均不确定性。</a:t>
            </a:r>
            <a:r>
              <a:rPr lang="en-US" altLang="zh-CN" sz="2000" b="1" i="1">
                <a:solidFill>
                  <a:srgbClr val="FF0000"/>
                </a:solidFill>
                <a:latin typeface="Times New Roman" panose="02020603050405020304" pitchFamily="18" charset="0"/>
                <a:ea typeface="黑体" panose="02010609060101010101" pitchFamily="49" charset="-122"/>
                <a:sym typeface="+mn-ea"/>
              </a:rPr>
              <a:t>H</a:t>
            </a:r>
            <a:r>
              <a:rPr lang="en-US" altLang="zh-CN" sz="2000" b="1">
                <a:solidFill>
                  <a:srgbClr val="FF0000"/>
                </a:solidFill>
                <a:latin typeface="Times New Roman" panose="02020603050405020304" pitchFamily="18" charset="0"/>
                <a:ea typeface="黑体" panose="02010609060101010101" pitchFamily="49" charset="-122"/>
                <a:sym typeface="+mn-ea"/>
              </a:rPr>
              <a:t>(</a:t>
            </a:r>
            <a:r>
              <a:rPr lang="en-US" altLang="zh-CN" sz="2000" b="1" i="1">
                <a:solidFill>
                  <a:srgbClr val="FF0000"/>
                </a:solidFill>
                <a:latin typeface="Times New Roman" panose="02020603050405020304" pitchFamily="18" charset="0"/>
                <a:ea typeface="黑体" panose="02010609060101010101" pitchFamily="49" charset="-122"/>
                <a:sym typeface="+mn-ea"/>
              </a:rPr>
              <a:t>X|Y</a:t>
            </a:r>
            <a:r>
              <a:rPr lang="en-US" altLang="zh-CN" sz="2000" b="1">
                <a:solidFill>
                  <a:srgbClr val="FF0000"/>
                </a:solidFill>
                <a:latin typeface="Times New Roman" panose="02020603050405020304" pitchFamily="18" charset="0"/>
                <a:ea typeface="黑体" panose="02010609060101010101" pitchFamily="49" charset="-122"/>
                <a:sym typeface="+mn-ea"/>
              </a:rPr>
              <a:t>)</a:t>
            </a:r>
            <a:r>
              <a:rPr lang="zh-CN" altLang="en-US" sz="2000" b="1" dirty="0">
                <a:solidFill>
                  <a:srgbClr val="FF0000"/>
                </a:solidFill>
                <a:latin typeface="黑体" panose="02010609060101010101" pitchFamily="49" charset="-122"/>
                <a:ea typeface="黑体" panose="02010609060101010101" pitchFamily="49" charset="-122"/>
                <a:sym typeface="+mn-ea"/>
              </a:rPr>
              <a:t>：</a:t>
            </a:r>
            <a:r>
              <a:rPr lang="zh-CN" altLang="en-US" sz="2000" b="1" dirty="0">
                <a:latin typeface="黑体" panose="02010609060101010101" pitchFamily="49" charset="-122"/>
                <a:ea typeface="黑体" panose="02010609060101010101" pitchFamily="49" charset="-122"/>
                <a:sym typeface="+mn-ea"/>
              </a:rPr>
              <a:t>接收到输出符号以后，关于输入变量</a:t>
            </a:r>
            <a:r>
              <a:rPr lang="en-US" altLang="zh-CN" sz="2000" b="1" i="1">
                <a:latin typeface="Times New Roman" panose="02020603050405020304" pitchFamily="18" charset="0"/>
                <a:ea typeface="黑体" panose="02010609060101010101" pitchFamily="49" charset="-122"/>
                <a:sym typeface="+mn-ea"/>
              </a:rPr>
              <a:t>X</a:t>
            </a:r>
            <a:r>
              <a:rPr lang="zh-CN" altLang="en-US" sz="2000" b="1" dirty="0">
                <a:latin typeface="黑体" panose="02010609060101010101" pitchFamily="49" charset="-122"/>
                <a:ea typeface="黑体" panose="02010609060101010101" pitchFamily="49" charset="-122"/>
                <a:sym typeface="+mn-ea"/>
              </a:rPr>
              <a:t>的平均不确定性。可见，通过信道传输，消除了一些不确定性，获得了一定的信息。</a:t>
            </a:r>
            <a:endParaRPr lang="en-US" sz="20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sz="2800">
                <a:ea typeface="黑体" panose="02010609060101010101" pitchFamily="49" charset="-122"/>
                <a:sym typeface="+mn-ea"/>
              </a:rPr>
              <a:t>数字通信系统的简化模型</a:t>
            </a:r>
          </a:p>
        </p:txBody>
      </p:sp>
      <p:grpSp>
        <p:nvGrpSpPr>
          <p:cNvPr id="15362" name="组合 129076"/>
          <p:cNvGrpSpPr/>
          <p:nvPr/>
        </p:nvGrpSpPr>
        <p:grpSpPr>
          <a:xfrm>
            <a:off x="898525" y="1784033"/>
            <a:ext cx="7345363" cy="1879600"/>
            <a:chOff x="566" y="981"/>
            <a:chExt cx="4627" cy="1184"/>
          </a:xfrm>
        </p:grpSpPr>
        <p:sp>
          <p:nvSpPr>
            <p:cNvPr id="15363" name="矩形 129034"/>
            <p:cNvSpPr/>
            <p:nvPr/>
          </p:nvSpPr>
          <p:spPr>
            <a:xfrm>
              <a:off x="566" y="985"/>
              <a:ext cx="726"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5364" name="文本框 129035"/>
            <p:cNvSpPr txBox="1"/>
            <p:nvPr/>
          </p:nvSpPr>
          <p:spPr>
            <a:xfrm>
              <a:off x="611" y="1031"/>
              <a:ext cx="681" cy="393"/>
            </a:xfrm>
            <a:prstGeom prst="rect">
              <a:avLst/>
            </a:prstGeom>
            <a:noFill/>
            <a:ln w="9525">
              <a:noFill/>
            </a:ln>
          </p:spPr>
          <p:txBody>
            <a:bodyPr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等 效 </a:t>
              </a:r>
            </a:p>
            <a:p>
              <a:pPr>
                <a:spcBef>
                  <a:spcPct val="50000"/>
                </a:spcBef>
              </a:pPr>
              <a:r>
                <a:rPr lang="zh-CN" altLang="en-US" sz="1400" b="1" dirty="0">
                  <a:latin typeface="Arial" panose="020B0604020202020204" pitchFamily="34" charset="0"/>
                  <a:ea typeface="宋体" panose="02010600030101010101" pitchFamily="2" charset="-122"/>
                </a:rPr>
                <a:t>离 散 信 源</a:t>
              </a:r>
            </a:p>
          </p:txBody>
        </p:sp>
        <p:sp>
          <p:nvSpPr>
            <p:cNvPr id="15365" name="矩形 129036"/>
            <p:cNvSpPr/>
            <p:nvPr/>
          </p:nvSpPr>
          <p:spPr>
            <a:xfrm>
              <a:off x="1565" y="985"/>
              <a:ext cx="635"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5366" name="文本框 129037"/>
            <p:cNvSpPr txBox="1"/>
            <p:nvPr/>
          </p:nvSpPr>
          <p:spPr>
            <a:xfrm>
              <a:off x="1474" y="1134"/>
              <a:ext cx="680" cy="192"/>
            </a:xfrm>
            <a:prstGeom prst="rect">
              <a:avLst/>
            </a:prstGeom>
            <a:noFill/>
            <a:ln w="9525">
              <a:noFill/>
            </a:ln>
          </p:spPr>
          <p:txBody>
            <a:bodyPr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编 码 器</a:t>
              </a:r>
            </a:p>
          </p:txBody>
        </p:sp>
        <p:sp>
          <p:nvSpPr>
            <p:cNvPr id="15367" name="矩形 129040"/>
            <p:cNvSpPr/>
            <p:nvPr/>
          </p:nvSpPr>
          <p:spPr>
            <a:xfrm>
              <a:off x="2472" y="985"/>
              <a:ext cx="725"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5368" name="文本框 129041"/>
            <p:cNvSpPr txBox="1"/>
            <p:nvPr/>
          </p:nvSpPr>
          <p:spPr>
            <a:xfrm>
              <a:off x="2472" y="1121"/>
              <a:ext cx="725" cy="192"/>
            </a:xfrm>
            <a:prstGeom prst="rect">
              <a:avLst/>
            </a:prstGeom>
            <a:noFill/>
            <a:ln w="9525">
              <a:noFill/>
            </a:ln>
          </p:spPr>
          <p:txBody>
            <a:bodyPr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编 码 信 道</a:t>
              </a:r>
            </a:p>
          </p:txBody>
        </p:sp>
        <p:sp>
          <p:nvSpPr>
            <p:cNvPr id="15369" name="矩形 129042"/>
            <p:cNvSpPr/>
            <p:nvPr/>
          </p:nvSpPr>
          <p:spPr>
            <a:xfrm>
              <a:off x="2472" y="1711"/>
              <a:ext cx="726" cy="45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5370" name="文本框 129043"/>
            <p:cNvSpPr txBox="1"/>
            <p:nvPr/>
          </p:nvSpPr>
          <p:spPr>
            <a:xfrm>
              <a:off x="2562" y="1847"/>
              <a:ext cx="590" cy="192"/>
            </a:xfrm>
            <a:prstGeom prst="rect">
              <a:avLst/>
            </a:prstGeom>
            <a:noFill/>
            <a:ln w="9525">
              <a:noFill/>
            </a:ln>
          </p:spPr>
          <p:txBody>
            <a:bodyPr anchor="t" anchorCtr="0">
              <a:spAutoFit/>
            </a:bodyPr>
            <a:lstStyle/>
            <a:p>
              <a:pPr>
                <a:spcBef>
                  <a:spcPct val="50000"/>
                </a:spcBef>
              </a:pPr>
              <a:r>
                <a:rPr lang="en-US" altLang="zh-CN" sz="1400" b="1">
                  <a:latin typeface="Arial" panose="020B0604020202020204" pitchFamily="34" charset="0"/>
                  <a:ea typeface="宋体" panose="02010600030101010101" pitchFamily="2" charset="-122"/>
                </a:rPr>
                <a:t> </a:t>
              </a:r>
              <a:r>
                <a:rPr lang="zh-CN" altLang="en-US" sz="1400" b="1" dirty="0">
                  <a:latin typeface="Arial" panose="020B0604020202020204" pitchFamily="34" charset="0"/>
                  <a:ea typeface="宋体" panose="02010600030101010101" pitchFamily="2" charset="-122"/>
                </a:rPr>
                <a:t>噪 声 源</a:t>
              </a:r>
            </a:p>
          </p:txBody>
        </p:sp>
        <p:sp>
          <p:nvSpPr>
            <p:cNvPr id="15371" name="矩形 129044"/>
            <p:cNvSpPr/>
            <p:nvPr/>
          </p:nvSpPr>
          <p:spPr>
            <a:xfrm>
              <a:off x="4467" y="985"/>
              <a:ext cx="726"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5372" name="文本框 129045"/>
            <p:cNvSpPr txBox="1"/>
            <p:nvPr/>
          </p:nvSpPr>
          <p:spPr>
            <a:xfrm>
              <a:off x="4603" y="1121"/>
              <a:ext cx="453"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信 宿</a:t>
              </a:r>
            </a:p>
          </p:txBody>
        </p:sp>
        <p:sp>
          <p:nvSpPr>
            <p:cNvPr id="15373" name="矩形 129046"/>
            <p:cNvSpPr/>
            <p:nvPr/>
          </p:nvSpPr>
          <p:spPr>
            <a:xfrm>
              <a:off x="3469" y="985"/>
              <a:ext cx="726" cy="499"/>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5374" name="文本框 129047"/>
            <p:cNvSpPr txBox="1"/>
            <p:nvPr/>
          </p:nvSpPr>
          <p:spPr>
            <a:xfrm>
              <a:off x="3560" y="1111"/>
              <a:ext cx="635" cy="192"/>
            </a:xfrm>
            <a:prstGeom prst="rect">
              <a:avLst/>
            </a:prstGeom>
            <a:noFill/>
            <a:ln w="9525">
              <a:noFill/>
            </a:ln>
          </p:spPr>
          <p:txBody>
            <a:bodyPr anchor="t" anchorCtr="0">
              <a:spAutoFit/>
            </a:bodyPr>
            <a:lstStyle/>
            <a:p>
              <a:pPr>
                <a:spcBef>
                  <a:spcPct val="50000"/>
                </a:spcBef>
              </a:pPr>
              <a:r>
                <a:rPr lang="zh-CN" altLang="en-US" sz="1400" b="1" dirty="0">
                  <a:latin typeface="Arial" panose="020B0604020202020204" pitchFamily="34" charset="0"/>
                  <a:ea typeface="宋体" panose="02010600030101010101" pitchFamily="2" charset="-122"/>
                </a:rPr>
                <a:t>译 码 器</a:t>
              </a:r>
            </a:p>
          </p:txBody>
        </p:sp>
        <p:sp>
          <p:nvSpPr>
            <p:cNvPr id="15375" name="直接连接符 129050"/>
            <p:cNvSpPr/>
            <p:nvPr/>
          </p:nvSpPr>
          <p:spPr>
            <a:xfrm>
              <a:off x="1292" y="1224"/>
              <a:ext cx="273" cy="0"/>
            </a:xfrm>
            <a:prstGeom prst="line">
              <a:avLst/>
            </a:prstGeom>
            <a:ln w="9525" cap="flat" cmpd="sng">
              <a:solidFill>
                <a:schemeClr val="tx1"/>
              </a:solidFill>
              <a:prstDash val="solid"/>
              <a:round/>
              <a:headEnd type="none" w="med" len="med"/>
              <a:tailEnd type="triangle" w="med" len="med"/>
            </a:ln>
          </p:spPr>
        </p:sp>
        <p:sp>
          <p:nvSpPr>
            <p:cNvPr id="15376" name="直接连接符 129051"/>
            <p:cNvSpPr/>
            <p:nvPr/>
          </p:nvSpPr>
          <p:spPr>
            <a:xfrm>
              <a:off x="2200" y="1212"/>
              <a:ext cx="273" cy="0"/>
            </a:xfrm>
            <a:prstGeom prst="line">
              <a:avLst/>
            </a:prstGeom>
            <a:ln w="9525" cap="flat" cmpd="sng">
              <a:solidFill>
                <a:schemeClr val="tx1"/>
              </a:solidFill>
              <a:prstDash val="solid"/>
              <a:round/>
              <a:headEnd type="none" w="med" len="med"/>
              <a:tailEnd type="triangle" w="med" len="med"/>
            </a:ln>
          </p:spPr>
        </p:sp>
        <p:sp>
          <p:nvSpPr>
            <p:cNvPr id="15377" name="文本框 129054"/>
            <p:cNvSpPr txBox="1"/>
            <p:nvPr/>
          </p:nvSpPr>
          <p:spPr>
            <a:xfrm>
              <a:off x="1292" y="985"/>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U</a:t>
              </a:r>
            </a:p>
          </p:txBody>
        </p:sp>
        <p:sp>
          <p:nvSpPr>
            <p:cNvPr id="15378" name="文本框 129055"/>
            <p:cNvSpPr txBox="1"/>
            <p:nvPr/>
          </p:nvSpPr>
          <p:spPr>
            <a:xfrm>
              <a:off x="4195" y="981"/>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V</a:t>
              </a:r>
            </a:p>
          </p:txBody>
        </p:sp>
        <p:sp>
          <p:nvSpPr>
            <p:cNvPr id="15379" name="文本框 129056"/>
            <p:cNvSpPr txBox="1"/>
            <p:nvPr/>
          </p:nvSpPr>
          <p:spPr>
            <a:xfrm>
              <a:off x="2245" y="981"/>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X</a:t>
              </a:r>
            </a:p>
          </p:txBody>
        </p:sp>
        <p:sp>
          <p:nvSpPr>
            <p:cNvPr id="15380" name="文本框 129057"/>
            <p:cNvSpPr txBox="1"/>
            <p:nvPr/>
          </p:nvSpPr>
          <p:spPr>
            <a:xfrm>
              <a:off x="3198" y="981"/>
              <a:ext cx="227" cy="231"/>
            </a:xfrm>
            <a:prstGeom prst="rect">
              <a:avLst/>
            </a:prstGeom>
            <a:noFill/>
            <a:ln w="9525">
              <a:noFill/>
            </a:ln>
          </p:spPr>
          <p:txBody>
            <a:bodyPr anchor="t" anchorCtr="0">
              <a:spAutoFit/>
            </a:bodyPr>
            <a:lstStyle/>
            <a:p>
              <a:pPr>
                <a:spcBef>
                  <a:spcPct val="50000"/>
                </a:spcBef>
              </a:pPr>
              <a:r>
                <a:rPr lang="en-US" altLang="zh-CN" b="1" i="1">
                  <a:latin typeface="Times New Roman" panose="02020603050405020304" pitchFamily="18" charset="0"/>
                  <a:ea typeface="宋体" panose="02010600030101010101" pitchFamily="2" charset="-122"/>
                </a:rPr>
                <a:t>Y</a:t>
              </a:r>
            </a:p>
          </p:txBody>
        </p:sp>
        <p:sp>
          <p:nvSpPr>
            <p:cNvPr id="15381" name="直接连接符 129066"/>
            <p:cNvSpPr/>
            <p:nvPr/>
          </p:nvSpPr>
          <p:spPr>
            <a:xfrm>
              <a:off x="4195" y="1212"/>
              <a:ext cx="273" cy="0"/>
            </a:xfrm>
            <a:prstGeom prst="line">
              <a:avLst/>
            </a:prstGeom>
            <a:ln w="9525" cap="flat" cmpd="sng">
              <a:solidFill>
                <a:schemeClr val="tx1"/>
              </a:solidFill>
              <a:prstDash val="solid"/>
              <a:round/>
              <a:headEnd type="none" w="med" len="med"/>
              <a:tailEnd type="triangle" w="med" len="med"/>
            </a:ln>
          </p:spPr>
        </p:sp>
        <p:sp>
          <p:nvSpPr>
            <p:cNvPr id="15382" name="直接连接符 129067"/>
            <p:cNvSpPr/>
            <p:nvPr/>
          </p:nvSpPr>
          <p:spPr>
            <a:xfrm>
              <a:off x="3197" y="1212"/>
              <a:ext cx="273" cy="0"/>
            </a:xfrm>
            <a:prstGeom prst="line">
              <a:avLst/>
            </a:prstGeom>
            <a:ln w="9525" cap="flat" cmpd="sng">
              <a:solidFill>
                <a:schemeClr val="tx1"/>
              </a:solidFill>
              <a:prstDash val="solid"/>
              <a:round/>
              <a:headEnd type="none" w="med" len="med"/>
              <a:tailEnd type="triangle" w="med" len="med"/>
            </a:ln>
          </p:spPr>
        </p:sp>
        <p:sp>
          <p:nvSpPr>
            <p:cNvPr id="15383" name="直接连接符 129068"/>
            <p:cNvSpPr/>
            <p:nvPr/>
          </p:nvSpPr>
          <p:spPr>
            <a:xfrm flipV="1">
              <a:off x="2835" y="1480"/>
              <a:ext cx="0" cy="227"/>
            </a:xfrm>
            <a:prstGeom prst="line">
              <a:avLst/>
            </a:prstGeom>
            <a:ln w="9525" cap="flat" cmpd="sng">
              <a:solidFill>
                <a:schemeClr val="tx1"/>
              </a:solidFill>
              <a:prstDash val="solid"/>
              <a:round/>
              <a:headEnd type="none" w="med" len="med"/>
              <a:tailEnd type="triangle" w="med" len="med"/>
            </a:ln>
          </p:spPr>
        </p:sp>
      </p:grpSp>
      <p:sp>
        <p:nvSpPr>
          <p:cNvPr id="9218" name="文本框 114820"/>
          <p:cNvSpPr txBox="1"/>
          <p:nvPr/>
        </p:nvSpPr>
        <p:spPr>
          <a:xfrm>
            <a:off x="309245" y="880110"/>
            <a:ext cx="8534400" cy="829945"/>
          </a:xfrm>
          <a:prstGeom prst="rect">
            <a:avLst/>
          </a:prstGeom>
          <a:noFill/>
          <a:ln w="9525">
            <a:noFill/>
          </a:ln>
        </p:spPr>
        <p:txBody>
          <a:bodyPr wrap="square" anchor="t" anchorCtr="0">
            <a:spAutoFit/>
          </a:bodyPr>
          <a:lstStyle/>
          <a:p>
            <a:pPr>
              <a:lnSpc>
                <a:spcPct val="120000"/>
              </a:lnSpc>
              <a:spcBef>
                <a:spcPts val="0"/>
              </a:spcBef>
            </a:pPr>
            <a:r>
              <a:rPr lang="en-US" altLang="zh-CN">
                <a:latin typeface="Arial" panose="020B0604020202020204" pitchFamily="34" charset="0"/>
                <a:ea typeface="宋体" panose="02010600030101010101" pitchFamily="2" charset="-122"/>
              </a:rPr>
              <a:t>      </a:t>
            </a:r>
            <a:r>
              <a:rPr sz="2000" b="1" dirty="0">
                <a:ea typeface="黑体" panose="02010609060101010101" pitchFamily="49" charset="-122"/>
              </a:rPr>
              <a:t>编码理论关注的是信道编码器和信道译码器。为集中</a:t>
            </a:r>
            <a:r>
              <a:rPr lang="zh-CN" sz="2000" b="1" dirty="0">
                <a:ea typeface="黑体" panose="02010609060101010101" pitchFamily="49" charset="-122"/>
              </a:rPr>
              <a:t>考虑</a:t>
            </a:r>
            <a:r>
              <a:rPr sz="2000" b="1" dirty="0">
                <a:ea typeface="黑体" panose="02010609060101010101" pitchFamily="49" charset="-122"/>
              </a:rPr>
              <a:t>信道编码与信道译码，将数据传输和存储模型简化为图</a:t>
            </a:r>
            <a:r>
              <a:rPr sz="2000" b="1" dirty="0">
                <a:latin typeface="Times New Roman" panose="02020603050405020304" pitchFamily="18" charset="0"/>
                <a:ea typeface="黑体" panose="02010609060101010101" pitchFamily="49" charset="-122"/>
                <a:cs typeface="Times New Roman" panose="02020603050405020304" pitchFamily="18" charset="0"/>
              </a:rPr>
              <a:t>2</a:t>
            </a:r>
            <a:r>
              <a:rPr sz="2000" b="1" dirty="0">
                <a:ea typeface="黑体" panose="02010609060101010101" pitchFamily="49" charset="-122"/>
              </a:rPr>
              <a:t>所示的数字通信系统模型</a:t>
            </a:r>
            <a:r>
              <a:rPr lang="zh-CN" altLang="en-US" sz="2000" b="1" dirty="0">
                <a:latin typeface="Arial" panose="020B0604020202020204" pitchFamily="34" charset="0"/>
                <a:ea typeface="黑体" panose="02010609060101010101" pitchFamily="49" charset="-122"/>
              </a:rPr>
              <a:t>。</a:t>
            </a:r>
            <a:endParaRPr lang="zh-CN" altLang="en-US" b="1" dirty="0">
              <a:latin typeface="Arial" panose="020B0604020202020204" pitchFamily="34" charset="0"/>
              <a:ea typeface="黑体" panose="02010609060101010101" pitchFamily="49" charset="-122"/>
            </a:endParaRPr>
          </a:p>
        </p:txBody>
      </p:sp>
      <p:sp>
        <p:nvSpPr>
          <p:cNvPr id="15384" name="文本占位符 129069"/>
          <p:cNvSpPr>
            <a:spLocks noGrp="1" noRot="1"/>
          </p:cNvSpPr>
          <p:nvPr>
            <p:ph idx="1"/>
          </p:nvPr>
        </p:nvSpPr>
        <p:spPr>
          <a:xfrm>
            <a:off x="388620" y="5236210"/>
            <a:ext cx="5048250" cy="1317625"/>
          </a:xfrm>
        </p:spPr>
        <p:txBody>
          <a:bodyPr anchor="t" anchorCtr="0"/>
          <a:lstStyle/>
          <a:p>
            <a:pPr latinLnBrk="0">
              <a:lnSpc>
                <a:spcPct val="130000"/>
              </a:lnSpc>
              <a:spcBef>
                <a:spcPts val="0"/>
              </a:spcBef>
              <a:spcAft>
                <a:spcPts val="0"/>
              </a:spcAft>
            </a:pPr>
            <a:r>
              <a:rPr lang="zh-CN" altLang="en-US" sz="2000" b="1" dirty="0">
                <a:solidFill>
                  <a:srgbClr val="FF0000"/>
                </a:solidFill>
                <a:ea typeface="黑体" panose="02010609060101010101" pitchFamily="49" charset="-122"/>
              </a:rPr>
              <a:t>离散信源：</a:t>
            </a:r>
            <a:r>
              <a:rPr lang="zh-CN" altLang="en-US" sz="2000" b="1" dirty="0">
                <a:solidFill>
                  <a:schemeClr val="tx1"/>
                </a:solidFill>
                <a:ea typeface="黑体" panose="02010609060101010101" pitchFamily="49" charset="-122"/>
              </a:rPr>
              <a:t>即图</a:t>
            </a:r>
            <a:r>
              <a:rPr lang="en-US" altLang="zh-CN" sz="2000" b="1" dirty="0">
                <a:solidFill>
                  <a:schemeClr val="tx1"/>
                </a:solidFill>
                <a:ea typeface="黑体" panose="02010609060101010101" pitchFamily="49" charset="-122"/>
              </a:rPr>
              <a:t>1</a:t>
            </a:r>
            <a:r>
              <a:rPr lang="zh-CN" altLang="en-US" sz="2000" b="1" dirty="0">
                <a:solidFill>
                  <a:schemeClr val="tx1"/>
                </a:solidFill>
                <a:ea typeface="黑体" panose="02010609060101010101" pitchFamily="49" charset="-122"/>
              </a:rPr>
              <a:t>中的信源和信源编码器</a:t>
            </a:r>
            <a:endParaRPr lang="zh-CN" altLang="en-US" sz="2000" b="1" dirty="0">
              <a:ea typeface="黑体" panose="02010609060101010101" pitchFamily="49" charset="-122"/>
            </a:endParaRPr>
          </a:p>
          <a:p>
            <a:pPr latinLnBrk="0">
              <a:lnSpc>
                <a:spcPct val="130000"/>
              </a:lnSpc>
              <a:spcBef>
                <a:spcPts val="0"/>
              </a:spcBef>
              <a:spcAft>
                <a:spcPts val="0"/>
              </a:spcAft>
            </a:pPr>
            <a:r>
              <a:rPr lang="zh-CN" altLang="en-US" sz="2000" b="1" dirty="0">
                <a:solidFill>
                  <a:srgbClr val="FF0000"/>
                </a:solidFill>
                <a:ea typeface="黑体" panose="02010609060101010101" pitchFamily="49" charset="-122"/>
              </a:rPr>
              <a:t>编码信道：</a:t>
            </a:r>
            <a:r>
              <a:rPr lang="zh-CN" altLang="en-US" sz="2000" b="1" dirty="0">
                <a:solidFill>
                  <a:schemeClr val="tx1"/>
                </a:solidFill>
                <a:ea typeface="黑体" panose="02010609060101010101" pitchFamily="49" charset="-122"/>
              </a:rPr>
              <a:t>调制器、实际信道和解调器</a:t>
            </a:r>
          </a:p>
          <a:p>
            <a:pPr latinLnBrk="0">
              <a:lnSpc>
                <a:spcPct val="130000"/>
              </a:lnSpc>
              <a:spcBef>
                <a:spcPts val="0"/>
              </a:spcBef>
              <a:spcAft>
                <a:spcPts val="0"/>
              </a:spcAft>
            </a:pPr>
            <a:r>
              <a:rPr lang="zh-CN" altLang="en-US" sz="2000" b="1" dirty="0">
                <a:solidFill>
                  <a:srgbClr val="FF0000"/>
                </a:solidFill>
                <a:ea typeface="黑体" panose="02010609060101010101" pitchFamily="49" charset="-122"/>
              </a:rPr>
              <a:t>信宿：</a:t>
            </a:r>
            <a:r>
              <a:rPr lang="zh-CN" altLang="en-US" sz="2000" b="1" dirty="0">
                <a:solidFill>
                  <a:schemeClr val="tx1"/>
                </a:solidFill>
                <a:ea typeface="黑体" panose="02010609060101010101" pitchFamily="49" charset="-122"/>
              </a:rPr>
              <a:t>信源译码器和用户</a:t>
            </a:r>
          </a:p>
        </p:txBody>
      </p:sp>
      <p:graphicFrame>
        <p:nvGraphicFramePr>
          <p:cNvPr id="4" name="对象 3">
            <a:hlinkClick r:id="" action="ppaction://ole?verb=0"/>
          </p:cNvPr>
          <p:cNvGraphicFramePr>
            <a:graphicFrameLocks noChangeAspect="1"/>
          </p:cNvGraphicFramePr>
          <p:nvPr/>
        </p:nvGraphicFramePr>
        <p:xfrm>
          <a:off x="535305" y="4095115"/>
          <a:ext cx="4853305" cy="474345"/>
        </p:xfrm>
        <a:graphic>
          <a:graphicData uri="http://schemas.openxmlformats.org/presentationml/2006/ole">
            <mc:AlternateContent xmlns:mc="http://schemas.openxmlformats.org/markup-compatibility/2006">
              <mc:Choice xmlns:v="urn:schemas-microsoft-com:vml" Requires="v">
                <p:oleObj r:id="rId2" imgW="2501900" imgH="241300" progId="Equation.KSEE3">
                  <p:embed/>
                </p:oleObj>
              </mc:Choice>
              <mc:Fallback>
                <p:oleObj r:id="rId2" imgW="2501900" imgH="241300" progId="Equation.KSEE3">
                  <p:embed/>
                  <p:pic>
                    <p:nvPicPr>
                      <p:cNvPr id="0" name="图片 2048"/>
                      <p:cNvPicPr/>
                      <p:nvPr/>
                    </p:nvPicPr>
                    <p:blipFill>
                      <a:blip r:embed="rId3"/>
                      <a:stretch>
                        <a:fillRect/>
                      </a:stretch>
                    </p:blipFill>
                    <p:spPr>
                      <a:xfrm>
                        <a:off x="535305" y="4095115"/>
                        <a:ext cx="4853305" cy="4743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06413" y="4645025"/>
          <a:ext cx="4730750" cy="474345"/>
        </p:xfrm>
        <a:graphic>
          <a:graphicData uri="http://schemas.openxmlformats.org/presentationml/2006/ole">
            <mc:AlternateContent xmlns:mc="http://schemas.openxmlformats.org/markup-compatibility/2006">
              <mc:Choice xmlns:v="urn:schemas-microsoft-com:vml" Requires="v">
                <p:oleObj r:id="rId4" imgW="2438400" imgH="241300" progId="Equation.KSEE3">
                  <p:embed/>
                </p:oleObj>
              </mc:Choice>
              <mc:Fallback>
                <p:oleObj r:id="rId4" imgW="2438400" imgH="241300" progId="Equation.KSEE3">
                  <p:embed/>
                  <p:pic>
                    <p:nvPicPr>
                      <p:cNvPr id="0" name="图片 2048"/>
                      <p:cNvPicPr/>
                      <p:nvPr/>
                    </p:nvPicPr>
                    <p:blipFill>
                      <a:blip r:embed="rId5"/>
                      <a:stretch>
                        <a:fillRect/>
                      </a:stretch>
                    </p:blipFill>
                    <p:spPr>
                      <a:xfrm>
                        <a:off x="506413" y="4645025"/>
                        <a:ext cx="4730750" cy="4743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763895" y="4060508"/>
          <a:ext cx="3104515" cy="449580"/>
        </p:xfrm>
        <a:graphic>
          <a:graphicData uri="http://schemas.openxmlformats.org/presentationml/2006/ole">
            <mc:AlternateContent xmlns:mc="http://schemas.openxmlformats.org/markup-compatibility/2006">
              <mc:Choice xmlns:v="urn:schemas-microsoft-com:vml" Requires="v">
                <p:oleObj r:id="rId6" imgW="1600200" imgH="228600" progId="Equation.KSEE3">
                  <p:embed/>
                </p:oleObj>
              </mc:Choice>
              <mc:Fallback>
                <p:oleObj r:id="rId6" imgW="1600200" imgH="228600" progId="Equation.KSEE3">
                  <p:embed/>
                  <p:pic>
                    <p:nvPicPr>
                      <p:cNvPr id="0" name="图片 2048"/>
                      <p:cNvPicPr/>
                      <p:nvPr/>
                    </p:nvPicPr>
                    <p:blipFill>
                      <a:blip r:embed="rId7"/>
                      <a:stretch>
                        <a:fillRect/>
                      </a:stretch>
                    </p:blipFill>
                    <p:spPr>
                      <a:xfrm>
                        <a:off x="5763895" y="4060508"/>
                        <a:ext cx="3104515" cy="44958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751513" y="4642803"/>
          <a:ext cx="3129280" cy="449580"/>
        </p:xfrm>
        <a:graphic>
          <a:graphicData uri="http://schemas.openxmlformats.org/presentationml/2006/ole">
            <mc:AlternateContent xmlns:mc="http://schemas.openxmlformats.org/markup-compatibility/2006">
              <mc:Choice xmlns:v="urn:schemas-microsoft-com:vml" Requires="v">
                <p:oleObj r:id="rId8" imgW="1612900" imgH="228600" progId="Equation.KSEE3">
                  <p:embed/>
                </p:oleObj>
              </mc:Choice>
              <mc:Fallback>
                <p:oleObj r:id="rId8" imgW="1612900" imgH="228600" progId="Equation.KSEE3">
                  <p:embed/>
                  <p:pic>
                    <p:nvPicPr>
                      <p:cNvPr id="0" name="图片 2048"/>
                      <p:cNvPicPr/>
                      <p:nvPr/>
                    </p:nvPicPr>
                    <p:blipFill>
                      <a:blip r:embed="rId9"/>
                      <a:stretch>
                        <a:fillRect/>
                      </a:stretch>
                    </p:blipFill>
                    <p:spPr>
                      <a:xfrm>
                        <a:off x="5751513" y="4642803"/>
                        <a:ext cx="3129280" cy="4495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6324283" y="5414963"/>
          <a:ext cx="1502410" cy="849630"/>
        </p:xfrm>
        <a:graphic>
          <a:graphicData uri="http://schemas.openxmlformats.org/presentationml/2006/ole">
            <mc:AlternateContent xmlns:mc="http://schemas.openxmlformats.org/markup-compatibility/2006">
              <mc:Choice xmlns:v="urn:schemas-microsoft-com:vml" Requires="v">
                <p:oleObj r:id="rId10" imgW="774065" imgH="431800" progId="Equation.KSEE3">
                  <p:embed/>
                </p:oleObj>
              </mc:Choice>
              <mc:Fallback>
                <p:oleObj r:id="rId10" imgW="774065" imgH="431800" progId="Equation.KSEE3">
                  <p:embed/>
                  <p:pic>
                    <p:nvPicPr>
                      <p:cNvPr id="0" name="图片 2048"/>
                      <p:cNvPicPr/>
                      <p:nvPr/>
                    </p:nvPicPr>
                    <p:blipFill>
                      <a:blip r:embed="rId11"/>
                      <a:stretch>
                        <a:fillRect/>
                      </a:stretch>
                    </p:blipFill>
                    <p:spPr>
                      <a:xfrm>
                        <a:off x="6324283" y="5414963"/>
                        <a:ext cx="1502410" cy="849630"/>
                      </a:xfrm>
                      <a:prstGeom prst="rect">
                        <a:avLst/>
                      </a:prstGeom>
                    </p:spPr>
                  </p:pic>
                </p:oleObj>
              </mc:Fallback>
            </mc:AlternateContent>
          </a:graphicData>
        </a:graphic>
      </p:graphicFrame>
      <p:sp>
        <p:nvSpPr>
          <p:cNvPr id="13" name="文本框 12"/>
          <p:cNvSpPr txBox="1"/>
          <p:nvPr/>
        </p:nvSpPr>
        <p:spPr>
          <a:xfrm>
            <a:off x="86360" y="4133850"/>
            <a:ext cx="247015" cy="922020"/>
          </a:xfrm>
          <a:prstGeom prst="rect">
            <a:avLst/>
          </a:prstGeom>
          <a:noFill/>
        </p:spPr>
        <p:txBody>
          <a:bodyPr wrap="square" rtlCol="0" anchor="t">
            <a:spAutoFit/>
          </a:bodyPr>
          <a:lstStyle/>
          <a:p>
            <a:r>
              <a:rPr lang="en-US" altLang="zh-CN" sz="5400" b="1" dirty="0">
                <a:solidFill>
                  <a:schemeClr val="accent2"/>
                </a:solidFill>
                <a:latin typeface="黑体" panose="02010609060101010101" pitchFamily="49" charset="-122"/>
                <a:ea typeface="黑体" panose="02010609060101010101" pitchFamily="49" charset="-122"/>
                <a:sym typeface="+mn-ea"/>
              </a:rPr>
              <a:t>{</a:t>
            </a:r>
          </a:p>
        </p:txBody>
      </p:sp>
      <p:sp>
        <p:nvSpPr>
          <p:cNvPr id="14" name="文本框 13"/>
          <p:cNvSpPr txBox="1"/>
          <p:nvPr/>
        </p:nvSpPr>
        <p:spPr>
          <a:xfrm>
            <a:off x="5351780" y="4109720"/>
            <a:ext cx="247015" cy="922020"/>
          </a:xfrm>
          <a:prstGeom prst="rect">
            <a:avLst/>
          </a:prstGeom>
          <a:noFill/>
        </p:spPr>
        <p:txBody>
          <a:bodyPr wrap="square" rtlCol="0" anchor="t">
            <a:spAutoFit/>
          </a:bodyPr>
          <a:lstStyle/>
          <a:p>
            <a:r>
              <a:rPr lang="en-US" altLang="zh-CN" sz="5400" b="1" dirty="0">
                <a:solidFill>
                  <a:schemeClr val="accent2"/>
                </a:solidFill>
                <a:latin typeface="黑体" panose="02010609060101010101" pitchFamily="49" charset="-122"/>
                <a:ea typeface="黑体" panose="02010609060101010101" pitchFamily="49" charset="-122"/>
                <a:sym typeface="+mn-ea"/>
              </a:rPr>
              <a:t>{</a:t>
            </a:r>
          </a:p>
        </p:txBody>
      </p:sp>
      <p:sp>
        <p:nvSpPr>
          <p:cNvPr id="15" name="文本框 14"/>
          <p:cNvSpPr txBox="1"/>
          <p:nvPr/>
        </p:nvSpPr>
        <p:spPr>
          <a:xfrm>
            <a:off x="5880735" y="5394325"/>
            <a:ext cx="247015" cy="922020"/>
          </a:xfrm>
          <a:prstGeom prst="rect">
            <a:avLst/>
          </a:prstGeom>
          <a:noFill/>
        </p:spPr>
        <p:txBody>
          <a:bodyPr wrap="square" rtlCol="0" anchor="t">
            <a:spAutoFit/>
          </a:bodyPr>
          <a:lstStyle/>
          <a:p>
            <a:r>
              <a:rPr lang="en-US" altLang="zh-CN" sz="5400" b="1" dirty="0">
                <a:solidFill>
                  <a:schemeClr val="accent2"/>
                </a:solidFill>
                <a:latin typeface="黑体" panose="02010609060101010101" pitchFamily="49" charset="-122"/>
                <a:ea typeface="黑体" panose="02010609060101010101" pitchFamily="49" charset="-122"/>
                <a:sym typeface="+mn-ea"/>
              </a:rPr>
              <a:t>{</a:t>
            </a:r>
          </a:p>
        </p:txBody>
      </p:sp>
      <p:sp>
        <p:nvSpPr>
          <p:cNvPr id="16" name="文本框 114821"/>
          <p:cNvSpPr txBox="1"/>
          <p:nvPr/>
        </p:nvSpPr>
        <p:spPr>
          <a:xfrm>
            <a:off x="3078480" y="3730625"/>
            <a:ext cx="324612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2 </a:t>
            </a:r>
            <a:r>
              <a:rPr lang="zh-CN" altLang="en-US" b="1">
                <a:latin typeface="楷体" panose="02010609060101010101" charset="-122"/>
                <a:ea typeface="楷体" panose="02010609060101010101" charset="-122"/>
                <a:cs typeface="楷体" panose="02010609060101010101" charset="-122"/>
              </a:rPr>
              <a:t>简化的</a:t>
            </a:r>
            <a:r>
              <a:rPr lang="zh-CN" altLang="en-US" b="1" dirty="0">
                <a:latin typeface="楷体" panose="02010609060101010101" charset="-122"/>
                <a:ea typeface="楷体" panose="02010609060101010101" charset="-122"/>
              </a:rPr>
              <a:t>数字通信系统模型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3185" y="104775"/>
            <a:ext cx="37141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等长信源编码定理</a:t>
            </a:r>
          </a:p>
        </p:txBody>
      </p:sp>
      <p:sp>
        <p:nvSpPr>
          <p:cNvPr id="92162" name="矩形 229378"/>
          <p:cNvSpPr>
            <a:spLocks noRot="1"/>
          </p:cNvSpPr>
          <p:nvPr/>
        </p:nvSpPr>
        <p:spPr>
          <a:xfrm>
            <a:off x="328930" y="981075"/>
            <a:ext cx="8439150" cy="4809490"/>
          </a:xfrm>
          <a:prstGeom prst="rect">
            <a:avLst/>
          </a:prstGeom>
          <a:noFill/>
          <a:ln w="9525">
            <a:noFill/>
          </a:ln>
        </p:spPr>
        <p:txBody>
          <a:bodyPr anchor="t" anchorCtr="0"/>
          <a:lstStyle/>
          <a:p>
            <a:pPr algn="just">
              <a:lnSpc>
                <a:spcPct val="130000"/>
              </a:lnSpc>
              <a:spcBef>
                <a:spcPts val="0"/>
              </a:spcBef>
              <a:buClr>
                <a:srgbClr val="000000"/>
              </a:buClr>
              <a:buSzPct val="65000"/>
              <a:buFont typeface="Wingdings" panose="05000000000000000000" charset="0"/>
            </a:pPr>
            <a:r>
              <a:rPr lang="zh-CN" altLang="en-US" sz="2800" b="1" dirty="0">
                <a:solidFill>
                  <a:srgbClr val="FF0000"/>
                </a:solidFill>
                <a:latin typeface="Times New Roman" panose="02020603050405020304" pitchFamily="18" charset="0"/>
                <a:ea typeface="黑体" panose="02010609060101010101" pitchFamily="49" charset="-122"/>
              </a:rPr>
              <a:t>定理</a:t>
            </a:r>
            <a:r>
              <a:rPr lang="en-US" altLang="zh-CN" sz="2800" b="1">
                <a:solidFill>
                  <a:srgbClr val="FF0000"/>
                </a:solidFill>
                <a:latin typeface="Times New Roman" panose="02020603050405020304" pitchFamily="18" charset="0"/>
                <a:ea typeface="黑体" panose="02010609060101010101" pitchFamily="49" charset="-122"/>
              </a:rPr>
              <a:t>:</a:t>
            </a:r>
            <a:r>
              <a:rPr lang="en-US" altLang="zh-CN" sz="2800" b="1">
                <a:solidFill>
                  <a:schemeClr val="folHlink"/>
                </a:solidFill>
                <a:latin typeface="Times New Roman" panose="02020603050405020304" pitchFamily="18" charset="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一个熵为</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的离散无记忆信源，若对信源长为</a:t>
            </a:r>
            <a:r>
              <a:rPr lang="en-US" altLang="zh-CN" sz="2800" b="1" i="1">
                <a:latin typeface="Times New Roman" panose="02020603050405020304" pitchFamily="18" charset="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的符号序列进行等长编码，设码字是从</a:t>
            </a:r>
            <a:r>
              <a:rPr lang="en-US" altLang="zh-CN" sz="2800" b="1" i="1">
                <a:latin typeface="Times New Roman" panose="02020603050405020304" pitchFamily="18" charset="0"/>
                <a:ea typeface="黑体" panose="02010609060101010101" pitchFamily="49" charset="-122"/>
              </a:rPr>
              <a:t>r</a:t>
            </a:r>
            <a:r>
              <a:rPr lang="zh-CN" altLang="en-US" sz="2800" b="1" dirty="0">
                <a:latin typeface="黑体" panose="02010609060101010101" pitchFamily="49" charset="-122"/>
                <a:ea typeface="黑体" panose="02010609060101010101" pitchFamily="49" charset="-122"/>
              </a:rPr>
              <a:t>个字母的码符号集合中，选取</a:t>
            </a:r>
            <a:r>
              <a:rPr lang="en-US" altLang="zh-CN" sz="2800" b="1" i="1">
                <a:latin typeface="Times New Roman" panose="02020603050405020304" pitchFamily="18" charset="0"/>
                <a:ea typeface="黑体" panose="02010609060101010101" pitchFamily="49" charset="-122"/>
              </a:rPr>
              <a:t>l</a:t>
            </a:r>
            <a:r>
              <a:rPr lang="zh-CN" altLang="en-US" sz="2800" b="1" dirty="0">
                <a:latin typeface="黑体" panose="02010609060101010101" pitchFamily="49" charset="-122"/>
                <a:ea typeface="黑体" panose="02010609060101010101" pitchFamily="49" charset="-122"/>
              </a:rPr>
              <a:t>个码元组成。对于任意的</a:t>
            </a:r>
            <a:r>
              <a:rPr lang="el-GR" altLang="zh-CN" sz="2800" b="1" dirty="0">
                <a:latin typeface="Times New Roman" panose="02020603050405020304" pitchFamily="18" charset="0"/>
                <a:ea typeface="黑体" panose="02010609060101010101" pitchFamily="49" charset="-122"/>
              </a:rPr>
              <a:t>ε</a:t>
            </a:r>
            <a:r>
              <a:rPr lang="en-US" altLang="zh-CN" sz="2800" b="1">
                <a:latin typeface="Times New Roman" panose="02020603050405020304" pitchFamily="18" charset="0"/>
                <a:ea typeface="黑体" panose="02010609060101010101" pitchFamily="49" charset="-122"/>
              </a:rPr>
              <a:t>&gt;0</a:t>
            </a:r>
            <a:r>
              <a:rPr lang="zh-CN" altLang="en-US" sz="2800" b="1" dirty="0">
                <a:latin typeface="黑体" panose="02010609060101010101" pitchFamily="49" charset="-122"/>
                <a:ea typeface="黑体" panose="02010609060101010101" pitchFamily="49" charset="-122"/>
              </a:rPr>
              <a:t>，只要满足</a:t>
            </a: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algn="just">
              <a:lnSpc>
                <a:spcPct val="130000"/>
              </a:lnSpc>
              <a:spcBef>
                <a:spcPts val="0"/>
              </a:spcBef>
              <a:buClr>
                <a:srgbClr val="000000"/>
              </a:buClr>
              <a:buSzPct val="65000"/>
              <a:buFont typeface="Wingdings" panose="05000000000000000000" charset="0"/>
            </a:pPr>
            <a:r>
              <a:rPr lang="zh-CN" altLang="en-US" sz="2800" b="1" dirty="0">
                <a:latin typeface="黑体" panose="02010609060101010101" pitchFamily="49" charset="-122"/>
                <a:ea typeface="黑体" panose="02010609060101010101" pitchFamily="49" charset="-122"/>
              </a:rPr>
              <a:t>则当</a:t>
            </a:r>
            <a:r>
              <a:rPr lang="en-US" altLang="zh-CN" sz="2800" b="1" i="1">
                <a:latin typeface="Times New Roman" panose="02020603050405020304" pitchFamily="18" charset="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足够大时，可实现几乎无失真编码，即译码错误概率可为任意小。</a:t>
            </a:r>
            <a:endParaRPr lang="zh-CN" altLang="en-US" sz="2800" b="1" dirty="0">
              <a:latin typeface="Times New Roman" panose="02020603050405020304" pitchFamily="18" charset="0"/>
              <a:ea typeface="黑体" panose="02010609060101010101" pitchFamily="49" charset="-122"/>
            </a:endParaRPr>
          </a:p>
        </p:txBody>
      </p:sp>
      <p:graphicFrame>
        <p:nvGraphicFramePr>
          <p:cNvPr id="5" name="对象 4">
            <a:hlinkClick r:id="" action="ppaction://ole?verb=0"/>
          </p:cNvPr>
          <p:cNvGraphicFramePr>
            <a:graphicFrameLocks noChangeAspect="1"/>
          </p:cNvGraphicFramePr>
          <p:nvPr/>
        </p:nvGraphicFramePr>
        <p:xfrm>
          <a:off x="3582670" y="3260725"/>
          <a:ext cx="1931670" cy="800735"/>
        </p:xfrm>
        <a:graphic>
          <a:graphicData uri="http://schemas.openxmlformats.org/presentationml/2006/ole">
            <mc:AlternateContent xmlns:mc="http://schemas.openxmlformats.org/markup-compatibility/2006">
              <mc:Choice xmlns:v="urn:schemas-microsoft-com:vml" Requires="v">
                <p:oleObj r:id="rId2" imgW="952500" imgH="419100" progId="Equation.KSEE3">
                  <p:embed/>
                </p:oleObj>
              </mc:Choice>
              <mc:Fallback>
                <p:oleObj r:id="rId2" imgW="952500" imgH="419100" progId="Equation.KSEE3">
                  <p:embed/>
                  <p:pic>
                    <p:nvPicPr>
                      <p:cNvPr id="0" name="图片 2048"/>
                      <p:cNvPicPr/>
                      <p:nvPr/>
                    </p:nvPicPr>
                    <p:blipFill>
                      <a:blip r:embed="rId3"/>
                      <a:stretch>
                        <a:fillRect/>
                      </a:stretch>
                    </p:blipFill>
                    <p:spPr>
                      <a:xfrm>
                        <a:off x="3582670" y="3260725"/>
                        <a:ext cx="1931670" cy="80073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3185" y="104775"/>
            <a:ext cx="37141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变长码</a:t>
            </a:r>
          </a:p>
        </p:txBody>
      </p:sp>
      <p:sp>
        <p:nvSpPr>
          <p:cNvPr id="94210" name="矩形 228386"/>
          <p:cNvSpPr/>
          <p:nvPr/>
        </p:nvSpPr>
        <p:spPr>
          <a:xfrm>
            <a:off x="469265" y="948055"/>
            <a:ext cx="1365885" cy="521970"/>
          </a:xfrm>
          <a:prstGeom prst="rect">
            <a:avLst/>
          </a:prstGeom>
          <a:noFill/>
          <a:ln w="9525">
            <a:noFill/>
          </a:ln>
        </p:spPr>
        <p:txBody>
          <a:bodyPr wrap="square" anchor="t" anchorCtr="0">
            <a:spAutoFit/>
          </a:bodyPr>
          <a:lstStyle/>
          <a:p>
            <a:r>
              <a:rPr lang="zh-CN" altLang="en-US" sz="2800" b="1" dirty="0">
                <a:solidFill>
                  <a:srgbClr val="FF0000"/>
                </a:solidFill>
                <a:latin typeface="黑体" panose="02010609060101010101" pitchFamily="49" charset="-122"/>
                <a:ea typeface="黑体" panose="02010609060101010101" pitchFamily="49" charset="-122"/>
              </a:rPr>
              <a:t>例</a:t>
            </a:r>
            <a:r>
              <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a:t>
            </a:r>
            <a:r>
              <a:rPr lang="zh-CN" altLang="en-US" sz="2800" b="1" dirty="0">
                <a:solidFill>
                  <a:srgbClr val="FF0000"/>
                </a:solidFill>
                <a:latin typeface="黑体" panose="02010609060101010101" pitchFamily="49" charset="-122"/>
                <a:ea typeface="黑体" panose="02010609060101010101" pitchFamily="49" charset="-122"/>
              </a:rPr>
              <a:t>：</a:t>
            </a:r>
          </a:p>
        </p:txBody>
      </p:sp>
      <p:sp>
        <p:nvSpPr>
          <p:cNvPr id="94211" name="矩形 228387"/>
          <p:cNvSpPr/>
          <p:nvPr/>
        </p:nvSpPr>
        <p:spPr>
          <a:xfrm>
            <a:off x="601980" y="3923030"/>
            <a:ext cx="7811770" cy="460375"/>
          </a:xfrm>
          <a:prstGeom prst="rect">
            <a:avLst/>
          </a:prstGeom>
          <a:noFill/>
          <a:ln w="9525">
            <a:noFill/>
          </a:ln>
        </p:spPr>
        <p:txBody>
          <a:bodyPr wrap="square" anchor="t" anchorCtr="0">
            <a:spAutoFit/>
          </a:bodyPr>
          <a:lstStyle/>
          <a:p>
            <a:pPr algn="just"/>
            <a:r>
              <a:rPr lang="zh-CN" altLang="en-US" sz="2400" b="1" dirty="0">
                <a:latin typeface="黑体" panose="02010609060101010101" pitchFamily="49" charset="-122"/>
                <a:ea typeface="黑体" panose="02010609060101010101" pitchFamily="49" charset="-122"/>
              </a:rPr>
              <a:t>若对字母序列</a:t>
            </a:r>
            <a:r>
              <a:rPr lang="en-US" altLang="zh-CN" sz="2400" b="1">
                <a:latin typeface="Times New Roman" panose="02020603050405020304" pitchFamily="18" charset="0"/>
                <a:ea typeface="黑体" panose="02010609060101010101" pitchFamily="49" charset="-122"/>
              </a:rPr>
              <a:t>ABADCAB</a:t>
            </a:r>
            <a:r>
              <a:rPr lang="zh-CN" altLang="en-US" sz="2400" b="1" dirty="0">
                <a:latin typeface="黑体" panose="02010609060101010101" pitchFamily="49" charset="-122"/>
                <a:ea typeface="黑体" panose="02010609060101010101" pitchFamily="49" charset="-122"/>
              </a:rPr>
              <a:t>进行编码，则得到</a:t>
            </a:r>
            <a:r>
              <a:rPr lang="en-US" altLang="zh-CN" sz="2400" b="1">
                <a:latin typeface="Times New Roman" panose="02020603050405020304" pitchFamily="18" charset="0"/>
                <a:ea typeface="黑体" panose="02010609060101010101" pitchFamily="49" charset="-122"/>
              </a:rPr>
              <a:t>0 1 0 01 00 0 1</a:t>
            </a:r>
          </a:p>
        </p:txBody>
      </p:sp>
      <p:graphicFrame>
        <p:nvGraphicFramePr>
          <p:cNvPr id="228426" name="内容占位符 228425"/>
          <p:cNvGraphicFramePr>
            <a:graphicFrameLocks noGrp="1"/>
          </p:cNvGraphicFramePr>
          <p:nvPr>
            <p:ph idx="1"/>
            <p:custDataLst>
              <p:tags r:id="rId1"/>
            </p:custDataLst>
          </p:nvPr>
        </p:nvGraphicFramePr>
        <p:xfrm>
          <a:off x="1908175" y="1408748"/>
          <a:ext cx="5407025" cy="2286000"/>
        </p:xfrm>
        <a:graphic>
          <a:graphicData uri="http://schemas.openxmlformats.org/drawingml/2006/table">
            <a:tbl>
              <a:tblPr/>
              <a:tblGrid>
                <a:gridCol w="1352550">
                  <a:extLst>
                    <a:ext uri="{9D8B030D-6E8A-4147-A177-3AD203B41FA5}">
                      <a16:colId xmlns:a16="http://schemas.microsoft.com/office/drawing/2014/main" val="20000"/>
                    </a:ext>
                  </a:extLst>
                </a:gridCol>
                <a:gridCol w="1350963">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0962">
                  <a:extLst>
                    <a:ext uri="{9D8B030D-6E8A-4147-A177-3AD203B41FA5}">
                      <a16:colId xmlns:a16="http://schemas.microsoft.com/office/drawing/2014/main" val="20003"/>
                    </a:ext>
                  </a:extLst>
                </a:gridCol>
              </a:tblGrid>
              <a:tr h="455613">
                <a:tc>
                  <a:txBody>
                    <a:bodyPr/>
                    <a:lstStyle/>
                    <a:p>
                      <a:pPr marL="0" lvl="0" indent="0">
                        <a:buNone/>
                      </a:pPr>
                      <a:r>
                        <a:rPr lang="zh-CN" altLang="en-US" sz="2400" b="1" dirty="0">
                          <a:ea typeface="黑体" panose="02010609060101010101" pitchFamily="49" charset="-122"/>
                        </a:rPr>
                        <a:t>字母</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2400" b="1" dirty="0">
                          <a:ea typeface="黑体" panose="02010609060101010101" pitchFamily="49" charset="-122"/>
                        </a:rPr>
                        <a:t>码字</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2400" b="1" dirty="0">
                          <a:ea typeface="黑体" panose="02010609060101010101" pitchFamily="49" charset="-122"/>
                        </a:rPr>
                        <a:t>字母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2400" b="1" dirty="0">
                          <a:ea typeface="黑体" panose="02010609060101010101" pitchFamily="49" charset="-122"/>
                        </a:rPr>
                        <a:t>码字</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p>
                      <a:pPr marL="0" lvl="0" indent="0">
                        <a:buNone/>
                      </a:pPr>
                      <a:r>
                        <a:rPr lang="en-US" altLang="zh-CN" sz="2400">
                          <a:latin typeface="Times New Roman" panose="02020603050405020304" pitchFamily="18" charset="0"/>
                        </a:rPr>
                        <a:t>A</a:t>
                      </a:r>
                      <a:endParaRPr lang="zh-CN" altLang="en-US" sz="240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0</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E</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10</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lvl="0" indent="0">
                        <a:buNone/>
                      </a:pPr>
                      <a:r>
                        <a:rPr lang="en-US" altLang="zh-CN" sz="2400">
                          <a:latin typeface="Times New Roman" panose="02020603050405020304" pitchFamily="18" charset="0"/>
                        </a:rPr>
                        <a:t>B</a:t>
                      </a:r>
                      <a:endParaRPr lang="zh-CN" altLang="en-US" sz="240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1</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F</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11</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2">
                <a:tc>
                  <a:txBody>
                    <a:bodyPr/>
                    <a:lstStyle/>
                    <a:p>
                      <a:pPr marL="0" lvl="0" indent="0">
                        <a:buNone/>
                      </a:pPr>
                      <a:r>
                        <a:rPr lang="en-US" altLang="zh-CN" sz="2400">
                          <a:latin typeface="Times New Roman" panose="02020603050405020304" pitchFamily="18" charset="0"/>
                        </a:rPr>
                        <a:t>C</a:t>
                      </a:r>
                      <a:endParaRPr lang="zh-CN" altLang="en-US" sz="240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00</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G</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000</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lvl="0" indent="0">
                        <a:buNone/>
                      </a:pPr>
                      <a:r>
                        <a:rPr lang="en-US" altLang="zh-CN" sz="2400">
                          <a:latin typeface="Times New Roman" panose="02020603050405020304" pitchFamily="18" charset="0"/>
                        </a:rPr>
                        <a:t>D</a:t>
                      </a:r>
                      <a:endParaRPr lang="zh-CN" altLang="en-US" sz="240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01</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H</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a:latin typeface="Times New Roman" panose="02020603050405020304" pitchFamily="18" charset="0"/>
                        </a:rPr>
                        <a:t>111</a:t>
                      </a:r>
                      <a:endParaRPr lang="zh-CN" altLang="en-US" sz="240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4244" name="矩形 228423"/>
          <p:cNvSpPr/>
          <p:nvPr/>
        </p:nvSpPr>
        <p:spPr>
          <a:xfrm>
            <a:off x="347345" y="4552950"/>
            <a:ext cx="8479155" cy="953135"/>
          </a:xfrm>
          <a:prstGeom prst="rect">
            <a:avLst/>
          </a:prstGeom>
          <a:noFill/>
          <a:ln w="9525">
            <a:noFill/>
          </a:ln>
        </p:spPr>
        <p:txBody>
          <a:bodyPr wrap="square" anchor="t" anchorCtr="0">
            <a:spAutoFit/>
          </a:bodyPr>
          <a:lstStyle/>
          <a:p>
            <a:r>
              <a:rPr lang="zh-CN" altLang="en-US" sz="2800" b="1" dirty="0">
                <a:solidFill>
                  <a:srgbClr val="FF0000"/>
                </a:solidFill>
                <a:latin typeface="黑体" panose="02010609060101010101" pitchFamily="49" charset="-122"/>
                <a:ea typeface="黑体" panose="02010609060101010101" pitchFamily="49" charset="-122"/>
              </a:rPr>
              <a:t>译码不唯一：</a:t>
            </a:r>
            <a:r>
              <a:rPr lang="zh-CN" altLang="en-US" sz="2800" b="1" dirty="0">
                <a:latin typeface="黑体" panose="02010609060101010101" pitchFamily="49" charset="-122"/>
                <a:ea typeface="黑体" panose="02010609060101010101" pitchFamily="49" charset="-122"/>
              </a:rPr>
              <a:t>可能被译为</a:t>
            </a:r>
            <a:r>
              <a:rPr lang="en-US" altLang="zh-CN" sz="2800" b="1">
                <a:latin typeface="Times New Roman" panose="02020603050405020304" pitchFamily="18" charset="0"/>
                <a:ea typeface="黑体" panose="02010609060101010101" pitchFamily="49" charset="-122"/>
              </a:rPr>
              <a:t>DADAAAB(01 0 01 0 0 0 1)</a:t>
            </a:r>
            <a:r>
              <a:rPr lang="zh-CN" altLang="en-US" sz="2800" b="1" dirty="0">
                <a:latin typeface="黑体" panose="02010609060101010101" pitchFamily="49" charset="-122"/>
                <a:ea typeface="黑体" panose="02010609060101010101" pitchFamily="49" charset="-122"/>
              </a:rPr>
              <a:t>或者</a:t>
            </a:r>
            <a:r>
              <a:rPr lang="en-US" altLang="zh-CN" sz="2800" b="1">
                <a:latin typeface="Times New Roman" panose="02020603050405020304" pitchFamily="18" charset="0"/>
                <a:ea typeface="黑体" panose="02010609060101010101" pitchFamily="49" charset="-122"/>
              </a:rPr>
              <a:t>AEDGB(0 10 01 000 1)</a:t>
            </a:r>
          </a:p>
        </p:txBody>
      </p:sp>
      <p:sp>
        <p:nvSpPr>
          <p:cNvPr id="94245" name="矩形 228424"/>
          <p:cNvSpPr/>
          <p:nvPr/>
        </p:nvSpPr>
        <p:spPr>
          <a:xfrm>
            <a:off x="373380" y="5650230"/>
            <a:ext cx="8526780" cy="521970"/>
          </a:xfrm>
          <a:prstGeom prst="rect">
            <a:avLst/>
          </a:prstGeom>
          <a:noFill/>
          <a:ln w="9525">
            <a:noFill/>
          </a:ln>
        </p:spPr>
        <p:txBody>
          <a:bodyPr wrap="square" anchor="t" anchorCtr="0">
            <a:spAutoFit/>
          </a:bodyPr>
          <a:lstStyle/>
          <a:p>
            <a:r>
              <a:rPr lang="zh-CN" altLang="en-US" sz="2800" b="1" dirty="0">
                <a:solidFill>
                  <a:srgbClr val="FF0000"/>
                </a:solidFill>
                <a:latin typeface="楷体" panose="02010609060101010101" charset="-122"/>
                <a:ea typeface="楷体" panose="02010609060101010101" charset="-122"/>
                <a:cs typeface="楷体" panose="02010609060101010101" charset="-122"/>
              </a:rPr>
              <a:t>注</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cs typeface="楷体" panose="02010609060101010101" charset="-122"/>
              </a:rPr>
              <a:t>变长码必须是</a:t>
            </a:r>
            <a:r>
              <a:rPr lang="zh-CN" altLang="en-US" sz="2800" b="1" dirty="0">
                <a:solidFill>
                  <a:srgbClr val="FF0000"/>
                </a:solidFill>
                <a:latin typeface="楷体" panose="02010609060101010101" charset="-122"/>
                <a:ea typeface="楷体" panose="02010609060101010101" charset="-122"/>
                <a:cs typeface="楷体" panose="02010609060101010101" charset="-122"/>
              </a:rPr>
              <a:t>惟一可译码</a:t>
            </a:r>
            <a:r>
              <a:rPr lang="en-US" altLang="zh-CN" sz="2800" b="1">
                <a:latin typeface="楷体" panose="02010609060101010101" charset="-122"/>
                <a:ea typeface="楷体" panose="02010609060101010101" charset="-122"/>
                <a:cs typeface="楷体" panose="02010609060101010101" charset="-122"/>
              </a:rPr>
              <a:t>,</a:t>
            </a:r>
            <a:r>
              <a:rPr lang="zh-CN" altLang="en-US" sz="2800" b="1" dirty="0">
                <a:latin typeface="楷体" panose="02010609060101010101" charset="-122"/>
                <a:ea typeface="楷体" panose="02010609060101010101" charset="-122"/>
                <a:cs typeface="楷体" panose="02010609060101010101" charset="-122"/>
              </a:rPr>
              <a:t>才能实现无失真编码</a:t>
            </a:r>
          </a:p>
        </p:txBody>
      </p:sp>
      <p:sp>
        <p:nvSpPr>
          <p:cNvPr id="7" name="文本框 114821"/>
          <p:cNvSpPr txBox="1"/>
          <p:nvPr/>
        </p:nvSpPr>
        <p:spPr>
          <a:xfrm>
            <a:off x="2816860" y="934720"/>
            <a:ext cx="331978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表</a:t>
            </a:r>
            <a:r>
              <a:rPr lang="en-US" altLang="zh-CN" b="1">
                <a:latin typeface="Times New Roman" panose="02020603050405020304" pitchFamily="18" charset="0"/>
                <a:ea typeface="楷体" panose="02010609060101010101" charset="-122"/>
                <a:cs typeface="Times New Roman" panose="02020603050405020304" pitchFamily="18" charset="0"/>
              </a:rPr>
              <a:t>1 </a:t>
            </a:r>
            <a:r>
              <a:rPr lang="zh-CN" altLang="en-US" b="1">
                <a:latin typeface="Times New Roman" panose="02020603050405020304" pitchFamily="18" charset="0"/>
                <a:ea typeface="楷体" panose="02010609060101010101" charset="-122"/>
                <a:cs typeface="Times New Roman" panose="02020603050405020304" pitchFamily="18" charset="0"/>
              </a:rPr>
              <a:t>译码不唯一的变长码例子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3185" y="104775"/>
            <a:ext cx="37141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变长信源编码定理</a:t>
            </a:r>
          </a:p>
        </p:txBody>
      </p:sp>
      <p:sp>
        <p:nvSpPr>
          <p:cNvPr id="92162" name="矩形 229378"/>
          <p:cNvSpPr>
            <a:spLocks noRot="1"/>
          </p:cNvSpPr>
          <p:nvPr/>
        </p:nvSpPr>
        <p:spPr>
          <a:xfrm>
            <a:off x="328930" y="981075"/>
            <a:ext cx="8439150" cy="4809490"/>
          </a:xfrm>
          <a:prstGeom prst="rect">
            <a:avLst/>
          </a:prstGeom>
          <a:noFill/>
          <a:ln w="9525">
            <a:noFill/>
          </a:ln>
        </p:spPr>
        <p:txBody>
          <a:bodyPr anchor="t" anchorCtr="0"/>
          <a:lstStyle/>
          <a:p>
            <a:pPr>
              <a:lnSpc>
                <a:spcPct val="130000"/>
              </a:lnSpc>
              <a:spcBef>
                <a:spcPts val="0"/>
              </a:spcBef>
              <a:buClr>
                <a:schemeClr val="hlink"/>
              </a:buClr>
              <a:buSzPct val="65000"/>
            </a:pPr>
            <a:r>
              <a:rPr lang="zh-CN" altLang="en-US" sz="2800" b="1" dirty="0">
                <a:solidFill>
                  <a:srgbClr val="FF0000"/>
                </a:solidFill>
                <a:latin typeface="Times New Roman" panose="02020603050405020304" pitchFamily="18" charset="0"/>
                <a:ea typeface="黑体" panose="02010609060101010101" pitchFamily="49" charset="-122"/>
                <a:sym typeface="+mn-ea"/>
              </a:rPr>
              <a:t>定理</a:t>
            </a:r>
            <a:r>
              <a:rPr lang="zh-CN" altLang="en-US" sz="2800" b="1" dirty="0">
                <a:solidFill>
                  <a:srgbClr val="FF0000"/>
                </a:solidFill>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一个熵为</a:t>
            </a:r>
            <a:r>
              <a:rPr lang="en-US" altLang="zh-CN" sz="2800" b="1" i="1">
                <a:latin typeface="Times New Roman" panose="02020603050405020304" pitchFamily="18" charset="0"/>
                <a:ea typeface="黑体" panose="02010609060101010101" pitchFamily="49" charset="-122"/>
                <a:sym typeface="+mn-ea"/>
              </a:rPr>
              <a:t>H</a:t>
            </a:r>
            <a:r>
              <a:rPr lang="en-US" altLang="zh-CN" sz="2800" b="1">
                <a:latin typeface="Times New Roman" panose="02020603050405020304" pitchFamily="18" charset="0"/>
                <a:ea typeface="黑体" panose="02010609060101010101" pitchFamily="49" charset="-122"/>
                <a:sym typeface="+mn-ea"/>
              </a:rPr>
              <a:t>(</a:t>
            </a:r>
            <a:r>
              <a:rPr lang="en-US" altLang="zh-CN" sz="2800" b="1" i="1">
                <a:latin typeface="Times New Roman" panose="02020603050405020304" pitchFamily="18" charset="0"/>
                <a:ea typeface="黑体" panose="02010609060101010101" pitchFamily="49" charset="-122"/>
                <a:sym typeface="+mn-ea"/>
              </a:rPr>
              <a:t>X</a:t>
            </a:r>
            <a:r>
              <a:rPr lang="en-US" altLang="zh-CN" sz="2800" b="1">
                <a:latin typeface="Times New Roman" panose="02020603050405020304" pitchFamily="18" charset="0"/>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的离散无记忆信源，并有</a:t>
            </a:r>
            <a:r>
              <a:rPr lang="en-US" altLang="zh-CN" sz="2800" b="1" i="1">
                <a:latin typeface="Times New Roman" panose="02020603050405020304" pitchFamily="18" charset="0"/>
                <a:ea typeface="黑体" panose="02010609060101010101" pitchFamily="49" charset="-122"/>
                <a:sym typeface="+mn-ea"/>
              </a:rPr>
              <a:t>r</a:t>
            </a:r>
            <a:r>
              <a:rPr lang="zh-CN" altLang="en-US" sz="2800" b="1" dirty="0">
                <a:latin typeface="黑体" panose="02010609060101010101" pitchFamily="49" charset="-122"/>
                <a:ea typeface="黑体" panose="02010609060101010101" pitchFamily="49" charset="-122"/>
                <a:sym typeface="+mn-ea"/>
              </a:rPr>
              <a:t>个码元的码符号集合，总可以找到一种无失真编码方法，构成惟一可译码，使其平均码长满足</a:t>
            </a:r>
            <a:endParaRPr lang="zh-CN" altLang="en-US" sz="2800" b="1" dirty="0">
              <a:latin typeface="黑体" panose="02010609060101010101" pitchFamily="49" charset="-122"/>
              <a:ea typeface="黑体" panose="02010609060101010101" pitchFamily="49" charset="-122"/>
            </a:endParaRPr>
          </a:p>
          <a:p>
            <a:pPr>
              <a:lnSpc>
                <a:spcPct val="130000"/>
              </a:lnSpc>
              <a:spcBef>
                <a:spcPts val="0"/>
              </a:spcBef>
              <a:buClr>
                <a:schemeClr val="hlink"/>
              </a:buClr>
              <a:buSzPct val="65000"/>
            </a:pPr>
            <a:endParaRPr lang="zh-CN" altLang="en-US" sz="2800" b="1" dirty="0">
              <a:latin typeface="黑体" panose="02010609060101010101" pitchFamily="49" charset="-122"/>
              <a:ea typeface="黑体" panose="02010609060101010101" pitchFamily="49" charset="-122"/>
            </a:endParaRPr>
          </a:p>
          <a:p>
            <a:pPr>
              <a:lnSpc>
                <a:spcPct val="130000"/>
              </a:lnSpc>
              <a:spcBef>
                <a:spcPts val="0"/>
              </a:spcBef>
              <a:buClr>
                <a:schemeClr val="hlink"/>
              </a:buClr>
              <a:buSzPct val="65000"/>
            </a:pPr>
            <a:endParaRPr lang="zh-CN" altLang="en-US" sz="2800" b="1" dirty="0">
              <a:latin typeface="黑体" panose="02010609060101010101" pitchFamily="49" charset="-122"/>
              <a:ea typeface="黑体" panose="02010609060101010101" pitchFamily="49" charset="-122"/>
            </a:endParaRPr>
          </a:p>
          <a:p>
            <a:pPr>
              <a:lnSpc>
                <a:spcPct val="130000"/>
              </a:lnSpc>
              <a:spcBef>
                <a:spcPts val="0"/>
              </a:spcBef>
              <a:buClr>
                <a:schemeClr val="hlink"/>
              </a:buClr>
              <a:buSzPct val="65000"/>
            </a:pPr>
            <a:r>
              <a:rPr lang="zh-CN" altLang="en-US" sz="2800" b="1" dirty="0">
                <a:latin typeface="黑体" panose="02010609060101010101" pitchFamily="49" charset="-122"/>
                <a:ea typeface="黑体" panose="02010609060101010101" pitchFamily="49" charset="-122"/>
                <a:sym typeface="+mn-ea"/>
              </a:rPr>
              <a:t>则当</a:t>
            </a:r>
            <a:r>
              <a:rPr lang="en-US" altLang="zh-CN" sz="2800" b="1" i="1">
                <a:latin typeface="Times New Roman" panose="02020603050405020304" pitchFamily="18" charset="0"/>
                <a:ea typeface="黑体" panose="02010609060101010101" pitchFamily="49" charset="-122"/>
                <a:sym typeface="+mn-ea"/>
              </a:rPr>
              <a:t>N</a:t>
            </a:r>
            <a:r>
              <a:rPr lang="zh-CN" altLang="en-US" sz="2800" b="1" dirty="0">
                <a:latin typeface="黑体" panose="02010609060101010101" pitchFamily="49" charset="-122"/>
                <a:ea typeface="黑体" panose="02010609060101010101" pitchFamily="49" charset="-122"/>
                <a:sym typeface="+mn-ea"/>
              </a:rPr>
              <a:t>足够大时，可实现几乎无失真编码，即译码错误概率可为任意小。</a:t>
            </a:r>
            <a:endParaRPr lang="zh-CN" altLang="en-US" sz="2800" b="1" dirty="0">
              <a:latin typeface="Times New Roman" panose="02020603050405020304" pitchFamily="18" charset="0"/>
              <a:ea typeface="黑体" panose="02010609060101010101" pitchFamily="49" charset="-122"/>
            </a:endParaRPr>
          </a:p>
        </p:txBody>
      </p:sp>
      <p:graphicFrame>
        <p:nvGraphicFramePr>
          <p:cNvPr id="5" name="对象 4">
            <a:hlinkClick r:id="" action="ppaction://ole?verb=0"/>
          </p:cNvPr>
          <p:cNvGraphicFramePr>
            <a:graphicFrameLocks noChangeAspect="1"/>
          </p:cNvGraphicFramePr>
          <p:nvPr/>
        </p:nvGraphicFramePr>
        <p:xfrm>
          <a:off x="2667000" y="2743200"/>
          <a:ext cx="3931920" cy="967740"/>
        </p:xfrm>
        <a:graphic>
          <a:graphicData uri="http://schemas.openxmlformats.org/presentationml/2006/ole">
            <mc:AlternateContent xmlns:mc="http://schemas.openxmlformats.org/markup-compatibility/2006">
              <mc:Choice xmlns:v="urn:schemas-microsoft-com:vml" Requires="v">
                <p:oleObj r:id="rId2" imgW="1397000" imgH="419100" progId="Equation.KSEE3">
                  <p:embed/>
                </p:oleObj>
              </mc:Choice>
              <mc:Fallback>
                <p:oleObj r:id="rId2" imgW="1397000" imgH="419100" progId="Equation.KSEE3">
                  <p:embed/>
                  <p:pic>
                    <p:nvPicPr>
                      <p:cNvPr id="0" name="图片 2048"/>
                      <p:cNvPicPr/>
                      <p:nvPr/>
                    </p:nvPicPr>
                    <p:blipFill>
                      <a:blip r:embed="rId3"/>
                      <a:stretch>
                        <a:fillRect/>
                      </a:stretch>
                    </p:blipFill>
                    <p:spPr>
                      <a:xfrm>
                        <a:off x="2667000" y="2743200"/>
                        <a:ext cx="3931920" cy="967740"/>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3185" y="104775"/>
            <a:ext cx="37141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信道的信息传输率</a:t>
            </a:r>
          </a:p>
        </p:txBody>
      </p:sp>
      <p:sp>
        <p:nvSpPr>
          <p:cNvPr id="98307" name="矩形 234498"/>
          <p:cNvSpPr>
            <a:spLocks noRot="1"/>
          </p:cNvSpPr>
          <p:nvPr/>
        </p:nvSpPr>
        <p:spPr>
          <a:xfrm>
            <a:off x="311150" y="1099820"/>
            <a:ext cx="8421370" cy="4083050"/>
          </a:xfrm>
          <a:prstGeom prst="rect">
            <a:avLst/>
          </a:prstGeom>
          <a:noFill/>
          <a:ln w="9525">
            <a:noFill/>
          </a:ln>
        </p:spPr>
        <p:txBody>
          <a:bodyPr anchor="t" anchorCtr="0"/>
          <a:lstStyle/>
          <a:p>
            <a:pPr marL="533400" indent="-533400">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sym typeface="+mn-ea"/>
              </a:rPr>
              <a:t>变长信源编码定理中的极限值</a:t>
            </a:r>
            <a:r>
              <a:rPr lang="en-US" altLang="zh-CN" sz="2800" b="1" i="1">
                <a:latin typeface="Times New Roman" panose="02020603050405020304" pitchFamily="18" charset="0"/>
                <a:ea typeface="黑体" panose="02010609060101010101" pitchFamily="49" charset="-122"/>
                <a:sym typeface="+mn-ea"/>
              </a:rPr>
              <a:t>H</a:t>
            </a:r>
            <a:r>
              <a:rPr lang="en-US" altLang="zh-CN" sz="2800" b="1">
                <a:latin typeface="Times New Roman" panose="02020603050405020304" pitchFamily="18" charset="0"/>
                <a:ea typeface="黑体" panose="02010609060101010101" pitchFamily="49" charset="-122"/>
                <a:sym typeface="+mn-ea"/>
              </a:rPr>
              <a:t>(</a:t>
            </a:r>
            <a:r>
              <a:rPr lang="en-US" altLang="zh-CN" sz="2800" b="1" i="1">
                <a:latin typeface="Times New Roman" panose="02020603050405020304" pitchFamily="18" charset="0"/>
                <a:ea typeface="黑体" panose="02010609060101010101" pitchFamily="49" charset="-122"/>
                <a:sym typeface="+mn-ea"/>
              </a:rPr>
              <a:t>X</a:t>
            </a:r>
            <a:r>
              <a:rPr lang="en-US" altLang="zh-CN" sz="2800" b="1">
                <a:latin typeface="Times New Roman" panose="02020603050405020304" pitchFamily="18" charset="0"/>
                <a:ea typeface="黑体" panose="02010609060101010101" pitchFamily="49" charset="-122"/>
                <a:sym typeface="+mn-ea"/>
              </a:rPr>
              <a:t>)/</a:t>
            </a:r>
            <a:r>
              <a:rPr lang="en-US" altLang="zh-CN" sz="2800" b="1" err="1">
                <a:latin typeface="Times New Roman" panose="02020603050405020304" pitchFamily="18" charset="0"/>
                <a:ea typeface="黑体" panose="02010609060101010101" pitchFamily="49" charset="-122"/>
                <a:sym typeface="+mn-ea"/>
              </a:rPr>
              <a:t>log</a:t>
            </a:r>
            <a:r>
              <a:rPr lang="en-US" altLang="zh-CN" sz="2800" b="1" i="1" err="1">
                <a:latin typeface="Times New Roman" panose="02020603050405020304" pitchFamily="18" charset="0"/>
                <a:ea typeface="黑体" panose="02010609060101010101" pitchFamily="49" charset="-122"/>
                <a:sym typeface="+mn-ea"/>
              </a:rPr>
              <a:t>r</a:t>
            </a:r>
            <a:r>
              <a:rPr lang="zh-CN" altLang="en-US" sz="2800" b="1" dirty="0">
                <a:latin typeface="黑体" panose="02010609060101010101" pitchFamily="49" charset="-122"/>
                <a:ea typeface="黑体" panose="02010609060101010101" pitchFamily="49" charset="-122"/>
                <a:sym typeface="+mn-ea"/>
              </a:rPr>
              <a:t>同等长信源编码定理中的极限值是一致的</a:t>
            </a:r>
            <a:endParaRPr lang="zh-CN" altLang="en-US" sz="2800" b="1" dirty="0">
              <a:solidFill>
                <a:schemeClr val="folHlink"/>
              </a:solidFill>
              <a:latin typeface="Times New Roman" panose="02020603050405020304" pitchFamily="18" charset="0"/>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定义</a:t>
            </a:r>
            <a:r>
              <a:rPr lang="zh-CN" altLang="en-US" sz="2800" b="1" dirty="0">
                <a:solidFill>
                  <a:srgbClr val="FF0000"/>
                </a:solidFill>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rPr>
              <a:t>信道的信息传输率</a:t>
            </a:r>
            <a:r>
              <a:rPr lang="en-US" altLang="zh-CN" sz="2800" b="1">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码率</a:t>
            </a:r>
            <a:r>
              <a:rPr lang="en-US" altLang="zh-CN" sz="2800" b="1">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为</a:t>
            </a: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因为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所以得到编码后信道的信息传输率为</a:t>
            </a:r>
            <a:endParaRPr lang="en-US" altLang="zh-CN" sz="2800" b="1">
              <a:latin typeface="黑体" panose="02010609060101010101" pitchFamily="49" charset="-122"/>
              <a:ea typeface="黑体" panose="02010609060101010101" pitchFamily="49" charset="-122"/>
            </a:endParaRPr>
          </a:p>
        </p:txBody>
      </p:sp>
      <p:graphicFrame>
        <p:nvGraphicFramePr>
          <p:cNvPr id="3" name="对象 2">
            <a:hlinkClick r:id="" action="ppaction://ole?verb=0"/>
          </p:cNvPr>
          <p:cNvGraphicFramePr>
            <a:graphicFrameLocks noChangeAspect="1"/>
          </p:cNvGraphicFramePr>
          <p:nvPr/>
        </p:nvGraphicFramePr>
        <p:xfrm>
          <a:off x="3606800" y="2895600"/>
          <a:ext cx="1930400" cy="967740"/>
        </p:xfrm>
        <a:graphic>
          <a:graphicData uri="http://schemas.openxmlformats.org/presentationml/2006/ole">
            <mc:AlternateContent xmlns:mc="http://schemas.openxmlformats.org/markup-compatibility/2006">
              <mc:Choice xmlns:v="urn:schemas-microsoft-com:vml" Requires="v">
                <p:oleObj r:id="rId2" imgW="685800" imgH="419100" progId="Equation.KSEE3">
                  <p:embed/>
                </p:oleObj>
              </mc:Choice>
              <mc:Fallback>
                <p:oleObj r:id="rId2" imgW="685800" imgH="419100" progId="Equation.KSEE3">
                  <p:embed/>
                  <p:pic>
                    <p:nvPicPr>
                      <p:cNvPr id="0" name="图片 2048"/>
                      <p:cNvPicPr/>
                      <p:nvPr/>
                    </p:nvPicPr>
                    <p:blipFill>
                      <a:blip r:embed="rId3"/>
                      <a:stretch>
                        <a:fillRect/>
                      </a:stretch>
                    </p:blipFill>
                    <p:spPr>
                      <a:xfrm>
                        <a:off x="3606800" y="2895600"/>
                        <a:ext cx="1930400" cy="96774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752283" y="3962400"/>
          <a:ext cx="2931795" cy="557530"/>
        </p:xfrm>
        <a:graphic>
          <a:graphicData uri="http://schemas.openxmlformats.org/presentationml/2006/ole">
            <mc:AlternateContent xmlns:mc="http://schemas.openxmlformats.org/markup-compatibility/2006">
              <mc:Choice xmlns:v="urn:schemas-microsoft-com:vml" Requires="v">
                <p:oleObj r:id="rId4" imgW="1041400" imgH="241300" progId="Equation.KSEE3">
                  <p:embed/>
                </p:oleObj>
              </mc:Choice>
              <mc:Fallback>
                <p:oleObj r:id="rId4" imgW="1041400" imgH="241300" progId="Equation.KSEE3">
                  <p:embed/>
                  <p:pic>
                    <p:nvPicPr>
                      <p:cNvPr id="0" name="图片 2048"/>
                      <p:cNvPicPr/>
                      <p:nvPr/>
                    </p:nvPicPr>
                    <p:blipFill>
                      <a:blip r:embed="rId5"/>
                      <a:stretch>
                        <a:fillRect/>
                      </a:stretch>
                    </p:blipFill>
                    <p:spPr>
                      <a:xfrm>
                        <a:off x="1752283" y="3962400"/>
                        <a:ext cx="2931795" cy="55753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823211" y="4540885"/>
          <a:ext cx="1108710" cy="469900"/>
        </p:xfrm>
        <a:graphic>
          <a:graphicData uri="http://schemas.openxmlformats.org/presentationml/2006/ole">
            <mc:AlternateContent xmlns:mc="http://schemas.openxmlformats.org/markup-compatibility/2006">
              <mc:Choice xmlns:v="urn:schemas-microsoft-com:vml" Requires="v">
                <p:oleObj r:id="rId6" imgW="393700" imgH="203200" progId="Equation.KSEE3">
                  <p:embed/>
                </p:oleObj>
              </mc:Choice>
              <mc:Fallback>
                <p:oleObj r:id="rId6" imgW="393700" imgH="203200" progId="Equation.KSEE3">
                  <p:embed/>
                  <p:pic>
                    <p:nvPicPr>
                      <p:cNvPr id="0" name="图片 2048"/>
                      <p:cNvPicPr/>
                      <p:nvPr/>
                    </p:nvPicPr>
                    <p:blipFill>
                      <a:blip r:embed="rId7"/>
                      <a:stretch>
                        <a:fillRect/>
                      </a:stretch>
                    </p:blipFill>
                    <p:spPr>
                      <a:xfrm>
                        <a:off x="2823211" y="4540885"/>
                        <a:ext cx="1108710" cy="46990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0525" y="104775"/>
            <a:ext cx="594677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信源编码</a:t>
            </a:r>
            <a:r>
              <a:rPr lang="en-US" altLang="zh-CN" sz="28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霍夫曼</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(Huffman)</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编码</a:t>
            </a:r>
          </a:p>
        </p:txBody>
      </p:sp>
      <p:sp>
        <p:nvSpPr>
          <p:cNvPr id="101378" name="矩形 236547"/>
          <p:cNvSpPr>
            <a:spLocks noRot="1"/>
          </p:cNvSpPr>
          <p:nvPr/>
        </p:nvSpPr>
        <p:spPr>
          <a:xfrm>
            <a:off x="83185" y="956945"/>
            <a:ext cx="8755380" cy="4464050"/>
          </a:xfrm>
          <a:prstGeom prst="rect">
            <a:avLst/>
          </a:prstGeom>
          <a:noFill/>
          <a:ln w="9525">
            <a:noFill/>
          </a:ln>
        </p:spPr>
        <p:txBody>
          <a:bodyPr anchor="t" anchorCtr="0"/>
          <a:lstStyle/>
          <a:p>
            <a:pPr marL="533400" indent="-533400">
              <a:lnSpc>
                <a:spcPct val="120000"/>
              </a:lnSpc>
              <a:spcBef>
                <a:spcPts val="0"/>
              </a:spcBef>
              <a:buClr>
                <a:srgbClr val="000000"/>
              </a:buClr>
              <a:buSzPct val="65000"/>
              <a:buFont typeface="Wingdings" panose="05000000000000000000" charset="0"/>
              <a:buChar char="Ø"/>
            </a:pPr>
            <a:r>
              <a:rPr lang="zh-CN" altLang="en-US" sz="2400" b="1" dirty="0">
                <a:latin typeface="Times New Roman" panose="02020603050405020304" pitchFamily="18" charset="0"/>
                <a:ea typeface="黑体" panose="02010609060101010101" pitchFamily="49" charset="-122"/>
              </a:rPr>
              <a:t>一个离散无记忆信源有</a:t>
            </a:r>
            <a:r>
              <a:rPr lang="en-US" altLang="zh-CN" sz="2400" b="1">
                <a:latin typeface="Times New Roman" panose="02020603050405020304" pitchFamily="18" charset="0"/>
                <a:ea typeface="黑体" panose="02010609060101010101" pitchFamily="49" charset="-122"/>
              </a:rPr>
              <a:t>7</a:t>
            </a:r>
            <a:r>
              <a:rPr lang="zh-CN" altLang="en-US" sz="2400" b="1" dirty="0">
                <a:latin typeface="Times New Roman" panose="02020603050405020304" pitchFamily="18" charset="0"/>
                <a:ea typeface="黑体" panose="02010609060101010101" pitchFamily="49" charset="-122"/>
              </a:rPr>
              <a:t>个符号</a:t>
            </a:r>
            <a:r>
              <a:rPr lang="en-US" altLang="zh-CN" sz="2400" b="1" i="1">
                <a:latin typeface="Times New Roman" panose="02020603050405020304" pitchFamily="18" charset="0"/>
                <a:ea typeface="黑体" panose="02010609060101010101" pitchFamily="49" charset="-122"/>
              </a:rPr>
              <a:t>x</a:t>
            </a:r>
            <a:r>
              <a:rPr lang="en-US" altLang="zh-CN" sz="2400" b="1" i="1" baseline="-25000">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 </a:t>
            </a:r>
            <a:r>
              <a:rPr lang="en-US" altLang="zh-CN" sz="2400" b="1" i="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=1,..,7</a:t>
            </a:r>
            <a:r>
              <a:rPr lang="zh-CN" altLang="en-US" sz="2400" b="1" dirty="0">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1</a:t>
            </a:r>
            <a:r>
              <a:rPr lang="en-US" altLang="zh-CN" sz="2400" b="1">
                <a:latin typeface="Times New Roman" panose="02020603050405020304" pitchFamily="18" charset="0"/>
                <a:ea typeface="黑体" panose="02010609060101010101" pitchFamily="49" charset="-122"/>
              </a:rPr>
              <a:t>)=0.37,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2</a:t>
            </a:r>
            <a:r>
              <a:rPr lang="en-US" altLang="zh-CN" sz="2400" b="1">
                <a:latin typeface="Times New Roman" panose="02020603050405020304" pitchFamily="18" charset="0"/>
                <a:ea typeface="黑体" panose="02010609060101010101" pitchFamily="49" charset="-122"/>
              </a:rPr>
              <a:t>)=0.33,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3</a:t>
            </a:r>
            <a:r>
              <a:rPr lang="en-US" altLang="zh-CN" sz="2400" b="1">
                <a:latin typeface="Times New Roman" panose="02020603050405020304" pitchFamily="18" charset="0"/>
                <a:ea typeface="黑体" panose="02010609060101010101" pitchFamily="49" charset="-122"/>
              </a:rPr>
              <a:t>)=0.16,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4</a:t>
            </a:r>
            <a:r>
              <a:rPr lang="en-US" altLang="zh-CN" sz="2400" b="1">
                <a:latin typeface="Times New Roman" panose="02020603050405020304" pitchFamily="18" charset="0"/>
                <a:ea typeface="黑体" panose="02010609060101010101" pitchFamily="49" charset="-122"/>
              </a:rPr>
              <a:t>)=0.07,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5</a:t>
            </a:r>
            <a:r>
              <a:rPr lang="en-US" altLang="zh-CN" sz="2400" b="1">
                <a:latin typeface="Times New Roman" panose="02020603050405020304" pitchFamily="18" charset="0"/>
                <a:ea typeface="黑体" panose="02010609060101010101" pitchFamily="49" charset="-122"/>
              </a:rPr>
              <a:t>)=0.04,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6</a:t>
            </a:r>
            <a:r>
              <a:rPr lang="en-US" altLang="zh-CN" sz="2400" b="1">
                <a:latin typeface="Times New Roman" panose="02020603050405020304" pitchFamily="18" charset="0"/>
                <a:ea typeface="黑体" panose="02010609060101010101" pitchFamily="49" charset="-122"/>
              </a:rPr>
              <a:t>)=0.02,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7</a:t>
            </a:r>
            <a:r>
              <a:rPr lang="en-US" altLang="zh-CN" sz="2400" b="1">
                <a:latin typeface="Times New Roman" panose="02020603050405020304" pitchFamily="18" charset="0"/>
                <a:ea typeface="黑体" panose="02010609060101010101" pitchFamily="49" charset="-122"/>
              </a:rPr>
              <a:t>)=0.01, </a:t>
            </a:r>
            <a:r>
              <a:rPr lang="zh-CN" altLang="en-US" sz="2400" b="1" dirty="0">
                <a:latin typeface="Times New Roman" panose="02020603050405020304" pitchFamily="18" charset="0"/>
                <a:ea typeface="黑体" panose="02010609060101010101" pitchFamily="49" charset="-122"/>
              </a:rPr>
              <a:t>将</a:t>
            </a:r>
            <a:r>
              <a:rPr lang="en-US" altLang="zh-CN" sz="2400" b="1">
                <a:latin typeface="Times New Roman" panose="02020603050405020304" pitchFamily="18" charset="0"/>
                <a:ea typeface="黑体" panose="02010609060101010101" pitchFamily="49" charset="-122"/>
              </a:rPr>
              <a:t>7</a:t>
            </a:r>
            <a:r>
              <a:rPr lang="zh-CN" altLang="en-US" sz="2400" b="1" dirty="0">
                <a:latin typeface="Times New Roman" panose="02020603050405020304" pitchFamily="18" charset="0"/>
                <a:ea typeface="黑体" panose="02010609060101010101" pitchFamily="49" charset="-122"/>
              </a:rPr>
              <a:t>个信源符号按照概率递减的顺序进行排序构造如图</a:t>
            </a:r>
            <a:r>
              <a:rPr lang="en-US" altLang="zh-CN" sz="2400" b="1" dirty="0">
                <a:latin typeface="Times New Roman" panose="02020603050405020304" pitchFamily="18" charset="0"/>
                <a:ea typeface="黑体" panose="02010609060101010101" pitchFamily="49" charset="-122"/>
              </a:rPr>
              <a:t>10</a:t>
            </a:r>
            <a:r>
              <a:rPr lang="zh-CN" altLang="en-US" sz="2400" b="1" dirty="0">
                <a:latin typeface="Times New Roman" panose="02020603050405020304" pitchFamily="18" charset="0"/>
                <a:ea typeface="黑体" panose="02010609060101010101" pitchFamily="49" charset="-122"/>
              </a:rPr>
              <a:t>所示的霍夫曼树</a:t>
            </a:r>
            <a:endParaRPr lang="zh-CN" altLang="en-US" sz="2400" b="1">
              <a:latin typeface="Times New Roman" panose="02020603050405020304" pitchFamily="18" charset="0"/>
              <a:ea typeface="黑体" panose="02010609060101010101" pitchFamily="49" charset="-122"/>
            </a:endParaRPr>
          </a:p>
          <a:p>
            <a:pPr marL="533400" indent="-533400">
              <a:lnSpc>
                <a:spcPct val="120000"/>
              </a:lnSpc>
              <a:spcBef>
                <a:spcPts val="0"/>
              </a:spcBef>
              <a:buClr>
                <a:srgbClr val="000000"/>
              </a:buClr>
              <a:buSzPct val="65000"/>
              <a:buFont typeface="Wingdings" panose="05000000000000000000" charset="0"/>
              <a:buChar char="Ø"/>
            </a:pPr>
            <a:r>
              <a:rPr lang="zh-CN" altLang="en-US" sz="2400" b="1" dirty="0">
                <a:latin typeface="Times New Roman" panose="02020603050405020304" pitchFamily="18" charset="0"/>
                <a:ea typeface="黑体" panose="02010609060101010101" pitchFamily="49" charset="-122"/>
              </a:rPr>
              <a:t>按照编码路径从后往前返回，就得到对应的码字</a:t>
            </a: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7</a:t>
            </a:r>
            <a:r>
              <a:rPr lang="en-US" altLang="zh-CN" sz="2400" b="1">
                <a:latin typeface="Times New Roman" panose="02020603050405020304" pitchFamily="18" charset="0"/>
                <a:ea typeface="黑体" panose="02010609060101010101" pitchFamily="49" charset="-122"/>
              </a:rPr>
              <a:t>=111111, </a:t>
            </a: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6</a:t>
            </a:r>
            <a:r>
              <a:rPr lang="en-US" altLang="zh-CN" sz="2400" b="1">
                <a:latin typeface="Times New Roman" panose="02020603050405020304" pitchFamily="18" charset="0"/>
                <a:ea typeface="黑体" panose="02010609060101010101" pitchFamily="49" charset="-122"/>
              </a:rPr>
              <a:t>=111110, </a:t>
            </a: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5</a:t>
            </a:r>
            <a:r>
              <a:rPr lang="en-US" altLang="zh-CN" sz="2400" b="1">
                <a:latin typeface="Times New Roman" panose="02020603050405020304" pitchFamily="18" charset="0"/>
                <a:ea typeface="黑体" panose="02010609060101010101" pitchFamily="49" charset="-122"/>
              </a:rPr>
              <a:t>=11110, </a:t>
            </a: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4</a:t>
            </a:r>
            <a:r>
              <a:rPr lang="en-US" altLang="zh-CN" sz="2400" b="1">
                <a:latin typeface="Times New Roman" panose="02020603050405020304" pitchFamily="18" charset="0"/>
                <a:ea typeface="黑体" panose="02010609060101010101" pitchFamily="49" charset="-122"/>
              </a:rPr>
              <a:t>=1110</a:t>
            </a:r>
          </a:p>
          <a:p>
            <a:pPr marL="533400" indent="-533400">
              <a:lnSpc>
                <a:spcPct val="120000"/>
              </a:lnSpc>
              <a:spcBef>
                <a:spcPts val="0"/>
              </a:spcBef>
              <a:buClr>
                <a:srgbClr val="000000"/>
              </a:buClr>
              <a:buSzPct val="65000"/>
              <a:buFont typeface="Wingdings" panose="05000000000000000000" charset="0"/>
              <a:buChar char="Ø"/>
            </a:pP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3</a:t>
            </a:r>
            <a:r>
              <a:rPr lang="en-US" altLang="zh-CN" sz="2400" b="1">
                <a:latin typeface="Times New Roman" panose="02020603050405020304" pitchFamily="18" charset="0"/>
                <a:ea typeface="黑体" panose="02010609060101010101" pitchFamily="49" charset="-122"/>
              </a:rPr>
              <a:t>=110, </a:t>
            </a: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2</a:t>
            </a:r>
            <a:r>
              <a:rPr lang="en-US" altLang="zh-CN" sz="2400" b="1">
                <a:latin typeface="Times New Roman" panose="02020603050405020304" pitchFamily="18" charset="0"/>
                <a:ea typeface="黑体" panose="02010609060101010101" pitchFamily="49" charset="-122"/>
              </a:rPr>
              <a:t>=10</a:t>
            </a:r>
          </a:p>
          <a:p>
            <a:pPr marL="533400" indent="-533400">
              <a:lnSpc>
                <a:spcPct val="120000"/>
              </a:lnSpc>
              <a:spcBef>
                <a:spcPts val="0"/>
              </a:spcBef>
              <a:buClr>
                <a:srgbClr val="000000"/>
              </a:buClr>
              <a:buSzPct val="65000"/>
              <a:buFont typeface="Wingdings" panose="05000000000000000000" charset="0"/>
              <a:buChar char="Ø"/>
            </a:pPr>
            <a:r>
              <a:rPr lang="en-US" altLang="zh-CN" sz="2400" b="1" i="1">
                <a:latin typeface="Times New Roman" panose="02020603050405020304" pitchFamily="18" charset="0"/>
                <a:ea typeface="黑体" panose="02010609060101010101" pitchFamily="49" charset="-122"/>
              </a:rPr>
              <a:t>x</a:t>
            </a:r>
            <a:r>
              <a:rPr lang="en-US" altLang="zh-CN" sz="2400" b="1" baseline="-25000">
                <a:latin typeface="Times New Roman" panose="02020603050405020304" pitchFamily="18" charset="0"/>
                <a:ea typeface="黑体" panose="02010609060101010101" pitchFamily="49" charset="-122"/>
              </a:rPr>
              <a:t>1</a:t>
            </a:r>
            <a:r>
              <a:rPr lang="en-US" altLang="zh-CN" sz="2400" b="1">
                <a:latin typeface="Times New Roman" panose="02020603050405020304" pitchFamily="18" charset="0"/>
                <a:ea typeface="黑体" panose="02010609060101010101" pitchFamily="49" charset="-122"/>
              </a:rPr>
              <a:t>=0</a:t>
            </a:r>
          </a:p>
        </p:txBody>
      </p:sp>
      <p:sp>
        <p:nvSpPr>
          <p:cNvPr id="5" name="文本框 114821"/>
          <p:cNvSpPr txBox="1"/>
          <p:nvPr/>
        </p:nvSpPr>
        <p:spPr>
          <a:xfrm>
            <a:off x="5008245" y="5997575"/>
            <a:ext cx="196469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10 </a:t>
            </a:r>
            <a:r>
              <a:rPr b="1">
                <a:latin typeface="Times New Roman" panose="02020603050405020304" pitchFamily="18" charset="0"/>
                <a:ea typeface="楷体" panose="02010609060101010101" charset="-122"/>
                <a:cs typeface="Times New Roman" panose="02020603050405020304" pitchFamily="18" charset="0"/>
              </a:rPr>
              <a:t>霍夫曼树</a:t>
            </a:r>
            <a:endParaRPr lang="zh-CN" altLang="en-US" b="1">
              <a:latin typeface="Times New Roman" panose="02020603050405020304" pitchFamily="18" charset="0"/>
              <a:ea typeface="楷体" panose="02010609060101010101" charset="-122"/>
              <a:cs typeface="Times New Roman" panose="02020603050405020304" pitchFamily="18" charset="0"/>
            </a:endParaRPr>
          </a:p>
        </p:txBody>
      </p:sp>
      <p:pic>
        <p:nvPicPr>
          <p:cNvPr id="101379" name="图片 236551"/>
          <p:cNvPicPr>
            <a:picLocks noChangeAspect="1"/>
          </p:cNvPicPr>
          <p:nvPr/>
        </p:nvPicPr>
        <p:blipFill>
          <a:blip r:embed="rId2"/>
          <a:stretch>
            <a:fillRect/>
          </a:stretch>
        </p:blipFill>
        <p:spPr>
          <a:xfrm>
            <a:off x="3962400" y="4038283"/>
            <a:ext cx="4572000" cy="1989137"/>
          </a:xfrm>
          <a:prstGeom prst="rect">
            <a:avLst/>
          </a:prstGeom>
          <a:noFill/>
          <a:ln w="9525">
            <a:noFill/>
          </a:ln>
        </p:spPr>
      </p:pic>
      <p:sp>
        <p:nvSpPr>
          <p:cNvPr id="6" name="矩形 5"/>
          <p:cNvSpPr/>
          <p:nvPr/>
        </p:nvSpPr>
        <p:spPr>
          <a:xfrm>
            <a:off x="350520" y="4955540"/>
            <a:ext cx="3382645" cy="92646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文本框 10"/>
          <p:cNvSpPr txBox="1"/>
          <p:nvPr/>
        </p:nvSpPr>
        <p:spPr>
          <a:xfrm>
            <a:off x="462280" y="4982210"/>
            <a:ext cx="3152140" cy="829945"/>
          </a:xfrm>
          <a:prstGeom prst="rect">
            <a:avLst/>
          </a:prstGeom>
          <a:noFill/>
        </p:spPr>
        <p:txBody>
          <a:bodyPr wrap="square" rtlCol="0" anchor="t">
            <a:spAutoFit/>
          </a:bodyPr>
          <a:lstStyle/>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lang="zh-CN" sz="2000" b="1">
                <a:latin typeface="Times New Roman" panose="02020603050405020304" pitchFamily="18" charset="0"/>
                <a:ea typeface="黑体" panose="02010609060101010101" pitchFamily="49" charset="-122"/>
                <a:cs typeface="Times New Roman" panose="02020603050405020304" pitchFamily="18" charset="0"/>
              </a:rPr>
              <a:t>如何编程序实现霍夫曼编码</a:t>
            </a:r>
            <a:r>
              <a:rPr lang="en-US" sz="2000" b="1">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0525" y="104775"/>
            <a:ext cx="594677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信源编码</a:t>
            </a:r>
            <a:r>
              <a:rPr lang="en-US" altLang="zh-CN" sz="28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a:ea typeface="黑体" panose="02010609060101010101" pitchFamily="49" charset="-122"/>
                <a:sym typeface="+mn-ea"/>
              </a:rPr>
              <a:t>游程编码</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矩形 5"/>
          <p:cNvSpPr/>
          <p:nvPr/>
        </p:nvSpPr>
        <p:spPr>
          <a:xfrm>
            <a:off x="2315210" y="5862320"/>
            <a:ext cx="4426585" cy="5168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文本框 10"/>
          <p:cNvSpPr txBox="1"/>
          <p:nvPr/>
        </p:nvSpPr>
        <p:spPr>
          <a:xfrm>
            <a:off x="2426970" y="5888990"/>
            <a:ext cx="4328795" cy="460375"/>
          </a:xfrm>
          <a:prstGeom prst="rect">
            <a:avLst/>
          </a:prstGeom>
          <a:noFill/>
        </p:spPr>
        <p:txBody>
          <a:bodyPr wrap="square" rtlCol="0" anchor="t">
            <a:spAutoFit/>
          </a:bodyPr>
          <a:lstStyle/>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lang="zh-CN" sz="2000" b="1">
                <a:latin typeface="Times New Roman" panose="02020603050405020304" pitchFamily="18" charset="0"/>
                <a:ea typeface="黑体" panose="02010609060101010101" pitchFamily="49" charset="-122"/>
                <a:cs typeface="Times New Roman" panose="02020603050405020304" pitchFamily="18" charset="0"/>
              </a:rPr>
              <a:t>如何编程序实现游程编码</a:t>
            </a:r>
            <a:r>
              <a:rPr lang="en-US" sz="20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6498" name="矩形 242690"/>
          <p:cNvSpPr>
            <a:spLocks noRot="1"/>
          </p:cNvSpPr>
          <p:nvPr/>
        </p:nvSpPr>
        <p:spPr>
          <a:xfrm>
            <a:off x="172085" y="881380"/>
            <a:ext cx="8682355" cy="4741545"/>
          </a:xfrm>
          <a:prstGeom prst="rect">
            <a:avLst/>
          </a:prstGeom>
          <a:noFill/>
          <a:ln w="9525">
            <a:noFill/>
          </a:ln>
        </p:spPr>
        <p:txBody>
          <a:bodyPr anchor="t" anchorCtr="0"/>
          <a:lstStyle/>
          <a:p>
            <a:pPr marL="533400" indent="-533400">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sym typeface="+mn-ea"/>
              </a:rPr>
              <a:t>游程</a:t>
            </a:r>
            <a:r>
              <a:rPr lang="zh-CN" altLang="en-US" sz="2400" b="1" dirty="0">
                <a:solidFill>
                  <a:srgbClr val="FF0000"/>
                </a:solidFill>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游程指的是信源输出的字符序列中，各种字符连续的重复出现的字符串的个数</a:t>
            </a:r>
          </a:p>
          <a:p>
            <a:pPr marL="533400" indent="-533400">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rPr>
              <a:t>游程编码：</a:t>
            </a:r>
            <a:r>
              <a:rPr lang="zh-CN" altLang="en-US" sz="2400" b="1" dirty="0">
                <a:latin typeface="Times New Roman" panose="02020603050405020304" pitchFamily="18" charset="0"/>
                <a:ea typeface="黑体" panose="02010609060101010101" pitchFamily="49" charset="-122"/>
              </a:rPr>
              <a:t>就是将这种字符序列映射成字符串的长度和字符串的位置的标志序列</a:t>
            </a:r>
          </a:p>
          <a:p>
            <a:pPr marL="533400" indent="-533400">
              <a:lnSpc>
                <a:spcPct val="140000"/>
              </a:lnSpc>
              <a:spcBef>
                <a:spcPts val="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rPr>
              <a:t>举例：</a:t>
            </a:r>
            <a:r>
              <a:rPr lang="zh-CN" altLang="en-US" sz="2400" b="1" dirty="0">
                <a:latin typeface="Times New Roman" panose="02020603050405020304" pitchFamily="18" charset="0"/>
                <a:ea typeface="黑体" panose="02010609060101010101" pitchFamily="49" charset="-122"/>
              </a:rPr>
              <a:t>考虑比特序列</a:t>
            </a:r>
            <a:r>
              <a:rPr lang="en-US" altLang="zh-CN" sz="2400" b="1">
                <a:latin typeface="Times New Roman" panose="02020603050405020304" pitchFamily="18" charset="0"/>
                <a:ea typeface="宋体" panose="02010600030101010101" pitchFamily="2" charset="-122"/>
              </a:rPr>
              <a:t>11111111111111100000000000000000001</a:t>
            </a:r>
          </a:p>
          <a:p>
            <a:pPr marL="533400" indent="-533400">
              <a:lnSpc>
                <a:spcPct val="140000"/>
              </a:lnSpc>
              <a:spcBef>
                <a:spcPts val="0"/>
              </a:spcBef>
              <a:buClr>
                <a:srgbClr val="000000"/>
              </a:buClr>
              <a:buSzPct val="65000"/>
              <a:buFont typeface="Wingdings" panose="05000000000000000000" charset="0"/>
              <a:buChar char="Ø"/>
            </a:pPr>
            <a:r>
              <a:rPr lang="en-US" altLang="zh-CN" sz="2400" b="1">
                <a:latin typeface="Times New Roman" panose="02020603050405020304" pitchFamily="18" charset="0"/>
                <a:ea typeface="宋体" panose="02010600030101010101" pitchFamily="2" charset="-122"/>
              </a:rPr>
              <a:t>111</a:t>
            </a:r>
            <a:r>
              <a:rPr lang="zh-CN" altLang="en-US" sz="2400" b="1" dirty="0">
                <a:latin typeface="Times New Roman" panose="02020603050405020304" pitchFamily="18" charset="0"/>
                <a:ea typeface="黑体" panose="02010609060101010101" pitchFamily="49" charset="-122"/>
              </a:rPr>
              <a:t>，可以被表示成</a:t>
            </a:r>
            <a:r>
              <a:rPr lang="en-US" altLang="zh-CN" sz="2400" b="1">
                <a:latin typeface="Times New Roman" panose="02020603050405020304" pitchFamily="18" charset="0"/>
                <a:ea typeface="宋体" panose="02010600030101010101" pitchFamily="2" charset="-122"/>
              </a:rPr>
              <a:t>(15,1),(19,0),(4,1)</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黑体" panose="02010609060101010101" pitchFamily="49" charset="-122"/>
              </a:rPr>
              <a:t>字符最长的重复的数目为</a:t>
            </a:r>
            <a:r>
              <a:rPr lang="en-US" altLang="zh-CN" sz="2400" b="1">
                <a:latin typeface="Times New Roman" panose="02020603050405020304" pitchFamily="18" charset="0"/>
                <a:ea typeface="黑体" panose="02010609060101010101" pitchFamily="49" charset="-122"/>
              </a:rPr>
              <a:t>19</a:t>
            </a:r>
            <a:r>
              <a:rPr lang="zh-CN" altLang="en-US" sz="2400" b="1" dirty="0">
                <a:latin typeface="Times New Roman" panose="02020603050405020304" pitchFamily="18" charset="0"/>
                <a:ea typeface="黑体" panose="02010609060101010101" pitchFamily="49" charset="-122"/>
              </a:rPr>
              <a:t>，因此，把该比特序列编码为</a:t>
            </a:r>
            <a:r>
              <a:rPr lang="en-US" altLang="zh-CN" sz="2400" b="1">
                <a:latin typeface="Times New Roman" panose="02020603050405020304" pitchFamily="18" charset="0"/>
                <a:ea typeface="宋体" panose="02010600030101010101" pitchFamily="2" charset="-122"/>
              </a:rPr>
              <a:t>(01111,1), (10011,0), (00100,1)</a:t>
            </a:r>
            <a:r>
              <a:rPr lang="zh-CN" altLang="en-US" sz="2400" b="1" dirty="0">
                <a:latin typeface="Times New Roman" panose="02020603050405020304" pitchFamily="18" charset="0"/>
                <a:ea typeface="黑体" panose="02010609060101010101" pitchFamily="49" charset="-122"/>
              </a:rPr>
              <a:t>，此时压缩率为</a:t>
            </a:r>
            <a:r>
              <a:rPr lang="en-US" altLang="zh-CN" sz="2400" b="1">
                <a:latin typeface="Times New Roman" panose="02020603050405020304" pitchFamily="18" charset="0"/>
                <a:ea typeface="宋体" panose="02010600030101010101" pitchFamily="2" charset="-122"/>
              </a:rPr>
              <a:t>18:38=1:2.11</a:t>
            </a:r>
          </a:p>
          <a:p>
            <a:pPr marL="533400" indent="-533400">
              <a:lnSpc>
                <a:spcPct val="140000"/>
              </a:lnSpc>
              <a:spcBef>
                <a:spcPts val="0"/>
              </a:spcBef>
              <a:buClr>
                <a:srgbClr val="000000"/>
              </a:buClr>
              <a:buSzPct val="65000"/>
              <a:buFont typeface="Wingdings" panose="05000000000000000000" charset="0"/>
              <a:buChar char="Ø"/>
            </a:pPr>
            <a:r>
              <a:rPr lang="zh-CN" altLang="en-US" sz="2400" b="1" dirty="0">
                <a:solidFill>
                  <a:schemeClr val="tx1"/>
                </a:solidFill>
                <a:latin typeface="Times New Roman" panose="02020603050405020304" pitchFamily="18" charset="0"/>
                <a:ea typeface="黑体" panose="02010609060101010101" pitchFamily="49" charset="-122"/>
                <a:sym typeface="+mn-ea"/>
              </a:rPr>
              <a:t>游程编码</a:t>
            </a:r>
            <a:r>
              <a:rPr lang="zh-CN" altLang="en-US" sz="2400" b="1" dirty="0">
                <a:latin typeface="Times New Roman" panose="02020603050405020304" pitchFamily="18" charset="0"/>
                <a:ea typeface="黑体" panose="02010609060101010101" pitchFamily="49" charset="-122"/>
              </a:rPr>
              <a:t>常用作图形文件的编码方式，如</a:t>
            </a:r>
            <a:r>
              <a:rPr lang="en-US" altLang="zh-CN" sz="2400" b="1">
                <a:latin typeface="Times New Roman" panose="02020603050405020304" pitchFamily="18" charset="0"/>
                <a:ea typeface="黑体" panose="02010609060101010101" pitchFamily="49" charset="-122"/>
              </a:rPr>
              <a:t>.bmp</a:t>
            </a:r>
            <a:r>
              <a:rPr lang="zh-CN" altLang="en-US" sz="2400" b="1" dirty="0">
                <a:latin typeface="Times New Roman" panose="02020603050405020304" pitchFamily="18" charset="0"/>
                <a:ea typeface="黑体" panose="02010609060101010101" pitchFamily="49" charset="-122"/>
              </a:rPr>
              <a:t>和</a:t>
            </a:r>
            <a:r>
              <a:rPr lang="en-US" altLang="zh-CN" sz="2400" b="1">
                <a:latin typeface="Times New Roman" panose="02020603050405020304" pitchFamily="18" charset="0"/>
                <a:ea typeface="黑体" panose="02010609060101010101" pitchFamily="49" charset="-122"/>
              </a:rPr>
              <a:t>.tiff</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0525" y="104775"/>
            <a:ext cx="594677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信源编码</a:t>
            </a:r>
            <a:r>
              <a:rPr lang="en-US" altLang="zh-CN" sz="28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dirty="0" err="1">
                <a:solidFill>
                  <a:schemeClr val="tx1"/>
                </a:solidFill>
                <a:latin typeface="Times New Roman" panose="02020603050405020304" pitchFamily="18" charset="0"/>
                <a:ea typeface="华文新魏" panose="02010800040101010101" charset="-122"/>
                <a:sym typeface="+mn-ea"/>
              </a:rPr>
              <a:t>LZ(Lemple-Ziv</a:t>
            </a:r>
            <a:r>
              <a:rPr lang="en-US" altLang="zh-CN" sz="2800" dirty="0">
                <a:solidFill>
                  <a:schemeClr val="tx1"/>
                </a:solidFill>
                <a:latin typeface="Times New Roman" panose="02020603050405020304" pitchFamily="18" charset="0"/>
                <a:ea typeface="华文新魏" panose="02010800040101010101" charset="-122"/>
                <a:sym typeface="+mn-ea"/>
              </a:rPr>
              <a:t>)</a:t>
            </a:r>
            <a:r>
              <a:rPr lang="zh-CN" altLang="en-US" sz="2800">
                <a:ea typeface="黑体" panose="02010609060101010101" pitchFamily="49" charset="-122"/>
                <a:sym typeface="+mn-ea"/>
              </a:rPr>
              <a:t>编码</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矩形 5"/>
          <p:cNvSpPr/>
          <p:nvPr/>
        </p:nvSpPr>
        <p:spPr>
          <a:xfrm>
            <a:off x="3448685" y="5862320"/>
            <a:ext cx="4426585" cy="5168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文本框 10"/>
          <p:cNvSpPr txBox="1"/>
          <p:nvPr/>
        </p:nvSpPr>
        <p:spPr>
          <a:xfrm>
            <a:off x="3560445" y="5888990"/>
            <a:ext cx="4328795" cy="460375"/>
          </a:xfrm>
          <a:prstGeom prst="rect">
            <a:avLst/>
          </a:prstGeom>
          <a:noFill/>
        </p:spPr>
        <p:txBody>
          <a:bodyPr wrap="square" rtlCol="0" anchor="t">
            <a:spAutoFit/>
          </a:bodyPr>
          <a:lstStyle/>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lang="zh-CN" sz="2000" b="1">
                <a:latin typeface="Times New Roman" panose="02020603050405020304" pitchFamily="18" charset="0"/>
                <a:ea typeface="黑体" panose="02010609060101010101" pitchFamily="49" charset="-122"/>
                <a:cs typeface="Times New Roman" panose="02020603050405020304" pitchFamily="18" charset="0"/>
              </a:rPr>
              <a:t>如何编程序实现</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LZ</a:t>
            </a:r>
            <a:r>
              <a:rPr lang="zh-CN" sz="2000" b="1">
                <a:latin typeface="Times New Roman" panose="02020603050405020304" pitchFamily="18" charset="0"/>
                <a:ea typeface="黑体" panose="02010609060101010101" pitchFamily="49" charset="-122"/>
                <a:cs typeface="Times New Roman" panose="02020603050405020304" pitchFamily="18" charset="0"/>
              </a:rPr>
              <a:t>编码</a:t>
            </a:r>
            <a:r>
              <a:rPr lang="en-US" sz="20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7522" name="矩形 244738"/>
          <p:cNvSpPr>
            <a:spLocks noRot="1"/>
          </p:cNvSpPr>
          <p:nvPr/>
        </p:nvSpPr>
        <p:spPr>
          <a:xfrm>
            <a:off x="267335" y="881380"/>
            <a:ext cx="8547100" cy="5111750"/>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rPr>
              <a:t>分段的方法为</a:t>
            </a:r>
            <a:r>
              <a:rPr lang="zh-CN" altLang="en-US" sz="2400" b="1" dirty="0">
                <a:solidFill>
                  <a:srgbClr val="FF0000"/>
                </a:solidFill>
                <a:latin typeface="Times New Roman" panose="02020603050405020304" pitchFamily="18" charset="0"/>
                <a:ea typeface="黑体" panose="02010609060101010101" pitchFamily="49" charset="-122"/>
                <a:sym typeface="Wingdings" panose="05000000000000000000" pitchFamily="2" charset="2"/>
              </a:rPr>
              <a:t>：</a:t>
            </a:r>
            <a:r>
              <a:rPr lang="en-US" altLang="zh-CN" sz="2400" b="1">
                <a:latin typeface="Times New Roman" panose="02020603050405020304" pitchFamily="18" charset="0"/>
                <a:ea typeface="黑体" panose="02010609060101010101" pitchFamily="49" charset="-122"/>
                <a:sym typeface="Wingdings" panose="05000000000000000000" pitchFamily="2" charset="2"/>
              </a:rPr>
              <a:t>(1)</a:t>
            </a:r>
            <a:r>
              <a:rPr lang="zh-CN" altLang="en-US" sz="2400" b="1" dirty="0">
                <a:latin typeface="Times New Roman" panose="02020603050405020304" pitchFamily="18" charset="0"/>
                <a:ea typeface="黑体" panose="02010609060101010101" pitchFamily="49" charset="-122"/>
              </a:rPr>
              <a:t>游程先取第一个符号作为第一段，然后再继续分段</a:t>
            </a:r>
            <a:r>
              <a:rPr lang="en-US" altLang="zh-CN" sz="2400" b="1">
                <a:latin typeface="Times New Roman" panose="02020603050405020304" pitchFamily="18" charset="0"/>
                <a:ea typeface="黑体" panose="02010609060101010101" pitchFamily="49" charset="-122"/>
              </a:rPr>
              <a:t>(2)</a:t>
            </a:r>
            <a:r>
              <a:rPr lang="zh-CN" altLang="en-US" sz="2400" b="1" dirty="0">
                <a:latin typeface="Times New Roman" panose="02020603050405020304" pitchFamily="18" charset="0"/>
                <a:ea typeface="黑体" panose="02010609060101010101" pitchFamily="49" charset="-122"/>
              </a:rPr>
              <a:t>若有出现与前面符号一样时，就再添加紧跟后面的一个符号一起组成一段</a:t>
            </a:r>
            <a:r>
              <a:rPr lang="en-US" altLang="zh-CN" sz="2400" b="1">
                <a:latin typeface="Times New Roman" panose="02020603050405020304" pitchFamily="18" charset="0"/>
                <a:ea typeface="黑体" panose="02010609060101010101" pitchFamily="49" charset="-122"/>
              </a:rPr>
              <a:t>(3)</a:t>
            </a:r>
            <a:r>
              <a:rPr lang="zh-CN" altLang="en-US" sz="2400" b="1" dirty="0">
                <a:latin typeface="Times New Roman" panose="02020603050405020304" pitchFamily="18" charset="0"/>
                <a:ea typeface="黑体" panose="02010609060101010101" pitchFamily="49" charset="-122"/>
              </a:rPr>
              <a:t>尽可能取最少个连着的符号并保证各段都不相同</a:t>
            </a:r>
            <a:r>
              <a:rPr lang="en-US" altLang="zh-CN" sz="2400" b="1">
                <a:latin typeface="Times New Roman" panose="02020603050405020304" pitchFamily="18" charset="0"/>
                <a:ea typeface="黑体" panose="02010609060101010101" pitchFamily="49" charset="-122"/>
              </a:rPr>
              <a:t>(4)</a:t>
            </a:r>
            <a:r>
              <a:rPr lang="zh-CN" altLang="en-US" sz="2400" b="1" dirty="0">
                <a:latin typeface="Times New Roman" panose="02020603050405020304" pitchFamily="18" charset="0"/>
                <a:ea typeface="黑体" panose="02010609060101010101" pitchFamily="49" charset="-122"/>
              </a:rPr>
              <a:t>以此类推，直至信源符号序列结束</a:t>
            </a:r>
          </a:p>
          <a:p>
            <a:pPr marL="533400" indent="-533400">
              <a:spcBef>
                <a:spcPct val="2000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rPr>
              <a:t>编码方法为：</a:t>
            </a:r>
            <a:r>
              <a:rPr lang="zh-CN" altLang="en-US" sz="2400" b="1" dirty="0">
                <a:latin typeface="Times New Roman" panose="02020603050405020304" pitchFamily="18" charset="0"/>
                <a:ea typeface="黑体" panose="02010609060101010101" pitchFamily="49" charset="-122"/>
              </a:rPr>
              <a:t>首先去掉最后一个符号，然后看剩下的字符串在字典中的排序，这个排序值转换成二进制数作为指针</a:t>
            </a:r>
            <a:r>
              <a:rPr lang="en-US" altLang="zh-CN" sz="2400" b="1" i="1">
                <a:latin typeface="Times New Roman" panose="02020603050405020304" pitchFamily="18" charset="0"/>
                <a:ea typeface="黑体" panose="02010609060101010101" pitchFamily="49" charset="-122"/>
              </a:rPr>
              <a:t>K</a:t>
            </a:r>
            <a:r>
              <a:rPr lang="zh-CN" altLang="en-US" sz="2400" b="1" dirty="0">
                <a:latin typeface="Times New Roman" panose="02020603050405020304" pitchFamily="18" charset="0"/>
                <a:ea typeface="黑体" panose="02010609060101010101" pitchFamily="49" charset="-122"/>
              </a:rPr>
              <a:t>的值，最后一个信源符号作为码字第</a:t>
            </a:r>
            <a:r>
              <a:rPr lang="en-US" altLang="zh-CN" sz="2400" b="1">
                <a:latin typeface="Times New Roman" panose="02020603050405020304" pitchFamily="18" charset="0"/>
                <a:ea typeface="黑体" panose="02010609060101010101" pitchFamily="49" charset="-122"/>
              </a:rPr>
              <a:t>2</a:t>
            </a:r>
            <a:r>
              <a:rPr lang="zh-CN" altLang="en-US" sz="2400" b="1" dirty="0">
                <a:latin typeface="Times New Roman" panose="02020603050405020304" pitchFamily="18" charset="0"/>
                <a:ea typeface="黑体" panose="02010609060101010101" pitchFamily="49" charset="-122"/>
              </a:rPr>
              <a:t>项</a:t>
            </a:r>
            <a:r>
              <a:rPr lang="en-US" altLang="zh-CN" sz="2400" b="1" i="1">
                <a:latin typeface="Times New Roman" panose="02020603050405020304" pitchFamily="18" charset="0"/>
                <a:ea typeface="黑体" panose="02010609060101010101" pitchFamily="49" charset="-122"/>
              </a:rPr>
              <a:t>d</a:t>
            </a:r>
            <a:r>
              <a:rPr lang="zh-CN" altLang="en-US" sz="2400" b="1" dirty="0">
                <a:latin typeface="Times New Roman" panose="02020603050405020304" pitchFamily="18" charset="0"/>
                <a:ea typeface="黑体" panose="02010609060101010101" pitchFamily="49" charset="-122"/>
              </a:rPr>
              <a:t>的值，即得到码字</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a:t>
            </a:r>
            <a:r>
              <a:rPr lang="en-US" altLang="zh-CN" sz="2400" b="1">
                <a:latin typeface="Times New Roman" panose="02020603050405020304" pitchFamily="18" charset="0"/>
                <a:ea typeface="黑体" panose="02010609060101010101" pitchFamily="49" charset="-122"/>
              </a:rPr>
              <a:t>, </a:t>
            </a:r>
            <a:r>
              <a:rPr lang="en-US" altLang="zh-CN" sz="2400" b="1" i="1">
                <a:latin typeface="Times New Roman" panose="02020603050405020304" pitchFamily="18" charset="0"/>
                <a:ea typeface="黑体" panose="02010609060101010101" pitchFamily="49" charset="-122"/>
              </a:rPr>
              <a:t>d</a:t>
            </a:r>
            <a:r>
              <a:rPr lang="en-US" altLang="zh-CN" sz="2400" b="1">
                <a:latin typeface="Times New Roman" panose="02020603050405020304" pitchFamily="18" charset="0"/>
                <a:ea typeface="黑体" panose="02010609060101010101" pitchFamily="49" charset="-122"/>
              </a:rPr>
              <a:t>)</a:t>
            </a:r>
          </a:p>
          <a:p>
            <a:pPr marL="533400" indent="-533400">
              <a:spcBef>
                <a:spcPct val="2000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sym typeface="+mn-ea"/>
              </a:rPr>
              <a:t>举例：</a:t>
            </a:r>
            <a:r>
              <a:rPr lang="zh-CN" altLang="en-US" sz="2400" b="1" dirty="0">
                <a:latin typeface="Times New Roman" panose="02020603050405020304" pitchFamily="18" charset="0"/>
                <a:ea typeface="黑体" panose="02010609060101010101" pitchFamily="49" charset="-122"/>
                <a:sym typeface="+mn-ea"/>
              </a:rPr>
              <a:t>考虑比特序列</a:t>
            </a:r>
            <a:r>
              <a:rPr lang="en-US" altLang="zh-CN" sz="2400" b="1">
                <a:latin typeface="Times New Roman" panose="02020603050405020304" pitchFamily="18" charset="0"/>
                <a:sym typeface="+mn-ea"/>
              </a:rPr>
              <a:t>101011011010101011</a:t>
            </a:r>
            <a:r>
              <a:rPr lang="zh-CN" altLang="en-US" sz="2400" b="1" dirty="0">
                <a:latin typeface="Times New Roman" panose="02020603050405020304" pitchFamily="18" charset="0"/>
                <a:ea typeface="黑体" panose="02010609060101010101" pitchFamily="49" charset="-122"/>
                <a:sym typeface="+mn-ea"/>
              </a:rPr>
              <a:t>，根据上面的编码方法可把该比特序列分段为</a:t>
            </a:r>
            <a:r>
              <a:rPr lang="en-US" altLang="zh-CN" sz="2400" b="1">
                <a:latin typeface="Times New Roman" panose="02020603050405020304" pitchFamily="18" charset="0"/>
                <a:sym typeface="+mn-ea"/>
              </a:rPr>
              <a:t>1, 0, 10, 11, 01, 101, 010, 1011</a:t>
            </a:r>
            <a:endParaRPr lang="en-US" altLang="zh-CN" sz="2400" b="1">
              <a:latin typeface="Times New Roman" panose="02020603050405020304" pitchFamily="18" charset="0"/>
              <a:ea typeface="宋体" panose="02010600030101010101" pitchFamily="2" charset="-122"/>
            </a:endParaRPr>
          </a:p>
          <a:p>
            <a:pPr marL="533400" indent="-533400">
              <a:spcBef>
                <a:spcPct val="20000"/>
              </a:spcBef>
              <a:buClr>
                <a:srgbClr val="000000"/>
              </a:buClr>
              <a:buSzPct val="65000"/>
              <a:buFont typeface="Wingdings" panose="05000000000000000000" charset="0"/>
              <a:buChar char="Ø"/>
            </a:pPr>
            <a:r>
              <a:rPr lang="zh-CN" altLang="en-US" sz="2400" b="1" dirty="0">
                <a:solidFill>
                  <a:srgbClr val="FF0000"/>
                </a:solidFill>
                <a:latin typeface="Times New Roman" panose="02020603050405020304" pitchFamily="18" charset="0"/>
                <a:ea typeface="黑体" panose="02010609060101010101" pitchFamily="49" charset="-122"/>
                <a:sym typeface="+mn-ea"/>
              </a:rPr>
              <a:t>码字为：</a:t>
            </a:r>
            <a:r>
              <a:rPr lang="en-US" altLang="zh-CN" sz="2400" b="1">
                <a:latin typeface="Times New Roman" panose="02020603050405020304" pitchFamily="18" charset="0"/>
                <a:sym typeface="+mn-ea"/>
              </a:rPr>
              <a:t>(000,1),( 000,0), (001,0), (001,1), (010,1), (011,1), (101,0), (110,1)</a:t>
            </a:r>
            <a:endParaRPr lang="en-US" altLang="zh-CN" sz="2400" b="1">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0525" y="104775"/>
            <a:ext cx="5946775" cy="685800"/>
          </a:xfrm>
        </p:spPr>
        <p:txBody>
          <a:bodyPr/>
          <a:lstStyle/>
          <a:p>
            <a:r>
              <a:rPr sz="2800">
                <a:sym typeface="+mn-ea"/>
              </a:rPr>
              <a:t>信道容量</a:t>
            </a:r>
          </a:p>
        </p:txBody>
      </p:sp>
      <p:sp>
        <p:nvSpPr>
          <p:cNvPr id="110594" name="矩形 247810"/>
          <p:cNvSpPr>
            <a:spLocks noRot="1"/>
          </p:cNvSpPr>
          <p:nvPr/>
        </p:nvSpPr>
        <p:spPr>
          <a:xfrm>
            <a:off x="284480" y="956945"/>
            <a:ext cx="8504555" cy="5047615"/>
          </a:xfrm>
          <a:prstGeom prst="rect">
            <a:avLst/>
          </a:prstGeom>
          <a:noFill/>
          <a:ln w="9525">
            <a:noFill/>
          </a:ln>
        </p:spPr>
        <p:txBody>
          <a:bodyPr anchor="t" anchorCtr="0"/>
          <a:lstStyle/>
          <a:p>
            <a:pPr algn="just">
              <a:lnSpc>
                <a:spcPct val="130000"/>
              </a:lnSpc>
              <a:spcBef>
                <a:spcPts val="0"/>
              </a:spcBef>
              <a:buClr>
                <a:srgbClr val="000000"/>
              </a:buClr>
              <a:buSzPct val="65000"/>
            </a:pPr>
            <a:r>
              <a:rPr lang="zh-CN" altLang="en-US" sz="2800" b="1" dirty="0">
                <a:solidFill>
                  <a:srgbClr val="FF0000"/>
                </a:solidFill>
                <a:latin typeface="Times New Roman" panose="02020603050405020304" pitchFamily="18" charset="0"/>
                <a:ea typeface="黑体" panose="02010609060101010101" pitchFamily="49" charset="-122"/>
              </a:rPr>
              <a:t>定义：</a:t>
            </a:r>
            <a:r>
              <a:rPr lang="zh-CN" altLang="en-US" sz="2800" b="1" dirty="0">
                <a:latin typeface="Times New Roman" panose="02020603050405020304" pitchFamily="18" charset="0"/>
                <a:ea typeface="黑体" panose="02010609060101010101" pitchFamily="49" charset="-122"/>
              </a:rPr>
              <a:t>考虑某种概率分布为</a:t>
            </a:r>
            <a:r>
              <a:rPr lang="en-US" altLang="zh-CN" sz="2800" b="1" i="1" err="1">
                <a:latin typeface="Times New Roman" panose="02020603050405020304" pitchFamily="18" charset="0"/>
                <a:ea typeface="黑体" panose="02010609060101010101" pitchFamily="49" charset="-122"/>
              </a:rPr>
              <a:t>P</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的离散无记忆信源，对于一个固定的信道，信道容量被定义为最大的平均互信息，此时传输每个符号平均获得的信息量最大，即对于每个固定的信道可以达到最大的信息传输率，即</a:t>
            </a:r>
          </a:p>
          <a:p>
            <a:pPr algn="just">
              <a:lnSpc>
                <a:spcPct val="130000"/>
              </a:lnSpc>
              <a:spcBef>
                <a:spcPts val="0"/>
              </a:spcBef>
              <a:buClr>
                <a:srgbClr val="000000"/>
              </a:buClr>
              <a:buSzPct val="65000"/>
            </a:pPr>
            <a:endParaRPr lang="zh-CN" altLang="en-US" sz="2800" b="1" dirty="0">
              <a:latin typeface="Times New Roman" panose="02020603050405020304" pitchFamily="18" charset="0"/>
              <a:ea typeface="宋体" panose="02010600030101010101" pitchFamily="2" charset="-122"/>
            </a:endParaRPr>
          </a:p>
          <a:p>
            <a:pPr algn="just">
              <a:lnSpc>
                <a:spcPct val="130000"/>
              </a:lnSpc>
              <a:spcBef>
                <a:spcPts val="0"/>
              </a:spcBef>
              <a:buClr>
                <a:srgbClr val="000000"/>
              </a:buClr>
              <a:buSzPct val="65000"/>
            </a:pPr>
            <a:endParaRPr lang="zh-CN" altLang="en-US" sz="2800" b="1" dirty="0">
              <a:latin typeface="Times New Roman" panose="02020603050405020304" pitchFamily="18" charset="0"/>
              <a:ea typeface="黑体" panose="02010609060101010101" pitchFamily="49" charset="-122"/>
            </a:endParaRPr>
          </a:p>
          <a:p>
            <a:pPr algn="just">
              <a:lnSpc>
                <a:spcPct val="130000"/>
              </a:lnSpc>
              <a:spcBef>
                <a:spcPts val="0"/>
              </a:spcBef>
              <a:buClr>
                <a:srgbClr val="000000"/>
              </a:buClr>
              <a:buSzPct val="65000"/>
            </a:pPr>
            <a:r>
              <a:rPr lang="zh-CN" altLang="en-US" sz="2800" b="1" dirty="0">
                <a:latin typeface="Times New Roman" panose="02020603050405020304" pitchFamily="18" charset="0"/>
                <a:ea typeface="黑体" panose="02010609060101010101" pitchFamily="49" charset="-122"/>
              </a:rPr>
              <a:t>其约束条件为</a:t>
            </a:r>
          </a:p>
        </p:txBody>
      </p:sp>
      <p:graphicFrame>
        <p:nvGraphicFramePr>
          <p:cNvPr id="3" name="对象 2">
            <a:hlinkClick r:id="" action="ppaction://ole?verb=0"/>
          </p:cNvPr>
          <p:cNvGraphicFramePr>
            <a:graphicFrameLocks noChangeAspect="1"/>
          </p:cNvGraphicFramePr>
          <p:nvPr/>
        </p:nvGraphicFramePr>
        <p:xfrm>
          <a:off x="677545" y="3712845"/>
          <a:ext cx="7861935" cy="925195"/>
        </p:xfrm>
        <a:graphic>
          <a:graphicData uri="http://schemas.openxmlformats.org/presentationml/2006/ole">
            <mc:AlternateContent xmlns:mc="http://schemas.openxmlformats.org/markup-compatibility/2006">
              <mc:Choice xmlns:v="urn:schemas-microsoft-com:vml" Requires="v">
                <p:oleObj r:id="rId2" imgW="3352800" imgH="495300" progId="Equation.KSEE3">
                  <p:embed/>
                </p:oleObj>
              </mc:Choice>
              <mc:Fallback>
                <p:oleObj r:id="rId2" imgW="3352800" imgH="495300" progId="Equation.KSEE3">
                  <p:embed/>
                  <p:pic>
                    <p:nvPicPr>
                      <p:cNvPr id="0" name="图片 2048"/>
                      <p:cNvPicPr/>
                      <p:nvPr/>
                    </p:nvPicPr>
                    <p:blipFill>
                      <a:blip r:embed="rId3"/>
                      <a:stretch>
                        <a:fillRect/>
                      </a:stretch>
                    </p:blipFill>
                    <p:spPr>
                      <a:xfrm>
                        <a:off x="677545" y="3712845"/>
                        <a:ext cx="7861935" cy="92519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590800" y="4800600"/>
          <a:ext cx="3187065" cy="854075"/>
        </p:xfrm>
        <a:graphic>
          <a:graphicData uri="http://schemas.openxmlformats.org/presentationml/2006/ole">
            <mc:AlternateContent xmlns:mc="http://schemas.openxmlformats.org/markup-compatibility/2006">
              <mc:Choice xmlns:v="urn:schemas-microsoft-com:vml" Requires="v">
                <p:oleObj r:id="rId4" imgW="1358900" imgH="457200" progId="Equation.KSEE3">
                  <p:embed/>
                </p:oleObj>
              </mc:Choice>
              <mc:Fallback>
                <p:oleObj r:id="rId4" imgW="1358900" imgH="457200" progId="Equation.KSEE3">
                  <p:embed/>
                  <p:pic>
                    <p:nvPicPr>
                      <p:cNvPr id="0" name="图片 2048"/>
                      <p:cNvPicPr/>
                      <p:nvPr/>
                    </p:nvPicPr>
                    <p:blipFill>
                      <a:blip r:embed="rId5"/>
                      <a:stretch>
                        <a:fillRect/>
                      </a:stretch>
                    </p:blipFill>
                    <p:spPr>
                      <a:xfrm>
                        <a:off x="2590800" y="4800600"/>
                        <a:ext cx="3187065" cy="854075"/>
                      </a:xfrm>
                      <a:prstGeom prst="rect">
                        <a:avLst/>
                      </a:prstGeom>
                    </p:spPr>
                  </p:pic>
                </p:oleObj>
              </mc:Fallback>
            </mc:AlternateContent>
          </a:graphicData>
        </a:graphic>
      </p:graphicFrame>
      <p:sp>
        <p:nvSpPr>
          <p:cNvPr id="8" name="矩形 7"/>
          <p:cNvSpPr/>
          <p:nvPr/>
        </p:nvSpPr>
        <p:spPr>
          <a:xfrm>
            <a:off x="1559560" y="5862320"/>
            <a:ext cx="5396865" cy="5168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9" name="文本框 8"/>
          <p:cNvSpPr txBox="1"/>
          <p:nvPr/>
        </p:nvSpPr>
        <p:spPr>
          <a:xfrm>
            <a:off x="1671320" y="5888990"/>
            <a:ext cx="5522595" cy="460375"/>
          </a:xfrm>
          <a:prstGeom prst="rect">
            <a:avLst/>
          </a:prstGeom>
          <a:noFill/>
        </p:spPr>
        <p:txBody>
          <a:bodyPr wrap="square" rtlCol="0" anchor="t">
            <a:spAutoFit/>
          </a:bodyPr>
          <a:lstStyle/>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lang="zh-CN" sz="2000" b="1">
                <a:latin typeface="Times New Roman" panose="02020603050405020304" pitchFamily="18" charset="0"/>
                <a:ea typeface="黑体" panose="02010609060101010101" pitchFamily="49" charset="-122"/>
                <a:cs typeface="Times New Roman" panose="02020603050405020304" pitchFamily="18" charset="0"/>
              </a:rPr>
              <a:t>如何计算给定某种信道的信道容量</a:t>
            </a:r>
            <a:r>
              <a:rPr lang="en-US" sz="2000" b="1">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7750" y="104775"/>
            <a:ext cx="2749550" cy="685800"/>
          </a:xfrm>
        </p:spPr>
        <p:txBody>
          <a:bodyPr/>
          <a:lstStyle/>
          <a:p>
            <a:r>
              <a:rPr sz="2800">
                <a:sym typeface="+mn-ea"/>
              </a:rPr>
              <a:t>信道编码定理</a:t>
            </a:r>
          </a:p>
        </p:txBody>
      </p:sp>
      <p:sp>
        <p:nvSpPr>
          <p:cNvPr id="114690" name="矩形 256002"/>
          <p:cNvSpPr>
            <a:spLocks noRot="1"/>
          </p:cNvSpPr>
          <p:nvPr/>
        </p:nvSpPr>
        <p:spPr>
          <a:xfrm>
            <a:off x="364490" y="880110"/>
            <a:ext cx="8440420" cy="3576955"/>
          </a:xfrm>
          <a:prstGeom prst="rect">
            <a:avLst/>
          </a:prstGeom>
          <a:noFill/>
          <a:ln w="9525">
            <a:noFill/>
          </a:ln>
        </p:spPr>
        <p:txBody>
          <a:bodyPr anchor="t" anchorCtr="0"/>
          <a:lstStyle/>
          <a:p>
            <a:pPr algn="just">
              <a:lnSpc>
                <a:spcPct val="130000"/>
              </a:lnSpc>
              <a:spcBef>
                <a:spcPts val="0"/>
              </a:spcBef>
              <a:buClr>
                <a:schemeClr val="hlink"/>
              </a:buClr>
              <a:buSzPct val="65000"/>
            </a:pPr>
            <a:r>
              <a:rPr lang="zh-CN"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定理：</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假设DMS有信源字符集</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，熵为每信源符号</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H</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)比特，而且信源每</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400" b="1" i="1" baseline="-25000" dirty="0">
                <a:latin typeface="Times New Roman" panose="02020603050405020304" pitchFamily="18" charset="0"/>
                <a:ea typeface="黑体" panose="02010609060101010101" pitchFamily="49" charset="-122"/>
                <a:cs typeface="Times New Roman" panose="02020603050405020304" pitchFamily="18" charset="0"/>
              </a:rPr>
              <a:t>s</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秒产生一个符号，那么信源的平均信息率为每秒</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H</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400" b="1" i="1" baseline="-25000" dirty="0">
                <a:latin typeface="Times New Roman" panose="02020603050405020304" pitchFamily="18" charset="0"/>
                <a:ea typeface="黑体" panose="02010609060101010101" pitchFamily="49" charset="-122"/>
                <a:cs typeface="Times New Roman" panose="02020603050405020304" pitchFamily="18" charset="0"/>
              </a:rPr>
              <a:t>s</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比特，假设信道可以每</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400" b="1" i="1" baseline="-25000"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秒使用一次，而信道容量为每次信道使用</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比特，那么每单位时间的信道容量为每秒钟</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400" b="1" i="1" baseline="-25000"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比特。如果</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H</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400" b="1" i="1" baseline="-25000" dirty="0">
                <a:latin typeface="Times New Roman" panose="02020603050405020304" pitchFamily="18" charset="0"/>
                <a:ea typeface="黑体" panose="02010609060101010101" pitchFamily="49" charset="-122"/>
                <a:cs typeface="Times New Roman" panose="02020603050405020304" pitchFamily="18" charset="0"/>
              </a:rPr>
              <a:t>s</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400" b="1" i="1" baseline="-25000" dirty="0">
                <a:latin typeface="Times New Roman" panose="02020603050405020304" pitchFamily="18" charset="0"/>
                <a:ea typeface="黑体" panose="02010609060101010101" pitchFamily="49" charset="-122"/>
                <a:cs typeface="Times New Roman" panose="02020603050405020304" pitchFamily="18" charset="0"/>
              </a:rPr>
              <a:t>c </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，那么就存在编码方案使得在有噪声的信道上传输的信源消息，能够以任意小的错误概率进行恢复。</a:t>
            </a:r>
          </a:p>
        </p:txBody>
      </p:sp>
      <p:sp>
        <p:nvSpPr>
          <p:cNvPr id="6" name="矩形 5"/>
          <p:cNvSpPr/>
          <p:nvPr/>
        </p:nvSpPr>
        <p:spPr>
          <a:xfrm>
            <a:off x="329565" y="4465955"/>
            <a:ext cx="8412480" cy="176403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 name="文本框 9"/>
          <p:cNvSpPr txBox="1"/>
          <p:nvPr/>
        </p:nvSpPr>
        <p:spPr>
          <a:xfrm>
            <a:off x="476250" y="4528820"/>
            <a:ext cx="8121650" cy="1568450"/>
          </a:xfrm>
          <a:prstGeom prst="rect">
            <a:avLst/>
          </a:prstGeom>
          <a:noFill/>
        </p:spPr>
        <p:txBody>
          <a:bodyPr wrap="square" rtlCol="0" anchor="t">
            <a:spAutoFit/>
          </a:bodyPr>
          <a:lstStyle/>
          <a:p>
            <a:pPr algn="just">
              <a:lnSpc>
                <a:spcPct val="120000"/>
              </a:lnSpc>
              <a:spcBef>
                <a:spcPts val="0"/>
              </a:spcBef>
              <a:buClr>
                <a:srgbClr val="000000"/>
              </a:buClr>
              <a:buSzPct val="65000"/>
              <a:buFont typeface="Wingdings" panose="05000000000000000000" charset="0"/>
            </a:pPr>
            <a:r>
              <a:rPr lang="zh-CN" sz="2000" b="1">
                <a:solidFill>
                  <a:srgbClr val="FF0000"/>
                </a:solidFill>
                <a:latin typeface="楷体" panose="02010609060101010101" charset="-122"/>
                <a:ea typeface="楷体" panose="02010609060101010101" charset="-122"/>
              </a:rPr>
              <a:t>举例</a:t>
            </a:r>
            <a:r>
              <a:rPr sz="2000" b="1">
                <a:solidFill>
                  <a:srgbClr val="FF0000"/>
                </a:solidFill>
                <a:latin typeface="楷体" panose="02010609060101010101" charset="-122"/>
                <a:ea typeface="楷体" panose="02010609060101010101" charset="-122"/>
              </a:rPr>
              <a:t>：</a:t>
            </a:r>
            <a:r>
              <a:rPr lang="zh-CN" altLang="zh-CN" sz="2000" b="1" dirty="0">
                <a:latin typeface="黑体" panose="02010609060101010101" pitchFamily="49" charset="-122"/>
                <a:ea typeface="黑体" panose="02010609060101010101" pitchFamily="49" charset="-122"/>
                <a:sym typeface="+mn-ea"/>
              </a:rPr>
              <a:t>考虑</a:t>
            </a:r>
            <a:r>
              <a:rPr lang="en-US" altLang="zh-CN" sz="2000" b="1">
                <a:latin typeface="Times New Roman" panose="02020603050405020304" pitchFamily="18" charset="0"/>
                <a:ea typeface="黑体" panose="02010609060101010101" pitchFamily="49" charset="-122"/>
                <a:sym typeface="+mn-ea"/>
              </a:rPr>
              <a:t>BSC</a:t>
            </a:r>
            <a:r>
              <a:rPr lang="zh-CN" altLang="en-US" sz="2000" b="1" dirty="0">
                <a:latin typeface="Times New Roman" panose="02020603050405020304" pitchFamily="18" charset="0"/>
                <a:ea typeface="黑体" panose="02010609060101010101" pitchFamily="49" charset="-122"/>
                <a:sym typeface="+mn-ea"/>
              </a:rPr>
              <a:t>信道，信道容量</a:t>
            </a:r>
            <a:r>
              <a:rPr lang="en-US" altLang="zh-CN" sz="2000" i="1">
                <a:latin typeface="Times New Roman" panose="02020603050405020304" pitchFamily="18" charset="0"/>
                <a:ea typeface="黑体" panose="02010609060101010101" pitchFamily="49" charset="-122"/>
                <a:sym typeface="+mn-ea"/>
              </a:rPr>
              <a:t>C</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p</a:t>
            </a:r>
            <a:r>
              <a:rPr lang="en-US" altLang="zh-CN" sz="2000">
                <a:latin typeface="Times New Roman" panose="02020603050405020304" pitchFamily="18" charset="0"/>
                <a:ea typeface="黑体" panose="02010609060101010101" pitchFamily="49" charset="-122"/>
                <a:sym typeface="+mn-ea"/>
              </a:rPr>
              <a:t>log</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P</a:t>
            </a:r>
            <a:r>
              <a:rPr lang="en-US" altLang="zh-CN" sz="2000">
                <a:latin typeface="Times New Roman" panose="02020603050405020304" pitchFamily="18" charset="0"/>
                <a:ea typeface="黑体" panose="02010609060101010101" pitchFamily="49" charset="-122"/>
                <a:sym typeface="+mn-ea"/>
              </a:rPr>
              <a:t>+ (1-</a:t>
            </a:r>
            <a:r>
              <a:rPr lang="en-US" altLang="zh-CN" sz="2000" i="1">
                <a:latin typeface="Times New Roman" panose="02020603050405020304" pitchFamily="18" charset="0"/>
                <a:ea typeface="黑体" panose="02010609060101010101" pitchFamily="49" charset="-122"/>
                <a:sym typeface="+mn-ea"/>
              </a:rPr>
              <a:t>p</a:t>
            </a:r>
            <a:r>
              <a:rPr lang="en-US" altLang="zh-CN" sz="2000">
                <a:latin typeface="Times New Roman" panose="02020603050405020304" pitchFamily="18" charset="0"/>
                <a:ea typeface="黑体" panose="02010609060101010101" pitchFamily="49" charset="-122"/>
                <a:sym typeface="+mn-ea"/>
              </a:rPr>
              <a:t>)log</a:t>
            </a:r>
            <a:r>
              <a:rPr lang="en-US" altLang="zh-CN" sz="2000" baseline="-25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p</a:t>
            </a:r>
            <a:r>
              <a:rPr lang="en-US" altLang="zh-CN" sz="2000">
                <a:latin typeface="Times New Roman" panose="02020603050405020304" pitchFamily="18" charset="0"/>
                <a:ea typeface="黑体" panose="02010609060101010101" pitchFamily="49" charset="-122"/>
                <a:sym typeface="+mn-ea"/>
              </a:rPr>
              <a:t>)</a:t>
            </a:r>
            <a:r>
              <a:rPr lang="zh-CN" altLang="en-US" sz="2000" b="1" dirty="0">
                <a:latin typeface="Times New Roman" panose="02020603050405020304" pitchFamily="18" charset="0"/>
                <a:ea typeface="黑体" panose="02010609060101010101" pitchFamily="49" charset="-122"/>
                <a:sym typeface="+mn-ea"/>
              </a:rPr>
              <a:t>，如果转移概率</a:t>
            </a:r>
            <a:r>
              <a:rPr lang="en-US" altLang="zh-CN" sz="2000" i="1">
                <a:latin typeface="Times New Roman" panose="02020603050405020304" pitchFamily="18" charset="0"/>
                <a:ea typeface="黑体" panose="02010609060101010101" pitchFamily="49" charset="-122"/>
                <a:sym typeface="+mn-ea"/>
              </a:rPr>
              <a:t>p</a:t>
            </a:r>
            <a:r>
              <a:rPr lang="en-US" altLang="zh-CN" sz="2000">
                <a:latin typeface="Times New Roman" panose="02020603050405020304" pitchFamily="18" charset="0"/>
                <a:ea typeface="黑体" panose="02010609060101010101" pitchFamily="49" charset="-122"/>
                <a:sym typeface="+mn-ea"/>
              </a:rPr>
              <a:t>=10</a:t>
            </a:r>
            <a:r>
              <a:rPr lang="en-US" altLang="zh-CN" sz="2000" baseline="30000">
                <a:latin typeface="Times New Roman" panose="02020603050405020304" pitchFamily="18" charset="0"/>
                <a:ea typeface="黑体" panose="02010609060101010101" pitchFamily="49" charset="-122"/>
                <a:sym typeface="+mn-ea"/>
              </a:rPr>
              <a:t>-2</a:t>
            </a:r>
            <a:r>
              <a:rPr lang="zh-CN" altLang="en-US" sz="2000" b="1" dirty="0">
                <a:latin typeface="Times New Roman" panose="02020603050405020304" pitchFamily="18" charset="0"/>
                <a:ea typeface="黑体" panose="02010609060101010101" pitchFamily="49" charset="-122"/>
                <a:sym typeface="+mn-ea"/>
              </a:rPr>
              <a:t>，则可计算出</a:t>
            </a:r>
            <a:r>
              <a:rPr lang="en-US" altLang="zh-CN" sz="2000" i="1">
                <a:latin typeface="Times New Roman" panose="02020603050405020304" pitchFamily="18" charset="0"/>
                <a:ea typeface="黑体" panose="02010609060101010101" pitchFamily="49" charset="-122"/>
                <a:sym typeface="+mn-ea"/>
              </a:rPr>
              <a:t>C</a:t>
            </a:r>
            <a:r>
              <a:rPr lang="en-US" altLang="zh-CN" sz="2000">
                <a:latin typeface="Times New Roman" panose="02020603050405020304" pitchFamily="18" charset="0"/>
                <a:ea typeface="黑体" panose="02010609060101010101" pitchFamily="49" charset="-122"/>
                <a:sym typeface="+mn-ea"/>
              </a:rPr>
              <a:t>=0.919</a:t>
            </a:r>
            <a:r>
              <a:rPr lang="zh-CN" altLang="en-US" sz="2000" b="1" dirty="0">
                <a:latin typeface="Times New Roman" panose="02020603050405020304" pitchFamily="18" charset="0"/>
                <a:ea typeface="黑体" panose="02010609060101010101" pitchFamily="49" charset="-122"/>
                <a:sym typeface="+mn-ea"/>
              </a:rPr>
              <a:t>，那么就可以知道肯定存在信息传输率为</a:t>
            </a:r>
            <a:r>
              <a:rPr lang="en-US" altLang="zh-CN" sz="2000" i="1">
                <a:latin typeface="Times New Roman" panose="02020603050405020304" pitchFamily="18" charset="0"/>
                <a:ea typeface="黑体" panose="02010609060101010101" pitchFamily="49" charset="-122"/>
                <a:sym typeface="+mn-ea"/>
              </a:rPr>
              <a:t>r</a:t>
            </a:r>
            <a:r>
              <a:rPr lang="en-US" altLang="zh-CN" sz="2000">
                <a:sym typeface="+mn-ea"/>
              </a:rPr>
              <a:t>≤</a:t>
            </a:r>
            <a:r>
              <a:rPr lang="en-US" altLang="zh-CN" sz="2000">
                <a:latin typeface="Times New Roman" panose="02020603050405020304" pitchFamily="18" charset="0"/>
                <a:ea typeface="黑体" panose="02010609060101010101" pitchFamily="49" charset="-122"/>
                <a:sym typeface="+mn-ea"/>
              </a:rPr>
              <a:t>0.919</a:t>
            </a:r>
            <a:r>
              <a:rPr lang="zh-CN" altLang="en-US" sz="2000" b="1" dirty="0">
                <a:latin typeface="Times New Roman" panose="02020603050405020304" pitchFamily="18" charset="0"/>
                <a:ea typeface="黑体" panose="02010609060101010101" pitchFamily="49" charset="-122"/>
                <a:sym typeface="+mn-ea"/>
              </a:rPr>
              <a:t>的编码方案，使得信息可以在</a:t>
            </a:r>
            <a:r>
              <a:rPr lang="zh-CN" altLang="zh-CN" sz="2000" b="1" dirty="0">
                <a:latin typeface="Times New Roman" panose="02020603050405020304" pitchFamily="18" charset="0"/>
                <a:ea typeface="黑体" panose="02010609060101010101" pitchFamily="49" charset="-122"/>
                <a:sym typeface="+mn-ea"/>
              </a:rPr>
              <a:t>有噪声的信道上传输的信源消息，能够以任意小的错误概率进行恢复</a:t>
            </a:r>
            <a:r>
              <a:rPr lang="zh-CN" altLang="en-US" sz="2000" b="1" dirty="0">
                <a:latin typeface="黑体" panose="02010609060101010101" pitchFamily="49" charset="-122"/>
                <a:ea typeface="黑体" panose="02010609060101010101" pitchFamily="49" charset="-122"/>
                <a:sym typeface="+mn-ea"/>
              </a:rPr>
              <a:t>。</a:t>
            </a:r>
            <a:endParaRPr lang="en-US" sz="20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4930" y="2112010"/>
            <a:ext cx="6424930" cy="2553335"/>
          </a:xfrm>
          <a:prstGeom prst="rect">
            <a:avLst/>
          </a:prstGeom>
          <a:noFill/>
        </p:spPr>
        <p:txBody>
          <a:bodyPr wrap="square" rtlCol="0" anchor="t">
            <a:spAutoFit/>
          </a:bodyPr>
          <a:lstStyle/>
          <a:p>
            <a:pPr algn="ctr"/>
            <a:r>
              <a:rPr lang="zh-CN" altLang="en-US" sz="8000" b="1" dirty="0">
                <a:solidFill>
                  <a:schemeClr val="accent2"/>
                </a:solidFill>
                <a:latin typeface="黑体" panose="02010609060101010101" pitchFamily="49" charset="-122"/>
                <a:ea typeface="黑体" panose="02010609060101010101" pitchFamily="49" charset="-122"/>
                <a:sym typeface="+mn-ea"/>
              </a:rPr>
              <a:t>谢谢聆听</a:t>
            </a:r>
          </a:p>
          <a:p>
            <a:pPr algn="ctr"/>
            <a:r>
              <a:rPr lang="zh-CN" altLang="en-US" sz="8000" b="1" dirty="0">
                <a:solidFill>
                  <a:schemeClr val="accent2"/>
                </a:solidFill>
                <a:latin typeface="黑体" panose="02010609060101010101" pitchFamily="49" charset="-122"/>
                <a:ea typeface="黑体" panose="02010609060101010101" pitchFamily="49" charset="-122"/>
                <a:sym typeface="+mn-ea"/>
              </a:rPr>
              <a:t>敬请批评指正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基本概念</a:t>
            </a:r>
          </a:p>
        </p:txBody>
      </p:sp>
      <p:sp>
        <p:nvSpPr>
          <p:cNvPr id="5122" name="文本占位符 120834"/>
          <p:cNvSpPr>
            <a:spLocks noGrp="1" noRot="1"/>
          </p:cNvSpPr>
          <p:nvPr>
            <p:ph idx="1"/>
          </p:nvPr>
        </p:nvSpPr>
        <p:spPr>
          <a:xfrm>
            <a:off x="332105" y="917575"/>
            <a:ext cx="8416925" cy="5521960"/>
          </a:xfrm>
        </p:spPr>
        <p:txBody>
          <a:bodyPr anchor="t" anchorCtr="0"/>
          <a:lstStyle/>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纠错编码的目的：</a:t>
            </a:r>
            <a:r>
              <a:rPr lang="zh-CN" altLang="en-US" sz="2800" b="1" dirty="0">
                <a:solidFill>
                  <a:schemeClr val="tx1"/>
                </a:solidFill>
                <a:latin typeface="黑体" panose="02010609060101010101" pitchFamily="49" charset="-122"/>
                <a:ea typeface="黑体" panose="02010609060101010101" pitchFamily="49" charset="-122"/>
              </a:rPr>
              <a:t>检测和纠正由于非人为</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自然</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因素引起的传输错误</a:t>
            </a:r>
            <a:endParaRPr lang="zh-CN" altLang="en-US" sz="2800" b="1" dirty="0">
              <a:latin typeface="黑体" panose="02010609060101010101" pitchFamily="49" charset="-122"/>
              <a:ea typeface="黑体" panose="02010609060101010101" pitchFamily="49" charset="-122"/>
            </a:endParaRPr>
          </a:p>
          <a:p>
            <a:pPr>
              <a:buClr>
                <a:srgbClr val="000000"/>
              </a:buClr>
            </a:pPr>
            <a:r>
              <a:rPr lang="zh-CN" altLang="en-US" b="1" dirty="0">
                <a:solidFill>
                  <a:schemeClr val="tx1"/>
                </a:solidFill>
                <a:latin typeface="黑体" panose="02010609060101010101" pitchFamily="49" charset="-122"/>
                <a:ea typeface="黑体" panose="02010609060101010101" pitchFamily="49" charset="-122"/>
                <a:sym typeface="+mn-ea"/>
              </a:rPr>
              <a:t>纠错编码主要用于实现信道纠错，又叫做信道编码或者差错控制编码</a:t>
            </a:r>
            <a:endParaRPr lang="zh-CN" altLang="en-US" b="1" dirty="0">
              <a:latin typeface="黑体" panose="02010609060101010101" pitchFamily="49" charset="-122"/>
              <a:ea typeface="黑体" panose="02010609060101010101" pitchFamily="49" charset="-122"/>
              <a:sym typeface="+mn-ea"/>
            </a:endParaRPr>
          </a:p>
          <a:p>
            <a:pPr>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设计通信系统的关键问题之一：</a:t>
            </a:r>
            <a:r>
              <a:rPr lang="zh-CN" altLang="en-US" b="1" dirty="0">
                <a:solidFill>
                  <a:schemeClr val="tx1"/>
                </a:solidFill>
                <a:latin typeface="黑体" panose="02010609060101010101" pitchFamily="49" charset="-122"/>
                <a:ea typeface="黑体" panose="02010609060101010101" pitchFamily="49" charset="-122"/>
                <a:sym typeface="+mn-ea"/>
              </a:rPr>
              <a:t>如何解决可靠性和有效性</a:t>
            </a:r>
            <a:r>
              <a:rPr lang="en-US" altLang="zh-CN" b="1">
                <a:solidFill>
                  <a:schemeClr val="tx1"/>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快速性</a:t>
            </a:r>
            <a:r>
              <a:rPr lang="en-US" altLang="zh-CN" b="1">
                <a:solidFill>
                  <a:schemeClr val="tx1"/>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这对矛盾</a:t>
            </a:r>
            <a:endParaRPr lang="zh-CN" altLang="en-US" b="1" dirty="0">
              <a:latin typeface="黑体" panose="02010609060101010101" pitchFamily="49" charset="-122"/>
              <a:ea typeface="黑体" panose="02010609060101010101" pitchFamily="49" charset="-122"/>
              <a:sym typeface="+mn-ea"/>
            </a:endParaRPr>
          </a:p>
          <a:p>
            <a:pPr>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矛盾：</a:t>
            </a:r>
            <a:r>
              <a:rPr lang="zh-CN" altLang="en-US" b="1" dirty="0">
                <a:solidFill>
                  <a:schemeClr val="tx1"/>
                </a:solidFill>
                <a:latin typeface="黑体" panose="02010609060101010101" pitchFamily="49" charset="-122"/>
                <a:ea typeface="黑体" panose="02010609060101010101" pitchFamily="49" charset="-122"/>
                <a:sym typeface="+mn-ea"/>
              </a:rPr>
              <a:t>如要求有效性，则必然使每个数据符号所占的时间缩短、波形变窄、能量减少，这样，受到干扰后，产生错误的可能性就增加，传送消息的可靠性就降低；如要求可靠，则使传送消息的速率变慢</a:t>
            </a:r>
            <a:endParaRPr lang="zh-CN" altLang="en-US" sz="28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图</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模型各部分的功能</a:t>
            </a:r>
          </a:p>
        </p:txBody>
      </p:sp>
      <p:sp>
        <p:nvSpPr>
          <p:cNvPr id="10242" name="文本占位符 116738"/>
          <p:cNvSpPr>
            <a:spLocks noGrp="1" noRot="1"/>
          </p:cNvSpPr>
          <p:nvPr>
            <p:ph idx="1"/>
          </p:nvPr>
        </p:nvSpPr>
        <p:spPr>
          <a:xfrm>
            <a:off x="450850" y="1007110"/>
            <a:ext cx="8112125" cy="5164455"/>
          </a:xfrm>
        </p:spPr>
        <p:txBody>
          <a:bodyPr anchor="t" anchorCtr="0"/>
          <a:lstStyle/>
          <a:p>
            <a:pPr algn="just">
              <a:buClr>
                <a:srgbClr val="000000"/>
              </a:buClr>
            </a:pPr>
            <a:r>
              <a:rPr lang="zh-CN" altLang="en-US" sz="2800" b="1" dirty="0">
                <a:solidFill>
                  <a:srgbClr val="FF0000"/>
                </a:solidFill>
                <a:latin typeface="黑体" panose="02010609060101010101" pitchFamily="49" charset="-122"/>
                <a:ea typeface="黑体" panose="02010609060101010101" pitchFamily="49" charset="-122"/>
              </a:rPr>
              <a:t>信源</a:t>
            </a:r>
            <a:r>
              <a:rPr lang="en-US" altLang="zh-CN" sz="2800" b="1">
                <a:solidFill>
                  <a:srgbClr val="FF0000"/>
                </a:solidFill>
                <a:latin typeface="黑体" panose="02010609060101010101" pitchFamily="49" charset="-122"/>
                <a:ea typeface="黑体" panose="02010609060101010101" pitchFamily="49" charset="-122"/>
              </a:rPr>
              <a:t>: </a:t>
            </a:r>
            <a:r>
              <a:rPr lang="zh-CN" altLang="en-US" sz="2800" b="1" dirty="0">
                <a:solidFill>
                  <a:schemeClr val="tx1"/>
                </a:solidFill>
                <a:latin typeface="黑体" panose="02010609060101010101" pitchFamily="49" charset="-122"/>
                <a:ea typeface="黑体" panose="02010609060101010101" pitchFamily="49" charset="-122"/>
              </a:rPr>
              <a:t>信源可以是人或机器，信源发出的消息可以是语言、文字、图像、声音、传感器输出的数据等，信源的输出可以是连续波形，也可以是离散的符号序列</a:t>
            </a:r>
            <a:endParaRPr lang="zh-CN" altLang="en-US" sz="2800" b="1" dirty="0">
              <a:latin typeface="黑体" panose="02010609060101010101" pitchFamily="49" charset="-122"/>
              <a:ea typeface="黑体" panose="02010609060101010101" pitchFamily="49" charset="-122"/>
            </a:endParaRPr>
          </a:p>
          <a:p>
            <a:pPr algn="just">
              <a:buClr>
                <a:srgbClr val="000000"/>
              </a:buClr>
            </a:pPr>
            <a:r>
              <a:rPr lang="zh-CN" altLang="en-US" sz="2800" b="1" dirty="0">
                <a:solidFill>
                  <a:srgbClr val="FF0000"/>
                </a:solidFill>
                <a:latin typeface="黑体" panose="02010609060101010101" pitchFamily="49" charset="-122"/>
                <a:ea typeface="黑体" panose="02010609060101010101" pitchFamily="49" charset="-122"/>
              </a:rPr>
              <a:t>信源编码器：</a:t>
            </a:r>
            <a:r>
              <a:rPr lang="zh-CN" altLang="en-US" sz="2800" b="1" dirty="0">
                <a:solidFill>
                  <a:schemeClr val="tx1"/>
                </a:solidFill>
                <a:latin typeface="黑体" panose="02010609060101010101" pitchFamily="49" charset="-122"/>
                <a:ea typeface="黑体" panose="02010609060101010101" pitchFamily="49" charset="-122"/>
              </a:rPr>
              <a:t>将信源输出变成二元数字</a:t>
            </a:r>
            <a:r>
              <a:rPr lang="en-US" altLang="zh-CN" sz="2800" b="1">
                <a:solidFill>
                  <a:schemeClr val="tx1"/>
                </a:solidFill>
                <a:latin typeface="黑体" panose="02010609060101010101" pitchFamily="49" charset="-122"/>
                <a:ea typeface="黑体" panose="02010609060101010101" pitchFamily="49" charset="-122"/>
              </a:rPr>
              <a:t>(</a:t>
            </a:r>
            <a:r>
              <a:rPr lang="en-US" altLang="zh-CN" sz="2800" b="1">
                <a:solidFill>
                  <a:schemeClr val="tx1"/>
                </a:solidFill>
                <a:latin typeface="Times New Roman" panose="02020603050405020304" pitchFamily="18" charset="0"/>
                <a:ea typeface="黑体" panose="02010609060101010101" pitchFamily="49" charset="-122"/>
              </a:rPr>
              <a:t>bit</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序列，称为信息序列，在信源连续的情况下，还需要进行模</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数</a:t>
            </a:r>
            <a:r>
              <a:rPr lang="en-US" altLang="zh-CN" sz="2800" b="1">
                <a:solidFill>
                  <a:schemeClr val="tx1"/>
                </a:solidFill>
                <a:latin typeface="黑体" panose="02010609060101010101" pitchFamily="49" charset="-122"/>
                <a:ea typeface="黑体" panose="02010609060101010101" pitchFamily="49" charset="-122"/>
              </a:rPr>
              <a:t>(</a:t>
            </a:r>
            <a:r>
              <a:rPr lang="en-US" altLang="zh-CN" sz="2800" b="1">
                <a:solidFill>
                  <a:schemeClr val="tx1"/>
                </a:solidFill>
                <a:latin typeface="Times New Roman" panose="02020603050405020304" pitchFamily="18" charset="0"/>
                <a:ea typeface="黑体" panose="02010609060101010101" pitchFamily="49" charset="-122"/>
              </a:rPr>
              <a:t>A/D</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转换。理想信源编码器模型要满足</a:t>
            </a:r>
            <a:r>
              <a:rPr lang="en-US" altLang="zh-CN" sz="2800" b="1">
                <a:solidFill>
                  <a:schemeClr val="tx1"/>
                </a:solidFill>
                <a:latin typeface="黑体" panose="02010609060101010101" pitchFamily="49" charset="-122"/>
                <a:ea typeface="黑体" panose="02010609060101010101" pitchFamily="49" charset="-122"/>
              </a:rPr>
              <a:t>(</a:t>
            </a:r>
            <a:r>
              <a:rPr lang="en-US" altLang="zh-CN" sz="2800" b="1">
                <a:solidFill>
                  <a:schemeClr val="tx1"/>
                </a:solidFill>
                <a:latin typeface="Times New Roman" panose="02020603050405020304" pitchFamily="18" charset="0"/>
                <a:ea typeface="黑体" panose="02010609060101010101" pitchFamily="49" charset="-122"/>
              </a:rPr>
              <a:t>1</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为表示信源输出所要求的单位时间的比特数要尽量小；</a:t>
            </a:r>
            <a:r>
              <a:rPr lang="en-US" altLang="zh-CN" sz="2800" b="1">
                <a:solidFill>
                  <a:schemeClr val="tx1"/>
                </a:solidFill>
                <a:latin typeface="黑体" panose="02010609060101010101" pitchFamily="49" charset="-122"/>
                <a:ea typeface="黑体" panose="02010609060101010101" pitchFamily="49" charset="-122"/>
              </a:rPr>
              <a:t>(</a:t>
            </a:r>
            <a:r>
              <a:rPr lang="en-US" altLang="zh-CN" sz="2800" b="1">
                <a:solidFill>
                  <a:schemeClr val="tx1"/>
                </a:solidFill>
                <a:latin typeface="Times New Roman" panose="02020603050405020304" pitchFamily="18" charset="0"/>
                <a:ea typeface="黑体" panose="02010609060101010101" pitchFamily="49" charset="-122"/>
              </a:rPr>
              <a:t>2</a:t>
            </a:r>
            <a:r>
              <a:rPr lang="en-US" altLang="zh-CN" sz="2800" b="1">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信源的输出</a:t>
            </a:r>
            <a:r>
              <a:rPr lang="en-US" altLang="zh-CN" sz="2800" b="1" i="1">
                <a:solidFill>
                  <a:schemeClr val="tx1"/>
                </a:solidFill>
                <a:latin typeface="Times New Roman" panose="02020603050405020304" pitchFamily="18" charset="0"/>
                <a:ea typeface="黑体" panose="02010609060101010101" pitchFamily="49" charset="-122"/>
              </a:rPr>
              <a:t>S</a:t>
            </a:r>
            <a:r>
              <a:rPr lang="zh-CN" altLang="en-US" sz="2800" b="1" dirty="0">
                <a:solidFill>
                  <a:schemeClr val="tx1"/>
                </a:solidFill>
                <a:latin typeface="黑体" panose="02010609060101010101" pitchFamily="49" charset="-122"/>
                <a:ea typeface="黑体" panose="02010609060101010101" pitchFamily="49" charset="-122"/>
              </a:rPr>
              <a:t>可从信息序列</a:t>
            </a:r>
            <a:r>
              <a:rPr lang="en-US" altLang="zh-CN" sz="2800" b="1" i="1">
                <a:solidFill>
                  <a:schemeClr val="tx1"/>
                </a:solidFill>
                <a:latin typeface="Times New Roman" panose="02020603050405020304" pitchFamily="18" charset="0"/>
                <a:ea typeface="黑体" panose="02010609060101010101" pitchFamily="49" charset="-122"/>
              </a:rPr>
              <a:t>U</a:t>
            </a:r>
            <a:r>
              <a:rPr lang="zh-CN" altLang="en-US" sz="2800" b="1" dirty="0">
                <a:solidFill>
                  <a:schemeClr val="tx1"/>
                </a:solidFill>
                <a:latin typeface="Times New Roman" panose="02020603050405020304" pitchFamily="18" charset="0"/>
                <a:ea typeface="黑体" panose="02010609060101010101" pitchFamily="49" charset="-122"/>
              </a:rPr>
              <a:t>中</a:t>
            </a:r>
            <a:r>
              <a:rPr lang="zh-CN" altLang="en-US" sz="2800" b="1" dirty="0">
                <a:solidFill>
                  <a:schemeClr val="tx1"/>
                </a:solidFill>
                <a:latin typeface="黑体" panose="02010609060101010101" pitchFamily="49" charset="-122"/>
                <a:ea typeface="黑体" panose="02010609060101010101" pitchFamily="49" charset="-122"/>
              </a:rPr>
              <a:t>确切的重新构造</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图</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模型各部分的功能</a:t>
            </a:r>
          </a:p>
        </p:txBody>
      </p:sp>
      <p:sp>
        <p:nvSpPr>
          <p:cNvPr id="10242" name="文本占位符 116738"/>
          <p:cNvSpPr>
            <a:spLocks noGrp="1" noRot="1"/>
          </p:cNvSpPr>
          <p:nvPr>
            <p:ph idx="1"/>
          </p:nvPr>
        </p:nvSpPr>
        <p:spPr>
          <a:xfrm>
            <a:off x="450850" y="1007110"/>
            <a:ext cx="8112125" cy="5164455"/>
          </a:xfrm>
        </p:spPr>
        <p:txBody>
          <a:bodyPr anchor="t" anchorCtr="0"/>
          <a:lstStyle/>
          <a:p>
            <a:pPr algn="just" latinLnBrk="0">
              <a:lnSpc>
                <a:spcPct val="11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信道编码器：</a:t>
            </a:r>
            <a:r>
              <a:rPr lang="zh-CN" altLang="en-US" b="1" dirty="0">
                <a:solidFill>
                  <a:schemeClr val="tx1"/>
                </a:solidFill>
                <a:latin typeface="黑体" panose="02010609060101010101" pitchFamily="49" charset="-122"/>
                <a:ea typeface="黑体" panose="02010609060101010101" pitchFamily="49" charset="-122"/>
                <a:sym typeface="+mn-ea"/>
              </a:rPr>
              <a:t>将信息序列</a:t>
            </a:r>
            <a:r>
              <a:rPr lang="en-US" altLang="zh-CN" b="1" i="1">
                <a:solidFill>
                  <a:schemeClr val="tx1"/>
                </a:solidFill>
                <a:latin typeface="Times New Roman" panose="02020603050405020304" pitchFamily="18" charset="0"/>
                <a:ea typeface="黑体" panose="02010609060101010101" pitchFamily="49" charset="-122"/>
                <a:sym typeface="+mn-ea"/>
              </a:rPr>
              <a:t>U</a:t>
            </a:r>
            <a:r>
              <a:rPr lang="zh-CN" altLang="en-US" b="1" dirty="0">
                <a:solidFill>
                  <a:schemeClr val="tx1"/>
                </a:solidFill>
                <a:latin typeface="黑体" panose="02010609060101010101" pitchFamily="49" charset="-122"/>
                <a:ea typeface="黑体" panose="02010609060101010101" pitchFamily="49" charset="-122"/>
                <a:sym typeface="+mn-ea"/>
              </a:rPr>
              <a:t>变换成离散的有结构的编码序列</a:t>
            </a:r>
            <a:r>
              <a:rPr lang="en-US" altLang="zh-CN" b="1" i="1">
                <a:solidFill>
                  <a:schemeClr val="tx1"/>
                </a:solidFill>
                <a:latin typeface="Times New Roman" panose="02020603050405020304" pitchFamily="18" charset="0"/>
                <a:ea typeface="黑体" panose="02010609060101010101" pitchFamily="49" charset="-122"/>
                <a:sym typeface="+mn-ea"/>
              </a:rPr>
              <a:t>X</a:t>
            </a:r>
            <a:r>
              <a:rPr lang="zh-CN" altLang="en-US" b="1" dirty="0">
                <a:solidFill>
                  <a:schemeClr val="tx1"/>
                </a:solidFill>
                <a:latin typeface="黑体" panose="02010609060101010101" pitchFamily="49" charset="-122"/>
                <a:ea typeface="黑体" panose="02010609060101010101" pitchFamily="49" charset="-122"/>
                <a:sym typeface="+mn-ea"/>
              </a:rPr>
              <a:t>，这称为码字。即为了使传输有效，人为的增加一些冗余度，使其具有自动检错和纠错的能力。码字的结构主要用以对付传输或存储码字的有扰信道，码字的设计和实现是本课程的主题</a:t>
            </a:r>
            <a:endParaRPr lang="zh-CN" altLang="en-US" b="1" dirty="0">
              <a:latin typeface="黑体" panose="02010609060101010101" pitchFamily="49" charset="-122"/>
              <a:ea typeface="黑体" panose="02010609060101010101" pitchFamily="49" charset="-122"/>
            </a:endParaRPr>
          </a:p>
          <a:p>
            <a:pPr algn="just" latinLnBrk="0">
              <a:lnSpc>
                <a:spcPct val="11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调制器</a:t>
            </a:r>
            <a:r>
              <a:rPr lang="en-US" altLang="zh-CN" b="1">
                <a:solidFill>
                  <a:srgbClr val="FF0000"/>
                </a:solidFill>
                <a:latin typeface="黑体" panose="02010609060101010101" pitchFamily="49" charset="-122"/>
                <a:ea typeface="黑体" panose="02010609060101010101" pitchFamily="49" charset="-122"/>
                <a:sym typeface="+mn-ea"/>
              </a:rPr>
              <a:t>(</a:t>
            </a:r>
            <a:r>
              <a:rPr lang="zh-CN" altLang="en-US" b="1" dirty="0">
                <a:solidFill>
                  <a:srgbClr val="FF0000"/>
                </a:solidFill>
                <a:latin typeface="黑体" panose="02010609060101010101" pitchFamily="49" charset="-122"/>
                <a:ea typeface="黑体" panose="02010609060101010101" pitchFamily="49" charset="-122"/>
                <a:sym typeface="+mn-ea"/>
              </a:rPr>
              <a:t>或写入单元</a:t>
            </a:r>
            <a:r>
              <a:rPr lang="en-US" altLang="zh-CN" b="1">
                <a:solidFill>
                  <a:srgbClr val="FF0000"/>
                </a:solidFill>
                <a:latin typeface="黑体" panose="02010609060101010101" pitchFamily="49" charset="-122"/>
                <a:ea typeface="黑体" panose="02010609060101010101" pitchFamily="49" charset="-122"/>
                <a:sym typeface="+mn-ea"/>
              </a:rPr>
              <a:t>)</a:t>
            </a:r>
            <a:r>
              <a:rPr lang="zh-CN" altLang="en-US" b="1" dirty="0">
                <a:solidFill>
                  <a:srgbClr val="FF0000"/>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离散符号不适合于在实际信道上传输或记录在数字存储媒质上。调制器将信道编码器的每个输出的离散符号，通过调制变成适合传输</a:t>
            </a:r>
            <a:r>
              <a:rPr lang="en-US" altLang="zh-CN" b="1">
                <a:solidFill>
                  <a:schemeClr val="tx1"/>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或存储</a:t>
            </a:r>
            <a:r>
              <a:rPr lang="en-US" altLang="zh-CN" b="1">
                <a:solidFill>
                  <a:schemeClr val="tx1"/>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的持续时间为</a:t>
            </a:r>
            <a:r>
              <a:rPr lang="en-US" altLang="zh-CN" b="1" i="1">
                <a:solidFill>
                  <a:schemeClr val="tx1"/>
                </a:solidFill>
                <a:latin typeface="Times New Roman" panose="02020603050405020304" pitchFamily="18" charset="0"/>
                <a:ea typeface="黑体" panose="02010609060101010101" pitchFamily="49" charset="-122"/>
                <a:sym typeface="+mn-ea"/>
              </a:rPr>
              <a:t>T</a:t>
            </a:r>
            <a:r>
              <a:rPr lang="zh-CN" altLang="en-US" b="1" dirty="0">
                <a:solidFill>
                  <a:schemeClr val="tx1"/>
                </a:solidFill>
                <a:latin typeface="黑体" panose="02010609060101010101" pitchFamily="49" charset="-122"/>
                <a:ea typeface="黑体" panose="02010609060101010101" pitchFamily="49" charset="-122"/>
                <a:sym typeface="+mn-ea"/>
              </a:rPr>
              <a:t>的波形，此波型进入信道</a:t>
            </a:r>
            <a:r>
              <a:rPr lang="en-US" altLang="zh-CN" b="1">
                <a:solidFill>
                  <a:schemeClr val="tx1"/>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或存储媒质</a:t>
            </a:r>
            <a:r>
              <a:rPr lang="en-US" altLang="zh-CN" b="1">
                <a:solidFill>
                  <a:schemeClr val="tx1"/>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，并受噪声干扰</a:t>
            </a:r>
            <a:endParaRPr lang="zh-CN" altLang="en-US" sz="28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图</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模型各部分的功能</a:t>
            </a:r>
          </a:p>
        </p:txBody>
      </p:sp>
      <p:sp>
        <p:nvSpPr>
          <p:cNvPr id="10242" name="文本占位符 116738"/>
          <p:cNvSpPr>
            <a:spLocks noGrp="1" noRot="1"/>
          </p:cNvSpPr>
          <p:nvPr>
            <p:ph idx="1"/>
          </p:nvPr>
        </p:nvSpPr>
        <p:spPr>
          <a:xfrm>
            <a:off x="450850" y="1007110"/>
            <a:ext cx="8112125" cy="5164455"/>
          </a:xfrm>
        </p:spPr>
        <p:txBody>
          <a:bodyPr anchor="t" anchorCtr="0"/>
          <a:lstStyle/>
          <a:p>
            <a:pPr algn="just" latinLnBrk="0">
              <a:lnSpc>
                <a:spcPct val="15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典型的传输信道：</a:t>
            </a:r>
            <a:r>
              <a:rPr lang="zh-CN" altLang="en-US" b="1" dirty="0">
                <a:solidFill>
                  <a:schemeClr val="tx1"/>
                </a:solidFill>
                <a:latin typeface="黑体" panose="02010609060101010101" pitchFamily="49" charset="-122"/>
                <a:ea typeface="黑体" panose="02010609060101010101" pitchFamily="49" charset="-122"/>
                <a:sym typeface="+mn-ea"/>
              </a:rPr>
              <a:t>有线信道、无线信道、电话线路、高频无线线路、遥测线路、微波线路、卫星线路、光纤信道、磁记录信道、大气光信道、水声信道等</a:t>
            </a:r>
            <a:endParaRPr lang="zh-CN" altLang="en-US" b="1" dirty="0">
              <a:solidFill>
                <a:schemeClr val="tx1"/>
              </a:solidFill>
              <a:latin typeface="黑体" panose="02010609060101010101" pitchFamily="49" charset="-122"/>
              <a:ea typeface="黑体" panose="02010609060101010101" pitchFamily="49" charset="-122"/>
            </a:endParaRPr>
          </a:p>
          <a:p>
            <a:pPr algn="just" latinLnBrk="0">
              <a:lnSpc>
                <a:spcPct val="15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典型的存储煤质：</a:t>
            </a:r>
            <a:r>
              <a:rPr lang="zh-CN" altLang="en-US" b="1" dirty="0">
                <a:solidFill>
                  <a:schemeClr val="tx1"/>
                </a:solidFill>
                <a:latin typeface="黑体" panose="02010609060101010101" pitchFamily="49" charset="-122"/>
                <a:ea typeface="黑体" panose="02010609060101010101" pitchFamily="49" charset="-122"/>
                <a:sym typeface="+mn-ea"/>
              </a:rPr>
              <a:t>磁芯和半导体存储器、磁带、磁鼓、磁盘、光存储器、光盘等</a:t>
            </a:r>
            <a:endParaRPr lang="zh-CN" altLang="en-US" b="1" dirty="0">
              <a:latin typeface="黑体" panose="02010609060101010101" pitchFamily="49" charset="-122"/>
              <a:ea typeface="黑体" panose="02010609060101010101" pitchFamily="49" charset="-122"/>
            </a:endParaRPr>
          </a:p>
          <a:p>
            <a:pPr algn="just" latinLnBrk="0">
              <a:lnSpc>
                <a:spcPct val="15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典型的干扰：</a:t>
            </a:r>
            <a:r>
              <a:rPr lang="zh-CN" altLang="en-US" b="1" dirty="0">
                <a:solidFill>
                  <a:schemeClr val="tx1"/>
                </a:solidFill>
                <a:latin typeface="黑体" panose="02010609060101010101" pitchFamily="49" charset="-122"/>
                <a:ea typeface="黑体" panose="02010609060101010101" pitchFamily="49" charset="-122"/>
                <a:sym typeface="+mn-ea"/>
              </a:rPr>
              <a:t>开关脉冲噪声、热噪声、串音、闪电、磁涂层缺损、光盘划痕等</a:t>
            </a:r>
            <a:endParaRPr lang="zh-CN" altLang="en-US" sz="28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图</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模型各部分的功能</a:t>
            </a:r>
          </a:p>
        </p:txBody>
      </p:sp>
      <p:sp>
        <p:nvSpPr>
          <p:cNvPr id="10242" name="文本占位符 116738"/>
          <p:cNvSpPr>
            <a:spLocks noGrp="1" noRot="1"/>
          </p:cNvSpPr>
          <p:nvPr>
            <p:ph idx="1"/>
          </p:nvPr>
        </p:nvSpPr>
        <p:spPr>
          <a:xfrm>
            <a:off x="450850" y="1007110"/>
            <a:ext cx="8112125" cy="5164455"/>
          </a:xfrm>
        </p:spPr>
        <p:txBody>
          <a:bodyPr anchor="t" anchorCtr="0"/>
          <a:lstStyle/>
          <a:p>
            <a:pPr algn="just" latinLnBrk="0">
              <a:lnSpc>
                <a:spcPct val="12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解调器</a:t>
            </a:r>
            <a:r>
              <a:rPr lang="en-US" altLang="zh-CN" b="1">
                <a:solidFill>
                  <a:srgbClr val="FF0000"/>
                </a:solidFill>
                <a:latin typeface="黑体" panose="02010609060101010101" pitchFamily="49" charset="-122"/>
                <a:ea typeface="黑体" panose="02010609060101010101" pitchFamily="49" charset="-122"/>
                <a:sym typeface="+mn-ea"/>
              </a:rPr>
              <a:t>(</a:t>
            </a:r>
            <a:r>
              <a:rPr lang="zh-CN" altLang="en-US" b="1" dirty="0">
                <a:solidFill>
                  <a:srgbClr val="FF0000"/>
                </a:solidFill>
                <a:latin typeface="黑体" panose="02010609060101010101" pitchFamily="49" charset="-122"/>
                <a:ea typeface="黑体" panose="02010609060101010101" pitchFamily="49" charset="-122"/>
                <a:sym typeface="+mn-ea"/>
              </a:rPr>
              <a:t>或读出单元</a:t>
            </a:r>
            <a:r>
              <a:rPr lang="en-US" altLang="zh-CN" b="1">
                <a:solidFill>
                  <a:srgbClr val="FF0000"/>
                </a:solidFill>
                <a:latin typeface="黑体" panose="02010609060101010101" pitchFamily="49" charset="-122"/>
                <a:ea typeface="黑体" panose="02010609060101010101" pitchFamily="49" charset="-122"/>
                <a:sym typeface="+mn-ea"/>
              </a:rPr>
              <a:t>) </a:t>
            </a:r>
            <a:r>
              <a:rPr lang="zh-CN" altLang="en-US" b="1" dirty="0">
                <a:solidFill>
                  <a:srgbClr val="FF0000"/>
                </a:solidFill>
                <a:latin typeface="黑体" panose="02010609060101010101" pitchFamily="49" charset="-122"/>
                <a:ea typeface="黑体" panose="02010609060101010101" pitchFamily="49" charset="-122"/>
                <a:sym typeface="+mn-ea"/>
              </a:rPr>
              <a:t>：</a:t>
            </a:r>
            <a:r>
              <a:rPr lang="zh-CN" altLang="en-US" b="1" dirty="0">
                <a:solidFill>
                  <a:schemeClr val="tx1"/>
                </a:solidFill>
                <a:latin typeface="黑体" panose="02010609060101010101" pitchFamily="49" charset="-122"/>
                <a:ea typeface="黑体" panose="02010609060101010101" pitchFamily="49" charset="-122"/>
                <a:sym typeface="+mn-ea"/>
              </a:rPr>
              <a:t>处理接收到的每个持续时间为</a:t>
            </a:r>
            <a:r>
              <a:rPr lang="en-US" altLang="zh-CN" b="1" i="1">
                <a:solidFill>
                  <a:schemeClr val="tx1"/>
                </a:solidFill>
                <a:latin typeface="Times New Roman" panose="02020603050405020304" pitchFamily="18" charset="0"/>
                <a:ea typeface="黑体" panose="02010609060101010101" pitchFamily="49" charset="-122"/>
                <a:sym typeface="+mn-ea"/>
              </a:rPr>
              <a:t>T</a:t>
            </a:r>
            <a:r>
              <a:rPr lang="zh-CN" altLang="en-US" b="1" dirty="0">
                <a:solidFill>
                  <a:schemeClr val="tx1"/>
                </a:solidFill>
                <a:latin typeface="黑体" panose="02010609060101010101" pitchFamily="49" charset="-122"/>
                <a:ea typeface="黑体" panose="02010609060101010101" pitchFamily="49" charset="-122"/>
                <a:sym typeface="+mn-ea"/>
              </a:rPr>
              <a:t>的波形，并产生一个可能是离散的（量化的）或连续的（未量化的）输出。对应于编码序列</a:t>
            </a:r>
            <a:r>
              <a:rPr lang="en-US" altLang="zh-CN" b="1" i="1">
                <a:solidFill>
                  <a:schemeClr val="tx1"/>
                </a:solidFill>
                <a:latin typeface="Times New Roman" panose="02020603050405020304" pitchFamily="18" charset="0"/>
                <a:ea typeface="黑体" panose="02010609060101010101" pitchFamily="49" charset="-122"/>
                <a:sym typeface="+mn-ea"/>
              </a:rPr>
              <a:t>X</a:t>
            </a:r>
            <a:r>
              <a:rPr lang="zh-CN" altLang="en-US" b="1" dirty="0">
                <a:solidFill>
                  <a:schemeClr val="tx1"/>
                </a:solidFill>
                <a:latin typeface="黑体" panose="02010609060101010101" pitchFamily="49" charset="-122"/>
                <a:ea typeface="黑体" panose="02010609060101010101" pitchFamily="49" charset="-122"/>
                <a:sym typeface="+mn-ea"/>
              </a:rPr>
              <a:t>的解调器的输出序列</a:t>
            </a:r>
            <a:r>
              <a:rPr lang="en-US" altLang="zh-CN" b="1" i="1">
                <a:solidFill>
                  <a:schemeClr val="tx1"/>
                </a:solidFill>
                <a:latin typeface="Times New Roman" panose="02020603050405020304" pitchFamily="18" charset="0"/>
                <a:ea typeface="黑体" panose="02010609060101010101" pitchFamily="49" charset="-122"/>
                <a:sym typeface="+mn-ea"/>
              </a:rPr>
              <a:t>Y</a:t>
            </a:r>
            <a:r>
              <a:rPr lang="zh-CN" altLang="en-US" b="1" dirty="0">
                <a:solidFill>
                  <a:schemeClr val="tx1"/>
                </a:solidFill>
                <a:latin typeface="黑体" panose="02010609060101010101" pitchFamily="49" charset="-122"/>
                <a:ea typeface="黑体" panose="02010609060101010101" pitchFamily="49" charset="-122"/>
                <a:sym typeface="+mn-ea"/>
              </a:rPr>
              <a:t>称为接收序列</a:t>
            </a:r>
            <a:endParaRPr lang="zh-CN" altLang="en-US" b="1" dirty="0">
              <a:latin typeface="黑体" panose="02010609060101010101" pitchFamily="49" charset="-122"/>
              <a:ea typeface="黑体" panose="02010609060101010101" pitchFamily="49" charset="-122"/>
            </a:endParaRPr>
          </a:p>
          <a:p>
            <a:pPr algn="just" latinLnBrk="0">
              <a:lnSpc>
                <a:spcPct val="120000"/>
              </a:lnSpc>
              <a:spcBef>
                <a:spcPts val="0"/>
              </a:spcBef>
              <a:spcAft>
                <a:spcPts val="0"/>
              </a:spcAft>
              <a:buClr>
                <a:srgbClr val="000000"/>
              </a:buClr>
            </a:pPr>
            <a:r>
              <a:rPr lang="zh-CN" altLang="en-US" b="1" dirty="0">
                <a:solidFill>
                  <a:srgbClr val="FF0000"/>
                </a:solidFill>
                <a:latin typeface="黑体" panose="02010609060101010101" pitchFamily="49" charset="-122"/>
                <a:ea typeface="黑体" panose="02010609060101010101" pitchFamily="49" charset="-122"/>
                <a:sym typeface="+mn-ea"/>
              </a:rPr>
              <a:t>最佳解调器：</a:t>
            </a:r>
            <a:r>
              <a:rPr lang="zh-CN" altLang="en-US" b="1" dirty="0">
                <a:solidFill>
                  <a:schemeClr val="tx1"/>
                </a:solidFill>
                <a:latin typeface="黑体" panose="02010609060101010101" pitchFamily="49" charset="-122"/>
                <a:ea typeface="黑体" panose="02010609060101010101" pitchFamily="49" charset="-122"/>
                <a:sym typeface="+mn-ea"/>
              </a:rPr>
              <a:t>总是含有一个匹配滤波器或者相关检测器后面再跟一个取样开关。例如，对于有相干检测的</a:t>
            </a:r>
            <a:r>
              <a:rPr lang="en-US" altLang="zh-CN" b="1">
                <a:solidFill>
                  <a:schemeClr val="tx1"/>
                </a:solidFill>
                <a:latin typeface="Times New Roman" panose="02020603050405020304" pitchFamily="18" charset="0"/>
                <a:ea typeface="黑体" panose="02010609060101010101" pitchFamily="49" charset="-122"/>
                <a:sym typeface="+mn-ea"/>
              </a:rPr>
              <a:t>BPSK</a:t>
            </a:r>
            <a:r>
              <a:rPr lang="zh-CN" altLang="en-US" b="1" dirty="0">
                <a:solidFill>
                  <a:schemeClr val="tx1"/>
                </a:solidFill>
                <a:latin typeface="黑体" panose="02010609060101010101" pitchFamily="49" charset="-122"/>
                <a:ea typeface="黑体" panose="02010609060101010101" pitchFamily="49" charset="-122"/>
                <a:sym typeface="+mn-ea"/>
              </a:rPr>
              <a:t>调制，其取样输出是一个实数</a:t>
            </a:r>
            <a:endParaRPr lang="zh-CN" altLang="en-US" sz="28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图</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模型各部分的功能</a:t>
            </a:r>
          </a:p>
        </p:txBody>
      </p:sp>
      <p:sp>
        <p:nvSpPr>
          <p:cNvPr id="10242" name="文本占位符 116738"/>
          <p:cNvSpPr>
            <a:spLocks noGrp="1" noRot="1"/>
          </p:cNvSpPr>
          <p:nvPr>
            <p:ph idx="1"/>
          </p:nvPr>
        </p:nvSpPr>
        <p:spPr>
          <a:xfrm>
            <a:off x="450850" y="1007110"/>
            <a:ext cx="8112125" cy="5164455"/>
          </a:xfrm>
        </p:spPr>
        <p:txBody>
          <a:bodyPr anchor="t" anchorCtr="0"/>
          <a:lstStyle/>
          <a:p>
            <a:pPr algn="just" latinLnBrk="0">
              <a:lnSpc>
                <a:spcPct val="120000"/>
              </a:lnSpc>
              <a:spcBef>
                <a:spcPts val="0"/>
              </a:spcBef>
              <a:spcAft>
                <a:spcPts val="0"/>
              </a:spcAft>
              <a:buClr>
                <a:srgbClr val="000000"/>
              </a:buClr>
            </a:pPr>
            <a:r>
              <a:rPr lang="zh-CN" altLang="en-US" sz="2400" b="1" dirty="0">
                <a:solidFill>
                  <a:srgbClr val="FF0000"/>
                </a:solidFill>
                <a:latin typeface="黑体" panose="02010609060101010101" pitchFamily="49" charset="-122"/>
                <a:ea typeface="黑体" panose="02010609060101010101" pitchFamily="49" charset="-122"/>
                <a:sym typeface="+mn-ea"/>
              </a:rPr>
              <a:t>信道译码器：</a:t>
            </a:r>
            <a:r>
              <a:rPr lang="zh-CN" altLang="en-US" sz="2400" b="1" dirty="0">
                <a:solidFill>
                  <a:schemeClr val="tx1"/>
                </a:solidFill>
                <a:latin typeface="黑体" panose="02010609060101010101" pitchFamily="49" charset="-122"/>
                <a:ea typeface="黑体" panose="02010609060101010101" pitchFamily="49" charset="-122"/>
                <a:sym typeface="+mn-ea"/>
              </a:rPr>
              <a:t>将接收序列</a:t>
            </a:r>
            <a:r>
              <a:rPr lang="en-US" altLang="zh-CN" sz="2400" b="1" i="1">
                <a:solidFill>
                  <a:schemeClr val="tx1"/>
                </a:solidFill>
                <a:latin typeface="Times New Roman" panose="02020603050405020304" pitchFamily="18" charset="0"/>
                <a:ea typeface="黑体" panose="02010609060101010101" pitchFamily="49" charset="-122"/>
                <a:sym typeface="+mn-ea"/>
              </a:rPr>
              <a:t>Y</a:t>
            </a:r>
            <a:r>
              <a:rPr lang="zh-CN" altLang="en-US" sz="2400" b="1" dirty="0">
                <a:solidFill>
                  <a:schemeClr val="tx1"/>
                </a:solidFill>
                <a:latin typeface="黑体" panose="02010609060101010101" pitchFamily="49" charset="-122"/>
                <a:ea typeface="黑体" panose="02010609060101010101" pitchFamily="49" charset="-122"/>
                <a:sym typeface="+mn-ea"/>
              </a:rPr>
              <a:t>变换成二元序列</a:t>
            </a:r>
            <a:r>
              <a:rPr lang="en-US" altLang="zh-CN" sz="2400" b="1" i="1">
                <a:solidFill>
                  <a:schemeClr val="tx1"/>
                </a:solidFill>
                <a:latin typeface="Times New Roman" panose="02020603050405020304" pitchFamily="18" charset="0"/>
                <a:ea typeface="黑体" panose="02010609060101010101" pitchFamily="49" charset="-122"/>
                <a:sym typeface="+mn-ea"/>
              </a:rPr>
              <a:t>V</a:t>
            </a:r>
            <a:r>
              <a:rPr lang="zh-CN" altLang="en-US" sz="2400" b="1" dirty="0">
                <a:solidFill>
                  <a:schemeClr val="tx1"/>
                </a:solidFill>
                <a:latin typeface="黑体" panose="02010609060101010101" pitchFamily="49" charset="-122"/>
                <a:ea typeface="黑体" panose="02010609060101010101" pitchFamily="49" charset="-122"/>
                <a:sym typeface="+mn-ea"/>
              </a:rPr>
              <a:t>，称为估值序列。在理想的情况下，</a:t>
            </a:r>
            <a:r>
              <a:rPr lang="en-US" altLang="zh-CN" sz="2400" b="1" i="1">
                <a:solidFill>
                  <a:schemeClr val="tx1"/>
                </a:solidFill>
                <a:latin typeface="Times New Roman" panose="02020603050405020304" pitchFamily="18" charset="0"/>
                <a:ea typeface="黑体" panose="02010609060101010101" pitchFamily="49" charset="-122"/>
                <a:sym typeface="+mn-ea"/>
              </a:rPr>
              <a:t>V</a:t>
            </a:r>
            <a:r>
              <a:rPr lang="zh-CN" altLang="en-US" sz="2400" b="1" dirty="0">
                <a:solidFill>
                  <a:schemeClr val="tx1"/>
                </a:solidFill>
                <a:latin typeface="黑体" panose="02010609060101010101" pitchFamily="49" charset="-122"/>
                <a:ea typeface="黑体" panose="02010609060101010101" pitchFamily="49" charset="-122"/>
                <a:sym typeface="+mn-ea"/>
              </a:rPr>
              <a:t>与信息序列</a:t>
            </a:r>
            <a:r>
              <a:rPr lang="en-US" altLang="zh-CN" sz="2400" b="1" i="1">
                <a:solidFill>
                  <a:schemeClr val="tx1"/>
                </a:solidFill>
                <a:latin typeface="Times New Roman" panose="02020603050405020304" pitchFamily="18" charset="0"/>
                <a:ea typeface="黑体" panose="02010609060101010101" pitchFamily="49" charset="-122"/>
                <a:sym typeface="+mn-ea"/>
              </a:rPr>
              <a:t>U</a:t>
            </a:r>
            <a:r>
              <a:rPr lang="zh-CN" altLang="en-US" sz="2400" b="1" dirty="0">
                <a:solidFill>
                  <a:schemeClr val="tx1"/>
                </a:solidFill>
                <a:latin typeface="黑体" panose="02010609060101010101" pitchFamily="49" charset="-122"/>
                <a:ea typeface="黑体" panose="02010609060101010101" pitchFamily="49" charset="-122"/>
                <a:sym typeface="+mn-ea"/>
              </a:rPr>
              <a:t>完全一致，但是噪声会造成译码错误。译码方法根据信道编码规则和信道（或存储煤质）的噪声特性而定。但设计和实现译码错误概率最小的信道译码器也是本课程的主要论题之一</a:t>
            </a:r>
          </a:p>
          <a:p>
            <a:pPr lvl="1" algn="just" latinLnBrk="0">
              <a:lnSpc>
                <a:spcPct val="120000"/>
              </a:lnSpc>
              <a:spcBef>
                <a:spcPts val="0"/>
              </a:spcBef>
              <a:spcAft>
                <a:spcPts val="0"/>
              </a:spcAft>
              <a:buClr>
                <a:srgbClr val="000000"/>
              </a:buClr>
              <a:buFont typeface="Wingdings" panose="05000000000000000000" charset="0"/>
              <a:buChar char="p"/>
            </a:pPr>
            <a:r>
              <a:rPr lang="zh-CN" altLang="en-US" b="1" dirty="0">
                <a:solidFill>
                  <a:srgbClr val="FF0000"/>
                </a:solidFill>
                <a:latin typeface="黑体" panose="02010609060101010101" pitchFamily="49" charset="-122"/>
                <a:ea typeface="黑体" panose="02010609060101010101" pitchFamily="49" charset="-122"/>
                <a:sym typeface="+mn-ea"/>
              </a:rPr>
              <a:t>模拟译码器：</a:t>
            </a:r>
            <a:r>
              <a:rPr lang="zh-CN" altLang="en-US" b="1" dirty="0">
                <a:solidFill>
                  <a:schemeClr val="tx1"/>
                </a:solidFill>
                <a:latin typeface="黑体" panose="02010609060101010101" pitchFamily="49" charset="-122"/>
                <a:ea typeface="黑体" panose="02010609060101010101" pitchFamily="49" charset="-122"/>
                <a:sym typeface="+mn-ea"/>
              </a:rPr>
              <a:t>未量化的译码器输出序列可以直接送到信道译码器去处理。在这种情况下，信道译码器必须能够处理模拟输入</a:t>
            </a:r>
            <a:endParaRPr lang="zh-CN" altLang="en-US" b="1" dirty="0">
              <a:solidFill>
                <a:schemeClr val="tx1"/>
              </a:solidFill>
              <a:latin typeface="黑体" panose="02010609060101010101" pitchFamily="49" charset="-122"/>
              <a:ea typeface="黑体" panose="02010609060101010101" pitchFamily="49" charset="-122"/>
            </a:endParaRPr>
          </a:p>
          <a:p>
            <a:pPr lvl="1" algn="just" latinLnBrk="0">
              <a:lnSpc>
                <a:spcPct val="120000"/>
              </a:lnSpc>
              <a:spcBef>
                <a:spcPts val="0"/>
              </a:spcBef>
              <a:spcAft>
                <a:spcPts val="0"/>
              </a:spcAft>
              <a:buClr>
                <a:srgbClr val="000000"/>
              </a:buClr>
              <a:buFont typeface="Wingdings" panose="05000000000000000000" charset="0"/>
              <a:buChar char="p"/>
            </a:pPr>
            <a:r>
              <a:rPr lang="zh-CN" altLang="en-US" b="1" dirty="0">
                <a:solidFill>
                  <a:srgbClr val="FF0000"/>
                </a:solidFill>
                <a:latin typeface="黑体" panose="02010609060101010101" pitchFamily="49" charset="-122"/>
                <a:ea typeface="黑体" panose="02010609060101010101" pitchFamily="49" charset="-122"/>
                <a:sym typeface="+mn-ea"/>
              </a:rPr>
              <a:t>数字译码器：</a:t>
            </a:r>
            <a:r>
              <a:rPr lang="zh-CN" altLang="en-US" b="1" dirty="0">
                <a:solidFill>
                  <a:schemeClr val="tx1"/>
                </a:solidFill>
                <a:latin typeface="黑体" panose="02010609060101010101" pitchFamily="49" charset="-122"/>
                <a:ea typeface="黑体" panose="02010609060101010101" pitchFamily="49" charset="-122"/>
                <a:sym typeface="+mn-ea"/>
              </a:rPr>
              <a:t>将连续的检测器输出的实数量化为有限个离散输出符号集中的一个元素，然后再送到信道译码器。几乎所有的通信系统采用这种方式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图</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模型各部分的功能</a:t>
            </a:r>
          </a:p>
        </p:txBody>
      </p:sp>
      <p:sp>
        <p:nvSpPr>
          <p:cNvPr id="10242" name="文本占位符 116738"/>
          <p:cNvSpPr>
            <a:spLocks noGrp="1" noRot="1"/>
          </p:cNvSpPr>
          <p:nvPr>
            <p:ph idx="1"/>
          </p:nvPr>
        </p:nvSpPr>
        <p:spPr>
          <a:xfrm>
            <a:off x="450850" y="1007110"/>
            <a:ext cx="8112125" cy="5164455"/>
          </a:xfrm>
        </p:spPr>
        <p:txBody>
          <a:bodyPr anchor="t" anchorCtr="0"/>
          <a:lstStyle/>
          <a:p>
            <a:pPr algn="just" latinLnBrk="0">
              <a:lnSpc>
                <a:spcPct val="130000"/>
              </a:lnSpc>
              <a:spcBef>
                <a:spcPts val="0"/>
              </a:spcBef>
              <a:spcAft>
                <a:spcPts val="0"/>
              </a:spcAft>
            </a:pPr>
            <a:r>
              <a:rPr lang="zh-CN" altLang="en-US" b="1" dirty="0">
                <a:solidFill>
                  <a:srgbClr val="FF0000"/>
                </a:solidFill>
                <a:latin typeface="黑体" panose="02010609060101010101" pitchFamily="49" charset="-122"/>
                <a:ea typeface="黑体" panose="02010609060101010101" pitchFamily="49" charset="-122"/>
                <a:sym typeface="+mn-ea"/>
              </a:rPr>
              <a:t>信源译码器：</a:t>
            </a:r>
            <a:r>
              <a:rPr lang="zh-CN" altLang="en-US" b="1" dirty="0">
                <a:latin typeface="黑体" panose="02010609060101010101" pitchFamily="49" charset="-122"/>
                <a:ea typeface="黑体" panose="02010609060101010101" pitchFamily="49" charset="-122"/>
                <a:sym typeface="+mn-ea"/>
              </a:rPr>
              <a:t>把估值序列</a:t>
            </a:r>
            <a:r>
              <a:rPr lang="en-US" altLang="zh-CN" b="1" i="1">
                <a:latin typeface="Times New Roman" panose="02020603050405020304" pitchFamily="18" charset="0"/>
                <a:ea typeface="黑体" panose="02010609060101010101" pitchFamily="49" charset="-122"/>
                <a:sym typeface="+mn-ea"/>
              </a:rPr>
              <a:t>V</a:t>
            </a:r>
            <a:r>
              <a:rPr lang="zh-CN" altLang="en-US" b="1" dirty="0">
                <a:latin typeface="黑体" panose="02010609060101010101" pitchFamily="49" charset="-122"/>
                <a:ea typeface="黑体" panose="02010609060101010101" pitchFamily="49" charset="-122"/>
                <a:sym typeface="+mn-ea"/>
              </a:rPr>
              <a:t>变成信源输出的估值</a:t>
            </a:r>
            <a:r>
              <a:rPr lang="en-US" altLang="zh-CN" b="1">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原来消息的估值</a:t>
            </a:r>
            <a:r>
              <a:rPr lang="en-US" altLang="zh-CN" b="1">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，并将此估值传送给用户。如果信源是连续的，需要进行数</a:t>
            </a:r>
            <a:r>
              <a:rPr lang="en-US" altLang="zh-CN" b="1">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模转换。在一个精心设计的系统中，除非信道</a:t>
            </a:r>
            <a:r>
              <a:rPr lang="en-US" altLang="zh-CN" b="1">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或存储煤质</a:t>
            </a:r>
            <a:r>
              <a:rPr lang="en-US" altLang="zh-CN" b="1">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的干扰太强，否则这个估值将是信源输出的准确重现</a:t>
            </a:r>
            <a:endParaRPr lang="zh-CN" altLang="en-US" b="1" dirty="0">
              <a:latin typeface="黑体" panose="02010609060101010101" pitchFamily="49" charset="-122"/>
              <a:ea typeface="黑体" panose="02010609060101010101" pitchFamily="49" charset="-122"/>
            </a:endParaRPr>
          </a:p>
          <a:p>
            <a:pPr algn="just" latinLnBrk="0">
              <a:lnSpc>
                <a:spcPct val="130000"/>
              </a:lnSpc>
              <a:spcBef>
                <a:spcPts val="0"/>
              </a:spcBef>
              <a:spcAft>
                <a:spcPts val="0"/>
              </a:spcAft>
            </a:pPr>
            <a:r>
              <a:rPr lang="zh-CN" altLang="en-US" b="1" dirty="0">
                <a:solidFill>
                  <a:srgbClr val="FF0000"/>
                </a:solidFill>
                <a:latin typeface="黑体" panose="02010609060101010101" pitchFamily="49" charset="-122"/>
                <a:ea typeface="黑体" panose="02010609060101010101" pitchFamily="49" charset="-122"/>
                <a:sym typeface="+mn-ea"/>
              </a:rPr>
              <a:t>信宿：</a:t>
            </a:r>
            <a:r>
              <a:rPr lang="zh-CN" altLang="en-US" b="1" dirty="0">
                <a:latin typeface="黑体" panose="02010609060101010101" pitchFamily="49" charset="-122"/>
                <a:ea typeface="黑体" panose="02010609060101010101" pitchFamily="49" charset="-122"/>
                <a:sym typeface="+mn-ea"/>
              </a:rPr>
              <a:t>目的地或者用户</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sz="2800">
                <a:ea typeface="黑体" panose="02010609060101010101" pitchFamily="49" charset="-122"/>
                <a:sym typeface="+mn-ea"/>
              </a:rPr>
              <a:t>二元相移键控调制</a:t>
            </a:r>
          </a:p>
        </p:txBody>
      </p:sp>
      <p:sp>
        <p:nvSpPr>
          <p:cNvPr id="23554" name="文本占位符 138242"/>
          <p:cNvSpPr>
            <a:spLocks noGrp="1" noRot="1"/>
          </p:cNvSpPr>
          <p:nvPr>
            <p:ph type="body" sz="half" idx="1"/>
          </p:nvPr>
        </p:nvSpPr>
        <p:spPr>
          <a:xfrm>
            <a:off x="533400" y="993140"/>
            <a:ext cx="8070850" cy="1539875"/>
          </a:xfrm>
        </p:spPr>
        <p:txBody>
          <a:bodyPr anchor="t" anchorCtr="0"/>
          <a:lstStyle/>
          <a:p>
            <a:pPr>
              <a:buClr>
                <a:srgbClr val="000000"/>
              </a:buClr>
              <a:buSzPct val="65000"/>
              <a:buFont typeface="Wingdings" panose="05000000000000000000" charset="0"/>
              <a:buChar char="Ø"/>
            </a:pPr>
            <a:r>
              <a:rPr lang="zh-CN" altLang="en-US" sz="2400" b="1" dirty="0">
                <a:solidFill>
                  <a:schemeClr val="tx1"/>
                </a:solidFill>
                <a:latin typeface="黑体" panose="02010609060101010101" pitchFamily="49" charset="-122"/>
                <a:ea typeface="黑体" panose="02010609060101010101" pitchFamily="49" charset="-122"/>
              </a:rPr>
              <a:t>在二元码的情况下，调制器必须产生两个信号中的一个</a:t>
            </a:r>
          </a:p>
          <a:p>
            <a:pPr>
              <a:buClr>
                <a:srgbClr val="000000"/>
              </a:buClr>
              <a:buSzPct val="65000"/>
              <a:buFont typeface="Wingdings" panose="05000000000000000000" charset="0"/>
              <a:buChar char="Ø"/>
            </a:pPr>
            <a:r>
              <a:rPr lang="en-US" altLang="zh-CN" sz="2400" b="1" i="1">
                <a:solidFill>
                  <a:schemeClr val="tx1"/>
                </a:solidFill>
                <a:latin typeface="Times New Roman" panose="02020603050405020304" pitchFamily="18" charset="0"/>
                <a:ea typeface="黑体" panose="02010609060101010101" pitchFamily="49" charset="-122"/>
              </a:rPr>
              <a:t>s</a:t>
            </a:r>
            <a:r>
              <a:rPr lang="en-US" altLang="zh-CN" sz="2400" b="1" baseline="-25000">
                <a:solidFill>
                  <a:schemeClr val="tx1"/>
                </a:solidFill>
                <a:latin typeface="Times New Roman" panose="02020603050405020304" pitchFamily="18" charset="0"/>
                <a:ea typeface="黑体" panose="02010609060101010101" pitchFamily="49" charset="-122"/>
              </a:rPr>
              <a:t>0</a:t>
            </a:r>
            <a:r>
              <a:rPr lang="en-US" altLang="zh-CN" sz="2400" b="1">
                <a:solidFill>
                  <a:schemeClr val="tx1"/>
                </a:solidFill>
                <a:latin typeface="Times New Roman" panose="02020603050405020304" pitchFamily="18" charset="0"/>
                <a:ea typeface="黑体" panose="02010609060101010101" pitchFamily="49" charset="-122"/>
              </a:rPr>
              <a:t>(</a:t>
            </a:r>
            <a:r>
              <a:rPr lang="en-US" altLang="zh-CN" sz="2400" b="1" i="1">
                <a:solidFill>
                  <a:schemeClr val="tx1"/>
                </a:solidFill>
                <a:latin typeface="Times New Roman" panose="02020603050405020304" pitchFamily="18" charset="0"/>
                <a:ea typeface="黑体" panose="02010609060101010101" pitchFamily="49" charset="-122"/>
              </a:rPr>
              <a:t>t</a:t>
            </a:r>
            <a:r>
              <a:rPr lang="en-US" altLang="zh-CN" sz="2400" b="1">
                <a:solidFill>
                  <a:schemeClr val="tx1"/>
                </a:solidFill>
                <a:latin typeface="Times New Roman" panose="02020603050405020304" pitchFamily="18" charset="0"/>
                <a:ea typeface="黑体" panose="02010609060101010101" pitchFamily="49" charset="-122"/>
              </a:rPr>
              <a:t>)</a:t>
            </a:r>
            <a:r>
              <a:rPr lang="zh-CN" altLang="en-US" sz="2400" b="1" dirty="0">
                <a:solidFill>
                  <a:schemeClr val="tx1"/>
                </a:solidFill>
                <a:latin typeface="黑体" panose="02010609060101010101" pitchFamily="49" charset="-122"/>
                <a:ea typeface="黑体" panose="02010609060101010101" pitchFamily="49" charset="-122"/>
              </a:rPr>
              <a:t>对应编码</a:t>
            </a:r>
            <a:r>
              <a:rPr lang="en-US" altLang="zh-CN" sz="2400" b="1">
                <a:solidFill>
                  <a:schemeClr val="tx1"/>
                </a:solidFill>
                <a:latin typeface="Times New Roman" panose="02020603050405020304" pitchFamily="18" charset="0"/>
                <a:ea typeface="黑体" panose="02010609060101010101" pitchFamily="49" charset="-122"/>
              </a:rPr>
              <a:t>0</a:t>
            </a:r>
            <a:r>
              <a:rPr lang="zh-CN" altLang="en-US" sz="2400" b="1" dirty="0">
                <a:solidFill>
                  <a:schemeClr val="tx1"/>
                </a:solidFill>
                <a:latin typeface="黑体" panose="02010609060101010101" pitchFamily="49" charset="-122"/>
                <a:ea typeface="黑体" panose="02010609060101010101" pitchFamily="49" charset="-122"/>
              </a:rPr>
              <a:t>，</a:t>
            </a:r>
            <a:r>
              <a:rPr lang="en-US" altLang="zh-CN" sz="2400" b="1" i="1">
                <a:solidFill>
                  <a:schemeClr val="tx1"/>
                </a:solidFill>
                <a:latin typeface="Times New Roman" panose="02020603050405020304" pitchFamily="18" charset="0"/>
                <a:ea typeface="黑体" panose="02010609060101010101" pitchFamily="49" charset="-122"/>
              </a:rPr>
              <a:t>s</a:t>
            </a:r>
            <a:r>
              <a:rPr lang="en-US" altLang="zh-CN" sz="2400" b="1" baseline="-25000">
                <a:solidFill>
                  <a:schemeClr val="tx1"/>
                </a:solidFill>
                <a:latin typeface="Times New Roman" panose="02020603050405020304" pitchFamily="18" charset="0"/>
                <a:ea typeface="黑体" panose="02010609060101010101" pitchFamily="49" charset="-122"/>
              </a:rPr>
              <a:t>1</a:t>
            </a:r>
            <a:r>
              <a:rPr lang="en-US" altLang="zh-CN" sz="2400" b="1">
                <a:solidFill>
                  <a:schemeClr val="tx1"/>
                </a:solidFill>
                <a:latin typeface="Times New Roman" panose="02020603050405020304" pitchFamily="18" charset="0"/>
                <a:ea typeface="黑体" panose="02010609060101010101" pitchFamily="49" charset="-122"/>
              </a:rPr>
              <a:t>(</a:t>
            </a:r>
            <a:r>
              <a:rPr lang="en-US" altLang="zh-CN" sz="2400" b="1" i="1">
                <a:solidFill>
                  <a:schemeClr val="tx1"/>
                </a:solidFill>
                <a:latin typeface="Times New Roman" panose="02020603050405020304" pitchFamily="18" charset="0"/>
                <a:ea typeface="黑体" panose="02010609060101010101" pitchFamily="49" charset="-122"/>
              </a:rPr>
              <a:t>t</a:t>
            </a:r>
            <a:r>
              <a:rPr lang="en-US" altLang="zh-CN" sz="2400" b="1">
                <a:solidFill>
                  <a:schemeClr val="tx1"/>
                </a:solidFill>
                <a:latin typeface="Times New Roman" panose="02020603050405020304" pitchFamily="18" charset="0"/>
                <a:ea typeface="黑体" panose="02010609060101010101" pitchFamily="49" charset="-122"/>
              </a:rPr>
              <a:t>)</a:t>
            </a:r>
            <a:r>
              <a:rPr lang="zh-CN" altLang="en-US" sz="2400" b="1" dirty="0">
                <a:solidFill>
                  <a:schemeClr val="tx1"/>
                </a:solidFill>
                <a:latin typeface="黑体" panose="02010609060101010101" pitchFamily="49" charset="-122"/>
                <a:ea typeface="黑体" panose="02010609060101010101" pitchFamily="49" charset="-122"/>
              </a:rPr>
              <a:t>对应编码</a:t>
            </a:r>
            <a:r>
              <a:rPr lang="en-US" altLang="zh-CN" sz="2400" b="1">
                <a:solidFill>
                  <a:schemeClr val="tx1"/>
                </a:solidFill>
                <a:latin typeface="Times New Roman" panose="02020603050405020304" pitchFamily="18" charset="0"/>
                <a:ea typeface="黑体" panose="02010609060101010101" pitchFamily="49" charset="-122"/>
              </a:rPr>
              <a:t>1</a:t>
            </a:r>
          </a:p>
          <a:p>
            <a:pPr>
              <a:buClr>
                <a:srgbClr val="000000"/>
              </a:buClr>
              <a:buSzPct val="65000"/>
              <a:buFont typeface="Wingdings" panose="05000000000000000000" charset="0"/>
              <a:buChar char="Ø"/>
            </a:pPr>
            <a:r>
              <a:rPr lang="zh-CN" altLang="en-US" sz="2400" b="1" dirty="0">
                <a:solidFill>
                  <a:schemeClr val="tx1"/>
                </a:solidFill>
                <a:latin typeface="黑体" panose="02010609060101010101" pitchFamily="49" charset="-122"/>
                <a:ea typeface="黑体" panose="02010609060101010101" pitchFamily="49" charset="-122"/>
              </a:rPr>
              <a:t>对于宽带信道，最佳的信号选择为：</a:t>
            </a:r>
          </a:p>
        </p:txBody>
      </p:sp>
      <p:graphicFrame>
        <p:nvGraphicFramePr>
          <p:cNvPr id="4" name="对象 3">
            <a:hlinkClick r:id="" action="ppaction://ole?verb=0"/>
          </p:cNvPr>
          <p:cNvGraphicFramePr>
            <a:graphicFrameLocks noChangeAspect="1"/>
          </p:cNvGraphicFramePr>
          <p:nvPr/>
        </p:nvGraphicFramePr>
        <p:xfrm>
          <a:off x="381000" y="2895600"/>
          <a:ext cx="4192270" cy="1283335"/>
        </p:xfrm>
        <a:graphic>
          <a:graphicData uri="http://schemas.openxmlformats.org/presentationml/2006/ole">
            <mc:AlternateContent xmlns:mc="http://schemas.openxmlformats.org/markup-compatibility/2006">
              <mc:Choice xmlns:v="urn:schemas-microsoft-com:vml" Requires="v">
                <p:oleObj r:id="rId2" imgW="2387600" imgH="914400" progId="Equation.KSEE3">
                  <p:embed/>
                </p:oleObj>
              </mc:Choice>
              <mc:Fallback>
                <p:oleObj r:id="rId2" imgW="2387600" imgH="914400" progId="Equation.KSEE3">
                  <p:embed/>
                  <p:pic>
                    <p:nvPicPr>
                      <p:cNvPr id="0" name="图片 3072"/>
                      <p:cNvPicPr/>
                      <p:nvPr/>
                    </p:nvPicPr>
                    <p:blipFill>
                      <a:blip r:embed="rId3"/>
                      <a:stretch>
                        <a:fillRect/>
                      </a:stretch>
                    </p:blipFill>
                    <p:spPr>
                      <a:xfrm>
                        <a:off x="381000" y="2895600"/>
                        <a:ext cx="4192270" cy="1283335"/>
                      </a:xfrm>
                      <a:prstGeom prst="rect">
                        <a:avLst/>
                      </a:prstGeom>
                    </p:spPr>
                  </p:pic>
                </p:oleObj>
              </mc:Fallback>
            </mc:AlternateContent>
          </a:graphicData>
        </a:graphic>
      </p:graphicFrame>
      <p:pic>
        <p:nvPicPr>
          <p:cNvPr id="23557" name="图片 138246"/>
          <p:cNvPicPr>
            <a:picLocks noChangeAspect="1"/>
          </p:cNvPicPr>
          <p:nvPr/>
        </p:nvPicPr>
        <p:blipFill>
          <a:blip r:embed="rId4"/>
          <a:stretch>
            <a:fillRect/>
          </a:stretch>
        </p:blipFill>
        <p:spPr>
          <a:xfrm>
            <a:off x="4640580" y="2937510"/>
            <a:ext cx="4236720" cy="1164590"/>
          </a:xfrm>
          <a:prstGeom prst="rect">
            <a:avLst/>
          </a:prstGeom>
          <a:noFill/>
          <a:ln w="9525">
            <a:noFill/>
          </a:ln>
        </p:spPr>
      </p:pic>
      <p:sp>
        <p:nvSpPr>
          <p:cNvPr id="23556" name="矩形 138245"/>
          <p:cNvSpPr>
            <a:spLocks noRot="1"/>
          </p:cNvSpPr>
          <p:nvPr/>
        </p:nvSpPr>
        <p:spPr>
          <a:xfrm>
            <a:off x="539750" y="4697413"/>
            <a:ext cx="8070850" cy="1539875"/>
          </a:xfrm>
          <a:prstGeom prst="rect">
            <a:avLst/>
          </a:prstGeom>
          <a:noFill/>
          <a:ln w="9525">
            <a:noFill/>
          </a:ln>
        </p:spPr>
        <p:txBody>
          <a:bodyPr anchor="t" anchorCtr="0"/>
          <a:lstStyle/>
          <a:p>
            <a:pPr marL="342900" indent="-342900">
              <a:spcBef>
                <a:spcPct val="20000"/>
              </a:spcBef>
              <a:buClr>
                <a:srgbClr val="000000"/>
              </a:buClr>
              <a:buSzPct val="65000"/>
              <a:buFont typeface="Wingdings" panose="05000000000000000000" charset="0"/>
              <a:buChar char="Ø"/>
            </a:pPr>
            <a:r>
              <a:rPr lang="en-US" altLang="zh-CN" sz="2400" b="1" i="1">
                <a:latin typeface="Times New Roman" panose="02020603050405020304" pitchFamily="18" charset="0"/>
                <a:ea typeface="黑体" panose="02010609060101010101" pitchFamily="49" charset="-122"/>
              </a:rPr>
              <a:t>f</a:t>
            </a:r>
            <a:r>
              <a:rPr lang="en-US" altLang="zh-CN" sz="2400" b="1" baseline="-25000">
                <a:latin typeface="Times New Roman" panose="02020603050405020304" pitchFamily="18" charset="0"/>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是</a:t>
            </a:r>
            <a:r>
              <a:rPr lang="en-US" altLang="zh-CN" sz="2400" b="1">
                <a:latin typeface="Times New Roman" panose="02020603050405020304" pitchFamily="18" charset="0"/>
                <a:ea typeface="黑体" panose="02010609060101010101" pitchFamily="49" charset="-122"/>
              </a:rPr>
              <a:t>1/</a:t>
            </a:r>
            <a:r>
              <a:rPr lang="en-US" altLang="zh-CN" sz="2400" b="1" i="1">
                <a:latin typeface="Times New Roman" panose="02020603050405020304" pitchFamily="18" charset="0"/>
                <a:ea typeface="黑体" panose="02010609060101010101" pitchFamily="49" charset="-122"/>
              </a:rPr>
              <a:t>T</a:t>
            </a:r>
            <a:r>
              <a:rPr lang="zh-CN" altLang="en-US" sz="2400" b="1" dirty="0">
                <a:latin typeface="黑体" panose="02010609060101010101" pitchFamily="49" charset="-122"/>
                <a:ea typeface="黑体" panose="02010609060101010101" pitchFamily="49" charset="-122"/>
              </a:rPr>
              <a:t>的倍数</a:t>
            </a:r>
            <a:r>
              <a:rPr lang="en-US" altLang="zh-CN" sz="2400" b="1">
                <a:latin typeface="黑体" panose="02010609060101010101" pitchFamily="49" charset="-122"/>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E</a:t>
            </a:r>
            <a:r>
              <a:rPr lang="zh-CN" altLang="en-US" sz="2400" b="1" dirty="0">
                <a:latin typeface="黑体" panose="02010609060101010101" pitchFamily="49" charset="-122"/>
                <a:ea typeface="黑体" panose="02010609060101010101" pitchFamily="49" charset="-122"/>
              </a:rPr>
              <a:t>是信号的能量</a:t>
            </a:r>
            <a:endParaRPr lang="zh-CN" altLang="en-US" sz="2400" b="1">
              <a:latin typeface="黑体" panose="02010609060101010101" pitchFamily="49" charset="-122"/>
              <a:ea typeface="黑体" panose="02010609060101010101" pitchFamily="49" charset="-122"/>
            </a:endParaRPr>
          </a:p>
          <a:p>
            <a:pPr marL="342900" indent="-3429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传送的信号是正弦脉冲，其相位由编码器输出决定，故称二元相移键控</a:t>
            </a:r>
            <a:r>
              <a:rPr lang="en-US" altLang="zh-CN" sz="2400" b="1">
                <a:latin typeface="黑体" panose="02010609060101010101" pitchFamily="49" charset="-122"/>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BPSK</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调制</a:t>
            </a:r>
          </a:p>
        </p:txBody>
      </p:sp>
      <p:sp>
        <p:nvSpPr>
          <p:cNvPr id="3" name="文本框 114821"/>
          <p:cNvSpPr txBox="1"/>
          <p:nvPr/>
        </p:nvSpPr>
        <p:spPr>
          <a:xfrm>
            <a:off x="5061585" y="4184015"/>
            <a:ext cx="3549650" cy="368300"/>
          </a:xfrm>
          <a:prstGeom prst="rect">
            <a:avLst/>
          </a:prstGeom>
          <a:noFill/>
          <a:ln w="9525">
            <a:noFill/>
          </a:ln>
        </p:spPr>
        <p:txBody>
          <a:bodyPr wrap="square" anchor="t" anchorCtr="0">
            <a:spAutoFit/>
          </a:bodyPr>
          <a:lstStyle/>
          <a:p>
            <a:pPr>
              <a:spcBef>
                <a:spcPct val="50000"/>
              </a:spcBef>
            </a:pP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图</a:t>
            </a:r>
            <a:r>
              <a:rPr lang="en-US" altLang="zh-CN" b="1">
                <a:latin typeface="Times New Roman" panose="02020603050405020304" pitchFamily="18" charset="0"/>
                <a:ea typeface="宋体" panose="02010600030101010101" pitchFamily="2" charset="-122"/>
                <a:cs typeface="Times New Roman" panose="02020603050405020304" pitchFamily="18" charset="0"/>
              </a:rPr>
              <a:t>11 </a:t>
            </a:r>
            <a:r>
              <a:rPr lang="zh-CN" altLang="en-US" b="1" dirty="0">
                <a:latin typeface="楷体" panose="02010609060101010101" charset="-122"/>
                <a:ea typeface="楷体" panose="02010609060101010101" charset="-122"/>
              </a:rPr>
              <a:t>二元相移键控调制的波形</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sz="2800">
                <a:ea typeface="黑体" panose="02010609060101010101" pitchFamily="49" charset="-122"/>
                <a:sym typeface="+mn-ea"/>
              </a:rPr>
              <a:t>判决方法</a:t>
            </a:r>
          </a:p>
        </p:txBody>
      </p:sp>
      <p:sp>
        <p:nvSpPr>
          <p:cNvPr id="25602" name="文本占位符 141314"/>
          <p:cNvSpPr>
            <a:spLocks noGrp="1" noRot="1"/>
          </p:cNvSpPr>
          <p:nvPr>
            <p:ph idx="1"/>
          </p:nvPr>
        </p:nvSpPr>
        <p:spPr>
          <a:xfrm>
            <a:off x="611188" y="2542223"/>
            <a:ext cx="8077200" cy="3529012"/>
          </a:xfrm>
        </p:spPr>
        <p:txBody>
          <a:bodyPr anchor="t" anchorCtr="0"/>
          <a:lstStyle/>
          <a:p>
            <a:pPr>
              <a:lnSpc>
                <a:spcPct val="90000"/>
              </a:lnSpc>
              <a:buClr>
                <a:srgbClr val="000000"/>
              </a:buClr>
            </a:pPr>
            <a:r>
              <a:rPr lang="zh-CN" altLang="en-US" sz="2800" b="1" dirty="0">
                <a:solidFill>
                  <a:srgbClr val="FF0000"/>
                </a:solidFill>
                <a:latin typeface="黑体" panose="02010609060101010101" pitchFamily="49" charset="-122"/>
                <a:ea typeface="黑体" panose="02010609060101010101" pitchFamily="49" charset="-122"/>
              </a:rPr>
              <a:t>硬判决：</a:t>
            </a:r>
            <a:r>
              <a:rPr lang="zh-CN" altLang="en-US" sz="2800" b="1" dirty="0">
                <a:latin typeface="黑体" panose="02010609060101010101" pitchFamily="49" charset="-122"/>
                <a:ea typeface="黑体" panose="02010609060101010101" pitchFamily="49" charset="-122"/>
              </a:rPr>
              <a:t>当用二元码时，调制器仅有二元输入。类似的，解调器输出采用二元量化时，译码器只有二元输入，这种情况下，解调器采用硬判决</a:t>
            </a:r>
          </a:p>
          <a:p>
            <a:pPr>
              <a:lnSpc>
                <a:spcPct val="90000"/>
              </a:lnSpc>
              <a:buClr>
                <a:srgbClr val="000000"/>
              </a:buClr>
            </a:pPr>
            <a:r>
              <a:rPr lang="zh-CN" altLang="en-US" sz="2800" b="1" dirty="0">
                <a:solidFill>
                  <a:srgbClr val="FF0000"/>
                </a:solidFill>
                <a:latin typeface="黑体" panose="02010609060101010101" pitchFamily="49" charset="-122"/>
                <a:ea typeface="黑体" panose="02010609060101010101" pitchFamily="49" charset="-122"/>
              </a:rPr>
              <a:t>软判决：</a:t>
            </a:r>
            <a:r>
              <a:rPr lang="zh-CN" altLang="en-US" sz="2800" b="1" dirty="0">
                <a:latin typeface="黑体" panose="02010609060101010101" pitchFamily="49" charset="-122"/>
                <a:ea typeface="黑体" panose="02010609060101010101" pitchFamily="49" charset="-122"/>
              </a:rPr>
              <a:t>如解调器输出未量化或者量化门限大于</a:t>
            </a:r>
            <a:r>
              <a:rPr lang="en-US" altLang="zh-CN" sz="2800" b="1">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，则解调器采用软判决</a:t>
            </a:r>
          </a:p>
          <a:p>
            <a:pPr>
              <a:lnSpc>
                <a:spcPct val="90000"/>
              </a:lnSpc>
              <a:buClr>
                <a:srgbClr val="000000"/>
              </a:buClr>
            </a:pPr>
            <a:r>
              <a:rPr lang="zh-CN" altLang="en-US" sz="2800" b="1" dirty="0">
                <a:solidFill>
                  <a:srgbClr val="FF0000"/>
                </a:solidFill>
                <a:latin typeface="黑体" panose="02010609060101010101" pitchFamily="49" charset="-122"/>
                <a:ea typeface="黑体" panose="02010609060101010101" pitchFamily="49" charset="-122"/>
              </a:rPr>
              <a:t>删除信号：</a:t>
            </a:r>
            <a:r>
              <a:rPr lang="zh-CN" altLang="en-US" sz="2800" b="1" dirty="0">
                <a:latin typeface="黑体" panose="02010609060101010101" pitchFamily="49" charset="-122"/>
                <a:ea typeface="黑体" panose="02010609060101010101" pitchFamily="49" charset="-122"/>
              </a:rPr>
              <a:t>对没有把握做出正确判决的信号，就暂时搁置起来不做判决，并用“</a:t>
            </a:r>
            <a:r>
              <a:rPr lang="en-US" altLang="en-US" sz="2800" b="1"/>
              <a:t>×</a:t>
            </a:r>
            <a:r>
              <a:rPr lang="zh-CN" altLang="en-US" sz="2800" b="1" dirty="0">
                <a:latin typeface="黑体" panose="02010609060101010101" pitchFamily="49" charset="-122"/>
                <a:ea typeface="黑体" panose="02010609060101010101" pitchFamily="49" charset="-122"/>
              </a:rPr>
              <a:t>”表示，称为删除符号</a:t>
            </a:r>
          </a:p>
        </p:txBody>
      </p:sp>
      <p:sp>
        <p:nvSpPr>
          <p:cNvPr id="25603" name="文本框 141315"/>
          <p:cNvSpPr txBox="1"/>
          <p:nvPr/>
        </p:nvSpPr>
        <p:spPr>
          <a:xfrm>
            <a:off x="362585" y="1031240"/>
            <a:ext cx="8375015" cy="1383665"/>
          </a:xfrm>
          <a:prstGeom prst="rect">
            <a:avLst/>
          </a:prstGeom>
          <a:noFill/>
          <a:ln w="9525">
            <a:noFill/>
          </a:ln>
        </p:spPr>
        <p:txBody>
          <a:bodyPr wrap="square" anchor="t" anchorCtr="0">
            <a:spAutoFit/>
          </a:bodyPr>
          <a:lstStyle/>
          <a:p>
            <a:pPr>
              <a:spcBef>
                <a:spcPct val="50000"/>
              </a:spcBef>
            </a:pPr>
            <a:r>
              <a:rPr lang="en-US" altLang="zh-CN">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黑体" panose="02010609060101010101" pitchFamily="49" charset="-122"/>
              </a:rPr>
              <a:t>因为存在噪声或干扰，信号在信道中传输，经常会发生错误，所以接收端必须进行判决以确定发送端发送的是什么码元：</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二元删除信道</a:t>
            </a:r>
          </a:p>
        </p:txBody>
      </p:sp>
      <p:sp>
        <p:nvSpPr>
          <p:cNvPr id="31746" name="文本占位符 149506"/>
          <p:cNvSpPr>
            <a:spLocks noGrp="1" noRot="1"/>
          </p:cNvSpPr>
          <p:nvPr>
            <p:ph type="body" sz="half" idx="1"/>
          </p:nvPr>
        </p:nvSpPr>
        <p:spPr>
          <a:xfrm>
            <a:off x="328930" y="955675"/>
            <a:ext cx="8434070" cy="2000885"/>
          </a:xfrm>
        </p:spPr>
        <p:txBody>
          <a:bodyPr anchor="t" anchorCtr="0"/>
          <a:lstStyle/>
          <a:p>
            <a:pPr marL="0" indent="711200" algn="just" latinLnBrk="0">
              <a:spcBef>
                <a:spcPts val="0"/>
              </a:spcBef>
              <a:spcAft>
                <a:spcPts val="0"/>
              </a:spcAft>
              <a:buClr>
                <a:schemeClr val="hlink"/>
              </a:buClr>
              <a:buSzPct val="65000"/>
              <a:buNone/>
              <a:extLst>
                <a:ext uri="{35155182-B16C-46BC-9424-99874614C6A1}">
                  <wpsdc:indentchars xmlns:wpsdc="http://www.wps.cn/officeDocument/2017/drawingmlCustomData" xmlns="" val="200" checksum="3773799597"/>
                </a:ext>
              </a:extLst>
            </a:pPr>
            <a:r>
              <a:rPr lang="zh-CN" altLang="en-US" sz="2800" b="1" dirty="0">
                <a:solidFill>
                  <a:schemeClr val="tx1"/>
                </a:solidFill>
                <a:latin typeface="黑体" panose="02010609060101010101" pitchFamily="49" charset="-122"/>
                <a:ea typeface="黑体" panose="02010609060101010101" pitchFamily="49" charset="-122"/>
              </a:rPr>
              <a:t>当发现某位码元可信度不够，难以准确判定时，暂时将该位用符号</a:t>
            </a:r>
            <a:r>
              <a:rPr lang="en-US" altLang="zh-CN"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a:solidFill>
                  <a:schemeClr val="tx1"/>
                </a:solidFill>
                <a:latin typeface="Times New Roman" panose="02020603050405020304" pitchFamily="18" charset="0"/>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标出，分别将该位置按</a:t>
            </a:r>
            <a:r>
              <a:rPr lang="en-US" altLang="zh-CN" sz="2800" b="1">
                <a:solidFill>
                  <a:schemeClr val="tx1"/>
                </a:solidFill>
                <a:latin typeface="Times New Roman" panose="02020603050405020304" pitchFamily="18" charset="0"/>
                <a:ea typeface="黑体" panose="02010609060101010101" pitchFamily="49" charset="-122"/>
              </a:rPr>
              <a:t>0</a:t>
            </a:r>
            <a:r>
              <a:rPr lang="zh-CN" altLang="en-US" sz="2800" b="1" dirty="0">
                <a:solidFill>
                  <a:schemeClr val="tx1"/>
                </a:solidFill>
                <a:latin typeface="黑体" panose="02010609060101010101" pitchFamily="49" charset="-122"/>
                <a:ea typeface="黑体" panose="02010609060101010101" pitchFamily="49" charset="-122"/>
              </a:rPr>
              <a:t>和</a:t>
            </a:r>
            <a:r>
              <a:rPr lang="en-US" altLang="zh-CN" sz="2800" b="1">
                <a:solidFill>
                  <a:schemeClr val="tx1"/>
                </a:solidFill>
                <a:latin typeface="Times New Roman" panose="02020603050405020304" pitchFamily="18" charset="0"/>
                <a:ea typeface="黑体" panose="02010609060101010101" pitchFamily="49" charset="-122"/>
              </a:rPr>
              <a:t>1</a:t>
            </a:r>
            <a:r>
              <a:rPr lang="zh-CN" altLang="en-US" sz="2800" b="1" dirty="0">
                <a:solidFill>
                  <a:schemeClr val="tx1"/>
                </a:solidFill>
                <a:latin typeface="黑体" panose="02010609060101010101" pitchFamily="49" charset="-122"/>
                <a:ea typeface="黑体" panose="02010609060101010101" pitchFamily="49" charset="-122"/>
              </a:rPr>
              <a:t>进行最大似然译码，选择与接收序列最相似的码字作为发送码字</a:t>
            </a:r>
            <a:endParaRPr lang="zh-CN" altLang="en-US" sz="2800" b="1" dirty="0">
              <a:latin typeface="黑体" panose="02010609060101010101" pitchFamily="49" charset="-122"/>
              <a:ea typeface="黑体" panose="02010609060101010101" pitchFamily="49" charset="-122"/>
            </a:endParaRPr>
          </a:p>
          <a:p>
            <a:pPr>
              <a:buClr>
                <a:schemeClr val="hlink"/>
              </a:buClr>
              <a:buSzPct val="65000"/>
              <a:buFont typeface="Wingdings" panose="05000000000000000000" pitchFamily="2" charset="2"/>
            </a:pPr>
            <a:endParaRPr lang="zh-CN" altLang="en-US" sz="2800" b="1">
              <a:latin typeface="Times New Roman" panose="02020603050405020304" pitchFamily="18" charset="0"/>
              <a:ea typeface="黑体" panose="02010609060101010101" pitchFamily="49" charset="-122"/>
            </a:endParaRPr>
          </a:p>
        </p:txBody>
      </p:sp>
      <p:grpSp>
        <p:nvGrpSpPr>
          <p:cNvPr id="31747" name="组合 149525"/>
          <p:cNvGrpSpPr/>
          <p:nvPr/>
        </p:nvGrpSpPr>
        <p:grpSpPr>
          <a:xfrm>
            <a:off x="2700338" y="2971483"/>
            <a:ext cx="3384550" cy="2906712"/>
            <a:chOff x="884" y="2205"/>
            <a:chExt cx="2132" cy="1831"/>
          </a:xfrm>
        </p:grpSpPr>
        <p:sp>
          <p:nvSpPr>
            <p:cNvPr id="31748" name="直接连接符 149508"/>
            <p:cNvSpPr/>
            <p:nvPr/>
          </p:nvSpPr>
          <p:spPr>
            <a:xfrm>
              <a:off x="1247" y="2493"/>
              <a:ext cx="1361" cy="0"/>
            </a:xfrm>
            <a:prstGeom prst="line">
              <a:avLst/>
            </a:prstGeom>
            <a:ln w="25400" cap="flat" cmpd="sng">
              <a:solidFill>
                <a:schemeClr val="tx1"/>
              </a:solidFill>
              <a:prstDash val="solid"/>
              <a:round/>
              <a:headEnd type="none" w="med" len="med"/>
              <a:tailEnd type="none" w="med" len="med"/>
            </a:ln>
          </p:spPr>
        </p:sp>
        <p:sp>
          <p:nvSpPr>
            <p:cNvPr id="31749" name="直接连接符 149509"/>
            <p:cNvSpPr/>
            <p:nvPr/>
          </p:nvSpPr>
          <p:spPr>
            <a:xfrm>
              <a:off x="1247" y="3702"/>
              <a:ext cx="1361" cy="0"/>
            </a:xfrm>
            <a:prstGeom prst="line">
              <a:avLst/>
            </a:prstGeom>
            <a:ln w="25400" cap="flat" cmpd="sng">
              <a:solidFill>
                <a:schemeClr val="tx1"/>
              </a:solidFill>
              <a:prstDash val="solid"/>
              <a:round/>
              <a:headEnd type="none" w="med" len="med"/>
              <a:tailEnd type="none" w="med" len="med"/>
            </a:ln>
          </p:spPr>
        </p:sp>
        <p:sp>
          <p:nvSpPr>
            <p:cNvPr id="31750" name="文本框 149512"/>
            <p:cNvSpPr txBox="1"/>
            <p:nvPr/>
          </p:nvSpPr>
          <p:spPr>
            <a:xfrm>
              <a:off x="884" y="2341"/>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31751" name="文本框 149513"/>
            <p:cNvSpPr txBox="1"/>
            <p:nvPr/>
          </p:nvSpPr>
          <p:spPr>
            <a:xfrm>
              <a:off x="2653" y="2341"/>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31752" name="文本框 149514"/>
            <p:cNvSpPr txBox="1"/>
            <p:nvPr/>
          </p:nvSpPr>
          <p:spPr>
            <a:xfrm>
              <a:off x="884" y="3536"/>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31753" name="文本框 149515"/>
            <p:cNvSpPr txBox="1"/>
            <p:nvPr/>
          </p:nvSpPr>
          <p:spPr>
            <a:xfrm>
              <a:off x="2653" y="3536"/>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31754" name="文本框 149516"/>
            <p:cNvSpPr txBox="1"/>
            <p:nvPr/>
          </p:nvSpPr>
          <p:spPr>
            <a:xfrm>
              <a:off x="1746" y="2643"/>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31755" name="文本框 149517"/>
            <p:cNvSpPr txBox="1"/>
            <p:nvPr/>
          </p:nvSpPr>
          <p:spPr>
            <a:xfrm>
              <a:off x="1701" y="3203"/>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31756" name="文本框 149518"/>
            <p:cNvSpPr txBox="1"/>
            <p:nvPr/>
          </p:nvSpPr>
          <p:spPr>
            <a:xfrm>
              <a:off x="1564" y="2205"/>
              <a:ext cx="636"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31757" name="文本框 149519"/>
            <p:cNvSpPr txBox="1"/>
            <p:nvPr/>
          </p:nvSpPr>
          <p:spPr>
            <a:xfrm>
              <a:off x="1610" y="3748"/>
              <a:ext cx="636"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31758" name="直接连接符 149521"/>
            <p:cNvSpPr/>
            <p:nvPr/>
          </p:nvSpPr>
          <p:spPr>
            <a:xfrm>
              <a:off x="1247" y="2478"/>
              <a:ext cx="1315" cy="635"/>
            </a:xfrm>
            <a:prstGeom prst="line">
              <a:avLst/>
            </a:prstGeom>
            <a:ln w="25400" cap="flat" cmpd="sng">
              <a:solidFill>
                <a:schemeClr val="tx1"/>
              </a:solidFill>
              <a:prstDash val="solid"/>
              <a:round/>
              <a:headEnd type="none" w="med" len="med"/>
              <a:tailEnd type="none" w="med" len="med"/>
            </a:ln>
          </p:spPr>
        </p:sp>
        <p:sp>
          <p:nvSpPr>
            <p:cNvPr id="31759" name="直接连接符 149523"/>
            <p:cNvSpPr/>
            <p:nvPr/>
          </p:nvSpPr>
          <p:spPr>
            <a:xfrm flipV="1">
              <a:off x="1247" y="3113"/>
              <a:ext cx="1315" cy="589"/>
            </a:xfrm>
            <a:prstGeom prst="line">
              <a:avLst/>
            </a:prstGeom>
            <a:ln w="25400" cap="flat" cmpd="sng">
              <a:solidFill>
                <a:schemeClr val="tx1"/>
              </a:solidFill>
              <a:prstDash val="solid"/>
              <a:round/>
              <a:headEnd type="none" w="med" len="med"/>
              <a:tailEnd type="none" w="med" len="med"/>
            </a:ln>
          </p:spPr>
        </p:sp>
        <p:sp>
          <p:nvSpPr>
            <p:cNvPr id="31760" name="文本框 149524"/>
            <p:cNvSpPr txBox="1"/>
            <p:nvPr/>
          </p:nvSpPr>
          <p:spPr>
            <a:xfrm>
              <a:off x="2653" y="2931"/>
              <a:ext cx="363" cy="288"/>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a:t>
              </a:r>
            </a:p>
          </p:txBody>
        </p:sp>
      </p:grpSp>
      <p:sp>
        <p:nvSpPr>
          <p:cNvPr id="6" name="文本框 114821"/>
          <p:cNvSpPr txBox="1"/>
          <p:nvPr/>
        </p:nvSpPr>
        <p:spPr>
          <a:xfrm>
            <a:off x="3088640" y="5922010"/>
            <a:ext cx="269113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12 </a:t>
            </a:r>
            <a:r>
              <a:rPr lang="zh-CN" altLang="en-US" b="1">
                <a:latin typeface="楷体" panose="02010609060101010101" charset="-122"/>
                <a:ea typeface="楷体" panose="02010609060101010101" charset="-122"/>
                <a:cs typeface="楷体" panose="02010609060101010101" charset="-122"/>
              </a:rPr>
              <a:t>二元</a:t>
            </a:r>
            <a:r>
              <a:rPr lang="zh-CN" altLang="en-US" b="1">
                <a:ea typeface="楷体" panose="02010609060101010101" charset="-122"/>
              </a:rPr>
              <a:t>删除信道</a:t>
            </a:r>
            <a:r>
              <a:rPr lang="zh-CN" altLang="en-US" b="1" dirty="0">
                <a:latin typeface="楷体" panose="02010609060101010101" charset="-122"/>
                <a:ea typeface="楷体" panose="02010609060101010101" charset="-122"/>
              </a:rPr>
              <a:t>模型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二元混合信道</a:t>
            </a:r>
          </a:p>
        </p:txBody>
      </p:sp>
      <p:sp>
        <p:nvSpPr>
          <p:cNvPr id="31746" name="文本占位符 149506"/>
          <p:cNvSpPr>
            <a:spLocks noGrp="1" noRot="1"/>
          </p:cNvSpPr>
          <p:nvPr>
            <p:ph type="body" sz="half" idx="1"/>
          </p:nvPr>
        </p:nvSpPr>
        <p:spPr>
          <a:xfrm>
            <a:off x="328930" y="955675"/>
            <a:ext cx="8434070" cy="731520"/>
          </a:xfrm>
        </p:spPr>
        <p:txBody>
          <a:bodyPr anchor="t" anchorCtr="0"/>
          <a:lstStyle/>
          <a:p>
            <a:pPr marL="0" indent="711200" algn="just" latinLnBrk="0">
              <a:spcBef>
                <a:spcPts val="0"/>
              </a:spcBef>
              <a:spcAft>
                <a:spcPts val="0"/>
              </a:spcAft>
              <a:buClr>
                <a:schemeClr val="hlink"/>
              </a:buClr>
              <a:buSzPct val="65000"/>
              <a:buNone/>
              <a:extLst>
                <a:ext uri="{35155182-B16C-46BC-9424-99874614C6A1}">
                  <wpsdc:indentchars xmlns:wpsdc="http://www.wps.cn/officeDocument/2017/drawingmlCustomData" xmlns="" val="200" checksum="3773799597"/>
                </a:ext>
              </a:extLst>
            </a:pPr>
            <a:r>
              <a:rPr sz="2800" b="1">
                <a:solidFill>
                  <a:schemeClr val="tx1"/>
                </a:solidFill>
                <a:ea typeface="黑体" panose="02010609060101010101" pitchFamily="49" charset="-122"/>
              </a:rPr>
              <a:t>兼具二元对称信道和二元删除信道的性质</a:t>
            </a:r>
          </a:p>
          <a:p>
            <a:pPr>
              <a:buClr>
                <a:schemeClr val="hlink"/>
              </a:buClr>
              <a:buSzPct val="65000"/>
              <a:buFont typeface="Wingdings" panose="05000000000000000000" pitchFamily="2" charset="2"/>
            </a:pPr>
            <a:endParaRPr lang="zh-CN" altLang="en-US" sz="2800" b="1">
              <a:latin typeface="Times New Roman" panose="02020603050405020304" pitchFamily="18" charset="0"/>
              <a:ea typeface="黑体" panose="02010609060101010101" pitchFamily="49" charset="-122"/>
            </a:endParaRPr>
          </a:p>
        </p:txBody>
      </p:sp>
      <p:sp>
        <p:nvSpPr>
          <p:cNvPr id="6" name="文本框 114821"/>
          <p:cNvSpPr txBox="1"/>
          <p:nvPr/>
        </p:nvSpPr>
        <p:spPr>
          <a:xfrm>
            <a:off x="3164205" y="5770880"/>
            <a:ext cx="269113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13 </a:t>
            </a:r>
            <a:r>
              <a:rPr lang="zh-CN" altLang="en-US" b="1">
                <a:latin typeface="楷体" panose="02010609060101010101" charset="-122"/>
                <a:ea typeface="楷体" panose="02010609060101010101" charset="-122"/>
                <a:cs typeface="楷体" panose="02010609060101010101" charset="-122"/>
              </a:rPr>
              <a:t>二元</a:t>
            </a:r>
            <a:r>
              <a:rPr lang="zh-CN" altLang="en-US" b="1">
                <a:ea typeface="楷体" panose="02010609060101010101" charset="-122"/>
              </a:rPr>
              <a:t>混合信道</a:t>
            </a:r>
            <a:r>
              <a:rPr lang="zh-CN" altLang="en-US" b="1" dirty="0">
                <a:latin typeface="楷体" panose="02010609060101010101" charset="-122"/>
                <a:ea typeface="楷体" panose="02010609060101010101" charset="-122"/>
              </a:rPr>
              <a:t>模型</a:t>
            </a:r>
          </a:p>
        </p:txBody>
      </p:sp>
      <p:sp>
        <p:nvSpPr>
          <p:cNvPr id="32771" name="直接连接符 150532"/>
          <p:cNvSpPr/>
          <p:nvPr/>
        </p:nvSpPr>
        <p:spPr>
          <a:xfrm>
            <a:off x="2720340" y="2427288"/>
            <a:ext cx="3457575" cy="0"/>
          </a:xfrm>
          <a:prstGeom prst="line">
            <a:avLst/>
          </a:prstGeom>
          <a:ln w="25400" cap="flat" cmpd="sng">
            <a:solidFill>
              <a:schemeClr val="tx1"/>
            </a:solidFill>
            <a:prstDash val="solid"/>
            <a:round/>
            <a:headEnd type="none" w="med" len="med"/>
            <a:tailEnd type="none" w="med" len="med"/>
          </a:ln>
        </p:spPr>
      </p:sp>
      <p:sp>
        <p:nvSpPr>
          <p:cNvPr id="32772" name="直接连接符 150533"/>
          <p:cNvSpPr/>
          <p:nvPr/>
        </p:nvSpPr>
        <p:spPr>
          <a:xfrm>
            <a:off x="2720340" y="5019675"/>
            <a:ext cx="3457575" cy="0"/>
          </a:xfrm>
          <a:prstGeom prst="line">
            <a:avLst/>
          </a:prstGeom>
          <a:ln w="25400" cap="flat" cmpd="sng">
            <a:solidFill>
              <a:schemeClr val="tx1"/>
            </a:solidFill>
            <a:prstDash val="solid"/>
            <a:round/>
            <a:headEnd type="none" w="med" len="med"/>
            <a:tailEnd type="none" w="med" len="med"/>
          </a:ln>
        </p:spPr>
      </p:sp>
      <p:sp>
        <p:nvSpPr>
          <p:cNvPr id="32773" name="文本框 150534"/>
          <p:cNvSpPr txBox="1"/>
          <p:nvPr/>
        </p:nvSpPr>
        <p:spPr>
          <a:xfrm>
            <a:off x="2144078" y="2185988"/>
            <a:ext cx="576262" cy="45720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32774" name="文本框 150535"/>
          <p:cNvSpPr txBox="1"/>
          <p:nvPr/>
        </p:nvSpPr>
        <p:spPr>
          <a:xfrm>
            <a:off x="6176328" y="2211388"/>
            <a:ext cx="576262" cy="45720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32775" name="文本框 150536"/>
          <p:cNvSpPr txBox="1"/>
          <p:nvPr/>
        </p:nvSpPr>
        <p:spPr>
          <a:xfrm>
            <a:off x="2217103" y="4803775"/>
            <a:ext cx="576262" cy="45720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32776" name="文本框 150537"/>
          <p:cNvSpPr txBox="1"/>
          <p:nvPr/>
        </p:nvSpPr>
        <p:spPr>
          <a:xfrm>
            <a:off x="6249353" y="4803775"/>
            <a:ext cx="576262" cy="45720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32777" name="文本框 150544"/>
          <p:cNvSpPr txBox="1"/>
          <p:nvPr/>
        </p:nvSpPr>
        <p:spPr>
          <a:xfrm>
            <a:off x="6176328" y="3338513"/>
            <a:ext cx="576262"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a:t>
            </a:r>
          </a:p>
        </p:txBody>
      </p:sp>
      <p:sp>
        <p:nvSpPr>
          <p:cNvPr id="32778" name="直接连接符 150545"/>
          <p:cNvSpPr/>
          <p:nvPr/>
        </p:nvSpPr>
        <p:spPr>
          <a:xfrm>
            <a:off x="2720340" y="2427288"/>
            <a:ext cx="3384550" cy="1152525"/>
          </a:xfrm>
          <a:prstGeom prst="line">
            <a:avLst/>
          </a:prstGeom>
          <a:ln w="25400" cap="flat" cmpd="sng">
            <a:solidFill>
              <a:schemeClr val="tx1"/>
            </a:solidFill>
            <a:prstDash val="solid"/>
            <a:round/>
            <a:headEnd type="none" w="med" len="med"/>
            <a:tailEnd type="none" w="med" len="med"/>
          </a:ln>
        </p:spPr>
      </p:sp>
      <p:sp>
        <p:nvSpPr>
          <p:cNvPr id="32779" name="直接连接符 150548"/>
          <p:cNvSpPr/>
          <p:nvPr/>
        </p:nvSpPr>
        <p:spPr>
          <a:xfrm flipV="1">
            <a:off x="2720340" y="3579813"/>
            <a:ext cx="3384550" cy="1439862"/>
          </a:xfrm>
          <a:prstGeom prst="line">
            <a:avLst/>
          </a:prstGeom>
          <a:ln w="25400" cap="flat" cmpd="sng">
            <a:solidFill>
              <a:schemeClr val="tx1"/>
            </a:solidFill>
            <a:prstDash val="solid"/>
            <a:round/>
            <a:headEnd type="none" w="med" len="med"/>
            <a:tailEnd type="none" w="med" len="med"/>
          </a:ln>
        </p:spPr>
      </p:sp>
      <p:sp>
        <p:nvSpPr>
          <p:cNvPr id="32780" name="直接连接符 150551"/>
          <p:cNvSpPr/>
          <p:nvPr/>
        </p:nvSpPr>
        <p:spPr>
          <a:xfrm flipV="1">
            <a:off x="2720340" y="2427288"/>
            <a:ext cx="3455988" cy="2592387"/>
          </a:xfrm>
          <a:prstGeom prst="line">
            <a:avLst/>
          </a:prstGeom>
          <a:ln w="25400" cap="flat" cmpd="sng">
            <a:solidFill>
              <a:schemeClr val="tx1"/>
            </a:solidFill>
            <a:prstDash val="solid"/>
            <a:round/>
            <a:headEnd type="none" w="med" len="med"/>
            <a:tailEnd type="none" w="med" len="med"/>
          </a:ln>
        </p:spPr>
      </p:sp>
      <p:sp>
        <p:nvSpPr>
          <p:cNvPr id="32781" name="直接连接符 150552"/>
          <p:cNvSpPr/>
          <p:nvPr/>
        </p:nvSpPr>
        <p:spPr>
          <a:xfrm>
            <a:off x="2696210" y="2403158"/>
            <a:ext cx="3455988" cy="2592387"/>
          </a:xfrm>
          <a:prstGeom prst="line">
            <a:avLst/>
          </a:prstGeom>
          <a:ln w="25400" cap="flat" cmpd="sng">
            <a:solidFill>
              <a:schemeClr val="tx1"/>
            </a:solidFill>
            <a:prstDash val="solid"/>
            <a:round/>
            <a:headEnd type="none" w="med" len="med"/>
            <a:tailEnd type="none" w="med" len="med"/>
          </a:ln>
        </p:spPr>
      </p:sp>
      <p:sp>
        <p:nvSpPr>
          <p:cNvPr id="32782" name="文本框 150553"/>
          <p:cNvSpPr txBox="1"/>
          <p:nvPr/>
        </p:nvSpPr>
        <p:spPr>
          <a:xfrm>
            <a:off x="3080703" y="2932113"/>
            <a:ext cx="576262" cy="396875"/>
          </a:xfrm>
          <a:prstGeom prst="rect">
            <a:avLst/>
          </a:prstGeom>
          <a:noFill/>
          <a:ln w="9525">
            <a:noFill/>
          </a:ln>
        </p:spPr>
        <p:txBody>
          <a:bodyPr anchor="t" anchorCtr="0">
            <a:spAutoFit/>
          </a:bodyPr>
          <a:lstStyle/>
          <a:p>
            <a:pPr algn="ctr">
              <a:spcBef>
                <a:spcPct val="50000"/>
              </a:spcBef>
            </a:pP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1</a:t>
            </a:r>
          </a:p>
        </p:txBody>
      </p:sp>
      <p:sp>
        <p:nvSpPr>
          <p:cNvPr id="32783" name="文本框 150554"/>
          <p:cNvSpPr txBox="1"/>
          <p:nvPr/>
        </p:nvSpPr>
        <p:spPr>
          <a:xfrm>
            <a:off x="3009265" y="4046538"/>
            <a:ext cx="576263" cy="396875"/>
          </a:xfrm>
          <a:prstGeom prst="rect">
            <a:avLst/>
          </a:prstGeom>
          <a:noFill/>
          <a:ln w="9525">
            <a:noFill/>
          </a:ln>
        </p:spPr>
        <p:txBody>
          <a:bodyPr anchor="t" anchorCtr="0">
            <a:spAutoFit/>
          </a:bodyPr>
          <a:lstStyle/>
          <a:p>
            <a:pPr algn="ctr">
              <a:spcBef>
                <a:spcPct val="50000"/>
              </a:spcBef>
            </a:pP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1</a:t>
            </a:r>
          </a:p>
        </p:txBody>
      </p:sp>
      <p:sp>
        <p:nvSpPr>
          <p:cNvPr id="32784" name="文本框 150555"/>
          <p:cNvSpPr txBox="1"/>
          <p:nvPr/>
        </p:nvSpPr>
        <p:spPr>
          <a:xfrm>
            <a:off x="4376103" y="2678113"/>
            <a:ext cx="576262" cy="396875"/>
          </a:xfrm>
          <a:prstGeom prst="rect">
            <a:avLst/>
          </a:prstGeom>
          <a:noFill/>
          <a:ln w="9525">
            <a:noFill/>
          </a:ln>
        </p:spPr>
        <p:txBody>
          <a:bodyPr anchor="t" anchorCtr="0">
            <a:spAutoFit/>
          </a:bodyPr>
          <a:lstStyle/>
          <a:p>
            <a:pPr algn="ctr">
              <a:spcBef>
                <a:spcPct val="50000"/>
              </a:spcBef>
            </a:pP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2</a:t>
            </a:r>
          </a:p>
        </p:txBody>
      </p:sp>
      <p:sp>
        <p:nvSpPr>
          <p:cNvPr id="32785" name="文本框 150556"/>
          <p:cNvSpPr txBox="1"/>
          <p:nvPr/>
        </p:nvSpPr>
        <p:spPr>
          <a:xfrm>
            <a:off x="4233228" y="4300538"/>
            <a:ext cx="576262" cy="396875"/>
          </a:xfrm>
          <a:prstGeom prst="rect">
            <a:avLst/>
          </a:prstGeom>
          <a:noFill/>
          <a:ln w="9525">
            <a:noFill/>
          </a:ln>
        </p:spPr>
        <p:txBody>
          <a:bodyPr anchor="t" anchorCtr="0">
            <a:spAutoFit/>
          </a:bodyPr>
          <a:lstStyle/>
          <a:p>
            <a:pPr algn="ctr">
              <a:spcBef>
                <a:spcPct val="50000"/>
              </a:spcBef>
            </a:pP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2</a:t>
            </a:r>
          </a:p>
        </p:txBody>
      </p:sp>
      <p:sp>
        <p:nvSpPr>
          <p:cNvPr id="32786" name="文本框 150557"/>
          <p:cNvSpPr txBox="1"/>
          <p:nvPr/>
        </p:nvSpPr>
        <p:spPr>
          <a:xfrm>
            <a:off x="3872865" y="5164138"/>
            <a:ext cx="1079500" cy="396875"/>
          </a:xfrm>
          <a:prstGeom prst="rect">
            <a:avLst/>
          </a:prstGeom>
          <a:noFill/>
          <a:ln w="9525">
            <a:noFill/>
          </a:ln>
        </p:spPr>
        <p:txBody>
          <a:bodyPr anchor="t" anchorCtr="0">
            <a:spAutoFit/>
          </a:bodyPr>
          <a:lstStyle/>
          <a:p>
            <a:pPr algn="ctr">
              <a:spcBef>
                <a:spcPct val="50000"/>
              </a:spcBef>
            </a:pPr>
            <a:r>
              <a:rPr lang="en-US" altLang="zh-CN" sz="2000">
                <a:latin typeface="Times New Roman" panose="02020603050405020304" pitchFamily="18" charset="0"/>
                <a:ea typeface="宋体" panose="02010600030101010101" pitchFamily="2" charset="-122"/>
              </a:rPr>
              <a:t>1</a:t>
            </a: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2</a:t>
            </a:r>
          </a:p>
        </p:txBody>
      </p:sp>
      <p:sp>
        <p:nvSpPr>
          <p:cNvPr id="32787" name="文本框 150558"/>
          <p:cNvSpPr txBox="1"/>
          <p:nvPr/>
        </p:nvSpPr>
        <p:spPr>
          <a:xfrm>
            <a:off x="3728403" y="1898650"/>
            <a:ext cx="1368425" cy="396875"/>
          </a:xfrm>
          <a:prstGeom prst="rect">
            <a:avLst/>
          </a:prstGeom>
          <a:noFill/>
          <a:ln w="9525">
            <a:noFill/>
          </a:ln>
        </p:spPr>
        <p:txBody>
          <a:bodyPr anchor="t" anchorCtr="0">
            <a:spAutoFit/>
          </a:bodyPr>
          <a:lstStyle/>
          <a:p>
            <a:pPr algn="ctr">
              <a:spcBef>
                <a:spcPct val="50000"/>
              </a:spcBef>
            </a:pPr>
            <a:r>
              <a:rPr lang="en-US" altLang="zh-CN" sz="2000">
                <a:latin typeface="Times New Roman" panose="02020603050405020304" pitchFamily="18" charset="0"/>
                <a:ea typeface="宋体" panose="02010600030101010101" pitchFamily="2" charset="-122"/>
              </a:rPr>
              <a:t>1</a:t>
            </a: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信道模型</a:t>
            </a:r>
          </a:p>
        </p:txBody>
      </p:sp>
      <p:sp>
        <p:nvSpPr>
          <p:cNvPr id="26626" name="矩形 142340"/>
          <p:cNvSpPr/>
          <p:nvPr/>
        </p:nvSpPr>
        <p:spPr>
          <a:xfrm>
            <a:off x="3563938" y="1522413"/>
            <a:ext cx="1944687" cy="935037"/>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26627" name="文本框 142341"/>
          <p:cNvSpPr txBox="1"/>
          <p:nvPr/>
        </p:nvSpPr>
        <p:spPr>
          <a:xfrm>
            <a:off x="3851275" y="1738313"/>
            <a:ext cx="1295400" cy="457200"/>
          </a:xfrm>
          <a:prstGeom prst="rect">
            <a:avLst/>
          </a:prstGeom>
          <a:noFill/>
          <a:ln w="9525">
            <a:noFill/>
          </a:ln>
        </p:spPr>
        <p:txBody>
          <a:bodyPr anchor="t" anchorCtr="0">
            <a:spAutoFit/>
          </a:bodyPr>
          <a:lstStyle/>
          <a:p>
            <a:pPr algn="ctr">
              <a:spcBef>
                <a:spcPct val="50000"/>
              </a:spcBef>
            </a:pPr>
            <a:r>
              <a:rPr lang="zh-CN" altLang="en-US" sz="2400" dirty="0">
                <a:latin typeface="黑体" panose="02010609060101010101" pitchFamily="49" charset="-122"/>
                <a:ea typeface="黑体" panose="02010609060101010101" pitchFamily="49" charset="-122"/>
              </a:rPr>
              <a:t>信 道</a:t>
            </a:r>
          </a:p>
        </p:txBody>
      </p:sp>
      <p:sp>
        <p:nvSpPr>
          <p:cNvPr id="26628" name="直接连接符 142343"/>
          <p:cNvSpPr/>
          <p:nvPr/>
        </p:nvSpPr>
        <p:spPr>
          <a:xfrm>
            <a:off x="2124075" y="1954213"/>
            <a:ext cx="1439863" cy="0"/>
          </a:xfrm>
          <a:prstGeom prst="line">
            <a:avLst/>
          </a:prstGeom>
          <a:ln w="9525" cap="flat" cmpd="sng">
            <a:solidFill>
              <a:schemeClr val="tx1"/>
            </a:solidFill>
            <a:prstDash val="solid"/>
            <a:round/>
            <a:headEnd type="none" w="med" len="med"/>
            <a:tailEnd type="triangle" w="med" len="med"/>
          </a:ln>
        </p:spPr>
      </p:sp>
      <p:sp>
        <p:nvSpPr>
          <p:cNvPr id="26629" name="直接连接符 142344"/>
          <p:cNvSpPr/>
          <p:nvPr/>
        </p:nvSpPr>
        <p:spPr>
          <a:xfrm>
            <a:off x="5508625" y="1954213"/>
            <a:ext cx="1439863" cy="0"/>
          </a:xfrm>
          <a:prstGeom prst="line">
            <a:avLst/>
          </a:prstGeom>
          <a:ln w="9525" cap="flat" cmpd="sng">
            <a:solidFill>
              <a:schemeClr val="tx1"/>
            </a:solidFill>
            <a:prstDash val="solid"/>
            <a:round/>
            <a:headEnd type="none" w="med" len="med"/>
            <a:tailEnd type="triangle" w="med" len="med"/>
          </a:ln>
        </p:spPr>
      </p:sp>
      <p:sp>
        <p:nvSpPr>
          <p:cNvPr id="26630" name="文本框 142345"/>
          <p:cNvSpPr txBox="1"/>
          <p:nvPr/>
        </p:nvSpPr>
        <p:spPr>
          <a:xfrm>
            <a:off x="2482850" y="1425575"/>
            <a:ext cx="649288"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X</a:t>
            </a:r>
          </a:p>
        </p:txBody>
      </p:sp>
      <p:sp>
        <p:nvSpPr>
          <p:cNvPr id="26631" name="文本框 142346"/>
          <p:cNvSpPr txBox="1"/>
          <p:nvPr/>
        </p:nvSpPr>
        <p:spPr>
          <a:xfrm>
            <a:off x="5867400" y="1449388"/>
            <a:ext cx="649288"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Y</a:t>
            </a:r>
          </a:p>
        </p:txBody>
      </p:sp>
      <p:sp>
        <p:nvSpPr>
          <p:cNvPr id="26632" name="文本框 142347"/>
          <p:cNvSpPr txBox="1"/>
          <p:nvPr/>
        </p:nvSpPr>
        <p:spPr>
          <a:xfrm>
            <a:off x="3708400" y="920750"/>
            <a:ext cx="1439863"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P</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Y</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a:t>
            </a:r>
          </a:p>
        </p:txBody>
      </p:sp>
      <p:sp>
        <p:nvSpPr>
          <p:cNvPr id="16" name="文本框 114821"/>
          <p:cNvSpPr txBox="1"/>
          <p:nvPr/>
        </p:nvSpPr>
        <p:spPr>
          <a:xfrm>
            <a:off x="3607435" y="2521585"/>
            <a:ext cx="183388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3 </a:t>
            </a:r>
            <a:r>
              <a:rPr lang="zh-CN" altLang="en-US" b="1">
                <a:latin typeface="楷体" panose="02010609060101010101" charset="-122"/>
                <a:ea typeface="楷体" panose="02010609060101010101" charset="-122"/>
                <a:cs typeface="楷体" panose="02010609060101010101" charset="-122"/>
              </a:rPr>
              <a:t>信道</a:t>
            </a:r>
            <a:r>
              <a:rPr lang="zh-CN" altLang="en-US" b="1" dirty="0">
                <a:latin typeface="楷体" panose="02010609060101010101" charset="-122"/>
                <a:ea typeface="楷体" panose="02010609060101010101" charset="-122"/>
              </a:rPr>
              <a:t>模型</a:t>
            </a:r>
          </a:p>
        </p:txBody>
      </p:sp>
      <p:sp>
        <p:nvSpPr>
          <p:cNvPr id="26636" name="文本框 142351"/>
          <p:cNvSpPr txBox="1"/>
          <p:nvPr/>
        </p:nvSpPr>
        <p:spPr>
          <a:xfrm>
            <a:off x="2584133" y="3163570"/>
            <a:ext cx="4752975"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条件概率 </a:t>
            </a:r>
            <a:r>
              <a:rPr lang="en-US" altLang="zh-CN" sz="2400" b="1" i="1">
                <a:latin typeface="Times New Roman" panose="02020603050405020304" pitchFamily="18" charset="0"/>
                <a:ea typeface="宋体" panose="02010600030101010101" pitchFamily="2" charset="-122"/>
              </a:rPr>
              <a:t>P</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Y</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黑体" panose="02010609060101010101" pitchFamily="49" charset="-122"/>
              </a:rPr>
              <a:t>：似然函数</a:t>
            </a:r>
          </a:p>
        </p:txBody>
      </p:sp>
      <p:graphicFrame>
        <p:nvGraphicFramePr>
          <p:cNvPr id="4" name="对象 3">
            <a:hlinkClick r:id="" action="ppaction://ole?verb=0"/>
          </p:cNvPr>
          <p:cNvGraphicFramePr>
            <a:graphicFrameLocks noChangeAspect="1"/>
          </p:cNvGraphicFramePr>
          <p:nvPr/>
        </p:nvGraphicFramePr>
        <p:xfrm>
          <a:off x="3286443" y="3880803"/>
          <a:ext cx="3129280" cy="449580"/>
        </p:xfrm>
        <a:graphic>
          <a:graphicData uri="http://schemas.openxmlformats.org/presentationml/2006/ole">
            <mc:AlternateContent xmlns:mc="http://schemas.openxmlformats.org/markup-compatibility/2006">
              <mc:Choice xmlns:v="urn:schemas-microsoft-com:vml" Requires="v">
                <p:oleObj r:id="rId2" imgW="1612900" imgH="228600" progId="Equation.KSEE3">
                  <p:embed/>
                </p:oleObj>
              </mc:Choice>
              <mc:Fallback>
                <p:oleObj r:id="rId2" imgW="1612900" imgH="228600" progId="Equation.KSEE3">
                  <p:embed/>
                  <p:pic>
                    <p:nvPicPr>
                      <p:cNvPr id="0" name="图片 2048"/>
                      <p:cNvPicPr/>
                      <p:nvPr/>
                    </p:nvPicPr>
                    <p:blipFill>
                      <a:blip r:embed="rId3"/>
                      <a:stretch>
                        <a:fillRect/>
                      </a:stretch>
                    </p:blipFill>
                    <p:spPr>
                      <a:xfrm>
                        <a:off x="3286443" y="3880803"/>
                        <a:ext cx="3129280" cy="44958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274378" y="4536758"/>
          <a:ext cx="3105150" cy="449580"/>
        </p:xfrm>
        <a:graphic>
          <a:graphicData uri="http://schemas.openxmlformats.org/presentationml/2006/ole">
            <mc:AlternateContent xmlns:mc="http://schemas.openxmlformats.org/markup-compatibility/2006">
              <mc:Choice xmlns:v="urn:schemas-microsoft-com:vml" Requires="v">
                <p:oleObj r:id="rId4" imgW="1600200" imgH="228600" progId="Equation.KSEE3">
                  <p:embed/>
                </p:oleObj>
              </mc:Choice>
              <mc:Fallback>
                <p:oleObj r:id="rId4" imgW="1600200" imgH="228600" progId="Equation.KSEE3">
                  <p:embed/>
                  <p:pic>
                    <p:nvPicPr>
                      <p:cNvPr id="0" name="图片 2048"/>
                      <p:cNvPicPr/>
                      <p:nvPr/>
                    </p:nvPicPr>
                    <p:blipFill>
                      <a:blip r:embed="rId5"/>
                      <a:stretch>
                        <a:fillRect/>
                      </a:stretch>
                    </p:blipFill>
                    <p:spPr>
                      <a:xfrm>
                        <a:off x="3274378" y="4536758"/>
                        <a:ext cx="3105150" cy="4495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057333" y="5263833"/>
          <a:ext cx="1502410" cy="849630"/>
        </p:xfrm>
        <a:graphic>
          <a:graphicData uri="http://schemas.openxmlformats.org/presentationml/2006/ole">
            <mc:AlternateContent xmlns:mc="http://schemas.openxmlformats.org/markup-compatibility/2006">
              <mc:Choice xmlns:v="urn:schemas-microsoft-com:vml" Requires="v">
                <p:oleObj r:id="rId6" imgW="774065" imgH="431800" progId="Equation.KSEE3">
                  <p:embed/>
                </p:oleObj>
              </mc:Choice>
              <mc:Fallback>
                <p:oleObj r:id="rId6" imgW="774065" imgH="431800" progId="Equation.KSEE3">
                  <p:embed/>
                  <p:pic>
                    <p:nvPicPr>
                      <p:cNvPr id="0" name="图片 2048"/>
                      <p:cNvPicPr/>
                      <p:nvPr/>
                    </p:nvPicPr>
                    <p:blipFill>
                      <a:blip r:embed="rId7"/>
                      <a:stretch>
                        <a:fillRect/>
                      </a:stretch>
                    </p:blipFill>
                    <p:spPr>
                      <a:xfrm>
                        <a:off x="4057333" y="5263833"/>
                        <a:ext cx="1502410" cy="849630"/>
                      </a:xfrm>
                      <a:prstGeom prst="rect">
                        <a:avLst/>
                      </a:prstGeom>
                    </p:spPr>
                  </p:pic>
                </p:oleObj>
              </mc:Fallback>
            </mc:AlternateContent>
          </a:graphicData>
        </a:graphic>
      </p:graphicFrame>
      <p:sp>
        <p:nvSpPr>
          <p:cNvPr id="15" name="文本框 14"/>
          <p:cNvSpPr txBox="1"/>
          <p:nvPr/>
        </p:nvSpPr>
        <p:spPr>
          <a:xfrm>
            <a:off x="3613785" y="5243195"/>
            <a:ext cx="247015" cy="922020"/>
          </a:xfrm>
          <a:prstGeom prst="rect">
            <a:avLst/>
          </a:prstGeom>
          <a:noFill/>
        </p:spPr>
        <p:txBody>
          <a:bodyPr wrap="square" rtlCol="0" anchor="t">
            <a:spAutoFit/>
          </a:bodyPr>
          <a:lstStyle/>
          <a:p>
            <a:r>
              <a:rPr lang="en-US" altLang="zh-CN" sz="5400" b="1" dirty="0">
                <a:solidFill>
                  <a:schemeClr val="accent2"/>
                </a:solidFill>
                <a:latin typeface="黑体" panose="02010609060101010101" pitchFamily="49" charset="-122"/>
                <a:ea typeface="黑体" panose="02010609060101010101" pitchFamily="49" charset="-122"/>
                <a:sym typeface="+mn-ea"/>
              </a:rPr>
              <a:t>{</a:t>
            </a:r>
          </a:p>
        </p:txBody>
      </p:sp>
      <p:sp>
        <p:nvSpPr>
          <p:cNvPr id="7" name="文本框 6"/>
          <p:cNvSpPr txBox="1"/>
          <p:nvPr/>
        </p:nvSpPr>
        <p:spPr>
          <a:xfrm>
            <a:off x="2661920" y="3865880"/>
            <a:ext cx="267970" cy="1198880"/>
          </a:xfrm>
          <a:prstGeom prst="rect">
            <a:avLst/>
          </a:prstGeom>
          <a:noFill/>
        </p:spPr>
        <p:txBody>
          <a:bodyPr wrap="square" rtlCol="0" anchor="t">
            <a:spAutoFit/>
          </a:bodyPr>
          <a:lstStyle/>
          <a:p>
            <a:r>
              <a:rPr lang="en-US" altLang="zh-CN" sz="7200" b="1" dirty="0">
                <a:solidFill>
                  <a:schemeClr val="accent2"/>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二元</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Z</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信道</a:t>
            </a:r>
          </a:p>
        </p:txBody>
      </p:sp>
      <p:sp>
        <p:nvSpPr>
          <p:cNvPr id="6" name="文本框 114821"/>
          <p:cNvSpPr txBox="1"/>
          <p:nvPr/>
        </p:nvSpPr>
        <p:spPr>
          <a:xfrm>
            <a:off x="3164205" y="5770880"/>
            <a:ext cx="269113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14 </a:t>
            </a:r>
            <a:r>
              <a:rPr lang="zh-CN" altLang="en-US" b="1">
                <a:latin typeface="楷体" panose="02010609060101010101" charset="-122"/>
                <a:ea typeface="楷体" panose="02010609060101010101" charset="-122"/>
                <a:cs typeface="楷体" panose="02010609060101010101" charset="-122"/>
              </a:rPr>
              <a:t>二元</a:t>
            </a:r>
            <a:r>
              <a:rPr lang="en-US" altLang="zh-CN" b="1">
                <a:latin typeface="Times New Roman" panose="02020603050405020304" pitchFamily="18" charset="0"/>
                <a:ea typeface="楷体" panose="02010609060101010101" charset="-122"/>
                <a:cs typeface="Times New Roman" panose="02020603050405020304" pitchFamily="18" charset="0"/>
              </a:rPr>
              <a:t>Z</a:t>
            </a:r>
            <a:r>
              <a:rPr lang="zh-CN" altLang="en-US" b="1">
                <a:ea typeface="楷体" panose="02010609060101010101" charset="-122"/>
              </a:rPr>
              <a:t>信道</a:t>
            </a:r>
            <a:r>
              <a:rPr lang="zh-CN" altLang="en-US" b="1" dirty="0">
                <a:latin typeface="楷体" panose="02010609060101010101" charset="-122"/>
                <a:ea typeface="楷体" panose="02010609060101010101" charset="-122"/>
              </a:rPr>
              <a:t>模型</a:t>
            </a:r>
          </a:p>
        </p:txBody>
      </p:sp>
      <p:grpSp>
        <p:nvGrpSpPr>
          <p:cNvPr id="33795" name="组合 1"/>
          <p:cNvGrpSpPr/>
          <p:nvPr/>
        </p:nvGrpSpPr>
        <p:grpSpPr>
          <a:xfrm>
            <a:off x="2700338" y="3701415"/>
            <a:ext cx="3455987" cy="1973263"/>
            <a:chOff x="4253" y="6304"/>
            <a:chExt cx="5443" cy="3108"/>
          </a:xfrm>
        </p:grpSpPr>
        <p:sp>
          <p:nvSpPr>
            <p:cNvPr id="33796" name="直接连接符 151556"/>
            <p:cNvSpPr/>
            <p:nvPr/>
          </p:nvSpPr>
          <p:spPr>
            <a:xfrm>
              <a:off x="5279" y="7024"/>
              <a:ext cx="3403" cy="0"/>
            </a:xfrm>
            <a:prstGeom prst="line">
              <a:avLst/>
            </a:prstGeom>
            <a:ln w="25400" cap="flat" cmpd="sng">
              <a:solidFill>
                <a:schemeClr val="tx1"/>
              </a:solidFill>
              <a:prstDash val="solid"/>
              <a:round/>
              <a:headEnd type="none" w="med" len="med"/>
              <a:tailEnd type="none" w="med" len="med"/>
            </a:ln>
          </p:spPr>
        </p:sp>
        <p:sp>
          <p:nvSpPr>
            <p:cNvPr id="33797" name="直接连接符 151557"/>
            <p:cNvSpPr/>
            <p:nvPr/>
          </p:nvSpPr>
          <p:spPr>
            <a:xfrm>
              <a:off x="5273" y="8577"/>
              <a:ext cx="3403" cy="0"/>
            </a:xfrm>
            <a:prstGeom prst="line">
              <a:avLst/>
            </a:prstGeom>
            <a:ln w="25400" cap="flat" cmpd="sng">
              <a:solidFill>
                <a:schemeClr val="tx1"/>
              </a:solidFill>
              <a:prstDash val="solid"/>
              <a:round/>
              <a:headEnd type="none" w="med" len="med"/>
              <a:tailEnd type="none" w="med" len="med"/>
            </a:ln>
          </p:spPr>
        </p:sp>
        <p:sp>
          <p:nvSpPr>
            <p:cNvPr id="33798" name="文本框 151558"/>
            <p:cNvSpPr txBox="1"/>
            <p:nvPr/>
          </p:nvSpPr>
          <p:spPr>
            <a:xfrm>
              <a:off x="4253" y="6644"/>
              <a:ext cx="908"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33799" name="文本框 151559"/>
            <p:cNvSpPr txBox="1"/>
            <p:nvPr/>
          </p:nvSpPr>
          <p:spPr>
            <a:xfrm>
              <a:off x="8675" y="6644"/>
              <a:ext cx="908"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33800" name="文本框 151560"/>
            <p:cNvSpPr txBox="1"/>
            <p:nvPr/>
          </p:nvSpPr>
          <p:spPr>
            <a:xfrm>
              <a:off x="4366" y="8162"/>
              <a:ext cx="908"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33801" name="文本框 151561"/>
            <p:cNvSpPr txBox="1"/>
            <p:nvPr/>
          </p:nvSpPr>
          <p:spPr>
            <a:xfrm>
              <a:off x="8788" y="8162"/>
              <a:ext cx="908"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33802" name="文本框 151563"/>
            <p:cNvSpPr txBox="1"/>
            <p:nvPr/>
          </p:nvSpPr>
          <p:spPr>
            <a:xfrm>
              <a:off x="6408" y="7330"/>
              <a:ext cx="908" cy="720"/>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33803" name="文本框 151564"/>
            <p:cNvSpPr txBox="1"/>
            <p:nvPr/>
          </p:nvSpPr>
          <p:spPr>
            <a:xfrm>
              <a:off x="5953" y="6304"/>
              <a:ext cx="1590"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endParaRPr lang="en-US" altLang="zh-CN" sz="2400" i="1">
                <a:latin typeface="Times New Roman" panose="02020603050405020304" pitchFamily="18" charset="0"/>
                <a:ea typeface="宋体" panose="02010600030101010101" pitchFamily="2" charset="-122"/>
              </a:endParaRPr>
            </a:p>
          </p:txBody>
        </p:sp>
        <p:sp>
          <p:nvSpPr>
            <p:cNvPr id="33804" name="文本框 151565"/>
            <p:cNvSpPr txBox="1"/>
            <p:nvPr/>
          </p:nvSpPr>
          <p:spPr>
            <a:xfrm>
              <a:off x="6181" y="8692"/>
              <a:ext cx="1590"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33805" name="直接连接符 151567"/>
            <p:cNvSpPr/>
            <p:nvPr/>
          </p:nvSpPr>
          <p:spPr>
            <a:xfrm flipV="1">
              <a:off x="5273" y="7026"/>
              <a:ext cx="3381" cy="1551"/>
            </a:xfrm>
            <a:prstGeom prst="line">
              <a:avLst/>
            </a:prstGeom>
            <a:ln w="25400" cap="flat" cmpd="sng">
              <a:solidFill>
                <a:schemeClr val="tx1"/>
              </a:solidFill>
              <a:prstDash val="solid"/>
              <a:round/>
              <a:headEnd type="none" w="med" len="med"/>
              <a:tailEnd type="none" w="med" len="med"/>
            </a:ln>
          </p:spPr>
        </p:sp>
      </p:grpSp>
      <p:sp>
        <p:nvSpPr>
          <p:cNvPr id="33794" name="文本占位符 151554"/>
          <p:cNvSpPr>
            <a:spLocks noGrp="1" noRot="1"/>
          </p:cNvSpPr>
          <p:nvPr>
            <p:ph type="body" sz="half" idx="1"/>
          </p:nvPr>
        </p:nvSpPr>
        <p:spPr>
          <a:xfrm>
            <a:off x="539750" y="1106805"/>
            <a:ext cx="7999730" cy="2279650"/>
          </a:xfrm>
        </p:spPr>
        <p:txBody>
          <a:bodyPr anchor="t" anchorCtr="0"/>
          <a:lstStyle/>
          <a:p>
            <a:pPr algn="just">
              <a:buClr>
                <a:srgbClr val="000000"/>
              </a:buClr>
              <a:buSzPct val="65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单向错误：</a:t>
            </a:r>
            <a:r>
              <a:rPr lang="zh-CN" altLang="en-US" sz="2800" b="1" dirty="0">
                <a:solidFill>
                  <a:schemeClr val="tx1"/>
                </a:solidFill>
                <a:latin typeface="黑体" panose="02010609060101010101" pitchFamily="49" charset="-122"/>
                <a:ea typeface="黑体" panose="02010609060101010101" pitchFamily="49" charset="-122"/>
              </a:rPr>
              <a:t>二元</a:t>
            </a:r>
            <a:r>
              <a:rPr lang="en-US" altLang="zh-CN" sz="2800" b="1">
                <a:solidFill>
                  <a:schemeClr val="tx1"/>
                </a:solidFill>
                <a:latin typeface="Times New Roman" panose="02020603050405020304" pitchFamily="18" charset="0"/>
                <a:ea typeface="黑体" panose="02010609060101010101" pitchFamily="49" charset="-122"/>
              </a:rPr>
              <a:t>Z</a:t>
            </a:r>
            <a:r>
              <a:rPr lang="zh-CN" altLang="en-US" sz="2800" b="1" dirty="0">
                <a:solidFill>
                  <a:schemeClr val="tx1"/>
                </a:solidFill>
                <a:latin typeface="黑体" panose="02010609060101010101" pitchFamily="49" charset="-122"/>
                <a:ea typeface="黑体" panose="02010609060101010101" pitchFamily="49" charset="-122"/>
              </a:rPr>
              <a:t>信道中，一种码元永远不会出错，另一种码元则可能出错</a:t>
            </a:r>
          </a:p>
          <a:p>
            <a:pPr algn="just">
              <a:buClr>
                <a:srgbClr val="000000"/>
              </a:buClr>
              <a:buSzPct val="65000"/>
              <a:buFont typeface="Wingdings" panose="05000000000000000000" pitchFamily="2" charset="2"/>
            </a:pPr>
            <a:r>
              <a:rPr lang="zh-CN" altLang="en-US" sz="2800" b="1" dirty="0">
                <a:solidFill>
                  <a:schemeClr val="tx1"/>
                </a:solidFill>
                <a:latin typeface="黑体" panose="02010609060101010101" pitchFamily="49" charset="-122"/>
                <a:ea typeface="黑体" panose="02010609060101010101" pitchFamily="49" charset="-122"/>
              </a:rPr>
              <a:t>大规模集成电路存储器、磁盘、磁带等缺陷所属的信道类型</a:t>
            </a:r>
          </a:p>
          <a:p>
            <a:pPr algn="just">
              <a:buClr>
                <a:srgbClr val="000000"/>
              </a:buClr>
              <a:buSzPct val="65000"/>
              <a:buFont typeface="Wingdings" panose="05000000000000000000" pitchFamily="2" charset="2"/>
            </a:pPr>
            <a:endParaRPr lang="zh-CN" altLang="en-US" sz="2800" b="1"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分组编码系统</a:t>
            </a:r>
          </a:p>
        </p:txBody>
      </p:sp>
      <p:graphicFrame>
        <p:nvGraphicFramePr>
          <p:cNvPr id="4" name="对象 3">
            <a:hlinkClick r:id="" action="ppaction://ole?verb=0"/>
          </p:cNvPr>
          <p:cNvGraphicFramePr>
            <a:graphicFrameLocks noChangeAspect="1"/>
          </p:cNvGraphicFramePr>
          <p:nvPr/>
        </p:nvGraphicFramePr>
        <p:xfrm>
          <a:off x="990600" y="1143000"/>
          <a:ext cx="3173730" cy="520065"/>
        </p:xfrm>
        <a:graphic>
          <a:graphicData uri="http://schemas.openxmlformats.org/presentationml/2006/ole">
            <mc:AlternateContent xmlns:mc="http://schemas.openxmlformats.org/markup-compatibility/2006">
              <mc:Choice xmlns:v="urn:schemas-microsoft-com:vml" Requires="v">
                <p:oleObj r:id="rId3" imgW="1320165" imgH="228600" progId="Equation.KSEE3">
                  <p:embed/>
                </p:oleObj>
              </mc:Choice>
              <mc:Fallback>
                <p:oleObj r:id="rId3" imgW="1320165" imgH="228600" progId="Equation.KSEE3">
                  <p:embed/>
                  <p:pic>
                    <p:nvPicPr>
                      <p:cNvPr id="0" name="图片 3072"/>
                      <p:cNvPicPr/>
                      <p:nvPr/>
                    </p:nvPicPr>
                    <p:blipFill>
                      <a:blip r:embed="rId4"/>
                      <a:stretch>
                        <a:fillRect/>
                      </a:stretch>
                    </p:blipFill>
                    <p:spPr>
                      <a:xfrm>
                        <a:off x="990600" y="1143000"/>
                        <a:ext cx="3173730" cy="52006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143000" y="1905000"/>
          <a:ext cx="2870200" cy="982345"/>
        </p:xfrm>
        <a:graphic>
          <a:graphicData uri="http://schemas.openxmlformats.org/presentationml/2006/ole">
            <mc:AlternateContent xmlns:mc="http://schemas.openxmlformats.org/markup-compatibility/2006">
              <mc:Choice xmlns:v="urn:schemas-microsoft-com:vml" Requires="v">
                <p:oleObj r:id="rId5" imgW="1193800" imgH="431800" progId="Equation.KSEE3">
                  <p:embed/>
                </p:oleObj>
              </mc:Choice>
              <mc:Fallback>
                <p:oleObj r:id="rId5" imgW="1193800" imgH="431800" progId="Equation.KSEE3">
                  <p:embed/>
                  <p:pic>
                    <p:nvPicPr>
                      <p:cNvPr id="0" name="图片 3072"/>
                      <p:cNvPicPr/>
                      <p:nvPr/>
                    </p:nvPicPr>
                    <p:blipFill>
                      <a:blip r:embed="rId6"/>
                      <a:stretch>
                        <a:fillRect/>
                      </a:stretch>
                    </p:blipFill>
                    <p:spPr>
                      <a:xfrm>
                        <a:off x="1143000" y="1905000"/>
                        <a:ext cx="2870200" cy="982345"/>
                      </a:xfrm>
                      <a:prstGeom prst="rect">
                        <a:avLst/>
                      </a:prstGeom>
                    </p:spPr>
                  </p:pic>
                </p:oleObj>
              </mc:Fallback>
            </mc:AlternateContent>
          </a:graphicData>
        </a:graphic>
      </p:graphicFrame>
      <p:sp>
        <p:nvSpPr>
          <p:cNvPr id="40963" name="矩形 158758"/>
          <p:cNvSpPr/>
          <p:nvPr/>
        </p:nvSpPr>
        <p:spPr>
          <a:xfrm>
            <a:off x="5057775" y="1095693"/>
            <a:ext cx="936625" cy="504825"/>
          </a:xfrm>
          <a:prstGeom prst="rect">
            <a:avLst/>
          </a:prstGeom>
          <a:noFill/>
          <a:ln w="9525">
            <a:noFill/>
          </a:ln>
        </p:spPr>
        <p:txBody>
          <a:bodyPr anchor="t" anchorCtr="0"/>
          <a:lstStyle/>
          <a:p>
            <a:pPr marL="342900" indent="-342900">
              <a:lnSpc>
                <a:spcPct val="130000"/>
              </a:lnSpc>
              <a:spcBef>
                <a:spcPct val="20000"/>
              </a:spcBef>
            </a:pPr>
            <a:r>
              <a:rPr lang="zh-CN" altLang="en-US" sz="2400" b="1" dirty="0">
                <a:latin typeface="Times New Roman" panose="02020603050405020304" pitchFamily="18" charset="0"/>
                <a:ea typeface="黑体" panose="02010609060101010101" pitchFamily="49" charset="-122"/>
              </a:rPr>
              <a:t>码字</a:t>
            </a:r>
          </a:p>
        </p:txBody>
      </p:sp>
      <p:sp>
        <p:nvSpPr>
          <p:cNvPr id="40965" name="矩形 158760"/>
          <p:cNvSpPr/>
          <p:nvPr/>
        </p:nvSpPr>
        <p:spPr>
          <a:xfrm>
            <a:off x="1014095" y="3040380"/>
            <a:ext cx="5097145" cy="533400"/>
          </a:xfrm>
          <a:prstGeom prst="rect">
            <a:avLst/>
          </a:prstGeom>
          <a:noFill/>
          <a:ln w="9525">
            <a:noFill/>
          </a:ln>
        </p:spPr>
        <p:txBody>
          <a:bodyPr anchor="t" anchorCtr="0"/>
          <a:lstStyle/>
          <a:p>
            <a:pPr marL="342900" indent="-342900">
              <a:lnSpc>
                <a:spcPct val="120000"/>
              </a:lnSpc>
              <a:spcBef>
                <a:spcPct val="20000"/>
              </a:spcBef>
            </a:pPr>
            <a:r>
              <a:rPr lang="zh-CN" altLang="en-US" sz="2400" b="1" dirty="0">
                <a:latin typeface="黑体" panose="02010609060101010101" pitchFamily="49" charset="-122"/>
                <a:ea typeface="黑体" panose="02010609060101010101" pitchFamily="49" charset="-122"/>
              </a:rPr>
              <a:t>      是时间段</a:t>
            </a:r>
            <a:r>
              <a:rPr lang="en-US" altLang="zh-CN" sz="2400" b="1">
                <a:latin typeface="Times New Roman" panose="02020603050405020304" pitchFamily="18" charset="0"/>
                <a:ea typeface="黑体" panose="02010609060101010101" pitchFamily="49" charset="-122"/>
              </a:rPr>
              <a:t>[0,</a:t>
            </a:r>
            <a:r>
              <a:rPr lang="en-US" altLang="zh-CN" sz="2400" b="1" i="1">
                <a:latin typeface="Times New Roman" panose="02020603050405020304" pitchFamily="18" charset="0"/>
                <a:ea typeface="黑体" panose="02010609060101010101" pitchFamily="49" charset="-122"/>
              </a:rPr>
              <a:t>T</a:t>
            </a:r>
            <a:r>
              <a:rPr lang="en-US" altLang="zh-CN" sz="2400" b="1">
                <a:latin typeface="Times New Roman" panose="02020603050405020304" pitchFamily="18" charset="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上的完全正交集</a:t>
            </a:r>
            <a:r>
              <a:rPr lang="zh-CN" altLang="en-US" sz="1700" dirty="0">
                <a:latin typeface="Times New Roman" panose="02020603050405020304" pitchFamily="18" charset="0"/>
                <a:ea typeface="宋体" panose="02010600030101010101" pitchFamily="2" charset="-122"/>
              </a:rPr>
              <a:t>          </a:t>
            </a:r>
            <a:r>
              <a:rPr lang="en-US" altLang="zh-CN" sz="1700">
                <a:latin typeface="Times New Roman" panose="02020603050405020304" pitchFamily="18" charset="0"/>
                <a:ea typeface="宋体" panose="02010600030101010101" pitchFamily="2" charset="-122"/>
              </a:rPr>
              <a:t>.</a:t>
            </a:r>
          </a:p>
        </p:txBody>
      </p:sp>
      <p:graphicFrame>
        <p:nvGraphicFramePr>
          <p:cNvPr id="8" name="对象 7">
            <a:hlinkClick r:id="" action="ppaction://ole?verb=0"/>
          </p:cNvPr>
          <p:cNvGraphicFramePr>
            <a:graphicFrameLocks noChangeAspect="1"/>
          </p:cNvGraphicFramePr>
          <p:nvPr/>
        </p:nvGraphicFramePr>
        <p:xfrm>
          <a:off x="1143000" y="3072130"/>
          <a:ext cx="847090" cy="469900"/>
        </p:xfrm>
        <a:graphic>
          <a:graphicData uri="http://schemas.openxmlformats.org/presentationml/2006/ole">
            <mc:AlternateContent xmlns:mc="http://schemas.openxmlformats.org/markup-compatibility/2006">
              <mc:Choice xmlns:v="urn:schemas-microsoft-com:vml" Requires="v">
                <p:oleObj r:id="rId7" imgW="444500" imgH="228600" progId="Equation.KSEE3">
                  <p:embed/>
                </p:oleObj>
              </mc:Choice>
              <mc:Fallback>
                <p:oleObj r:id="rId7" imgW="444500" imgH="228600" progId="Equation.KSEE3">
                  <p:embed/>
                  <p:pic>
                    <p:nvPicPr>
                      <p:cNvPr id="0" name="图片 3072"/>
                      <p:cNvPicPr/>
                      <p:nvPr/>
                    </p:nvPicPr>
                    <p:blipFill>
                      <a:blip r:embed="rId8"/>
                      <a:stretch>
                        <a:fillRect/>
                      </a:stretch>
                    </p:blipFill>
                    <p:spPr>
                      <a:xfrm>
                        <a:off x="1143000" y="3072130"/>
                        <a:ext cx="847090" cy="4699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990283" y="3962400"/>
          <a:ext cx="5801995" cy="751205"/>
        </p:xfrm>
        <a:graphic>
          <a:graphicData uri="http://schemas.openxmlformats.org/presentationml/2006/ole">
            <mc:AlternateContent xmlns:mc="http://schemas.openxmlformats.org/markup-compatibility/2006">
              <mc:Choice xmlns:v="urn:schemas-microsoft-com:vml" Requires="v">
                <p:oleObj r:id="rId9" imgW="2413000" imgH="330200" progId="Equation.KSEE3">
                  <p:embed/>
                </p:oleObj>
              </mc:Choice>
              <mc:Fallback>
                <p:oleObj r:id="rId9" imgW="2413000" imgH="330200" progId="Equation.KSEE3">
                  <p:embed/>
                  <p:pic>
                    <p:nvPicPr>
                      <p:cNvPr id="0" name="图片 3072"/>
                      <p:cNvPicPr/>
                      <p:nvPr/>
                    </p:nvPicPr>
                    <p:blipFill>
                      <a:blip r:embed="rId10"/>
                      <a:stretch>
                        <a:fillRect/>
                      </a:stretch>
                    </p:blipFill>
                    <p:spPr>
                      <a:xfrm>
                        <a:off x="990283" y="3962400"/>
                        <a:ext cx="5801995" cy="7512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066800" y="4951095"/>
          <a:ext cx="3145790" cy="751205"/>
        </p:xfrm>
        <a:graphic>
          <a:graphicData uri="http://schemas.openxmlformats.org/presentationml/2006/ole">
            <mc:AlternateContent xmlns:mc="http://schemas.openxmlformats.org/markup-compatibility/2006">
              <mc:Choice xmlns:v="urn:schemas-microsoft-com:vml" Requires="v">
                <p:oleObj r:id="rId11" imgW="1308100" imgH="330200" progId="Equation.KSEE3">
                  <p:embed/>
                </p:oleObj>
              </mc:Choice>
              <mc:Fallback>
                <p:oleObj r:id="rId11" imgW="1308100" imgH="330200" progId="Equation.KSEE3">
                  <p:embed/>
                  <p:pic>
                    <p:nvPicPr>
                      <p:cNvPr id="0" name="图片 3072"/>
                      <p:cNvPicPr/>
                      <p:nvPr/>
                    </p:nvPicPr>
                    <p:blipFill>
                      <a:blip r:embed="rId12"/>
                      <a:stretch>
                        <a:fillRect/>
                      </a:stretch>
                    </p:blipFill>
                    <p:spPr>
                      <a:xfrm>
                        <a:off x="1066800" y="4951095"/>
                        <a:ext cx="3145790" cy="751205"/>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二进制反相信号</a:t>
            </a:r>
          </a:p>
        </p:txBody>
      </p:sp>
      <p:graphicFrame>
        <p:nvGraphicFramePr>
          <p:cNvPr id="3" name="对象 2">
            <a:hlinkClick r:id="" action="ppaction://ole?verb=0"/>
          </p:cNvPr>
          <p:cNvGraphicFramePr>
            <a:graphicFrameLocks noChangeAspect="1"/>
          </p:cNvGraphicFramePr>
          <p:nvPr/>
        </p:nvGraphicFramePr>
        <p:xfrm>
          <a:off x="1219835" y="1143000"/>
          <a:ext cx="6704330" cy="1097915"/>
        </p:xfrm>
        <a:graphic>
          <a:graphicData uri="http://schemas.openxmlformats.org/presentationml/2006/ole">
            <mc:AlternateContent xmlns:mc="http://schemas.openxmlformats.org/markup-compatibility/2006">
              <mc:Choice xmlns:v="urn:schemas-microsoft-com:vml" Requires="v">
                <p:oleObj r:id="rId3" imgW="2679700" imgH="482600" progId="Equation.KSEE3">
                  <p:embed/>
                </p:oleObj>
              </mc:Choice>
              <mc:Fallback>
                <p:oleObj r:id="rId3" imgW="2679700" imgH="482600" progId="Equation.KSEE3">
                  <p:embed/>
                  <p:pic>
                    <p:nvPicPr>
                      <p:cNvPr id="0" name="图片 3072"/>
                      <p:cNvPicPr/>
                      <p:nvPr/>
                    </p:nvPicPr>
                    <p:blipFill>
                      <a:blip r:embed="rId4"/>
                      <a:stretch>
                        <a:fillRect/>
                      </a:stretch>
                    </p:blipFill>
                    <p:spPr>
                      <a:xfrm>
                        <a:off x="1219835" y="1143000"/>
                        <a:ext cx="6704330" cy="1097915"/>
                      </a:xfrm>
                      <a:prstGeom prst="rect">
                        <a:avLst/>
                      </a:prstGeom>
                    </p:spPr>
                  </p:pic>
                </p:oleObj>
              </mc:Fallback>
            </mc:AlternateContent>
          </a:graphicData>
        </a:graphic>
      </p:graphicFrame>
      <p:sp>
        <p:nvSpPr>
          <p:cNvPr id="41988" name="矩形 160782"/>
          <p:cNvSpPr/>
          <p:nvPr/>
        </p:nvSpPr>
        <p:spPr>
          <a:xfrm>
            <a:off x="1273810" y="2352040"/>
            <a:ext cx="2069465" cy="533400"/>
          </a:xfrm>
          <a:prstGeom prst="rect">
            <a:avLst/>
          </a:prstGeom>
          <a:noFill/>
          <a:ln w="9525">
            <a:noFill/>
          </a:ln>
        </p:spPr>
        <p:txBody>
          <a:bodyPr anchor="t" anchorCtr="0"/>
          <a:lstStyle/>
          <a:p>
            <a:pPr marL="342900" indent="-342900">
              <a:lnSpc>
                <a:spcPct val="120000"/>
              </a:lnSpc>
              <a:spcBef>
                <a:spcPct val="20000"/>
              </a:spcBef>
            </a:pPr>
            <a:r>
              <a:rPr lang="en-US" altLang="zh-CN" sz="2400" b="1" i="1">
                <a:latin typeface="Times New Roman" panose="02020603050405020304" pitchFamily="18" charset="0"/>
                <a:ea typeface="黑体" panose="02010609060101010101" pitchFamily="49" charset="-122"/>
              </a:rPr>
              <a:t>T</a:t>
            </a:r>
            <a:r>
              <a:rPr lang="en-US" altLang="zh-CN" sz="2400" b="1" i="1" baseline="-25000">
                <a:latin typeface="Times New Roman" panose="02020603050405020304" pitchFamily="18" charset="0"/>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是信号长度</a:t>
            </a:r>
            <a:r>
              <a:rPr lang="zh-CN" altLang="en-US" sz="1700" dirty="0">
                <a:latin typeface="Times New Roman" panose="02020603050405020304" pitchFamily="18" charset="0"/>
                <a:ea typeface="宋体" panose="02010600030101010101" pitchFamily="2" charset="-122"/>
              </a:rPr>
              <a:t> </a:t>
            </a:r>
            <a:endParaRPr lang="zh-CN" altLang="en-US" sz="1700">
              <a:latin typeface="Times New Roman" panose="02020603050405020304" pitchFamily="18" charset="0"/>
              <a:ea typeface="宋体" panose="02010600030101010101" pitchFamily="2" charset="-122"/>
            </a:endParaRPr>
          </a:p>
        </p:txBody>
      </p:sp>
      <p:graphicFrame>
        <p:nvGraphicFramePr>
          <p:cNvPr id="14" name="对象 13">
            <a:hlinkClick r:id="" action="ppaction://ole?verb=0"/>
          </p:cNvPr>
          <p:cNvGraphicFramePr>
            <a:graphicFrameLocks noChangeAspect="1"/>
          </p:cNvGraphicFramePr>
          <p:nvPr/>
        </p:nvGraphicFramePr>
        <p:xfrm>
          <a:off x="1371600" y="3505200"/>
          <a:ext cx="6037580" cy="1097915"/>
        </p:xfrm>
        <a:graphic>
          <a:graphicData uri="http://schemas.openxmlformats.org/presentationml/2006/ole">
            <mc:AlternateContent xmlns:mc="http://schemas.openxmlformats.org/markup-compatibility/2006">
              <mc:Choice xmlns:v="urn:schemas-microsoft-com:vml" Requires="v">
                <p:oleObj r:id="rId5" imgW="2413000" imgH="482600" progId="Equation.KSEE3">
                  <p:embed/>
                </p:oleObj>
              </mc:Choice>
              <mc:Fallback>
                <p:oleObj r:id="rId5" imgW="2413000" imgH="482600" progId="Equation.KSEE3">
                  <p:embed/>
                  <p:pic>
                    <p:nvPicPr>
                      <p:cNvPr id="0" name="图片 3072"/>
                      <p:cNvPicPr/>
                      <p:nvPr/>
                    </p:nvPicPr>
                    <p:blipFill>
                      <a:blip r:embed="rId6"/>
                      <a:stretch>
                        <a:fillRect/>
                      </a:stretch>
                    </p:blipFill>
                    <p:spPr>
                      <a:xfrm>
                        <a:off x="1371600" y="3505200"/>
                        <a:ext cx="6037580" cy="1097915"/>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多相信号</a:t>
            </a:r>
          </a:p>
        </p:txBody>
      </p:sp>
      <p:graphicFrame>
        <p:nvGraphicFramePr>
          <p:cNvPr id="3" name="对象 2">
            <a:hlinkClick r:id="" action="ppaction://ole?verb=0"/>
          </p:cNvPr>
          <p:cNvGraphicFramePr>
            <a:graphicFrameLocks noChangeAspect="1"/>
          </p:cNvGraphicFramePr>
          <p:nvPr/>
        </p:nvGraphicFramePr>
        <p:xfrm>
          <a:off x="914400" y="1068070"/>
          <a:ext cx="7040245" cy="995680"/>
        </p:xfrm>
        <a:graphic>
          <a:graphicData uri="http://schemas.openxmlformats.org/presentationml/2006/ole">
            <mc:AlternateContent xmlns:mc="http://schemas.openxmlformats.org/markup-compatibility/2006">
              <mc:Choice xmlns:v="urn:schemas-microsoft-com:vml" Requires="v">
                <p:oleObj r:id="rId3" imgW="2857500" imgH="482600" progId="Equation.KSEE3">
                  <p:embed/>
                </p:oleObj>
              </mc:Choice>
              <mc:Fallback>
                <p:oleObj r:id="rId3" imgW="2857500" imgH="482600" progId="Equation.KSEE3">
                  <p:embed/>
                  <p:pic>
                    <p:nvPicPr>
                      <p:cNvPr id="0" name="图片 3072"/>
                      <p:cNvPicPr/>
                      <p:nvPr/>
                    </p:nvPicPr>
                    <p:blipFill>
                      <a:blip r:embed="rId4"/>
                      <a:stretch>
                        <a:fillRect/>
                      </a:stretch>
                    </p:blipFill>
                    <p:spPr>
                      <a:xfrm>
                        <a:off x="914400" y="1068070"/>
                        <a:ext cx="7040245" cy="99568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76225" y="2134870"/>
          <a:ext cx="8482330" cy="791845"/>
        </p:xfrm>
        <a:graphic>
          <a:graphicData uri="http://schemas.openxmlformats.org/presentationml/2006/ole">
            <mc:AlternateContent xmlns:mc="http://schemas.openxmlformats.org/markup-compatibility/2006">
              <mc:Choice xmlns:v="urn:schemas-microsoft-com:vml" Requires="v">
                <p:oleObj r:id="rId5" imgW="4089400" imgH="482600" progId="Equation.KSEE3">
                  <p:embed/>
                </p:oleObj>
              </mc:Choice>
              <mc:Fallback>
                <p:oleObj r:id="rId5" imgW="4089400" imgH="482600" progId="Equation.KSEE3">
                  <p:embed/>
                  <p:pic>
                    <p:nvPicPr>
                      <p:cNvPr id="0" name="图片 3072"/>
                      <p:cNvPicPr/>
                      <p:nvPr/>
                    </p:nvPicPr>
                    <p:blipFill>
                      <a:blip r:embed="rId6"/>
                      <a:stretch>
                        <a:fillRect/>
                      </a:stretch>
                    </p:blipFill>
                    <p:spPr>
                      <a:xfrm>
                        <a:off x="276225" y="2134870"/>
                        <a:ext cx="8482330" cy="79184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824865" y="3130550"/>
          <a:ext cx="7553325" cy="989965"/>
        </p:xfrm>
        <a:graphic>
          <a:graphicData uri="http://schemas.openxmlformats.org/presentationml/2006/ole">
            <mc:AlternateContent xmlns:mc="http://schemas.openxmlformats.org/markup-compatibility/2006">
              <mc:Choice xmlns:v="urn:schemas-microsoft-com:vml" Requires="v">
                <p:oleObj r:id="rId7" imgW="2717800" imgH="482600" progId="Equation.KSEE3">
                  <p:embed/>
                </p:oleObj>
              </mc:Choice>
              <mc:Fallback>
                <p:oleObj r:id="rId7" imgW="2717800" imgH="482600" progId="Equation.KSEE3">
                  <p:embed/>
                  <p:pic>
                    <p:nvPicPr>
                      <p:cNvPr id="0" name="图片 3072"/>
                      <p:cNvPicPr/>
                      <p:nvPr/>
                    </p:nvPicPr>
                    <p:blipFill>
                      <a:blip r:embed="rId8"/>
                      <a:stretch>
                        <a:fillRect/>
                      </a:stretch>
                    </p:blipFill>
                    <p:spPr>
                      <a:xfrm>
                        <a:off x="824865" y="3130550"/>
                        <a:ext cx="7553325" cy="98996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300798" y="4975860"/>
          <a:ext cx="6532245" cy="833755"/>
        </p:xfrm>
        <a:graphic>
          <a:graphicData uri="http://schemas.openxmlformats.org/presentationml/2006/ole">
            <mc:AlternateContent xmlns:mc="http://schemas.openxmlformats.org/markup-compatibility/2006">
              <mc:Choice xmlns:v="urn:schemas-microsoft-com:vml" Requires="v">
                <p:oleObj r:id="rId9" imgW="3148965" imgH="508000" progId="Equation.KSEE3">
                  <p:embed/>
                </p:oleObj>
              </mc:Choice>
              <mc:Fallback>
                <p:oleObj r:id="rId9" imgW="3148965" imgH="508000" progId="Equation.KSEE3">
                  <p:embed/>
                  <p:pic>
                    <p:nvPicPr>
                      <p:cNvPr id="0" name="图片 3072"/>
                      <p:cNvPicPr/>
                      <p:nvPr/>
                    </p:nvPicPr>
                    <p:blipFill>
                      <a:blip r:embed="rId10"/>
                      <a:stretch>
                        <a:fillRect/>
                      </a:stretch>
                    </p:blipFill>
                    <p:spPr>
                      <a:xfrm>
                        <a:off x="1300798" y="4975860"/>
                        <a:ext cx="6532245" cy="83375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653155" y="5758815"/>
          <a:ext cx="666750" cy="467995"/>
        </p:xfrm>
        <a:graphic>
          <a:graphicData uri="http://schemas.openxmlformats.org/presentationml/2006/ole">
            <mc:AlternateContent xmlns:mc="http://schemas.openxmlformats.org/markup-compatibility/2006">
              <mc:Choice xmlns:v="urn:schemas-microsoft-com:vml" Requires="v">
                <p:oleObj r:id="rId11" imgW="330200" imgH="215900" progId="Equation.KSEE3">
                  <p:embed/>
                </p:oleObj>
              </mc:Choice>
              <mc:Fallback>
                <p:oleObj r:id="rId11" imgW="330200" imgH="215900" progId="Equation.KSEE3">
                  <p:embed/>
                  <p:pic>
                    <p:nvPicPr>
                      <p:cNvPr id="0" name="图片 3072"/>
                      <p:cNvPicPr/>
                      <p:nvPr/>
                    </p:nvPicPr>
                    <p:blipFill>
                      <a:blip r:embed="rId12"/>
                      <a:stretch>
                        <a:fillRect/>
                      </a:stretch>
                    </p:blipFill>
                    <p:spPr>
                      <a:xfrm>
                        <a:off x="3653155" y="5758815"/>
                        <a:ext cx="666750" cy="46799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548755" y="5809615"/>
          <a:ext cx="690880" cy="467995"/>
        </p:xfrm>
        <a:graphic>
          <a:graphicData uri="http://schemas.openxmlformats.org/presentationml/2006/ole">
            <mc:AlternateContent xmlns:mc="http://schemas.openxmlformats.org/markup-compatibility/2006">
              <mc:Choice xmlns:v="urn:schemas-microsoft-com:vml" Requires="v">
                <p:oleObj r:id="rId13" imgW="355600" imgH="215900" progId="Equation.KSEE3">
                  <p:embed/>
                </p:oleObj>
              </mc:Choice>
              <mc:Fallback>
                <p:oleObj r:id="rId13" imgW="355600" imgH="215900" progId="Equation.KSEE3">
                  <p:embed/>
                  <p:pic>
                    <p:nvPicPr>
                      <p:cNvPr id="0" name="图片 3072"/>
                      <p:cNvPicPr/>
                      <p:nvPr/>
                    </p:nvPicPr>
                    <p:blipFill>
                      <a:blip r:embed="rId14"/>
                      <a:stretch>
                        <a:fillRect/>
                      </a:stretch>
                    </p:blipFill>
                    <p:spPr>
                      <a:xfrm>
                        <a:off x="6548755" y="5809615"/>
                        <a:ext cx="690880" cy="467995"/>
                      </a:xfrm>
                      <a:prstGeom prst="rect">
                        <a:avLst/>
                      </a:prstGeom>
                    </p:spPr>
                  </p:pic>
                </p:oleObj>
              </mc:Fallback>
            </mc:AlternateContent>
          </a:graphicData>
        </a:graphic>
      </p:graphicFrame>
      <p:sp>
        <p:nvSpPr>
          <p:cNvPr id="13" name="矩形 160782"/>
          <p:cNvSpPr/>
          <p:nvPr/>
        </p:nvSpPr>
        <p:spPr>
          <a:xfrm>
            <a:off x="990600" y="4442460"/>
            <a:ext cx="2987040" cy="533400"/>
          </a:xfrm>
          <a:prstGeom prst="rect">
            <a:avLst/>
          </a:prstGeom>
          <a:noFill/>
          <a:ln w="9525">
            <a:noFill/>
          </a:ln>
        </p:spPr>
        <p:txBody>
          <a:bodyPr anchor="t" anchorCtr="0"/>
          <a:lstStyle/>
          <a:p>
            <a:pPr marL="342900" indent="-342900">
              <a:lnSpc>
                <a:spcPct val="120000"/>
              </a:lnSpc>
              <a:spcBef>
                <a:spcPct val="20000"/>
              </a:spcBef>
            </a:pPr>
            <a:r>
              <a:rPr sz="2400" b="1">
                <a:ea typeface="黑体" panose="02010609060101010101" pitchFamily="49" charset="-122"/>
              </a:rPr>
              <a:t>正交振幅</a:t>
            </a:r>
            <a:r>
              <a:rPr sz="2400" b="1">
                <a:latin typeface="Times New Roman" panose="02020603050405020304" pitchFamily="18" charset="0"/>
                <a:ea typeface="黑体" panose="02010609060101010101" pitchFamily="49" charset="-122"/>
                <a:cs typeface="Times New Roman" panose="02020603050405020304" pitchFamily="18" charset="0"/>
              </a:rPr>
              <a:t>(QAM)</a:t>
            </a:r>
            <a:r>
              <a:rPr sz="2400" b="1">
                <a:ea typeface="黑体" panose="02010609060101010101" pitchFamily="49" charset="-122"/>
              </a:rPr>
              <a:t>调制</a:t>
            </a:r>
            <a:r>
              <a:rPr lang="zh-CN" altLang="en-US" sz="1700" dirty="0">
                <a:latin typeface="Times New Roman" panose="02020603050405020304" pitchFamily="18" charset="0"/>
                <a:ea typeface="宋体" panose="02010600030101010101" pitchFamily="2" charset="-122"/>
              </a:rPr>
              <a:t> </a:t>
            </a:r>
            <a:endParaRPr lang="zh-CN" altLang="en-US" sz="1700">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信道纠错码的分类</a:t>
            </a:r>
          </a:p>
        </p:txBody>
      </p:sp>
      <p:sp>
        <p:nvSpPr>
          <p:cNvPr id="18434" name="文本占位符 131074"/>
          <p:cNvSpPr>
            <a:spLocks noGrp="1" noRot="1"/>
          </p:cNvSpPr>
          <p:nvPr>
            <p:ph idx="1"/>
          </p:nvPr>
        </p:nvSpPr>
        <p:spPr>
          <a:xfrm>
            <a:off x="611505" y="993140"/>
            <a:ext cx="8077200" cy="5285105"/>
          </a:xfrm>
        </p:spPr>
        <p:txBody>
          <a:bodyPr anchor="t" anchorCtr="0"/>
          <a:lstStyle/>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对消息序列处理方式：</a:t>
            </a:r>
            <a:r>
              <a:rPr lang="zh-CN" altLang="en-US" sz="2800" b="1" dirty="0">
                <a:solidFill>
                  <a:schemeClr val="tx1"/>
                </a:solidFill>
                <a:latin typeface="黑体" panose="02010609060101010101" pitchFamily="49" charset="-122"/>
                <a:ea typeface="黑体" panose="02010609060101010101" pitchFamily="49" charset="-122"/>
              </a:rPr>
              <a:t>分组码、卷积码</a:t>
            </a:r>
          </a:p>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校验元与信息元之间的关系：</a:t>
            </a:r>
            <a:r>
              <a:rPr lang="zh-CN" altLang="en-US" sz="2800" b="1" dirty="0">
                <a:solidFill>
                  <a:schemeClr val="tx1"/>
                </a:solidFill>
                <a:latin typeface="黑体" panose="02010609060101010101" pitchFamily="49" charset="-122"/>
                <a:ea typeface="黑体" panose="02010609060101010101" pitchFamily="49" charset="-122"/>
              </a:rPr>
              <a:t>线性码、非线性码</a:t>
            </a:r>
            <a:endParaRPr lang="zh-CN" altLang="en-US" sz="2800" b="1" dirty="0">
              <a:latin typeface="黑体" panose="02010609060101010101" pitchFamily="49" charset="-122"/>
              <a:ea typeface="黑体" panose="02010609060101010101" pitchFamily="49" charset="-122"/>
            </a:endParaRPr>
          </a:p>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纠正错误的类型：</a:t>
            </a:r>
            <a:r>
              <a:rPr lang="zh-CN" altLang="en-US" sz="2800" b="1" dirty="0">
                <a:solidFill>
                  <a:schemeClr val="tx1"/>
                </a:solidFill>
                <a:latin typeface="黑体" panose="02010609060101010101" pitchFamily="49" charset="-122"/>
                <a:ea typeface="黑体" panose="02010609060101010101" pitchFamily="49" charset="-122"/>
              </a:rPr>
              <a:t>纠随机错误码、纠突发错误码、纠同步错误码</a:t>
            </a:r>
            <a:endParaRPr lang="zh-CN" altLang="en-US" sz="2800" b="1" dirty="0">
              <a:latin typeface="黑体" panose="02010609060101010101" pitchFamily="49" charset="-122"/>
              <a:ea typeface="黑体" panose="02010609060101010101" pitchFamily="49" charset="-122"/>
            </a:endParaRPr>
          </a:p>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码元的取值：</a:t>
            </a:r>
            <a:r>
              <a:rPr lang="zh-CN" altLang="en-US" sz="2800" b="1" dirty="0">
                <a:solidFill>
                  <a:schemeClr val="tx1"/>
                </a:solidFill>
                <a:latin typeface="黑体" panose="02010609060101010101" pitchFamily="49" charset="-122"/>
                <a:ea typeface="黑体" panose="02010609060101010101" pitchFamily="49" charset="-122"/>
              </a:rPr>
              <a:t>二进制码、多进制码</a:t>
            </a:r>
            <a:endParaRPr lang="zh-CN" altLang="en-US" sz="2800" b="1" dirty="0">
              <a:latin typeface="黑体" panose="02010609060101010101" pitchFamily="49" charset="-122"/>
              <a:ea typeface="黑体" panose="02010609060101010101" pitchFamily="49" charset="-122"/>
            </a:endParaRPr>
          </a:p>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码字的循环结构：</a:t>
            </a:r>
            <a:r>
              <a:rPr lang="zh-CN" altLang="en-US" sz="2800" b="1" dirty="0">
                <a:solidFill>
                  <a:schemeClr val="tx1"/>
                </a:solidFill>
                <a:latin typeface="黑体" panose="02010609060101010101" pitchFamily="49" charset="-122"/>
                <a:ea typeface="黑体" panose="02010609060101010101" pitchFamily="49" charset="-122"/>
              </a:rPr>
              <a:t>循环码和非循环码</a:t>
            </a:r>
            <a:endParaRPr lang="zh-CN" altLang="en-US" sz="2800" b="1" dirty="0">
              <a:latin typeface="黑体" panose="02010609060101010101" pitchFamily="49" charset="-122"/>
              <a:ea typeface="黑体" panose="02010609060101010101" pitchFamily="49" charset="-122"/>
            </a:endParaRPr>
          </a:p>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构造码的数学方法：</a:t>
            </a:r>
            <a:r>
              <a:rPr lang="zh-CN" altLang="en-US" sz="2800" b="1" dirty="0">
                <a:solidFill>
                  <a:schemeClr val="tx1"/>
                </a:solidFill>
                <a:latin typeface="黑体" panose="02010609060101010101" pitchFamily="49" charset="-122"/>
                <a:ea typeface="黑体" panose="02010609060101010101" pitchFamily="49" charset="-122"/>
              </a:rPr>
              <a:t>代数码、几何码、算术码</a:t>
            </a:r>
            <a:endParaRPr lang="zh-CN" altLang="en-US" sz="2800" b="1" dirty="0">
              <a:latin typeface="黑体" panose="02010609060101010101" pitchFamily="49" charset="-122"/>
              <a:ea typeface="黑体" panose="02010609060101010101" pitchFamily="49" charset="-122"/>
            </a:endParaRPr>
          </a:p>
          <a:p>
            <a:pPr>
              <a:buClr>
                <a:srgbClr val="000000"/>
              </a:buClr>
            </a:pPr>
            <a:r>
              <a:rPr lang="zh-CN" altLang="en-US" sz="2800" b="1" dirty="0">
                <a:solidFill>
                  <a:srgbClr val="FF0000"/>
                </a:solidFill>
                <a:latin typeface="黑体" panose="02010609060101010101" pitchFamily="49" charset="-122"/>
                <a:ea typeface="黑体" panose="02010609060101010101" pitchFamily="49" charset="-122"/>
              </a:rPr>
              <a:t>码字信息组的结构：</a:t>
            </a:r>
            <a:r>
              <a:rPr lang="zh-CN" altLang="en-US" sz="2800" b="1" dirty="0">
                <a:solidFill>
                  <a:schemeClr val="tx1"/>
                </a:solidFill>
                <a:latin typeface="黑体" panose="02010609060101010101" pitchFamily="49" charset="-122"/>
                <a:ea typeface="黑体" panose="02010609060101010101" pitchFamily="49" charset="-122"/>
              </a:rPr>
              <a:t>系统码和非系统码</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随机错误</a:t>
            </a:r>
          </a:p>
        </p:txBody>
      </p:sp>
      <p:sp>
        <p:nvSpPr>
          <p:cNvPr id="53250" name="矩形 177154"/>
          <p:cNvSpPr>
            <a:spLocks noRot="1"/>
          </p:cNvSpPr>
          <p:nvPr/>
        </p:nvSpPr>
        <p:spPr>
          <a:xfrm>
            <a:off x="325120" y="1020445"/>
            <a:ext cx="8312150" cy="4105275"/>
          </a:xfrm>
          <a:prstGeom prst="rect">
            <a:avLst/>
          </a:prstGeom>
          <a:noFill/>
          <a:ln w="9525">
            <a:noFill/>
          </a:ln>
        </p:spPr>
        <p:txBody>
          <a:bodyPr anchor="t" anchorCtr="0"/>
          <a:lstStyle/>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随机错误</a:t>
            </a:r>
            <a:r>
              <a:rPr lang="zh-CN" altLang="en-US" sz="2800" b="1" dirty="0">
                <a:solidFill>
                  <a:srgbClr val="FF0000"/>
                </a:solidFill>
                <a:latin typeface="Arial" panose="020B0604020202020204" pitchFamily="34" charset="0"/>
                <a:ea typeface="黑体" panose="02010609060101010101" pitchFamily="49" charset="-122"/>
              </a:rPr>
              <a:t>：</a:t>
            </a:r>
            <a:r>
              <a:rPr lang="zh-CN" altLang="en-US" sz="2800" b="1" dirty="0">
                <a:latin typeface="Arial" panose="020B0604020202020204" pitchFamily="34" charset="0"/>
                <a:ea typeface="黑体" panose="02010609060101010101" pitchFamily="49" charset="-122"/>
              </a:rPr>
              <a:t>接收序列中的传输错误是随机出现的</a:t>
            </a: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随机错误信道</a:t>
            </a:r>
            <a:r>
              <a:rPr lang="zh-CN" altLang="en-US" sz="2800" b="1" dirty="0">
                <a:solidFill>
                  <a:srgbClr val="FF0000"/>
                </a:solidFill>
                <a:ea typeface="黑体" panose="02010609060101010101" pitchFamily="49" charset="-122"/>
                <a:sym typeface="+mn-ea"/>
              </a:rPr>
              <a:t>：</a:t>
            </a:r>
            <a:r>
              <a:rPr lang="zh-CN" altLang="en-US" sz="2800" b="1" dirty="0" err="1">
                <a:latin typeface="Arial" panose="020B0604020202020204" pitchFamily="34" charset="0"/>
                <a:ea typeface="黑体" panose="02010609060101010101" pitchFamily="49" charset="-122"/>
              </a:rPr>
              <a:t>这样的信道称为随机错误信道</a:t>
            </a:r>
            <a:endParaRPr lang="zh-CN" altLang="en-US" sz="2800" b="1">
              <a:latin typeface="Arial" panose="020B0604020202020204" pitchFamily="34" charset="0"/>
              <a:ea typeface="黑体" panose="02010609060101010101" pitchFamily="49" charset="-122"/>
            </a:endParaRP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latin typeface="Arial" panose="020B0604020202020204" pitchFamily="34" charset="0"/>
                <a:ea typeface="黑体" panose="02010609060101010101" pitchFamily="49" charset="-122"/>
              </a:rPr>
              <a:t>常见于无记忆信道中，因为噪声随机独立的影响每个传输信号</a:t>
            </a:r>
            <a:endParaRPr lang="zh-CN" altLang="en-US" sz="2800" b="1">
              <a:latin typeface="Arial" panose="020B0604020202020204" pitchFamily="34" charset="0"/>
              <a:ea typeface="黑体" panose="02010609060101010101" pitchFamily="49" charset="-122"/>
            </a:endParaRP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latin typeface="Arial" panose="020B0604020202020204" pitchFamily="34" charset="0"/>
                <a:ea typeface="黑体" panose="02010609060101010101" pitchFamily="49" charset="-122"/>
              </a:rPr>
              <a:t>深空通信和卫星通信信道都是典型的随机错误信道</a:t>
            </a:r>
            <a:endParaRPr lang="zh-CN" altLang="en-US" sz="2800" b="1">
              <a:latin typeface="Arial" panose="020B0604020202020204" pitchFamily="34" charset="0"/>
              <a:ea typeface="黑体" panose="02010609060101010101" pitchFamily="49" charset="-122"/>
            </a:endParaRP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纠随机错误码</a:t>
            </a:r>
            <a:r>
              <a:rPr lang="zh-CN" altLang="en-US" sz="2800" b="1" dirty="0">
                <a:solidFill>
                  <a:srgbClr val="FF0000"/>
                </a:solidFill>
                <a:ea typeface="黑体" panose="02010609060101010101" pitchFamily="49" charset="-122"/>
                <a:sym typeface="+mn-ea"/>
              </a:rPr>
              <a:t>：</a:t>
            </a:r>
            <a:r>
              <a:rPr lang="zh-CN" altLang="en-US" sz="2800" b="1" dirty="0" err="1">
                <a:latin typeface="Arial" panose="020B0604020202020204" pitchFamily="34" charset="0"/>
                <a:ea typeface="黑体" panose="02010609060101010101" pitchFamily="49" charset="-122"/>
              </a:rPr>
              <a:t>为纠正随机错误而设计的码称为纠随机错误码</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突发错误</a:t>
            </a:r>
          </a:p>
        </p:txBody>
      </p:sp>
      <p:sp>
        <p:nvSpPr>
          <p:cNvPr id="53250" name="矩形 177154"/>
          <p:cNvSpPr>
            <a:spLocks noRot="1"/>
          </p:cNvSpPr>
          <p:nvPr/>
        </p:nvSpPr>
        <p:spPr>
          <a:xfrm>
            <a:off x="325120" y="1020445"/>
            <a:ext cx="8312150" cy="4998720"/>
          </a:xfrm>
          <a:prstGeom prst="rect">
            <a:avLst/>
          </a:prstGeom>
          <a:noFill/>
          <a:ln w="9525">
            <a:noFill/>
          </a:ln>
        </p:spPr>
        <p:txBody>
          <a:bodyPr anchor="t" anchorCtr="0"/>
          <a:lstStyle/>
          <a:p>
            <a:pPr marL="457200" indent="-457200">
              <a:lnSpc>
                <a:spcPct val="13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sym typeface="+mn-ea"/>
              </a:rPr>
              <a:t>突发错误的例子：</a:t>
            </a:r>
            <a:r>
              <a:rPr lang="zh-CN" altLang="en-US" sz="2800" b="1" dirty="0">
                <a:latin typeface="黑体" panose="02010609060101010101" pitchFamily="49" charset="-122"/>
                <a:ea typeface="黑体" panose="02010609060101010101" pitchFamily="49" charset="-122"/>
                <a:sym typeface="+mn-ea"/>
              </a:rPr>
              <a:t>无线通信</a:t>
            </a:r>
            <a:r>
              <a:rPr lang="en-US" altLang="zh-CN" sz="2800" b="1">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由多径传输引起的信号衰落造成的错误</a:t>
            </a:r>
            <a:r>
              <a:rPr lang="en-US" altLang="zh-CN" sz="2800" b="1">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，有线和电缆传输</a:t>
            </a:r>
            <a:r>
              <a:rPr lang="en-US" altLang="zh-CN" sz="2800" b="1">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开关脉冲和串话的影响</a:t>
            </a:r>
            <a:r>
              <a:rPr lang="en-US" altLang="zh-CN" sz="2800" b="1">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，磁带记录</a:t>
            </a:r>
            <a:r>
              <a:rPr lang="en-US" altLang="zh-CN" sz="2800" b="1">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sym typeface="+mn-ea"/>
              </a:rPr>
              <a:t>涂层缺损和灰尘引起的带脱落</a:t>
            </a:r>
            <a:r>
              <a:rPr lang="en-US" altLang="zh-CN" sz="2800" b="1">
                <a:latin typeface="黑体" panose="02010609060101010101" pitchFamily="49" charset="-122"/>
                <a:ea typeface="黑体" panose="02010609060101010101" pitchFamily="49" charset="-122"/>
                <a:sym typeface="+mn-ea"/>
              </a:rPr>
              <a:t>)</a:t>
            </a:r>
          </a:p>
          <a:p>
            <a:pPr marL="457200" indent="-457200">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纠突发错误码</a:t>
            </a:r>
            <a:r>
              <a:rPr lang="zh-CN" altLang="en-US" sz="2800" b="1" dirty="0">
                <a:solidFill>
                  <a:srgbClr val="FF0000"/>
                </a:solidFill>
                <a:ea typeface="黑体" panose="02010609060101010101" pitchFamily="49" charset="-122"/>
                <a:sym typeface="+mn-ea"/>
              </a:rPr>
              <a:t>：</a:t>
            </a:r>
            <a:r>
              <a:rPr lang="zh-CN" altLang="en-US" sz="2800" b="1" dirty="0" err="1">
                <a:latin typeface="Arial" panose="020B0604020202020204" pitchFamily="34" charset="0"/>
                <a:ea typeface="黑体" panose="02010609060101010101" pitchFamily="49" charset="-122"/>
              </a:rPr>
              <a:t>为纠正突发错误而设计的码称为纠突发错误码</a:t>
            </a:r>
          </a:p>
          <a:p>
            <a:pPr marL="457200" indent="-457200">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latin typeface="Arial" panose="020B0604020202020204" pitchFamily="34" charset="0"/>
                <a:ea typeface="黑体" panose="02010609060101010101" pitchFamily="49" charset="-122"/>
              </a:rPr>
              <a:t>组合错误信道：</a:t>
            </a:r>
            <a:r>
              <a:rPr lang="zh-CN" altLang="en-US" sz="2800" b="1" dirty="0" err="1">
                <a:latin typeface="Arial" panose="020B0604020202020204" pitchFamily="34" charset="0"/>
                <a:ea typeface="黑体" panose="02010609060101010101" pitchFamily="49" charset="-122"/>
              </a:rPr>
              <a:t>两种错误都包含的信道</a:t>
            </a:r>
          </a:p>
          <a:p>
            <a:pPr marL="457200" indent="-457200">
              <a:lnSpc>
                <a:spcPct val="130000"/>
              </a:lnSpc>
              <a:spcBef>
                <a:spcPts val="0"/>
              </a:spcBef>
              <a:buClr>
                <a:srgbClr val="000000"/>
              </a:buClr>
              <a:buSzPct val="65000"/>
              <a:buFont typeface="Wingdings" panose="05000000000000000000" charset="0"/>
              <a:buChar char="Ø"/>
            </a:pPr>
            <a:r>
              <a:rPr lang="zh-CN" altLang="en-US" sz="2800" b="1" dirty="0" err="1">
                <a:solidFill>
                  <a:srgbClr val="FF0000"/>
                </a:solidFill>
                <a:ea typeface="黑体" panose="02010609060101010101" pitchFamily="49" charset="-122"/>
                <a:sym typeface="+mn-ea"/>
              </a:rPr>
              <a:t>纠突发和随机错误码：</a:t>
            </a:r>
            <a:r>
              <a:rPr lang="zh-CN" altLang="en-US" sz="2800" b="1" dirty="0" err="1">
                <a:latin typeface="Arial" panose="020B0604020202020204" pitchFamily="34" charset="0"/>
                <a:ea typeface="黑体" panose="02010609060101010101" pitchFamily="49" charset="-122"/>
              </a:rPr>
              <a:t>为纠正这类信道错误而设计的码称为</a:t>
            </a:r>
            <a:r>
              <a:rPr lang="zh-CN" altLang="en-US" sz="2800" b="1" dirty="0" err="1">
                <a:solidFill>
                  <a:schemeClr val="tx1"/>
                </a:solidFill>
                <a:latin typeface="Arial" panose="020B0604020202020204" pitchFamily="34" charset="0"/>
                <a:ea typeface="黑体" panose="02010609060101010101" pitchFamily="49" charset="-122"/>
              </a:rPr>
              <a:t>纠突发和随机错误码</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sz="2800">
                <a:latin typeface="Times New Roman" panose="02020603050405020304" pitchFamily="18" charset="0"/>
                <a:ea typeface="黑体" panose="02010609060101010101" pitchFamily="49" charset="-122"/>
                <a:cs typeface="Times New Roman" panose="02020603050405020304" pitchFamily="18" charset="0"/>
                <a:sym typeface="+mn-ea"/>
              </a:rPr>
              <a:t>正交振幅</a:t>
            </a:r>
            <a:r>
              <a:rPr lang="en-US" sz="2800">
                <a:latin typeface="Times New Roman" panose="02020603050405020304" pitchFamily="18" charset="0"/>
                <a:ea typeface="黑体" panose="02010609060101010101" pitchFamily="49" charset="-122"/>
                <a:cs typeface="Times New Roman" panose="02020603050405020304" pitchFamily="18" charset="0"/>
                <a:sym typeface="+mn-ea"/>
              </a:rPr>
              <a:t>(QAM)</a:t>
            </a:r>
            <a:r>
              <a:rPr sz="2800">
                <a:latin typeface="Times New Roman" panose="02020603050405020304" pitchFamily="18" charset="0"/>
                <a:ea typeface="黑体" panose="02010609060101010101" pitchFamily="49" charset="-122"/>
                <a:cs typeface="Times New Roman" panose="02020603050405020304" pitchFamily="18" charset="0"/>
                <a:sym typeface="+mn-ea"/>
              </a:rPr>
              <a:t>调制</a:t>
            </a:r>
          </a:p>
        </p:txBody>
      </p:sp>
      <p:sp>
        <p:nvSpPr>
          <p:cNvPr id="45058" name="文本占位符 163842"/>
          <p:cNvSpPr>
            <a:spLocks noGrp="1" noRot="1"/>
          </p:cNvSpPr>
          <p:nvPr>
            <p:ph type="body" sz="half" idx="1"/>
          </p:nvPr>
        </p:nvSpPr>
        <p:spPr>
          <a:xfrm>
            <a:off x="215265" y="929005"/>
            <a:ext cx="8535035" cy="5480685"/>
          </a:xfrm>
        </p:spPr>
        <p:txBody>
          <a:bodyPr anchor="t" anchorCtr="0"/>
          <a:lstStyle/>
          <a:p>
            <a:pPr algn="just" latinLnBrk="0">
              <a:lnSpc>
                <a:spcPct val="110000"/>
              </a:lnSpc>
              <a:spcBef>
                <a:spcPts val="0"/>
              </a:spcBef>
              <a:spcAft>
                <a:spcPts val="0"/>
              </a:spcAft>
              <a:buClr>
                <a:srgbClr val="000000"/>
              </a:buClr>
              <a:buSzPct val="65000"/>
              <a:buFont typeface="Wingdings" panose="05000000000000000000" pitchFamily="2" charset="2"/>
            </a:pPr>
            <a:r>
              <a:rPr lang="zh-CN" altLang="en-US" sz="2400" b="1" dirty="0">
                <a:solidFill>
                  <a:srgbClr val="FF0000"/>
                </a:solidFill>
                <a:latin typeface="Times New Roman" panose="02020603050405020304" pitchFamily="18" charset="0"/>
                <a:ea typeface="黑体" panose="02010609060101010101" pitchFamily="49" charset="-122"/>
              </a:rPr>
              <a:t>调制的原理：</a:t>
            </a:r>
            <a:r>
              <a:rPr lang="zh-CN" altLang="en-US" sz="2400" b="1" dirty="0">
                <a:solidFill>
                  <a:schemeClr val="tx1"/>
                </a:solidFill>
                <a:latin typeface="黑体" panose="02010609060101010101" pitchFamily="49" charset="-122"/>
                <a:ea typeface="黑体" panose="02010609060101010101" pitchFamily="49" charset="-122"/>
              </a:rPr>
              <a:t>发送数据在编码器内被分成两路，各为原来信号的</a:t>
            </a:r>
            <a:r>
              <a:rPr lang="en-US" altLang="zh-CN" sz="2400" b="1">
                <a:solidFill>
                  <a:schemeClr val="tx1"/>
                </a:solidFill>
                <a:latin typeface="Times New Roman" panose="02020603050405020304" pitchFamily="18" charset="0"/>
                <a:ea typeface="黑体" panose="02010609060101010101" pitchFamily="49" charset="-122"/>
              </a:rPr>
              <a:t>1/2</a:t>
            </a:r>
            <a:r>
              <a:rPr lang="zh-CN" altLang="en-US" sz="2400" b="1" dirty="0">
                <a:solidFill>
                  <a:schemeClr val="tx1"/>
                </a:solidFill>
                <a:latin typeface="黑体" panose="02010609060101010101" pitchFamily="49" charset="-122"/>
                <a:ea typeface="黑体" panose="02010609060101010101" pitchFamily="49" charset="-122"/>
              </a:rPr>
              <a:t>，然后分别与一对正交调制分量相乘，求和后输出。接收端完成相反过程，正交解调出两个相反码流，均衡器补偿由信道引起的失真，判决器识别复数信号并映射回原来的二进制信号</a:t>
            </a:r>
          </a:p>
          <a:p>
            <a:pPr algn="just" latinLnBrk="0">
              <a:lnSpc>
                <a:spcPct val="110000"/>
              </a:lnSpc>
              <a:spcBef>
                <a:spcPts val="0"/>
              </a:spcBef>
              <a:spcAft>
                <a:spcPts val="0"/>
              </a:spcAft>
              <a:buClr>
                <a:srgbClr val="000000"/>
              </a:buClr>
              <a:buSzPct val="65000"/>
              <a:buFont typeface="Wingdings" panose="05000000000000000000" pitchFamily="2" charset="2"/>
            </a:pPr>
            <a:r>
              <a:rPr lang="zh-CN" altLang="en-US" sz="2400" b="1" dirty="0">
                <a:solidFill>
                  <a:srgbClr val="FF0000"/>
                </a:solidFill>
                <a:ea typeface="黑体" panose="02010609060101010101" pitchFamily="49" charset="-122"/>
                <a:sym typeface="+mn-ea"/>
              </a:rPr>
              <a:t>幅度、相位联合调制：</a:t>
            </a:r>
            <a:r>
              <a:rPr lang="zh-CN" altLang="en-US" sz="2400" b="1" dirty="0">
                <a:solidFill>
                  <a:schemeClr val="tx1"/>
                </a:solidFill>
                <a:ea typeface="黑体" panose="02010609060101010101" pitchFamily="49" charset="-122"/>
                <a:sym typeface="+mn-ea"/>
              </a:rPr>
              <a:t>在最小距离相同的条件下可实现更高的频带利用率</a:t>
            </a:r>
          </a:p>
          <a:p>
            <a:pPr algn="just" latinLnBrk="0">
              <a:lnSpc>
                <a:spcPct val="110000"/>
              </a:lnSpc>
              <a:spcBef>
                <a:spcPts val="0"/>
              </a:spcBef>
              <a:spcAft>
                <a:spcPts val="0"/>
              </a:spcAft>
              <a:buClr>
                <a:srgbClr val="000000"/>
              </a:buClr>
              <a:buSzPct val="65000"/>
              <a:buFont typeface="Wingdings" panose="05000000000000000000" pitchFamily="2" charset="2"/>
            </a:pPr>
            <a:r>
              <a:rPr lang="zh-CN" altLang="en-US" sz="2400" b="1" dirty="0">
                <a:solidFill>
                  <a:schemeClr val="tx1"/>
                </a:solidFill>
                <a:ea typeface="黑体" panose="02010609060101010101" pitchFamily="49" charset="-122"/>
                <a:sym typeface="+mn-ea"/>
              </a:rPr>
              <a:t>样点数目越多，传输效率越高。</a:t>
            </a:r>
            <a:r>
              <a:rPr lang="en-US" altLang="zh-CN" sz="2400" b="1">
                <a:solidFill>
                  <a:schemeClr val="tx1"/>
                </a:solidFill>
                <a:ea typeface="黑体" panose="02010609060101010101" pitchFamily="49" charset="-122"/>
                <a:sym typeface="+mn-ea"/>
              </a:rPr>
              <a:t>QAM</a:t>
            </a:r>
            <a:r>
              <a:rPr lang="zh-CN" altLang="en-US" sz="2400" b="1" dirty="0">
                <a:solidFill>
                  <a:schemeClr val="tx1"/>
                </a:solidFill>
                <a:ea typeface="黑体" panose="02010609060101010101" pitchFamily="49" charset="-122"/>
                <a:sym typeface="+mn-ea"/>
              </a:rPr>
              <a:t>最高已达到</a:t>
            </a:r>
            <a:r>
              <a:rPr lang="en-US" altLang="zh-CN" sz="2400" b="1">
                <a:solidFill>
                  <a:schemeClr val="tx1"/>
                </a:solidFill>
                <a:ea typeface="黑体" panose="02010609060101010101" pitchFamily="49" charset="-122"/>
                <a:sym typeface="+mn-ea"/>
              </a:rPr>
              <a:t>1024-QAM(1024</a:t>
            </a:r>
            <a:r>
              <a:rPr lang="zh-CN" altLang="en-US" sz="2400" b="1" dirty="0">
                <a:solidFill>
                  <a:schemeClr val="tx1"/>
                </a:solidFill>
                <a:ea typeface="黑体" panose="02010609060101010101" pitchFamily="49" charset="-122"/>
                <a:sym typeface="+mn-ea"/>
              </a:rPr>
              <a:t>个样点</a:t>
            </a:r>
            <a:r>
              <a:rPr lang="en-US" altLang="zh-CN" sz="2400" b="1">
                <a:solidFill>
                  <a:schemeClr val="tx1"/>
                </a:solidFill>
                <a:ea typeface="黑体" panose="02010609060101010101" pitchFamily="49" charset="-122"/>
                <a:sym typeface="+mn-ea"/>
              </a:rPr>
              <a:t>) </a:t>
            </a:r>
            <a:r>
              <a:rPr lang="zh-CN" altLang="en-US" sz="2400" b="1" dirty="0">
                <a:solidFill>
                  <a:schemeClr val="tx1"/>
                </a:solidFill>
                <a:ea typeface="黑体" panose="02010609060101010101" pitchFamily="49" charset="-122"/>
                <a:sym typeface="+mn-ea"/>
              </a:rPr>
              <a:t>，</a:t>
            </a:r>
          </a:p>
          <a:p>
            <a:pPr algn="just" latinLnBrk="0">
              <a:lnSpc>
                <a:spcPct val="110000"/>
              </a:lnSpc>
              <a:spcBef>
                <a:spcPts val="0"/>
              </a:spcBef>
              <a:spcAft>
                <a:spcPts val="0"/>
              </a:spcAft>
              <a:buClr>
                <a:srgbClr val="000000"/>
              </a:buClr>
              <a:buSzPct val="65000"/>
              <a:buFont typeface="Wingdings" panose="05000000000000000000" pitchFamily="2" charset="2"/>
            </a:pPr>
            <a:r>
              <a:rPr lang="zh-CN" altLang="en-US" sz="2400" b="1" dirty="0">
                <a:solidFill>
                  <a:srgbClr val="FF0000"/>
                </a:solidFill>
                <a:ea typeface="黑体" panose="02010609060101010101" pitchFamily="49" charset="-122"/>
                <a:sym typeface="+mn-ea"/>
              </a:rPr>
              <a:t>举例：</a:t>
            </a:r>
            <a:r>
              <a:rPr lang="zh-CN" altLang="en-US" sz="2400" b="1" dirty="0">
                <a:solidFill>
                  <a:schemeClr val="tx1"/>
                </a:solidFill>
                <a:ea typeface="黑体" panose="02010609060101010101" pitchFamily="49" charset="-122"/>
                <a:sym typeface="+mn-ea"/>
              </a:rPr>
              <a:t>具有</a:t>
            </a:r>
            <a:r>
              <a:rPr lang="en-US" altLang="zh-CN" sz="2400" b="1">
                <a:solidFill>
                  <a:schemeClr val="tx1"/>
                </a:solidFill>
                <a:ea typeface="黑体" panose="02010609060101010101" pitchFamily="49" charset="-122"/>
                <a:sym typeface="+mn-ea"/>
              </a:rPr>
              <a:t>16</a:t>
            </a:r>
            <a:r>
              <a:rPr lang="zh-CN" altLang="en-US" sz="2400" b="1" dirty="0">
                <a:solidFill>
                  <a:schemeClr val="tx1"/>
                </a:solidFill>
                <a:ea typeface="黑体" panose="02010609060101010101" pitchFamily="49" charset="-122"/>
                <a:sym typeface="+mn-ea"/>
              </a:rPr>
              <a:t>个样点的</a:t>
            </a:r>
            <a:r>
              <a:rPr lang="en-US" altLang="zh-CN" sz="2400" b="1">
                <a:solidFill>
                  <a:schemeClr val="tx1"/>
                </a:solidFill>
                <a:ea typeface="黑体" panose="02010609060101010101" pitchFamily="49" charset="-122"/>
                <a:sym typeface="+mn-ea"/>
              </a:rPr>
              <a:t>16-QAM</a:t>
            </a:r>
            <a:r>
              <a:rPr lang="zh-CN" altLang="en-US" sz="2400" b="1" dirty="0">
                <a:solidFill>
                  <a:schemeClr val="tx1"/>
                </a:solidFill>
                <a:ea typeface="黑体" panose="02010609060101010101" pitchFamily="49" charset="-122"/>
                <a:sym typeface="+mn-ea"/>
              </a:rPr>
              <a:t>信号，每个样点表示一种矢量状态，即有</a:t>
            </a:r>
            <a:r>
              <a:rPr lang="en-US" altLang="zh-CN" sz="2400" b="1">
                <a:solidFill>
                  <a:schemeClr val="tx1"/>
                </a:solidFill>
                <a:ea typeface="黑体" panose="02010609060101010101" pitchFamily="49" charset="-122"/>
                <a:sym typeface="+mn-ea"/>
              </a:rPr>
              <a:t>16</a:t>
            </a:r>
            <a:r>
              <a:rPr lang="zh-CN" altLang="en-US" sz="2400" b="1" dirty="0">
                <a:solidFill>
                  <a:schemeClr val="tx1"/>
                </a:solidFill>
                <a:ea typeface="黑体" panose="02010609060101010101" pitchFamily="49" charset="-122"/>
                <a:sym typeface="+mn-ea"/>
              </a:rPr>
              <a:t>态，规定了</a:t>
            </a:r>
            <a:r>
              <a:rPr lang="en-US" altLang="zh-CN" sz="2400" b="1">
                <a:solidFill>
                  <a:schemeClr val="tx1"/>
                </a:solidFill>
                <a:ea typeface="黑体" panose="02010609060101010101" pitchFamily="49" charset="-122"/>
                <a:sym typeface="+mn-ea"/>
              </a:rPr>
              <a:t>16</a:t>
            </a:r>
            <a:r>
              <a:rPr lang="zh-CN" altLang="en-US" sz="2400" b="1" dirty="0">
                <a:solidFill>
                  <a:schemeClr val="tx1"/>
                </a:solidFill>
                <a:ea typeface="黑体" panose="02010609060101010101" pitchFamily="49" charset="-122"/>
                <a:sym typeface="+mn-ea"/>
              </a:rPr>
              <a:t>种载波和相位的组合。由于每</a:t>
            </a:r>
            <a:r>
              <a:rPr lang="en-US" altLang="zh-CN" sz="2400" b="1">
                <a:solidFill>
                  <a:schemeClr val="tx1"/>
                </a:solidFill>
                <a:ea typeface="黑体" panose="02010609060101010101" pitchFamily="49" charset="-122"/>
                <a:sym typeface="+mn-ea"/>
              </a:rPr>
              <a:t>4</a:t>
            </a:r>
            <a:r>
              <a:rPr lang="zh-CN" altLang="en-US" sz="2400" b="1" dirty="0">
                <a:solidFill>
                  <a:schemeClr val="tx1"/>
                </a:solidFill>
                <a:ea typeface="黑体" panose="02010609060101010101" pitchFamily="49" charset="-122"/>
                <a:sym typeface="+mn-ea"/>
              </a:rPr>
              <a:t>位二进制数规定了</a:t>
            </a:r>
            <a:r>
              <a:rPr lang="en-US" altLang="zh-CN" sz="2400" b="1">
                <a:solidFill>
                  <a:schemeClr val="tx1"/>
                </a:solidFill>
                <a:ea typeface="黑体" panose="02010609060101010101" pitchFamily="49" charset="-122"/>
                <a:sym typeface="+mn-ea"/>
              </a:rPr>
              <a:t>16</a:t>
            </a:r>
            <a:r>
              <a:rPr lang="zh-CN" altLang="en-US" sz="2400" b="1" dirty="0">
                <a:solidFill>
                  <a:schemeClr val="tx1"/>
                </a:solidFill>
                <a:ea typeface="黑体" panose="02010609060101010101" pitchFamily="49" charset="-122"/>
                <a:sym typeface="+mn-ea"/>
              </a:rPr>
              <a:t>态中的一态，所以</a:t>
            </a:r>
            <a:r>
              <a:rPr lang="en-US" altLang="zh-CN" sz="2400" b="1">
                <a:solidFill>
                  <a:schemeClr val="tx1"/>
                </a:solidFill>
                <a:ea typeface="黑体" panose="02010609060101010101" pitchFamily="49" charset="-122"/>
                <a:sym typeface="+mn-ea"/>
              </a:rPr>
              <a:t>16-QAM</a:t>
            </a:r>
            <a:r>
              <a:rPr lang="zh-CN" altLang="en-US" sz="2400" b="1" dirty="0">
                <a:solidFill>
                  <a:schemeClr val="tx1"/>
                </a:solidFill>
                <a:ea typeface="黑体" panose="02010609060101010101" pitchFamily="49" charset="-122"/>
                <a:sym typeface="+mn-ea"/>
              </a:rPr>
              <a:t>的每个符号和周期传送</a:t>
            </a:r>
            <a:r>
              <a:rPr lang="en-US" altLang="zh-CN" sz="2400" b="1">
                <a:solidFill>
                  <a:schemeClr val="tx1"/>
                </a:solidFill>
                <a:ea typeface="黑体" panose="02010609060101010101" pitchFamily="49" charset="-122"/>
                <a:sym typeface="+mn-ea"/>
              </a:rPr>
              <a:t>4</a:t>
            </a:r>
            <a:r>
              <a:rPr lang="zh-CN" altLang="en-US" sz="2400" b="1" dirty="0">
                <a:solidFill>
                  <a:schemeClr val="tx1"/>
                </a:solidFill>
                <a:ea typeface="黑体" panose="02010609060101010101" pitchFamily="49" charset="-122"/>
                <a:sym typeface="+mn-ea"/>
              </a:rPr>
              <a:t>比特</a:t>
            </a:r>
            <a:endParaRPr lang="zh-CN" altLang="en-US" sz="2400" b="1"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91489"/>
          <p:cNvSpPr>
            <a:spLocks noGrp="1" noRot="1"/>
          </p:cNvSpPr>
          <p:nvPr>
            <p:ph type="title"/>
          </p:nvPr>
        </p:nvSpPr>
        <p:spPr>
          <a:xfrm>
            <a:off x="4772660" y="104775"/>
            <a:ext cx="4104640"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汉明的编码方法</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2466" name="矩形 191490"/>
          <p:cNvSpPr>
            <a:spLocks noRot="1"/>
          </p:cNvSpPr>
          <p:nvPr/>
        </p:nvSpPr>
        <p:spPr>
          <a:xfrm>
            <a:off x="605790" y="995045"/>
            <a:ext cx="7927340" cy="4709160"/>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发送端：</a:t>
            </a:r>
            <a:r>
              <a:rPr lang="zh-CN" altLang="en-US" sz="2800" b="1" dirty="0">
                <a:latin typeface="黑体" panose="02010609060101010101" pitchFamily="49" charset="-122"/>
                <a:ea typeface="黑体" panose="02010609060101010101" pitchFamily="49" charset="-122"/>
              </a:rPr>
              <a:t>将输入数据每</a:t>
            </a:r>
            <a:r>
              <a:rPr lang="en-US" altLang="zh-CN" sz="2800" b="1">
                <a:latin typeface="Times New Roman" panose="02020603050405020304" pitchFamily="18" charset="0"/>
                <a:ea typeface="黑体" panose="02010609060101010101" pitchFamily="49" charset="-122"/>
              </a:rPr>
              <a:t>4bits</a:t>
            </a:r>
            <a:r>
              <a:rPr lang="zh-CN" altLang="en-US" sz="2800" b="1" dirty="0">
                <a:latin typeface="黑体" panose="02010609060101010101" pitchFamily="49" charset="-122"/>
                <a:ea typeface="黑体" panose="02010609060101010101" pitchFamily="49" charset="-122"/>
              </a:rPr>
              <a:t>分为一组，计算这些信息比特的线性组合，得到</a:t>
            </a:r>
            <a:r>
              <a:rPr lang="en-US" altLang="zh-CN" sz="2800" b="1">
                <a:latin typeface="Times New Roman" panose="02020603050405020304" pitchFamily="18" charset="0"/>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个校验比特，之后将得到的</a:t>
            </a:r>
            <a:r>
              <a:rPr lang="en-US" altLang="zh-CN" sz="2800" b="1">
                <a:latin typeface="Times New Roman" panose="02020603050405020304" pitchFamily="18" charset="0"/>
                <a:ea typeface="黑体" panose="02010609060101010101" pitchFamily="49" charset="-122"/>
              </a:rPr>
              <a:t>7bits</a:t>
            </a:r>
            <a:r>
              <a:rPr lang="zh-CN" altLang="en-US" sz="2800" b="1" dirty="0">
                <a:latin typeface="黑体" panose="02010609060101010101" pitchFamily="49" charset="-122"/>
                <a:ea typeface="黑体" panose="02010609060101010101" pitchFamily="49" charset="-122"/>
              </a:rPr>
              <a:t>送入计算机</a:t>
            </a:r>
          </a:p>
          <a:p>
            <a:pPr marL="533400" indent="-533400">
              <a:spcBef>
                <a:spcPct val="2000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接收端：</a:t>
            </a:r>
            <a:r>
              <a:rPr lang="zh-CN" altLang="en-US" sz="2800" b="1" dirty="0">
                <a:latin typeface="黑体" panose="02010609060101010101" pitchFamily="49" charset="-122"/>
                <a:ea typeface="黑体" panose="02010609060101010101" pitchFamily="49" charset="-122"/>
              </a:rPr>
              <a:t>按照一定的规则读取这些码字，采用一定的算法，不仅能够检测到是否有错误发生，而且能找到发生单个比特错误的位置</a:t>
            </a:r>
          </a:p>
          <a:p>
            <a:pPr marL="533400" indent="-533400">
              <a:spcBef>
                <a:spcPct val="2000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缺点：</a:t>
            </a:r>
            <a:r>
              <a:rPr lang="zh-CN" altLang="en-US" sz="2800" b="1" dirty="0">
                <a:latin typeface="黑体" panose="02010609060101010101" pitchFamily="49" charset="-122"/>
                <a:ea typeface="黑体" panose="02010609060101010101" pitchFamily="49" charset="-122"/>
              </a:rPr>
              <a:t>编码效率较低，每</a:t>
            </a:r>
            <a:r>
              <a:rPr lang="en-US" altLang="zh-CN" sz="2800" b="1">
                <a:latin typeface="Times New Roman" panose="02020603050405020304" pitchFamily="18" charset="0"/>
                <a:ea typeface="黑体" panose="02010609060101010101" pitchFamily="49" charset="-122"/>
              </a:rPr>
              <a:t>4bits</a:t>
            </a:r>
            <a:r>
              <a:rPr lang="zh-CN" altLang="en-US" sz="2800" b="1" dirty="0">
                <a:latin typeface="黑体" panose="02010609060101010101" pitchFamily="49" charset="-122"/>
                <a:ea typeface="黑体" panose="02010609060101010101" pitchFamily="49" charset="-122"/>
              </a:rPr>
              <a:t>编码就需要</a:t>
            </a:r>
            <a:r>
              <a:rPr lang="en-US" altLang="zh-CN" sz="2800" b="1">
                <a:latin typeface="Times New Roman" panose="02020603050405020304" pitchFamily="18" charset="0"/>
                <a:ea typeface="黑体" panose="02010609060101010101" pitchFamily="49" charset="-122"/>
              </a:rPr>
              <a:t>3bits</a:t>
            </a:r>
            <a:r>
              <a:rPr lang="zh-CN" altLang="en-US" sz="2800" b="1" dirty="0">
                <a:latin typeface="黑体" panose="02010609060101010101" pitchFamily="49" charset="-122"/>
                <a:ea typeface="黑体" panose="02010609060101010101" pitchFamily="49" charset="-122"/>
              </a:rPr>
              <a:t>冗余校验信息；每个码组中只能纠正</a:t>
            </a:r>
            <a:r>
              <a:rPr lang="en-US" altLang="zh-CN" sz="2800" b="1">
                <a:latin typeface="Times New Roman" panose="02020603050405020304" pitchFamily="18" charset="0"/>
                <a:ea typeface="黑体" panose="02010609060101010101" pitchFamily="49" charset="-122"/>
              </a:rPr>
              <a:t>1bit</a:t>
            </a:r>
            <a:r>
              <a:rPr lang="zh-CN" altLang="en-US" sz="2800" b="1" dirty="0">
                <a:latin typeface="黑体" panose="02010609060101010101" pitchFamily="49" charset="-122"/>
                <a:ea typeface="黑体" panose="02010609060101010101" pitchFamily="49" charset="-122"/>
              </a:rPr>
              <a:t>的错误</a:t>
            </a:r>
            <a:endParaRPr lang="zh-CN" altLang="en-US" sz="2800" b="1"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193537"/>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格雷码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3490" name="矩形 193538"/>
          <p:cNvSpPr>
            <a:spLocks noRot="1"/>
          </p:cNvSpPr>
          <p:nvPr/>
        </p:nvSpPr>
        <p:spPr>
          <a:xfrm>
            <a:off x="611188" y="1022668"/>
            <a:ext cx="7921625" cy="46815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cs typeface="Times New Roman" panose="02020603050405020304" pitchFamily="18" charset="0"/>
              </a:rPr>
              <a:t>M. </a:t>
            </a:r>
            <a:r>
              <a:rPr lang="en-US" altLang="zh-CN" sz="2800" b="1" err="1">
                <a:latin typeface="Times New Roman" panose="02020603050405020304" pitchFamily="18" charset="0"/>
                <a:ea typeface="黑体" panose="02010609060101010101" pitchFamily="49" charset="-122"/>
                <a:cs typeface="Times New Roman" panose="02020603050405020304" pitchFamily="18" charset="0"/>
              </a:rPr>
              <a:t>Golay</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研究了汉明码的缺点，并提出了两个以他自己名字命名的高性能码字</a:t>
            </a:r>
          </a:p>
          <a:p>
            <a:pPr marL="533400" indent="-533400">
              <a:spcBef>
                <a:spcPct val="2000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二元</a:t>
            </a:r>
            <a:r>
              <a:rPr lang="en-US" altLang="zh-CN" sz="2800" b="1"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Golay</a:t>
            </a: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码：</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将信息比特每</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12</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个分为一组，编码生成</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11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个冗余校验比特，相应的译码算法可以纠正</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个错误</a:t>
            </a:r>
          </a:p>
          <a:p>
            <a:pPr marL="533400" indent="-533400">
              <a:spcBef>
                <a:spcPct val="2000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三元</a:t>
            </a:r>
            <a:r>
              <a:rPr lang="en-US" altLang="zh-CN" sz="2800" b="1"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Golay</a:t>
            </a: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码：</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其操作对象是三元而非二元数字，将每</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6</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个三元符号分为一组，编码生成</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个冗余校验三元符号，这样，由</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11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个三元符号组成的三元</a:t>
            </a:r>
            <a:r>
              <a:rPr lang="en-US" altLang="zh-CN" sz="2800" b="1" err="1">
                <a:latin typeface="Times New Roman" panose="02020603050405020304" pitchFamily="18" charset="0"/>
                <a:ea typeface="黑体" panose="02010609060101010101" pitchFamily="49" charset="-122"/>
                <a:cs typeface="Times New Roman" panose="02020603050405020304" pitchFamily="18" charset="0"/>
              </a:rPr>
              <a:t>Golay</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码码字可以纠正</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个错误</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无记忆信道</a:t>
            </a:r>
          </a:p>
        </p:txBody>
      </p:sp>
      <p:sp>
        <p:nvSpPr>
          <p:cNvPr id="27650" name="文本占位符 143373"/>
          <p:cNvSpPr>
            <a:spLocks noGrp="1" noRot="1"/>
          </p:cNvSpPr>
          <p:nvPr>
            <p:ph type="body" sz="half" idx="1"/>
          </p:nvPr>
        </p:nvSpPr>
        <p:spPr>
          <a:xfrm>
            <a:off x="302260" y="1068705"/>
            <a:ext cx="8301990" cy="3336290"/>
          </a:xfrm>
        </p:spPr>
        <p:txBody>
          <a:bodyPr anchor="t" anchorCtr="0"/>
          <a:lstStyle/>
          <a:p>
            <a:pPr>
              <a:buClr>
                <a:srgbClr val="000000"/>
              </a:buClr>
              <a:buSzPct val="65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无记忆信道：</a:t>
            </a:r>
            <a:r>
              <a:rPr lang="zh-CN" altLang="en-US" sz="2800" b="1" dirty="0">
                <a:solidFill>
                  <a:schemeClr val="tx1"/>
                </a:solidFill>
                <a:latin typeface="黑体" panose="02010609060101010101" pitchFamily="49" charset="-122"/>
                <a:ea typeface="黑体" panose="02010609060101010101" pitchFamily="49" charset="-122"/>
              </a:rPr>
              <a:t>如果在给定时间间隔上，检测器的输出只与在该时间间隔上传送的信号有关，而与任何前面时间的传送的信号无关，称此信道为无记忆信道</a:t>
            </a:r>
            <a:endParaRPr lang="zh-CN" altLang="en-US" sz="2800" b="1" dirty="0">
              <a:latin typeface="黑体" panose="02010609060101010101" pitchFamily="49" charset="-122"/>
              <a:ea typeface="黑体" panose="02010609060101010101" pitchFamily="49" charset="-122"/>
            </a:endParaRPr>
          </a:p>
          <a:p>
            <a:pPr>
              <a:buClr>
                <a:srgbClr val="000000"/>
              </a:buClr>
              <a:buSzPct val="65000"/>
              <a:buFont typeface="Wingdings" panose="05000000000000000000" pitchFamily="2" charset="2"/>
            </a:pPr>
            <a:endParaRPr lang="zh-CN" altLang="en-US" sz="2800" b="1" dirty="0">
              <a:latin typeface="黑体" panose="02010609060101010101" pitchFamily="49" charset="-122"/>
              <a:ea typeface="黑体" panose="02010609060101010101" pitchFamily="49" charset="-122"/>
            </a:endParaRPr>
          </a:p>
          <a:p>
            <a:pPr>
              <a:buClr>
                <a:srgbClr val="000000"/>
              </a:buClr>
              <a:buSzPct val="65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有记忆信道：</a:t>
            </a:r>
            <a:r>
              <a:rPr lang="zh-CN" altLang="en-US" sz="2800" b="1" dirty="0">
                <a:solidFill>
                  <a:schemeClr val="tx1"/>
                </a:solidFill>
                <a:latin typeface="黑体" panose="02010609060101010101" pitchFamily="49" charset="-122"/>
                <a:ea typeface="黑体" panose="02010609060101010101" pitchFamily="49" charset="-122"/>
              </a:rPr>
              <a:t>一种</a:t>
            </a:r>
            <a:r>
              <a:rPr lang="en-US" altLang="zh-CN" sz="2800" b="1" i="1">
                <a:solidFill>
                  <a:schemeClr val="tx1"/>
                </a:solidFill>
                <a:latin typeface="Times New Roman" panose="02020603050405020304" pitchFamily="18" charset="0"/>
                <a:ea typeface="黑体" panose="02010609060101010101" pitchFamily="49" charset="-122"/>
              </a:rPr>
              <a:t>M</a:t>
            </a:r>
            <a:r>
              <a:rPr lang="zh-CN" altLang="en-US" sz="2800" b="1" dirty="0">
                <a:solidFill>
                  <a:schemeClr val="tx1"/>
                </a:solidFill>
                <a:latin typeface="黑体" panose="02010609060101010101" pitchFamily="49" charset="-122"/>
                <a:ea typeface="黑体" panose="02010609060101010101" pitchFamily="49" charset="-122"/>
              </a:rPr>
              <a:t>元输入、</a:t>
            </a:r>
            <a:r>
              <a:rPr lang="en-US" altLang="zh-CN" sz="2800" b="1" i="1">
                <a:solidFill>
                  <a:schemeClr val="tx1"/>
                </a:solidFill>
                <a:latin typeface="Times New Roman" panose="02020603050405020304" pitchFamily="18" charset="0"/>
                <a:ea typeface="黑体" panose="02010609060101010101" pitchFamily="49" charset="-122"/>
              </a:rPr>
              <a:t>Q</a:t>
            </a:r>
            <a:r>
              <a:rPr lang="zh-CN" altLang="en-US" sz="2800" b="1" dirty="0">
                <a:solidFill>
                  <a:schemeClr val="tx1"/>
                </a:solidFill>
                <a:latin typeface="黑体" panose="02010609060101010101" pitchFamily="49" charset="-122"/>
                <a:ea typeface="黑体" panose="02010609060101010101" pitchFamily="49" charset="-122"/>
              </a:rPr>
              <a:t>元输出的信道模型</a:t>
            </a:r>
          </a:p>
        </p:txBody>
      </p:sp>
      <p:graphicFrame>
        <p:nvGraphicFramePr>
          <p:cNvPr id="3" name="对象 2">
            <a:hlinkClick r:id="" action="ppaction://ole?verb=0"/>
          </p:cNvPr>
          <p:cNvGraphicFramePr>
            <a:graphicFrameLocks noChangeAspect="1"/>
          </p:cNvGraphicFramePr>
          <p:nvPr/>
        </p:nvGraphicFramePr>
        <p:xfrm>
          <a:off x="2291080" y="3083560"/>
          <a:ext cx="4222750" cy="780415"/>
        </p:xfrm>
        <a:graphic>
          <a:graphicData uri="http://schemas.openxmlformats.org/presentationml/2006/ole">
            <mc:AlternateContent xmlns:mc="http://schemas.openxmlformats.org/markup-compatibility/2006">
              <mc:Choice xmlns:v="urn:schemas-microsoft-com:vml" Requires="v">
                <p:oleObj r:id="rId2" imgW="1459865" imgH="292100" progId="Equation.KSEE3">
                  <p:embed/>
                </p:oleObj>
              </mc:Choice>
              <mc:Fallback>
                <p:oleObj r:id="rId2" imgW="1459865" imgH="292100" progId="Equation.KSEE3">
                  <p:embed/>
                  <p:pic>
                    <p:nvPicPr>
                      <p:cNvPr id="0" name="图片 2048"/>
                      <p:cNvPicPr/>
                      <p:nvPr/>
                    </p:nvPicPr>
                    <p:blipFill>
                      <a:blip r:embed="rId3"/>
                      <a:stretch>
                        <a:fillRect/>
                      </a:stretch>
                    </p:blipFill>
                    <p:spPr>
                      <a:xfrm>
                        <a:off x="2291080" y="3083560"/>
                        <a:ext cx="4222750" cy="78041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545715" y="4661535"/>
          <a:ext cx="3967480" cy="1052195"/>
        </p:xfrm>
        <a:graphic>
          <a:graphicData uri="http://schemas.openxmlformats.org/presentationml/2006/ole">
            <mc:AlternateContent xmlns:mc="http://schemas.openxmlformats.org/markup-compatibility/2006">
              <mc:Choice xmlns:v="urn:schemas-microsoft-com:vml" Requires="v">
                <p:oleObj r:id="rId4" imgW="1371600" imgH="393700" progId="Equation.KSEE3">
                  <p:embed/>
                </p:oleObj>
              </mc:Choice>
              <mc:Fallback>
                <p:oleObj r:id="rId4" imgW="1371600" imgH="393700" progId="Equation.KSEE3">
                  <p:embed/>
                  <p:pic>
                    <p:nvPicPr>
                      <p:cNvPr id="0" name="图片 2048"/>
                      <p:cNvPicPr/>
                      <p:nvPr/>
                    </p:nvPicPr>
                    <p:blipFill>
                      <a:blip r:embed="rId5"/>
                      <a:stretch>
                        <a:fillRect/>
                      </a:stretch>
                    </p:blipFill>
                    <p:spPr>
                      <a:xfrm>
                        <a:off x="2545715" y="4661535"/>
                        <a:ext cx="3967480" cy="1052195"/>
                      </a:xfrm>
                      <a:prstGeom prst="rect">
                        <a:avLst/>
                      </a:prstGeom>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94561"/>
          <p:cNvSpPr>
            <a:spLocks noGrp="1" noRot="1"/>
          </p:cNvSpPr>
          <p:nvPr>
            <p:ph type="title"/>
          </p:nvPr>
        </p:nvSpPr>
        <p:spPr>
          <a:xfrm>
            <a:off x="4716145" y="104775"/>
            <a:ext cx="4161155"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Reed-Muller码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4514" name="矩形 194562"/>
          <p:cNvSpPr>
            <a:spLocks noRot="1"/>
          </p:cNvSpPr>
          <p:nvPr/>
        </p:nvSpPr>
        <p:spPr>
          <a:xfrm>
            <a:off x="611188" y="1022668"/>
            <a:ext cx="7921625" cy="46815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在</a:t>
            </a:r>
            <a:r>
              <a:rPr lang="en-US" altLang="zh-CN" sz="2800" b="1" err="1">
                <a:latin typeface="Times New Roman" panose="02020603050405020304" pitchFamily="18" charset="0"/>
                <a:ea typeface="黑体" panose="02010609060101010101" pitchFamily="49" charset="-122"/>
              </a:rPr>
              <a:t>Golay</a:t>
            </a:r>
            <a:r>
              <a:rPr lang="zh-CN" altLang="en-US" sz="2800" b="1" dirty="0">
                <a:latin typeface="黑体" panose="02010609060101010101" pitchFamily="49" charset="-122"/>
                <a:ea typeface="黑体" panose="02010609060101010101" pitchFamily="49" charset="-122"/>
              </a:rPr>
              <a:t>码提出之后，最主要的一类分组码就是</a:t>
            </a:r>
            <a:r>
              <a:rPr lang="en-US" altLang="zh-CN" sz="2800" b="1">
                <a:latin typeface="Times New Roman" panose="02020603050405020304" pitchFamily="18" charset="0"/>
                <a:ea typeface="黑体" panose="02010609060101010101" pitchFamily="49" charset="-122"/>
              </a:rPr>
              <a:t>R-M</a:t>
            </a:r>
            <a:r>
              <a:rPr lang="zh-CN" altLang="en-US" sz="2800" b="1" dirty="0">
                <a:latin typeface="黑体" panose="02010609060101010101" pitchFamily="49" charset="-122"/>
                <a:ea typeface="黑体" panose="02010609060101010101" pitchFamily="49" charset="-122"/>
              </a:rPr>
              <a:t>码</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首先由</a:t>
            </a:r>
            <a:r>
              <a:rPr lang="en-US" altLang="zh-CN" sz="2800" b="1">
                <a:latin typeface="Times New Roman" panose="02020603050405020304" pitchFamily="18" charset="0"/>
                <a:ea typeface="黑体" panose="02010609060101010101" pitchFamily="49" charset="-122"/>
              </a:rPr>
              <a:t>Muller</a:t>
            </a:r>
            <a:r>
              <a:rPr lang="zh-CN" altLang="en-US" sz="2800" b="1" dirty="0">
                <a:latin typeface="黑体" panose="02010609060101010101" pitchFamily="49" charset="-122"/>
                <a:ea typeface="黑体" panose="02010609060101010101" pitchFamily="49" charset="-122"/>
              </a:rPr>
              <a:t>于</a:t>
            </a:r>
            <a:r>
              <a:rPr lang="en-US" altLang="zh-CN" sz="2800" b="1">
                <a:latin typeface="Times New Roman" panose="02020603050405020304" pitchFamily="18" charset="0"/>
                <a:ea typeface="黑体" panose="02010609060101010101" pitchFamily="49" charset="-122"/>
              </a:rPr>
              <a:t>1954</a:t>
            </a:r>
            <a:r>
              <a:rPr lang="zh-CN" altLang="en-US" sz="2800" b="1" dirty="0">
                <a:latin typeface="黑体" panose="02010609060101010101" pitchFamily="49" charset="-122"/>
                <a:ea typeface="黑体" panose="02010609060101010101" pitchFamily="49" charset="-122"/>
              </a:rPr>
              <a:t>年提出，此后</a:t>
            </a:r>
            <a:r>
              <a:rPr lang="en-US" altLang="zh-CN" sz="2800" b="1">
                <a:latin typeface="Times New Roman" panose="02020603050405020304" pitchFamily="18" charset="0"/>
                <a:ea typeface="黑体" panose="02010609060101010101" pitchFamily="49" charset="-122"/>
              </a:rPr>
              <a:t>Reed</a:t>
            </a:r>
            <a:r>
              <a:rPr lang="zh-CN" altLang="en-US" sz="2800" b="1" dirty="0">
                <a:latin typeface="黑体" panose="02010609060101010101" pitchFamily="49" charset="-122"/>
                <a:ea typeface="黑体" panose="02010609060101010101" pitchFamily="49" charset="-122"/>
              </a:rPr>
              <a:t>在</a:t>
            </a:r>
            <a:r>
              <a:rPr lang="en-US" altLang="zh-CN" sz="2800" b="1">
                <a:latin typeface="Times New Roman" panose="02020603050405020304" pitchFamily="18" charset="0"/>
                <a:ea typeface="黑体" panose="02010609060101010101" pitchFamily="49" charset="-122"/>
              </a:rPr>
              <a:t>Muller</a:t>
            </a:r>
            <a:r>
              <a:rPr lang="zh-CN" altLang="en-US" sz="2800" b="1" dirty="0">
                <a:latin typeface="黑体" panose="02010609060101010101" pitchFamily="49" charset="-122"/>
                <a:ea typeface="黑体" panose="02010609060101010101" pitchFamily="49" charset="-122"/>
              </a:rPr>
              <a:t>的基础上得到一种新的分组码，称作</a:t>
            </a:r>
            <a:r>
              <a:rPr lang="en-US" altLang="zh-CN" sz="2800" b="1">
                <a:latin typeface="Times New Roman" panose="02020603050405020304" pitchFamily="18" charset="0"/>
                <a:ea typeface="黑体" panose="02010609060101010101" pitchFamily="49" charset="-122"/>
              </a:rPr>
              <a:t>R-M</a:t>
            </a:r>
            <a:r>
              <a:rPr lang="zh-CN" altLang="en-US" sz="2800" b="1" dirty="0">
                <a:latin typeface="黑体" panose="02010609060101010101" pitchFamily="49" charset="-122"/>
                <a:ea typeface="黑体" panose="02010609060101010101" pitchFamily="49" charset="-122"/>
              </a:rPr>
              <a:t>码</a:t>
            </a:r>
          </a:p>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1969</a:t>
            </a:r>
            <a:r>
              <a:rPr lang="zh-CN" altLang="en-US" sz="2800" b="1" dirty="0">
                <a:latin typeface="黑体" panose="02010609060101010101" pitchFamily="49" charset="-122"/>
                <a:ea typeface="黑体" panose="02010609060101010101" pitchFamily="49" charset="-122"/>
              </a:rPr>
              <a:t>年</a:t>
            </a:r>
            <a:r>
              <a:rPr lang="en-US" altLang="zh-CN" sz="2800" b="1">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1977</a:t>
            </a:r>
            <a:r>
              <a:rPr lang="zh-CN" altLang="en-US" sz="2800" b="1" dirty="0">
                <a:latin typeface="黑体" panose="02010609060101010101" pitchFamily="49" charset="-122"/>
                <a:ea typeface="黑体" panose="02010609060101010101" pitchFamily="49" charset="-122"/>
              </a:rPr>
              <a:t>年，</a:t>
            </a:r>
            <a:r>
              <a:rPr lang="en-US" altLang="zh-CN" sz="2800" b="1">
                <a:latin typeface="Times New Roman" panose="02020603050405020304" pitchFamily="18" charset="0"/>
                <a:ea typeface="黑体" panose="02010609060101010101" pitchFamily="49" charset="-122"/>
              </a:rPr>
              <a:t>R-M</a:t>
            </a:r>
            <a:r>
              <a:rPr lang="zh-CN" altLang="en-US" sz="2800" b="1" dirty="0">
                <a:latin typeface="黑体" panose="02010609060101010101" pitchFamily="49" charset="-122"/>
                <a:ea typeface="黑体" panose="02010609060101010101" pitchFamily="49" charset="-122"/>
              </a:rPr>
              <a:t>码在火星探测方面得到了广泛的引用</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现在，</a:t>
            </a:r>
            <a:r>
              <a:rPr lang="en-US" altLang="zh-CN" sz="2800" b="1">
                <a:latin typeface="Times New Roman" panose="02020603050405020304" pitchFamily="18" charset="0"/>
                <a:ea typeface="黑体" panose="02010609060101010101" pitchFamily="49" charset="-122"/>
              </a:rPr>
              <a:t>R-M</a:t>
            </a:r>
            <a:r>
              <a:rPr lang="zh-CN" altLang="en-US" sz="2800" b="1" dirty="0">
                <a:latin typeface="黑体" panose="02010609060101010101" pitchFamily="49" charset="-122"/>
                <a:ea typeface="黑体" panose="02010609060101010101" pitchFamily="49" charset="-122"/>
              </a:rPr>
              <a:t>码也具有很大的研究价值，其快速译码算法非常适合于光纤通信系统</a:t>
            </a:r>
          </a:p>
        </p:txBody>
      </p:sp>
    </p:spTree>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95585"/>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循环码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5538" name="矩形 195586"/>
          <p:cNvSpPr>
            <a:spLocks noRot="1"/>
          </p:cNvSpPr>
          <p:nvPr/>
        </p:nvSpPr>
        <p:spPr>
          <a:xfrm>
            <a:off x="611188" y="1022668"/>
            <a:ext cx="7921625" cy="4826000"/>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黑体" panose="02010609060101010101" pitchFamily="49" charset="-122"/>
              </a:rPr>
              <a:t>R-M</a:t>
            </a:r>
            <a:r>
              <a:rPr lang="zh-CN" altLang="en-US" sz="2800" b="1" dirty="0">
                <a:latin typeface="黑体" panose="02010609060101010101" pitchFamily="49" charset="-122"/>
                <a:ea typeface="黑体" panose="02010609060101010101" pitchFamily="49" charset="-122"/>
              </a:rPr>
              <a:t>码提出之后，循环码被提出来</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也是分组码，但码字具有循环移位特性</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也称为循环冗余校验码，特点如下：</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循环结构使码字设计范围大大增加，大大简化了编译码结构</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可用一个幂次为</a:t>
            </a:r>
            <a:r>
              <a:rPr lang="en-US" altLang="zh-CN" sz="2400" b="1" i="1" err="1">
                <a:latin typeface="Times New Roman" panose="02020603050405020304" pitchFamily="18" charset="0"/>
                <a:ea typeface="黑体" panose="02010609060101010101" pitchFamily="49" charset="-122"/>
              </a:rPr>
              <a:t>n</a:t>
            </a:r>
            <a:r>
              <a:rPr lang="en-US" altLang="zh-CN" sz="2400" b="1" err="1">
                <a:latin typeface="Times New Roman" panose="02020603050405020304" pitchFamily="18" charset="0"/>
                <a:ea typeface="黑体" panose="02010609060101010101" pitchFamily="49" charset="-122"/>
              </a:rPr>
              <a:t>-</a:t>
            </a:r>
            <a:r>
              <a:rPr lang="en-US" altLang="zh-CN" sz="2400" b="1" i="1" err="1">
                <a:latin typeface="Times New Roman" panose="02020603050405020304" pitchFamily="18" charset="0"/>
                <a:ea typeface="黑体" panose="02010609060101010101" pitchFamily="49" charset="-122"/>
              </a:rPr>
              <a:t>k</a:t>
            </a:r>
            <a:r>
              <a:rPr lang="zh-CN" altLang="en-US" sz="2400" b="1" dirty="0">
                <a:latin typeface="黑体" panose="02010609060101010101" pitchFamily="49" charset="-122"/>
                <a:ea typeface="黑体" panose="02010609060101010101" pitchFamily="49" charset="-122"/>
              </a:rPr>
              <a:t>的生成多项式来表示</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可用</a:t>
            </a:r>
            <a:r>
              <a:rPr lang="en-US" altLang="zh-CN" sz="2400" b="1" err="1">
                <a:latin typeface="Times New Roman" panose="02020603050405020304" pitchFamily="18" charset="0"/>
                <a:ea typeface="黑体" panose="02010609060101010101" pitchFamily="49" charset="-122"/>
              </a:rPr>
              <a:t>Meggitt</a:t>
            </a:r>
            <a:r>
              <a:rPr lang="zh-CN" altLang="en-US" sz="2400" b="1" dirty="0">
                <a:latin typeface="黑体" panose="02010609060101010101" pitchFamily="49" charset="-122"/>
                <a:ea typeface="黑体" panose="02010609060101010101" pitchFamily="49" charset="-122"/>
              </a:rPr>
              <a:t>译码器来实现译码</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由于该译码器的复杂性随纠错能力</a:t>
            </a:r>
            <a:r>
              <a:rPr lang="en-US" altLang="zh-CN" sz="2400" b="1" i="1">
                <a:latin typeface="Times New Roman" panose="02020603050405020304" pitchFamily="18" charset="0"/>
                <a:ea typeface="黑体" panose="02010609060101010101" pitchFamily="49" charset="-122"/>
              </a:rPr>
              <a:t>t</a:t>
            </a:r>
            <a:r>
              <a:rPr lang="zh-CN" altLang="en-US" sz="2400" b="1" dirty="0">
                <a:latin typeface="黑体" panose="02010609060101010101" pitchFamily="49" charset="-122"/>
                <a:ea typeface="黑体" panose="02010609060101010101" pitchFamily="49" charset="-122"/>
              </a:rPr>
              <a:t>的增加而呈指数形式的增加，所以一般的，循环码用于纠正只有单个错误的应用情况，常作校验码，而非纠错码</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96609"/>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BCH码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6562" name="矩形 196610"/>
          <p:cNvSpPr>
            <a:spLocks noRot="1"/>
          </p:cNvSpPr>
          <p:nvPr/>
        </p:nvSpPr>
        <p:spPr>
          <a:xfrm>
            <a:off x="611188" y="1022668"/>
            <a:ext cx="7921625" cy="44656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循环码一个非常重要的子集就是分别由霍昆格姆</a:t>
            </a:r>
            <a:r>
              <a:rPr lang="en-US" altLang="zh-CN" sz="2800" b="1" err="1">
                <a:latin typeface="Times New Roman" panose="02020603050405020304" pitchFamily="18" charset="0"/>
                <a:ea typeface="黑体" panose="02010609060101010101" pitchFamily="49" charset="-122"/>
              </a:rPr>
              <a:t>Hocquenghem</a:t>
            </a:r>
            <a:r>
              <a:rPr lang="zh-CN" altLang="en-US" sz="2800" b="1" dirty="0">
                <a:latin typeface="黑体" panose="02010609060101010101" pitchFamily="49" charset="-122"/>
                <a:ea typeface="黑体" panose="02010609060101010101" pitchFamily="49" charset="-122"/>
              </a:rPr>
              <a:t>在</a:t>
            </a:r>
            <a:r>
              <a:rPr lang="en-US" altLang="zh-CN" sz="2800" b="1">
                <a:latin typeface="Times New Roman" panose="02020603050405020304" pitchFamily="18" charset="0"/>
                <a:ea typeface="黑体" panose="02010609060101010101" pitchFamily="49" charset="-122"/>
              </a:rPr>
              <a:t>1959</a:t>
            </a:r>
            <a:r>
              <a:rPr lang="zh-CN" altLang="en-US" sz="2800" b="1" dirty="0">
                <a:latin typeface="黑体" panose="02010609060101010101" pitchFamily="49" charset="-122"/>
                <a:ea typeface="黑体" panose="02010609060101010101" pitchFamily="49" charset="-122"/>
              </a:rPr>
              <a:t>年，博斯</a:t>
            </a:r>
            <a:r>
              <a:rPr lang="en-US" altLang="zh-CN" sz="2800" b="1">
                <a:latin typeface="Times New Roman" panose="02020603050405020304" pitchFamily="18" charset="0"/>
                <a:ea typeface="黑体" panose="02010609060101010101" pitchFamily="49" charset="-122"/>
              </a:rPr>
              <a:t>Bose</a:t>
            </a:r>
            <a:r>
              <a:rPr lang="zh-CN" altLang="en-US" sz="2800" b="1" dirty="0">
                <a:latin typeface="黑体" panose="02010609060101010101" pitchFamily="49" charset="-122"/>
                <a:ea typeface="黑体" panose="02010609060101010101" pitchFamily="49" charset="-122"/>
              </a:rPr>
              <a:t>和查德胡里</a:t>
            </a:r>
            <a:r>
              <a:rPr lang="en-US" altLang="zh-CN" sz="2800" b="1">
                <a:latin typeface="Times New Roman" panose="02020603050405020304" pitchFamily="18" charset="0"/>
                <a:ea typeface="黑体" panose="02010609060101010101" pitchFamily="49" charset="-122"/>
              </a:rPr>
              <a:t>Ray-</a:t>
            </a:r>
            <a:r>
              <a:rPr lang="en-US" altLang="zh-CN" sz="2800" b="1" err="1">
                <a:latin typeface="Times New Roman" panose="02020603050405020304" pitchFamily="18" charset="0"/>
                <a:ea typeface="黑体" panose="02010609060101010101" pitchFamily="49" charset="-122"/>
              </a:rPr>
              <a:t>Chaudhuri</a:t>
            </a:r>
            <a:r>
              <a:rPr lang="zh-CN" altLang="en-US" sz="2800" b="1" dirty="0">
                <a:latin typeface="黑体" panose="02010609060101010101" pitchFamily="49" charset="-122"/>
                <a:ea typeface="黑体" panose="02010609060101010101" pitchFamily="49" charset="-122"/>
              </a:rPr>
              <a:t>研究组在</a:t>
            </a:r>
            <a:r>
              <a:rPr lang="en-US" altLang="zh-CN" sz="2800" b="1">
                <a:latin typeface="Times New Roman" panose="02020603050405020304" pitchFamily="18" charset="0"/>
                <a:ea typeface="黑体" panose="02010609060101010101" pitchFamily="49" charset="-122"/>
              </a:rPr>
              <a:t>1960</a:t>
            </a:r>
            <a:r>
              <a:rPr lang="zh-CN" altLang="en-US" sz="2800" b="1" dirty="0">
                <a:latin typeface="黑体" panose="02010609060101010101" pitchFamily="49" charset="-122"/>
                <a:ea typeface="黑体" panose="02010609060101010101" pitchFamily="49" charset="-122"/>
              </a:rPr>
              <a:t>年，几乎同时提出的能够纠正多个随机错误的</a:t>
            </a:r>
            <a:r>
              <a:rPr lang="en-US" altLang="zh-CN" sz="2800" b="1">
                <a:latin typeface="Times New Roman" panose="02020603050405020304" pitchFamily="18" charset="0"/>
                <a:ea typeface="黑体" panose="02010609060101010101" pitchFamily="49" charset="-122"/>
              </a:rPr>
              <a:t>BCH</a:t>
            </a:r>
            <a:r>
              <a:rPr lang="zh-CN" altLang="en-US" sz="2800" b="1" dirty="0">
                <a:latin typeface="黑体" panose="02010609060101010101" pitchFamily="49" charset="-122"/>
                <a:ea typeface="黑体" panose="02010609060101010101" pitchFamily="49" charset="-122"/>
              </a:rPr>
              <a:t>码</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是迄今为止发现的一类很好的线性纠错码，纠错能力很强，特别是在较短和中等码长下，性能接近于理论限，具有严格的代数结构，构造方便，编</a:t>
            </a:r>
            <a:r>
              <a:rPr lang="en-US" altLang="zh-CN" sz="2800" b="1">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译码简单，编</a:t>
            </a:r>
            <a:r>
              <a:rPr lang="en-US" altLang="zh-CN" sz="2800" b="1">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译码设备也不太复杂</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目前用的最为广泛的码类之一</a:t>
            </a:r>
          </a:p>
        </p:txBody>
      </p:sp>
    </p:spTree>
  </p:cSld>
  <p:clrMapOvr>
    <a:masterClrMapping/>
  </p:clrMapOvr>
  <p:transition spd="slow">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197633"/>
          <p:cNvSpPr>
            <a:spLocks noGrp="1" noRot="1"/>
          </p:cNvSpPr>
          <p:nvPr>
            <p:ph type="title"/>
          </p:nvPr>
        </p:nvSpPr>
        <p:spPr>
          <a:xfrm>
            <a:off x="5352415" y="104775"/>
            <a:ext cx="3524885"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分组码的缺陷</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7586" name="矩形 197634"/>
          <p:cNvSpPr>
            <a:spLocks noRot="1"/>
          </p:cNvSpPr>
          <p:nvPr/>
        </p:nvSpPr>
        <p:spPr>
          <a:xfrm>
            <a:off x="611188" y="1022668"/>
            <a:ext cx="7921625" cy="44656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虽然分组</a:t>
            </a:r>
            <a:r>
              <a:rPr lang="zh-CN" altLang="en-US" sz="2800" b="1" dirty="0">
                <a:latin typeface="黑体" panose="02010609060101010101" pitchFamily="49" charset="-122"/>
                <a:ea typeface="黑体" panose="02010609060101010101" pitchFamily="49" charset="-122"/>
              </a:rPr>
              <a:t>码的理论分析和数学描述已非常成熟，在实际通信系统中也已得到广泛的应用，但其固有的缺陷大大限制了它的进一步发展：</a:t>
            </a:r>
          </a:p>
          <a:p>
            <a:pPr marL="914400" lvl="1" indent="-457200">
              <a:buClr>
                <a:srgbClr val="000000"/>
              </a:buClr>
              <a:buFont typeface="Wingdings" panose="05000000000000000000" charset="0"/>
              <a:buChar char="p"/>
            </a:pPr>
            <a:r>
              <a:rPr lang="zh-CN" altLang="en-US" sz="2400" b="1" dirty="0">
                <a:solidFill>
                  <a:srgbClr val="FF0000"/>
                </a:solidFill>
                <a:latin typeface="Times New Roman" panose="02020603050405020304" pitchFamily="18" charset="0"/>
                <a:ea typeface="黑体" panose="02010609060101010101" pitchFamily="49" charset="-122"/>
              </a:rPr>
              <a:t>面向数据块的</a:t>
            </a:r>
            <a:r>
              <a:rPr lang="zh-CN" altLang="en-US" sz="2400" b="1" dirty="0">
                <a:latin typeface="Times New Roman" panose="02020603050405020304" pitchFamily="18" charset="0"/>
                <a:ea typeface="黑体" panose="02010609060101010101" pitchFamily="49" charset="-122"/>
              </a:rPr>
              <a:t>，数据块较大时，引入的系统时延是非常大的</a:t>
            </a:r>
            <a:endParaRPr lang="zh-CN" altLang="en-US" sz="2400" b="1" dirty="0">
              <a:latin typeface="黑体" panose="02010609060101010101" pitchFamily="49" charset="-122"/>
              <a:ea typeface="黑体" panose="02010609060101010101" pitchFamily="49" charset="-122"/>
            </a:endParaRPr>
          </a:p>
          <a:p>
            <a:pPr marL="914400" lvl="1" indent="-457200">
              <a:buClr>
                <a:srgbClr val="000000"/>
              </a:buClr>
              <a:buFont typeface="Wingdings" panose="05000000000000000000" charset="0"/>
              <a:buChar char="p"/>
            </a:pPr>
            <a:r>
              <a:rPr lang="zh-CN" altLang="en-US" sz="2400" b="1" dirty="0">
                <a:solidFill>
                  <a:srgbClr val="FF0000"/>
                </a:solidFill>
                <a:latin typeface="黑体" panose="02010609060101010101" pitchFamily="49" charset="-122"/>
                <a:ea typeface="黑体" panose="02010609060101010101" pitchFamily="49" charset="-122"/>
              </a:rPr>
              <a:t>要求精确的帧同步</a:t>
            </a:r>
            <a:r>
              <a:rPr lang="zh-CN" altLang="en-US" sz="2400" b="1" dirty="0">
                <a:latin typeface="黑体" panose="02010609060101010101" pitchFamily="49" charset="-122"/>
                <a:ea typeface="黑体" panose="02010609060101010101" pitchFamily="49" charset="-122"/>
              </a:rPr>
              <a:t>，即需要对接收码字或帧的起始符号时间和相位精确同步</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大多数基于代数的分组编码的译码算法都是</a:t>
            </a:r>
            <a:r>
              <a:rPr lang="zh-CN" altLang="en-US" sz="2400" b="1" dirty="0">
                <a:solidFill>
                  <a:srgbClr val="FF0000"/>
                </a:solidFill>
                <a:latin typeface="黑体" panose="02010609060101010101" pitchFamily="49" charset="-122"/>
                <a:ea typeface="黑体" panose="02010609060101010101" pitchFamily="49" charset="-122"/>
              </a:rPr>
              <a:t>硬判决算法</a:t>
            </a:r>
            <a:r>
              <a:rPr lang="zh-CN" altLang="en-US" sz="2400" b="1" dirty="0">
                <a:latin typeface="黑体" panose="02010609060101010101" pitchFamily="49" charset="-122"/>
                <a:ea typeface="黑体" panose="02010609060101010101" pitchFamily="49" charset="-122"/>
              </a:rPr>
              <a:t>，而不是对解调器输出未量化信息的软译码，从而造成了一定程度的</a:t>
            </a:r>
            <a:r>
              <a:rPr lang="zh-CN" altLang="en-US" sz="2400" b="1" dirty="0">
                <a:solidFill>
                  <a:srgbClr val="FF0000"/>
                </a:solidFill>
                <a:latin typeface="黑体" panose="02010609060101010101" pitchFamily="49" charset="-122"/>
                <a:ea typeface="黑体" panose="02010609060101010101" pitchFamily="49" charset="-122"/>
              </a:rPr>
              <a:t>增益损失</a:t>
            </a:r>
          </a:p>
        </p:txBody>
      </p:sp>
    </p:spTree>
  </p:cSld>
  <p:clrMapOvr>
    <a:masterClrMapping/>
  </p:clrMapOvr>
  <p:transition spd="slow">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标题 198657"/>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卷积码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8610" name="矩形 198658"/>
          <p:cNvSpPr>
            <a:spLocks noRot="1"/>
          </p:cNvSpPr>
          <p:nvPr/>
        </p:nvSpPr>
        <p:spPr>
          <a:xfrm>
            <a:off x="611188" y="1022668"/>
            <a:ext cx="7921625" cy="44656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可以改善分组码的固有缺陷</a:t>
            </a:r>
          </a:p>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1995</a:t>
            </a:r>
            <a:r>
              <a:rPr lang="zh-CN" altLang="en-US" sz="2800" b="1" dirty="0">
                <a:latin typeface="黑体" panose="02010609060101010101" pitchFamily="49" charset="-122"/>
                <a:ea typeface="黑体" panose="02010609060101010101" pitchFamily="49" charset="-122"/>
              </a:rPr>
              <a:t>年由</a:t>
            </a:r>
            <a:r>
              <a:rPr lang="en-US" altLang="zh-CN" sz="2800" b="1">
                <a:latin typeface="Times New Roman" panose="02020603050405020304" pitchFamily="18" charset="0"/>
                <a:ea typeface="黑体" panose="02010609060101010101" pitchFamily="49" charset="-122"/>
              </a:rPr>
              <a:t>P. Elias</a:t>
            </a:r>
            <a:r>
              <a:rPr lang="zh-CN" altLang="en-US" sz="2800" b="1" dirty="0">
                <a:latin typeface="黑体" panose="02010609060101010101" pitchFamily="49" charset="-122"/>
                <a:ea typeface="黑体" panose="02010609060101010101" pitchFamily="49" charset="-122"/>
              </a:rPr>
              <a:t>等提出</a:t>
            </a:r>
          </a:p>
          <a:p>
            <a:pPr marL="533400" indent="-533400">
              <a:spcBef>
                <a:spcPct val="2000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同分组码的区别</a:t>
            </a:r>
            <a:r>
              <a:rPr lang="zh-CN" altLang="en-US" sz="2800" b="1" dirty="0">
                <a:latin typeface="黑体" panose="02010609060101010101" pitchFamily="49" charset="-122"/>
                <a:ea typeface="黑体" panose="02010609060101010101" pitchFamily="49" charset="-122"/>
              </a:rPr>
              <a:t>：</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编</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译码过程充分利用了各个信息块之间的相关性</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其编</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译码过程都是连续进行的，可获得相对比较小的编</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译码延时</a:t>
            </a:r>
          </a:p>
          <a:p>
            <a:pPr marL="914400" lvl="1" indent="-457200">
              <a:buClr>
                <a:srgbClr val="000000"/>
              </a:buClr>
              <a:buFont typeface="Wingdings" panose="05000000000000000000" charset="0"/>
              <a:buChar char="p"/>
            </a:pPr>
            <a:r>
              <a:rPr lang="zh-CN" altLang="en-US" sz="2400" b="1" dirty="0">
                <a:latin typeface="黑体" panose="02010609060101010101" pitchFamily="49" charset="-122"/>
                <a:ea typeface="黑体" panose="02010609060101010101" pitchFamily="49" charset="-122"/>
              </a:rPr>
              <a:t>在系统条件相同的条件下，要达到相同的译码性能，卷积码的信息块和码字长度较小，所以译码的复杂性也小些</a:t>
            </a:r>
          </a:p>
        </p:txBody>
      </p:sp>
    </p:spTree>
  </p:cSld>
  <p:clrMapOvr>
    <a:masterClrMapping/>
  </p:clrMapOvr>
  <p:transition spd="slow">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标题 199681"/>
          <p:cNvSpPr>
            <a:spLocks noGrp="1" noRot="1"/>
          </p:cNvSpPr>
          <p:nvPr>
            <p:ph type="title"/>
          </p:nvPr>
        </p:nvSpPr>
        <p:spPr>
          <a:xfrm>
            <a:off x="4819015" y="104775"/>
            <a:ext cx="4058285"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卷积码的译码算法</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69634" name="矩形 199682"/>
          <p:cNvSpPr>
            <a:spLocks noRot="1"/>
          </p:cNvSpPr>
          <p:nvPr/>
        </p:nvSpPr>
        <p:spPr>
          <a:xfrm>
            <a:off x="611188" y="959485"/>
            <a:ext cx="7921625" cy="5111750"/>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1961</a:t>
            </a:r>
            <a:r>
              <a:rPr lang="zh-CN" altLang="en-US" sz="2800" b="1" dirty="0">
                <a:latin typeface="黑体" panose="02010609060101010101" pitchFamily="49" charset="-122"/>
                <a:ea typeface="黑体" panose="02010609060101010101" pitchFamily="49" charset="-122"/>
              </a:rPr>
              <a:t>年</a:t>
            </a:r>
            <a:r>
              <a:rPr lang="en-US" altLang="zh-CN" sz="2800" b="1">
                <a:latin typeface="黑体" panose="02010609060101010101" pitchFamily="49" charset="-122"/>
                <a:ea typeface="黑体" panose="02010609060101010101" pitchFamily="49" charset="-122"/>
              </a:rPr>
              <a:t>,</a:t>
            </a:r>
            <a:r>
              <a:rPr lang="en-US" altLang="zh-CN" sz="2800" b="1" err="1">
                <a:latin typeface="Times New Roman" panose="02020603050405020304" pitchFamily="18" charset="0"/>
                <a:ea typeface="黑体" panose="02010609060101010101" pitchFamily="49" charset="-122"/>
              </a:rPr>
              <a:t>Wozencraft</a:t>
            </a:r>
            <a:r>
              <a:rPr lang="zh-CN" altLang="en-US" sz="2800" b="1" dirty="0">
                <a:latin typeface="黑体" panose="02010609060101010101" pitchFamily="49" charset="-122"/>
                <a:ea typeface="黑体" panose="02010609060101010101" pitchFamily="49" charset="-122"/>
              </a:rPr>
              <a:t>和</a:t>
            </a:r>
            <a:r>
              <a:rPr lang="en-US" altLang="zh-CN" sz="2800" b="1" err="1">
                <a:latin typeface="Times New Roman" panose="02020603050405020304" pitchFamily="18" charset="0"/>
                <a:ea typeface="黑体" panose="02010609060101010101" pitchFamily="49" charset="-122"/>
              </a:rPr>
              <a:t>Reiffen</a:t>
            </a:r>
            <a:r>
              <a:rPr lang="zh-CN" altLang="en-US" sz="2800" b="1" dirty="0">
                <a:latin typeface="黑体" panose="02010609060101010101" pitchFamily="49" charset="-122"/>
                <a:ea typeface="黑体" panose="02010609060101010101" pitchFamily="49" charset="-122"/>
              </a:rPr>
              <a:t>提出了序贯译码算法，</a:t>
            </a:r>
            <a:r>
              <a:rPr lang="en-US" altLang="zh-CN" sz="2800" b="1" err="1">
                <a:latin typeface="Times New Roman" panose="02020603050405020304" pitchFamily="18" charset="0"/>
                <a:ea typeface="黑体" panose="02010609060101010101" pitchFamily="49" charset="-122"/>
              </a:rPr>
              <a:t>Fano</a:t>
            </a:r>
            <a:r>
              <a:rPr lang="zh-CN" altLang="en-US" sz="2800" b="1" dirty="0">
                <a:latin typeface="黑体" panose="02010609060101010101" pitchFamily="49" charset="-122"/>
                <a:ea typeface="黑体" panose="02010609060101010101" pitchFamily="49" charset="-122"/>
              </a:rPr>
              <a:t>和</a:t>
            </a:r>
            <a:r>
              <a:rPr lang="en-US" altLang="zh-CN" sz="2800" b="1" err="1">
                <a:latin typeface="Times New Roman" panose="02020603050405020304" pitchFamily="18" charset="0"/>
                <a:ea typeface="黑体" panose="02010609060101010101" pitchFamily="49" charset="-122"/>
              </a:rPr>
              <a:t>Jelinek</a:t>
            </a:r>
            <a:r>
              <a:rPr lang="zh-CN" altLang="en-US" sz="2800" b="1" dirty="0">
                <a:latin typeface="黑体" panose="02010609060101010101" pitchFamily="49" charset="-122"/>
                <a:ea typeface="黑体" panose="02010609060101010101" pitchFamily="49" charset="-122"/>
              </a:rPr>
              <a:t>分别在</a:t>
            </a:r>
            <a:r>
              <a:rPr lang="en-US" altLang="zh-CN" sz="2800" b="1">
                <a:latin typeface="Times New Roman" panose="02020603050405020304" pitchFamily="18" charset="0"/>
                <a:ea typeface="黑体" panose="02010609060101010101" pitchFamily="49" charset="-122"/>
              </a:rPr>
              <a:t>1963</a:t>
            </a:r>
            <a:r>
              <a:rPr lang="zh-CN" altLang="en-US" sz="2800" b="1" dirty="0">
                <a:latin typeface="黑体" panose="02010609060101010101" pitchFamily="49" charset="-122"/>
                <a:ea typeface="黑体" panose="02010609060101010101" pitchFamily="49" charset="-122"/>
              </a:rPr>
              <a:t>年和</a:t>
            </a:r>
            <a:r>
              <a:rPr lang="en-US" altLang="zh-CN" sz="2800" b="1">
                <a:latin typeface="Times New Roman" panose="02020603050405020304" pitchFamily="18" charset="0"/>
                <a:ea typeface="黑体" panose="02010609060101010101" pitchFamily="49" charset="-122"/>
              </a:rPr>
              <a:t>1969</a:t>
            </a:r>
            <a:r>
              <a:rPr lang="zh-CN" altLang="en-US" sz="2800" b="1" dirty="0">
                <a:latin typeface="黑体" panose="02010609060101010101" pitchFamily="49" charset="-122"/>
                <a:ea typeface="黑体" panose="02010609060101010101" pitchFamily="49" charset="-122"/>
              </a:rPr>
              <a:t>年改进了该算法，目前统称为</a:t>
            </a:r>
            <a:r>
              <a:rPr lang="en-US" altLang="zh-CN" sz="2800" b="1" err="1">
                <a:latin typeface="Times New Roman" panose="02020603050405020304" pitchFamily="18" charset="0"/>
                <a:ea typeface="黑体" panose="02010609060101010101" pitchFamily="49" charset="-122"/>
              </a:rPr>
              <a:t>Fano</a:t>
            </a:r>
            <a:r>
              <a:rPr lang="zh-CN" altLang="en-US" sz="2800" b="1" dirty="0">
                <a:latin typeface="黑体" panose="02010609060101010101" pitchFamily="49" charset="-122"/>
                <a:ea typeface="黑体" panose="02010609060101010101" pitchFamily="49" charset="-122"/>
              </a:rPr>
              <a:t>算法，该算法是基于码字树图结构的一种次优概率译码算法</a:t>
            </a:r>
          </a:p>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1963</a:t>
            </a:r>
            <a:r>
              <a:rPr lang="zh-CN" altLang="en-US" sz="2800" b="1" dirty="0">
                <a:latin typeface="黑体" panose="02010609060101010101" pitchFamily="49" charset="-122"/>
                <a:ea typeface="黑体" panose="02010609060101010101" pitchFamily="49" charset="-122"/>
              </a:rPr>
              <a:t>年，</a:t>
            </a:r>
            <a:r>
              <a:rPr lang="en-US" altLang="zh-CN" sz="2800" b="1">
                <a:latin typeface="Times New Roman" panose="02020603050405020304" pitchFamily="18" charset="0"/>
                <a:ea typeface="黑体" panose="02010609060101010101" pitchFamily="49" charset="-122"/>
              </a:rPr>
              <a:t>Massey</a:t>
            </a:r>
            <a:r>
              <a:rPr lang="zh-CN" altLang="en-US" sz="2800" b="1" dirty="0">
                <a:latin typeface="黑体" panose="02010609060101010101" pitchFamily="49" charset="-122"/>
                <a:ea typeface="黑体" panose="02010609060101010101" pitchFamily="49" charset="-122"/>
              </a:rPr>
              <a:t>提出门限译码算法，该算法利用码字的代数结构进行代数译码</a:t>
            </a:r>
          </a:p>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1967</a:t>
            </a:r>
            <a:r>
              <a:rPr lang="zh-CN" altLang="en-US" sz="2800" b="1" dirty="0">
                <a:latin typeface="黑体" panose="02010609060101010101" pitchFamily="49" charset="-122"/>
                <a:ea typeface="黑体" panose="02010609060101010101" pitchFamily="49" charset="-122"/>
              </a:rPr>
              <a:t>年，</a:t>
            </a:r>
            <a:r>
              <a:rPr lang="en-US" altLang="zh-CN" sz="2800" b="1" err="1">
                <a:latin typeface="Times New Roman" panose="02020603050405020304" pitchFamily="18" charset="0"/>
                <a:ea typeface="黑体" panose="02010609060101010101" pitchFamily="49" charset="-122"/>
              </a:rPr>
              <a:t>Viterbi</a:t>
            </a:r>
            <a:r>
              <a:rPr lang="zh-CN" altLang="en-US" sz="2800" b="1" dirty="0">
                <a:latin typeface="黑体" panose="02010609060101010101" pitchFamily="49" charset="-122"/>
                <a:ea typeface="黑体" panose="02010609060101010101" pitchFamily="49" charset="-122"/>
              </a:rPr>
              <a:t>提出</a:t>
            </a:r>
            <a:r>
              <a:rPr lang="en-US" altLang="zh-CN" sz="2800" b="1" err="1">
                <a:latin typeface="Times New Roman" panose="02020603050405020304" pitchFamily="18" charset="0"/>
                <a:ea typeface="黑体" panose="02010609060101010101" pitchFamily="49" charset="-122"/>
              </a:rPr>
              <a:t>Viterbi</a:t>
            </a:r>
            <a:r>
              <a:rPr lang="zh-CN" altLang="en-US" sz="2800" b="1" dirty="0">
                <a:latin typeface="黑体" panose="02010609060101010101" pitchFamily="49" charset="-122"/>
                <a:ea typeface="黑体" panose="02010609060101010101" pitchFamily="49" charset="-122"/>
              </a:rPr>
              <a:t>算法，该算法是基于码字格图结构的一种最大似然译码算法，是一种最优译码算法</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之后，卷积码在通信系统中得到了广泛的应用，如</a:t>
            </a:r>
            <a:r>
              <a:rPr lang="en-US" altLang="zh-CN" sz="2800" b="1">
                <a:latin typeface="Times New Roman" panose="02020603050405020304" pitchFamily="18" charset="0"/>
                <a:ea typeface="黑体" panose="02010609060101010101" pitchFamily="49" charset="-122"/>
              </a:rPr>
              <a:t>GSM</a:t>
            </a:r>
            <a:r>
              <a:rPr lang="zh-CN" altLang="en-US" sz="2800" b="1" dirty="0">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3G</a:t>
            </a:r>
            <a:r>
              <a:rPr lang="zh-CN" altLang="en-US" sz="2800" b="1" dirty="0">
                <a:latin typeface="黑体" panose="02010609060101010101" pitchFamily="49" charset="-122"/>
                <a:ea typeface="黑体" panose="02010609060101010101" pitchFamily="49" charset="-122"/>
              </a:rPr>
              <a:t>、商业卫星通信系统等</a:t>
            </a:r>
          </a:p>
        </p:txBody>
      </p:sp>
    </p:spTree>
  </p:cSld>
  <p:clrMapOvr>
    <a:masterClrMapping/>
  </p:clrMapOvr>
  <p:transition spd="slow">
    <p:randomBar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200705"/>
          <p:cNvSpPr>
            <a:spLocks noGrp="1" noRot="1"/>
          </p:cNvSpPr>
          <p:nvPr>
            <p:ph type="title"/>
          </p:nvPr>
        </p:nvSpPr>
        <p:spPr>
          <a:xfrm>
            <a:off x="5296535" y="104775"/>
            <a:ext cx="3580765"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编码理论的发展历史</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70658" name="矩形 200706"/>
          <p:cNvSpPr>
            <a:spLocks noRot="1"/>
          </p:cNvSpPr>
          <p:nvPr/>
        </p:nvSpPr>
        <p:spPr>
          <a:xfrm>
            <a:off x="611188" y="1098233"/>
            <a:ext cx="7921625" cy="44656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近年来，在信道编码定理的指引下，人们一直致力于寻找能满足现代通信业务要求、结构简单、性能优越的好码</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在分组码、卷积码等基本编码方法和最大似然译码算法的基础上提出了许多好码及简化译码复杂性的方法</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提出了乘积码、代数几何码、低密度校验码</a:t>
            </a:r>
            <a:r>
              <a:rPr lang="en-US" altLang="zh-CN" sz="2400" b="1">
                <a:latin typeface="Times New Roman" panose="02020603050405020304" pitchFamily="18" charset="0"/>
                <a:ea typeface="黑体" panose="02010609060101010101" pitchFamily="49" charset="-122"/>
              </a:rPr>
              <a:t>(LDPC)</a:t>
            </a:r>
            <a:r>
              <a:rPr lang="zh-CN" altLang="en-US" sz="2400" b="1" dirty="0">
                <a:latin typeface="黑体" panose="02010609060101010101" pitchFamily="49" charset="-122"/>
                <a:ea typeface="黑体" panose="02010609060101010101" pitchFamily="49" charset="-122"/>
              </a:rPr>
              <a:t>、分组</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卷积级联码等编码方法</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提出了逐组最佳译码、软判决译码等译码方法及编码与调制相结合的网格编码调制</a:t>
            </a:r>
            <a:r>
              <a:rPr lang="en-US" altLang="zh-CN" sz="2400" b="1">
                <a:latin typeface="Times New Roman" panose="02020603050405020304" pitchFamily="18" charset="0"/>
                <a:ea typeface="黑体" panose="02010609060101010101" pitchFamily="49" charset="-122"/>
              </a:rPr>
              <a:t>(TCM)</a:t>
            </a:r>
            <a:r>
              <a:rPr lang="zh-CN" altLang="en-US" sz="2400" b="1" dirty="0">
                <a:latin typeface="黑体" panose="02010609060101010101" pitchFamily="49" charset="-122"/>
                <a:ea typeface="黑体" panose="02010609060101010101" pitchFamily="49" charset="-122"/>
              </a:rPr>
              <a:t>技术</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其中对纠错码发展贡献较大的有级联码、软判决译码和</a:t>
            </a:r>
            <a:r>
              <a:rPr lang="en-US" altLang="zh-CN" sz="2400" b="1">
                <a:latin typeface="Times New Roman" panose="02020603050405020304" pitchFamily="18" charset="0"/>
                <a:ea typeface="黑体" panose="02010609060101010101" pitchFamily="49" charset="-122"/>
              </a:rPr>
              <a:t>TCM</a:t>
            </a:r>
            <a:r>
              <a:rPr lang="zh-CN" altLang="en-US" sz="2400" b="1" dirty="0">
                <a:latin typeface="黑体" panose="02010609060101010101" pitchFamily="49" charset="-122"/>
                <a:ea typeface="黑体" panose="02010609060101010101" pitchFamily="49" charset="-122"/>
              </a:rPr>
              <a:t>技术等</a:t>
            </a:r>
          </a:p>
        </p:txBody>
      </p:sp>
    </p:spTree>
  </p:cSld>
  <p:clrMapOvr>
    <a:masterClrMapping/>
  </p:clrMapOvr>
  <p:transition spd="slow">
    <p:randomBar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标题 201729"/>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级联码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71682" name="矩形 201730"/>
          <p:cNvSpPr>
            <a:spLocks noRot="1"/>
          </p:cNvSpPr>
          <p:nvPr/>
        </p:nvSpPr>
        <p:spPr>
          <a:xfrm>
            <a:off x="611188" y="1022668"/>
            <a:ext cx="7921625" cy="40338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1966</a:t>
            </a:r>
            <a:r>
              <a:rPr lang="zh-CN" altLang="en-US" sz="2800" b="1" dirty="0">
                <a:latin typeface="Times New Roman" panose="02020603050405020304" pitchFamily="18" charset="0"/>
                <a:ea typeface="黑体" panose="02010609060101010101" pitchFamily="49" charset="-122"/>
              </a:rPr>
              <a:t>年</a:t>
            </a:r>
            <a:r>
              <a:rPr lang="zh-CN" altLang="en-US" sz="2800" b="1" dirty="0">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Forney</a:t>
            </a:r>
            <a:r>
              <a:rPr lang="zh-CN" altLang="en-US" sz="2800" b="1" dirty="0">
                <a:latin typeface="黑体" panose="02010609060101010101" pitchFamily="49" charset="-122"/>
                <a:ea typeface="黑体" panose="02010609060101010101" pitchFamily="49" charset="-122"/>
              </a:rPr>
              <a:t>将分组码和卷积码结合起来，首先提出级联码，其研究表明，级联码的性能具有明显的改善，但其解码复杂度却没有明显的增加</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在随后的应用中，多采用卷积码作为内码，</a:t>
            </a:r>
            <a:r>
              <a:rPr lang="en-US" altLang="zh-CN" sz="2800" b="1">
                <a:latin typeface="Times New Roman" panose="02020603050405020304" pitchFamily="18" charset="0"/>
                <a:ea typeface="黑体" panose="02010609060101010101" pitchFamily="49" charset="-122"/>
              </a:rPr>
              <a:t>RS</a:t>
            </a:r>
            <a:r>
              <a:rPr lang="zh-CN" altLang="en-US" sz="2800" b="1" dirty="0">
                <a:latin typeface="黑体" panose="02010609060101010101" pitchFamily="49" charset="-122"/>
                <a:ea typeface="黑体" panose="02010609060101010101" pitchFamily="49" charset="-122"/>
              </a:rPr>
              <a:t>码作为外码，内外码之间加入交织器</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在</a:t>
            </a:r>
            <a:r>
              <a:rPr lang="en-US" altLang="zh-CN" sz="2800" b="1">
                <a:latin typeface="Times New Roman" panose="02020603050405020304" pitchFamily="18" charset="0"/>
                <a:ea typeface="黑体" panose="02010609060101010101" pitchFamily="49" charset="-122"/>
              </a:rPr>
              <a:t>1993</a:t>
            </a:r>
            <a:r>
              <a:rPr lang="zh-CN" altLang="en-US" sz="2800" b="1" dirty="0">
                <a:latin typeface="黑体" panose="02010609060101010101" pitchFamily="49" charset="-122"/>
                <a:ea typeface="黑体" panose="02010609060101010101" pitchFamily="49" charset="-122"/>
              </a:rPr>
              <a:t>年</a:t>
            </a:r>
            <a:r>
              <a:rPr lang="en-US" altLang="zh-CN" sz="2800" b="1">
                <a:latin typeface="Times New Roman" panose="02020603050405020304" pitchFamily="18" charset="0"/>
                <a:ea typeface="黑体" panose="02010609060101010101" pitchFamily="49" charset="-122"/>
              </a:rPr>
              <a:t>Turbo</a:t>
            </a:r>
            <a:r>
              <a:rPr lang="zh-CN" altLang="en-US" sz="2800" b="1" dirty="0">
                <a:latin typeface="黑体" panose="02010609060101010101" pitchFamily="49" charset="-122"/>
                <a:ea typeface="黑体" panose="02010609060101010101" pitchFamily="49" charset="-122"/>
              </a:rPr>
              <a:t>码出现之前，级联码是</a:t>
            </a:r>
            <a:r>
              <a:rPr lang="en-US" altLang="zh-CN" sz="2800" b="1">
                <a:latin typeface="Times New Roman" panose="02020603050405020304" pitchFamily="18" charset="0"/>
                <a:ea typeface="黑体" panose="02010609060101010101" pitchFamily="49" charset="-122"/>
              </a:rPr>
              <a:t>AWGN</a:t>
            </a:r>
            <a:r>
              <a:rPr lang="zh-CN" altLang="en-US" sz="2800" b="1" dirty="0">
                <a:latin typeface="黑体" panose="02010609060101010101" pitchFamily="49" charset="-122"/>
                <a:ea typeface="黑体" panose="02010609060101010101" pitchFamily="49" charset="-122"/>
              </a:rPr>
              <a:t>信道下性能最好的编码方法</a:t>
            </a:r>
          </a:p>
        </p:txBody>
      </p:sp>
    </p:spTree>
  </p:cSld>
  <p:clrMapOvr>
    <a:masterClrMapping/>
  </p:clrMapOvr>
  <p:transition spd="slow">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标题 202753"/>
          <p:cNvSpPr>
            <a:spLocks noGrp="1" noRot="1"/>
          </p:cNvSpPr>
          <p:nvPr>
            <p:ph type="title"/>
          </p:nvPr>
        </p:nvSpPr>
        <p:spPr>
          <a:xfrm>
            <a:off x="4984750" y="104775"/>
            <a:ext cx="3892550"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网格编码调制</a:t>
            </a:r>
          </a:p>
        </p:txBody>
      </p:sp>
      <p:sp>
        <p:nvSpPr>
          <p:cNvPr id="72706" name="矩形 202754"/>
          <p:cNvSpPr>
            <a:spLocks noRot="1"/>
          </p:cNvSpPr>
          <p:nvPr/>
        </p:nvSpPr>
        <p:spPr>
          <a:xfrm>
            <a:off x="611188" y="1022668"/>
            <a:ext cx="7921625" cy="44656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1982</a:t>
            </a:r>
            <a:r>
              <a:rPr lang="zh-CN" altLang="en-US" sz="2800" b="1" dirty="0">
                <a:latin typeface="黑体" panose="02010609060101010101" pitchFamily="49" charset="-122"/>
                <a:ea typeface="黑体" panose="02010609060101010101" pitchFamily="49" charset="-122"/>
              </a:rPr>
              <a:t>年，</a:t>
            </a:r>
            <a:r>
              <a:rPr lang="en-US" altLang="zh-CN" sz="2800" b="1" err="1">
                <a:latin typeface="Times New Roman" panose="02020603050405020304" pitchFamily="18" charset="0"/>
                <a:ea typeface="黑体" panose="02010609060101010101" pitchFamily="49" charset="-122"/>
              </a:rPr>
              <a:t>Ungerboeck</a:t>
            </a:r>
            <a:r>
              <a:rPr lang="zh-CN" altLang="en-US" sz="2800" b="1" dirty="0">
                <a:latin typeface="黑体" panose="02010609060101010101" pitchFamily="49" charset="-122"/>
                <a:ea typeface="黑体" panose="02010609060101010101" pitchFamily="49" charset="-122"/>
              </a:rPr>
              <a:t>将编码和调制技术有机的结合起来，提出带限信道下的网格编码调制</a:t>
            </a:r>
            <a:r>
              <a:rPr lang="en-US" altLang="zh-CN" sz="2800" b="1">
                <a:latin typeface="Times New Roman" panose="02020603050405020304" pitchFamily="18" charset="0"/>
                <a:ea typeface="黑体" panose="02010609060101010101" pitchFamily="49" charset="-122"/>
              </a:rPr>
              <a:t>(TCM)</a:t>
            </a:r>
            <a:r>
              <a:rPr lang="zh-CN" altLang="en-US" sz="2800" b="1" dirty="0">
                <a:latin typeface="黑体" panose="02010609060101010101" pitchFamily="49" charset="-122"/>
                <a:ea typeface="黑体" panose="02010609060101010101" pitchFamily="49" charset="-122"/>
              </a:rPr>
              <a:t>的思想，可带来</a:t>
            </a:r>
            <a:r>
              <a:rPr lang="en-US" altLang="zh-CN" sz="2800" b="1">
                <a:latin typeface="Times New Roman" panose="02020603050405020304" pitchFamily="18" charset="0"/>
                <a:ea typeface="黑体" panose="02010609060101010101" pitchFamily="49" charset="-122"/>
              </a:rPr>
              <a:t>3-4dB</a:t>
            </a:r>
            <a:r>
              <a:rPr lang="zh-CN" altLang="en-US" sz="2800" b="1" dirty="0">
                <a:latin typeface="黑体" panose="02010609060101010101" pitchFamily="49" charset="-122"/>
                <a:ea typeface="黑体" panose="02010609060101010101" pitchFamily="49" charset="-122"/>
              </a:rPr>
              <a:t>的编码调制增益</a:t>
            </a:r>
          </a:p>
          <a:p>
            <a:pPr marL="533400" indent="-533400">
              <a:spcBef>
                <a:spcPct val="2000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虽然软判决译码、级联码和编码调制技术都对信道编码的设计和发展产生了重大的影响，但是其增益与仙农理论极限始终都存在</a:t>
            </a:r>
            <a:r>
              <a:rPr lang="en-US" altLang="zh-CN" sz="2800" b="1">
                <a:latin typeface="Times New Roman" panose="02020603050405020304" pitchFamily="18" charset="0"/>
                <a:ea typeface="黑体" panose="02010609060101010101" pitchFamily="49" charset="-122"/>
              </a:rPr>
              <a:t>2-3dB</a:t>
            </a:r>
            <a:r>
              <a:rPr lang="zh-CN" altLang="en-US" sz="2800" b="1" dirty="0">
                <a:latin typeface="黑体" panose="02010609060101010101" pitchFamily="49" charset="-122"/>
                <a:ea typeface="黑体" panose="02010609060101010101" pitchFamily="49" charset="-122"/>
              </a:rPr>
              <a:t>的差距</a:t>
            </a:r>
          </a:p>
        </p:txBody>
      </p:sp>
    </p:spTree>
  </p:cSld>
  <p:clrMapOvr>
    <a:masterClrMapping/>
  </p:clrMapOvr>
  <p:transition spd="slow">
    <p:randomBar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标题 207873"/>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高效纠错码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73730" name="矩形 207874"/>
          <p:cNvSpPr>
            <a:spLocks noRot="1"/>
          </p:cNvSpPr>
          <p:nvPr/>
        </p:nvSpPr>
        <p:spPr>
          <a:xfrm>
            <a:off x="611188" y="1022668"/>
            <a:ext cx="7921625" cy="46815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800" b="1">
                <a:latin typeface="Times New Roman" panose="02020603050405020304" pitchFamily="18" charset="0"/>
                <a:ea typeface="黑体" panose="02010609060101010101" pitchFamily="49" charset="-122"/>
              </a:rPr>
              <a:t>20</a:t>
            </a:r>
            <a:r>
              <a:rPr lang="zh-CN" altLang="en-US" sz="2800" b="1" dirty="0">
                <a:latin typeface="Times New Roman" panose="02020603050405020304" pitchFamily="18" charset="0"/>
                <a:ea typeface="黑体" panose="02010609060101010101" pitchFamily="49" charset="-122"/>
              </a:rPr>
              <a:t>世纪</a:t>
            </a:r>
            <a:r>
              <a:rPr lang="en-US" altLang="zh-CN" sz="2800" b="1">
                <a:latin typeface="Times New Roman" panose="02020603050405020304" pitchFamily="18" charset="0"/>
                <a:ea typeface="黑体" panose="02010609060101010101" pitchFamily="49" charset="-122"/>
              </a:rPr>
              <a:t>90</a:t>
            </a:r>
            <a:r>
              <a:rPr lang="zh-CN" altLang="en-US" sz="2800" b="1" dirty="0">
                <a:latin typeface="Times New Roman" panose="02020603050405020304" pitchFamily="18" charset="0"/>
                <a:ea typeface="黑体" panose="02010609060101010101" pitchFamily="49" charset="-122"/>
              </a:rPr>
              <a:t>年代以后，以迭代译码为基础的高效纠错码成为主要研究对象</a:t>
            </a:r>
          </a:p>
          <a:p>
            <a:pPr marL="533400" indent="-533400">
              <a:spcBef>
                <a:spcPct val="2000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人们从一直研究以代数为基础的代数码上，转向寻找新的纠错码的认识方式</a:t>
            </a:r>
          </a:p>
          <a:p>
            <a:pPr marL="533400" indent="-533400">
              <a:spcBef>
                <a:spcPct val="2000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其中有以</a:t>
            </a:r>
            <a:r>
              <a:rPr lang="en-US" altLang="zh-CN" sz="2800" b="1">
                <a:latin typeface="Times New Roman" panose="02020603050405020304" pitchFamily="18" charset="0"/>
                <a:ea typeface="黑体" panose="02010609060101010101" pitchFamily="49" charset="-122"/>
              </a:rPr>
              <a:t>Tanner</a:t>
            </a:r>
            <a:r>
              <a:rPr lang="zh-CN" altLang="en-US" sz="2800" b="1" dirty="0">
                <a:latin typeface="Times New Roman" panose="02020603050405020304" pitchFamily="18" charset="0"/>
                <a:ea typeface="黑体" panose="02010609060101010101" pitchFamily="49" charset="-122"/>
              </a:rPr>
              <a:t>为基础发展起来的编译码的可视化方法，如因子图，以及基于图中双边上信息传递的和积算法，还有用于评估码字性能限的数值化方法，如密度进化、典型几何界理论等</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离散无记忆(DMC)信道</a:t>
            </a:r>
          </a:p>
        </p:txBody>
      </p:sp>
      <p:sp>
        <p:nvSpPr>
          <p:cNvPr id="28674" name="文本占位符 148482"/>
          <p:cNvSpPr>
            <a:spLocks noGrp="1" noRot="1"/>
          </p:cNvSpPr>
          <p:nvPr>
            <p:ph type="body" sz="half" idx="1"/>
          </p:nvPr>
        </p:nvSpPr>
        <p:spPr>
          <a:xfrm>
            <a:off x="207010" y="880110"/>
            <a:ext cx="8742680" cy="2179955"/>
          </a:xfrm>
        </p:spPr>
        <p:txBody>
          <a:bodyPr anchor="t" anchorCtr="0"/>
          <a:lstStyle/>
          <a:p>
            <a:pPr latinLnBrk="0">
              <a:lnSpc>
                <a:spcPct val="140000"/>
              </a:lnSpc>
              <a:spcBef>
                <a:spcPts val="0"/>
              </a:spcBef>
              <a:spcAft>
                <a:spcPts val="0"/>
              </a:spcAft>
              <a:buClr>
                <a:srgbClr val="000000"/>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rPr>
              <a:t>离散无记忆信道：</a:t>
            </a:r>
            <a:r>
              <a:rPr lang="zh-CN" altLang="en-US" sz="2400" b="1" dirty="0">
                <a:solidFill>
                  <a:schemeClr val="tx1"/>
                </a:solidFill>
                <a:latin typeface="黑体" panose="02010609060101010101" pitchFamily="49" charset="-122"/>
                <a:ea typeface="黑体" panose="02010609060101010101" pitchFamily="49" charset="-122"/>
              </a:rPr>
              <a:t>是一种</a:t>
            </a:r>
            <a:r>
              <a:rPr lang="en-US" altLang="zh-CN" sz="2400" b="1" i="1">
                <a:solidFill>
                  <a:schemeClr val="tx1"/>
                </a:solidFill>
                <a:latin typeface="Times New Roman" panose="02020603050405020304" pitchFamily="18" charset="0"/>
                <a:ea typeface="黑体" panose="02010609060101010101" pitchFamily="49" charset="-122"/>
              </a:rPr>
              <a:t>M</a:t>
            </a:r>
            <a:r>
              <a:rPr lang="zh-CN" altLang="en-US" sz="2400" b="1" dirty="0">
                <a:solidFill>
                  <a:schemeClr val="tx1"/>
                </a:solidFill>
                <a:latin typeface="黑体" panose="02010609060101010101" pitchFamily="49" charset="-122"/>
                <a:ea typeface="黑体" panose="02010609060101010101" pitchFamily="49" charset="-122"/>
              </a:rPr>
              <a:t>元输入、</a:t>
            </a:r>
            <a:r>
              <a:rPr lang="en-US" altLang="zh-CN" sz="2400" b="1" i="1">
                <a:solidFill>
                  <a:schemeClr val="tx1"/>
                </a:solidFill>
                <a:latin typeface="Times New Roman" panose="02020603050405020304" pitchFamily="18" charset="0"/>
                <a:ea typeface="黑体" panose="02010609060101010101" pitchFamily="49" charset="-122"/>
              </a:rPr>
              <a:t>Q</a:t>
            </a:r>
            <a:r>
              <a:rPr lang="zh-CN" altLang="en-US" sz="2400" b="1" dirty="0">
                <a:solidFill>
                  <a:schemeClr val="tx1"/>
                </a:solidFill>
                <a:latin typeface="黑体" panose="02010609060101010101" pitchFamily="49" charset="-122"/>
                <a:ea typeface="黑体" panose="02010609060101010101" pitchFamily="49" charset="-122"/>
              </a:rPr>
              <a:t>元输出的信道模型</a:t>
            </a:r>
            <a:endParaRPr lang="zh-CN" altLang="en-US" sz="2400" b="1" dirty="0">
              <a:latin typeface="黑体" panose="02010609060101010101" pitchFamily="49" charset="-122"/>
              <a:ea typeface="黑体" panose="02010609060101010101" pitchFamily="49" charset="-122"/>
            </a:endParaRPr>
          </a:p>
          <a:p>
            <a:pPr latinLnBrk="0">
              <a:lnSpc>
                <a:spcPct val="140000"/>
              </a:lnSpc>
              <a:spcBef>
                <a:spcPts val="0"/>
              </a:spcBef>
              <a:spcAft>
                <a:spcPts val="0"/>
              </a:spcAft>
              <a:buClr>
                <a:srgbClr val="000000"/>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rPr>
              <a:t>条件概率：</a:t>
            </a:r>
            <a:r>
              <a:rPr lang="en-US" altLang="zh-CN" sz="2400" b="1" i="1">
                <a:solidFill>
                  <a:schemeClr val="tx1"/>
                </a:solidFill>
                <a:latin typeface="Times New Roman" panose="02020603050405020304" pitchFamily="18" charset="0"/>
              </a:rPr>
              <a:t>P</a:t>
            </a:r>
            <a:r>
              <a:rPr lang="en-US" altLang="zh-CN" sz="2400" b="1">
                <a:solidFill>
                  <a:schemeClr val="tx1"/>
                </a:solidFill>
                <a:latin typeface="Times New Roman" panose="02020603050405020304" pitchFamily="18" charset="0"/>
              </a:rPr>
              <a:t>(</a:t>
            </a:r>
            <a:r>
              <a:rPr lang="en-US" altLang="zh-CN" sz="2400" b="1" i="1">
                <a:solidFill>
                  <a:schemeClr val="tx1"/>
                </a:solidFill>
                <a:latin typeface="Times New Roman" panose="02020603050405020304" pitchFamily="18" charset="0"/>
              </a:rPr>
              <a:t>Y</a:t>
            </a:r>
            <a:r>
              <a:rPr lang="en-US" altLang="zh-CN" sz="2400" b="1">
                <a:solidFill>
                  <a:schemeClr val="tx1"/>
                </a:solidFill>
                <a:latin typeface="Times New Roman" panose="02020603050405020304" pitchFamily="18" charset="0"/>
              </a:rPr>
              <a:t>/</a:t>
            </a:r>
            <a:r>
              <a:rPr lang="en-US" altLang="zh-CN" sz="2400" b="1" i="1">
                <a:solidFill>
                  <a:schemeClr val="tx1"/>
                </a:solidFill>
                <a:latin typeface="Times New Roman" panose="02020603050405020304" pitchFamily="18" charset="0"/>
              </a:rPr>
              <a:t>X</a:t>
            </a:r>
            <a:r>
              <a:rPr lang="en-US" altLang="zh-CN" sz="2400" b="1">
                <a:solidFill>
                  <a:schemeClr val="tx1"/>
                </a:solidFill>
                <a:latin typeface="Times New Roman" panose="02020603050405020304" pitchFamily="18" charset="0"/>
              </a:rPr>
              <a:t>)</a:t>
            </a:r>
            <a:r>
              <a:rPr lang="zh-CN" altLang="en-US" sz="2400" b="1" dirty="0">
                <a:solidFill>
                  <a:schemeClr val="tx1"/>
                </a:solidFill>
                <a:latin typeface="黑体" panose="02010609060101010101" pitchFamily="49" charset="-122"/>
                <a:ea typeface="黑体" panose="02010609060101010101" pitchFamily="49" charset="-122"/>
              </a:rPr>
              <a:t>是离散无记忆信道的最好描述方式，也叫做转移概率，</a:t>
            </a:r>
            <a:r>
              <a:rPr lang="en-US" altLang="zh-CN" sz="2400" b="1" i="1">
                <a:solidFill>
                  <a:schemeClr val="tx1"/>
                </a:solidFill>
                <a:latin typeface="Times New Roman" panose="02020603050405020304" pitchFamily="18" charset="0"/>
                <a:ea typeface="黑体" panose="02010609060101010101" pitchFamily="49" charset="-122"/>
              </a:rPr>
              <a:t>X</a:t>
            </a:r>
            <a:r>
              <a:rPr lang="zh-CN" altLang="en-US" sz="2400" b="1" dirty="0">
                <a:solidFill>
                  <a:schemeClr val="tx1"/>
                </a:solidFill>
                <a:latin typeface="黑体" panose="02010609060101010101" pitchFamily="49" charset="-122"/>
                <a:ea typeface="黑体" panose="02010609060101010101" pitchFamily="49" charset="-122"/>
              </a:rPr>
              <a:t>表示调制器输入符号，</a:t>
            </a:r>
            <a:r>
              <a:rPr lang="en-US" altLang="zh-CN" sz="2400" b="1" i="1">
                <a:solidFill>
                  <a:schemeClr val="tx1"/>
                </a:solidFill>
                <a:latin typeface="Times New Roman" panose="02020603050405020304" pitchFamily="18" charset="0"/>
                <a:ea typeface="黑体" panose="02010609060101010101" pitchFamily="49" charset="-122"/>
              </a:rPr>
              <a:t>Y</a:t>
            </a:r>
            <a:r>
              <a:rPr lang="zh-CN" altLang="en-US" sz="2400" b="1" dirty="0">
                <a:solidFill>
                  <a:schemeClr val="tx1"/>
                </a:solidFill>
                <a:latin typeface="黑体" panose="02010609060101010101" pitchFamily="49" charset="-122"/>
                <a:ea typeface="黑体" panose="02010609060101010101" pitchFamily="49" charset="-122"/>
              </a:rPr>
              <a:t>表示解调器输出符号，</a:t>
            </a:r>
            <a:r>
              <a:rPr lang="en-US" altLang="zh-CN" sz="2400" b="1" i="1">
                <a:solidFill>
                  <a:schemeClr val="tx1"/>
                </a:solidFill>
                <a:latin typeface="Times New Roman" panose="02020603050405020304" pitchFamily="18" charset="0"/>
              </a:rPr>
              <a:t>P</a:t>
            </a:r>
            <a:r>
              <a:rPr lang="en-US" altLang="zh-CN" sz="2400" b="1">
                <a:solidFill>
                  <a:schemeClr val="tx1"/>
                </a:solidFill>
                <a:latin typeface="Times New Roman" panose="02020603050405020304" pitchFamily="18" charset="0"/>
              </a:rPr>
              <a:t>(</a:t>
            </a:r>
            <a:r>
              <a:rPr lang="en-US" altLang="zh-CN" sz="2400" b="1" i="1">
                <a:solidFill>
                  <a:schemeClr val="tx1"/>
                </a:solidFill>
                <a:latin typeface="Times New Roman" panose="02020603050405020304" pitchFamily="18" charset="0"/>
              </a:rPr>
              <a:t>Y</a:t>
            </a:r>
            <a:r>
              <a:rPr lang="en-US" altLang="zh-CN" sz="2400" b="1">
                <a:solidFill>
                  <a:schemeClr val="tx1"/>
                </a:solidFill>
                <a:latin typeface="Times New Roman" panose="02020603050405020304" pitchFamily="18" charset="0"/>
              </a:rPr>
              <a:t>/</a:t>
            </a:r>
            <a:r>
              <a:rPr lang="en-US" altLang="zh-CN" sz="2400" b="1" i="1">
                <a:solidFill>
                  <a:schemeClr val="tx1"/>
                </a:solidFill>
                <a:latin typeface="Times New Roman" panose="02020603050405020304" pitchFamily="18" charset="0"/>
              </a:rPr>
              <a:t>X</a:t>
            </a:r>
            <a:r>
              <a:rPr lang="en-US" altLang="zh-CN" sz="2400" b="1">
                <a:solidFill>
                  <a:schemeClr val="tx1"/>
                </a:solidFill>
                <a:latin typeface="Times New Roman" panose="02020603050405020304" pitchFamily="18" charset="0"/>
              </a:rPr>
              <a:t>)</a:t>
            </a:r>
            <a:r>
              <a:rPr lang="zh-CN" altLang="en-US" sz="2400" b="1" dirty="0">
                <a:solidFill>
                  <a:schemeClr val="tx1"/>
                </a:solidFill>
                <a:latin typeface="黑体" panose="02010609060101010101" pitchFamily="49" charset="-122"/>
                <a:ea typeface="黑体" panose="02010609060101010101" pitchFamily="49" charset="-122"/>
              </a:rPr>
              <a:t>表示发送为</a:t>
            </a:r>
            <a:r>
              <a:rPr lang="en-US" altLang="zh-CN" sz="2400" b="1" i="1">
                <a:solidFill>
                  <a:schemeClr val="tx1"/>
                </a:solidFill>
                <a:latin typeface="Times New Roman" panose="02020603050405020304" pitchFamily="18" charset="0"/>
                <a:ea typeface="黑体" panose="02010609060101010101" pitchFamily="49" charset="-122"/>
              </a:rPr>
              <a:t>X</a:t>
            </a:r>
            <a:r>
              <a:rPr lang="zh-CN" altLang="en-US" sz="2400" b="1" dirty="0">
                <a:solidFill>
                  <a:schemeClr val="tx1"/>
                </a:solidFill>
                <a:latin typeface="黑体" panose="02010609060101010101" pitchFamily="49" charset="-122"/>
                <a:ea typeface="黑体" panose="02010609060101010101" pitchFamily="49" charset="-122"/>
              </a:rPr>
              <a:t>接收为</a:t>
            </a:r>
            <a:r>
              <a:rPr lang="en-US" altLang="zh-CN" sz="2400" b="1" i="1">
                <a:solidFill>
                  <a:schemeClr val="tx1"/>
                </a:solidFill>
                <a:latin typeface="Times New Roman" panose="02020603050405020304" pitchFamily="18" charset="0"/>
                <a:ea typeface="黑体" panose="02010609060101010101" pitchFamily="49" charset="-122"/>
              </a:rPr>
              <a:t>Y</a:t>
            </a:r>
            <a:r>
              <a:rPr lang="zh-CN" altLang="en-US" sz="2400" b="1" dirty="0">
                <a:solidFill>
                  <a:schemeClr val="tx1"/>
                </a:solidFill>
                <a:latin typeface="黑体" panose="02010609060101010101" pitchFamily="49" charset="-122"/>
                <a:ea typeface="黑体" panose="02010609060101010101" pitchFamily="49" charset="-122"/>
              </a:rPr>
              <a:t>的概率</a:t>
            </a:r>
            <a:endParaRPr lang="zh-CN" altLang="en-US" sz="2400" b="1" dirty="0">
              <a:solidFill>
                <a:schemeClr val="folHlink"/>
              </a:solidFill>
              <a:latin typeface="黑体" panose="02010609060101010101" pitchFamily="49" charset="-122"/>
              <a:ea typeface="黑体" panose="02010609060101010101" pitchFamily="49" charset="-122"/>
            </a:endParaRPr>
          </a:p>
        </p:txBody>
      </p:sp>
      <p:grpSp>
        <p:nvGrpSpPr>
          <p:cNvPr id="28675" name="组合 148498"/>
          <p:cNvGrpSpPr/>
          <p:nvPr/>
        </p:nvGrpSpPr>
        <p:grpSpPr>
          <a:xfrm>
            <a:off x="2970848" y="3207068"/>
            <a:ext cx="2665412" cy="2590800"/>
            <a:chOff x="1837" y="2523"/>
            <a:chExt cx="1679" cy="1632"/>
          </a:xfrm>
        </p:grpSpPr>
        <p:sp>
          <p:nvSpPr>
            <p:cNvPr id="28676" name="椭圆 148484"/>
            <p:cNvSpPr/>
            <p:nvPr/>
          </p:nvSpPr>
          <p:spPr>
            <a:xfrm>
              <a:off x="1837" y="3003"/>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a:latin typeface="Times New Roman" panose="02020603050405020304" pitchFamily="18" charset="0"/>
                  <a:ea typeface="宋体" panose="02010600030101010101" pitchFamily="2" charset="-122"/>
                </a:rPr>
                <a:t>0</a:t>
              </a:r>
            </a:p>
          </p:txBody>
        </p:sp>
        <p:sp>
          <p:nvSpPr>
            <p:cNvPr id="28677" name="椭圆 148485"/>
            <p:cNvSpPr/>
            <p:nvPr/>
          </p:nvSpPr>
          <p:spPr>
            <a:xfrm>
              <a:off x="1837" y="3675"/>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a:latin typeface="Times New Roman" panose="02020603050405020304" pitchFamily="18" charset="0"/>
                  <a:ea typeface="宋体" panose="02010600030101010101" pitchFamily="2" charset="-122"/>
                </a:rPr>
                <a:t>1</a:t>
              </a:r>
            </a:p>
          </p:txBody>
        </p:sp>
        <p:sp>
          <p:nvSpPr>
            <p:cNvPr id="28678" name="椭圆 148486"/>
            <p:cNvSpPr/>
            <p:nvPr/>
          </p:nvSpPr>
          <p:spPr>
            <a:xfrm>
              <a:off x="3289" y="2523"/>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a:latin typeface="Times New Roman" panose="02020603050405020304" pitchFamily="18" charset="0"/>
                  <a:ea typeface="宋体" panose="02010600030101010101" pitchFamily="2" charset="-122"/>
                </a:rPr>
                <a:t>0</a:t>
              </a:r>
            </a:p>
          </p:txBody>
        </p:sp>
        <p:sp>
          <p:nvSpPr>
            <p:cNvPr id="28679" name="椭圆 148487"/>
            <p:cNvSpPr/>
            <p:nvPr/>
          </p:nvSpPr>
          <p:spPr>
            <a:xfrm>
              <a:off x="3277" y="3051"/>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a:latin typeface="Times New Roman" panose="02020603050405020304" pitchFamily="18" charset="0"/>
                  <a:ea typeface="宋体" panose="02010600030101010101" pitchFamily="2" charset="-122"/>
                </a:rPr>
                <a:t>1</a:t>
              </a:r>
            </a:p>
          </p:txBody>
        </p:sp>
        <p:sp>
          <p:nvSpPr>
            <p:cNvPr id="28680" name="椭圆 148488"/>
            <p:cNvSpPr/>
            <p:nvPr/>
          </p:nvSpPr>
          <p:spPr>
            <a:xfrm>
              <a:off x="3324" y="3963"/>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-1</a:t>
              </a:r>
            </a:p>
          </p:txBody>
        </p:sp>
        <p:sp>
          <p:nvSpPr>
            <p:cNvPr id="28681" name="直接连接符 148489"/>
            <p:cNvSpPr/>
            <p:nvPr/>
          </p:nvSpPr>
          <p:spPr>
            <a:xfrm flipV="1">
              <a:off x="1981" y="2619"/>
              <a:ext cx="1296" cy="384"/>
            </a:xfrm>
            <a:prstGeom prst="line">
              <a:avLst/>
            </a:prstGeom>
            <a:ln w="9525" cap="flat" cmpd="sng">
              <a:solidFill>
                <a:schemeClr val="tx1"/>
              </a:solidFill>
              <a:prstDash val="solid"/>
              <a:round/>
              <a:headEnd type="none" w="med" len="med"/>
              <a:tailEnd type="triangle" w="med" len="med"/>
            </a:ln>
          </p:spPr>
        </p:sp>
        <p:sp>
          <p:nvSpPr>
            <p:cNvPr id="28682" name="直接连接符 148490"/>
            <p:cNvSpPr/>
            <p:nvPr/>
          </p:nvSpPr>
          <p:spPr>
            <a:xfrm>
              <a:off x="2029" y="3099"/>
              <a:ext cx="1248" cy="48"/>
            </a:xfrm>
            <a:prstGeom prst="line">
              <a:avLst/>
            </a:prstGeom>
            <a:ln w="9525" cap="flat" cmpd="sng">
              <a:solidFill>
                <a:schemeClr val="tx1"/>
              </a:solidFill>
              <a:prstDash val="solid"/>
              <a:round/>
              <a:headEnd type="none" w="med" len="med"/>
              <a:tailEnd type="triangle" w="med" len="med"/>
            </a:ln>
          </p:spPr>
        </p:sp>
        <p:sp>
          <p:nvSpPr>
            <p:cNvPr id="28683" name="直接连接符 148491"/>
            <p:cNvSpPr/>
            <p:nvPr/>
          </p:nvSpPr>
          <p:spPr>
            <a:xfrm>
              <a:off x="1981" y="3147"/>
              <a:ext cx="1296" cy="864"/>
            </a:xfrm>
            <a:prstGeom prst="line">
              <a:avLst/>
            </a:prstGeom>
            <a:ln w="9525" cap="flat" cmpd="sng">
              <a:solidFill>
                <a:schemeClr val="tx1"/>
              </a:solidFill>
              <a:prstDash val="solid"/>
              <a:round/>
              <a:headEnd type="none" w="med" len="med"/>
              <a:tailEnd type="triangle" w="med" len="med"/>
            </a:ln>
          </p:spPr>
        </p:sp>
        <p:sp>
          <p:nvSpPr>
            <p:cNvPr id="28684" name="直接连接符 148492"/>
            <p:cNvSpPr/>
            <p:nvPr/>
          </p:nvSpPr>
          <p:spPr>
            <a:xfrm flipV="1">
              <a:off x="1981" y="2667"/>
              <a:ext cx="1296" cy="1056"/>
            </a:xfrm>
            <a:prstGeom prst="line">
              <a:avLst/>
            </a:prstGeom>
            <a:ln w="9525" cap="flat" cmpd="sng">
              <a:solidFill>
                <a:schemeClr val="tx1"/>
              </a:solidFill>
              <a:prstDash val="solid"/>
              <a:round/>
              <a:headEnd type="none" w="med" len="med"/>
              <a:tailEnd type="triangle" w="med" len="med"/>
            </a:ln>
          </p:spPr>
        </p:sp>
        <p:sp>
          <p:nvSpPr>
            <p:cNvPr id="28685" name="直接连接符 148493"/>
            <p:cNvSpPr/>
            <p:nvPr/>
          </p:nvSpPr>
          <p:spPr>
            <a:xfrm flipV="1">
              <a:off x="1981" y="3195"/>
              <a:ext cx="1248" cy="624"/>
            </a:xfrm>
            <a:prstGeom prst="line">
              <a:avLst/>
            </a:prstGeom>
            <a:ln w="9525" cap="flat" cmpd="sng">
              <a:solidFill>
                <a:schemeClr val="tx1"/>
              </a:solidFill>
              <a:prstDash val="solid"/>
              <a:round/>
              <a:headEnd type="none" w="med" len="med"/>
              <a:tailEnd type="triangle" w="med" len="med"/>
            </a:ln>
          </p:spPr>
        </p:sp>
        <p:sp>
          <p:nvSpPr>
            <p:cNvPr id="28686" name="直接连接符 148494"/>
            <p:cNvSpPr/>
            <p:nvPr/>
          </p:nvSpPr>
          <p:spPr>
            <a:xfrm>
              <a:off x="2029" y="3819"/>
              <a:ext cx="1248" cy="288"/>
            </a:xfrm>
            <a:prstGeom prst="line">
              <a:avLst/>
            </a:prstGeom>
            <a:ln w="9525" cap="flat" cmpd="sng">
              <a:solidFill>
                <a:schemeClr val="tx1"/>
              </a:solidFill>
              <a:prstDash val="solid"/>
              <a:round/>
              <a:headEnd type="none" w="med" len="med"/>
              <a:tailEnd type="triangle" w="med" len="med"/>
            </a:ln>
          </p:spPr>
        </p:sp>
        <p:sp>
          <p:nvSpPr>
            <p:cNvPr id="28687" name="文本框 148495"/>
            <p:cNvSpPr txBox="1"/>
            <p:nvPr/>
          </p:nvSpPr>
          <p:spPr>
            <a:xfrm>
              <a:off x="2365" y="2619"/>
              <a:ext cx="644" cy="290"/>
            </a:xfrm>
            <a:prstGeom prst="rect">
              <a:avLst/>
            </a:prstGeom>
            <a:noFill/>
            <a:ln w="9525">
              <a:noFill/>
            </a:ln>
          </p:spPr>
          <p:txBody>
            <a:bodyPr wrap="square" anchor="t" anchorCtr="0">
              <a:spAutoFit/>
            </a:bodyPr>
            <a:lstStyle/>
            <a:p>
              <a:pPr>
                <a:spcBef>
                  <a:spcPct val="50000"/>
                </a:spcBef>
              </a:pP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(0,0)</a:t>
              </a:r>
            </a:p>
          </p:txBody>
        </p:sp>
        <p:sp>
          <p:nvSpPr>
            <p:cNvPr id="28688" name="文本框 148496"/>
            <p:cNvSpPr txBox="1"/>
            <p:nvPr/>
          </p:nvSpPr>
          <p:spPr>
            <a:xfrm>
              <a:off x="2426" y="2976"/>
              <a:ext cx="748" cy="290"/>
            </a:xfrm>
            <a:prstGeom prst="rect">
              <a:avLst/>
            </a:prstGeom>
            <a:noFill/>
            <a:ln w="9525">
              <a:noFill/>
            </a:ln>
          </p:spPr>
          <p:txBody>
            <a:bodyPr wrap="square" anchor="t" anchorCtr="0">
              <a:spAutoFit/>
            </a:bodyPr>
            <a:lstStyle/>
            <a:p>
              <a:pPr>
                <a:spcBef>
                  <a:spcPct val="50000"/>
                </a:spcBef>
              </a:pP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(0,1)</a:t>
              </a:r>
            </a:p>
          </p:txBody>
        </p:sp>
        <p:sp>
          <p:nvSpPr>
            <p:cNvPr id="28689" name="文本框 148497"/>
            <p:cNvSpPr txBox="1"/>
            <p:nvPr/>
          </p:nvSpPr>
          <p:spPr>
            <a:xfrm>
              <a:off x="2200" y="3793"/>
              <a:ext cx="816" cy="288"/>
            </a:xfrm>
            <a:prstGeom prst="rect">
              <a:avLst/>
            </a:prstGeom>
            <a:noFill/>
            <a:ln w="9525">
              <a:noFill/>
            </a:ln>
          </p:spPr>
          <p:txBody>
            <a:bodyPr anchor="t" anchorCtr="0">
              <a:spAutoFit/>
            </a:bodyPr>
            <a:lstStyle/>
            <a:p>
              <a:pPr>
                <a:spcBef>
                  <a:spcPct val="50000"/>
                </a:spcBef>
              </a:pP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-1)</a:t>
              </a:r>
            </a:p>
          </p:txBody>
        </p:sp>
      </p:grpSp>
      <p:sp>
        <p:nvSpPr>
          <p:cNvPr id="16" name="文本框 114821"/>
          <p:cNvSpPr txBox="1"/>
          <p:nvPr/>
        </p:nvSpPr>
        <p:spPr>
          <a:xfrm>
            <a:off x="2106295" y="5922010"/>
            <a:ext cx="4952365"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4 </a:t>
            </a:r>
            <a:r>
              <a:rPr lang="zh-CN" altLang="en-US" b="1">
                <a:latin typeface="楷体" panose="02010609060101010101" charset="-122"/>
                <a:ea typeface="楷体" panose="02010609060101010101" charset="-122"/>
                <a:cs typeface="楷体" panose="02010609060101010101" charset="-122"/>
              </a:rPr>
              <a:t>二元输入</a:t>
            </a:r>
            <a:r>
              <a:rPr lang="zh-CN" altLang="en-US" b="1">
                <a:latin typeface="Times New Roman" panose="02020603050405020304" pitchFamily="18" charset="0"/>
                <a:ea typeface="楷体" panose="02010609060101010101" charset="-122"/>
                <a:cs typeface="Times New Roman" panose="02020603050405020304" pitchFamily="18" charset="0"/>
              </a:rPr>
              <a:t>Q</a:t>
            </a:r>
            <a:r>
              <a:rPr lang="zh-CN" altLang="en-US" b="1">
                <a:latin typeface="楷体" panose="02010609060101010101" charset="-122"/>
                <a:ea typeface="楷体" panose="02010609060101010101" charset="-122"/>
                <a:cs typeface="楷体" panose="02010609060101010101" charset="-122"/>
              </a:rPr>
              <a:t>元输出的离散无记忆信道</a:t>
            </a:r>
            <a:r>
              <a:rPr lang="zh-CN" altLang="en-US" b="1" dirty="0">
                <a:latin typeface="楷体" panose="02010609060101010101" charset="-122"/>
                <a:ea typeface="楷体" panose="02010609060101010101" charset="-122"/>
              </a:rPr>
              <a:t>模型</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208897"/>
          <p:cNvSpPr>
            <a:spLocks noGrp="1" noRot="1"/>
          </p:cNvSpPr>
          <p:nvPr>
            <p:ph type="title"/>
          </p:nvPr>
        </p:nvSpPr>
        <p:spPr>
          <a:xfrm>
            <a:off x="5641340" y="104775"/>
            <a:ext cx="3235960" cy="685800"/>
          </a:xfrm>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高效纠错码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74754" name="矩形 208898"/>
          <p:cNvSpPr>
            <a:spLocks noRot="1"/>
          </p:cNvSpPr>
          <p:nvPr/>
        </p:nvSpPr>
        <p:spPr>
          <a:xfrm>
            <a:off x="611188" y="947103"/>
            <a:ext cx="7921625" cy="4681537"/>
          </a:xfrm>
          <a:prstGeom prst="rect">
            <a:avLst/>
          </a:prstGeom>
          <a:noFill/>
          <a:ln w="9525">
            <a:noFill/>
          </a:ln>
        </p:spPr>
        <p:txBody>
          <a:bodyPr anchor="t" anchorCtr="0"/>
          <a:lstStyle/>
          <a:p>
            <a:pPr marL="342900" indent="-342900">
              <a:spcBef>
                <a:spcPct val="20000"/>
              </a:spcBef>
              <a:buClr>
                <a:srgbClr val="000000"/>
              </a:buClr>
              <a:buSzPct val="65000"/>
              <a:buFont typeface="Wingdings" panose="05000000000000000000" charset="0"/>
              <a:buChar char="Ø"/>
            </a:pPr>
            <a:r>
              <a:rPr lang="zh-CN" altLang="en-US" sz="2400" b="1" dirty="0">
                <a:latin typeface="Times New Roman" panose="02020603050405020304" pitchFamily="18" charset="0"/>
                <a:ea typeface="黑体" panose="02010609060101010101" pitchFamily="49" charset="-122"/>
              </a:rPr>
              <a:t>最大似然译码性能最好，但复杂度随码长指数增加，因此必须研究新的编译码方案，期望在性能和复杂度之间取得平衡</a:t>
            </a:r>
          </a:p>
          <a:p>
            <a:pPr marL="342900" indent="-342900">
              <a:spcBef>
                <a:spcPct val="20000"/>
              </a:spcBef>
              <a:buClr>
                <a:srgbClr val="000000"/>
              </a:buClr>
              <a:buSzPct val="65000"/>
              <a:buFont typeface="Wingdings" panose="05000000000000000000" charset="0"/>
              <a:buChar char="Ø"/>
            </a:pPr>
            <a:r>
              <a:rPr lang="zh-CN" altLang="en-US" sz="2400" b="1" dirty="0">
                <a:latin typeface="Times New Roman" panose="02020603050405020304" pitchFamily="18" charset="0"/>
                <a:ea typeface="黑体" panose="02010609060101010101" pitchFamily="49" charset="-122"/>
              </a:rPr>
              <a:t>如串行级联码、乘积码等编码方案的目标都是为了构造出具有较大等效分组长度的纠错码，并允许将最大似然译码分为几个较简单的译码步骤，这是一种次优但可实现的译码策略</a:t>
            </a:r>
          </a:p>
          <a:p>
            <a:pPr marL="342900" indent="-3429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另一种次优方法是迭代译码，如</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a:t>
            </a:r>
            <a:r>
              <a:rPr lang="en-US" altLang="zh-CN" sz="2400" b="1">
                <a:latin typeface="Times New Roman" panose="02020603050405020304" pitchFamily="18" charset="0"/>
                <a:ea typeface="黑体" panose="02010609060101010101" pitchFamily="49" charset="-122"/>
              </a:rPr>
              <a:t>LDPC</a:t>
            </a:r>
            <a:r>
              <a:rPr lang="zh-CN" altLang="en-US" sz="2400" b="1" dirty="0">
                <a:latin typeface="黑体" panose="02010609060101010101" pitchFamily="49" charset="-122"/>
                <a:ea typeface="黑体" panose="02010609060101010101" pitchFamily="49" charset="-122"/>
              </a:rPr>
              <a:t>码等</a:t>
            </a:r>
          </a:p>
          <a:p>
            <a:pPr marL="342900" indent="-3429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总之，为了实现高效纠错，不是采用级联方式构造随机长码，就是采用迭代译码，或者两者都采用，以逼近仙农限</a:t>
            </a:r>
          </a:p>
        </p:txBody>
      </p:sp>
    </p:spTree>
  </p:cSld>
  <p:clrMapOvr>
    <a:masterClrMapping/>
  </p:clrMapOvr>
  <p:transition spd="slow">
    <p:randomBa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标题 203777"/>
          <p:cNvSpPr>
            <a:spLocks noGrp="1" noRot="1"/>
          </p:cNvSpPr>
          <p:nvPr>
            <p:ph type="title"/>
          </p:nvPr>
        </p:nvSpPr>
        <p:spPr/>
        <p:txBody>
          <a:bodyPr anchor="ctr"/>
          <a:lstStyle/>
          <a:p>
            <a:pPr fontAlgn="base"/>
            <a:r>
              <a:rPr sz="2800" strike="noStrike" noProof="1">
                <a:latin typeface="Times New Roman" panose="02020603050405020304" pitchFamily="18" charset="0"/>
                <a:ea typeface="黑体" panose="02010609060101010101" pitchFamily="49" charset="-122"/>
                <a:cs typeface="Times New Roman" panose="02020603050405020304" pitchFamily="18" charset="0"/>
              </a:rPr>
              <a:t>Turbo码</a:t>
            </a:r>
            <a:endParaRPr lang="zh-CN" altLang="en-US" strike="noStrike" noProof="1">
              <a:solidFill>
                <a:srgbClr val="FFCC99"/>
              </a:solidFill>
              <a:latin typeface="Times New Roman" panose="02020603050405020304" pitchFamily="18" charset="0"/>
              <a:ea typeface="华文新魏" panose="02010800040101010101" charset="-122"/>
            </a:endParaRPr>
          </a:p>
        </p:txBody>
      </p:sp>
      <p:sp>
        <p:nvSpPr>
          <p:cNvPr id="75778" name="矩形 203778"/>
          <p:cNvSpPr>
            <a:spLocks noRot="1"/>
          </p:cNvSpPr>
          <p:nvPr/>
        </p:nvSpPr>
        <p:spPr>
          <a:xfrm>
            <a:off x="611188" y="1022668"/>
            <a:ext cx="7921625" cy="46815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400" b="1">
                <a:latin typeface="Times New Roman" panose="02020603050405020304" pitchFamily="18" charset="0"/>
                <a:ea typeface="黑体" panose="02010609060101010101" pitchFamily="49" charset="-122"/>
              </a:rPr>
              <a:t>1993</a:t>
            </a:r>
            <a:r>
              <a:rPr lang="zh-CN" altLang="en-US" sz="2400" b="1" dirty="0">
                <a:latin typeface="Times New Roman" panose="02020603050405020304" pitchFamily="18" charset="0"/>
                <a:ea typeface="黑体" panose="02010609060101010101" pitchFamily="49" charset="-122"/>
              </a:rPr>
              <a:t>年</a:t>
            </a:r>
            <a:r>
              <a:rPr lang="zh-CN" altLang="en-US" sz="2400" b="1" dirty="0">
                <a:latin typeface="黑体" panose="02010609060101010101" pitchFamily="49" charset="-122"/>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在瑞士日内瓦召开的国际通信会议上，两位任教于法国不列颠通信大学的教授</a:t>
            </a:r>
            <a:r>
              <a:rPr lang="en-US" altLang="zh-CN" sz="2400" b="1">
                <a:latin typeface="Times New Roman" panose="02020603050405020304" pitchFamily="18" charset="0"/>
                <a:ea typeface="黑体" panose="02010609060101010101" pitchFamily="49" charset="-122"/>
              </a:rPr>
              <a:t>C. </a:t>
            </a:r>
            <a:r>
              <a:rPr lang="en-US" altLang="zh-CN" sz="2400" b="1" err="1">
                <a:latin typeface="Times New Roman" panose="02020603050405020304" pitchFamily="18" charset="0"/>
                <a:ea typeface="黑体" panose="02010609060101010101" pitchFamily="49" charset="-122"/>
              </a:rPr>
              <a:t>Berrou</a:t>
            </a:r>
            <a:r>
              <a:rPr lang="en-US" altLang="zh-CN" sz="2400" b="1">
                <a:latin typeface="Times New Roman" panose="02020603050405020304" pitchFamily="18" charset="0"/>
                <a:ea typeface="黑体" panose="02010609060101010101" pitchFamily="49" charset="-122"/>
              </a:rPr>
              <a:t>, A. </a:t>
            </a:r>
            <a:r>
              <a:rPr lang="en-US" altLang="zh-CN" sz="2400" b="1" err="1">
                <a:latin typeface="Times New Roman" panose="02020603050405020304" pitchFamily="18" charset="0"/>
                <a:ea typeface="黑体" panose="02010609060101010101" pitchFamily="49" charset="-122"/>
              </a:rPr>
              <a:t>Glavieux</a:t>
            </a:r>
            <a:r>
              <a:rPr lang="zh-CN" altLang="en-US" sz="2400" b="1" dirty="0">
                <a:latin typeface="Times New Roman" panose="02020603050405020304" pitchFamily="18" charset="0"/>
                <a:ea typeface="黑体" panose="02010609060101010101" pitchFamily="49" charset="-122"/>
              </a:rPr>
              <a:t>和他们的缅甸籍博士生</a:t>
            </a:r>
            <a:r>
              <a:rPr lang="en-US" altLang="zh-CN" sz="2400" b="1">
                <a:latin typeface="Times New Roman" panose="02020603050405020304" pitchFamily="18" charset="0"/>
                <a:ea typeface="黑体" panose="02010609060101010101" pitchFamily="49" charset="-122"/>
              </a:rPr>
              <a:t>P. </a:t>
            </a:r>
            <a:r>
              <a:rPr lang="en-US" altLang="zh-CN" sz="2400" b="1" err="1">
                <a:latin typeface="Times New Roman" panose="02020603050405020304" pitchFamily="18" charset="0"/>
                <a:ea typeface="黑体" panose="02010609060101010101" pitchFamily="49" charset="-122"/>
              </a:rPr>
              <a:t>Thitimajshima</a:t>
            </a:r>
            <a:r>
              <a:rPr lang="zh-CN" altLang="en-US" sz="2400" b="1" dirty="0">
                <a:latin typeface="Times New Roman" panose="02020603050405020304" pitchFamily="18" charset="0"/>
                <a:ea typeface="黑体" panose="02010609060101010101" pitchFamily="49" charset="-122"/>
              </a:rPr>
              <a:t>首次提出了</a:t>
            </a:r>
            <a:r>
              <a:rPr lang="en-US" altLang="zh-CN" sz="2400" b="1">
                <a:latin typeface="Times New Roman" panose="02020603050405020304" pitchFamily="18" charset="0"/>
                <a:ea typeface="黑体" panose="02010609060101010101" pitchFamily="49" charset="-122"/>
              </a:rPr>
              <a:t>Turbo</a:t>
            </a:r>
            <a:r>
              <a:rPr lang="zh-CN" altLang="en-US" sz="2400" b="1" dirty="0">
                <a:latin typeface="Times New Roman" panose="02020603050405020304" pitchFamily="18" charset="0"/>
                <a:ea typeface="黑体" panose="02010609060101010101" pitchFamily="49" charset="-122"/>
              </a:rPr>
              <a:t>码</a:t>
            </a:r>
            <a:endParaRPr lang="zh-CN" altLang="en-US" sz="2400" b="1" dirty="0">
              <a:latin typeface="黑体" panose="02010609060101010101" pitchFamily="49" charset="-122"/>
              <a:ea typeface="黑体" panose="02010609060101010101" pitchFamily="49" charset="-122"/>
            </a:endParaRPr>
          </a:p>
          <a:p>
            <a:pPr marL="533400" indent="-533400">
              <a:spcBef>
                <a:spcPct val="20000"/>
              </a:spcBef>
              <a:buClr>
                <a:srgbClr val="000000"/>
              </a:buClr>
              <a:buSzPct val="65000"/>
              <a:buFont typeface="Wingdings" panose="05000000000000000000" charset="0"/>
              <a:buChar char="Ø"/>
            </a:pP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码很好的应用了仙农信道编码定理中的随机性编</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译码条件，从而获得了几乎接近仙农理论极限的译码性能</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在采用长度为</a:t>
            </a:r>
            <a:r>
              <a:rPr lang="en-US" altLang="zh-CN" sz="2400" b="1">
                <a:latin typeface="Times New Roman" panose="02020603050405020304" pitchFamily="18" charset="0"/>
                <a:ea typeface="黑体" panose="02010609060101010101" pitchFamily="49" charset="-122"/>
              </a:rPr>
              <a:t>65536</a:t>
            </a:r>
            <a:r>
              <a:rPr lang="zh-CN" altLang="en-US" sz="2400" b="1" dirty="0">
                <a:latin typeface="黑体" panose="02010609060101010101" pitchFamily="49" charset="-122"/>
                <a:ea typeface="黑体" panose="02010609060101010101" pitchFamily="49" charset="-122"/>
              </a:rPr>
              <a:t>的随机交织器并译码迭代</a:t>
            </a:r>
            <a:r>
              <a:rPr lang="en-US" altLang="zh-CN" sz="2400" b="1">
                <a:latin typeface="Times New Roman" panose="02020603050405020304" pitchFamily="18" charset="0"/>
                <a:ea typeface="黑体" panose="02010609060101010101" pitchFamily="49" charset="-122"/>
              </a:rPr>
              <a:t>18</a:t>
            </a:r>
            <a:r>
              <a:rPr lang="zh-CN" altLang="en-US" sz="2400" b="1" dirty="0">
                <a:latin typeface="黑体" panose="02010609060101010101" pitchFamily="49" charset="-122"/>
                <a:ea typeface="黑体" panose="02010609060101010101" pitchFamily="49" charset="-122"/>
              </a:rPr>
              <a:t>次的情况下，在信噪比</a:t>
            </a:r>
            <a:r>
              <a:rPr lang="en-US" altLang="zh-CN" sz="2400" b="1">
                <a:latin typeface="Times New Roman" panose="02020603050405020304" pitchFamily="18" charset="0"/>
                <a:ea typeface="黑体" panose="02010609060101010101" pitchFamily="49" charset="-122"/>
              </a:rPr>
              <a:t>0.7dB</a:t>
            </a:r>
            <a:r>
              <a:rPr lang="zh-CN" altLang="en-US" sz="2400" b="1" dirty="0">
                <a:latin typeface="黑体" panose="02010609060101010101" pitchFamily="49" charset="-122"/>
                <a:ea typeface="黑体" panose="02010609060101010101" pitchFamily="49" charset="-122"/>
              </a:rPr>
              <a:t>并采用二元相移键控</a:t>
            </a:r>
            <a:r>
              <a:rPr lang="en-US" altLang="zh-CN" sz="2400" b="1">
                <a:latin typeface="Times New Roman" panose="02020603050405020304" pitchFamily="18" charset="0"/>
                <a:ea typeface="黑体" panose="02010609060101010101" pitchFamily="49" charset="-122"/>
              </a:rPr>
              <a:t>(BPSK)</a:t>
            </a:r>
            <a:r>
              <a:rPr lang="zh-CN" altLang="en-US" sz="2400" b="1" dirty="0">
                <a:latin typeface="黑体" panose="02010609060101010101" pitchFamily="49" charset="-122"/>
                <a:ea typeface="黑体" panose="02010609060101010101" pitchFamily="49" charset="-122"/>
              </a:rPr>
              <a:t>调制时，码率为</a:t>
            </a:r>
            <a:r>
              <a:rPr lang="en-US" altLang="zh-CN" sz="2400" b="1">
                <a:latin typeface="Times New Roman" panose="02020603050405020304" pitchFamily="18" charset="0"/>
                <a:ea typeface="黑体" panose="02010609060101010101" pitchFamily="49" charset="-122"/>
              </a:rPr>
              <a:t>1/2</a:t>
            </a:r>
            <a:r>
              <a:rPr lang="zh-CN" altLang="en-US" sz="2400" b="1" dirty="0">
                <a:latin typeface="黑体" panose="02010609060101010101" pitchFamily="49" charset="-122"/>
                <a:ea typeface="黑体" panose="02010609060101010101" pitchFamily="49" charset="-122"/>
              </a:rPr>
              <a:t>的</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码在加性高斯白噪声信道上的错误比特率小于等于</a:t>
            </a:r>
            <a:r>
              <a:rPr lang="en-US" altLang="zh-CN" sz="2400" b="1">
                <a:latin typeface="Times New Roman" panose="02020603050405020304" pitchFamily="18" charset="0"/>
                <a:ea typeface="黑体" panose="02010609060101010101" pitchFamily="49" charset="-122"/>
              </a:rPr>
              <a:t>10</a:t>
            </a:r>
            <a:r>
              <a:rPr lang="en-US" altLang="zh-CN" sz="2400" b="1" baseline="30000">
                <a:latin typeface="Times New Roman" panose="02020603050405020304" pitchFamily="18" charset="0"/>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，达到了与仙农极限仅相差</a:t>
            </a:r>
            <a:r>
              <a:rPr lang="en-US" altLang="zh-CN" sz="2400" b="1">
                <a:latin typeface="Times New Roman" panose="02020603050405020304" pitchFamily="18" charset="0"/>
                <a:ea typeface="黑体" panose="02010609060101010101" pitchFamily="49" charset="-122"/>
              </a:rPr>
              <a:t>0.7dB</a:t>
            </a:r>
            <a:r>
              <a:rPr lang="zh-CN" altLang="en-US" sz="2400" b="1" dirty="0">
                <a:latin typeface="Times New Roman" panose="02020603050405020304" pitchFamily="18" charset="0"/>
                <a:ea typeface="黑体" panose="02010609060101010101" pitchFamily="49" charset="-122"/>
              </a:rPr>
              <a:t>的</a:t>
            </a:r>
            <a:r>
              <a:rPr lang="zh-CN" altLang="en-US" sz="2400" b="1" dirty="0">
                <a:latin typeface="黑体" panose="02010609060101010101" pitchFamily="49" charset="-122"/>
                <a:ea typeface="黑体" panose="02010609060101010101" pitchFamily="49" charset="-122"/>
              </a:rPr>
              <a:t>优异性能</a:t>
            </a:r>
          </a:p>
        </p:txBody>
      </p:sp>
    </p:spTree>
  </p:cSld>
  <p:clrMapOvr>
    <a:masterClrMapping/>
  </p:clrMapOvr>
  <p:transition spd="slow">
    <p:randomBar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204801"/>
          <p:cNvSpPr>
            <a:spLocks noGrp="1" noRot="1"/>
          </p:cNvSpPr>
          <p:nvPr>
            <p:ph type="title"/>
          </p:nvPr>
        </p:nvSpPr>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LDPC码</a:t>
            </a:r>
          </a:p>
        </p:txBody>
      </p:sp>
      <p:sp>
        <p:nvSpPr>
          <p:cNvPr id="76802" name="矩形 204802"/>
          <p:cNvSpPr>
            <a:spLocks noRot="1"/>
          </p:cNvSpPr>
          <p:nvPr/>
        </p:nvSpPr>
        <p:spPr>
          <a:xfrm>
            <a:off x="611188" y="1098233"/>
            <a:ext cx="7921625" cy="46815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400" b="1">
                <a:latin typeface="Times New Roman" panose="02020603050405020304" pitchFamily="18" charset="0"/>
                <a:ea typeface="黑体" panose="02010609060101010101" pitchFamily="49" charset="-122"/>
              </a:rPr>
              <a:t>1962</a:t>
            </a:r>
            <a:r>
              <a:rPr lang="zh-CN" altLang="en-US" sz="2400" b="1" dirty="0">
                <a:latin typeface="Times New Roman" panose="02020603050405020304" pitchFamily="18" charset="0"/>
                <a:ea typeface="黑体" panose="02010609060101010101" pitchFamily="49" charset="-122"/>
              </a:rPr>
              <a:t>年</a:t>
            </a:r>
            <a:r>
              <a:rPr lang="zh-CN" altLang="en-US" sz="2400" b="1" dirty="0">
                <a:latin typeface="黑体" panose="02010609060101010101" pitchFamily="49" charset="-122"/>
                <a:ea typeface="黑体" panose="02010609060101010101" pitchFamily="49" charset="-122"/>
              </a:rPr>
              <a:t>，</a:t>
            </a:r>
            <a:r>
              <a:rPr lang="en-US" altLang="zh-CN" sz="2400" b="1" err="1">
                <a:latin typeface="Times New Roman" panose="02020603050405020304" pitchFamily="18" charset="0"/>
                <a:ea typeface="黑体" panose="02010609060101010101" pitchFamily="49" charset="-122"/>
              </a:rPr>
              <a:t>Gallager</a:t>
            </a:r>
            <a:r>
              <a:rPr lang="zh-CN" altLang="en-US" sz="2400" b="1" dirty="0">
                <a:latin typeface="黑体" panose="02010609060101010101" pitchFamily="49" charset="-122"/>
                <a:ea typeface="黑体" panose="02010609060101010101" pitchFamily="49" charset="-122"/>
              </a:rPr>
              <a:t>在其博士学位论文中提出了低密度奇偶校验</a:t>
            </a:r>
            <a:r>
              <a:rPr lang="en-US" altLang="zh-CN" sz="2400" b="1">
                <a:latin typeface="Times New Roman" panose="02020603050405020304" pitchFamily="18" charset="0"/>
                <a:ea typeface="黑体" panose="02010609060101010101" pitchFamily="49" charset="-122"/>
              </a:rPr>
              <a:t>(LDPC)</a:t>
            </a:r>
            <a:r>
              <a:rPr lang="zh-CN" altLang="en-US" sz="2400" b="1" dirty="0">
                <a:latin typeface="黑体" panose="02010609060101010101" pitchFamily="49" charset="-122"/>
                <a:ea typeface="黑体" panose="02010609060101010101" pitchFamily="49" charset="-122"/>
              </a:rPr>
              <a:t>码</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给出了该码的构造方法、迭代解码算法及其性能在理论上的证明。由于当时计算机发展水平有限，该码硬件实现上困难，被遗忘了</a:t>
            </a:r>
            <a:r>
              <a:rPr lang="en-US" altLang="zh-CN" sz="2400" b="1">
                <a:latin typeface="Times New Roman" panose="02020603050405020304" pitchFamily="18" charset="0"/>
                <a:ea typeface="黑体" panose="02010609060101010101" pitchFamily="49" charset="-122"/>
              </a:rPr>
              <a:t>30</a:t>
            </a:r>
            <a:r>
              <a:rPr lang="zh-CN" altLang="en-US" sz="2400" b="1" dirty="0">
                <a:latin typeface="黑体" panose="02010609060101010101" pitchFamily="49" charset="-122"/>
                <a:ea typeface="黑体" panose="02010609060101010101" pitchFamily="49" charset="-122"/>
              </a:rPr>
              <a:t>多年</a:t>
            </a:r>
          </a:p>
          <a:p>
            <a:pPr marL="533400" indent="-533400">
              <a:spcBef>
                <a:spcPct val="20000"/>
              </a:spcBef>
              <a:buClr>
                <a:srgbClr val="000000"/>
              </a:buClr>
              <a:buSzPct val="65000"/>
              <a:buFont typeface="Wingdings" panose="05000000000000000000" charset="0"/>
              <a:buChar char="Ø"/>
            </a:pPr>
            <a:r>
              <a:rPr lang="en-US" altLang="zh-CN" sz="2400" b="1">
                <a:latin typeface="Times New Roman" panose="02020603050405020304" pitchFamily="18" charset="0"/>
                <a:ea typeface="黑体" panose="02010609060101010101" pitchFamily="49" charset="-122"/>
              </a:rPr>
              <a:t>1995</a:t>
            </a:r>
            <a:r>
              <a:rPr lang="zh-CN" altLang="en-US" sz="2400" b="1" dirty="0">
                <a:latin typeface="黑体" panose="02010609060101010101" pitchFamily="49" charset="-122"/>
                <a:ea typeface="黑体" panose="02010609060101010101" pitchFamily="49" charset="-122"/>
              </a:rPr>
              <a:t>年，</a:t>
            </a:r>
            <a:r>
              <a:rPr lang="en-US" altLang="zh-CN" sz="2400" b="1">
                <a:latin typeface="Times New Roman" panose="02020603050405020304" pitchFamily="18" charset="0"/>
                <a:ea typeface="黑体" panose="02010609060101010101" pitchFamily="49" charset="-122"/>
              </a:rPr>
              <a:t>Mackay</a:t>
            </a:r>
            <a:r>
              <a:rPr lang="zh-CN" altLang="en-US" sz="2400" b="1" dirty="0">
                <a:latin typeface="黑体" panose="02010609060101010101" pitchFamily="49" charset="-122"/>
                <a:ea typeface="黑体" panose="02010609060101010101" pitchFamily="49" charset="-122"/>
              </a:rPr>
              <a:t>和</a:t>
            </a:r>
            <a:r>
              <a:rPr lang="en-US" altLang="zh-CN" sz="2400" b="1">
                <a:latin typeface="Times New Roman" panose="02020603050405020304" pitchFamily="18" charset="0"/>
                <a:ea typeface="黑体" panose="02010609060101010101" pitchFamily="49" charset="-122"/>
              </a:rPr>
              <a:t>Neal</a:t>
            </a:r>
            <a:r>
              <a:rPr lang="zh-CN" altLang="en-US" sz="2400" b="1" dirty="0">
                <a:latin typeface="黑体" panose="02010609060101010101" pitchFamily="49" charset="-122"/>
                <a:ea typeface="黑体" panose="02010609060101010101" pitchFamily="49" charset="-122"/>
              </a:rPr>
              <a:t>重新发现</a:t>
            </a:r>
            <a:r>
              <a:rPr lang="en-US" altLang="zh-CN" sz="2400" b="1">
                <a:latin typeface="Times New Roman" panose="02020603050405020304" pitchFamily="18" charset="0"/>
                <a:ea typeface="黑体" panose="02010609060101010101" pitchFamily="49" charset="-122"/>
              </a:rPr>
              <a:t>LDPC</a:t>
            </a:r>
            <a:r>
              <a:rPr lang="zh-CN" altLang="en-US" sz="2400" b="1" dirty="0">
                <a:latin typeface="黑体" panose="02010609060101010101" pitchFamily="49" charset="-122"/>
                <a:ea typeface="黑体" panose="02010609060101010101" pitchFamily="49" charset="-122"/>
              </a:rPr>
              <a:t>码和</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码有着相似的性能，而且在某些方面已经超过了</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码，随后， </a:t>
            </a:r>
            <a:r>
              <a:rPr lang="en-US" altLang="zh-CN" sz="2400" b="1">
                <a:latin typeface="Times New Roman" panose="02020603050405020304" pitchFamily="18" charset="0"/>
                <a:ea typeface="黑体" panose="02010609060101010101" pitchFamily="49" charset="-122"/>
              </a:rPr>
              <a:t>LDPC</a:t>
            </a:r>
            <a:r>
              <a:rPr lang="zh-CN" altLang="en-US" sz="2400" b="1" dirty="0">
                <a:latin typeface="黑体" panose="02010609060101010101" pitchFamily="49" charset="-122"/>
                <a:ea typeface="黑体" panose="02010609060101010101" pitchFamily="49" charset="-122"/>
              </a:rPr>
              <a:t>码得到广泛的关注，成为新的研究热点</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目前，</a:t>
            </a:r>
            <a:r>
              <a:rPr lang="en-US" altLang="zh-CN" sz="2400" b="1">
                <a:latin typeface="Times New Roman" panose="02020603050405020304" pitchFamily="18" charset="0"/>
                <a:ea typeface="黑体" panose="02010609060101010101" pitchFamily="49" charset="-122"/>
              </a:rPr>
              <a:t>LDPC</a:t>
            </a:r>
            <a:r>
              <a:rPr lang="zh-CN" altLang="en-US" sz="2400" b="1" dirty="0">
                <a:latin typeface="黑体" panose="02010609060101010101" pitchFamily="49" charset="-122"/>
                <a:ea typeface="黑体" panose="02010609060101010101" pitchFamily="49" charset="-122"/>
              </a:rPr>
              <a:t>码已经得到广泛的应用，如</a:t>
            </a:r>
            <a:r>
              <a:rPr lang="en-US" altLang="zh-CN" sz="2400" b="1">
                <a:latin typeface="Times New Roman" panose="02020603050405020304" pitchFamily="18" charset="0"/>
                <a:ea typeface="黑体" panose="02010609060101010101" pitchFamily="49" charset="-122"/>
              </a:rPr>
              <a:t>CMMB</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中国移动多媒体广播</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err="1">
                <a:latin typeface="Times New Roman" panose="02020603050405020304" pitchFamily="18" charset="0"/>
                <a:ea typeface="黑体" panose="02010609060101010101" pitchFamily="49" charset="-122"/>
              </a:rPr>
              <a:t>WiMAX</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无线城域网</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Wi-Fi</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无线局域网</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、第二代</a:t>
            </a:r>
            <a:r>
              <a:rPr lang="en-US" altLang="zh-CN" sz="2400" b="1">
                <a:latin typeface="Times New Roman" panose="02020603050405020304" pitchFamily="18" charset="0"/>
                <a:ea typeface="黑体" panose="02010609060101010101" pitchFamily="49" charset="-122"/>
              </a:rPr>
              <a:t>DVB</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数字视频广播</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等</a:t>
            </a:r>
          </a:p>
        </p:txBody>
      </p:sp>
    </p:spTree>
  </p:cSld>
  <p:clrMapOvr>
    <a:masterClrMapping/>
  </p:clrMapOvr>
  <p:transition spd="slow">
    <p:randomBar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编织卷积码</a:t>
            </a:r>
          </a:p>
        </p:txBody>
      </p:sp>
      <p:sp>
        <p:nvSpPr>
          <p:cNvPr id="77826" name="矩形 205826"/>
          <p:cNvSpPr>
            <a:spLocks noRot="1"/>
          </p:cNvSpPr>
          <p:nvPr/>
        </p:nvSpPr>
        <p:spPr>
          <a:xfrm>
            <a:off x="611188" y="1022668"/>
            <a:ext cx="7921625" cy="4681537"/>
          </a:xfrm>
          <a:prstGeom prst="rect">
            <a:avLst/>
          </a:prstGeom>
          <a:noFill/>
          <a:ln w="9525">
            <a:noFill/>
          </a:ln>
        </p:spPr>
        <p:txBody>
          <a:bodyPr anchor="t" anchorCtr="0"/>
          <a:lstStyle/>
          <a:p>
            <a:pPr marL="533400" indent="-533400">
              <a:spcBef>
                <a:spcPct val="20000"/>
              </a:spcBef>
              <a:buClr>
                <a:srgbClr val="000000"/>
              </a:buClr>
              <a:buSzPct val="65000"/>
              <a:buFont typeface="Wingdings" panose="05000000000000000000" charset="0"/>
              <a:buChar char="Ø"/>
            </a:pPr>
            <a:r>
              <a:rPr lang="en-US" altLang="zh-CN" sz="2400" b="1">
                <a:latin typeface="Times New Roman" panose="02020603050405020304" pitchFamily="18" charset="0"/>
                <a:ea typeface="黑体" panose="02010609060101010101" pitchFamily="49" charset="-122"/>
              </a:rPr>
              <a:t>1997</a:t>
            </a:r>
            <a:r>
              <a:rPr lang="zh-CN" altLang="en-US" sz="2400" b="1" dirty="0">
                <a:latin typeface="Times New Roman" panose="02020603050405020304" pitchFamily="18" charset="0"/>
                <a:ea typeface="黑体" panose="02010609060101010101" pitchFamily="49" charset="-122"/>
              </a:rPr>
              <a:t>年</a:t>
            </a:r>
            <a:r>
              <a:rPr lang="zh-CN" altLang="en-US" sz="2400" b="1" dirty="0">
                <a:latin typeface="黑体" panose="02010609060101010101" pitchFamily="49" charset="-122"/>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Host, </a:t>
            </a:r>
            <a:r>
              <a:rPr lang="en-US" altLang="zh-CN" sz="2400" b="1" err="1">
                <a:latin typeface="Times New Roman" panose="02020603050405020304" pitchFamily="18" charset="0"/>
                <a:ea typeface="黑体" panose="02010609060101010101" pitchFamily="49" charset="-122"/>
              </a:rPr>
              <a:t>Johannesson</a:t>
            </a:r>
            <a:r>
              <a:rPr lang="en-US" altLang="zh-CN" sz="2400" b="1">
                <a:latin typeface="Times New Roman" panose="02020603050405020304" pitchFamily="18" charset="0"/>
                <a:ea typeface="黑体" panose="02010609060101010101" pitchFamily="49" charset="-122"/>
              </a:rPr>
              <a:t>, </a:t>
            </a:r>
            <a:r>
              <a:rPr lang="en-US" altLang="zh-CN" sz="2400" b="1" err="1">
                <a:latin typeface="Times New Roman" panose="02020603050405020304" pitchFamily="18" charset="0"/>
                <a:ea typeface="黑体" panose="02010609060101010101" pitchFamily="49" charset="-122"/>
              </a:rPr>
              <a:t>Ablov</a:t>
            </a:r>
            <a:r>
              <a:rPr lang="zh-CN" altLang="en-US" sz="2400" b="1" dirty="0">
                <a:latin typeface="黑体" panose="02010609060101010101" pitchFamily="49" charset="-122"/>
                <a:ea typeface="黑体" panose="02010609060101010101" pitchFamily="49" charset="-122"/>
              </a:rPr>
              <a:t>提出了编织卷积码</a:t>
            </a:r>
            <a:r>
              <a:rPr lang="en-US" altLang="zh-CN" sz="2400" b="1">
                <a:latin typeface="Times New Roman" panose="02020603050405020304" pitchFamily="18" charset="0"/>
                <a:ea typeface="黑体" panose="02010609060101010101" pitchFamily="49" charset="-122"/>
              </a:rPr>
              <a:t>(WCC)</a:t>
            </a:r>
            <a:r>
              <a:rPr lang="zh-CN" altLang="en-US" sz="2400" b="1" dirty="0">
                <a:latin typeface="黑体" panose="02010609060101010101" pitchFamily="49" charset="-122"/>
                <a:ea typeface="黑体" panose="02010609060101010101" pitchFamily="49" charset="-122"/>
              </a:rPr>
              <a:t>的概念，随后，该码得到了发展，它是一种组合码，其系统结构可完全包容传统分组码、卷积码及各类</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码，从而开创了编码领域的一个新天地</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编织码的结构综合了并行级联卷积码</a:t>
            </a:r>
            <a:r>
              <a:rPr lang="en-US" altLang="zh-CN" sz="2400" b="1">
                <a:latin typeface="黑体" panose="02010609060101010101" pitchFamily="49" charset="-122"/>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a:t>
            </a:r>
            <a:r>
              <a:rPr lang="en-US" altLang="zh-CN" sz="2400" b="1">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和串行级联卷积码的结构特点，当外编码器个数足够多时，该码型完全拥有了仙农编码定理中随机长码的特性，因此其纠错性能理论上要比</a:t>
            </a:r>
            <a:r>
              <a:rPr lang="en-US" altLang="zh-CN" sz="2400" b="1">
                <a:latin typeface="Times New Roman" panose="02020603050405020304" pitchFamily="18" charset="0"/>
                <a:ea typeface="黑体" panose="02010609060101010101" pitchFamily="49" charset="-122"/>
              </a:rPr>
              <a:t>Turbo</a:t>
            </a:r>
            <a:r>
              <a:rPr lang="zh-CN" altLang="en-US" sz="2400" b="1" dirty="0">
                <a:latin typeface="黑体" panose="02010609060101010101" pitchFamily="49" charset="-122"/>
                <a:ea typeface="黑体" panose="02010609060101010101" pitchFamily="49" charset="-122"/>
              </a:rPr>
              <a:t>码优异</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但编织码的编码结构复杂性较高，编码效率也不高</a:t>
            </a:r>
          </a:p>
          <a:p>
            <a:pPr marL="533400" indent="-533400">
              <a:spcBef>
                <a:spcPct val="20000"/>
              </a:spcBef>
              <a:buClr>
                <a:srgbClr val="000000"/>
              </a:buClr>
              <a:buSzPct val="65000"/>
              <a:buFont typeface="Wingdings" panose="05000000000000000000" charset="0"/>
              <a:buChar char="Ø"/>
            </a:pPr>
            <a:r>
              <a:rPr lang="zh-CN" altLang="en-US" sz="2400" b="1" dirty="0">
                <a:latin typeface="黑体" panose="02010609060101010101" pitchFamily="49" charset="-122"/>
                <a:ea typeface="黑体" panose="02010609060101010101" pitchFamily="49" charset="-122"/>
              </a:rPr>
              <a:t>目前研究的最多的是</a:t>
            </a:r>
            <a:r>
              <a:rPr lang="en-US" altLang="zh-CN" sz="2400" b="1">
                <a:latin typeface="Times New Roman" panose="02020603050405020304" pitchFamily="18" charset="0"/>
                <a:ea typeface="黑体" panose="02010609060101010101" pitchFamily="49" charset="-122"/>
              </a:rPr>
              <a:t>1/3</a:t>
            </a:r>
            <a:r>
              <a:rPr lang="zh-CN" altLang="en-US" sz="2400" b="1" dirty="0">
                <a:latin typeface="黑体" panose="02010609060101010101" pitchFamily="49" charset="-122"/>
                <a:ea typeface="黑体" panose="02010609060101010101" pitchFamily="49" charset="-122"/>
              </a:rPr>
              <a:t>编织卷积码，译码采用</a:t>
            </a:r>
            <a:r>
              <a:rPr lang="en-US" altLang="zh-CN" sz="2400" b="1">
                <a:latin typeface="Times New Roman" panose="02020603050405020304" pitchFamily="18" charset="0"/>
                <a:ea typeface="黑体" panose="02010609060101010101" pitchFamily="49" charset="-122"/>
              </a:rPr>
              <a:t>BCJR</a:t>
            </a:r>
            <a:r>
              <a:rPr lang="zh-CN" altLang="en-US" sz="2400" b="1" dirty="0">
                <a:latin typeface="黑体" panose="02010609060101010101" pitchFamily="49" charset="-122"/>
                <a:ea typeface="黑体" panose="02010609060101010101" pitchFamily="49" charset="-122"/>
              </a:rPr>
              <a:t>算法的迭代译码</a:t>
            </a:r>
          </a:p>
        </p:txBody>
      </p:sp>
    </p:spTree>
  </p:cSld>
  <p:clrMapOvr>
    <a:masterClrMapping/>
  </p:clrMapOvr>
  <p:transition spd="slow">
    <p:randomBa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3085" y="104775"/>
            <a:ext cx="451421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互自信息的计算</a:t>
            </a:r>
          </a:p>
        </p:txBody>
      </p:sp>
      <p:sp>
        <p:nvSpPr>
          <p:cNvPr id="82946" name="矩形 215042"/>
          <p:cNvSpPr>
            <a:spLocks noRot="1"/>
          </p:cNvSpPr>
          <p:nvPr/>
        </p:nvSpPr>
        <p:spPr>
          <a:xfrm>
            <a:off x="366395" y="914400"/>
            <a:ext cx="4471670" cy="511810"/>
          </a:xfrm>
          <a:prstGeom prst="rect">
            <a:avLst/>
          </a:prstGeom>
          <a:noFill/>
          <a:ln w="9525">
            <a:noFill/>
          </a:ln>
        </p:spPr>
        <p:txBody>
          <a:bodyPr anchor="t" anchorCtr="0"/>
          <a:lstStyle/>
          <a:p>
            <a:pPr>
              <a:lnSpc>
                <a:spcPct val="130000"/>
              </a:lnSpc>
              <a:spcBef>
                <a:spcPts val="0"/>
              </a:spcBef>
              <a:buClr>
                <a:srgbClr val="000000"/>
              </a:buClr>
              <a:buSzPct val="65000"/>
            </a:pPr>
            <a:r>
              <a:rPr lang="zh-CN" sz="2400" b="1">
                <a:solidFill>
                  <a:srgbClr val="FF0000"/>
                </a:solidFill>
                <a:ea typeface="黑体" panose="02010609060101010101" pitchFamily="49" charset="-122"/>
              </a:rPr>
              <a:t>例子：</a:t>
            </a:r>
            <a:r>
              <a:rPr sz="2400" b="1">
                <a:ea typeface="黑体" panose="02010609060101010101" pitchFamily="49" charset="-122"/>
              </a:rPr>
              <a:t>考虑二元对称</a:t>
            </a:r>
            <a:r>
              <a:rPr sz="2400" b="1">
                <a:latin typeface="Times New Roman" panose="02020603050405020304" pitchFamily="18" charset="0"/>
                <a:ea typeface="黑体" panose="02010609060101010101" pitchFamily="49" charset="-122"/>
                <a:cs typeface="Times New Roman" panose="02020603050405020304" pitchFamily="18" charset="0"/>
              </a:rPr>
              <a:t>(BSC)</a:t>
            </a:r>
            <a:r>
              <a:rPr sz="2400" b="1">
                <a:ea typeface="黑体" panose="02010609060101010101" pitchFamily="49" charset="-122"/>
              </a:rPr>
              <a:t>信道</a:t>
            </a:r>
            <a:r>
              <a:rPr lang="zh-CN" altLang="en-US" sz="2400" b="1" dirty="0">
                <a:latin typeface="Times New Roman" panose="02020603050405020304" pitchFamily="18" charset="0"/>
                <a:ea typeface="黑体" panose="02010609060101010101" pitchFamily="49" charset="-122"/>
              </a:rPr>
              <a:t> </a:t>
            </a:r>
          </a:p>
        </p:txBody>
      </p:sp>
      <p:graphicFrame>
        <p:nvGraphicFramePr>
          <p:cNvPr id="3" name="对象 2">
            <a:hlinkClick r:id="" action="ppaction://ole?verb=0"/>
          </p:cNvPr>
          <p:cNvGraphicFramePr>
            <a:graphicFrameLocks noChangeAspect="1"/>
          </p:cNvGraphicFramePr>
          <p:nvPr/>
        </p:nvGraphicFramePr>
        <p:xfrm>
          <a:off x="450850" y="1601788"/>
          <a:ext cx="7152005" cy="952500"/>
        </p:xfrm>
        <a:graphic>
          <a:graphicData uri="http://schemas.openxmlformats.org/presentationml/2006/ole">
            <mc:AlternateContent xmlns:mc="http://schemas.openxmlformats.org/markup-compatibility/2006">
              <mc:Choice xmlns:v="urn:schemas-microsoft-com:vml" Requires="v">
                <p:oleObj r:id="rId3" imgW="3683000" imgH="482600" progId="Equation.KSEE3">
                  <p:embed/>
                </p:oleObj>
              </mc:Choice>
              <mc:Fallback>
                <p:oleObj r:id="rId3" imgW="3683000" imgH="482600" progId="Equation.KSEE3">
                  <p:embed/>
                  <p:pic>
                    <p:nvPicPr>
                      <p:cNvPr id="0" name="图片 2048"/>
                      <p:cNvPicPr/>
                      <p:nvPr/>
                    </p:nvPicPr>
                    <p:blipFill>
                      <a:blip r:embed="rId4"/>
                      <a:stretch>
                        <a:fillRect/>
                      </a:stretch>
                    </p:blipFill>
                    <p:spPr>
                      <a:xfrm>
                        <a:off x="450850" y="1601788"/>
                        <a:ext cx="7152005" cy="9525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50850" y="2595563"/>
          <a:ext cx="7003415" cy="952500"/>
        </p:xfrm>
        <a:graphic>
          <a:graphicData uri="http://schemas.openxmlformats.org/presentationml/2006/ole">
            <mc:AlternateContent xmlns:mc="http://schemas.openxmlformats.org/markup-compatibility/2006">
              <mc:Choice xmlns:v="urn:schemas-microsoft-com:vml" Requires="v">
                <p:oleObj r:id="rId5" imgW="3606165" imgH="482600" progId="Equation.KSEE3">
                  <p:embed/>
                </p:oleObj>
              </mc:Choice>
              <mc:Fallback>
                <p:oleObj r:id="rId5" imgW="3606165" imgH="482600" progId="Equation.KSEE3">
                  <p:embed/>
                  <p:pic>
                    <p:nvPicPr>
                      <p:cNvPr id="0" name="图片 2048"/>
                      <p:cNvPicPr/>
                      <p:nvPr/>
                    </p:nvPicPr>
                    <p:blipFill>
                      <a:blip r:embed="rId6"/>
                      <a:stretch>
                        <a:fillRect/>
                      </a:stretch>
                    </p:blipFill>
                    <p:spPr>
                      <a:xfrm>
                        <a:off x="450850" y="2595563"/>
                        <a:ext cx="7003415" cy="9525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50850" y="3588703"/>
          <a:ext cx="5796280" cy="952500"/>
        </p:xfrm>
        <a:graphic>
          <a:graphicData uri="http://schemas.openxmlformats.org/presentationml/2006/ole">
            <mc:AlternateContent xmlns:mc="http://schemas.openxmlformats.org/markup-compatibility/2006">
              <mc:Choice xmlns:v="urn:schemas-microsoft-com:vml" Requires="v">
                <p:oleObj r:id="rId7" imgW="2984500" imgH="482600" progId="Equation.KSEE3">
                  <p:embed/>
                </p:oleObj>
              </mc:Choice>
              <mc:Fallback>
                <p:oleObj r:id="rId7" imgW="2984500" imgH="482600" progId="Equation.KSEE3">
                  <p:embed/>
                  <p:pic>
                    <p:nvPicPr>
                      <p:cNvPr id="0" name="图片 2048"/>
                      <p:cNvPicPr/>
                      <p:nvPr/>
                    </p:nvPicPr>
                    <p:blipFill>
                      <a:blip r:embed="rId8"/>
                      <a:stretch>
                        <a:fillRect/>
                      </a:stretch>
                    </p:blipFill>
                    <p:spPr>
                      <a:xfrm>
                        <a:off x="450850" y="3588703"/>
                        <a:ext cx="5796280" cy="9525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50850" y="4628833"/>
          <a:ext cx="986790" cy="401320"/>
        </p:xfrm>
        <a:graphic>
          <a:graphicData uri="http://schemas.openxmlformats.org/presentationml/2006/ole">
            <mc:AlternateContent xmlns:mc="http://schemas.openxmlformats.org/markup-compatibility/2006">
              <mc:Choice xmlns:v="urn:schemas-microsoft-com:vml" Requires="v">
                <p:oleObj r:id="rId9" imgW="508000" imgH="203200" progId="Equation.KSEE3">
                  <p:embed/>
                </p:oleObj>
              </mc:Choice>
              <mc:Fallback>
                <p:oleObj r:id="rId9" imgW="508000" imgH="203200" progId="Equation.KSEE3">
                  <p:embed/>
                  <p:pic>
                    <p:nvPicPr>
                      <p:cNvPr id="0" name="图片 2048"/>
                      <p:cNvPicPr/>
                      <p:nvPr/>
                    </p:nvPicPr>
                    <p:blipFill>
                      <a:blip r:embed="rId10"/>
                      <a:stretch>
                        <a:fillRect/>
                      </a:stretch>
                    </p:blipFill>
                    <p:spPr>
                      <a:xfrm>
                        <a:off x="450850" y="4628833"/>
                        <a:ext cx="986790" cy="40132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50850" y="5333366"/>
          <a:ext cx="5944235" cy="451485"/>
        </p:xfrm>
        <a:graphic>
          <a:graphicData uri="http://schemas.openxmlformats.org/presentationml/2006/ole">
            <mc:AlternateContent xmlns:mc="http://schemas.openxmlformats.org/markup-compatibility/2006">
              <mc:Choice xmlns:v="urn:schemas-microsoft-com:vml" Requires="v">
                <p:oleObj r:id="rId11" imgW="3060065" imgH="228600" progId="Equation.KSEE3">
                  <p:embed/>
                </p:oleObj>
              </mc:Choice>
              <mc:Fallback>
                <p:oleObj r:id="rId11" imgW="3060065" imgH="228600" progId="Equation.KSEE3">
                  <p:embed/>
                  <p:pic>
                    <p:nvPicPr>
                      <p:cNvPr id="0" name="图片 2048"/>
                      <p:cNvPicPr/>
                      <p:nvPr/>
                    </p:nvPicPr>
                    <p:blipFill>
                      <a:blip r:embed="rId12"/>
                      <a:stretch>
                        <a:fillRect/>
                      </a:stretch>
                    </p:blipFill>
                    <p:spPr>
                      <a:xfrm>
                        <a:off x="450850" y="5333366"/>
                        <a:ext cx="5944235" cy="451485"/>
                      </a:xfrm>
                      <a:prstGeom prst="rect">
                        <a:avLst/>
                      </a:prstGeom>
                    </p:spPr>
                  </p:pic>
                </p:oleObj>
              </mc:Fallback>
            </mc:AlternateContent>
          </a:graphicData>
        </a:graphic>
      </p:graphicFrame>
      <p:grpSp>
        <p:nvGrpSpPr>
          <p:cNvPr id="83971" name="组合 1"/>
          <p:cNvGrpSpPr/>
          <p:nvPr/>
        </p:nvGrpSpPr>
        <p:grpSpPr>
          <a:xfrm>
            <a:off x="6231890" y="3817938"/>
            <a:ext cx="2735263" cy="1558925"/>
            <a:chOff x="9695" y="7203"/>
            <a:chExt cx="4308" cy="2454"/>
          </a:xfrm>
        </p:grpSpPr>
        <p:sp>
          <p:nvSpPr>
            <p:cNvPr id="83972" name="直接连接符 216068"/>
            <p:cNvSpPr/>
            <p:nvPr/>
          </p:nvSpPr>
          <p:spPr>
            <a:xfrm>
              <a:off x="10409" y="7961"/>
              <a:ext cx="2678" cy="0"/>
            </a:xfrm>
            <a:prstGeom prst="line">
              <a:avLst/>
            </a:prstGeom>
            <a:ln w="25400" cap="flat" cmpd="sng">
              <a:solidFill>
                <a:schemeClr val="tx1"/>
              </a:solidFill>
              <a:prstDash val="solid"/>
              <a:round/>
              <a:headEnd type="none" w="med" len="med"/>
              <a:tailEnd type="none" w="med" len="med"/>
            </a:ln>
          </p:spPr>
        </p:sp>
        <p:sp>
          <p:nvSpPr>
            <p:cNvPr id="83973" name="直接连接符 216069"/>
            <p:cNvSpPr/>
            <p:nvPr/>
          </p:nvSpPr>
          <p:spPr>
            <a:xfrm>
              <a:off x="10522" y="8873"/>
              <a:ext cx="2678" cy="0"/>
            </a:xfrm>
            <a:prstGeom prst="line">
              <a:avLst/>
            </a:prstGeom>
            <a:ln w="25400" cap="flat" cmpd="sng">
              <a:solidFill>
                <a:schemeClr val="tx1"/>
              </a:solidFill>
              <a:prstDash val="solid"/>
              <a:round/>
              <a:headEnd type="none" w="med" len="med"/>
              <a:tailEnd type="none" w="med" len="med"/>
            </a:ln>
          </p:spPr>
        </p:sp>
        <p:sp>
          <p:nvSpPr>
            <p:cNvPr id="83974" name="文本框 216070"/>
            <p:cNvSpPr txBox="1"/>
            <p:nvPr/>
          </p:nvSpPr>
          <p:spPr>
            <a:xfrm>
              <a:off x="9695" y="7748"/>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83975" name="文本框 216071"/>
            <p:cNvSpPr txBox="1"/>
            <p:nvPr/>
          </p:nvSpPr>
          <p:spPr>
            <a:xfrm>
              <a:off x="13176" y="7748"/>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83976" name="文本框 216072"/>
            <p:cNvSpPr txBox="1"/>
            <p:nvPr/>
          </p:nvSpPr>
          <p:spPr>
            <a:xfrm>
              <a:off x="9808" y="8639"/>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83977" name="文本框 216073"/>
            <p:cNvSpPr txBox="1"/>
            <p:nvPr/>
          </p:nvSpPr>
          <p:spPr>
            <a:xfrm>
              <a:off x="13289" y="8639"/>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83978" name="文本框 216075"/>
            <p:cNvSpPr txBox="1"/>
            <p:nvPr/>
          </p:nvSpPr>
          <p:spPr>
            <a:xfrm>
              <a:off x="11529" y="8056"/>
              <a:ext cx="716" cy="720"/>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83979" name="文本框 216076"/>
            <p:cNvSpPr txBox="1"/>
            <p:nvPr/>
          </p:nvSpPr>
          <p:spPr>
            <a:xfrm>
              <a:off x="11033" y="7203"/>
              <a:ext cx="1255"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83980" name="文本框 216077"/>
            <p:cNvSpPr txBox="1"/>
            <p:nvPr/>
          </p:nvSpPr>
          <p:spPr>
            <a:xfrm>
              <a:off x="11235" y="8937"/>
              <a:ext cx="1251"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83981" name="直接连接符 216078"/>
            <p:cNvSpPr/>
            <p:nvPr/>
          </p:nvSpPr>
          <p:spPr>
            <a:xfrm>
              <a:off x="10500" y="7961"/>
              <a:ext cx="2587" cy="895"/>
            </a:xfrm>
            <a:prstGeom prst="line">
              <a:avLst/>
            </a:prstGeom>
            <a:ln w="25400" cap="flat" cmpd="sng">
              <a:solidFill>
                <a:schemeClr val="tx1"/>
              </a:solidFill>
              <a:prstDash val="solid"/>
              <a:round/>
              <a:headEnd type="none" w="med" len="med"/>
              <a:tailEnd type="none" w="med" len="med"/>
            </a:ln>
          </p:spPr>
        </p:sp>
        <p:sp>
          <p:nvSpPr>
            <p:cNvPr id="83982" name="直接连接符 216079"/>
            <p:cNvSpPr/>
            <p:nvPr/>
          </p:nvSpPr>
          <p:spPr>
            <a:xfrm flipV="1">
              <a:off x="10522" y="7992"/>
              <a:ext cx="2587" cy="882"/>
            </a:xfrm>
            <a:prstGeom prst="line">
              <a:avLst/>
            </a:prstGeom>
            <a:ln w="25400" cap="flat" cmpd="sng">
              <a:solidFill>
                <a:schemeClr val="tx1"/>
              </a:solidFill>
              <a:prstDash val="solid"/>
              <a:round/>
              <a:headEnd type="none" w="med" len="med"/>
              <a:tailEnd type="none" w="med" len="med"/>
            </a:ln>
          </p:spPr>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信息熵的物理含义</a:t>
            </a:r>
          </a:p>
        </p:txBody>
      </p:sp>
      <p:sp>
        <p:nvSpPr>
          <p:cNvPr id="86018" name="矩形 219138"/>
          <p:cNvSpPr>
            <a:spLocks noRot="1"/>
          </p:cNvSpPr>
          <p:nvPr/>
        </p:nvSpPr>
        <p:spPr>
          <a:xfrm>
            <a:off x="245110" y="953135"/>
            <a:ext cx="8481695" cy="5477510"/>
          </a:xfrm>
          <a:prstGeom prst="rect">
            <a:avLst/>
          </a:prstGeom>
          <a:noFill/>
          <a:ln w="9525">
            <a:noFill/>
          </a:ln>
        </p:spPr>
        <p:txBody>
          <a:bodyPr anchor="t" anchorCtr="0"/>
          <a:lstStyle/>
          <a:p>
            <a:pPr marL="533400" indent="-533400" algn="just">
              <a:lnSpc>
                <a:spcPct val="130000"/>
              </a:lnSpc>
              <a:spcBef>
                <a:spcPts val="0"/>
              </a:spcBef>
              <a:buClr>
                <a:srgbClr val="000000"/>
              </a:buClr>
              <a:buSzPct val="65000"/>
              <a:buFont typeface="Wingdings" panose="05000000000000000000" charset="0"/>
              <a:buChar char="Ø"/>
            </a:pP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表示信源输出后，每个消息</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或符号</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提供的平均信息量</a:t>
            </a: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表示信源输出前，信源的平均不确定性</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例如：第</a:t>
            </a:r>
            <a:r>
              <a:rPr lang="en-US" altLang="zh-CN" sz="2800" b="1" dirty="0">
                <a:latin typeface="Times New Roman" panose="02020603050405020304" pitchFamily="18" charset="0"/>
                <a:ea typeface="黑体" panose="02010609060101010101" pitchFamily="49" charset="-122"/>
              </a:rPr>
              <a:t>38</a:t>
            </a:r>
            <a:r>
              <a:rPr lang="zh-CN" altLang="en-US" sz="2800" b="1" dirty="0">
                <a:latin typeface="Times New Roman" panose="02020603050405020304" pitchFamily="18" charset="0"/>
                <a:ea typeface="黑体" panose="02010609060101010101" pitchFamily="49" charset="-122"/>
              </a:rPr>
              <a:t>页例子中， </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)&gt;</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，对于信源</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，两个输出消息不是等概率的，事先大致可以猜测消息</a:t>
            </a:r>
            <a:r>
              <a:rPr lang="en-US" altLang="zh-CN" sz="2800" b="1" i="1">
                <a:latin typeface="Times New Roman" panose="02020603050405020304" pitchFamily="18" charset="0"/>
                <a:ea typeface="黑体" panose="02010609060101010101" pitchFamily="49" charset="-122"/>
              </a:rPr>
              <a:t>x</a:t>
            </a:r>
            <a:r>
              <a:rPr lang="en-US" altLang="zh-CN" sz="2800" b="1" baseline="-2500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会出现，故信源</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的不确定性要小</a:t>
            </a:r>
          </a:p>
          <a:p>
            <a:pPr marL="533400" indent="-533400" algn="just">
              <a:lnSpc>
                <a:spcPct val="130000"/>
              </a:lnSpc>
              <a:spcBef>
                <a:spcPts val="0"/>
              </a:spcBef>
              <a:buClr>
                <a:srgbClr val="000000"/>
              </a:buClr>
              <a:buSzPct val="65000"/>
              <a:buFont typeface="Wingdings" panose="05000000000000000000" charset="0"/>
              <a:buChar char="Ø"/>
            </a:pP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表示变量</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的随机性</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当信源符号是等概率出现的时候，信息熵可以达到最大值</a:t>
            </a:r>
          </a:p>
        </p:txBody>
      </p:sp>
    </p:spTree>
  </p:cSld>
  <p:clrMapOvr>
    <a:masterClrMapping/>
  </p:clrMapOvr>
  <p:transition spd="slow">
    <p:randomBar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2610" y="104775"/>
            <a:ext cx="577469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平均条件自信息量(条件熵)的计算</a:t>
            </a:r>
          </a:p>
        </p:txBody>
      </p:sp>
      <p:sp>
        <p:nvSpPr>
          <p:cNvPr id="82946" name="矩形 215042"/>
          <p:cNvSpPr>
            <a:spLocks noRot="1"/>
          </p:cNvSpPr>
          <p:nvPr/>
        </p:nvSpPr>
        <p:spPr>
          <a:xfrm>
            <a:off x="366395" y="914400"/>
            <a:ext cx="4471670" cy="511810"/>
          </a:xfrm>
          <a:prstGeom prst="rect">
            <a:avLst/>
          </a:prstGeom>
          <a:noFill/>
          <a:ln w="9525">
            <a:noFill/>
          </a:ln>
        </p:spPr>
        <p:txBody>
          <a:bodyPr anchor="t" anchorCtr="0"/>
          <a:lstStyle/>
          <a:p>
            <a:pPr>
              <a:lnSpc>
                <a:spcPct val="130000"/>
              </a:lnSpc>
              <a:spcBef>
                <a:spcPts val="0"/>
              </a:spcBef>
              <a:buClr>
                <a:srgbClr val="000000"/>
              </a:buClr>
              <a:buSzPct val="65000"/>
            </a:pPr>
            <a:r>
              <a:rPr lang="zh-CN" sz="2400" b="1">
                <a:solidFill>
                  <a:srgbClr val="FF0000"/>
                </a:solidFill>
                <a:ea typeface="黑体" panose="02010609060101010101" pitchFamily="49" charset="-122"/>
              </a:rPr>
              <a:t>例子：</a:t>
            </a:r>
            <a:r>
              <a:rPr sz="2400" b="1">
                <a:ea typeface="黑体" panose="02010609060101010101" pitchFamily="49" charset="-122"/>
              </a:rPr>
              <a:t>考虑二元对称</a:t>
            </a:r>
            <a:r>
              <a:rPr sz="2400" b="1">
                <a:latin typeface="Times New Roman" panose="02020603050405020304" pitchFamily="18" charset="0"/>
                <a:ea typeface="黑体" panose="02010609060101010101" pitchFamily="49" charset="-122"/>
                <a:cs typeface="Times New Roman" panose="02020603050405020304" pitchFamily="18" charset="0"/>
              </a:rPr>
              <a:t>(BSC)</a:t>
            </a:r>
            <a:r>
              <a:rPr sz="2400" b="1">
                <a:ea typeface="黑体" panose="02010609060101010101" pitchFamily="49" charset="-122"/>
              </a:rPr>
              <a:t>信道</a:t>
            </a:r>
            <a:r>
              <a:rPr lang="zh-CN" altLang="en-US" sz="2400" b="1" dirty="0">
                <a:latin typeface="Times New Roman" panose="02020603050405020304" pitchFamily="18" charset="0"/>
                <a:ea typeface="黑体" panose="02010609060101010101" pitchFamily="49" charset="-122"/>
              </a:rPr>
              <a:t> </a:t>
            </a:r>
          </a:p>
        </p:txBody>
      </p:sp>
      <p:graphicFrame>
        <p:nvGraphicFramePr>
          <p:cNvPr id="3" name="对象 2">
            <a:hlinkClick r:id="" action="ppaction://ole?verb=0"/>
          </p:cNvPr>
          <p:cNvGraphicFramePr>
            <a:graphicFrameLocks noChangeAspect="1"/>
          </p:cNvGraphicFramePr>
          <p:nvPr/>
        </p:nvGraphicFramePr>
        <p:xfrm>
          <a:off x="450850" y="1585278"/>
          <a:ext cx="7152005" cy="952500"/>
        </p:xfrm>
        <a:graphic>
          <a:graphicData uri="http://schemas.openxmlformats.org/presentationml/2006/ole">
            <mc:AlternateContent xmlns:mc="http://schemas.openxmlformats.org/markup-compatibility/2006">
              <mc:Choice xmlns:v="urn:schemas-microsoft-com:vml" Requires="v">
                <p:oleObj r:id="rId3" imgW="3683000" imgH="482600" progId="Equation.KSEE3">
                  <p:embed/>
                </p:oleObj>
              </mc:Choice>
              <mc:Fallback>
                <p:oleObj r:id="rId3" imgW="3683000" imgH="482600" progId="Equation.KSEE3">
                  <p:embed/>
                  <p:pic>
                    <p:nvPicPr>
                      <p:cNvPr id="0" name="图片 2048"/>
                      <p:cNvPicPr/>
                      <p:nvPr/>
                    </p:nvPicPr>
                    <p:blipFill>
                      <a:blip r:embed="rId4"/>
                      <a:stretch>
                        <a:fillRect/>
                      </a:stretch>
                    </p:blipFill>
                    <p:spPr>
                      <a:xfrm>
                        <a:off x="450850" y="1585278"/>
                        <a:ext cx="7152005" cy="9525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50850" y="2671128"/>
          <a:ext cx="7003415" cy="952500"/>
        </p:xfrm>
        <a:graphic>
          <a:graphicData uri="http://schemas.openxmlformats.org/presentationml/2006/ole">
            <mc:AlternateContent xmlns:mc="http://schemas.openxmlformats.org/markup-compatibility/2006">
              <mc:Choice xmlns:v="urn:schemas-microsoft-com:vml" Requires="v">
                <p:oleObj r:id="rId5" imgW="3606165" imgH="482600" progId="Equation.KSEE3">
                  <p:embed/>
                </p:oleObj>
              </mc:Choice>
              <mc:Fallback>
                <p:oleObj r:id="rId5" imgW="3606165" imgH="482600" progId="Equation.KSEE3">
                  <p:embed/>
                  <p:pic>
                    <p:nvPicPr>
                      <p:cNvPr id="0" name="图片 2048"/>
                      <p:cNvPicPr/>
                      <p:nvPr/>
                    </p:nvPicPr>
                    <p:blipFill>
                      <a:blip r:embed="rId6"/>
                      <a:stretch>
                        <a:fillRect/>
                      </a:stretch>
                    </p:blipFill>
                    <p:spPr>
                      <a:xfrm>
                        <a:off x="450850" y="2671128"/>
                        <a:ext cx="7003415" cy="9525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56883" y="4050348"/>
          <a:ext cx="2886075" cy="501650"/>
        </p:xfrm>
        <a:graphic>
          <a:graphicData uri="http://schemas.openxmlformats.org/presentationml/2006/ole">
            <mc:AlternateContent xmlns:mc="http://schemas.openxmlformats.org/markup-compatibility/2006">
              <mc:Choice xmlns:v="urn:schemas-microsoft-com:vml" Requires="v">
                <p:oleObj r:id="rId7" imgW="1485900" imgH="254000" progId="Equation.KSEE3">
                  <p:embed/>
                </p:oleObj>
              </mc:Choice>
              <mc:Fallback>
                <p:oleObj r:id="rId7" imgW="1485900" imgH="254000" progId="Equation.KSEE3">
                  <p:embed/>
                  <p:pic>
                    <p:nvPicPr>
                      <p:cNvPr id="0" name="图片 2048"/>
                      <p:cNvPicPr/>
                      <p:nvPr/>
                    </p:nvPicPr>
                    <p:blipFill>
                      <a:blip r:embed="rId8"/>
                      <a:stretch>
                        <a:fillRect/>
                      </a:stretch>
                    </p:blipFill>
                    <p:spPr>
                      <a:xfrm>
                        <a:off x="456883" y="4050348"/>
                        <a:ext cx="2886075" cy="50165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50533" y="4800284"/>
          <a:ext cx="4983480" cy="1003300"/>
        </p:xfrm>
        <a:graphic>
          <a:graphicData uri="http://schemas.openxmlformats.org/presentationml/2006/ole">
            <mc:AlternateContent xmlns:mc="http://schemas.openxmlformats.org/markup-compatibility/2006">
              <mc:Choice xmlns:v="urn:schemas-microsoft-com:vml" Requires="v">
                <p:oleObj r:id="rId9" imgW="2565400" imgH="508000" progId="Equation.KSEE3">
                  <p:embed/>
                </p:oleObj>
              </mc:Choice>
              <mc:Fallback>
                <p:oleObj r:id="rId9" imgW="2565400" imgH="508000" progId="Equation.KSEE3">
                  <p:embed/>
                  <p:pic>
                    <p:nvPicPr>
                      <p:cNvPr id="0" name="图片 2048"/>
                      <p:cNvPicPr/>
                      <p:nvPr/>
                    </p:nvPicPr>
                    <p:blipFill>
                      <a:blip r:embed="rId10"/>
                      <a:stretch>
                        <a:fillRect/>
                      </a:stretch>
                    </p:blipFill>
                    <p:spPr>
                      <a:xfrm>
                        <a:off x="450533" y="4800284"/>
                        <a:ext cx="4983480" cy="1003300"/>
                      </a:xfrm>
                      <a:prstGeom prst="rect">
                        <a:avLst/>
                      </a:prstGeom>
                    </p:spPr>
                  </p:pic>
                </p:oleObj>
              </mc:Fallback>
            </mc:AlternateContent>
          </a:graphicData>
        </a:graphic>
      </p:graphicFrame>
      <p:grpSp>
        <p:nvGrpSpPr>
          <p:cNvPr id="89095" name="组合 1"/>
          <p:cNvGrpSpPr/>
          <p:nvPr/>
        </p:nvGrpSpPr>
        <p:grpSpPr>
          <a:xfrm>
            <a:off x="5435600" y="3588385"/>
            <a:ext cx="3384550" cy="1263650"/>
            <a:chOff x="8560" y="7555"/>
            <a:chExt cx="5330" cy="1989"/>
          </a:xfrm>
        </p:grpSpPr>
        <p:sp>
          <p:nvSpPr>
            <p:cNvPr id="89096" name="直接连接符 223249"/>
            <p:cNvSpPr/>
            <p:nvPr/>
          </p:nvSpPr>
          <p:spPr>
            <a:xfrm>
              <a:off x="10409" y="7961"/>
              <a:ext cx="2678" cy="0"/>
            </a:xfrm>
            <a:prstGeom prst="line">
              <a:avLst/>
            </a:prstGeom>
            <a:ln w="25400" cap="flat" cmpd="sng">
              <a:solidFill>
                <a:schemeClr val="tx1"/>
              </a:solidFill>
              <a:prstDash val="solid"/>
              <a:round/>
              <a:headEnd type="none" w="med" len="med"/>
              <a:tailEnd type="none" w="med" len="med"/>
            </a:ln>
          </p:spPr>
        </p:sp>
        <p:sp>
          <p:nvSpPr>
            <p:cNvPr id="89097" name="直接连接符 223250"/>
            <p:cNvSpPr/>
            <p:nvPr/>
          </p:nvSpPr>
          <p:spPr>
            <a:xfrm>
              <a:off x="10409" y="8873"/>
              <a:ext cx="2678" cy="0"/>
            </a:xfrm>
            <a:prstGeom prst="line">
              <a:avLst/>
            </a:prstGeom>
            <a:ln w="25400" cap="flat" cmpd="sng">
              <a:solidFill>
                <a:schemeClr val="tx1"/>
              </a:solidFill>
              <a:prstDash val="solid"/>
              <a:round/>
              <a:headEnd type="none" w="med" len="med"/>
              <a:tailEnd type="none" w="med" len="med"/>
            </a:ln>
          </p:spPr>
        </p:sp>
        <p:sp>
          <p:nvSpPr>
            <p:cNvPr id="89098" name="文本框 223251"/>
            <p:cNvSpPr txBox="1"/>
            <p:nvPr/>
          </p:nvSpPr>
          <p:spPr>
            <a:xfrm>
              <a:off x="9695" y="7748"/>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89099" name="文本框 223252"/>
            <p:cNvSpPr txBox="1"/>
            <p:nvPr/>
          </p:nvSpPr>
          <p:spPr>
            <a:xfrm>
              <a:off x="13176" y="7748"/>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89100" name="文本框 223253"/>
            <p:cNvSpPr txBox="1"/>
            <p:nvPr/>
          </p:nvSpPr>
          <p:spPr>
            <a:xfrm>
              <a:off x="9695" y="8639"/>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89101" name="文本框 223254"/>
            <p:cNvSpPr txBox="1"/>
            <p:nvPr/>
          </p:nvSpPr>
          <p:spPr>
            <a:xfrm>
              <a:off x="13176" y="8639"/>
              <a:ext cx="714"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89102" name="文本框 223255"/>
            <p:cNvSpPr txBox="1"/>
            <p:nvPr/>
          </p:nvSpPr>
          <p:spPr>
            <a:xfrm>
              <a:off x="11391" y="8171"/>
              <a:ext cx="714" cy="720"/>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89103" name="文本框 223257"/>
            <p:cNvSpPr txBox="1"/>
            <p:nvPr/>
          </p:nvSpPr>
          <p:spPr>
            <a:xfrm>
              <a:off x="11029" y="7555"/>
              <a:ext cx="1255"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89104" name="文本框 223258"/>
            <p:cNvSpPr txBox="1"/>
            <p:nvPr/>
          </p:nvSpPr>
          <p:spPr>
            <a:xfrm>
              <a:off x="11122" y="8824"/>
              <a:ext cx="1251" cy="720"/>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89105" name="直接连接符 223259"/>
            <p:cNvSpPr/>
            <p:nvPr/>
          </p:nvSpPr>
          <p:spPr>
            <a:xfrm>
              <a:off x="10409" y="7940"/>
              <a:ext cx="2587" cy="895"/>
            </a:xfrm>
            <a:prstGeom prst="line">
              <a:avLst/>
            </a:prstGeom>
            <a:ln w="25400" cap="flat" cmpd="sng">
              <a:solidFill>
                <a:schemeClr val="tx1"/>
              </a:solidFill>
              <a:prstDash val="solid"/>
              <a:round/>
              <a:headEnd type="none" w="med" len="med"/>
              <a:tailEnd type="none" w="med" len="med"/>
            </a:ln>
          </p:spPr>
        </p:sp>
        <p:sp>
          <p:nvSpPr>
            <p:cNvPr id="89106" name="直接连接符 223260"/>
            <p:cNvSpPr/>
            <p:nvPr/>
          </p:nvSpPr>
          <p:spPr>
            <a:xfrm flipV="1">
              <a:off x="10500" y="8005"/>
              <a:ext cx="2587" cy="830"/>
            </a:xfrm>
            <a:prstGeom prst="line">
              <a:avLst/>
            </a:prstGeom>
            <a:ln w="25400" cap="flat" cmpd="sng">
              <a:solidFill>
                <a:schemeClr val="tx1"/>
              </a:solidFill>
              <a:prstDash val="solid"/>
              <a:round/>
              <a:headEnd type="none" w="med" len="med"/>
              <a:tailEnd type="none" w="med" len="med"/>
            </a:ln>
          </p:spPr>
        </p:sp>
        <p:sp>
          <p:nvSpPr>
            <p:cNvPr id="89107" name="文本框 223262"/>
            <p:cNvSpPr txBox="1"/>
            <p:nvPr/>
          </p:nvSpPr>
          <p:spPr>
            <a:xfrm>
              <a:off x="9240" y="7645"/>
              <a:ext cx="567" cy="817"/>
            </a:xfrm>
            <a:prstGeom prst="rect">
              <a:avLst/>
            </a:prstGeom>
            <a:noFill/>
            <a:ln w="9525">
              <a:noFill/>
            </a:ln>
          </p:spPr>
          <p:txBody>
            <a:bodyPr anchor="t" anchorCtr="0">
              <a:spAutoFit/>
            </a:bodyPr>
            <a:lstStyle/>
            <a:p>
              <a:pPr algn="ctr">
                <a:spcBef>
                  <a:spcPct val="50000"/>
                </a:spcBef>
              </a:pPr>
              <a:r>
                <a:rPr lang="en-US" altLang="zh-CN" sz="2800" b="1" i="1">
                  <a:latin typeface="Times New Roman" panose="02020603050405020304" pitchFamily="18" charset="0"/>
                  <a:ea typeface="宋体" panose="02010600030101010101" pitchFamily="2" charset="-122"/>
                </a:rPr>
                <a:t>q</a:t>
              </a:r>
            </a:p>
          </p:txBody>
        </p:sp>
        <p:sp>
          <p:nvSpPr>
            <p:cNvPr id="89108" name="文本框 223263"/>
            <p:cNvSpPr txBox="1"/>
            <p:nvPr/>
          </p:nvSpPr>
          <p:spPr>
            <a:xfrm>
              <a:off x="8560" y="8464"/>
              <a:ext cx="1247" cy="817"/>
            </a:xfrm>
            <a:prstGeom prst="rect">
              <a:avLst/>
            </a:prstGeom>
            <a:noFill/>
            <a:ln w="9525">
              <a:noFill/>
            </a:ln>
          </p:spPr>
          <p:txBody>
            <a:bodyPr anchor="t" anchorCtr="0">
              <a:spAutoFit/>
            </a:bodyPr>
            <a:lstStyle/>
            <a:p>
              <a:pPr algn="ctr">
                <a:spcBef>
                  <a:spcPct val="50000"/>
                </a:spcBef>
              </a:pPr>
              <a:r>
                <a:rPr lang="en-US" altLang="zh-CN" sz="2800" b="1">
                  <a:latin typeface="Times New Roman" panose="02020603050405020304" pitchFamily="18" charset="0"/>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q</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平均互信息量的公式</a:t>
            </a:r>
          </a:p>
        </p:txBody>
      </p:sp>
      <p:graphicFrame>
        <p:nvGraphicFramePr>
          <p:cNvPr id="3" name="对象 2">
            <a:hlinkClick r:id="" action="ppaction://ole?verb=0"/>
          </p:cNvPr>
          <p:cNvGraphicFramePr>
            <a:graphicFrameLocks noChangeAspect="1"/>
          </p:cNvGraphicFramePr>
          <p:nvPr/>
        </p:nvGraphicFramePr>
        <p:xfrm>
          <a:off x="536893" y="990283"/>
          <a:ext cx="5969000" cy="3660140"/>
        </p:xfrm>
        <a:graphic>
          <a:graphicData uri="http://schemas.openxmlformats.org/presentationml/2006/ole">
            <mc:AlternateContent xmlns:mc="http://schemas.openxmlformats.org/markup-compatibility/2006">
              <mc:Choice xmlns:v="urn:schemas-microsoft-com:vml" Requires="v">
                <p:oleObj r:id="rId2" imgW="3073400" imgH="1854200" progId="Equation.KSEE3">
                  <p:embed/>
                </p:oleObj>
              </mc:Choice>
              <mc:Fallback>
                <p:oleObj r:id="rId2" imgW="3073400" imgH="1854200" progId="Equation.KSEE3">
                  <p:embed/>
                  <p:pic>
                    <p:nvPicPr>
                      <p:cNvPr id="0" name="图片 2048"/>
                      <p:cNvPicPr/>
                      <p:nvPr/>
                    </p:nvPicPr>
                    <p:blipFill>
                      <a:blip r:embed="rId3"/>
                      <a:stretch>
                        <a:fillRect/>
                      </a:stretch>
                    </p:blipFill>
                    <p:spPr>
                      <a:xfrm>
                        <a:off x="536893" y="990283"/>
                        <a:ext cx="5969000" cy="366014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838200" y="5029201"/>
          <a:ext cx="4686935" cy="927735"/>
        </p:xfrm>
        <a:graphic>
          <a:graphicData uri="http://schemas.openxmlformats.org/presentationml/2006/ole">
            <mc:AlternateContent xmlns:mc="http://schemas.openxmlformats.org/markup-compatibility/2006">
              <mc:Choice xmlns:v="urn:schemas-microsoft-com:vml" Requires="v">
                <p:oleObj r:id="rId4" imgW="2413000" imgH="469900" progId="Equation.KSEE3">
                  <p:embed/>
                </p:oleObj>
              </mc:Choice>
              <mc:Fallback>
                <p:oleObj r:id="rId4" imgW="2413000" imgH="469900" progId="Equation.KSEE3">
                  <p:embed/>
                  <p:pic>
                    <p:nvPicPr>
                      <p:cNvPr id="0" name="图片 2048"/>
                      <p:cNvPicPr/>
                      <p:nvPr/>
                    </p:nvPicPr>
                    <p:blipFill>
                      <a:blip r:embed="rId5"/>
                      <a:stretch>
                        <a:fillRect/>
                      </a:stretch>
                    </p:blipFill>
                    <p:spPr>
                      <a:xfrm>
                        <a:off x="838200" y="5029201"/>
                        <a:ext cx="4686935" cy="927735"/>
                      </a:xfrm>
                      <a:prstGeom prst="rect">
                        <a:avLst/>
                      </a:prstGeom>
                    </p:spPr>
                  </p:pic>
                </p:oleObj>
              </mc:Fallback>
            </mc:AlternateContent>
          </a:graphicData>
        </a:graphic>
      </p:graphicFrame>
    </p:spTree>
  </p:cSld>
  <p:clrMapOvr>
    <a:masterClrMapping/>
  </p:clrMapOvr>
  <p:transition spd="slow">
    <p:randomBar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等长码</a:t>
            </a:r>
          </a:p>
        </p:txBody>
      </p:sp>
      <p:sp>
        <p:nvSpPr>
          <p:cNvPr id="91138" name="矩形 225282"/>
          <p:cNvSpPr>
            <a:spLocks noRot="1"/>
          </p:cNvSpPr>
          <p:nvPr/>
        </p:nvSpPr>
        <p:spPr>
          <a:xfrm>
            <a:off x="611505" y="1101725"/>
            <a:ext cx="7992745" cy="2374900"/>
          </a:xfrm>
          <a:prstGeom prst="rect">
            <a:avLst/>
          </a:prstGeom>
          <a:noFill/>
          <a:ln w="9525">
            <a:noFill/>
          </a:ln>
        </p:spPr>
        <p:txBody>
          <a:bodyPr anchor="t" anchorCtr="0"/>
          <a:lstStyle/>
          <a:p>
            <a:pPr marL="533400" indent="-533400" algn="just">
              <a:lnSpc>
                <a:spcPct val="140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定义</a:t>
            </a:r>
            <a:r>
              <a:rPr lang="zh-CN" altLang="en-US" sz="2800" b="1" dirty="0">
                <a:solidFill>
                  <a:srgbClr val="FF0000"/>
                </a:solidFill>
                <a:latin typeface="黑体" panose="02010609060101010101" pitchFamily="49" charset="-122"/>
                <a:ea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rPr>
              <a:t>一组码中，所有码字的码长都相同</a:t>
            </a:r>
          </a:p>
          <a:p>
            <a:pPr marL="533400" indent="-533400" algn="just">
              <a:lnSpc>
                <a:spcPct val="140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举例：</a:t>
            </a:r>
            <a:r>
              <a:rPr lang="zh-CN" altLang="en-US" sz="2800" b="1" dirty="0">
                <a:latin typeface="黑体" panose="02010609060101010101" pitchFamily="49" charset="-122"/>
                <a:ea typeface="黑体" panose="02010609060101010101" pitchFamily="49" charset="-122"/>
              </a:rPr>
              <a:t>若要用比特位来表示</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26</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个英文字母，观察到</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1" baseline="30000">
                <a:latin typeface="Times New Roman" panose="02020603050405020304" pitchFamily="18" charset="0"/>
                <a:ea typeface="黑体" panose="02010609060101010101" pitchFamily="49" charset="-122"/>
                <a:cs typeface="Times New Roman" panose="02020603050405020304" pitchFamily="18" charset="0"/>
              </a:rPr>
              <a:t>5</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=32&gt;26</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，即每个英文字母需要</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位二元符号编码才可以</a:t>
            </a:r>
          </a:p>
        </p:txBody>
      </p:sp>
    </p:spTree>
  </p:cSld>
  <p:clrMapOvr>
    <a:masterClrMapping/>
  </p:clrMapOvr>
  <p:transition spd="slow">
    <p:randomBa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前缀条件码</a:t>
            </a:r>
          </a:p>
        </p:txBody>
      </p:sp>
      <p:sp>
        <p:nvSpPr>
          <p:cNvPr id="95234" name="矩形 230402"/>
          <p:cNvSpPr>
            <a:spLocks noRot="1"/>
          </p:cNvSpPr>
          <p:nvPr/>
        </p:nvSpPr>
        <p:spPr>
          <a:xfrm>
            <a:off x="261620" y="875030"/>
            <a:ext cx="8456930" cy="4275455"/>
          </a:xfrm>
          <a:prstGeom prst="rect">
            <a:avLst/>
          </a:prstGeom>
          <a:noFill/>
          <a:ln w="9525">
            <a:noFill/>
          </a:ln>
        </p:spPr>
        <p:txBody>
          <a:bodyPr anchor="t" anchorCtr="0"/>
          <a:lstStyle/>
          <a:p>
            <a:pPr marL="533400" indent="-533400" algn="just">
              <a:lnSpc>
                <a:spcPct val="116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定义</a:t>
            </a:r>
            <a:r>
              <a:rPr lang="en-US" altLang="zh-CN" sz="2800" b="1">
                <a:solidFill>
                  <a:srgbClr val="FF0000"/>
                </a:solidFill>
                <a:latin typeface="Times New Roman" panose="02020603050405020304" pitchFamily="18" charset="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若码</a:t>
            </a:r>
            <a:r>
              <a:rPr lang="en-US" altLang="zh-CN" sz="2800" b="1" i="1">
                <a:latin typeface="Times New Roman" panose="02020603050405020304" pitchFamily="18" charset="0"/>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中，没有任何完整的码字是其他码字的前缀，称此码为前缀码，也称即时码或非延长码</a:t>
            </a:r>
          </a:p>
          <a:p>
            <a:pPr marL="533400" indent="-533400" algn="just">
              <a:lnSpc>
                <a:spcPct val="116000"/>
              </a:lnSpc>
              <a:spcBef>
                <a:spcPts val="0"/>
              </a:spcBef>
              <a:buClr>
                <a:srgbClr val="000000"/>
              </a:buClr>
              <a:buSzPct val="65000"/>
              <a:buFont typeface="Wingdings" panose="05000000000000000000" charset="0"/>
              <a:buChar char="Ø"/>
            </a:pPr>
            <a:r>
              <a:rPr lang="zh-CN" altLang="en-US" sz="2800" b="1" dirty="0">
                <a:solidFill>
                  <a:srgbClr val="FF0000"/>
                </a:solidFill>
                <a:latin typeface="黑体" panose="02010609060101010101" pitchFamily="49" charset="-122"/>
                <a:ea typeface="黑体" panose="02010609060101010101" pitchFamily="49" charset="-122"/>
              </a:rPr>
              <a:t>前缀码和即时码的定义是一致的：</a:t>
            </a:r>
            <a:r>
              <a:rPr lang="zh-CN" altLang="en-US" sz="2800" b="1" dirty="0">
                <a:latin typeface="黑体" panose="02010609060101010101" pitchFamily="49" charset="-122"/>
                <a:ea typeface="黑体" panose="02010609060101010101" pitchFamily="49" charset="-122"/>
              </a:rPr>
              <a:t>如果没有一个码字是其他码字的前缀，则在译码过程中，当收到一个完整码字的码符号序列时，就能直接把它译成对应的信源符号，无需等待下一个信号到达后才作判断，这就是即时码</a:t>
            </a:r>
          </a:p>
        </p:txBody>
      </p:sp>
      <p:sp>
        <p:nvSpPr>
          <p:cNvPr id="94245" name="矩形 228424"/>
          <p:cNvSpPr/>
          <p:nvPr/>
        </p:nvSpPr>
        <p:spPr>
          <a:xfrm>
            <a:off x="373380" y="5196840"/>
            <a:ext cx="8526780" cy="953135"/>
          </a:xfrm>
          <a:prstGeom prst="rect">
            <a:avLst/>
          </a:prstGeom>
          <a:noFill/>
          <a:ln w="9525">
            <a:noFill/>
          </a:ln>
        </p:spPr>
        <p:txBody>
          <a:bodyPr wrap="square" anchor="t" anchorCtr="0">
            <a:spAutoFit/>
          </a:bodyPr>
          <a:lstStyle/>
          <a:p>
            <a:r>
              <a:rPr lang="zh-CN" altLang="en-US" sz="2800" b="1" dirty="0">
                <a:solidFill>
                  <a:srgbClr val="FF0000"/>
                </a:solidFill>
                <a:latin typeface="楷体" panose="02010609060101010101" charset="-122"/>
                <a:ea typeface="楷体" panose="02010609060101010101" charset="-122"/>
                <a:cs typeface="楷体" panose="02010609060101010101" charset="-122"/>
              </a:rPr>
              <a:t>注</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2800" b="1" dirty="0">
                <a:latin typeface="楷体" panose="02010609060101010101" charset="-122"/>
                <a:ea typeface="楷体" panose="02010609060101010101" charset="-122"/>
                <a:sym typeface="+mn-ea"/>
              </a:rPr>
              <a:t>前缀码是惟一可译码的一类子码，即前缀码一定是惟一可译码，但是惟一可译码不一定是前缀码</a:t>
            </a:r>
            <a:endParaRPr lang="zh-CN" altLang="en-US" sz="2800" b="1"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2930" y="104775"/>
            <a:ext cx="448437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二元对称(BSC)信道</a:t>
            </a:r>
          </a:p>
        </p:txBody>
      </p:sp>
      <p:sp>
        <p:nvSpPr>
          <p:cNvPr id="29698" name="文本占位符 145410"/>
          <p:cNvSpPr>
            <a:spLocks noGrp="1" noRot="1"/>
          </p:cNvSpPr>
          <p:nvPr>
            <p:ph type="body" sz="half" idx="1"/>
          </p:nvPr>
        </p:nvSpPr>
        <p:spPr>
          <a:xfrm>
            <a:off x="345440" y="1031240"/>
            <a:ext cx="8484870" cy="2336165"/>
          </a:xfrm>
        </p:spPr>
        <p:txBody>
          <a:bodyPr anchor="t" anchorCtr="0"/>
          <a:lstStyle/>
          <a:p>
            <a:pPr algn="just" latinLnBrk="0">
              <a:lnSpc>
                <a:spcPct val="120000"/>
              </a:lnSpc>
              <a:spcBef>
                <a:spcPts val="0"/>
              </a:spcBef>
              <a:spcAft>
                <a:spcPts val="0"/>
              </a:spcAft>
              <a:buClr>
                <a:srgbClr val="000000"/>
              </a:buClr>
              <a:buSzPct val="65000"/>
              <a:buFont typeface="Wingdings" panose="05000000000000000000" pitchFamily="2" charset="2"/>
            </a:pPr>
            <a:r>
              <a:rPr lang="zh-CN" altLang="en-US" sz="2800" b="1" dirty="0">
                <a:solidFill>
                  <a:schemeClr val="tx1"/>
                </a:solidFill>
                <a:latin typeface="黑体" panose="02010609060101010101" pitchFamily="49" charset="-122"/>
                <a:ea typeface="黑体" panose="02010609060101010101" pitchFamily="49" charset="-122"/>
              </a:rPr>
              <a:t>当</a:t>
            </a:r>
            <a:r>
              <a:rPr lang="en-US" altLang="zh-CN" sz="2800" b="1" i="1">
                <a:solidFill>
                  <a:schemeClr val="tx1"/>
                </a:solidFill>
                <a:latin typeface="Times New Roman" panose="02020603050405020304" pitchFamily="18" charset="0"/>
                <a:ea typeface="黑体" panose="02010609060101010101" pitchFamily="49" charset="-122"/>
              </a:rPr>
              <a:t>Q</a:t>
            </a:r>
            <a:r>
              <a:rPr lang="en-US" altLang="zh-CN" sz="2800" b="1">
                <a:solidFill>
                  <a:schemeClr val="tx1"/>
                </a:solidFill>
                <a:latin typeface="Times New Roman" panose="02020603050405020304" pitchFamily="18" charset="0"/>
                <a:ea typeface="黑体" panose="02010609060101010101" pitchFamily="49" charset="-122"/>
              </a:rPr>
              <a:t>=2</a:t>
            </a:r>
            <a:r>
              <a:rPr lang="zh-CN" altLang="en-US" sz="2800" b="1" dirty="0">
                <a:solidFill>
                  <a:schemeClr val="tx1"/>
                </a:solidFill>
                <a:latin typeface="黑体" panose="02010609060101010101" pitchFamily="49" charset="-122"/>
                <a:ea typeface="黑体" panose="02010609060101010101" pitchFamily="49" charset="-122"/>
              </a:rPr>
              <a:t>时，称调制器采用硬判决。多数</a:t>
            </a:r>
            <a:r>
              <a:rPr lang="zh-CN" altLang="en-US" b="1" dirty="0">
                <a:solidFill>
                  <a:schemeClr val="tx1"/>
                </a:solidFill>
                <a:latin typeface="黑体" panose="02010609060101010101" pitchFamily="49" charset="-122"/>
                <a:ea typeface="黑体" panose="02010609060101010101" pitchFamily="49" charset="-122"/>
                <a:sym typeface="+mn-ea"/>
              </a:rPr>
              <a:t>数字通信系统采用硬判决译码的二元编码，因为它比多元情形容易实现</a:t>
            </a:r>
            <a:endParaRPr lang="zh-CN" altLang="en-US" sz="2800" b="1" dirty="0">
              <a:solidFill>
                <a:schemeClr val="tx1"/>
              </a:solidFill>
              <a:latin typeface="黑体" panose="02010609060101010101" pitchFamily="49" charset="-122"/>
              <a:ea typeface="黑体" panose="02010609060101010101" pitchFamily="49" charset="-122"/>
            </a:endParaRPr>
          </a:p>
          <a:p>
            <a:pPr algn="just" latinLnBrk="0">
              <a:lnSpc>
                <a:spcPct val="120000"/>
              </a:lnSpc>
              <a:spcBef>
                <a:spcPts val="0"/>
              </a:spcBef>
              <a:spcAft>
                <a:spcPts val="0"/>
              </a:spcAft>
              <a:buClr>
                <a:srgbClr val="000000"/>
              </a:buClr>
              <a:buSzPct val="65000"/>
              <a:buFont typeface="Wingdings" panose="05000000000000000000" pitchFamily="2" charset="2"/>
            </a:pPr>
            <a:r>
              <a:rPr lang="zh-CN" altLang="en-US" sz="2800" b="1" dirty="0">
                <a:solidFill>
                  <a:schemeClr val="tx1"/>
                </a:solidFill>
                <a:latin typeface="黑体" panose="02010609060101010101" pitchFamily="49" charset="-122"/>
                <a:ea typeface="黑体" panose="02010609060101010101" pitchFamily="49" charset="-122"/>
              </a:rPr>
              <a:t>当</a:t>
            </a:r>
            <a:r>
              <a:rPr lang="en-US" altLang="zh-CN" sz="2800" b="1" i="1">
                <a:solidFill>
                  <a:schemeClr val="tx1"/>
                </a:solidFill>
                <a:latin typeface="Times New Roman" panose="02020603050405020304" pitchFamily="18" charset="0"/>
                <a:ea typeface="黑体" panose="02010609060101010101" pitchFamily="49" charset="-122"/>
              </a:rPr>
              <a:t>Q</a:t>
            </a:r>
            <a:r>
              <a:rPr lang="en-US" altLang="en-US" sz="2000" b="1">
                <a:solidFill>
                  <a:schemeClr val="tx1"/>
                </a:solidFill>
              </a:rPr>
              <a:t>＞</a:t>
            </a:r>
            <a:r>
              <a:rPr lang="en-US" altLang="zh-CN" sz="2800" b="1">
                <a:solidFill>
                  <a:schemeClr val="tx1"/>
                </a:solidFill>
                <a:latin typeface="Times New Roman" panose="02020603050405020304" pitchFamily="18" charset="0"/>
                <a:ea typeface="黑体" panose="02010609060101010101" pitchFamily="49" charset="-122"/>
              </a:rPr>
              <a:t>2</a:t>
            </a:r>
            <a:r>
              <a:rPr lang="zh-CN" altLang="en-US" sz="2800" b="1" dirty="0">
                <a:solidFill>
                  <a:schemeClr val="tx1"/>
                </a:solidFill>
                <a:latin typeface="黑体" panose="02010609060101010101" pitchFamily="49" charset="-122"/>
                <a:ea typeface="黑体" panose="02010609060101010101" pitchFamily="49" charset="-122"/>
              </a:rPr>
              <a:t>时，称调制器采用软判决</a:t>
            </a:r>
            <a:endParaRPr lang="en-US" altLang="zh-CN" sz="2800" b="1">
              <a:solidFill>
                <a:schemeClr val="tx1"/>
              </a:solidFill>
              <a:latin typeface="Times New Roman" panose="02020603050405020304" pitchFamily="18" charset="0"/>
              <a:ea typeface="黑体" panose="02010609060101010101" pitchFamily="49" charset="-122"/>
            </a:endParaRPr>
          </a:p>
        </p:txBody>
      </p:sp>
      <p:grpSp>
        <p:nvGrpSpPr>
          <p:cNvPr id="29699" name="组合 145478"/>
          <p:cNvGrpSpPr/>
          <p:nvPr/>
        </p:nvGrpSpPr>
        <p:grpSpPr>
          <a:xfrm>
            <a:off x="951230" y="3541713"/>
            <a:ext cx="3384550" cy="2112962"/>
            <a:chOff x="884" y="2643"/>
            <a:chExt cx="2132" cy="1331"/>
          </a:xfrm>
        </p:grpSpPr>
        <p:sp>
          <p:nvSpPr>
            <p:cNvPr id="29700" name="直接连接符 145466"/>
            <p:cNvSpPr/>
            <p:nvPr/>
          </p:nvSpPr>
          <p:spPr>
            <a:xfrm>
              <a:off x="1247" y="2931"/>
              <a:ext cx="1361" cy="0"/>
            </a:xfrm>
            <a:prstGeom prst="line">
              <a:avLst/>
            </a:prstGeom>
            <a:ln w="25400" cap="flat" cmpd="sng">
              <a:solidFill>
                <a:schemeClr val="tx1"/>
              </a:solidFill>
              <a:prstDash val="solid"/>
              <a:round/>
              <a:headEnd type="none" w="med" len="med"/>
              <a:tailEnd type="none" w="med" len="med"/>
            </a:ln>
          </p:spPr>
        </p:sp>
        <p:sp>
          <p:nvSpPr>
            <p:cNvPr id="29701" name="直接连接符 145467"/>
            <p:cNvSpPr/>
            <p:nvPr/>
          </p:nvSpPr>
          <p:spPr>
            <a:xfrm>
              <a:off x="1247" y="3657"/>
              <a:ext cx="1361" cy="0"/>
            </a:xfrm>
            <a:prstGeom prst="line">
              <a:avLst/>
            </a:prstGeom>
            <a:ln w="25400" cap="flat" cmpd="sng">
              <a:solidFill>
                <a:schemeClr val="tx1"/>
              </a:solidFill>
              <a:prstDash val="solid"/>
              <a:round/>
              <a:headEnd type="none" w="med" len="med"/>
              <a:tailEnd type="none" w="med" len="med"/>
            </a:ln>
          </p:spPr>
        </p:sp>
        <p:sp>
          <p:nvSpPr>
            <p:cNvPr id="29702" name="直接连接符 145468"/>
            <p:cNvSpPr/>
            <p:nvPr/>
          </p:nvSpPr>
          <p:spPr>
            <a:xfrm flipV="1">
              <a:off x="1247" y="2931"/>
              <a:ext cx="1361" cy="726"/>
            </a:xfrm>
            <a:prstGeom prst="line">
              <a:avLst/>
            </a:prstGeom>
            <a:ln w="25400" cap="flat" cmpd="sng">
              <a:solidFill>
                <a:schemeClr val="tx1"/>
              </a:solidFill>
              <a:prstDash val="solid"/>
              <a:round/>
              <a:headEnd type="none" w="med" len="med"/>
              <a:tailEnd type="none" w="med" len="med"/>
            </a:ln>
          </p:spPr>
        </p:sp>
        <p:sp>
          <p:nvSpPr>
            <p:cNvPr id="29703" name="直接连接符 145469"/>
            <p:cNvSpPr/>
            <p:nvPr/>
          </p:nvSpPr>
          <p:spPr>
            <a:xfrm>
              <a:off x="1247" y="2931"/>
              <a:ext cx="1361" cy="726"/>
            </a:xfrm>
            <a:prstGeom prst="line">
              <a:avLst/>
            </a:prstGeom>
            <a:ln w="25400" cap="flat" cmpd="sng">
              <a:solidFill>
                <a:schemeClr val="tx1"/>
              </a:solidFill>
              <a:prstDash val="solid"/>
              <a:round/>
              <a:headEnd type="none" w="med" len="med"/>
              <a:tailEnd type="none" w="med" len="med"/>
            </a:ln>
          </p:spPr>
        </p:sp>
        <p:sp>
          <p:nvSpPr>
            <p:cNvPr id="29704" name="文本框 145470"/>
            <p:cNvSpPr txBox="1"/>
            <p:nvPr/>
          </p:nvSpPr>
          <p:spPr>
            <a:xfrm>
              <a:off x="884" y="2779"/>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29705" name="文本框 145471"/>
            <p:cNvSpPr txBox="1"/>
            <p:nvPr/>
          </p:nvSpPr>
          <p:spPr>
            <a:xfrm>
              <a:off x="2653" y="2779"/>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29706" name="文本框 145472"/>
            <p:cNvSpPr txBox="1"/>
            <p:nvPr/>
          </p:nvSpPr>
          <p:spPr>
            <a:xfrm>
              <a:off x="884" y="3520"/>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29707" name="文本框 145473"/>
            <p:cNvSpPr txBox="1"/>
            <p:nvPr/>
          </p:nvSpPr>
          <p:spPr>
            <a:xfrm>
              <a:off x="2653" y="3520"/>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29708" name="文本框 145474"/>
            <p:cNvSpPr txBox="1"/>
            <p:nvPr/>
          </p:nvSpPr>
          <p:spPr>
            <a:xfrm>
              <a:off x="2108" y="2960"/>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29709" name="文本框 145475"/>
            <p:cNvSpPr txBox="1"/>
            <p:nvPr/>
          </p:nvSpPr>
          <p:spPr>
            <a:xfrm>
              <a:off x="2108" y="3323"/>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29710" name="文本框 145476"/>
            <p:cNvSpPr txBox="1"/>
            <p:nvPr/>
          </p:nvSpPr>
          <p:spPr>
            <a:xfrm>
              <a:off x="1564" y="2643"/>
              <a:ext cx="636"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29711" name="文本框 145477"/>
            <p:cNvSpPr txBox="1"/>
            <p:nvPr/>
          </p:nvSpPr>
          <p:spPr>
            <a:xfrm>
              <a:off x="1563" y="3686"/>
              <a:ext cx="636"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grpSp>
      <p:sp>
        <p:nvSpPr>
          <p:cNvPr id="4" name="文本框 114821"/>
          <p:cNvSpPr txBox="1"/>
          <p:nvPr/>
        </p:nvSpPr>
        <p:spPr>
          <a:xfrm>
            <a:off x="1350645" y="5695315"/>
            <a:ext cx="2691130"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图</a:t>
            </a:r>
            <a:r>
              <a:rPr lang="en-US" altLang="zh-CN" b="1">
                <a:latin typeface="Times New Roman" panose="02020603050405020304" pitchFamily="18" charset="0"/>
                <a:ea typeface="楷体" panose="02010609060101010101" charset="-122"/>
                <a:cs typeface="Times New Roman" panose="02020603050405020304" pitchFamily="18" charset="0"/>
              </a:rPr>
              <a:t>5 </a:t>
            </a:r>
            <a:r>
              <a:rPr lang="zh-CN" altLang="en-US" b="1">
                <a:latin typeface="楷体" panose="02010609060101010101" charset="-122"/>
                <a:ea typeface="楷体" panose="02010609060101010101" charset="-122"/>
                <a:cs typeface="楷体" panose="02010609060101010101" charset="-122"/>
              </a:rPr>
              <a:t>二元</a:t>
            </a:r>
            <a:r>
              <a:rPr lang="zh-CN" altLang="en-US" b="1">
                <a:ea typeface="楷体" panose="02010609060101010101" charset="-122"/>
              </a:rPr>
              <a:t>对称信道</a:t>
            </a:r>
            <a:r>
              <a:rPr lang="zh-CN" altLang="en-US" b="1" dirty="0">
                <a:latin typeface="楷体" panose="02010609060101010101" charset="-122"/>
                <a:ea typeface="楷体" panose="02010609060101010101" charset="-122"/>
              </a:rPr>
              <a:t>模型</a:t>
            </a:r>
          </a:p>
        </p:txBody>
      </p:sp>
      <p:sp>
        <p:nvSpPr>
          <p:cNvPr id="29712" name="文本框 145479"/>
          <p:cNvSpPr txBox="1"/>
          <p:nvPr/>
        </p:nvSpPr>
        <p:spPr>
          <a:xfrm>
            <a:off x="5447983" y="3788728"/>
            <a:ext cx="3095625" cy="1552575"/>
          </a:xfrm>
          <a:prstGeom prst="rect">
            <a:avLst/>
          </a:prstGeom>
          <a:noFill/>
          <a:ln w="9525">
            <a:noFill/>
          </a:ln>
        </p:spPr>
        <p:txBody>
          <a:bodyPr anchor="t" anchorCtr="0">
            <a:spAutoFit/>
          </a:bodyPr>
          <a:lstStyle/>
          <a:p>
            <a:pPr>
              <a:spcBef>
                <a:spcPct val="50000"/>
              </a:spcBef>
            </a:pP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(1/1)=1-</a:t>
            </a:r>
            <a:r>
              <a:rPr lang="en-US" altLang="zh-CN" sz="2400" i="1">
                <a:latin typeface="Times New Roman" panose="02020603050405020304" pitchFamily="18" charset="0"/>
                <a:ea typeface="宋体" panose="02010600030101010101" pitchFamily="2" charset="-122"/>
              </a:rPr>
              <a:t>P</a:t>
            </a:r>
          </a:p>
          <a:p>
            <a:pPr>
              <a:spcBef>
                <a:spcPct val="50000"/>
              </a:spcBef>
            </a:pP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(0/1)=</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P</a:t>
            </a:r>
          </a:p>
          <a:p>
            <a:pPr>
              <a:spcBef>
                <a:spcPct val="50000"/>
              </a:spcBef>
            </a:pPr>
            <a:r>
              <a:rPr lang="en-US" altLang="zh-CN" sz="2400">
                <a:latin typeface="Times New Roman" panose="02020603050405020304" pitchFamily="18" charset="0"/>
                <a:ea typeface="宋体" panose="02010600030101010101" pitchFamily="2" charset="-122"/>
              </a:rPr>
              <a:t>0≤</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≤1</a:t>
            </a:r>
          </a:p>
        </p:txBody>
      </p:sp>
      <p:sp>
        <p:nvSpPr>
          <p:cNvPr id="5" name="左右箭头 4"/>
          <p:cNvSpPr/>
          <p:nvPr/>
        </p:nvSpPr>
        <p:spPr>
          <a:xfrm>
            <a:off x="4419600" y="4419600"/>
            <a:ext cx="762000" cy="304800"/>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变长信源编码定理</a:t>
            </a:r>
          </a:p>
        </p:txBody>
      </p:sp>
      <p:sp>
        <p:nvSpPr>
          <p:cNvPr id="97282" name="矩形 232450"/>
          <p:cNvSpPr>
            <a:spLocks noRot="1"/>
          </p:cNvSpPr>
          <p:nvPr/>
        </p:nvSpPr>
        <p:spPr>
          <a:xfrm>
            <a:off x="370205" y="950595"/>
            <a:ext cx="8408035" cy="4678045"/>
          </a:xfrm>
          <a:prstGeom prst="rect">
            <a:avLst/>
          </a:prstGeom>
          <a:noFill/>
          <a:ln w="9525">
            <a:noFill/>
          </a:ln>
        </p:spPr>
        <p:txBody>
          <a:bodyPr anchor="t" anchorCtr="0"/>
          <a:lstStyle/>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信源的熵越高，则码字的平均长度越大</a:t>
            </a: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码字的平均长度不能小于极限值</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err="1">
                <a:latin typeface="Times New Roman" panose="02020603050405020304" pitchFamily="18" charset="0"/>
                <a:ea typeface="黑体" panose="02010609060101010101" pitchFamily="49" charset="-122"/>
              </a:rPr>
              <a:t>log</a:t>
            </a:r>
            <a:r>
              <a:rPr lang="en-US" altLang="zh-CN" sz="2800" b="1" i="1" err="1">
                <a:latin typeface="Times New Roman" panose="02020603050405020304" pitchFamily="18" charset="0"/>
                <a:ea typeface="黑体" panose="02010609060101010101" pitchFamily="49" charset="-122"/>
              </a:rPr>
              <a:t>r</a:t>
            </a:r>
            <a:r>
              <a:rPr lang="zh-CN" altLang="en-US" sz="2800" b="1" dirty="0">
                <a:latin typeface="黑体" panose="02010609060101010101" pitchFamily="49" charset="-122"/>
                <a:ea typeface="黑体" panose="02010609060101010101" pitchFamily="49" charset="-122"/>
              </a:rPr>
              <a:t>，否则惟一可译码不存在</a:t>
            </a: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这个极限值</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err="1">
                <a:latin typeface="Times New Roman" panose="02020603050405020304" pitchFamily="18" charset="0"/>
                <a:ea typeface="黑体" panose="02010609060101010101" pitchFamily="49" charset="-122"/>
              </a:rPr>
              <a:t>log</a:t>
            </a:r>
            <a:r>
              <a:rPr lang="en-US" altLang="zh-CN" sz="2800" b="1" i="1" err="1">
                <a:latin typeface="Times New Roman" panose="02020603050405020304" pitchFamily="18" charset="0"/>
                <a:ea typeface="黑体" panose="02010609060101010101" pitchFamily="49" charset="-122"/>
              </a:rPr>
              <a:t>r</a:t>
            </a:r>
            <a:r>
              <a:rPr lang="zh-CN" altLang="en-US" sz="2800" b="1" dirty="0">
                <a:latin typeface="黑体" panose="02010609060101010101" pitchFamily="49" charset="-122"/>
                <a:ea typeface="黑体" panose="02010609060101010101" pitchFamily="49" charset="-122"/>
              </a:rPr>
              <a:t>同等长信源编码定理中的极限值是一致的</a:t>
            </a:r>
          </a:p>
          <a:p>
            <a:pPr marL="457200" indent="-4572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该定理给出了平均码长的上界，但并不是说大于这上界就不能构成惟一可译码，而是希望平均码长尽可能短</a:t>
            </a:r>
          </a:p>
          <a:p>
            <a:pPr marL="457200" indent="-4572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变长码的编码效率</a:t>
            </a:r>
          </a:p>
        </p:txBody>
      </p:sp>
      <p:sp>
        <p:nvSpPr>
          <p:cNvPr id="99330" name="矩形 233474"/>
          <p:cNvSpPr>
            <a:spLocks noRot="1"/>
          </p:cNvSpPr>
          <p:nvPr/>
        </p:nvSpPr>
        <p:spPr>
          <a:xfrm>
            <a:off x="250825" y="948690"/>
            <a:ext cx="8353425" cy="5255895"/>
          </a:xfrm>
          <a:prstGeom prst="rect">
            <a:avLst/>
          </a:prstGeom>
          <a:noFill/>
          <a:ln w="9525">
            <a:noFill/>
          </a:ln>
        </p:spPr>
        <p:txBody>
          <a:bodyPr anchor="t" anchorCtr="0"/>
          <a:lstStyle/>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定义</a:t>
            </a:r>
            <a:r>
              <a:rPr lang="en-US" altLang="zh-CN" sz="2800" b="1">
                <a:solidFill>
                  <a:srgbClr val="FF0000"/>
                </a:solidFill>
                <a:latin typeface="Times New Roman" panose="02020603050405020304" pitchFamily="18" charset="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编码效率为平均码长与极限值</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err="1">
                <a:latin typeface="Times New Roman" panose="02020603050405020304" pitchFamily="18" charset="0"/>
                <a:ea typeface="黑体" panose="02010609060101010101" pitchFamily="49" charset="-122"/>
              </a:rPr>
              <a:t>log</a:t>
            </a:r>
            <a:r>
              <a:rPr lang="en-US" altLang="zh-CN" sz="2800" b="1" i="1" err="1">
                <a:latin typeface="Times New Roman" panose="02020603050405020304" pitchFamily="18" charset="0"/>
                <a:ea typeface="黑体" panose="02010609060101010101" pitchFamily="49" charset="-122"/>
              </a:rPr>
              <a:t>r</a:t>
            </a:r>
            <a:r>
              <a:rPr lang="zh-CN" altLang="en-US" sz="2800" b="1" dirty="0">
                <a:latin typeface="黑体" panose="02010609060101010101" pitchFamily="49" charset="-122"/>
                <a:ea typeface="黑体" panose="02010609060101010101" pitchFamily="49" charset="-122"/>
              </a:rPr>
              <a:t>之比</a:t>
            </a: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endParaRPr lang="zh-CN" altLang="en-US" sz="2800" b="1" dirty="0">
              <a:latin typeface="黑体" panose="02010609060101010101" pitchFamily="49" charset="-122"/>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编码效率一定是小于或等于</a:t>
            </a:r>
            <a:r>
              <a:rPr lang="en-US" altLang="zh-CN" sz="2800" b="1">
                <a:latin typeface="Times New Roman" panose="02020603050405020304" pitchFamily="18" charset="0"/>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的一个数</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信源编码主要用作图像或者数据的压缩</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黑体" panose="02010609060101010101" pitchFamily="49" charset="-122"/>
                <a:ea typeface="黑体" panose="02010609060101010101" pitchFamily="49" charset="-122"/>
              </a:rPr>
              <a:t>对同一信源来说，若码的平均码长越小，编码效率越高</a:t>
            </a:r>
          </a:p>
        </p:txBody>
      </p:sp>
      <p:graphicFrame>
        <p:nvGraphicFramePr>
          <p:cNvPr id="2" name="对象 1">
            <a:hlinkClick r:id="" action="ppaction://ole?verb=0"/>
          </p:cNvPr>
          <p:cNvGraphicFramePr>
            <a:graphicFrameLocks noChangeAspect="1"/>
          </p:cNvGraphicFramePr>
          <p:nvPr/>
        </p:nvGraphicFramePr>
        <p:xfrm>
          <a:off x="3276600" y="2209801"/>
          <a:ext cx="2466975" cy="1252855"/>
        </p:xfrm>
        <a:graphic>
          <a:graphicData uri="http://schemas.openxmlformats.org/presentationml/2006/ole">
            <mc:AlternateContent xmlns:mc="http://schemas.openxmlformats.org/markup-compatibility/2006">
              <mc:Choice xmlns:v="urn:schemas-microsoft-com:vml" Requires="v">
                <p:oleObj r:id="rId2" imgW="1270000" imgH="634365" progId="Equation.KSEE3">
                  <p:embed/>
                </p:oleObj>
              </mc:Choice>
              <mc:Fallback>
                <p:oleObj r:id="rId2" imgW="1270000" imgH="634365" progId="Equation.KSEE3">
                  <p:embed/>
                  <p:pic>
                    <p:nvPicPr>
                      <p:cNvPr id="0" name="图片 2048"/>
                      <p:cNvPicPr/>
                      <p:nvPr/>
                    </p:nvPicPr>
                    <p:blipFill>
                      <a:blip r:embed="rId3"/>
                      <a:stretch>
                        <a:fillRect/>
                      </a:stretch>
                    </p:blipFill>
                    <p:spPr>
                      <a:xfrm>
                        <a:off x="3276600" y="2209801"/>
                        <a:ext cx="2466975" cy="1252855"/>
                      </a:xfrm>
                      <a:prstGeom prst="rect">
                        <a:avLst/>
                      </a:prstGeom>
                    </p:spPr>
                  </p:pic>
                </p:oleObj>
              </mc:Fallback>
            </mc:AlternateContent>
          </a:graphicData>
        </a:graphic>
      </p:graphicFrame>
    </p:spTree>
  </p:cSld>
  <p:clrMapOvr>
    <a:masterClrMapping/>
  </p:clrMapOvr>
  <p:transition spd="slow">
    <p:randomBar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变长码编码效率</a:t>
            </a:r>
            <a:r>
              <a:rPr lang="zh-CN" sz="2800" strike="noStrike" noProof="1">
                <a:latin typeface="Times New Roman" panose="02020603050405020304" pitchFamily="18" charset="0"/>
                <a:ea typeface="黑体" panose="02010609060101010101" pitchFamily="49" charset="-122"/>
                <a:cs typeface="Times New Roman" panose="02020603050405020304" pitchFamily="18" charset="0"/>
              </a:rPr>
              <a:t>的计算</a:t>
            </a:r>
          </a:p>
        </p:txBody>
      </p:sp>
      <p:sp>
        <p:nvSpPr>
          <p:cNvPr id="100355" name="矩形 235522"/>
          <p:cNvSpPr>
            <a:spLocks noRot="1"/>
          </p:cNvSpPr>
          <p:nvPr/>
        </p:nvSpPr>
        <p:spPr>
          <a:xfrm>
            <a:off x="263525" y="950595"/>
            <a:ext cx="8475345" cy="4104640"/>
          </a:xfrm>
          <a:prstGeom prst="rect">
            <a:avLst/>
          </a:prstGeom>
          <a:noFill/>
          <a:ln w="9525">
            <a:noFill/>
          </a:ln>
        </p:spPr>
        <p:txBody>
          <a:bodyPr anchor="t" anchorCtr="0"/>
          <a:lstStyle/>
          <a:p>
            <a:pPr marL="533400" indent="-533400" algn="l">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有一个离散无记忆信源，</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X=x</a:t>
            </a:r>
            <a:r>
              <a:rPr lang="en-US" altLang="zh-CN" sz="2800" b="1" baseline="-25000">
                <a:latin typeface="Times New Roman" panose="02020603050405020304" pitchFamily="18"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)=3/4, </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X=x</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)=1/4</a:t>
            </a:r>
            <a:r>
              <a:rPr lang="zh-CN" altLang="en-US" sz="2800" b="1" dirty="0">
                <a:latin typeface="Times New Roman" panose="02020603050405020304" pitchFamily="18" charset="0"/>
                <a:ea typeface="黑体" panose="02010609060101010101" pitchFamily="49" charset="-122"/>
              </a:rPr>
              <a:t>，其熵为</a:t>
            </a:r>
            <a:r>
              <a:rPr lang="en-US" altLang="zh-CN" sz="2800" b="1">
                <a:latin typeface="Times New Roman" panose="02020603050405020304" pitchFamily="18" charset="0"/>
                <a:ea typeface="黑体" panose="02010609060101010101" pitchFamily="49" charset="-122"/>
              </a:rPr>
              <a:t>H(X)=-(3/4)log(3/4)-(1/4)log(1/4)=0.811(</a:t>
            </a:r>
            <a:r>
              <a:rPr lang="zh-CN" altLang="en-US" sz="2800" b="1" dirty="0">
                <a:latin typeface="Times New Roman" panose="02020603050405020304" pitchFamily="18" charset="0"/>
                <a:ea typeface="黑体" panose="02010609060101010101" pitchFamily="49" charset="-122"/>
              </a:rPr>
              <a:t>比特</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信源符号</a:t>
            </a:r>
            <a:r>
              <a:rPr lang="en-US" altLang="zh-CN" sz="2800" b="1">
                <a:latin typeface="Times New Roman" panose="02020603050405020304" pitchFamily="18" charset="0"/>
                <a:ea typeface="黑体" panose="02010609060101010101" pitchFamily="49" charset="-122"/>
              </a:rPr>
              <a:t>)</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下面用二元码 </a:t>
            </a:r>
            <a:r>
              <a:rPr lang="en-US" altLang="zh-CN" sz="2800" b="1">
                <a:latin typeface="Times New Roman" panose="02020603050405020304" pitchFamily="18" charset="0"/>
                <a:ea typeface="黑体" panose="02010609060101010101" pitchFamily="49" charset="-122"/>
              </a:rPr>
              <a:t>(0,1)</a:t>
            </a:r>
            <a:r>
              <a:rPr lang="zh-CN" altLang="en-US" sz="2800" b="1" dirty="0">
                <a:latin typeface="Times New Roman" panose="02020603050405020304" pitchFamily="18" charset="0"/>
                <a:ea typeface="黑体" panose="02010609060101010101" pitchFamily="49" charset="-122"/>
              </a:rPr>
              <a:t>来构造一个即时码，该码平均长度为</a:t>
            </a:r>
            <a:endParaRPr lang="zh-CN" altLang="en-US" sz="2800" b="1">
              <a:latin typeface="Times New Roman" panose="02020603050405020304" pitchFamily="18" charset="0"/>
              <a:ea typeface="黑体" panose="02010609060101010101" pitchFamily="49" charset="-122"/>
            </a:endParaRP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在二元无噪无损信道中</a:t>
            </a:r>
            <a:r>
              <a:rPr lang="en-US" altLang="zh-CN" sz="2800" b="1" i="1">
                <a:latin typeface="Times New Roman" panose="02020603050405020304" pitchFamily="18" charset="0"/>
                <a:ea typeface="黑体" panose="02010609060101010101" pitchFamily="49" charset="-122"/>
              </a:rPr>
              <a:t>r</a:t>
            </a:r>
            <a:r>
              <a:rPr lang="en-US" altLang="zh-CN" sz="2800" b="1">
                <a:latin typeface="Times New Roman" panose="02020603050405020304" pitchFamily="18" charset="0"/>
                <a:ea typeface="黑体" panose="02010609060101010101" pitchFamily="49" charset="-122"/>
              </a:rPr>
              <a:t>=2, </a:t>
            </a:r>
            <a:r>
              <a:rPr lang="en-US" altLang="zh-CN" sz="2800" b="1" err="1">
                <a:latin typeface="Times New Roman" panose="02020603050405020304" pitchFamily="18" charset="0"/>
                <a:ea typeface="黑体" panose="02010609060101010101" pitchFamily="49" charset="-122"/>
              </a:rPr>
              <a:t>log</a:t>
            </a:r>
            <a:r>
              <a:rPr lang="en-US" altLang="zh-CN" sz="2800" b="1" i="1" err="1">
                <a:latin typeface="Times New Roman" panose="02020603050405020304" pitchFamily="18" charset="0"/>
                <a:ea typeface="黑体" panose="02010609060101010101" pitchFamily="49" charset="-122"/>
              </a:rPr>
              <a:t>r</a:t>
            </a:r>
            <a:r>
              <a:rPr lang="en-US" altLang="zh-CN" sz="2800" b="1">
                <a:latin typeface="Times New Roman" panose="02020603050405020304" pitchFamily="18" charset="0"/>
                <a:ea typeface="黑体" panose="02010609060101010101" pitchFamily="49" charset="-122"/>
              </a:rPr>
              <a:t>=1</a:t>
            </a:r>
          </a:p>
          <a:p>
            <a:pPr marL="533400" indent="-533400" algn="just">
              <a:lnSpc>
                <a:spcPct val="13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编码效率为</a:t>
            </a:r>
          </a:p>
        </p:txBody>
      </p:sp>
      <p:graphicFrame>
        <p:nvGraphicFramePr>
          <p:cNvPr id="3" name="对象 2">
            <a:hlinkClick r:id="" action="ppaction://ole?verb=0"/>
          </p:cNvPr>
          <p:cNvGraphicFramePr>
            <a:graphicFrameLocks noChangeAspect="1"/>
          </p:cNvGraphicFramePr>
          <p:nvPr/>
        </p:nvGraphicFramePr>
        <p:xfrm>
          <a:off x="3210243" y="5076826"/>
          <a:ext cx="2294890" cy="852805"/>
        </p:xfrm>
        <a:graphic>
          <a:graphicData uri="http://schemas.openxmlformats.org/presentationml/2006/ole">
            <mc:AlternateContent xmlns:mc="http://schemas.openxmlformats.org/markup-compatibility/2006">
              <mc:Choice xmlns:v="urn:schemas-microsoft-com:vml" Requires="v">
                <p:oleObj r:id="rId2" imgW="1181100" imgH="431800" progId="Equation.KSEE3">
                  <p:embed/>
                </p:oleObj>
              </mc:Choice>
              <mc:Fallback>
                <p:oleObj r:id="rId2" imgW="1181100" imgH="431800" progId="Equation.KSEE3">
                  <p:embed/>
                  <p:pic>
                    <p:nvPicPr>
                      <p:cNvPr id="0" name="图片 2048"/>
                      <p:cNvPicPr/>
                      <p:nvPr/>
                    </p:nvPicPr>
                    <p:blipFill>
                      <a:blip r:embed="rId3"/>
                      <a:stretch>
                        <a:fillRect/>
                      </a:stretch>
                    </p:blipFill>
                    <p:spPr>
                      <a:xfrm>
                        <a:off x="3210243" y="5076826"/>
                        <a:ext cx="2294890" cy="852805"/>
                      </a:xfrm>
                      <a:prstGeom prst="rect">
                        <a:avLst/>
                      </a:prstGeom>
                    </p:spPr>
                  </p:pic>
                </p:oleObj>
              </mc:Fallback>
            </mc:AlternateContent>
          </a:graphicData>
        </a:graphic>
      </p:graphicFrame>
    </p:spTree>
  </p:cSld>
  <p:clrMapOvr>
    <a:masterClrMapping/>
  </p:clrMapOvr>
  <p:transition spd="slow">
    <p:randomBar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霍夫曼编码的步骤</a:t>
            </a:r>
          </a:p>
        </p:txBody>
      </p:sp>
      <p:sp>
        <p:nvSpPr>
          <p:cNvPr id="102402" name="矩形 237570"/>
          <p:cNvSpPr>
            <a:spLocks noRot="1"/>
          </p:cNvSpPr>
          <p:nvPr/>
        </p:nvSpPr>
        <p:spPr>
          <a:xfrm>
            <a:off x="284480" y="956945"/>
            <a:ext cx="8522335" cy="5527040"/>
          </a:xfrm>
          <a:prstGeom prst="rect">
            <a:avLst/>
          </a:prstGeom>
          <a:noFill/>
          <a:ln w="9525">
            <a:noFill/>
          </a:ln>
        </p:spPr>
        <p:txBody>
          <a:bodyPr anchor="t" anchorCtr="0"/>
          <a:lstStyle/>
          <a:p>
            <a:pPr marL="533400" indent="-533400" algn="just">
              <a:lnSpc>
                <a:spcPct val="12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将信源符号按照概率递减的顺序进行排序</a:t>
            </a:r>
          </a:p>
          <a:p>
            <a:pPr marL="533400" indent="-533400" algn="just">
              <a:lnSpc>
                <a:spcPct val="12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将</a:t>
            </a:r>
            <a:r>
              <a:rPr lang="en-US" altLang="zh-CN" sz="2800" b="1">
                <a:latin typeface="Times New Roman" panose="02020603050405020304" pitchFamily="18" charset="0"/>
                <a:ea typeface="黑体" panose="02010609060101010101" pitchFamily="49" charset="-122"/>
              </a:rPr>
              <a:t>0</a:t>
            </a:r>
            <a:r>
              <a:rPr lang="zh-CN" altLang="en-US" sz="2800" b="1" dirty="0">
                <a:latin typeface="Times New Roman" panose="02020603050405020304" pitchFamily="18" charset="0"/>
                <a:ea typeface="黑体" panose="02010609060101010101" pitchFamily="49" charset="-122"/>
              </a:rPr>
              <a:t>和</a:t>
            </a:r>
            <a:r>
              <a:rPr lang="en-US" altLang="zh-CN" sz="2800" b="1">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符号分别分配给概率最小的两个信源符号，并将这两个概率最小的符号合并成一个新符号，用这两个信源符号的概率之和作为这个新符号的概率</a:t>
            </a:r>
          </a:p>
          <a:p>
            <a:pPr marL="533400" indent="-533400" algn="just">
              <a:lnSpc>
                <a:spcPct val="12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以此类推继续这个过程，直到只剩下</a:t>
            </a:r>
            <a:r>
              <a:rPr lang="en-US" altLang="zh-CN" sz="2800" b="1">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个符号为止，从而完成霍夫曼树的构造</a:t>
            </a:r>
          </a:p>
          <a:p>
            <a:pPr marL="533400" indent="-533400" algn="just">
              <a:lnSpc>
                <a:spcPct val="12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从树的最后一个节点，依编码路径从后往前返回，读出每个分支上对应的符号标示，即可得到对应的码字</a:t>
            </a:r>
          </a:p>
        </p:txBody>
      </p:sp>
    </p:spTree>
  </p:cSld>
  <p:clrMapOvr>
    <a:masterClrMapping/>
  </p:clrMapOvr>
  <p:transition spd="slow">
    <p:randomBar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霍夫曼编码不唯一</a:t>
            </a:r>
          </a:p>
        </p:txBody>
      </p:sp>
      <p:sp>
        <p:nvSpPr>
          <p:cNvPr id="103426" name="矩形 238594"/>
          <p:cNvSpPr>
            <a:spLocks noRot="1"/>
          </p:cNvSpPr>
          <p:nvPr/>
        </p:nvSpPr>
        <p:spPr>
          <a:xfrm>
            <a:off x="284480" y="956945"/>
            <a:ext cx="8486775" cy="1896745"/>
          </a:xfrm>
          <a:prstGeom prst="rect">
            <a:avLst/>
          </a:prstGeom>
          <a:noFill/>
          <a:ln w="9525">
            <a:noFill/>
          </a:ln>
        </p:spPr>
        <p:txBody>
          <a:bodyPr anchor="t" anchorCtr="0"/>
          <a:lstStyle/>
          <a:p>
            <a:pPr algn="l">
              <a:lnSpc>
                <a:spcPct val="120000"/>
              </a:lnSpc>
              <a:spcBef>
                <a:spcPts val="0"/>
              </a:spcBef>
              <a:buClr>
                <a:schemeClr val="hlink"/>
              </a:buClr>
              <a:buSzPct val="65000"/>
            </a:pPr>
            <a:r>
              <a:rPr lang="zh-CN" altLang="en-US" sz="2400" b="1" dirty="0">
                <a:solidFill>
                  <a:srgbClr val="FF0000"/>
                </a:solidFill>
                <a:latin typeface="Times New Roman" panose="02020603050405020304" pitchFamily="18" charset="0"/>
                <a:ea typeface="黑体" panose="02010609060101010101" pitchFamily="49" charset="-122"/>
              </a:rPr>
              <a:t>例子：</a:t>
            </a:r>
            <a:r>
              <a:rPr lang="zh-CN" altLang="en-US" sz="2400" b="1" dirty="0">
                <a:latin typeface="Times New Roman" panose="02020603050405020304" pitchFamily="18" charset="0"/>
                <a:ea typeface="黑体" panose="02010609060101010101" pitchFamily="49" charset="-122"/>
              </a:rPr>
              <a:t>一个离散无记忆信源有</a:t>
            </a:r>
            <a:r>
              <a:rPr lang="en-US" altLang="zh-CN" sz="2400" b="1">
                <a:latin typeface="Times New Roman" panose="02020603050405020304" pitchFamily="18" charset="0"/>
                <a:ea typeface="黑体" panose="02010609060101010101" pitchFamily="49" charset="-122"/>
              </a:rPr>
              <a:t>7</a:t>
            </a:r>
            <a:r>
              <a:rPr lang="zh-CN" altLang="en-US" sz="2400" b="1" dirty="0">
                <a:latin typeface="Times New Roman" panose="02020603050405020304" pitchFamily="18" charset="0"/>
                <a:ea typeface="黑体" panose="02010609060101010101" pitchFamily="49" charset="-122"/>
              </a:rPr>
              <a:t>个符号</a:t>
            </a:r>
            <a:r>
              <a:rPr lang="en-US" altLang="zh-CN" sz="2400" b="1" i="1">
                <a:latin typeface="Times New Roman" panose="02020603050405020304" pitchFamily="18" charset="0"/>
                <a:ea typeface="黑体" panose="02010609060101010101" pitchFamily="49" charset="-122"/>
              </a:rPr>
              <a:t>x</a:t>
            </a:r>
            <a:r>
              <a:rPr lang="en-US" altLang="zh-CN" sz="2400" b="1" i="1" baseline="-25000">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 </a:t>
            </a:r>
            <a:r>
              <a:rPr lang="en-US" altLang="zh-CN" sz="2400" b="1" i="1">
                <a:latin typeface="Times New Roman" panose="02020603050405020304" pitchFamily="18" charset="0"/>
                <a:ea typeface="黑体" panose="02010609060101010101" pitchFamily="49" charset="-122"/>
              </a:rPr>
              <a:t>i</a:t>
            </a:r>
            <a:r>
              <a:rPr lang="en-US" altLang="zh-CN" sz="2400" b="1">
                <a:latin typeface="Times New Roman" panose="02020603050405020304" pitchFamily="18" charset="0"/>
                <a:ea typeface="黑体" panose="02010609060101010101" pitchFamily="49" charset="-122"/>
              </a:rPr>
              <a:t>=1,..,7</a:t>
            </a:r>
            <a:r>
              <a:rPr lang="zh-CN" altLang="en-US" sz="2400" b="1" dirty="0">
                <a:latin typeface="Times New Roman" panose="02020603050405020304" pitchFamily="18" charset="0"/>
                <a:ea typeface="黑体" panose="02010609060101010101" pitchFamily="49" charset="-122"/>
              </a:rPr>
              <a:t>，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1</a:t>
            </a:r>
            <a:r>
              <a:rPr lang="en-US" altLang="zh-CN" sz="2400" b="1">
                <a:latin typeface="Times New Roman" panose="02020603050405020304" pitchFamily="18" charset="0"/>
                <a:ea typeface="黑体" panose="02010609060101010101" pitchFamily="49" charset="-122"/>
              </a:rPr>
              <a:t>)=0.46,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2</a:t>
            </a:r>
            <a:r>
              <a:rPr lang="en-US" altLang="zh-CN" sz="2400" b="1">
                <a:latin typeface="Times New Roman" panose="02020603050405020304" pitchFamily="18" charset="0"/>
                <a:ea typeface="黑体" panose="02010609060101010101" pitchFamily="49" charset="-122"/>
              </a:rPr>
              <a:t>)=0.30,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3</a:t>
            </a:r>
            <a:r>
              <a:rPr lang="en-US" altLang="zh-CN" sz="2400" b="1">
                <a:latin typeface="Times New Roman" panose="02020603050405020304" pitchFamily="18" charset="0"/>
                <a:ea typeface="黑体" panose="02010609060101010101" pitchFamily="49" charset="-122"/>
              </a:rPr>
              <a:t>)=0.12,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4</a:t>
            </a:r>
            <a:r>
              <a:rPr lang="en-US" altLang="zh-CN" sz="2400" b="1">
                <a:latin typeface="Times New Roman" panose="02020603050405020304" pitchFamily="18" charset="0"/>
                <a:ea typeface="黑体" panose="02010609060101010101" pitchFamily="49" charset="-122"/>
              </a:rPr>
              <a:t>)=0.06,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5</a:t>
            </a:r>
            <a:r>
              <a:rPr lang="en-US" altLang="zh-CN" sz="2400" b="1">
                <a:latin typeface="Times New Roman" panose="02020603050405020304" pitchFamily="18" charset="0"/>
                <a:ea typeface="黑体" panose="02010609060101010101" pitchFamily="49" charset="-122"/>
              </a:rPr>
              <a:t>)=0.03,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6</a:t>
            </a:r>
            <a:r>
              <a:rPr lang="en-US" altLang="zh-CN" sz="2400" b="1">
                <a:latin typeface="Times New Roman" panose="02020603050405020304" pitchFamily="18" charset="0"/>
                <a:ea typeface="黑体" panose="02010609060101010101" pitchFamily="49" charset="-122"/>
              </a:rPr>
              <a:t>)=0.02, </a:t>
            </a:r>
            <a:r>
              <a:rPr lang="en-US" altLang="zh-CN" sz="2400" b="1" i="1">
                <a:latin typeface="Times New Roman" panose="02020603050405020304" pitchFamily="18" charset="0"/>
                <a:ea typeface="黑体" panose="02010609060101010101" pitchFamily="49" charset="-122"/>
              </a:rPr>
              <a:t>P</a:t>
            </a:r>
            <a:r>
              <a:rPr lang="en-US" altLang="zh-CN" sz="2400" b="1">
                <a:latin typeface="Times New Roman" panose="02020603050405020304" pitchFamily="18" charset="0"/>
                <a:ea typeface="黑体" panose="02010609060101010101" pitchFamily="49" charset="-122"/>
              </a:rPr>
              <a:t>(</a:t>
            </a:r>
            <a:r>
              <a:rPr lang="en-US" altLang="zh-CN" sz="2400" b="1" i="1">
                <a:latin typeface="Times New Roman" panose="02020603050405020304" pitchFamily="18" charset="0"/>
                <a:ea typeface="黑体" panose="02010609060101010101" pitchFamily="49" charset="-122"/>
              </a:rPr>
              <a:t>X=x</a:t>
            </a:r>
            <a:r>
              <a:rPr lang="en-US" altLang="zh-CN" sz="2400" b="1" baseline="-25000">
                <a:latin typeface="Times New Roman" panose="02020603050405020304" pitchFamily="18" charset="0"/>
                <a:ea typeface="黑体" panose="02010609060101010101" pitchFamily="49" charset="-122"/>
              </a:rPr>
              <a:t>7</a:t>
            </a:r>
            <a:r>
              <a:rPr lang="en-US" altLang="zh-CN" sz="2400" b="1">
                <a:latin typeface="Times New Roman" panose="02020603050405020304" pitchFamily="18" charset="0"/>
                <a:ea typeface="黑体" panose="02010609060101010101" pitchFamily="49" charset="-122"/>
              </a:rPr>
              <a:t>)=0.01, </a:t>
            </a:r>
            <a:r>
              <a:rPr lang="zh-CN" altLang="en-US" sz="2400" b="1" dirty="0">
                <a:latin typeface="Times New Roman" panose="02020603050405020304" pitchFamily="18" charset="0"/>
                <a:ea typeface="黑体" panose="02010609060101010101" pitchFamily="49" charset="-122"/>
              </a:rPr>
              <a:t>将</a:t>
            </a:r>
            <a:r>
              <a:rPr lang="en-US" altLang="zh-CN" sz="2400" b="1">
                <a:latin typeface="Times New Roman" panose="02020603050405020304" pitchFamily="18" charset="0"/>
                <a:ea typeface="黑体" panose="02010609060101010101" pitchFamily="49" charset="-122"/>
              </a:rPr>
              <a:t>7</a:t>
            </a:r>
            <a:r>
              <a:rPr lang="zh-CN" altLang="en-US" sz="2400" b="1" dirty="0">
                <a:latin typeface="Times New Roman" panose="02020603050405020304" pitchFamily="18" charset="0"/>
                <a:ea typeface="黑体" panose="02010609060101010101" pitchFamily="49" charset="-122"/>
              </a:rPr>
              <a:t>个信源符号按照概率递减的顺序进行排序构造如下图所示的</a:t>
            </a:r>
            <a:r>
              <a:rPr lang="en-US" altLang="zh-CN" sz="2400" b="1">
                <a:latin typeface="Times New Roman" panose="02020603050405020304" pitchFamily="18" charset="0"/>
                <a:ea typeface="黑体" panose="02010609060101010101" pitchFamily="49" charset="-122"/>
              </a:rPr>
              <a:t>2</a:t>
            </a:r>
            <a:r>
              <a:rPr lang="zh-CN" altLang="en-US" sz="2400" b="1" dirty="0">
                <a:latin typeface="Times New Roman" panose="02020603050405020304" pitchFamily="18" charset="0"/>
                <a:ea typeface="黑体" panose="02010609060101010101" pitchFamily="49" charset="-122"/>
              </a:rPr>
              <a:t>种霍夫曼树</a:t>
            </a:r>
          </a:p>
        </p:txBody>
      </p:sp>
      <p:pic>
        <p:nvPicPr>
          <p:cNvPr id="104450" name="图片 240645"/>
          <p:cNvPicPr>
            <a:picLocks noChangeAspect="1"/>
          </p:cNvPicPr>
          <p:nvPr/>
        </p:nvPicPr>
        <p:blipFill>
          <a:blip r:embed="rId2"/>
          <a:stretch>
            <a:fillRect/>
          </a:stretch>
        </p:blipFill>
        <p:spPr>
          <a:xfrm>
            <a:off x="284480" y="3048000"/>
            <a:ext cx="4701540" cy="3016250"/>
          </a:xfrm>
          <a:prstGeom prst="rect">
            <a:avLst/>
          </a:prstGeom>
          <a:noFill/>
          <a:ln w="9525">
            <a:noFill/>
          </a:ln>
        </p:spPr>
      </p:pic>
      <p:sp>
        <p:nvSpPr>
          <p:cNvPr id="3" name="矩形 238594"/>
          <p:cNvSpPr>
            <a:spLocks noRot="1"/>
          </p:cNvSpPr>
          <p:nvPr/>
        </p:nvSpPr>
        <p:spPr>
          <a:xfrm>
            <a:off x="5096510" y="2897505"/>
            <a:ext cx="3674745" cy="3166110"/>
          </a:xfrm>
          <a:prstGeom prst="rect">
            <a:avLst/>
          </a:prstGeom>
          <a:noFill/>
          <a:ln w="9525">
            <a:noFill/>
          </a:ln>
        </p:spPr>
        <p:txBody>
          <a:bodyPr anchor="t" anchorCtr="0"/>
          <a:lstStyle/>
          <a:p>
            <a:pPr indent="609600">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b="1" dirty="0">
                <a:latin typeface="Times New Roman" panose="02020603050405020304" pitchFamily="18" charset="0"/>
                <a:ea typeface="黑体" panose="02010609060101010101" pitchFamily="49" charset="-122"/>
                <a:sym typeface="+mn-ea"/>
              </a:rPr>
              <a:t>按照编码路径从后往前返回，就得到对应的码字</a:t>
            </a:r>
            <a:r>
              <a:rPr lang="en-US" altLang="zh-CN" sz="2400" b="1">
                <a:latin typeface="Times New Roman" panose="02020603050405020304" pitchFamily="18" charset="0"/>
                <a:ea typeface="黑体" panose="02010609060101010101" pitchFamily="49" charset="-122"/>
                <a:sym typeface="+mn-ea"/>
              </a:rPr>
              <a:t>(1)</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7</a:t>
            </a:r>
            <a:r>
              <a:rPr lang="en-US" altLang="zh-CN" sz="2400" b="1">
                <a:latin typeface="Times New Roman" panose="02020603050405020304" pitchFamily="18" charset="0"/>
                <a:ea typeface="黑体" panose="02010609060101010101" pitchFamily="49" charset="-122"/>
                <a:sym typeface="+mn-ea"/>
              </a:rPr>
              <a:t>=111111,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6</a:t>
            </a:r>
            <a:r>
              <a:rPr lang="en-US" altLang="zh-CN" sz="2400" b="1">
                <a:latin typeface="Times New Roman" panose="02020603050405020304" pitchFamily="18" charset="0"/>
                <a:ea typeface="黑体" panose="02010609060101010101" pitchFamily="49" charset="-122"/>
                <a:sym typeface="+mn-ea"/>
              </a:rPr>
              <a:t>=111110,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5</a:t>
            </a:r>
            <a:r>
              <a:rPr lang="en-US" altLang="zh-CN" sz="2400" b="1">
                <a:latin typeface="Times New Roman" panose="02020603050405020304" pitchFamily="18" charset="0"/>
                <a:ea typeface="黑体" panose="02010609060101010101" pitchFamily="49" charset="-122"/>
                <a:sym typeface="+mn-ea"/>
              </a:rPr>
              <a:t>=11110,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4</a:t>
            </a:r>
            <a:r>
              <a:rPr lang="en-US" altLang="zh-CN" sz="2400" b="1">
                <a:latin typeface="Times New Roman" panose="02020603050405020304" pitchFamily="18" charset="0"/>
                <a:ea typeface="黑体" panose="02010609060101010101" pitchFamily="49" charset="-122"/>
                <a:sym typeface="+mn-ea"/>
              </a:rPr>
              <a:t>=1110,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3</a:t>
            </a:r>
            <a:r>
              <a:rPr lang="en-US" altLang="zh-CN" sz="2400" b="1">
                <a:latin typeface="Times New Roman" panose="02020603050405020304" pitchFamily="18" charset="0"/>
                <a:ea typeface="黑体" panose="02010609060101010101" pitchFamily="49" charset="-122"/>
                <a:sym typeface="+mn-ea"/>
              </a:rPr>
              <a:t>=110,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2</a:t>
            </a:r>
            <a:r>
              <a:rPr lang="en-US" altLang="zh-CN" sz="2400" b="1">
                <a:latin typeface="Times New Roman" panose="02020603050405020304" pitchFamily="18" charset="0"/>
                <a:ea typeface="黑体" panose="02010609060101010101" pitchFamily="49" charset="-122"/>
                <a:sym typeface="+mn-ea"/>
              </a:rPr>
              <a:t>=10,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=0; (2)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7</a:t>
            </a:r>
            <a:r>
              <a:rPr lang="en-US" altLang="zh-CN" sz="2400" b="1">
                <a:latin typeface="Times New Roman" panose="02020603050405020304" pitchFamily="18" charset="0"/>
                <a:ea typeface="黑体" panose="02010609060101010101" pitchFamily="49" charset="-122"/>
                <a:sym typeface="+mn-ea"/>
              </a:rPr>
              <a:t>=110001,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6</a:t>
            </a:r>
            <a:r>
              <a:rPr lang="en-US" altLang="zh-CN" sz="2400" b="1">
                <a:latin typeface="Times New Roman" panose="02020603050405020304" pitchFamily="18" charset="0"/>
                <a:ea typeface="黑体" panose="02010609060101010101" pitchFamily="49" charset="-122"/>
                <a:sym typeface="+mn-ea"/>
              </a:rPr>
              <a:t>=110000,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5</a:t>
            </a:r>
            <a:r>
              <a:rPr lang="en-US" altLang="zh-CN" sz="2400" b="1">
                <a:latin typeface="Times New Roman" panose="02020603050405020304" pitchFamily="18" charset="0"/>
                <a:ea typeface="黑体" panose="02010609060101010101" pitchFamily="49" charset="-122"/>
                <a:sym typeface="+mn-ea"/>
              </a:rPr>
              <a:t>=11001,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4</a:t>
            </a:r>
            <a:r>
              <a:rPr lang="en-US" altLang="zh-CN" sz="2400" b="1">
                <a:latin typeface="Times New Roman" panose="02020603050405020304" pitchFamily="18" charset="0"/>
                <a:ea typeface="黑体" panose="02010609060101010101" pitchFamily="49" charset="-122"/>
                <a:sym typeface="+mn-ea"/>
              </a:rPr>
              <a:t>=1101,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3</a:t>
            </a:r>
            <a:r>
              <a:rPr lang="en-US" altLang="zh-CN" sz="2400" b="1">
                <a:latin typeface="Times New Roman" panose="02020603050405020304" pitchFamily="18" charset="0"/>
                <a:ea typeface="黑体" panose="02010609060101010101" pitchFamily="49" charset="-122"/>
                <a:sym typeface="+mn-ea"/>
              </a:rPr>
              <a:t>=111,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2</a:t>
            </a:r>
            <a:r>
              <a:rPr lang="en-US" altLang="zh-CN" sz="2400" b="1">
                <a:latin typeface="Times New Roman" panose="02020603050405020304" pitchFamily="18" charset="0"/>
                <a:ea typeface="黑体" panose="02010609060101010101" pitchFamily="49" charset="-122"/>
                <a:sym typeface="+mn-ea"/>
              </a:rPr>
              <a:t>=10, </a:t>
            </a:r>
            <a:r>
              <a:rPr lang="en-US" altLang="zh-CN" sz="2400" b="1" i="1">
                <a:latin typeface="Times New Roman" panose="02020603050405020304" pitchFamily="18" charset="0"/>
                <a:ea typeface="黑体" panose="02010609060101010101" pitchFamily="49" charset="-122"/>
                <a:sym typeface="+mn-ea"/>
              </a:rPr>
              <a:t>x</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=0</a:t>
            </a:r>
            <a:endParaRPr lang="zh-CN" altLang="en-US" sz="2400" b="1" dirty="0">
              <a:latin typeface="Times New Roman" panose="02020603050405020304" pitchFamily="18" charset="0"/>
              <a:ea typeface="黑体" panose="02010609060101010101" pitchFamily="49" charset="-122"/>
            </a:endParaRPr>
          </a:p>
        </p:txBody>
      </p:sp>
    </p:spTree>
  </p:cSld>
  <p:clrMapOvr>
    <a:masterClrMapping/>
  </p:clrMapOvr>
  <p:transition spd="slow">
    <p:randomBar dir="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失真度</a:t>
            </a:r>
          </a:p>
        </p:txBody>
      </p:sp>
      <p:sp>
        <p:nvSpPr>
          <p:cNvPr id="109570" name="矩形 245762"/>
          <p:cNvSpPr>
            <a:spLocks noRot="1"/>
          </p:cNvSpPr>
          <p:nvPr/>
        </p:nvSpPr>
        <p:spPr>
          <a:xfrm>
            <a:off x="304165" y="881380"/>
            <a:ext cx="8474710" cy="4394835"/>
          </a:xfrm>
          <a:prstGeom prst="rect">
            <a:avLst/>
          </a:prstGeom>
          <a:noFill/>
          <a:ln w="9525">
            <a:noFill/>
          </a:ln>
        </p:spPr>
        <p:txBody>
          <a:bodyPr anchor="t" anchorCtr="0"/>
          <a:lstStyle/>
          <a:p>
            <a:pPr marL="533400" indent="-533400">
              <a:lnSpc>
                <a:spcPct val="120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定义：</a:t>
            </a:r>
            <a:r>
              <a:rPr lang="zh-CN" altLang="en-US" sz="2800" b="1" dirty="0">
                <a:latin typeface="Times New Roman" panose="02020603050405020304" pitchFamily="18" charset="0"/>
                <a:ea typeface="黑体" panose="02010609060101010101" pitchFamily="49" charset="-122"/>
              </a:rPr>
              <a:t>设离散无记忆信源变量为</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baseline="-25000">
                <a:latin typeface="Times New Roman" panose="02020603050405020304" pitchFamily="18"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i="1" baseline="-25000" err="1">
                <a:latin typeface="Times New Roman" panose="02020603050405020304" pitchFamily="18" charset="0"/>
                <a:ea typeface="黑体" panose="02010609060101010101" pitchFamily="49" charset="-122"/>
              </a:rPr>
              <a:t>N</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信源符号通过信道传到接收端，接收端的接收变量为</a:t>
            </a:r>
            <a:r>
              <a:rPr lang="en-US" altLang="zh-CN" sz="2800" b="1" i="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N</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对于每一对</a:t>
            </a:r>
            <a:r>
              <a:rPr lang="en-US" altLang="zh-CN" sz="2800" b="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，指定一个非负的函数</a:t>
            </a:r>
            <a:r>
              <a:rPr lang="en-US" altLang="zh-CN" sz="2800" b="1" i="1">
                <a:latin typeface="Times New Roman" panose="02020603050405020304" pitchFamily="18" charset="0"/>
                <a:ea typeface="黑体" panose="02010609060101010101" pitchFamily="49" charset="-122"/>
              </a:rPr>
              <a:t>d</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en-US" sz="2800" b="1">
                <a:latin typeface="Arial" panose="020B0604020202020204" pitchFamily="34" charset="0"/>
                <a:ea typeface="宋体" panose="02010600030101010101" pitchFamily="2" charset="-122"/>
              </a:rPr>
              <a:t>≥</a:t>
            </a:r>
            <a:r>
              <a:rPr lang="en-US" altLang="zh-CN" sz="2800" b="1">
                <a:latin typeface="Times New Roman" panose="02020603050405020304" pitchFamily="18" charset="0"/>
                <a:ea typeface="黑体" panose="02010609060101010101" pitchFamily="49" charset="-122"/>
              </a:rPr>
              <a:t>0</a:t>
            </a:r>
            <a:r>
              <a:rPr lang="zh-CN" altLang="en-US" sz="2800" b="1" dirty="0">
                <a:latin typeface="Times New Roman" panose="02020603050405020304" pitchFamily="18" charset="0"/>
                <a:ea typeface="黑体" panose="02010609060101010101" pitchFamily="49" charset="-122"/>
              </a:rPr>
              <a:t>，成为单个符号的失真度或失真函数</a:t>
            </a:r>
            <a:endParaRPr lang="zh-CN" altLang="en-US" sz="2800" b="1" dirty="0">
              <a:latin typeface="Times New Roman" panose="02020603050405020304" pitchFamily="18" charset="0"/>
              <a:ea typeface="宋体" panose="02010600030101010101" pitchFamily="2" charset="-122"/>
            </a:endParaRPr>
          </a:p>
          <a:p>
            <a:pPr marL="533400" indent="-533400">
              <a:lnSpc>
                <a:spcPct val="120000"/>
              </a:lnSpc>
              <a:spcBef>
                <a:spcPts val="0"/>
              </a:spcBef>
              <a:buClr>
                <a:srgbClr val="000000"/>
              </a:buClr>
              <a:buSzPct val="65000"/>
              <a:buFont typeface="Wingdings" panose="05000000000000000000" charset="0"/>
              <a:buChar char="Ø"/>
            </a:pPr>
            <a:r>
              <a:rPr lang="zh-CN" altLang="en-US" sz="2800" b="1" dirty="0">
                <a:solidFill>
                  <a:srgbClr val="FF0000"/>
                </a:solidFill>
                <a:latin typeface="Times New Roman" panose="02020603050405020304" pitchFamily="18" charset="0"/>
                <a:ea typeface="黑体" panose="02010609060101010101" pitchFamily="49" charset="-122"/>
              </a:rPr>
              <a:t>方差失真度：</a:t>
            </a:r>
            <a:r>
              <a:rPr lang="zh-CN" altLang="en-US" sz="2800" b="1" dirty="0">
                <a:solidFill>
                  <a:srgbClr val="FFFF66"/>
                </a:solidFill>
                <a:latin typeface="Times New Roman" panose="02020603050405020304" pitchFamily="18" charset="0"/>
                <a:ea typeface="黑体" panose="02010609060101010101" pitchFamily="49" charset="-122"/>
              </a:rPr>
              <a:t> </a:t>
            </a:r>
            <a:r>
              <a:rPr lang="en-US" altLang="zh-CN" sz="2800" b="1" i="1" err="1">
                <a:latin typeface="Times New Roman" panose="02020603050405020304" pitchFamily="18" charset="0"/>
                <a:ea typeface="黑体" panose="02010609060101010101" pitchFamily="49" charset="-122"/>
              </a:rPr>
              <a:t>d</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i="1" baseline="-25000" err="1">
                <a:latin typeface="Times New Roman" panose="02020603050405020304" pitchFamily="18" charset="0"/>
                <a:ea typeface="黑体" panose="02010609060101010101" pitchFamily="49" charset="-122"/>
              </a:rPr>
              <a:t>i</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baseline="30000">
                <a:latin typeface="Times New Roman" panose="02020603050405020304" pitchFamily="18" charset="0"/>
                <a:ea typeface="黑体" panose="02010609060101010101" pitchFamily="49" charset="-122"/>
              </a:rPr>
              <a:t>2</a:t>
            </a:r>
          </a:p>
          <a:p>
            <a:pPr marL="533400" indent="-533400">
              <a:lnSpc>
                <a:spcPct val="12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一般的，失真度还可定义为： </a:t>
            </a:r>
            <a:r>
              <a:rPr lang="en-US" altLang="zh-CN" sz="2800" b="1" i="1" err="1">
                <a:latin typeface="Times New Roman" panose="02020603050405020304" pitchFamily="18" charset="0"/>
                <a:ea typeface="黑体" panose="02010609060101010101" pitchFamily="49" charset="-122"/>
              </a:rPr>
              <a:t>d</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i="1" baseline="-25000" err="1">
                <a:latin typeface="Times New Roman" panose="02020603050405020304" pitchFamily="18" charset="0"/>
                <a:ea typeface="黑体" panose="02010609060101010101" pitchFamily="49" charset="-122"/>
              </a:rPr>
              <a:t>i</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x</a:t>
            </a:r>
            <a:r>
              <a:rPr lang="en-US" altLang="zh-CN" sz="2800" b="1" i="1" baseline="-25000">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y</a:t>
            </a:r>
            <a:r>
              <a:rPr lang="en-US" altLang="zh-CN" sz="2800" b="1" i="1" baseline="-25000" err="1">
                <a:latin typeface="Times New Roman" panose="02020603050405020304" pitchFamily="18" charset="0"/>
                <a:ea typeface="黑体" panose="02010609060101010101" pitchFamily="49" charset="-122"/>
              </a:rPr>
              <a:t>i</a:t>
            </a:r>
            <a:r>
              <a:rPr lang="en-US" altLang="zh-CN" sz="2800" b="1" err="1">
                <a:latin typeface="Times New Roman" panose="02020603050405020304" pitchFamily="18" charset="0"/>
                <a:ea typeface="黑体" panose="02010609060101010101" pitchFamily="49" charset="-122"/>
              </a:rPr>
              <a:t>|</a:t>
            </a:r>
            <a:r>
              <a:rPr lang="en-US" altLang="zh-CN" sz="2800" b="1" i="1" baseline="30000" err="1">
                <a:latin typeface="Times New Roman" panose="02020603050405020304" pitchFamily="18" charset="0"/>
                <a:ea typeface="黑体" panose="02010609060101010101" pitchFamily="49" charset="-122"/>
              </a:rPr>
              <a:t>p</a:t>
            </a:r>
            <a:endParaRPr lang="en-US" altLang="zh-CN" sz="2800" b="1" i="1" baseline="30000">
              <a:latin typeface="Times New Roman" panose="02020603050405020304" pitchFamily="18" charset="0"/>
              <a:ea typeface="黑体" panose="02010609060101010101" pitchFamily="49" charset="-122"/>
            </a:endParaRPr>
          </a:p>
          <a:p>
            <a:pPr marL="533400" indent="-533400">
              <a:lnSpc>
                <a:spcPct val="120000"/>
              </a:lnSpc>
              <a:spcBef>
                <a:spcPts val="0"/>
              </a:spcBef>
              <a:buClr>
                <a:srgbClr val="000000"/>
              </a:buClr>
              <a:buSzPct val="65000"/>
              <a:buFont typeface="Wingdings" panose="05000000000000000000" charset="0"/>
              <a:buChar char="Ø"/>
            </a:pPr>
            <a:r>
              <a:rPr lang="zh-CN" altLang="en-US" sz="2800" b="1" dirty="0">
                <a:latin typeface="Times New Roman" panose="02020603050405020304" pitchFamily="18" charset="0"/>
                <a:ea typeface="黑体" panose="02010609060101010101" pitchFamily="49" charset="-122"/>
              </a:rPr>
              <a:t>序列的失真度</a:t>
            </a:r>
            <a:endParaRPr lang="zh-CN" altLang="en-US" sz="2800" b="1">
              <a:latin typeface="Times New Roman" panose="02020603050405020304" pitchFamily="18" charset="0"/>
              <a:ea typeface="黑体" panose="02010609060101010101" pitchFamily="49" charset="-122"/>
            </a:endParaRPr>
          </a:p>
        </p:txBody>
      </p:sp>
      <p:graphicFrame>
        <p:nvGraphicFramePr>
          <p:cNvPr id="3" name="对象 2">
            <a:hlinkClick r:id="" action="ppaction://ole?verb=0"/>
          </p:cNvPr>
          <p:cNvGraphicFramePr>
            <a:graphicFrameLocks noChangeAspect="1"/>
          </p:cNvGraphicFramePr>
          <p:nvPr/>
        </p:nvGraphicFramePr>
        <p:xfrm>
          <a:off x="3061971" y="5076826"/>
          <a:ext cx="2591435" cy="852805"/>
        </p:xfrm>
        <a:graphic>
          <a:graphicData uri="http://schemas.openxmlformats.org/presentationml/2006/ole">
            <mc:AlternateContent xmlns:mc="http://schemas.openxmlformats.org/markup-compatibility/2006">
              <mc:Choice xmlns:v="urn:schemas-microsoft-com:vml" Requires="v">
                <p:oleObj r:id="rId2" imgW="1333500" imgH="431800" progId="Equation.KSEE3">
                  <p:embed/>
                </p:oleObj>
              </mc:Choice>
              <mc:Fallback>
                <p:oleObj r:id="rId2" imgW="1333500" imgH="431800" progId="Equation.KSEE3">
                  <p:embed/>
                  <p:pic>
                    <p:nvPicPr>
                      <p:cNvPr id="0" name="图片 2048"/>
                      <p:cNvPicPr/>
                      <p:nvPr/>
                    </p:nvPicPr>
                    <p:blipFill>
                      <a:blip r:embed="rId3"/>
                      <a:stretch>
                        <a:fillRect/>
                      </a:stretch>
                    </p:blipFill>
                    <p:spPr>
                      <a:xfrm>
                        <a:off x="3061971" y="5076826"/>
                        <a:ext cx="2591435" cy="852805"/>
                      </a:xfrm>
                      <a:prstGeom prst="rect">
                        <a:avLst/>
                      </a:prstGeom>
                    </p:spPr>
                  </p:pic>
                </p:oleObj>
              </mc:Fallback>
            </mc:AlternateContent>
          </a:graphicData>
        </a:graphic>
      </p:graphicFrame>
    </p:spTree>
  </p:cSld>
  <p:clrMapOvr>
    <a:masterClrMapping/>
  </p:clrMapOvr>
  <p:transition spd="slow">
    <p:randomBar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noRot="1"/>
          </p:cNvSpPr>
          <p:nvPr>
            <p:ph type="title"/>
          </p:nvPr>
        </p:nvSpPr>
        <p:spPr>
          <a:xfrm>
            <a:off x="4490720" y="104775"/>
            <a:ext cx="4386580" cy="685800"/>
          </a:xfrm>
        </p:spPr>
        <p:txBody>
          <a:bodyPr anchor="ctr"/>
          <a:lstStyle/>
          <a:p>
            <a:pPr algn="r" fontAlgn="base">
              <a:buClrTx/>
              <a:buSzTx/>
              <a:buFontTx/>
            </a:pPr>
            <a:r>
              <a:rPr sz="2800" strike="noStrike" noProof="1">
                <a:latin typeface="Times New Roman" panose="02020603050405020304" pitchFamily="18" charset="0"/>
                <a:ea typeface="黑体" panose="02010609060101010101" pitchFamily="49" charset="-122"/>
                <a:cs typeface="Times New Roman" panose="02020603050405020304" pitchFamily="18" charset="0"/>
              </a:rPr>
              <a:t>失真度</a:t>
            </a:r>
          </a:p>
        </p:txBody>
      </p:sp>
      <p:sp>
        <p:nvSpPr>
          <p:cNvPr id="111618" name="矩形 248834"/>
          <p:cNvSpPr>
            <a:spLocks noRot="1"/>
          </p:cNvSpPr>
          <p:nvPr/>
        </p:nvSpPr>
        <p:spPr>
          <a:xfrm>
            <a:off x="324485" y="881380"/>
            <a:ext cx="8388350" cy="3138805"/>
          </a:xfrm>
          <a:prstGeom prst="rect">
            <a:avLst/>
          </a:prstGeom>
          <a:noFill/>
          <a:ln w="9525">
            <a:noFill/>
          </a:ln>
        </p:spPr>
        <p:txBody>
          <a:bodyPr anchor="t" anchorCtr="0"/>
          <a:lstStyle/>
          <a:p>
            <a:pPr algn="just">
              <a:lnSpc>
                <a:spcPct val="130000"/>
              </a:lnSpc>
              <a:spcBef>
                <a:spcPts val="0"/>
              </a:spcBef>
              <a:buClr>
                <a:schemeClr val="hlink"/>
              </a:buClr>
              <a:buSzPct val="65000"/>
            </a:pPr>
            <a:r>
              <a:rPr lang="zh-CN" altLang="en-US" sz="2800" b="1" dirty="0">
                <a:solidFill>
                  <a:srgbClr val="FF0000"/>
                </a:solidFill>
                <a:latin typeface="Times New Roman" panose="02020603050405020304" pitchFamily="18" charset="0"/>
                <a:ea typeface="黑体" panose="02010609060101010101" pitchFamily="49" charset="-122"/>
              </a:rPr>
              <a:t>举例：</a:t>
            </a:r>
            <a:r>
              <a:rPr lang="zh-CN" altLang="en-US" sz="2800" b="1" dirty="0">
                <a:latin typeface="Times New Roman" panose="02020603050405020304" pitchFamily="18" charset="0"/>
                <a:ea typeface="黑体" panose="02010609060101010101" pitchFamily="49" charset="-122"/>
              </a:rPr>
              <a:t>考虑一个</a:t>
            </a:r>
            <a:r>
              <a:rPr lang="en-US" altLang="zh-CN" sz="2800" b="1">
                <a:latin typeface="Times New Roman" panose="02020603050405020304" pitchFamily="18" charset="0"/>
                <a:ea typeface="黑体" panose="02010609060101010101" pitchFamily="49" charset="-122"/>
              </a:rPr>
              <a:t>BSC</a:t>
            </a:r>
            <a:r>
              <a:rPr lang="zh-CN" altLang="en-US" sz="2800" b="1" dirty="0">
                <a:latin typeface="Times New Roman" panose="02020603050405020304" pitchFamily="18" charset="0"/>
                <a:ea typeface="黑体" panose="02010609060101010101" pitchFamily="49" charset="-122"/>
              </a:rPr>
              <a:t>信道，其信道转移概率为</a:t>
            </a:r>
            <a:r>
              <a:rPr lang="en-US" altLang="zh-CN" sz="2800" b="1">
                <a:latin typeface="Times New Roman" panose="02020603050405020304" pitchFamily="18" charset="0"/>
                <a:ea typeface="黑体" panose="02010609060101010101" pitchFamily="49" charset="-122"/>
              </a:rPr>
              <a:t>P(0|1)=P(1|0)=</a:t>
            </a:r>
            <a:r>
              <a:rPr lang="en-US" altLang="zh-CN" sz="2800" b="1" i="1">
                <a:latin typeface="Times New Roman" panose="02020603050405020304" pitchFamily="18" charset="0"/>
                <a:ea typeface="黑体" panose="02010609060101010101" pitchFamily="49" charset="-122"/>
              </a:rPr>
              <a:t>p</a:t>
            </a:r>
            <a:r>
              <a:rPr lang="zh-CN" altLang="en-US" sz="2800" b="1" dirty="0">
                <a:latin typeface="Times New Roman" panose="02020603050405020304" pitchFamily="18" charset="0"/>
                <a:ea typeface="黑体" panose="02010609060101010101" pitchFamily="49" charset="-122"/>
              </a:rPr>
              <a:t>，如果</a:t>
            </a:r>
            <a:r>
              <a:rPr lang="el-GR" altLang="zh-CN" sz="2800" b="1" dirty="0">
                <a:latin typeface="Times New Roman" panose="02020603050405020304" pitchFamily="18" charset="0"/>
                <a:ea typeface="黑体" panose="02010609060101010101" pitchFamily="49" charset="-122"/>
              </a:rPr>
              <a:t>ω</a:t>
            </a:r>
            <a:r>
              <a:rPr lang="en-US" altLang="zh-CN" sz="2800" b="1">
                <a:latin typeface="Times New Roman" panose="02020603050405020304" pitchFamily="18" charset="0"/>
                <a:ea typeface="黑体" panose="02010609060101010101" pitchFamily="49" charset="-122"/>
              </a:rPr>
              <a:t>=0.5</a:t>
            </a:r>
            <a:r>
              <a:rPr lang="zh-CN" altLang="en-US" sz="2800" b="1" dirty="0">
                <a:latin typeface="Times New Roman" panose="02020603050405020304" pitchFamily="18" charset="0"/>
                <a:ea typeface="黑体" panose="02010609060101010101" pitchFamily="49" charset="-122"/>
              </a:rPr>
              <a:t>，用信道容量的公式，可以获得</a:t>
            </a:r>
            <a:r>
              <a:rPr lang="en-US" altLang="zh-CN" sz="2800" b="1">
                <a:latin typeface="Times New Roman" panose="02020603050405020304" pitchFamily="18" charset="0"/>
                <a:ea typeface="黑体" panose="02010609060101010101" pitchFamily="49" charset="-122"/>
              </a:rPr>
              <a:t>BSC</a:t>
            </a:r>
            <a:r>
              <a:rPr lang="zh-CN" altLang="en-US" sz="2800" b="1" dirty="0">
                <a:latin typeface="Times New Roman" panose="02020603050405020304" pitchFamily="18" charset="0"/>
                <a:ea typeface="黑体" panose="02010609060101010101" pitchFamily="49" charset="-122"/>
              </a:rPr>
              <a:t>的信道容量为</a:t>
            </a:r>
            <a:r>
              <a:rPr lang="en-US" altLang="zh-CN" sz="2800" b="1" i="1">
                <a:latin typeface="Times New Roman" panose="02020603050405020304" pitchFamily="18" charset="0"/>
                <a:ea typeface="黑体" panose="02010609060101010101" pitchFamily="49" charset="-122"/>
              </a:rPr>
              <a:t>C</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log</a:t>
            </a:r>
            <a:r>
              <a:rPr lang="en-US" altLang="zh-CN" sz="2800" b="1" baseline="-25000">
                <a:latin typeface="Times New Roman" panose="02020603050405020304" pitchFamily="18" charset="0"/>
                <a:ea typeface="黑体" panose="02010609060101010101" pitchFamily="49" charset="-122"/>
              </a:rPr>
              <a:t>2</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)log</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，熵函数为</a:t>
            </a:r>
            <a:r>
              <a:rPr lang="en-US" altLang="zh-CN" sz="2800" b="1" i="1" err="1">
                <a:latin typeface="Times New Roman" panose="02020603050405020304" pitchFamily="18" charset="0"/>
                <a:ea typeface="黑体" panose="02010609060101010101" pitchFamily="49" charset="-122"/>
              </a:rPr>
              <a:t>H</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log</a:t>
            </a:r>
            <a:r>
              <a:rPr lang="en-US" altLang="zh-CN" sz="2800" b="1" baseline="-25000">
                <a:latin typeface="Times New Roman" panose="02020603050405020304" pitchFamily="18" charset="0"/>
                <a:ea typeface="黑体" panose="02010609060101010101" pitchFamily="49" charset="-122"/>
              </a:rPr>
              <a:t>2</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)log</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，因此得到</a:t>
            </a:r>
            <a:r>
              <a:rPr lang="en-US" altLang="zh-CN" sz="2800" b="1" i="1">
                <a:latin typeface="Times New Roman" panose="02020603050405020304" pitchFamily="18" charset="0"/>
                <a:ea typeface="黑体" panose="02010609060101010101" pitchFamily="49" charset="-122"/>
              </a:rPr>
              <a:t>C</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H</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endParaRPr lang="en-US" altLang="zh-CN" sz="2800" b="1">
              <a:latin typeface="Times New Roman" panose="02020603050405020304" pitchFamily="18" charset="0"/>
              <a:ea typeface="宋体" panose="02010600030101010101" pitchFamily="2" charset="-122"/>
            </a:endParaRPr>
          </a:p>
        </p:txBody>
      </p:sp>
      <p:pic>
        <p:nvPicPr>
          <p:cNvPr id="111619" name="图片 248836"/>
          <p:cNvPicPr>
            <a:picLocks noChangeAspect="1"/>
          </p:cNvPicPr>
          <p:nvPr/>
        </p:nvPicPr>
        <p:blipFill>
          <a:blip r:embed="rId2"/>
          <a:stretch>
            <a:fillRect/>
          </a:stretch>
        </p:blipFill>
        <p:spPr>
          <a:xfrm>
            <a:off x="4997133" y="3558540"/>
            <a:ext cx="3398837" cy="2736850"/>
          </a:xfrm>
          <a:prstGeom prst="rect">
            <a:avLst/>
          </a:prstGeom>
          <a:noFill/>
          <a:ln w="9525">
            <a:noFill/>
          </a:ln>
        </p:spPr>
      </p:pic>
      <p:grpSp>
        <p:nvGrpSpPr>
          <p:cNvPr id="111620" name="组合 110610"/>
          <p:cNvGrpSpPr/>
          <p:nvPr/>
        </p:nvGrpSpPr>
        <p:grpSpPr>
          <a:xfrm>
            <a:off x="395923" y="3893503"/>
            <a:ext cx="4248150" cy="2112962"/>
            <a:chOff x="204" y="2659"/>
            <a:chExt cx="2676" cy="1331"/>
          </a:xfrm>
        </p:grpSpPr>
        <p:sp>
          <p:nvSpPr>
            <p:cNvPr id="111621" name="直接连接符 145466"/>
            <p:cNvSpPr/>
            <p:nvPr/>
          </p:nvSpPr>
          <p:spPr>
            <a:xfrm>
              <a:off x="1111" y="2947"/>
              <a:ext cx="1361" cy="0"/>
            </a:xfrm>
            <a:prstGeom prst="line">
              <a:avLst/>
            </a:prstGeom>
            <a:ln w="25400" cap="flat" cmpd="sng">
              <a:solidFill>
                <a:schemeClr val="tx1"/>
              </a:solidFill>
              <a:prstDash val="solid"/>
              <a:round/>
              <a:headEnd type="none" w="med" len="med"/>
              <a:tailEnd type="none" w="med" len="med"/>
            </a:ln>
          </p:spPr>
        </p:sp>
        <p:sp>
          <p:nvSpPr>
            <p:cNvPr id="111622" name="直接连接符 145467"/>
            <p:cNvSpPr/>
            <p:nvPr/>
          </p:nvSpPr>
          <p:spPr>
            <a:xfrm>
              <a:off x="1111" y="3673"/>
              <a:ext cx="1361" cy="0"/>
            </a:xfrm>
            <a:prstGeom prst="line">
              <a:avLst/>
            </a:prstGeom>
            <a:ln w="25400" cap="flat" cmpd="sng">
              <a:solidFill>
                <a:schemeClr val="tx1"/>
              </a:solidFill>
              <a:prstDash val="solid"/>
              <a:round/>
              <a:headEnd type="none" w="med" len="med"/>
              <a:tailEnd type="none" w="med" len="med"/>
            </a:ln>
          </p:spPr>
        </p:sp>
        <p:sp>
          <p:nvSpPr>
            <p:cNvPr id="111623" name="直接连接符 145468"/>
            <p:cNvSpPr/>
            <p:nvPr/>
          </p:nvSpPr>
          <p:spPr>
            <a:xfrm flipV="1">
              <a:off x="1111" y="2947"/>
              <a:ext cx="1361" cy="726"/>
            </a:xfrm>
            <a:prstGeom prst="line">
              <a:avLst/>
            </a:prstGeom>
            <a:ln w="25400" cap="flat" cmpd="sng">
              <a:solidFill>
                <a:schemeClr val="tx1"/>
              </a:solidFill>
              <a:prstDash val="solid"/>
              <a:round/>
              <a:headEnd type="none" w="med" len="med"/>
              <a:tailEnd type="none" w="med" len="med"/>
            </a:ln>
          </p:spPr>
        </p:sp>
        <p:sp>
          <p:nvSpPr>
            <p:cNvPr id="111624" name="直接连接符 145469"/>
            <p:cNvSpPr/>
            <p:nvPr/>
          </p:nvSpPr>
          <p:spPr>
            <a:xfrm>
              <a:off x="1111" y="2947"/>
              <a:ext cx="1361" cy="726"/>
            </a:xfrm>
            <a:prstGeom prst="line">
              <a:avLst/>
            </a:prstGeom>
            <a:ln w="25400" cap="flat" cmpd="sng">
              <a:solidFill>
                <a:schemeClr val="tx1"/>
              </a:solidFill>
              <a:prstDash val="solid"/>
              <a:round/>
              <a:headEnd type="none" w="med" len="med"/>
              <a:tailEnd type="none" w="med" len="med"/>
            </a:ln>
          </p:spPr>
        </p:sp>
        <p:sp>
          <p:nvSpPr>
            <p:cNvPr id="111625" name="文本框 145470"/>
            <p:cNvSpPr txBox="1"/>
            <p:nvPr/>
          </p:nvSpPr>
          <p:spPr>
            <a:xfrm>
              <a:off x="204" y="2795"/>
              <a:ext cx="907" cy="288"/>
            </a:xfrm>
            <a:prstGeom prst="rect">
              <a:avLst/>
            </a:prstGeom>
            <a:noFill/>
            <a:ln w="9525">
              <a:noFill/>
            </a:ln>
          </p:spPr>
          <p:txBody>
            <a:bodyPr anchor="t" anchorCtr="0">
              <a:spAutoFit/>
            </a:bodyPr>
            <a:lstStyle/>
            <a:p>
              <a:pPr algn="ctr">
                <a:spcBef>
                  <a:spcPct val="50000"/>
                </a:spcBef>
              </a:pPr>
              <a:r>
                <a:rPr lang="el-GR" altLang="zh-CN" sz="2400" i="1" dirty="0">
                  <a:latin typeface="Times New Roman" panose="02020603050405020304" pitchFamily="18" charset="0"/>
                  <a:ea typeface="宋体" panose="02010600030101010101" pitchFamily="2" charset="-122"/>
                </a:rPr>
                <a:t>ω</a:t>
              </a:r>
              <a:r>
                <a:rPr lang="en-US" altLang="zh-CN" sz="2400">
                  <a:latin typeface="Times New Roman" panose="02020603050405020304" pitchFamily="18" charset="0"/>
                  <a:ea typeface="宋体" panose="02010600030101010101" pitchFamily="2" charset="-122"/>
                </a:rPr>
                <a:t>   0</a:t>
              </a:r>
            </a:p>
          </p:txBody>
        </p:sp>
        <p:sp>
          <p:nvSpPr>
            <p:cNvPr id="111626" name="文本框 145471"/>
            <p:cNvSpPr txBox="1"/>
            <p:nvPr/>
          </p:nvSpPr>
          <p:spPr>
            <a:xfrm>
              <a:off x="2517" y="2795"/>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0</a:t>
              </a:r>
            </a:p>
          </p:txBody>
        </p:sp>
        <p:sp>
          <p:nvSpPr>
            <p:cNvPr id="111627" name="文本框 145472"/>
            <p:cNvSpPr txBox="1"/>
            <p:nvPr/>
          </p:nvSpPr>
          <p:spPr>
            <a:xfrm>
              <a:off x="204" y="3536"/>
              <a:ext cx="907"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l-GR" altLang="zh-CN" sz="2400" i="1" dirty="0">
                  <a:latin typeface="Times New Roman" panose="02020603050405020304" pitchFamily="18" charset="0"/>
                  <a:ea typeface="宋体" panose="02010600030101010101" pitchFamily="2" charset="-122"/>
                </a:rPr>
                <a:t>ω</a:t>
              </a:r>
              <a:r>
                <a:rPr lang="en-US" altLang="zh-CN" sz="2400">
                  <a:latin typeface="Times New Roman" panose="02020603050405020304" pitchFamily="18" charset="0"/>
                  <a:ea typeface="宋体" panose="02010600030101010101" pitchFamily="2" charset="-122"/>
                </a:rPr>
                <a:t>   1</a:t>
              </a:r>
            </a:p>
          </p:txBody>
        </p:sp>
        <p:sp>
          <p:nvSpPr>
            <p:cNvPr id="111628" name="文本框 145473"/>
            <p:cNvSpPr txBox="1"/>
            <p:nvPr/>
          </p:nvSpPr>
          <p:spPr>
            <a:xfrm>
              <a:off x="2517" y="3536"/>
              <a:ext cx="363"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p>
          </p:txBody>
        </p:sp>
        <p:sp>
          <p:nvSpPr>
            <p:cNvPr id="111629" name="文本框 145474"/>
            <p:cNvSpPr txBox="1"/>
            <p:nvPr/>
          </p:nvSpPr>
          <p:spPr>
            <a:xfrm>
              <a:off x="1972" y="2976"/>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111630" name="文本框 145475"/>
            <p:cNvSpPr txBox="1"/>
            <p:nvPr/>
          </p:nvSpPr>
          <p:spPr>
            <a:xfrm>
              <a:off x="1972" y="3339"/>
              <a:ext cx="363" cy="288"/>
            </a:xfrm>
            <a:prstGeom prst="rect">
              <a:avLst/>
            </a:prstGeom>
            <a:noFill/>
            <a:ln w="9525">
              <a:noFill/>
            </a:ln>
          </p:spPr>
          <p:txBody>
            <a:bodyPr anchor="t" anchorCtr="0">
              <a:spAutoFit/>
            </a:bodyPr>
            <a:lstStyle/>
            <a:p>
              <a:pPr algn="ctr">
                <a:spcBef>
                  <a:spcPct val="50000"/>
                </a:spcBef>
              </a:pPr>
              <a:r>
                <a:rPr lang="en-US" altLang="zh-CN" sz="2400" i="1">
                  <a:latin typeface="Times New Roman" panose="02020603050405020304" pitchFamily="18" charset="0"/>
                  <a:ea typeface="宋体" panose="02010600030101010101" pitchFamily="2" charset="-122"/>
                </a:rPr>
                <a:t>P</a:t>
              </a:r>
            </a:p>
          </p:txBody>
        </p:sp>
        <p:sp>
          <p:nvSpPr>
            <p:cNvPr id="111631" name="文本框 145476"/>
            <p:cNvSpPr txBox="1"/>
            <p:nvPr/>
          </p:nvSpPr>
          <p:spPr>
            <a:xfrm>
              <a:off x="1428" y="2659"/>
              <a:ext cx="636"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sp>
          <p:nvSpPr>
            <p:cNvPr id="111632" name="文本框 145477"/>
            <p:cNvSpPr txBox="1"/>
            <p:nvPr/>
          </p:nvSpPr>
          <p:spPr>
            <a:xfrm>
              <a:off x="1427" y="3702"/>
              <a:ext cx="636" cy="288"/>
            </a:xfrm>
            <a:prstGeom prst="rect">
              <a:avLst/>
            </a:prstGeom>
            <a:noFill/>
            <a:ln w="9525">
              <a:noFill/>
            </a:ln>
          </p:spPr>
          <p:txBody>
            <a:bodyPr anchor="t" anchorCtr="0">
              <a:spAutoFit/>
            </a:bodyPr>
            <a:lstStyle/>
            <a:p>
              <a:pPr algn="ctr">
                <a:spcBef>
                  <a:spcPct val="50000"/>
                </a:spcBef>
              </a:pP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-P</a:t>
              </a:r>
            </a:p>
          </p:txBody>
        </p:sp>
      </p:grpSp>
    </p:spTree>
  </p:cSld>
  <p:clrMapOvr>
    <a:masterClrMapping/>
  </p:clrMapOvr>
  <p:transition spd="slow">
    <p:randomBar dir="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0525" y="104775"/>
            <a:ext cx="5946775" cy="685800"/>
          </a:xfrm>
        </p:spPr>
        <p:txBody>
          <a:bodyPr/>
          <a:lstStyle/>
          <a:p>
            <a:r>
              <a:rPr sz="2800">
                <a:sym typeface="+mn-ea"/>
              </a:rPr>
              <a:t>信道编码的误差概率</a:t>
            </a:r>
          </a:p>
        </p:txBody>
      </p:sp>
      <p:sp>
        <p:nvSpPr>
          <p:cNvPr id="112642" name="矩形 251906"/>
          <p:cNvSpPr>
            <a:spLocks noRot="1"/>
          </p:cNvSpPr>
          <p:nvPr/>
        </p:nvSpPr>
        <p:spPr>
          <a:xfrm>
            <a:off x="684213" y="1259205"/>
            <a:ext cx="7920037" cy="2447925"/>
          </a:xfrm>
          <a:prstGeom prst="rect">
            <a:avLst/>
          </a:prstGeom>
          <a:noFill/>
          <a:ln w="9525">
            <a:noFill/>
          </a:ln>
        </p:spPr>
        <p:txBody>
          <a:bodyPr anchor="t" anchorCtr="0"/>
          <a:lstStyle/>
          <a:p>
            <a:pPr marL="533400" indent="-533400">
              <a:spcBef>
                <a:spcPct val="20000"/>
              </a:spcBef>
              <a:buClr>
                <a:schemeClr val="hlink"/>
              </a:buClr>
              <a:buSzPct val="65000"/>
              <a:buFont typeface="Wingdings" panose="05000000000000000000" pitchFamily="2" charset="2"/>
              <a:buChar char="v"/>
            </a:pPr>
            <a:endParaRPr lang="zh-CN" altLang="en-US" sz="2800" b="1" dirty="0">
              <a:latin typeface="Times New Roman" panose="02020603050405020304" pitchFamily="18" charset="0"/>
              <a:ea typeface="宋体" panose="02010600030101010101" pitchFamily="2" charset="-122"/>
            </a:endParaRPr>
          </a:p>
        </p:txBody>
      </p:sp>
      <p:graphicFrame>
        <p:nvGraphicFramePr>
          <p:cNvPr id="251962" name="内容占位符 251961"/>
          <p:cNvGraphicFramePr>
            <a:graphicFrameLocks noGrp="1"/>
          </p:cNvGraphicFramePr>
          <p:nvPr>
            <p:ph idx="1"/>
          </p:nvPr>
        </p:nvGraphicFramePr>
        <p:xfrm>
          <a:off x="965200" y="1446530"/>
          <a:ext cx="7207250" cy="2743200"/>
        </p:xfrm>
        <a:graphic>
          <a:graphicData uri="http://schemas.openxmlformats.org/drawingml/2006/table">
            <a:tbl>
              <a:tblPr/>
              <a:tblGrid>
                <a:gridCol w="4038600">
                  <a:extLst>
                    <a:ext uri="{9D8B030D-6E8A-4147-A177-3AD203B41FA5}">
                      <a16:colId xmlns:a16="http://schemas.microsoft.com/office/drawing/2014/main" val="20000"/>
                    </a:ext>
                  </a:extLst>
                </a:gridCol>
                <a:gridCol w="3168650">
                  <a:extLst>
                    <a:ext uri="{9D8B030D-6E8A-4147-A177-3AD203B41FA5}">
                      <a16:colId xmlns:a16="http://schemas.microsoft.com/office/drawing/2014/main" val="20001"/>
                    </a:ext>
                  </a:extLst>
                </a:gridCol>
              </a:tblGrid>
              <a:tr h="455613">
                <a:tc>
                  <a:txBody>
                    <a:bodyPr/>
                    <a:lstStyle/>
                    <a:p>
                      <a:pPr marL="0" lvl="0" indent="0">
                        <a:buNone/>
                      </a:pPr>
                      <a:r>
                        <a:rPr lang="zh-CN" altLang="en-US" sz="2400" b="1" dirty="0">
                          <a:latin typeface="黑体" panose="02010609060101010101" pitchFamily="49" charset="-122"/>
                          <a:ea typeface="黑体" panose="02010609060101010101" pitchFamily="49" charset="-122"/>
                        </a:rPr>
                        <a:t>应用领域</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2400" b="1" dirty="0">
                          <a:latin typeface="黑体" panose="02010609060101010101" pitchFamily="49" charset="-122"/>
                          <a:ea typeface="黑体" panose="02010609060101010101" pitchFamily="49" charset="-122"/>
                        </a:rPr>
                        <a:t>误差概率</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p>
                      <a:pPr marL="0" lvl="0" indent="0">
                        <a:buNone/>
                      </a:pPr>
                      <a:r>
                        <a:rPr lang="zh-CN" altLang="en-US" sz="2400" b="1" dirty="0">
                          <a:latin typeface="黑体" panose="02010609060101010101" pitchFamily="49" charset="-122"/>
                          <a:ea typeface="黑体" panose="02010609060101010101" pitchFamily="49" charset="-122"/>
                        </a:rPr>
                        <a:t>语音电话</a:t>
                      </a:r>
                      <a:endParaRPr lang="zh-CN" altLang="en-US" sz="2400" b="1">
                        <a:latin typeface="黑体" panose="02010609060101010101" pitchFamily="49" charset="-122"/>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b="1">
                          <a:latin typeface="Times New Roman" panose="02020603050405020304" pitchFamily="18" charset="0"/>
                          <a:ea typeface="黑体" panose="02010609060101010101" pitchFamily="49" charset="-122"/>
                        </a:rPr>
                        <a:t>10</a:t>
                      </a:r>
                      <a:r>
                        <a:rPr lang="en-US" altLang="zh-CN" sz="2400" b="1" baseline="30000">
                          <a:latin typeface="Times New Roman" panose="02020603050405020304" pitchFamily="18" charset="0"/>
                          <a:ea typeface="黑体" panose="02010609060101010101" pitchFamily="49" charset="-122"/>
                        </a:rPr>
                        <a:t>-4</a:t>
                      </a:r>
                      <a:endParaRPr lang="zh-CN" altLang="en-US" sz="2400" b="1" baseline="3000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lvl="0" indent="0">
                        <a:buNone/>
                      </a:pPr>
                      <a:r>
                        <a:rPr lang="zh-CN" altLang="en-US" sz="2400" b="1" dirty="0">
                          <a:latin typeface="黑体" panose="02010609060101010101" pitchFamily="49" charset="-122"/>
                          <a:ea typeface="黑体" panose="02010609060101010101" pitchFamily="49" charset="-122"/>
                        </a:rPr>
                        <a:t>声乐数据</a:t>
                      </a:r>
                      <a:endParaRPr lang="zh-CN" altLang="en-US" sz="2400" b="1">
                        <a:latin typeface="黑体" panose="02010609060101010101" pitchFamily="49" charset="-122"/>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b="1">
                          <a:latin typeface="Times New Roman" panose="02020603050405020304" pitchFamily="18" charset="0"/>
                          <a:ea typeface="黑体" panose="02010609060101010101" pitchFamily="49" charset="-122"/>
                        </a:rPr>
                        <a:t>10</a:t>
                      </a:r>
                      <a:r>
                        <a:rPr lang="en-US" altLang="zh-CN" sz="2400" b="1" baseline="30000">
                          <a:latin typeface="Times New Roman" panose="02020603050405020304" pitchFamily="18" charset="0"/>
                          <a:ea typeface="黑体" panose="02010609060101010101" pitchFamily="49" charset="-122"/>
                        </a:rPr>
                        <a:t>-6</a:t>
                      </a:r>
                      <a:endParaRPr lang="zh-CN" altLang="en-US" sz="2400" b="1" baseline="3000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2">
                <a:tc>
                  <a:txBody>
                    <a:bodyPr/>
                    <a:lstStyle/>
                    <a:p>
                      <a:pPr marL="0" lvl="0" indent="0">
                        <a:buNone/>
                      </a:pPr>
                      <a:r>
                        <a:rPr lang="zh-CN" altLang="en-US" sz="2400" b="1" dirty="0">
                          <a:latin typeface="黑体" panose="02010609060101010101" pitchFamily="49" charset="-122"/>
                          <a:ea typeface="黑体" panose="02010609060101010101" pitchFamily="49" charset="-122"/>
                        </a:rPr>
                        <a:t>电子邮件</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b="1">
                          <a:latin typeface="Times New Roman" panose="02020603050405020304" pitchFamily="18" charset="0"/>
                          <a:ea typeface="黑体" panose="02010609060101010101" pitchFamily="49" charset="-122"/>
                        </a:rPr>
                        <a:t>10</a:t>
                      </a:r>
                      <a:r>
                        <a:rPr lang="en-US" altLang="zh-CN" sz="2400" b="1" baseline="30000">
                          <a:latin typeface="Times New Roman" panose="02020603050405020304" pitchFamily="18" charset="0"/>
                          <a:ea typeface="黑体" panose="02010609060101010101" pitchFamily="49" charset="-122"/>
                        </a:rPr>
                        <a:t>-6</a:t>
                      </a:r>
                      <a:endParaRPr lang="zh-CN" altLang="en-US" sz="2400" b="1" baseline="3000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lvl="0" indent="0">
                        <a:buNone/>
                      </a:pPr>
                      <a:r>
                        <a:rPr lang="zh-CN" altLang="en-US" sz="2400" b="1" dirty="0">
                          <a:latin typeface="黑体" panose="02010609060101010101" pitchFamily="49" charset="-122"/>
                          <a:ea typeface="黑体" panose="02010609060101010101" pitchFamily="49" charset="-122"/>
                        </a:rPr>
                        <a:t>因特网访问</a:t>
                      </a:r>
                      <a:endParaRPr lang="zh-CN" altLang="en-US" sz="2400" b="1">
                        <a:latin typeface="黑体" panose="02010609060101010101" pitchFamily="49" charset="-122"/>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b="1">
                          <a:latin typeface="Times New Roman" panose="02020603050405020304" pitchFamily="18" charset="0"/>
                          <a:ea typeface="黑体" panose="02010609060101010101" pitchFamily="49" charset="-122"/>
                        </a:rPr>
                        <a:t>10</a:t>
                      </a:r>
                      <a:r>
                        <a:rPr lang="en-US" altLang="zh-CN" sz="2400" b="1" baseline="30000">
                          <a:latin typeface="Times New Roman" panose="02020603050405020304" pitchFamily="18" charset="0"/>
                          <a:ea typeface="黑体" panose="02010609060101010101" pitchFamily="49" charset="-122"/>
                        </a:rPr>
                        <a:t>-6</a:t>
                      </a:r>
                      <a:endParaRPr lang="zh-CN" altLang="en-US" sz="2400" b="1" baseline="3000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2">
                <a:tc>
                  <a:txBody>
                    <a:bodyPr/>
                    <a:lstStyle/>
                    <a:p>
                      <a:pPr marL="0" lvl="0" indent="0">
                        <a:buNone/>
                      </a:pPr>
                      <a:r>
                        <a:rPr lang="zh-CN" altLang="en-US" sz="2400" b="1" dirty="0">
                          <a:latin typeface="黑体" panose="02010609060101010101" pitchFamily="49" charset="-122"/>
                          <a:ea typeface="黑体" panose="02010609060101010101" pitchFamily="49" charset="-122"/>
                        </a:rPr>
                        <a:t>可视电话，高速计算</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400" b="1">
                          <a:latin typeface="Times New Roman" panose="02020603050405020304" pitchFamily="18" charset="0"/>
                          <a:ea typeface="黑体" panose="02010609060101010101" pitchFamily="49" charset="-122"/>
                        </a:rPr>
                        <a:t>10</a:t>
                      </a:r>
                      <a:r>
                        <a:rPr lang="en-US" altLang="zh-CN" sz="2400" b="1" baseline="30000">
                          <a:latin typeface="Times New Roman" panose="02020603050405020304" pitchFamily="18" charset="0"/>
                          <a:ea typeface="黑体" panose="02010609060101010101" pitchFamily="49" charset="-122"/>
                        </a:rPr>
                        <a:t>-7</a:t>
                      </a:r>
                      <a:endParaRPr lang="zh-CN" altLang="en-US" sz="2400" b="1" baseline="3000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2666" name="矩形 251962"/>
          <p:cNvSpPr>
            <a:spLocks noRot="1"/>
          </p:cNvSpPr>
          <p:nvPr/>
        </p:nvSpPr>
        <p:spPr>
          <a:xfrm>
            <a:off x="611188" y="4642168"/>
            <a:ext cx="7920037" cy="1439862"/>
          </a:xfrm>
          <a:prstGeom prst="rect">
            <a:avLst/>
          </a:prstGeom>
          <a:noFill/>
          <a:ln w="9525">
            <a:noFill/>
          </a:ln>
        </p:spPr>
        <p:txBody>
          <a:bodyPr anchor="t" anchorCtr="0"/>
          <a:lstStyle/>
          <a:p>
            <a:pPr indent="711200">
              <a:spcBef>
                <a:spcPts val="0"/>
              </a:spcBef>
              <a:buClr>
                <a:schemeClr val="hlink"/>
              </a:buClr>
              <a:buSzPct val="65000"/>
              <a:extLst>
                <a:ext uri="{35155182-B16C-46BC-9424-99874614C6A1}">
                  <wpsdc:indentchars xmlns:wpsdc="http://www.wps.cn/officeDocument/2017/drawingmlCustomData" xmlns="" val="200" checksum="3773799597"/>
                </a:ext>
              </a:extLst>
            </a:pPr>
            <a:r>
              <a:rPr lang="zh-CN" altLang="en-US" sz="2800" b="1" dirty="0">
                <a:latin typeface="Times New Roman" panose="02020603050405020304" pitchFamily="18" charset="0"/>
                <a:ea typeface="黑体" panose="02010609060101010101" pitchFamily="49" charset="-122"/>
              </a:rPr>
              <a:t>为了信息传输能获得这么高的可靠性，就需要设计信道编码，使得数字通信系统有更高的抗噪能力，即，在信息流中增加冗余来实现的</a:t>
            </a:r>
            <a:endParaRPr lang="zh-CN" altLang="en-US" sz="2800" b="1" dirty="0">
              <a:latin typeface="Times New Roman" panose="02020603050405020304" pitchFamily="18" charset="0"/>
              <a:ea typeface="宋体" panose="02010600030101010101" pitchFamily="2" charset="-122"/>
            </a:endParaRPr>
          </a:p>
        </p:txBody>
      </p:sp>
      <p:sp>
        <p:nvSpPr>
          <p:cNvPr id="7" name="文本框 114821"/>
          <p:cNvSpPr txBox="1"/>
          <p:nvPr/>
        </p:nvSpPr>
        <p:spPr>
          <a:xfrm>
            <a:off x="2288540" y="969645"/>
            <a:ext cx="4891405" cy="368300"/>
          </a:xfrm>
          <a:prstGeom prst="rect">
            <a:avLst/>
          </a:prstGeom>
          <a:noFill/>
          <a:ln w="9525">
            <a:noFill/>
          </a:ln>
        </p:spPr>
        <p:txBody>
          <a:bodyPr wrap="square" anchor="t" anchorCtr="0">
            <a:spAutoFit/>
          </a:bodyPr>
          <a:lstStyle/>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表</a:t>
            </a:r>
            <a:r>
              <a:rPr lang="en-US" altLang="zh-CN" b="1">
                <a:latin typeface="Times New Roman" panose="02020603050405020304" pitchFamily="18" charset="0"/>
                <a:ea typeface="楷体" panose="02010609060101010101" charset="-122"/>
                <a:cs typeface="Times New Roman" panose="02020603050405020304" pitchFamily="18" charset="0"/>
              </a:rPr>
              <a:t>2 </a:t>
            </a:r>
            <a:r>
              <a:rPr lang="zh-CN" altLang="en-US" b="1">
                <a:latin typeface="Times New Roman" panose="02020603050405020304" pitchFamily="18" charset="0"/>
                <a:ea typeface="楷体" panose="02010609060101010101" charset="-122"/>
                <a:cs typeface="Times New Roman" panose="02020603050405020304" pitchFamily="18" charset="0"/>
                <a:sym typeface="+mn-ea"/>
              </a:rPr>
              <a:t>不同应用领域</a:t>
            </a:r>
            <a:r>
              <a:rPr lang="zh-CN" altLang="en-US" b="1">
                <a:latin typeface="Times New Roman" panose="02020603050405020304" pitchFamily="18" charset="0"/>
                <a:ea typeface="楷体" panose="02010609060101010101" charset="-122"/>
                <a:cs typeface="Times New Roman" panose="02020603050405020304" pitchFamily="18" charset="0"/>
              </a:rPr>
              <a:t>信道编码误差概率的例子</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I1ODE0ODU1YTU1NThjYzg2NDQwMzM1MzA4YzFkNjEifQ=="/>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043_5*m_h_a*1_2_1"/>
  <p:tag name="KSO_WM_TEMPLATE_CATEGORY" val="diagram"/>
  <p:tag name="KSO_WM_TEMPLATE_INDEX" val="20199043"/>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9043_5*m_h_f*1_3_1"/>
  <p:tag name="KSO_WM_TEMPLATE_CATEGORY" val="diagram"/>
  <p:tag name="KSO_WM_TEMPLATE_INDEX" val="20199043"/>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9043_5*m_h_a*1_3_1"/>
  <p:tag name="KSO_WM_TEMPLATE_CATEGORY" val="diagram"/>
  <p:tag name="KSO_WM_TEMPLATE_INDEX" val="20199043"/>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99043_5*m_h_f*1_4_1"/>
  <p:tag name="KSO_WM_TEMPLATE_CATEGORY" val="diagram"/>
  <p:tag name="KSO_WM_TEMPLATE_INDEX" val="20199043"/>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9043_5*m_h_a*1_4_1"/>
  <p:tag name="KSO_WM_TEMPLATE_CATEGORY" val="diagram"/>
  <p:tag name="KSO_WM_TEMPLATE_INDEX" val="20199043"/>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199043_5*m_h_f*1_5_1"/>
  <p:tag name="KSO_WM_TEMPLATE_CATEGORY" val="diagram"/>
  <p:tag name="KSO_WM_TEMPLATE_INDEX" val="20199043"/>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199043_5*m_h_a*1_5_1"/>
  <p:tag name="KSO_WM_TEMPLATE_CATEGORY" val="diagram"/>
  <p:tag name="KSO_WM_TEMPLATE_INDEX" val="20199043"/>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199043_5*m_h_i*1_5_2"/>
  <p:tag name="KSO_WM_TEMPLATE_CATEGORY" val="diagram"/>
  <p:tag name="KSO_WM_TEMPLATE_INDEX" val="20199043"/>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199043_5*m_h_f*1_6_1"/>
  <p:tag name="KSO_WM_TEMPLATE_CATEGORY" val="diagram"/>
  <p:tag name="KSO_WM_TEMPLATE_INDEX" val="20199043"/>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9043_5*m_h_a*1_6_1"/>
  <p:tag name="KSO_WM_TEMPLATE_CATEGORY" val="diagram"/>
  <p:tag name="KSO_WM_TEMPLATE_INDEX" val="20199043"/>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43_5*m_h_i*1_1_1"/>
  <p:tag name="KSO_WM_TEMPLATE_CATEGORY" val="diagram"/>
  <p:tag name="KSO_WM_TEMPLATE_INDEX" val="20199043"/>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c9b933e4-f957-4c16-ac7a-31c28a31c11f}"/>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043_5*m_h_i*1_2_1"/>
  <p:tag name="KSO_WM_TEMPLATE_CATEGORY" val="diagram"/>
  <p:tag name="KSO_WM_TEMPLATE_INDEX" val="2019904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043_5*m_h_i*1_3_1"/>
  <p:tag name="KSO_WM_TEMPLATE_CATEGORY" val="diagram"/>
  <p:tag name="KSO_WM_TEMPLATE_INDEX" val="20199043"/>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043_5*m_h_i*1_4_1"/>
  <p:tag name="KSO_WM_TEMPLATE_CATEGORY" val="diagram"/>
  <p:tag name="KSO_WM_TEMPLATE_INDEX" val="20199043"/>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199043_5*m_h_i*1_6_1"/>
  <p:tag name="KSO_WM_TEMPLATE_CATEGORY" val="diagram"/>
  <p:tag name="KSO_WM_TEMPLATE_INDEX" val="20199043"/>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43_5*m_h_f*1_1_1"/>
  <p:tag name="KSO_WM_TEMPLATE_CATEGORY" val="diagram"/>
  <p:tag name="KSO_WM_TEMPLATE_INDEX" val="20199043"/>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43_5*m_h_a*1_1_1"/>
  <p:tag name="KSO_WM_TEMPLATE_CATEGORY" val="diagram"/>
  <p:tag name="KSO_WM_TEMPLATE_INDEX" val="20199043"/>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043_5*m_h_f*1_2_1"/>
  <p:tag name="KSO_WM_TEMPLATE_CATEGORY" val="diagram"/>
  <p:tag name="KSO_WM_TEMPLATE_INDEX" val="20199043"/>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rronto 0110">
  <a:themeElements>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orronto 0110">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defRPr kumimoji="1" lang="en-US" sz="2800" b="0" i="0" u="none" strike="noStrike" cap="none" normalizeH="0" baseline="0" smtClean="0">
            <a:ln>
              <a:noFill/>
            </a:ln>
            <a:solidFill>
              <a:srgbClr val="336699"/>
            </a:solidFill>
            <a:effectLst/>
            <a:latin typeface="黑体" panose="02010609060101010101" pitchFamily="49" charset="-122"/>
            <a:ea typeface="黑体" panose="02010609060101010101" pitchFamily="49" charset="-122"/>
          </a:defRPr>
        </a:defPPr>
      </a:lstStyle>
    </a:lnDef>
    <a:txDef>
      <a:spPr>
        <a:noFill/>
      </a:spPr>
      <a:bodyPr wrap="square" rtlCol="0" anchor="t">
        <a:spAutoFit/>
      </a:bodyPr>
      <a:lstStyle>
        <a:defPPr>
          <a:defRPr lang="zh-CN" altLang="en-US" b="1" dirty="0">
            <a:solidFill>
              <a:schemeClr val="accent2"/>
            </a:solidFill>
            <a:latin typeface="黑体" panose="02010609060101010101" pitchFamily="49" charset="-122"/>
            <a:ea typeface="黑体" panose="02010609060101010101" pitchFamily="49" charset="-122"/>
            <a:sym typeface="+mn-ea"/>
          </a:defRPr>
        </a:defPPr>
      </a:lstStyle>
    </a:txDef>
  </a:objectDefaults>
  <a:extraClrSchemeLst>
    <a:extraClrScheme>
      <a:clrScheme name="Sorronto 0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orronto 0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rronto 0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orronto 0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orronto 0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orronto 0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8335</Words>
  <Application>Microsoft Office PowerPoint</Application>
  <PresentationFormat>全屏显示(4:3)</PresentationFormat>
  <Paragraphs>671</Paragraphs>
  <Slides>97</Slides>
  <Notes>25</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2</vt:i4>
      </vt:variant>
      <vt:variant>
        <vt:lpstr>幻灯片标题</vt:lpstr>
      </vt:variant>
      <vt:variant>
        <vt:i4>97</vt:i4>
      </vt:variant>
    </vt:vector>
  </HeadingPairs>
  <TitlesOfParts>
    <vt:vector size="113" baseType="lpstr">
      <vt:lpstr>FuturaA Md BT</vt:lpstr>
      <vt:lpstr>黑体</vt:lpstr>
      <vt:lpstr>华文行楷</vt:lpstr>
      <vt:lpstr>华文中宋</vt:lpstr>
      <vt:lpstr>楷体</vt:lpstr>
      <vt:lpstr>隶书</vt:lpstr>
      <vt:lpstr>Arial</vt:lpstr>
      <vt:lpstr>Calibri</vt:lpstr>
      <vt:lpstr>Times New Roman</vt:lpstr>
      <vt:lpstr>Wingdings</vt:lpstr>
      <vt:lpstr>1_自定义设计方案</vt:lpstr>
      <vt:lpstr>自定义设计方案</vt:lpstr>
      <vt:lpstr>1_默认设计模板</vt:lpstr>
      <vt:lpstr>Sorronto 0110</vt:lpstr>
      <vt:lpstr>Equation.KSEE3</vt:lpstr>
      <vt:lpstr>Bitmap Image</vt:lpstr>
      <vt:lpstr>第一章 编码理论概述</vt:lpstr>
      <vt:lpstr>内容提要</vt:lpstr>
      <vt:lpstr>数字通信系统模型</vt:lpstr>
      <vt:lpstr>数字通信系统的简化模型</vt:lpstr>
      <vt:lpstr>基本概念</vt:lpstr>
      <vt:lpstr>信道模型</vt:lpstr>
      <vt:lpstr>无记忆信道</vt:lpstr>
      <vt:lpstr>离散无记忆(DMC)信道</vt:lpstr>
      <vt:lpstr>二元对称(BSC)信道</vt:lpstr>
      <vt:lpstr>信道矩阵</vt:lpstr>
      <vt:lpstr>突发错误</vt:lpstr>
      <vt:lpstr>双状态马尔可夫链模型</vt:lpstr>
      <vt:lpstr>加性高斯白噪声(AWGN) 信道</vt:lpstr>
      <vt:lpstr>差错控制方式</vt:lpstr>
      <vt:lpstr>自动要求重传(ARQ)</vt:lpstr>
      <vt:lpstr>自动要求重传(ARQ)</vt:lpstr>
      <vt:lpstr>混合差错控制(HEC)</vt:lpstr>
      <vt:lpstr>信息反馈方式(IRQ)</vt:lpstr>
      <vt:lpstr>信息传输率</vt:lpstr>
      <vt:lpstr>信道带宽</vt:lpstr>
      <vt:lpstr>AWGN信道的分组编码系统</vt:lpstr>
      <vt:lpstr>译码器的基本任务</vt:lpstr>
      <vt:lpstr>最佳译码规则</vt:lpstr>
      <vt:lpstr>最大后验概率译码</vt:lpstr>
      <vt:lpstr>似然函数</vt:lpstr>
      <vt:lpstr>最大似然译码</vt:lpstr>
      <vt:lpstr>最大似然译码(MLD)规则</vt:lpstr>
      <vt:lpstr>BSC信道的最大似然译码</vt:lpstr>
      <vt:lpstr>仙农的观点</vt:lpstr>
      <vt:lpstr>纠错编码的理论基础</vt:lpstr>
      <vt:lpstr>课堂思政</vt:lpstr>
      <vt:lpstr>信道纠错码的应用</vt:lpstr>
      <vt:lpstr>信息的概念</vt:lpstr>
      <vt:lpstr>自信息的概念</vt:lpstr>
      <vt:lpstr>条件自信息的概念</vt:lpstr>
      <vt:lpstr>互自信息的概念</vt:lpstr>
      <vt:lpstr>平均自信息量(信息熵)的概念</vt:lpstr>
      <vt:lpstr>平均条件自信息量(条件熵)的概念</vt:lpstr>
      <vt:lpstr>平均互信息量的概念</vt:lpstr>
      <vt:lpstr>等长信源编码定理</vt:lpstr>
      <vt:lpstr>变长码</vt:lpstr>
      <vt:lpstr>变长信源编码定理</vt:lpstr>
      <vt:lpstr>信道的信息传输率</vt:lpstr>
      <vt:lpstr>信源编码—霍夫曼(Huffman)编码</vt:lpstr>
      <vt:lpstr>信源编码—游程编码</vt:lpstr>
      <vt:lpstr>信源编码—LZ(Lemple-Ziv)编码</vt:lpstr>
      <vt:lpstr>信道容量</vt:lpstr>
      <vt:lpstr>信道编码定理</vt:lpstr>
      <vt:lpstr>PowerPoint 演示文稿</vt:lpstr>
      <vt:lpstr>图1模型各部分的功能</vt:lpstr>
      <vt:lpstr>图1模型各部分的功能</vt:lpstr>
      <vt:lpstr>图1模型各部分的功能</vt:lpstr>
      <vt:lpstr>图1模型各部分的功能</vt:lpstr>
      <vt:lpstr>图1模型各部分的功能</vt:lpstr>
      <vt:lpstr>图1模型各部分的功能</vt:lpstr>
      <vt:lpstr>二元相移键控调制</vt:lpstr>
      <vt:lpstr>判决方法</vt:lpstr>
      <vt:lpstr>二元删除信道</vt:lpstr>
      <vt:lpstr>二元混合信道</vt:lpstr>
      <vt:lpstr>二元Z信道</vt:lpstr>
      <vt:lpstr>分组编码系统</vt:lpstr>
      <vt:lpstr>二进制反相信号</vt:lpstr>
      <vt:lpstr>多相信号</vt:lpstr>
      <vt:lpstr>信道纠错码的分类</vt:lpstr>
      <vt:lpstr>随机错误</vt:lpstr>
      <vt:lpstr>突发错误</vt:lpstr>
      <vt:lpstr>正交振幅(QAM)调制</vt:lpstr>
      <vt:lpstr>汉明的编码方法</vt:lpstr>
      <vt:lpstr>格雷码</vt:lpstr>
      <vt:lpstr>Reed-Muller码</vt:lpstr>
      <vt:lpstr>循环码</vt:lpstr>
      <vt:lpstr>BCH码</vt:lpstr>
      <vt:lpstr>分组码的缺陷</vt:lpstr>
      <vt:lpstr>卷积码</vt:lpstr>
      <vt:lpstr>卷积码的译码算法</vt:lpstr>
      <vt:lpstr>编码理论的发展历史</vt:lpstr>
      <vt:lpstr>级联码</vt:lpstr>
      <vt:lpstr>网格编码调制</vt:lpstr>
      <vt:lpstr>高效纠错码</vt:lpstr>
      <vt:lpstr>高效纠错码</vt:lpstr>
      <vt:lpstr>Turbo码</vt:lpstr>
      <vt:lpstr>LDPC码</vt:lpstr>
      <vt:lpstr>编织卷积码</vt:lpstr>
      <vt:lpstr>互自信息的计算</vt:lpstr>
      <vt:lpstr>信息熵的物理含义</vt:lpstr>
      <vt:lpstr>平均条件自信息量(条件熵)的计算</vt:lpstr>
      <vt:lpstr>平均互信息量的公式</vt:lpstr>
      <vt:lpstr>等长码</vt:lpstr>
      <vt:lpstr>前缀条件码</vt:lpstr>
      <vt:lpstr>变长信源编码定理</vt:lpstr>
      <vt:lpstr>变长码的编码效率</vt:lpstr>
      <vt:lpstr>变长码编码效率的计算</vt:lpstr>
      <vt:lpstr>霍夫曼编码的步骤</vt:lpstr>
      <vt:lpstr>霍夫曼编码不唯一</vt:lpstr>
      <vt:lpstr>失真度</vt:lpstr>
      <vt:lpstr>失真度</vt:lpstr>
      <vt:lpstr>信道编码的误差概率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wjt</dc:creator>
  <cp:lastModifiedBy>Tealalal Lin</cp:lastModifiedBy>
  <cp:revision>1184</cp:revision>
  <cp:lastPrinted>2016-01-06T13:31:00Z</cp:lastPrinted>
  <dcterms:created xsi:type="dcterms:W3CDTF">2014-12-11T02:08:00Z</dcterms:created>
  <dcterms:modified xsi:type="dcterms:W3CDTF">2024-12-18T09:10:12Z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2052-12.1.0.17827</vt:lpwstr>
  </property>
  <property fmtid="{D5CDD505-2E9C-101B-9397-08002B2CF9AE}" pid="4" name="ICV">
    <vt:lpwstr>0165D40C99FA40C2880AFB5C89F920D0</vt:lpwstr>
  </property>
</Properties>
</file>