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7"/>
  </p:notesMasterIdLst>
  <p:handoutMasterIdLst>
    <p:handoutMasterId r:id="rId37"/>
  </p:handoutMasterIdLst>
  <p:sldIdLst>
    <p:sldId id="256" r:id="rId6"/>
    <p:sldId id="2328" r:id="rId8"/>
    <p:sldId id="2371" r:id="rId9"/>
    <p:sldId id="2360" r:id="rId10"/>
    <p:sldId id="2325" r:id="rId11"/>
    <p:sldId id="2326" r:id="rId12"/>
    <p:sldId id="2493" r:id="rId13"/>
    <p:sldId id="2494" r:id="rId14"/>
    <p:sldId id="2495" r:id="rId15"/>
    <p:sldId id="2496" r:id="rId16"/>
    <p:sldId id="2499" r:id="rId17"/>
    <p:sldId id="2500" r:id="rId18"/>
    <p:sldId id="2502" r:id="rId19"/>
    <p:sldId id="2503" r:id="rId20"/>
    <p:sldId id="2507" r:id="rId21"/>
    <p:sldId id="2510" r:id="rId22"/>
    <p:sldId id="2512" r:id="rId23"/>
    <p:sldId id="2511" r:id="rId24"/>
    <p:sldId id="2513" r:id="rId25"/>
    <p:sldId id="2514" r:id="rId26"/>
    <p:sldId id="2516" r:id="rId27"/>
    <p:sldId id="2515" r:id="rId28"/>
    <p:sldId id="2517" r:id="rId29"/>
    <p:sldId id="2518" r:id="rId30"/>
    <p:sldId id="2520" r:id="rId31"/>
    <p:sldId id="2519" r:id="rId32"/>
    <p:sldId id="2521" r:id="rId33"/>
    <p:sldId id="1939" r:id="rId34"/>
    <p:sldId id="2504" r:id="rId35"/>
    <p:sldId id="2509" r:id="rId36"/>
  </p:sldIdLst>
  <p:sldSz cx="9144000" cy="6858000" type="screen4x3"/>
  <p:notesSz cx="9942195" cy="6760845"/>
  <p:custDataLst>
    <p:tags r:id="rId41"/>
  </p:custDataLst>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2441" userDrawn="1">
          <p15:clr>
            <a:srgbClr val="A4A3A4"/>
          </p15:clr>
        </p15:guide>
        <p15:guide id="2" pos="29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5AC"/>
    <a:srgbClr val="F3A5FA"/>
    <a:srgbClr val="F6B9EB"/>
    <a:srgbClr val="A70A03"/>
    <a:srgbClr val="D508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8"/>
    <p:restoredTop sz="87368"/>
  </p:normalViewPr>
  <p:slideViewPr>
    <p:cSldViewPr showGuides="1">
      <p:cViewPr varScale="1">
        <p:scale>
          <a:sx n="99" d="100"/>
          <a:sy n="99" d="100"/>
        </p:scale>
        <p:origin x="1950" y="90"/>
      </p:cViewPr>
      <p:guideLst>
        <p:guide orient="horz" pos="2441"/>
        <p:guide pos="2905"/>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1" Type="http://schemas.openxmlformats.org/officeDocument/2006/relationships/tags" Target="tags/tag2.xml"/><Relationship Id="rId40" Type="http://schemas.openxmlformats.org/officeDocument/2006/relationships/tableStyles" Target="tableStyles.xml"/><Relationship Id="rId4" Type="http://schemas.openxmlformats.org/officeDocument/2006/relationships/slideMaster" Target="slideMasters/slideMaster3.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60.wmf"/><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69.wmf"/><Relationship Id="rId8" Type="http://schemas.openxmlformats.org/officeDocument/2006/relationships/image" Target="../media/image68.wmf"/><Relationship Id="rId7" Type="http://schemas.openxmlformats.org/officeDocument/2006/relationships/image" Target="../media/image67.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 Id="rId3" Type="http://schemas.openxmlformats.org/officeDocument/2006/relationships/image" Target="../media/image63.wmf"/><Relationship Id="rId2" Type="http://schemas.openxmlformats.org/officeDocument/2006/relationships/image" Target="../media/image62.wmf"/><Relationship Id="rId13" Type="http://schemas.openxmlformats.org/officeDocument/2006/relationships/image" Target="../media/image73.wmf"/><Relationship Id="rId12" Type="http://schemas.openxmlformats.org/officeDocument/2006/relationships/image" Target="../media/image72.wmf"/><Relationship Id="rId11" Type="http://schemas.openxmlformats.org/officeDocument/2006/relationships/image" Target="../media/image71.wmf"/><Relationship Id="rId10" Type="http://schemas.openxmlformats.org/officeDocument/2006/relationships/image" Target="../media/image70.wmf"/><Relationship Id="rId1" Type="http://schemas.openxmlformats.org/officeDocument/2006/relationships/image" Target="../media/image6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9" Type="http://schemas.openxmlformats.org/officeDocument/2006/relationships/image" Target="../media/image40.wmf"/><Relationship Id="rId8" Type="http://schemas.openxmlformats.org/officeDocument/2006/relationships/image" Target="../media/image39.wmf"/><Relationship Id="rId7" Type="http://schemas.openxmlformats.org/officeDocument/2006/relationships/image" Target="../media/image38.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 Id="rId3" Type="http://schemas.openxmlformats.org/officeDocument/2006/relationships/image" Target="../media/image34.wmf"/><Relationship Id="rId23" Type="http://schemas.openxmlformats.org/officeDocument/2006/relationships/image" Target="../media/image54.wmf"/><Relationship Id="rId22" Type="http://schemas.openxmlformats.org/officeDocument/2006/relationships/image" Target="../media/image53.wmf"/><Relationship Id="rId21" Type="http://schemas.openxmlformats.org/officeDocument/2006/relationships/image" Target="../media/image52.wmf"/><Relationship Id="rId20" Type="http://schemas.openxmlformats.org/officeDocument/2006/relationships/image" Target="../media/image51.wmf"/><Relationship Id="rId2" Type="http://schemas.openxmlformats.org/officeDocument/2006/relationships/image" Target="../media/image33.wmf"/><Relationship Id="rId19" Type="http://schemas.openxmlformats.org/officeDocument/2006/relationships/image" Target="../media/image50.wmf"/><Relationship Id="rId18" Type="http://schemas.openxmlformats.org/officeDocument/2006/relationships/image" Target="../media/image49.wmf"/><Relationship Id="rId17" Type="http://schemas.openxmlformats.org/officeDocument/2006/relationships/image" Target="../media/image48.wmf"/><Relationship Id="rId16" Type="http://schemas.openxmlformats.org/officeDocument/2006/relationships/image" Target="../media/image47.wmf"/><Relationship Id="rId15" Type="http://schemas.openxmlformats.org/officeDocument/2006/relationships/image" Target="../media/image46.wmf"/><Relationship Id="rId14" Type="http://schemas.openxmlformats.org/officeDocument/2006/relationships/image" Target="../media/image45.wmf"/><Relationship Id="rId13" Type="http://schemas.openxmlformats.org/officeDocument/2006/relationships/image" Target="../media/image44.wmf"/><Relationship Id="rId12" Type="http://schemas.openxmlformats.org/officeDocument/2006/relationships/image" Target="../media/image43.wmf"/><Relationship Id="rId11" Type="http://schemas.openxmlformats.org/officeDocument/2006/relationships/image" Target="../media/image42.wmf"/><Relationship Id="rId10" Type="http://schemas.openxmlformats.org/officeDocument/2006/relationships/image" Target="../media/image41.wmf"/><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75" cy="33813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5632450" y="0"/>
            <a:ext cx="4308475" cy="33813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6421438"/>
            <a:ext cx="4308475" cy="338138"/>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5632450" y="6421438"/>
            <a:ext cx="4308475" cy="338138"/>
          </a:xfrm>
          <a:prstGeom prst="rect">
            <a:avLst/>
          </a:prstGeom>
        </p:spPr>
        <p:txBody>
          <a:bodyPr vert="horz" wrap="square" lIns="91440" tIns="45720" rIns="91440" bIns="45720" numCol="1" anchor="b" anchorCtr="0" compatLnSpc="1"/>
          <a:lstStyle/>
          <a:p>
            <a:pPr lvl="0" algn="r" eaLnBrk="1" hangingPunct="1">
              <a:buChar char="•"/>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75" cy="33813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5632450" y="0"/>
            <a:ext cx="4308475" cy="33813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3279775" y="506413"/>
            <a:ext cx="3382963" cy="2536825"/>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993775" y="3211513"/>
            <a:ext cx="7954963" cy="3043238"/>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6421438"/>
            <a:ext cx="4308475" cy="338138"/>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5632450" y="6421438"/>
            <a:ext cx="4308475" cy="338138"/>
          </a:xfrm>
          <a:prstGeom prst="rect">
            <a:avLst/>
          </a:prstGeom>
        </p:spPr>
        <p:txBody>
          <a:bodyPr vert="horz" wrap="square" lIns="91440" tIns="45720" rIns="91440" bIns="45720" numCol="1" anchor="b" anchorCtr="0" compatLnSpc="1"/>
          <a:lstStyle/>
          <a:p>
            <a:pPr lvl="0" algn="r" eaLnBrk="1" hangingPunct="1">
              <a:buChar char="•"/>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7" Type="http://schemas.openxmlformats.org/officeDocument/2006/relationships/image" Target="../media/image17.jpeg"/><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46685" y="123825"/>
            <a:ext cx="8540115" cy="678815"/>
          </a:xfrm>
          <a:ln w="12700" cmpd="sng">
            <a:noFill/>
            <a:prstDash val="solid"/>
          </a:ln>
        </p:spPr>
        <p:txBody>
          <a:bodyPr/>
          <a:lstStyle>
            <a:lvl1pPr algn="l">
              <a:defRPr/>
            </a:lvl1pPr>
          </a:lstStyle>
          <a:p>
            <a:r>
              <a:rPr lang="zh-CN" altLang="en-US"/>
              <a:t>       </a:t>
            </a:r>
            <a:endParaRPr lang="zh-CN" altLang="en-US"/>
          </a:p>
        </p:txBody>
      </p:sp>
      <p:sp>
        <p:nvSpPr>
          <p:cNvPr id="3" name="内容占位符 2"/>
          <p:cNvSpPr>
            <a:spLocks noGrp="1"/>
          </p:cNvSpPr>
          <p:nvPr>
            <p:ph idx="1"/>
          </p:nvPr>
        </p:nvSpPr>
        <p:spPr>
          <a:xfrm>
            <a:off x="365760" y="920115"/>
            <a:ext cx="8321040" cy="520636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pic>
        <p:nvPicPr>
          <p:cNvPr id="7" name="图片 6"/>
          <p:cNvPicPr>
            <a:picLocks noChangeAspect="1"/>
          </p:cNvPicPr>
          <p:nvPr userDrawn="1"/>
        </p:nvPicPr>
        <p:blipFill>
          <a:blip r:embed="rId2"/>
          <a:stretch>
            <a:fillRect/>
          </a:stretch>
        </p:blipFill>
        <p:spPr>
          <a:xfrm>
            <a:off x="146685" y="123825"/>
            <a:ext cx="657225" cy="66675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5137" name="Picture 2"/>
          <p:cNvPicPr>
            <a:picLocks noChangeAspect="1"/>
          </p:cNvPicPr>
          <p:nvPr userDrawn="1"/>
        </p:nvPicPr>
        <p:blipFill>
          <a:blip r:embed="rId2"/>
          <a:stretch>
            <a:fillRect/>
          </a:stretch>
        </p:blipFill>
        <p:spPr>
          <a:xfrm>
            <a:off x="8229600" y="3175"/>
            <a:ext cx="914400" cy="914400"/>
          </a:xfrm>
          <a:prstGeom prst="rect">
            <a:avLst/>
          </a:prstGeom>
          <a:noFill/>
          <a:ln w="9525">
            <a:noFill/>
          </a:ln>
        </p:spPr>
      </p:pic>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3" name="Rectangle 4"/>
          <p:cNvSpPr>
            <a:spLocks noGrp="1" noChangeArrowheads="1"/>
          </p:cNvSpPr>
          <p:nvPr>
            <p:ph type="dt" sz="half" idx="2"/>
          </p:nvPr>
        </p:nvSpPr>
        <p:spPr bwMode="auto">
          <a:xfrm>
            <a:off x="457200" y="6245225"/>
            <a:ext cx="2133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buNone/>
              <a:defRPr/>
            </a:pPr>
            <a:endParaRPr kumimoji="0" lang="en-US" altLang="zh-CN"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24" name="Rectangle 5"/>
          <p:cNvSpPr>
            <a:spLocks noGrp="1" noChangeArrowheads="1"/>
          </p:cNvSpPr>
          <p:nvPr>
            <p:ph type="ftr" sz="quarter" idx="3"/>
          </p:nvPr>
        </p:nvSpPr>
        <p:spPr bwMode="auto">
          <a:xfrm>
            <a:off x="3124200" y="6245225"/>
            <a:ext cx="2895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buNone/>
              <a:defRPr/>
            </a:pPr>
            <a:endParaRPr kumimoji="0" lang="en-US" altLang="zh-CN"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25" name="Rectangle 6"/>
          <p:cNvSpPr>
            <a:spLocks noGrp="1" noChangeArrowheads="1"/>
          </p:cNvSpPr>
          <p:nvPr>
            <p:ph type="sldNum" sz="quarter" idx="4"/>
          </p:nvPr>
        </p:nvSpPr>
        <p:spPr bwMode="auto">
          <a:xfrm>
            <a:off x="6553200" y="6245225"/>
            <a:ext cx="2133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9906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0673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5867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990600" y="152400"/>
            <a:ext cx="5848350" cy="5867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6146" name="Picture 4"/>
          <p:cNvPicPr>
            <a:picLocks noChangeAspect="1"/>
          </p:cNvPicPr>
          <p:nvPr/>
        </p:nvPicPr>
        <p:blipFill>
          <a:blip r:embed="rId2"/>
          <a:stretch>
            <a:fillRect/>
          </a:stretch>
        </p:blipFill>
        <p:spPr>
          <a:xfrm>
            <a:off x="6365875" y="5973763"/>
            <a:ext cx="2435225" cy="601662"/>
          </a:xfrm>
          <a:prstGeom prst="rect">
            <a:avLst/>
          </a:prstGeom>
          <a:noFill/>
          <a:ln w="9525">
            <a:noFill/>
          </a:ln>
        </p:spPr>
      </p:pic>
      <p:sp>
        <p:nvSpPr>
          <p:cNvPr id="6147" name="Line 2"/>
          <p:cNvSpPr/>
          <p:nvPr userDrawn="1"/>
        </p:nvSpPr>
        <p:spPr>
          <a:xfrm flipV="1">
            <a:off x="323850" y="1268413"/>
            <a:ext cx="8496300" cy="0"/>
          </a:xfrm>
          <a:prstGeom prst="line">
            <a:avLst/>
          </a:prstGeom>
          <a:ln w="25400" cap="flat" cmpd="sng">
            <a:solidFill>
              <a:schemeClr val="tx2"/>
            </a:solidFill>
            <a:prstDash val="solid"/>
            <a:headEnd type="none" w="sm" len="sm"/>
            <a:tailEnd type="none" w="sm" len="sm"/>
          </a:ln>
        </p:spPr>
      </p:sp>
      <p:sp>
        <p:nvSpPr>
          <p:cNvPr id="6148" name="Rectangle 6"/>
          <p:cNvSpPr/>
          <p:nvPr userDrawn="1"/>
        </p:nvSpPr>
        <p:spPr>
          <a:xfrm>
            <a:off x="8374063" y="6453188"/>
            <a:ext cx="769937" cy="241300"/>
          </a:xfrm>
          <a:prstGeom prst="rect">
            <a:avLst/>
          </a:prstGeom>
          <a:noFill/>
          <a:ln w="9525">
            <a:noFill/>
          </a:ln>
        </p:spPr>
        <p:txBody>
          <a:bodyPr wrap="none" lIns="90488" tIns="44450" rIns="90488" bIns="44450">
            <a:spAutoFit/>
          </a:bodyPr>
          <a:lstStyle/>
          <a:p>
            <a:pPr lvl="0" algn="r"/>
            <a:r>
              <a:rPr lang="zh-CN" altLang="en-US" sz="1000" dirty="0">
                <a:solidFill>
                  <a:srgbClr val="000000"/>
                </a:solidFill>
                <a:latin typeface="FuturaA Md BT" charset="0"/>
              </a:rPr>
              <a:t>   </a:t>
            </a:r>
            <a:r>
              <a:rPr lang="en-US" altLang="zh-CN" sz="1000" dirty="0">
                <a:solidFill>
                  <a:srgbClr val="000000"/>
                </a:solidFill>
                <a:latin typeface="FuturaA Md BT" charset="0"/>
              </a:rPr>
              <a:t>Page </a:t>
            </a:r>
            <a:fld id="{9A0DB2DC-4C9A-4742-B13C-FB6460FD3503}" type="slidenum">
              <a:rPr lang="en-US" altLang="zh-CN" sz="1000" dirty="0">
                <a:solidFill>
                  <a:srgbClr val="000000"/>
                </a:solidFill>
                <a:latin typeface="FuturaA Md BT" charset="0"/>
              </a:rPr>
            </a:fld>
            <a:endParaRPr lang="en-US" altLang="zh-CN" sz="1000" dirty="0">
              <a:solidFill>
                <a:srgbClr val="000000"/>
              </a:solidFill>
              <a:latin typeface="FuturaA Md BT" charset="0"/>
            </a:endParaRPr>
          </a:p>
        </p:txBody>
      </p:sp>
      <p:grpSp>
        <p:nvGrpSpPr>
          <p:cNvPr id="6149" name="Group 10"/>
          <p:cNvGrpSpPr/>
          <p:nvPr userDrawn="1"/>
        </p:nvGrpSpPr>
        <p:grpSpPr>
          <a:xfrm>
            <a:off x="827088" y="5516563"/>
            <a:ext cx="8315325" cy="1360487"/>
            <a:chOff x="249" y="2341"/>
            <a:chExt cx="5178" cy="1613"/>
          </a:xfrm>
        </p:grpSpPr>
        <p:pic>
          <p:nvPicPr>
            <p:cNvPr id="6157" name="Picture 11" descr="未命名-1"/>
            <p:cNvPicPr>
              <a:picLocks noChangeAspect="1"/>
            </p:cNvPicPr>
            <p:nvPr/>
          </p:nvPicPr>
          <p:blipFill>
            <a:blip r:embed="rId3"/>
            <a:stretch>
              <a:fillRect/>
            </a:stretch>
          </p:blipFill>
          <p:spPr>
            <a:xfrm>
              <a:off x="249" y="2341"/>
              <a:ext cx="5178" cy="1434"/>
            </a:xfrm>
            <a:prstGeom prst="rect">
              <a:avLst/>
            </a:prstGeom>
            <a:noFill/>
            <a:ln w="9525">
              <a:noFill/>
            </a:ln>
          </p:spPr>
        </p:pic>
        <p:sp>
          <p:nvSpPr>
            <p:cNvPr id="15" name="Rectangle 12"/>
            <p:cNvSpPr>
              <a:spLocks noChangeArrowheads="1"/>
            </p:cNvSpPr>
            <p:nvPr/>
          </p:nvSpPr>
          <p:spPr bwMode="gray">
            <a:xfrm>
              <a:off x="1877" y="3593"/>
              <a:ext cx="115" cy="361"/>
            </a:xfrm>
            <a:prstGeom prst="rect">
              <a:avLst/>
            </a:prstGeom>
            <a:noFill/>
            <a:ln w="9525" algn="ctr">
              <a:noFill/>
              <a:miter lim="800000"/>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pic>
        <p:nvPicPr>
          <p:cNvPr id="6150" name="Picture 16" descr="logo"/>
          <p:cNvPicPr>
            <a:picLocks noChangeAspect="1"/>
          </p:cNvPicPr>
          <p:nvPr userDrawn="1"/>
        </p:nvPicPr>
        <p:blipFill>
          <a:blip r:embed="rId4"/>
          <a:stretch>
            <a:fillRect/>
          </a:stretch>
        </p:blipFill>
        <p:spPr>
          <a:xfrm>
            <a:off x="144463" y="333375"/>
            <a:ext cx="3348037" cy="719138"/>
          </a:xfrm>
          <a:prstGeom prst="rect">
            <a:avLst/>
          </a:prstGeom>
          <a:noFill/>
          <a:ln w="9525">
            <a:noFill/>
          </a:ln>
        </p:spPr>
      </p:pic>
      <p:pic>
        <p:nvPicPr>
          <p:cNvPr id="6151" name="Picture 17"/>
          <p:cNvPicPr>
            <a:picLocks noChangeAspect="1"/>
          </p:cNvPicPr>
          <p:nvPr userDrawn="1"/>
        </p:nvPicPr>
        <p:blipFill>
          <a:blip r:embed="rId5"/>
          <a:stretch>
            <a:fillRect/>
          </a:stretch>
        </p:blipFill>
        <p:spPr>
          <a:xfrm>
            <a:off x="179388" y="5734050"/>
            <a:ext cx="1079500" cy="1057275"/>
          </a:xfrm>
          <a:prstGeom prst="rect">
            <a:avLst/>
          </a:prstGeom>
          <a:noFill/>
          <a:ln w="9525">
            <a:noFill/>
          </a:ln>
        </p:spPr>
      </p:pic>
      <p:sp>
        <p:nvSpPr>
          <p:cNvPr id="6152" name="Rectangle 13"/>
          <p:cNvSpPr/>
          <p:nvPr userDrawn="1"/>
        </p:nvSpPr>
        <p:spPr>
          <a:xfrm>
            <a:off x="8374063" y="6453188"/>
            <a:ext cx="769937" cy="241300"/>
          </a:xfrm>
          <a:prstGeom prst="rect">
            <a:avLst/>
          </a:prstGeom>
          <a:noFill/>
          <a:ln w="9525">
            <a:noFill/>
          </a:ln>
        </p:spPr>
        <p:txBody>
          <a:bodyPr wrap="none" lIns="90488" tIns="44450" rIns="90488" bIns="44450">
            <a:spAutoFit/>
          </a:bodyPr>
          <a:lstStyle/>
          <a:p>
            <a:pPr lvl="0" algn="r"/>
            <a:r>
              <a:rPr lang="zh-CN" altLang="en-US" sz="1000" dirty="0">
                <a:solidFill>
                  <a:srgbClr val="000000"/>
                </a:solidFill>
                <a:latin typeface="FuturaA Md BT" charset="0"/>
              </a:rPr>
              <a:t>   </a:t>
            </a:r>
            <a:r>
              <a:rPr lang="en-US" altLang="zh-CN" sz="1000" dirty="0">
                <a:solidFill>
                  <a:srgbClr val="000000"/>
                </a:solidFill>
                <a:latin typeface="FuturaA Md BT" charset="0"/>
              </a:rPr>
              <a:t>Page </a:t>
            </a:r>
            <a:fld id="{9A0DB2DC-4C9A-4742-B13C-FB6460FD3503}" type="slidenum">
              <a:rPr lang="en-US" altLang="zh-CN" sz="1000" dirty="0">
                <a:solidFill>
                  <a:srgbClr val="000000"/>
                </a:solidFill>
                <a:latin typeface="FuturaA Md BT" charset="0"/>
              </a:rPr>
            </a:fld>
            <a:endParaRPr lang="en-US" altLang="zh-CN" sz="1000" dirty="0">
              <a:solidFill>
                <a:srgbClr val="000000"/>
              </a:solidFill>
              <a:latin typeface="FuturaA Md BT" charset="0"/>
            </a:endParaRPr>
          </a:p>
        </p:txBody>
      </p:sp>
      <p:pic>
        <p:nvPicPr>
          <p:cNvPr id="6153" name="Picture 14" descr="蓝色LOGO"/>
          <p:cNvPicPr>
            <a:picLocks noChangeAspect="1"/>
          </p:cNvPicPr>
          <p:nvPr userDrawn="1"/>
        </p:nvPicPr>
        <p:blipFill>
          <a:blip r:embed="rId6"/>
          <a:stretch>
            <a:fillRect/>
          </a:stretch>
        </p:blipFill>
        <p:spPr>
          <a:xfrm>
            <a:off x="34925" y="188913"/>
            <a:ext cx="3673475" cy="863600"/>
          </a:xfrm>
          <a:prstGeom prst="rect">
            <a:avLst/>
          </a:prstGeom>
          <a:noFill/>
          <a:ln w="9525">
            <a:noFill/>
          </a:ln>
        </p:spPr>
      </p:pic>
      <p:pic>
        <p:nvPicPr>
          <p:cNvPr id="6154" name="Picture 15" descr="教3楼"/>
          <p:cNvPicPr>
            <a:picLocks noChangeAspect="1"/>
          </p:cNvPicPr>
          <p:nvPr userDrawn="1"/>
        </p:nvPicPr>
        <p:blipFill>
          <a:blip r:embed="rId7"/>
          <a:stretch>
            <a:fillRect/>
          </a:stretch>
        </p:blipFill>
        <p:spPr>
          <a:xfrm>
            <a:off x="0" y="3789363"/>
            <a:ext cx="9144000" cy="3095625"/>
          </a:xfrm>
          <a:prstGeom prst="rect">
            <a:avLst/>
          </a:prstGeom>
          <a:noFill/>
          <a:ln w="9525">
            <a:noFill/>
          </a:ln>
        </p:spPr>
      </p:pic>
      <p:sp>
        <p:nvSpPr>
          <p:cNvPr id="2999298" name="Rectangle 2"/>
          <p:cNvSpPr>
            <a:spLocks noGrp="1" noChangeArrowheads="1"/>
          </p:cNvSpPr>
          <p:nvPr>
            <p:ph type="ctrTitle"/>
          </p:nvPr>
        </p:nvSpPr>
        <p:spPr>
          <a:xfrm>
            <a:off x="685800" y="1273175"/>
            <a:ext cx="7772400" cy="1470025"/>
          </a:xfrm>
        </p:spPr>
        <p:txBody>
          <a:bodyPr/>
          <a:lstStyle>
            <a:lvl1pPr algn="ctr">
              <a:defRPr sz="4400">
                <a:solidFill>
                  <a:srgbClr val="FF3300"/>
                </a:solidFill>
                <a:ea typeface="华文中宋" panose="02010600040101010101" pitchFamily="2" charset="-122"/>
              </a:defRPr>
            </a:lvl1pPr>
          </a:lstStyle>
          <a:p>
            <a:pPr lvl="0"/>
            <a:r>
              <a:rPr lang="zh-CN" altLang="en-US" noProof="0"/>
              <a:t>单击此处编辑母版标题样式</a:t>
            </a:r>
            <a:endParaRPr lang="zh-CN" altLang="en-US" noProof="0"/>
          </a:p>
        </p:txBody>
      </p:sp>
      <p:sp>
        <p:nvSpPr>
          <p:cNvPr id="2999299" name="Rectangle 3"/>
          <p:cNvSpPr>
            <a:spLocks noGrp="1" noChangeArrowheads="1"/>
          </p:cNvSpPr>
          <p:nvPr>
            <p:ph type="subTitle" idx="1"/>
          </p:nvPr>
        </p:nvSpPr>
        <p:spPr>
          <a:xfrm>
            <a:off x="1371600" y="3028950"/>
            <a:ext cx="6400800" cy="1752600"/>
          </a:xfrm>
        </p:spPr>
        <p:txBody>
          <a:bodyPr/>
          <a:lstStyle>
            <a:lvl1pPr marL="0" indent="0" algn="ctr">
              <a:buFont typeface="Wingdings" panose="05000000000000000000" pitchFamily="2" charset="2"/>
              <a:buNone/>
              <a:defRPr>
                <a:solidFill>
                  <a:srgbClr val="0000FF"/>
                </a:solidFill>
                <a:ea typeface="隶书" panose="02010509060101010101" pitchFamily="49" charset="-122"/>
              </a:defRPr>
            </a:lvl1pPr>
          </a:lstStyle>
          <a:p>
            <a:pPr lvl="0"/>
            <a:r>
              <a:rPr lang="zh-CN" altLang="en-US" noProof="0"/>
              <a:t>单击此处编辑母版副标题样式</a:t>
            </a:r>
            <a:endParaRPr lang="zh-CN" altLang="en-US" noProof="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790575" y="1219200"/>
            <a:ext cx="3810000" cy="4876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52975" y="1219200"/>
            <a:ext cx="3810000" cy="4876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40000"/>
              </a:spcBef>
              <a:spcAft>
                <a:spcPct val="10000"/>
              </a:spcAft>
              <a:buClrTx/>
              <a:buSzTx/>
              <a:buFont typeface="Wingdings" panose="05000000000000000000" pitchFamily="2" charset="2"/>
              <a:buNone/>
              <a:defRPr/>
            </a:pPr>
            <a:endParaRPr kumimoji="1" lang="zh-CN" altLang="en-US" sz="3200" b="0" i="0" u="none" strike="noStrike" kern="1200" cap="none" spc="0" normalizeH="0" baseline="0" noProof="0">
              <a:ln>
                <a:noFill/>
              </a:ln>
              <a:solidFill>
                <a:srgbClr val="000066"/>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6413" y="104775"/>
            <a:ext cx="2020887" cy="59912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790575" y="104775"/>
            <a:ext cx="5913438" cy="59912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1" Type="http://schemas.openxmlformats.org/officeDocument/2006/relationships/theme" Target="../theme/theme3.xml"/><Relationship Id="rId20" Type="http://schemas.openxmlformats.org/officeDocument/2006/relationships/image" Target="../media/image11.png"/><Relationship Id="rId2" Type="http://schemas.openxmlformats.org/officeDocument/2006/relationships/slideLayout" Target="../slideLayouts/slideLayout24.xml"/><Relationship Id="rId19" Type="http://schemas.openxmlformats.org/officeDocument/2006/relationships/image" Target="../media/image10.jpeg"/><Relationship Id="rId18" Type="http://schemas.openxmlformats.org/officeDocument/2006/relationships/image" Target="../media/image9.jpeg"/><Relationship Id="rId17" Type="http://schemas.openxmlformats.org/officeDocument/2006/relationships/image" Target="../media/image8.jpeg"/><Relationship Id="rId16" Type="http://schemas.openxmlformats.org/officeDocument/2006/relationships/image" Target="../media/image7.jpeg"/><Relationship Id="rId15" Type="http://schemas.openxmlformats.org/officeDocument/2006/relationships/image" Target="../media/image6.jpeg"/><Relationship Id="rId14" Type="http://schemas.openxmlformats.org/officeDocument/2006/relationships/image" Target="../media/image5.jpeg"/><Relationship Id="rId13" Type="http://schemas.openxmlformats.org/officeDocument/2006/relationships/image" Target="../media/image4.png"/><Relationship Id="rId12" Type="http://schemas.openxmlformats.org/officeDocument/2006/relationships/image" Target="../media/image3.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14.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1200">
                <a:solidFill>
                  <a:schemeClr val="tx1">
                    <a:tint val="75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1200">
                <a:solidFill>
                  <a:schemeClr val="tx1">
                    <a:tint val="75000"/>
                  </a:scheme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2051" name="文本占位符 2"/>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1200">
                <a:solidFill>
                  <a:schemeClr val="tx1">
                    <a:tint val="75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1200">
                <a:solidFill>
                  <a:schemeClr val="tx1">
                    <a:tint val="75000"/>
                  </a:scheme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10"/>
          <p:cNvPicPr>
            <a:picLocks noChangeAspect="1"/>
          </p:cNvPicPr>
          <p:nvPr userDrawn="1"/>
        </p:nvPicPr>
        <p:blipFill>
          <a:blip r:embed="rId12"/>
          <a:stretch>
            <a:fillRect/>
          </a:stretch>
        </p:blipFill>
        <p:spPr>
          <a:xfrm>
            <a:off x="0" y="0"/>
            <a:ext cx="9144000" cy="6858000"/>
          </a:xfrm>
          <a:prstGeom prst="rect">
            <a:avLst/>
          </a:prstGeom>
          <a:noFill/>
          <a:ln w="9525">
            <a:noFill/>
          </a:ln>
        </p:spPr>
      </p:pic>
      <p:pic>
        <p:nvPicPr>
          <p:cNvPr id="2051" name="Picture 12" descr="a_1"/>
          <p:cNvPicPr>
            <a:picLocks noChangeAspect="1"/>
          </p:cNvPicPr>
          <p:nvPr userDrawn="1"/>
        </p:nvPicPr>
        <p:blipFill>
          <a:blip r:embed="rId13"/>
          <a:srcRect l="2174"/>
          <a:stretch>
            <a:fillRect/>
          </a:stretch>
        </p:blipFill>
        <p:spPr>
          <a:xfrm>
            <a:off x="0" y="0"/>
            <a:ext cx="9144000" cy="5308600"/>
          </a:xfrm>
          <a:prstGeom prst="rect">
            <a:avLst/>
          </a:prstGeom>
          <a:noFill/>
          <a:ln w="9525">
            <a:noFill/>
          </a:ln>
        </p:spPr>
      </p:pic>
      <p:sp>
        <p:nvSpPr>
          <p:cNvPr id="2052" name="Rectangle 22"/>
          <p:cNvSpPr>
            <a:spLocks noChangeArrowheads="1"/>
          </p:cNvSpPr>
          <p:nvPr/>
        </p:nvSpPr>
        <p:spPr bwMode="auto">
          <a:xfrm>
            <a:off x="0" y="2590800"/>
            <a:ext cx="9144000" cy="1066800"/>
          </a:xfrm>
          <a:prstGeom prst="rect">
            <a:avLst/>
          </a:prstGeom>
          <a:gradFill rotWithShape="1">
            <a:gsLst>
              <a:gs pos="0">
                <a:srgbClr val="3191D3"/>
              </a:gs>
              <a:gs pos="100000">
                <a:srgbClr val="17436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3" name="Rectangle 14" descr="mao1-1"/>
          <p:cNvSpPr>
            <a:spLocks noChangeAspect="1" noChangeArrowheads="1"/>
          </p:cNvSpPr>
          <p:nvPr/>
        </p:nvSpPr>
        <p:spPr bwMode="auto">
          <a:xfrm>
            <a:off x="8153400" y="4967288"/>
            <a:ext cx="969963" cy="900113"/>
          </a:xfrm>
          <a:prstGeom prst="rect">
            <a:avLst/>
          </a:prstGeom>
          <a:blipFill dpi="0" rotWithShape="1">
            <a:blip r:embed="rId14"/>
            <a:srcRect/>
            <a:stretch>
              <a:fillRect/>
            </a:stretch>
          </a:blipFill>
          <a:ln w="22225"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Rectangle 15" descr="xmy2-1"/>
          <p:cNvSpPr>
            <a:spLocks noChangeAspect="1" noChangeArrowheads="1"/>
          </p:cNvSpPr>
          <p:nvPr/>
        </p:nvSpPr>
        <p:spPr bwMode="auto">
          <a:xfrm>
            <a:off x="8153400" y="3976688"/>
            <a:ext cx="969963" cy="900113"/>
          </a:xfrm>
          <a:prstGeom prst="rect">
            <a:avLst/>
          </a:prstGeom>
          <a:blipFill dpi="0" rotWithShape="1">
            <a:blip r:embed="rId15"/>
            <a:srcRect/>
            <a:stretch>
              <a:fillRect/>
            </a:stretch>
          </a:blipFill>
          <a:ln w="22225"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16" descr="xm-1"/>
          <p:cNvSpPr>
            <a:spLocks noChangeArrowheads="1"/>
          </p:cNvSpPr>
          <p:nvPr/>
        </p:nvSpPr>
        <p:spPr bwMode="auto">
          <a:xfrm>
            <a:off x="6019800" y="5957888"/>
            <a:ext cx="1066800" cy="900113"/>
          </a:xfrm>
          <a:prstGeom prst="rect">
            <a:avLst/>
          </a:prstGeom>
          <a:blipFill dpi="0" rotWithShape="1">
            <a:blip r:embed="rId16"/>
            <a:srcRect/>
            <a:stretch>
              <a:fillRect/>
            </a:stretch>
          </a:blipFill>
          <a:ln w="22225"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6" name="Rectangle 17" descr="xue2-1"/>
          <p:cNvSpPr>
            <a:spLocks noChangeAspect="1" noChangeArrowheads="1"/>
          </p:cNvSpPr>
          <p:nvPr/>
        </p:nvSpPr>
        <p:spPr bwMode="auto">
          <a:xfrm>
            <a:off x="7134225" y="5943600"/>
            <a:ext cx="969963" cy="900113"/>
          </a:xfrm>
          <a:prstGeom prst="rect">
            <a:avLst/>
          </a:prstGeom>
          <a:blipFill dpi="0" rotWithShape="1">
            <a:blip r:embed="rId17"/>
            <a:srcRect/>
            <a:stretch>
              <a:fillRect/>
            </a:stretch>
          </a:blipFill>
          <a:ln w="22225"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7" name="Rectangle 18" descr="mao-1"/>
          <p:cNvSpPr>
            <a:spLocks noChangeAspect="1" noChangeArrowheads="1"/>
          </p:cNvSpPr>
          <p:nvPr/>
        </p:nvSpPr>
        <p:spPr bwMode="auto">
          <a:xfrm>
            <a:off x="7107238" y="4967288"/>
            <a:ext cx="969963" cy="900113"/>
          </a:xfrm>
          <a:prstGeom prst="rect">
            <a:avLst/>
          </a:prstGeom>
          <a:blipFill dpi="0" rotWithShape="1">
            <a:blip r:embed="rId18"/>
            <a:srcRect/>
            <a:stretch>
              <a:fillRect/>
            </a:stretch>
          </a:blipFill>
          <a:ln w="22225"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8" name="Rectangle 19" descr="xiaoxun-1"/>
          <p:cNvSpPr>
            <a:spLocks noChangeAspect="1" noChangeArrowheads="1"/>
          </p:cNvSpPr>
          <p:nvPr/>
        </p:nvSpPr>
        <p:spPr bwMode="auto">
          <a:xfrm>
            <a:off x="8153400" y="5943600"/>
            <a:ext cx="969963" cy="900113"/>
          </a:xfrm>
          <a:prstGeom prst="rect">
            <a:avLst/>
          </a:prstGeom>
          <a:blipFill dpi="0" rotWithShape="1">
            <a:blip r:embed="rId19"/>
            <a:srcRect/>
            <a:stretch>
              <a:fillRect/>
            </a:stretch>
          </a:blipFill>
          <a:ln w="22225"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3" name="Line 26"/>
          <p:cNvSpPr/>
          <p:nvPr userDrawn="1"/>
        </p:nvSpPr>
        <p:spPr>
          <a:xfrm>
            <a:off x="0" y="3657600"/>
            <a:ext cx="9144000" cy="0"/>
          </a:xfrm>
          <a:prstGeom prst="line">
            <a:avLst/>
          </a:prstGeom>
          <a:ln w="38100" cap="flat" cmpd="sng">
            <a:solidFill>
              <a:srgbClr val="FFFFFF"/>
            </a:solidFill>
            <a:prstDash val="solid"/>
            <a:headEnd type="none" w="med" len="med"/>
            <a:tailEnd type="none" w="med" len="med"/>
          </a:ln>
        </p:spPr>
      </p:sp>
      <p:sp>
        <p:nvSpPr>
          <p:cNvPr id="3084" name="Line 27"/>
          <p:cNvSpPr/>
          <p:nvPr userDrawn="1"/>
        </p:nvSpPr>
        <p:spPr>
          <a:xfrm>
            <a:off x="0" y="2590800"/>
            <a:ext cx="9144000" cy="0"/>
          </a:xfrm>
          <a:prstGeom prst="line">
            <a:avLst/>
          </a:prstGeom>
          <a:ln w="38100" cap="flat" cmpd="sng">
            <a:solidFill>
              <a:srgbClr val="FFFFFF"/>
            </a:solidFill>
            <a:prstDash val="solid"/>
            <a:headEnd type="none" w="med" len="med"/>
            <a:tailEnd type="none" w="med" len="med"/>
          </a:ln>
        </p:spPr>
      </p:sp>
      <p:sp>
        <p:nvSpPr>
          <p:cNvPr id="2061" name="Rectangle 29"/>
          <p:cNvSpPr>
            <a:spLocks noChangeArrowheads="1"/>
          </p:cNvSpPr>
          <p:nvPr/>
        </p:nvSpPr>
        <p:spPr bwMode="auto">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62"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3087" name="Picture 31"/>
          <p:cNvPicPr>
            <a:picLocks noChangeAspect="1"/>
          </p:cNvPicPr>
          <p:nvPr userDrawn="1"/>
        </p:nvPicPr>
        <p:blipFill>
          <a:blip r:embed="rId20"/>
          <a:stretch>
            <a:fillRect/>
          </a:stretch>
        </p:blipFill>
        <p:spPr>
          <a:xfrm>
            <a:off x="1905000" y="1219200"/>
            <a:ext cx="5562600" cy="992188"/>
          </a:xfrm>
          <a:prstGeom prst="rect">
            <a:avLst/>
          </a:prstGeom>
          <a:noFill/>
          <a:ln w="9525">
            <a:noFill/>
          </a:ln>
        </p:spPr>
      </p:pic>
      <p:sp>
        <p:nvSpPr>
          <p:cNvPr id="3088" name="Line 34"/>
          <p:cNvSpPr/>
          <p:nvPr userDrawn="1"/>
        </p:nvSpPr>
        <p:spPr>
          <a:xfrm>
            <a:off x="0" y="2590800"/>
            <a:ext cx="9144000" cy="0"/>
          </a:xfrm>
          <a:prstGeom prst="line">
            <a:avLst/>
          </a:prstGeom>
          <a:ln w="38100" cap="flat" cmpd="sng">
            <a:solidFill>
              <a:srgbClr val="FFFFFF"/>
            </a:solidFill>
            <a:prstDash val="solid"/>
            <a:headEnd type="none" w="med" len="med"/>
            <a:tailEnd type="none" w="med" len="med"/>
          </a:ln>
        </p:spPr>
      </p:sp>
      <p:sp>
        <p:nvSpPr>
          <p:cNvPr id="3089" name="Rectangle 3"/>
          <p:cNvSpPr>
            <a:spLocks noGrp="1"/>
          </p:cNvSpPr>
          <p:nvPr>
            <p:ph type="body" idx="1"/>
          </p:nvPr>
        </p:nvSpPr>
        <p:spPr>
          <a:xfrm>
            <a:off x="990600" y="838200"/>
            <a:ext cx="8001000" cy="5181600"/>
          </a:xfrm>
          <a:prstGeom prst="rect">
            <a:avLst/>
          </a:prstGeom>
          <a:noFill/>
          <a:ln w="9525">
            <a:noFill/>
          </a:ln>
        </p:spPr>
        <p:txBody>
          <a:bodyPr/>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3090" name="Rectangle 2"/>
          <p:cNvSpPr>
            <a:spLocks noGrp="1"/>
          </p:cNvSpPr>
          <p:nvPr>
            <p:ph type="title"/>
          </p:nvPr>
        </p:nvSpPr>
        <p:spPr>
          <a:xfrm>
            <a:off x="1066800" y="152400"/>
            <a:ext cx="6096000" cy="381000"/>
          </a:xfrm>
          <a:prstGeom prst="rect">
            <a:avLst/>
          </a:prstGeom>
          <a:noFill/>
          <a:ln w="9525">
            <a:noFill/>
          </a:ln>
        </p:spPr>
        <p:txBody>
          <a:bodyPr anchor="ctr"/>
          <a:lstStyle/>
          <a:p>
            <a:pPr lvl="0"/>
            <a:r>
              <a:rPr lang="zh-CN" altLang="zh-CN" dirty="0"/>
              <a:t>单击此处编辑母版标题样式</a:t>
            </a:r>
            <a:endParaRPr lang="zh-CN" altLang="zh-CN" dirty="0"/>
          </a:p>
        </p:txBody>
      </p:sp>
      <p:sp>
        <p:nvSpPr>
          <p:cNvPr id="2067"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4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68"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69"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lgn="r" eaLnBrk="1" hangingPunct="1">
              <a:buChar char="•"/>
            </a:pPr>
            <a:fld id="{9A0DB2DC-4C9A-4742-B13C-FB6460FD3503}" type="slidenum">
              <a:rPr lang="en-US" altLang="zh-CN" sz="1400" dirty="0"/>
            </a:fld>
            <a:endParaRPr lang="en-US" altLang="zh-CN" sz="1400"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wipe(up)">
                                      <p:cBhvr>
                                        <p:cTn id="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2pPr>
      <a:lvl3pPr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3pPr>
      <a:lvl4pPr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4pPr>
      <a:lvl5pPr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5pPr>
      <a:lvl6pPr marL="457200"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6pPr>
      <a:lvl7pPr marL="914400"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7pPr>
      <a:lvl8pPr marL="1371600"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8pPr>
      <a:lvl9pPr marL="1828800"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4"/>
          <p:cNvSpPr>
            <a:spLocks noGrp="1"/>
          </p:cNvSpPr>
          <p:nvPr>
            <p:ph type="title"/>
          </p:nvPr>
        </p:nvSpPr>
        <p:spPr>
          <a:xfrm>
            <a:off x="6577013" y="104775"/>
            <a:ext cx="2300287" cy="685800"/>
          </a:xfrm>
          <a:prstGeom prst="rect">
            <a:avLst/>
          </a:prstGeom>
          <a:noFill/>
          <a:ln w="9525">
            <a:noFill/>
          </a:ln>
        </p:spPr>
        <p:txBody>
          <a:bodyPr anchor="ctr"/>
          <a:lstStyle/>
          <a:p>
            <a:pPr lvl="0"/>
            <a:r>
              <a:rPr lang="zh-CN" altLang="en-US" dirty="0"/>
              <a:t>母版标题</a:t>
            </a:r>
            <a:endParaRPr lang="zh-CN" altLang="en-US" dirty="0"/>
          </a:p>
        </p:txBody>
      </p:sp>
      <p:sp>
        <p:nvSpPr>
          <p:cNvPr id="4099" name="Rectangle 5"/>
          <p:cNvSpPr>
            <a:spLocks noGrp="1"/>
          </p:cNvSpPr>
          <p:nvPr>
            <p:ph type="body" idx="1"/>
          </p:nvPr>
        </p:nvSpPr>
        <p:spPr>
          <a:xfrm>
            <a:off x="450850" y="931545"/>
            <a:ext cx="8112125" cy="5164455"/>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01" name="Rectangle 2"/>
          <p:cNvSpPr/>
          <p:nvPr userDrawn="1"/>
        </p:nvSpPr>
        <p:spPr>
          <a:xfrm>
            <a:off x="8408988" y="6453188"/>
            <a:ext cx="735012" cy="241300"/>
          </a:xfrm>
          <a:prstGeom prst="rect">
            <a:avLst/>
          </a:prstGeom>
          <a:noFill/>
          <a:ln w="9525">
            <a:noFill/>
          </a:ln>
        </p:spPr>
        <p:txBody>
          <a:bodyPr wrap="none" lIns="90488" tIns="44450" rIns="90488" bIns="44450">
            <a:spAutoFit/>
          </a:bodyPr>
          <a:lstStyle/>
          <a:p>
            <a:pPr lvl="0" algn="r"/>
            <a:r>
              <a:rPr lang="zh-CN" altLang="en-US" sz="1000" dirty="0">
                <a:solidFill>
                  <a:srgbClr val="000000"/>
                </a:solidFill>
                <a:latin typeface="FuturaA Md BT" charset="0"/>
                <a:ea typeface="宋体" panose="02010600030101010101" pitchFamily="2" charset="-122"/>
              </a:rPr>
              <a:t>  </a:t>
            </a:r>
            <a:r>
              <a:rPr lang="en-US" altLang="zh-CN" sz="1000" dirty="0">
                <a:solidFill>
                  <a:srgbClr val="000000"/>
                </a:solidFill>
                <a:latin typeface="FuturaA Md BT" charset="0"/>
                <a:ea typeface="宋体" panose="02010600030101010101" pitchFamily="2" charset="-122"/>
              </a:rPr>
              <a:t>Page </a:t>
            </a:r>
            <a:fld id="{9A0DB2DC-4C9A-4742-B13C-FB6460FD3503}" type="slidenum">
              <a:rPr lang="en-US" altLang="zh-CN" sz="1000" dirty="0">
                <a:solidFill>
                  <a:srgbClr val="000000"/>
                </a:solidFill>
                <a:latin typeface="FuturaA Md BT" charset="0"/>
                <a:ea typeface="宋体" panose="02010600030101010101" pitchFamily="2" charset="-122"/>
              </a:rPr>
            </a:fld>
            <a:endParaRPr lang="en-US" altLang="zh-CN" sz="1000" dirty="0">
              <a:solidFill>
                <a:srgbClr val="000000"/>
              </a:solidFill>
              <a:latin typeface="FuturaA Md BT" charset="0"/>
              <a:ea typeface="宋体" panose="02010600030101010101" pitchFamily="2" charset="-122"/>
            </a:endParaRPr>
          </a:p>
        </p:txBody>
      </p:sp>
      <p:sp>
        <p:nvSpPr>
          <p:cNvPr id="4102" name="Line 4"/>
          <p:cNvSpPr/>
          <p:nvPr userDrawn="1"/>
        </p:nvSpPr>
        <p:spPr>
          <a:xfrm>
            <a:off x="179388" y="765175"/>
            <a:ext cx="8713787" cy="0"/>
          </a:xfrm>
          <a:prstGeom prst="line">
            <a:avLst/>
          </a:prstGeom>
          <a:ln w="25400" cap="flat" cmpd="sng">
            <a:solidFill>
              <a:schemeClr val="tx2"/>
            </a:solidFill>
            <a:prstDash val="solid"/>
            <a:headEnd type="none" w="sm" len="sm"/>
            <a:tailEnd type="none" w="sm" len="sm"/>
          </a:ln>
        </p:spPr>
      </p:sp>
      <p:sp>
        <p:nvSpPr>
          <p:cNvPr id="1031" name="Rectangle 5"/>
          <p:cNvSpPr>
            <a:spLocks noChangeArrowheads="1"/>
          </p:cNvSpPr>
          <p:nvPr/>
        </p:nvSpPr>
        <p:spPr bwMode="auto">
          <a:xfrm>
            <a:off x="0" y="6237288"/>
            <a:ext cx="91440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1pPr>
            <a:lvl2pPr marL="742950" indent="-285750">
              <a:spcBef>
                <a:spcPct val="20000"/>
              </a:spcBef>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2pPr>
            <a:lvl3pPr marL="1143000" indent="-228600">
              <a:spcBef>
                <a:spcPct val="20000"/>
              </a:spcBef>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3pPr>
            <a:lvl4pPr marL="1600200" indent="-228600">
              <a:spcBef>
                <a:spcPct val="20000"/>
              </a:spcBef>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4pPr>
            <a:lvl5pPr marL="2057400" indent="-228600">
              <a:spcBef>
                <a:spcPct val="20000"/>
              </a:spcBef>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436ACB"/>
                </a:solidFill>
                <a:effectLst/>
                <a:uLnTx/>
                <a:uFillTx/>
                <a:latin typeface="Arial" panose="020B0604020202020204" pitchFamily="34" charset="0"/>
                <a:ea typeface="隶书" panose="02010509060101010101" pitchFamily="49" charset="-122"/>
                <a:cs typeface="+mn-cs"/>
              </a:rPr>
              <a:t>      </a:t>
            </a:r>
            <a:endParaRPr kumimoji="0" lang="zh-CN" altLang="en-US" sz="2400" b="1" i="0" u="none" strike="noStrike" kern="1200" cap="none" spc="0" normalizeH="0" baseline="0" noProof="0">
              <a:ln>
                <a:noFill/>
              </a:ln>
              <a:solidFill>
                <a:srgbClr val="000000"/>
              </a:solidFill>
              <a:effectLst/>
              <a:uLnTx/>
              <a:uFillTx/>
              <a:latin typeface="FuturaA Md BT" charset="0"/>
              <a:ea typeface="隶书" panose="02010509060101010101" pitchFamily="49" charset="-122"/>
              <a:cs typeface="+mn-cs"/>
            </a:endParaRPr>
          </a:p>
        </p:txBody>
      </p:sp>
      <p:pic>
        <p:nvPicPr>
          <p:cNvPr id="4104" name="Picture 10" descr="logo"/>
          <p:cNvPicPr>
            <a:picLocks noChangeAspect="1"/>
          </p:cNvPicPr>
          <p:nvPr userDrawn="1"/>
        </p:nvPicPr>
        <p:blipFill>
          <a:blip r:embed="rId12"/>
          <a:stretch>
            <a:fillRect/>
          </a:stretch>
        </p:blipFill>
        <p:spPr>
          <a:xfrm>
            <a:off x="144463" y="115888"/>
            <a:ext cx="2698750" cy="5048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r" rtl="0" eaLnBrk="0" fontAlgn="base" hangingPunct="0">
        <a:spcBef>
          <a:spcPct val="0"/>
        </a:spcBef>
        <a:spcAft>
          <a:spcPct val="0"/>
        </a:spcAft>
        <a:defRPr kumimoji="1" sz="3600" kern="1200">
          <a:solidFill>
            <a:schemeClr val="tx1"/>
          </a:solidFill>
          <a:latin typeface="+mj-lt"/>
          <a:ea typeface="+mj-ea"/>
          <a:cs typeface="+mj-cs"/>
        </a:defRPr>
      </a:lvl1pPr>
      <a:lvl2pPr algn="r" rtl="0" eaLnBrk="0" fontAlgn="base" hangingPunct="0">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2pPr>
      <a:lvl3pPr algn="r" rtl="0" eaLnBrk="0" fontAlgn="base" hangingPunct="0">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3pPr>
      <a:lvl4pPr algn="r" rtl="0" eaLnBrk="0" fontAlgn="base" hangingPunct="0">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4pPr>
      <a:lvl5pPr algn="r" rtl="0" eaLnBrk="0" fontAlgn="base" hangingPunct="0">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5pPr>
      <a:lvl6pPr marL="457200" algn="r" rtl="0" fontAlgn="base">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6pPr>
      <a:lvl7pPr marL="914400" algn="r" rtl="0" fontAlgn="base">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7pPr>
      <a:lvl8pPr marL="1371600" algn="r" rtl="0" fontAlgn="base">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8pPr>
      <a:lvl9pPr marL="1828800" algn="r" rtl="0" fontAlgn="base">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lnSpc>
          <a:spcPct val="110000"/>
        </a:lnSpc>
        <a:spcBef>
          <a:spcPct val="40000"/>
        </a:spcBef>
        <a:spcAft>
          <a:spcPct val="10000"/>
        </a:spcAft>
        <a:buFont typeface="Wingdings" panose="05000000000000000000" pitchFamily="2" charset="2"/>
        <a:buChar char="Ø"/>
        <a:defRPr kumimoji="1" sz="2800" kern="1200">
          <a:solidFill>
            <a:srgbClr val="000066"/>
          </a:solidFill>
          <a:latin typeface="+mn-lt"/>
          <a:ea typeface="+mn-ea"/>
          <a:cs typeface="+mn-cs"/>
        </a:defRPr>
      </a:lvl1pPr>
      <a:lvl2pPr marL="742950" indent="-285750" algn="l" rtl="0" eaLnBrk="0" fontAlgn="base" hangingPunct="0">
        <a:spcBef>
          <a:spcPct val="30000"/>
        </a:spcBef>
        <a:spcAft>
          <a:spcPct val="0"/>
        </a:spcAft>
        <a:buFont typeface="Wingdings" panose="05000000000000000000" pitchFamily="2" charset="2"/>
        <a:buChar char="q"/>
        <a:defRPr kumimoji="1" sz="2400" kern="1200">
          <a:solidFill>
            <a:srgbClr val="336699"/>
          </a:solidFill>
          <a:latin typeface="+mn-lt"/>
          <a:ea typeface="+mn-ea"/>
          <a:cs typeface="+mn-cs"/>
        </a:defRPr>
      </a:lvl2pPr>
      <a:lvl3pPr marL="1143000" indent="-228600" algn="l" rtl="0" eaLnBrk="0" fontAlgn="base" hangingPunct="0">
        <a:spcBef>
          <a:spcPct val="20000"/>
        </a:spcBef>
        <a:spcAft>
          <a:spcPct val="0"/>
        </a:spcAft>
        <a:buFont typeface="Wingdings" panose="05000000000000000000" pitchFamily="2" charset="2"/>
        <a:buChar char="§"/>
        <a:defRPr kumimoji="1" sz="2000" kern="1200">
          <a:solidFill>
            <a:schemeClr val="accent2"/>
          </a:solidFill>
          <a:latin typeface="+mn-lt"/>
          <a:ea typeface="+mn-ea"/>
          <a:cs typeface="+mn-cs"/>
        </a:defRPr>
      </a:lvl3pPr>
      <a:lvl4pPr marL="1600200" indent="-228600" algn="l" rtl="0" eaLnBrk="0" fontAlgn="base" hangingPunct="0">
        <a:spcBef>
          <a:spcPct val="20000"/>
        </a:spcBef>
        <a:spcAft>
          <a:spcPct val="0"/>
        </a:spcAft>
        <a:buChar char="–"/>
        <a:defRPr kumimoji="1" sz="1600" kern="1200">
          <a:solidFill>
            <a:srgbClr val="000066"/>
          </a:solidFill>
          <a:latin typeface="+mn-lt"/>
          <a:ea typeface="+mn-ea"/>
          <a:cs typeface="+mn-cs"/>
        </a:defRPr>
      </a:lvl4pPr>
      <a:lvl5pPr marL="2057400" indent="-228600" algn="l" rtl="0" eaLnBrk="0" fontAlgn="base" hangingPunct="0">
        <a:spcBef>
          <a:spcPct val="20000"/>
        </a:spcBef>
        <a:spcAft>
          <a:spcPct val="0"/>
        </a:spcAft>
        <a:defRPr kumimoji="1" sz="1400"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35.xml"/><Relationship Id="rId2" Type="http://schemas.openxmlformats.org/officeDocument/2006/relationships/image" Target="../media/image21.wmf"/><Relationship Id="rId1"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35.xml"/><Relationship Id="rId5" Type="http://schemas.openxmlformats.org/officeDocument/2006/relationships/themeOverride" Target="../theme/themeOverride2.xml"/><Relationship Id="rId4" Type="http://schemas.openxmlformats.org/officeDocument/2006/relationships/image" Target="../media/image23.wmf"/><Relationship Id="rId3" Type="http://schemas.openxmlformats.org/officeDocument/2006/relationships/oleObject" Target="../embeddings/oleObject6.bin"/><Relationship Id="rId2" Type="http://schemas.openxmlformats.org/officeDocument/2006/relationships/image" Target="../media/image22.wmf"/><Relationship Id="rId1"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7" Type="http://schemas.openxmlformats.org/officeDocument/2006/relationships/vmlDrawing" Target="../drawings/vmlDrawing5.vml"/><Relationship Id="rId6" Type="http://schemas.openxmlformats.org/officeDocument/2006/relationships/slideLayout" Target="../slideLayouts/slideLayout35.xml"/><Relationship Id="rId5" Type="http://schemas.openxmlformats.org/officeDocument/2006/relationships/themeOverride" Target="../theme/themeOverride3.xml"/><Relationship Id="rId4" Type="http://schemas.openxmlformats.org/officeDocument/2006/relationships/image" Target="../media/image25.wmf"/><Relationship Id="rId3" Type="http://schemas.openxmlformats.org/officeDocument/2006/relationships/oleObject" Target="../embeddings/oleObject8.bin"/><Relationship Id="rId2" Type="http://schemas.openxmlformats.org/officeDocument/2006/relationships/image" Target="../media/image24.wmf"/><Relationship Id="rId1"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6.vml"/><Relationship Id="rId5" Type="http://schemas.openxmlformats.org/officeDocument/2006/relationships/slideLayout" Target="../slideLayouts/slideLayout35.xml"/><Relationship Id="rId4" Type="http://schemas.openxmlformats.org/officeDocument/2006/relationships/image" Target="../media/image27.wmf"/><Relationship Id="rId3" Type="http://schemas.openxmlformats.org/officeDocument/2006/relationships/oleObject" Target="../embeddings/oleObject10.bin"/><Relationship Id="rId2" Type="http://schemas.openxmlformats.org/officeDocument/2006/relationships/image" Target="../media/image26.wmf"/><Relationship Id="rId1"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9" Type="http://schemas.openxmlformats.org/officeDocument/2006/relationships/vmlDrawing" Target="../drawings/vmlDrawing7.vml"/><Relationship Id="rId8" Type="http://schemas.openxmlformats.org/officeDocument/2006/relationships/slideLayout" Target="../slideLayouts/slideLayout35.xml"/><Relationship Id="rId7" Type="http://schemas.openxmlformats.org/officeDocument/2006/relationships/themeOverride" Target="../theme/themeOverride4.xml"/><Relationship Id="rId6" Type="http://schemas.openxmlformats.org/officeDocument/2006/relationships/image" Target="../media/image30.wmf"/><Relationship Id="rId5" Type="http://schemas.openxmlformats.org/officeDocument/2006/relationships/oleObject" Target="../embeddings/oleObject13.bin"/><Relationship Id="rId4" Type="http://schemas.openxmlformats.org/officeDocument/2006/relationships/image" Target="../media/image29.wmf"/><Relationship Id="rId3" Type="http://schemas.openxmlformats.org/officeDocument/2006/relationships/oleObject" Target="../embeddings/oleObject12.bin"/><Relationship Id="rId2" Type="http://schemas.openxmlformats.org/officeDocument/2006/relationships/image" Target="../media/image28.wmf"/><Relationship Id="rId1"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35.xml"/><Relationship Id="rId3" Type="http://schemas.openxmlformats.org/officeDocument/2006/relationships/themeOverride" Target="../theme/themeOverride5.xml"/><Relationship Id="rId2" Type="http://schemas.openxmlformats.org/officeDocument/2006/relationships/image" Target="../media/image31.wmf"/><Relationship Id="rId1"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19.bin"/><Relationship Id="rId8" Type="http://schemas.openxmlformats.org/officeDocument/2006/relationships/image" Target="../media/image35.wmf"/><Relationship Id="rId7" Type="http://schemas.openxmlformats.org/officeDocument/2006/relationships/oleObject" Target="../embeddings/oleObject18.bin"/><Relationship Id="rId6" Type="http://schemas.openxmlformats.org/officeDocument/2006/relationships/image" Target="../media/image34.wmf"/><Relationship Id="rId51" Type="http://schemas.openxmlformats.org/officeDocument/2006/relationships/notesSlide" Target="../notesSlides/notesSlide6.xml"/><Relationship Id="rId50" Type="http://schemas.openxmlformats.org/officeDocument/2006/relationships/vmlDrawing" Target="../drawings/vmlDrawing9.vml"/><Relationship Id="rId5" Type="http://schemas.openxmlformats.org/officeDocument/2006/relationships/oleObject" Target="../embeddings/oleObject17.bin"/><Relationship Id="rId49" Type="http://schemas.openxmlformats.org/officeDocument/2006/relationships/slideLayout" Target="../slideLayouts/slideLayout35.xml"/><Relationship Id="rId48" Type="http://schemas.openxmlformats.org/officeDocument/2006/relationships/tags" Target="../tags/tag1.xml"/><Relationship Id="rId47" Type="http://schemas.openxmlformats.org/officeDocument/2006/relationships/image" Target="../media/image54.wmf"/><Relationship Id="rId46" Type="http://schemas.openxmlformats.org/officeDocument/2006/relationships/oleObject" Target="../embeddings/oleObject38.bin"/><Relationship Id="rId45" Type="http://schemas.openxmlformats.org/officeDocument/2006/relationships/oleObject" Target="../embeddings/oleObject37.bin"/><Relationship Id="rId44" Type="http://schemas.openxmlformats.org/officeDocument/2006/relationships/image" Target="../media/image53.wmf"/><Relationship Id="rId43" Type="http://schemas.openxmlformats.org/officeDocument/2006/relationships/oleObject" Target="../embeddings/oleObject36.bin"/><Relationship Id="rId42" Type="http://schemas.openxmlformats.org/officeDocument/2006/relationships/image" Target="../media/image52.wmf"/><Relationship Id="rId41" Type="http://schemas.openxmlformats.org/officeDocument/2006/relationships/oleObject" Target="../embeddings/oleObject35.bin"/><Relationship Id="rId40" Type="http://schemas.openxmlformats.org/officeDocument/2006/relationships/image" Target="../media/image51.wmf"/><Relationship Id="rId4" Type="http://schemas.openxmlformats.org/officeDocument/2006/relationships/image" Target="../media/image33.wmf"/><Relationship Id="rId39" Type="http://schemas.openxmlformats.org/officeDocument/2006/relationships/oleObject" Target="../embeddings/oleObject34.bin"/><Relationship Id="rId38" Type="http://schemas.openxmlformats.org/officeDocument/2006/relationships/image" Target="../media/image50.wmf"/><Relationship Id="rId37" Type="http://schemas.openxmlformats.org/officeDocument/2006/relationships/oleObject" Target="../embeddings/oleObject33.bin"/><Relationship Id="rId36" Type="http://schemas.openxmlformats.org/officeDocument/2006/relationships/image" Target="../media/image49.wmf"/><Relationship Id="rId35" Type="http://schemas.openxmlformats.org/officeDocument/2006/relationships/oleObject" Target="../embeddings/oleObject32.bin"/><Relationship Id="rId34" Type="http://schemas.openxmlformats.org/officeDocument/2006/relationships/image" Target="../media/image48.wmf"/><Relationship Id="rId33" Type="http://schemas.openxmlformats.org/officeDocument/2006/relationships/oleObject" Target="../embeddings/oleObject31.bin"/><Relationship Id="rId32" Type="http://schemas.openxmlformats.org/officeDocument/2006/relationships/image" Target="../media/image47.wmf"/><Relationship Id="rId31" Type="http://schemas.openxmlformats.org/officeDocument/2006/relationships/oleObject" Target="../embeddings/oleObject30.bin"/><Relationship Id="rId30" Type="http://schemas.openxmlformats.org/officeDocument/2006/relationships/image" Target="../media/image46.wmf"/><Relationship Id="rId3" Type="http://schemas.openxmlformats.org/officeDocument/2006/relationships/oleObject" Target="../embeddings/oleObject16.bin"/><Relationship Id="rId29" Type="http://schemas.openxmlformats.org/officeDocument/2006/relationships/oleObject" Target="../embeddings/oleObject29.bin"/><Relationship Id="rId28" Type="http://schemas.openxmlformats.org/officeDocument/2006/relationships/image" Target="../media/image45.wmf"/><Relationship Id="rId27" Type="http://schemas.openxmlformats.org/officeDocument/2006/relationships/oleObject" Target="../embeddings/oleObject28.bin"/><Relationship Id="rId26" Type="http://schemas.openxmlformats.org/officeDocument/2006/relationships/image" Target="../media/image44.wmf"/><Relationship Id="rId25" Type="http://schemas.openxmlformats.org/officeDocument/2006/relationships/oleObject" Target="../embeddings/oleObject27.bin"/><Relationship Id="rId24" Type="http://schemas.openxmlformats.org/officeDocument/2006/relationships/image" Target="../media/image43.wmf"/><Relationship Id="rId23" Type="http://schemas.openxmlformats.org/officeDocument/2006/relationships/oleObject" Target="../embeddings/oleObject26.bin"/><Relationship Id="rId22" Type="http://schemas.openxmlformats.org/officeDocument/2006/relationships/image" Target="../media/image42.wmf"/><Relationship Id="rId21" Type="http://schemas.openxmlformats.org/officeDocument/2006/relationships/oleObject" Target="../embeddings/oleObject25.bin"/><Relationship Id="rId20" Type="http://schemas.openxmlformats.org/officeDocument/2006/relationships/image" Target="../media/image41.wmf"/><Relationship Id="rId2" Type="http://schemas.openxmlformats.org/officeDocument/2006/relationships/image" Target="../media/image32.wmf"/><Relationship Id="rId19" Type="http://schemas.openxmlformats.org/officeDocument/2006/relationships/oleObject" Target="../embeddings/oleObject24.bin"/><Relationship Id="rId18" Type="http://schemas.openxmlformats.org/officeDocument/2006/relationships/image" Target="../media/image40.wmf"/><Relationship Id="rId17" Type="http://schemas.openxmlformats.org/officeDocument/2006/relationships/oleObject" Target="../embeddings/oleObject23.bin"/><Relationship Id="rId16" Type="http://schemas.openxmlformats.org/officeDocument/2006/relationships/image" Target="../media/image39.wmf"/><Relationship Id="rId15" Type="http://schemas.openxmlformats.org/officeDocument/2006/relationships/oleObject" Target="../embeddings/oleObject22.bin"/><Relationship Id="rId14" Type="http://schemas.openxmlformats.org/officeDocument/2006/relationships/image" Target="../media/image38.wmf"/><Relationship Id="rId13" Type="http://schemas.openxmlformats.org/officeDocument/2006/relationships/oleObject" Target="../embeddings/oleObject21.bin"/><Relationship Id="rId12" Type="http://schemas.openxmlformats.org/officeDocument/2006/relationships/image" Target="../media/image37.wmf"/><Relationship Id="rId11" Type="http://schemas.openxmlformats.org/officeDocument/2006/relationships/oleObject" Target="../embeddings/oleObject20.bin"/><Relationship Id="rId10" Type="http://schemas.openxmlformats.org/officeDocument/2006/relationships/image" Target="../media/image36.wmf"/><Relationship Id="rId1"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35.xml"/><Relationship Id="rId4" Type="http://schemas.openxmlformats.org/officeDocument/2006/relationships/image" Target="../media/image56.wmf"/><Relationship Id="rId3" Type="http://schemas.openxmlformats.org/officeDocument/2006/relationships/oleObject" Target="../embeddings/oleObject40.bin"/><Relationship Id="rId2" Type="http://schemas.openxmlformats.org/officeDocument/2006/relationships/image" Target="../media/image55.wmf"/><Relationship Id="rId1" Type="http://schemas.openxmlformats.org/officeDocument/2006/relationships/oleObject" Target="../embeddings/oleObject39.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9" Type="http://schemas.openxmlformats.org/officeDocument/2006/relationships/themeOverride" Target="../theme/themeOverride6.xml"/><Relationship Id="rId8" Type="http://schemas.openxmlformats.org/officeDocument/2006/relationships/image" Target="../media/image60.wmf"/><Relationship Id="rId7" Type="http://schemas.openxmlformats.org/officeDocument/2006/relationships/oleObject" Target="../embeddings/oleObject44.bin"/><Relationship Id="rId6" Type="http://schemas.openxmlformats.org/officeDocument/2006/relationships/image" Target="../media/image59.wmf"/><Relationship Id="rId5" Type="http://schemas.openxmlformats.org/officeDocument/2006/relationships/oleObject" Target="../embeddings/oleObject43.bin"/><Relationship Id="rId4" Type="http://schemas.openxmlformats.org/officeDocument/2006/relationships/image" Target="../media/image58.wmf"/><Relationship Id="rId3" Type="http://schemas.openxmlformats.org/officeDocument/2006/relationships/oleObject" Target="../embeddings/oleObject42.bin"/><Relationship Id="rId2" Type="http://schemas.openxmlformats.org/officeDocument/2006/relationships/image" Target="../media/image57.wmf"/><Relationship Id="rId11" Type="http://schemas.openxmlformats.org/officeDocument/2006/relationships/vmlDrawing" Target="../drawings/vmlDrawing11.vml"/><Relationship Id="rId10" Type="http://schemas.openxmlformats.org/officeDocument/2006/relationships/slideLayout" Target="../slideLayouts/slideLayout35.xml"/><Relationship Id="rId1" Type="http://schemas.openxmlformats.org/officeDocument/2006/relationships/oleObject" Target="../embeddings/oleObject41.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49.bin"/><Relationship Id="rId8" Type="http://schemas.openxmlformats.org/officeDocument/2006/relationships/image" Target="../media/image64.wmf"/><Relationship Id="rId7" Type="http://schemas.openxmlformats.org/officeDocument/2006/relationships/oleObject" Target="../embeddings/oleObject48.bin"/><Relationship Id="rId6" Type="http://schemas.openxmlformats.org/officeDocument/2006/relationships/image" Target="../media/image63.wmf"/><Relationship Id="rId5" Type="http://schemas.openxmlformats.org/officeDocument/2006/relationships/oleObject" Target="../embeddings/oleObject47.bin"/><Relationship Id="rId4" Type="http://schemas.openxmlformats.org/officeDocument/2006/relationships/image" Target="../media/image62.wmf"/><Relationship Id="rId3" Type="http://schemas.openxmlformats.org/officeDocument/2006/relationships/oleObject" Target="../embeddings/oleObject46.bin"/><Relationship Id="rId29" Type="http://schemas.openxmlformats.org/officeDocument/2006/relationships/notesSlide" Target="../notesSlides/notesSlide8.xml"/><Relationship Id="rId28" Type="http://schemas.openxmlformats.org/officeDocument/2006/relationships/vmlDrawing" Target="../drawings/vmlDrawing12.vml"/><Relationship Id="rId27" Type="http://schemas.openxmlformats.org/officeDocument/2006/relationships/slideLayout" Target="../slideLayouts/slideLayout35.xml"/><Relationship Id="rId26" Type="http://schemas.openxmlformats.org/officeDocument/2006/relationships/image" Target="../media/image73.wmf"/><Relationship Id="rId25" Type="http://schemas.openxmlformats.org/officeDocument/2006/relationships/oleObject" Target="../embeddings/oleObject57.bin"/><Relationship Id="rId24" Type="http://schemas.openxmlformats.org/officeDocument/2006/relationships/image" Target="../media/image72.wmf"/><Relationship Id="rId23" Type="http://schemas.openxmlformats.org/officeDocument/2006/relationships/oleObject" Target="../embeddings/oleObject56.bin"/><Relationship Id="rId22" Type="http://schemas.openxmlformats.org/officeDocument/2006/relationships/image" Target="../media/image71.wmf"/><Relationship Id="rId21" Type="http://schemas.openxmlformats.org/officeDocument/2006/relationships/oleObject" Target="../embeddings/oleObject55.bin"/><Relationship Id="rId20" Type="http://schemas.openxmlformats.org/officeDocument/2006/relationships/image" Target="../media/image70.wmf"/><Relationship Id="rId2" Type="http://schemas.openxmlformats.org/officeDocument/2006/relationships/image" Target="../media/image61.wmf"/><Relationship Id="rId19" Type="http://schemas.openxmlformats.org/officeDocument/2006/relationships/oleObject" Target="../embeddings/oleObject54.bin"/><Relationship Id="rId18" Type="http://schemas.openxmlformats.org/officeDocument/2006/relationships/image" Target="../media/image69.wmf"/><Relationship Id="rId17" Type="http://schemas.openxmlformats.org/officeDocument/2006/relationships/oleObject" Target="../embeddings/oleObject53.bin"/><Relationship Id="rId16" Type="http://schemas.openxmlformats.org/officeDocument/2006/relationships/image" Target="../media/image68.wmf"/><Relationship Id="rId15" Type="http://schemas.openxmlformats.org/officeDocument/2006/relationships/oleObject" Target="../embeddings/oleObject52.bin"/><Relationship Id="rId14" Type="http://schemas.openxmlformats.org/officeDocument/2006/relationships/image" Target="../media/image67.wmf"/><Relationship Id="rId13" Type="http://schemas.openxmlformats.org/officeDocument/2006/relationships/oleObject" Target="../embeddings/oleObject51.bin"/><Relationship Id="rId12" Type="http://schemas.openxmlformats.org/officeDocument/2006/relationships/image" Target="../media/image66.wmf"/><Relationship Id="rId11" Type="http://schemas.openxmlformats.org/officeDocument/2006/relationships/oleObject" Target="../embeddings/oleObject50.bin"/><Relationship Id="rId10" Type="http://schemas.openxmlformats.org/officeDocument/2006/relationships/image" Target="../media/image65.wmf"/><Relationship Id="rId1" Type="http://schemas.openxmlformats.org/officeDocument/2006/relationships/oleObject" Target="../embeddings/oleObject45.bin"/></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vmlDrawing" Target="../drawings/vmlDrawing13.vml"/><Relationship Id="rId5" Type="http://schemas.openxmlformats.org/officeDocument/2006/relationships/slideLayout" Target="../slideLayouts/slideLayout35.xml"/><Relationship Id="rId4" Type="http://schemas.openxmlformats.org/officeDocument/2006/relationships/image" Target="../media/image75.wmf"/><Relationship Id="rId3" Type="http://schemas.openxmlformats.org/officeDocument/2006/relationships/oleObject" Target="../embeddings/oleObject59.bin"/><Relationship Id="rId2" Type="http://schemas.openxmlformats.org/officeDocument/2006/relationships/image" Target="../media/image74.wmf"/><Relationship Id="rId1" Type="http://schemas.openxmlformats.org/officeDocument/2006/relationships/oleObject" Target="../embeddings/oleObject58.bin"/></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hemeOverride" Target="../theme/themeOverride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hemeOverride" Target="../theme/themeOverr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hemeOverride" Target="../theme/themeOverride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35.xml"/><Relationship Id="rId2" Type="http://schemas.openxmlformats.org/officeDocument/2006/relationships/image" Target="../media/image18.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35.xml"/><Relationship Id="rId4" Type="http://schemas.openxmlformats.org/officeDocument/2006/relationships/image" Target="../media/image20.wmf"/><Relationship Id="rId3" Type="http://schemas.openxmlformats.org/officeDocument/2006/relationships/oleObject" Target="../embeddings/oleObject3.bin"/><Relationship Id="rId2" Type="http://schemas.openxmlformats.org/officeDocument/2006/relationships/image" Target="../media/image19.w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ctrTitle"/>
          </p:nvPr>
        </p:nvSpPr>
        <p:spPr>
          <a:xfrm>
            <a:off x="177165" y="2819400"/>
            <a:ext cx="8738235" cy="685800"/>
          </a:xfrm>
        </p:spPr>
        <p:txBody>
          <a:bodyPr vert="horz" wrap="square" lIns="91440" tIns="45720" rIns="91440" bIns="45720" anchor="ctr"/>
          <a:lstStyle>
            <a:lvl1pPr lvl="0">
              <a:defRPr kern="1200"/>
            </a:lvl1pPr>
          </a:lstStyle>
          <a:p>
            <a:pPr lvl="0" algn="ctr" eaLnBrk="1" hangingPunct="1"/>
            <a:r>
              <a:rPr lang="zh-CN" altLang="en-US" sz="3600" dirty="0">
                <a:solidFill>
                  <a:schemeClr val="bg1"/>
                </a:solidFill>
                <a:latin typeface="黑体" panose="02010609060101010101" pitchFamily="49" charset="-122"/>
                <a:ea typeface="黑体" panose="02010609060101010101" pitchFamily="49" charset="-122"/>
                <a:sym typeface="+mn-ea"/>
              </a:rPr>
              <a:t>循环码</a:t>
            </a:r>
            <a:endParaRPr lang="zh-CN" altLang="en-US" sz="3600" dirty="0">
              <a:solidFill>
                <a:schemeClr val="bg1"/>
              </a:solidFill>
              <a:latin typeface="黑体" panose="02010609060101010101" pitchFamily="49" charset="-122"/>
              <a:ea typeface="黑体" panose="02010609060101010101" pitchFamily="49" charset="-122"/>
              <a:sym typeface="+mn-ea"/>
            </a:endParaRPr>
          </a:p>
        </p:txBody>
      </p:sp>
      <p:sp>
        <p:nvSpPr>
          <p:cNvPr id="2" name="文本框 1"/>
          <p:cNvSpPr txBox="1"/>
          <p:nvPr/>
        </p:nvSpPr>
        <p:spPr>
          <a:xfrm>
            <a:off x="2305685" y="3879850"/>
            <a:ext cx="4815205" cy="1822450"/>
          </a:xfrm>
          <a:prstGeom prst="rect">
            <a:avLst/>
          </a:prstGeom>
          <a:noFill/>
        </p:spPr>
        <p:txBody>
          <a:bodyPr wrap="square" rtlCol="0">
            <a:spAutoFit/>
          </a:bodyPr>
          <a:lstStyle/>
          <a:p>
            <a:pPr algn="l">
              <a:lnSpc>
                <a:spcPts val="4500"/>
              </a:lnSpc>
            </a:pPr>
            <a:r>
              <a:rPr lang="zh-CN" altLang="en-US" sz="2800" b="1">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sym typeface="+mn-ea"/>
              </a:rPr>
              <a:t>李丽香，彭海朋</a:t>
            </a:r>
            <a:endParaRPr lang="zh-CN" altLang="en-US" sz="2400" b="1">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sym typeface="+mn-ea"/>
            </a:endParaRPr>
          </a:p>
          <a:p>
            <a:pPr algn="l">
              <a:lnSpc>
                <a:spcPts val="4500"/>
              </a:lnSpc>
            </a:pPr>
            <a:r>
              <a:rPr lang="zh-CN" altLang="en-US" sz="2400" b="1">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sym typeface="+mn-ea"/>
              </a:rPr>
              <a:t>北京邮电大学网络空间安全学院</a:t>
            </a:r>
            <a:endParaRPr lang="zh-CN" altLang="en-US" sz="2400" b="1">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sym typeface="+mn-ea"/>
            </a:endParaRPr>
          </a:p>
          <a:p>
            <a:pPr algn="l">
              <a:lnSpc>
                <a:spcPts val="4500"/>
              </a:lnSpc>
            </a:pPr>
            <a:r>
              <a:rPr lang="zh-CN" altLang="en-US" sz="2400" b="1">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sym typeface="+mn-ea"/>
              </a:rPr>
              <a:t>网络与交换技术国家重点实验室</a:t>
            </a:r>
            <a:endParaRPr lang="zh-CN" altLang="en-US" sz="2400" b="1">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生成多项式</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0" name="矩形 9"/>
          <p:cNvSpPr/>
          <p:nvPr/>
        </p:nvSpPr>
        <p:spPr>
          <a:xfrm>
            <a:off x="425450" y="1039495"/>
            <a:ext cx="8242300" cy="213487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p>
        </p:txBody>
      </p:sp>
      <p:sp>
        <p:nvSpPr>
          <p:cNvPr id="9" name="文本框 8"/>
          <p:cNvSpPr txBox="1"/>
          <p:nvPr/>
        </p:nvSpPr>
        <p:spPr>
          <a:xfrm>
            <a:off x="574675" y="1092200"/>
            <a:ext cx="8034655" cy="2009775"/>
          </a:xfrm>
          <a:prstGeom prst="rect">
            <a:avLst/>
          </a:prstGeom>
          <a:noFill/>
        </p:spPr>
        <p:txBody>
          <a:bodyPr wrap="square" rtlCol="0" anchor="t">
            <a:spAutoFit/>
          </a:bodyPr>
          <a:p>
            <a:pPr defTabSz="914400">
              <a:lnSpc>
                <a:spcPct val="130000"/>
              </a:lnSpc>
              <a:buClr>
                <a:schemeClr val="hlink"/>
              </a:buClr>
              <a:buSzPct val="65000"/>
              <a:buFont typeface="Wingdings" panose="05000000000000000000" pitchFamily="2" charset="2"/>
            </a:pPr>
            <a:r>
              <a:rPr lang="zh-CN" altLang="en-US" sz="2400" b="1" dirty="0">
                <a:solidFill>
                  <a:srgbClr val="FF0000"/>
                </a:solidFill>
                <a:latin typeface="黑体" panose="02010609060101010101" pitchFamily="49" charset="-122"/>
                <a:ea typeface="黑体" panose="02010609060101010101" pitchFamily="49" charset="-122"/>
                <a:sym typeface="+mn-ea"/>
              </a:rPr>
              <a:t>定理</a:t>
            </a:r>
            <a:r>
              <a:rPr lang="en-US" altLang="zh-CN" sz="2400" b="1">
                <a:solidFill>
                  <a:srgbClr val="FF0000"/>
                </a:solidFill>
                <a:latin typeface="Times New Roman" panose="02020603050405020304" pitchFamily="18" charset="0"/>
                <a:ea typeface="黑体" panose="02010609060101010101" pitchFamily="49" charset="-122"/>
                <a:sym typeface="+mn-ea"/>
              </a:rPr>
              <a:t>1</a:t>
            </a:r>
            <a:r>
              <a:rPr lang="zh-CN" altLang="en-US" sz="2400" b="1" dirty="0">
                <a:solidFill>
                  <a:srgbClr val="FF0000"/>
                </a:solidFill>
                <a:latin typeface="黑体" panose="02010609060101010101" pitchFamily="49" charset="-122"/>
                <a:ea typeface="黑体" panose="02010609060101010101" pitchFamily="49" charset="-122"/>
                <a:sym typeface="+mn-ea"/>
              </a:rPr>
              <a:t>：</a:t>
            </a:r>
            <a:r>
              <a:rPr lang="zh-CN" altLang="en-US" sz="2400" b="1" dirty="0">
                <a:latin typeface="黑体" panose="02010609060101010101" pitchFamily="49" charset="-122"/>
                <a:ea typeface="黑体" panose="02010609060101010101" pitchFamily="49" charset="-122"/>
                <a:sym typeface="+mn-ea"/>
              </a:rPr>
              <a:t>在</a:t>
            </a:r>
            <a:r>
              <a:rPr lang="en-US" altLang="zh-CN" sz="2400" b="1">
                <a:latin typeface="Times New Roman" panose="02020603050405020304" pitchFamily="18" charset="0"/>
                <a:ea typeface="黑体" panose="02010609060101010101" pitchFamily="49" charset="-122"/>
                <a:sym typeface="+mn-ea"/>
              </a:rPr>
              <a:t>(</a:t>
            </a:r>
            <a:r>
              <a:rPr lang="en-US" altLang="zh-CN" sz="2400" b="1" i="1" err="1">
                <a:latin typeface="Times New Roman" panose="02020603050405020304" pitchFamily="18" charset="0"/>
                <a:ea typeface="黑体" panose="02010609060101010101" pitchFamily="49" charset="-122"/>
                <a:sym typeface="+mn-ea"/>
              </a:rPr>
              <a:t>n</a:t>
            </a:r>
            <a:r>
              <a:rPr lang="en-US" altLang="zh-CN" sz="2400" b="1" err="1">
                <a:latin typeface="Times New Roman" panose="02020603050405020304" pitchFamily="18" charset="0"/>
                <a:ea typeface="黑体" panose="02010609060101010101" pitchFamily="49" charset="-122"/>
                <a:sym typeface="+mn-ea"/>
              </a:rPr>
              <a:t>,</a:t>
            </a:r>
            <a:r>
              <a:rPr lang="en-US" altLang="zh-CN" sz="2400" b="1" i="1" err="1">
                <a:latin typeface="Times New Roman" panose="02020603050405020304" pitchFamily="18" charset="0"/>
                <a:ea typeface="黑体" panose="02010609060101010101" pitchFamily="49" charset="-122"/>
                <a:sym typeface="+mn-ea"/>
              </a:rPr>
              <a:t>k</a:t>
            </a:r>
            <a:r>
              <a:rPr lang="en-US" altLang="zh-CN" sz="2400" b="1">
                <a:latin typeface="Times New Roman" panose="02020603050405020304" pitchFamily="18" charset="0"/>
                <a:ea typeface="黑体" panose="02010609060101010101" pitchFamily="49" charset="-122"/>
                <a:sym typeface="+mn-ea"/>
              </a:rPr>
              <a:t>)</a:t>
            </a:r>
            <a:r>
              <a:rPr lang="zh-CN" altLang="en-US" sz="2400" b="1" dirty="0">
                <a:latin typeface="黑体" panose="02010609060101010101" pitchFamily="49" charset="-122"/>
                <a:ea typeface="黑体" panose="02010609060101010101" pitchFamily="49" charset="-122"/>
                <a:sym typeface="+mn-ea"/>
              </a:rPr>
              <a:t>循环码</a:t>
            </a:r>
            <a:r>
              <a:rPr lang="en-US" altLang="zh-CN" sz="2400" b="1" i="1">
                <a:latin typeface="Times New Roman" panose="02020603050405020304" pitchFamily="18" charset="0"/>
                <a:ea typeface="黑体" panose="02010609060101010101" pitchFamily="49" charset="-122"/>
                <a:sym typeface="+mn-ea"/>
              </a:rPr>
              <a:t>C</a:t>
            </a:r>
            <a:r>
              <a:rPr lang="zh-CN" altLang="en-US" sz="2400" b="1" dirty="0">
                <a:latin typeface="黑体" panose="02010609060101010101" pitchFamily="49" charset="-122"/>
                <a:ea typeface="黑体" panose="02010609060101010101" pitchFamily="49" charset="-122"/>
                <a:sym typeface="+mn-ea"/>
              </a:rPr>
              <a:t>中存在且仅存在一个次数为</a:t>
            </a:r>
            <a:r>
              <a:rPr lang="en-US" altLang="zh-CN" sz="2400" b="1" i="1" err="1">
                <a:latin typeface="Times New Roman" panose="02020603050405020304" pitchFamily="18" charset="0"/>
                <a:ea typeface="黑体" panose="02010609060101010101" pitchFamily="49" charset="-122"/>
                <a:sym typeface="+mn-ea"/>
              </a:rPr>
              <a:t>n</a:t>
            </a:r>
            <a:r>
              <a:rPr lang="en-US" altLang="zh-CN" sz="2400" b="1" err="1">
                <a:latin typeface="Times New Roman" panose="02020603050405020304" pitchFamily="18" charset="0"/>
                <a:ea typeface="黑体" panose="02010609060101010101" pitchFamily="49" charset="-122"/>
                <a:sym typeface="+mn-ea"/>
              </a:rPr>
              <a:t>-</a:t>
            </a:r>
            <a:r>
              <a:rPr lang="en-US" altLang="zh-CN" sz="2400" b="1" i="1" err="1">
                <a:latin typeface="Times New Roman" panose="02020603050405020304" pitchFamily="18" charset="0"/>
                <a:ea typeface="黑体" panose="02010609060101010101" pitchFamily="49" charset="-122"/>
                <a:sym typeface="+mn-ea"/>
              </a:rPr>
              <a:t>k</a:t>
            </a:r>
            <a:r>
              <a:rPr lang="zh-CN" altLang="en-US" sz="2400" b="1" dirty="0">
                <a:latin typeface="黑体" panose="02010609060101010101" pitchFamily="49" charset="-122"/>
                <a:ea typeface="黑体" panose="02010609060101010101" pitchFamily="49" charset="-122"/>
                <a:sym typeface="+mn-ea"/>
              </a:rPr>
              <a:t>的码字多项式</a:t>
            </a:r>
            <a:r>
              <a:rPr lang="en-US" altLang="zh-CN" sz="2400" b="1" i="1" err="1">
                <a:latin typeface="Times New Roman" panose="02020603050405020304" pitchFamily="18" charset="0"/>
                <a:ea typeface="黑体" panose="02010609060101010101" pitchFamily="49" charset="-122"/>
                <a:sym typeface="+mn-ea"/>
              </a:rPr>
              <a:t>g</a:t>
            </a:r>
            <a:r>
              <a:rPr lang="en-US" altLang="zh-CN" sz="2400" b="1" err="1">
                <a:latin typeface="Times New Roman" panose="02020603050405020304" pitchFamily="18" charset="0"/>
                <a:ea typeface="黑体" panose="02010609060101010101" pitchFamily="49" charset="-122"/>
                <a:sym typeface="+mn-ea"/>
              </a:rPr>
              <a:t>(</a:t>
            </a:r>
            <a:r>
              <a:rPr lang="en-US" altLang="zh-CN" sz="2400" b="1" i="1" err="1">
                <a:latin typeface="Times New Roman" panose="02020603050405020304" pitchFamily="18" charset="0"/>
                <a:ea typeface="黑体" panose="02010609060101010101" pitchFamily="49" charset="-122"/>
                <a:sym typeface="+mn-ea"/>
              </a:rPr>
              <a:t>x</a:t>
            </a:r>
            <a:r>
              <a:rPr lang="en-US" altLang="zh-CN" sz="2400" b="1">
                <a:latin typeface="Times New Roman" panose="02020603050405020304" pitchFamily="18" charset="0"/>
                <a:ea typeface="黑体" panose="02010609060101010101" pitchFamily="49" charset="-122"/>
                <a:sym typeface="+mn-ea"/>
              </a:rPr>
              <a:t>)=</a:t>
            </a:r>
            <a:r>
              <a:rPr lang="en-US" altLang="zh-CN" sz="2400" b="1" i="1">
                <a:latin typeface="Times New Roman" panose="02020603050405020304" pitchFamily="18" charset="0"/>
                <a:ea typeface="黑体" panose="02010609060101010101" pitchFamily="49" charset="-122"/>
                <a:sym typeface="+mn-ea"/>
              </a:rPr>
              <a:t>x</a:t>
            </a:r>
            <a:r>
              <a:rPr lang="en-US" altLang="zh-CN" sz="2400" b="1" i="1" baseline="30000">
                <a:latin typeface="Times New Roman" panose="02020603050405020304" pitchFamily="18" charset="0"/>
                <a:ea typeface="黑体" panose="02010609060101010101" pitchFamily="49" charset="-122"/>
                <a:sym typeface="+mn-ea"/>
              </a:rPr>
              <a:t>n-k</a:t>
            </a:r>
            <a:r>
              <a:rPr lang="en-US" altLang="zh-CN" sz="2400" b="1">
                <a:latin typeface="Times New Roman" panose="02020603050405020304" pitchFamily="18" charset="0"/>
                <a:ea typeface="黑体" panose="02010609060101010101" pitchFamily="49" charset="-122"/>
                <a:sym typeface="+mn-ea"/>
              </a:rPr>
              <a:t>+</a:t>
            </a:r>
            <a:r>
              <a:rPr lang="en-US" altLang="zh-CN" sz="2400" b="1" i="1">
                <a:latin typeface="Times New Roman" panose="02020603050405020304" pitchFamily="18" charset="0"/>
                <a:ea typeface="黑体" panose="02010609060101010101" pitchFamily="49" charset="-122"/>
                <a:sym typeface="+mn-ea"/>
              </a:rPr>
              <a:t>g</a:t>
            </a:r>
            <a:r>
              <a:rPr lang="en-US" altLang="zh-CN" sz="2400" b="1" i="1" baseline="-25000">
                <a:latin typeface="Times New Roman" panose="02020603050405020304" pitchFamily="18" charset="0"/>
                <a:ea typeface="黑体" panose="02010609060101010101" pitchFamily="49" charset="-122"/>
                <a:sym typeface="+mn-ea"/>
              </a:rPr>
              <a:t>n-k-</a:t>
            </a:r>
            <a:r>
              <a:rPr lang="en-US" altLang="zh-CN" sz="2400" b="1" baseline="-25000">
                <a:latin typeface="Times New Roman" panose="02020603050405020304" pitchFamily="18" charset="0"/>
                <a:ea typeface="黑体" panose="02010609060101010101" pitchFamily="49" charset="-122"/>
                <a:sym typeface="+mn-ea"/>
              </a:rPr>
              <a:t>1</a:t>
            </a:r>
            <a:r>
              <a:rPr lang="en-US" altLang="zh-CN" sz="2400" b="1" i="1">
                <a:latin typeface="Times New Roman" panose="02020603050405020304" pitchFamily="18" charset="0"/>
                <a:ea typeface="黑体" panose="02010609060101010101" pitchFamily="49" charset="-122"/>
                <a:sym typeface="+mn-ea"/>
              </a:rPr>
              <a:t>x</a:t>
            </a:r>
            <a:r>
              <a:rPr lang="en-US" altLang="zh-CN" sz="2400" b="1" i="1" baseline="30000">
                <a:latin typeface="Times New Roman" panose="02020603050405020304" pitchFamily="18" charset="0"/>
                <a:ea typeface="黑体" panose="02010609060101010101" pitchFamily="49" charset="-122"/>
                <a:sym typeface="+mn-ea"/>
              </a:rPr>
              <a:t>n-k-</a:t>
            </a:r>
            <a:r>
              <a:rPr lang="en-US" altLang="zh-CN" sz="2400" b="1" baseline="30000">
                <a:latin typeface="Times New Roman" panose="02020603050405020304" pitchFamily="18" charset="0"/>
                <a:ea typeface="黑体" panose="02010609060101010101" pitchFamily="49" charset="-122"/>
                <a:sym typeface="+mn-ea"/>
              </a:rPr>
              <a:t>1</a:t>
            </a:r>
            <a:r>
              <a:rPr lang="en-US" altLang="zh-CN" sz="2400" b="1">
                <a:latin typeface="Times New Roman" panose="02020603050405020304" pitchFamily="18" charset="0"/>
                <a:ea typeface="黑体" panose="02010609060101010101" pitchFamily="49" charset="-122"/>
                <a:sym typeface="+mn-ea"/>
              </a:rPr>
              <a:t>+…+</a:t>
            </a:r>
            <a:r>
              <a:rPr lang="en-US" altLang="zh-CN" sz="2400" b="1" i="1">
                <a:latin typeface="Times New Roman" panose="02020603050405020304" pitchFamily="18" charset="0"/>
                <a:ea typeface="黑体" panose="02010609060101010101" pitchFamily="49" charset="-122"/>
                <a:sym typeface="+mn-ea"/>
              </a:rPr>
              <a:t>g</a:t>
            </a:r>
            <a:r>
              <a:rPr lang="en-US" altLang="zh-CN" sz="2400" b="1" baseline="-25000">
                <a:latin typeface="Times New Roman" panose="02020603050405020304" pitchFamily="18" charset="0"/>
                <a:ea typeface="黑体" panose="02010609060101010101" pitchFamily="49" charset="-122"/>
                <a:sym typeface="+mn-ea"/>
              </a:rPr>
              <a:t>2</a:t>
            </a:r>
            <a:r>
              <a:rPr lang="en-US" altLang="zh-CN" sz="2400" b="1" i="1">
                <a:latin typeface="Times New Roman" panose="02020603050405020304" pitchFamily="18" charset="0"/>
                <a:ea typeface="黑体" panose="02010609060101010101" pitchFamily="49" charset="-122"/>
                <a:sym typeface="+mn-ea"/>
              </a:rPr>
              <a:t>x</a:t>
            </a:r>
            <a:r>
              <a:rPr lang="en-US" altLang="zh-CN" sz="2400" b="1" baseline="30000">
                <a:latin typeface="Times New Roman" panose="02020603050405020304" pitchFamily="18" charset="0"/>
                <a:ea typeface="黑体" panose="02010609060101010101" pitchFamily="49" charset="-122"/>
                <a:sym typeface="+mn-ea"/>
              </a:rPr>
              <a:t>2</a:t>
            </a:r>
            <a:r>
              <a:rPr lang="en-US" altLang="zh-CN" sz="2400" b="1">
                <a:latin typeface="Times New Roman" panose="02020603050405020304" pitchFamily="18" charset="0"/>
                <a:ea typeface="黑体" panose="02010609060101010101" pitchFamily="49" charset="-122"/>
                <a:sym typeface="+mn-ea"/>
              </a:rPr>
              <a:t>+</a:t>
            </a:r>
            <a:r>
              <a:rPr lang="en-US" altLang="zh-CN" sz="2400" b="1" i="1">
                <a:latin typeface="Times New Roman" panose="02020603050405020304" pitchFamily="18" charset="0"/>
                <a:ea typeface="黑体" panose="02010609060101010101" pitchFamily="49" charset="-122"/>
                <a:sym typeface="+mn-ea"/>
              </a:rPr>
              <a:t>g</a:t>
            </a:r>
            <a:r>
              <a:rPr lang="en-US" altLang="zh-CN" sz="2400" b="1" baseline="-25000">
                <a:latin typeface="Times New Roman" panose="02020603050405020304" pitchFamily="18" charset="0"/>
                <a:ea typeface="黑体" panose="02010609060101010101" pitchFamily="49" charset="-122"/>
                <a:sym typeface="+mn-ea"/>
              </a:rPr>
              <a:t>1</a:t>
            </a:r>
            <a:r>
              <a:rPr lang="en-US" altLang="zh-CN" sz="2400" b="1" i="1">
                <a:latin typeface="Times New Roman" panose="02020603050405020304" pitchFamily="18" charset="0"/>
                <a:ea typeface="黑体" panose="02010609060101010101" pitchFamily="49" charset="-122"/>
                <a:sym typeface="+mn-ea"/>
              </a:rPr>
              <a:t>x</a:t>
            </a:r>
            <a:r>
              <a:rPr lang="en-US" altLang="zh-CN" sz="2400" b="1">
                <a:latin typeface="Times New Roman" panose="02020603050405020304" pitchFamily="18" charset="0"/>
                <a:ea typeface="黑体" panose="02010609060101010101" pitchFamily="49" charset="-122"/>
                <a:sym typeface="+mn-ea"/>
              </a:rPr>
              <a:t>+1</a:t>
            </a:r>
            <a:r>
              <a:rPr lang="zh-CN" altLang="en-US" sz="2400" b="1" dirty="0">
                <a:latin typeface="黑体" panose="02010609060101010101" pitchFamily="49" charset="-122"/>
                <a:ea typeface="黑体" panose="02010609060101010101" pitchFamily="49" charset="-122"/>
                <a:sym typeface="+mn-ea"/>
              </a:rPr>
              <a:t>，称为生成多项式，使得每个次数小于或等于</a:t>
            </a:r>
            <a:r>
              <a:rPr lang="en-US" altLang="zh-CN" sz="2400" b="1" i="1">
                <a:latin typeface="Times New Roman" panose="02020603050405020304" pitchFamily="18" charset="0"/>
                <a:ea typeface="黑体" panose="02010609060101010101" pitchFamily="49" charset="-122"/>
                <a:sym typeface="+mn-ea"/>
              </a:rPr>
              <a:t>n</a:t>
            </a:r>
            <a:r>
              <a:rPr lang="en-US" altLang="zh-CN" sz="2400" b="1">
                <a:latin typeface="Times New Roman" panose="02020603050405020304" pitchFamily="18" charset="0"/>
                <a:ea typeface="黑体" panose="02010609060101010101" pitchFamily="49" charset="-122"/>
                <a:sym typeface="+mn-ea"/>
              </a:rPr>
              <a:t>-1</a:t>
            </a:r>
            <a:r>
              <a:rPr lang="zh-CN" altLang="en-US" sz="2400" b="1" dirty="0">
                <a:latin typeface="黑体" panose="02010609060101010101" pitchFamily="49" charset="-122"/>
                <a:ea typeface="黑体" panose="02010609060101010101" pitchFamily="49" charset="-122"/>
                <a:sym typeface="+mn-ea"/>
              </a:rPr>
              <a:t>的二元多项式是码字多项式当且仅当此多项式是</a:t>
            </a:r>
            <a:r>
              <a:rPr lang="en-US" altLang="zh-CN" sz="2400" b="1" i="1" err="1">
                <a:latin typeface="Times New Roman" panose="02020603050405020304" pitchFamily="18" charset="0"/>
                <a:ea typeface="黑体" panose="02010609060101010101" pitchFamily="49" charset="-122"/>
                <a:sym typeface="+mn-ea"/>
              </a:rPr>
              <a:t>g</a:t>
            </a:r>
            <a:r>
              <a:rPr lang="en-US" altLang="zh-CN" sz="2400" b="1" err="1">
                <a:latin typeface="Times New Roman" panose="02020603050405020304" pitchFamily="18" charset="0"/>
                <a:ea typeface="黑体" panose="02010609060101010101" pitchFamily="49" charset="-122"/>
                <a:sym typeface="+mn-ea"/>
              </a:rPr>
              <a:t>(</a:t>
            </a:r>
            <a:r>
              <a:rPr lang="en-US" altLang="zh-CN" sz="2400" b="1" i="1" err="1">
                <a:latin typeface="Times New Roman" panose="02020603050405020304" pitchFamily="18" charset="0"/>
                <a:ea typeface="黑体" panose="02010609060101010101" pitchFamily="49" charset="-122"/>
                <a:sym typeface="+mn-ea"/>
              </a:rPr>
              <a:t>x</a:t>
            </a:r>
            <a:r>
              <a:rPr lang="en-US" altLang="zh-CN" sz="2400" b="1">
                <a:latin typeface="Times New Roman" panose="02020603050405020304" pitchFamily="18" charset="0"/>
                <a:ea typeface="黑体" panose="02010609060101010101" pitchFamily="49" charset="-122"/>
                <a:sym typeface="+mn-ea"/>
              </a:rPr>
              <a:t>)</a:t>
            </a:r>
            <a:r>
              <a:rPr lang="zh-CN" altLang="en-US" sz="2400" b="1" dirty="0">
                <a:latin typeface="黑体" panose="02010609060101010101" pitchFamily="49" charset="-122"/>
                <a:ea typeface="黑体" panose="02010609060101010101" pitchFamily="49" charset="-122"/>
                <a:sym typeface="+mn-ea"/>
              </a:rPr>
              <a:t>的倍式</a:t>
            </a:r>
            <a:r>
              <a:rPr lang="zh-CN" altLang="en-US" sz="2400" b="1" dirty="0">
                <a:latin typeface="黑体" panose="02010609060101010101" pitchFamily="49" charset="-122"/>
                <a:ea typeface="黑体" panose="02010609060101010101" pitchFamily="49" charset="-122"/>
                <a:sym typeface="+mn-ea"/>
              </a:rPr>
              <a:t>。</a:t>
            </a:r>
            <a:endParaRPr lang="zh-CN" altLang="en-US" sz="2400" b="1" dirty="0">
              <a:uFillTx/>
              <a:latin typeface="黑体" panose="02010609060101010101" pitchFamily="49" charset="-122"/>
              <a:ea typeface="黑体" panose="02010609060101010101" pitchFamily="49" charset="-122"/>
              <a:sym typeface="+mn-ea"/>
            </a:endParaRPr>
          </a:p>
        </p:txBody>
      </p:sp>
      <p:sp>
        <p:nvSpPr>
          <p:cNvPr id="3" name="文本框 2"/>
          <p:cNvSpPr txBox="1"/>
          <p:nvPr/>
        </p:nvSpPr>
        <p:spPr>
          <a:xfrm>
            <a:off x="332105" y="3403600"/>
            <a:ext cx="8545195" cy="2968625"/>
          </a:xfrm>
          <a:prstGeom prst="rect">
            <a:avLst/>
          </a:prstGeom>
          <a:noFill/>
        </p:spPr>
        <p:txBody>
          <a:bodyPr wrap="square" rtlCol="0" anchor="t">
            <a:spAutoFit/>
          </a:bodyPr>
          <a:p>
            <a:pPr indent="609600" algn="l">
              <a:lnSpc>
                <a:spcPct val="130000"/>
              </a:lnSpc>
              <a:extLst>
                <a:ext uri="{35155182-B16C-46BC-9424-99874614C6A1}">
                  <wpsdc:indentchars xmlns:wpsdc="http://www.wps.cn/officeDocument/2017/drawingmlCustomData" val="200" checksum="4158780845"/>
                </a:ext>
              </a:extLst>
            </a:pPr>
            <a:r>
              <a:rPr lang="zh-CN" altLang="en-US" sz="2400" dirty="0">
                <a:latin typeface="Times New Roman" panose="02020603050405020304" pitchFamily="18" charset="0"/>
                <a:ea typeface="黑体" panose="02010609060101010101" pitchFamily="49" charset="-122"/>
                <a:sym typeface="+mn-ea"/>
              </a:rPr>
              <a:t>根据该定理</a:t>
            </a:r>
            <a:r>
              <a:rPr lang="en-US" altLang="zh-CN" sz="2400">
                <a:latin typeface="Times New Roman" panose="02020603050405020304" pitchFamily="18" charset="0"/>
                <a:ea typeface="黑体" panose="02010609060101010101" pitchFamily="49" charset="-122"/>
                <a:sym typeface="+mn-ea"/>
              </a:rPr>
              <a:t>, </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k</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循环码的任意码字多项式可以表示为</a:t>
            </a:r>
            <a:r>
              <a:rPr lang="en-US" altLang="zh-CN" sz="2400" i="1" err="1">
                <a:latin typeface="Times New Roman" panose="02020603050405020304" pitchFamily="18" charset="0"/>
                <a:ea typeface="黑体" panose="02010609060101010101" pitchFamily="49" charset="-122"/>
                <a:sym typeface="+mn-ea"/>
              </a:rPr>
              <a:t>v</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u</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u</a:t>
            </a:r>
            <a:r>
              <a:rPr lang="en-US" altLang="zh-CN" sz="2400" i="1" baseline="-25000">
                <a:latin typeface="Times New Roman" panose="02020603050405020304" pitchFamily="18" charset="0"/>
                <a:ea typeface="黑体" panose="02010609060101010101" pitchFamily="49" charset="-122"/>
                <a:sym typeface="+mn-ea"/>
              </a:rPr>
              <a:t>k-</a:t>
            </a:r>
            <a:r>
              <a:rPr lang="en-US" altLang="zh-CN" sz="2400" baseline="-25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k-</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u</a:t>
            </a:r>
            <a:r>
              <a:rPr lang="en-US" altLang="zh-CN" sz="2400" baseline="-25000">
                <a:latin typeface="Times New Roman" panose="02020603050405020304" pitchFamily="18" charset="0"/>
                <a:ea typeface="黑体" panose="02010609060101010101" pitchFamily="49" charset="-122"/>
                <a:sym typeface="+mn-ea"/>
              </a:rPr>
              <a:t>2</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u</a:t>
            </a:r>
            <a:r>
              <a:rPr lang="en-US" altLang="zh-CN" sz="2400" baseline="-25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u</a:t>
            </a:r>
            <a:r>
              <a:rPr lang="en-US" altLang="zh-CN" sz="2400" baseline="-25000">
                <a:latin typeface="Times New Roman" panose="02020603050405020304" pitchFamily="18" charset="0"/>
                <a:ea typeface="黑体" panose="02010609060101010101" pitchFamily="49" charset="-122"/>
                <a:sym typeface="+mn-ea"/>
              </a:rPr>
              <a:t>0</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g</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a:t>
            </a:r>
            <a:r>
              <a:rPr lang="en-US" altLang="zh-CN" sz="2400" dirty="0">
                <a:latin typeface="Times New Roman" panose="02020603050405020304" pitchFamily="18" charset="0"/>
                <a:ea typeface="黑体" panose="02010609060101010101" pitchFamily="49" charset="-122"/>
                <a:sym typeface="+mn-ea"/>
              </a:rPr>
              <a:t> </a:t>
            </a:r>
            <a:endParaRPr lang="en-US" altLang="zh-CN" sz="2400" dirty="0">
              <a:latin typeface="Times New Roman" panose="02020603050405020304" pitchFamily="18" charset="0"/>
              <a:ea typeface="黑体" panose="02010609060101010101" pitchFamily="49" charset="-122"/>
              <a:sym typeface="+mn-ea"/>
            </a:endParaRPr>
          </a:p>
          <a:p>
            <a:pPr indent="609600" algn="l">
              <a:lnSpc>
                <a:spcPct val="130000"/>
              </a:lnSpc>
              <a:extLst>
                <a:ext uri="{35155182-B16C-46BC-9424-99874614C6A1}">
                  <wpsdc:indentchars xmlns:wpsdc="http://www.wps.cn/officeDocument/2017/drawingmlCustomData" val="200" checksum="4158780845"/>
                </a:ext>
              </a:extLst>
            </a:pPr>
            <a:r>
              <a:rPr lang="zh-CN" altLang="en-US" sz="2400" dirty="0">
                <a:latin typeface="Times New Roman" panose="02020603050405020304" pitchFamily="18" charset="0"/>
                <a:ea typeface="黑体" panose="02010609060101010101" pitchFamily="49" charset="-122"/>
                <a:sym typeface="+mn-ea"/>
              </a:rPr>
              <a:t>若</a:t>
            </a:r>
            <a:r>
              <a:rPr lang="en-US" altLang="zh-CN" sz="2400" i="1" err="1">
                <a:latin typeface="Times New Roman" panose="02020603050405020304" pitchFamily="18" charset="0"/>
                <a:ea typeface="黑体" panose="02010609060101010101" pitchFamily="49" charset="-122"/>
                <a:sym typeface="+mn-ea"/>
              </a:rPr>
              <a:t>u</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的系数</a:t>
            </a:r>
            <a:r>
              <a:rPr lang="en-US" altLang="zh-CN" sz="2400" i="1">
                <a:latin typeface="Times New Roman" panose="02020603050405020304" pitchFamily="18" charset="0"/>
                <a:ea typeface="黑体" panose="02010609060101010101" pitchFamily="49" charset="-122"/>
                <a:sym typeface="+mn-ea"/>
              </a:rPr>
              <a:t>u</a:t>
            </a:r>
            <a:r>
              <a:rPr lang="en-US" altLang="zh-CN" sz="2400" i="1" baseline="-25000">
                <a:latin typeface="Times New Roman" panose="02020603050405020304" pitchFamily="18" charset="0"/>
                <a:ea typeface="黑体" panose="02010609060101010101" pitchFamily="49" charset="-122"/>
                <a:sym typeface="+mn-ea"/>
              </a:rPr>
              <a:t>k-</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 … </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u</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u</a:t>
            </a:r>
            <a:r>
              <a:rPr lang="en-US" altLang="zh-CN" sz="2400" baseline="-25000">
                <a:latin typeface="Times New Roman" panose="02020603050405020304" pitchFamily="18" charset="0"/>
                <a:ea typeface="黑体" panose="02010609060101010101" pitchFamily="49" charset="-122"/>
                <a:sym typeface="+mn-ea"/>
              </a:rPr>
              <a:t>0</a:t>
            </a:r>
            <a:r>
              <a:rPr lang="en-US" altLang="zh-CN" sz="240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是待编码的</a:t>
            </a:r>
            <a:r>
              <a:rPr lang="en-US" altLang="zh-CN" sz="2400" i="1">
                <a:latin typeface="Times New Roman" panose="02020603050405020304" pitchFamily="18" charset="0"/>
                <a:ea typeface="黑体" panose="02010609060101010101" pitchFamily="49" charset="-122"/>
                <a:sym typeface="+mn-ea"/>
              </a:rPr>
              <a:t>k</a:t>
            </a:r>
            <a:r>
              <a:rPr lang="zh-CN" altLang="en-US" sz="2400" dirty="0">
                <a:latin typeface="Times New Roman" panose="02020603050405020304" pitchFamily="18" charset="0"/>
                <a:ea typeface="黑体" panose="02010609060101010101" pitchFamily="49" charset="-122"/>
                <a:sym typeface="+mn-ea"/>
              </a:rPr>
              <a:t>个信息数据</a:t>
            </a:r>
            <a:r>
              <a:rPr lang="en-US" altLang="zh-CN" sz="240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则</a:t>
            </a:r>
            <a:r>
              <a:rPr lang="en-US" altLang="zh-CN" sz="2400" i="1" err="1">
                <a:latin typeface="Times New Roman" panose="02020603050405020304" pitchFamily="18" charset="0"/>
                <a:ea typeface="黑体" panose="02010609060101010101" pitchFamily="49" charset="-122"/>
                <a:sym typeface="+mn-ea"/>
              </a:rPr>
              <a:t>v</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就是相应的</a:t>
            </a:r>
            <a:r>
              <a:rPr lang="zh-CN" altLang="en-US" sz="2400" dirty="0">
                <a:latin typeface="黑体" panose="02010609060101010101" pitchFamily="49" charset="-122"/>
                <a:ea typeface="黑体" panose="02010609060101010101" pitchFamily="49" charset="-122"/>
                <a:sym typeface="+mn-ea"/>
              </a:rPr>
              <a:t>码字多项式</a:t>
            </a:r>
            <a:r>
              <a:rPr lang="en-US" altLang="zh-CN" sz="2400">
                <a:latin typeface="Times New Roman" panose="02020603050405020304" pitchFamily="18" charset="0"/>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即用</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和</a:t>
            </a:r>
            <a:r>
              <a:rPr lang="en-US" altLang="zh-CN" sz="2400" i="1" err="1">
                <a:latin typeface="Times New Roman" panose="02020603050405020304" pitchFamily="18" charset="0"/>
                <a:ea typeface="黑体" panose="02010609060101010101" pitchFamily="49" charset="-122"/>
                <a:sym typeface="+mn-ea"/>
              </a:rPr>
              <a:t>u</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相乘就完成了编码。</a:t>
            </a:r>
            <a:endParaRPr lang="zh-CN" altLang="en-US" sz="2400" dirty="0">
              <a:latin typeface="黑体" panose="02010609060101010101" pitchFamily="49" charset="-122"/>
              <a:ea typeface="黑体" panose="02010609060101010101" pitchFamily="49" charset="-122"/>
            </a:endParaRPr>
          </a:p>
          <a:p>
            <a:pPr indent="609600" algn="l">
              <a:lnSpc>
                <a:spcPct val="130000"/>
              </a:lnSpc>
              <a:extLst>
                <a:ext uri="{35155182-B16C-46BC-9424-99874614C6A1}">
                  <wpsdc:indentchars xmlns:wpsdc="http://www.wps.cn/officeDocument/2017/drawingmlCustomData" val="200" checksum="4158780845"/>
                </a:ext>
              </a:extLst>
            </a:pPr>
            <a:r>
              <a:rPr lang="zh-CN" altLang="en-US" sz="2400" dirty="0">
                <a:latin typeface="黑体" panose="02010609060101010101" pitchFamily="49" charset="-122"/>
                <a:ea typeface="黑体" panose="02010609060101010101" pitchFamily="49" charset="-122"/>
                <a:sym typeface="+mn-ea"/>
              </a:rPr>
              <a:t>因此，一个</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n</a:t>
            </a:r>
            <a:r>
              <a:rPr lang="en-US" altLang="zh-CN" sz="2400" err="1">
                <a:latin typeface="Times New Roman" panose="02020603050405020304" pitchFamily="18" charset="0"/>
                <a:ea typeface="黑体" panose="02010609060101010101" pitchFamily="49" charset="-122"/>
                <a:sym typeface="+mn-ea"/>
              </a:rPr>
              <a:t>, </a:t>
            </a:r>
            <a:r>
              <a:rPr lang="en-US" altLang="zh-CN" sz="2400" i="1" err="1">
                <a:latin typeface="Times New Roman" panose="02020603050405020304" pitchFamily="18" charset="0"/>
                <a:ea typeface="黑体" panose="02010609060101010101" pitchFamily="49" charset="-122"/>
                <a:sym typeface="+mn-ea"/>
              </a:rPr>
              <a:t>k</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循环码就完全由次数最低的非零多项式</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决定</a:t>
            </a:r>
            <a:r>
              <a:rPr lang="en-US" altLang="zh-CN" sz="2400">
                <a:latin typeface="Times New Roman" panose="02020603050405020304" pitchFamily="18" charset="0"/>
                <a:ea typeface="黑体" panose="02010609060101010101" pitchFamily="49" charset="-122"/>
                <a:sym typeface="+mn-ea"/>
              </a:rPr>
              <a:t>, </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的次数等于一致校验位数的数目</a:t>
            </a:r>
            <a:r>
              <a:rPr lang="zh-CN" altLang="en-US" sz="2400" dirty="0">
                <a:latin typeface="Times New Roman" panose="02020603050405020304" pitchFamily="18" charset="0"/>
                <a:ea typeface="黑体" panose="02010609060101010101" pitchFamily="49" charset="-122"/>
                <a:sym typeface="+mn-ea"/>
              </a:rPr>
              <a:t>。</a:t>
            </a:r>
            <a:endParaRPr sz="2400" dirty="0">
              <a:uFillTx/>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生成多项式</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0" name="矩形 9"/>
          <p:cNvSpPr/>
          <p:nvPr/>
        </p:nvSpPr>
        <p:spPr>
          <a:xfrm>
            <a:off x="425450" y="1039495"/>
            <a:ext cx="8242300" cy="6635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p>
        </p:txBody>
      </p:sp>
      <p:sp>
        <p:nvSpPr>
          <p:cNvPr id="9" name="文本框 8"/>
          <p:cNvSpPr txBox="1"/>
          <p:nvPr/>
        </p:nvSpPr>
        <p:spPr>
          <a:xfrm>
            <a:off x="574675" y="1092200"/>
            <a:ext cx="8034655" cy="570865"/>
          </a:xfrm>
          <a:prstGeom prst="rect">
            <a:avLst/>
          </a:prstGeom>
          <a:noFill/>
        </p:spPr>
        <p:txBody>
          <a:bodyPr wrap="square" rtlCol="0" anchor="t">
            <a:spAutoFit/>
          </a:bodyPr>
          <a:p>
            <a:pPr defTabSz="914400">
              <a:lnSpc>
                <a:spcPct val="130000"/>
              </a:lnSpc>
              <a:buClr>
                <a:schemeClr val="hlink"/>
              </a:buClr>
              <a:buSzPct val="65000"/>
              <a:buFont typeface="Wingdings" panose="05000000000000000000" pitchFamily="2" charset="2"/>
            </a:pPr>
            <a:r>
              <a:rPr lang="zh-CN" altLang="en-US" sz="2400" b="1" dirty="0">
                <a:solidFill>
                  <a:srgbClr val="FF0000"/>
                </a:solidFill>
                <a:latin typeface="黑体" panose="02010609060101010101" pitchFamily="49" charset="-122"/>
                <a:ea typeface="黑体" panose="02010609060101010101" pitchFamily="49" charset="-122"/>
                <a:sym typeface="+mn-ea"/>
              </a:rPr>
              <a:t>定理</a:t>
            </a:r>
            <a:r>
              <a:rPr lang="en-US" altLang="zh-CN" sz="2400" b="1">
                <a:solidFill>
                  <a:srgbClr val="FF0000"/>
                </a:solidFill>
                <a:latin typeface="Times New Roman" panose="02020603050405020304" pitchFamily="18" charset="0"/>
                <a:ea typeface="黑体" panose="02010609060101010101" pitchFamily="49" charset="-122"/>
                <a:sym typeface="+mn-ea"/>
              </a:rPr>
              <a:t>2</a:t>
            </a:r>
            <a:r>
              <a:rPr lang="zh-CN" altLang="en-US" sz="2400" b="1" dirty="0">
                <a:solidFill>
                  <a:srgbClr val="FF0000"/>
                </a:solidFill>
                <a:latin typeface="黑体" panose="02010609060101010101" pitchFamily="49" charset="-122"/>
                <a:ea typeface="黑体" panose="02010609060101010101" pitchFamily="49" charset="-122"/>
                <a:sym typeface="+mn-ea"/>
              </a:rPr>
              <a:t>：</a:t>
            </a:r>
            <a:r>
              <a:rPr lang="en-US" altLang="zh-CN" sz="2400" b="1">
                <a:latin typeface="Times New Roman" panose="02020603050405020304" pitchFamily="18" charset="0"/>
                <a:ea typeface="黑体" panose="02010609060101010101" pitchFamily="49" charset="-122"/>
                <a:sym typeface="+mn-ea"/>
              </a:rPr>
              <a:t>(</a:t>
            </a:r>
            <a:r>
              <a:rPr lang="en-US" altLang="zh-CN" sz="2400" b="1" i="1">
                <a:latin typeface="Times New Roman" panose="02020603050405020304" pitchFamily="18" charset="0"/>
                <a:ea typeface="黑体" panose="02010609060101010101" pitchFamily="49" charset="-122"/>
                <a:sym typeface="+mn-ea"/>
              </a:rPr>
              <a:t>n</a:t>
            </a:r>
            <a:r>
              <a:rPr lang="en-US" altLang="zh-CN" sz="2400" b="1">
                <a:latin typeface="Times New Roman" panose="02020603050405020304" pitchFamily="18" charset="0"/>
                <a:ea typeface="黑体" panose="02010609060101010101" pitchFamily="49" charset="-122"/>
                <a:sym typeface="+mn-ea"/>
              </a:rPr>
              <a:t>, </a:t>
            </a:r>
            <a:r>
              <a:rPr lang="en-US" altLang="zh-CN" sz="2400" b="1" i="1">
                <a:latin typeface="Times New Roman" panose="02020603050405020304" pitchFamily="18" charset="0"/>
                <a:ea typeface="黑体" panose="02010609060101010101" pitchFamily="49" charset="-122"/>
                <a:sym typeface="+mn-ea"/>
              </a:rPr>
              <a:t>k</a:t>
            </a:r>
            <a:r>
              <a:rPr lang="en-US" altLang="zh-CN" sz="2400" b="1">
                <a:latin typeface="Times New Roman" panose="02020603050405020304" pitchFamily="18" charset="0"/>
                <a:ea typeface="黑体" panose="02010609060101010101" pitchFamily="49" charset="-122"/>
                <a:sym typeface="+mn-ea"/>
              </a:rPr>
              <a:t>)</a:t>
            </a:r>
            <a:r>
              <a:rPr lang="zh-CN" altLang="en-US" sz="2400" b="1" dirty="0">
                <a:latin typeface="黑体" panose="02010609060101010101" pitchFamily="49" charset="-122"/>
                <a:ea typeface="黑体" panose="02010609060101010101" pitchFamily="49" charset="-122"/>
                <a:sym typeface="+mn-ea"/>
              </a:rPr>
              <a:t>循环码的生成多项式</a:t>
            </a:r>
            <a:r>
              <a:rPr lang="en-US" altLang="zh-CN" sz="2400" b="1" i="1" err="1">
                <a:latin typeface="Times New Roman" panose="02020603050405020304" pitchFamily="18" charset="0"/>
                <a:ea typeface="黑体" panose="02010609060101010101" pitchFamily="49" charset="-122"/>
                <a:sym typeface="+mn-ea"/>
              </a:rPr>
              <a:t>g</a:t>
            </a:r>
            <a:r>
              <a:rPr lang="en-US" altLang="zh-CN" sz="2400" b="1" err="1">
                <a:latin typeface="Times New Roman" panose="02020603050405020304" pitchFamily="18" charset="0"/>
                <a:ea typeface="黑体" panose="02010609060101010101" pitchFamily="49" charset="-122"/>
                <a:sym typeface="+mn-ea"/>
              </a:rPr>
              <a:t>(</a:t>
            </a:r>
            <a:r>
              <a:rPr lang="en-US" altLang="zh-CN" sz="2400" b="1" i="1" err="1">
                <a:latin typeface="Times New Roman" panose="02020603050405020304" pitchFamily="18" charset="0"/>
                <a:ea typeface="黑体" panose="02010609060101010101" pitchFamily="49" charset="-122"/>
                <a:sym typeface="+mn-ea"/>
              </a:rPr>
              <a:t>x</a:t>
            </a:r>
            <a:r>
              <a:rPr lang="en-US" altLang="zh-CN" sz="2400" b="1">
                <a:latin typeface="Times New Roman" panose="02020603050405020304" pitchFamily="18" charset="0"/>
                <a:ea typeface="黑体" panose="02010609060101010101" pitchFamily="49" charset="-122"/>
                <a:sym typeface="+mn-ea"/>
              </a:rPr>
              <a:t>)</a:t>
            </a:r>
            <a:r>
              <a:rPr lang="zh-CN" altLang="en-US" sz="2400" b="1" dirty="0">
                <a:latin typeface="黑体" panose="02010609060101010101" pitchFamily="49" charset="-122"/>
                <a:ea typeface="黑体" panose="02010609060101010101" pitchFamily="49" charset="-122"/>
                <a:sym typeface="+mn-ea"/>
              </a:rPr>
              <a:t>是</a:t>
            </a:r>
            <a:r>
              <a:rPr lang="en-US" altLang="zh-CN" sz="2400" b="1" i="1">
                <a:latin typeface="Times New Roman" panose="02020603050405020304" pitchFamily="18" charset="0"/>
                <a:ea typeface="黑体" panose="02010609060101010101" pitchFamily="49" charset="-122"/>
                <a:sym typeface="+mn-ea"/>
              </a:rPr>
              <a:t>x</a:t>
            </a:r>
            <a:r>
              <a:rPr lang="en-US" altLang="zh-CN" sz="2400" b="1" i="1" baseline="30000">
                <a:latin typeface="Times New Roman" panose="02020603050405020304" pitchFamily="18" charset="0"/>
                <a:ea typeface="黑体" panose="02010609060101010101" pitchFamily="49" charset="-122"/>
                <a:sym typeface="+mn-ea"/>
              </a:rPr>
              <a:t>n</a:t>
            </a:r>
            <a:r>
              <a:rPr lang="en-US" altLang="zh-CN" sz="2400" b="1">
                <a:latin typeface="Times New Roman" panose="02020603050405020304" pitchFamily="18" charset="0"/>
                <a:ea typeface="黑体" panose="02010609060101010101" pitchFamily="49" charset="-122"/>
                <a:sym typeface="+mn-ea"/>
              </a:rPr>
              <a:t>+1</a:t>
            </a:r>
            <a:r>
              <a:rPr lang="zh-CN" altLang="en-US" sz="2400" b="1" dirty="0">
                <a:latin typeface="Times New Roman" panose="02020603050405020304" pitchFamily="18" charset="0"/>
                <a:ea typeface="黑体" panose="02010609060101010101" pitchFamily="49" charset="-122"/>
                <a:sym typeface="+mn-ea"/>
              </a:rPr>
              <a:t>的因式。</a:t>
            </a:r>
            <a:endParaRPr lang="zh-CN" altLang="en-US" sz="2400" b="1" dirty="0">
              <a:uFillTx/>
              <a:latin typeface="黑体" panose="02010609060101010101" pitchFamily="49" charset="-122"/>
              <a:ea typeface="黑体" panose="02010609060101010101" pitchFamily="49" charset="-122"/>
              <a:sym typeface="+mn-ea"/>
            </a:endParaRPr>
          </a:p>
        </p:txBody>
      </p:sp>
      <p:sp>
        <p:nvSpPr>
          <p:cNvPr id="7" name="文本框 6"/>
          <p:cNvSpPr txBox="1"/>
          <p:nvPr/>
        </p:nvSpPr>
        <p:spPr>
          <a:xfrm>
            <a:off x="324485" y="1896745"/>
            <a:ext cx="8493125" cy="2306955"/>
          </a:xfrm>
          <a:prstGeom prst="rect">
            <a:avLst/>
          </a:prstGeom>
          <a:noFill/>
        </p:spPr>
        <p:txBody>
          <a:bodyPr wrap="square" rtlCol="0" anchor="t">
            <a:spAutoFit/>
          </a:bodyPr>
          <a:p>
            <a:pPr algn="l">
              <a:lnSpc>
                <a:spcPct val="200000"/>
              </a:lnSpc>
            </a:pPr>
            <a:r>
              <a:rPr lang="zh-CN" altLang="en-US" sz="2400" b="1" dirty="0">
                <a:solidFill>
                  <a:srgbClr val="00B050"/>
                </a:solidFill>
                <a:latin typeface="黑体" panose="02010609060101010101" pitchFamily="49" charset="-122"/>
                <a:ea typeface="黑体" panose="02010609060101010101" pitchFamily="49" charset="-122"/>
                <a:sym typeface="+mn-ea"/>
              </a:rPr>
              <a:t>证明：</a:t>
            </a:r>
            <a:r>
              <a:rPr lang="zh-CN" altLang="en-US" sz="2400" dirty="0">
                <a:latin typeface="黑体" panose="02010609060101010101" pitchFamily="49" charset="-122"/>
                <a:ea typeface="黑体" panose="02010609060101010101" pitchFamily="49" charset="-122"/>
                <a:sym typeface="+mn-ea"/>
              </a:rPr>
              <a:t>根据</a:t>
            </a:r>
            <a:r>
              <a:rPr lang="en-US" altLang="zh-CN" sz="2400">
                <a:latin typeface="Times New Roman" panose="02020603050405020304" pitchFamily="18" charset="0"/>
                <a:ea typeface="黑体" panose="02010609060101010101" pitchFamily="49" charset="-122"/>
                <a:sym typeface="+mn-ea"/>
              </a:rPr>
              <a:t>PPT</a:t>
            </a:r>
            <a:r>
              <a:rPr lang="zh-CN" altLang="en-US" sz="2400" dirty="0">
                <a:latin typeface="黑体" panose="02010609060101010101" pitchFamily="49" charset="-122"/>
                <a:ea typeface="黑体" panose="02010609060101010101" pitchFamily="49" charset="-122"/>
                <a:sym typeface="+mn-ea"/>
              </a:rPr>
              <a:t>第</a:t>
            </a:r>
            <a:r>
              <a:rPr lang="en-US" altLang="zh-CN" sz="2400">
                <a:latin typeface="Times New Roman" panose="02020603050405020304" pitchFamily="18" charset="0"/>
                <a:ea typeface="黑体" panose="02010609060101010101" pitchFamily="49" charset="-122"/>
                <a:sym typeface="+mn-ea"/>
              </a:rPr>
              <a:t>5</a:t>
            </a:r>
            <a:r>
              <a:rPr lang="zh-CN" altLang="en-US" sz="2400" dirty="0">
                <a:latin typeface="黑体" panose="02010609060101010101" pitchFamily="49" charset="-122"/>
                <a:ea typeface="黑体" panose="02010609060101010101" pitchFamily="49" charset="-122"/>
                <a:sym typeface="+mn-ea"/>
              </a:rPr>
              <a:t>页的结论：码字多项式</a:t>
            </a:r>
            <a:r>
              <a:rPr lang="en-US" altLang="zh-CN" sz="2400" i="1" err="1">
                <a:latin typeface="Times New Roman" panose="02020603050405020304" pitchFamily="18" charset="0"/>
                <a:ea typeface="黑体" panose="02010609060101010101" pitchFamily="49" charset="-122"/>
                <a:sym typeface="+mn-ea"/>
              </a:rPr>
              <a:t>v</a:t>
            </a:r>
            <a:r>
              <a:rPr lang="en-US" altLang="zh-CN" sz="2400" baseline="30000" err="1">
                <a:latin typeface="Times New Roman" panose="02020603050405020304" pitchFamily="18" charset="0"/>
                <a:ea typeface="黑体" panose="02010609060101010101" pitchFamily="49" charset="-122"/>
                <a:sym typeface="+mn-ea"/>
              </a:rPr>
              <a:t>(</a:t>
            </a:r>
            <a:r>
              <a:rPr lang="en-US" altLang="zh-CN" sz="2400" i="1" baseline="30000" err="1">
                <a:latin typeface="Times New Roman" panose="02020603050405020304" pitchFamily="18" charset="0"/>
                <a:ea typeface="黑体" panose="02010609060101010101" pitchFamily="49" charset="-122"/>
                <a:sym typeface="+mn-ea"/>
              </a:rPr>
              <a:t>i</a:t>
            </a:r>
            <a:r>
              <a:rPr lang="en-US" altLang="zh-CN" sz="2400" baseline="30000" err="1">
                <a:latin typeface="Times New Roman" panose="02020603050405020304" pitchFamily="18" charset="0"/>
                <a:ea typeface="黑体" panose="02010609060101010101" pitchFamily="49" charset="-122"/>
                <a:sym typeface="+mn-ea"/>
              </a:rPr>
              <a:t>)</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就是</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i</a:t>
            </a:r>
            <a:r>
              <a:rPr lang="en-US" altLang="zh-CN" sz="2400" i="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(0)</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的余式。则</a:t>
            </a:r>
            <a:r>
              <a:rPr lang="zh-CN" altLang="en-US" sz="2400" dirty="0">
                <a:latin typeface="黑体" panose="02010609060101010101" pitchFamily="49" charset="-122"/>
                <a:ea typeface="黑体" panose="02010609060101010101" pitchFamily="49" charset="-122"/>
                <a:sym typeface="+mn-ea"/>
              </a:rPr>
              <a:t>有</a:t>
            </a:r>
            <a:r>
              <a:rPr lang="en-US" altLang="zh-CN" sz="2400" i="1" err="1">
                <a:latin typeface="Times New Roman" panose="02020603050405020304" pitchFamily="18" charset="0"/>
                <a:ea typeface="黑体" panose="02010609060101010101" pitchFamily="49" charset="-122"/>
                <a:sym typeface="+mn-ea"/>
              </a:rPr>
              <a:t>x</a:t>
            </a:r>
            <a:r>
              <a:rPr lang="en-US" altLang="zh-CN" sz="2400" i="1" baseline="30000" err="1">
                <a:latin typeface="Times New Roman" panose="02020603050405020304" pitchFamily="18" charset="0"/>
                <a:ea typeface="黑体" panose="02010609060101010101" pitchFamily="49" charset="-122"/>
                <a:sym typeface="+mn-ea"/>
              </a:rPr>
              <a:t>k</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a:latin typeface="黑体" panose="02010609060101010101" pitchFamily="49" charset="-122"/>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+g</a:t>
            </a:r>
            <a:r>
              <a:rPr lang="en-US" altLang="zh-CN" sz="2400" baseline="30000">
                <a:latin typeface="Times New Roman" panose="02020603050405020304" pitchFamily="18" charset="0"/>
                <a:ea typeface="黑体" panose="02010609060101010101" pitchFamily="49" charset="-122"/>
                <a:sym typeface="+mn-ea"/>
              </a:rPr>
              <a:t>(</a:t>
            </a:r>
            <a:r>
              <a:rPr lang="en-US" altLang="zh-CN" sz="2400" i="1" baseline="30000">
                <a:latin typeface="Times New Roman" panose="02020603050405020304" pitchFamily="18" charset="0"/>
                <a:ea typeface="黑体" panose="02010609060101010101" pitchFamily="49" charset="-122"/>
                <a:sym typeface="+mn-ea"/>
              </a:rPr>
              <a:t>k</a:t>
            </a:r>
            <a:r>
              <a:rPr lang="en-US" altLang="zh-CN" sz="2400" baseline="30000">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，而</a:t>
            </a:r>
            <a:r>
              <a:rPr lang="en-US" altLang="zh-CN" sz="2400" i="1" err="1">
                <a:latin typeface="Times New Roman" panose="02020603050405020304" pitchFamily="18" charset="0"/>
                <a:ea typeface="黑体" panose="02010609060101010101" pitchFamily="49" charset="-122"/>
                <a:sym typeface="+mn-ea"/>
              </a:rPr>
              <a:t>g</a:t>
            </a:r>
            <a:r>
              <a:rPr lang="en-US" altLang="zh-CN" sz="2400" baseline="30000" err="1">
                <a:latin typeface="Times New Roman" panose="02020603050405020304" pitchFamily="18" charset="0"/>
                <a:ea typeface="黑体" panose="02010609060101010101" pitchFamily="49" charset="-122"/>
                <a:sym typeface="+mn-ea"/>
              </a:rPr>
              <a:t>(</a:t>
            </a:r>
            <a:r>
              <a:rPr lang="en-US" altLang="zh-CN" sz="2400" i="1" baseline="30000" err="1">
                <a:latin typeface="Times New Roman" panose="02020603050405020304" pitchFamily="18" charset="0"/>
                <a:ea typeface="黑体" panose="02010609060101010101" pitchFamily="49" charset="-122"/>
                <a:sym typeface="+mn-ea"/>
              </a:rPr>
              <a:t>k</a:t>
            </a:r>
            <a:r>
              <a:rPr lang="en-US" altLang="zh-CN" sz="2400" baseline="30000" err="1">
                <a:latin typeface="Times New Roman" panose="02020603050405020304" pitchFamily="18" charset="0"/>
                <a:ea typeface="黑体" panose="02010609060101010101" pitchFamily="49" charset="-122"/>
                <a:sym typeface="+mn-ea"/>
              </a:rPr>
              <a:t>)</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是</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的</a:t>
            </a:r>
            <a:r>
              <a:rPr lang="en-US" altLang="zh-CN" sz="2400" i="1">
                <a:latin typeface="Times New Roman" panose="02020603050405020304" pitchFamily="18" charset="0"/>
                <a:ea typeface="黑体" panose="02010609060101010101" pitchFamily="49" charset="-122"/>
                <a:sym typeface="+mn-ea"/>
              </a:rPr>
              <a:t>k</a:t>
            </a:r>
            <a:r>
              <a:rPr lang="zh-CN" altLang="en-US" sz="2400" dirty="0">
                <a:latin typeface="黑体" panose="02010609060101010101" pitchFamily="49" charset="-122"/>
                <a:ea typeface="黑体" panose="02010609060101010101" pitchFamily="49" charset="-122"/>
                <a:sym typeface="+mn-ea"/>
              </a:rPr>
              <a:t>次循环移位，也是码字多项式，因此，它是</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的倍式。</a:t>
            </a:r>
            <a:endParaRPr sz="2400" dirty="0">
              <a:uFillTx/>
              <a:latin typeface="Times New Roman" panose="02020603050405020304" pitchFamily="18" charset="0"/>
              <a:ea typeface="黑体" panose="02010609060101010101" pitchFamily="49" charset="-122"/>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生成多项式</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0" name="矩形 9"/>
          <p:cNvSpPr/>
          <p:nvPr/>
        </p:nvSpPr>
        <p:spPr>
          <a:xfrm>
            <a:off x="425450" y="1039495"/>
            <a:ext cx="8242300" cy="110299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p>
        </p:txBody>
      </p:sp>
      <p:sp>
        <p:nvSpPr>
          <p:cNvPr id="9" name="文本框 8"/>
          <p:cNvSpPr txBox="1"/>
          <p:nvPr/>
        </p:nvSpPr>
        <p:spPr>
          <a:xfrm>
            <a:off x="574675" y="1092200"/>
            <a:ext cx="8034655" cy="1050290"/>
          </a:xfrm>
          <a:prstGeom prst="rect">
            <a:avLst/>
          </a:prstGeom>
          <a:noFill/>
        </p:spPr>
        <p:txBody>
          <a:bodyPr wrap="square" rtlCol="0" anchor="t">
            <a:spAutoFit/>
          </a:bodyPr>
          <a:p>
            <a:pPr defTabSz="914400">
              <a:lnSpc>
                <a:spcPct val="130000"/>
              </a:lnSpc>
              <a:buClr>
                <a:schemeClr val="hlink"/>
              </a:buClr>
              <a:buSzPct val="65000"/>
              <a:buFont typeface="Wingdings" panose="05000000000000000000" pitchFamily="2" charset="2"/>
            </a:pPr>
            <a:r>
              <a:rPr lang="zh-CN" altLang="en-US" sz="2400" b="1" dirty="0">
                <a:solidFill>
                  <a:srgbClr val="FF0000"/>
                </a:solidFill>
                <a:latin typeface="黑体" panose="02010609060101010101" pitchFamily="49" charset="-122"/>
                <a:ea typeface="黑体" panose="02010609060101010101" pitchFamily="49" charset="-122"/>
                <a:sym typeface="+mn-ea"/>
              </a:rPr>
              <a:t>定理</a:t>
            </a:r>
            <a:r>
              <a:rPr lang="en-US" altLang="zh-CN" sz="2400" b="1">
                <a:solidFill>
                  <a:srgbClr val="FF0000"/>
                </a:solidFill>
                <a:latin typeface="Times New Roman" panose="02020603050405020304" pitchFamily="18" charset="0"/>
                <a:ea typeface="黑体" panose="02010609060101010101" pitchFamily="49" charset="-122"/>
                <a:sym typeface="+mn-ea"/>
              </a:rPr>
              <a:t>3</a:t>
            </a:r>
            <a:r>
              <a:rPr lang="zh-CN" altLang="en-US" sz="2400" b="1" dirty="0">
                <a:solidFill>
                  <a:srgbClr val="FF0000"/>
                </a:solidFill>
                <a:latin typeface="黑体" panose="02010609060101010101" pitchFamily="49" charset="-122"/>
                <a:ea typeface="黑体" panose="02010609060101010101" pitchFamily="49" charset="-122"/>
                <a:sym typeface="+mn-ea"/>
              </a:rPr>
              <a:t>：</a:t>
            </a:r>
            <a:r>
              <a:rPr lang="zh-CN" altLang="en-US" sz="2400" b="1" dirty="0">
                <a:latin typeface="黑体" panose="02010609060101010101" pitchFamily="49" charset="-122"/>
                <a:ea typeface="黑体" panose="02010609060101010101" pitchFamily="49" charset="-122"/>
                <a:sym typeface="+mn-ea"/>
              </a:rPr>
              <a:t>若</a:t>
            </a:r>
            <a:r>
              <a:rPr lang="en-US" altLang="zh-CN" sz="2400" b="1" i="1" err="1">
                <a:latin typeface="Times New Roman" panose="02020603050405020304" pitchFamily="18" charset="0"/>
                <a:ea typeface="黑体" panose="02010609060101010101" pitchFamily="49" charset="-122"/>
                <a:sym typeface="+mn-ea"/>
              </a:rPr>
              <a:t>g</a:t>
            </a:r>
            <a:r>
              <a:rPr lang="en-US" altLang="zh-CN" sz="2400" b="1" err="1">
                <a:latin typeface="Times New Roman" panose="02020603050405020304" pitchFamily="18" charset="0"/>
                <a:ea typeface="黑体" panose="02010609060101010101" pitchFamily="49" charset="-122"/>
                <a:sym typeface="+mn-ea"/>
              </a:rPr>
              <a:t>(</a:t>
            </a:r>
            <a:r>
              <a:rPr lang="en-US" altLang="zh-CN" sz="2400" b="1" i="1" err="1">
                <a:latin typeface="Times New Roman" panose="02020603050405020304" pitchFamily="18" charset="0"/>
                <a:ea typeface="黑体" panose="02010609060101010101" pitchFamily="49" charset="-122"/>
                <a:sym typeface="+mn-ea"/>
              </a:rPr>
              <a:t>x</a:t>
            </a:r>
            <a:r>
              <a:rPr lang="en-US" altLang="zh-CN" sz="2400" b="1">
                <a:latin typeface="Times New Roman" panose="02020603050405020304" pitchFamily="18" charset="0"/>
                <a:ea typeface="黑体" panose="02010609060101010101" pitchFamily="49" charset="-122"/>
                <a:sym typeface="+mn-ea"/>
              </a:rPr>
              <a:t>)</a:t>
            </a:r>
            <a:r>
              <a:rPr lang="zh-CN" altLang="en-US" sz="2400" b="1" dirty="0">
                <a:latin typeface="黑体" panose="02010609060101010101" pitchFamily="49" charset="-122"/>
                <a:ea typeface="黑体" panose="02010609060101010101" pitchFamily="49" charset="-122"/>
                <a:sym typeface="+mn-ea"/>
              </a:rPr>
              <a:t>是一个</a:t>
            </a:r>
            <a:r>
              <a:rPr lang="en-US" altLang="zh-CN" sz="2400" b="1" i="1" err="1">
                <a:latin typeface="Times New Roman" panose="02020603050405020304" pitchFamily="18" charset="0"/>
                <a:ea typeface="黑体" panose="02010609060101010101" pitchFamily="49" charset="-122"/>
                <a:sym typeface="+mn-ea"/>
              </a:rPr>
              <a:t>n</a:t>
            </a:r>
            <a:r>
              <a:rPr lang="en-US" altLang="zh-CN" sz="2400" b="1" err="1">
                <a:latin typeface="Times New Roman" panose="02020603050405020304" pitchFamily="18" charset="0"/>
                <a:ea typeface="黑体" panose="02010609060101010101" pitchFamily="49" charset="-122"/>
                <a:sym typeface="+mn-ea"/>
              </a:rPr>
              <a:t>-</a:t>
            </a:r>
            <a:r>
              <a:rPr lang="en-US" altLang="zh-CN" sz="2400" b="1" i="1" err="1">
                <a:latin typeface="Times New Roman" panose="02020603050405020304" pitchFamily="18" charset="0"/>
                <a:ea typeface="黑体" panose="02010609060101010101" pitchFamily="49" charset="-122"/>
                <a:sym typeface="+mn-ea"/>
              </a:rPr>
              <a:t>k</a:t>
            </a:r>
            <a:r>
              <a:rPr lang="zh-CN" altLang="en-US" sz="2400" b="1" dirty="0">
                <a:latin typeface="黑体" panose="02010609060101010101" pitchFamily="49" charset="-122"/>
                <a:ea typeface="黑体" panose="02010609060101010101" pitchFamily="49" charset="-122"/>
                <a:sym typeface="+mn-ea"/>
              </a:rPr>
              <a:t>次多项式，并且是</a:t>
            </a:r>
            <a:r>
              <a:rPr lang="en-US" altLang="zh-CN" sz="2400" b="1" i="1">
                <a:latin typeface="Times New Roman" panose="02020603050405020304" pitchFamily="18" charset="0"/>
                <a:ea typeface="黑体" panose="02010609060101010101" pitchFamily="49" charset="-122"/>
                <a:sym typeface="+mn-ea"/>
              </a:rPr>
              <a:t>x</a:t>
            </a:r>
            <a:r>
              <a:rPr lang="en-US" altLang="zh-CN" sz="2400" b="1" i="1" baseline="30000">
                <a:latin typeface="Times New Roman" panose="02020603050405020304" pitchFamily="18" charset="0"/>
                <a:ea typeface="黑体" panose="02010609060101010101" pitchFamily="49" charset="-122"/>
                <a:sym typeface="+mn-ea"/>
              </a:rPr>
              <a:t>n</a:t>
            </a:r>
            <a:r>
              <a:rPr lang="en-US" altLang="zh-CN" sz="2400" b="1">
                <a:latin typeface="Times New Roman" panose="02020603050405020304" pitchFamily="18" charset="0"/>
                <a:ea typeface="黑体" panose="02010609060101010101" pitchFamily="49" charset="-122"/>
                <a:sym typeface="+mn-ea"/>
              </a:rPr>
              <a:t>+1</a:t>
            </a:r>
            <a:r>
              <a:rPr lang="zh-CN" altLang="en-US" sz="2400" b="1" dirty="0">
                <a:latin typeface="Times New Roman" panose="02020603050405020304" pitchFamily="18" charset="0"/>
                <a:ea typeface="黑体" panose="02010609060101010101" pitchFamily="49" charset="-122"/>
                <a:sym typeface="+mn-ea"/>
              </a:rPr>
              <a:t>的因式，则</a:t>
            </a:r>
            <a:r>
              <a:rPr lang="en-US" altLang="zh-CN" sz="2400" b="1" i="1" err="1">
                <a:latin typeface="Times New Roman" panose="02020603050405020304" pitchFamily="18" charset="0"/>
                <a:ea typeface="黑体" panose="02010609060101010101" pitchFamily="49" charset="-122"/>
                <a:sym typeface="+mn-ea"/>
              </a:rPr>
              <a:t>g</a:t>
            </a:r>
            <a:r>
              <a:rPr lang="en-US" altLang="zh-CN" sz="2400" b="1" err="1">
                <a:latin typeface="Times New Roman" panose="02020603050405020304" pitchFamily="18" charset="0"/>
                <a:ea typeface="黑体" panose="02010609060101010101" pitchFamily="49" charset="-122"/>
                <a:sym typeface="+mn-ea"/>
              </a:rPr>
              <a:t>(</a:t>
            </a:r>
            <a:r>
              <a:rPr lang="en-US" altLang="zh-CN" sz="2400" b="1" i="1" err="1">
                <a:latin typeface="Times New Roman" panose="02020603050405020304" pitchFamily="18" charset="0"/>
                <a:ea typeface="黑体" panose="02010609060101010101" pitchFamily="49" charset="-122"/>
                <a:sym typeface="+mn-ea"/>
              </a:rPr>
              <a:t>x</a:t>
            </a:r>
            <a:r>
              <a:rPr lang="en-US" altLang="zh-CN" sz="2400" b="1">
                <a:latin typeface="Times New Roman" panose="02020603050405020304" pitchFamily="18" charset="0"/>
                <a:ea typeface="黑体" panose="02010609060101010101" pitchFamily="49" charset="-122"/>
                <a:sym typeface="+mn-ea"/>
              </a:rPr>
              <a:t>)</a:t>
            </a:r>
            <a:r>
              <a:rPr lang="zh-CN" altLang="en-US" sz="2400" b="1" dirty="0">
                <a:latin typeface="Times New Roman" panose="02020603050405020304" pitchFamily="18" charset="0"/>
                <a:ea typeface="黑体" panose="02010609060101010101" pitchFamily="49" charset="-122"/>
                <a:sym typeface="+mn-ea"/>
              </a:rPr>
              <a:t>生成一个</a:t>
            </a:r>
            <a:r>
              <a:rPr lang="en-US" altLang="zh-CN" sz="2400" b="1">
                <a:latin typeface="Times New Roman" panose="02020603050405020304" pitchFamily="18" charset="0"/>
                <a:ea typeface="黑体" panose="02010609060101010101" pitchFamily="49" charset="-122"/>
                <a:sym typeface="+mn-ea"/>
              </a:rPr>
              <a:t>(</a:t>
            </a:r>
            <a:r>
              <a:rPr lang="en-US" altLang="zh-CN" sz="2400" b="1" i="1" err="1">
                <a:latin typeface="Times New Roman" panose="02020603050405020304" pitchFamily="18" charset="0"/>
                <a:ea typeface="黑体" panose="02010609060101010101" pitchFamily="49" charset="-122"/>
                <a:sym typeface="+mn-ea"/>
              </a:rPr>
              <a:t>n</a:t>
            </a:r>
            <a:r>
              <a:rPr lang="en-US" altLang="zh-CN" sz="2400" b="1" err="1">
                <a:latin typeface="Times New Roman" panose="02020603050405020304" pitchFamily="18" charset="0"/>
                <a:ea typeface="黑体" panose="02010609060101010101" pitchFamily="49" charset="-122"/>
                <a:sym typeface="+mn-ea"/>
              </a:rPr>
              <a:t>, </a:t>
            </a:r>
            <a:r>
              <a:rPr lang="en-US" altLang="zh-CN" sz="2400" b="1" i="1" err="1">
                <a:latin typeface="Times New Roman" panose="02020603050405020304" pitchFamily="18" charset="0"/>
                <a:ea typeface="黑体" panose="02010609060101010101" pitchFamily="49" charset="-122"/>
                <a:sym typeface="+mn-ea"/>
              </a:rPr>
              <a:t>k</a:t>
            </a:r>
            <a:r>
              <a:rPr lang="en-US" altLang="zh-CN" sz="2400" b="1">
                <a:latin typeface="Times New Roman" panose="02020603050405020304" pitchFamily="18" charset="0"/>
                <a:ea typeface="黑体" panose="02010609060101010101" pitchFamily="49" charset="-122"/>
                <a:sym typeface="+mn-ea"/>
              </a:rPr>
              <a:t>)</a:t>
            </a:r>
            <a:r>
              <a:rPr lang="zh-CN" altLang="en-US" sz="2400" b="1" dirty="0">
                <a:latin typeface="黑体" panose="02010609060101010101" pitchFamily="49" charset="-122"/>
                <a:ea typeface="黑体" panose="02010609060101010101" pitchFamily="49" charset="-122"/>
                <a:sym typeface="+mn-ea"/>
              </a:rPr>
              <a:t>循环码</a:t>
            </a:r>
            <a:r>
              <a:rPr lang="zh-CN" altLang="en-US" sz="2400" b="1" dirty="0">
                <a:latin typeface="Times New Roman" panose="02020603050405020304" pitchFamily="18" charset="0"/>
                <a:ea typeface="黑体" panose="02010609060101010101" pitchFamily="49" charset="-122"/>
                <a:sym typeface="+mn-ea"/>
              </a:rPr>
              <a:t>。</a:t>
            </a:r>
            <a:endParaRPr lang="zh-CN" altLang="en-US" sz="2400" b="1" dirty="0">
              <a:uFillTx/>
              <a:latin typeface="黑体" panose="02010609060101010101" pitchFamily="49" charset="-122"/>
              <a:ea typeface="黑体" panose="02010609060101010101" pitchFamily="49" charset="-122"/>
              <a:sym typeface="+mn-ea"/>
            </a:endParaRPr>
          </a:p>
        </p:txBody>
      </p:sp>
      <p:graphicFrame>
        <p:nvGraphicFramePr>
          <p:cNvPr id="4" name="对象 3">
            <a:hlinkClick r:id="" action="ppaction://ole?verb="/>
          </p:cNvPr>
          <p:cNvGraphicFramePr>
            <a:graphicFrameLocks noChangeAspect="1"/>
          </p:cNvGraphicFramePr>
          <p:nvPr/>
        </p:nvGraphicFramePr>
        <p:xfrm>
          <a:off x="457835" y="2286000"/>
          <a:ext cx="5380355" cy="4214495"/>
        </p:xfrm>
        <a:graphic>
          <a:graphicData uri="http://schemas.openxmlformats.org/presentationml/2006/ole">
            <mc:AlternateContent xmlns:mc="http://schemas.openxmlformats.org/markup-compatibility/2006">
              <mc:Choice xmlns:v="urn:schemas-microsoft-com:vml" Requires="v">
                <p:oleObj spid="_x0000_s13" name="" r:id="rId1" imgW="2578100" imgH="3886200" progId="Equation.KSEE3">
                  <p:embed/>
                </p:oleObj>
              </mc:Choice>
              <mc:Fallback>
                <p:oleObj name="" r:id="rId1" imgW="2578100" imgH="3886200" progId="Equation.KSEE3">
                  <p:embed/>
                  <p:pic>
                    <p:nvPicPr>
                      <p:cNvPr id="0" name="图片 1024"/>
                      <p:cNvPicPr/>
                      <p:nvPr/>
                    </p:nvPicPr>
                    <p:blipFill>
                      <a:blip r:embed="rId2"/>
                      <a:stretch>
                        <a:fillRect/>
                      </a:stretch>
                    </p:blipFill>
                    <p:spPr>
                      <a:xfrm>
                        <a:off x="457835" y="2286000"/>
                        <a:ext cx="5380355" cy="4214495"/>
                      </a:xfrm>
                      <a:prstGeom prst="rect">
                        <a:avLst/>
                      </a:prstGeom>
                    </p:spPr>
                  </p:pic>
                </p:oleObj>
              </mc:Fallback>
            </mc:AlternateContent>
          </a:graphicData>
        </a:graphic>
      </p:graphicFrame>
      <p:sp>
        <p:nvSpPr>
          <p:cNvPr id="5" name="文本框 4"/>
          <p:cNvSpPr txBox="1"/>
          <p:nvPr/>
        </p:nvSpPr>
        <p:spPr>
          <a:xfrm>
            <a:off x="5970270" y="2628265"/>
            <a:ext cx="2848610" cy="3415030"/>
          </a:xfrm>
          <a:prstGeom prst="rect">
            <a:avLst/>
          </a:prstGeom>
          <a:noFill/>
        </p:spPr>
        <p:txBody>
          <a:bodyPr wrap="square" rtlCol="0" anchor="t">
            <a:spAutoFit/>
          </a:bodyPr>
          <a:p>
            <a:pPr algn="l"/>
            <a:r>
              <a:rPr lang="zh-CN" altLang="en-US" sz="2400" b="1" dirty="0">
                <a:solidFill>
                  <a:srgbClr val="7030A0"/>
                </a:solidFill>
                <a:latin typeface="黑体" panose="02010609060101010101" pitchFamily="49" charset="-122"/>
                <a:ea typeface="黑体" panose="02010609060101010101" pitchFamily="49" charset="-122"/>
                <a:sym typeface="+mn-ea"/>
              </a:rPr>
              <a:t>举例：</a:t>
            </a:r>
            <a:r>
              <a:rPr lang="zh-CN" altLang="en-US" sz="2400" dirty="0">
                <a:latin typeface="黑体" panose="02010609060101010101" pitchFamily="49" charset="-122"/>
                <a:ea typeface="黑体" panose="02010609060101010101" pitchFamily="49" charset="-122"/>
                <a:sym typeface="+mn-ea"/>
              </a:rPr>
              <a:t>多项式</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7</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可以分解为</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3</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3</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，其中有两个次数为</a:t>
            </a:r>
            <a:r>
              <a:rPr lang="en-US" altLang="zh-CN" sz="2400">
                <a:latin typeface="Times New Roman" panose="02020603050405020304" pitchFamily="18" charset="0"/>
                <a:ea typeface="黑体" panose="02010609060101010101" pitchFamily="49" charset="-122"/>
                <a:sym typeface="+mn-ea"/>
              </a:rPr>
              <a:t>3</a:t>
            </a:r>
            <a:r>
              <a:rPr lang="zh-CN" altLang="en-US" sz="2400" dirty="0">
                <a:latin typeface="Times New Roman" panose="02020603050405020304" pitchFamily="18" charset="0"/>
                <a:ea typeface="黑体" panose="02010609060101010101" pitchFamily="49" charset="-122"/>
                <a:sym typeface="+mn-ea"/>
              </a:rPr>
              <a:t>的因式，都可以生成</a:t>
            </a:r>
            <a:r>
              <a:rPr lang="en-US" altLang="zh-CN" sz="2400">
                <a:latin typeface="Times New Roman" panose="02020603050405020304" pitchFamily="18" charset="0"/>
                <a:ea typeface="黑体" panose="02010609060101010101" pitchFamily="49" charset="-122"/>
                <a:sym typeface="+mn-ea"/>
              </a:rPr>
              <a:t>(7,4)</a:t>
            </a:r>
            <a:r>
              <a:rPr lang="zh-CN" altLang="en-US" sz="2400" dirty="0">
                <a:latin typeface="Times New Roman" panose="02020603050405020304" pitchFamily="18" charset="0"/>
                <a:ea typeface="黑体" panose="02010609060101010101" pitchFamily="49" charset="-122"/>
                <a:sym typeface="+mn-ea"/>
              </a:rPr>
              <a:t>循环码，左边表格的循环码是由</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3</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生成的，</a:t>
            </a:r>
            <a:r>
              <a:rPr lang="en-US" altLang="zh-CN" sz="2400" i="1" dirty="0">
                <a:latin typeface="Times New Roman" panose="02020603050405020304" pitchFamily="18" charset="0"/>
                <a:ea typeface="黑体" panose="02010609060101010101" pitchFamily="49" charset="-122"/>
                <a:sym typeface="+mn-ea"/>
              </a:rPr>
              <a:t>d</a:t>
            </a:r>
            <a:r>
              <a:rPr lang="en-US" altLang="zh-CN" sz="2400" dirty="0">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3</a:t>
            </a:r>
            <a:r>
              <a:rPr lang="zh-CN" altLang="en-US" sz="2400" dirty="0">
                <a:latin typeface="Times New Roman" panose="02020603050405020304" pitchFamily="18" charset="0"/>
                <a:ea typeface="黑体" panose="02010609060101010101" pitchFamily="49" charset="-122"/>
                <a:sym typeface="+mn-ea"/>
              </a:rPr>
              <a:t>，能纠</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个错。</a:t>
            </a:r>
            <a:endParaRPr sz="2400" dirty="0">
              <a:uFillTx/>
              <a:latin typeface="Times New Roman" panose="02020603050405020304" pitchFamily="18" charset="0"/>
              <a:ea typeface="黑体" panose="02010609060101010101" pitchFamily="49" charset="-122"/>
              <a:sym typeface="+mn-ea"/>
            </a:endParaRPr>
          </a:p>
        </p:txBody>
      </p:sp>
      <p:cxnSp>
        <p:nvCxnSpPr>
          <p:cNvPr id="3" name="直接连接符 2"/>
          <p:cNvCxnSpPr/>
          <p:nvPr/>
        </p:nvCxnSpPr>
        <p:spPr>
          <a:xfrm>
            <a:off x="2971800" y="3048000"/>
            <a:ext cx="2667000" cy="0"/>
          </a:xfrm>
          <a:prstGeom prst="line">
            <a:avLst/>
          </a:prstGeom>
          <a:noFill/>
          <a:ln w="25400">
            <a:solidFill>
              <a:srgbClr val="FF0000"/>
            </a:solidFill>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循环码的生成</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矩阵</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9" name="文本框 8"/>
          <p:cNvSpPr txBox="1"/>
          <p:nvPr/>
        </p:nvSpPr>
        <p:spPr>
          <a:xfrm>
            <a:off x="431165" y="865505"/>
            <a:ext cx="8178165" cy="2602230"/>
          </a:xfrm>
          <a:prstGeom prst="rect">
            <a:avLst/>
          </a:prstGeom>
          <a:noFill/>
        </p:spPr>
        <p:txBody>
          <a:bodyPr wrap="square" rtlCol="0" anchor="t">
            <a:spAutoFit/>
          </a:bodyPr>
          <a:p>
            <a:pPr indent="609600" defTabSz="914400">
              <a:lnSpc>
                <a:spcPct val="170000"/>
              </a:lnSpc>
              <a:buClr>
                <a:schemeClr val="hlink"/>
              </a:buClr>
              <a:buSzPct val="65000"/>
              <a:buFont typeface="Wingdings" panose="05000000000000000000" pitchFamily="2" charset="2"/>
              <a:extLst>
                <a:ext uri="{35155182-B16C-46BC-9424-99874614C6A1}">
                  <wpsdc:indentchars xmlns:wpsdc="http://www.wps.cn/officeDocument/2017/drawingmlCustomData" val="200" checksum="4158780845"/>
                </a:ext>
              </a:extLst>
            </a:pPr>
            <a:r>
              <a:rPr lang="zh-CN" altLang="en-US" sz="2400" dirty="0">
                <a:latin typeface="Times New Roman" panose="02020603050405020304" pitchFamily="18" charset="0"/>
                <a:ea typeface="黑体" panose="02010609060101010101" pitchFamily="49" charset="-122"/>
                <a:sym typeface="+mn-ea"/>
              </a:rPr>
              <a:t>考虑以                 </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为生成矩阵的</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n</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k</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循环码</a:t>
            </a:r>
            <a:r>
              <a:rPr lang="en-US" altLang="zh-CN" sz="2400" i="1">
                <a:latin typeface="Times New Roman" panose="02020603050405020304" pitchFamily="18" charset="0"/>
                <a:ea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sym typeface="+mn-ea"/>
              </a:rPr>
              <a:t>，由于</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 </a:t>
            </a:r>
            <a:r>
              <a:rPr lang="en-US" altLang="zh-CN" sz="2400" i="1" err="1">
                <a:latin typeface="Times New Roman" panose="02020603050405020304" pitchFamily="18" charset="0"/>
                <a:ea typeface="黑体" panose="02010609060101010101" pitchFamily="49" charset="-122"/>
                <a:sym typeface="+mn-ea"/>
              </a:rPr>
              <a:t>xg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 , </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k</a:t>
            </a:r>
            <a:r>
              <a:rPr lang="en-US" altLang="zh-CN" sz="2400" baseline="30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g</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张成</a:t>
            </a:r>
            <a:r>
              <a:rPr lang="en-US" altLang="zh-CN" sz="2400" i="1">
                <a:latin typeface="Times New Roman" panose="02020603050405020304" pitchFamily="18" charset="0"/>
                <a:ea typeface="黑体" panose="02010609060101010101" pitchFamily="49" charset="-122"/>
                <a:sym typeface="+mn-ea"/>
              </a:rPr>
              <a:t>C</a:t>
            </a:r>
            <a:r>
              <a:rPr lang="zh-CN" altLang="en-US" sz="2400" dirty="0">
                <a:latin typeface="Times New Roman" panose="02020603050405020304" pitchFamily="18" charset="0"/>
                <a:ea typeface="黑体" panose="02010609060101010101" pitchFamily="49" charset="-122"/>
                <a:sym typeface="+mn-ea"/>
              </a:rPr>
              <a:t>，将这</a:t>
            </a:r>
            <a:r>
              <a:rPr lang="en-US" altLang="zh-CN" sz="2400" i="1">
                <a:latin typeface="Times New Roman" panose="02020603050405020304" pitchFamily="18" charset="0"/>
                <a:ea typeface="黑体" panose="02010609060101010101" pitchFamily="49" charset="-122"/>
                <a:sym typeface="+mn-ea"/>
              </a:rPr>
              <a:t>k</a:t>
            </a:r>
            <a:r>
              <a:rPr lang="zh-CN" altLang="en-US" sz="2400" dirty="0">
                <a:latin typeface="Times New Roman" panose="02020603050405020304" pitchFamily="18" charset="0"/>
                <a:ea typeface="黑体" panose="02010609060101010101" pitchFamily="49" charset="-122"/>
                <a:sym typeface="+mn-ea"/>
              </a:rPr>
              <a:t>个多项式的</a:t>
            </a:r>
            <a:r>
              <a:rPr lang="en-US" altLang="zh-CN" sz="2400" i="1">
                <a:latin typeface="Times New Roman" panose="02020603050405020304" pitchFamily="18" charset="0"/>
                <a:ea typeface="黑体" panose="02010609060101010101" pitchFamily="49" charset="-122"/>
                <a:sym typeface="+mn-ea"/>
              </a:rPr>
              <a:t>k</a:t>
            </a:r>
            <a:r>
              <a:rPr lang="zh-CN" altLang="en-US" sz="2400" dirty="0">
                <a:latin typeface="Times New Roman" panose="02020603050405020304" pitchFamily="18" charset="0"/>
                <a:ea typeface="黑体" panose="02010609060101010101" pitchFamily="49" charset="-122"/>
                <a:sym typeface="+mn-ea"/>
              </a:rPr>
              <a:t>个</a:t>
            </a:r>
            <a:r>
              <a:rPr lang="en-US" altLang="zh-CN" sz="2400" i="1">
                <a:latin typeface="Times New Roman" panose="02020603050405020304" pitchFamily="18" charset="0"/>
                <a:ea typeface="黑体" panose="02010609060101010101" pitchFamily="49" charset="-122"/>
                <a:sym typeface="+mn-ea"/>
              </a:rPr>
              <a:t>n</a:t>
            </a:r>
            <a:r>
              <a:rPr lang="zh-CN" altLang="en-US" sz="2400" dirty="0">
                <a:latin typeface="Times New Roman" panose="02020603050405020304" pitchFamily="18" charset="0"/>
                <a:ea typeface="黑体" panose="02010609060101010101" pitchFamily="49" charset="-122"/>
                <a:sym typeface="+mn-ea"/>
              </a:rPr>
              <a:t>重做为</a:t>
            </a:r>
            <a:r>
              <a:rPr lang="en-US" altLang="zh-CN" sz="2400" i="1" err="1">
                <a:latin typeface="Times New Roman" panose="02020603050405020304" pitchFamily="18" charset="0"/>
                <a:ea typeface="黑体" panose="02010609060101010101" pitchFamily="49" charset="-122"/>
                <a:sym typeface="+mn-ea"/>
              </a:rPr>
              <a:t>k</a:t>
            </a:r>
            <a:r>
              <a:rPr lang="en-US" altLang="en-US" sz="2400" err="1">
                <a:sym typeface="+mn-ea"/>
              </a:rPr>
              <a:t>×</a:t>
            </a:r>
            <a:r>
              <a:rPr lang="en-US" altLang="zh-CN" sz="2400" i="1" err="1">
                <a:latin typeface="Times New Roman" panose="02020603050405020304" pitchFamily="18" charset="0"/>
                <a:ea typeface="黑体" panose="02010609060101010101" pitchFamily="49" charset="-122"/>
                <a:sym typeface="+mn-ea"/>
              </a:rPr>
              <a:t>n</a:t>
            </a:r>
            <a:r>
              <a:rPr lang="zh-CN" altLang="en-US" sz="2400" dirty="0">
                <a:latin typeface="Times New Roman" panose="02020603050405020304" pitchFamily="18" charset="0"/>
                <a:ea typeface="黑体" panose="02010609060101010101" pitchFamily="49" charset="-122"/>
                <a:sym typeface="+mn-ea"/>
              </a:rPr>
              <a:t>阶矩阵的行，一般选择前</a:t>
            </a:r>
            <a:r>
              <a:rPr lang="en-US" altLang="zh-CN" sz="2400" i="1">
                <a:latin typeface="Times New Roman" panose="02020603050405020304" pitchFamily="18" charset="0"/>
                <a:ea typeface="黑体" panose="02010609060101010101" pitchFamily="49" charset="-122"/>
                <a:sym typeface="+mn-ea"/>
              </a:rPr>
              <a:t>k</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位为</a:t>
            </a:r>
            <a:r>
              <a:rPr lang="en-US" altLang="zh-CN" sz="2400">
                <a:latin typeface="Times New Roman" panose="02020603050405020304" pitchFamily="18" charset="0"/>
                <a:ea typeface="黑体" panose="02010609060101010101" pitchFamily="49" charset="-122"/>
                <a:sym typeface="+mn-ea"/>
              </a:rPr>
              <a:t>0</a:t>
            </a:r>
            <a:r>
              <a:rPr lang="zh-CN" altLang="en-US" sz="2400" dirty="0">
                <a:latin typeface="Times New Roman" panose="02020603050405020304" pitchFamily="18" charset="0"/>
                <a:ea typeface="黑体" panose="02010609060101010101" pitchFamily="49" charset="-122"/>
                <a:sym typeface="+mn-ea"/>
              </a:rPr>
              <a:t>的向量作为</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，则得到</a:t>
            </a:r>
            <a:r>
              <a:rPr lang="en-US" altLang="zh-CN" sz="2400" i="1">
                <a:latin typeface="Times New Roman" panose="02020603050405020304" pitchFamily="18" charset="0"/>
                <a:ea typeface="黑体" panose="02010609060101010101" pitchFamily="49" charset="-122"/>
                <a:sym typeface="+mn-ea"/>
              </a:rPr>
              <a:t>C</a:t>
            </a:r>
            <a:r>
              <a:rPr lang="zh-CN" altLang="en-US" sz="2400" dirty="0">
                <a:latin typeface="Times New Roman" panose="02020603050405020304" pitchFamily="18" charset="0"/>
                <a:ea typeface="黑体" panose="02010609060101010101" pitchFamily="49" charset="-122"/>
                <a:sym typeface="+mn-ea"/>
              </a:rPr>
              <a:t>的生成矩阵为</a:t>
            </a:r>
            <a:endParaRPr lang="zh-CN" altLang="en-US" sz="2400" dirty="0">
              <a:uFillTx/>
              <a:latin typeface="黑体" panose="02010609060101010101" pitchFamily="49" charset="-122"/>
              <a:ea typeface="黑体" panose="02010609060101010101" pitchFamily="49" charset="-122"/>
              <a:sym typeface="+mn-ea"/>
            </a:endParaRPr>
          </a:p>
        </p:txBody>
      </p:sp>
      <p:graphicFrame>
        <p:nvGraphicFramePr>
          <p:cNvPr id="3" name="对象 2">
            <a:hlinkClick r:id="" action="ppaction://ole?verb="/>
          </p:cNvPr>
          <p:cNvGraphicFramePr>
            <a:graphicFrameLocks noChangeAspect="1"/>
          </p:cNvGraphicFramePr>
          <p:nvPr/>
        </p:nvGraphicFramePr>
        <p:xfrm>
          <a:off x="2134236" y="914083"/>
          <a:ext cx="1591310" cy="847090"/>
        </p:xfrm>
        <a:graphic>
          <a:graphicData uri="http://schemas.openxmlformats.org/presentationml/2006/ole">
            <mc:AlternateContent xmlns:mc="http://schemas.openxmlformats.org/markup-compatibility/2006">
              <mc:Choice xmlns:v="urn:schemas-microsoft-com:vml" Requires="v">
                <p:oleObj spid="_x0000_s13" name="" r:id="rId1" imgW="901700" imgH="431800" progId="Equation.KSEE3">
                  <p:embed/>
                </p:oleObj>
              </mc:Choice>
              <mc:Fallback>
                <p:oleObj name="" r:id="rId1" imgW="901700" imgH="431800" progId="Equation.KSEE3">
                  <p:embed/>
                  <p:pic>
                    <p:nvPicPr>
                      <p:cNvPr id="0" name="图片 1024"/>
                      <p:cNvPicPr/>
                      <p:nvPr/>
                    </p:nvPicPr>
                    <p:blipFill>
                      <a:blip r:embed="rId2"/>
                      <a:stretch>
                        <a:fillRect/>
                      </a:stretch>
                    </p:blipFill>
                    <p:spPr>
                      <a:xfrm>
                        <a:off x="2134236" y="914083"/>
                        <a:ext cx="1591310" cy="84709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620078" y="3503295"/>
          <a:ext cx="7908925" cy="2292350"/>
        </p:xfrm>
        <a:graphic>
          <a:graphicData uri="http://schemas.openxmlformats.org/presentationml/2006/ole">
            <mc:AlternateContent xmlns:mc="http://schemas.openxmlformats.org/markup-compatibility/2006">
              <mc:Choice xmlns:v="urn:schemas-microsoft-com:vml" Requires="v">
                <p:oleObj spid="_x0000_s5" name="" r:id="rId3" imgW="4635500" imgH="1168400" progId="Equation.KSEE3">
                  <p:embed/>
                </p:oleObj>
              </mc:Choice>
              <mc:Fallback>
                <p:oleObj name="" r:id="rId3" imgW="4635500" imgH="1168400" progId="Equation.KSEE3">
                  <p:embed/>
                  <p:pic>
                    <p:nvPicPr>
                      <p:cNvPr id="0" name="图片 1024"/>
                      <p:cNvPicPr/>
                      <p:nvPr/>
                    </p:nvPicPr>
                    <p:blipFill>
                      <a:blip r:embed="rId4"/>
                      <a:stretch>
                        <a:fillRect/>
                      </a:stretch>
                    </p:blipFill>
                    <p:spPr>
                      <a:xfrm>
                        <a:off x="620078" y="3503295"/>
                        <a:ext cx="7908925" cy="2292350"/>
                      </a:xfrm>
                      <a:prstGeom prst="rect">
                        <a:avLst/>
                      </a:prstGeom>
                    </p:spPr>
                  </p:pic>
                </p:oleObj>
              </mc:Fallback>
            </mc:AlternateContent>
          </a:graphicData>
        </a:graphic>
      </p:graphicFrame>
      <p:sp>
        <p:nvSpPr>
          <p:cNvPr id="6" name="文本框 5"/>
          <p:cNvSpPr txBox="1"/>
          <p:nvPr/>
        </p:nvSpPr>
        <p:spPr>
          <a:xfrm>
            <a:off x="558165" y="5753100"/>
            <a:ext cx="2604135" cy="570865"/>
          </a:xfrm>
          <a:prstGeom prst="rect">
            <a:avLst/>
          </a:prstGeom>
          <a:noFill/>
        </p:spPr>
        <p:txBody>
          <a:bodyPr wrap="square" rtlCol="0" anchor="t">
            <a:spAutoFit/>
          </a:bodyPr>
          <a:p>
            <a:pPr defTabSz="914400">
              <a:lnSpc>
                <a:spcPct val="130000"/>
              </a:lnSpc>
              <a:buClr>
                <a:schemeClr val="hlink"/>
              </a:buClr>
              <a:buSzPct val="65000"/>
              <a:buFont typeface="Wingdings" panose="05000000000000000000" pitchFamily="2" charset="2"/>
            </a:pPr>
            <a:r>
              <a:rPr lang="zh-CN" altLang="en-US" sz="2400" dirty="0">
                <a:latin typeface="Times New Roman" panose="02020603050405020304" pitchFamily="18" charset="0"/>
                <a:ea typeface="黑体" panose="02010609060101010101" pitchFamily="49" charset="-122"/>
                <a:sym typeface="+mn-ea"/>
              </a:rPr>
              <a:t>其中</a:t>
            </a:r>
            <a:r>
              <a:rPr lang="en-US" altLang="zh-CN" sz="2400" i="1">
                <a:latin typeface="Times New Roman" panose="02020603050405020304" pitchFamily="18" charset="0"/>
                <a:ea typeface="黑体" panose="02010609060101010101" pitchFamily="49" charset="-122"/>
                <a:sym typeface="+mn-ea"/>
              </a:rPr>
              <a:t>g</a:t>
            </a:r>
            <a:r>
              <a:rPr lang="en-US" altLang="zh-CN" sz="2400" baseline="-25000">
                <a:latin typeface="Times New Roman" panose="02020603050405020304" pitchFamily="18" charset="0"/>
                <a:ea typeface="黑体" panose="02010609060101010101" pitchFamily="49" charset="-122"/>
                <a:sym typeface="+mn-ea"/>
              </a:rPr>
              <a:t>0</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g</a:t>
            </a:r>
            <a:r>
              <a:rPr lang="en-US" altLang="zh-CN" sz="2400" i="1" baseline="-25000" err="1">
                <a:latin typeface="Times New Roman" panose="02020603050405020304" pitchFamily="18" charset="0"/>
                <a:ea typeface="黑体" panose="02010609060101010101" pitchFamily="49" charset="-122"/>
                <a:sym typeface="+mn-ea"/>
              </a:rPr>
              <a:t>n-k</a:t>
            </a:r>
            <a:r>
              <a:rPr lang="en-US" altLang="zh-CN" sz="2400">
                <a:latin typeface="Times New Roman" panose="02020603050405020304" pitchFamily="18" charset="0"/>
                <a:ea typeface="黑体" panose="02010609060101010101" pitchFamily="49" charset="-122"/>
                <a:sym typeface="+mn-ea"/>
              </a:rPr>
              <a:t>=1</a:t>
            </a:r>
            <a:r>
              <a:rPr lang="zh-CN" altLang="en-US" sz="2400">
                <a:latin typeface="Times New Roman" panose="02020603050405020304" pitchFamily="18" charset="0"/>
                <a:ea typeface="黑体" panose="02010609060101010101" pitchFamily="49" charset="-122"/>
                <a:sym typeface="+mn-ea"/>
              </a:rPr>
              <a:t>。</a:t>
            </a:r>
            <a:endParaRPr lang="zh-CN" altLang="en-US" sz="2400" dirty="0">
              <a:uFillTx/>
              <a:latin typeface="Times New Roman" panose="02020603050405020304" pitchFamily="18" charset="0"/>
              <a:ea typeface="黑体" panose="02010609060101010101" pitchFamily="49" charset="-122"/>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举例：</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求生成</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矩阵</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9" name="文本框 8"/>
          <p:cNvSpPr txBox="1"/>
          <p:nvPr/>
        </p:nvSpPr>
        <p:spPr>
          <a:xfrm>
            <a:off x="431165" y="1092200"/>
            <a:ext cx="8178165" cy="2009775"/>
          </a:xfrm>
          <a:prstGeom prst="rect">
            <a:avLst/>
          </a:prstGeom>
          <a:noFill/>
        </p:spPr>
        <p:txBody>
          <a:bodyPr wrap="square" rtlCol="0" anchor="t">
            <a:spAutoFit/>
          </a:bodyPr>
          <a:p>
            <a:pPr indent="609600" algn="just">
              <a:lnSpc>
                <a:spcPct val="130000"/>
              </a:lnSpc>
              <a:extLst>
                <a:ext uri="{35155182-B16C-46BC-9424-99874614C6A1}">
                  <wpsdc:indentchars xmlns:wpsdc="http://www.wps.cn/officeDocument/2017/drawingmlCustomData" val="200" checksum="4158780845"/>
                </a:ext>
              </a:extLst>
            </a:pPr>
            <a:r>
              <a:rPr lang="zh-CN" altLang="en-US" sz="2400" dirty="0">
                <a:latin typeface="黑体" panose="02010609060101010101" pitchFamily="49" charset="-122"/>
                <a:ea typeface="黑体" panose="02010609060101010101" pitchFamily="49" charset="-122"/>
                <a:sym typeface="+mn-ea"/>
              </a:rPr>
              <a:t>考虑</a:t>
            </a:r>
            <a:r>
              <a:rPr lang="en-US" altLang="zh-CN" sz="2400">
                <a:latin typeface="Times New Roman" panose="02020603050405020304" pitchFamily="18" charset="0"/>
                <a:ea typeface="黑体" panose="02010609060101010101" pitchFamily="49" charset="-122"/>
                <a:sym typeface="+mn-ea"/>
              </a:rPr>
              <a:t>(7, 3)</a:t>
            </a:r>
            <a:r>
              <a:rPr lang="zh-CN" altLang="en-US" sz="2400" dirty="0">
                <a:latin typeface="黑体" panose="02010609060101010101" pitchFamily="49" charset="-122"/>
                <a:ea typeface="黑体" panose="02010609060101010101" pitchFamily="49" charset="-122"/>
                <a:sym typeface="+mn-ea"/>
              </a:rPr>
              <a:t>汉明码</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7</a:t>
            </a:r>
            <a:r>
              <a:rPr lang="en-US" altLang="zh-CN" sz="2400" i="1">
                <a:latin typeface="Times New Roman" panose="02020603050405020304" pitchFamily="18" charset="0"/>
                <a:ea typeface="黑体" panose="02010609060101010101" pitchFamily="49" charset="-122"/>
                <a:sym typeface="+mn-ea"/>
              </a:rPr>
              <a:t>,k=</a:t>
            </a:r>
            <a:r>
              <a:rPr lang="en-US" altLang="zh-CN" sz="2400">
                <a:latin typeface="Times New Roman" panose="02020603050405020304" pitchFamily="18" charset="0"/>
                <a:ea typeface="黑体" panose="02010609060101010101" pitchFamily="49" charset="-122"/>
                <a:sym typeface="+mn-ea"/>
              </a:rPr>
              <a:t>3</a:t>
            </a:r>
            <a:r>
              <a:rPr lang="en-US" altLang="zh-CN" sz="2400" i="1">
                <a:latin typeface="Times New Roman" panose="02020603050405020304" pitchFamily="18" charset="0"/>
                <a:ea typeface="黑体" panose="02010609060101010101" pitchFamily="49" charset="-122"/>
                <a:sym typeface="+mn-ea"/>
              </a:rPr>
              <a:t>,k-</a:t>
            </a:r>
            <a:r>
              <a:rPr lang="en-US" altLang="zh-CN" sz="24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码字为</a:t>
            </a:r>
            <a:r>
              <a:rPr lang="en-US" altLang="zh-CN" sz="2400">
                <a:latin typeface="Times New Roman" panose="02020603050405020304" pitchFamily="18" charset="0"/>
                <a:ea typeface="黑体" panose="02010609060101010101" pitchFamily="49" charset="-122"/>
                <a:sym typeface="+mn-ea"/>
              </a:rPr>
              <a:t>(1001110), (0100111), (1010011), (1101001), (1110100), (0111010), (0011101)</a:t>
            </a:r>
            <a:r>
              <a:rPr lang="en-US" altLang="zh-CN" sz="240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因为码字</a:t>
            </a:r>
            <a:r>
              <a:rPr lang="en-US" altLang="zh-CN" sz="2400">
                <a:latin typeface="Times New Roman" panose="02020603050405020304" pitchFamily="18" charset="0"/>
                <a:ea typeface="黑体" panose="02010609060101010101" pitchFamily="49" charset="-122"/>
                <a:sym typeface="+mn-ea"/>
              </a:rPr>
              <a:t>(0011101)</a:t>
            </a:r>
            <a:r>
              <a:rPr lang="zh-CN" altLang="en-US" sz="2400" dirty="0">
                <a:latin typeface="Times New Roman" panose="02020603050405020304" pitchFamily="18" charset="0"/>
                <a:ea typeface="黑体" panose="02010609060101010101" pitchFamily="49" charset="-122"/>
                <a:sym typeface="+mn-ea"/>
              </a:rPr>
              <a:t>前面有</a:t>
            </a:r>
            <a:r>
              <a:rPr lang="en-US" altLang="zh-CN" sz="2400" i="1">
                <a:latin typeface="Times New Roman" panose="02020603050405020304" pitchFamily="18" charset="0"/>
                <a:ea typeface="黑体" panose="02010609060101010101" pitchFamily="49" charset="-122"/>
                <a:sym typeface="+mn-ea"/>
              </a:rPr>
              <a:t>k-</a:t>
            </a:r>
            <a:r>
              <a:rPr lang="en-US" altLang="zh-CN" sz="24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2</a:t>
            </a:r>
            <a:r>
              <a:rPr lang="zh-CN" altLang="en-US" sz="2400" dirty="0">
                <a:latin typeface="Times New Roman" panose="02020603050405020304" pitchFamily="18" charset="0"/>
                <a:ea typeface="黑体" panose="02010609060101010101" pitchFamily="49" charset="-122"/>
                <a:sym typeface="+mn-ea"/>
              </a:rPr>
              <a:t>个零</a:t>
            </a:r>
            <a:r>
              <a:rPr lang="en-US" altLang="zh-CN" sz="240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将它作为</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即</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4</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3</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1, </a:t>
            </a:r>
            <a:r>
              <a:rPr lang="zh-CN" altLang="en-US" sz="2400" dirty="0">
                <a:latin typeface="Times New Roman" panose="02020603050405020304" pitchFamily="18" charset="0"/>
                <a:ea typeface="黑体" panose="02010609060101010101" pitchFamily="49" charset="-122"/>
                <a:sym typeface="+mn-ea"/>
              </a:rPr>
              <a:t>得到</a:t>
            </a:r>
            <a:endParaRPr lang="zh-CN" altLang="en-US" sz="2400" dirty="0">
              <a:uFillTx/>
              <a:latin typeface="黑体" panose="02010609060101010101" pitchFamily="49" charset="-122"/>
              <a:ea typeface="黑体" panose="02010609060101010101" pitchFamily="49" charset="-122"/>
              <a:sym typeface="+mn-ea"/>
            </a:endParaRPr>
          </a:p>
        </p:txBody>
      </p:sp>
      <p:graphicFrame>
        <p:nvGraphicFramePr>
          <p:cNvPr id="4" name="对象 3">
            <a:hlinkClick r:id="" action="ppaction://ole?verb="/>
          </p:cNvPr>
          <p:cNvGraphicFramePr>
            <a:graphicFrameLocks noChangeAspect="1"/>
          </p:cNvGraphicFramePr>
          <p:nvPr/>
        </p:nvGraphicFramePr>
        <p:xfrm>
          <a:off x="609600" y="3504883"/>
          <a:ext cx="3964940" cy="1544955"/>
        </p:xfrm>
        <a:graphic>
          <a:graphicData uri="http://schemas.openxmlformats.org/presentationml/2006/ole">
            <mc:AlternateContent xmlns:mc="http://schemas.openxmlformats.org/markup-compatibility/2006">
              <mc:Choice xmlns:v="urn:schemas-microsoft-com:vml" Requires="v">
                <p:oleObj spid="_x0000_s5" name="" r:id="rId1" imgW="2324100" imgH="787400" progId="Equation.KSEE3">
                  <p:embed/>
                </p:oleObj>
              </mc:Choice>
              <mc:Fallback>
                <p:oleObj name="" r:id="rId1" imgW="2324100" imgH="787400" progId="Equation.KSEE3">
                  <p:embed/>
                  <p:pic>
                    <p:nvPicPr>
                      <p:cNvPr id="0" name="图片 1024"/>
                      <p:cNvPicPr/>
                      <p:nvPr/>
                    </p:nvPicPr>
                    <p:blipFill>
                      <a:blip r:embed="rId2"/>
                      <a:stretch>
                        <a:fillRect/>
                      </a:stretch>
                    </p:blipFill>
                    <p:spPr>
                      <a:xfrm>
                        <a:off x="609600" y="3504883"/>
                        <a:ext cx="3964940" cy="1544955"/>
                      </a:xfrm>
                      <a:prstGeom prst="rect">
                        <a:avLst/>
                      </a:prstGeom>
                    </p:spPr>
                  </p:pic>
                </p:oleObj>
              </mc:Fallback>
            </mc:AlternateContent>
          </a:graphicData>
        </a:graphic>
      </p:graphicFrame>
      <p:sp>
        <p:nvSpPr>
          <p:cNvPr id="6" name="文本框 5"/>
          <p:cNvSpPr txBox="1"/>
          <p:nvPr/>
        </p:nvSpPr>
        <p:spPr>
          <a:xfrm>
            <a:off x="558165" y="5299710"/>
            <a:ext cx="2604135" cy="570865"/>
          </a:xfrm>
          <a:prstGeom prst="rect">
            <a:avLst/>
          </a:prstGeom>
          <a:noFill/>
        </p:spPr>
        <p:txBody>
          <a:bodyPr wrap="square" rtlCol="0" anchor="t">
            <a:spAutoFit/>
          </a:bodyPr>
          <a:p>
            <a:pPr defTabSz="914400">
              <a:lnSpc>
                <a:spcPct val="130000"/>
              </a:lnSpc>
              <a:buClr>
                <a:schemeClr val="hlink"/>
              </a:buClr>
              <a:buSzPct val="65000"/>
              <a:buFont typeface="Wingdings" panose="05000000000000000000" pitchFamily="2" charset="2"/>
            </a:pPr>
            <a:r>
              <a:rPr lang="zh-CN" altLang="en-US" sz="2400" dirty="0">
                <a:latin typeface="Times New Roman" panose="02020603050405020304" pitchFamily="18" charset="0"/>
                <a:ea typeface="黑体" panose="02010609060101010101" pitchFamily="49" charset="-122"/>
                <a:sym typeface="+mn-ea"/>
              </a:rPr>
              <a:t>其中</a:t>
            </a:r>
            <a:r>
              <a:rPr lang="en-US" altLang="zh-CN" sz="2400" i="1">
                <a:latin typeface="Times New Roman" panose="02020603050405020304" pitchFamily="18" charset="0"/>
                <a:ea typeface="黑体" panose="02010609060101010101" pitchFamily="49" charset="-122"/>
                <a:sym typeface="+mn-ea"/>
              </a:rPr>
              <a:t>g</a:t>
            </a:r>
            <a:r>
              <a:rPr lang="en-US" altLang="zh-CN" sz="2400" baseline="-25000">
                <a:latin typeface="Times New Roman" panose="02020603050405020304" pitchFamily="18" charset="0"/>
                <a:ea typeface="黑体" panose="02010609060101010101" pitchFamily="49" charset="-122"/>
                <a:sym typeface="+mn-ea"/>
              </a:rPr>
              <a:t>0</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g</a:t>
            </a:r>
            <a:r>
              <a:rPr lang="en-US" altLang="zh-CN" sz="2400" i="1" baseline="-25000" err="1">
                <a:latin typeface="Times New Roman" panose="02020603050405020304" pitchFamily="18" charset="0"/>
                <a:ea typeface="黑体" panose="02010609060101010101" pitchFamily="49" charset="-122"/>
                <a:sym typeface="+mn-ea"/>
              </a:rPr>
              <a:t>n-k</a:t>
            </a:r>
            <a:r>
              <a:rPr lang="en-US" altLang="zh-CN" sz="2400">
                <a:latin typeface="Times New Roman" panose="02020603050405020304" pitchFamily="18" charset="0"/>
                <a:ea typeface="黑体" panose="02010609060101010101" pitchFamily="49" charset="-122"/>
                <a:sym typeface="+mn-ea"/>
              </a:rPr>
              <a:t>=1</a:t>
            </a:r>
            <a:r>
              <a:rPr lang="zh-CN" altLang="en-US" sz="2400">
                <a:latin typeface="Times New Roman" panose="02020603050405020304" pitchFamily="18" charset="0"/>
                <a:ea typeface="黑体" panose="02010609060101010101" pitchFamily="49" charset="-122"/>
                <a:sym typeface="+mn-ea"/>
              </a:rPr>
              <a:t>。</a:t>
            </a:r>
            <a:endParaRPr lang="zh-CN" altLang="en-US" sz="2400" dirty="0">
              <a:uFillTx/>
              <a:latin typeface="Times New Roman" panose="02020603050405020304" pitchFamily="18" charset="0"/>
              <a:ea typeface="黑体" panose="02010609060101010101" pitchFamily="49" charset="-122"/>
              <a:sym typeface="+mn-ea"/>
            </a:endParaRPr>
          </a:p>
        </p:txBody>
      </p:sp>
      <p:graphicFrame>
        <p:nvGraphicFramePr>
          <p:cNvPr id="7" name="对象 6">
            <a:hlinkClick r:id="" action="ppaction://ole?verb="/>
          </p:cNvPr>
          <p:cNvGraphicFramePr>
            <a:graphicFrameLocks noChangeAspect="1"/>
          </p:cNvGraphicFramePr>
          <p:nvPr/>
        </p:nvGraphicFramePr>
        <p:xfrm>
          <a:off x="5105400" y="3580131"/>
          <a:ext cx="3077210" cy="1395730"/>
        </p:xfrm>
        <a:graphic>
          <a:graphicData uri="http://schemas.openxmlformats.org/presentationml/2006/ole">
            <mc:AlternateContent xmlns:mc="http://schemas.openxmlformats.org/markup-compatibility/2006">
              <mc:Choice xmlns:v="urn:schemas-microsoft-com:vml" Requires="v">
                <p:oleObj spid="_x0000_s8" name="" r:id="rId3" imgW="1803400" imgH="711200" progId="Equation.KSEE3">
                  <p:embed/>
                </p:oleObj>
              </mc:Choice>
              <mc:Fallback>
                <p:oleObj name="" r:id="rId3" imgW="1803400" imgH="711200" progId="Equation.KSEE3">
                  <p:embed/>
                  <p:pic>
                    <p:nvPicPr>
                      <p:cNvPr id="0" name="图片 1024"/>
                      <p:cNvPicPr/>
                      <p:nvPr/>
                    </p:nvPicPr>
                    <p:blipFill>
                      <a:blip r:embed="rId4"/>
                      <a:stretch>
                        <a:fillRect/>
                      </a:stretch>
                    </p:blipFill>
                    <p:spPr>
                      <a:xfrm>
                        <a:off x="5105400" y="3580131"/>
                        <a:ext cx="3077210" cy="1395730"/>
                      </a:xfrm>
                      <a:prstGeom prst="rect">
                        <a:avLst/>
                      </a:prstGeom>
                    </p:spPr>
                  </p:pic>
                </p:oleObj>
              </mc:Fallback>
            </mc:AlternateContent>
          </a:graphicData>
        </a:graphic>
      </p:graphicFrame>
      <p:sp>
        <p:nvSpPr>
          <p:cNvPr id="3" name="右箭头 2"/>
          <p:cNvSpPr/>
          <p:nvPr/>
        </p:nvSpPr>
        <p:spPr>
          <a:xfrm>
            <a:off x="4724400" y="4086860"/>
            <a:ext cx="304800" cy="381000"/>
          </a:xfrm>
          <a:prstGeom prst="rightArrow">
            <a:avLst/>
          </a:prstGeom>
          <a:gradFill>
            <a:gsLst>
              <a:gs pos="0">
                <a:srgbClr val="14CD68"/>
              </a:gs>
              <a:gs pos="100000">
                <a:srgbClr val="035C7D"/>
              </a:gs>
            </a:gsLst>
            <a:lin ang="5400000" scaled="0"/>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66235" y="104775"/>
            <a:ext cx="471106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一致校验矩阵</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7" name="文本框 6"/>
          <p:cNvSpPr txBox="1"/>
          <p:nvPr/>
        </p:nvSpPr>
        <p:spPr>
          <a:xfrm>
            <a:off x="379730" y="838835"/>
            <a:ext cx="8394700" cy="4078605"/>
          </a:xfrm>
          <a:prstGeom prst="rect">
            <a:avLst/>
          </a:prstGeom>
          <a:noFill/>
        </p:spPr>
        <p:txBody>
          <a:bodyPr wrap="square" rtlCol="0" anchor="t">
            <a:spAutoFit/>
          </a:bodyPr>
          <a:p>
            <a:pPr indent="609600">
              <a:lnSpc>
                <a:spcPct val="120000"/>
              </a:lnSpc>
              <a:extLst>
                <a:ext uri="{35155182-B16C-46BC-9424-99874614C6A1}">
                  <wpsdc:indentchars xmlns:wpsdc="http://www.wps.cn/officeDocument/2017/drawingmlCustomData" val="200" checksum="4158780845"/>
                </a:ext>
              </a:extLst>
            </a:pPr>
            <a:r>
              <a:rPr lang="zh-CN" altLang="en-US" sz="2400" dirty="0">
                <a:latin typeface="Times New Roman" panose="02020603050405020304" pitchFamily="18" charset="0"/>
                <a:ea typeface="黑体" panose="02010609060101010101" pitchFamily="49" charset="-122"/>
                <a:sym typeface="+mn-ea"/>
              </a:rPr>
              <a:t>因为生成多项式</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是</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的因式</a:t>
            </a:r>
            <a:r>
              <a:rPr lang="en-US" altLang="zh-CN" sz="240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所以存在另一个多项式</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                                  </a:t>
            </a:r>
            <a:r>
              <a:rPr lang="en-US" altLang="zh-CN" sz="240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使得</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h</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+1, </a:t>
            </a:r>
            <a:r>
              <a:rPr lang="zh-CN" altLang="en-US" sz="2400" dirty="0">
                <a:latin typeface="Times New Roman" panose="02020603050405020304" pitchFamily="18" charset="0"/>
                <a:ea typeface="黑体" panose="02010609060101010101" pitchFamily="49" charset="-122"/>
                <a:sym typeface="+mn-ea"/>
              </a:rPr>
              <a:t>此多项式</a:t>
            </a:r>
            <a:r>
              <a:rPr lang="en-US" altLang="zh-CN" sz="2400" i="1" err="1">
                <a:latin typeface="Times New Roman" panose="02020603050405020304" pitchFamily="18" charset="0"/>
                <a:ea typeface="黑体" panose="02010609060101010101" pitchFamily="49" charset="-122"/>
                <a:sym typeface="+mn-ea"/>
              </a:rPr>
              <a:t>h</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称为码</a:t>
            </a:r>
            <a:r>
              <a:rPr lang="en-US" altLang="zh-CN" sz="2400" i="1">
                <a:latin typeface="Times New Roman" panose="02020603050405020304" pitchFamily="18" charset="0"/>
                <a:ea typeface="黑体" panose="02010609060101010101" pitchFamily="49" charset="-122"/>
                <a:sym typeface="+mn-ea"/>
              </a:rPr>
              <a:t>C</a:t>
            </a:r>
            <a:r>
              <a:rPr lang="zh-CN" altLang="en-US" sz="2400" dirty="0">
                <a:latin typeface="Times New Roman" panose="02020603050405020304" pitchFamily="18" charset="0"/>
                <a:ea typeface="黑体" panose="02010609060101010101" pitchFamily="49" charset="-122"/>
                <a:sym typeface="+mn-ea"/>
              </a:rPr>
              <a:t>的校验多项式</a:t>
            </a:r>
            <a:r>
              <a:rPr lang="en-US" altLang="zh-CN" sz="2400" i="1" err="1">
                <a:latin typeface="Times New Roman" panose="02020603050405020304" pitchFamily="18" charset="0"/>
                <a:ea typeface="黑体" panose="02010609060101010101" pitchFamily="49" charset="-122"/>
                <a:sym typeface="+mn-ea"/>
              </a:rPr>
              <a:t>h</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 </a:t>
            </a:r>
            <a:r>
              <a:rPr lang="zh-CN" altLang="en-US" sz="2400">
                <a:latin typeface="Times New Roman" panose="02020603050405020304" pitchFamily="18" charset="0"/>
                <a:ea typeface="黑体" panose="02010609060101010101" pitchFamily="49" charset="-122"/>
                <a:sym typeface="+mn-ea"/>
              </a:rPr>
              <a:t>故</a:t>
            </a:r>
            <a:r>
              <a:rPr lang="zh-CN" altLang="en-US" sz="2400" dirty="0">
                <a:latin typeface="Times New Roman" panose="02020603050405020304" pitchFamily="18" charset="0"/>
                <a:ea typeface="黑体" panose="02010609060101010101" pitchFamily="49" charset="-122"/>
                <a:sym typeface="+mn-ea"/>
              </a:rPr>
              <a:t>可以得到码</a:t>
            </a:r>
            <a:r>
              <a:rPr lang="en-US" altLang="zh-CN" sz="2400" i="1">
                <a:latin typeface="Times New Roman" panose="02020603050405020304" pitchFamily="18" charset="0"/>
                <a:ea typeface="黑体" panose="02010609060101010101" pitchFamily="49" charset="-122"/>
                <a:sym typeface="+mn-ea"/>
              </a:rPr>
              <a:t>C</a:t>
            </a:r>
            <a:r>
              <a:rPr lang="zh-CN" altLang="en-US" sz="2400" dirty="0">
                <a:latin typeface="Times New Roman" panose="02020603050405020304" pitchFamily="18" charset="0"/>
                <a:ea typeface="黑体" panose="02010609060101010101" pitchFamily="49" charset="-122"/>
                <a:sym typeface="+mn-ea"/>
              </a:rPr>
              <a:t>的一致校验矩阵</a:t>
            </a:r>
            <a:r>
              <a:rPr lang="en-US" altLang="zh-CN" sz="2400" i="1" dirty="0">
                <a:latin typeface="Times New Roman" panose="02020603050405020304" pitchFamily="18" charset="0"/>
                <a:ea typeface="黑体" panose="02010609060101010101" pitchFamily="49" charset="-122"/>
                <a:sym typeface="+mn-ea"/>
              </a:rPr>
              <a:t>H</a:t>
            </a:r>
            <a:r>
              <a:rPr lang="zh-CN" altLang="en-US" sz="2400" dirty="0">
                <a:latin typeface="Times New Roman" panose="02020603050405020304" pitchFamily="18" charset="0"/>
                <a:ea typeface="黑体" panose="02010609060101010101" pitchFamily="49" charset="-122"/>
                <a:sym typeface="+mn-ea"/>
              </a:rPr>
              <a:t>。</a:t>
            </a:r>
            <a:endParaRPr lang="en-US" altLang="zh-CN" sz="2400">
              <a:latin typeface="Times New Roman" panose="02020603050405020304" pitchFamily="18" charset="0"/>
              <a:ea typeface="黑体" panose="02010609060101010101" pitchFamily="49" charset="-122"/>
            </a:endParaRPr>
          </a:p>
          <a:p>
            <a:pPr indent="609600">
              <a:lnSpc>
                <a:spcPct val="120000"/>
              </a:lnSpc>
              <a:extLst>
                <a:ext uri="{35155182-B16C-46BC-9424-99874614C6A1}">
                  <wpsdc:indentchars xmlns:wpsdc="http://www.wps.cn/officeDocument/2017/drawingmlCustomData" val="200" checksum="4158780845"/>
                </a:ext>
              </a:extLst>
            </a:pPr>
            <a:r>
              <a:rPr lang="zh-CN" altLang="en-US" sz="2400" dirty="0">
                <a:latin typeface="Times New Roman" panose="02020603050405020304" pitchFamily="18" charset="0"/>
                <a:ea typeface="黑体" panose="02010609060101010101" pitchFamily="49" charset="-122"/>
                <a:sym typeface="+mn-ea"/>
              </a:rPr>
              <a:t>设</a:t>
            </a:r>
            <a:r>
              <a:rPr lang="en-US" altLang="zh-CN" sz="2400" i="1">
                <a:latin typeface="Times New Roman" panose="02020603050405020304" pitchFamily="18" charset="0"/>
                <a:ea typeface="黑体" panose="02010609060101010101" pitchFamily="49" charset="-122"/>
                <a:sym typeface="+mn-ea"/>
              </a:rPr>
              <a:t>v</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 … </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v</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baseline="-25000">
                <a:latin typeface="Times New Roman" panose="02020603050405020304" pitchFamily="18" charset="0"/>
                <a:ea typeface="黑体" panose="02010609060101010101" pitchFamily="49" charset="-122"/>
                <a:sym typeface="+mn-ea"/>
              </a:rPr>
              <a:t>0</a:t>
            </a:r>
            <a:r>
              <a:rPr lang="en-US" altLang="zh-CN" sz="240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是</a:t>
            </a:r>
            <a:r>
              <a:rPr lang="en-US" altLang="zh-CN" sz="2400" i="1">
                <a:latin typeface="Times New Roman" panose="02020603050405020304" pitchFamily="18" charset="0"/>
                <a:ea typeface="黑体" panose="02010609060101010101" pitchFamily="49" charset="-122"/>
                <a:sym typeface="+mn-ea"/>
              </a:rPr>
              <a:t>C</a:t>
            </a:r>
            <a:r>
              <a:rPr lang="zh-CN" altLang="en-US" sz="2400" dirty="0">
                <a:latin typeface="Times New Roman" panose="02020603050405020304" pitchFamily="18" charset="0"/>
                <a:ea typeface="黑体" panose="02010609060101010101" pitchFamily="49" charset="-122"/>
                <a:sym typeface="+mn-ea"/>
              </a:rPr>
              <a:t>的一个码矢</a:t>
            </a:r>
            <a:r>
              <a:rPr lang="en-US" altLang="zh-CN" sz="240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则</a:t>
            </a:r>
            <a:r>
              <a:rPr lang="en-US" altLang="zh-CN" sz="2400" i="1" err="1">
                <a:latin typeface="Times New Roman" panose="02020603050405020304" pitchFamily="18" charset="0"/>
                <a:ea typeface="黑体" panose="02010609060101010101" pitchFamily="49" charset="-122"/>
                <a:sym typeface="+mn-ea"/>
              </a:rPr>
              <a:t>v</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a</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有</a:t>
            </a:r>
            <a:r>
              <a:rPr lang="en-US" altLang="zh-CN" sz="2400" i="1" err="1">
                <a:latin typeface="Times New Roman" panose="02020603050405020304" pitchFamily="18" charset="0"/>
                <a:ea typeface="黑体" panose="02010609060101010101" pitchFamily="49" charset="-122"/>
                <a:sym typeface="+mn-ea"/>
              </a:rPr>
              <a:t>v</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h</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a</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h</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a</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a</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i="1" baseline="30000" err="1">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a</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由于</a:t>
            </a:r>
            <a:r>
              <a:rPr lang="en-US" altLang="zh-CN" sz="2400">
                <a:latin typeface="Times New Roman" panose="02020603050405020304" pitchFamily="18" charset="0"/>
                <a:ea typeface="黑体" panose="02010609060101010101" pitchFamily="49" charset="-122"/>
                <a:sym typeface="+mn-ea"/>
              </a:rPr>
              <a:t>deg(</a:t>
            </a:r>
            <a:r>
              <a:rPr lang="en-US" altLang="zh-CN" sz="2400" i="1">
                <a:latin typeface="Times New Roman" panose="02020603050405020304" pitchFamily="18" charset="0"/>
                <a:ea typeface="黑体" panose="02010609060101010101" pitchFamily="49" charset="-122"/>
                <a:sym typeface="+mn-ea"/>
              </a:rPr>
              <a:t>a</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en-US" sz="2400">
                <a:sym typeface="+mn-ea"/>
              </a:rPr>
              <a:t>≤</a:t>
            </a:r>
            <a:r>
              <a:rPr lang="en-US" altLang="zh-CN" sz="2400" i="1">
                <a:latin typeface="Times New Roman" panose="02020603050405020304" pitchFamily="18" charset="0"/>
                <a:ea typeface="黑体" panose="02010609060101010101" pitchFamily="49" charset="-122"/>
                <a:sym typeface="+mn-ea"/>
              </a:rPr>
              <a:t>k</a:t>
            </a:r>
            <a:r>
              <a:rPr lang="en-US" altLang="zh-CN" sz="24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故在</a:t>
            </a:r>
            <a:r>
              <a:rPr lang="en-US" altLang="zh-CN" sz="2400" i="1" err="1">
                <a:latin typeface="Times New Roman" panose="02020603050405020304" pitchFamily="18" charset="0"/>
                <a:ea typeface="黑体" panose="02010609060101010101" pitchFamily="49" charset="-122"/>
                <a:sym typeface="+mn-ea"/>
              </a:rPr>
              <a:t>a</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i="1" baseline="30000" err="1">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a</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中不会出现</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 … </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 x</a:t>
            </a:r>
            <a:r>
              <a:rPr lang="en-US" altLang="zh-CN" sz="2400" i="1" baseline="30000">
                <a:latin typeface="Times New Roman" panose="02020603050405020304" pitchFamily="18" charset="0"/>
                <a:ea typeface="黑体" panose="02010609060101010101" pitchFamily="49" charset="-122"/>
                <a:sym typeface="+mn-ea"/>
              </a:rPr>
              <a:t>k+</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 </a:t>
            </a:r>
            <a:r>
              <a:rPr lang="en-US" altLang="zh-CN" sz="2400" i="1" err="1">
                <a:latin typeface="Times New Roman" panose="02020603050405020304" pitchFamily="18" charset="0"/>
                <a:ea typeface="黑体" panose="02010609060101010101" pitchFamily="49" charset="-122"/>
                <a:sym typeface="+mn-ea"/>
              </a:rPr>
              <a:t>x</a:t>
            </a:r>
            <a:r>
              <a:rPr lang="en-US" altLang="zh-CN" sz="2400" i="1" baseline="30000" err="1">
                <a:latin typeface="Times New Roman" panose="02020603050405020304" pitchFamily="18" charset="0"/>
                <a:ea typeface="黑体" panose="02010609060101010101" pitchFamily="49" charset="-122"/>
                <a:sym typeface="+mn-ea"/>
              </a:rPr>
              <a:t>k</a:t>
            </a:r>
            <a:r>
              <a:rPr lang="zh-CN" altLang="en-US" sz="2400" dirty="0">
                <a:latin typeface="Times New Roman" panose="02020603050405020304" pitchFamily="18" charset="0"/>
                <a:ea typeface="黑体" panose="02010609060101010101" pitchFamily="49" charset="-122"/>
                <a:sym typeface="+mn-ea"/>
              </a:rPr>
              <a:t>等各次幂</a:t>
            </a:r>
            <a:r>
              <a:rPr lang="en-US" altLang="zh-CN" sz="240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于是</a:t>
            </a:r>
            <a:r>
              <a:rPr lang="en-US" altLang="zh-CN" sz="2400" i="1" err="1">
                <a:latin typeface="Times New Roman" panose="02020603050405020304" pitchFamily="18" charset="0"/>
                <a:ea typeface="黑体" panose="02010609060101010101" pitchFamily="49" charset="-122"/>
                <a:sym typeface="+mn-ea"/>
              </a:rPr>
              <a:t>v</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h</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的展开式中</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 … ,</a:t>
            </a:r>
            <a:r>
              <a:rPr lang="en-US" altLang="zh-CN" sz="2400" i="1">
                <a:latin typeface="Times New Roman" panose="02020603050405020304" pitchFamily="18" charset="0"/>
                <a:ea typeface="黑体" panose="02010609060101010101" pitchFamily="49" charset="-122"/>
                <a:sym typeface="+mn-ea"/>
              </a:rPr>
              <a:t> x</a:t>
            </a:r>
            <a:r>
              <a:rPr lang="en-US" altLang="zh-CN" sz="2400" i="1" baseline="30000">
                <a:latin typeface="Times New Roman" panose="02020603050405020304" pitchFamily="18" charset="0"/>
                <a:ea typeface="黑体" panose="02010609060101010101" pitchFamily="49" charset="-122"/>
                <a:sym typeface="+mn-ea"/>
              </a:rPr>
              <a:t>k+</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 </a:t>
            </a:r>
            <a:r>
              <a:rPr lang="en-US" altLang="zh-CN" sz="2400" i="1" err="1">
                <a:latin typeface="Times New Roman" panose="02020603050405020304" pitchFamily="18" charset="0"/>
                <a:ea typeface="黑体" panose="02010609060101010101" pitchFamily="49" charset="-122"/>
                <a:sym typeface="+mn-ea"/>
              </a:rPr>
              <a:t>x</a:t>
            </a:r>
            <a:r>
              <a:rPr lang="en-US" altLang="zh-CN" sz="2400" i="1" baseline="30000" err="1">
                <a:latin typeface="Times New Roman" panose="02020603050405020304" pitchFamily="18" charset="0"/>
                <a:ea typeface="黑体" panose="02010609060101010101" pitchFamily="49" charset="-122"/>
                <a:sym typeface="+mn-ea"/>
              </a:rPr>
              <a:t>k</a:t>
            </a:r>
            <a:r>
              <a:rPr lang="zh-CN" altLang="en-US" sz="2400" dirty="0">
                <a:latin typeface="Times New Roman" panose="02020603050405020304" pitchFamily="18" charset="0"/>
                <a:ea typeface="黑体" panose="02010609060101010101" pitchFamily="49" charset="-122"/>
                <a:sym typeface="+mn-ea"/>
              </a:rPr>
              <a:t>的系数等于零。</a:t>
            </a:r>
            <a:endParaRPr lang="zh-CN" altLang="en-US" sz="2400" dirty="0">
              <a:latin typeface="Times New Roman" panose="02020603050405020304" pitchFamily="18" charset="0"/>
              <a:ea typeface="黑体" panose="02010609060101010101" pitchFamily="49" charset="-122"/>
              <a:sym typeface="+mn-ea"/>
            </a:endParaRPr>
          </a:p>
          <a:p>
            <a:pPr indent="711200">
              <a:lnSpc>
                <a:spcPct val="120000"/>
              </a:lnSpc>
            </a:pPr>
            <a:r>
              <a:rPr lang="zh-CN" altLang="en-US" sz="2400" dirty="0">
                <a:latin typeface="Times New Roman" panose="02020603050405020304" pitchFamily="18" charset="0"/>
                <a:ea typeface="黑体" panose="02010609060101010101" pitchFamily="49" charset="-122"/>
                <a:sym typeface="+mn-ea"/>
              </a:rPr>
              <a:t>因此</a:t>
            </a:r>
            <a:r>
              <a:rPr lang="en-US" altLang="zh-CN" sz="240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得到以下</a:t>
            </a:r>
            <a:r>
              <a:rPr lang="en-US" altLang="zh-CN" sz="2400" i="1" err="1">
                <a:latin typeface="Times New Roman" panose="02020603050405020304" pitchFamily="18" charset="0"/>
                <a:ea typeface="黑体" panose="02010609060101010101" pitchFamily="49" charset="-122"/>
                <a:sym typeface="+mn-ea"/>
              </a:rPr>
              <a:t>n-k</a:t>
            </a:r>
            <a:r>
              <a:rPr lang="zh-CN" altLang="en-US" sz="2400" dirty="0">
                <a:latin typeface="Times New Roman" panose="02020603050405020304" pitchFamily="18" charset="0"/>
                <a:ea typeface="黑体" panose="02010609060101010101" pitchFamily="49" charset="-122"/>
                <a:sym typeface="+mn-ea"/>
              </a:rPr>
              <a:t>个方程</a:t>
            </a:r>
            <a:r>
              <a:rPr lang="en-US" altLang="zh-CN" sz="2400" i="1">
                <a:latin typeface="Times New Roman" panose="02020603050405020304" pitchFamily="18" charset="0"/>
                <a:ea typeface="黑体" panose="02010609060101010101" pitchFamily="49" charset="-122"/>
                <a:sym typeface="+mn-ea"/>
              </a:rPr>
              <a:t>h</a:t>
            </a:r>
            <a:r>
              <a:rPr lang="en-US" altLang="zh-CN" sz="2400" baseline="-25000">
                <a:latin typeface="Times New Roman" panose="02020603050405020304" pitchFamily="18" charset="0"/>
                <a:ea typeface="黑体" panose="02010609060101010101" pitchFamily="49" charset="-122"/>
                <a:sym typeface="+mn-ea"/>
              </a:rPr>
              <a:t>0</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n-j</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h</a:t>
            </a:r>
            <a:r>
              <a:rPr lang="en-US" altLang="zh-CN" sz="2400" baseline="-25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n-j-</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h</a:t>
            </a:r>
            <a:r>
              <a:rPr lang="en-US" altLang="zh-CN" sz="2400" i="1" baseline="-25000" err="1">
                <a:latin typeface="Times New Roman" panose="02020603050405020304" pitchFamily="18" charset="0"/>
                <a:ea typeface="黑体" panose="02010609060101010101" pitchFamily="49" charset="-122"/>
                <a:sym typeface="+mn-ea"/>
              </a:rPr>
              <a:t>k</a:t>
            </a:r>
            <a:r>
              <a:rPr lang="en-US" altLang="zh-CN" sz="2400" i="1" err="1">
                <a:latin typeface="Times New Roman" panose="02020603050405020304" pitchFamily="18" charset="0"/>
                <a:ea typeface="黑体" panose="02010609060101010101" pitchFamily="49" charset="-122"/>
                <a:sym typeface="+mn-ea"/>
              </a:rPr>
              <a:t>v</a:t>
            </a:r>
            <a:r>
              <a:rPr lang="en-US" altLang="zh-CN" sz="2400" i="1" baseline="-25000" err="1">
                <a:latin typeface="Times New Roman" panose="02020603050405020304" pitchFamily="18" charset="0"/>
                <a:ea typeface="黑体" panose="02010609060101010101" pitchFamily="49" charset="-122"/>
                <a:sym typeface="+mn-ea"/>
              </a:rPr>
              <a:t>n-j-k</a:t>
            </a:r>
            <a:r>
              <a:rPr lang="en-US" altLang="zh-CN" sz="2400">
                <a:latin typeface="Times New Roman" panose="02020603050405020304" pitchFamily="18" charset="0"/>
                <a:ea typeface="黑体" panose="02010609060101010101" pitchFamily="49" charset="-122"/>
                <a:sym typeface="+mn-ea"/>
              </a:rPr>
              <a:t>=0,  </a:t>
            </a:r>
            <a:r>
              <a:rPr lang="en-US" altLang="zh-CN" sz="2400" i="1">
                <a:latin typeface="Times New Roman" panose="02020603050405020304" pitchFamily="18" charset="0"/>
                <a:ea typeface="黑体" panose="02010609060101010101" pitchFamily="49" charset="-122"/>
                <a:sym typeface="+mn-ea"/>
              </a:rPr>
              <a:t>j</a:t>
            </a:r>
            <a:r>
              <a:rPr lang="en-US" altLang="zh-CN" sz="2400">
                <a:latin typeface="Times New Roman" panose="02020603050405020304" pitchFamily="18" charset="0"/>
                <a:ea typeface="黑体" panose="02010609060101010101" pitchFamily="49" charset="-122"/>
                <a:sym typeface="+mn-ea"/>
              </a:rPr>
              <a:t>=1, … , </a:t>
            </a:r>
            <a:r>
              <a:rPr lang="en-US" altLang="zh-CN" sz="2400" i="1" err="1">
                <a:latin typeface="Times New Roman" panose="02020603050405020304" pitchFamily="18" charset="0"/>
                <a:ea typeface="黑体" panose="02010609060101010101" pitchFamily="49" charset="-122"/>
                <a:sym typeface="+mn-ea"/>
              </a:rPr>
              <a:t>n-k</a:t>
            </a:r>
            <a:r>
              <a:rPr lang="zh-CN" altLang="en-US" sz="2400">
                <a:latin typeface="Times New Roman" panose="02020603050405020304" pitchFamily="18" charset="0"/>
                <a:ea typeface="黑体" panose="02010609060101010101" pitchFamily="49" charset="-122"/>
                <a:sym typeface="+mn-ea"/>
              </a:rPr>
              <a:t>。则</a:t>
            </a:r>
            <a:r>
              <a:rPr lang="zh-CN" altLang="en-US" sz="2400" dirty="0">
                <a:latin typeface="Times New Roman" panose="02020603050405020304" pitchFamily="18" charset="0"/>
                <a:ea typeface="黑体" panose="02010609060101010101" pitchFamily="49" charset="-122"/>
                <a:sym typeface="+mn-ea"/>
              </a:rPr>
              <a:t>码</a:t>
            </a:r>
            <a:r>
              <a:rPr lang="en-US" altLang="zh-CN" sz="2400">
                <a:latin typeface="Times New Roman" panose="02020603050405020304" pitchFamily="18" charset="0"/>
                <a:ea typeface="黑体" panose="02010609060101010101" pitchFamily="49" charset="-122"/>
                <a:sym typeface="+mn-ea"/>
              </a:rPr>
              <a:t>C</a:t>
            </a:r>
            <a:r>
              <a:rPr lang="zh-CN" altLang="en-US" sz="2400" dirty="0">
                <a:latin typeface="Times New Roman" panose="02020603050405020304" pitchFamily="18" charset="0"/>
                <a:ea typeface="黑体" panose="02010609060101010101" pitchFamily="49" charset="-122"/>
                <a:sym typeface="+mn-ea"/>
              </a:rPr>
              <a:t>的一致校验矩阵为</a:t>
            </a:r>
            <a:endParaRPr lang="zh-CN" altLang="en-US" sz="2400" dirty="0">
              <a:uFillTx/>
              <a:latin typeface="Times New Roman" panose="02020603050405020304" pitchFamily="18" charset="0"/>
              <a:ea typeface="黑体" panose="02010609060101010101" pitchFamily="49" charset="-122"/>
              <a:sym typeface="+mn-ea"/>
            </a:endParaRPr>
          </a:p>
        </p:txBody>
      </p:sp>
      <p:graphicFrame>
        <p:nvGraphicFramePr>
          <p:cNvPr id="4" name="对象 3">
            <a:hlinkClick r:id="" action="ppaction://ole?verb="/>
          </p:cNvPr>
          <p:cNvGraphicFramePr>
            <a:graphicFrameLocks noChangeAspect="1"/>
          </p:cNvGraphicFramePr>
          <p:nvPr/>
        </p:nvGraphicFramePr>
        <p:xfrm>
          <a:off x="762000" y="1296035"/>
          <a:ext cx="2985135" cy="513080"/>
        </p:xfrm>
        <a:graphic>
          <a:graphicData uri="http://schemas.openxmlformats.org/presentationml/2006/ole">
            <mc:AlternateContent xmlns:mc="http://schemas.openxmlformats.org/markup-compatibility/2006">
              <mc:Choice xmlns:v="urn:schemas-microsoft-com:vml" Requires="v">
                <p:oleObj spid="_x0000_s6" name="" r:id="rId1" imgW="1663700" imgH="292100" progId="Equation.KSEE3">
                  <p:embed/>
                </p:oleObj>
              </mc:Choice>
              <mc:Fallback>
                <p:oleObj name="" r:id="rId1" imgW="1663700" imgH="292100" progId="Equation.KSEE3">
                  <p:embed/>
                  <p:pic>
                    <p:nvPicPr>
                      <p:cNvPr id="0" name="图片 1024"/>
                      <p:cNvPicPr/>
                      <p:nvPr/>
                    </p:nvPicPr>
                    <p:blipFill>
                      <a:blip r:embed="rId2"/>
                      <a:stretch>
                        <a:fillRect/>
                      </a:stretch>
                    </p:blipFill>
                    <p:spPr>
                      <a:xfrm>
                        <a:off x="762000" y="1296035"/>
                        <a:ext cx="2985135" cy="51308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1752283" y="4917440"/>
          <a:ext cx="5720080" cy="1651000"/>
        </p:xfrm>
        <a:graphic>
          <a:graphicData uri="http://schemas.openxmlformats.org/presentationml/2006/ole">
            <mc:AlternateContent xmlns:mc="http://schemas.openxmlformats.org/markup-compatibility/2006">
              <mc:Choice xmlns:v="urn:schemas-microsoft-com:vml" Requires="v">
                <p:oleObj spid="_x0000_s9" name="" r:id="rId3" imgW="3187700" imgH="939800" progId="Equation.KSEE3">
                  <p:embed/>
                </p:oleObj>
              </mc:Choice>
              <mc:Fallback>
                <p:oleObj name="" r:id="rId3" imgW="3187700" imgH="939800" progId="Equation.KSEE3">
                  <p:embed/>
                  <p:pic>
                    <p:nvPicPr>
                      <p:cNvPr id="0" name="图片 1024"/>
                      <p:cNvPicPr/>
                      <p:nvPr/>
                    </p:nvPicPr>
                    <p:blipFill>
                      <a:blip r:embed="rId4"/>
                      <a:stretch>
                        <a:fillRect/>
                      </a:stretch>
                    </p:blipFill>
                    <p:spPr>
                      <a:xfrm>
                        <a:off x="1752283" y="4917440"/>
                        <a:ext cx="5720080" cy="1651000"/>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812415" y="104775"/>
            <a:ext cx="606488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系统形式的生成矩阵和</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一致校验矩阵</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9" name="文本框 8"/>
          <p:cNvSpPr txBox="1"/>
          <p:nvPr/>
        </p:nvSpPr>
        <p:spPr>
          <a:xfrm>
            <a:off x="309880" y="941070"/>
            <a:ext cx="8568055" cy="2306955"/>
          </a:xfrm>
          <a:prstGeom prst="rect">
            <a:avLst/>
          </a:prstGeom>
          <a:noFill/>
        </p:spPr>
        <p:txBody>
          <a:bodyPr wrap="square" rtlCol="0" anchor="t">
            <a:spAutoFit/>
          </a:bodyPr>
          <a:p>
            <a:pPr indent="609600">
              <a:lnSpc>
                <a:spcPct val="150000"/>
              </a:lnSpc>
              <a:extLst>
                <a:ext uri="{35155182-B16C-46BC-9424-99874614C6A1}">
                  <wpsdc:indentchars xmlns:wpsdc="http://www.wps.cn/officeDocument/2017/drawingmlCustomData" val="200" checksum="4158780845"/>
                </a:ext>
              </a:extLst>
            </a:pPr>
            <a:r>
              <a:rPr lang="zh-CN" altLang="en-US" sz="2400" dirty="0">
                <a:latin typeface="Times New Roman" panose="02020603050405020304" pitchFamily="18" charset="0"/>
                <a:ea typeface="黑体" panose="02010609060101010101" pitchFamily="49" charset="-122"/>
                <a:sym typeface="+mn-ea"/>
              </a:rPr>
              <a:t>用生成多项式</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去除</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n-k+i</a:t>
            </a:r>
            <a:r>
              <a:rPr lang="en-US" altLang="zh-CN" sz="2400">
                <a:latin typeface="Times New Roman" panose="02020603050405020304" pitchFamily="18" charset="0"/>
                <a:ea typeface="黑体" panose="02010609060101010101" pitchFamily="49" charset="-122"/>
                <a:sym typeface="+mn-ea"/>
              </a:rPr>
              <a:t>, </a:t>
            </a:r>
            <a:r>
              <a:rPr lang="en-US" altLang="zh-CN" sz="2400">
                <a:latin typeface="Times New Roman" panose="02020603050405020304" pitchFamily="18" charset="0"/>
                <a:ea typeface="黑体" panose="02010609060101010101" pitchFamily="49" charset="-122"/>
                <a:sym typeface="+mn-ea"/>
              </a:rPr>
              <a:t>0</a:t>
            </a:r>
            <a:r>
              <a:rPr lang="en-US" altLang="zh-CN" sz="2400">
                <a:sym typeface="+mn-ea"/>
              </a:rPr>
              <a:t>≤</a:t>
            </a:r>
            <a:r>
              <a:rPr lang="en-US" altLang="zh-CN" sz="2400" i="1">
                <a:latin typeface="Times New Roman" panose="02020603050405020304" pitchFamily="18" charset="0"/>
                <a:ea typeface="黑体" panose="02010609060101010101" pitchFamily="49" charset="-122"/>
                <a:sym typeface="+mn-ea"/>
              </a:rPr>
              <a:t>i</a:t>
            </a:r>
            <a:r>
              <a:rPr lang="en-US" altLang="zh-CN" sz="2400">
                <a:sym typeface="+mn-ea"/>
              </a:rPr>
              <a:t>≤</a:t>
            </a:r>
            <a:r>
              <a:rPr lang="en-US" altLang="zh-CN" sz="2400" i="1">
                <a:latin typeface="Times New Roman" panose="02020603050405020304" pitchFamily="18" charset="0"/>
                <a:ea typeface="黑体" panose="02010609060101010101" pitchFamily="49" charset="-122"/>
                <a:sym typeface="+mn-ea"/>
              </a:rPr>
              <a:t>k</a:t>
            </a:r>
            <a:r>
              <a:rPr lang="en-US" altLang="zh-CN" sz="24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有</a:t>
            </a:r>
            <a:r>
              <a:rPr lang="en-US" altLang="zh-CN" sz="2400" i="1" err="1">
                <a:latin typeface="Times New Roman" panose="02020603050405020304" pitchFamily="18" charset="0"/>
                <a:ea typeface="黑体" panose="02010609060101010101" pitchFamily="49" charset="-122"/>
                <a:sym typeface="+mn-ea"/>
              </a:rPr>
              <a:t>x</a:t>
            </a:r>
            <a:r>
              <a:rPr lang="en-US" altLang="zh-CN" sz="2400" i="1" baseline="30000" err="1">
                <a:latin typeface="Times New Roman" panose="02020603050405020304" pitchFamily="18" charset="0"/>
                <a:ea typeface="黑体" panose="02010609060101010101" pitchFamily="49" charset="-122"/>
                <a:sym typeface="+mn-ea"/>
              </a:rPr>
              <a:t>n-k+i</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a</a:t>
            </a:r>
            <a:r>
              <a:rPr lang="en-US" altLang="zh-CN" sz="2400" i="1" baseline="-25000" err="1">
                <a:latin typeface="Times New Roman" panose="02020603050405020304" pitchFamily="18" charset="0"/>
                <a:ea typeface="黑体" panose="02010609060101010101" pitchFamily="49" charset="-122"/>
                <a:sym typeface="+mn-ea"/>
              </a:rPr>
              <a:t>i</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b</a:t>
            </a:r>
            <a:r>
              <a:rPr lang="en-US" altLang="zh-CN" sz="2400" i="1" baseline="-25000" err="1">
                <a:latin typeface="Times New Roman" panose="02020603050405020304" pitchFamily="18" charset="0"/>
                <a:ea typeface="黑体" panose="02010609060101010101" pitchFamily="49" charset="-122"/>
                <a:sym typeface="+mn-ea"/>
              </a:rPr>
              <a:t>i</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其中                     </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 </a:t>
            </a:r>
            <a:r>
              <a:rPr lang="zh-CN" altLang="en-US"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由于</a:t>
            </a:r>
            <a:r>
              <a:rPr lang="en-US" altLang="zh-CN" sz="2400" i="1" err="1">
                <a:latin typeface="Times New Roman" panose="02020603050405020304" pitchFamily="18" charset="0"/>
                <a:ea typeface="黑体" panose="02010609060101010101" pitchFamily="49" charset="-122"/>
                <a:sym typeface="+mn-ea"/>
              </a:rPr>
              <a:t>x</a:t>
            </a:r>
            <a:r>
              <a:rPr lang="en-US" altLang="zh-CN" sz="2400" i="1" baseline="30000" err="1">
                <a:latin typeface="Times New Roman" panose="02020603050405020304" pitchFamily="18" charset="0"/>
                <a:ea typeface="黑体" panose="02010609060101010101" pitchFamily="49" charset="-122"/>
                <a:sym typeface="+mn-ea"/>
              </a:rPr>
              <a:t>n-k+i</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b</a:t>
            </a:r>
            <a:r>
              <a:rPr lang="en-US" altLang="zh-CN" sz="2400" i="1" baseline="-25000" err="1">
                <a:latin typeface="Times New Roman" panose="02020603050405020304" pitchFamily="18" charset="0"/>
                <a:ea typeface="黑体" panose="02010609060101010101" pitchFamily="49" charset="-122"/>
                <a:sym typeface="+mn-ea"/>
              </a:rPr>
              <a:t>i</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是</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的倍式</a:t>
            </a:r>
            <a:r>
              <a:rPr lang="en-US" altLang="zh-CN" sz="240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它是一个码字多项式</a:t>
            </a:r>
            <a:r>
              <a:rPr lang="zh-CN" altLang="en-US"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将这</a:t>
            </a:r>
            <a:r>
              <a:rPr lang="en-US" altLang="zh-CN" sz="2400" i="1">
                <a:latin typeface="Times New Roman" panose="02020603050405020304" pitchFamily="18" charset="0"/>
                <a:ea typeface="黑体" panose="02010609060101010101" pitchFamily="49" charset="-122"/>
                <a:sym typeface="+mn-ea"/>
              </a:rPr>
              <a:t>k</a:t>
            </a:r>
            <a:r>
              <a:rPr lang="zh-CN" altLang="en-US" sz="2400" dirty="0">
                <a:latin typeface="Times New Roman" panose="02020603050405020304" pitchFamily="18" charset="0"/>
                <a:ea typeface="黑体" panose="02010609060101010101" pitchFamily="49" charset="-122"/>
                <a:sym typeface="+mn-ea"/>
              </a:rPr>
              <a:t>个码字多项式排成</a:t>
            </a:r>
            <a:r>
              <a:rPr lang="en-US" altLang="zh-CN" sz="2400" i="1" err="1">
                <a:latin typeface="Times New Roman" panose="02020603050405020304" pitchFamily="18" charset="0"/>
                <a:ea typeface="黑体" panose="02010609060101010101" pitchFamily="49" charset="-122"/>
                <a:sym typeface="+mn-ea"/>
              </a:rPr>
              <a:t>k</a:t>
            </a:r>
            <a:r>
              <a:rPr lang="en-US" altLang="en-US" sz="2400" err="1">
                <a:sym typeface="+mn-ea"/>
              </a:rPr>
              <a:t>×</a:t>
            </a:r>
            <a:r>
              <a:rPr lang="en-US" altLang="zh-CN" sz="2400" i="1" err="1">
                <a:latin typeface="Times New Roman" panose="02020603050405020304" pitchFamily="18" charset="0"/>
                <a:ea typeface="黑体" panose="02010609060101010101" pitchFamily="49" charset="-122"/>
                <a:sym typeface="+mn-ea"/>
              </a:rPr>
              <a:t>n</a:t>
            </a:r>
            <a:r>
              <a:rPr lang="zh-CN" altLang="en-US" sz="2400" dirty="0">
                <a:latin typeface="Times New Roman" panose="02020603050405020304" pitchFamily="18" charset="0"/>
                <a:ea typeface="黑体" panose="02010609060101010101" pitchFamily="49" charset="-122"/>
                <a:sym typeface="+mn-ea"/>
              </a:rPr>
              <a:t>阶矩阵的行</a:t>
            </a:r>
            <a:r>
              <a:rPr lang="en-US" altLang="zh-CN" sz="240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得到循环码</a:t>
            </a:r>
            <a:r>
              <a:rPr lang="en-US" altLang="zh-CN" sz="2400" i="1">
                <a:latin typeface="Times New Roman" panose="02020603050405020304" pitchFamily="18" charset="0"/>
                <a:ea typeface="黑体" panose="02010609060101010101" pitchFamily="49" charset="-122"/>
                <a:sym typeface="+mn-ea"/>
              </a:rPr>
              <a:t>C</a:t>
            </a:r>
            <a:r>
              <a:rPr lang="zh-CN" altLang="en-US" sz="2400" dirty="0">
                <a:latin typeface="Times New Roman" panose="02020603050405020304" pitchFamily="18" charset="0"/>
                <a:ea typeface="黑体" panose="02010609060101010101" pitchFamily="49" charset="-122"/>
                <a:sym typeface="+mn-ea"/>
              </a:rPr>
              <a:t>系统形式的生成矩阵</a:t>
            </a:r>
            <a:endParaRPr lang="zh-CN" altLang="en-US" sz="2400">
              <a:latin typeface="Times New Roman" panose="02020603050405020304" pitchFamily="18" charset="0"/>
              <a:ea typeface="黑体" panose="02010609060101010101" pitchFamily="49" charset="-122"/>
              <a:sym typeface="+mn-ea"/>
            </a:endParaRPr>
          </a:p>
        </p:txBody>
      </p:sp>
      <p:graphicFrame>
        <p:nvGraphicFramePr>
          <p:cNvPr id="3" name="对象 2">
            <a:hlinkClick r:id="" action="ppaction://ole?verb="/>
          </p:cNvPr>
          <p:cNvGraphicFramePr>
            <a:graphicFrameLocks noChangeAspect="1"/>
          </p:cNvGraphicFramePr>
          <p:nvPr/>
        </p:nvGraphicFramePr>
        <p:xfrm>
          <a:off x="990601" y="1599248"/>
          <a:ext cx="2062480" cy="598170"/>
        </p:xfrm>
        <a:graphic>
          <a:graphicData uri="http://schemas.openxmlformats.org/presentationml/2006/ole">
            <mc:AlternateContent xmlns:mc="http://schemas.openxmlformats.org/markup-compatibility/2006">
              <mc:Choice xmlns:v="urn:schemas-microsoft-com:vml" Requires="v">
                <p:oleObj spid="_x0000_s13" name="" r:id="rId1" imgW="1168400" imgH="304800" progId="Equation.KSEE3">
                  <p:embed/>
                </p:oleObj>
              </mc:Choice>
              <mc:Fallback>
                <p:oleObj name="" r:id="rId1" imgW="1168400" imgH="304800" progId="Equation.KSEE3">
                  <p:embed/>
                  <p:pic>
                    <p:nvPicPr>
                      <p:cNvPr id="0" name="图片 1024"/>
                      <p:cNvPicPr/>
                      <p:nvPr/>
                    </p:nvPicPr>
                    <p:blipFill>
                      <a:blip r:embed="rId2"/>
                      <a:stretch>
                        <a:fillRect/>
                      </a:stretch>
                    </p:blipFill>
                    <p:spPr>
                      <a:xfrm>
                        <a:off x="990601" y="1599248"/>
                        <a:ext cx="2062480" cy="59817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381635" y="3428365"/>
          <a:ext cx="3758565" cy="1445895"/>
        </p:xfrm>
        <a:graphic>
          <a:graphicData uri="http://schemas.openxmlformats.org/presentationml/2006/ole">
            <mc:AlternateContent xmlns:mc="http://schemas.openxmlformats.org/markup-compatibility/2006">
              <mc:Choice xmlns:v="urn:schemas-microsoft-com:vml" Requires="v">
                <p:oleObj spid="_x0000_s5" name="" r:id="rId3" imgW="2920365" imgH="939800" progId="Equation.KSEE3">
                  <p:embed/>
                </p:oleObj>
              </mc:Choice>
              <mc:Fallback>
                <p:oleObj name="" r:id="rId3" imgW="2920365" imgH="939800" progId="Equation.KSEE3">
                  <p:embed/>
                  <p:pic>
                    <p:nvPicPr>
                      <p:cNvPr id="0" name="图片 1024"/>
                      <p:cNvPicPr/>
                      <p:nvPr/>
                    </p:nvPicPr>
                    <p:blipFill>
                      <a:blip r:embed="rId4"/>
                      <a:stretch>
                        <a:fillRect/>
                      </a:stretch>
                    </p:blipFill>
                    <p:spPr>
                      <a:xfrm>
                        <a:off x="381635" y="3428365"/>
                        <a:ext cx="3758565" cy="144589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4723765" y="3442335"/>
          <a:ext cx="3952240" cy="1416685"/>
        </p:xfrm>
        <a:graphic>
          <a:graphicData uri="http://schemas.openxmlformats.org/presentationml/2006/ole">
            <mc:AlternateContent xmlns:mc="http://schemas.openxmlformats.org/markup-compatibility/2006">
              <mc:Choice xmlns:v="urn:schemas-microsoft-com:vml" Requires="v">
                <p:oleObj spid="_x0000_s8" name="" r:id="rId5" imgW="3340100" imgH="939800" progId="Equation.KSEE3">
                  <p:embed/>
                </p:oleObj>
              </mc:Choice>
              <mc:Fallback>
                <p:oleObj name="" r:id="rId5" imgW="3340100" imgH="939800" progId="Equation.KSEE3">
                  <p:embed/>
                  <p:pic>
                    <p:nvPicPr>
                      <p:cNvPr id="0" name="图片 1024"/>
                      <p:cNvPicPr/>
                      <p:nvPr/>
                    </p:nvPicPr>
                    <p:blipFill>
                      <a:blip r:embed="rId6"/>
                      <a:stretch>
                        <a:fillRect/>
                      </a:stretch>
                    </p:blipFill>
                    <p:spPr>
                      <a:xfrm>
                        <a:off x="4723765" y="3442335"/>
                        <a:ext cx="3952240" cy="1416685"/>
                      </a:xfrm>
                      <a:prstGeom prst="rect">
                        <a:avLst/>
                      </a:prstGeom>
                    </p:spPr>
                  </p:pic>
                </p:oleObj>
              </mc:Fallback>
            </mc:AlternateContent>
          </a:graphicData>
        </a:graphic>
      </p:graphicFrame>
      <p:sp>
        <p:nvSpPr>
          <p:cNvPr id="10" name="右箭头 9"/>
          <p:cNvSpPr/>
          <p:nvPr/>
        </p:nvSpPr>
        <p:spPr>
          <a:xfrm>
            <a:off x="4343400" y="3961765"/>
            <a:ext cx="304800" cy="381000"/>
          </a:xfrm>
          <a:prstGeom prst="rightArrow">
            <a:avLst/>
          </a:prstGeom>
          <a:gradFill>
            <a:gsLst>
              <a:gs pos="0">
                <a:srgbClr val="14CD68"/>
              </a:gs>
              <a:gs pos="100000">
                <a:srgbClr val="035C7D"/>
              </a:gs>
            </a:gsLst>
            <a:lin ang="5400000" scaled="0"/>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p:nvPr/>
        </p:nvSpPr>
        <p:spPr>
          <a:xfrm>
            <a:off x="429895" y="4079875"/>
            <a:ext cx="8352155" cy="2308225"/>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4166235" y="104775"/>
            <a:ext cx="471106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系统</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循环码的编码方法</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7" name="文本框 6"/>
          <p:cNvSpPr txBox="1"/>
          <p:nvPr/>
        </p:nvSpPr>
        <p:spPr>
          <a:xfrm>
            <a:off x="158115" y="914400"/>
            <a:ext cx="8745220" cy="2891790"/>
          </a:xfrm>
          <a:prstGeom prst="rect">
            <a:avLst/>
          </a:prstGeom>
          <a:noFill/>
        </p:spPr>
        <p:txBody>
          <a:bodyPr wrap="square" rtlCol="0" anchor="t">
            <a:spAutoFit/>
          </a:bodyPr>
          <a:p>
            <a:pPr indent="508000">
              <a:lnSpc>
                <a:spcPct val="130000"/>
              </a:lnSpc>
              <a:extLst>
                <a:ext uri="{35155182-B16C-46BC-9424-99874614C6A1}">
                  <wpsdc:indentchars xmlns:wpsdc="http://www.wps.cn/officeDocument/2017/drawingmlCustomData" val="200" checksum="282533468"/>
                </a:ext>
              </a:extLst>
            </a:pPr>
            <a:r>
              <a:rPr lang="zh-CN" altLang="en-US" sz="2000" dirty="0">
                <a:solidFill>
                  <a:srgbClr val="FF0000"/>
                </a:solidFill>
                <a:latin typeface="Times New Roman" panose="02020603050405020304" pitchFamily="18" charset="0"/>
                <a:ea typeface="黑体" panose="02010609060101010101" pitchFamily="49" charset="-122"/>
                <a:sym typeface="+mn-ea"/>
              </a:rPr>
              <a:t>给定循环码的生成多项式</a:t>
            </a:r>
            <a:r>
              <a:rPr lang="en-US" altLang="zh-CN" sz="2000" i="1" err="1">
                <a:solidFill>
                  <a:srgbClr val="FF0000"/>
                </a:solidFill>
                <a:latin typeface="Times New Roman" panose="02020603050405020304" pitchFamily="18" charset="0"/>
                <a:ea typeface="黑体" panose="02010609060101010101" pitchFamily="49" charset="-122"/>
                <a:sym typeface="+mn-ea"/>
              </a:rPr>
              <a:t>g</a:t>
            </a:r>
            <a:r>
              <a:rPr lang="en-US" altLang="zh-CN" sz="2000" err="1">
                <a:solidFill>
                  <a:srgbClr val="FF0000"/>
                </a:solidFill>
                <a:latin typeface="Times New Roman" panose="02020603050405020304" pitchFamily="18" charset="0"/>
                <a:ea typeface="黑体" panose="02010609060101010101" pitchFamily="49" charset="-122"/>
                <a:sym typeface="+mn-ea"/>
              </a:rPr>
              <a:t>(</a:t>
            </a:r>
            <a:r>
              <a:rPr lang="en-US" altLang="zh-CN" sz="2000" i="1" err="1">
                <a:solidFill>
                  <a:srgbClr val="FF0000"/>
                </a:solidFill>
                <a:latin typeface="Times New Roman" panose="02020603050405020304" pitchFamily="18" charset="0"/>
                <a:ea typeface="黑体" panose="02010609060101010101" pitchFamily="49" charset="-122"/>
                <a:sym typeface="+mn-ea"/>
              </a:rPr>
              <a:t>x</a:t>
            </a:r>
            <a:r>
              <a:rPr lang="en-US" altLang="zh-CN" sz="2000">
                <a:solidFill>
                  <a:srgbClr val="FF0000"/>
                </a:solidFill>
                <a:latin typeface="Times New Roman" panose="02020603050405020304" pitchFamily="18" charset="0"/>
                <a:ea typeface="黑体" panose="02010609060101010101" pitchFamily="49" charset="-122"/>
                <a:sym typeface="+mn-ea"/>
              </a:rPr>
              <a:t>)</a:t>
            </a:r>
            <a:r>
              <a:rPr lang="en-US" altLang="zh-CN" sz="2000" dirty="0">
                <a:solidFill>
                  <a:srgbClr val="FF0000"/>
                </a:solidFill>
                <a:latin typeface="Times New Roman" panose="02020603050405020304" pitchFamily="18" charset="0"/>
                <a:ea typeface="黑体" panose="02010609060101010101" pitchFamily="49" charset="-122"/>
                <a:sym typeface="+mn-ea"/>
              </a:rPr>
              <a:t>, </a:t>
            </a:r>
            <a:r>
              <a:rPr lang="zh-CN" altLang="en-US" sz="2000" dirty="0">
                <a:solidFill>
                  <a:srgbClr val="FF0000"/>
                </a:solidFill>
                <a:latin typeface="Times New Roman" panose="02020603050405020304" pitchFamily="18" charset="0"/>
                <a:ea typeface="黑体" panose="02010609060101010101" pitchFamily="49" charset="-122"/>
                <a:sym typeface="+mn-ea"/>
              </a:rPr>
              <a:t>可以使该码成为系统形式。</a:t>
            </a:r>
            <a:endParaRPr lang="en-US" altLang="zh-CN" sz="2000">
              <a:latin typeface="Times New Roman" panose="02020603050405020304" pitchFamily="18" charset="0"/>
              <a:ea typeface="黑体" panose="02010609060101010101" pitchFamily="49" charset="-122"/>
            </a:endParaRPr>
          </a:p>
          <a:p>
            <a:pPr indent="508000">
              <a:lnSpc>
                <a:spcPct val="130000"/>
              </a:lnSpc>
              <a:extLst>
                <a:ext uri="{35155182-B16C-46BC-9424-99874614C6A1}">
                  <wpsdc:indentchars xmlns:wpsdc="http://www.wps.cn/officeDocument/2017/drawingmlCustomData" val="200" checksum="282533468"/>
                </a:ext>
              </a:extLst>
            </a:pPr>
            <a:r>
              <a:rPr lang="zh-CN" altLang="en-US" sz="2000" dirty="0">
                <a:latin typeface="Times New Roman" panose="02020603050405020304" pitchFamily="18" charset="0"/>
                <a:ea typeface="黑体" panose="02010609060101010101" pitchFamily="49" charset="-122"/>
                <a:sym typeface="+mn-ea"/>
              </a:rPr>
              <a:t>假定待编码的消息是</a:t>
            </a:r>
            <a:r>
              <a:rPr lang="en-US" altLang="zh-CN" sz="2000" i="1">
                <a:latin typeface="Times New Roman" panose="02020603050405020304" pitchFamily="18" charset="0"/>
                <a:ea typeface="黑体" panose="02010609060101010101" pitchFamily="49" charset="-122"/>
                <a:sym typeface="+mn-ea"/>
              </a:rPr>
              <a:t>u</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u</a:t>
            </a:r>
            <a:r>
              <a:rPr lang="en-US" altLang="zh-CN" sz="2000" i="1" baseline="-25000">
                <a:latin typeface="Times New Roman" panose="02020603050405020304" pitchFamily="18" charset="0"/>
                <a:ea typeface="黑体" panose="02010609060101010101" pitchFamily="49" charset="-122"/>
                <a:sym typeface="+mn-ea"/>
              </a:rPr>
              <a:t>k-</a:t>
            </a:r>
            <a:r>
              <a:rPr lang="en-US" altLang="zh-CN" sz="2000" baseline="-25000">
                <a:latin typeface="Times New Roman" panose="02020603050405020304" pitchFamily="18" charset="0"/>
                <a:ea typeface="黑体" panose="02010609060101010101" pitchFamily="49" charset="-122"/>
                <a:sym typeface="+mn-ea"/>
              </a:rPr>
              <a:t>1</a:t>
            </a:r>
            <a:r>
              <a:rPr lang="en-US" altLang="zh-CN" sz="2000">
                <a:latin typeface="Times New Roman" panose="02020603050405020304" pitchFamily="18" charset="0"/>
                <a:ea typeface="黑体" panose="02010609060101010101" pitchFamily="49" charset="-122"/>
                <a:sym typeface="+mn-ea"/>
              </a:rPr>
              <a:t>, … </a:t>
            </a:r>
            <a:r>
              <a:rPr lang="en-US" altLang="zh-CN" sz="2000">
                <a:latin typeface="Times New Roman" panose="02020603050405020304" pitchFamily="18" charset="0"/>
                <a:ea typeface="黑体" panose="02010609060101010101" pitchFamily="49" charset="-122"/>
                <a:sym typeface="+mn-ea"/>
              </a:rPr>
              <a:t>, </a:t>
            </a:r>
            <a:r>
              <a:rPr lang="en-US" altLang="zh-CN" sz="2000" i="1">
                <a:latin typeface="Times New Roman" panose="02020603050405020304" pitchFamily="18" charset="0"/>
                <a:ea typeface="黑体" panose="02010609060101010101" pitchFamily="49" charset="-122"/>
                <a:sym typeface="+mn-ea"/>
              </a:rPr>
              <a:t>u</a:t>
            </a:r>
            <a:r>
              <a:rPr lang="en-US" altLang="zh-CN" sz="2000" baseline="-25000">
                <a:latin typeface="Times New Roman" panose="02020603050405020304" pitchFamily="18" charset="0"/>
                <a:ea typeface="黑体" panose="02010609060101010101" pitchFamily="49" charset="-122"/>
                <a:sym typeface="+mn-ea"/>
              </a:rPr>
              <a:t>1</a:t>
            </a:r>
            <a:r>
              <a:rPr lang="en-US" altLang="zh-CN" sz="2000">
                <a:latin typeface="Times New Roman" panose="02020603050405020304" pitchFamily="18" charset="0"/>
                <a:ea typeface="黑体" panose="02010609060101010101" pitchFamily="49" charset="-122"/>
                <a:sym typeface="+mn-ea"/>
              </a:rPr>
              <a:t>, </a:t>
            </a:r>
            <a:r>
              <a:rPr lang="en-US" altLang="zh-CN" sz="2000" i="1">
                <a:latin typeface="Times New Roman" panose="02020603050405020304" pitchFamily="18" charset="0"/>
                <a:ea typeface="黑体" panose="02010609060101010101" pitchFamily="49" charset="-122"/>
                <a:sym typeface="+mn-ea"/>
              </a:rPr>
              <a:t>u</a:t>
            </a:r>
            <a:r>
              <a:rPr lang="en-US" altLang="zh-CN" sz="2000" baseline="-25000">
                <a:latin typeface="Times New Roman" panose="02020603050405020304" pitchFamily="18" charset="0"/>
                <a:ea typeface="黑体" panose="02010609060101010101" pitchFamily="49" charset="-122"/>
                <a:sym typeface="+mn-ea"/>
              </a:rPr>
              <a:t>0</a:t>
            </a:r>
            <a:r>
              <a:rPr lang="en-US" altLang="zh-CN" sz="2000">
                <a:latin typeface="Times New Roman" panose="02020603050405020304" pitchFamily="18" charset="0"/>
                <a:ea typeface="黑体" panose="02010609060101010101" pitchFamily="49" charset="-122"/>
                <a:sym typeface="+mn-ea"/>
              </a:rPr>
              <a:t> )</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则对应的</a:t>
            </a:r>
            <a:r>
              <a:rPr lang="zh-CN" altLang="en-US" sz="2000" dirty="0">
                <a:latin typeface="黑体" panose="02010609060101010101" pitchFamily="49" charset="-122"/>
                <a:ea typeface="黑体" panose="02010609060101010101" pitchFamily="49" charset="-122"/>
                <a:sym typeface="+mn-ea"/>
              </a:rPr>
              <a:t>消息多项式为</a:t>
            </a:r>
            <a:endParaRPr lang="zh-CN" altLang="en-US" sz="2000" dirty="0">
              <a:latin typeface="黑体" panose="02010609060101010101" pitchFamily="49" charset="-122"/>
              <a:ea typeface="黑体" panose="02010609060101010101" pitchFamily="49" charset="-122"/>
              <a:sym typeface="+mn-ea"/>
            </a:endParaRPr>
          </a:p>
          <a:p>
            <a:pPr indent="508000">
              <a:lnSpc>
                <a:spcPct val="130000"/>
              </a:lnSpc>
              <a:extLst>
                <a:ext uri="{35155182-B16C-46BC-9424-99874614C6A1}">
                  <wpsdc:indentchars xmlns:wpsdc="http://www.wps.cn/officeDocument/2017/drawingmlCustomData" val="200" checksum="282533468"/>
                </a:ext>
              </a:extLst>
            </a:pPr>
            <a:r>
              <a:rPr lang="en-US" altLang="zh-CN" sz="2000" i="1" err="1">
                <a:latin typeface="Times New Roman" panose="02020603050405020304" pitchFamily="18" charset="0"/>
                <a:ea typeface="黑体" panose="02010609060101010101" pitchFamily="49" charset="-122"/>
                <a:sym typeface="+mn-ea"/>
              </a:rPr>
              <a:t>u</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u</a:t>
            </a:r>
            <a:r>
              <a:rPr lang="en-US" altLang="zh-CN" sz="2000" i="1" baseline="-25000">
                <a:latin typeface="Times New Roman" panose="02020603050405020304" pitchFamily="18" charset="0"/>
                <a:ea typeface="黑体" panose="02010609060101010101" pitchFamily="49" charset="-122"/>
                <a:sym typeface="+mn-ea"/>
              </a:rPr>
              <a:t>k</a:t>
            </a:r>
            <a:r>
              <a:rPr lang="en-US" altLang="zh-CN" sz="2000" baseline="-25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x</a:t>
            </a:r>
            <a:r>
              <a:rPr lang="en-US" altLang="zh-CN" sz="2000" i="1" baseline="30000">
                <a:latin typeface="Times New Roman" panose="02020603050405020304" pitchFamily="18" charset="0"/>
                <a:ea typeface="黑体" panose="02010609060101010101" pitchFamily="49" charset="-122"/>
                <a:sym typeface="+mn-ea"/>
              </a:rPr>
              <a:t>k</a:t>
            </a:r>
            <a:r>
              <a:rPr lang="en-US" altLang="zh-CN" sz="2000" baseline="30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u</a:t>
            </a:r>
            <a:r>
              <a:rPr lang="en-US" altLang="zh-CN" sz="2000" baseline="-25000">
                <a:latin typeface="Times New Roman" panose="02020603050405020304" pitchFamily="18" charset="0"/>
                <a:ea typeface="黑体" panose="02010609060101010101" pitchFamily="49" charset="-122"/>
                <a:sym typeface="+mn-ea"/>
              </a:rPr>
              <a:t>2</a:t>
            </a:r>
            <a:r>
              <a:rPr lang="en-US" altLang="zh-CN" sz="2000" i="1">
                <a:latin typeface="Times New Roman" panose="02020603050405020304" pitchFamily="18" charset="0"/>
                <a:ea typeface="黑体" panose="02010609060101010101" pitchFamily="49" charset="-122"/>
                <a:sym typeface="+mn-ea"/>
              </a:rPr>
              <a:t>x</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u</a:t>
            </a:r>
            <a:r>
              <a:rPr lang="en-US" altLang="zh-CN" sz="2000" baseline="-25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x+u</a:t>
            </a:r>
            <a:r>
              <a:rPr lang="en-US" altLang="zh-CN" sz="2000" baseline="-25000">
                <a:latin typeface="Times New Roman" panose="02020603050405020304" pitchFamily="18" charset="0"/>
                <a:ea typeface="黑体" panose="02010609060101010101" pitchFamily="49" charset="-122"/>
                <a:sym typeface="+mn-ea"/>
              </a:rPr>
              <a:t>0</a:t>
            </a:r>
            <a:r>
              <a:rPr lang="en-US" altLang="zh-CN" sz="2000">
                <a:latin typeface="Times New Roman" panose="02020603050405020304" pitchFamily="18" charset="0"/>
                <a:ea typeface="黑体" panose="02010609060101010101" pitchFamily="49" charset="-122"/>
                <a:sym typeface="+mn-ea"/>
              </a:rPr>
              <a:t>, </a:t>
            </a:r>
            <a:r>
              <a:rPr lang="zh-CN" altLang="en-US" sz="2000" dirty="0">
                <a:latin typeface="黑体" panose="02010609060101010101" pitchFamily="49" charset="-122"/>
                <a:ea typeface="黑体" panose="02010609060101010101" pitchFamily="49" charset="-122"/>
                <a:sym typeface="+mn-ea"/>
              </a:rPr>
              <a:t>从而有</a:t>
            </a:r>
            <a:r>
              <a:rPr lang="en-US" altLang="zh-CN" sz="2000" i="1" err="1">
                <a:latin typeface="Times New Roman" panose="02020603050405020304" pitchFamily="18" charset="0"/>
                <a:ea typeface="黑体" panose="02010609060101010101" pitchFamily="49" charset="-122"/>
                <a:sym typeface="+mn-ea"/>
              </a:rPr>
              <a:t>x</a:t>
            </a:r>
            <a:r>
              <a:rPr lang="en-US" altLang="zh-CN" sz="2000" i="1" baseline="30000" err="1">
                <a:latin typeface="Times New Roman" panose="02020603050405020304" pitchFamily="18" charset="0"/>
                <a:ea typeface="黑体" panose="02010609060101010101" pitchFamily="49" charset="-122"/>
                <a:sym typeface="+mn-ea"/>
              </a:rPr>
              <a:t>n-k</a:t>
            </a:r>
            <a:r>
              <a:rPr lang="en-US" altLang="zh-CN" sz="2000" i="1" err="1">
                <a:latin typeface="Times New Roman" panose="02020603050405020304" pitchFamily="18" charset="0"/>
                <a:ea typeface="黑体" panose="02010609060101010101" pitchFamily="49" charset="-122"/>
                <a:sym typeface="+mn-ea"/>
              </a:rPr>
              <a:t>u</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u</a:t>
            </a:r>
            <a:r>
              <a:rPr lang="en-US" altLang="zh-CN" sz="2000" i="1" baseline="-25000">
                <a:latin typeface="Times New Roman" panose="02020603050405020304" pitchFamily="18" charset="0"/>
                <a:ea typeface="黑体" panose="02010609060101010101" pitchFamily="49" charset="-122"/>
                <a:sym typeface="+mn-ea"/>
              </a:rPr>
              <a:t>k-</a:t>
            </a:r>
            <a:r>
              <a:rPr lang="en-US" altLang="zh-CN" sz="2000" baseline="-25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x</a:t>
            </a:r>
            <a:r>
              <a:rPr lang="en-US" altLang="zh-CN" sz="2000" i="1" baseline="30000">
                <a:latin typeface="Times New Roman" panose="02020603050405020304" pitchFamily="18" charset="0"/>
                <a:ea typeface="黑体" panose="02010609060101010101" pitchFamily="49" charset="-122"/>
                <a:sym typeface="+mn-ea"/>
              </a:rPr>
              <a:t>n-</a:t>
            </a:r>
            <a:r>
              <a:rPr lang="en-US" altLang="zh-CN" sz="2000" baseline="30000">
                <a:latin typeface="Times New Roman" panose="02020603050405020304" pitchFamily="18" charset="0"/>
                <a:ea typeface="黑体" panose="02010609060101010101" pitchFamily="49" charset="-122"/>
                <a:sym typeface="+mn-ea"/>
              </a:rPr>
              <a:t>1</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u</a:t>
            </a:r>
            <a:r>
              <a:rPr lang="en-US" altLang="zh-CN" sz="2000" baseline="-25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x</a:t>
            </a:r>
            <a:r>
              <a:rPr lang="en-US" altLang="zh-CN" sz="2000" i="1" baseline="30000">
                <a:latin typeface="Times New Roman" panose="02020603050405020304" pitchFamily="18" charset="0"/>
                <a:ea typeface="黑体" panose="02010609060101010101" pitchFamily="49" charset="-122"/>
                <a:sym typeface="+mn-ea"/>
              </a:rPr>
              <a:t>n-k</a:t>
            </a:r>
            <a:r>
              <a:rPr lang="en-US" altLang="zh-CN" sz="2000" baseline="30000">
                <a:latin typeface="Times New Roman" panose="02020603050405020304" pitchFamily="18" charset="0"/>
                <a:ea typeface="黑体" panose="02010609060101010101" pitchFamily="49" charset="-122"/>
                <a:sym typeface="+mn-ea"/>
              </a:rPr>
              <a:t>+1</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u</a:t>
            </a:r>
            <a:r>
              <a:rPr lang="en-US" altLang="zh-CN" sz="2000" baseline="-25000">
                <a:latin typeface="Times New Roman" panose="02020603050405020304" pitchFamily="18" charset="0"/>
                <a:ea typeface="黑体" panose="02010609060101010101" pitchFamily="49" charset="-122"/>
                <a:sym typeface="+mn-ea"/>
              </a:rPr>
              <a:t>0</a:t>
            </a:r>
            <a:r>
              <a:rPr lang="en-US" altLang="zh-CN" sz="2000" i="1">
                <a:latin typeface="Times New Roman" panose="02020603050405020304" pitchFamily="18" charset="0"/>
                <a:ea typeface="黑体" panose="02010609060101010101" pitchFamily="49" charset="-122"/>
                <a:sym typeface="+mn-ea"/>
              </a:rPr>
              <a:t>x</a:t>
            </a:r>
            <a:r>
              <a:rPr lang="en-US" altLang="zh-CN" sz="2000" i="1" baseline="30000">
                <a:latin typeface="Times New Roman" panose="02020603050405020304" pitchFamily="18" charset="0"/>
                <a:ea typeface="黑体" panose="02010609060101010101" pitchFamily="49" charset="-122"/>
                <a:sym typeface="+mn-ea"/>
              </a:rPr>
              <a:t>n-k</a:t>
            </a:r>
            <a:r>
              <a:rPr lang="zh-CN" altLang="en-US" sz="2000">
                <a:latin typeface="Times New Roman" panose="02020603050405020304" pitchFamily="18" charset="0"/>
                <a:ea typeface="黑体" panose="02010609060101010101" pitchFamily="49" charset="-122"/>
                <a:sym typeface="+mn-ea"/>
              </a:rPr>
              <a:t>。</a:t>
            </a:r>
            <a:endParaRPr lang="zh-CN" altLang="en-US" sz="2000" dirty="0">
              <a:latin typeface="黑体" panose="02010609060101010101" pitchFamily="49" charset="-122"/>
              <a:ea typeface="黑体" panose="02010609060101010101" pitchFamily="49" charset="-122"/>
            </a:endParaRPr>
          </a:p>
          <a:p>
            <a:pPr indent="508000">
              <a:lnSpc>
                <a:spcPct val="130000"/>
              </a:lnSpc>
              <a:extLst>
                <a:ext uri="{35155182-B16C-46BC-9424-99874614C6A1}">
                  <wpsdc:indentchars xmlns:wpsdc="http://www.wps.cn/officeDocument/2017/drawingmlCustomData" val="200" checksum="282533468"/>
                </a:ext>
              </a:extLst>
            </a:pPr>
            <a:r>
              <a:rPr lang="zh-CN" altLang="en-US" sz="2000" dirty="0">
                <a:latin typeface="黑体" panose="02010609060101010101" pitchFamily="49" charset="-122"/>
                <a:ea typeface="黑体" panose="02010609060101010101" pitchFamily="49" charset="-122"/>
                <a:sym typeface="+mn-ea"/>
              </a:rPr>
              <a:t>用</a:t>
            </a:r>
            <a:r>
              <a:rPr lang="zh-CN" altLang="en-US" sz="2000" dirty="0">
                <a:latin typeface="Times New Roman" panose="02020603050405020304" pitchFamily="18" charset="0"/>
                <a:ea typeface="黑体" panose="02010609060101010101" pitchFamily="49" charset="-122"/>
                <a:sym typeface="+mn-ea"/>
              </a:rPr>
              <a:t>生成多项式</a:t>
            </a:r>
            <a:r>
              <a:rPr lang="en-US" altLang="zh-CN" sz="2000" i="1" err="1">
                <a:latin typeface="Times New Roman" panose="02020603050405020304" pitchFamily="18" charset="0"/>
                <a:ea typeface="黑体" panose="02010609060101010101" pitchFamily="49" charset="-122"/>
                <a:sym typeface="+mn-ea"/>
              </a:rPr>
              <a:t>g</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zh-CN" altLang="en-US" sz="2000" dirty="0">
                <a:latin typeface="黑体" panose="02010609060101010101" pitchFamily="49" charset="-122"/>
                <a:ea typeface="黑体" panose="02010609060101010101" pitchFamily="49" charset="-122"/>
                <a:sym typeface="+mn-ea"/>
              </a:rPr>
              <a:t>除</a:t>
            </a:r>
            <a:r>
              <a:rPr lang="en-US" altLang="zh-CN" sz="2000" i="1" err="1">
                <a:latin typeface="Times New Roman" panose="02020603050405020304" pitchFamily="18" charset="0"/>
                <a:ea typeface="黑体" panose="02010609060101010101" pitchFamily="49" charset="-122"/>
                <a:sym typeface="+mn-ea"/>
              </a:rPr>
              <a:t>x</a:t>
            </a:r>
            <a:r>
              <a:rPr lang="en-US" altLang="zh-CN" sz="2000" i="1" baseline="30000" err="1">
                <a:latin typeface="Times New Roman" panose="02020603050405020304" pitchFamily="18" charset="0"/>
                <a:ea typeface="黑体" panose="02010609060101010101" pitchFamily="49" charset="-122"/>
                <a:sym typeface="+mn-ea"/>
              </a:rPr>
              <a:t>n-k</a:t>
            </a:r>
            <a:r>
              <a:rPr lang="en-US" altLang="zh-CN" sz="2000" i="1" err="1">
                <a:latin typeface="Times New Roman" panose="02020603050405020304" pitchFamily="18" charset="0"/>
                <a:ea typeface="黑体" panose="02010609060101010101" pitchFamily="49" charset="-122"/>
                <a:sym typeface="+mn-ea"/>
              </a:rPr>
              <a:t>u</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黑体" panose="02010609060101010101" pitchFamily="49" charset="-122"/>
                <a:ea typeface="黑体" panose="02010609060101010101" pitchFamily="49" charset="-122"/>
                <a:sym typeface="+mn-ea"/>
              </a:rPr>
              <a:t>得到</a:t>
            </a:r>
            <a:r>
              <a:rPr lang="en-US" altLang="zh-CN" sz="2000" i="1" err="1">
                <a:latin typeface="Times New Roman" panose="02020603050405020304" pitchFamily="18" charset="0"/>
                <a:ea typeface="黑体" panose="02010609060101010101" pitchFamily="49" charset="-122"/>
                <a:sym typeface="+mn-ea"/>
              </a:rPr>
              <a:t>x</a:t>
            </a:r>
            <a:r>
              <a:rPr lang="en-US" altLang="zh-CN" sz="2000" i="1" baseline="30000" err="1">
                <a:latin typeface="Times New Roman" panose="02020603050405020304" pitchFamily="18" charset="0"/>
                <a:ea typeface="黑体" panose="02010609060101010101" pitchFamily="49" charset="-122"/>
                <a:sym typeface="+mn-ea"/>
              </a:rPr>
              <a:t>n-k</a:t>
            </a:r>
            <a:r>
              <a:rPr lang="en-US" altLang="zh-CN" sz="2000" i="1" err="1">
                <a:latin typeface="Times New Roman" panose="02020603050405020304" pitchFamily="18" charset="0"/>
                <a:ea typeface="黑体" panose="02010609060101010101" pitchFamily="49" charset="-122"/>
                <a:sym typeface="+mn-ea"/>
              </a:rPr>
              <a:t>u</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 </a:t>
            </a:r>
            <a:r>
              <a:rPr lang="en-US" altLang="zh-CN" sz="2000" i="1" err="1">
                <a:latin typeface="Times New Roman" panose="02020603050405020304" pitchFamily="18" charset="0"/>
                <a:ea typeface="黑体" panose="02010609060101010101" pitchFamily="49" charset="-122"/>
                <a:sym typeface="+mn-ea"/>
              </a:rPr>
              <a:t>a</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x</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g</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x</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b</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dirty="0">
                <a:latin typeface="Times New Roman" panose="02020603050405020304" pitchFamily="18" charset="0"/>
                <a:ea typeface="黑体" panose="02010609060101010101" pitchFamily="49" charset="-122"/>
                <a:sym typeface="+mn-ea"/>
              </a:rPr>
              <a:t>, </a:t>
            </a:r>
            <a:r>
              <a:rPr lang="en-US" altLang="zh-CN" sz="2000">
                <a:latin typeface="Times New Roman" panose="02020603050405020304" pitchFamily="18" charset="0"/>
                <a:ea typeface="黑体" panose="02010609060101010101" pitchFamily="49" charset="-122"/>
                <a:sym typeface="+mn-ea"/>
              </a:rPr>
              <a:t>deg(</a:t>
            </a:r>
            <a:r>
              <a:rPr lang="en-US" altLang="zh-CN" sz="2000" i="1">
                <a:latin typeface="Times New Roman" panose="02020603050405020304" pitchFamily="18" charset="0"/>
                <a:ea typeface="黑体" panose="02010609060101010101" pitchFamily="49" charset="-122"/>
                <a:sym typeface="+mn-ea"/>
              </a:rPr>
              <a:t>b</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))&lt;</a:t>
            </a:r>
            <a:r>
              <a:rPr lang="en-US" altLang="zh-CN" sz="2000" i="1" err="1">
                <a:latin typeface="Times New Roman" panose="02020603050405020304" pitchFamily="18" charset="0"/>
                <a:ea typeface="黑体" panose="02010609060101010101" pitchFamily="49" charset="-122"/>
                <a:sym typeface="+mn-ea"/>
              </a:rPr>
              <a:t>n-k</a:t>
            </a:r>
            <a:r>
              <a:rPr lang="zh-CN" altLang="en-US" sz="2000" err="1">
                <a:latin typeface="Times New Roman" panose="02020603050405020304" pitchFamily="18" charset="0"/>
                <a:ea typeface="黑体" panose="02010609060101010101" pitchFamily="49" charset="-122"/>
                <a:sym typeface="+mn-ea"/>
              </a:rPr>
              <a:t>。</a:t>
            </a:r>
            <a:endParaRPr lang="en-US" altLang="zh-CN" sz="2000">
              <a:latin typeface="Times New Roman" panose="02020603050405020304" pitchFamily="18" charset="0"/>
              <a:ea typeface="黑体" panose="02010609060101010101" pitchFamily="49" charset="-122"/>
            </a:endParaRPr>
          </a:p>
          <a:p>
            <a:pPr indent="508000">
              <a:lnSpc>
                <a:spcPct val="130000"/>
              </a:lnSpc>
              <a:extLst>
                <a:ext uri="{35155182-B16C-46BC-9424-99874614C6A1}">
                  <wpsdc:indentchars xmlns:wpsdc="http://www.wps.cn/officeDocument/2017/drawingmlCustomData" val="200" checksum="282533468"/>
                </a:ext>
              </a:extLst>
            </a:pPr>
            <a:r>
              <a:rPr lang="zh-CN" altLang="en-US" sz="2000" dirty="0">
                <a:latin typeface="Times New Roman" panose="02020603050405020304" pitchFamily="18" charset="0"/>
                <a:ea typeface="黑体" panose="02010609060101010101" pitchFamily="49" charset="-122"/>
                <a:sym typeface="+mn-ea"/>
              </a:rPr>
              <a:t>于是</a:t>
            </a:r>
            <a:r>
              <a:rPr lang="en-US" altLang="zh-CN" sz="2000" i="1" err="1">
                <a:latin typeface="Times New Roman" panose="02020603050405020304" pitchFamily="18" charset="0"/>
                <a:ea typeface="黑体" panose="02010609060101010101" pitchFamily="49" charset="-122"/>
                <a:sym typeface="+mn-ea"/>
              </a:rPr>
              <a:t>x</a:t>
            </a:r>
            <a:r>
              <a:rPr lang="en-US" altLang="zh-CN" sz="2000" i="1" baseline="30000" err="1">
                <a:latin typeface="Times New Roman" panose="02020603050405020304" pitchFamily="18" charset="0"/>
                <a:ea typeface="黑体" panose="02010609060101010101" pitchFamily="49" charset="-122"/>
                <a:sym typeface="+mn-ea"/>
              </a:rPr>
              <a:t>n-k</a:t>
            </a:r>
            <a:r>
              <a:rPr lang="en-US" altLang="zh-CN" sz="2000" i="1" err="1">
                <a:latin typeface="Times New Roman" panose="02020603050405020304" pitchFamily="18" charset="0"/>
                <a:ea typeface="黑体" panose="02010609060101010101" pitchFamily="49" charset="-122"/>
                <a:sym typeface="+mn-ea"/>
              </a:rPr>
              <a:t>u</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x</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b</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a</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x</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g</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即</a:t>
            </a:r>
            <a:r>
              <a:rPr lang="en-US" altLang="zh-CN" sz="2000" i="1" err="1">
                <a:latin typeface="Times New Roman" panose="02020603050405020304" pitchFamily="18" charset="0"/>
                <a:ea typeface="黑体" panose="02010609060101010101" pitchFamily="49" charset="-122"/>
                <a:sym typeface="+mn-ea"/>
              </a:rPr>
              <a:t>x</a:t>
            </a:r>
            <a:r>
              <a:rPr lang="en-US" altLang="zh-CN" sz="2000" i="1" baseline="30000" err="1">
                <a:latin typeface="Times New Roman" panose="02020603050405020304" pitchFamily="18" charset="0"/>
                <a:ea typeface="黑体" panose="02010609060101010101" pitchFamily="49" charset="-122"/>
                <a:sym typeface="+mn-ea"/>
              </a:rPr>
              <a:t>n-k</a:t>
            </a:r>
            <a:r>
              <a:rPr lang="en-US" altLang="zh-CN" sz="2000" i="1" err="1">
                <a:latin typeface="Times New Roman" panose="02020603050405020304" pitchFamily="18" charset="0"/>
                <a:ea typeface="黑体" panose="02010609060101010101" pitchFamily="49" charset="-122"/>
                <a:sym typeface="+mn-ea"/>
              </a:rPr>
              <a:t>u</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 </a:t>
            </a:r>
            <a:r>
              <a:rPr lang="en-US" altLang="zh-CN" sz="2000" i="1" err="1">
                <a:latin typeface="Times New Roman" panose="02020603050405020304" pitchFamily="18" charset="0"/>
                <a:ea typeface="黑体" panose="02010609060101010101" pitchFamily="49" charset="-122"/>
                <a:sym typeface="+mn-ea"/>
              </a:rPr>
              <a:t>b</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是</a:t>
            </a:r>
            <a:r>
              <a:rPr lang="en-US" altLang="zh-CN" sz="2000" i="1" err="1">
                <a:latin typeface="Times New Roman" panose="02020603050405020304" pitchFamily="18" charset="0"/>
                <a:ea typeface="黑体" panose="02010609060101010101" pitchFamily="49" charset="-122"/>
                <a:sym typeface="+mn-ea"/>
              </a:rPr>
              <a:t>g</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的倍式</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因而是</a:t>
            </a:r>
            <a:r>
              <a:rPr lang="en-US" altLang="zh-CN" sz="2000" i="1">
                <a:latin typeface="Times New Roman" panose="02020603050405020304" pitchFamily="18" charset="0"/>
                <a:ea typeface="黑体" panose="02010609060101010101" pitchFamily="49" charset="-122"/>
                <a:sym typeface="+mn-ea"/>
              </a:rPr>
              <a:t>C</a:t>
            </a:r>
            <a:r>
              <a:rPr lang="zh-CN" altLang="en-US" sz="2000" dirty="0">
                <a:latin typeface="Times New Roman" panose="02020603050405020304" pitchFamily="18" charset="0"/>
                <a:ea typeface="黑体" panose="02010609060101010101" pitchFamily="49" charset="-122"/>
                <a:sym typeface="+mn-ea"/>
              </a:rPr>
              <a:t>的码字多项式</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 </a:t>
            </a:r>
            <a:r>
              <a:rPr lang="en-US" altLang="zh-CN" sz="2000" i="1" err="1">
                <a:latin typeface="Times New Roman" panose="02020603050405020304" pitchFamily="18" charset="0"/>
                <a:ea typeface="黑体" panose="02010609060101010101" pitchFamily="49" charset="-122"/>
                <a:sym typeface="+mn-ea"/>
              </a:rPr>
              <a:t>x</a:t>
            </a:r>
            <a:r>
              <a:rPr lang="en-US" altLang="zh-CN" sz="2000" i="1" baseline="30000" err="1">
                <a:latin typeface="Times New Roman" panose="02020603050405020304" pitchFamily="18" charset="0"/>
                <a:ea typeface="黑体" panose="02010609060101010101" pitchFamily="49" charset="-122"/>
                <a:sym typeface="+mn-ea"/>
              </a:rPr>
              <a:t>n-k</a:t>
            </a:r>
            <a:r>
              <a:rPr lang="en-US" altLang="zh-CN" sz="2000" i="1" err="1">
                <a:latin typeface="Times New Roman" panose="02020603050405020304" pitchFamily="18" charset="0"/>
                <a:ea typeface="黑体" panose="02010609060101010101" pitchFamily="49" charset="-122"/>
                <a:sym typeface="+mn-ea"/>
              </a:rPr>
              <a:t>u</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x</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b</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u</a:t>
            </a:r>
            <a:r>
              <a:rPr lang="en-US" altLang="zh-CN" sz="2000" i="1" baseline="-25000">
                <a:latin typeface="Times New Roman" panose="02020603050405020304" pitchFamily="18" charset="0"/>
                <a:ea typeface="黑体" panose="02010609060101010101" pitchFamily="49" charset="-122"/>
                <a:sym typeface="+mn-ea"/>
              </a:rPr>
              <a:t>k-</a:t>
            </a:r>
            <a:r>
              <a:rPr lang="en-US" altLang="zh-CN" sz="2000" baseline="-25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x</a:t>
            </a:r>
            <a:r>
              <a:rPr lang="en-US" altLang="zh-CN" sz="2000" i="1" baseline="30000">
                <a:latin typeface="Times New Roman" panose="02020603050405020304" pitchFamily="18" charset="0"/>
                <a:ea typeface="黑体" panose="02010609060101010101" pitchFamily="49" charset="-122"/>
                <a:sym typeface="+mn-ea"/>
              </a:rPr>
              <a:t>n-</a:t>
            </a:r>
            <a:r>
              <a:rPr lang="en-US" altLang="zh-CN" sz="2000" baseline="30000">
                <a:latin typeface="Times New Roman" panose="02020603050405020304" pitchFamily="18" charset="0"/>
                <a:ea typeface="黑体" panose="02010609060101010101" pitchFamily="49" charset="-122"/>
                <a:sym typeface="+mn-ea"/>
              </a:rPr>
              <a:t>1</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u</a:t>
            </a:r>
            <a:r>
              <a:rPr lang="en-US" altLang="zh-CN" sz="2000" baseline="-25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x</a:t>
            </a:r>
            <a:r>
              <a:rPr lang="en-US" altLang="zh-CN" sz="2000" i="1" baseline="30000">
                <a:latin typeface="Times New Roman" panose="02020603050405020304" pitchFamily="18" charset="0"/>
                <a:ea typeface="黑体" panose="02010609060101010101" pitchFamily="49" charset="-122"/>
                <a:sym typeface="+mn-ea"/>
              </a:rPr>
              <a:t>n-k</a:t>
            </a:r>
            <a:r>
              <a:rPr lang="en-US" altLang="zh-CN" sz="2000" baseline="30000">
                <a:latin typeface="Times New Roman" panose="02020603050405020304" pitchFamily="18" charset="0"/>
                <a:ea typeface="黑体" panose="02010609060101010101" pitchFamily="49" charset="-122"/>
                <a:sym typeface="+mn-ea"/>
              </a:rPr>
              <a:t>+1</a:t>
            </a:r>
            <a:r>
              <a:rPr lang="en-US" altLang="zh-CN" sz="2000">
                <a:latin typeface="Times New Roman" panose="02020603050405020304" pitchFamily="18" charset="0"/>
                <a:ea typeface="黑体" panose="02010609060101010101" pitchFamily="49" charset="-122"/>
                <a:sym typeface="+mn-ea"/>
              </a:rPr>
              <a:t>+ </a:t>
            </a:r>
            <a:r>
              <a:rPr lang="en-US" altLang="zh-CN" sz="2000" i="1">
                <a:latin typeface="Times New Roman" panose="02020603050405020304" pitchFamily="18" charset="0"/>
                <a:ea typeface="黑体" panose="02010609060101010101" pitchFamily="49" charset="-122"/>
                <a:sym typeface="+mn-ea"/>
              </a:rPr>
              <a:t>u</a:t>
            </a:r>
            <a:r>
              <a:rPr lang="en-US" altLang="zh-CN" sz="2000" baseline="-25000">
                <a:latin typeface="Times New Roman" panose="02020603050405020304" pitchFamily="18" charset="0"/>
                <a:ea typeface="黑体" panose="02010609060101010101" pitchFamily="49" charset="-122"/>
                <a:sym typeface="+mn-ea"/>
              </a:rPr>
              <a:t>0</a:t>
            </a:r>
            <a:r>
              <a:rPr lang="en-US" altLang="zh-CN" sz="2000" i="1">
                <a:latin typeface="Times New Roman" panose="02020603050405020304" pitchFamily="18" charset="0"/>
                <a:ea typeface="黑体" panose="02010609060101010101" pitchFamily="49" charset="-122"/>
                <a:sym typeface="+mn-ea"/>
              </a:rPr>
              <a:t>x</a:t>
            </a:r>
            <a:r>
              <a:rPr lang="en-US" altLang="zh-CN" sz="2000" i="1" baseline="30000">
                <a:latin typeface="Times New Roman" panose="02020603050405020304" pitchFamily="18" charset="0"/>
                <a:ea typeface="黑体" panose="02010609060101010101" pitchFamily="49" charset="-122"/>
                <a:sym typeface="+mn-ea"/>
              </a:rPr>
              <a:t>n-k</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b</a:t>
            </a:r>
            <a:r>
              <a:rPr lang="en-US" altLang="zh-CN" sz="2000" i="1" baseline="-25000">
                <a:latin typeface="Times New Roman" panose="02020603050405020304" pitchFamily="18" charset="0"/>
                <a:ea typeface="黑体" panose="02010609060101010101" pitchFamily="49" charset="-122"/>
                <a:sym typeface="+mn-ea"/>
              </a:rPr>
              <a:t>n-k-</a:t>
            </a:r>
            <a:r>
              <a:rPr lang="en-US" altLang="zh-CN" sz="2000" baseline="-25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x</a:t>
            </a:r>
            <a:r>
              <a:rPr lang="en-US" altLang="zh-CN" sz="2000" i="1" baseline="30000">
                <a:latin typeface="Times New Roman" panose="02020603050405020304" pitchFamily="18" charset="0"/>
                <a:ea typeface="黑体" panose="02010609060101010101" pitchFamily="49" charset="-122"/>
                <a:sym typeface="+mn-ea"/>
              </a:rPr>
              <a:t>n-k-</a:t>
            </a:r>
            <a:r>
              <a:rPr lang="en-US" altLang="zh-CN" sz="2000" baseline="30000">
                <a:latin typeface="Times New Roman" panose="02020603050405020304" pitchFamily="18" charset="0"/>
                <a:ea typeface="黑体" panose="02010609060101010101" pitchFamily="49" charset="-122"/>
                <a:sym typeface="+mn-ea"/>
              </a:rPr>
              <a:t>1</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b</a:t>
            </a:r>
            <a:r>
              <a:rPr lang="en-US" altLang="zh-CN" sz="2000" baseline="-25000">
                <a:latin typeface="Times New Roman" panose="02020603050405020304" pitchFamily="18" charset="0"/>
                <a:ea typeface="黑体" panose="02010609060101010101" pitchFamily="49" charset="-122"/>
                <a:sym typeface="+mn-ea"/>
              </a:rPr>
              <a:t>2</a:t>
            </a:r>
            <a:r>
              <a:rPr lang="en-US" altLang="zh-CN" sz="2000" i="1">
                <a:latin typeface="Times New Roman" panose="02020603050405020304" pitchFamily="18" charset="0"/>
                <a:ea typeface="黑体" panose="02010609060101010101" pitchFamily="49" charset="-122"/>
                <a:sym typeface="+mn-ea"/>
              </a:rPr>
              <a:t>x</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b</a:t>
            </a:r>
            <a:r>
              <a:rPr lang="en-US" altLang="zh-CN" sz="2000" baseline="-25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b</a:t>
            </a:r>
            <a:r>
              <a:rPr lang="en-US" altLang="zh-CN" sz="2000" baseline="-25000">
                <a:latin typeface="Times New Roman" panose="02020603050405020304" pitchFamily="18" charset="0"/>
                <a:ea typeface="黑体" panose="02010609060101010101" pitchFamily="49" charset="-122"/>
                <a:sym typeface="+mn-ea"/>
              </a:rPr>
              <a:t>0</a:t>
            </a:r>
            <a:r>
              <a:rPr lang="en-US" altLang="zh-CN" sz="2000" baseline="30000">
                <a:latin typeface="Times New Roman" panose="02020603050405020304" pitchFamily="18" charset="0"/>
                <a:ea typeface="黑体" panose="02010609060101010101" pitchFamily="49" charset="-122"/>
                <a:sym typeface="+mn-ea"/>
              </a:rPr>
              <a:t> </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这对应码矢</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u</a:t>
            </a:r>
            <a:r>
              <a:rPr lang="en-US" altLang="zh-CN" sz="2000" i="1" baseline="-25000">
                <a:latin typeface="Times New Roman" panose="02020603050405020304" pitchFamily="18" charset="0"/>
                <a:ea typeface="黑体" panose="02010609060101010101" pitchFamily="49" charset="-122"/>
                <a:sym typeface="+mn-ea"/>
              </a:rPr>
              <a:t>k-</a:t>
            </a:r>
            <a:r>
              <a:rPr lang="en-US" altLang="zh-CN" sz="2000" baseline="-25000">
                <a:latin typeface="Times New Roman" panose="02020603050405020304" pitchFamily="18" charset="0"/>
                <a:ea typeface="黑体" panose="02010609060101010101" pitchFamily="49" charset="-122"/>
                <a:sym typeface="+mn-ea"/>
              </a:rPr>
              <a:t>1</a:t>
            </a:r>
            <a:r>
              <a:rPr lang="en-US" altLang="zh-CN" sz="2000">
                <a:latin typeface="Times New Roman" panose="02020603050405020304" pitchFamily="18" charset="0"/>
                <a:ea typeface="黑体" panose="02010609060101010101" pitchFamily="49" charset="-122"/>
                <a:sym typeface="+mn-ea"/>
              </a:rPr>
              <a:t>, … , </a:t>
            </a:r>
            <a:r>
              <a:rPr lang="en-US" altLang="zh-CN" sz="2000" i="1">
                <a:latin typeface="Times New Roman" panose="02020603050405020304" pitchFamily="18" charset="0"/>
                <a:ea typeface="黑体" panose="02010609060101010101" pitchFamily="49" charset="-122"/>
                <a:sym typeface="+mn-ea"/>
              </a:rPr>
              <a:t>u</a:t>
            </a:r>
            <a:r>
              <a:rPr lang="en-US" altLang="zh-CN" sz="2000" baseline="-25000">
                <a:latin typeface="Times New Roman" panose="02020603050405020304" pitchFamily="18" charset="0"/>
                <a:ea typeface="黑体" panose="02010609060101010101" pitchFamily="49" charset="-122"/>
                <a:sym typeface="+mn-ea"/>
              </a:rPr>
              <a:t>1</a:t>
            </a:r>
            <a:r>
              <a:rPr lang="en-US" altLang="zh-CN" sz="2000">
                <a:latin typeface="Times New Roman" panose="02020603050405020304" pitchFamily="18" charset="0"/>
                <a:ea typeface="黑体" panose="02010609060101010101" pitchFamily="49" charset="-122"/>
                <a:sym typeface="+mn-ea"/>
              </a:rPr>
              <a:t>, </a:t>
            </a:r>
            <a:r>
              <a:rPr lang="en-US" altLang="zh-CN" sz="2000" i="1">
                <a:latin typeface="Times New Roman" panose="02020603050405020304" pitchFamily="18" charset="0"/>
                <a:ea typeface="黑体" panose="02010609060101010101" pitchFamily="49" charset="-122"/>
                <a:sym typeface="+mn-ea"/>
              </a:rPr>
              <a:t>u</a:t>
            </a:r>
            <a:r>
              <a:rPr lang="en-US" altLang="zh-CN" sz="2000" baseline="-25000">
                <a:latin typeface="Times New Roman" panose="02020603050405020304" pitchFamily="18" charset="0"/>
                <a:ea typeface="黑体" panose="02010609060101010101" pitchFamily="49" charset="-122"/>
                <a:sym typeface="+mn-ea"/>
              </a:rPr>
              <a:t>0</a:t>
            </a:r>
            <a:r>
              <a:rPr lang="en-US" altLang="zh-CN" sz="2000">
                <a:latin typeface="Times New Roman" panose="02020603050405020304" pitchFamily="18" charset="0"/>
                <a:ea typeface="黑体" panose="02010609060101010101" pitchFamily="49" charset="-122"/>
                <a:sym typeface="+mn-ea"/>
              </a:rPr>
              <a:t>, </a:t>
            </a:r>
            <a:r>
              <a:rPr lang="en-US" altLang="zh-CN" sz="2000" i="1">
                <a:latin typeface="Times New Roman" panose="02020603050405020304" pitchFamily="18" charset="0"/>
                <a:ea typeface="黑体" panose="02010609060101010101" pitchFamily="49" charset="-122"/>
                <a:sym typeface="+mn-ea"/>
              </a:rPr>
              <a:t>b</a:t>
            </a:r>
            <a:r>
              <a:rPr lang="en-US" altLang="zh-CN" sz="2000" i="1" baseline="-25000">
                <a:latin typeface="Times New Roman" panose="02020603050405020304" pitchFamily="18" charset="0"/>
                <a:ea typeface="黑体" panose="02010609060101010101" pitchFamily="49" charset="-122"/>
                <a:sym typeface="+mn-ea"/>
              </a:rPr>
              <a:t>n-k-</a:t>
            </a:r>
            <a:r>
              <a:rPr lang="en-US" altLang="zh-CN" sz="2000" baseline="-25000">
                <a:latin typeface="Times New Roman" panose="02020603050405020304" pitchFamily="18" charset="0"/>
                <a:ea typeface="黑体" panose="02010609060101010101" pitchFamily="49" charset="-122"/>
                <a:sym typeface="+mn-ea"/>
              </a:rPr>
              <a:t>1</a:t>
            </a:r>
            <a:r>
              <a:rPr lang="en-US" altLang="zh-CN" sz="2000">
                <a:latin typeface="Times New Roman" panose="02020603050405020304" pitchFamily="18" charset="0"/>
                <a:ea typeface="黑体" panose="02010609060101010101" pitchFamily="49" charset="-122"/>
                <a:sym typeface="+mn-ea"/>
              </a:rPr>
              <a:t>, … , </a:t>
            </a:r>
            <a:r>
              <a:rPr lang="en-US" altLang="zh-CN" sz="2000" i="1">
                <a:latin typeface="Times New Roman" panose="02020603050405020304" pitchFamily="18" charset="0"/>
                <a:ea typeface="黑体" panose="02010609060101010101" pitchFamily="49" charset="-122"/>
                <a:sym typeface="+mn-ea"/>
              </a:rPr>
              <a:t>b</a:t>
            </a:r>
            <a:r>
              <a:rPr lang="en-US" altLang="zh-CN" sz="2000" baseline="-25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 </a:t>
            </a:r>
            <a:r>
              <a:rPr lang="en-US" altLang="zh-CN" sz="2000" i="1">
                <a:latin typeface="Times New Roman" panose="02020603050405020304" pitchFamily="18" charset="0"/>
                <a:ea typeface="黑体" panose="02010609060101010101" pitchFamily="49" charset="-122"/>
                <a:sym typeface="+mn-ea"/>
              </a:rPr>
              <a:t>b</a:t>
            </a:r>
            <a:r>
              <a:rPr lang="en-US" altLang="zh-CN" sz="2000" baseline="-25000">
                <a:latin typeface="Times New Roman" panose="02020603050405020304" pitchFamily="18" charset="0"/>
                <a:ea typeface="黑体" panose="02010609060101010101" pitchFamily="49" charset="-122"/>
                <a:sym typeface="+mn-ea"/>
              </a:rPr>
              <a:t>1</a:t>
            </a:r>
            <a:r>
              <a:rPr lang="en-US" altLang="zh-CN" sz="2000">
                <a:latin typeface="Times New Roman" panose="02020603050405020304" pitchFamily="18" charset="0"/>
                <a:ea typeface="黑体" panose="02010609060101010101" pitchFamily="49" charset="-122"/>
                <a:sym typeface="+mn-ea"/>
              </a:rPr>
              <a:t>, </a:t>
            </a:r>
            <a:r>
              <a:rPr lang="en-US" altLang="zh-CN" sz="2000" i="1">
                <a:latin typeface="Times New Roman" panose="02020603050405020304" pitchFamily="18" charset="0"/>
                <a:ea typeface="黑体" panose="02010609060101010101" pitchFamily="49" charset="-122"/>
                <a:sym typeface="+mn-ea"/>
              </a:rPr>
              <a:t>b</a:t>
            </a:r>
            <a:r>
              <a:rPr lang="en-US" altLang="zh-CN" sz="2000" baseline="-25000">
                <a:latin typeface="Times New Roman" panose="02020603050405020304" pitchFamily="18" charset="0"/>
                <a:ea typeface="黑体" panose="02010609060101010101" pitchFamily="49" charset="-122"/>
                <a:sym typeface="+mn-ea"/>
              </a:rPr>
              <a:t>0</a:t>
            </a:r>
            <a:r>
              <a:rPr lang="en-US" altLang="zh-CN" sz="2000">
                <a:latin typeface="Times New Roman" panose="02020603050405020304" pitchFamily="18" charset="0"/>
                <a:ea typeface="黑体" panose="02010609060101010101" pitchFamily="49" charset="-122"/>
                <a:sym typeface="+mn-ea"/>
              </a:rPr>
              <a:t>)</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此即为系统形式。</a:t>
            </a:r>
            <a:endParaRPr lang="zh-CN" altLang="en-US" sz="2000" dirty="0">
              <a:uFillTx/>
              <a:latin typeface="Times New Roman" panose="02020603050405020304" pitchFamily="18" charset="0"/>
              <a:ea typeface="黑体" panose="02010609060101010101" pitchFamily="49" charset="-122"/>
              <a:sym typeface="+mn-ea"/>
            </a:endParaRPr>
          </a:p>
        </p:txBody>
      </p:sp>
      <p:sp>
        <p:nvSpPr>
          <p:cNvPr id="3" name="文本框 2"/>
          <p:cNvSpPr txBox="1"/>
          <p:nvPr/>
        </p:nvSpPr>
        <p:spPr>
          <a:xfrm>
            <a:off x="481330" y="4007485"/>
            <a:ext cx="8474075" cy="2306955"/>
          </a:xfrm>
          <a:prstGeom prst="rect">
            <a:avLst/>
          </a:prstGeom>
          <a:noFill/>
        </p:spPr>
        <p:txBody>
          <a:bodyPr wrap="square" rtlCol="0" anchor="t">
            <a:spAutoFit/>
          </a:bodyPr>
          <a:p>
            <a:pPr algn="just">
              <a:lnSpc>
                <a:spcPct val="150000"/>
              </a:lnSpc>
            </a:pPr>
            <a:r>
              <a:rPr lang="zh-CN" altLang="en-US" sz="2400" dirty="0">
                <a:solidFill>
                  <a:srgbClr val="FF0000"/>
                </a:solidFill>
                <a:ea typeface="黑体" panose="02010609060101010101" pitchFamily="49" charset="-122"/>
                <a:sym typeface="+mn-ea"/>
              </a:rPr>
              <a:t>系统循环码的编码步骤如下：</a:t>
            </a:r>
            <a:endParaRPr lang="zh-CN" altLang="en-US" sz="2400" dirty="0">
              <a:solidFill>
                <a:srgbClr val="0070C0"/>
              </a:solidFill>
              <a:ea typeface="黑体" panose="02010609060101010101" pitchFamily="49" charset="-122"/>
              <a:sym typeface="+mn-ea"/>
            </a:endParaRPr>
          </a:p>
          <a:p>
            <a:pPr algn="just">
              <a:lnSpc>
                <a:spcPct val="150000"/>
              </a:lnSpc>
            </a:pPr>
            <a:r>
              <a:rPr lang="zh-CN" altLang="en-US" sz="2400" dirty="0">
                <a:solidFill>
                  <a:srgbClr val="0070C0"/>
                </a:solidFill>
                <a:ea typeface="黑体" panose="02010609060101010101" pitchFamily="49" charset="-122"/>
                <a:sym typeface="+mn-ea"/>
              </a:rPr>
              <a:t>步骤</a:t>
            </a:r>
            <a:r>
              <a:rPr lang="en-US" altLang="zh-CN" sz="2400">
                <a:solidFill>
                  <a:srgbClr val="0070C0"/>
                </a:solidFill>
                <a:latin typeface="Times New Roman" panose="02020603050405020304" pitchFamily="18" charset="0"/>
                <a:ea typeface="黑体" panose="02010609060101010101" pitchFamily="49" charset="-122"/>
                <a:sym typeface="+mn-ea"/>
              </a:rPr>
              <a:t>1</a:t>
            </a:r>
            <a:r>
              <a:rPr lang="zh-CN" altLang="en-US" sz="2400" dirty="0">
                <a:solidFill>
                  <a:srgbClr val="0070C0"/>
                </a:solidFill>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先用</a:t>
            </a:r>
            <a:r>
              <a:rPr lang="en-US" altLang="zh-CN" sz="2400" i="1" err="1">
                <a:latin typeface="Times New Roman" panose="02020603050405020304" pitchFamily="18" charset="0"/>
                <a:ea typeface="黑体" panose="02010609060101010101" pitchFamily="49" charset="-122"/>
                <a:sym typeface="+mn-ea"/>
              </a:rPr>
              <a:t>x</a:t>
            </a:r>
            <a:r>
              <a:rPr lang="en-US" altLang="zh-CN" sz="2400" i="1" baseline="30000" err="1">
                <a:latin typeface="Times New Roman" panose="02020603050405020304" pitchFamily="18" charset="0"/>
                <a:ea typeface="黑体" panose="02010609060101010101" pitchFamily="49" charset="-122"/>
                <a:sym typeface="+mn-ea"/>
              </a:rPr>
              <a:t>n-k</a:t>
            </a:r>
            <a:r>
              <a:rPr lang="zh-CN" altLang="en-US" sz="2400" dirty="0">
                <a:latin typeface="黑体" panose="02010609060101010101" pitchFamily="49" charset="-122"/>
                <a:ea typeface="黑体" panose="02010609060101010101" pitchFamily="49" charset="-122"/>
                <a:sym typeface="+mn-ea"/>
              </a:rPr>
              <a:t>乘以消息多项式</a:t>
            </a:r>
            <a:r>
              <a:rPr lang="en-US" altLang="zh-CN" sz="2400" i="1" err="1">
                <a:latin typeface="Times New Roman" panose="02020603050405020304" pitchFamily="18" charset="0"/>
                <a:ea typeface="黑体" panose="02010609060101010101" pitchFamily="49" charset="-122"/>
                <a:sym typeface="+mn-ea"/>
              </a:rPr>
              <a:t>u</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u</a:t>
            </a:r>
            <a:r>
              <a:rPr lang="en-US" altLang="zh-CN" sz="2400" i="1" baseline="-25000">
                <a:latin typeface="Times New Roman" panose="02020603050405020304" pitchFamily="18" charset="0"/>
                <a:ea typeface="黑体" panose="02010609060101010101" pitchFamily="49" charset="-122"/>
                <a:sym typeface="+mn-ea"/>
              </a:rPr>
              <a:t>k</a:t>
            </a:r>
            <a:r>
              <a:rPr lang="en-US" altLang="zh-CN" sz="2400" baseline="-25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k</a:t>
            </a:r>
            <a:r>
              <a:rPr lang="en-US" altLang="zh-CN" sz="2400" baseline="30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u</a:t>
            </a:r>
            <a:r>
              <a:rPr lang="en-US" altLang="zh-CN" sz="2400" baseline="-25000">
                <a:latin typeface="Times New Roman" panose="02020603050405020304" pitchFamily="18" charset="0"/>
                <a:ea typeface="黑体" panose="02010609060101010101" pitchFamily="49" charset="-122"/>
                <a:sym typeface="+mn-ea"/>
              </a:rPr>
              <a:t>2</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u</a:t>
            </a:r>
            <a:r>
              <a:rPr lang="en-US" altLang="zh-CN" sz="2400" baseline="-25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x+u</a:t>
            </a:r>
            <a:r>
              <a:rPr lang="en-US" altLang="zh-CN" sz="2400" baseline="-25000">
                <a:latin typeface="Times New Roman" panose="02020603050405020304" pitchFamily="18" charset="0"/>
                <a:ea typeface="黑体" panose="02010609060101010101" pitchFamily="49" charset="-122"/>
                <a:sym typeface="+mn-ea"/>
              </a:rPr>
              <a:t>0</a:t>
            </a:r>
            <a:r>
              <a:rPr lang="zh-CN" altLang="en-US" sz="2400" dirty="0">
                <a:solidFill>
                  <a:schemeClr val="tx1"/>
                </a:solidFill>
                <a:ea typeface="黑体" panose="02010609060101010101" pitchFamily="49" charset="-122"/>
                <a:sym typeface="+mn-ea"/>
              </a:rPr>
              <a:t>；</a:t>
            </a:r>
            <a:endParaRPr lang="zh-CN" altLang="en-US" sz="2400" dirty="0">
              <a:solidFill>
                <a:schemeClr val="tx1"/>
              </a:solidFill>
              <a:ea typeface="黑体" panose="02010609060101010101" pitchFamily="49" charset="-122"/>
            </a:endParaRPr>
          </a:p>
          <a:p>
            <a:pPr algn="just">
              <a:lnSpc>
                <a:spcPct val="150000"/>
              </a:lnSpc>
            </a:pPr>
            <a:r>
              <a:rPr lang="zh-CN" altLang="en-US" sz="2400" dirty="0">
                <a:solidFill>
                  <a:srgbClr val="0070C0"/>
                </a:solidFill>
                <a:ea typeface="黑体" panose="02010609060101010101" pitchFamily="49" charset="-122"/>
                <a:sym typeface="+mn-ea"/>
              </a:rPr>
              <a:t>步骤</a:t>
            </a:r>
            <a:r>
              <a:rPr lang="en-US" altLang="zh-CN" sz="2400">
                <a:solidFill>
                  <a:srgbClr val="0070C0"/>
                </a:solidFill>
                <a:latin typeface="Times New Roman" panose="02020603050405020304" pitchFamily="18" charset="0"/>
                <a:ea typeface="黑体" panose="02010609060101010101" pitchFamily="49" charset="-122"/>
                <a:sym typeface="+mn-ea"/>
              </a:rPr>
              <a:t>2</a:t>
            </a:r>
            <a:r>
              <a:rPr lang="zh-CN" altLang="en-US" sz="2400" dirty="0">
                <a:solidFill>
                  <a:srgbClr val="0070C0"/>
                </a:solidFill>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用生成多项式</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除</a:t>
            </a:r>
            <a:r>
              <a:rPr lang="en-US" altLang="zh-CN" sz="2400" i="1" err="1">
                <a:latin typeface="Times New Roman" panose="02020603050405020304" pitchFamily="18" charset="0"/>
                <a:ea typeface="黑体" panose="02010609060101010101" pitchFamily="49" charset="-122"/>
                <a:sym typeface="+mn-ea"/>
              </a:rPr>
              <a:t>x</a:t>
            </a:r>
            <a:r>
              <a:rPr lang="en-US" altLang="zh-CN" sz="2400" i="1" baseline="30000" err="1">
                <a:latin typeface="Times New Roman" panose="02020603050405020304" pitchFamily="18" charset="0"/>
                <a:ea typeface="黑体" panose="02010609060101010101" pitchFamily="49" charset="-122"/>
                <a:sym typeface="+mn-ea"/>
              </a:rPr>
              <a:t>n-k</a:t>
            </a:r>
            <a:r>
              <a:rPr lang="en-US" altLang="zh-CN" sz="2400" i="1" err="1">
                <a:latin typeface="Times New Roman" panose="02020603050405020304" pitchFamily="18" charset="0"/>
                <a:ea typeface="黑体" panose="02010609060101010101" pitchFamily="49" charset="-122"/>
                <a:sym typeface="+mn-ea"/>
              </a:rPr>
              <a:t>u</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，得到余式</a:t>
            </a:r>
            <a:r>
              <a:rPr lang="en-US" altLang="zh-CN" sz="2400" i="1" err="1">
                <a:latin typeface="Times New Roman" panose="02020603050405020304" pitchFamily="18" charset="0"/>
                <a:ea typeface="黑体" panose="02010609060101010101" pitchFamily="49" charset="-122"/>
                <a:sym typeface="+mn-ea"/>
              </a:rPr>
              <a:t>b</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solidFill>
                  <a:schemeClr val="tx1"/>
                </a:solidFill>
                <a:latin typeface="Times New Roman" panose="02020603050405020304" pitchFamily="18" charset="0"/>
                <a:ea typeface="黑体" panose="02010609060101010101" pitchFamily="49" charset="-122"/>
                <a:sym typeface="+mn-ea"/>
              </a:rPr>
              <a:t>；</a:t>
            </a:r>
            <a:endParaRPr lang="zh-CN" altLang="en-US" sz="2400" dirty="0">
              <a:solidFill>
                <a:schemeClr val="tx1"/>
              </a:solidFill>
              <a:latin typeface="Times New Roman" panose="02020603050405020304" pitchFamily="18" charset="0"/>
              <a:ea typeface="黑体" panose="02010609060101010101" pitchFamily="49" charset="-122"/>
            </a:endParaRPr>
          </a:p>
          <a:p>
            <a:pPr algn="just">
              <a:lnSpc>
                <a:spcPct val="150000"/>
              </a:lnSpc>
            </a:pPr>
            <a:r>
              <a:rPr lang="zh-CN" altLang="en-US" sz="2400" dirty="0">
                <a:solidFill>
                  <a:srgbClr val="0070C0"/>
                </a:solidFill>
                <a:ea typeface="黑体" panose="02010609060101010101" pitchFamily="49" charset="-122"/>
                <a:sym typeface="+mn-ea"/>
              </a:rPr>
              <a:t>步骤</a:t>
            </a:r>
            <a:r>
              <a:rPr lang="en-US" altLang="zh-CN" sz="2400">
                <a:solidFill>
                  <a:srgbClr val="0070C0"/>
                </a:solidFill>
                <a:latin typeface="Times New Roman" panose="02020603050405020304" pitchFamily="18" charset="0"/>
                <a:ea typeface="黑体" panose="02010609060101010101" pitchFamily="49" charset="-122"/>
                <a:sym typeface="+mn-ea"/>
              </a:rPr>
              <a:t>3</a:t>
            </a:r>
            <a:r>
              <a:rPr lang="zh-CN" altLang="en-US" sz="2400" dirty="0">
                <a:solidFill>
                  <a:srgbClr val="0070C0"/>
                </a:solidFill>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联合</a:t>
            </a:r>
            <a:r>
              <a:rPr lang="en-US" altLang="zh-CN" sz="2400" i="1" err="1">
                <a:latin typeface="Times New Roman" panose="02020603050405020304" pitchFamily="18" charset="0"/>
                <a:ea typeface="黑体" panose="02010609060101010101" pitchFamily="49" charset="-122"/>
                <a:sym typeface="+mn-ea"/>
              </a:rPr>
              <a:t>b</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和</a:t>
            </a:r>
            <a:r>
              <a:rPr lang="en-US" altLang="zh-CN" sz="2400" i="1" err="1">
                <a:latin typeface="Times New Roman" panose="02020603050405020304" pitchFamily="18" charset="0"/>
                <a:ea typeface="黑体" panose="02010609060101010101" pitchFamily="49" charset="-122"/>
                <a:sym typeface="+mn-ea"/>
              </a:rPr>
              <a:t>x</a:t>
            </a:r>
            <a:r>
              <a:rPr lang="en-US" altLang="zh-CN" sz="2400" i="1" baseline="30000" err="1">
                <a:latin typeface="Times New Roman" panose="02020603050405020304" pitchFamily="18" charset="0"/>
                <a:ea typeface="黑体" panose="02010609060101010101" pitchFamily="49" charset="-122"/>
                <a:sym typeface="+mn-ea"/>
              </a:rPr>
              <a:t>n-k</a:t>
            </a:r>
            <a:r>
              <a:rPr lang="en-US" altLang="zh-CN" sz="2400" i="1" err="1">
                <a:latin typeface="Times New Roman" panose="02020603050405020304" pitchFamily="18" charset="0"/>
                <a:ea typeface="黑体" panose="02010609060101010101" pitchFamily="49" charset="-122"/>
                <a:sym typeface="+mn-ea"/>
              </a:rPr>
              <a:t>u</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，得到码字多项式</a:t>
            </a:r>
            <a:r>
              <a:rPr lang="en-US" altLang="zh-CN" sz="2400" i="1" err="1">
                <a:latin typeface="Times New Roman" panose="02020603050405020304" pitchFamily="18" charset="0"/>
                <a:ea typeface="黑体" panose="02010609060101010101" pitchFamily="49" charset="-122"/>
                <a:sym typeface="+mn-ea"/>
              </a:rPr>
              <a:t>v</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i="1" baseline="30000" err="1">
                <a:latin typeface="Times New Roman" panose="02020603050405020304" pitchFamily="18" charset="0"/>
                <a:ea typeface="黑体" panose="02010609060101010101" pitchFamily="49" charset="-122"/>
                <a:sym typeface="+mn-ea"/>
              </a:rPr>
              <a:t>n-k</a:t>
            </a:r>
            <a:r>
              <a:rPr lang="en-US" altLang="zh-CN" sz="2400" i="1" err="1">
                <a:latin typeface="Times New Roman" panose="02020603050405020304" pitchFamily="18" charset="0"/>
                <a:ea typeface="黑体" panose="02010609060101010101" pitchFamily="49" charset="-122"/>
                <a:sym typeface="+mn-ea"/>
              </a:rPr>
              <a:t>u</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b</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solidFill>
                  <a:schemeClr val="tx1"/>
                </a:solidFill>
                <a:latin typeface="Times New Roman" panose="02020603050405020304" pitchFamily="18" charset="0"/>
                <a:ea typeface="黑体" panose="02010609060101010101" pitchFamily="49" charset="-122"/>
                <a:sym typeface="+mn-ea"/>
              </a:rPr>
              <a:t>。</a:t>
            </a:r>
            <a:endParaRPr lang="zh-CN" altLang="en-US" sz="2400" dirty="0">
              <a:solidFill>
                <a:schemeClr val="tx1"/>
              </a:solidFill>
              <a:latin typeface="Times New Roman" panose="02020603050405020304" pitchFamily="18" charset="0"/>
              <a:ea typeface="黑体" panose="02010609060101010101" pitchFamily="49" charset="-122"/>
              <a:sym typeface="+mn-ea"/>
            </a:endParaRPr>
          </a:p>
        </p:txBody>
      </p:sp>
      <p:sp>
        <p:nvSpPr>
          <p:cNvPr id="4" name="圆角矩形 3"/>
          <p:cNvSpPr/>
          <p:nvPr/>
        </p:nvSpPr>
        <p:spPr>
          <a:xfrm>
            <a:off x="280670" y="2649855"/>
            <a:ext cx="8597265" cy="1161415"/>
          </a:xfrm>
          <a:prstGeom prst="round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lnSpc>
                <a:spcPct val="120000"/>
              </a:lnSpc>
            </a:pPr>
            <a:r>
              <a:rPr lang="en-US" altLang="zh-CN" sz="2400">
                <a:solidFill>
                  <a:schemeClr val="tx1"/>
                </a:solidFill>
              </a:rPr>
              <a:t>循环码的编码是由多项式的乘法、除法以及加法运算完成的, </a:t>
            </a:r>
            <a:r>
              <a:rPr lang="en-US" altLang="zh-CN" sz="2400">
                <a:solidFill>
                  <a:schemeClr val="tx1"/>
                </a:solidFill>
              </a:rPr>
              <a:t>这些运算都可以由移位寄存器、加法器以及门电路来实现</a:t>
            </a:r>
            <a:r>
              <a:rPr lang="zh-CN" altLang="en-US" sz="2400">
                <a:solidFill>
                  <a:schemeClr val="tx1"/>
                </a:solidFill>
              </a:rPr>
              <a:t>。</a:t>
            </a:r>
            <a:endParaRPr lang="zh-CN" altLang="en-US" sz="2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4564380" y="2476500"/>
            <a:ext cx="4201160" cy="6254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p>
        </p:txBody>
      </p:sp>
      <p:sp>
        <p:nvSpPr>
          <p:cNvPr id="2" name="标题 1"/>
          <p:cNvSpPr>
            <a:spLocks noGrp="1"/>
          </p:cNvSpPr>
          <p:nvPr>
            <p:ph type="title"/>
          </p:nvPr>
        </p:nvSpPr>
        <p:spPr>
          <a:xfrm>
            <a:off x="5158105" y="104775"/>
            <a:ext cx="371919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复习：多项式的除法</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0" name="文本框 9"/>
          <p:cNvSpPr txBox="1"/>
          <p:nvPr/>
        </p:nvSpPr>
        <p:spPr>
          <a:xfrm>
            <a:off x="384810" y="838835"/>
            <a:ext cx="7113905" cy="570865"/>
          </a:xfrm>
          <a:prstGeom prst="rect">
            <a:avLst/>
          </a:prstGeom>
          <a:noFill/>
        </p:spPr>
        <p:txBody>
          <a:bodyPr wrap="square" rtlCol="0" anchor="t">
            <a:spAutoFit/>
          </a:bodyPr>
          <a:p>
            <a:pPr>
              <a:lnSpc>
                <a:spcPct val="130000"/>
              </a:lnSpc>
            </a:pPr>
            <a:r>
              <a:rPr lang="zh-CN" altLang="en-US" sz="2400" err="1">
                <a:solidFill>
                  <a:srgbClr val="7030A0"/>
                </a:solidFill>
                <a:latin typeface="Times New Roman" panose="02020603050405020304" pitchFamily="18" charset="0"/>
                <a:ea typeface="黑体" panose="02010609060101010101" pitchFamily="49" charset="-122"/>
                <a:sym typeface="+mn-ea"/>
              </a:rPr>
              <a:t>举例：</a:t>
            </a:r>
            <a:r>
              <a:rPr lang="en-US" altLang="zh-CN" sz="2400" i="1" err="1">
                <a:latin typeface="Times New Roman" panose="02020603050405020304" pitchFamily="18" charset="0"/>
                <a:ea typeface="黑体" panose="02010609060101010101" pitchFamily="49" charset="-122"/>
                <a:sym typeface="+mn-ea"/>
              </a:rPr>
              <a:t>u</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6</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4</a:t>
            </a:r>
            <a:r>
              <a:rPr lang="en-US" altLang="zh-CN" sz="2400" dirty="0">
                <a:latin typeface="Times New Roman" panose="02020603050405020304" pitchFamily="18" charset="0"/>
                <a:ea typeface="黑体" panose="02010609060101010101" pitchFamily="49" charset="-122"/>
                <a:sym typeface="+mn-ea"/>
              </a:rPr>
              <a:t>, </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4</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3</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+1</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求</a:t>
            </a:r>
            <a:r>
              <a:rPr lang="en-US" altLang="zh-CN" sz="2400" i="1" err="1">
                <a:latin typeface="Times New Roman" panose="02020603050405020304" pitchFamily="18" charset="0"/>
                <a:ea typeface="黑体" panose="02010609060101010101" pitchFamily="49" charset="-122"/>
                <a:sym typeface="+mn-ea"/>
              </a:rPr>
              <a:t>u</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a:latin typeface="Times New Roman" panose="02020603050405020304" pitchFamily="18" charset="0"/>
                <a:ea typeface="黑体" panose="02010609060101010101" pitchFamily="49" charset="-122"/>
                <a:sym typeface="+mn-ea"/>
              </a:rPr>
              <a:t>。</a:t>
            </a:r>
            <a:endParaRPr lang="zh-CN" altLang="en-US" sz="2400" dirty="0">
              <a:uFillTx/>
              <a:latin typeface="Times New Roman" panose="02020603050405020304" pitchFamily="18" charset="0"/>
              <a:ea typeface="黑体" panose="02010609060101010101" pitchFamily="49" charset="-122"/>
              <a:sym typeface="+mn-ea"/>
            </a:endParaRPr>
          </a:p>
        </p:txBody>
      </p:sp>
      <p:graphicFrame>
        <p:nvGraphicFramePr>
          <p:cNvPr id="11" name="对象 10">
            <a:hlinkClick r:id="" action="ppaction://ole?verb="/>
          </p:cNvPr>
          <p:cNvGraphicFramePr>
            <a:graphicFrameLocks noChangeAspect="1"/>
          </p:cNvGraphicFramePr>
          <p:nvPr/>
        </p:nvGraphicFramePr>
        <p:xfrm>
          <a:off x="1612265" y="1457960"/>
          <a:ext cx="1641475" cy="2908935"/>
        </p:xfrm>
        <a:graphic>
          <a:graphicData uri="http://schemas.openxmlformats.org/presentationml/2006/ole">
            <mc:AlternateContent xmlns:mc="http://schemas.openxmlformats.org/markup-compatibility/2006">
              <mc:Choice xmlns:v="urn:schemas-microsoft-com:vml" Requires="v">
                <p:oleObj spid="_x0000_s12" name="" r:id="rId1" imgW="1041400" imgH="1803400" progId="Equation.KSEE3">
                  <p:embed/>
                </p:oleObj>
              </mc:Choice>
              <mc:Fallback>
                <p:oleObj name="" r:id="rId1" imgW="1041400" imgH="1803400" progId="Equation.KSEE3">
                  <p:embed/>
                  <p:pic>
                    <p:nvPicPr>
                      <p:cNvPr id="0" name="图片 1024"/>
                      <p:cNvPicPr/>
                      <p:nvPr/>
                    </p:nvPicPr>
                    <p:blipFill>
                      <a:blip r:embed="rId2"/>
                      <a:stretch>
                        <a:fillRect/>
                      </a:stretch>
                    </p:blipFill>
                    <p:spPr>
                      <a:xfrm>
                        <a:off x="1612265" y="1457960"/>
                        <a:ext cx="1641475" cy="2908935"/>
                      </a:xfrm>
                      <a:prstGeom prst="rect">
                        <a:avLst/>
                      </a:prstGeom>
                    </p:spPr>
                  </p:pic>
                </p:oleObj>
              </mc:Fallback>
            </mc:AlternateContent>
          </a:graphicData>
        </a:graphic>
      </p:graphicFrame>
      <p:sp>
        <p:nvSpPr>
          <p:cNvPr id="28677" name="文本框 102404"/>
          <p:cNvSpPr txBox="1"/>
          <p:nvPr/>
        </p:nvSpPr>
        <p:spPr>
          <a:xfrm>
            <a:off x="266700" y="1846580"/>
            <a:ext cx="935355" cy="396875"/>
          </a:xfrm>
          <a:prstGeom prst="rect">
            <a:avLst/>
          </a:prstGeom>
          <a:noFill/>
          <a:ln w="9525">
            <a:noFill/>
          </a:ln>
        </p:spPr>
        <p:txBody>
          <a:bodyPr anchor="t" anchorCtr="0">
            <a:spAutoFit/>
          </a:bodyPr>
          <a:p>
            <a:pPr algn="ctr">
              <a:spcBef>
                <a:spcPct val="50000"/>
              </a:spcBef>
            </a:pPr>
            <a:r>
              <a:rPr lang="zh-CN" altLang="en-US"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黑体" panose="02010609060101010101" pitchFamily="49" charset="-122"/>
              </a:rPr>
              <a:t>除数</a:t>
            </a:r>
            <a:endParaRPr lang="zh-CN" altLang="en-US" sz="2000" b="1" dirty="0">
              <a:latin typeface="Arial" panose="020B0604020202020204" pitchFamily="34" charset="0"/>
              <a:ea typeface="黑体" panose="02010609060101010101" pitchFamily="49" charset="-122"/>
            </a:endParaRPr>
          </a:p>
        </p:txBody>
      </p:sp>
      <p:sp>
        <p:nvSpPr>
          <p:cNvPr id="28678" name="右箭头 102405"/>
          <p:cNvSpPr/>
          <p:nvPr/>
        </p:nvSpPr>
        <p:spPr>
          <a:xfrm>
            <a:off x="1119505" y="1971040"/>
            <a:ext cx="424815" cy="182245"/>
          </a:xfrm>
          <a:prstGeom prst="rightArrow">
            <a:avLst>
              <a:gd name="adj1" fmla="val 50000"/>
              <a:gd name="adj2" fmla="val 66666"/>
            </a:avLst>
          </a:prstGeom>
          <a:solidFill>
            <a:schemeClr val="accent1"/>
          </a:solidFill>
          <a:ln w="9525" cap="flat" cmpd="sng">
            <a:solidFill>
              <a:schemeClr val="tx1"/>
            </a:solidFill>
            <a:prstDash val="dash"/>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28679" name="文本框 102406"/>
          <p:cNvSpPr txBox="1"/>
          <p:nvPr/>
        </p:nvSpPr>
        <p:spPr>
          <a:xfrm>
            <a:off x="3679825" y="1811655"/>
            <a:ext cx="1008380" cy="396875"/>
          </a:xfrm>
          <a:prstGeom prst="rect">
            <a:avLst/>
          </a:prstGeom>
          <a:noFill/>
          <a:ln w="9525">
            <a:noFill/>
          </a:ln>
        </p:spPr>
        <p:txBody>
          <a:bodyPr anchor="t" anchorCtr="0">
            <a:spAutoFit/>
          </a:bodyPr>
          <a:p>
            <a:pPr algn="ctr">
              <a:spcBef>
                <a:spcPct val="50000"/>
              </a:spcBef>
            </a:pPr>
            <a:r>
              <a:rPr lang="zh-CN" altLang="en-US" sz="2000" b="1" dirty="0">
                <a:latin typeface="Arial" panose="020B0604020202020204" pitchFamily="34" charset="0"/>
                <a:ea typeface="黑体" panose="02010609060101010101" pitchFamily="49" charset="-122"/>
              </a:rPr>
              <a:t>被除数</a:t>
            </a:r>
            <a:endParaRPr lang="zh-CN" altLang="en-US" sz="2000" b="1" dirty="0">
              <a:latin typeface="Arial" panose="020B0604020202020204" pitchFamily="34" charset="0"/>
              <a:ea typeface="黑体" panose="02010609060101010101" pitchFamily="49" charset="-122"/>
            </a:endParaRPr>
          </a:p>
        </p:txBody>
      </p:sp>
      <p:sp>
        <p:nvSpPr>
          <p:cNvPr id="28680" name="左箭头 102407"/>
          <p:cNvSpPr/>
          <p:nvPr/>
        </p:nvSpPr>
        <p:spPr>
          <a:xfrm>
            <a:off x="3262630" y="1931035"/>
            <a:ext cx="452120" cy="165735"/>
          </a:xfrm>
          <a:prstGeom prst="leftArrow">
            <a:avLst>
              <a:gd name="adj1" fmla="val 50000"/>
              <a:gd name="adj2" fmla="val 75000"/>
            </a:avLst>
          </a:prstGeom>
          <a:solidFill>
            <a:schemeClr val="accent1"/>
          </a:solidFill>
          <a:ln w="9525" cap="flat" cmpd="sng">
            <a:solidFill>
              <a:schemeClr val="tx1"/>
            </a:solidFill>
            <a:prstDash val="dash"/>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28681" name="文本框 102408"/>
          <p:cNvSpPr txBox="1"/>
          <p:nvPr/>
        </p:nvSpPr>
        <p:spPr>
          <a:xfrm>
            <a:off x="3526155" y="3985895"/>
            <a:ext cx="935355" cy="396875"/>
          </a:xfrm>
          <a:prstGeom prst="rect">
            <a:avLst/>
          </a:prstGeom>
          <a:noFill/>
          <a:ln w="9525">
            <a:noFill/>
          </a:ln>
        </p:spPr>
        <p:txBody>
          <a:bodyPr anchor="t" anchorCtr="0">
            <a:spAutoFit/>
          </a:bodyPr>
          <a:p>
            <a:pPr algn="ctr">
              <a:spcBef>
                <a:spcPct val="50000"/>
              </a:spcBef>
            </a:pPr>
            <a:r>
              <a:rPr lang="zh-CN" altLang="en-US"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黑体" panose="02010609060101010101" pitchFamily="49" charset="-122"/>
              </a:rPr>
              <a:t>余数</a:t>
            </a:r>
            <a:endParaRPr lang="zh-CN" altLang="en-US" sz="2000" b="1" dirty="0">
              <a:latin typeface="Arial" panose="020B0604020202020204" pitchFamily="34" charset="0"/>
              <a:ea typeface="黑体" panose="02010609060101010101" pitchFamily="49" charset="-122"/>
            </a:endParaRPr>
          </a:p>
        </p:txBody>
      </p:sp>
      <p:sp>
        <p:nvSpPr>
          <p:cNvPr id="28682" name="左箭头 102409"/>
          <p:cNvSpPr/>
          <p:nvPr/>
        </p:nvSpPr>
        <p:spPr>
          <a:xfrm>
            <a:off x="3254375" y="4055110"/>
            <a:ext cx="415290" cy="255905"/>
          </a:xfrm>
          <a:prstGeom prst="leftArrow">
            <a:avLst>
              <a:gd name="adj1" fmla="val 50000"/>
              <a:gd name="adj2" fmla="val 75000"/>
            </a:avLst>
          </a:prstGeom>
          <a:solidFill>
            <a:schemeClr val="accent1"/>
          </a:solidFill>
          <a:ln w="9525" cap="flat" cmpd="sng">
            <a:solidFill>
              <a:schemeClr val="tx1"/>
            </a:solidFill>
            <a:prstDash val="dash"/>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28683" name="文本框 102410"/>
          <p:cNvSpPr txBox="1"/>
          <p:nvPr/>
        </p:nvSpPr>
        <p:spPr>
          <a:xfrm>
            <a:off x="3608070" y="1339215"/>
            <a:ext cx="504825" cy="396875"/>
          </a:xfrm>
          <a:prstGeom prst="rect">
            <a:avLst/>
          </a:prstGeom>
          <a:noFill/>
          <a:ln w="9525">
            <a:noFill/>
          </a:ln>
        </p:spPr>
        <p:txBody>
          <a:bodyPr anchor="t" anchorCtr="0">
            <a:spAutoFit/>
          </a:bodyPr>
          <a:p>
            <a:pPr algn="ctr">
              <a:spcBef>
                <a:spcPct val="50000"/>
              </a:spcBef>
            </a:pPr>
            <a:r>
              <a:rPr lang="zh-CN" altLang="en-US"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黑体" panose="02010609060101010101" pitchFamily="49" charset="-122"/>
              </a:rPr>
              <a:t>商</a:t>
            </a:r>
            <a:endParaRPr lang="zh-CN" altLang="en-US" sz="2000" b="1" dirty="0">
              <a:latin typeface="Arial" panose="020B0604020202020204" pitchFamily="34" charset="0"/>
              <a:ea typeface="黑体" panose="02010609060101010101" pitchFamily="49" charset="-122"/>
            </a:endParaRPr>
          </a:p>
        </p:txBody>
      </p:sp>
      <p:sp>
        <p:nvSpPr>
          <p:cNvPr id="28684" name="左箭头 102411"/>
          <p:cNvSpPr/>
          <p:nvPr/>
        </p:nvSpPr>
        <p:spPr>
          <a:xfrm>
            <a:off x="3262630" y="1480185"/>
            <a:ext cx="452120" cy="184785"/>
          </a:xfrm>
          <a:prstGeom prst="leftArrow">
            <a:avLst>
              <a:gd name="adj1" fmla="val 50000"/>
              <a:gd name="adj2" fmla="val 75000"/>
            </a:avLst>
          </a:prstGeom>
          <a:solidFill>
            <a:schemeClr val="accent1"/>
          </a:solidFill>
          <a:ln w="9525" cap="flat" cmpd="sng">
            <a:solidFill>
              <a:schemeClr val="tx1"/>
            </a:solidFill>
            <a:prstDash val="dash"/>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14" name="文本框 13"/>
          <p:cNvSpPr txBox="1"/>
          <p:nvPr/>
        </p:nvSpPr>
        <p:spPr>
          <a:xfrm>
            <a:off x="4592320" y="2552700"/>
            <a:ext cx="4121785" cy="491490"/>
          </a:xfrm>
          <a:prstGeom prst="rect">
            <a:avLst/>
          </a:prstGeom>
          <a:noFill/>
        </p:spPr>
        <p:txBody>
          <a:bodyPr wrap="square" rtlCol="0" anchor="t">
            <a:spAutoFit/>
          </a:bodyPr>
          <a:p>
            <a:pPr>
              <a:lnSpc>
                <a:spcPct val="130000"/>
              </a:lnSpc>
            </a:pPr>
            <a:r>
              <a:rPr lang="zh-CN" altLang="en-US" sz="2000" err="1">
                <a:latin typeface="Times New Roman" panose="02020603050405020304" pitchFamily="18" charset="0"/>
                <a:ea typeface="黑体" panose="02010609060101010101" pitchFamily="49" charset="-122"/>
                <a:sym typeface="+mn-ea"/>
              </a:rPr>
              <a:t>即</a:t>
            </a:r>
            <a:r>
              <a:rPr lang="en-US" altLang="zh-CN" sz="2000" err="1">
                <a:latin typeface="Times New Roman" panose="02020603050405020304" pitchFamily="18" charset="0"/>
                <a:ea typeface="黑体" panose="02010609060101010101" pitchFamily="49" charset="-122"/>
                <a:sym typeface="+mn-ea"/>
              </a:rPr>
              <a:t> </a:t>
            </a:r>
            <a:r>
              <a:rPr lang="en-US" altLang="zh-CN" sz="2000" b="1" i="1" err="1">
                <a:latin typeface="Times New Roman" panose="02020603050405020304" pitchFamily="18" charset="0"/>
                <a:ea typeface="黑体" panose="02010609060101010101" pitchFamily="49" charset="-122"/>
                <a:sym typeface="+mn-ea"/>
              </a:rPr>
              <a:t>u</a:t>
            </a:r>
            <a:r>
              <a:rPr lang="en-US" altLang="zh-CN" sz="2000" b="1" err="1">
                <a:latin typeface="Times New Roman" panose="02020603050405020304" pitchFamily="18" charset="0"/>
                <a:ea typeface="黑体" panose="02010609060101010101" pitchFamily="49" charset="-122"/>
                <a:sym typeface="+mn-ea"/>
              </a:rPr>
              <a:t>(</a:t>
            </a:r>
            <a:r>
              <a:rPr lang="en-US" altLang="zh-CN" sz="2000" b="1" i="1" err="1">
                <a:latin typeface="Times New Roman" panose="02020603050405020304" pitchFamily="18" charset="0"/>
                <a:ea typeface="黑体" panose="02010609060101010101" pitchFamily="49" charset="-122"/>
                <a:sym typeface="+mn-ea"/>
              </a:rPr>
              <a:t>x</a:t>
            </a:r>
            <a:r>
              <a:rPr lang="en-US" altLang="zh-CN" sz="2000" b="1">
                <a:latin typeface="Times New Roman" panose="02020603050405020304" pitchFamily="18" charset="0"/>
                <a:ea typeface="黑体" panose="02010609060101010101" pitchFamily="49" charset="-122"/>
                <a:sym typeface="+mn-ea"/>
              </a:rPr>
              <a:t>)=(</a:t>
            </a:r>
            <a:r>
              <a:rPr lang="en-US" altLang="zh-CN" sz="2000" b="1" i="1">
                <a:latin typeface="Times New Roman" panose="02020603050405020304" pitchFamily="18" charset="0"/>
                <a:ea typeface="黑体" panose="02010609060101010101" pitchFamily="49" charset="-122"/>
                <a:sym typeface="+mn-ea"/>
              </a:rPr>
              <a:t>x</a:t>
            </a:r>
            <a:r>
              <a:rPr lang="en-US" altLang="zh-CN" sz="2000" b="1" baseline="30000">
                <a:latin typeface="Times New Roman" panose="02020603050405020304" pitchFamily="18" charset="0"/>
                <a:ea typeface="黑体" panose="02010609060101010101" pitchFamily="49" charset="-122"/>
                <a:sym typeface="+mn-ea"/>
              </a:rPr>
              <a:t>4</a:t>
            </a:r>
            <a:r>
              <a:rPr lang="en-US" altLang="zh-CN" sz="2000" b="1">
                <a:latin typeface="Times New Roman" panose="02020603050405020304" pitchFamily="18" charset="0"/>
                <a:ea typeface="黑体" panose="02010609060101010101" pitchFamily="49" charset="-122"/>
                <a:sym typeface="+mn-ea"/>
              </a:rPr>
              <a:t>+</a:t>
            </a:r>
            <a:r>
              <a:rPr lang="en-US" altLang="zh-CN" sz="2000" b="1" i="1">
                <a:latin typeface="Times New Roman" panose="02020603050405020304" pitchFamily="18" charset="0"/>
                <a:ea typeface="黑体" panose="02010609060101010101" pitchFamily="49" charset="-122"/>
                <a:sym typeface="+mn-ea"/>
              </a:rPr>
              <a:t>x</a:t>
            </a:r>
            <a:r>
              <a:rPr lang="en-US" altLang="zh-CN" sz="2000" b="1" baseline="30000">
                <a:latin typeface="Times New Roman" panose="02020603050405020304" pitchFamily="18" charset="0"/>
                <a:ea typeface="黑体" panose="02010609060101010101" pitchFamily="49" charset="-122"/>
                <a:sym typeface="+mn-ea"/>
              </a:rPr>
              <a:t>3</a:t>
            </a:r>
            <a:r>
              <a:rPr lang="en-US" altLang="zh-CN" sz="2000" b="1">
                <a:latin typeface="Times New Roman" panose="02020603050405020304" pitchFamily="18" charset="0"/>
                <a:ea typeface="黑体" panose="02010609060101010101" pitchFamily="49" charset="-122"/>
                <a:sym typeface="+mn-ea"/>
              </a:rPr>
              <a:t>+</a:t>
            </a:r>
            <a:r>
              <a:rPr lang="en-US" altLang="zh-CN" sz="2000" b="1" i="1">
                <a:latin typeface="Times New Roman" panose="02020603050405020304" pitchFamily="18" charset="0"/>
                <a:ea typeface="黑体" panose="02010609060101010101" pitchFamily="49" charset="-122"/>
                <a:sym typeface="+mn-ea"/>
              </a:rPr>
              <a:t>x</a:t>
            </a:r>
            <a:r>
              <a:rPr lang="en-US" altLang="zh-CN" sz="2000" b="1" baseline="30000">
                <a:latin typeface="Times New Roman" panose="02020603050405020304" pitchFamily="18" charset="0"/>
                <a:ea typeface="黑体" panose="02010609060101010101" pitchFamily="49" charset="-122"/>
                <a:sym typeface="+mn-ea"/>
              </a:rPr>
              <a:t>2</a:t>
            </a:r>
            <a:r>
              <a:rPr lang="en-US" altLang="zh-CN" sz="2000" b="1">
                <a:latin typeface="Times New Roman" panose="02020603050405020304" pitchFamily="18" charset="0"/>
                <a:ea typeface="黑体" panose="02010609060101010101" pitchFamily="49" charset="-122"/>
                <a:sym typeface="+mn-ea"/>
              </a:rPr>
              <a:t>+1)(</a:t>
            </a:r>
            <a:r>
              <a:rPr lang="en-US" altLang="zh-CN" sz="2000" b="1" i="1">
                <a:latin typeface="Times New Roman" panose="02020603050405020304" pitchFamily="18" charset="0"/>
                <a:ea typeface="黑体" panose="02010609060101010101" pitchFamily="49" charset="-122"/>
                <a:sym typeface="+mn-ea"/>
              </a:rPr>
              <a:t>x</a:t>
            </a:r>
            <a:r>
              <a:rPr lang="en-US" altLang="zh-CN" sz="2000" b="1" baseline="30000">
                <a:latin typeface="Times New Roman" panose="02020603050405020304" pitchFamily="18" charset="0"/>
                <a:ea typeface="黑体" panose="02010609060101010101" pitchFamily="49" charset="-122"/>
                <a:sym typeface="+mn-ea"/>
              </a:rPr>
              <a:t>2</a:t>
            </a:r>
            <a:r>
              <a:rPr lang="en-US" altLang="zh-CN" sz="2000" b="1">
                <a:latin typeface="Times New Roman" panose="02020603050405020304" pitchFamily="18" charset="0"/>
                <a:ea typeface="黑体" panose="02010609060101010101" pitchFamily="49" charset="-122"/>
                <a:sym typeface="+mn-ea"/>
              </a:rPr>
              <a:t>+</a:t>
            </a:r>
            <a:r>
              <a:rPr lang="en-US" altLang="zh-CN" sz="2000" b="1" i="1">
                <a:latin typeface="Times New Roman" panose="02020603050405020304" pitchFamily="18" charset="0"/>
                <a:ea typeface="黑体" panose="02010609060101010101" pitchFamily="49" charset="-122"/>
                <a:sym typeface="+mn-ea"/>
              </a:rPr>
              <a:t>x</a:t>
            </a:r>
            <a:r>
              <a:rPr lang="en-US" altLang="zh-CN" sz="2000" b="1">
                <a:latin typeface="Times New Roman" panose="02020603050405020304" pitchFamily="18" charset="0"/>
                <a:ea typeface="黑体" panose="02010609060101010101" pitchFamily="49" charset="-122"/>
                <a:sym typeface="+mn-ea"/>
              </a:rPr>
              <a:t>+1)+(</a:t>
            </a:r>
            <a:r>
              <a:rPr lang="en-US" altLang="zh-CN" sz="2000" b="1" i="1">
                <a:latin typeface="Times New Roman" panose="02020603050405020304" pitchFamily="18" charset="0"/>
                <a:ea typeface="黑体" panose="02010609060101010101" pitchFamily="49" charset="-122"/>
                <a:sym typeface="+mn-ea"/>
              </a:rPr>
              <a:t>x</a:t>
            </a:r>
            <a:r>
              <a:rPr lang="en-US" altLang="zh-CN" sz="2000" b="1">
                <a:latin typeface="Times New Roman" panose="02020603050405020304" pitchFamily="18" charset="0"/>
                <a:ea typeface="黑体" panose="02010609060101010101" pitchFamily="49" charset="-122"/>
                <a:sym typeface="+mn-ea"/>
              </a:rPr>
              <a:t>+1)</a:t>
            </a:r>
            <a:endParaRPr lang="en-US" altLang="zh-CN" sz="2000" b="1" dirty="0">
              <a:uFillTx/>
              <a:latin typeface="Times New Roman" panose="02020603050405020304" pitchFamily="18" charset="0"/>
              <a:ea typeface="黑体" panose="02010609060101010101" pitchFamily="49" charset="-122"/>
              <a:sym typeface="+mn-ea"/>
            </a:endParaRPr>
          </a:p>
        </p:txBody>
      </p:sp>
      <p:grpSp>
        <p:nvGrpSpPr>
          <p:cNvPr id="53" name="组合 52"/>
          <p:cNvGrpSpPr/>
          <p:nvPr/>
        </p:nvGrpSpPr>
        <p:grpSpPr>
          <a:xfrm>
            <a:off x="353060" y="4669790"/>
            <a:ext cx="8494395" cy="2099310"/>
            <a:chOff x="556" y="7354"/>
            <a:chExt cx="13377" cy="3306"/>
          </a:xfrm>
        </p:grpSpPr>
        <p:sp>
          <p:nvSpPr>
            <p:cNvPr id="17" name="椭圆 103427"/>
            <p:cNvSpPr/>
            <p:nvPr/>
          </p:nvSpPr>
          <p:spPr>
            <a:xfrm>
              <a:off x="2380" y="8115"/>
              <a:ext cx="579" cy="591"/>
            </a:xfrm>
            <a:prstGeom prst="ellipse">
              <a:avLst/>
            </a:prstGeom>
            <a:solidFill>
              <a:schemeClr val="accent1"/>
            </a:solidFill>
            <a:ln w="9525" cap="flat" cmpd="sng">
              <a:solidFill>
                <a:schemeClr val="tx1"/>
              </a:solidFill>
              <a:prstDash val="dash"/>
              <a:round/>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18" name="文本框 103428"/>
            <p:cNvSpPr txBox="1"/>
            <p:nvPr/>
          </p:nvSpPr>
          <p:spPr>
            <a:xfrm>
              <a:off x="2380" y="7996"/>
              <a:ext cx="579" cy="725"/>
            </a:xfrm>
            <a:prstGeom prst="rect">
              <a:avLst/>
            </a:prstGeom>
            <a:noFill/>
            <a:ln w="9525">
              <a:noFill/>
            </a:ln>
          </p:spPr>
          <p:txBody>
            <a:bodyPr wrap="square" anchor="t" anchorCtr="0">
              <a:spAutoFit/>
            </a:bodyPr>
            <a:p>
              <a:pPr algn="ctr">
                <a:spcBef>
                  <a:spcPct val="50000"/>
                </a:spcBef>
              </a:pPr>
              <a:r>
                <a:rPr lang="en-US" altLang="zh-CN" sz="2400">
                  <a:latin typeface="Arial" panose="020B0604020202020204" pitchFamily="34" charset="0"/>
                  <a:ea typeface="宋体" panose="02010600030101010101" pitchFamily="2" charset="-122"/>
                </a:rPr>
                <a:t>+</a:t>
              </a:r>
              <a:endParaRPr lang="en-US" altLang="zh-CN" sz="2400">
                <a:latin typeface="Arial" panose="020B0604020202020204" pitchFamily="34" charset="0"/>
                <a:ea typeface="宋体" panose="02010600030101010101" pitchFamily="2" charset="-122"/>
              </a:endParaRPr>
            </a:p>
          </p:txBody>
        </p:sp>
        <p:sp>
          <p:nvSpPr>
            <p:cNvPr id="19" name="流程图: 延期 103429"/>
            <p:cNvSpPr/>
            <p:nvPr/>
          </p:nvSpPr>
          <p:spPr>
            <a:xfrm>
              <a:off x="3731" y="8117"/>
              <a:ext cx="868" cy="591"/>
            </a:xfrm>
            <a:prstGeom prst="flowChartDelay">
              <a:avLst/>
            </a:prstGeom>
            <a:solidFill>
              <a:schemeClr val="accent1"/>
            </a:solidFill>
            <a:ln w="9525" cap="flat" cmpd="sng">
              <a:solidFill>
                <a:schemeClr val="tx1"/>
              </a:solidFill>
              <a:prstDash val="dash"/>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20" name="流程图: 延期 103430"/>
            <p:cNvSpPr/>
            <p:nvPr/>
          </p:nvSpPr>
          <p:spPr>
            <a:xfrm>
              <a:off x="5372" y="8115"/>
              <a:ext cx="868" cy="591"/>
            </a:xfrm>
            <a:prstGeom prst="flowChartDelay">
              <a:avLst/>
            </a:prstGeom>
            <a:solidFill>
              <a:schemeClr val="accent1"/>
            </a:solidFill>
            <a:ln w="9525" cap="flat" cmpd="sng">
              <a:solidFill>
                <a:schemeClr val="tx1"/>
              </a:solidFill>
              <a:prstDash val="dash"/>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21" name="流程图: 延期 103431"/>
            <p:cNvSpPr/>
            <p:nvPr/>
          </p:nvSpPr>
          <p:spPr>
            <a:xfrm>
              <a:off x="11360" y="8115"/>
              <a:ext cx="868" cy="591"/>
            </a:xfrm>
            <a:prstGeom prst="flowChartDelay">
              <a:avLst/>
            </a:prstGeom>
            <a:solidFill>
              <a:schemeClr val="accent1"/>
            </a:solidFill>
            <a:ln w="9525" cap="flat" cmpd="sng">
              <a:solidFill>
                <a:schemeClr val="tx1"/>
              </a:solidFill>
              <a:prstDash val="dash"/>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22" name="流程图: 延期 103432"/>
            <p:cNvSpPr/>
            <p:nvPr/>
          </p:nvSpPr>
          <p:spPr>
            <a:xfrm>
              <a:off x="8365" y="8115"/>
              <a:ext cx="868" cy="591"/>
            </a:xfrm>
            <a:prstGeom prst="flowChartDelay">
              <a:avLst/>
            </a:prstGeom>
            <a:solidFill>
              <a:schemeClr val="accent1"/>
            </a:solidFill>
            <a:ln w="9525" cap="flat" cmpd="sng">
              <a:solidFill>
                <a:schemeClr val="tx1"/>
              </a:solidFill>
              <a:prstDash val="dash"/>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23" name="椭圆 103433"/>
            <p:cNvSpPr/>
            <p:nvPr/>
          </p:nvSpPr>
          <p:spPr>
            <a:xfrm>
              <a:off x="7013" y="8115"/>
              <a:ext cx="579" cy="591"/>
            </a:xfrm>
            <a:prstGeom prst="ellipse">
              <a:avLst/>
            </a:prstGeom>
            <a:solidFill>
              <a:schemeClr val="accent1"/>
            </a:solidFill>
            <a:ln w="9525" cap="flat" cmpd="sng">
              <a:solidFill>
                <a:schemeClr val="tx1"/>
              </a:solidFill>
              <a:prstDash val="dash"/>
              <a:round/>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24" name="文本框 103434"/>
            <p:cNvSpPr txBox="1"/>
            <p:nvPr/>
          </p:nvSpPr>
          <p:spPr>
            <a:xfrm>
              <a:off x="7013" y="7996"/>
              <a:ext cx="579" cy="726"/>
            </a:xfrm>
            <a:prstGeom prst="rect">
              <a:avLst/>
            </a:prstGeom>
            <a:noFill/>
            <a:ln w="9525">
              <a:noFill/>
            </a:ln>
          </p:spPr>
          <p:txBody>
            <a:bodyPr anchor="t" anchorCtr="0">
              <a:spAutoFit/>
            </a:bodyPr>
            <a:p>
              <a:pPr algn="ctr">
                <a:spcBef>
                  <a:spcPct val="50000"/>
                </a:spcBef>
              </a:pPr>
              <a:r>
                <a:rPr lang="en-US" altLang="zh-CN" sz="2400">
                  <a:latin typeface="Arial" panose="020B0604020202020204" pitchFamily="34" charset="0"/>
                  <a:ea typeface="宋体" panose="02010600030101010101" pitchFamily="2" charset="-122"/>
                </a:rPr>
                <a:t>+</a:t>
              </a:r>
              <a:endParaRPr lang="en-US" altLang="zh-CN" sz="2400">
                <a:latin typeface="Arial" panose="020B0604020202020204" pitchFamily="34" charset="0"/>
                <a:ea typeface="宋体" panose="02010600030101010101" pitchFamily="2" charset="-122"/>
              </a:endParaRPr>
            </a:p>
          </p:txBody>
        </p:sp>
        <p:sp>
          <p:nvSpPr>
            <p:cNvPr id="25" name="椭圆 103435"/>
            <p:cNvSpPr/>
            <p:nvPr/>
          </p:nvSpPr>
          <p:spPr>
            <a:xfrm>
              <a:off x="10008" y="8115"/>
              <a:ext cx="579" cy="591"/>
            </a:xfrm>
            <a:prstGeom prst="ellipse">
              <a:avLst/>
            </a:prstGeom>
            <a:solidFill>
              <a:schemeClr val="accent1"/>
            </a:solidFill>
            <a:ln w="9525" cap="flat" cmpd="sng">
              <a:solidFill>
                <a:schemeClr val="tx1"/>
              </a:solidFill>
              <a:prstDash val="dash"/>
              <a:round/>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26" name="文本框 103436"/>
            <p:cNvSpPr txBox="1"/>
            <p:nvPr/>
          </p:nvSpPr>
          <p:spPr>
            <a:xfrm>
              <a:off x="10008" y="7996"/>
              <a:ext cx="579" cy="726"/>
            </a:xfrm>
            <a:prstGeom prst="rect">
              <a:avLst/>
            </a:prstGeom>
            <a:noFill/>
            <a:ln w="9525">
              <a:noFill/>
            </a:ln>
          </p:spPr>
          <p:txBody>
            <a:bodyPr anchor="t" anchorCtr="0">
              <a:spAutoFit/>
            </a:bodyPr>
            <a:p>
              <a:pPr algn="ctr">
                <a:spcBef>
                  <a:spcPct val="50000"/>
                </a:spcBef>
              </a:pPr>
              <a:r>
                <a:rPr lang="en-US" altLang="zh-CN" sz="2400">
                  <a:latin typeface="Arial" panose="020B0604020202020204" pitchFamily="34" charset="0"/>
                  <a:ea typeface="宋体" panose="02010600030101010101" pitchFamily="2" charset="-122"/>
                </a:rPr>
                <a:t>+</a:t>
              </a:r>
              <a:endParaRPr lang="en-US" altLang="zh-CN" sz="2400">
                <a:latin typeface="Arial" panose="020B0604020202020204" pitchFamily="34" charset="0"/>
                <a:ea typeface="宋体" panose="02010600030101010101" pitchFamily="2" charset="-122"/>
              </a:endParaRPr>
            </a:p>
          </p:txBody>
        </p:sp>
        <p:sp>
          <p:nvSpPr>
            <p:cNvPr id="27" name="直接连接符 103437"/>
            <p:cNvSpPr/>
            <p:nvPr/>
          </p:nvSpPr>
          <p:spPr>
            <a:xfrm>
              <a:off x="2959" y="8369"/>
              <a:ext cx="773" cy="0"/>
            </a:xfrm>
            <a:prstGeom prst="line">
              <a:avLst/>
            </a:prstGeom>
            <a:ln w="19050" cap="flat" cmpd="sng">
              <a:solidFill>
                <a:schemeClr val="tx1"/>
              </a:solidFill>
              <a:prstDash val="solid"/>
              <a:round/>
              <a:headEnd type="none" w="med" len="med"/>
              <a:tailEnd type="triangle" w="med" len="med"/>
            </a:ln>
          </p:spPr>
        </p:sp>
        <p:sp>
          <p:nvSpPr>
            <p:cNvPr id="28" name="直接连接符 103438"/>
            <p:cNvSpPr/>
            <p:nvPr/>
          </p:nvSpPr>
          <p:spPr>
            <a:xfrm>
              <a:off x="4600" y="8369"/>
              <a:ext cx="773" cy="0"/>
            </a:xfrm>
            <a:prstGeom prst="line">
              <a:avLst/>
            </a:prstGeom>
            <a:ln w="19050" cap="flat" cmpd="sng">
              <a:solidFill>
                <a:schemeClr val="tx1"/>
              </a:solidFill>
              <a:prstDash val="solid"/>
              <a:round/>
              <a:headEnd type="none" w="med" len="med"/>
              <a:tailEnd type="triangle" w="med" len="med"/>
            </a:ln>
          </p:spPr>
        </p:sp>
        <p:sp>
          <p:nvSpPr>
            <p:cNvPr id="29" name="直接连接符 103439"/>
            <p:cNvSpPr/>
            <p:nvPr/>
          </p:nvSpPr>
          <p:spPr>
            <a:xfrm>
              <a:off x="6241" y="8369"/>
              <a:ext cx="773" cy="0"/>
            </a:xfrm>
            <a:prstGeom prst="line">
              <a:avLst/>
            </a:prstGeom>
            <a:ln w="19050" cap="flat" cmpd="sng">
              <a:solidFill>
                <a:schemeClr val="tx1"/>
              </a:solidFill>
              <a:prstDash val="solid"/>
              <a:round/>
              <a:headEnd type="none" w="med" len="med"/>
              <a:tailEnd type="triangle" w="med" len="med"/>
            </a:ln>
          </p:spPr>
        </p:sp>
        <p:sp>
          <p:nvSpPr>
            <p:cNvPr id="30" name="直接连接符 103440"/>
            <p:cNvSpPr/>
            <p:nvPr/>
          </p:nvSpPr>
          <p:spPr>
            <a:xfrm>
              <a:off x="7595" y="8369"/>
              <a:ext cx="773" cy="0"/>
            </a:xfrm>
            <a:prstGeom prst="line">
              <a:avLst/>
            </a:prstGeom>
            <a:ln w="19050" cap="flat" cmpd="sng">
              <a:solidFill>
                <a:schemeClr val="tx1"/>
              </a:solidFill>
              <a:prstDash val="solid"/>
              <a:round/>
              <a:headEnd type="none" w="med" len="med"/>
              <a:tailEnd type="triangle" w="med" len="med"/>
            </a:ln>
          </p:spPr>
        </p:sp>
        <p:sp>
          <p:nvSpPr>
            <p:cNvPr id="31" name="直接连接符 103441"/>
            <p:cNvSpPr/>
            <p:nvPr/>
          </p:nvSpPr>
          <p:spPr>
            <a:xfrm>
              <a:off x="9236" y="8369"/>
              <a:ext cx="773" cy="0"/>
            </a:xfrm>
            <a:prstGeom prst="line">
              <a:avLst/>
            </a:prstGeom>
            <a:ln w="19050" cap="flat" cmpd="sng">
              <a:solidFill>
                <a:schemeClr val="tx1"/>
              </a:solidFill>
              <a:prstDash val="solid"/>
              <a:round/>
              <a:headEnd type="none" w="med" len="med"/>
              <a:tailEnd type="triangle" w="med" len="med"/>
            </a:ln>
          </p:spPr>
        </p:sp>
        <p:sp>
          <p:nvSpPr>
            <p:cNvPr id="32" name="直接连接符 103442"/>
            <p:cNvSpPr/>
            <p:nvPr/>
          </p:nvSpPr>
          <p:spPr>
            <a:xfrm>
              <a:off x="10587" y="8369"/>
              <a:ext cx="773" cy="0"/>
            </a:xfrm>
            <a:prstGeom prst="line">
              <a:avLst/>
            </a:prstGeom>
            <a:ln w="19050" cap="flat" cmpd="sng">
              <a:solidFill>
                <a:schemeClr val="tx1"/>
              </a:solidFill>
              <a:prstDash val="solid"/>
              <a:round/>
              <a:headEnd type="none" w="med" len="med"/>
              <a:tailEnd type="triangle" w="med" len="med"/>
            </a:ln>
          </p:spPr>
        </p:sp>
        <p:sp>
          <p:nvSpPr>
            <p:cNvPr id="33" name="直接连接符 103443"/>
            <p:cNvSpPr/>
            <p:nvPr/>
          </p:nvSpPr>
          <p:spPr>
            <a:xfrm>
              <a:off x="1607" y="8369"/>
              <a:ext cx="773" cy="0"/>
            </a:xfrm>
            <a:prstGeom prst="line">
              <a:avLst/>
            </a:prstGeom>
            <a:ln w="19050" cap="flat" cmpd="sng">
              <a:solidFill>
                <a:schemeClr val="tx1"/>
              </a:solidFill>
              <a:prstDash val="solid"/>
              <a:round/>
              <a:headEnd type="none" w="med" len="med"/>
              <a:tailEnd type="triangle" w="med" len="med"/>
            </a:ln>
          </p:spPr>
        </p:sp>
        <p:sp>
          <p:nvSpPr>
            <p:cNvPr id="34" name="直接连接符 103444"/>
            <p:cNvSpPr/>
            <p:nvPr/>
          </p:nvSpPr>
          <p:spPr>
            <a:xfrm>
              <a:off x="12228" y="8369"/>
              <a:ext cx="773" cy="0"/>
            </a:xfrm>
            <a:prstGeom prst="line">
              <a:avLst/>
            </a:prstGeom>
            <a:ln w="19050" cap="flat" cmpd="sng">
              <a:solidFill>
                <a:schemeClr val="tx1"/>
              </a:solidFill>
              <a:prstDash val="solid"/>
              <a:round/>
              <a:headEnd type="none" w="med" len="med"/>
              <a:tailEnd type="triangle" w="med" len="med"/>
            </a:ln>
          </p:spPr>
        </p:sp>
        <p:sp>
          <p:nvSpPr>
            <p:cNvPr id="35" name="直接连接符 103445"/>
            <p:cNvSpPr/>
            <p:nvPr/>
          </p:nvSpPr>
          <p:spPr>
            <a:xfrm>
              <a:off x="2669" y="7354"/>
              <a:ext cx="9848" cy="0"/>
            </a:xfrm>
            <a:prstGeom prst="line">
              <a:avLst/>
            </a:prstGeom>
            <a:ln w="15875" cap="flat" cmpd="sng">
              <a:solidFill>
                <a:schemeClr val="tx1"/>
              </a:solidFill>
              <a:prstDash val="solid"/>
              <a:round/>
              <a:headEnd type="none" w="med" len="med"/>
              <a:tailEnd type="none" w="med" len="med"/>
            </a:ln>
          </p:spPr>
        </p:sp>
        <p:sp>
          <p:nvSpPr>
            <p:cNvPr id="36" name="直接连接符 103446"/>
            <p:cNvSpPr/>
            <p:nvPr/>
          </p:nvSpPr>
          <p:spPr>
            <a:xfrm>
              <a:off x="2669" y="7354"/>
              <a:ext cx="0" cy="761"/>
            </a:xfrm>
            <a:prstGeom prst="line">
              <a:avLst/>
            </a:prstGeom>
            <a:ln w="15875" cap="flat" cmpd="sng">
              <a:solidFill>
                <a:schemeClr val="tx1"/>
              </a:solidFill>
              <a:prstDash val="solid"/>
              <a:round/>
              <a:headEnd type="none" w="med" len="med"/>
              <a:tailEnd type="triangle" w="med" len="med"/>
            </a:ln>
          </p:spPr>
        </p:sp>
        <p:sp>
          <p:nvSpPr>
            <p:cNvPr id="37" name="直接连接符 103447"/>
            <p:cNvSpPr/>
            <p:nvPr/>
          </p:nvSpPr>
          <p:spPr>
            <a:xfrm>
              <a:off x="7305" y="7354"/>
              <a:ext cx="0" cy="761"/>
            </a:xfrm>
            <a:prstGeom prst="line">
              <a:avLst/>
            </a:prstGeom>
            <a:ln w="15875" cap="flat" cmpd="sng">
              <a:solidFill>
                <a:schemeClr val="tx1"/>
              </a:solidFill>
              <a:prstDash val="solid"/>
              <a:round/>
              <a:headEnd type="none" w="med" len="med"/>
              <a:tailEnd type="triangle" w="med" len="med"/>
            </a:ln>
          </p:spPr>
        </p:sp>
        <p:sp>
          <p:nvSpPr>
            <p:cNvPr id="38" name="直接连接符 103448"/>
            <p:cNvSpPr/>
            <p:nvPr/>
          </p:nvSpPr>
          <p:spPr>
            <a:xfrm>
              <a:off x="10298" y="7354"/>
              <a:ext cx="0" cy="761"/>
            </a:xfrm>
            <a:prstGeom prst="line">
              <a:avLst/>
            </a:prstGeom>
            <a:ln w="15875" cap="flat" cmpd="sng">
              <a:solidFill>
                <a:schemeClr val="tx1"/>
              </a:solidFill>
              <a:prstDash val="solid"/>
              <a:round/>
              <a:headEnd type="none" w="med" len="med"/>
              <a:tailEnd type="triangle" w="med" len="med"/>
            </a:ln>
          </p:spPr>
        </p:sp>
        <p:sp>
          <p:nvSpPr>
            <p:cNvPr id="39" name="直接连接符 103450"/>
            <p:cNvSpPr/>
            <p:nvPr/>
          </p:nvSpPr>
          <p:spPr>
            <a:xfrm>
              <a:off x="12518" y="7354"/>
              <a:ext cx="0" cy="1015"/>
            </a:xfrm>
            <a:prstGeom prst="line">
              <a:avLst/>
            </a:prstGeom>
            <a:ln w="15875" cap="flat" cmpd="sng">
              <a:solidFill>
                <a:schemeClr val="tx1"/>
              </a:solidFill>
              <a:prstDash val="solid"/>
              <a:round/>
              <a:headEnd type="none" w="med" len="med"/>
              <a:tailEnd type="none" w="med" len="med"/>
            </a:ln>
          </p:spPr>
        </p:sp>
        <p:sp>
          <p:nvSpPr>
            <p:cNvPr id="40" name="文本框 103451"/>
            <p:cNvSpPr txBox="1"/>
            <p:nvPr/>
          </p:nvSpPr>
          <p:spPr>
            <a:xfrm>
              <a:off x="4891" y="9355"/>
              <a:ext cx="4827" cy="726"/>
            </a:xfrm>
            <a:prstGeom prst="rect">
              <a:avLst/>
            </a:prstGeom>
            <a:noFill/>
            <a:ln w="9525">
              <a:noFill/>
            </a:ln>
          </p:spPr>
          <p:txBody>
            <a:bodyPr anchor="t" anchorCtr="0">
              <a:spAutoFit/>
            </a:bodyPr>
            <a:p>
              <a:pPr algn="ctr">
                <a:spcBef>
                  <a:spcPct val="50000"/>
                </a:spcBef>
              </a:pPr>
              <a:r>
                <a:rPr lang="zh-CN" altLang="en-US" sz="2000" b="1" dirty="0">
                  <a:latin typeface="Times New Roman" panose="02020603050405020304" pitchFamily="18" charset="0"/>
                  <a:ea typeface="黑体" panose="02010609060101010101" pitchFamily="49" charset="-122"/>
                </a:rPr>
                <a:t>除数</a:t>
              </a:r>
              <a:r>
                <a:rPr lang="en-US" altLang="zh-CN" sz="2400" b="1" i="1" err="1">
                  <a:latin typeface="Times New Roman" panose="02020603050405020304" pitchFamily="18" charset="0"/>
                  <a:ea typeface="宋体" panose="02010600030101010101" pitchFamily="2" charset="-122"/>
                </a:rPr>
                <a:t>g</a:t>
              </a:r>
              <a:r>
                <a:rPr lang="en-US" altLang="zh-CN" sz="2400" b="1" err="1">
                  <a:latin typeface="Times New Roman" panose="02020603050405020304" pitchFamily="18" charset="0"/>
                  <a:ea typeface="宋体" panose="02010600030101010101" pitchFamily="2" charset="-122"/>
                </a:rPr>
                <a:t>(</a:t>
              </a:r>
              <a:r>
                <a:rPr lang="en-US" altLang="zh-CN" sz="2400" b="1" i="1" err="1">
                  <a:latin typeface="Times New Roman" panose="02020603050405020304" pitchFamily="18" charset="0"/>
                  <a:ea typeface="宋体" panose="02010600030101010101" pitchFamily="2" charset="-122"/>
                </a:rPr>
                <a:t>x</a:t>
              </a:r>
              <a:r>
                <a:rPr lang="en-US" altLang="zh-CN" sz="2400" b="1">
                  <a:latin typeface="Times New Roman" panose="02020603050405020304" pitchFamily="18" charset="0"/>
                  <a:ea typeface="宋体" panose="02010600030101010101" pitchFamily="2" charset="-122"/>
                </a:rPr>
                <a:t>)=1+</a:t>
              </a:r>
              <a:r>
                <a:rPr lang="en-US" altLang="zh-CN" sz="2400" b="1" i="1">
                  <a:latin typeface="Times New Roman" panose="02020603050405020304" pitchFamily="18" charset="0"/>
                  <a:ea typeface="宋体" panose="02010600030101010101" pitchFamily="2" charset="-122"/>
                </a:rPr>
                <a:t>x</a:t>
              </a:r>
              <a:r>
                <a:rPr lang="en-US" altLang="zh-CN" sz="2400" b="1" baseline="30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x</a:t>
              </a:r>
              <a:r>
                <a:rPr lang="en-US" altLang="zh-CN" sz="2400" b="1" baseline="30000">
                  <a:latin typeface="Times New Roman" panose="02020603050405020304" pitchFamily="18" charset="0"/>
                  <a:ea typeface="宋体" panose="02010600030101010101" pitchFamily="2" charset="-122"/>
                </a:rPr>
                <a:t>3</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x</a:t>
              </a:r>
              <a:r>
                <a:rPr lang="en-US" altLang="zh-CN" sz="2400" b="1" baseline="30000">
                  <a:latin typeface="Times New Roman" panose="02020603050405020304" pitchFamily="18" charset="0"/>
                  <a:ea typeface="宋体" panose="02010600030101010101" pitchFamily="2" charset="-122"/>
                </a:rPr>
                <a:t>4</a:t>
              </a:r>
              <a:endParaRPr lang="zh-CN" altLang="en-US" sz="2400" b="1" dirty="0">
                <a:latin typeface="Times New Roman" panose="02020603050405020304" pitchFamily="18" charset="0"/>
                <a:ea typeface="宋体" panose="02010600030101010101" pitchFamily="2" charset="-122"/>
              </a:endParaRPr>
            </a:p>
          </p:txBody>
        </p:sp>
        <p:sp>
          <p:nvSpPr>
            <p:cNvPr id="41" name="文本框 103453"/>
            <p:cNvSpPr txBox="1"/>
            <p:nvPr/>
          </p:nvSpPr>
          <p:spPr>
            <a:xfrm>
              <a:off x="556" y="8384"/>
              <a:ext cx="2154" cy="1210"/>
            </a:xfrm>
            <a:prstGeom prst="rect">
              <a:avLst/>
            </a:prstGeom>
            <a:noFill/>
            <a:ln w="9525">
              <a:noFill/>
            </a:ln>
          </p:spPr>
          <p:txBody>
            <a:bodyPr wrap="square" anchor="t" anchorCtr="0">
              <a:spAutoFit/>
            </a:bodyPr>
            <a:p>
              <a:pPr algn="ctr">
                <a:spcBef>
                  <a:spcPts val="0"/>
                </a:spcBef>
              </a:pPr>
              <a:r>
                <a:rPr lang="en-US" altLang="zh-CN" sz="2400" b="1" i="1" err="1">
                  <a:latin typeface="Times New Roman" panose="02020603050405020304" pitchFamily="18" charset="0"/>
                  <a:ea typeface="宋体" panose="02010600030101010101" pitchFamily="2" charset="-122"/>
                </a:rPr>
                <a:t>u</a:t>
              </a:r>
              <a:r>
                <a:rPr lang="en-US" altLang="zh-CN" sz="2400" b="1" err="1">
                  <a:latin typeface="Times New Roman" panose="02020603050405020304" pitchFamily="18" charset="0"/>
                  <a:ea typeface="宋体" panose="02010600030101010101" pitchFamily="2" charset="-122"/>
                </a:rPr>
                <a:t>(</a:t>
              </a:r>
              <a:r>
                <a:rPr lang="en-US" altLang="zh-CN" sz="2400" b="1" i="1" err="1">
                  <a:latin typeface="Times New Roman" panose="02020603050405020304" pitchFamily="18" charset="0"/>
                  <a:ea typeface="宋体" panose="02010600030101010101" pitchFamily="2" charset="-122"/>
                </a:rPr>
                <a:t>x</a:t>
              </a:r>
              <a:r>
                <a:rPr lang="en-US" altLang="zh-CN" sz="2400" b="1">
                  <a:latin typeface="Times New Roman" panose="02020603050405020304" pitchFamily="18" charset="0"/>
                  <a:ea typeface="宋体" panose="02010600030101010101" pitchFamily="2" charset="-122"/>
                </a:rPr>
                <a:t>)</a:t>
              </a:r>
              <a:endParaRPr lang="en-US" altLang="zh-CN" sz="2400" b="1">
                <a:latin typeface="Times New Roman" panose="02020603050405020304" pitchFamily="18" charset="0"/>
                <a:ea typeface="宋体" panose="02010600030101010101" pitchFamily="2" charset="-122"/>
              </a:endParaRPr>
            </a:p>
            <a:p>
              <a:pPr algn="ctr">
                <a:spcBef>
                  <a:spcPts val="0"/>
                </a:spcBef>
              </a:pPr>
              <a:r>
                <a:rPr lang="zh-CN" altLang="en-US" sz="2000" b="1" dirty="0">
                  <a:latin typeface="Times New Roman" panose="02020603050405020304" pitchFamily="18" charset="0"/>
                  <a:ea typeface="黑体" panose="02010609060101010101" pitchFamily="49" charset="-122"/>
                </a:rPr>
                <a:t>被除数</a:t>
              </a:r>
              <a:endParaRPr lang="zh-CN" altLang="en-US" sz="2000" b="1" dirty="0">
                <a:latin typeface="Times New Roman" panose="02020603050405020304" pitchFamily="18" charset="0"/>
                <a:ea typeface="黑体" panose="02010609060101010101" pitchFamily="49" charset="-122"/>
              </a:endParaRPr>
            </a:p>
          </p:txBody>
        </p:sp>
        <p:sp>
          <p:nvSpPr>
            <p:cNvPr id="42" name="文本框 103454"/>
            <p:cNvSpPr txBox="1"/>
            <p:nvPr/>
          </p:nvSpPr>
          <p:spPr>
            <a:xfrm>
              <a:off x="3636" y="7438"/>
              <a:ext cx="868" cy="726"/>
            </a:xfrm>
            <a:prstGeom prst="rect">
              <a:avLst/>
            </a:prstGeom>
            <a:noFill/>
            <a:ln w="9525">
              <a:noFill/>
            </a:ln>
          </p:spPr>
          <p:txBody>
            <a:bodyPr anchor="t" anchorCtr="0">
              <a:spAutoFit/>
            </a:bodyPr>
            <a:p>
              <a:pPr algn="ctr">
                <a:spcBef>
                  <a:spcPct val="50000"/>
                </a:spcBef>
              </a:pPr>
              <a:r>
                <a:rPr lang="en-US" altLang="zh-CN" sz="2400" b="1" i="1">
                  <a:latin typeface="Times New Roman" panose="02020603050405020304" pitchFamily="18" charset="0"/>
                  <a:ea typeface="宋体" panose="02010600030101010101" pitchFamily="2" charset="-122"/>
                </a:rPr>
                <a:t>D</a:t>
              </a:r>
              <a:r>
                <a:rPr lang="en-US" altLang="zh-CN" sz="2400" b="1" baseline="-25000">
                  <a:latin typeface="Times New Roman" panose="02020603050405020304" pitchFamily="18" charset="0"/>
                  <a:ea typeface="宋体" panose="02010600030101010101" pitchFamily="2" charset="-122"/>
                </a:rPr>
                <a:t>0</a:t>
              </a:r>
              <a:endParaRPr lang="zh-CN" altLang="en-US" sz="2400" b="1" baseline="-25000" dirty="0">
                <a:latin typeface="Times New Roman" panose="02020603050405020304" pitchFamily="18" charset="0"/>
                <a:ea typeface="宋体" panose="02010600030101010101" pitchFamily="2" charset="-122"/>
              </a:endParaRPr>
            </a:p>
          </p:txBody>
        </p:sp>
        <p:sp>
          <p:nvSpPr>
            <p:cNvPr id="43" name="文本框 103455"/>
            <p:cNvSpPr txBox="1"/>
            <p:nvPr/>
          </p:nvSpPr>
          <p:spPr>
            <a:xfrm>
              <a:off x="5277" y="7438"/>
              <a:ext cx="868" cy="726"/>
            </a:xfrm>
            <a:prstGeom prst="rect">
              <a:avLst/>
            </a:prstGeom>
            <a:noFill/>
            <a:ln w="9525">
              <a:noFill/>
            </a:ln>
          </p:spPr>
          <p:txBody>
            <a:bodyPr anchor="t" anchorCtr="0">
              <a:spAutoFit/>
            </a:bodyPr>
            <a:p>
              <a:pPr algn="ctr">
                <a:spcBef>
                  <a:spcPct val="50000"/>
                </a:spcBef>
              </a:pPr>
              <a:r>
                <a:rPr lang="en-US" altLang="zh-CN" sz="2400" b="1" i="1">
                  <a:latin typeface="Times New Roman" panose="02020603050405020304" pitchFamily="18" charset="0"/>
                  <a:ea typeface="宋体" panose="02010600030101010101" pitchFamily="2" charset="-122"/>
                </a:rPr>
                <a:t>D</a:t>
              </a:r>
              <a:r>
                <a:rPr lang="en-US" altLang="zh-CN" sz="2400" b="1" baseline="-25000">
                  <a:latin typeface="Times New Roman" panose="02020603050405020304" pitchFamily="18" charset="0"/>
                  <a:ea typeface="宋体" panose="02010600030101010101" pitchFamily="2" charset="-122"/>
                </a:rPr>
                <a:t>1</a:t>
              </a:r>
              <a:endParaRPr lang="zh-CN" altLang="en-US" sz="2400" b="1" baseline="-25000" dirty="0">
                <a:latin typeface="Times New Roman" panose="02020603050405020304" pitchFamily="18" charset="0"/>
                <a:ea typeface="宋体" panose="02010600030101010101" pitchFamily="2" charset="-122"/>
              </a:endParaRPr>
            </a:p>
          </p:txBody>
        </p:sp>
        <p:sp>
          <p:nvSpPr>
            <p:cNvPr id="44" name="文本框 103456"/>
            <p:cNvSpPr txBox="1"/>
            <p:nvPr/>
          </p:nvSpPr>
          <p:spPr>
            <a:xfrm>
              <a:off x="8269" y="7402"/>
              <a:ext cx="868" cy="726"/>
            </a:xfrm>
            <a:prstGeom prst="rect">
              <a:avLst/>
            </a:prstGeom>
            <a:noFill/>
            <a:ln w="9525">
              <a:noFill/>
            </a:ln>
          </p:spPr>
          <p:txBody>
            <a:bodyPr anchor="t" anchorCtr="0">
              <a:spAutoFit/>
            </a:bodyPr>
            <a:p>
              <a:pPr algn="ctr">
                <a:spcBef>
                  <a:spcPct val="50000"/>
                </a:spcBef>
              </a:pPr>
              <a:r>
                <a:rPr lang="en-US" altLang="zh-CN" sz="2400" b="1" i="1">
                  <a:latin typeface="Times New Roman" panose="02020603050405020304" pitchFamily="18" charset="0"/>
                  <a:ea typeface="宋体" panose="02010600030101010101" pitchFamily="2" charset="-122"/>
                </a:rPr>
                <a:t>D</a:t>
              </a:r>
              <a:r>
                <a:rPr lang="en-US" altLang="zh-CN" sz="2400" b="1" baseline="-25000">
                  <a:latin typeface="Times New Roman" panose="02020603050405020304" pitchFamily="18" charset="0"/>
                  <a:ea typeface="宋体" panose="02010600030101010101" pitchFamily="2" charset="-122"/>
                </a:rPr>
                <a:t>2</a:t>
              </a:r>
              <a:endParaRPr lang="zh-CN" altLang="en-US" sz="2400" b="1" baseline="-25000" dirty="0">
                <a:latin typeface="Times New Roman" panose="02020603050405020304" pitchFamily="18" charset="0"/>
                <a:ea typeface="宋体" panose="02010600030101010101" pitchFamily="2" charset="-122"/>
              </a:endParaRPr>
            </a:p>
          </p:txBody>
        </p:sp>
        <p:sp>
          <p:nvSpPr>
            <p:cNvPr id="45" name="文本框 103457"/>
            <p:cNvSpPr txBox="1"/>
            <p:nvPr/>
          </p:nvSpPr>
          <p:spPr>
            <a:xfrm>
              <a:off x="11262" y="7402"/>
              <a:ext cx="868" cy="726"/>
            </a:xfrm>
            <a:prstGeom prst="rect">
              <a:avLst/>
            </a:prstGeom>
            <a:noFill/>
            <a:ln w="9525">
              <a:noFill/>
            </a:ln>
          </p:spPr>
          <p:txBody>
            <a:bodyPr anchor="t" anchorCtr="0">
              <a:spAutoFit/>
            </a:bodyPr>
            <a:p>
              <a:pPr algn="ctr">
                <a:spcBef>
                  <a:spcPct val="50000"/>
                </a:spcBef>
              </a:pPr>
              <a:r>
                <a:rPr lang="en-US" altLang="zh-CN" sz="2400" b="1" i="1">
                  <a:latin typeface="Times New Roman" panose="02020603050405020304" pitchFamily="18" charset="0"/>
                  <a:ea typeface="宋体" panose="02010600030101010101" pitchFamily="2" charset="-122"/>
                </a:rPr>
                <a:t>D</a:t>
              </a:r>
              <a:r>
                <a:rPr lang="en-US" altLang="zh-CN" sz="2400" b="1" baseline="-25000">
                  <a:latin typeface="Times New Roman" panose="02020603050405020304" pitchFamily="18" charset="0"/>
                  <a:ea typeface="宋体" panose="02010600030101010101" pitchFamily="2" charset="-122"/>
                </a:rPr>
                <a:t>3</a:t>
              </a:r>
              <a:endParaRPr lang="zh-CN" altLang="en-US" sz="2400" b="1" baseline="-25000" dirty="0">
                <a:latin typeface="Times New Roman" panose="02020603050405020304" pitchFamily="18" charset="0"/>
                <a:ea typeface="宋体" panose="02010600030101010101" pitchFamily="2" charset="-122"/>
              </a:endParaRPr>
            </a:p>
          </p:txBody>
        </p:sp>
        <p:sp>
          <p:nvSpPr>
            <p:cNvPr id="46" name="文本框 103458"/>
            <p:cNvSpPr txBox="1"/>
            <p:nvPr/>
          </p:nvSpPr>
          <p:spPr>
            <a:xfrm>
              <a:off x="12247" y="8688"/>
              <a:ext cx="1686" cy="629"/>
            </a:xfrm>
            <a:prstGeom prst="rect">
              <a:avLst/>
            </a:prstGeom>
            <a:noFill/>
            <a:ln w="9525">
              <a:noFill/>
            </a:ln>
          </p:spPr>
          <p:txBody>
            <a:bodyPr wrap="square" anchor="t" anchorCtr="0">
              <a:spAutoFit/>
            </a:bodyPr>
            <a:p>
              <a:pPr algn="ctr">
                <a:spcBef>
                  <a:spcPct val="50000"/>
                </a:spcBef>
              </a:pPr>
              <a:r>
                <a:rPr lang="zh-CN" altLang="en-US" sz="2000" b="1" dirty="0">
                  <a:latin typeface="Times New Roman" panose="02020603050405020304" pitchFamily="18" charset="0"/>
                  <a:ea typeface="黑体" panose="02010609060101010101" pitchFamily="49" charset="-122"/>
                </a:rPr>
                <a:t>输出商</a:t>
              </a:r>
              <a:endParaRPr lang="zh-CN" altLang="en-US" sz="2000" b="1" dirty="0">
                <a:latin typeface="Times New Roman" panose="02020603050405020304" pitchFamily="18" charset="0"/>
                <a:ea typeface="黑体" panose="02010609060101010101" pitchFamily="49" charset="-122"/>
              </a:endParaRPr>
            </a:p>
          </p:txBody>
        </p:sp>
        <p:sp>
          <p:nvSpPr>
            <p:cNvPr id="47" name="直接连接符 103459"/>
            <p:cNvSpPr/>
            <p:nvPr/>
          </p:nvSpPr>
          <p:spPr>
            <a:xfrm>
              <a:off x="2669" y="7777"/>
              <a:ext cx="4636" cy="1692"/>
            </a:xfrm>
            <a:prstGeom prst="line">
              <a:avLst/>
            </a:prstGeom>
            <a:ln w="25400" cap="flat" cmpd="sng">
              <a:solidFill>
                <a:srgbClr val="FF6600"/>
              </a:solidFill>
              <a:prstDash val="dash"/>
              <a:round/>
              <a:headEnd type="none" w="med" len="med"/>
              <a:tailEnd type="none" w="med" len="med"/>
            </a:ln>
          </p:spPr>
        </p:sp>
        <p:sp>
          <p:nvSpPr>
            <p:cNvPr id="48" name="直接连接符 103460"/>
            <p:cNvSpPr/>
            <p:nvPr/>
          </p:nvSpPr>
          <p:spPr>
            <a:xfrm>
              <a:off x="7305" y="7692"/>
              <a:ext cx="481" cy="1692"/>
            </a:xfrm>
            <a:prstGeom prst="line">
              <a:avLst/>
            </a:prstGeom>
            <a:ln w="25400" cap="flat" cmpd="sng">
              <a:solidFill>
                <a:srgbClr val="FF6600"/>
              </a:solidFill>
              <a:prstDash val="dash"/>
              <a:round/>
              <a:headEnd type="none" w="med" len="med"/>
              <a:tailEnd type="none" w="med" len="med"/>
            </a:ln>
          </p:spPr>
        </p:sp>
        <p:sp>
          <p:nvSpPr>
            <p:cNvPr id="49" name="直接连接符 103461"/>
            <p:cNvSpPr/>
            <p:nvPr/>
          </p:nvSpPr>
          <p:spPr>
            <a:xfrm flipH="1">
              <a:off x="8463" y="7777"/>
              <a:ext cx="1737" cy="1606"/>
            </a:xfrm>
            <a:prstGeom prst="line">
              <a:avLst/>
            </a:prstGeom>
            <a:ln w="25400" cap="flat" cmpd="sng">
              <a:solidFill>
                <a:srgbClr val="FF6600"/>
              </a:solidFill>
              <a:prstDash val="dash"/>
              <a:round/>
              <a:headEnd type="none" w="med" len="med"/>
              <a:tailEnd type="none" w="med" len="med"/>
            </a:ln>
          </p:spPr>
        </p:sp>
        <p:sp>
          <p:nvSpPr>
            <p:cNvPr id="50" name="直接连接符 103462"/>
            <p:cNvSpPr/>
            <p:nvPr/>
          </p:nvSpPr>
          <p:spPr>
            <a:xfrm flipH="1">
              <a:off x="9042" y="7945"/>
              <a:ext cx="3378" cy="1522"/>
            </a:xfrm>
            <a:prstGeom prst="line">
              <a:avLst/>
            </a:prstGeom>
            <a:ln w="25400" cap="flat" cmpd="sng">
              <a:solidFill>
                <a:srgbClr val="FF6600"/>
              </a:solidFill>
              <a:prstDash val="dash"/>
              <a:round/>
              <a:headEnd type="none" w="med" len="med"/>
              <a:tailEnd type="none" w="med" len="med"/>
            </a:ln>
          </p:spPr>
        </p:sp>
        <p:sp>
          <p:nvSpPr>
            <p:cNvPr id="51" name="文本框 114821"/>
            <p:cNvSpPr txBox="1"/>
            <p:nvPr/>
          </p:nvSpPr>
          <p:spPr>
            <a:xfrm>
              <a:off x="6000" y="10080"/>
              <a:ext cx="3305" cy="580"/>
            </a:xfrm>
            <a:prstGeom prst="rect">
              <a:avLst/>
            </a:prstGeom>
            <a:noFill/>
            <a:ln w="9525">
              <a:noFill/>
            </a:ln>
          </p:spPr>
          <p:txBody>
            <a:bodyPr wrap="square" anchor="t" anchorCtr="0">
              <a:spAutoFit/>
            </a:bodyPr>
            <a:p>
              <a:pPr>
                <a:spcBef>
                  <a:spcPct val="50000"/>
                </a:spcBef>
              </a:pPr>
              <a:r>
                <a:rPr lang="en-US" altLang="zh-CN" b="1">
                  <a:latin typeface="楷体" panose="02010609060101010101" charset="-122"/>
                  <a:ea typeface="楷体" panose="02010609060101010101" charset="-122"/>
                  <a:cs typeface="楷体" panose="02010609060101010101" charset="-122"/>
                </a:rPr>
                <a:t> </a:t>
              </a:r>
              <a:r>
                <a:rPr lang="zh-CN" altLang="en-US" b="1">
                  <a:latin typeface="楷体" panose="02010609060101010101" charset="-122"/>
                  <a:ea typeface="楷体" panose="02010609060101010101" charset="-122"/>
                  <a:cs typeface="楷体" panose="02010609060101010101" charset="-122"/>
                </a:rPr>
                <a:t>对应的除法</a:t>
              </a:r>
              <a:r>
                <a:rPr lang="zh-CN" altLang="en-US" b="1">
                  <a:latin typeface="楷体" panose="02010609060101010101" charset="-122"/>
                  <a:ea typeface="楷体" panose="02010609060101010101" charset="-122"/>
                  <a:cs typeface="楷体" panose="02010609060101010101" charset="-122"/>
                </a:rPr>
                <a:t>电路</a:t>
              </a:r>
              <a:endParaRPr lang="zh-CN" altLang="en-US" b="1">
                <a:latin typeface="楷体" panose="02010609060101010101" charset="-122"/>
                <a:ea typeface="楷体" panose="02010609060101010101" charset="-122"/>
                <a:cs typeface="楷体" panose="02010609060101010101" charset="-122"/>
              </a:endParaRPr>
            </a:p>
          </p:txBody>
        </p:sp>
      </p:grpSp>
      <p:cxnSp>
        <p:nvCxnSpPr>
          <p:cNvPr id="52" name="直接连接符 51"/>
          <p:cNvCxnSpPr/>
          <p:nvPr/>
        </p:nvCxnSpPr>
        <p:spPr>
          <a:xfrm flipV="1">
            <a:off x="304800" y="4495165"/>
            <a:ext cx="8458200" cy="635"/>
          </a:xfrm>
          <a:prstGeom prst="line">
            <a:avLst/>
          </a:prstGeom>
          <a:noFill/>
          <a:ln>
            <a:gradFill>
              <a:gsLst>
                <a:gs pos="0">
                  <a:srgbClr val="007BD3"/>
                </a:gs>
                <a:gs pos="100000">
                  <a:srgbClr val="034373"/>
                </a:gs>
              </a:gsLst>
            </a:gradFill>
          </a:ln>
        </p:spPr>
      </p:cxn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66235" y="104775"/>
            <a:ext cx="4711065" cy="685800"/>
          </a:xfrm>
        </p:spPr>
        <p:txBody>
          <a:bodyPr/>
          <a:lstStyle/>
          <a:p>
            <a:r>
              <a:rPr lang="zh-CN" altLang="en-US" sz="2800" i="1">
                <a:latin typeface="Times New Roman" panose="02020603050405020304" pitchFamily="18" charset="0"/>
                <a:ea typeface="黑体" panose="02010609060101010101" pitchFamily="49" charset="-122"/>
                <a:cs typeface="Times New Roman" panose="02020603050405020304" pitchFamily="18" charset="0"/>
                <a:sym typeface="+mn-ea"/>
              </a:rPr>
              <a:t>g</a:t>
            </a:r>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800" i="1">
                <a:latin typeface="Times New Roman" panose="02020603050405020304" pitchFamily="18" charset="0"/>
                <a:ea typeface="黑体" panose="02010609060101010101" pitchFamily="49" charset="-122"/>
                <a:cs typeface="Times New Roman" panose="02020603050405020304" pitchFamily="18" charset="0"/>
                <a:sym typeface="+mn-ea"/>
              </a:rPr>
              <a:t>x</a:t>
            </a:r>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除法电路编码器</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grpSp>
        <p:nvGrpSpPr>
          <p:cNvPr id="6" name="组合 5"/>
          <p:cNvGrpSpPr/>
          <p:nvPr/>
        </p:nvGrpSpPr>
        <p:grpSpPr>
          <a:xfrm>
            <a:off x="1162050" y="908685"/>
            <a:ext cx="7345680" cy="2469621"/>
            <a:chOff x="283" y="2978"/>
            <a:chExt cx="13835" cy="5595"/>
          </a:xfrm>
        </p:grpSpPr>
        <p:sp>
          <p:nvSpPr>
            <p:cNvPr id="31745" name="直接连接符 105606"/>
            <p:cNvSpPr/>
            <p:nvPr/>
          </p:nvSpPr>
          <p:spPr>
            <a:xfrm>
              <a:off x="9583" y="6720"/>
              <a:ext cx="565" cy="0"/>
            </a:xfrm>
            <a:prstGeom prst="line">
              <a:avLst/>
            </a:prstGeom>
            <a:ln w="15875" cap="flat" cmpd="sng">
              <a:solidFill>
                <a:schemeClr val="tx1"/>
              </a:solidFill>
              <a:prstDash val="solid"/>
              <a:round/>
              <a:headEnd type="none" w="med" len="med"/>
              <a:tailEnd type="none" w="med" len="med"/>
            </a:ln>
          </p:spPr>
        </p:sp>
        <p:sp>
          <p:nvSpPr>
            <p:cNvPr id="31746" name="直接连接符 105605"/>
            <p:cNvSpPr/>
            <p:nvPr/>
          </p:nvSpPr>
          <p:spPr>
            <a:xfrm>
              <a:off x="8223" y="6720"/>
              <a:ext cx="565" cy="0"/>
            </a:xfrm>
            <a:prstGeom prst="line">
              <a:avLst/>
            </a:prstGeom>
            <a:ln w="15875" cap="flat" cmpd="sng">
              <a:solidFill>
                <a:schemeClr val="tx1"/>
              </a:solidFill>
              <a:prstDash val="solid"/>
              <a:round/>
              <a:headEnd type="none" w="med" len="med"/>
              <a:tailEnd type="none" w="med" len="med"/>
            </a:ln>
          </p:spPr>
        </p:sp>
        <p:sp>
          <p:nvSpPr>
            <p:cNvPr id="31748" name="流程图: 延期 105479"/>
            <p:cNvSpPr/>
            <p:nvPr/>
          </p:nvSpPr>
          <p:spPr>
            <a:xfrm>
              <a:off x="4140" y="6268"/>
              <a:ext cx="795" cy="792"/>
            </a:xfrm>
            <a:prstGeom prst="flowChartDelay">
              <a:avLst/>
            </a:prstGeom>
            <a:solidFill>
              <a:schemeClr val="accent1"/>
            </a:solidFill>
            <a:ln w="9525" cap="flat" cmpd="sng">
              <a:solidFill>
                <a:schemeClr val="tx1"/>
              </a:solidFill>
              <a:prstDash val="dash"/>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31749" name="直接连接符 105496"/>
            <p:cNvSpPr/>
            <p:nvPr/>
          </p:nvSpPr>
          <p:spPr>
            <a:xfrm>
              <a:off x="623" y="5248"/>
              <a:ext cx="0" cy="1020"/>
            </a:xfrm>
            <a:prstGeom prst="line">
              <a:avLst/>
            </a:prstGeom>
            <a:ln w="15875" cap="flat" cmpd="sng">
              <a:solidFill>
                <a:schemeClr val="tx1"/>
              </a:solidFill>
              <a:prstDash val="solid"/>
              <a:round/>
              <a:headEnd type="none" w="med" len="med"/>
              <a:tailEnd type="triangle" w="med" len="med"/>
            </a:ln>
          </p:spPr>
        </p:sp>
        <p:sp>
          <p:nvSpPr>
            <p:cNvPr id="31750" name="直接连接符 105513"/>
            <p:cNvSpPr/>
            <p:nvPr/>
          </p:nvSpPr>
          <p:spPr>
            <a:xfrm>
              <a:off x="623" y="3433"/>
              <a:ext cx="9865" cy="0"/>
            </a:xfrm>
            <a:prstGeom prst="line">
              <a:avLst/>
            </a:prstGeom>
            <a:ln w="15875" cap="flat" cmpd="sng">
              <a:solidFill>
                <a:schemeClr val="tx1"/>
              </a:solidFill>
              <a:prstDash val="solid"/>
              <a:round/>
              <a:headEnd type="none" w="med" len="med"/>
              <a:tailEnd type="none" w="med" len="med"/>
            </a:ln>
          </p:spPr>
        </p:sp>
        <p:sp>
          <p:nvSpPr>
            <p:cNvPr id="31751" name="椭圆 105514"/>
            <p:cNvSpPr/>
            <p:nvPr/>
          </p:nvSpPr>
          <p:spPr>
            <a:xfrm>
              <a:off x="283" y="6268"/>
              <a:ext cx="680" cy="792"/>
            </a:xfrm>
            <a:prstGeom prst="ellipse">
              <a:avLst/>
            </a:prstGeom>
            <a:solidFill>
              <a:schemeClr val="accent1"/>
            </a:solidFill>
            <a:ln w="9525" cap="flat" cmpd="sng">
              <a:solidFill>
                <a:schemeClr val="tx1"/>
              </a:solidFill>
              <a:prstDash val="dash"/>
              <a:round/>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31752" name="文本框 105515"/>
            <p:cNvSpPr txBox="1"/>
            <p:nvPr/>
          </p:nvSpPr>
          <p:spPr>
            <a:xfrm>
              <a:off x="283" y="6097"/>
              <a:ext cx="680" cy="1043"/>
            </a:xfrm>
            <a:prstGeom prst="rect">
              <a:avLst/>
            </a:prstGeom>
            <a:noFill/>
            <a:ln w="9525">
              <a:noFill/>
            </a:ln>
          </p:spPr>
          <p:txBody>
            <a:bodyPr anchor="t" anchorCtr="0">
              <a:spAutoFit/>
            </a:bodyPr>
            <a:p>
              <a:pPr algn="ctr">
                <a:spcBef>
                  <a:spcPct val="50000"/>
                </a:spcBef>
              </a:pPr>
              <a:r>
                <a:rPr lang="en-US" altLang="zh-CN" sz="2400">
                  <a:latin typeface="Arial" panose="020B0604020202020204" pitchFamily="34" charset="0"/>
                  <a:ea typeface="宋体" panose="02010600030101010101" pitchFamily="2" charset="-122"/>
                </a:rPr>
                <a:t>+</a:t>
              </a:r>
              <a:endParaRPr lang="en-US" altLang="zh-CN" sz="2400">
                <a:latin typeface="Arial" panose="020B0604020202020204" pitchFamily="34" charset="0"/>
                <a:ea typeface="宋体" panose="02010600030101010101" pitchFamily="2" charset="-122"/>
              </a:endParaRPr>
            </a:p>
          </p:txBody>
        </p:sp>
        <p:sp>
          <p:nvSpPr>
            <p:cNvPr id="31753" name="椭圆 105516"/>
            <p:cNvSpPr/>
            <p:nvPr/>
          </p:nvSpPr>
          <p:spPr>
            <a:xfrm>
              <a:off x="285" y="4455"/>
              <a:ext cx="680" cy="793"/>
            </a:xfrm>
            <a:prstGeom prst="ellipse">
              <a:avLst/>
            </a:prstGeom>
            <a:solidFill>
              <a:schemeClr val="accent1"/>
            </a:solidFill>
            <a:ln w="9525" cap="flat" cmpd="sng">
              <a:solidFill>
                <a:schemeClr val="tx1"/>
              </a:solidFill>
              <a:prstDash val="dash"/>
              <a:round/>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31754" name="文本框 105517"/>
            <p:cNvSpPr txBox="1"/>
            <p:nvPr/>
          </p:nvSpPr>
          <p:spPr>
            <a:xfrm>
              <a:off x="285" y="4510"/>
              <a:ext cx="680" cy="904"/>
            </a:xfrm>
            <a:prstGeom prst="rect">
              <a:avLst/>
            </a:prstGeom>
            <a:noFill/>
            <a:ln w="9525">
              <a:noFill/>
            </a:ln>
          </p:spPr>
          <p:txBody>
            <a:bodyPr anchor="t" anchorCtr="0">
              <a:spAutoFit/>
            </a:bodyPr>
            <a:p>
              <a:pPr algn="ctr">
                <a:spcBef>
                  <a:spcPct val="50000"/>
                </a:spcBef>
              </a:pPr>
              <a:r>
                <a:rPr lang="en-US" altLang="zh-CN" sz="2000" b="1">
                  <a:latin typeface="Times New Roman" panose="02020603050405020304" pitchFamily="18" charset="0"/>
                  <a:ea typeface="宋体" panose="02010600030101010101" pitchFamily="2" charset="-122"/>
                </a:rPr>
                <a:t>×</a:t>
              </a:r>
              <a:endParaRPr lang="en-US" altLang="zh-CN" sz="2000" b="1">
                <a:latin typeface="Times New Roman" panose="02020603050405020304" pitchFamily="18" charset="0"/>
                <a:ea typeface="宋体" panose="02010600030101010101" pitchFamily="2" charset="-122"/>
              </a:endParaRPr>
            </a:p>
          </p:txBody>
        </p:sp>
        <p:sp>
          <p:nvSpPr>
            <p:cNvPr id="31755" name="椭圆 105518"/>
            <p:cNvSpPr/>
            <p:nvPr/>
          </p:nvSpPr>
          <p:spPr>
            <a:xfrm>
              <a:off x="2893" y="6268"/>
              <a:ext cx="680" cy="792"/>
            </a:xfrm>
            <a:prstGeom prst="ellipse">
              <a:avLst/>
            </a:prstGeom>
            <a:solidFill>
              <a:schemeClr val="accent1"/>
            </a:solidFill>
            <a:ln w="9525" cap="flat" cmpd="sng">
              <a:solidFill>
                <a:schemeClr val="tx1"/>
              </a:solidFill>
              <a:prstDash val="dash"/>
              <a:round/>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31756" name="文本框 105519"/>
            <p:cNvSpPr txBox="1"/>
            <p:nvPr/>
          </p:nvSpPr>
          <p:spPr>
            <a:xfrm>
              <a:off x="2893" y="6097"/>
              <a:ext cx="680" cy="1043"/>
            </a:xfrm>
            <a:prstGeom prst="rect">
              <a:avLst/>
            </a:prstGeom>
            <a:noFill/>
            <a:ln w="9525">
              <a:noFill/>
            </a:ln>
          </p:spPr>
          <p:txBody>
            <a:bodyPr anchor="t" anchorCtr="0">
              <a:spAutoFit/>
            </a:bodyPr>
            <a:p>
              <a:pPr algn="ctr">
                <a:spcBef>
                  <a:spcPct val="50000"/>
                </a:spcBef>
              </a:pPr>
              <a:r>
                <a:rPr lang="en-US" altLang="zh-CN" sz="2400">
                  <a:latin typeface="Arial" panose="020B0604020202020204" pitchFamily="34" charset="0"/>
                  <a:ea typeface="宋体" panose="02010600030101010101" pitchFamily="2" charset="-122"/>
                </a:rPr>
                <a:t>+</a:t>
              </a:r>
              <a:endParaRPr lang="en-US" altLang="zh-CN" sz="2400">
                <a:latin typeface="Arial" panose="020B0604020202020204" pitchFamily="34" charset="0"/>
                <a:ea typeface="宋体" panose="02010600030101010101" pitchFamily="2" charset="-122"/>
              </a:endParaRPr>
            </a:p>
          </p:txBody>
        </p:sp>
        <p:sp>
          <p:nvSpPr>
            <p:cNvPr id="31757" name="椭圆 105520"/>
            <p:cNvSpPr/>
            <p:nvPr/>
          </p:nvSpPr>
          <p:spPr>
            <a:xfrm>
              <a:off x="2895" y="4455"/>
              <a:ext cx="680" cy="793"/>
            </a:xfrm>
            <a:prstGeom prst="ellipse">
              <a:avLst/>
            </a:prstGeom>
            <a:solidFill>
              <a:schemeClr val="accent1"/>
            </a:solidFill>
            <a:ln w="9525" cap="flat" cmpd="sng">
              <a:solidFill>
                <a:schemeClr val="tx1"/>
              </a:solidFill>
              <a:prstDash val="dash"/>
              <a:round/>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31758" name="文本框 105521"/>
            <p:cNvSpPr txBox="1"/>
            <p:nvPr/>
          </p:nvSpPr>
          <p:spPr>
            <a:xfrm>
              <a:off x="2895" y="4510"/>
              <a:ext cx="680" cy="904"/>
            </a:xfrm>
            <a:prstGeom prst="rect">
              <a:avLst/>
            </a:prstGeom>
            <a:noFill/>
            <a:ln w="9525">
              <a:noFill/>
            </a:ln>
          </p:spPr>
          <p:txBody>
            <a:bodyPr anchor="t" anchorCtr="0">
              <a:spAutoFit/>
            </a:bodyPr>
            <a:p>
              <a:pPr algn="ctr">
                <a:spcBef>
                  <a:spcPct val="50000"/>
                </a:spcBef>
              </a:pPr>
              <a:r>
                <a:rPr lang="en-US" altLang="zh-CN" sz="2000" b="1">
                  <a:latin typeface="Times New Roman" panose="02020603050405020304" pitchFamily="18" charset="0"/>
                  <a:ea typeface="宋体" panose="02010600030101010101" pitchFamily="2" charset="-122"/>
                </a:rPr>
                <a:t>×</a:t>
              </a:r>
              <a:endParaRPr lang="en-US" altLang="zh-CN" sz="2000" b="1">
                <a:latin typeface="Times New Roman" panose="02020603050405020304" pitchFamily="18" charset="0"/>
                <a:ea typeface="宋体" panose="02010600030101010101" pitchFamily="2" charset="-122"/>
              </a:endParaRPr>
            </a:p>
          </p:txBody>
        </p:sp>
        <p:sp>
          <p:nvSpPr>
            <p:cNvPr id="31759" name="椭圆 105522"/>
            <p:cNvSpPr/>
            <p:nvPr/>
          </p:nvSpPr>
          <p:spPr>
            <a:xfrm>
              <a:off x="5500" y="6265"/>
              <a:ext cx="680" cy="793"/>
            </a:xfrm>
            <a:prstGeom prst="ellipse">
              <a:avLst/>
            </a:prstGeom>
            <a:solidFill>
              <a:schemeClr val="accent1"/>
            </a:solidFill>
            <a:ln w="9525" cap="flat" cmpd="sng">
              <a:solidFill>
                <a:schemeClr val="tx1"/>
              </a:solidFill>
              <a:prstDash val="dash"/>
              <a:round/>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31760" name="文本框 105523"/>
            <p:cNvSpPr txBox="1"/>
            <p:nvPr/>
          </p:nvSpPr>
          <p:spPr>
            <a:xfrm>
              <a:off x="5500" y="6094"/>
              <a:ext cx="680" cy="1043"/>
            </a:xfrm>
            <a:prstGeom prst="rect">
              <a:avLst/>
            </a:prstGeom>
            <a:noFill/>
            <a:ln w="9525">
              <a:noFill/>
            </a:ln>
          </p:spPr>
          <p:txBody>
            <a:bodyPr anchor="t" anchorCtr="0">
              <a:spAutoFit/>
            </a:bodyPr>
            <a:p>
              <a:pPr algn="ctr">
                <a:spcBef>
                  <a:spcPct val="50000"/>
                </a:spcBef>
              </a:pPr>
              <a:r>
                <a:rPr lang="en-US" altLang="zh-CN" sz="2400">
                  <a:latin typeface="Arial" panose="020B0604020202020204" pitchFamily="34" charset="0"/>
                  <a:ea typeface="宋体" panose="02010600030101010101" pitchFamily="2" charset="-122"/>
                </a:rPr>
                <a:t>+</a:t>
              </a:r>
              <a:endParaRPr lang="en-US" altLang="zh-CN" sz="2400">
                <a:latin typeface="Arial" panose="020B0604020202020204" pitchFamily="34" charset="0"/>
                <a:ea typeface="宋体" panose="02010600030101010101" pitchFamily="2" charset="-122"/>
              </a:endParaRPr>
            </a:p>
          </p:txBody>
        </p:sp>
        <p:sp>
          <p:nvSpPr>
            <p:cNvPr id="31761" name="椭圆 105524"/>
            <p:cNvSpPr/>
            <p:nvPr/>
          </p:nvSpPr>
          <p:spPr>
            <a:xfrm>
              <a:off x="5503" y="4453"/>
              <a:ext cx="680" cy="792"/>
            </a:xfrm>
            <a:prstGeom prst="ellipse">
              <a:avLst/>
            </a:prstGeom>
            <a:solidFill>
              <a:schemeClr val="accent1"/>
            </a:solidFill>
            <a:ln w="9525" cap="flat" cmpd="sng">
              <a:solidFill>
                <a:schemeClr val="tx1"/>
              </a:solidFill>
              <a:prstDash val="dash"/>
              <a:round/>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31762" name="文本框 105525"/>
            <p:cNvSpPr txBox="1"/>
            <p:nvPr/>
          </p:nvSpPr>
          <p:spPr>
            <a:xfrm>
              <a:off x="5503" y="4508"/>
              <a:ext cx="680" cy="904"/>
            </a:xfrm>
            <a:prstGeom prst="rect">
              <a:avLst/>
            </a:prstGeom>
            <a:noFill/>
            <a:ln w="9525">
              <a:noFill/>
            </a:ln>
          </p:spPr>
          <p:txBody>
            <a:bodyPr anchor="t" anchorCtr="0">
              <a:spAutoFit/>
            </a:bodyPr>
            <a:p>
              <a:pPr algn="ctr">
                <a:spcBef>
                  <a:spcPct val="50000"/>
                </a:spcBef>
              </a:pPr>
              <a:r>
                <a:rPr lang="en-US" altLang="zh-CN" sz="2000" b="1">
                  <a:latin typeface="Times New Roman" panose="02020603050405020304" pitchFamily="18" charset="0"/>
                  <a:ea typeface="宋体" panose="02010600030101010101" pitchFamily="2" charset="-122"/>
                </a:rPr>
                <a:t>×</a:t>
              </a:r>
              <a:endParaRPr lang="en-US" altLang="zh-CN" sz="2000" b="1">
                <a:latin typeface="Times New Roman" panose="02020603050405020304" pitchFamily="18" charset="0"/>
                <a:ea typeface="宋体" panose="02010600030101010101" pitchFamily="2" charset="-122"/>
              </a:endParaRPr>
            </a:p>
          </p:txBody>
        </p:sp>
        <p:sp>
          <p:nvSpPr>
            <p:cNvPr id="31763" name="椭圆 105526"/>
            <p:cNvSpPr/>
            <p:nvPr/>
          </p:nvSpPr>
          <p:spPr>
            <a:xfrm>
              <a:off x="7538" y="6268"/>
              <a:ext cx="680" cy="792"/>
            </a:xfrm>
            <a:prstGeom prst="ellipse">
              <a:avLst/>
            </a:prstGeom>
            <a:solidFill>
              <a:schemeClr val="accent1"/>
            </a:solidFill>
            <a:ln w="9525" cap="flat" cmpd="sng">
              <a:solidFill>
                <a:schemeClr val="tx1"/>
              </a:solidFill>
              <a:prstDash val="dash"/>
              <a:round/>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31764" name="文本框 105527"/>
            <p:cNvSpPr txBox="1"/>
            <p:nvPr/>
          </p:nvSpPr>
          <p:spPr>
            <a:xfrm>
              <a:off x="7538" y="6097"/>
              <a:ext cx="680" cy="1043"/>
            </a:xfrm>
            <a:prstGeom prst="rect">
              <a:avLst/>
            </a:prstGeom>
            <a:noFill/>
            <a:ln w="9525">
              <a:noFill/>
            </a:ln>
          </p:spPr>
          <p:txBody>
            <a:bodyPr anchor="t" anchorCtr="0">
              <a:spAutoFit/>
            </a:bodyPr>
            <a:p>
              <a:pPr algn="ctr">
                <a:spcBef>
                  <a:spcPct val="50000"/>
                </a:spcBef>
              </a:pPr>
              <a:r>
                <a:rPr lang="en-US" altLang="zh-CN" sz="2400">
                  <a:latin typeface="Arial" panose="020B0604020202020204" pitchFamily="34" charset="0"/>
                  <a:ea typeface="宋体" panose="02010600030101010101" pitchFamily="2" charset="-122"/>
                </a:rPr>
                <a:t>+</a:t>
              </a:r>
              <a:endParaRPr lang="en-US" altLang="zh-CN" sz="2400">
                <a:latin typeface="Arial" panose="020B0604020202020204" pitchFamily="34" charset="0"/>
                <a:ea typeface="宋体" panose="02010600030101010101" pitchFamily="2" charset="-122"/>
              </a:endParaRPr>
            </a:p>
          </p:txBody>
        </p:sp>
        <p:sp>
          <p:nvSpPr>
            <p:cNvPr id="31765" name="椭圆 105528"/>
            <p:cNvSpPr/>
            <p:nvPr/>
          </p:nvSpPr>
          <p:spPr>
            <a:xfrm>
              <a:off x="7540" y="4455"/>
              <a:ext cx="680" cy="793"/>
            </a:xfrm>
            <a:prstGeom prst="ellipse">
              <a:avLst/>
            </a:prstGeom>
            <a:solidFill>
              <a:schemeClr val="accent1"/>
            </a:solidFill>
            <a:ln w="9525" cap="flat" cmpd="sng">
              <a:solidFill>
                <a:schemeClr val="tx1"/>
              </a:solidFill>
              <a:prstDash val="dash"/>
              <a:round/>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31766" name="文本框 105529"/>
            <p:cNvSpPr txBox="1"/>
            <p:nvPr/>
          </p:nvSpPr>
          <p:spPr>
            <a:xfrm>
              <a:off x="7540" y="4510"/>
              <a:ext cx="680" cy="904"/>
            </a:xfrm>
            <a:prstGeom prst="rect">
              <a:avLst/>
            </a:prstGeom>
            <a:noFill/>
            <a:ln w="9525">
              <a:noFill/>
            </a:ln>
          </p:spPr>
          <p:txBody>
            <a:bodyPr anchor="t" anchorCtr="0">
              <a:spAutoFit/>
            </a:bodyPr>
            <a:p>
              <a:pPr algn="ctr">
                <a:spcBef>
                  <a:spcPct val="50000"/>
                </a:spcBef>
              </a:pPr>
              <a:r>
                <a:rPr lang="en-US" altLang="zh-CN" sz="2000" b="1">
                  <a:latin typeface="Times New Roman" panose="02020603050405020304" pitchFamily="18" charset="0"/>
                  <a:ea typeface="宋体" panose="02010600030101010101" pitchFamily="2" charset="-122"/>
                </a:rPr>
                <a:t>×</a:t>
              </a:r>
              <a:endParaRPr lang="en-US" altLang="zh-CN" sz="2000" b="1">
                <a:latin typeface="Times New Roman" panose="02020603050405020304" pitchFamily="18" charset="0"/>
                <a:ea typeface="宋体" panose="02010600030101010101" pitchFamily="2" charset="-122"/>
              </a:endParaRPr>
            </a:p>
          </p:txBody>
        </p:sp>
        <p:sp>
          <p:nvSpPr>
            <p:cNvPr id="31767" name="椭圆 105590"/>
            <p:cNvSpPr/>
            <p:nvPr/>
          </p:nvSpPr>
          <p:spPr>
            <a:xfrm>
              <a:off x="10148" y="6268"/>
              <a:ext cx="680" cy="792"/>
            </a:xfrm>
            <a:prstGeom prst="ellipse">
              <a:avLst/>
            </a:prstGeom>
            <a:solidFill>
              <a:schemeClr val="accent1"/>
            </a:solidFill>
            <a:ln w="9525" cap="flat" cmpd="sng">
              <a:solidFill>
                <a:schemeClr val="tx1"/>
              </a:solidFill>
              <a:prstDash val="dash"/>
              <a:round/>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31768" name="文本框 105591"/>
            <p:cNvSpPr txBox="1"/>
            <p:nvPr/>
          </p:nvSpPr>
          <p:spPr>
            <a:xfrm>
              <a:off x="10148" y="6268"/>
              <a:ext cx="680" cy="1043"/>
            </a:xfrm>
            <a:prstGeom prst="rect">
              <a:avLst/>
            </a:prstGeom>
            <a:noFill/>
            <a:ln w="9525">
              <a:noFill/>
            </a:ln>
          </p:spPr>
          <p:txBody>
            <a:bodyPr anchor="t" anchorCtr="0">
              <a:spAutoFit/>
            </a:bodyPr>
            <a:p>
              <a:pPr algn="ctr">
                <a:spcBef>
                  <a:spcPct val="50000"/>
                </a:spcBef>
              </a:pPr>
              <a:r>
                <a:rPr lang="en-US" altLang="zh-CN" sz="2400">
                  <a:latin typeface="Arial" panose="020B0604020202020204" pitchFamily="34" charset="0"/>
                  <a:ea typeface="宋体" panose="02010600030101010101" pitchFamily="2" charset="-122"/>
                </a:rPr>
                <a:t>+</a:t>
              </a:r>
              <a:endParaRPr lang="en-US" altLang="zh-CN" sz="2400">
                <a:latin typeface="Arial" panose="020B0604020202020204" pitchFamily="34" charset="0"/>
                <a:ea typeface="宋体" panose="02010600030101010101" pitchFamily="2" charset="-122"/>
              </a:endParaRPr>
            </a:p>
          </p:txBody>
        </p:sp>
        <p:sp>
          <p:nvSpPr>
            <p:cNvPr id="31769" name="椭圆 105592"/>
            <p:cNvSpPr/>
            <p:nvPr/>
          </p:nvSpPr>
          <p:spPr>
            <a:xfrm>
              <a:off x="10150" y="4455"/>
              <a:ext cx="680" cy="793"/>
            </a:xfrm>
            <a:prstGeom prst="ellipse">
              <a:avLst/>
            </a:prstGeom>
            <a:solidFill>
              <a:schemeClr val="accent1"/>
            </a:solidFill>
            <a:ln w="9525" cap="flat" cmpd="sng">
              <a:solidFill>
                <a:schemeClr val="tx1"/>
              </a:solidFill>
              <a:prstDash val="dash"/>
              <a:round/>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31770" name="文本框 105593"/>
            <p:cNvSpPr txBox="1"/>
            <p:nvPr/>
          </p:nvSpPr>
          <p:spPr>
            <a:xfrm>
              <a:off x="10150" y="4510"/>
              <a:ext cx="680" cy="904"/>
            </a:xfrm>
            <a:prstGeom prst="rect">
              <a:avLst/>
            </a:prstGeom>
            <a:noFill/>
            <a:ln w="9525">
              <a:noFill/>
            </a:ln>
          </p:spPr>
          <p:txBody>
            <a:bodyPr anchor="t" anchorCtr="0">
              <a:spAutoFit/>
            </a:bodyPr>
            <a:p>
              <a:pPr algn="ctr">
                <a:spcBef>
                  <a:spcPct val="50000"/>
                </a:spcBef>
              </a:pPr>
              <a:r>
                <a:rPr lang="en-US" altLang="zh-CN" sz="2000" b="1">
                  <a:latin typeface="Times New Roman" panose="02020603050405020304" pitchFamily="18" charset="0"/>
                  <a:ea typeface="宋体" panose="02010600030101010101" pitchFamily="2" charset="-122"/>
                </a:rPr>
                <a:t>×</a:t>
              </a:r>
              <a:endParaRPr lang="en-US" altLang="zh-CN" sz="2000" b="1">
                <a:latin typeface="Times New Roman" panose="02020603050405020304" pitchFamily="18" charset="0"/>
                <a:ea typeface="宋体" panose="02010600030101010101" pitchFamily="2" charset="-122"/>
              </a:endParaRPr>
            </a:p>
          </p:txBody>
        </p:sp>
        <p:sp>
          <p:nvSpPr>
            <p:cNvPr id="31771" name="流程图: 延期 105594"/>
            <p:cNvSpPr/>
            <p:nvPr/>
          </p:nvSpPr>
          <p:spPr>
            <a:xfrm>
              <a:off x="1530" y="6268"/>
              <a:ext cx="795" cy="792"/>
            </a:xfrm>
            <a:prstGeom prst="flowChartDelay">
              <a:avLst/>
            </a:prstGeom>
            <a:solidFill>
              <a:schemeClr val="accent1"/>
            </a:solidFill>
            <a:ln w="9525" cap="flat" cmpd="sng">
              <a:solidFill>
                <a:schemeClr val="tx1"/>
              </a:solidFill>
              <a:prstDash val="dash"/>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31772" name="流程图: 延期 105595"/>
            <p:cNvSpPr/>
            <p:nvPr/>
          </p:nvSpPr>
          <p:spPr>
            <a:xfrm>
              <a:off x="8675" y="6268"/>
              <a:ext cx="1020" cy="792"/>
            </a:xfrm>
            <a:prstGeom prst="flowChartDelay">
              <a:avLst/>
            </a:prstGeom>
            <a:solidFill>
              <a:schemeClr val="accent1"/>
            </a:solidFill>
            <a:ln w="9525" cap="flat" cmpd="sng">
              <a:solidFill>
                <a:schemeClr val="tx1"/>
              </a:solidFill>
              <a:prstDash val="dash"/>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31773" name="直接连接符 105596"/>
            <p:cNvSpPr/>
            <p:nvPr/>
          </p:nvSpPr>
          <p:spPr>
            <a:xfrm>
              <a:off x="3233" y="5248"/>
              <a:ext cx="0" cy="1020"/>
            </a:xfrm>
            <a:prstGeom prst="line">
              <a:avLst/>
            </a:prstGeom>
            <a:ln w="15875" cap="flat" cmpd="sng">
              <a:solidFill>
                <a:schemeClr val="tx1"/>
              </a:solidFill>
              <a:prstDash val="solid"/>
              <a:round/>
              <a:headEnd type="none" w="med" len="med"/>
              <a:tailEnd type="triangle" w="med" len="med"/>
            </a:ln>
          </p:spPr>
        </p:sp>
        <p:sp>
          <p:nvSpPr>
            <p:cNvPr id="31774" name="直接连接符 105597"/>
            <p:cNvSpPr/>
            <p:nvPr/>
          </p:nvSpPr>
          <p:spPr>
            <a:xfrm>
              <a:off x="5840" y="5248"/>
              <a:ext cx="0" cy="1020"/>
            </a:xfrm>
            <a:prstGeom prst="line">
              <a:avLst/>
            </a:prstGeom>
            <a:ln w="15875" cap="flat" cmpd="sng">
              <a:solidFill>
                <a:schemeClr val="tx1"/>
              </a:solidFill>
              <a:prstDash val="solid"/>
              <a:round/>
              <a:headEnd type="none" w="med" len="med"/>
              <a:tailEnd type="triangle" w="med" len="med"/>
            </a:ln>
          </p:spPr>
        </p:sp>
        <p:sp>
          <p:nvSpPr>
            <p:cNvPr id="31775" name="直接连接符 105598"/>
            <p:cNvSpPr/>
            <p:nvPr/>
          </p:nvSpPr>
          <p:spPr>
            <a:xfrm>
              <a:off x="7880" y="5248"/>
              <a:ext cx="0" cy="1020"/>
            </a:xfrm>
            <a:prstGeom prst="line">
              <a:avLst/>
            </a:prstGeom>
            <a:ln w="15875" cap="flat" cmpd="sng">
              <a:solidFill>
                <a:schemeClr val="tx1"/>
              </a:solidFill>
              <a:prstDash val="solid"/>
              <a:round/>
              <a:headEnd type="none" w="med" len="med"/>
              <a:tailEnd type="triangle" w="med" len="med"/>
            </a:ln>
          </p:spPr>
        </p:sp>
        <p:sp>
          <p:nvSpPr>
            <p:cNvPr id="31776" name="直接连接符 105600"/>
            <p:cNvSpPr/>
            <p:nvPr/>
          </p:nvSpPr>
          <p:spPr>
            <a:xfrm>
              <a:off x="10490" y="5248"/>
              <a:ext cx="0" cy="1020"/>
            </a:xfrm>
            <a:prstGeom prst="line">
              <a:avLst/>
            </a:prstGeom>
            <a:ln w="15875" cap="flat" cmpd="sng">
              <a:solidFill>
                <a:schemeClr val="tx1"/>
              </a:solidFill>
              <a:prstDash val="solid"/>
              <a:round/>
              <a:headEnd type="none" w="med" len="med"/>
              <a:tailEnd type="none" w="med" len="med"/>
            </a:ln>
          </p:spPr>
        </p:sp>
        <p:sp>
          <p:nvSpPr>
            <p:cNvPr id="31777" name="直接连接符 105601"/>
            <p:cNvSpPr/>
            <p:nvPr/>
          </p:nvSpPr>
          <p:spPr>
            <a:xfrm>
              <a:off x="965" y="6720"/>
              <a:ext cx="565" cy="0"/>
            </a:xfrm>
            <a:prstGeom prst="line">
              <a:avLst/>
            </a:prstGeom>
            <a:ln w="15875" cap="flat" cmpd="sng">
              <a:solidFill>
                <a:schemeClr val="tx1"/>
              </a:solidFill>
              <a:prstDash val="solid"/>
              <a:round/>
              <a:headEnd type="none" w="med" len="med"/>
              <a:tailEnd type="none" w="med" len="med"/>
            </a:ln>
          </p:spPr>
        </p:sp>
        <p:sp>
          <p:nvSpPr>
            <p:cNvPr id="31778" name="直接连接符 105602"/>
            <p:cNvSpPr/>
            <p:nvPr/>
          </p:nvSpPr>
          <p:spPr>
            <a:xfrm>
              <a:off x="2325" y="6720"/>
              <a:ext cx="565" cy="0"/>
            </a:xfrm>
            <a:prstGeom prst="line">
              <a:avLst/>
            </a:prstGeom>
            <a:ln w="15875" cap="flat" cmpd="sng">
              <a:solidFill>
                <a:schemeClr val="tx1"/>
              </a:solidFill>
              <a:prstDash val="solid"/>
              <a:round/>
              <a:headEnd type="none" w="med" len="med"/>
              <a:tailEnd type="none" w="med" len="med"/>
            </a:ln>
          </p:spPr>
        </p:sp>
        <p:sp>
          <p:nvSpPr>
            <p:cNvPr id="31779" name="直接连接符 105603"/>
            <p:cNvSpPr/>
            <p:nvPr/>
          </p:nvSpPr>
          <p:spPr>
            <a:xfrm>
              <a:off x="3573" y="6720"/>
              <a:ext cx="565" cy="0"/>
            </a:xfrm>
            <a:prstGeom prst="line">
              <a:avLst/>
            </a:prstGeom>
            <a:ln w="15875" cap="flat" cmpd="sng">
              <a:solidFill>
                <a:schemeClr val="tx1"/>
              </a:solidFill>
              <a:prstDash val="solid"/>
              <a:round/>
              <a:headEnd type="none" w="med" len="med"/>
              <a:tailEnd type="none" w="med" len="med"/>
            </a:ln>
          </p:spPr>
        </p:sp>
        <p:sp>
          <p:nvSpPr>
            <p:cNvPr id="31780" name="直接连接符 105604"/>
            <p:cNvSpPr/>
            <p:nvPr/>
          </p:nvSpPr>
          <p:spPr>
            <a:xfrm>
              <a:off x="4933" y="6720"/>
              <a:ext cx="565" cy="0"/>
            </a:xfrm>
            <a:prstGeom prst="line">
              <a:avLst/>
            </a:prstGeom>
            <a:ln w="15875" cap="flat" cmpd="sng">
              <a:solidFill>
                <a:schemeClr val="tx1"/>
              </a:solidFill>
              <a:prstDash val="solid"/>
              <a:round/>
              <a:headEnd type="none" w="med" len="med"/>
              <a:tailEnd type="none" w="med" len="med"/>
            </a:ln>
          </p:spPr>
        </p:sp>
        <p:sp>
          <p:nvSpPr>
            <p:cNvPr id="31781" name="直接连接符 105607"/>
            <p:cNvSpPr/>
            <p:nvPr/>
          </p:nvSpPr>
          <p:spPr>
            <a:xfrm>
              <a:off x="623" y="3433"/>
              <a:ext cx="0" cy="1020"/>
            </a:xfrm>
            <a:prstGeom prst="line">
              <a:avLst/>
            </a:prstGeom>
            <a:ln w="15875" cap="flat" cmpd="sng">
              <a:solidFill>
                <a:schemeClr val="tx1"/>
              </a:solidFill>
              <a:prstDash val="solid"/>
              <a:round/>
              <a:headEnd type="none" w="med" len="med"/>
              <a:tailEnd type="triangle" w="med" len="med"/>
            </a:ln>
          </p:spPr>
        </p:sp>
        <p:sp>
          <p:nvSpPr>
            <p:cNvPr id="31782" name="直接连接符 105608"/>
            <p:cNvSpPr/>
            <p:nvPr/>
          </p:nvSpPr>
          <p:spPr>
            <a:xfrm>
              <a:off x="3233" y="3433"/>
              <a:ext cx="0" cy="1020"/>
            </a:xfrm>
            <a:prstGeom prst="line">
              <a:avLst/>
            </a:prstGeom>
            <a:ln w="15875" cap="flat" cmpd="sng">
              <a:solidFill>
                <a:schemeClr val="tx1"/>
              </a:solidFill>
              <a:prstDash val="solid"/>
              <a:round/>
              <a:headEnd type="none" w="med" len="med"/>
              <a:tailEnd type="triangle" w="med" len="med"/>
            </a:ln>
          </p:spPr>
        </p:sp>
        <p:sp>
          <p:nvSpPr>
            <p:cNvPr id="31783" name="直接连接符 105609"/>
            <p:cNvSpPr/>
            <p:nvPr/>
          </p:nvSpPr>
          <p:spPr>
            <a:xfrm>
              <a:off x="5840" y="3433"/>
              <a:ext cx="0" cy="1020"/>
            </a:xfrm>
            <a:prstGeom prst="line">
              <a:avLst/>
            </a:prstGeom>
            <a:ln w="15875" cap="flat" cmpd="sng">
              <a:solidFill>
                <a:schemeClr val="tx1"/>
              </a:solidFill>
              <a:prstDash val="solid"/>
              <a:round/>
              <a:headEnd type="none" w="med" len="med"/>
              <a:tailEnd type="triangle" w="med" len="med"/>
            </a:ln>
          </p:spPr>
        </p:sp>
        <p:sp>
          <p:nvSpPr>
            <p:cNvPr id="31784" name="直接连接符 105610"/>
            <p:cNvSpPr/>
            <p:nvPr/>
          </p:nvSpPr>
          <p:spPr>
            <a:xfrm>
              <a:off x="7880" y="3433"/>
              <a:ext cx="0" cy="1020"/>
            </a:xfrm>
            <a:prstGeom prst="line">
              <a:avLst/>
            </a:prstGeom>
            <a:ln w="15875" cap="flat" cmpd="sng">
              <a:solidFill>
                <a:schemeClr val="tx1"/>
              </a:solidFill>
              <a:prstDash val="solid"/>
              <a:round/>
              <a:headEnd type="none" w="med" len="med"/>
              <a:tailEnd type="triangle" w="med" len="med"/>
            </a:ln>
          </p:spPr>
        </p:sp>
        <p:sp>
          <p:nvSpPr>
            <p:cNvPr id="31785" name="直接连接符 105611"/>
            <p:cNvSpPr/>
            <p:nvPr/>
          </p:nvSpPr>
          <p:spPr>
            <a:xfrm flipV="1">
              <a:off x="10490" y="3433"/>
              <a:ext cx="0" cy="1020"/>
            </a:xfrm>
            <a:prstGeom prst="line">
              <a:avLst/>
            </a:prstGeom>
            <a:ln w="15875" cap="flat" cmpd="sng">
              <a:solidFill>
                <a:schemeClr val="tx1"/>
              </a:solidFill>
              <a:prstDash val="solid"/>
              <a:round/>
              <a:headEnd type="none" w="med" len="med"/>
              <a:tailEnd type="none" w="med" len="med"/>
            </a:ln>
          </p:spPr>
        </p:sp>
        <p:sp>
          <p:nvSpPr>
            <p:cNvPr id="31786" name="矩形 105612"/>
            <p:cNvSpPr/>
            <p:nvPr/>
          </p:nvSpPr>
          <p:spPr>
            <a:xfrm>
              <a:off x="1388" y="6209"/>
              <a:ext cx="903" cy="764"/>
            </a:xfrm>
            <a:prstGeom prst="rect">
              <a:avLst/>
            </a:prstGeom>
            <a:noFill/>
            <a:ln w="9525">
              <a:noFill/>
            </a:ln>
          </p:spPr>
          <p:txBody>
            <a:bodyPr wrap="square" anchor="t" anchorCtr="0">
              <a:spAutoFit/>
            </a:bodyPr>
            <a:p>
              <a:pPr algn="ctr">
                <a:spcBef>
                  <a:spcPct val="50000"/>
                </a:spcBef>
              </a:pPr>
              <a:r>
                <a:rPr lang="en-US" altLang="zh-CN" sz="1600" b="1" i="1">
                  <a:latin typeface="Times New Roman" panose="02020603050405020304" pitchFamily="18" charset="0"/>
                  <a:ea typeface="宋体" panose="02010600030101010101" pitchFamily="2" charset="-122"/>
                </a:rPr>
                <a:t>D</a:t>
              </a:r>
              <a:r>
                <a:rPr lang="en-US" altLang="zh-CN" sz="1600" b="1" baseline="-25000">
                  <a:latin typeface="Times New Roman" panose="02020603050405020304" pitchFamily="18" charset="0"/>
                  <a:ea typeface="宋体" panose="02010600030101010101" pitchFamily="2" charset="-122"/>
                </a:rPr>
                <a:t>0</a:t>
              </a:r>
              <a:endParaRPr lang="en-US" altLang="zh-CN" sz="1600" b="1" baseline="-25000" dirty="0">
                <a:latin typeface="Times New Roman" panose="02020603050405020304" pitchFamily="18" charset="0"/>
                <a:ea typeface="宋体" panose="02010600030101010101" pitchFamily="2" charset="-122"/>
              </a:endParaRPr>
            </a:p>
          </p:txBody>
        </p:sp>
        <p:sp>
          <p:nvSpPr>
            <p:cNvPr id="31787" name="矩形 105613"/>
            <p:cNvSpPr/>
            <p:nvPr/>
          </p:nvSpPr>
          <p:spPr>
            <a:xfrm>
              <a:off x="3998" y="6209"/>
              <a:ext cx="1014" cy="764"/>
            </a:xfrm>
            <a:prstGeom prst="rect">
              <a:avLst/>
            </a:prstGeom>
            <a:noFill/>
            <a:ln w="9525">
              <a:noFill/>
            </a:ln>
          </p:spPr>
          <p:txBody>
            <a:bodyPr wrap="square" anchor="t" anchorCtr="0">
              <a:spAutoFit/>
            </a:bodyPr>
            <a:p>
              <a:pPr algn="ctr">
                <a:spcBef>
                  <a:spcPct val="50000"/>
                </a:spcBef>
              </a:pPr>
              <a:r>
                <a:rPr lang="en-US" altLang="zh-CN" sz="1600" b="1" i="1">
                  <a:latin typeface="Times New Roman" panose="02020603050405020304" pitchFamily="18" charset="0"/>
                  <a:ea typeface="宋体" panose="02010600030101010101" pitchFamily="2" charset="-122"/>
                </a:rPr>
                <a:t>D</a:t>
              </a:r>
              <a:r>
                <a:rPr lang="en-US" altLang="zh-CN" sz="1600" b="1" baseline="-25000">
                  <a:latin typeface="Times New Roman" panose="02020603050405020304" pitchFamily="18" charset="0"/>
                  <a:ea typeface="宋体" panose="02010600030101010101" pitchFamily="2" charset="-122"/>
                </a:rPr>
                <a:t>1</a:t>
              </a:r>
              <a:endParaRPr lang="zh-CN" altLang="en-US" sz="1600" b="1" baseline="-25000" dirty="0">
                <a:latin typeface="Times New Roman" panose="02020603050405020304" pitchFamily="18" charset="0"/>
                <a:ea typeface="宋体" panose="02010600030101010101" pitchFamily="2" charset="-122"/>
              </a:endParaRPr>
            </a:p>
          </p:txBody>
        </p:sp>
        <p:sp>
          <p:nvSpPr>
            <p:cNvPr id="31788" name="矩形 105614"/>
            <p:cNvSpPr/>
            <p:nvPr/>
          </p:nvSpPr>
          <p:spPr>
            <a:xfrm>
              <a:off x="8563" y="6268"/>
              <a:ext cx="1273" cy="764"/>
            </a:xfrm>
            <a:prstGeom prst="rect">
              <a:avLst/>
            </a:prstGeom>
            <a:noFill/>
            <a:ln w="9525">
              <a:noFill/>
            </a:ln>
          </p:spPr>
          <p:txBody>
            <a:bodyPr wrap="square" anchor="t" anchorCtr="0">
              <a:spAutoFit/>
            </a:bodyPr>
            <a:p>
              <a:pPr algn="ctr">
                <a:spcBef>
                  <a:spcPct val="50000"/>
                </a:spcBef>
              </a:pPr>
              <a:r>
                <a:rPr lang="en-US" altLang="zh-CN" sz="1600" b="1" i="1">
                  <a:latin typeface="Times New Roman" panose="02020603050405020304" pitchFamily="18" charset="0"/>
                  <a:ea typeface="宋体" panose="02010600030101010101" pitchFamily="2" charset="-122"/>
                </a:rPr>
                <a:t>D</a:t>
              </a:r>
              <a:r>
                <a:rPr lang="en-US" altLang="zh-CN" sz="1600" b="1" i="1" baseline="-25000">
                  <a:latin typeface="Times New Roman" panose="02020603050405020304" pitchFamily="18" charset="0"/>
                  <a:ea typeface="宋体" panose="02010600030101010101" pitchFamily="2" charset="-122"/>
                </a:rPr>
                <a:t>n-k</a:t>
              </a:r>
              <a:r>
                <a:rPr lang="en-US" altLang="zh-CN" sz="1600" b="1" baseline="-25000">
                  <a:latin typeface="Times New Roman" panose="02020603050405020304" pitchFamily="18" charset="0"/>
                  <a:ea typeface="宋体" panose="02010600030101010101" pitchFamily="2" charset="-122"/>
                </a:rPr>
                <a:t>-1</a:t>
              </a:r>
              <a:endParaRPr lang="zh-CN" altLang="en-US" sz="1600" b="1" baseline="-25000" dirty="0">
                <a:latin typeface="Times New Roman" panose="02020603050405020304" pitchFamily="18" charset="0"/>
                <a:ea typeface="宋体" panose="02010600030101010101" pitchFamily="2" charset="-122"/>
              </a:endParaRPr>
            </a:p>
          </p:txBody>
        </p:sp>
        <p:sp>
          <p:nvSpPr>
            <p:cNvPr id="31789" name="矩形 105615"/>
            <p:cNvSpPr/>
            <p:nvPr/>
          </p:nvSpPr>
          <p:spPr>
            <a:xfrm>
              <a:off x="6520" y="6380"/>
              <a:ext cx="650" cy="834"/>
            </a:xfrm>
            <a:prstGeom prst="rect">
              <a:avLst/>
            </a:prstGeom>
            <a:noFill/>
            <a:ln w="9525">
              <a:noFill/>
            </a:ln>
          </p:spPr>
          <p:txBody>
            <a:bodyPr wrap="square" anchor="t" anchorCtr="0">
              <a:spAutoFit/>
            </a:bodyPr>
            <a:p>
              <a:pPr algn="ctr">
                <a:spcBef>
                  <a:spcPct val="50000"/>
                </a:spcBef>
              </a:pPr>
              <a:r>
                <a:rPr lang="en-US" altLang="zh-CN" b="1" i="1">
                  <a:latin typeface="Times New Roman" panose="02020603050405020304" pitchFamily="18" charset="0"/>
                  <a:ea typeface="宋体" panose="02010600030101010101" pitchFamily="2" charset="-122"/>
                </a:rPr>
                <a:t>…</a:t>
              </a:r>
              <a:endParaRPr lang="zh-CN" altLang="en-US" b="1" baseline="-25000" dirty="0">
                <a:latin typeface="Times New Roman" panose="02020603050405020304" pitchFamily="18" charset="0"/>
                <a:ea typeface="宋体" panose="02010600030101010101" pitchFamily="2" charset="-122"/>
              </a:endParaRPr>
            </a:p>
          </p:txBody>
        </p:sp>
        <p:sp>
          <p:nvSpPr>
            <p:cNvPr id="31790" name="直接连接符 105616"/>
            <p:cNvSpPr/>
            <p:nvPr/>
          </p:nvSpPr>
          <p:spPr>
            <a:xfrm>
              <a:off x="10830" y="6720"/>
              <a:ext cx="1928" cy="0"/>
            </a:xfrm>
            <a:prstGeom prst="line">
              <a:avLst/>
            </a:prstGeom>
            <a:ln w="15875" cap="flat" cmpd="sng">
              <a:solidFill>
                <a:schemeClr val="tx1"/>
              </a:solidFill>
              <a:prstDash val="solid"/>
              <a:round/>
              <a:headEnd type="none" w="med" len="med"/>
              <a:tailEnd type="triangle" w="med" len="med"/>
            </a:ln>
          </p:spPr>
        </p:sp>
        <p:sp>
          <p:nvSpPr>
            <p:cNvPr id="31791" name="直接连接符 105617"/>
            <p:cNvSpPr/>
            <p:nvPr/>
          </p:nvSpPr>
          <p:spPr>
            <a:xfrm flipV="1">
              <a:off x="10488" y="7060"/>
              <a:ext cx="0" cy="1248"/>
            </a:xfrm>
            <a:prstGeom prst="line">
              <a:avLst/>
            </a:prstGeom>
            <a:ln w="15875" cap="flat" cmpd="sng">
              <a:solidFill>
                <a:schemeClr val="tx1"/>
              </a:solidFill>
              <a:prstDash val="solid"/>
              <a:round/>
              <a:headEnd type="none" w="med" len="med"/>
              <a:tailEnd type="triangle" w="med" len="med"/>
            </a:ln>
          </p:spPr>
        </p:sp>
        <p:sp>
          <p:nvSpPr>
            <p:cNvPr id="31792" name="直接连接符 105618"/>
            <p:cNvSpPr/>
            <p:nvPr/>
          </p:nvSpPr>
          <p:spPr>
            <a:xfrm flipH="1">
              <a:off x="965" y="4793"/>
              <a:ext cx="453" cy="0"/>
            </a:xfrm>
            <a:prstGeom prst="line">
              <a:avLst/>
            </a:prstGeom>
            <a:ln w="15875" cap="flat" cmpd="sng">
              <a:solidFill>
                <a:schemeClr val="tx1"/>
              </a:solidFill>
              <a:prstDash val="solid"/>
              <a:round/>
              <a:headEnd type="none" w="med" len="med"/>
              <a:tailEnd type="triangle" w="med" len="med"/>
            </a:ln>
          </p:spPr>
        </p:sp>
        <p:sp>
          <p:nvSpPr>
            <p:cNvPr id="31793" name="矩形 105619"/>
            <p:cNvSpPr/>
            <p:nvPr/>
          </p:nvSpPr>
          <p:spPr>
            <a:xfrm>
              <a:off x="1276" y="4282"/>
              <a:ext cx="710" cy="834"/>
            </a:xfrm>
            <a:prstGeom prst="rect">
              <a:avLst/>
            </a:prstGeom>
            <a:noFill/>
            <a:ln w="9525">
              <a:noFill/>
            </a:ln>
          </p:spPr>
          <p:txBody>
            <a:bodyPr anchor="t" anchorCtr="0">
              <a:spAutoFit/>
            </a:bodyPr>
            <a:p>
              <a:pPr algn="ctr">
                <a:spcBef>
                  <a:spcPct val="50000"/>
                </a:spcBef>
              </a:pPr>
              <a:r>
                <a:rPr lang="en-US" altLang="zh-CN" b="1" i="1">
                  <a:latin typeface="Times New Roman" panose="02020603050405020304" pitchFamily="18" charset="0"/>
                  <a:ea typeface="宋体" panose="02010600030101010101" pitchFamily="2" charset="-122"/>
                </a:rPr>
                <a:t>g</a:t>
              </a:r>
              <a:r>
                <a:rPr lang="en-US" altLang="zh-CN" b="1" baseline="-25000">
                  <a:latin typeface="Times New Roman" panose="02020603050405020304" pitchFamily="18" charset="0"/>
                  <a:ea typeface="宋体" panose="02010600030101010101" pitchFamily="2" charset="-122"/>
                </a:rPr>
                <a:t>0</a:t>
              </a:r>
              <a:endParaRPr lang="en-US" altLang="zh-CN" b="1" baseline="-25000" dirty="0">
                <a:latin typeface="Times New Roman" panose="02020603050405020304" pitchFamily="18" charset="0"/>
                <a:ea typeface="宋体" panose="02010600030101010101" pitchFamily="2" charset="-122"/>
              </a:endParaRPr>
            </a:p>
          </p:txBody>
        </p:sp>
        <p:sp>
          <p:nvSpPr>
            <p:cNvPr id="31794" name="直接连接符 105620"/>
            <p:cNvSpPr/>
            <p:nvPr/>
          </p:nvSpPr>
          <p:spPr>
            <a:xfrm flipH="1">
              <a:off x="3573" y="4793"/>
              <a:ext cx="452" cy="0"/>
            </a:xfrm>
            <a:prstGeom prst="line">
              <a:avLst/>
            </a:prstGeom>
            <a:ln w="15875" cap="flat" cmpd="sng">
              <a:solidFill>
                <a:schemeClr val="tx1"/>
              </a:solidFill>
              <a:prstDash val="solid"/>
              <a:round/>
              <a:headEnd type="none" w="med" len="med"/>
              <a:tailEnd type="triangle" w="med" len="med"/>
            </a:ln>
          </p:spPr>
        </p:sp>
        <p:sp>
          <p:nvSpPr>
            <p:cNvPr id="31795" name="矩形 105621"/>
            <p:cNvSpPr/>
            <p:nvPr/>
          </p:nvSpPr>
          <p:spPr>
            <a:xfrm>
              <a:off x="3883" y="4282"/>
              <a:ext cx="710" cy="834"/>
            </a:xfrm>
            <a:prstGeom prst="rect">
              <a:avLst/>
            </a:prstGeom>
            <a:noFill/>
            <a:ln w="9525">
              <a:noFill/>
            </a:ln>
          </p:spPr>
          <p:txBody>
            <a:bodyPr anchor="t" anchorCtr="0">
              <a:spAutoFit/>
            </a:bodyPr>
            <a:p>
              <a:pPr algn="ctr">
                <a:spcBef>
                  <a:spcPct val="50000"/>
                </a:spcBef>
              </a:pPr>
              <a:r>
                <a:rPr lang="en-US" altLang="zh-CN" b="1" i="1">
                  <a:latin typeface="Times New Roman" panose="02020603050405020304" pitchFamily="18" charset="0"/>
                  <a:ea typeface="宋体" panose="02010600030101010101" pitchFamily="2" charset="-122"/>
                </a:rPr>
                <a:t>g</a:t>
              </a:r>
              <a:r>
                <a:rPr lang="en-US" altLang="zh-CN" b="1" baseline="-25000">
                  <a:latin typeface="Times New Roman" panose="02020603050405020304" pitchFamily="18" charset="0"/>
                  <a:ea typeface="宋体" panose="02010600030101010101" pitchFamily="2" charset="-122"/>
                </a:rPr>
                <a:t>1</a:t>
              </a:r>
              <a:endParaRPr lang="en-US" altLang="zh-CN" b="1" baseline="-25000" dirty="0">
                <a:latin typeface="Times New Roman" panose="02020603050405020304" pitchFamily="18" charset="0"/>
                <a:ea typeface="宋体" panose="02010600030101010101" pitchFamily="2" charset="-122"/>
              </a:endParaRPr>
            </a:p>
          </p:txBody>
        </p:sp>
        <p:sp>
          <p:nvSpPr>
            <p:cNvPr id="31796" name="直接连接符 105622"/>
            <p:cNvSpPr/>
            <p:nvPr/>
          </p:nvSpPr>
          <p:spPr>
            <a:xfrm flipH="1">
              <a:off x="8223" y="4868"/>
              <a:ext cx="452" cy="0"/>
            </a:xfrm>
            <a:prstGeom prst="line">
              <a:avLst/>
            </a:prstGeom>
            <a:ln w="15875" cap="flat" cmpd="sng">
              <a:solidFill>
                <a:schemeClr val="tx1"/>
              </a:solidFill>
              <a:prstDash val="solid"/>
              <a:round/>
              <a:headEnd type="none" w="med" len="med"/>
              <a:tailEnd type="triangle" w="med" len="med"/>
            </a:ln>
          </p:spPr>
        </p:sp>
        <p:sp>
          <p:nvSpPr>
            <p:cNvPr id="31797" name="矩形 105623"/>
            <p:cNvSpPr/>
            <p:nvPr/>
          </p:nvSpPr>
          <p:spPr>
            <a:xfrm>
              <a:off x="8421" y="4357"/>
              <a:ext cx="1475" cy="834"/>
            </a:xfrm>
            <a:prstGeom prst="rect">
              <a:avLst/>
            </a:prstGeom>
            <a:noFill/>
            <a:ln w="9525">
              <a:noFill/>
            </a:ln>
          </p:spPr>
          <p:txBody>
            <a:bodyPr anchor="t" anchorCtr="0">
              <a:spAutoFit/>
            </a:bodyPr>
            <a:p>
              <a:pPr algn="ctr">
                <a:spcBef>
                  <a:spcPct val="50000"/>
                </a:spcBef>
              </a:pPr>
              <a:r>
                <a:rPr lang="en-US" altLang="zh-CN" b="1" i="1">
                  <a:latin typeface="Times New Roman" panose="02020603050405020304" pitchFamily="18" charset="0"/>
                  <a:ea typeface="宋体" panose="02010600030101010101" pitchFamily="2" charset="-122"/>
                </a:rPr>
                <a:t>g</a:t>
              </a:r>
              <a:r>
                <a:rPr lang="en-US" altLang="zh-CN" b="1" i="1" baseline="-25000">
                  <a:latin typeface="Times New Roman" panose="02020603050405020304" pitchFamily="18" charset="0"/>
                  <a:ea typeface="宋体" panose="02010600030101010101" pitchFamily="2" charset="-122"/>
                </a:rPr>
                <a:t>n-k</a:t>
              </a:r>
              <a:r>
                <a:rPr lang="en-US" altLang="zh-CN" b="1" baseline="-25000">
                  <a:latin typeface="Times New Roman" panose="02020603050405020304" pitchFamily="18" charset="0"/>
                  <a:ea typeface="宋体" panose="02010600030101010101" pitchFamily="2" charset="-122"/>
                </a:rPr>
                <a:t>-1</a:t>
              </a:r>
              <a:endParaRPr lang="zh-CN" altLang="en-US" b="1" baseline="-25000" dirty="0">
                <a:latin typeface="Times New Roman" panose="02020603050405020304" pitchFamily="18" charset="0"/>
                <a:ea typeface="宋体" panose="02010600030101010101" pitchFamily="2" charset="-122"/>
              </a:endParaRPr>
            </a:p>
          </p:txBody>
        </p:sp>
        <p:sp>
          <p:nvSpPr>
            <p:cNvPr id="31798" name="直接连接符 105624"/>
            <p:cNvSpPr/>
            <p:nvPr/>
          </p:nvSpPr>
          <p:spPr>
            <a:xfrm flipH="1">
              <a:off x="6153" y="4793"/>
              <a:ext cx="452" cy="0"/>
            </a:xfrm>
            <a:prstGeom prst="line">
              <a:avLst/>
            </a:prstGeom>
            <a:ln w="15875" cap="flat" cmpd="sng">
              <a:solidFill>
                <a:schemeClr val="tx1"/>
              </a:solidFill>
              <a:prstDash val="solid"/>
              <a:round/>
              <a:headEnd type="none" w="med" len="med"/>
              <a:tailEnd type="triangle" w="med" len="med"/>
            </a:ln>
          </p:spPr>
        </p:sp>
        <p:sp>
          <p:nvSpPr>
            <p:cNvPr id="31799" name="矩形 105625"/>
            <p:cNvSpPr/>
            <p:nvPr/>
          </p:nvSpPr>
          <p:spPr>
            <a:xfrm>
              <a:off x="6463" y="4282"/>
              <a:ext cx="710" cy="834"/>
            </a:xfrm>
            <a:prstGeom prst="rect">
              <a:avLst/>
            </a:prstGeom>
            <a:noFill/>
            <a:ln w="9525">
              <a:noFill/>
            </a:ln>
          </p:spPr>
          <p:txBody>
            <a:bodyPr anchor="t" anchorCtr="0">
              <a:spAutoFit/>
            </a:bodyPr>
            <a:p>
              <a:pPr algn="ctr">
                <a:spcBef>
                  <a:spcPct val="50000"/>
                </a:spcBef>
              </a:pPr>
              <a:r>
                <a:rPr lang="en-US" altLang="zh-CN" b="1" i="1">
                  <a:latin typeface="Times New Roman" panose="02020603050405020304" pitchFamily="18" charset="0"/>
                  <a:ea typeface="宋体" panose="02010600030101010101" pitchFamily="2" charset="-122"/>
                </a:rPr>
                <a:t>g</a:t>
              </a:r>
              <a:r>
                <a:rPr lang="en-US" altLang="zh-CN" b="1" baseline="-25000">
                  <a:latin typeface="Times New Roman" panose="02020603050405020304" pitchFamily="18" charset="0"/>
                  <a:ea typeface="宋体" panose="02010600030101010101" pitchFamily="2" charset="-122"/>
                </a:rPr>
                <a:t>2</a:t>
              </a:r>
              <a:endParaRPr lang="zh-CN" altLang="en-US" b="1" baseline="-25000" dirty="0">
                <a:latin typeface="Times New Roman" panose="02020603050405020304" pitchFamily="18" charset="0"/>
                <a:ea typeface="宋体" panose="02010600030101010101" pitchFamily="2" charset="-122"/>
              </a:endParaRPr>
            </a:p>
          </p:txBody>
        </p:sp>
        <p:sp>
          <p:nvSpPr>
            <p:cNvPr id="31800" name="矩形 105626"/>
            <p:cNvSpPr/>
            <p:nvPr/>
          </p:nvSpPr>
          <p:spPr>
            <a:xfrm>
              <a:off x="8843" y="7739"/>
              <a:ext cx="1847" cy="834"/>
            </a:xfrm>
            <a:prstGeom prst="rect">
              <a:avLst/>
            </a:prstGeom>
            <a:noFill/>
            <a:ln w="9525">
              <a:noFill/>
            </a:ln>
          </p:spPr>
          <p:txBody>
            <a:bodyPr wrap="square" anchor="t" anchorCtr="0">
              <a:spAutoFit/>
            </a:bodyPr>
            <a:p>
              <a:pPr algn="l"/>
              <a:r>
                <a:rPr lang="en-US" altLang="zh-CN" b="1" i="1" err="1">
                  <a:latin typeface="Times New Roman" panose="02020603050405020304" pitchFamily="18" charset="0"/>
                  <a:ea typeface="宋体" panose="02010600030101010101" pitchFamily="2" charset="-122"/>
                </a:rPr>
                <a:t>x</a:t>
              </a:r>
              <a:r>
                <a:rPr lang="en-US" altLang="zh-CN" b="1" i="1" baseline="30000" err="1">
                  <a:latin typeface="Times New Roman" panose="02020603050405020304" pitchFamily="18" charset="0"/>
                  <a:ea typeface="宋体" panose="02010600030101010101" pitchFamily="2" charset="-122"/>
                </a:rPr>
                <a:t>n-k</a:t>
              </a:r>
              <a:r>
                <a:rPr lang="en-US" altLang="zh-CN" b="1" i="1" err="1">
                  <a:latin typeface="Times New Roman" panose="02020603050405020304" pitchFamily="18" charset="0"/>
                  <a:ea typeface="宋体" panose="02010600030101010101" pitchFamily="2" charset="-122"/>
                </a:rPr>
                <a:t>u</a:t>
              </a:r>
              <a:r>
                <a:rPr lang="en-US" altLang="zh-CN" b="1" err="1">
                  <a:latin typeface="Times New Roman" panose="02020603050405020304" pitchFamily="18" charset="0"/>
                  <a:ea typeface="宋体" panose="02010600030101010101" pitchFamily="2" charset="-122"/>
                </a:rPr>
                <a:t>(</a:t>
              </a:r>
              <a:r>
                <a:rPr lang="en-US" altLang="zh-CN" b="1" i="1" err="1">
                  <a:latin typeface="Times New Roman" panose="02020603050405020304" pitchFamily="18" charset="0"/>
                  <a:ea typeface="宋体" panose="02010600030101010101" pitchFamily="2" charset="-122"/>
                </a:rPr>
                <a:t>x</a:t>
              </a:r>
              <a:r>
                <a:rPr lang="en-US" altLang="zh-CN" b="1">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sp>
          <p:nvSpPr>
            <p:cNvPr id="31801" name="矩形 105627"/>
            <p:cNvSpPr/>
            <p:nvPr/>
          </p:nvSpPr>
          <p:spPr>
            <a:xfrm>
              <a:off x="8560" y="2978"/>
              <a:ext cx="1248" cy="1020"/>
            </a:xfrm>
            <a:prstGeom prst="rect">
              <a:avLst/>
            </a:prstGeom>
            <a:solidFill>
              <a:schemeClr val="accent1"/>
            </a:solidFill>
            <a:ln w="9525" cap="flat" cmpd="sng">
              <a:solidFill>
                <a:schemeClr val="tx1"/>
              </a:solidFill>
              <a:prstDash val="dash"/>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31802" name="文本框 105628"/>
            <p:cNvSpPr txBox="1"/>
            <p:nvPr/>
          </p:nvSpPr>
          <p:spPr>
            <a:xfrm>
              <a:off x="8675" y="3093"/>
              <a:ext cx="1020" cy="834"/>
            </a:xfrm>
            <a:prstGeom prst="rect">
              <a:avLst/>
            </a:prstGeom>
            <a:noFill/>
            <a:ln w="9525">
              <a:noFill/>
            </a:ln>
          </p:spPr>
          <p:txBody>
            <a:bodyPr anchor="t" anchorCtr="0">
              <a:spAutoFit/>
            </a:bodyPr>
            <a:p>
              <a:pPr algn="ctr">
                <a:spcBef>
                  <a:spcPct val="50000"/>
                </a:spcBef>
              </a:pPr>
              <a:r>
                <a:rPr lang="zh-CN" altLang="en-US" b="1" dirty="0">
                  <a:latin typeface="黑体" panose="02010609060101010101" pitchFamily="49" charset="-122"/>
                  <a:ea typeface="黑体" panose="02010609060101010101" pitchFamily="49" charset="-122"/>
                </a:rPr>
                <a:t>门</a:t>
              </a:r>
              <a:r>
                <a:rPr lang="en-US" altLang="zh-CN" b="1">
                  <a:latin typeface="Times New Roman" panose="02020603050405020304" pitchFamily="18" charset="0"/>
                  <a:ea typeface="黑体" panose="02010609060101010101" pitchFamily="49" charset="-122"/>
                  <a:cs typeface="Times New Roman" panose="02020603050405020304" pitchFamily="18" charset="0"/>
                </a:rPr>
                <a:t>1</a:t>
              </a:r>
              <a:endParaRPr lang="en-US" altLang="zh-CN"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1803" name="直接连接符 105629"/>
            <p:cNvSpPr/>
            <p:nvPr/>
          </p:nvSpPr>
          <p:spPr>
            <a:xfrm flipH="1">
              <a:off x="10830" y="4793"/>
              <a:ext cx="453" cy="0"/>
            </a:xfrm>
            <a:prstGeom prst="line">
              <a:avLst/>
            </a:prstGeom>
            <a:ln w="15875" cap="flat" cmpd="sng">
              <a:solidFill>
                <a:schemeClr val="tx1"/>
              </a:solidFill>
              <a:prstDash val="solid"/>
              <a:round/>
              <a:headEnd type="none" w="med" len="med"/>
              <a:tailEnd type="triangle" w="med" len="med"/>
            </a:ln>
          </p:spPr>
        </p:sp>
        <p:sp>
          <p:nvSpPr>
            <p:cNvPr id="31804" name="矩形 105630"/>
            <p:cNvSpPr/>
            <p:nvPr/>
          </p:nvSpPr>
          <p:spPr>
            <a:xfrm>
              <a:off x="11170" y="4282"/>
              <a:ext cx="1475" cy="834"/>
            </a:xfrm>
            <a:prstGeom prst="rect">
              <a:avLst/>
            </a:prstGeom>
            <a:noFill/>
            <a:ln w="9525">
              <a:noFill/>
            </a:ln>
          </p:spPr>
          <p:txBody>
            <a:bodyPr anchor="t" anchorCtr="0">
              <a:spAutoFit/>
            </a:bodyPr>
            <a:p>
              <a:pPr algn="ctr">
                <a:spcBef>
                  <a:spcPct val="50000"/>
                </a:spcBef>
              </a:pPr>
              <a:r>
                <a:rPr lang="en-US" altLang="zh-CN" b="1" i="1" err="1">
                  <a:latin typeface="Times New Roman" panose="02020603050405020304" pitchFamily="18" charset="0"/>
                  <a:ea typeface="宋体" panose="02010600030101010101" pitchFamily="2" charset="-122"/>
                </a:rPr>
                <a:t>g</a:t>
              </a:r>
              <a:r>
                <a:rPr lang="en-US" altLang="zh-CN" b="1" i="1" baseline="-25000" err="1">
                  <a:latin typeface="Times New Roman" panose="02020603050405020304" pitchFamily="18" charset="0"/>
                  <a:ea typeface="宋体" panose="02010600030101010101" pitchFamily="2" charset="-122"/>
                </a:rPr>
                <a:t>n-k</a:t>
              </a:r>
              <a:r>
                <a:rPr lang="en-US" altLang="zh-CN" b="1">
                  <a:latin typeface="Times New Roman" panose="02020603050405020304" pitchFamily="18" charset="0"/>
                  <a:ea typeface="宋体" panose="02010600030101010101" pitchFamily="2" charset="-122"/>
                </a:rPr>
                <a:t>=1</a:t>
              </a:r>
              <a:endParaRPr lang="zh-CN" altLang="en-US" b="1" dirty="0">
                <a:latin typeface="Times New Roman" panose="02020603050405020304" pitchFamily="18" charset="0"/>
                <a:ea typeface="宋体" panose="02010600030101010101" pitchFamily="2" charset="-122"/>
              </a:endParaRPr>
            </a:p>
          </p:txBody>
        </p:sp>
        <p:sp>
          <p:nvSpPr>
            <p:cNvPr id="31805" name="矩形 105632"/>
            <p:cNvSpPr/>
            <p:nvPr/>
          </p:nvSpPr>
          <p:spPr>
            <a:xfrm>
              <a:off x="11283" y="6153"/>
              <a:ext cx="1247" cy="1020"/>
            </a:xfrm>
            <a:prstGeom prst="rect">
              <a:avLst/>
            </a:prstGeom>
            <a:solidFill>
              <a:schemeClr val="accent1"/>
            </a:solidFill>
            <a:ln w="9525" cap="flat" cmpd="sng">
              <a:solidFill>
                <a:schemeClr val="tx1"/>
              </a:solidFill>
              <a:prstDash val="dash"/>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31806" name="文本框 105633"/>
            <p:cNvSpPr txBox="1"/>
            <p:nvPr/>
          </p:nvSpPr>
          <p:spPr>
            <a:xfrm>
              <a:off x="11398" y="6270"/>
              <a:ext cx="1020" cy="764"/>
            </a:xfrm>
            <a:prstGeom prst="rect">
              <a:avLst/>
            </a:prstGeom>
            <a:noFill/>
            <a:ln w="9525">
              <a:noFill/>
            </a:ln>
          </p:spPr>
          <p:txBody>
            <a:bodyPr anchor="t" anchorCtr="0">
              <a:spAutoFit/>
            </a:bodyPr>
            <a:p>
              <a:pPr algn="ctr">
                <a:spcBef>
                  <a:spcPct val="50000"/>
                </a:spcBef>
              </a:pPr>
              <a:r>
                <a:rPr lang="zh-CN" altLang="en-US" sz="1600" b="1" dirty="0">
                  <a:latin typeface="黑体" panose="02010609060101010101" pitchFamily="49" charset="-122"/>
                  <a:ea typeface="黑体" panose="02010609060101010101" pitchFamily="49" charset="-122"/>
                </a:rPr>
                <a:t>门</a:t>
              </a:r>
              <a:r>
                <a:rPr lang="en-US" altLang="zh-CN" sz="1600" b="1">
                  <a:latin typeface="Times New Roman" panose="02020603050405020304" pitchFamily="18" charset="0"/>
                  <a:ea typeface="黑体" panose="02010609060101010101" pitchFamily="49" charset="-122"/>
                  <a:cs typeface="Times New Roman" panose="02020603050405020304" pitchFamily="18" charset="0"/>
                </a:rPr>
                <a:t>2</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1807" name="椭圆 105634"/>
            <p:cNvSpPr/>
            <p:nvPr/>
          </p:nvSpPr>
          <p:spPr>
            <a:xfrm>
              <a:off x="12758" y="6268"/>
              <a:ext cx="907" cy="907"/>
            </a:xfrm>
            <a:prstGeom prst="ellipse">
              <a:avLst/>
            </a:prstGeom>
            <a:solidFill>
              <a:schemeClr val="accent1"/>
            </a:solidFill>
            <a:ln w="9525" cap="flat" cmpd="sng">
              <a:solidFill>
                <a:schemeClr val="tx1"/>
              </a:solidFill>
              <a:prstDash val="dash"/>
              <a:round/>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31808" name="文本框 105635"/>
            <p:cNvSpPr txBox="1"/>
            <p:nvPr/>
          </p:nvSpPr>
          <p:spPr>
            <a:xfrm>
              <a:off x="12757" y="6380"/>
              <a:ext cx="1023" cy="764"/>
            </a:xfrm>
            <a:prstGeom prst="rect">
              <a:avLst/>
            </a:prstGeom>
            <a:noFill/>
            <a:ln w="9525">
              <a:noFill/>
            </a:ln>
          </p:spPr>
          <p:txBody>
            <a:bodyPr anchor="t" anchorCtr="0">
              <a:spAutoFit/>
            </a:bodyPr>
            <a:p>
              <a:pPr algn="ctr">
                <a:spcBef>
                  <a:spcPct val="50000"/>
                </a:spcBef>
              </a:pPr>
              <a:r>
                <a:rPr lang="en-US" altLang="zh-CN" sz="1600" b="1">
                  <a:latin typeface="Times New Roman" panose="02020603050405020304" pitchFamily="18" charset="0"/>
                  <a:ea typeface="黑体" panose="02010609060101010101" pitchFamily="49" charset="-122"/>
                </a:rPr>
                <a:t>OR</a:t>
              </a:r>
              <a:endParaRPr lang="en-US" altLang="zh-CN" sz="1600" b="1">
                <a:latin typeface="Times New Roman" panose="02020603050405020304" pitchFamily="18" charset="0"/>
                <a:ea typeface="黑体" panose="02010609060101010101" pitchFamily="49" charset="-122"/>
              </a:endParaRPr>
            </a:p>
          </p:txBody>
        </p:sp>
        <p:sp>
          <p:nvSpPr>
            <p:cNvPr id="31809" name="直接连接符 105636"/>
            <p:cNvSpPr/>
            <p:nvPr/>
          </p:nvSpPr>
          <p:spPr>
            <a:xfrm>
              <a:off x="10488" y="7740"/>
              <a:ext cx="2722" cy="0"/>
            </a:xfrm>
            <a:prstGeom prst="line">
              <a:avLst/>
            </a:prstGeom>
            <a:ln w="15875" cap="flat" cmpd="sng">
              <a:solidFill>
                <a:schemeClr val="tx1"/>
              </a:solidFill>
              <a:prstDash val="solid"/>
              <a:round/>
              <a:headEnd type="none" w="med" len="med"/>
              <a:tailEnd type="none" w="med" len="med"/>
            </a:ln>
          </p:spPr>
        </p:sp>
        <p:sp>
          <p:nvSpPr>
            <p:cNvPr id="31810" name="直接连接符 105637"/>
            <p:cNvSpPr/>
            <p:nvPr/>
          </p:nvSpPr>
          <p:spPr>
            <a:xfrm flipV="1">
              <a:off x="13210" y="7175"/>
              <a:ext cx="0" cy="565"/>
            </a:xfrm>
            <a:prstGeom prst="line">
              <a:avLst/>
            </a:prstGeom>
            <a:ln w="15875" cap="flat" cmpd="sng">
              <a:solidFill>
                <a:schemeClr val="tx1"/>
              </a:solidFill>
              <a:prstDash val="solid"/>
              <a:round/>
              <a:headEnd type="none" w="med" len="med"/>
              <a:tailEnd type="triangle" w="med" len="med"/>
            </a:ln>
          </p:spPr>
        </p:sp>
        <p:sp>
          <p:nvSpPr>
            <p:cNvPr id="31811" name="直接连接符 105638"/>
            <p:cNvSpPr/>
            <p:nvPr/>
          </p:nvSpPr>
          <p:spPr>
            <a:xfrm>
              <a:off x="13663" y="6720"/>
              <a:ext cx="455" cy="0"/>
            </a:xfrm>
            <a:prstGeom prst="line">
              <a:avLst/>
            </a:prstGeom>
            <a:ln w="15875" cap="flat" cmpd="sng">
              <a:solidFill>
                <a:schemeClr val="tx1"/>
              </a:solidFill>
              <a:prstDash val="solid"/>
              <a:round/>
              <a:headEnd type="none" w="med" len="med"/>
              <a:tailEnd type="triangle" w="med" len="med"/>
            </a:ln>
          </p:spPr>
        </p:sp>
      </p:grpSp>
      <p:sp>
        <p:nvSpPr>
          <p:cNvPr id="8" name="内容占位符 2"/>
          <p:cNvSpPr txBox="1"/>
          <p:nvPr/>
        </p:nvSpPr>
        <p:spPr>
          <a:xfrm>
            <a:off x="212725" y="3526155"/>
            <a:ext cx="8724265" cy="2888615"/>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9" name="文本框 8"/>
          <p:cNvSpPr txBox="1"/>
          <p:nvPr/>
        </p:nvSpPr>
        <p:spPr>
          <a:xfrm>
            <a:off x="316865" y="3554095"/>
            <a:ext cx="8487410" cy="2861310"/>
          </a:xfrm>
          <a:prstGeom prst="rect">
            <a:avLst/>
          </a:prstGeom>
          <a:noFill/>
        </p:spPr>
        <p:txBody>
          <a:bodyPr wrap="square" rtlCol="0" anchor="t">
            <a:spAutoFit/>
          </a:bodyPr>
          <a:p>
            <a:pPr algn="just">
              <a:lnSpc>
                <a:spcPct val="100000"/>
              </a:lnSpc>
            </a:pPr>
            <a:r>
              <a:rPr lang="zh-CN" altLang="en-US" sz="2000" dirty="0">
                <a:solidFill>
                  <a:srgbClr val="FF0000"/>
                </a:solidFill>
                <a:ea typeface="黑体" panose="02010609060101010101" pitchFamily="49" charset="-122"/>
                <a:sym typeface="+mn-ea"/>
              </a:rPr>
              <a:t>编码电路的工作过程如下：</a:t>
            </a:r>
            <a:endParaRPr lang="zh-CN" altLang="en-US" sz="2000" dirty="0">
              <a:solidFill>
                <a:srgbClr val="0070C0"/>
              </a:solidFill>
              <a:ea typeface="黑体" panose="02010609060101010101" pitchFamily="49" charset="-122"/>
              <a:sym typeface="+mn-ea"/>
            </a:endParaRPr>
          </a:p>
          <a:p>
            <a:pPr algn="just">
              <a:lnSpc>
                <a:spcPct val="100000"/>
              </a:lnSpc>
            </a:pPr>
            <a:r>
              <a:rPr lang="zh-CN" altLang="en-US" sz="2000" dirty="0">
                <a:solidFill>
                  <a:srgbClr val="0070C0"/>
                </a:solidFill>
                <a:ea typeface="黑体" panose="02010609060101010101" pitchFamily="49" charset="-122"/>
                <a:cs typeface="+mn-ea"/>
                <a:sym typeface="+mn-ea"/>
              </a:rPr>
              <a:t>第</a:t>
            </a:r>
            <a:r>
              <a:rPr lang="zh-CN" altLang="en-US" sz="2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sym typeface="+mn-ea"/>
              </a:rPr>
              <a:t>1</a:t>
            </a:r>
            <a:r>
              <a:rPr lang="zh-CN" altLang="en-US" sz="2000" dirty="0">
                <a:solidFill>
                  <a:srgbClr val="0070C0"/>
                </a:solidFill>
                <a:ea typeface="黑体" panose="02010609060101010101" pitchFamily="49" charset="-122"/>
                <a:cs typeface="+mn-ea"/>
                <a:sym typeface="+mn-ea"/>
              </a:rPr>
              <a:t>步</a:t>
            </a:r>
            <a:r>
              <a:rPr lang="zh-CN" altLang="en-US" sz="2000" dirty="0">
                <a:solidFill>
                  <a:srgbClr val="0070C0"/>
                </a:solidFill>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n-k</a:t>
            </a:r>
            <a:r>
              <a:rPr lang="zh-CN" altLang="en-US" sz="2000" dirty="0">
                <a:latin typeface="Times New Roman" panose="02020603050405020304" pitchFamily="18" charset="0"/>
                <a:ea typeface="黑体" panose="02010609060101010101" pitchFamily="49" charset="-122"/>
                <a:sym typeface="+mn-ea"/>
              </a:rPr>
              <a:t>级移位寄存器的初始状态都清零。门</a:t>
            </a:r>
            <a:r>
              <a:rPr lang="en-US" altLang="zh-CN" sz="2000">
                <a:latin typeface="Times New Roman" panose="02020603050405020304" pitchFamily="18" charset="0"/>
                <a:ea typeface="黑体" panose="02010609060101010101" pitchFamily="49" charset="-122"/>
                <a:sym typeface="+mn-ea"/>
              </a:rPr>
              <a:t>1</a:t>
            </a:r>
            <a:r>
              <a:rPr lang="zh-CN" altLang="en-US" sz="2000" dirty="0">
                <a:latin typeface="Times New Roman" panose="02020603050405020304" pitchFamily="18" charset="0"/>
                <a:ea typeface="黑体" panose="02010609060101010101" pitchFamily="49" charset="-122"/>
                <a:sym typeface="+mn-ea"/>
              </a:rPr>
              <a:t>通</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门</a:t>
            </a:r>
            <a:r>
              <a:rPr lang="en-US" altLang="zh-CN" sz="2000">
                <a:latin typeface="Times New Roman" panose="02020603050405020304" pitchFamily="18" charset="0"/>
                <a:ea typeface="黑体" panose="02010609060101010101" pitchFamily="49" charset="-122"/>
                <a:sym typeface="+mn-ea"/>
              </a:rPr>
              <a:t>2</a:t>
            </a:r>
            <a:r>
              <a:rPr lang="zh-CN" altLang="en-US" sz="2000" dirty="0">
                <a:latin typeface="Times New Roman" panose="02020603050405020304" pitchFamily="18" charset="0"/>
                <a:ea typeface="黑体" panose="02010609060101010101" pitchFamily="49" charset="-122"/>
                <a:sym typeface="+mn-ea"/>
              </a:rPr>
              <a:t>断</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进行移位</a:t>
            </a:r>
            <a:r>
              <a:rPr lang="en-US" altLang="zh-CN" sz="2000" dirty="0">
                <a:latin typeface="Times New Roman" panose="02020603050405020304" pitchFamily="18" charset="0"/>
                <a:ea typeface="黑体" panose="02010609060101010101" pitchFamily="49" charset="-122"/>
                <a:sym typeface="+mn-ea"/>
              </a:rPr>
              <a:t>, </a:t>
            </a:r>
            <a:r>
              <a:rPr lang="en-US" altLang="zh-CN" sz="2000" i="1">
                <a:latin typeface="Times New Roman" panose="02020603050405020304" pitchFamily="18" charset="0"/>
                <a:ea typeface="黑体" panose="02010609060101010101" pitchFamily="49" charset="-122"/>
                <a:sym typeface="+mn-ea"/>
              </a:rPr>
              <a:t>k</a:t>
            </a:r>
            <a:r>
              <a:rPr lang="zh-CN" altLang="en-US" sz="2000" dirty="0">
                <a:latin typeface="Times New Roman" panose="02020603050405020304" pitchFamily="18" charset="0"/>
                <a:ea typeface="黑体" panose="02010609060101010101" pitchFamily="49" charset="-122"/>
                <a:sym typeface="+mn-ea"/>
              </a:rPr>
              <a:t>个信息数据</a:t>
            </a:r>
            <a:r>
              <a:rPr lang="en-US" altLang="zh-CN" sz="2000">
                <a:latin typeface="Times New Roman" panose="02020603050405020304" pitchFamily="18" charset="0"/>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或信息组</a:t>
            </a:r>
            <a:r>
              <a:rPr lang="en-US" altLang="zh-CN" sz="2000" i="1" err="1">
                <a:latin typeface="Times New Roman" panose="02020603050405020304" pitchFamily="18" charset="0"/>
                <a:ea typeface="黑体" panose="02010609060101010101" pitchFamily="49" charset="-122"/>
                <a:sym typeface="+mn-ea"/>
              </a:rPr>
              <a:t>u</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u</a:t>
            </a:r>
            <a:r>
              <a:rPr lang="en-US" altLang="zh-CN" sz="2000" baseline="-25000">
                <a:latin typeface="Times New Roman" panose="02020603050405020304" pitchFamily="18" charset="0"/>
                <a:ea typeface="黑体" panose="02010609060101010101" pitchFamily="49" charset="-122"/>
                <a:sym typeface="+mn-ea"/>
              </a:rPr>
              <a:t>0</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u</a:t>
            </a:r>
            <a:r>
              <a:rPr lang="en-US" altLang="zh-CN" sz="2000" baseline="-25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u</a:t>
            </a:r>
            <a:r>
              <a:rPr lang="en-US" altLang="zh-CN" sz="2000" baseline="-25000">
                <a:latin typeface="Times New Roman" panose="02020603050405020304" pitchFamily="18" charset="0"/>
                <a:ea typeface="黑体" panose="02010609060101010101" pitchFamily="49" charset="-122"/>
                <a:sym typeface="+mn-ea"/>
              </a:rPr>
              <a:t>2</a:t>
            </a:r>
            <a:r>
              <a:rPr lang="en-US" altLang="zh-CN" sz="2000" i="1">
                <a:latin typeface="Times New Roman" panose="02020603050405020304" pitchFamily="18" charset="0"/>
                <a:ea typeface="黑体" panose="02010609060101010101" pitchFamily="49" charset="-122"/>
                <a:sym typeface="+mn-ea"/>
              </a:rPr>
              <a:t>x</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 </a:t>
            </a:r>
            <a:r>
              <a:rPr lang="en-US" altLang="zh-CN" sz="2000" i="1">
                <a:latin typeface="Times New Roman" panose="02020603050405020304" pitchFamily="18" charset="0"/>
                <a:ea typeface="黑体" panose="02010609060101010101" pitchFamily="49" charset="-122"/>
                <a:sym typeface="+mn-ea"/>
              </a:rPr>
              <a:t>u</a:t>
            </a:r>
            <a:r>
              <a:rPr lang="en-US" altLang="zh-CN" sz="2000" i="1" baseline="-25000">
                <a:latin typeface="Times New Roman" panose="02020603050405020304" pitchFamily="18" charset="0"/>
                <a:ea typeface="黑体" panose="02010609060101010101" pitchFamily="49" charset="-122"/>
                <a:sym typeface="+mn-ea"/>
              </a:rPr>
              <a:t>k-</a:t>
            </a:r>
            <a:r>
              <a:rPr lang="en-US" altLang="zh-CN" sz="2000" baseline="-25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x</a:t>
            </a:r>
            <a:r>
              <a:rPr lang="en-US" altLang="zh-CN" sz="2000" i="1" baseline="30000">
                <a:latin typeface="Times New Roman" panose="02020603050405020304" pitchFamily="18" charset="0"/>
                <a:ea typeface="黑体" panose="02010609060101010101" pitchFamily="49" charset="-122"/>
                <a:sym typeface="+mn-ea"/>
              </a:rPr>
              <a:t>k-</a:t>
            </a:r>
            <a:r>
              <a:rPr lang="en-US" altLang="zh-CN" sz="2000" baseline="30000">
                <a:latin typeface="Times New Roman" panose="02020603050405020304" pitchFamily="18" charset="0"/>
                <a:ea typeface="黑体" panose="02010609060101010101" pitchFamily="49" charset="-122"/>
                <a:sym typeface="+mn-ea"/>
              </a:rPr>
              <a:t>1</a:t>
            </a:r>
            <a:r>
              <a:rPr lang="zh-CN" altLang="en-US" sz="2000" dirty="0">
                <a:latin typeface="Times New Roman" panose="02020603050405020304" pitchFamily="18" charset="0"/>
                <a:ea typeface="黑体" panose="02010609060101010101" pitchFamily="49" charset="-122"/>
                <a:sym typeface="+mn-ea"/>
              </a:rPr>
              <a:t>的系数</a:t>
            </a:r>
            <a:r>
              <a:rPr lang="en-US" altLang="zh-CN" sz="2000">
                <a:latin typeface="Times New Roman" panose="02020603050405020304" pitchFamily="18" charset="0"/>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被送入电路中</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高位次系数首先送入电路</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消息</a:t>
            </a:r>
            <a:r>
              <a:rPr lang="en-US" altLang="zh-CN" sz="2000" i="1" err="1">
                <a:latin typeface="Times New Roman" panose="02020603050405020304" pitchFamily="18" charset="0"/>
                <a:ea typeface="黑体" panose="02010609060101010101" pitchFamily="49" charset="-122"/>
                <a:sym typeface="+mn-ea"/>
              </a:rPr>
              <a:t>u</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从线路的前端移入</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等价于用</a:t>
            </a:r>
            <a:r>
              <a:rPr lang="en-US" altLang="zh-CN" sz="2000" i="1" err="1">
                <a:latin typeface="Times New Roman" panose="02020603050405020304" pitchFamily="18" charset="0"/>
                <a:ea typeface="黑体" panose="02010609060101010101" pitchFamily="49" charset="-122"/>
                <a:sym typeface="+mn-ea"/>
              </a:rPr>
              <a:t>x</a:t>
            </a:r>
            <a:r>
              <a:rPr lang="en-US" altLang="zh-CN" sz="2000" i="1" baseline="30000" err="1">
                <a:latin typeface="Times New Roman" panose="02020603050405020304" pitchFamily="18" charset="0"/>
                <a:ea typeface="黑体" panose="02010609060101010101" pitchFamily="49" charset="-122"/>
                <a:sym typeface="+mn-ea"/>
              </a:rPr>
              <a:t>n-k</a:t>
            </a:r>
            <a:r>
              <a:rPr lang="zh-CN" altLang="en-US" sz="2000" dirty="0">
                <a:latin typeface="Times New Roman" panose="02020603050405020304" pitchFamily="18" charset="0"/>
                <a:ea typeface="黑体" panose="02010609060101010101" pitchFamily="49" charset="-122"/>
                <a:sym typeface="+mn-ea"/>
              </a:rPr>
              <a:t>左乘</a:t>
            </a:r>
            <a:r>
              <a:rPr lang="en-US" altLang="zh-CN" sz="2000" i="1" err="1">
                <a:latin typeface="Times New Roman" panose="02020603050405020304" pitchFamily="18" charset="0"/>
                <a:ea typeface="黑体" panose="02010609060101010101" pitchFamily="49" charset="-122"/>
                <a:sym typeface="+mn-ea"/>
              </a:rPr>
              <a:t>u</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dirty="0">
                <a:solidFill>
                  <a:schemeClr val="tx1"/>
                </a:solidFill>
                <a:ea typeface="黑体" panose="02010609060101010101" pitchFamily="49" charset="-122"/>
                <a:sym typeface="+mn-ea"/>
              </a:rPr>
              <a:t>;</a:t>
            </a:r>
            <a:endParaRPr lang="zh-CN" altLang="en-US" sz="2000" dirty="0">
              <a:solidFill>
                <a:schemeClr val="tx1"/>
              </a:solidFill>
              <a:ea typeface="黑体" panose="02010609060101010101" pitchFamily="49" charset="-122"/>
            </a:endParaRPr>
          </a:p>
          <a:p>
            <a:pPr algn="just">
              <a:lnSpc>
                <a:spcPct val="100000"/>
              </a:lnSpc>
            </a:pPr>
            <a:r>
              <a:rPr lang="zh-CN" altLang="en-US" sz="2000" dirty="0">
                <a:solidFill>
                  <a:srgbClr val="0070C0"/>
                </a:solidFill>
                <a:ea typeface="黑体" panose="02010609060101010101" pitchFamily="49" charset="-122"/>
                <a:cs typeface="+mn-ea"/>
                <a:sym typeface="+mn-ea"/>
              </a:rPr>
              <a:t>第</a:t>
            </a:r>
            <a:r>
              <a:rPr lang="en-US" altLang="zh-CN" sz="2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sym typeface="+mn-ea"/>
              </a:rPr>
              <a:t>2</a:t>
            </a:r>
            <a:r>
              <a:rPr lang="zh-CN" altLang="en-US" sz="2000" dirty="0">
                <a:solidFill>
                  <a:srgbClr val="0070C0"/>
                </a:solidFill>
                <a:ea typeface="黑体" panose="02010609060101010101" pitchFamily="49" charset="-122"/>
                <a:cs typeface="+mn-ea"/>
                <a:sym typeface="+mn-ea"/>
              </a:rPr>
              <a:t>步</a:t>
            </a:r>
            <a:r>
              <a:rPr lang="zh-CN" altLang="en-US" sz="2000" dirty="0">
                <a:solidFill>
                  <a:srgbClr val="0070C0"/>
                </a:solidFill>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经</a:t>
            </a:r>
            <a:r>
              <a:rPr lang="en-US" altLang="zh-CN" sz="2000" i="1">
                <a:latin typeface="Times New Roman" panose="02020603050405020304" pitchFamily="18" charset="0"/>
                <a:ea typeface="黑体" panose="02010609060101010101" pitchFamily="49" charset="-122"/>
                <a:sym typeface="+mn-ea"/>
              </a:rPr>
              <a:t>k</a:t>
            </a:r>
            <a:r>
              <a:rPr lang="zh-CN" altLang="en-US" sz="2000" dirty="0">
                <a:latin typeface="Times New Roman" panose="02020603050405020304" pitchFamily="18" charset="0"/>
                <a:ea typeface="黑体" panose="02010609060101010101" pitchFamily="49" charset="-122"/>
                <a:sym typeface="+mn-ea"/>
              </a:rPr>
              <a:t>次移位后</a:t>
            </a:r>
            <a:r>
              <a:rPr lang="en-US" altLang="zh-CN" sz="2000" dirty="0">
                <a:latin typeface="Times New Roman" panose="02020603050405020304" pitchFamily="18" charset="0"/>
                <a:ea typeface="黑体" panose="02010609060101010101" pitchFamily="49" charset="-122"/>
                <a:sym typeface="+mn-ea"/>
              </a:rPr>
              <a:t>, </a:t>
            </a:r>
            <a:r>
              <a:rPr lang="en-US" altLang="zh-CN" sz="2000" i="1" err="1">
                <a:latin typeface="Times New Roman" panose="02020603050405020304" pitchFamily="18" charset="0"/>
                <a:ea typeface="黑体" panose="02010609060101010101" pitchFamily="49" charset="-122"/>
                <a:sym typeface="+mn-ea"/>
              </a:rPr>
              <a:t>u</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全部被送入电路</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完成了除法运算</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此时寄存器中的</a:t>
            </a:r>
            <a:r>
              <a:rPr lang="en-US" altLang="zh-CN" sz="2000" i="1" err="1">
                <a:latin typeface="Times New Roman" panose="02020603050405020304" pitchFamily="18" charset="0"/>
                <a:ea typeface="黑体" panose="02010609060101010101" pitchFamily="49" charset="-122"/>
                <a:sym typeface="+mn-ea"/>
              </a:rPr>
              <a:t>n-k</a:t>
            </a:r>
            <a:r>
              <a:rPr lang="zh-CN" altLang="en-US" sz="2000" dirty="0">
                <a:latin typeface="Times New Roman" panose="02020603050405020304" pitchFamily="18" charset="0"/>
                <a:ea typeface="黑体" panose="02010609060101010101" pitchFamily="49" charset="-122"/>
                <a:sym typeface="+mn-ea"/>
              </a:rPr>
              <a:t>个数据就构成了余项</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它们就是一致校验数据</a:t>
            </a:r>
            <a:r>
              <a:rPr lang="en-US" altLang="zh-CN" sz="2000" dirty="0">
                <a:solidFill>
                  <a:schemeClr val="tx1"/>
                </a:solidFill>
                <a:latin typeface="Times New Roman" panose="02020603050405020304" pitchFamily="18" charset="0"/>
                <a:ea typeface="黑体" panose="02010609060101010101" pitchFamily="49" charset="-122"/>
                <a:sym typeface="+mn-ea"/>
              </a:rPr>
              <a:t>;</a:t>
            </a:r>
            <a:endParaRPr lang="zh-CN" altLang="en-US" sz="2000" dirty="0">
              <a:solidFill>
                <a:schemeClr val="tx1"/>
              </a:solidFill>
              <a:latin typeface="Times New Roman" panose="02020603050405020304" pitchFamily="18" charset="0"/>
              <a:ea typeface="黑体" panose="02010609060101010101" pitchFamily="49" charset="-122"/>
            </a:endParaRPr>
          </a:p>
          <a:p>
            <a:pPr algn="just">
              <a:lnSpc>
                <a:spcPct val="100000"/>
              </a:lnSpc>
            </a:pPr>
            <a:r>
              <a:rPr lang="zh-CN" altLang="en-US" sz="2000" dirty="0">
                <a:solidFill>
                  <a:srgbClr val="0070C0"/>
                </a:solidFill>
                <a:ea typeface="黑体" panose="02010609060101010101" pitchFamily="49" charset="-122"/>
                <a:cs typeface="+mn-ea"/>
                <a:sym typeface="+mn-ea"/>
              </a:rPr>
              <a:t>第</a:t>
            </a:r>
            <a:r>
              <a:rPr lang="en-US" altLang="zh-CN" sz="2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sym typeface="+mn-ea"/>
              </a:rPr>
              <a:t>3</a:t>
            </a:r>
            <a:r>
              <a:rPr lang="zh-CN" altLang="en-US" sz="2000" dirty="0">
                <a:solidFill>
                  <a:srgbClr val="0070C0"/>
                </a:solidFill>
                <a:ea typeface="黑体" panose="02010609060101010101" pitchFamily="49" charset="-122"/>
                <a:cs typeface="+mn-ea"/>
                <a:sym typeface="+mn-ea"/>
              </a:rPr>
              <a:t>步</a:t>
            </a:r>
            <a:r>
              <a:rPr lang="zh-CN" altLang="en-US" sz="2000" dirty="0">
                <a:solidFill>
                  <a:srgbClr val="0070C0"/>
                </a:solidFill>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门</a:t>
            </a:r>
            <a:r>
              <a:rPr lang="en-US" altLang="zh-CN" sz="2000">
                <a:latin typeface="Times New Roman" panose="02020603050405020304" pitchFamily="18" charset="0"/>
                <a:ea typeface="黑体" panose="02010609060101010101" pitchFamily="49" charset="-122"/>
                <a:sym typeface="+mn-ea"/>
              </a:rPr>
              <a:t>1</a:t>
            </a:r>
            <a:r>
              <a:rPr lang="zh-CN" altLang="en-US" sz="2000" dirty="0">
                <a:latin typeface="Times New Roman" panose="02020603050405020304" pitchFamily="18" charset="0"/>
                <a:ea typeface="黑体" panose="02010609060101010101" pitchFamily="49" charset="-122"/>
                <a:sym typeface="+mn-ea"/>
              </a:rPr>
              <a:t>断</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门</a:t>
            </a:r>
            <a:r>
              <a:rPr lang="en-US" altLang="zh-CN" sz="2000">
                <a:latin typeface="Times New Roman" panose="02020603050405020304" pitchFamily="18" charset="0"/>
                <a:ea typeface="黑体" panose="02010609060101010101" pitchFamily="49" charset="-122"/>
                <a:sym typeface="+mn-ea"/>
              </a:rPr>
              <a:t>2</a:t>
            </a:r>
            <a:r>
              <a:rPr lang="zh-CN" altLang="en-US" sz="2000" dirty="0">
                <a:latin typeface="Times New Roman" panose="02020603050405020304" pitchFamily="18" charset="0"/>
                <a:ea typeface="黑体" panose="02010609060101010101" pitchFamily="49" charset="-122"/>
                <a:sym typeface="+mn-ea"/>
              </a:rPr>
              <a:t>通</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经过</a:t>
            </a:r>
            <a:r>
              <a:rPr lang="en-US" altLang="zh-CN" sz="2000" i="1" err="1">
                <a:latin typeface="Times New Roman" panose="02020603050405020304" pitchFamily="18" charset="0"/>
                <a:ea typeface="黑体" panose="02010609060101010101" pitchFamily="49" charset="-122"/>
                <a:sym typeface="+mn-ea"/>
              </a:rPr>
              <a:t>n-k</a:t>
            </a:r>
            <a:r>
              <a:rPr lang="zh-CN" altLang="en-US" sz="2000" dirty="0">
                <a:latin typeface="Times New Roman" panose="02020603050405020304" pitchFamily="18" charset="0"/>
                <a:ea typeface="黑体" panose="02010609060101010101" pitchFamily="49" charset="-122"/>
                <a:sym typeface="+mn-ea"/>
              </a:rPr>
              <a:t>移位次后</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移出移位寄存器的</a:t>
            </a:r>
            <a:r>
              <a:rPr lang="en-US" altLang="zh-CN" sz="2000" i="1" err="1">
                <a:latin typeface="Times New Roman" panose="02020603050405020304" pitchFamily="18" charset="0"/>
                <a:ea typeface="黑体" panose="02010609060101010101" pitchFamily="49" charset="-122"/>
                <a:sym typeface="+mn-ea"/>
              </a:rPr>
              <a:t>n-k</a:t>
            </a:r>
            <a:r>
              <a:rPr lang="zh-CN" altLang="en-US" sz="2000" dirty="0">
                <a:latin typeface="Times New Roman" panose="02020603050405020304" pitchFamily="18" charset="0"/>
                <a:ea typeface="黑体" panose="02010609060101010101" pitchFamily="49" charset="-122"/>
                <a:sym typeface="+mn-ea"/>
              </a:rPr>
              <a:t>个校验元</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这</a:t>
            </a:r>
            <a:r>
              <a:rPr lang="en-US" altLang="zh-CN" sz="2000" i="1" err="1">
                <a:latin typeface="Times New Roman" panose="02020603050405020304" pitchFamily="18" charset="0"/>
                <a:ea typeface="黑体" panose="02010609060101010101" pitchFamily="49" charset="-122"/>
                <a:sym typeface="+mn-ea"/>
              </a:rPr>
              <a:t>n-k</a:t>
            </a:r>
            <a:r>
              <a:rPr lang="zh-CN" altLang="en-US" sz="2000" dirty="0">
                <a:latin typeface="Times New Roman" panose="02020603050405020304" pitchFamily="18" charset="0"/>
                <a:ea typeface="黑体" panose="02010609060101010101" pitchFamily="49" charset="-122"/>
                <a:sym typeface="+mn-ea"/>
              </a:rPr>
              <a:t>个校验元与原来的</a:t>
            </a:r>
            <a:r>
              <a:rPr lang="en-US" altLang="zh-CN" sz="2000" i="1">
                <a:latin typeface="Times New Roman" panose="02020603050405020304" pitchFamily="18" charset="0"/>
                <a:ea typeface="黑体" panose="02010609060101010101" pitchFamily="49" charset="-122"/>
                <a:sym typeface="+mn-ea"/>
              </a:rPr>
              <a:t>k</a:t>
            </a:r>
            <a:r>
              <a:rPr lang="zh-CN" altLang="en-US" sz="2000" dirty="0">
                <a:latin typeface="Times New Roman" panose="02020603050405020304" pitchFamily="18" charset="0"/>
                <a:ea typeface="黑体" panose="02010609060101010101" pitchFamily="49" charset="-122"/>
                <a:sym typeface="+mn-ea"/>
              </a:rPr>
              <a:t>个信息位组成</a:t>
            </a:r>
            <a:r>
              <a:rPr lang="en-US" altLang="zh-CN" sz="2000" i="1">
                <a:latin typeface="Times New Roman" panose="02020603050405020304" pitchFamily="18" charset="0"/>
                <a:ea typeface="黑体" panose="02010609060101010101" pitchFamily="49" charset="-122"/>
                <a:sym typeface="+mn-ea"/>
              </a:rPr>
              <a:t>n</a:t>
            </a:r>
            <a:r>
              <a:rPr lang="zh-CN" altLang="en-US" sz="2000" dirty="0">
                <a:latin typeface="Times New Roman" panose="02020603050405020304" pitchFamily="18" charset="0"/>
                <a:ea typeface="黑体" panose="02010609060101010101" pitchFamily="49" charset="-122"/>
                <a:sym typeface="+mn-ea"/>
              </a:rPr>
              <a:t>长的完整的码字</a:t>
            </a:r>
            <a:r>
              <a:rPr lang="en-US" altLang="zh-CN" sz="2000" dirty="0">
                <a:solidFill>
                  <a:schemeClr val="tx1"/>
                </a:solidFill>
                <a:latin typeface="Times New Roman" panose="02020603050405020304" pitchFamily="18" charset="0"/>
                <a:ea typeface="黑体" panose="02010609060101010101" pitchFamily="49" charset="-122"/>
                <a:sym typeface="+mn-ea"/>
              </a:rPr>
              <a:t>;</a:t>
            </a:r>
            <a:endParaRPr lang="en-US" altLang="zh-CN" sz="2000" dirty="0">
              <a:solidFill>
                <a:schemeClr val="tx1"/>
              </a:solidFill>
              <a:latin typeface="Times New Roman" panose="02020603050405020304" pitchFamily="18" charset="0"/>
              <a:ea typeface="黑体" panose="02010609060101010101" pitchFamily="49" charset="-122"/>
              <a:sym typeface="+mn-ea"/>
            </a:endParaRPr>
          </a:p>
          <a:p>
            <a:pPr algn="just">
              <a:lnSpc>
                <a:spcPct val="100000"/>
              </a:lnSpc>
            </a:pPr>
            <a:r>
              <a:rPr lang="zh-CN" altLang="en-US" sz="2000" dirty="0">
                <a:solidFill>
                  <a:srgbClr val="0070C0"/>
                </a:solidFill>
                <a:ea typeface="黑体" panose="02010609060101010101" pitchFamily="49" charset="-122"/>
                <a:cs typeface="+mn-ea"/>
                <a:sym typeface="+mn-ea"/>
              </a:rPr>
              <a:t>第</a:t>
            </a:r>
            <a:r>
              <a:rPr lang="en-US" altLang="zh-CN" sz="2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sym typeface="+mn-ea"/>
              </a:rPr>
              <a:t>4</a:t>
            </a:r>
            <a:r>
              <a:rPr lang="zh-CN" altLang="en-US" sz="2000" dirty="0">
                <a:solidFill>
                  <a:srgbClr val="0070C0"/>
                </a:solidFill>
                <a:ea typeface="黑体" panose="02010609060101010101" pitchFamily="49" charset="-122"/>
                <a:cs typeface="+mn-ea"/>
                <a:sym typeface="+mn-ea"/>
              </a:rPr>
              <a:t>步</a:t>
            </a:r>
            <a:r>
              <a:rPr lang="zh-CN" altLang="en-US" sz="2000" dirty="0">
                <a:solidFill>
                  <a:srgbClr val="0070C0"/>
                </a:solidFill>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门</a:t>
            </a:r>
            <a:r>
              <a:rPr lang="en-US" altLang="zh-CN" sz="2000">
                <a:latin typeface="Times New Roman" panose="02020603050405020304" pitchFamily="18" charset="0"/>
                <a:ea typeface="黑体" panose="02010609060101010101" pitchFamily="49" charset="-122"/>
                <a:sym typeface="+mn-ea"/>
              </a:rPr>
              <a:t>1</a:t>
            </a:r>
            <a:r>
              <a:rPr lang="zh-CN" altLang="en-US" sz="2000" dirty="0">
                <a:latin typeface="Times New Roman" panose="02020603050405020304" pitchFamily="18" charset="0"/>
                <a:ea typeface="黑体" panose="02010609060101010101" pitchFamily="49" charset="-122"/>
                <a:sym typeface="+mn-ea"/>
              </a:rPr>
              <a:t>通</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门</a:t>
            </a:r>
            <a:r>
              <a:rPr lang="en-US" altLang="zh-CN" sz="2000">
                <a:latin typeface="Times New Roman" panose="02020603050405020304" pitchFamily="18" charset="0"/>
                <a:ea typeface="黑体" panose="02010609060101010101" pitchFamily="49" charset="-122"/>
                <a:sym typeface="+mn-ea"/>
              </a:rPr>
              <a:t>2</a:t>
            </a:r>
            <a:r>
              <a:rPr lang="zh-CN" altLang="en-US" sz="2000" dirty="0">
                <a:latin typeface="Times New Roman" panose="02020603050405020304" pitchFamily="18" charset="0"/>
                <a:ea typeface="黑体" panose="02010609060101010101" pitchFamily="49" charset="-122"/>
                <a:sym typeface="+mn-ea"/>
              </a:rPr>
              <a:t>断</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送入第</a:t>
            </a:r>
            <a:r>
              <a:rPr lang="en-US" altLang="zh-CN" sz="2000">
                <a:latin typeface="Times New Roman" panose="02020603050405020304" pitchFamily="18" charset="0"/>
                <a:ea typeface="黑体" panose="02010609060101010101" pitchFamily="49" charset="-122"/>
                <a:sym typeface="+mn-ea"/>
              </a:rPr>
              <a:t>2</a:t>
            </a:r>
            <a:r>
              <a:rPr lang="zh-CN" altLang="en-US" sz="2000" dirty="0">
                <a:latin typeface="Times New Roman" panose="02020603050405020304" pitchFamily="18" charset="0"/>
                <a:ea typeface="黑体" panose="02010609060101010101" pitchFamily="49" charset="-122"/>
                <a:sym typeface="+mn-ea"/>
              </a:rPr>
              <a:t>组信息数据</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并重复上述过程。</a:t>
            </a:r>
            <a:endParaRPr lang="en-US" altLang="zh-CN" sz="2000" dirty="0">
              <a:solidFill>
                <a:schemeClr val="tx1"/>
              </a:solidFill>
              <a:latin typeface="Times New Roman" panose="02020603050405020304" pitchFamily="18"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652578" y="104775"/>
            <a:ext cx="2300287" cy="685800"/>
          </a:xfrm>
        </p:spPr>
        <p:txBody>
          <a:bodyPr vert="horz" wrap="square" lIns="91440" tIns="45720" rIns="91440" bIns="45720" anchor="ctr"/>
          <a:lstStyle/>
          <a:p>
            <a:r>
              <a:rPr lang="zh-CN" altLang="en-US" sz="2800" dirty="0"/>
              <a:t>内容提要</a:t>
            </a:r>
            <a:endParaRPr lang="zh-CN" altLang="en-US" sz="2800" dirty="0"/>
          </a:p>
        </p:txBody>
      </p:sp>
      <p:sp>
        <p:nvSpPr>
          <p:cNvPr id="5" name="AutoShape 46"/>
          <p:cNvSpPr>
            <a:spLocks noChangeArrowheads="1"/>
          </p:cNvSpPr>
          <p:nvPr/>
        </p:nvSpPr>
        <p:spPr bwMode="ltGray">
          <a:xfrm rot="5400000">
            <a:off x="-2422525"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rgbClr val="C0C0C0">
                  <a:gamma/>
                  <a:tint val="45490"/>
                  <a:invGamma/>
                </a:srgbClr>
              </a:gs>
              <a:gs pos="50000">
                <a:srgbClr val="C0C0C0"/>
              </a:gs>
              <a:gs pos="100000">
                <a:srgbClr val="C0C0C0">
                  <a:gamma/>
                  <a:tint val="45490"/>
                  <a:invGamma/>
                </a:srgbClr>
              </a:gs>
            </a:gsLst>
            <a:lin ang="0" scaled="1"/>
          </a:gradFill>
          <a:ln w="9525"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6" name="AutoShape 47"/>
          <p:cNvSpPr>
            <a:spLocks noChangeArrowheads="1"/>
          </p:cNvSpPr>
          <p:nvPr/>
        </p:nvSpPr>
        <p:spPr bwMode="ltGray">
          <a:xfrm rot="5400000" flipH="1">
            <a:off x="-2016919"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rgbClr val="6699FF">
                  <a:alpha val="56000"/>
                </a:srgbClr>
              </a:gs>
              <a:gs pos="100000">
                <a:srgbClr val="6699FF">
                  <a:gamma/>
                  <a:tint val="0"/>
                  <a:invGamma/>
                  <a:alpha val="48000"/>
                </a:srgbClr>
              </a:gs>
            </a:gsLst>
            <a:lin ang="5400000" scaled="1"/>
          </a:gradFill>
          <a:ln w="0"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9" name="AutoShape 50"/>
          <p:cNvSpPr>
            <a:spLocks noChangeArrowheads="1"/>
          </p:cNvSpPr>
          <p:nvPr/>
        </p:nvSpPr>
        <p:spPr bwMode="gray">
          <a:xfrm>
            <a:off x="1897380" y="5177155"/>
            <a:ext cx="4872355" cy="647065"/>
          </a:xfrm>
          <a:prstGeom prst="roundRect">
            <a:avLst>
              <a:gd name="adj" fmla="val 50000"/>
            </a:avLst>
          </a:prstGeom>
          <a:noFill/>
          <a:ln w="28575" algn="ctr">
            <a:solidFill>
              <a:srgbClr val="C0C0C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zh-CN" altLang="en-US" sz="2800">
                <a:sym typeface="+mn-ea"/>
              </a:rPr>
              <a:t>伴随式、</a:t>
            </a:r>
            <a:r>
              <a:rPr lang="zh-CN" altLang="en-US" sz="2800" dirty="0">
                <a:cs typeface="+mn-ea"/>
                <a:sym typeface="+mn-ea"/>
              </a:rPr>
              <a:t>循环码的译码</a:t>
            </a:r>
            <a:r>
              <a:rPr lang="zh-CN" altLang="en-US" sz="2800" dirty="0">
                <a:cs typeface="+mn-ea"/>
                <a:sym typeface="+mn-ea"/>
              </a:rPr>
              <a:t>算法</a:t>
            </a:r>
            <a:endParaRPr lang="zh-CN" altLang="en-US" sz="2800" dirty="0">
              <a:cs typeface="+mn-ea"/>
              <a:sym typeface="+mn-ea"/>
            </a:endParaRPr>
          </a:p>
        </p:txBody>
      </p:sp>
      <p:sp>
        <p:nvSpPr>
          <p:cNvPr id="10" name="AutoShape 51"/>
          <p:cNvSpPr>
            <a:spLocks noChangeArrowheads="1"/>
          </p:cNvSpPr>
          <p:nvPr/>
        </p:nvSpPr>
        <p:spPr bwMode="gray">
          <a:xfrm>
            <a:off x="2287270" y="2823845"/>
            <a:ext cx="5740400" cy="698500"/>
          </a:xfrm>
          <a:prstGeom prst="roundRect">
            <a:avLst>
              <a:gd name="adj" fmla="val 50000"/>
            </a:avLst>
          </a:prstGeom>
          <a:noFill/>
          <a:ln w="28575" algn="ctr">
            <a:solidFill>
              <a:srgbClr val="C0C0C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zh-CN" altLang="en-US" sz="2800" dirty="0">
                <a:sym typeface="+mn-ea"/>
              </a:rPr>
              <a:t>生成多项式、生成矩阵、校验</a:t>
            </a:r>
            <a:r>
              <a:rPr lang="zh-CN" altLang="en-US" sz="2800" dirty="0">
                <a:sym typeface="+mn-ea"/>
              </a:rPr>
              <a:t>矩阵</a:t>
            </a:r>
            <a:endParaRPr lang="zh-CN" altLang="en-US" sz="2800" dirty="0">
              <a:sym typeface="+mn-ea"/>
            </a:endParaRPr>
          </a:p>
        </p:txBody>
      </p:sp>
      <p:sp>
        <p:nvSpPr>
          <p:cNvPr id="11" name="AutoShape 52"/>
          <p:cNvSpPr>
            <a:spLocks noChangeArrowheads="1"/>
          </p:cNvSpPr>
          <p:nvPr/>
        </p:nvSpPr>
        <p:spPr bwMode="gray">
          <a:xfrm>
            <a:off x="1604010" y="1668145"/>
            <a:ext cx="5478780" cy="675005"/>
          </a:xfrm>
          <a:prstGeom prst="roundRect">
            <a:avLst>
              <a:gd name="adj" fmla="val 50000"/>
            </a:avLst>
          </a:prstGeom>
          <a:noFill/>
          <a:ln w="28575" algn="ctr">
            <a:solidFill>
              <a:srgbClr val="C0C0C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2800" i="0" u="none" strike="noStrike" cap="none" spc="0" normalizeH="0" baseline="0" dirty="0">
                <a:latin typeface="Arial" panose="020B0604020202020204" pitchFamily="34" charset="0"/>
                <a:ea typeface="宋体" panose="02010600030101010101" pitchFamily="2" charset="-122"/>
                <a:cs typeface="+mn-ea"/>
              </a:rPr>
              <a:t>定义、码字</a:t>
            </a:r>
            <a:r>
              <a:rPr kumimoji="0" lang="zh-CN" altLang="en-US" sz="2800" i="0" u="none" strike="noStrike" cap="none" spc="0" normalizeH="0" baseline="0" dirty="0">
                <a:latin typeface="Arial" panose="020B0604020202020204" pitchFamily="34" charset="0"/>
                <a:ea typeface="宋体" panose="02010600030101010101" pitchFamily="2" charset="-122"/>
                <a:cs typeface="+mn-ea"/>
              </a:rPr>
              <a:t>多项式、代数</a:t>
            </a:r>
            <a:r>
              <a:rPr kumimoji="0" lang="zh-CN" altLang="en-US" sz="2800" i="0" u="none" strike="noStrike" cap="none" spc="0" normalizeH="0" baseline="0" dirty="0">
                <a:latin typeface="Arial" panose="020B0604020202020204" pitchFamily="34" charset="0"/>
                <a:ea typeface="宋体" panose="02010600030101010101" pitchFamily="2" charset="-122"/>
                <a:cs typeface="+mn-ea"/>
              </a:rPr>
              <a:t>性质</a:t>
            </a:r>
            <a:endParaRPr kumimoji="0" lang="zh-CN" altLang="en-US" sz="2800" i="0" u="none" strike="noStrike" cap="none" spc="0" normalizeH="0" baseline="0" dirty="0">
              <a:latin typeface="Arial" panose="020B0604020202020204" pitchFamily="34" charset="0"/>
              <a:ea typeface="宋体" panose="02010600030101010101" pitchFamily="2" charset="-122"/>
              <a:cs typeface="+mn-ea"/>
            </a:endParaRPr>
          </a:p>
        </p:txBody>
      </p:sp>
      <p:grpSp>
        <p:nvGrpSpPr>
          <p:cNvPr id="8202" name="Group 53"/>
          <p:cNvGrpSpPr/>
          <p:nvPr/>
        </p:nvGrpSpPr>
        <p:grpSpPr>
          <a:xfrm>
            <a:off x="1314450" y="1847533"/>
            <a:ext cx="381000" cy="381000"/>
            <a:chOff x="2078" y="1680"/>
            <a:chExt cx="1615" cy="1615"/>
          </a:xfrm>
        </p:grpSpPr>
        <p:sp>
          <p:nvSpPr>
            <p:cNvPr id="13"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4" name="Oval 55"/>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5" name="Oval 56"/>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6" name="Oval 57"/>
            <p:cNvSpPr>
              <a:spLocks noChangeArrowheads="1"/>
            </p:cNvSpPr>
            <p:nvPr/>
          </p:nvSpPr>
          <p:spPr bwMode="gray">
            <a:xfrm>
              <a:off x="2253" y="1855"/>
              <a:ext cx="1265" cy="1265"/>
            </a:xfrm>
            <a:prstGeom prst="ellipse">
              <a:avLst/>
            </a:prstGeom>
            <a:gradFill rotWithShape="1">
              <a:gsLst>
                <a:gs pos="0">
                  <a:srgbClr val="FFCC00">
                    <a:gamma/>
                    <a:shade val="0"/>
                    <a:invGamma/>
                  </a:srgbClr>
                </a:gs>
                <a:gs pos="100000">
                  <a:srgbClr val="FFCC00"/>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7" name="Oval 58"/>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8" name="Oval 59"/>
            <p:cNvSpPr>
              <a:spLocks noChangeArrowheads="1"/>
            </p:cNvSpPr>
            <p:nvPr/>
          </p:nvSpPr>
          <p:spPr bwMode="gray">
            <a:xfrm>
              <a:off x="2334" y="1936"/>
              <a:ext cx="1097" cy="1104"/>
            </a:xfrm>
            <a:prstGeom prst="ellipse">
              <a:avLst/>
            </a:prstGeom>
            <a:gradFill rotWithShape="1">
              <a:gsLst>
                <a:gs pos="0">
                  <a:srgbClr val="FFCC00"/>
                </a:gs>
                <a:gs pos="100000">
                  <a:srgbClr val="FFCC00">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dirty="0">
                <a:ln>
                  <a:noFill/>
                </a:ln>
                <a:solidFill>
                  <a:srgbClr val="163794"/>
                </a:solidFill>
                <a:effectLst/>
                <a:uLnTx/>
                <a:uFillTx/>
                <a:latin typeface="Arial" panose="020B0604020202020204" pitchFamily="34" charset="0"/>
                <a:ea typeface="宋体" panose="02010600030101010101" pitchFamily="2" charset="-122"/>
                <a:cs typeface="+mn-cs"/>
              </a:endParaRPr>
            </a:p>
          </p:txBody>
        </p:sp>
      </p:grpSp>
      <p:grpSp>
        <p:nvGrpSpPr>
          <p:cNvPr id="8203" name="Group 60"/>
          <p:cNvGrpSpPr/>
          <p:nvPr/>
        </p:nvGrpSpPr>
        <p:grpSpPr>
          <a:xfrm>
            <a:off x="1966595" y="2991168"/>
            <a:ext cx="381000" cy="381000"/>
            <a:chOff x="2078" y="1680"/>
            <a:chExt cx="1615" cy="1615"/>
          </a:xfrm>
        </p:grpSpPr>
        <p:sp>
          <p:nvSpPr>
            <p:cNvPr id="20"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1" name="Oval 62"/>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2" name="Oval 63"/>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3" name="Oval 64"/>
            <p:cNvSpPr>
              <a:spLocks noChangeArrowheads="1"/>
            </p:cNvSpPr>
            <p:nvPr/>
          </p:nvSpPr>
          <p:spPr bwMode="gray">
            <a:xfrm>
              <a:off x="2253" y="1855"/>
              <a:ext cx="1265" cy="1265"/>
            </a:xfrm>
            <a:prstGeom prst="ellipse">
              <a:avLst/>
            </a:prstGeom>
            <a:gradFill rotWithShape="1">
              <a:gsLst>
                <a:gs pos="0">
                  <a:srgbClr val="48BE67">
                    <a:gamma/>
                    <a:shade val="0"/>
                    <a:invGamma/>
                  </a:srgbClr>
                </a:gs>
                <a:gs pos="100000">
                  <a:srgbClr val="48BE67"/>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4" name="Oval 65"/>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5" name="Oval 66"/>
            <p:cNvSpPr>
              <a:spLocks noChangeArrowheads="1"/>
            </p:cNvSpPr>
            <p:nvPr/>
          </p:nvSpPr>
          <p:spPr bwMode="gray">
            <a:xfrm>
              <a:off x="2334" y="1936"/>
              <a:ext cx="1097" cy="1104"/>
            </a:xfrm>
            <a:prstGeom prst="ellipse">
              <a:avLst/>
            </a:prstGeom>
            <a:gradFill rotWithShape="1">
              <a:gsLst>
                <a:gs pos="0">
                  <a:srgbClr val="48BE67"/>
                </a:gs>
                <a:gs pos="100000">
                  <a:srgbClr val="48BE67">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grpSp>
      <p:grpSp>
        <p:nvGrpSpPr>
          <p:cNvPr id="8204" name="Group 67"/>
          <p:cNvGrpSpPr/>
          <p:nvPr/>
        </p:nvGrpSpPr>
        <p:grpSpPr>
          <a:xfrm>
            <a:off x="1601470" y="5193983"/>
            <a:ext cx="381000" cy="381000"/>
            <a:chOff x="2078" y="1680"/>
            <a:chExt cx="1615" cy="1615"/>
          </a:xfrm>
        </p:grpSpPr>
        <p:sp>
          <p:nvSpPr>
            <p:cNvPr id="27"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8" name="Oval 69"/>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9" name="Oval 70"/>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0" name="Oval 71"/>
            <p:cNvSpPr>
              <a:spLocks noChangeArrowheads="1"/>
            </p:cNvSpPr>
            <p:nvPr/>
          </p:nvSpPr>
          <p:spPr bwMode="gray">
            <a:xfrm>
              <a:off x="2253" y="1855"/>
              <a:ext cx="1265" cy="1265"/>
            </a:xfrm>
            <a:prstGeom prst="ellipse">
              <a:avLst/>
            </a:prstGeom>
            <a:gradFill rotWithShape="1">
              <a:gsLst>
                <a:gs pos="0">
                  <a:srgbClr val="21B3E1"/>
                </a:gs>
                <a:gs pos="100000">
                  <a:srgbClr val="21B3E1">
                    <a:gamma/>
                    <a:shade val="46275"/>
                    <a:invGamma/>
                  </a:srgbClr>
                </a:gs>
              </a:gsLst>
              <a:lin ang="54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1" name="Oval 72"/>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2" name="Oval 73"/>
            <p:cNvSpPr>
              <a:spLocks noChangeArrowheads="1"/>
            </p:cNvSpPr>
            <p:nvPr/>
          </p:nvSpPr>
          <p:spPr bwMode="gray">
            <a:xfrm>
              <a:off x="2334" y="1936"/>
              <a:ext cx="1097" cy="1104"/>
            </a:xfrm>
            <a:prstGeom prst="ellipse">
              <a:avLst/>
            </a:prstGeom>
            <a:gradFill rotWithShape="1">
              <a:gsLst>
                <a:gs pos="0">
                  <a:srgbClr val="21B3E1"/>
                </a:gs>
                <a:gs pos="100000">
                  <a:srgbClr val="21B3E1">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grpSp>
      <p:sp>
        <p:nvSpPr>
          <p:cNvPr id="2" name="AutoShape 51"/>
          <p:cNvSpPr>
            <a:spLocks noChangeArrowheads="1"/>
          </p:cNvSpPr>
          <p:nvPr/>
        </p:nvSpPr>
        <p:spPr bwMode="gray">
          <a:xfrm>
            <a:off x="2489835" y="4008755"/>
            <a:ext cx="5191760" cy="698500"/>
          </a:xfrm>
          <a:prstGeom prst="roundRect">
            <a:avLst>
              <a:gd name="adj" fmla="val 50000"/>
            </a:avLst>
          </a:prstGeom>
          <a:noFill/>
          <a:ln w="28575" algn="ctr">
            <a:solidFill>
              <a:srgbClr val="C0C0C0"/>
            </a:solidFill>
            <a:round/>
          </a:ln>
          <a:effectLst/>
        </p:spPr>
        <p:txBody>
          <a:bodyPr wrap="none" anchor="ct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zh-CN" altLang="en-US" sz="2800" dirty="0">
                <a:sym typeface="+mn-ea"/>
              </a:rPr>
              <a:t>系统循环码</a:t>
            </a:r>
            <a:r>
              <a:rPr lang="zh-CN" altLang="en-US" sz="2800" dirty="0">
                <a:sym typeface="+mn-ea"/>
              </a:rPr>
              <a:t>、</a:t>
            </a:r>
            <a:r>
              <a:rPr lang="zh-CN" altLang="en-US" sz="2800" dirty="0">
                <a:sym typeface="+mn-ea"/>
              </a:rPr>
              <a:t>除法器编码电路</a:t>
            </a:r>
            <a:endParaRPr lang="zh-CN" altLang="en-US" sz="2800" dirty="0">
              <a:sym typeface="+mn-ea"/>
            </a:endParaRPr>
          </a:p>
        </p:txBody>
      </p:sp>
      <p:sp>
        <p:nvSpPr>
          <p:cNvPr id="4" name="Oval 61"/>
          <p:cNvSpPr>
            <a:spLocks noChangeArrowheads="1"/>
          </p:cNvSpPr>
          <p:nvPr/>
        </p:nvSpPr>
        <p:spPr bwMode="gray">
          <a:xfrm>
            <a:off x="2169160" y="4100830"/>
            <a:ext cx="381000" cy="381000"/>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7" name="Oval 62"/>
          <p:cNvSpPr>
            <a:spLocks noChangeArrowheads="1"/>
          </p:cNvSpPr>
          <p:nvPr/>
        </p:nvSpPr>
        <p:spPr bwMode="gray">
          <a:xfrm>
            <a:off x="2191385" y="4122420"/>
            <a:ext cx="336550" cy="33655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8" name="Oval 63"/>
          <p:cNvSpPr>
            <a:spLocks noChangeArrowheads="1"/>
          </p:cNvSpPr>
          <p:nvPr/>
        </p:nvSpPr>
        <p:spPr bwMode="gray">
          <a:xfrm>
            <a:off x="2210435" y="4142105"/>
            <a:ext cx="298450" cy="298450"/>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2" name="Oval 64"/>
          <p:cNvSpPr>
            <a:spLocks noChangeArrowheads="1"/>
          </p:cNvSpPr>
          <p:nvPr/>
        </p:nvSpPr>
        <p:spPr bwMode="gray">
          <a:xfrm>
            <a:off x="2210435" y="4142105"/>
            <a:ext cx="298450" cy="298450"/>
          </a:xfrm>
          <a:prstGeom prst="ellipse">
            <a:avLst/>
          </a:prstGeom>
          <a:gradFill rotWithShape="1">
            <a:gsLst>
              <a:gs pos="0">
                <a:srgbClr val="48BE67">
                  <a:gamma/>
                  <a:shade val="0"/>
                  <a:invGamma/>
                </a:srgbClr>
              </a:gs>
              <a:gs pos="100000">
                <a:srgbClr val="48BE67"/>
              </a:gs>
            </a:gsLst>
            <a:lin ang="2700000" scaled="1"/>
          </a:gradFill>
          <a:ln w="38100" algn="ctr">
            <a:noFill/>
            <a:round/>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9" name="Oval 65"/>
          <p:cNvSpPr>
            <a:spLocks noChangeArrowheads="1"/>
          </p:cNvSpPr>
          <p:nvPr/>
        </p:nvSpPr>
        <p:spPr bwMode="gray">
          <a:xfrm>
            <a:off x="2229485" y="4161155"/>
            <a:ext cx="259080" cy="260350"/>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6" name="Oval 66"/>
          <p:cNvSpPr>
            <a:spLocks noChangeArrowheads="1"/>
          </p:cNvSpPr>
          <p:nvPr/>
        </p:nvSpPr>
        <p:spPr bwMode="gray">
          <a:xfrm>
            <a:off x="2229485" y="4161155"/>
            <a:ext cx="259080" cy="260350"/>
          </a:xfrm>
          <a:prstGeom prst="ellipse">
            <a:avLst/>
          </a:prstGeom>
          <a:solidFill>
            <a:schemeClr val="accent2">
              <a:alpha val="47000"/>
            </a:schemeClr>
          </a:soli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50025" y="104775"/>
            <a:ext cx="2327275" cy="685800"/>
          </a:xfrm>
        </p:spPr>
        <p:txBody>
          <a:bodyPr/>
          <a:lstStyle/>
          <a:p>
            <a:r>
              <a:rPr lang="zh-CN" altLang="en-US" sz="2800">
                <a:ea typeface="黑体" panose="02010609060101010101" pitchFamily="49" charset="-122"/>
                <a:sym typeface="+mn-ea"/>
              </a:rPr>
              <a:t>除法器举例</a:t>
            </a:r>
            <a:endParaRPr lang="zh-CN" altLang="en-US" sz="2800">
              <a:ea typeface="黑体" panose="02010609060101010101" pitchFamily="49" charset="-122"/>
              <a:sym typeface="+mn-ea"/>
            </a:endParaRPr>
          </a:p>
        </p:txBody>
      </p:sp>
      <p:grpSp>
        <p:nvGrpSpPr>
          <p:cNvPr id="34818" name="组合 108587"/>
          <p:cNvGrpSpPr/>
          <p:nvPr/>
        </p:nvGrpSpPr>
        <p:grpSpPr>
          <a:xfrm>
            <a:off x="694612" y="965200"/>
            <a:ext cx="7006033" cy="1356401"/>
            <a:chOff x="391" y="981"/>
            <a:chExt cx="5075" cy="1201"/>
          </a:xfrm>
        </p:grpSpPr>
        <p:sp>
          <p:nvSpPr>
            <p:cNvPr id="34819" name="直接连接符 108565"/>
            <p:cNvSpPr/>
            <p:nvPr/>
          </p:nvSpPr>
          <p:spPr>
            <a:xfrm>
              <a:off x="4468" y="1615"/>
              <a:ext cx="363" cy="0"/>
            </a:xfrm>
            <a:prstGeom prst="line">
              <a:avLst/>
            </a:prstGeom>
            <a:ln w="19050" cap="flat" cmpd="sng">
              <a:solidFill>
                <a:schemeClr val="tx1"/>
              </a:solidFill>
              <a:prstDash val="solid"/>
              <a:round/>
              <a:headEnd type="none" w="med" len="med"/>
              <a:tailEnd type="triangle" w="med" len="med"/>
            </a:ln>
          </p:spPr>
        </p:sp>
        <p:sp>
          <p:nvSpPr>
            <p:cNvPr id="34820" name="直接连接符 108563"/>
            <p:cNvSpPr/>
            <p:nvPr/>
          </p:nvSpPr>
          <p:spPr>
            <a:xfrm>
              <a:off x="3788" y="1615"/>
              <a:ext cx="363" cy="0"/>
            </a:xfrm>
            <a:prstGeom prst="line">
              <a:avLst/>
            </a:prstGeom>
            <a:ln w="19050" cap="flat" cmpd="sng">
              <a:solidFill>
                <a:schemeClr val="tx1"/>
              </a:solidFill>
              <a:prstDash val="solid"/>
              <a:round/>
              <a:headEnd type="none" w="med" len="med"/>
              <a:tailEnd type="triangle" w="med" len="med"/>
            </a:ln>
          </p:spPr>
        </p:sp>
        <p:sp>
          <p:nvSpPr>
            <p:cNvPr id="34821" name="直接连接符 108562"/>
            <p:cNvSpPr/>
            <p:nvPr/>
          </p:nvSpPr>
          <p:spPr>
            <a:xfrm>
              <a:off x="3289" y="1615"/>
              <a:ext cx="363" cy="0"/>
            </a:xfrm>
            <a:prstGeom prst="line">
              <a:avLst/>
            </a:prstGeom>
            <a:ln w="19050" cap="flat" cmpd="sng">
              <a:solidFill>
                <a:schemeClr val="tx1"/>
              </a:solidFill>
              <a:prstDash val="solid"/>
              <a:round/>
              <a:headEnd type="none" w="med" len="med"/>
              <a:tailEnd type="triangle" w="med" len="med"/>
            </a:ln>
          </p:spPr>
        </p:sp>
        <p:sp>
          <p:nvSpPr>
            <p:cNvPr id="34822" name="直接连接符 108561"/>
            <p:cNvSpPr/>
            <p:nvPr/>
          </p:nvSpPr>
          <p:spPr>
            <a:xfrm>
              <a:off x="2609" y="1615"/>
              <a:ext cx="363" cy="0"/>
            </a:xfrm>
            <a:prstGeom prst="line">
              <a:avLst/>
            </a:prstGeom>
            <a:ln w="19050" cap="flat" cmpd="sng">
              <a:solidFill>
                <a:schemeClr val="tx1"/>
              </a:solidFill>
              <a:prstDash val="solid"/>
              <a:round/>
              <a:headEnd type="none" w="med" len="med"/>
              <a:tailEnd type="triangle" w="med" len="med"/>
            </a:ln>
          </p:spPr>
        </p:sp>
        <p:sp>
          <p:nvSpPr>
            <p:cNvPr id="34823" name="直接连接符 108560"/>
            <p:cNvSpPr/>
            <p:nvPr/>
          </p:nvSpPr>
          <p:spPr>
            <a:xfrm>
              <a:off x="2064" y="1615"/>
              <a:ext cx="363" cy="0"/>
            </a:xfrm>
            <a:prstGeom prst="line">
              <a:avLst/>
            </a:prstGeom>
            <a:ln w="19050" cap="flat" cmpd="sng">
              <a:solidFill>
                <a:schemeClr val="tx1"/>
              </a:solidFill>
              <a:prstDash val="solid"/>
              <a:round/>
              <a:headEnd type="none" w="med" len="med"/>
              <a:tailEnd type="triangle" w="med" len="med"/>
            </a:ln>
          </p:spPr>
        </p:sp>
        <p:sp>
          <p:nvSpPr>
            <p:cNvPr id="34824" name="直接连接符 108559"/>
            <p:cNvSpPr/>
            <p:nvPr/>
          </p:nvSpPr>
          <p:spPr>
            <a:xfrm>
              <a:off x="1384" y="1615"/>
              <a:ext cx="363" cy="0"/>
            </a:xfrm>
            <a:prstGeom prst="line">
              <a:avLst/>
            </a:prstGeom>
            <a:ln w="19050" cap="flat" cmpd="sng">
              <a:solidFill>
                <a:schemeClr val="tx1"/>
              </a:solidFill>
              <a:prstDash val="solid"/>
              <a:round/>
              <a:headEnd type="none" w="med" len="med"/>
              <a:tailEnd type="triangle" w="med" len="med"/>
            </a:ln>
          </p:spPr>
        </p:sp>
        <p:sp>
          <p:nvSpPr>
            <p:cNvPr id="34825" name="流程图: 延期 108550"/>
            <p:cNvSpPr/>
            <p:nvPr/>
          </p:nvSpPr>
          <p:spPr>
            <a:xfrm>
              <a:off x="1021" y="1434"/>
              <a:ext cx="408" cy="317"/>
            </a:xfrm>
            <a:prstGeom prst="flowChartDelay">
              <a:avLst/>
            </a:prstGeom>
            <a:solidFill>
              <a:schemeClr val="accent1"/>
            </a:solidFill>
            <a:ln w="9525" cap="flat" cmpd="sng">
              <a:solidFill>
                <a:schemeClr val="tx1"/>
              </a:solidFill>
              <a:prstDash val="dash"/>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34826" name="流程图: 延期 108551"/>
            <p:cNvSpPr/>
            <p:nvPr/>
          </p:nvSpPr>
          <p:spPr>
            <a:xfrm>
              <a:off x="1747" y="1434"/>
              <a:ext cx="408" cy="317"/>
            </a:xfrm>
            <a:prstGeom prst="flowChartDelay">
              <a:avLst/>
            </a:prstGeom>
            <a:solidFill>
              <a:schemeClr val="accent1"/>
            </a:solidFill>
            <a:ln w="9525" cap="flat" cmpd="sng">
              <a:solidFill>
                <a:schemeClr val="tx1"/>
              </a:solidFill>
              <a:prstDash val="dash"/>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34827" name="流程图: 延期 108552"/>
            <p:cNvSpPr/>
            <p:nvPr/>
          </p:nvSpPr>
          <p:spPr>
            <a:xfrm>
              <a:off x="4151" y="1434"/>
              <a:ext cx="408" cy="317"/>
            </a:xfrm>
            <a:prstGeom prst="flowChartDelay">
              <a:avLst/>
            </a:prstGeom>
            <a:solidFill>
              <a:schemeClr val="accent1"/>
            </a:solidFill>
            <a:ln w="9525" cap="flat" cmpd="sng">
              <a:solidFill>
                <a:schemeClr val="tx1"/>
              </a:solidFill>
              <a:prstDash val="dash"/>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34828" name="流程图: 延期 108553"/>
            <p:cNvSpPr/>
            <p:nvPr/>
          </p:nvSpPr>
          <p:spPr>
            <a:xfrm>
              <a:off x="2971" y="1434"/>
              <a:ext cx="408" cy="317"/>
            </a:xfrm>
            <a:prstGeom prst="flowChartDelay">
              <a:avLst/>
            </a:prstGeom>
            <a:solidFill>
              <a:schemeClr val="accent1"/>
            </a:solidFill>
            <a:ln w="9525" cap="flat" cmpd="sng">
              <a:solidFill>
                <a:schemeClr val="tx1"/>
              </a:solidFill>
              <a:prstDash val="dash"/>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34829" name="椭圆 108554"/>
            <p:cNvSpPr/>
            <p:nvPr/>
          </p:nvSpPr>
          <p:spPr>
            <a:xfrm>
              <a:off x="2427" y="1434"/>
              <a:ext cx="272" cy="317"/>
            </a:xfrm>
            <a:prstGeom prst="ellipse">
              <a:avLst/>
            </a:prstGeom>
            <a:solidFill>
              <a:schemeClr val="accent1"/>
            </a:solidFill>
            <a:ln w="9525" cap="flat" cmpd="sng">
              <a:solidFill>
                <a:schemeClr val="tx1"/>
              </a:solidFill>
              <a:prstDash val="dash"/>
              <a:round/>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34830" name="文本框 108555"/>
            <p:cNvSpPr txBox="1"/>
            <p:nvPr/>
          </p:nvSpPr>
          <p:spPr>
            <a:xfrm>
              <a:off x="2427" y="1367"/>
              <a:ext cx="272" cy="408"/>
            </a:xfrm>
            <a:prstGeom prst="rect">
              <a:avLst/>
            </a:prstGeom>
            <a:noFill/>
            <a:ln w="9525">
              <a:noFill/>
            </a:ln>
          </p:spPr>
          <p:txBody>
            <a:bodyPr anchor="t" anchorCtr="0">
              <a:spAutoFit/>
            </a:bodyPr>
            <a:p>
              <a:pPr algn="ctr">
                <a:spcBef>
                  <a:spcPct val="50000"/>
                </a:spcBef>
              </a:pPr>
              <a:r>
                <a:rPr lang="en-US" altLang="zh-CN" sz="2400">
                  <a:latin typeface="Arial" panose="020B0604020202020204" pitchFamily="34" charset="0"/>
                  <a:ea typeface="宋体" panose="02010600030101010101" pitchFamily="2" charset="-122"/>
                </a:rPr>
                <a:t>+</a:t>
              </a:r>
              <a:endParaRPr lang="en-US" altLang="zh-CN" sz="2400">
                <a:latin typeface="Arial" panose="020B0604020202020204" pitchFamily="34" charset="0"/>
                <a:ea typeface="宋体" panose="02010600030101010101" pitchFamily="2" charset="-122"/>
              </a:endParaRPr>
            </a:p>
          </p:txBody>
        </p:sp>
        <p:sp>
          <p:nvSpPr>
            <p:cNvPr id="34831" name="椭圆 108556"/>
            <p:cNvSpPr/>
            <p:nvPr/>
          </p:nvSpPr>
          <p:spPr>
            <a:xfrm>
              <a:off x="4831" y="1434"/>
              <a:ext cx="272" cy="317"/>
            </a:xfrm>
            <a:prstGeom prst="ellipse">
              <a:avLst/>
            </a:prstGeom>
            <a:solidFill>
              <a:schemeClr val="accent1"/>
            </a:solidFill>
            <a:ln w="9525" cap="flat" cmpd="sng">
              <a:solidFill>
                <a:schemeClr val="tx1"/>
              </a:solidFill>
              <a:prstDash val="dash"/>
              <a:round/>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34832" name="文本框 108557"/>
            <p:cNvSpPr txBox="1"/>
            <p:nvPr/>
          </p:nvSpPr>
          <p:spPr>
            <a:xfrm>
              <a:off x="4831" y="1367"/>
              <a:ext cx="272" cy="408"/>
            </a:xfrm>
            <a:prstGeom prst="rect">
              <a:avLst/>
            </a:prstGeom>
            <a:noFill/>
            <a:ln w="9525">
              <a:noFill/>
            </a:ln>
          </p:spPr>
          <p:txBody>
            <a:bodyPr anchor="t" anchorCtr="0">
              <a:spAutoFit/>
            </a:bodyPr>
            <a:p>
              <a:pPr algn="ctr">
                <a:spcBef>
                  <a:spcPct val="50000"/>
                </a:spcBef>
              </a:pPr>
              <a:r>
                <a:rPr lang="en-US" altLang="zh-CN" sz="2400">
                  <a:latin typeface="Arial" panose="020B0604020202020204" pitchFamily="34" charset="0"/>
                  <a:ea typeface="宋体" panose="02010600030101010101" pitchFamily="2" charset="-122"/>
                </a:rPr>
                <a:t>+</a:t>
              </a:r>
              <a:endParaRPr lang="en-US" altLang="zh-CN" sz="2400">
                <a:latin typeface="Arial" panose="020B0604020202020204" pitchFamily="34" charset="0"/>
                <a:ea typeface="宋体" panose="02010600030101010101" pitchFamily="2" charset="-122"/>
              </a:endParaRPr>
            </a:p>
          </p:txBody>
        </p:sp>
        <p:sp>
          <p:nvSpPr>
            <p:cNvPr id="34833" name="直接连接符 108558"/>
            <p:cNvSpPr/>
            <p:nvPr/>
          </p:nvSpPr>
          <p:spPr>
            <a:xfrm>
              <a:off x="5103" y="1616"/>
              <a:ext cx="363" cy="0"/>
            </a:xfrm>
            <a:prstGeom prst="line">
              <a:avLst/>
            </a:prstGeom>
            <a:ln w="19050" cap="flat" cmpd="sng">
              <a:solidFill>
                <a:schemeClr val="tx1"/>
              </a:solidFill>
              <a:prstDash val="solid"/>
              <a:round/>
              <a:headEnd type="none" w="med" len="med"/>
              <a:tailEnd type="triangle" w="med" len="med"/>
            </a:ln>
          </p:spPr>
        </p:sp>
        <p:sp>
          <p:nvSpPr>
            <p:cNvPr id="34834" name="直接连接符 108564"/>
            <p:cNvSpPr/>
            <p:nvPr/>
          </p:nvSpPr>
          <p:spPr>
            <a:xfrm>
              <a:off x="748" y="1616"/>
              <a:ext cx="272" cy="0"/>
            </a:xfrm>
            <a:prstGeom prst="line">
              <a:avLst/>
            </a:prstGeom>
            <a:ln w="19050" cap="flat" cmpd="sng">
              <a:solidFill>
                <a:schemeClr val="tx1"/>
              </a:solidFill>
              <a:prstDash val="solid"/>
              <a:round/>
              <a:headEnd type="none" w="med" len="med"/>
              <a:tailEnd type="triangle" w="med" len="med"/>
            </a:ln>
          </p:spPr>
        </p:sp>
        <p:sp>
          <p:nvSpPr>
            <p:cNvPr id="34835" name="直接连接符 108566"/>
            <p:cNvSpPr/>
            <p:nvPr/>
          </p:nvSpPr>
          <p:spPr>
            <a:xfrm>
              <a:off x="748" y="981"/>
              <a:ext cx="4219" cy="0"/>
            </a:xfrm>
            <a:prstGeom prst="line">
              <a:avLst/>
            </a:prstGeom>
            <a:ln w="15875" cap="flat" cmpd="sng">
              <a:solidFill>
                <a:schemeClr val="tx1"/>
              </a:solidFill>
              <a:prstDash val="solid"/>
              <a:round/>
              <a:headEnd type="none" w="med" len="med"/>
              <a:tailEnd type="none" w="med" len="med"/>
            </a:ln>
          </p:spPr>
        </p:sp>
        <p:sp>
          <p:nvSpPr>
            <p:cNvPr id="34836" name="直接连接符 108568"/>
            <p:cNvSpPr/>
            <p:nvPr/>
          </p:nvSpPr>
          <p:spPr>
            <a:xfrm>
              <a:off x="2563" y="981"/>
              <a:ext cx="0" cy="453"/>
            </a:xfrm>
            <a:prstGeom prst="line">
              <a:avLst/>
            </a:prstGeom>
            <a:ln w="15875" cap="flat" cmpd="sng">
              <a:solidFill>
                <a:schemeClr val="tx1"/>
              </a:solidFill>
              <a:prstDash val="solid"/>
              <a:round/>
              <a:headEnd type="none" w="med" len="med"/>
              <a:tailEnd type="triangle" w="med" len="med"/>
            </a:ln>
          </p:spPr>
        </p:sp>
        <p:sp>
          <p:nvSpPr>
            <p:cNvPr id="34837" name="直接连接符 108569"/>
            <p:cNvSpPr/>
            <p:nvPr/>
          </p:nvSpPr>
          <p:spPr>
            <a:xfrm>
              <a:off x="3787" y="981"/>
              <a:ext cx="0" cy="453"/>
            </a:xfrm>
            <a:prstGeom prst="line">
              <a:avLst/>
            </a:prstGeom>
            <a:ln w="15875" cap="flat" cmpd="sng">
              <a:solidFill>
                <a:schemeClr val="tx1"/>
              </a:solidFill>
              <a:prstDash val="solid"/>
              <a:round/>
              <a:headEnd type="none" w="med" len="med"/>
              <a:tailEnd type="triangle" w="med" len="med"/>
            </a:ln>
          </p:spPr>
        </p:sp>
        <p:sp>
          <p:nvSpPr>
            <p:cNvPr id="34838" name="直接连接符 108570"/>
            <p:cNvSpPr/>
            <p:nvPr/>
          </p:nvSpPr>
          <p:spPr>
            <a:xfrm>
              <a:off x="4967" y="981"/>
              <a:ext cx="0" cy="453"/>
            </a:xfrm>
            <a:prstGeom prst="line">
              <a:avLst/>
            </a:prstGeom>
            <a:ln w="15875" cap="flat" cmpd="sng">
              <a:solidFill>
                <a:schemeClr val="tx1"/>
              </a:solidFill>
              <a:prstDash val="solid"/>
              <a:round/>
              <a:headEnd type="none" w="med" len="med"/>
              <a:tailEnd type="none" w="med" len="med"/>
            </a:ln>
          </p:spPr>
        </p:sp>
        <p:sp>
          <p:nvSpPr>
            <p:cNvPr id="34839" name="文本框 108571"/>
            <p:cNvSpPr txBox="1"/>
            <p:nvPr/>
          </p:nvSpPr>
          <p:spPr>
            <a:xfrm>
              <a:off x="391" y="1687"/>
              <a:ext cx="680" cy="353"/>
            </a:xfrm>
            <a:prstGeom prst="rect">
              <a:avLst/>
            </a:prstGeom>
            <a:noFill/>
            <a:ln w="9525">
              <a:noFill/>
            </a:ln>
          </p:spPr>
          <p:txBody>
            <a:bodyPr anchor="t" anchorCtr="0">
              <a:spAutoFit/>
            </a:bodyPr>
            <a:p>
              <a:pPr algn="ctr">
                <a:spcBef>
                  <a:spcPct val="50000"/>
                </a:spcBef>
              </a:pPr>
              <a:r>
                <a:rPr lang="en-US" altLang="zh-CN" sz="2000" b="1" i="1">
                  <a:latin typeface="Times New Roman" panose="02020603050405020304" pitchFamily="18" charset="0"/>
                  <a:ea typeface="宋体" panose="02010600030101010101" pitchFamily="2" charset="-122"/>
                </a:rPr>
                <a:t>u</a:t>
              </a:r>
              <a:r>
                <a:rPr lang="en-US" altLang="zh-CN" sz="2000" b="1">
                  <a:latin typeface="Arial" panose="020B0604020202020204" pitchFamily="34" charset="0"/>
                  <a:ea typeface="宋体" panose="02010600030101010101" pitchFamily="2" charset="-122"/>
                </a:rPr>
                <a:t>(</a:t>
              </a:r>
              <a:r>
                <a:rPr lang="en-US" altLang="zh-CN" sz="2000" b="1" i="1">
                  <a:latin typeface="Times New Roman" panose="02020603050405020304" pitchFamily="18" charset="0"/>
                  <a:ea typeface="宋体" panose="02010600030101010101" pitchFamily="2" charset="-122"/>
                </a:rPr>
                <a:t>x</a:t>
              </a:r>
              <a:r>
                <a:rPr lang="en-US" altLang="zh-CN" sz="2000" b="1">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p:txBody>
        </p:sp>
        <p:sp>
          <p:nvSpPr>
            <p:cNvPr id="34840" name="文本框 108573"/>
            <p:cNvSpPr txBox="1"/>
            <p:nvPr/>
          </p:nvSpPr>
          <p:spPr>
            <a:xfrm>
              <a:off x="975" y="1434"/>
              <a:ext cx="408" cy="326"/>
            </a:xfrm>
            <a:prstGeom prst="rect">
              <a:avLst/>
            </a:prstGeom>
            <a:noFill/>
            <a:ln w="9525">
              <a:noFill/>
            </a:ln>
          </p:spPr>
          <p:txBody>
            <a:bodyPr anchor="t" anchorCtr="0">
              <a:spAutoFit/>
            </a:bodyPr>
            <a:p>
              <a:pPr algn="ctr">
                <a:spcBef>
                  <a:spcPct val="50000"/>
                </a:spcBef>
              </a:pPr>
              <a:r>
                <a:rPr lang="en-US" altLang="zh-CN" b="1" i="1">
                  <a:latin typeface="Times New Roman" panose="02020603050405020304" pitchFamily="18" charset="0"/>
                  <a:ea typeface="宋体" panose="02010600030101010101" pitchFamily="2" charset="-122"/>
                </a:rPr>
                <a:t>D</a:t>
              </a:r>
              <a:r>
                <a:rPr lang="en-US" altLang="zh-CN" b="1" baseline="-25000">
                  <a:latin typeface="Times New Roman" panose="02020603050405020304" pitchFamily="18" charset="0"/>
                  <a:ea typeface="宋体" panose="02010600030101010101" pitchFamily="2" charset="-122"/>
                </a:rPr>
                <a:t>0</a:t>
              </a:r>
              <a:endParaRPr lang="en-US" altLang="zh-CN" b="1" baseline="-25000" dirty="0">
                <a:latin typeface="Times New Roman" panose="02020603050405020304" pitchFamily="18" charset="0"/>
                <a:ea typeface="宋体" panose="02010600030101010101" pitchFamily="2" charset="-122"/>
              </a:endParaRPr>
            </a:p>
          </p:txBody>
        </p:sp>
        <p:sp>
          <p:nvSpPr>
            <p:cNvPr id="34841" name="文本框 108574"/>
            <p:cNvSpPr txBox="1"/>
            <p:nvPr/>
          </p:nvSpPr>
          <p:spPr>
            <a:xfrm>
              <a:off x="1701" y="1434"/>
              <a:ext cx="408" cy="326"/>
            </a:xfrm>
            <a:prstGeom prst="rect">
              <a:avLst/>
            </a:prstGeom>
            <a:noFill/>
            <a:ln w="9525">
              <a:noFill/>
            </a:ln>
          </p:spPr>
          <p:txBody>
            <a:bodyPr anchor="t" anchorCtr="0">
              <a:spAutoFit/>
            </a:bodyPr>
            <a:p>
              <a:pPr algn="ctr">
                <a:spcBef>
                  <a:spcPct val="50000"/>
                </a:spcBef>
              </a:pPr>
              <a:r>
                <a:rPr lang="en-US" altLang="zh-CN" b="1" i="1">
                  <a:latin typeface="Times New Roman" panose="02020603050405020304" pitchFamily="18" charset="0"/>
                  <a:ea typeface="宋体" panose="02010600030101010101" pitchFamily="2" charset="-122"/>
                </a:rPr>
                <a:t>D</a:t>
              </a:r>
              <a:r>
                <a:rPr lang="en-US" altLang="zh-CN" b="1" baseline="-25000">
                  <a:latin typeface="Times New Roman" panose="02020603050405020304" pitchFamily="18" charset="0"/>
                  <a:ea typeface="宋体" panose="02010600030101010101" pitchFamily="2" charset="-122"/>
                </a:rPr>
                <a:t>1</a:t>
              </a:r>
              <a:endParaRPr lang="zh-CN" altLang="en-US" b="1" baseline="-25000" dirty="0">
                <a:latin typeface="Times New Roman" panose="02020603050405020304" pitchFamily="18" charset="0"/>
                <a:ea typeface="宋体" panose="02010600030101010101" pitchFamily="2" charset="-122"/>
              </a:endParaRPr>
            </a:p>
          </p:txBody>
        </p:sp>
        <p:sp>
          <p:nvSpPr>
            <p:cNvPr id="34842" name="文本框 108575"/>
            <p:cNvSpPr txBox="1"/>
            <p:nvPr/>
          </p:nvSpPr>
          <p:spPr>
            <a:xfrm>
              <a:off x="2971" y="1434"/>
              <a:ext cx="408" cy="326"/>
            </a:xfrm>
            <a:prstGeom prst="rect">
              <a:avLst/>
            </a:prstGeom>
            <a:noFill/>
            <a:ln w="9525">
              <a:noFill/>
            </a:ln>
          </p:spPr>
          <p:txBody>
            <a:bodyPr anchor="t" anchorCtr="0">
              <a:spAutoFit/>
            </a:bodyPr>
            <a:p>
              <a:pPr algn="ctr">
                <a:spcBef>
                  <a:spcPct val="50000"/>
                </a:spcBef>
              </a:pPr>
              <a:r>
                <a:rPr lang="en-US" altLang="zh-CN" b="1" i="1">
                  <a:latin typeface="Times New Roman" panose="02020603050405020304" pitchFamily="18" charset="0"/>
                  <a:ea typeface="宋体" panose="02010600030101010101" pitchFamily="2" charset="-122"/>
                </a:rPr>
                <a:t>D</a:t>
              </a:r>
              <a:r>
                <a:rPr lang="en-US" altLang="zh-CN" b="1" baseline="-25000">
                  <a:latin typeface="Times New Roman" panose="02020603050405020304" pitchFamily="18" charset="0"/>
                  <a:ea typeface="宋体" panose="02010600030101010101" pitchFamily="2" charset="-122"/>
                </a:rPr>
                <a:t>2</a:t>
              </a:r>
              <a:endParaRPr lang="zh-CN" altLang="en-US" b="1" baseline="-25000" dirty="0">
                <a:latin typeface="Times New Roman" panose="02020603050405020304" pitchFamily="18" charset="0"/>
                <a:ea typeface="宋体" panose="02010600030101010101" pitchFamily="2" charset="-122"/>
              </a:endParaRPr>
            </a:p>
          </p:txBody>
        </p:sp>
        <p:sp>
          <p:nvSpPr>
            <p:cNvPr id="34843" name="文本框 108576"/>
            <p:cNvSpPr txBox="1"/>
            <p:nvPr/>
          </p:nvSpPr>
          <p:spPr>
            <a:xfrm>
              <a:off x="4105" y="1434"/>
              <a:ext cx="408" cy="326"/>
            </a:xfrm>
            <a:prstGeom prst="rect">
              <a:avLst/>
            </a:prstGeom>
            <a:noFill/>
            <a:ln w="9525">
              <a:noFill/>
            </a:ln>
          </p:spPr>
          <p:txBody>
            <a:bodyPr anchor="t" anchorCtr="0">
              <a:spAutoFit/>
            </a:bodyPr>
            <a:p>
              <a:pPr algn="ctr">
                <a:spcBef>
                  <a:spcPct val="50000"/>
                </a:spcBef>
              </a:pPr>
              <a:r>
                <a:rPr lang="en-US" altLang="zh-CN" b="1" i="1">
                  <a:latin typeface="Times New Roman" panose="02020603050405020304" pitchFamily="18" charset="0"/>
                  <a:ea typeface="宋体" panose="02010600030101010101" pitchFamily="2" charset="-122"/>
                </a:rPr>
                <a:t>D</a:t>
              </a:r>
              <a:r>
                <a:rPr lang="en-US" altLang="zh-CN" b="1" baseline="-25000">
                  <a:latin typeface="Times New Roman" panose="02020603050405020304" pitchFamily="18" charset="0"/>
                  <a:ea typeface="宋体" panose="02010600030101010101" pitchFamily="2" charset="-122"/>
                </a:rPr>
                <a:t>3</a:t>
              </a:r>
              <a:endParaRPr lang="zh-CN" altLang="en-US" b="1" baseline="-25000" dirty="0">
                <a:latin typeface="Times New Roman" panose="02020603050405020304" pitchFamily="18" charset="0"/>
                <a:ea typeface="宋体" panose="02010600030101010101" pitchFamily="2" charset="-122"/>
              </a:endParaRPr>
            </a:p>
          </p:txBody>
        </p:sp>
        <p:sp>
          <p:nvSpPr>
            <p:cNvPr id="34844" name="椭圆 108582"/>
            <p:cNvSpPr/>
            <p:nvPr/>
          </p:nvSpPr>
          <p:spPr>
            <a:xfrm>
              <a:off x="3652" y="1434"/>
              <a:ext cx="272" cy="317"/>
            </a:xfrm>
            <a:prstGeom prst="ellipse">
              <a:avLst/>
            </a:prstGeom>
            <a:solidFill>
              <a:schemeClr val="accent1"/>
            </a:solidFill>
            <a:ln w="9525" cap="flat" cmpd="sng">
              <a:solidFill>
                <a:schemeClr val="tx1"/>
              </a:solidFill>
              <a:prstDash val="dash"/>
              <a:round/>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34845" name="文本框 108583"/>
            <p:cNvSpPr txBox="1"/>
            <p:nvPr/>
          </p:nvSpPr>
          <p:spPr>
            <a:xfrm>
              <a:off x="3652" y="1434"/>
              <a:ext cx="272" cy="408"/>
            </a:xfrm>
            <a:prstGeom prst="rect">
              <a:avLst/>
            </a:prstGeom>
            <a:noFill/>
            <a:ln w="9525">
              <a:noFill/>
            </a:ln>
          </p:spPr>
          <p:txBody>
            <a:bodyPr anchor="t" anchorCtr="0">
              <a:spAutoFit/>
            </a:bodyPr>
            <a:p>
              <a:pPr algn="ctr">
                <a:spcBef>
                  <a:spcPct val="50000"/>
                </a:spcBef>
              </a:pPr>
              <a:r>
                <a:rPr lang="en-US" altLang="zh-CN" sz="2400">
                  <a:latin typeface="Arial" panose="020B0604020202020204" pitchFamily="34" charset="0"/>
                  <a:ea typeface="宋体" panose="02010600030101010101" pitchFamily="2" charset="-122"/>
                </a:rPr>
                <a:t>+</a:t>
              </a:r>
              <a:endParaRPr lang="en-US" altLang="zh-CN" sz="2400">
                <a:latin typeface="Arial" panose="020B0604020202020204" pitchFamily="34" charset="0"/>
                <a:ea typeface="宋体" panose="02010600030101010101" pitchFamily="2" charset="-122"/>
              </a:endParaRPr>
            </a:p>
          </p:txBody>
        </p:sp>
        <p:sp>
          <p:nvSpPr>
            <p:cNvPr id="34846" name="直接连接符 108584"/>
            <p:cNvSpPr/>
            <p:nvPr/>
          </p:nvSpPr>
          <p:spPr>
            <a:xfrm>
              <a:off x="748" y="981"/>
              <a:ext cx="0" cy="635"/>
            </a:xfrm>
            <a:prstGeom prst="line">
              <a:avLst/>
            </a:prstGeom>
            <a:ln w="15875" cap="flat" cmpd="sng">
              <a:solidFill>
                <a:schemeClr val="tx1"/>
              </a:solidFill>
              <a:prstDash val="solid"/>
              <a:round/>
              <a:headEnd type="none" w="med" len="med"/>
              <a:tailEnd type="none" w="med" len="med"/>
            </a:ln>
          </p:spPr>
        </p:sp>
        <p:sp>
          <p:nvSpPr>
            <p:cNvPr id="34848" name="矩形 108586"/>
            <p:cNvSpPr/>
            <p:nvPr/>
          </p:nvSpPr>
          <p:spPr>
            <a:xfrm>
              <a:off x="2270" y="1829"/>
              <a:ext cx="1429" cy="353"/>
            </a:xfrm>
            <a:prstGeom prst="rect">
              <a:avLst/>
            </a:prstGeom>
            <a:noFill/>
            <a:ln w="9525">
              <a:noFill/>
            </a:ln>
          </p:spPr>
          <p:txBody>
            <a:bodyPr wrap="square" anchor="t" anchorCtr="0">
              <a:spAutoFit/>
            </a:bodyPr>
            <a:p>
              <a:pPr algn="ctr"/>
              <a:r>
                <a:rPr lang="en-US" altLang="zh-CN" sz="2000" b="1" i="1" err="1">
                  <a:latin typeface="Times New Roman" panose="02020603050405020304" pitchFamily="18" charset="0"/>
                  <a:ea typeface="宋体" panose="02010600030101010101" pitchFamily="2" charset="-122"/>
                </a:rPr>
                <a:t>g</a:t>
              </a:r>
              <a:r>
                <a:rPr lang="en-US" altLang="zh-CN" sz="2000" b="1" err="1">
                  <a:latin typeface="Times New Roman" panose="02020603050405020304" pitchFamily="18" charset="0"/>
                  <a:ea typeface="宋体" panose="02010600030101010101" pitchFamily="2" charset="-122"/>
                </a:rPr>
                <a:t>(</a:t>
              </a:r>
              <a:r>
                <a:rPr lang="en-US" altLang="zh-CN" sz="2000" b="1" i="1" err="1">
                  <a:latin typeface="Times New Roman" panose="02020603050405020304" pitchFamily="18" charset="0"/>
                  <a:ea typeface="宋体" panose="02010600030101010101" pitchFamily="2" charset="-122"/>
                </a:rPr>
                <a:t>x</a:t>
              </a:r>
              <a:r>
                <a:rPr lang="en-US" altLang="zh-CN" sz="2000" b="1">
                  <a:latin typeface="Times New Roman" panose="02020603050405020304" pitchFamily="18" charset="0"/>
                  <a:ea typeface="宋体" panose="02010600030101010101" pitchFamily="2" charset="-122"/>
                </a:rPr>
                <a:t>)=1+</a:t>
              </a:r>
              <a:r>
                <a:rPr lang="en-US" altLang="zh-CN" sz="2000" b="1" i="1">
                  <a:latin typeface="Times New Roman" panose="02020603050405020304" pitchFamily="18" charset="0"/>
                  <a:ea typeface="宋体" panose="02010600030101010101" pitchFamily="2" charset="-122"/>
                </a:rPr>
                <a:t>x</a:t>
              </a:r>
              <a:r>
                <a:rPr lang="en-US" altLang="zh-CN" sz="2000" b="1" baseline="30000">
                  <a:latin typeface="Times New Roman" panose="02020603050405020304" pitchFamily="18" charset="0"/>
                  <a:ea typeface="宋体" panose="02010600030101010101" pitchFamily="2" charset="-122"/>
                </a:rPr>
                <a:t>2</a:t>
              </a:r>
              <a:r>
                <a:rPr lang="en-US" altLang="zh-CN" sz="2000" b="1">
                  <a:latin typeface="Times New Roman" panose="02020603050405020304" pitchFamily="18" charset="0"/>
                  <a:ea typeface="宋体" panose="02010600030101010101" pitchFamily="2" charset="-122"/>
                </a:rPr>
                <a:t>+</a:t>
              </a:r>
              <a:r>
                <a:rPr lang="en-US" altLang="zh-CN" sz="2000" b="1" i="1">
                  <a:latin typeface="Times New Roman" panose="02020603050405020304" pitchFamily="18" charset="0"/>
                  <a:ea typeface="宋体" panose="02010600030101010101" pitchFamily="2" charset="-122"/>
                </a:rPr>
                <a:t>x</a:t>
              </a:r>
              <a:r>
                <a:rPr lang="en-US" altLang="zh-CN" sz="2000" b="1" baseline="30000">
                  <a:latin typeface="Times New Roman" panose="02020603050405020304" pitchFamily="18" charset="0"/>
                  <a:ea typeface="宋体" panose="02010600030101010101" pitchFamily="2" charset="-122"/>
                </a:rPr>
                <a:t>3</a:t>
              </a:r>
              <a:r>
                <a:rPr lang="en-US" altLang="zh-CN" sz="2000" b="1">
                  <a:latin typeface="Times New Roman" panose="02020603050405020304" pitchFamily="18" charset="0"/>
                  <a:ea typeface="宋体" panose="02010600030101010101" pitchFamily="2" charset="-122"/>
                </a:rPr>
                <a:t>+</a:t>
              </a:r>
              <a:r>
                <a:rPr lang="en-US" altLang="zh-CN" sz="2000" b="1" i="1">
                  <a:latin typeface="Times New Roman" panose="02020603050405020304" pitchFamily="18" charset="0"/>
                  <a:ea typeface="宋体" panose="02010600030101010101" pitchFamily="2" charset="-122"/>
                </a:rPr>
                <a:t>x</a:t>
              </a:r>
              <a:r>
                <a:rPr lang="en-US" altLang="zh-CN" sz="2000" b="1" baseline="30000">
                  <a:latin typeface="Times New Roman" panose="02020603050405020304" pitchFamily="18" charset="0"/>
                  <a:ea typeface="宋体" panose="02010600030101010101" pitchFamily="2" charset="-122"/>
                </a:rPr>
                <a:t>4</a:t>
              </a:r>
              <a:endParaRPr lang="en-US" altLang="zh-CN" sz="2000" b="1" baseline="30000" dirty="0">
                <a:latin typeface="Times New Roman" panose="02020603050405020304" pitchFamily="18" charset="0"/>
                <a:ea typeface="宋体" panose="02010600030101010101" pitchFamily="2" charset="-122"/>
              </a:endParaRPr>
            </a:p>
          </p:txBody>
        </p:sp>
      </p:grpSp>
      <p:grpSp>
        <p:nvGrpSpPr>
          <p:cNvPr id="60458" name="组合 60457"/>
          <p:cNvGrpSpPr/>
          <p:nvPr/>
        </p:nvGrpSpPr>
        <p:grpSpPr>
          <a:xfrm>
            <a:off x="1752600" y="2513330"/>
            <a:ext cx="5886450" cy="3913188"/>
            <a:chOff x="1104" y="1488"/>
            <a:chExt cx="3708" cy="2465"/>
          </a:xfrm>
        </p:grpSpPr>
        <p:graphicFrame>
          <p:nvGraphicFramePr>
            <p:cNvPr id="60459" name="对象 60458"/>
            <p:cNvGraphicFramePr/>
            <p:nvPr/>
          </p:nvGraphicFramePr>
          <p:xfrm>
            <a:off x="2688" y="1488"/>
            <a:ext cx="955" cy="208"/>
          </p:xfrm>
          <a:graphic>
            <a:graphicData uri="http://schemas.openxmlformats.org/presentationml/2006/ole">
              <mc:AlternateContent xmlns:mc="http://schemas.openxmlformats.org/markup-compatibility/2006">
                <mc:Choice xmlns:v="urn:schemas-microsoft-com:vml" Requires="v">
                  <p:oleObj spid="_x0000_s3753" name="" r:id="rId1" imgW="1040765" imgH="228600" progId="Equation.3">
                    <p:embed/>
                  </p:oleObj>
                </mc:Choice>
                <mc:Fallback>
                  <p:oleObj name="" r:id="rId1" imgW="1040765" imgH="228600" progId="Equation.3">
                    <p:embed/>
                    <p:pic>
                      <p:nvPicPr>
                        <p:cNvPr id="0" name="图片 3752"/>
                        <p:cNvPicPr/>
                        <p:nvPr/>
                      </p:nvPicPr>
                      <p:blipFill>
                        <a:blip r:embed="rId2"/>
                        <a:stretch>
                          <a:fillRect/>
                        </a:stretch>
                      </p:blipFill>
                      <p:spPr>
                        <a:xfrm>
                          <a:off x="2688" y="1488"/>
                          <a:ext cx="955" cy="208"/>
                        </a:xfrm>
                        <a:prstGeom prst="rect">
                          <a:avLst/>
                        </a:prstGeom>
                        <a:noFill/>
                        <a:ln w="38100">
                          <a:noFill/>
                          <a:miter/>
                        </a:ln>
                      </p:spPr>
                    </p:pic>
                  </p:oleObj>
                </mc:Fallback>
              </mc:AlternateContent>
            </a:graphicData>
          </a:graphic>
        </p:graphicFrame>
        <p:graphicFrame>
          <p:nvGraphicFramePr>
            <p:cNvPr id="60460" name="对象 60459"/>
            <p:cNvGraphicFramePr/>
            <p:nvPr/>
          </p:nvGraphicFramePr>
          <p:xfrm>
            <a:off x="2688" y="1728"/>
            <a:ext cx="960" cy="191"/>
          </p:xfrm>
          <a:graphic>
            <a:graphicData uri="http://schemas.openxmlformats.org/presentationml/2006/ole">
              <mc:AlternateContent xmlns:mc="http://schemas.openxmlformats.org/markup-compatibility/2006">
                <mc:Choice xmlns:v="urn:schemas-microsoft-com:vml" Requires="v">
                  <p:oleObj spid="_x0000_s3756" name="" r:id="rId3" imgW="1143000" imgH="228600" progId="Equation.3">
                    <p:embed/>
                  </p:oleObj>
                </mc:Choice>
                <mc:Fallback>
                  <p:oleObj name="" r:id="rId3" imgW="1143000" imgH="228600" progId="Equation.3">
                    <p:embed/>
                    <p:pic>
                      <p:nvPicPr>
                        <p:cNvPr id="0" name="图片 3755"/>
                        <p:cNvPicPr/>
                        <p:nvPr/>
                      </p:nvPicPr>
                      <p:blipFill>
                        <a:blip r:embed="rId4"/>
                        <a:stretch>
                          <a:fillRect/>
                        </a:stretch>
                      </p:blipFill>
                      <p:spPr>
                        <a:xfrm>
                          <a:off x="2688" y="1728"/>
                          <a:ext cx="960" cy="191"/>
                        </a:xfrm>
                        <a:prstGeom prst="rect">
                          <a:avLst/>
                        </a:prstGeom>
                        <a:noFill/>
                        <a:ln w="38100">
                          <a:noFill/>
                          <a:miter/>
                        </a:ln>
                      </p:spPr>
                    </p:pic>
                  </p:oleObj>
                </mc:Fallback>
              </mc:AlternateContent>
            </a:graphicData>
          </a:graphic>
        </p:graphicFrame>
        <p:graphicFrame>
          <p:nvGraphicFramePr>
            <p:cNvPr id="60461" name="对象 60460"/>
            <p:cNvGraphicFramePr/>
            <p:nvPr/>
          </p:nvGraphicFramePr>
          <p:xfrm>
            <a:off x="1104" y="1728"/>
            <a:ext cx="875" cy="181"/>
          </p:xfrm>
          <a:graphic>
            <a:graphicData uri="http://schemas.openxmlformats.org/presentationml/2006/ole">
              <mc:AlternateContent xmlns:mc="http://schemas.openxmlformats.org/markup-compatibility/2006">
                <mc:Choice xmlns:v="urn:schemas-microsoft-com:vml" Requires="v">
                  <p:oleObj spid="_x0000_s3755" name="" r:id="rId5" imgW="1040130" imgH="215900" progId="Equation.3">
                    <p:embed/>
                  </p:oleObj>
                </mc:Choice>
                <mc:Fallback>
                  <p:oleObj name="" r:id="rId5" imgW="1040130" imgH="215900" progId="Equation.3">
                    <p:embed/>
                    <p:pic>
                      <p:nvPicPr>
                        <p:cNvPr id="0" name="图片 3754"/>
                        <p:cNvPicPr/>
                        <p:nvPr/>
                      </p:nvPicPr>
                      <p:blipFill>
                        <a:blip r:embed="rId6"/>
                        <a:stretch>
                          <a:fillRect/>
                        </a:stretch>
                      </p:blipFill>
                      <p:spPr>
                        <a:xfrm>
                          <a:off x="1104" y="1728"/>
                          <a:ext cx="875" cy="181"/>
                        </a:xfrm>
                        <a:prstGeom prst="rect">
                          <a:avLst/>
                        </a:prstGeom>
                        <a:noFill/>
                        <a:ln w="38100">
                          <a:noFill/>
                          <a:miter/>
                        </a:ln>
                      </p:spPr>
                    </p:pic>
                  </p:oleObj>
                </mc:Fallback>
              </mc:AlternateContent>
            </a:graphicData>
          </a:graphic>
        </p:graphicFrame>
        <p:graphicFrame>
          <p:nvGraphicFramePr>
            <p:cNvPr id="60462" name="对象 60461"/>
            <p:cNvGraphicFramePr/>
            <p:nvPr/>
          </p:nvGraphicFramePr>
          <p:xfrm>
            <a:off x="3984" y="1728"/>
            <a:ext cx="374" cy="149"/>
          </p:xfrm>
          <a:graphic>
            <a:graphicData uri="http://schemas.openxmlformats.org/presentationml/2006/ole">
              <mc:AlternateContent xmlns:mc="http://schemas.openxmlformats.org/markup-compatibility/2006">
                <mc:Choice xmlns:v="urn:schemas-microsoft-com:vml" Requires="v">
                  <p:oleObj spid="_x0000_s3761" name="" r:id="rId7" imgW="443865" imgH="177800" progId="Equation.3">
                    <p:embed/>
                  </p:oleObj>
                </mc:Choice>
                <mc:Fallback>
                  <p:oleObj name="" r:id="rId7" imgW="443865" imgH="177800" progId="Equation.3">
                    <p:embed/>
                    <p:pic>
                      <p:nvPicPr>
                        <p:cNvPr id="0" name="图片 3760"/>
                        <p:cNvPicPr/>
                        <p:nvPr/>
                      </p:nvPicPr>
                      <p:blipFill>
                        <a:blip r:embed="rId8"/>
                        <a:stretch>
                          <a:fillRect/>
                        </a:stretch>
                      </p:blipFill>
                      <p:spPr>
                        <a:xfrm>
                          <a:off x="3984" y="1728"/>
                          <a:ext cx="374" cy="149"/>
                        </a:xfrm>
                        <a:prstGeom prst="rect">
                          <a:avLst/>
                        </a:prstGeom>
                        <a:noFill/>
                        <a:ln w="38100">
                          <a:noFill/>
                          <a:miter/>
                        </a:ln>
                      </p:spPr>
                    </p:pic>
                  </p:oleObj>
                </mc:Fallback>
              </mc:AlternateContent>
            </a:graphicData>
          </a:graphic>
        </p:graphicFrame>
        <p:graphicFrame>
          <p:nvGraphicFramePr>
            <p:cNvPr id="60463" name="对象 60462"/>
            <p:cNvGraphicFramePr/>
            <p:nvPr/>
          </p:nvGraphicFramePr>
          <p:xfrm>
            <a:off x="1200" y="1968"/>
            <a:ext cx="641" cy="181"/>
          </p:xfrm>
          <a:graphic>
            <a:graphicData uri="http://schemas.openxmlformats.org/presentationml/2006/ole">
              <mc:AlternateContent xmlns:mc="http://schemas.openxmlformats.org/markup-compatibility/2006">
                <mc:Choice xmlns:v="urn:schemas-microsoft-com:vml" Requires="v">
                  <p:oleObj spid="_x0000_s3766" name="" r:id="rId9" imgW="760730" imgH="215900" progId="Equation.3">
                    <p:embed/>
                  </p:oleObj>
                </mc:Choice>
                <mc:Fallback>
                  <p:oleObj name="" r:id="rId9" imgW="760730" imgH="215900" progId="Equation.3">
                    <p:embed/>
                    <p:pic>
                      <p:nvPicPr>
                        <p:cNvPr id="0" name="图片 3765"/>
                        <p:cNvPicPr/>
                        <p:nvPr/>
                      </p:nvPicPr>
                      <p:blipFill>
                        <a:blip r:embed="rId10"/>
                        <a:stretch>
                          <a:fillRect/>
                        </a:stretch>
                      </p:blipFill>
                      <p:spPr>
                        <a:xfrm>
                          <a:off x="1200" y="1968"/>
                          <a:ext cx="641" cy="181"/>
                        </a:xfrm>
                        <a:prstGeom prst="rect">
                          <a:avLst/>
                        </a:prstGeom>
                        <a:noFill/>
                        <a:ln w="38100">
                          <a:noFill/>
                          <a:miter/>
                        </a:ln>
                      </p:spPr>
                    </p:pic>
                  </p:oleObj>
                </mc:Fallback>
              </mc:AlternateContent>
            </a:graphicData>
          </a:graphic>
        </p:graphicFrame>
        <p:graphicFrame>
          <p:nvGraphicFramePr>
            <p:cNvPr id="60464" name="对象 60463"/>
            <p:cNvGraphicFramePr/>
            <p:nvPr/>
          </p:nvGraphicFramePr>
          <p:xfrm>
            <a:off x="1200" y="2160"/>
            <a:ext cx="672" cy="191"/>
          </p:xfrm>
          <a:graphic>
            <a:graphicData uri="http://schemas.openxmlformats.org/presentationml/2006/ole">
              <mc:AlternateContent xmlns:mc="http://schemas.openxmlformats.org/markup-compatibility/2006">
                <mc:Choice xmlns:v="urn:schemas-microsoft-com:vml" Requires="v">
                  <p:oleObj spid="_x0000_s3760" name="" r:id="rId11" imgW="571500" imgH="228600" progId="Equation.3">
                    <p:embed/>
                  </p:oleObj>
                </mc:Choice>
                <mc:Fallback>
                  <p:oleObj name="" r:id="rId11" imgW="571500" imgH="228600" progId="Equation.3">
                    <p:embed/>
                    <p:pic>
                      <p:nvPicPr>
                        <p:cNvPr id="0" name="图片 3759"/>
                        <p:cNvPicPr/>
                        <p:nvPr/>
                      </p:nvPicPr>
                      <p:blipFill>
                        <a:blip r:embed="rId12"/>
                        <a:stretch>
                          <a:fillRect/>
                        </a:stretch>
                      </p:blipFill>
                      <p:spPr>
                        <a:xfrm>
                          <a:off x="1200" y="2160"/>
                          <a:ext cx="672" cy="191"/>
                        </a:xfrm>
                        <a:prstGeom prst="rect">
                          <a:avLst/>
                        </a:prstGeom>
                        <a:noFill/>
                        <a:ln w="38100">
                          <a:noFill/>
                          <a:miter/>
                        </a:ln>
                      </p:spPr>
                    </p:pic>
                  </p:oleObj>
                </mc:Fallback>
              </mc:AlternateContent>
            </a:graphicData>
          </a:graphic>
        </p:graphicFrame>
        <p:graphicFrame>
          <p:nvGraphicFramePr>
            <p:cNvPr id="60465" name="对象 60464"/>
            <p:cNvGraphicFramePr/>
            <p:nvPr/>
          </p:nvGraphicFramePr>
          <p:xfrm>
            <a:off x="1200" y="2352"/>
            <a:ext cx="672" cy="191"/>
          </p:xfrm>
          <a:graphic>
            <a:graphicData uri="http://schemas.openxmlformats.org/presentationml/2006/ole">
              <mc:AlternateContent xmlns:mc="http://schemas.openxmlformats.org/markup-compatibility/2006">
                <mc:Choice xmlns:v="urn:schemas-microsoft-com:vml" Requires="v">
                  <p:oleObj spid="_x0000_s3757" name="" r:id="rId13" imgW="622300" imgH="228600" progId="Equation.3">
                    <p:embed/>
                  </p:oleObj>
                </mc:Choice>
                <mc:Fallback>
                  <p:oleObj name="" r:id="rId13" imgW="622300" imgH="228600" progId="Equation.3">
                    <p:embed/>
                    <p:pic>
                      <p:nvPicPr>
                        <p:cNvPr id="0" name="图片 3756"/>
                        <p:cNvPicPr/>
                        <p:nvPr/>
                      </p:nvPicPr>
                      <p:blipFill>
                        <a:blip r:embed="rId14"/>
                        <a:stretch>
                          <a:fillRect/>
                        </a:stretch>
                      </p:blipFill>
                      <p:spPr>
                        <a:xfrm>
                          <a:off x="1200" y="2352"/>
                          <a:ext cx="672" cy="191"/>
                        </a:xfrm>
                        <a:prstGeom prst="rect">
                          <a:avLst/>
                        </a:prstGeom>
                        <a:noFill/>
                        <a:ln w="38100">
                          <a:noFill/>
                          <a:miter/>
                        </a:ln>
                      </p:spPr>
                    </p:pic>
                  </p:oleObj>
                </mc:Fallback>
              </mc:AlternateContent>
            </a:graphicData>
          </a:graphic>
        </p:graphicFrame>
        <p:graphicFrame>
          <p:nvGraphicFramePr>
            <p:cNvPr id="60466" name="对象 60465"/>
            <p:cNvGraphicFramePr/>
            <p:nvPr/>
          </p:nvGraphicFramePr>
          <p:xfrm>
            <a:off x="1200" y="2544"/>
            <a:ext cx="672" cy="191"/>
          </p:xfrm>
          <a:graphic>
            <a:graphicData uri="http://schemas.openxmlformats.org/presentationml/2006/ole">
              <mc:AlternateContent xmlns:mc="http://schemas.openxmlformats.org/markup-compatibility/2006">
                <mc:Choice xmlns:v="urn:schemas-microsoft-com:vml" Requires="v">
                  <p:oleObj spid="_x0000_s3771" name="" r:id="rId15" imgW="596900" imgH="228600" progId="Equation.3">
                    <p:embed/>
                  </p:oleObj>
                </mc:Choice>
                <mc:Fallback>
                  <p:oleObj name="" r:id="rId15" imgW="596900" imgH="228600" progId="Equation.3">
                    <p:embed/>
                    <p:pic>
                      <p:nvPicPr>
                        <p:cNvPr id="0" name="图片 3770"/>
                        <p:cNvPicPr/>
                        <p:nvPr/>
                      </p:nvPicPr>
                      <p:blipFill>
                        <a:blip r:embed="rId16"/>
                        <a:stretch>
                          <a:fillRect/>
                        </a:stretch>
                      </p:blipFill>
                      <p:spPr>
                        <a:xfrm>
                          <a:off x="1200" y="2544"/>
                          <a:ext cx="672" cy="191"/>
                        </a:xfrm>
                        <a:prstGeom prst="rect">
                          <a:avLst/>
                        </a:prstGeom>
                        <a:noFill/>
                        <a:ln w="38100">
                          <a:noFill/>
                          <a:miter/>
                        </a:ln>
                      </p:spPr>
                    </p:pic>
                  </p:oleObj>
                </mc:Fallback>
              </mc:AlternateContent>
            </a:graphicData>
          </a:graphic>
        </p:graphicFrame>
        <p:graphicFrame>
          <p:nvGraphicFramePr>
            <p:cNvPr id="60467" name="对象 60466"/>
            <p:cNvGraphicFramePr/>
            <p:nvPr/>
          </p:nvGraphicFramePr>
          <p:xfrm>
            <a:off x="1200" y="2736"/>
            <a:ext cx="672" cy="191"/>
          </p:xfrm>
          <a:graphic>
            <a:graphicData uri="http://schemas.openxmlformats.org/presentationml/2006/ole">
              <mc:AlternateContent xmlns:mc="http://schemas.openxmlformats.org/markup-compatibility/2006">
                <mc:Choice xmlns:v="urn:schemas-microsoft-com:vml" Requires="v">
                  <p:oleObj spid="_x0000_s3752" name="" r:id="rId17" imgW="622300" imgH="228600" progId="Equation.3">
                    <p:embed/>
                  </p:oleObj>
                </mc:Choice>
                <mc:Fallback>
                  <p:oleObj name="" r:id="rId17" imgW="622300" imgH="228600" progId="Equation.3">
                    <p:embed/>
                    <p:pic>
                      <p:nvPicPr>
                        <p:cNvPr id="0" name="图片 3751"/>
                        <p:cNvPicPr/>
                        <p:nvPr/>
                      </p:nvPicPr>
                      <p:blipFill>
                        <a:blip r:embed="rId18"/>
                        <a:stretch>
                          <a:fillRect/>
                        </a:stretch>
                      </p:blipFill>
                      <p:spPr>
                        <a:xfrm>
                          <a:off x="1200" y="2736"/>
                          <a:ext cx="672" cy="191"/>
                        </a:xfrm>
                        <a:prstGeom prst="rect">
                          <a:avLst/>
                        </a:prstGeom>
                        <a:noFill/>
                        <a:ln w="38100">
                          <a:noFill/>
                          <a:miter/>
                        </a:ln>
                      </p:spPr>
                    </p:pic>
                  </p:oleObj>
                </mc:Fallback>
              </mc:AlternateContent>
            </a:graphicData>
          </a:graphic>
        </p:graphicFrame>
        <p:graphicFrame>
          <p:nvGraphicFramePr>
            <p:cNvPr id="60468" name="对象 60467"/>
            <p:cNvGraphicFramePr/>
            <p:nvPr/>
          </p:nvGraphicFramePr>
          <p:xfrm>
            <a:off x="1200" y="2928"/>
            <a:ext cx="672" cy="191"/>
          </p:xfrm>
          <a:graphic>
            <a:graphicData uri="http://schemas.openxmlformats.org/presentationml/2006/ole">
              <mc:AlternateContent xmlns:mc="http://schemas.openxmlformats.org/markup-compatibility/2006">
                <mc:Choice xmlns:v="urn:schemas-microsoft-com:vml" Requires="v">
                  <p:oleObj spid="_x0000_s3775" name="" r:id="rId19" imgW="622300" imgH="228600" progId="Equation.3">
                    <p:embed/>
                  </p:oleObj>
                </mc:Choice>
                <mc:Fallback>
                  <p:oleObj name="" r:id="rId19" imgW="622300" imgH="228600" progId="Equation.3">
                    <p:embed/>
                    <p:pic>
                      <p:nvPicPr>
                        <p:cNvPr id="0" name="图片 3774"/>
                        <p:cNvPicPr/>
                        <p:nvPr/>
                      </p:nvPicPr>
                      <p:blipFill>
                        <a:blip r:embed="rId20"/>
                        <a:stretch>
                          <a:fillRect/>
                        </a:stretch>
                      </p:blipFill>
                      <p:spPr>
                        <a:xfrm>
                          <a:off x="1200" y="2928"/>
                          <a:ext cx="672" cy="191"/>
                        </a:xfrm>
                        <a:prstGeom prst="rect">
                          <a:avLst/>
                        </a:prstGeom>
                        <a:noFill/>
                        <a:ln w="38100">
                          <a:noFill/>
                          <a:miter/>
                        </a:ln>
                      </p:spPr>
                    </p:pic>
                  </p:oleObj>
                </mc:Fallback>
              </mc:AlternateContent>
            </a:graphicData>
          </a:graphic>
        </p:graphicFrame>
        <p:graphicFrame>
          <p:nvGraphicFramePr>
            <p:cNvPr id="60469" name="对象 60468"/>
            <p:cNvGraphicFramePr/>
            <p:nvPr/>
          </p:nvGraphicFramePr>
          <p:xfrm>
            <a:off x="1200" y="3120"/>
            <a:ext cx="672" cy="191"/>
          </p:xfrm>
          <a:graphic>
            <a:graphicData uri="http://schemas.openxmlformats.org/presentationml/2006/ole">
              <mc:AlternateContent xmlns:mc="http://schemas.openxmlformats.org/markup-compatibility/2006">
                <mc:Choice xmlns:v="urn:schemas-microsoft-com:vml" Requires="v">
                  <p:oleObj spid="_x0000_s3763" name="" r:id="rId21" imgW="609600" imgH="228600" progId="Equation.3">
                    <p:embed/>
                  </p:oleObj>
                </mc:Choice>
                <mc:Fallback>
                  <p:oleObj name="" r:id="rId21" imgW="609600" imgH="228600" progId="Equation.3">
                    <p:embed/>
                    <p:pic>
                      <p:nvPicPr>
                        <p:cNvPr id="0" name="图片 3762"/>
                        <p:cNvPicPr/>
                        <p:nvPr/>
                      </p:nvPicPr>
                      <p:blipFill>
                        <a:blip r:embed="rId22"/>
                        <a:stretch>
                          <a:fillRect/>
                        </a:stretch>
                      </p:blipFill>
                      <p:spPr>
                        <a:xfrm>
                          <a:off x="1200" y="3120"/>
                          <a:ext cx="672" cy="191"/>
                        </a:xfrm>
                        <a:prstGeom prst="rect">
                          <a:avLst/>
                        </a:prstGeom>
                        <a:noFill/>
                        <a:ln w="38100">
                          <a:noFill/>
                          <a:miter/>
                        </a:ln>
                      </p:spPr>
                    </p:pic>
                  </p:oleObj>
                </mc:Fallback>
              </mc:AlternateContent>
            </a:graphicData>
          </a:graphic>
        </p:graphicFrame>
        <p:graphicFrame>
          <p:nvGraphicFramePr>
            <p:cNvPr id="60470" name="对象 60469"/>
            <p:cNvGraphicFramePr/>
            <p:nvPr/>
          </p:nvGraphicFramePr>
          <p:xfrm>
            <a:off x="1200" y="3312"/>
            <a:ext cx="672" cy="191"/>
          </p:xfrm>
          <a:graphic>
            <a:graphicData uri="http://schemas.openxmlformats.org/presentationml/2006/ole">
              <mc:AlternateContent xmlns:mc="http://schemas.openxmlformats.org/markup-compatibility/2006">
                <mc:Choice xmlns:v="urn:schemas-microsoft-com:vml" Requires="v">
                  <p:oleObj spid="_x0000_s3758" name="" r:id="rId23" imgW="622300" imgH="228600" progId="Equation.3">
                    <p:embed/>
                  </p:oleObj>
                </mc:Choice>
                <mc:Fallback>
                  <p:oleObj name="" r:id="rId23" imgW="622300" imgH="228600" progId="Equation.3">
                    <p:embed/>
                    <p:pic>
                      <p:nvPicPr>
                        <p:cNvPr id="0" name="图片 3757"/>
                        <p:cNvPicPr/>
                        <p:nvPr/>
                      </p:nvPicPr>
                      <p:blipFill>
                        <a:blip r:embed="rId24"/>
                        <a:stretch>
                          <a:fillRect/>
                        </a:stretch>
                      </p:blipFill>
                      <p:spPr>
                        <a:xfrm>
                          <a:off x="1200" y="3312"/>
                          <a:ext cx="672" cy="191"/>
                        </a:xfrm>
                        <a:prstGeom prst="rect">
                          <a:avLst/>
                        </a:prstGeom>
                        <a:noFill/>
                        <a:ln w="38100">
                          <a:noFill/>
                          <a:miter/>
                        </a:ln>
                      </p:spPr>
                    </p:pic>
                  </p:oleObj>
                </mc:Fallback>
              </mc:AlternateContent>
            </a:graphicData>
          </a:graphic>
        </p:graphicFrame>
        <p:graphicFrame>
          <p:nvGraphicFramePr>
            <p:cNvPr id="60471" name="对象 60470"/>
            <p:cNvGraphicFramePr/>
            <p:nvPr/>
          </p:nvGraphicFramePr>
          <p:xfrm>
            <a:off x="2688" y="1968"/>
            <a:ext cx="1008" cy="181"/>
          </p:xfrm>
          <a:graphic>
            <a:graphicData uri="http://schemas.openxmlformats.org/presentationml/2006/ole">
              <mc:AlternateContent xmlns:mc="http://schemas.openxmlformats.org/markup-compatibility/2006">
                <mc:Choice xmlns:v="urn:schemas-microsoft-com:vml" Requires="v">
                  <p:oleObj spid="_x0000_s3759" name="" r:id="rId25" imgW="773430" imgH="215900" progId="Equation.3">
                    <p:embed/>
                  </p:oleObj>
                </mc:Choice>
                <mc:Fallback>
                  <p:oleObj name="" r:id="rId25" imgW="773430" imgH="215900" progId="Equation.3">
                    <p:embed/>
                    <p:pic>
                      <p:nvPicPr>
                        <p:cNvPr id="0" name="图片 3758"/>
                        <p:cNvPicPr/>
                        <p:nvPr/>
                      </p:nvPicPr>
                      <p:blipFill>
                        <a:blip r:embed="rId26"/>
                        <a:stretch>
                          <a:fillRect/>
                        </a:stretch>
                      </p:blipFill>
                      <p:spPr>
                        <a:xfrm>
                          <a:off x="2688" y="1968"/>
                          <a:ext cx="1008" cy="181"/>
                        </a:xfrm>
                        <a:prstGeom prst="rect">
                          <a:avLst/>
                        </a:prstGeom>
                        <a:noFill/>
                        <a:ln w="38100">
                          <a:noFill/>
                          <a:miter/>
                        </a:ln>
                      </p:spPr>
                    </p:pic>
                  </p:oleObj>
                </mc:Fallback>
              </mc:AlternateContent>
            </a:graphicData>
          </a:graphic>
        </p:graphicFrame>
        <p:graphicFrame>
          <p:nvGraphicFramePr>
            <p:cNvPr id="60472" name="对象 60471"/>
            <p:cNvGraphicFramePr/>
            <p:nvPr/>
          </p:nvGraphicFramePr>
          <p:xfrm>
            <a:off x="2688" y="2160"/>
            <a:ext cx="1008" cy="181"/>
          </p:xfrm>
          <a:graphic>
            <a:graphicData uri="http://schemas.openxmlformats.org/presentationml/2006/ole">
              <mc:AlternateContent xmlns:mc="http://schemas.openxmlformats.org/markup-compatibility/2006">
                <mc:Choice xmlns:v="urn:schemas-microsoft-com:vml" Requires="v">
                  <p:oleObj spid="_x0000_s3762" name="" r:id="rId27" imgW="748030" imgH="215900" progId="Equation.3">
                    <p:embed/>
                  </p:oleObj>
                </mc:Choice>
                <mc:Fallback>
                  <p:oleObj name="" r:id="rId27" imgW="748030" imgH="215900" progId="Equation.3">
                    <p:embed/>
                    <p:pic>
                      <p:nvPicPr>
                        <p:cNvPr id="0" name="图片 3761"/>
                        <p:cNvPicPr/>
                        <p:nvPr/>
                      </p:nvPicPr>
                      <p:blipFill>
                        <a:blip r:embed="rId28"/>
                        <a:stretch>
                          <a:fillRect/>
                        </a:stretch>
                      </p:blipFill>
                      <p:spPr>
                        <a:xfrm>
                          <a:off x="2688" y="2160"/>
                          <a:ext cx="1008" cy="181"/>
                        </a:xfrm>
                        <a:prstGeom prst="rect">
                          <a:avLst/>
                        </a:prstGeom>
                        <a:noFill/>
                        <a:ln w="38100">
                          <a:noFill/>
                          <a:miter/>
                        </a:ln>
                      </p:spPr>
                    </p:pic>
                  </p:oleObj>
                </mc:Fallback>
              </mc:AlternateContent>
            </a:graphicData>
          </a:graphic>
        </p:graphicFrame>
        <p:graphicFrame>
          <p:nvGraphicFramePr>
            <p:cNvPr id="60473" name="对象 60472"/>
            <p:cNvGraphicFramePr/>
            <p:nvPr/>
          </p:nvGraphicFramePr>
          <p:xfrm>
            <a:off x="2688" y="2352"/>
            <a:ext cx="1008" cy="181"/>
          </p:xfrm>
          <a:graphic>
            <a:graphicData uri="http://schemas.openxmlformats.org/presentationml/2006/ole">
              <mc:AlternateContent xmlns:mc="http://schemas.openxmlformats.org/markup-compatibility/2006">
                <mc:Choice xmlns:v="urn:schemas-microsoft-com:vml" Requires="v">
                  <p:oleObj spid="_x0000_s3764" name="" r:id="rId29" imgW="748030" imgH="215900" progId="Equation.3">
                    <p:embed/>
                  </p:oleObj>
                </mc:Choice>
                <mc:Fallback>
                  <p:oleObj name="" r:id="rId29" imgW="748030" imgH="215900" progId="Equation.3">
                    <p:embed/>
                    <p:pic>
                      <p:nvPicPr>
                        <p:cNvPr id="0" name="图片 3763"/>
                        <p:cNvPicPr/>
                        <p:nvPr/>
                      </p:nvPicPr>
                      <p:blipFill>
                        <a:blip r:embed="rId30"/>
                        <a:stretch>
                          <a:fillRect/>
                        </a:stretch>
                      </p:blipFill>
                      <p:spPr>
                        <a:xfrm>
                          <a:off x="2688" y="2352"/>
                          <a:ext cx="1008" cy="181"/>
                        </a:xfrm>
                        <a:prstGeom prst="rect">
                          <a:avLst/>
                        </a:prstGeom>
                        <a:noFill/>
                        <a:ln w="38100">
                          <a:noFill/>
                          <a:miter/>
                        </a:ln>
                      </p:spPr>
                    </p:pic>
                  </p:oleObj>
                </mc:Fallback>
              </mc:AlternateContent>
            </a:graphicData>
          </a:graphic>
        </p:graphicFrame>
        <p:graphicFrame>
          <p:nvGraphicFramePr>
            <p:cNvPr id="60474" name="对象 60473"/>
            <p:cNvGraphicFramePr/>
            <p:nvPr/>
          </p:nvGraphicFramePr>
          <p:xfrm>
            <a:off x="2688" y="2544"/>
            <a:ext cx="1008" cy="181"/>
          </p:xfrm>
          <a:graphic>
            <a:graphicData uri="http://schemas.openxmlformats.org/presentationml/2006/ole">
              <mc:AlternateContent xmlns:mc="http://schemas.openxmlformats.org/markup-compatibility/2006">
                <mc:Choice xmlns:v="urn:schemas-microsoft-com:vml" Requires="v">
                  <p:oleObj spid="_x0000_s3770" name="" r:id="rId31" imgW="723265" imgH="215900" progId="Equation.3">
                    <p:embed/>
                  </p:oleObj>
                </mc:Choice>
                <mc:Fallback>
                  <p:oleObj name="" r:id="rId31" imgW="723265" imgH="215900" progId="Equation.3">
                    <p:embed/>
                    <p:pic>
                      <p:nvPicPr>
                        <p:cNvPr id="0" name="图片 3769"/>
                        <p:cNvPicPr/>
                        <p:nvPr/>
                      </p:nvPicPr>
                      <p:blipFill>
                        <a:blip r:embed="rId32"/>
                        <a:stretch>
                          <a:fillRect/>
                        </a:stretch>
                      </p:blipFill>
                      <p:spPr>
                        <a:xfrm>
                          <a:off x="2688" y="2544"/>
                          <a:ext cx="1008" cy="181"/>
                        </a:xfrm>
                        <a:prstGeom prst="rect">
                          <a:avLst/>
                        </a:prstGeom>
                        <a:noFill/>
                        <a:ln w="38100">
                          <a:noFill/>
                          <a:miter/>
                        </a:ln>
                      </p:spPr>
                    </p:pic>
                  </p:oleObj>
                </mc:Fallback>
              </mc:AlternateContent>
            </a:graphicData>
          </a:graphic>
        </p:graphicFrame>
        <p:graphicFrame>
          <p:nvGraphicFramePr>
            <p:cNvPr id="60475" name="对象 60474"/>
            <p:cNvGraphicFramePr/>
            <p:nvPr/>
          </p:nvGraphicFramePr>
          <p:xfrm>
            <a:off x="2688" y="2736"/>
            <a:ext cx="1008" cy="181"/>
          </p:xfrm>
          <a:graphic>
            <a:graphicData uri="http://schemas.openxmlformats.org/presentationml/2006/ole">
              <mc:AlternateContent xmlns:mc="http://schemas.openxmlformats.org/markup-compatibility/2006">
                <mc:Choice xmlns:v="urn:schemas-microsoft-com:vml" Requires="v">
                  <p:oleObj spid="_x0000_s3765" name="" r:id="rId33" imgW="723265" imgH="215900" progId="Equation.3">
                    <p:embed/>
                  </p:oleObj>
                </mc:Choice>
                <mc:Fallback>
                  <p:oleObj name="" r:id="rId33" imgW="723265" imgH="215900" progId="Equation.3">
                    <p:embed/>
                    <p:pic>
                      <p:nvPicPr>
                        <p:cNvPr id="0" name="图片 3764"/>
                        <p:cNvPicPr/>
                        <p:nvPr/>
                      </p:nvPicPr>
                      <p:blipFill>
                        <a:blip r:embed="rId34"/>
                        <a:stretch>
                          <a:fillRect/>
                        </a:stretch>
                      </p:blipFill>
                      <p:spPr>
                        <a:xfrm>
                          <a:off x="2688" y="2736"/>
                          <a:ext cx="1008" cy="181"/>
                        </a:xfrm>
                        <a:prstGeom prst="rect">
                          <a:avLst/>
                        </a:prstGeom>
                        <a:noFill/>
                        <a:ln w="38100">
                          <a:noFill/>
                          <a:miter/>
                        </a:ln>
                      </p:spPr>
                    </p:pic>
                  </p:oleObj>
                </mc:Fallback>
              </mc:AlternateContent>
            </a:graphicData>
          </a:graphic>
        </p:graphicFrame>
        <p:graphicFrame>
          <p:nvGraphicFramePr>
            <p:cNvPr id="60476" name="对象 60475"/>
            <p:cNvGraphicFramePr/>
            <p:nvPr/>
          </p:nvGraphicFramePr>
          <p:xfrm>
            <a:off x="2688" y="2928"/>
            <a:ext cx="1008" cy="181"/>
          </p:xfrm>
          <a:graphic>
            <a:graphicData uri="http://schemas.openxmlformats.org/presentationml/2006/ole">
              <mc:AlternateContent xmlns:mc="http://schemas.openxmlformats.org/markup-compatibility/2006">
                <mc:Choice xmlns:v="urn:schemas-microsoft-com:vml" Requires="v">
                  <p:oleObj spid="_x0000_s3774" name="" r:id="rId35" imgW="723265" imgH="215900" progId="Equation.3">
                    <p:embed/>
                  </p:oleObj>
                </mc:Choice>
                <mc:Fallback>
                  <p:oleObj name="" r:id="rId35" imgW="723265" imgH="215900" progId="Equation.3">
                    <p:embed/>
                    <p:pic>
                      <p:nvPicPr>
                        <p:cNvPr id="0" name="图片 3773"/>
                        <p:cNvPicPr/>
                        <p:nvPr/>
                      </p:nvPicPr>
                      <p:blipFill>
                        <a:blip r:embed="rId36"/>
                        <a:stretch>
                          <a:fillRect/>
                        </a:stretch>
                      </p:blipFill>
                      <p:spPr>
                        <a:xfrm>
                          <a:off x="2688" y="2928"/>
                          <a:ext cx="1008" cy="181"/>
                        </a:xfrm>
                        <a:prstGeom prst="rect">
                          <a:avLst/>
                        </a:prstGeom>
                        <a:noFill/>
                        <a:ln w="38100">
                          <a:noFill/>
                          <a:miter/>
                        </a:ln>
                      </p:spPr>
                    </p:pic>
                  </p:oleObj>
                </mc:Fallback>
              </mc:AlternateContent>
            </a:graphicData>
          </a:graphic>
        </p:graphicFrame>
        <p:graphicFrame>
          <p:nvGraphicFramePr>
            <p:cNvPr id="60477" name="对象 60476"/>
            <p:cNvGraphicFramePr/>
            <p:nvPr/>
          </p:nvGraphicFramePr>
          <p:xfrm>
            <a:off x="2688" y="3120"/>
            <a:ext cx="1008" cy="181"/>
          </p:xfrm>
          <a:graphic>
            <a:graphicData uri="http://schemas.openxmlformats.org/presentationml/2006/ole">
              <mc:AlternateContent xmlns:mc="http://schemas.openxmlformats.org/markup-compatibility/2006">
                <mc:Choice xmlns:v="urn:schemas-microsoft-com:vml" Requires="v">
                  <p:oleObj spid="_x0000_s3751" name="" r:id="rId37" imgW="659765" imgH="215900" progId="Equation.3">
                    <p:embed/>
                  </p:oleObj>
                </mc:Choice>
                <mc:Fallback>
                  <p:oleObj name="" r:id="rId37" imgW="659765" imgH="215900" progId="Equation.3">
                    <p:embed/>
                    <p:pic>
                      <p:nvPicPr>
                        <p:cNvPr id="0" name="图片 3750"/>
                        <p:cNvPicPr/>
                        <p:nvPr/>
                      </p:nvPicPr>
                      <p:blipFill>
                        <a:blip r:embed="rId38"/>
                        <a:stretch>
                          <a:fillRect/>
                        </a:stretch>
                      </p:blipFill>
                      <p:spPr>
                        <a:xfrm>
                          <a:off x="2688" y="3120"/>
                          <a:ext cx="1008" cy="181"/>
                        </a:xfrm>
                        <a:prstGeom prst="rect">
                          <a:avLst/>
                        </a:prstGeom>
                        <a:noFill/>
                        <a:ln w="38100">
                          <a:noFill/>
                          <a:miter/>
                        </a:ln>
                      </p:spPr>
                    </p:pic>
                  </p:oleObj>
                </mc:Fallback>
              </mc:AlternateContent>
            </a:graphicData>
          </a:graphic>
        </p:graphicFrame>
        <p:graphicFrame>
          <p:nvGraphicFramePr>
            <p:cNvPr id="60478" name="对象 60477"/>
            <p:cNvGraphicFramePr/>
            <p:nvPr/>
          </p:nvGraphicFramePr>
          <p:xfrm>
            <a:off x="2688" y="3312"/>
            <a:ext cx="1056" cy="181"/>
          </p:xfrm>
          <a:graphic>
            <a:graphicData uri="http://schemas.openxmlformats.org/presentationml/2006/ole">
              <mc:AlternateContent xmlns:mc="http://schemas.openxmlformats.org/markup-compatibility/2006">
                <mc:Choice xmlns:v="urn:schemas-microsoft-com:vml" Requires="v">
                  <p:oleObj spid="_x0000_s3767" name="" r:id="rId39" imgW="723265" imgH="215900" progId="Equation.3">
                    <p:embed/>
                  </p:oleObj>
                </mc:Choice>
                <mc:Fallback>
                  <p:oleObj name="" r:id="rId39" imgW="723265" imgH="215900" progId="Equation.3">
                    <p:embed/>
                    <p:pic>
                      <p:nvPicPr>
                        <p:cNvPr id="0" name="图片 3766"/>
                        <p:cNvPicPr/>
                        <p:nvPr/>
                      </p:nvPicPr>
                      <p:blipFill>
                        <a:blip r:embed="rId40"/>
                        <a:stretch>
                          <a:fillRect/>
                        </a:stretch>
                      </p:blipFill>
                      <p:spPr>
                        <a:xfrm>
                          <a:off x="2688" y="3312"/>
                          <a:ext cx="1056" cy="181"/>
                        </a:xfrm>
                        <a:prstGeom prst="rect">
                          <a:avLst/>
                        </a:prstGeom>
                        <a:noFill/>
                        <a:ln w="38100">
                          <a:noFill/>
                          <a:miter/>
                        </a:ln>
                      </p:spPr>
                    </p:pic>
                  </p:oleObj>
                </mc:Fallback>
              </mc:AlternateContent>
            </a:graphicData>
          </a:graphic>
        </p:graphicFrame>
        <p:graphicFrame>
          <p:nvGraphicFramePr>
            <p:cNvPr id="60479" name="对象 60478"/>
            <p:cNvGraphicFramePr/>
            <p:nvPr/>
          </p:nvGraphicFramePr>
          <p:xfrm>
            <a:off x="4128" y="1968"/>
            <a:ext cx="107" cy="1511"/>
          </p:xfrm>
          <a:graphic>
            <a:graphicData uri="http://schemas.openxmlformats.org/presentationml/2006/ole">
              <mc:AlternateContent xmlns:mc="http://schemas.openxmlformats.org/markup-compatibility/2006">
                <mc:Choice xmlns:v="urn:schemas-microsoft-com:vml" Requires="v">
                  <p:oleObj spid="_x0000_s3768" name="" r:id="rId41" imgW="127000" imgH="1799590" progId="Equation.3">
                    <p:embed/>
                  </p:oleObj>
                </mc:Choice>
                <mc:Fallback>
                  <p:oleObj name="" r:id="rId41" imgW="127000" imgH="1799590" progId="Equation.3">
                    <p:embed/>
                    <p:pic>
                      <p:nvPicPr>
                        <p:cNvPr id="0" name="图片 3767"/>
                        <p:cNvPicPr/>
                        <p:nvPr/>
                      </p:nvPicPr>
                      <p:blipFill>
                        <a:blip r:embed="rId42"/>
                        <a:stretch>
                          <a:fillRect/>
                        </a:stretch>
                      </p:blipFill>
                      <p:spPr>
                        <a:xfrm>
                          <a:off x="4128" y="1968"/>
                          <a:ext cx="107" cy="1511"/>
                        </a:xfrm>
                        <a:prstGeom prst="rect">
                          <a:avLst/>
                        </a:prstGeom>
                        <a:noFill/>
                        <a:ln w="38100">
                          <a:noFill/>
                          <a:miter/>
                        </a:ln>
                      </p:spPr>
                    </p:pic>
                  </p:oleObj>
                </mc:Fallback>
              </mc:AlternateContent>
            </a:graphicData>
          </a:graphic>
        </p:graphicFrame>
        <p:sp>
          <p:nvSpPr>
            <p:cNvPr id="60480" name="右大括号 60479"/>
            <p:cNvSpPr/>
            <p:nvPr/>
          </p:nvSpPr>
          <p:spPr>
            <a:xfrm>
              <a:off x="4224" y="2976"/>
              <a:ext cx="48" cy="432"/>
            </a:xfrm>
            <a:prstGeom prst="rightBrace">
              <a:avLst>
                <a:gd name="adj1" fmla="val 75000"/>
                <a:gd name="adj2" fmla="val 50000"/>
              </a:avLst>
            </a:prstGeom>
            <a:noFill/>
            <a:ln w="9525" cap="flat" cmpd="sng">
              <a:solidFill>
                <a:schemeClr val="tx1"/>
              </a:solidFill>
              <a:prstDash val="solid"/>
              <a:miter/>
              <a:headEnd type="none" w="sm" len="sm"/>
              <a:tailEnd type="none" w="sm" len="sm"/>
            </a:ln>
          </p:spPr>
          <p:txBody>
            <a:bodyPr/>
            <a:p>
              <a:endParaRPr lang="zh-CN" altLang="en-US"/>
            </a:p>
          </p:txBody>
        </p:sp>
        <p:graphicFrame>
          <p:nvGraphicFramePr>
            <p:cNvPr id="60481" name="对象 60480"/>
            <p:cNvGraphicFramePr/>
            <p:nvPr/>
          </p:nvGraphicFramePr>
          <p:xfrm>
            <a:off x="4320" y="3120"/>
            <a:ext cx="492" cy="170"/>
          </p:xfrm>
          <a:graphic>
            <a:graphicData uri="http://schemas.openxmlformats.org/presentationml/2006/ole">
              <mc:AlternateContent xmlns:mc="http://schemas.openxmlformats.org/markup-compatibility/2006">
                <mc:Choice xmlns:v="urn:schemas-microsoft-com:vml" Requires="v">
                  <p:oleObj spid="_x0000_s3769" name="" r:id="rId43" imgW="583565" imgH="203200" progId="Equation.3">
                    <p:embed/>
                  </p:oleObj>
                </mc:Choice>
                <mc:Fallback>
                  <p:oleObj name="" r:id="rId43" imgW="583565" imgH="203200" progId="Equation.3">
                    <p:embed/>
                    <p:pic>
                      <p:nvPicPr>
                        <p:cNvPr id="0" name="图片 3768"/>
                        <p:cNvPicPr/>
                        <p:nvPr/>
                      </p:nvPicPr>
                      <p:blipFill>
                        <a:blip r:embed="rId44"/>
                        <a:stretch>
                          <a:fillRect/>
                        </a:stretch>
                      </p:blipFill>
                      <p:spPr>
                        <a:xfrm>
                          <a:off x="4320" y="3120"/>
                          <a:ext cx="492" cy="170"/>
                        </a:xfrm>
                        <a:prstGeom prst="rect">
                          <a:avLst/>
                        </a:prstGeom>
                        <a:noFill/>
                        <a:ln w="38100">
                          <a:noFill/>
                          <a:miter/>
                        </a:ln>
                      </p:spPr>
                    </p:pic>
                  </p:oleObj>
                </mc:Fallback>
              </mc:AlternateContent>
            </a:graphicData>
          </a:graphic>
        </p:graphicFrame>
        <p:graphicFrame>
          <p:nvGraphicFramePr>
            <p:cNvPr id="60482" name="对象 60481"/>
            <p:cNvGraphicFramePr/>
            <p:nvPr/>
          </p:nvGraphicFramePr>
          <p:xfrm>
            <a:off x="2688" y="3504"/>
            <a:ext cx="1056" cy="208"/>
          </p:xfrm>
          <a:graphic>
            <a:graphicData uri="http://schemas.openxmlformats.org/presentationml/2006/ole">
              <mc:AlternateContent xmlns:mc="http://schemas.openxmlformats.org/markup-compatibility/2006">
                <mc:Choice xmlns:v="urn:schemas-microsoft-com:vml" Requires="v">
                  <p:oleObj spid="_x0000_s3772" name="" r:id="rId45" imgW="1040765" imgH="228600" progId="Equation.3">
                    <p:embed/>
                  </p:oleObj>
                </mc:Choice>
                <mc:Fallback>
                  <p:oleObj name="" r:id="rId45" imgW="1040765" imgH="228600" progId="Equation.3">
                    <p:embed/>
                    <p:pic>
                      <p:nvPicPr>
                        <p:cNvPr id="0" name="图片 3771"/>
                        <p:cNvPicPr/>
                        <p:nvPr/>
                      </p:nvPicPr>
                      <p:blipFill>
                        <a:blip r:embed="rId2"/>
                        <a:stretch>
                          <a:fillRect/>
                        </a:stretch>
                      </p:blipFill>
                      <p:spPr>
                        <a:xfrm>
                          <a:off x="2688" y="3504"/>
                          <a:ext cx="1056" cy="208"/>
                        </a:xfrm>
                        <a:prstGeom prst="rect">
                          <a:avLst/>
                        </a:prstGeom>
                        <a:noFill/>
                        <a:ln w="38100">
                          <a:noFill/>
                          <a:miter/>
                        </a:ln>
                      </p:spPr>
                    </p:pic>
                  </p:oleObj>
                </mc:Fallback>
              </mc:AlternateContent>
            </a:graphicData>
          </a:graphic>
        </p:graphicFrame>
        <p:sp>
          <p:nvSpPr>
            <p:cNvPr id="60483" name="左大括号 60482"/>
            <p:cNvSpPr/>
            <p:nvPr/>
          </p:nvSpPr>
          <p:spPr>
            <a:xfrm rot="-5400000">
              <a:off x="3120" y="3312"/>
              <a:ext cx="96" cy="864"/>
            </a:xfrm>
            <a:prstGeom prst="leftBrace">
              <a:avLst>
                <a:gd name="adj1" fmla="val 75000"/>
                <a:gd name="adj2" fmla="val 50000"/>
              </a:avLst>
            </a:prstGeom>
            <a:noFill/>
            <a:ln w="9525" cap="flat" cmpd="sng">
              <a:solidFill>
                <a:schemeClr val="tx1"/>
              </a:solidFill>
              <a:prstDash val="solid"/>
              <a:miter/>
              <a:headEnd type="none" w="sm" len="sm"/>
              <a:tailEnd type="none" w="sm" len="sm"/>
            </a:ln>
          </p:spPr>
          <p:txBody>
            <a:bodyPr/>
            <a:p>
              <a:endParaRPr lang="zh-CN" altLang="en-US"/>
            </a:p>
          </p:txBody>
        </p:sp>
        <p:graphicFrame>
          <p:nvGraphicFramePr>
            <p:cNvPr id="60484" name="对象 60483"/>
            <p:cNvGraphicFramePr/>
            <p:nvPr/>
          </p:nvGraphicFramePr>
          <p:xfrm>
            <a:off x="2843" y="3792"/>
            <a:ext cx="664" cy="161"/>
          </p:xfrm>
          <a:graphic>
            <a:graphicData uri="http://schemas.openxmlformats.org/presentationml/2006/ole">
              <mc:AlternateContent xmlns:mc="http://schemas.openxmlformats.org/markup-compatibility/2006">
                <mc:Choice xmlns:v="urn:schemas-microsoft-com:vml" Requires="v">
                  <p:oleObj spid="_x0000_s3773" name="" r:id="rId46" imgW="722630" imgH="177800" progId="Equation.3">
                    <p:embed/>
                  </p:oleObj>
                </mc:Choice>
                <mc:Fallback>
                  <p:oleObj name="" r:id="rId46" imgW="722630" imgH="177800" progId="Equation.3">
                    <p:embed/>
                    <p:pic>
                      <p:nvPicPr>
                        <p:cNvPr id="0" name="图片 3772"/>
                        <p:cNvPicPr/>
                        <p:nvPr/>
                      </p:nvPicPr>
                      <p:blipFill>
                        <a:blip r:embed="rId47"/>
                        <a:stretch>
                          <a:fillRect/>
                        </a:stretch>
                      </p:blipFill>
                      <p:spPr>
                        <a:xfrm>
                          <a:off x="2843" y="3792"/>
                          <a:ext cx="664" cy="161"/>
                        </a:xfrm>
                        <a:prstGeom prst="rect">
                          <a:avLst/>
                        </a:prstGeom>
                        <a:noFill/>
                        <a:ln w="38100">
                          <a:noFill/>
                          <a:miter/>
                        </a:ln>
                      </p:spPr>
                    </p:pic>
                  </p:oleObj>
                </mc:Fallback>
              </mc:AlternateContent>
            </a:graphicData>
          </a:graphic>
        </p:graphicFrame>
        <p:sp>
          <p:nvSpPr>
            <p:cNvPr id="60485" name="直接连接符 60484"/>
            <p:cNvSpPr/>
            <p:nvPr/>
          </p:nvSpPr>
          <p:spPr>
            <a:xfrm>
              <a:off x="1872" y="2256"/>
              <a:ext cx="816" cy="0"/>
            </a:xfrm>
            <a:prstGeom prst="line">
              <a:avLst/>
            </a:prstGeom>
            <a:ln w="9525" cap="flat" cmpd="sng">
              <a:solidFill>
                <a:srgbClr val="FF0000"/>
              </a:solidFill>
              <a:prstDash val="solid"/>
              <a:miter/>
              <a:headEnd type="none" w="sm" len="sm"/>
              <a:tailEnd type="triangle" w="sm" len="med"/>
            </a:ln>
          </p:spPr>
        </p:sp>
        <p:sp>
          <p:nvSpPr>
            <p:cNvPr id="60486" name="直接连接符 60485"/>
            <p:cNvSpPr/>
            <p:nvPr/>
          </p:nvSpPr>
          <p:spPr>
            <a:xfrm>
              <a:off x="1872" y="2448"/>
              <a:ext cx="816" cy="0"/>
            </a:xfrm>
            <a:prstGeom prst="line">
              <a:avLst/>
            </a:prstGeom>
            <a:ln w="9525" cap="flat" cmpd="sng">
              <a:solidFill>
                <a:srgbClr val="FF0000"/>
              </a:solidFill>
              <a:prstDash val="lgDashDotDot"/>
              <a:miter/>
              <a:headEnd type="none" w="sm" len="sm"/>
              <a:tailEnd type="triangle" w="sm" len="med"/>
            </a:ln>
          </p:spPr>
        </p:sp>
        <p:sp>
          <p:nvSpPr>
            <p:cNvPr id="60487" name="直接连接符 60486"/>
            <p:cNvSpPr/>
            <p:nvPr/>
          </p:nvSpPr>
          <p:spPr>
            <a:xfrm>
              <a:off x="1872" y="2640"/>
              <a:ext cx="816" cy="0"/>
            </a:xfrm>
            <a:prstGeom prst="line">
              <a:avLst/>
            </a:prstGeom>
            <a:ln w="9525" cap="flat" cmpd="sng">
              <a:solidFill>
                <a:srgbClr val="FF0000"/>
              </a:solidFill>
              <a:prstDash val="lgDashDotDot"/>
              <a:miter/>
              <a:headEnd type="none" w="sm" len="sm"/>
              <a:tailEnd type="triangle" w="sm" len="med"/>
            </a:ln>
          </p:spPr>
        </p:sp>
        <p:sp>
          <p:nvSpPr>
            <p:cNvPr id="60488" name="直接连接符 60487"/>
            <p:cNvSpPr/>
            <p:nvPr/>
          </p:nvSpPr>
          <p:spPr>
            <a:xfrm>
              <a:off x="1872" y="2832"/>
              <a:ext cx="816" cy="0"/>
            </a:xfrm>
            <a:prstGeom prst="line">
              <a:avLst/>
            </a:prstGeom>
            <a:ln w="9525" cap="flat" cmpd="sng">
              <a:solidFill>
                <a:srgbClr val="FF0000"/>
              </a:solidFill>
              <a:prstDash val="lgDashDotDot"/>
              <a:miter/>
              <a:headEnd type="none" w="sm" len="sm"/>
              <a:tailEnd type="triangle" w="sm" len="med"/>
            </a:ln>
          </p:spPr>
        </p:sp>
        <p:sp>
          <p:nvSpPr>
            <p:cNvPr id="60489" name="直接连接符 60488"/>
            <p:cNvSpPr/>
            <p:nvPr/>
          </p:nvSpPr>
          <p:spPr>
            <a:xfrm>
              <a:off x="2784" y="2112"/>
              <a:ext cx="192" cy="96"/>
            </a:xfrm>
            <a:prstGeom prst="line">
              <a:avLst/>
            </a:prstGeom>
            <a:ln w="9525" cap="flat" cmpd="sng">
              <a:solidFill>
                <a:srgbClr val="FF0000"/>
              </a:solidFill>
              <a:prstDash val="solid"/>
              <a:miter/>
              <a:headEnd type="none" w="sm" len="sm"/>
              <a:tailEnd type="triangle" w="sm" len="sm"/>
            </a:ln>
          </p:spPr>
        </p:sp>
        <p:sp>
          <p:nvSpPr>
            <p:cNvPr id="60490" name="直接连接符 60489"/>
            <p:cNvSpPr/>
            <p:nvPr/>
          </p:nvSpPr>
          <p:spPr>
            <a:xfrm>
              <a:off x="3072" y="2112"/>
              <a:ext cx="192" cy="96"/>
            </a:xfrm>
            <a:prstGeom prst="line">
              <a:avLst/>
            </a:prstGeom>
            <a:ln w="9525" cap="flat" cmpd="sng">
              <a:solidFill>
                <a:srgbClr val="FF0000"/>
              </a:solidFill>
              <a:prstDash val="solid"/>
              <a:miter/>
              <a:headEnd type="none" w="sm" len="sm"/>
              <a:tailEnd type="triangle" w="sm" len="sm"/>
            </a:ln>
          </p:spPr>
        </p:sp>
        <p:sp>
          <p:nvSpPr>
            <p:cNvPr id="60491" name="直接连接符 60490"/>
            <p:cNvSpPr/>
            <p:nvPr/>
          </p:nvSpPr>
          <p:spPr>
            <a:xfrm>
              <a:off x="3360" y="2112"/>
              <a:ext cx="192" cy="96"/>
            </a:xfrm>
            <a:prstGeom prst="line">
              <a:avLst/>
            </a:prstGeom>
            <a:ln w="9525" cap="flat" cmpd="sng">
              <a:solidFill>
                <a:srgbClr val="FF0000"/>
              </a:solidFill>
              <a:prstDash val="solid"/>
              <a:miter/>
              <a:headEnd type="none" w="sm" len="sm"/>
              <a:tailEnd type="triangle" w="sm" len="sm"/>
            </a:ln>
          </p:spPr>
        </p:sp>
        <p:sp>
          <p:nvSpPr>
            <p:cNvPr id="60492" name="直接连接符 60491"/>
            <p:cNvSpPr/>
            <p:nvPr/>
          </p:nvSpPr>
          <p:spPr>
            <a:xfrm>
              <a:off x="3648" y="2112"/>
              <a:ext cx="480" cy="96"/>
            </a:xfrm>
            <a:prstGeom prst="line">
              <a:avLst/>
            </a:prstGeom>
            <a:ln w="9525" cap="flat" cmpd="sng">
              <a:solidFill>
                <a:srgbClr val="FF0000"/>
              </a:solidFill>
              <a:prstDash val="solid"/>
              <a:miter/>
              <a:headEnd type="none" w="sm" len="sm"/>
              <a:tailEnd type="triangle" w="sm" len="sm"/>
            </a:ln>
          </p:spPr>
        </p:sp>
        <p:sp>
          <p:nvSpPr>
            <p:cNvPr id="60493" name="直接连接符 60492"/>
            <p:cNvSpPr/>
            <p:nvPr/>
          </p:nvSpPr>
          <p:spPr>
            <a:xfrm>
              <a:off x="2784" y="2256"/>
              <a:ext cx="192" cy="144"/>
            </a:xfrm>
            <a:prstGeom prst="line">
              <a:avLst/>
            </a:prstGeom>
            <a:ln w="9525" cap="flat" cmpd="sng">
              <a:solidFill>
                <a:srgbClr val="FF0000"/>
              </a:solidFill>
              <a:prstDash val="lgDashDotDot"/>
              <a:miter/>
              <a:headEnd type="none" w="sm" len="sm"/>
              <a:tailEnd type="triangle" w="sm" len="sm"/>
            </a:ln>
          </p:spPr>
        </p:sp>
        <p:sp>
          <p:nvSpPr>
            <p:cNvPr id="60494" name="直接连接符 60493"/>
            <p:cNvSpPr/>
            <p:nvPr/>
          </p:nvSpPr>
          <p:spPr>
            <a:xfrm>
              <a:off x="3072" y="2256"/>
              <a:ext cx="192" cy="144"/>
            </a:xfrm>
            <a:prstGeom prst="line">
              <a:avLst/>
            </a:prstGeom>
            <a:ln w="9525" cap="flat" cmpd="sng">
              <a:solidFill>
                <a:srgbClr val="FF0000"/>
              </a:solidFill>
              <a:prstDash val="lgDashDotDot"/>
              <a:miter/>
              <a:headEnd type="none" w="sm" len="sm"/>
              <a:tailEnd type="triangle" w="sm" len="sm"/>
            </a:ln>
          </p:spPr>
        </p:sp>
        <p:sp>
          <p:nvSpPr>
            <p:cNvPr id="60495" name="直接连接符 60494"/>
            <p:cNvSpPr/>
            <p:nvPr/>
          </p:nvSpPr>
          <p:spPr>
            <a:xfrm>
              <a:off x="3360" y="2256"/>
              <a:ext cx="192" cy="144"/>
            </a:xfrm>
            <a:prstGeom prst="line">
              <a:avLst/>
            </a:prstGeom>
            <a:ln w="9525" cap="flat" cmpd="sng">
              <a:solidFill>
                <a:srgbClr val="FF0000"/>
              </a:solidFill>
              <a:prstDash val="lgDashDotDot"/>
              <a:miter/>
              <a:headEnd type="none" w="sm" len="sm"/>
              <a:tailEnd type="triangle" w="sm" len="sm"/>
            </a:ln>
          </p:spPr>
        </p:sp>
        <p:sp>
          <p:nvSpPr>
            <p:cNvPr id="60496" name="直接连接符 60495"/>
            <p:cNvSpPr/>
            <p:nvPr/>
          </p:nvSpPr>
          <p:spPr>
            <a:xfrm>
              <a:off x="3648" y="2256"/>
              <a:ext cx="480" cy="144"/>
            </a:xfrm>
            <a:prstGeom prst="line">
              <a:avLst/>
            </a:prstGeom>
            <a:ln w="9525" cap="flat" cmpd="sng">
              <a:solidFill>
                <a:srgbClr val="FF0000"/>
              </a:solidFill>
              <a:prstDash val="lgDashDotDot"/>
              <a:miter/>
              <a:headEnd type="none" w="sm" len="sm"/>
              <a:tailEnd type="triangle" w="sm" len="sm"/>
            </a:ln>
          </p:spPr>
        </p:sp>
        <p:sp>
          <p:nvSpPr>
            <p:cNvPr id="60497" name="直接连接符 60496"/>
            <p:cNvSpPr/>
            <p:nvPr/>
          </p:nvSpPr>
          <p:spPr>
            <a:xfrm>
              <a:off x="2784" y="2448"/>
              <a:ext cx="192" cy="144"/>
            </a:xfrm>
            <a:prstGeom prst="line">
              <a:avLst/>
            </a:prstGeom>
            <a:ln w="9525" cap="flat" cmpd="sng">
              <a:solidFill>
                <a:srgbClr val="FF0000"/>
              </a:solidFill>
              <a:prstDash val="lgDashDotDot"/>
              <a:miter/>
              <a:headEnd type="none" w="sm" len="sm"/>
              <a:tailEnd type="triangle" w="sm" len="sm"/>
            </a:ln>
          </p:spPr>
        </p:sp>
        <p:sp>
          <p:nvSpPr>
            <p:cNvPr id="60498" name="直接连接符 60497"/>
            <p:cNvSpPr/>
            <p:nvPr/>
          </p:nvSpPr>
          <p:spPr>
            <a:xfrm>
              <a:off x="3072" y="2448"/>
              <a:ext cx="192" cy="144"/>
            </a:xfrm>
            <a:prstGeom prst="line">
              <a:avLst/>
            </a:prstGeom>
            <a:ln w="9525" cap="flat" cmpd="sng">
              <a:solidFill>
                <a:srgbClr val="FF0000"/>
              </a:solidFill>
              <a:prstDash val="lgDashDotDot"/>
              <a:miter/>
              <a:headEnd type="none" w="sm" len="sm"/>
              <a:tailEnd type="triangle" w="sm" len="sm"/>
            </a:ln>
          </p:spPr>
        </p:sp>
        <p:sp>
          <p:nvSpPr>
            <p:cNvPr id="60499" name="直接连接符 60498"/>
            <p:cNvSpPr/>
            <p:nvPr/>
          </p:nvSpPr>
          <p:spPr>
            <a:xfrm>
              <a:off x="3360" y="2448"/>
              <a:ext cx="192" cy="144"/>
            </a:xfrm>
            <a:prstGeom prst="line">
              <a:avLst/>
            </a:prstGeom>
            <a:ln w="9525" cap="flat" cmpd="sng">
              <a:solidFill>
                <a:srgbClr val="FF0000"/>
              </a:solidFill>
              <a:prstDash val="lgDashDotDot"/>
              <a:miter/>
              <a:headEnd type="none" w="sm" len="sm"/>
              <a:tailEnd type="triangle" w="sm" len="sm"/>
            </a:ln>
          </p:spPr>
        </p:sp>
        <p:sp>
          <p:nvSpPr>
            <p:cNvPr id="60500" name="直接连接符 60499"/>
            <p:cNvSpPr/>
            <p:nvPr/>
          </p:nvSpPr>
          <p:spPr>
            <a:xfrm>
              <a:off x="3648" y="2448"/>
              <a:ext cx="480" cy="144"/>
            </a:xfrm>
            <a:prstGeom prst="line">
              <a:avLst/>
            </a:prstGeom>
            <a:ln w="9525" cap="flat" cmpd="sng">
              <a:solidFill>
                <a:srgbClr val="FF0000"/>
              </a:solidFill>
              <a:prstDash val="lgDashDotDot"/>
              <a:miter/>
              <a:headEnd type="none" w="sm" len="sm"/>
              <a:tailEnd type="triangle" w="sm" len="sm"/>
            </a:ln>
          </p:spPr>
        </p:sp>
        <p:sp>
          <p:nvSpPr>
            <p:cNvPr id="60501" name="直接连接符 60500"/>
            <p:cNvSpPr/>
            <p:nvPr/>
          </p:nvSpPr>
          <p:spPr>
            <a:xfrm>
              <a:off x="2784" y="2640"/>
              <a:ext cx="192" cy="144"/>
            </a:xfrm>
            <a:prstGeom prst="line">
              <a:avLst/>
            </a:prstGeom>
            <a:ln w="9525" cap="flat" cmpd="sng">
              <a:solidFill>
                <a:srgbClr val="FF0000"/>
              </a:solidFill>
              <a:prstDash val="lgDashDotDot"/>
              <a:miter/>
              <a:headEnd type="none" w="sm" len="sm"/>
              <a:tailEnd type="triangle" w="sm" len="sm"/>
            </a:ln>
          </p:spPr>
        </p:sp>
        <p:sp>
          <p:nvSpPr>
            <p:cNvPr id="60502" name="直接连接符 60501"/>
            <p:cNvSpPr/>
            <p:nvPr/>
          </p:nvSpPr>
          <p:spPr>
            <a:xfrm>
              <a:off x="3072" y="2640"/>
              <a:ext cx="192" cy="144"/>
            </a:xfrm>
            <a:prstGeom prst="line">
              <a:avLst/>
            </a:prstGeom>
            <a:ln w="9525" cap="flat" cmpd="sng">
              <a:solidFill>
                <a:srgbClr val="FF0000"/>
              </a:solidFill>
              <a:prstDash val="lgDashDotDot"/>
              <a:miter/>
              <a:headEnd type="none" w="sm" len="sm"/>
              <a:tailEnd type="triangle" w="sm" len="sm"/>
            </a:ln>
          </p:spPr>
        </p:sp>
        <p:sp>
          <p:nvSpPr>
            <p:cNvPr id="60503" name="直接连接符 60502"/>
            <p:cNvSpPr/>
            <p:nvPr/>
          </p:nvSpPr>
          <p:spPr>
            <a:xfrm>
              <a:off x="3360" y="2640"/>
              <a:ext cx="192" cy="144"/>
            </a:xfrm>
            <a:prstGeom prst="line">
              <a:avLst/>
            </a:prstGeom>
            <a:ln w="9525" cap="flat" cmpd="sng">
              <a:solidFill>
                <a:srgbClr val="FF0000"/>
              </a:solidFill>
              <a:prstDash val="lgDashDotDot"/>
              <a:miter/>
              <a:headEnd type="none" w="sm" len="sm"/>
              <a:tailEnd type="triangle" w="sm" len="sm"/>
            </a:ln>
          </p:spPr>
        </p:sp>
        <p:sp>
          <p:nvSpPr>
            <p:cNvPr id="60504" name="直接连接符 60503"/>
            <p:cNvSpPr/>
            <p:nvPr/>
          </p:nvSpPr>
          <p:spPr>
            <a:xfrm>
              <a:off x="3648" y="2640"/>
              <a:ext cx="480" cy="144"/>
            </a:xfrm>
            <a:prstGeom prst="line">
              <a:avLst/>
            </a:prstGeom>
            <a:ln w="9525" cap="flat" cmpd="sng">
              <a:solidFill>
                <a:srgbClr val="FF0000"/>
              </a:solidFill>
              <a:prstDash val="lgDashDotDot"/>
              <a:miter/>
              <a:headEnd type="none" w="sm" len="sm"/>
              <a:tailEnd type="triangle" w="sm" len="sm"/>
            </a:ln>
          </p:spPr>
        </p:sp>
        <p:sp>
          <p:nvSpPr>
            <p:cNvPr id="60505" name="直接连接符 60504"/>
            <p:cNvSpPr/>
            <p:nvPr/>
          </p:nvSpPr>
          <p:spPr>
            <a:xfrm>
              <a:off x="2784" y="2832"/>
              <a:ext cx="192" cy="144"/>
            </a:xfrm>
            <a:prstGeom prst="line">
              <a:avLst/>
            </a:prstGeom>
            <a:ln w="9525" cap="flat" cmpd="sng">
              <a:solidFill>
                <a:srgbClr val="FF0000"/>
              </a:solidFill>
              <a:prstDash val="lgDashDotDot"/>
              <a:miter/>
              <a:headEnd type="none" w="sm" len="sm"/>
              <a:tailEnd type="triangle" w="sm" len="sm"/>
            </a:ln>
          </p:spPr>
        </p:sp>
        <p:sp>
          <p:nvSpPr>
            <p:cNvPr id="60506" name="直接连接符 60505"/>
            <p:cNvSpPr/>
            <p:nvPr/>
          </p:nvSpPr>
          <p:spPr>
            <a:xfrm flipV="1">
              <a:off x="1776" y="2880"/>
              <a:ext cx="1968" cy="96"/>
            </a:xfrm>
            <a:prstGeom prst="line">
              <a:avLst/>
            </a:prstGeom>
            <a:ln w="9525" cap="flat" cmpd="sng">
              <a:solidFill>
                <a:srgbClr val="FF0000"/>
              </a:solidFill>
              <a:prstDash val="solid"/>
              <a:miter/>
              <a:headEnd type="none" w="sm" len="sm"/>
              <a:tailEnd type="none" w="sm" len="sm"/>
            </a:ln>
          </p:spPr>
        </p:sp>
        <p:sp>
          <p:nvSpPr>
            <p:cNvPr id="60507" name="直接连接符 60506"/>
            <p:cNvSpPr/>
            <p:nvPr/>
          </p:nvSpPr>
          <p:spPr>
            <a:xfrm>
              <a:off x="3648" y="2832"/>
              <a:ext cx="480" cy="144"/>
            </a:xfrm>
            <a:prstGeom prst="line">
              <a:avLst/>
            </a:prstGeom>
            <a:ln w="9525" cap="flat" cmpd="sng">
              <a:solidFill>
                <a:srgbClr val="FF0000"/>
              </a:solidFill>
              <a:prstDash val="solid"/>
              <a:miter/>
              <a:headEnd type="none" w="sm" len="sm"/>
              <a:tailEnd type="none" w="sm" len="sm"/>
            </a:ln>
          </p:spPr>
        </p:sp>
        <p:sp>
          <p:nvSpPr>
            <p:cNvPr id="60508" name="直接连接符 60507"/>
            <p:cNvSpPr/>
            <p:nvPr/>
          </p:nvSpPr>
          <p:spPr>
            <a:xfrm>
              <a:off x="3072" y="2832"/>
              <a:ext cx="144" cy="96"/>
            </a:xfrm>
            <a:prstGeom prst="line">
              <a:avLst/>
            </a:prstGeom>
            <a:ln w="9525" cap="flat" cmpd="sng">
              <a:solidFill>
                <a:srgbClr val="FF0000"/>
              </a:solidFill>
              <a:prstDash val="solid"/>
              <a:miter/>
              <a:headEnd type="none" w="sm" len="sm"/>
              <a:tailEnd type="none" w="sm" len="sm"/>
            </a:ln>
          </p:spPr>
        </p:sp>
        <p:sp>
          <p:nvSpPr>
            <p:cNvPr id="60509" name="直接连接符 60508"/>
            <p:cNvSpPr/>
            <p:nvPr/>
          </p:nvSpPr>
          <p:spPr>
            <a:xfrm>
              <a:off x="3360" y="2832"/>
              <a:ext cx="96" cy="48"/>
            </a:xfrm>
            <a:prstGeom prst="line">
              <a:avLst/>
            </a:prstGeom>
            <a:ln w="9525" cap="flat" cmpd="sng">
              <a:solidFill>
                <a:srgbClr val="FF0000"/>
              </a:solidFill>
              <a:prstDash val="solid"/>
              <a:miter/>
              <a:headEnd type="none" w="sm" len="sm"/>
              <a:tailEnd type="none" w="sm" len="sm"/>
            </a:ln>
          </p:spPr>
        </p:sp>
        <p:sp>
          <p:nvSpPr>
            <p:cNvPr id="60510" name="直接连接符 60509"/>
            <p:cNvSpPr/>
            <p:nvPr/>
          </p:nvSpPr>
          <p:spPr>
            <a:xfrm flipV="1">
              <a:off x="1776" y="3072"/>
              <a:ext cx="1968" cy="96"/>
            </a:xfrm>
            <a:prstGeom prst="line">
              <a:avLst/>
            </a:prstGeom>
            <a:ln w="9525" cap="flat" cmpd="sng">
              <a:solidFill>
                <a:srgbClr val="FF0000"/>
              </a:solidFill>
              <a:prstDash val="solid"/>
              <a:miter/>
              <a:headEnd type="none" w="sm" len="sm"/>
              <a:tailEnd type="none" w="sm" len="sm"/>
            </a:ln>
          </p:spPr>
        </p:sp>
        <p:sp>
          <p:nvSpPr>
            <p:cNvPr id="60511" name="直接连接符 60510"/>
            <p:cNvSpPr/>
            <p:nvPr/>
          </p:nvSpPr>
          <p:spPr>
            <a:xfrm>
              <a:off x="3648" y="3024"/>
              <a:ext cx="480" cy="144"/>
            </a:xfrm>
            <a:prstGeom prst="line">
              <a:avLst/>
            </a:prstGeom>
            <a:ln w="9525" cap="flat" cmpd="sng">
              <a:solidFill>
                <a:srgbClr val="FF0000"/>
              </a:solidFill>
              <a:prstDash val="solid"/>
              <a:miter/>
              <a:headEnd type="none" w="sm" len="sm"/>
              <a:tailEnd type="none" w="sm" len="sm"/>
            </a:ln>
          </p:spPr>
        </p:sp>
        <p:sp>
          <p:nvSpPr>
            <p:cNvPr id="60512" name="直接连接符 60511"/>
            <p:cNvSpPr/>
            <p:nvPr/>
          </p:nvSpPr>
          <p:spPr>
            <a:xfrm>
              <a:off x="3648" y="3264"/>
              <a:ext cx="480" cy="144"/>
            </a:xfrm>
            <a:prstGeom prst="line">
              <a:avLst/>
            </a:prstGeom>
            <a:ln w="9525" cap="flat" cmpd="sng">
              <a:solidFill>
                <a:srgbClr val="FF0000"/>
              </a:solidFill>
              <a:prstDash val="solid"/>
              <a:miter/>
              <a:headEnd type="none" w="sm" len="sm"/>
              <a:tailEnd type="none" w="sm" len="sm"/>
            </a:ln>
          </p:spPr>
        </p:sp>
        <p:sp>
          <p:nvSpPr>
            <p:cNvPr id="60513" name="直接连接符 60512"/>
            <p:cNvSpPr/>
            <p:nvPr/>
          </p:nvSpPr>
          <p:spPr>
            <a:xfrm flipV="1">
              <a:off x="1824" y="3264"/>
              <a:ext cx="1824" cy="96"/>
            </a:xfrm>
            <a:prstGeom prst="line">
              <a:avLst/>
            </a:prstGeom>
            <a:ln w="9525" cap="flat" cmpd="sng">
              <a:solidFill>
                <a:srgbClr val="FF0000"/>
              </a:solidFill>
              <a:prstDash val="solid"/>
              <a:miter/>
              <a:headEnd type="none" w="sm" len="sm"/>
              <a:tailEnd type="none" w="sm" len="sm"/>
            </a:ln>
          </p:spPr>
        </p:sp>
        <p:sp>
          <p:nvSpPr>
            <p:cNvPr id="60514" name="直接连接符 60513"/>
            <p:cNvSpPr/>
            <p:nvPr/>
          </p:nvSpPr>
          <p:spPr>
            <a:xfrm>
              <a:off x="2544" y="2928"/>
              <a:ext cx="144" cy="96"/>
            </a:xfrm>
            <a:prstGeom prst="line">
              <a:avLst/>
            </a:prstGeom>
            <a:ln w="9525" cap="flat" cmpd="sng">
              <a:solidFill>
                <a:srgbClr val="FF0000"/>
              </a:solidFill>
              <a:prstDash val="solid"/>
              <a:miter/>
              <a:headEnd type="none" w="sm" len="sm"/>
              <a:tailEnd type="triangle" w="sm" len="sm"/>
            </a:ln>
          </p:spPr>
        </p:sp>
        <p:sp>
          <p:nvSpPr>
            <p:cNvPr id="60515" name="直接连接符 60514"/>
            <p:cNvSpPr/>
            <p:nvPr/>
          </p:nvSpPr>
          <p:spPr>
            <a:xfrm>
              <a:off x="2544" y="3120"/>
              <a:ext cx="144" cy="96"/>
            </a:xfrm>
            <a:prstGeom prst="line">
              <a:avLst/>
            </a:prstGeom>
            <a:ln w="9525" cap="flat" cmpd="sng">
              <a:solidFill>
                <a:srgbClr val="FF0000"/>
              </a:solidFill>
              <a:prstDash val="solid"/>
              <a:miter/>
              <a:headEnd type="none" w="sm" len="sm"/>
              <a:tailEnd type="triangle" w="sm" len="sm"/>
            </a:ln>
          </p:spPr>
        </p:sp>
        <p:sp>
          <p:nvSpPr>
            <p:cNvPr id="60516" name="直接连接符 60515"/>
            <p:cNvSpPr/>
            <p:nvPr/>
          </p:nvSpPr>
          <p:spPr>
            <a:xfrm>
              <a:off x="2784" y="3024"/>
              <a:ext cx="192" cy="144"/>
            </a:xfrm>
            <a:prstGeom prst="line">
              <a:avLst/>
            </a:prstGeom>
            <a:ln w="9525" cap="flat" cmpd="sng">
              <a:solidFill>
                <a:srgbClr val="FF0000"/>
              </a:solidFill>
              <a:prstDash val="solid"/>
              <a:miter/>
              <a:headEnd type="none" w="sm" len="sm"/>
              <a:tailEnd type="triangle" w="sm" len="sm"/>
            </a:ln>
          </p:spPr>
        </p:sp>
        <p:sp>
          <p:nvSpPr>
            <p:cNvPr id="60517" name="任意多边形 60516"/>
            <p:cNvSpPr/>
            <p:nvPr/>
          </p:nvSpPr>
          <p:spPr>
            <a:xfrm>
              <a:off x="3360" y="3024"/>
              <a:ext cx="384" cy="56"/>
            </a:xfrm>
            <a:custGeom>
              <a:avLst/>
              <a:gdLst/>
              <a:ahLst/>
              <a:cxnLst/>
              <a:pathLst>
                <a:path w="384" h="56">
                  <a:moveTo>
                    <a:pt x="0" y="0"/>
                  </a:moveTo>
                  <a:cubicBezTo>
                    <a:pt x="40" y="20"/>
                    <a:pt x="80" y="40"/>
                    <a:pt x="144" y="48"/>
                  </a:cubicBezTo>
                  <a:cubicBezTo>
                    <a:pt x="208" y="56"/>
                    <a:pt x="296" y="52"/>
                    <a:pt x="384" y="48"/>
                  </a:cubicBezTo>
                </a:path>
              </a:pathLst>
            </a:custGeom>
            <a:noFill/>
            <a:ln w="9525" cap="flat" cmpd="sng">
              <a:solidFill>
                <a:srgbClr val="FF0000">
                  <a:alpha val="100000"/>
                </a:srgbClr>
              </a:solidFill>
              <a:prstDash val="solid"/>
              <a:miter lim="800000"/>
              <a:headEnd type="none" w="sm" len="sm"/>
              <a:tailEnd type="none" w="sm" len="sm"/>
            </a:ln>
          </p:spPr>
          <p:txBody>
            <a:bodyPr/>
            <a:p>
              <a:endParaRPr lang="zh-CN" altLang="en-US"/>
            </a:p>
          </p:txBody>
        </p:sp>
        <p:sp>
          <p:nvSpPr>
            <p:cNvPr id="60518" name="任意多边形 60517"/>
            <p:cNvSpPr/>
            <p:nvPr/>
          </p:nvSpPr>
          <p:spPr>
            <a:xfrm>
              <a:off x="3072" y="3024"/>
              <a:ext cx="672" cy="56"/>
            </a:xfrm>
            <a:custGeom>
              <a:avLst/>
              <a:gdLst/>
              <a:ahLst/>
              <a:cxnLst/>
              <a:pathLst>
                <a:path w="672" h="56">
                  <a:moveTo>
                    <a:pt x="0" y="0"/>
                  </a:moveTo>
                  <a:cubicBezTo>
                    <a:pt x="40" y="20"/>
                    <a:pt x="80" y="40"/>
                    <a:pt x="192" y="48"/>
                  </a:cubicBezTo>
                  <a:cubicBezTo>
                    <a:pt x="304" y="56"/>
                    <a:pt x="488" y="52"/>
                    <a:pt x="672" y="48"/>
                  </a:cubicBezTo>
                </a:path>
              </a:pathLst>
            </a:custGeom>
            <a:noFill/>
            <a:ln w="9525" cap="flat" cmpd="sng">
              <a:solidFill>
                <a:srgbClr val="FF0000">
                  <a:alpha val="100000"/>
                </a:srgbClr>
              </a:solidFill>
              <a:prstDash val="solid"/>
              <a:miter lim="800000"/>
              <a:headEnd type="none" w="sm" len="sm"/>
              <a:tailEnd type="none" w="sm" len="sm"/>
            </a:ln>
          </p:spPr>
          <p:txBody>
            <a:bodyPr/>
            <a:p>
              <a:endParaRPr lang="zh-CN" altLang="en-US"/>
            </a:p>
          </p:txBody>
        </p:sp>
        <p:sp>
          <p:nvSpPr>
            <p:cNvPr id="60519" name="直接连接符 60518"/>
            <p:cNvSpPr/>
            <p:nvPr/>
          </p:nvSpPr>
          <p:spPr>
            <a:xfrm>
              <a:off x="2784" y="3216"/>
              <a:ext cx="192" cy="144"/>
            </a:xfrm>
            <a:prstGeom prst="line">
              <a:avLst/>
            </a:prstGeom>
            <a:ln w="9525" cap="flat" cmpd="sng">
              <a:solidFill>
                <a:srgbClr val="FF0000"/>
              </a:solidFill>
              <a:prstDash val="solid"/>
              <a:miter/>
              <a:headEnd type="none" w="sm" len="sm"/>
              <a:tailEnd type="triangle" w="sm" len="sm"/>
            </a:ln>
          </p:spPr>
        </p:sp>
        <p:sp>
          <p:nvSpPr>
            <p:cNvPr id="60520" name="任意多边形 60519"/>
            <p:cNvSpPr/>
            <p:nvPr/>
          </p:nvSpPr>
          <p:spPr>
            <a:xfrm>
              <a:off x="3072" y="3216"/>
              <a:ext cx="576" cy="56"/>
            </a:xfrm>
            <a:custGeom>
              <a:avLst/>
              <a:gdLst/>
              <a:ahLst/>
              <a:cxnLst/>
              <a:pathLst>
                <a:path w="576" h="56">
                  <a:moveTo>
                    <a:pt x="0" y="0"/>
                  </a:moveTo>
                  <a:cubicBezTo>
                    <a:pt x="48" y="20"/>
                    <a:pt x="96" y="40"/>
                    <a:pt x="192" y="48"/>
                  </a:cubicBezTo>
                  <a:cubicBezTo>
                    <a:pt x="288" y="56"/>
                    <a:pt x="432" y="52"/>
                    <a:pt x="576" y="48"/>
                  </a:cubicBezTo>
                </a:path>
              </a:pathLst>
            </a:custGeom>
            <a:noFill/>
            <a:ln w="9525" cap="flat" cmpd="sng">
              <a:solidFill>
                <a:srgbClr val="FF0000">
                  <a:alpha val="100000"/>
                </a:srgbClr>
              </a:solidFill>
              <a:prstDash val="solid"/>
              <a:miter lim="800000"/>
              <a:headEnd type="none" w="sm" len="sm"/>
              <a:tailEnd type="none" w="sm" len="sm"/>
            </a:ln>
          </p:spPr>
          <p:txBody>
            <a:bodyPr/>
            <a:p>
              <a:endParaRPr lang="zh-CN" altLang="en-US"/>
            </a:p>
          </p:txBody>
        </p:sp>
        <p:sp>
          <p:nvSpPr>
            <p:cNvPr id="60521" name="任意多边形 60520"/>
            <p:cNvSpPr/>
            <p:nvPr/>
          </p:nvSpPr>
          <p:spPr>
            <a:xfrm>
              <a:off x="3360" y="3216"/>
              <a:ext cx="240" cy="56"/>
            </a:xfrm>
            <a:custGeom>
              <a:avLst/>
              <a:gdLst/>
              <a:ahLst/>
              <a:cxnLst/>
              <a:pathLst>
                <a:path w="240" h="56">
                  <a:moveTo>
                    <a:pt x="0" y="0"/>
                  </a:moveTo>
                  <a:cubicBezTo>
                    <a:pt x="28" y="20"/>
                    <a:pt x="56" y="40"/>
                    <a:pt x="96" y="48"/>
                  </a:cubicBezTo>
                  <a:cubicBezTo>
                    <a:pt x="136" y="56"/>
                    <a:pt x="188" y="52"/>
                    <a:pt x="240" y="48"/>
                  </a:cubicBezTo>
                </a:path>
              </a:pathLst>
            </a:custGeom>
            <a:noFill/>
            <a:ln w="9525" cap="flat" cmpd="sng">
              <a:solidFill>
                <a:srgbClr val="FF0000">
                  <a:alpha val="100000"/>
                </a:srgbClr>
              </a:solidFill>
              <a:prstDash val="solid"/>
              <a:miter lim="800000"/>
              <a:headEnd type="none" w="sm" len="sm"/>
              <a:tailEnd type="none" w="sm" len="sm"/>
            </a:ln>
          </p:spPr>
          <p:txBody>
            <a:bodyPr/>
            <a:p>
              <a:endParaRPr lang="zh-CN" altLang="en-US"/>
            </a:p>
          </p:txBody>
        </p:sp>
        <p:sp>
          <p:nvSpPr>
            <p:cNvPr id="60522" name="直接连接符 60521"/>
            <p:cNvSpPr/>
            <p:nvPr/>
          </p:nvSpPr>
          <p:spPr>
            <a:xfrm>
              <a:off x="2544" y="3312"/>
              <a:ext cx="144" cy="96"/>
            </a:xfrm>
            <a:prstGeom prst="line">
              <a:avLst/>
            </a:prstGeom>
            <a:ln w="9525" cap="flat" cmpd="sng">
              <a:solidFill>
                <a:srgbClr val="FF0000"/>
              </a:solidFill>
              <a:prstDash val="solid"/>
              <a:miter/>
              <a:headEnd type="none" w="sm" len="sm"/>
              <a:tailEnd type="triangle" w="sm" len="sm"/>
            </a:ln>
          </p:spPr>
        </p:sp>
        <p:sp>
          <p:nvSpPr>
            <p:cNvPr id="60523" name="直接连接符 60522"/>
            <p:cNvSpPr/>
            <p:nvPr/>
          </p:nvSpPr>
          <p:spPr>
            <a:xfrm>
              <a:off x="3168" y="3264"/>
              <a:ext cx="96" cy="96"/>
            </a:xfrm>
            <a:prstGeom prst="line">
              <a:avLst/>
            </a:prstGeom>
            <a:ln w="9525" cap="flat" cmpd="sng">
              <a:solidFill>
                <a:srgbClr val="FF0000"/>
              </a:solidFill>
              <a:prstDash val="solid"/>
              <a:miter/>
              <a:headEnd type="none" w="sm" len="sm"/>
              <a:tailEnd type="triangle" w="sm" len="sm"/>
            </a:ln>
          </p:spPr>
        </p:sp>
        <p:sp>
          <p:nvSpPr>
            <p:cNvPr id="60524" name="直接连接符 60523"/>
            <p:cNvSpPr/>
            <p:nvPr/>
          </p:nvSpPr>
          <p:spPr>
            <a:xfrm>
              <a:off x="3168" y="3072"/>
              <a:ext cx="96" cy="96"/>
            </a:xfrm>
            <a:prstGeom prst="line">
              <a:avLst/>
            </a:prstGeom>
            <a:ln w="9525" cap="flat" cmpd="sng">
              <a:solidFill>
                <a:srgbClr val="FF0000"/>
              </a:solidFill>
              <a:prstDash val="solid"/>
              <a:miter/>
              <a:headEnd type="none" w="sm" len="sm"/>
              <a:tailEnd type="triangle" w="sm" len="sm"/>
            </a:ln>
          </p:spPr>
        </p:sp>
        <p:sp>
          <p:nvSpPr>
            <p:cNvPr id="60525" name="直接连接符 60524"/>
            <p:cNvSpPr/>
            <p:nvPr/>
          </p:nvSpPr>
          <p:spPr>
            <a:xfrm>
              <a:off x="3120" y="2880"/>
              <a:ext cx="144" cy="96"/>
            </a:xfrm>
            <a:prstGeom prst="line">
              <a:avLst/>
            </a:prstGeom>
            <a:ln w="9525" cap="flat" cmpd="sng">
              <a:solidFill>
                <a:srgbClr val="FF0000"/>
              </a:solidFill>
              <a:prstDash val="solid"/>
              <a:miter/>
              <a:headEnd type="none" w="sm" len="sm"/>
              <a:tailEnd type="triangle" w="sm" len="sm"/>
            </a:ln>
          </p:spPr>
        </p:sp>
        <p:sp>
          <p:nvSpPr>
            <p:cNvPr id="60526" name="直接连接符 60525"/>
            <p:cNvSpPr/>
            <p:nvPr/>
          </p:nvSpPr>
          <p:spPr>
            <a:xfrm>
              <a:off x="3408" y="2880"/>
              <a:ext cx="144" cy="96"/>
            </a:xfrm>
            <a:prstGeom prst="line">
              <a:avLst/>
            </a:prstGeom>
            <a:ln w="9525" cap="flat" cmpd="sng">
              <a:solidFill>
                <a:srgbClr val="FF0000"/>
              </a:solidFill>
              <a:prstDash val="solid"/>
              <a:miter/>
              <a:headEnd type="none" w="sm" len="sm"/>
              <a:tailEnd type="triangle" w="sm" len="sm"/>
            </a:ln>
          </p:spPr>
        </p:sp>
        <p:sp>
          <p:nvSpPr>
            <p:cNvPr id="60527" name="直接连接符 60526"/>
            <p:cNvSpPr/>
            <p:nvPr/>
          </p:nvSpPr>
          <p:spPr>
            <a:xfrm>
              <a:off x="3456" y="3072"/>
              <a:ext cx="96" cy="96"/>
            </a:xfrm>
            <a:prstGeom prst="line">
              <a:avLst/>
            </a:prstGeom>
            <a:ln w="9525" cap="flat" cmpd="sng">
              <a:solidFill>
                <a:srgbClr val="FF0000"/>
              </a:solidFill>
              <a:prstDash val="solid"/>
              <a:miter/>
              <a:headEnd type="none" w="sm" len="sm"/>
              <a:tailEnd type="triangle" w="sm" len="sm"/>
            </a:ln>
          </p:spPr>
        </p:sp>
        <p:sp>
          <p:nvSpPr>
            <p:cNvPr id="60528" name="直接连接符 60527"/>
            <p:cNvSpPr/>
            <p:nvPr/>
          </p:nvSpPr>
          <p:spPr>
            <a:xfrm>
              <a:off x="3408" y="3264"/>
              <a:ext cx="192" cy="144"/>
            </a:xfrm>
            <a:prstGeom prst="line">
              <a:avLst/>
            </a:prstGeom>
            <a:ln w="9525" cap="flat" cmpd="sng">
              <a:solidFill>
                <a:srgbClr val="FF0000"/>
              </a:solidFill>
              <a:prstDash val="solid"/>
              <a:miter/>
              <a:headEnd type="none" w="sm" len="sm"/>
              <a:tailEnd type="triangle" w="sm" len="sm"/>
            </a:ln>
          </p:spPr>
        </p:sp>
      </p:grpSp>
      <p:sp>
        <p:nvSpPr>
          <p:cNvPr id="3" name="直接连接符 108558"/>
          <p:cNvSpPr/>
          <p:nvPr>
            <p:custDataLst>
              <p:tags r:id="rId48"/>
            </p:custDataLst>
          </p:nvPr>
        </p:nvSpPr>
        <p:spPr>
          <a:xfrm flipV="1">
            <a:off x="695325" y="1678940"/>
            <a:ext cx="482600" cy="25400"/>
          </a:xfrm>
          <a:prstGeom prst="line">
            <a:avLst/>
          </a:prstGeom>
          <a:ln w="19050" cap="flat" cmpd="sng">
            <a:solidFill>
              <a:schemeClr val="tx1"/>
            </a:solidFill>
            <a:prstDash val="solid"/>
            <a:round/>
            <a:headEnd type="none" w="med" len="med"/>
            <a:tailEnd type="triangle" w="med" len="med"/>
          </a:ln>
        </p:spPr>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7410" y="104775"/>
            <a:ext cx="4199890"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伴随式计算和错误检测</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2" name="文本框 11"/>
          <p:cNvSpPr txBox="1"/>
          <p:nvPr/>
        </p:nvSpPr>
        <p:spPr>
          <a:xfrm>
            <a:off x="258445" y="996950"/>
            <a:ext cx="8554085" cy="3635375"/>
          </a:xfrm>
          <a:prstGeom prst="rect">
            <a:avLst/>
          </a:prstGeom>
          <a:noFill/>
        </p:spPr>
        <p:txBody>
          <a:bodyPr wrap="square" rtlCol="0" anchor="t">
            <a:spAutoFit/>
          </a:bodyPr>
          <a:p>
            <a:pPr algn="l">
              <a:lnSpc>
                <a:spcPct val="120000"/>
              </a:lnSpc>
            </a:pPr>
            <a:r>
              <a:rPr lang="zh-CN" altLang="en-US" sz="2400" dirty="0">
                <a:solidFill>
                  <a:srgbClr val="0070C0"/>
                </a:solidFill>
                <a:latin typeface="Times New Roman" panose="02020603050405020304" pitchFamily="18" charset="0"/>
                <a:ea typeface="黑体" panose="02010609060101010101" pitchFamily="49" charset="-122"/>
                <a:sym typeface="+mn-ea"/>
              </a:rPr>
              <a:t>回忆：</a:t>
            </a:r>
            <a:r>
              <a:rPr lang="zh-CN" altLang="en-US" sz="2400" dirty="0">
                <a:latin typeface="Times New Roman" panose="02020603050405020304" pitchFamily="18" charset="0"/>
                <a:ea typeface="黑体" panose="02010609060101010101" pitchFamily="49" charset="-122"/>
                <a:sym typeface="+mn-ea"/>
              </a:rPr>
              <a:t>伴随式定义为</a:t>
            </a:r>
            <a:r>
              <a:rPr lang="en-US" altLang="zh-CN" sz="2400" i="1">
                <a:latin typeface="Times New Roman" panose="02020603050405020304" pitchFamily="18" charset="0"/>
                <a:ea typeface="黑体" panose="02010609060101010101" pitchFamily="49" charset="-122"/>
                <a:sym typeface="+mn-ea"/>
              </a:rPr>
              <a:t>S=</a:t>
            </a:r>
            <a:r>
              <a:rPr lang="en-US" altLang="zh-CN" sz="2400" i="1" err="1">
                <a:latin typeface="Times New Roman" panose="02020603050405020304" pitchFamily="18" charset="0"/>
                <a:ea typeface="黑体" panose="02010609060101010101" pitchFamily="49" charset="-122"/>
                <a:sym typeface="+mn-ea"/>
              </a:rPr>
              <a:t>rH</a:t>
            </a:r>
            <a:r>
              <a:rPr lang="en-US" altLang="zh-CN" sz="2400" i="1" baseline="30000" err="1">
                <a:latin typeface="Times New Roman" panose="02020603050405020304" pitchFamily="18" charset="0"/>
                <a:ea typeface="黑体" panose="02010609060101010101" pitchFamily="49" charset="-122"/>
                <a:sym typeface="+mn-ea"/>
              </a:rPr>
              <a:t>T</a:t>
            </a:r>
            <a:endParaRPr lang="zh-CN" altLang="en-US" sz="2400" dirty="0">
              <a:latin typeface="Times New Roman" panose="02020603050405020304" pitchFamily="18" charset="0"/>
              <a:ea typeface="黑体" panose="02010609060101010101" pitchFamily="49" charset="-122"/>
            </a:endParaRPr>
          </a:p>
          <a:p>
            <a:pPr indent="609600" algn="l">
              <a:lnSpc>
                <a:spcPct val="140000"/>
              </a:lnSpc>
              <a:extLst>
                <a:ext uri="{35155182-B16C-46BC-9424-99874614C6A1}">
                  <wpsdc:indentchars xmlns:wpsdc="http://www.wps.cn/officeDocument/2017/drawingmlCustomData" val="200" checksum="4158780845"/>
                </a:ext>
              </a:extLst>
            </a:pPr>
            <a:r>
              <a:rPr lang="zh-CN" altLang="en-US" sz="2400" dirty="0">
                <a:latin typeface="Times New Roman" panose="02020603050405020304" pitchFamily="18" charset="0"/>
                <a:ea typeface="黑体" panose="02010609060101010101" pitchFamily="49" charset="-122"/>
                <a:sym typeface="+mn-ea"/>
              </a:rPr>
              <a:t>对系统循环码而言</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                   是接收多项式</a:t>
            </a:r>
            <a:r>
              <a:rPr lang="en-US" altLang="zh-CN" sz="2400" dirty="0">
                <a:latin typeface="Times New Roman" panose="02020603050405020304" pitchFamily="18" charset="0"/>
                <a:ea typeface="黑体" panose="02010609060101010101" pitchFamily="49" charset="-122"/>
                <a:sym typeface="+mn-ea"/>
              </a:rPr>
              <a:t>, </a:t>
            </a:r>
            <a:endParaRPr lang="en-US" altLang="zh-CN" sz="2400" dirty="0">
              <a:latin typeface="Times New Roman" panose="02020603050405020304" pitchFamily="18" charset="0"/>
              <a:ea typeface="黑体" panose="02010609060101010101" pitchFamily="49" charset="-122"/>
              <a:sym typeface="+mn-ea"/>
            </a:endParaRPr>
          </a:p>
          <a:p>
            <a:pPr algn="l">
              <a:lnSpc>
                <a:spcPct val="140000"/>
              </a:lnSpc>
            </a:pPr>
            <a:r>
              <a:rPr lang="zh-CN" altLang="en-US" sz="2400" dirty="0">
                <a:latin typeface="Times New Roman" panose="02020603050405020304" pitchFamily="18" charset="0"/>
                <a:ea typeface="黑体" panose="02010609060101010101" pitchFamily="49" charset="-122"/>
                <a:sym typeface="+mn-ea"/>
              </a:rPr>
              <a:t>是生成多项式</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用</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去除</a:t>
            </a:r>
            <a:r>
              <a:rPr lang="en-US" altLang="zh-CN" sz="2400" i="1" err="1">
                <a:latin typeface="Times New Roman" panose="02020603050405020304" pitchFamily="18" charset="0"/>
                <a:ea typeface="黑体" panose="02010609060101010101" pitchFamily="49" charset="-122"/>
                <a:sym typeface="+mn-ea"/>
              </a:rPr>
              <a:t>r</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所得的余式</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就是伴随式</a:t>
            </a:r>
            <a:r>
              <a:rPr lang="en-US" altLang="zh-CN" sz="2400" i="1" err="1">
                <a:latin typeface="Times New Roman" panose="02020603050405020304" pitchFamily="18" charset="0"/>
                <a:ea typeface="黑体" panose="02010609060101010101" pitchFamily="49" charset="-122"/>
                <a:sym typeface="+mn-ea"/>
              </a:rPr>
              <a:t>s</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即</a:t>
            </a:r>
            <a:r>
              <a:rPr lang="en-US" altLang="zh-CN" sz="2400" i="1" err="1">
                <a:latin typeface="Times New Roman" panose="02020603050405020304" pitchFamily="18" charset="0"/>
                <a:ea typeface="黑体" panose="02010609060101010101" pitchFamily="49" charset="-122"/>
                <a:sym typeface="+mn-ea"/>
              </a:rPr>
              <a:t>r</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a</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s</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a:latin typeface="Times New Roman" panose="02020603050405020304" pitchFamily="18" charset="0"/>
                <a:ea typeface="黑体" panose="02010609060101010101" pitchFamily="49" charset="-122"/>
                <a:sym typeface="+mn-ea"/>
              </a:rPr>
              <a:t>。</a:t>
            </a:r>
            <a:endParaRPr lang="zh-CN" altLang="en-US" sz="2400">
              <a:latin typeface="Times New Roman" panose="02020603050405020304" pitchFamily="18" charset="0"/>
              <a:ea typeface="黑体" panose="02010609060101010101" pitchFamily="49" charset="-122"/>
              <a:sym typeface="+mn-ea"/>
            </a:endParaRPr>
          </a:p>
          <a:p>
            <a:pPr algn="l">
              <a:lnSpc>
                <a:spcPct val="140000"/>
              </a:lnSpc>
            </a:pPr>
            <a:r>
              <a:rPr lang="en-US" altLang="zh-CN" sz="2400">
                <a:sym typeface="+mn-ea"/>
              </a:rPr>
              <a:t>       ∵ </a:t>
            </a:r>
            <a:r>
              <a:rPr lang="en-US" altLang="zh-CN" sz="2400" i="1" err="1">
                <a:latin typeface="Times New Roman" panose="02020603050405020304" pitchFamily="18" charset="0"/>
                <a:ea typeface="黑体" panose="02010609060101010101" pitchFamily="49" charset="-122"/>
                <a:sym typeface="+mn-ea"/>
              </a:rPr>
              <a:t>r</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v</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e</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err="1">
                <a:latin typeface="Times New Roman" panose="02020603050405020304" pitchFamily="18" charset="0"/>
                <a:ea typeface="黑体" panose="02010609060101010101" pitchFamily="49" charset="-122"/>
                <a:sym typeface="+mn-ea"/>
              </a:rPr>
              <a:t>v</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q</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err="1">
                <a:latin typeface="Times New Roman" panose="02020603050405020304" pitchFamily="18" charset="0"/>
                <a:ea typeface="黑体" panose="02010609060101010101" pitchFamily="49" charset="-122"/>
                <a:sym typeface="+mn-ea"/>
              </a:rPr>
              <a:t>r</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a</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s</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endParaRPr lang="en-US" altLang="zh-CN" sz="2400">
              <a:latin typeface="Times New Roman" panose="02020603050405020304" pitchFamily="18" charset="0"/>
              <a:ea typeface="黑体" panose="02010609060101010101" pitchFamily="49" charset="-122"/>
            </a:endParaRPr>
          </a:p>
          <a:p>
            <a:pPr>
              <a:lnSpc>
                <a:spcPct val="140000"/>
              </a:lnSpc>
              <a:buNone/>
            </a:pPr>
            <a:r>
              <a:rPr lang="en-US" altLang="zh-CN" sz="2400" dirty="0">
                <a:sym typeface="+mn-ea"/>
              </a:rPr>
              <a:t>       </a:t>
            </a:r>
            <a:r>
              <a:rPr lang="zh-CN" altLang="en-US" sz="2400" dirty="0">
                <a:sym typeface="+mn-ea"/>
              </a:rPr>
              <a:t>∴ </a:t>
            </a:r>
            <a:r>
              <a:rPr lang="en-US" altLang="zh-CN" sz="2400" i="1" err="1">
                <a:latin typeface="Times New Roman" panose="02020603050405020304" pitchFamily="18" charset="0"/>
                <a:ea typeface="黑体" panose="02010609060101010101" pitchFamily="49" charset="-122"/>
                <a:sym typeface="+mn-ea"/>
              </a:rPr>
              <a:t>q</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e</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a</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s</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endParaRPr lang="en-US" altLang="zh-CN" sz="2400">
              <a:latin typeface="Times New Roman" panose="02020603050405020304" pitchFamily="18" charset="0"/>
              <a:ea typeface="黑体" panose="02010609060101010101" pitchFamily="49" charset="-122"/>
            </a:endParaRPr>
          </a:p>
          <a:p>
            <a:pPr>
              <a:lnSpc>
                <a:spcPct val="140000"/>
              </a:lnSpc>
              <a:buNone/>
            </a:pPr>
            <a:r>
              <a:rPr lang="en-US" altLang="zh-CN" sz="2400" dirty="0">
                <a:sym typeface="+mn-ea"/>
              </a:rPr>
              <a:t>       </a:t>
            </a:r>
            <a:r>
              <a:rPr lang="zh-CN" altLang="en-US" sz="2400" dirty="0">
                <a:sym typeface="+mn-ea"/>
              </a:rPr>
              <a:t>∴ </a:t>
            </a:r>
            <a:r>
              <a:rPr lang="en-US" altLang="zh-CN" sz="2400" i="1" err="1">
                <a:latin typeface="Times New Roman" panose="02020603050405020304" pitchFamily="18" charset="0"/>
                <a:ea typeface="黑体" panose="02010609060101010101" pitchFamily="49" charset="-122"/>
                <a:sym typeface="+mn-ea"/>
              </a:rPr>
              <a:t>e</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q</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a</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s</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endParaRPr lang="zh-CN" altLang="en-US" sz="2400" dirty="0">
              <a:uFillTx/>
              <a:latin typeface="Times New Roman" panose="02020603050405020304" pitchFamily="18" charset="0"/>
              <a:ea typeface="黑体" panose="02010609060101010101" pitchFamily="49" charset="-122"/>
              <a:sym typeface="+mn-ea"/>
            </a:endParaRPr>
          </a:p>
        </p:txBody>
      </p:sp>
      <p:graphicFrame>
        <p:nvGraphicFramePr>
          <p:cNvPr id="11" name="对象 10">
            <a:hlinkClick r:id="" action="ppaction://ole?verb="/>
          </p:cNvPr>
          <p:cNvGraphicFramePr>
            <a:graphicFrameLocks noChangeAspect="1"/>
          </p:cNvGraphicFramePr>
          <p:nvPr/>
        </p:nvGraphicFramePr>
        <p:xfrm>
          <a:off x="3507105" y="1523365"/>
          <a:ext cx="1501775" cy="547370"/>
        </p:xfrm>
        <a:graphic>
          <a:graphicData uri="http://schemas.openxmlformats.org/presentationml/2006/ole">
            <mc:AlternateContent xmlns:mc="http://schemas.openxmlformats.org/markup-compatibility/2006">
              <mc:Choice xmlns:v="urn:schemas-microsoft-com:vml" Requires="v">
                <p:oleObj spid="_x0000_s3" name="" r:id="rId1" imgW="952500" imgH="292100" progId="Equation.KSEE3">
                  <p:embed/>
                </p:oleObj>
              </mc:Choice>
              <mc:Fallback>
                <p:oleObj name="" r:id="rId1" imgW="952500" imgH="292100" progId="Equation.KSEE3">
                  <p:embed/>
                  <p:pic>
                    <p:nvPicPr>
                      <p:cNvPr id="0" name="图片 1024"/>
                      <p:cNvPicPr/>
                      <p:nvPr/>
                    </p:nvPicPr>
                    <p:blipFill>
                      <a:blip r:embed="rId2"/>
                      <a:stretch>
                        <a:fillRect/>
                      </a:stretch>
                    </p:blipFill>
                    <p:spPr>
                      <a:xfrm>
                        <a:off x="3507105" y="1523365"/>
                        <a:ext cx="1501775" cy="54737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6936105" y="1561465"/>
          <a:ext cx="1713865" cy="471170"/>
        </p:xfrm>
        <a:graphic>
          <a:graphicData uri="http://schemas.openxmlformats.org/presentationml/2006/ole">
            <mc:AlternateContent xmlns:mc="http://schemas.openxmlformats.org/markup-compatibility/2006">
              <mc:Choice xmlns:v="urn:schemas-microsoft-com:vml" Requires="v">
                <p:oleObj spid="_x0000_s5" name="" r:id="rId3" imgW="1143000" imgH="292100" progId="Equation.KSEE3">
                  <p:embed/>
                </p:oleObj>
              </mc:Choice>
              <mc:Fallback>
                <p:oleObj name="" r:id="rId3" imgW="1143000" imgH="292100" progId="Equation.KSEE3">
                  <p:embed/>
                  <p:pic>
                    <p:nvPicPr>
                      <p:cNvPr id="0" name="图片 1024"/>
                      <p:cNvPicPr/>
                      <p:nvPr/>
                    </p:nvPicPr>
                    <p:blipFill>
                      <a:blip r:embed="rId4"/>
                      <a:stretch>
                        <a:fillRect/>
                      </a:stretch>
                    </p:blipFill>
                    <p:spPr>
                      <a:xfrm>
                        <a:off x="6936105" y="1561465"/>
                        <a:ext cx="1713865" cy="471170"/>
                      </a:xfrm>
                      <a:prstGeom prst="rect">
                        <a:avLst/>
                      </a:prstGeom>
                    </p:spPr>
                  </p:pic>
                </p:oleObj>
              </mc:Fallback>
            </mc:AlternateContent>
          </a:graphicData>
        </a:graphic>
      </p:graphicFrame>
      <p:sp>
        <p:nvSpPr>
          <p:cNvPr id="15" name="矩形 14"/>
          <p:cNvSpPr/>
          <p:nvPr/>
        </p:nvSpPr>
        <p:spPr>
          <a:xfrm>
            <a:off x="1546225" y="5121275"/>
            <a:ext cx="6023610" cy="74358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p>
        </p:txBody>
      </p:sp>
      <p:sp>
        <p:nvSpPr>
          <p:cNvPr id="14" name="文本框 13"/>
          <p:cNvSpPr txBox="1"/>
          <p:nvPr/>
        </p:nvSpPr>
        <p:spPr>
          <a:xfrm>
            <a:off x="1720850" y="5197475"/>
            <a:ext cx="5741670" cy="570865"/>
          </a:xfrm>
          <a:prstGeom prst="rect">
            <a:avLst/>
          </a:prstGeom>
          <a:noFill/>
        </p:spPr>
        <p:txBody>
          <a:bodyPr wrap="square" rtlCol="0" anchor="t">
            <a:spAutoFit/>
          </a:bodyPr>
          <a:p>
            <a:pPr>
              <a:lnSpc>
                <a:spcPct val="130000"/>
              </a:lnSpc>
            </a:pPr>
            <a:r>
              <a:rPr lang="zh-CN" altLang="en-US" sz="2400" dirty="0">
                <a:ea typeface="黑体" panose="02010609060101010101" pitchFamily="49" charset="-122"/>
                <a:sym typeface="+mn-ea"/>
              </a:rPr>
              <a:t>求伴随式的运算也可以用除法电路来实现</a:t>
            </a:r>
            <a:endParaRPr lang="zh-CN" altLang="en-US" sz="2400" b="1" dirty="0">
              <a:uFillTx/>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7410" y="104775"/>
            <a:ext cx="4199890"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伴随式的性质</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2" name="文本框 11"/>
          <p:cNvSpPr txBox="1"/>
          <p:nvPr/>
        </p:nvSpPr>
        <p:spPr>
          <a:xfrm>
            <a:off x="485140" y="996950"/>
            <a:ext cx="8224520" cy="3969385"/>
          </a:xfrm>
          <a:prstGeom prst="rect">
            <a:avLst/>
          </a:prstGeom>
          <a:noFill/>
        </p:spPr>
        <p:txBody>
          <a:bodyPr wrap="square" rtlCol="0" anchor="t">
            <a:spAutoFit/>
          </a:bodyPr>
          <a:p>
            <a:pPr algn="l">
              <a:lnSpc>
                <a:spcPct val="150000"/>
              </a:lnSpc>
            </a:pPr>
            <a:r>
              <a:rPr lang="zh-CN" altLang="en-US" sz="2400" b="1" dirty="0">
                <a:solidFill>
                  <a:srgbClr val="0070C0"/>
                </a:solidFill>
                <a:latin typeface="Times New Roman" panose="02020603050405020304" pitchFamily="18" charset="0"/>
                <a:ea typeface="黑体" panose="02010609060101010101" pitchFamily="49" charset="-122"/>
                <a:sym typeface="+mn-ea"/>
              </a:rPr>
              <a:t>性质</a:t>
            </a:r>
            <a:r>
              <a:rPr lang="en-US" altLang="zh-CN" sz="2400" b="1">
                <a:solidFill>
                  <a:srgbClr val="0070C0"/>
                </a:solidFill>
                <a:latin typeface="Times New Roman" panose="02020603050405020304" pitchFamily="18" charset="0"/>
                <a:ea typeface="黑体" panose="02010609060101010101" pitchFamily="49" charset="-122"/>
                <a:sym typeface="+mn-ea"/>
              </a:rPr>
              <a:t>1</a:t>
            </a:r>
            <a:r>
              <a:rPr lang="zh-CN" altLang="en-US" sz="2400" b="1" dirty="0">
                <a:solidFill>
                  <a:srgbClr val="0070C0"/>
                </a:solidFill>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令</a:t>
            </a:r>
            <a:r>
              <a:rPr lang="en-US" altLang="zh-CN" sz="2400" i="1" err="1">
                <a:latin typeface="Times New Roman" panose="02020603050405020304" pitchFamily="18" charset="0"/>
                <a:ea typeface="黑体" panose="02010609060101010101" pitchFamily="49" charset="-122"/>
                <a:sym typeface="+mn-ea"/>
              </a:rPr>
              <a:t>s</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是接收多项式</a:t>
            </a:r>
            <a:r>
              <a:rPr lang="en-US" altLang="zh-CN" sz="2400" i="1" err="1">
                <a:latin typeface="Times New Roman" panose="02020603050405020304" pitchFamily="18" charset="0"/>
                <a:ea typeface="黑体" panose="02010609060101010101" pitchFamily="49" charset="-122"/>
                <a:sym typeface="+mn-ea"/>
              </a:rPr>
              <a:t>r</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的伴随式</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则用生成多项式</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除</a:t>
            </a:r>
            <a:r>
              <a:rPr lang="en-US" altLang="zh-CN" sz="2400" i="1" err="1">
                <a:latin typeface="Times New Roman" panose="02020603050405020304" pitchFamily="18" charset="0"/>
                <a:ea typeface="黑体" panose="02010609060101010101" pitchFamily="49" charset="-122"/>
                <a:sym typeface="+mn-ea"/>
              </a:rPr>
              <a:t>xs</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所得的余式</a:t>
            </a:r>
            <a:r>
              <a:rPr lang="en-US" altLang="zh-CN" sz="2400" i="1">
                <a:latin typeface="Times New Roman" panose="02020603050405020304" pitchFamily="18" charset="0"/>
                <a:ea typeface="黑体" panose="02010609060101010101" pitchFamily="49" charset="-122"/>
                <a:sym typeface="+mn-ea"/>
              </a:rPr>
              <a:t>s</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就是</a:t>
            </a:r>
            <a:r>
              <a:rPr lang="en-US" altLang="zh-CN" sz="2400" i="1" err="1">
                <a:latin typeface="Times New Roman" panose="02020603050405020304" pitchFamily="18" charset="0"/>
                <a:ea typeface="黑体" panose="02010609060101010101" pitchFamily="49" charset="-122"/>
                <a:sym typeface="+mn-ea"/>
              </a:rPr>
              <a:t>r</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循环移位一次</a:t>
            </a:r>
            <a:r>
              <a:rPr lang="en-US" altLang="zh-CN" sz="2400" i="1">
                <a:latin typeface="Times New Roman" panose="02020603050405020304" pitchFamily="18" charset="0"/>
                <a:ea typeface="黑体" panose="02010609060101010101" pitchFamily="49" charset="-122"/>
                <a:sym typeface="+mn-ea"/>
              </a:rPr>
              <a:t>r</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的伴随式</a:t>
            </a:r>
            <a:r>
              <a:rPr lang="zh-CN" altLang="en-US" sz="2400">
                <a:latin typeface="Times New Roman" panose="02020603050405020304" pitchFamily="18" charset="0"/>
                <a:ea typeface="黑体" panose="02010609060101010101" pitchFamily="49" charset="-122"/>
                <a:sym typeface="+mn-ea"/>
              </a:rPr>
              <a:t>。</a:t>
            </a:r>
            <a:endParaRPr lang="zh-CN" altLang="en-US" sz="2400">
              <a:latin typeface="Times New Roman" panose="02020603050405020304" pitchFamily="18" charset="0"/>
              <a:ea typeface="黑体" panose="02010609060101010101" pitchFamily="49" charset="-122"/>
              <a:sym typeface="+mn-ea"/>
            </a:endParaRPr>
          </a:p>
          <a:p>
            <a:pPr algn="l">
              <a:lnSpc>
                <a:spcPct val="150000"/>
              </a:lnSpc>
            </a:pPr>
            <a:r>
              <a:rPr lang="zh-CN" altLang="en-US" sz="2400" b="1" dirty="0">
                <a:solidFill>
                  <a:srgbClr val="0070C0"/>
                </a:solidFill>
                <a:latin typeface="Times New Roman" panose="02020603050405020304" pitchFamily="18" charset="0"/>
                <a:ea typeface="黑体" panose="02010609060101010101" pitchFamily="49" charset="-122"/>
                <a:sym typeface="+mn-ea"/>
              </a:rPr>
              <a:t>性质</a:t>
            </a:r>
            <a:r>
              <a:rPr lang="en-US" altLang="zh-CN" sz="2400" b="1">
                <a:solidFill>
                  <a:srgbClr val="0070C0"/>
                </a:solidFill>
                <a:latin typeface="Times New Roman" panose="02020603050405020304" pitchFamily="18" charset="0"/>
                <a:ea typeface="黑体" panose="02010609060101010101" pitchFamily="49" charset="-122"/>
                <a:sym typeface="+mn-ea"/>
              </a:rPr>
              <a:t>2</a:t>
            </a:r>
            <a:r>
              <a:rPr lang="zh-CN" altLang="en-US" sz="2400" b="1" dirty="0">
                <a:solidFill>
                  <a:srgbClr val="0070C0"/>
                </a:solidFill>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n</a:t>
            </a:r>
            <a:r>
              <a:rPr lang="en-US" altLang="zh-CN" sz="2400" err="1">
                <a:latin typeface="Times New Roman" panose="02020603050405020304" pitchFamily="18" charset="0"/>
                <a:ea typeface="黑体" panose="02010609060101010101" pitchFamily="49" charset="-122"/>
                <a:sym typeface="+mn-ea"/>
              </a:rPr>
              <a:t>, </a:t>
            </a:r>
            <a:r>
              <a:rPr lang="en-US" altLang="zh-CN" sz="2400" i="1" err="1">
                <a:latin typeface="Times New Roman" panose="02020603050405020304" pitchFamily="18" charset="0"/>
                <a:ea typeface="黑体" panose="02010609060101010101" pitchFamily="49" charset="-122"/>
                <a:sym typeface="+mn-ea"/>
              </a:rPr>
              <a:t>k</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循环码能够检测长度小于等于</a:t>
            </a:r>
            <a:r>
              <a:rPr lang="en-US" altLang="zh-CN" sz="2400" i="1" err="1">
                <a:latin typeface="Times New Roman" panose="02020603050405020304" pitchFamily="18" charset="0"/>
                <a:ea typeface="黑体" panose="02010609060101010101" pitchFamily="49" charset="-122"/>
                <a:sym typeface="+mn-ea"/>
              </a:rPr>
              <a:t>n</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k</a:t>
            </a:r>
            <a:r>
              <a:rPr lang="zh-CN" altLang="en-US" sz="2400" dirty="0">
                <a:latin typeface="黑体" panose="02010609060101010101" pitchFamily="49" charset="-122"/>
                <a:ea typeface="黑体" panose="02010609060101010101" pitchFamily="49" charset="-122"/>
                <a:sym typeface="+mn-ea"/>
              </a:rPr>
              <a:t>的任何突发错误</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换句话说</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每个长度小于等于</a:t>
            </a:r>
            <a:r>
              <a:rPr lang="en-US" altLang="zh-CN" sz="2400" i="1" err="1">
                <a:latin typeface="Times New Roman" panose="02020603050405020304" pitchFamily="18" charset="0"/>
                <a:ea typeface="黑体" panose="02010609060101010101" pitchFamily="49" charset="-122"/>
                <a:sym typeface="+mn-ea"/>
              </a:rPr>
              <a:t>n</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k</a:t>
            </a:r>
            <a:r>
              <a:rPr lang="zh-CN" altLang="en-US" sz="2400" dirty="0">
                <a:latin typeface="黑体" panose="02010609060101010101" pitchFamily="49" charset="-122"/>
                <a:ea typeface="黑体" panose="02010609060101010101" pitchFamily="49" charset="-122"/>
                <a:sym typeface="+mn-ea"/>
              </a:rPr>
              <a:t>的突发错误的伴随式不等于</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0</a:t>
            </a:r>
            <a:r>
              <a:rPr lang="zh-CN" altLang="en-US" sz="2400">
                <a:latin typeface="Times New Roman" panose="02020603050405020304" pitchFamily="18" charset="0"/>
                <a:ea typeface="黑体" panose="02010609060101010101" pitchFamily="49" charset="-122"/>
                <a:sym typeface="+mn-ea"/>
              </a:rPr>
              <a:t>。</a:t>
            </a:r>
            <a:endParaRPr lang="zh-CN" altLang="en-US" sz="2400" dirty="0">
              <a:uFillTx/>
              <a:latin typeface="Times New Roman" panose="02020603050405020304" pitchFamily="18" charset="0"/>
              <a:ea typeface="黑体" panose="02010609060101010101" pitchFamily="49" charset="-122"/>
              <a:sym typeface="+mn-ea"/>
            </a:endParaRPr>
          </a:p>
          <a:p>
            <a:pPr algn="l">
              <a:lnSpc>
                <a:spcPct val="150000"/>
              </a:lnSpc>
            </a:pPr>
            <a:r>
              <a:rPr lang="zh-CN" altLang="en-US" sz="2400" b="1" dirty="0">
                <a:solidFill>
                  <a:srgbClr val="0070C0"/>
                </a:solidFill>
                <a:latin typeface="Times New Roman" panose="02020603050405020304" pitchFamily="18" charset="0"/>
                <a:ea typeface="黑体" panose="02010609060101010101" pitchFamily="49" charset="-122"/>
                <a:sym typeface="+mn-ea"/>
              </a:rPr>
              <a:t>性质</a:t>
            </a:r>
            <a:r>
              <a:rPr lang="en-US" altLang="zh-CN" sz="2400" b="1">
                <a:solidFill>
                  <a:srgbClr val="0070C0"/>
                </a:solidFill>
                <a:latin typeface="Times New Roman" panose="02020603050405020304" pitchFamily="18" charset="0"/>
                <a:ea typeface="黑体" panose="02010609060101010101" pitchFamily="49" charset="-122"/>
                <a:sym typeface="+mn-ea"/>
              </a:rPr>
              <a:t>3</a:t>
            </a:r>
            <a:r>
              <a:rPr lang="zh-CN" altLang="en-US" sz="2400" b="1" dirty="0">
                <a:solidFill>
                  <a:srgbClr val="0070C0"/>
                </a:solidFill>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伴随式等于生成多项式除错误图样后所得的余式</a:t>
            </a:r>
            <a:r>
              <a:rPr lang="zh-CN" altLang="en-US" sz="2400">
                <a:latin typeface="Times New Roman" panose="02020603050405020304" pitchFamily="18" charset="0"/>
                <a:ea typeface="黑体" panose="02010609060101010101" pitchFamily="49" charset="-122"/>
                <a:sym typeface="+mn-ea"/>
              </a:rPr>
              <a:t>。</a:t>
            </a:r>
            <a:endParaRPr lang="zh-CN" altLang="en-US" sz="2400" dirty="0">
              <a:uFillTx/>
              <a:latin typeface="Times New Roman" panose="02020603050405020304" pitchFamily="18" charset="0"/>
              <a:ea typeface="黑体" panose="02010609060101010101" pitchFamily="49" charset="-122"/>
              <a:sym typeface="+mn-ea"/>
            </a:endParaRPr>
          </a:p>
        </p:txBody>
      </p:sp>
      <p:sp>
        <p:nvSpPr>
          <p:cNvPr id="4" name="圆角矩形 3"/>
          <p:cNvSpPr/>
          <p:nvPr/>
        </p:nvSpPr>
        <p:spPr>
          <a:xfrm>
            <a:off x="280670" y="5067935"/>
            <a:ext cx="8743950" cy="1161415"/>
          </a:xfrm>
          <a:prstGeom prst="round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lnSpc>
                <a:spcPct val="120000"/>
              </a:lnSpc>
            </a:pPr>
            <a:r>
              <a:rPr lang="zh-CN" altLang="en-US" sz="2400" dirty="0">
                <a:solidFill>
                  <a:schemeClr val="tx1"/>
                </a:solidFill>
                <a:latin typeface="Times New Roman" panose="02020603050405020304" pitchFamily="18" charset="0"/>
                <a:ea typeface="黑体" panose="02010609060101010101" pitchFamily="49" charset="-122"/>
                <a:sym typeface="+mn-ea"/>
              </a:rPr>
              <a:t>伴随式的这些性质对于译码非常有用</a:t>
            </a:r>
            <a:r>
              <a:rPr lang="zh-CN" altLang="en-US" sz="2400" dirty="0">
                <a:solidFill>
                  <a:schemeClr val="tx1"/>
                </a:solidFill>
                <a:latin typeface="Times New Roman" panose="02020603050405020304" pitchFamily="18" charset="0"/>
                <a:ea typeface="黑体" panose="02010609060101010101" pitchFamily="49" charset="-122"/>
                <a:sym typeface="+mn-ea"/>
              </a:rPr>
              <a:t>。</a:t>
            </a:r>
            <a:r>
              <a:rPr lang="zh-CN" altLang="en-US" sz="2400" dirty="0">
                <a:solidFill>
                  <a:schemeClr val="tx1"/>
                </a:solidFill>
                <a:latin typeface="Times New Roman" panose="02020603050405020304" pitchFamily="18" charset="0"/>
                <a:ea typeface="黑体" panose="02010609060101010101" pitchFamily="49" charset="-122"/>
                <a:sym typeface="+mn-ea"/>
              </a:rPr>
              <a:t>举例来说</a:t>
            </a:r>
            <a:r>
              <a:rPr lang="en-US" altLang="zh-CN" sz="2400" dirty="0">
                <a:solidFill>
                  <a:schemeClr val="tx1"/>
                </a:solidFill>
                <a:latin typeface="Times New Roman" panose="02020603050405020304" pitchFamily="18" charset="0"/>
                <a:ea typeface="黑体" panose="02010609060101010101" pitchFamily="49" charset="-122"/>
                <a:sym typeface="+mn-ea"/>
              </a:rPr>
              <a:t>, </a:t>
            </a:r>
            <a:r>
              <a:rPr lang="zh-CN" altLang="en-US" sz="2400" dirty="0">
                <a:solidFill>
                  <a:schemeClr val="tx1"/>
                </a:solidFill>
                <a:latin typeface="Times New Roman" panose="02020603050405020304" pitchFamily="18" charset="0"/>
                <a:ea typeface="黑体" panose="02010609060101010101" pitchFamily="49" charset="-122"/>
                <a:sym typeface="+mn-ea"/>
              </a:rPr>
              <a:t>若</a:t>
            </a:r>
            <a:r>
              <a:rPr lang="en-US" altLang="zh-CN" sz="2400" i="1" err="1">
                <a:solidFill>
                  <a:schemeClr val="tx1"/>
                </a:solidFill>
                <a:latin typeface="Times New Roman" panose="02020603050405020304" pitchFamily="18" charset="0"/>
                <a:ea typeface="黑体" panose="02010609060101010101" pitchFamily="49" charset="-122"/>
                <a:sym typeface="+mn-ea"/>
              </a:rPr>
              <a:t>e</a:t>
            </a:r>
            <a:r>
              <a:rPr lang="en-US" altLang="zh-CN" sz="2400" err="1">
                <a:solidFill>
                  <a:schemeClr val="tx1"/>
                </a:solidFill>
                <a:latin typeface="Times New Roman" panose="02020603050405020304" pitchFamily="18" charset="0"/>
                <a:ea typeface="黑体" panose="02010609060101010101" pitchFamily="49" charset="-122"/>
                <a:sym typeface="+mn-ea"/>
              </a:rPr>
              <a:t>(</a:t>
            </a:r>
            <a:r>
              <a:rPr lang="en-US" altLang="zh-CN" sz="2400" i="1" err="1">
                <a:solidFill>
                  <a:schemeClr val="tx1"/>
                </a:solidFill>
                <a:latin typeface="Times New Roman" panose="02020603050405020304" pitchFamily="18" charset="0"/>
                <a:ea typeface="黑体" panose="02010609060101010101" pitchFamily="49" charset="-122"/>
                <a:sym typeface="+mn-ea"/>
              </a:rPr>
              <a:t>x</a:t>
            </a:r>
            <a:r>
              <a:rPr lang="en-US" altLang="zh-CN" sz="2400">
                <a:solidFill>
                  <a:schemeClr val="tx1"/>
                </a:solidFill>
                <a:latin typeface="Times New Roman" panose="02020603050405020304" pitchFamily="18" charset="0"/>
                <a:ea typeface="黑体" panose="02010609060101010101" pitchFamily="49" charset="-122"/>
                <a:sym typeface="+mn-ea"/>
              </a:rPr>
              <a:t>)</a:t>
            </a:r>
            <a:r>
              <a:rPr lang="zh-CN" altLang="en-US" sz="2400" dirty="0">
                <a:solidFill>
                  <a:schemeClr val="tx1"/>
                </a:solidFill>
                <a:latin typeface="Times New Roman" panose="02020603050405020304" pitchFamily="18" charset="0"/>
                <a:ea typeface="黑体" panose="02010609060101010101" pitchFamily="49" charset="-122"/>
                <a:sym typeface="+mn-ea"/>
              </a:rPr>
              <a:t>是可以纠正的错误图样</a:t>
            </a:r>
            <a:r>
              <a:rPr lang="en-US" altLang="zh-CN" sz="2400" dirty="0">
                <a:solidFill>
                  <a:schemeClr val="tx1"/>
                </a:solidFill>
                <a:latin typeface="Times New Roman" panose="02020603050405020304" pitchFamily="18" charset="0"/>
                <a:ea typeface="黑体" panose="02010609060101010101" pitchFamily="49" charset="-122"/>
                <a:sym typeface="+mn-ea"/>
              </a:rPr>
              <a:t>, </a:t>
            </a:r>
            <a:r>
              <a:rPr lang="zh-CN" altLang="en-US" sz="2400" dirty="0">
                <a:solidFill>
                  <a:schemeClr val="tx1"/>
                </a:solidFill>
                <a:latin typeface="Times New Roman" panose="02020603050405020304" pitchFamily="18" charset="0"/>
                <a:ea typeface="黑体" panose="02010609060101010101" pitchFamily="49" charset="-122"/>
                <a:sym typeface="+mn-ea"/>
              </a:rPr>
              <a:t>则</a:t>
            </a:r>
            <a:r>
              <a:rPr lang="en-US" altLang="zh-CN" sz="2400" i="1" err="1">
                <a:solidFill>
                  <a:schemeClr val="tx1"/>
                </a:solidFill>
                <a:latin typeface="Times New Roman" panose="02020603050405020304" pitchFamily="18" charset="0"/>
                <a:ea typeface="黑体" panose="02010609060101010101" pitchFamily="49" charset="-122"/>
                <a:sym typeface="+mn-ea"/>
              </a:rPr>
              <a:t>e</a:t>
            </a:r>
            <a:r>
              <a:rPr lang="en-US" altLang="zh-CN" sz="2400" err="1">
                <a:solidFill>
                  <a:schemeClr val="tx1"/>
                </a:solidFill>
                <a:latin typeface="Times New Roman" panose="02020603050405020304" pitchFamily="18" charset="0"/>
                <a:ea typeface="黑体" panose="02010609060101010101" pitchFamily="49" charset="-122"/>
                <a:sym typeface="+mn-ea"/>
              </a:rPr>
              <a:t>(</a:t>
            </a:r>
            <a:r>
              <a:rPr lang="en-US" altLang="zh-CN" sz="2400" i="1" err="1">
                <a:solidFill>
                  <a:schemeClr val="tx1"/>
                </a:solidFill>
                <a:latin typeface="Times New Roman" panose="02020603050405020304" pitchFamily="18" charset="0"/>
                <a:ea typeface="黑体" panose="02010609060101010101" pitchFamily="49" charset="-122"/>
                <a:sym typeface="+mn-ea"/>
              </a:rPr>
              <a:t>x</a:t>
            </a:r>
            <a:r>
              <a:rPr lang="en-US" altLang="zh-CN" sz="2400">
                <a:solidFill>
                  <a:schemeClr val="tx1"/>
                </a:solidFill>
                <a:latin typeface="Times New Roman" panose="02020603050405020304" pitchFamily="18" charset="0"/>
                <a:ea typeface="黑体" panose="02010609060101010101" pitchFamily="49" charset="-122"/>
                <a:sym typeface="+mn-ea"/>
              </a:rPr>
              <a:t>)</a:t>
            </a:r>
            <a:r>
              <a:rPr lang="zh-CN" altLang="en-US" sz="2400" dirty="0">
                <a:solidFill>
                  <a:schemeClr val="tx1"/>
                </a:solidFill>
                <a:latin typeface="Times New Roman" panose="02020603050405020304" pitchFamily="18" charset="0"/>
                <a:ea typeface="黑体" panose="02010609060101010101" pitchFamily="49" charset="-122"/>
                <a:sym typeface="+mn-ea"/>
              </a:rPr>
              <a:t>的循环移位也是可以纠正的错误图样</a:t>
            </a:r>
            <a:r>
              <a:rPr lang="zh-CN" altLang="en-US" sz="2400">
                <a:solidFill>
                  <a:schemeClr val="tx1"/>
                </a:solidFill>
              </a:rPr>
              <a:t>。</a:t>
            </a:r>
            <a:endParaRPr lang="zh-CN" altLang="en-US" sz="2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举例：求伴随</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式</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9" name="文本框 8"/>
          <p:cNvSpPr txBox="1"/>
          <p:nvPr/>
        </p:nvSpPr>
        <p:spPr>
          <a:xfrm>
            <a:off x="582295" y="789940"/>
            <a:ext cx="3867150" cy="570865"/>
          </a:xfrm>
          <a:prstGeom prst="rect">
            <a:avLst/>
          </a:prstGeom>
          <a:noFill/>
        </p:spPr>
        <p:txBody>
          <a:bodyPr wrap="square" rtlCol="0" anchor="t">
            <a:spAutoFit/>
          </a:bodyPr>
          <a:p>
            <a:pPr algn="just">
              <a:lnSpc>
                <a:spcPct val="130000"/>
              </a:lnSpc>
            </a:pPr>
            <a:r>
              <a:rPr lang="en-US" altLang="zh-CN" sz="2400" b="1" i="1" err="1">
                <a:latin typeface="Times New Roman" panose="02020603050405020304" pitchFamily="18" charset="0"/>
                <a:ea typeface="黑体" panose="02010609060101010101" pitchFamily="49" charset="-122"/>
                <a:sym typeface="+mn-ea"/>
              </a:rPr>
              <a:t>g</a:t>
            </a:r>
            <a:r>
              <a:rPr lang="en-US" altLang="zh-CN" sz="2400" b="1" err="1">
                <a:latin typeface="Times New Roman" panose="02020603050405020304" pitchFamily="18" charset="0"/>
                <a:ea typeface="黑体" panose="02010609060101010101" pitchFamily="49" charset="-122"/>
                <a:sym typeface="+mn-ea"/>
              </a:rPr>
              <a:t>(</a:t>
            </a:r>
            <a:r>
              <a:rPr lang="en-US" altLang="zh-CN" sz="2400" b="1" i="1" err="1">
                <a:latin typeface="Times New Roman" panose="02020603050405020304" pitchFamily="18" charset="0"/>
                <a:ea typeface="黑体" panose="02010609060101010101" pitchFamily="49" charset="-122"/>
                <a:sym typeface="+mn-ea"/>
              </a:rPr>
              <a:t>x</a:t>
            </a:r>
            <a:r>
              <a:rPr lang="en-US" altLang="zh-CN" sz="2400" b="1">
                <a:latin typeface="Times New Roman" panose="02020603050405020304" pitchFamily="18" charset="0"/>
                <a:ea typeface="黑体" panose="02010609060101010101" pitchFamily="49" charset="-122"/>
                <a:sym typeface="+mn-ea"/>
              </a:rPr>
              <a:t>)=</a:t>
            </a:r>
            <a:r>
              <a:rPr lang="en-US" altLang="zh-CN" sz="2400" b="1" i="1">
                <a:latin typeface="Times New Roman" panose="02020603050405020304" pitchFamily="18" charset="0"/>
                <a:ea typeface="黑体" panose="02010609060101010101" pitchFamily="49" charset="-122"/>
                <a:sym typeface="+mn-ea"/>
              </a:rPr>
              <a:t>x</a:t>
            </a:r>
            <a:r>
              <a:rPr lang="en-US" altLang="zh-CN" sz="2400" b="1" baseline="30000">
                <a:latin typeface="Times New Roman" panose="02020603050405020304" pitchFamily="18" charset="0"/>
                <a:ea typeface="黑体" panose="02010609060101010101" pitchFamily="49" charset="-122"/>
                <a:sym typeface="+mn-ea"/>
              </a:rPr>
              <a:t>3</a:t>
            </a:r>
            <a:r>
              <a:rPr lang="en-US" altLang="zh-CN" sz="2400" b="1">
                <a:latin typeface="Times New Roman" panose="02020603050405020304" pitchFamily="18" charset="0"/>
                <a:ea typeface="黑体" panose="02010609060101010101" pitchFamily="49" charset="-122"/>
                <a:sym typeface="+mn-ea"/>
              </a:rPr>
              <a:t>+</a:t>
            </a:r>
            <a:r>
              <a:rPr lang="en-US" altLang="zh-CN" sz="2400" b="1" i="1">
                <a:latin typeface="Times New Roman" panose="02020603050405020304" pitchFamily="18" charset="0"/>
                <a:ea typeface="黑体" panose="02010609060101010101" pitchFamily="49" charset="-122"/>
                <a:sym typeface="+mn-ea"/>
              </a:rPr>
              <a:t>x</a:t>
            </a:r>
            <a:r>
              <a:rPr lang="en-US" altLang="zh-CN" sz="2400" b="1">
                <a:latin typeface="Times New Roman" panose="02020603050405020304" pitchFamily="18" charset="0"/>
                <a:ea typeface="黑体" panose="02010609060101010101" pitchFamily="49" charset="-122"/>
                <a:sym typeface="+mn-ea"/>
              </a:rPr>
              <a:t>+1</a:t>
            </a:r>
            <a:r>
              <a:rPr lang="zh-CN" altLang="en-US" sz="2400" b="1" dirty="0">
                <a:latin typeface="Times New Roman" panose="02020603050405020304" pitchFamily="18" charset="0"/>
                <a:ea typeface="黑体" panose="02010609060101010101" pitchFamily="49" charset="-122"/>
                <a:sym typeface="+mn-ea"/>
              </a:rPr>
              <a:t>，</a:t>
            </a:r>
            <a:r>
              <a:rPr lang="en-US" altLang="zh-CN" sz="2400" b="1" i="1" err="1">
                <a:latin typeface="Times New Roman" panose="02020603050405020304" pitchFamily="18" charset="0"/>
                <a:ea typeface="黑体" panose="02010609060101010101" pitchFamily="49" charset="-122"/>
                <a:sym typeface="+mn-ea"/>
              </a:rPr>
              <a:t>r</a:t>
            </a:r>
            <a:r>
              <a:rPr lang="en-US" altLang="zh-CN" sz="2400" b="1" err="1">
                <a:latin typeface="Times New Roman" panose="02020603050405020304" pitchFamily="18" charset="0"/>
                <a:ea typeface="黑体" panose="02010609060101010101" pitchFamily="49" charset="-122"/>
                <a:sym typeface="+mn-ea"/>
              </a:rPr>
              <a:t>(</a:t>
            </a:r>
            <a:r>
              <a:rPr lang="en-US" altLang="zh-CN" sz="2400" b="1" i="1" err="1">
                <a:latin typeface="Times New Roman" panose="02020603050405020304" pitchFamily="18" charset="0"/>
                <a:ea typeface="黑体" panose="02010609060101010101" pitchFamily="49" charset="-122"/>
                <a:sym typeface="+mn-ea"/>
              </a:rPr>
              <a:t>x</a:t>
            </a:r>
            <a:r>
              <a:rPr lang="en-US" altLang="zh-CN" sz="2400" b="1">
                <a:latin typeface="Times New Roman" panose="02020603050405020304" pitchFamily="18" charset="0"/>
                <a:ea typeface="黑体" panose="02010609060101010101" pitchFamily="49" charset="-122"/>
                <a:sym typeface="+mn-ea"/>
              </a:rPr>
              <a:t>)=</a:t>
            </a:r>
            <a:r>
              <a:rPr lang="en-US" altLang="zh-CN" sz="2400" b="1" i="1">
                <a:latin typeface="Times New Roman" panose="02020603050405020304" pitchFamily="18" charset="0"/>
                <a:ea typeface="黑体" panose="02010609060101010101" pitchFamily="49" charset="-122"/>
                <a:sym typeface="+mn-ea"/>
              </a:rPr>
              <a:t>x</a:t>
            </a:r>
            <a:r>
              <a:rPr lang="en-US" altLang="zh-CN" sz="2400" b="1" baseline="30000">
                <a:latin typeface="Times New Roman" panose="02020603050405020304" pitchFamily="18" charset="0"/>
                <a:ea typeface="黑体" panose="02010609060101010101" pitchFamily="49" charset="-122"/>
                <a:sym typeface="+mn-ea"/>
              </a:rPr>
              <a:t>6</a:t>
            </a:r>
            <a:r>
              <a:rPr lang="en-US" altLang="zh-CN" sz="2400" b="1">
                <a:latin typeface="Times New Roman" panose="02020603050405020304" pitchFamily="18" charset="0"/>
                <a:ea typeface="黑体" panose="02010609060101010101" pitchFamily="49" charset="-122"/>
                <a:sym typeface="+mn-ea"/>
              </a:rPr>
              <a:t>+</a:t>
            </a:r>
            <a:r>
              <a:rPr lang="en-US" altLang="zh-CN" sz="2400" b="1" i="1">
                <a:latin typeface="Times New Roman" panose="02020603050405020304" pitchFamily="18" charset="0"/>
                <a:ea typeface="黑体" panose="02010609060101010101" pitchFamily="49" charset="-122"/>
                <a:sym typeface="+mn-ea"/>
              </a:rPr>
              <a:t>x</a:t>
            </a:r>
            <a:r>
              <a:rPr lang="en-US" altLang="zh-CN" sz="2400" b="1" baseline="30000">
                <a:latin typeface="Times New Roman" panose="02020603050405020304" pitchFamily="18" charset="0"/>
                <a:ea typeface="黑体" panose="02010609060101010101" pitchFamily="49" charset="-122"/>
                <a:sym typeface="+mn-ea"/>
              </a:rPr>
              <a:t>5</a:t>
            </a:r>
            <a:r>
              <a:rPr lang="en-US" altLang="zh-CN" sz="2400" b="1">
                <a:latin typeface="Times New Roman" panose="02020603050405020304" pitchFamily="18" charset="0"/>
                <a:ea typeface="黑体" panose="02010609060101010101" pitchFamily="49" charset="-122"/>
                <a:sym typeface="+mn-ea"/>
              </a:rPr>
              <a:t>+1</a:t>
            </a:r>
            <a:endParaRPr lang="zh-CN" altLang="en-US" sz="2400" dirty="0">
              <a:uFillTx/>
              <a:latin typeface="黑体" panose="02010609060101010101" pitchFamily="49" charset="-122"/>
              <a:ea typeface="黑体" panose="02010609060101010101" pitchFamily="49" charset="-122"/>
              <a:sym typeface="+mn-ea"/>
            </a:endParaRPr>
          </a:p>
        </p:txBody>
      </p:sp>
      <p:graphicFrame>
        <p:nvGraphicFramePr>
          <p:cNvPr id="4" name="对象 3">
            <a:hlinkClick r:id="" action="ppaction://ole?verb="/>
          </p:cNvPr>
          <p:cNvGraphicFramePr>
            <a:graphicFrameLocks noChangeAspect="1"/>
          </p:cNvGraphicFramePr>
          <p:nvPr/>
        </p:nvGraphicFramePr>
        <p:xfrm>
          <a:off x="232410" y="1600200"/>
          <a:ext cx="2058035" cy="1564005"/>
        </p:xfrm>
        <a:graphic>
          <a:graphicData uri="http://schemas.openxmlformats.org/presentationml/2006/ole">
            <mc:AlternateContent xmlns:mc="http://schemas.openxmlformats.org/markup-compatibility/2006">
              <mc:Choice xmlns:v="urn:schemas-microsoft-com:vml" Requires="v">
                <p:oleObj spid="_x0000_s5" name="" r:id="rId1" imgW="1346200" imgH="939800" progId="Equation.KSEE3">
                  <p:embed/>
                </p:oleObj>
              </mc:Choice>
              <mc:Fallback>
                <p:oleObj name="" r:id="rId1" imgW="1346200" imgH="939800" progId="Equation.KSEE3">
                  <p:embed/>
                  <p:pic>
                    <p:nvPicPr>
                      <p:cNvPr id="0" name="图片 1024"/>
                      <p:cNvPicPr/>
                      <p:nvPr/>
                    </p:nvPicPr>
                    <p:blipFill>
                      <a:blip r:embed="rId2"/>
                      <a:stretch>
                        <a:fillRect/>
                      </a:stretch>
                    </p:blipFill>
                    <p:spPr>
                      <a:xfrm>
                        <a:off x="232410" y="1600200"/>
                        <a:ext cx="2058035" cy="156400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2680335" y="1524000"/>
          <a:ext cx="4686300" cy="1554480"/>
        </p:xfrm>
        <a:graphic>
          <a:graphicData uri="http://schemas.openxmlformats.org/presentationml/2006/ole">
            <mc:AlternateContent xmlns:mc="http://schemas.openxmlformats.org/markup-compatibility/2006">
              <mc:Choice xmlns:v="urn:schemas-microsoft-com:vml" Requires="v">
                <p:oleObj spid="_x0000_s8" name="" r:id="rId3" imgW="2730500" imgH="914400" progId="Equation.KSEE3">
                  <p:embed/>
                </p:oleObj>
              </mc:Choice>
              <mc:Fallback>
                <p:oleObj name="" r:id="rId3" imgW="2730500" imgH="914400" progId="Equation.KSEE3">
                  <p:embed/>
                  <p:pic>
                    <p:nvPicPr>
                      <p:cNvPr id="0" name="图片 1024"/>
                      <p:cNvPicPr/>
                      <p:nvPr/>
                    </p:nvPicPr>
                    <p:blipFill>
                      <a:blip r:embed="rId4"/>
                      <a:stretch>
                        <a:fillRect/>
                      </a:stretch>
                    </p:blipFill>
                    <p:spPr>
                      <a:xfrm>
                        <a:off x="2680335" y="1524000"/>
                        <a:ext cx="4686300" cy="1554480"/>
                      </a:xfrm>
                      <a:prstGeom prst="rect">
                        <a:avLst/>
                      </a:prstGeom>
                    </p:spPr>
                  </p:pic>
                </p:oleObj>
              </mc:Fallback>
            </mc:AlternateContent>
          </a:graphicData>
        </a:graphic>
      </p:graphicFrame>
      <p:sp>
        <p:nvSpPr>
          <p:cNvPr id="3" name="右箭头 2"/>
          <p:cNvSpPr/>
          <p:nvPr/>
        </p:nvSpPr>
        <p:spPr>
          <a:xfrm>
            <a:off x="2362200" y="2114550"/>
            <a:ext cx="304800" cy="381000"/>
          </a:xfrm>
          <a:prstGeom prst="rightArrow">
            <a:avLst/>
          </a:prstGeom>
          <a:gradFill>
            <a:gsLst>
              <a:gs pos="0">
                <a:srgbClr val="14CD68"/>
              </a:gs>
              <a:gs pos="100000">
                <a:srgbClr val="035C7D"/>
              </a:gs>
            </a:gsLst>
            <a:lin ang="5400000" scaled="0"/>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p>
        </p:txBody>
      </p:sp>
      <p:sp>
        <p:nvSpPr>
          <p:cNvPr id="38920" name="任意多边形 113672"/>
          <p:cNvSpPr/>
          <p:nvPr/>
        </p:nvSpPr>
        <p:spPr>
          <a:xfrm>
            <a:off x="4199255" y="1905000"/>
            <a:ext cx="195580" cy="1028700"/>
          </a:xfrm>
          <a:custGeom>
            <a:avLst/>
            <a:gdLst/>
            <a:ahLst/>
            <a:cxnLst/>
            <a:pathLst>
              <a:path w="51" h="448">
                <a:moveTo>
                  <a:pt x="3" y="448"/>
                </a:moveTo>
                <a:cubicBezTo>
                  <a:pt x="17" y="391"/>
                  <a:pt x="39" y="338"/>
                  <a:pt x="51" y="280"/>
                </a:cubicBezTo>
                <a:cubicBezTo>
                  <a:pt x="48" y="229"/>
                  <a:pt x="49" y="178"/>
                  <a:pt x="43" y="128"/>
                </a:cubicBezTo>
                <a:cubicBezTo>
                  <a:pt x="41" y="111"/>
                  <a:pt x="32" y="96"/>
                  <a:pt x="27" y="80"/>
                </a:cubicBezTo>
                <a:cubicBezTo>
                  <a:pt x="0" y="0"/>
                  <a:pt x="3" y="103"/>
                  <a:pt x="3" y="64"/>
                </a:cubicBezTo>
              </a:path>
            </a:pathLst>
          </a:custGeom>
          <a:noFill/>
          <a:ln w="9525" cap="flat" cmpd="sng">
            <a:solidFill>
              <a:srgbClr val="FF3300"/>
            </a:solidFill>
            <a:prstDash val="solid"/>
            <a:miter/>
            <a:headEnd type="none" w="sm" len="sm"/>
            <a:tailEnd type="triangle" w="sm" len="med"/>
          </a:ln>
        </p:spPr>
        <p:txBody>
          <a:bodyPr/>
          <a:p>
            <a:endParaRPr lang="zh-CN" altLang="en-US"/>
          </a:p>
        </p:txBody>
      </p:sp>
      <p:sp>
        <p:nvSpPr>
          <p:cNvPr id="38919" name="任意多边形 113671"/>
          <p:cNvSpPr/>
          <p:nvPr/>
        </p:nvSpPr>
        <p:spPr>
          <a:xfrm>
            <a:off x="4240530" y="1654810"/>
            <a:ext cx="333375" cy="1279525"/>
          </a:xfrm>
          <a:custGeom>
            <a:avLst/>
            <a:gdLst/>
            <a:ahLst/>
            <a:cxnLst/>
            <a:pathLst>
              <a:path w="101" h="568">
                <a:moveTo>
                  <a:pt x="0" y="568"/>
                </a:moveTo>
                <a:cubicBezTo>
                  <a:pt x="15" y="546"/>
                  <a:pt x="29" y="520"/>
                  <a:pt x="40" y="496"/>
                </a:cubicBezTo>
                <a:cubicBezTo>
                  <a:pt x="50" y="473"/>
                  <a:pt x="50" y="445"/>
                  <a:pt x="64" y="424"/>
                </a:cubicBezTo>
                <a:cubicBezTo>
                  <a:pt x="85" y="393"/>
                  <a:pt x="77" y="409"/>
                  <a:pt x="88" y="376"/>
                </a:cubicBezTo>
                <a:cubicBezTo>
                  <a:pt x="101" y="286"/>
                  <a:pt x="94" y="200"/>
                  <a:pt x="72" y="112"/>
                </a:cubicBezTo>
                <a:cubicBezTo>
                  <a:pt x="66" y="87"/>
                  <a:pt x="62" y="61"/>
                  <a:pt x="48" y="40"/>
                </a:cubicBezTo>
                <a:cubicBezTo>
                  <a:pt x="38" y="24"/>
                  <a:pt x="8" y="0"/>
                  <a:pt x="8" y="0"/>
                </a:cubicBezTo>
              </a:path>
            </a:pathLst>
          </a:custGeom>
          <a:noFill/>
          <a:ln w="9525" cap="flat" cmpd="sng">
            <a:solidFill>
              <a:srgbClr val="FF3300"/>
            </a:solidFill>
            <a:prstDash val="solid"/>
            <a:miter/>
            <a:headEnd type="none" w="sm" len="sm"/>
            <a:tailEnd type="triangle" w="sm" len="med"/>
          </a:ln>
        </p:spPr>
        <p:txBody>
          <a:bodyPr/>
          <a:p>
            <a:endParaRPr lang="zh-CN" altLang="en-US"/>
          </a:p>
        </p:txBody>
      </p:sp>
      <p:sp>
        <p:nvSpPr>
          <p:cNvPr id="38921" name="任意多边形 113673"/>
          <p:cNvSpPr/>
          <p:nvPr/>
        </p:nvSpPr>
        <p:spPr>
          <a:xfrm>
            <a:off x="5737860" y="1663700"/>
            <a:ext cx="210185" cy="838200"/>
          </a:xfrm>
          <a:custGeom>
            <a:avLst/>
            <a:gdLst/>
            <a:ahLst/>
            <a:cxnLst/>
            <a:pathLst>
              <a:path w="80" h="376">
                <a:moveTo>
                  <a:pt x="0" y="376"/>
                </a:moveTo>
                <a:cubicBezTo>
                  <a:pt x="31" y="330"/>
                  <a:pt x="62" y="285"/>
                  <a:pt x="80" y="232"/>
                </a:cubicBezTo>
                <a:cubicBezTo>
                  <a:pt x="77" y="189"/>
                  <a:pt x="76" y="147"/>
                  <a:pt x="72" y="104"/>
                </a:cubicBezTo>
                <a:cubicBezTo>
                  <a:pt x="67" y="52"/>
                  <a:pt x="19" y="38"/>
                  <a:pt x="0" y="0"/>
                </a:cubicBezTo>
              </a:path>
            </a:pathLst>
          </a:custGeom>
          <a:noFill/>
          <a:ln w="9525" cap="flat" cmpd="sng">
            <a:solidFill>
              <a:srgbClr val="FF3300"/>
            </a:solidFill>
            <a:prstDash val="solid"/>
            <a:miter/>
            <a:headEnd type="none" w="sm" len="sm"/>
            <a:tailEnd type="triangle" w="sm" len="med"/>
          </a:ln>
        </p:spPr>
        <p:txBody>
          <a:bodyPr/>
          <a:p>
            <a:endParaRPr lang="zh-CN" altLang="en-US"/>
          </a:p>
        </p:txBody>
      </p:sp>
      <p:graphicFrame>
        <p:nvGraphicFramePr>
          <p:cNvPr id="10" name="对象 9">
            <a:hlinkClick r:id="" action="ppaction://ole?verb="/>
          </p:cNvPr>
          <p:cNvGraphicFramePr>
            <a:graphicFrameLocks noChangeAspect="1"/>
          </p:cNvGraphicFramePr>
          <p:nvPr/>
        </p:nvGraphicFramePr>
        <p:xfrm>
          <a:off x="7576821" y="990283"/>
          <a:ext cx="1300480" cy="3140075"/>
        </p:xfrm>
        <a:graphic>
          <a:graphicData uri="http://schemas.openxmlformats.org/presentationml/2006/ole">
            <mc:AlternateContent xmlns:mc="http://schemas.openxmlformats.org/markup-compatibility/2006">
              <mc:Choice xmlns:v="urn:schemas-microsoft-com:vml" Requires="v">
                <p:oleObj spid="_x0000_s11" name="" r:id="rId5" imgW="762000" imgH="1600200" progId="Equation.KSEE3">
                  <p:embed/>
                </p:oleObj>
              </mc:Choice>
              <mc:Fallback>
                <p:oleObj name="" r:id="rId5" imgW="762000" imgH="1600200" progId="Equation.KSEE3">
                  <p:embed/>
                  <p:pic>
                    <p:nvPicPr>
                      <p:cNvPr id="0" name="图片 1024"/>
                      <p:cNvPicPr/>
                      <p:nvPr/>
                    </p:nvPicPr>
                    <p:blipFill>
                      <a:blip r:embed="rId6"/>
                      <a:stretch>
                        <a:fillRect/>
                      </a:stretch>
                    </p:blipFill>
                    <p:spPr>
                      <a:xfrm>
                        <a:off x="7576821" y="990283"/>
                        <a:ext cx="1300480" cy="3140075"/>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1066800" y="3477895"/>
          <a:ext cx="5672455" cy="2842895"/>
        </p:xfrm>
        <a:graphic>
          <a:graphicData uri="http://schemas.openxmlformats.org/presentationml/2006/ole">
            <mc:AlternateContent xmlns:mc="http://schemas.openxmlformats.org/markup-compatibility/2006">
              <mc:Choice xmlns:v="urn:schemas-microsoft-com:vml" Requires="v">
                <p:oleObj spid="_x0000_s13" name="" r:id="rId7" imgW="3111500" imgH="1600200" progId="Equation.KSEE3">
                  <p:embed/>
                </p:oleObj>
              </mc:Choice>
              <mc:Fallback>
                <p:oleObj name="" r:id="rId7" imgW="3111500" imgH="1600200" progId="Equation.KSEE3">
                  <p:embed/>
                  <p:pic>
                    <p:nvPicPr>
                      <p:cNvPr id="0" name="图片 1024"/>
                      <p:cNvPicPr/>
                      <p:nvPr/>
                    </p:nvPicPr>
                    <p:blipFill>
                      <a:blip r:embed="rId8"/>
                      <a:stretch>
                        <a:fillRect/>
                      </a:stretch>
                    </p:blipFill>
                    <p:spPr>
                      <a:xfrm>
                        <a:off x="1066800" y="3477895"/>
                        <a:ext cx="5672455" cy="2842895"/>
                      </a:xfrm>
                      <a:prstGeom prst="rect">
                        <a:avLst/>
                      </a:prstGeom>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51655" y="104775"/>
            <a:ext cx="452564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举例：画出求伴随式的电路</a:t>
            </a:r>
            <a:endParaRPr lang="zh-CN" altLang="en-US" sz="2800">
              <a:ea typeface="黑体" panose="02010609060101010101" pitchFamily="49" charset="-122"/>
              <a:sym typeface="+mn-ea"/>
            </a:endParaRPr>
          </a:p>
        </p:txBody>
      </p:sp>
      <p:grpSp>
        <p:nvGrpSpPr>
          <p:cNvPr id="67618" name="组合 67617"/>
          <p:cNvGrpSpPr/>
          <p:nvPr/>
        </p:nvGrpSpPr>
        <p:grpSpPr>
          <a:xfrm>
            <a:off x="3276600" y="2971800"/>
            <a:ext cx="5562600" cy="3213100"/>
            <a:chOff x="1296" y="1920"/>
            <a:chExt cx="3504" cy="2024"/>
          </a:xfrm>
        </p:grpSpPr>
        <p:graphicFrame>
          <p:nvGraphicFramePr>
            <p:cNvPr id="67619" name="对象 67618"/>
            <p:cNvGraphicFramePr/>
            <p:nvPr/>
          </p:nvGraphicFramePr>
          <p:xfrm>
            <a:off x="1296" y="1920"/>
            <a:ext cx="2915" cy="189"/>
          </p:xfrm>
          <a:graphic>
            <a:graphicData uri="http://schemas.openxmlformats.org/presentationml/2006/ole">
              <mc:AlternateContent xmlns:mc="http://schemas.openxmlformats.org/markup-compatibility/2006">
                <mc:Choice xmlns:v="urn:schemas-microsoft-com:vml" Requires="v">
                  <p:oleObj spid="_x0000_s3154" name="" r:id="rId1" imgW="3259455" imgH="215900" progId="Equation.3">
                    <p:embed/>
                  </p:oleObj>
                </mc:Choice>
                <mc:Fallback>
                  <p:oleObj name="" r:id="rId1" imgW="3259455" imgH="215900" progId="Equation.3">
                    <p:embed/>
                    <p:pic>
                      <p:nvPicPr>
                        <p:cNvPr id="0" name="图片 3153"/>
                        <p:cNvPicPr/>
                        <p:nvPr/>
                      </p:nvPicPr>
                      <p:blipFill>
                        <a:blip r:embed="rId2"/>
                        <a:stretch>
                          <a:fillRect/>
                        </a:stretch>
                      </p:blipFill>
                      <p:spPr>
                        <a:xfrm>
                          <a:off x="1296" y="1920"/>
                          <a:ext cx="2915" cy="189"/>
                        </a:xfrm>
                        <a:prstGeom prst="rect">
                          <a:avLst/>
                        </a:prstGeom>
                        <a:noFill/>
                        <a:ln w="38100">
                          <a:noFill/>
                          <a:miter/>
                        </a:ln>
                      </p:spPr>
                    </p:pic>
                  </p:oleObj>
                </mc:Fallback>
              </mc:AlternateContent>
            </a:graphicData>
          </a:graphic>
        </p:graphicFrame>
        <p:graphicFrame>
          <p:nvGraphicFramePr>
            <p:cNvPr id="67620" name="对象 67619"/>
            <p:cNvGraphicFramePr/>
            <p:nvPr/>
          </p:nvGraphicFramePr>
          <p:xfrm>
            <a:off x="3216" y="2160"/>
            <a:ext cx="864" cy="200"/>
          </p:xfrm>
          <a:graphic>
            <a:graphicData uri="http://schemas.openxmlformats.org/presentationml/2006/ole">
              <mc:AlternateContent xmlns:mc="http://schemas.openxmlformats.org/markup-compatibility/2006">
                <mc:Choice xmlns:v="urn:schemas-microsoft-com:vml" Requires="v">
                  <p:oleObj spid="_x0000_s3160" name="" r:id="rId3" imgW="761365" imgH="228600" progId="Equation.3">
                    <p:embed/>
                  </p:oleObj>
                </mc:Choice>
                <mc:Fallback>
                  <p:oleObj name="" r:id="rId3" imgW="761365" imgH="228600" progId="Equation.3">
                    <p:embed/>
                    <p:pic>
                      <p:nvPicPr>
                        <p:cNvPr id="0" name="图片 3159"/>
                        <p:cNvPicPr/>
                        <p:nvPr/>
                      </p:nvPicPr>
                      <p:blipFill>
                        <a:blip r:embed="rId4"/>
                        <a:stretch>
                          <a:fillRect/>
                        </a:stretch>
                      </p:blipFill>
                      <p:spPr>
                        <a:xfrm>
                          <a:off x="3216" y="2160"/>
                          <a:ext cx="864" cy="200"/>
                        </a:xfrm>
                        <a:prstGeom prst="rect">
                          <a:avLst/>
                        </a:prstGeom>
                        <a:noFill/>
                        <a:ln w="38100">
                          <a:noFill/>
                          <a:miter/>
                        </a:ln>
                      </p:spPr>
                    </p:pic>
                  </p:oleObj>
                </mc:Fallback>
              </mc:AlternateContent>
            </a:graphicData>
          </a:graphic>
        </p:graphicFrame>
        <p:graphicFrame>
          <p:nvGraphicFramePr>
            <p:cNvPr id="67621" name="对象 67620"/>
            <p:cNvGraphicFramePr/>
            <p:nvPr/>
          </p:nvGraphicFramePr>
          <p:xfrm>
            <a:off x="3216" y="2400"/>
            <a:ext cx="816" cy="189"/>
          </p:xfrm>
          <a:graphic>
            <a:graphicData uri="http://schemas.openxmlformats.org/presentationml/2006/ole">
              <mc:AlternateContent xmlns:mc="http://schemas.openxmlformats.org/markup-compatibility/2006">
                <mc:Choice xmlns:v="urn:schemas-microsoft-com:vml" Requires="v">
                  <p:oleObj spid="_x0000_s3151" name="" r:id="rId5" imgW="558165" imgH="215900" progId="Equation.3">
                    <p:embed/>
                  </p:oleObj>
                </mc:Choice>
                <mc:Fallback>
                  <p:oleObj name="" r:id="rId5" imgW="558165" imgH="215900" progId="Equation.3">
                    <p:embed/>
                    <p:pic>
                      <p:nvPicPr>
                        <p:cNvPr id="0" name="图片 3150"/>
                        <p:cNvPicPr/>
                        <p:nvPr/>
                      </p:nvPicPr>
                      <p:blipFill>
                        <a:blip r:embed="rId6"/>
                        <a:stretch>
                          <a:fillRect/>
                        </a:stretch>
                      </p:blipFill>
                      <p:spPr>
                        <a:xfrm>
                          <a:off x="3216" y="2400"/>
                          <a:ext cx="816" cy="189"/>
                        </a:xfrm>
                        <a:prstGeom prst="rect">
                          <a:avLst/>
                        </a:prstGeom>
                        <a:noFill/>
                        <a:ln w="38100">
                          <a:noFill/>
                          <a:miter/>
                        </a:ln>
                      </p:spPr>
                    </p:pic>
                  </p:oleObj>
                </mc:Fallback>
              </mc:AlternateContent>
            </a:graphicData>
          </a:graphic>
        </p:graphicFrame>
        <p:graphicFrame>
          <p:nvGraphicFramePr>
            <p:cNvPr id="67622" name="对象 67621"/>
            <p:cNvGraphicFramePr/>
            <p:nvPr/>
          </p:nvGraphicFramePr>
          <p:xfrm>
            <a:off x="3216" y="2592"/>
            <a:ext cx="827" cy="189"/>
          </p:xfrm>
          <a:graphic>
            <a:graphicData uri="http://schemas.openxmlformats.org/presentationml/2006/ole">
              <mc:AlternateContent xmlns:mc="http://schemas.openxmlformats.org/markup-compatibility/2006">
                <mc:Choice xmlns:v="urn:schemas-microsoft-com:vml" Requires="v">
                  <p:oleObj spid="_x0000_s3162" name="" r:id="rId7" imgW="532765" imgH="215900" progId="Equation.3">
                    <p:embed/>
                  </p:oleObj>
                </mc:Choice>
                <mc:Fallback>
                  <p:oleObj name="" r:id="rId7" imgW="532765" imgH="215900" progId="Equation.3">
                    <p:embed/>
                    <p:pic>
                      <p:nvPicPr>
                        <p:cNvPr id="0" name="图片 3161"/>
                        <p:cNvPicPr/>
                        <p:nvPr/>
                      </p:nvPicPr>
                      <p:blipFill>
                        <a:blip r:embed="rId8"/>
                        <a:stretch>
                          <a:fillRect/>
                        </a:stretch>
                      </p:blipFill>
                      <p:spPr>
                        <a:xfrm>
                          <a:off x="3216" y="2592"/>
                          <a:ext cx="827" cy="189"/>
                        </a:xfrm>
                        <a:prstGeom prst="rect">
                          <a:avLst/>
                        </a:prstGeom>
                        <a:noFill/>
                        <a:ln w="38100">
                          <a:noFill/>
                          <a:miter/>
                        </a:ln>
                      </p:spPr>
                    </p:pic>
                  </p:oleObj>
                </mc:Fallback>
              </mc:AlternateContent>
            </a:graphicData>
          </a:graphic>
        </p:graphicFrame>
        <p:graphicFrame>
          <p:nvGraphicFramePr>
            <p:cNvPr id="67623" name="对象 67622"/>
            <p:cNvGraphicFramePr/>
            <p:nvPr/>
          </p:nvGraphicFramePr>
          <p:xfrm>
            <a:off x="3216" y="2784"/>
            <a:ext cx="864" cy="189"/>
          </p:xfrm>
          <a:graphic>
            <a:graphicData uri="http://schemas.openxmlformats.org/presentationml/2006/ole">
              <mc:AlternateContent xmlns:mc="http://schemas.openxmlformats.org/markup-compatibility/2006">
                <mc:Choice xmlns:v="urn:schemas-microsoft-com:vml" Requires="v">
                  <p:oleObj spid="_x0000_s3153" name="" r:id="rId9" imgW="507365" imgH="215900" progId="Equation.3">
                    <p:embed/>
                  </p:oleObj>
                </mc:Choice>
                <mc:Fallback>
                  <p:oleObj name="" r:id="rId9" imgW="507365" imgH="215900" progId="Equation.3">
                    <p:embed/>
                    <p:pic>
                      <p:nvPicPr>
                        <p:cNvPr id="0" name="图片 3152"/>
                        <p:cNvPicPr/>
                        <p:nvPr/>
                      </p:nvPicPr>
                      <p:blipFill>
                        <a:blip r:embed="rId10"/>
                        <a:stretch>
                          <a:fillRect/>
                        </a:stretch>
                      </p:blipFill>
                      <p:spPr>
                        <a:xfrm>
                          <a:off x="3216" y="2784"/>
                          <a:ext cx="864" cy="189"/>
                        </a:xfrm>
                        <a:prstGeom prst="rect">
                          <a:avLst/>
                        </a:prstGeom>
                        <a:noFill/>
                        <a:ln w="38100">
                          <a:noFill/>
                          <a:miter/>
                        </a:ln>
                      </p:spPr>
                    </p:pic>
                  </p:oleObj>
                </mc:Fallback>
              </mc:AlternateContent>
            </a:graphicData>
          </a:graphic>
        </p:graphicFrame>
        <p:graphicFrame>
          <p:nvGraphicFramePr>
            <p:cNvPr id="67624" name="对象 67623"/>
            <p:cNvGraphicFramePr/>
            <p:nvPr/>
          </p:nvGraphicFramePr>
          <p:xfrm>
            <a:off x="3216" y="2976"/>
            <a:ext cx="816" cy="189"/>
          </p:xfrm>
          <a:graphic>
            <a:graphicData uri="http://schemas.openxmlformats.org/presentationml/2006/ole">
              <mc:AlternateContent xmlns:mc="http://schemas.openxmlformats.org/markup-compatibility/2006">
                <mc:Choice xmlns:v="urn:schemas-microsoft-com:vml" Requires="v">
                  <p:oleObj spid="_x0000_s3156" name="" r:id="rId11" imgW="507365" imgH="215900" progId="Equation.3">
                    <p:embed/>
                  </p:oleObj>
                </mc:Choice>
                <mc:Fallback>
                  <p:oleObj name="" r:id="rId11" imgW="507365" imgH="215900" progId="Equation.3">
                    <p:embed/>
                    <p:pic>
                      <p:nvPicPr>
                        <p:cNvPr id="0" name="图片 3155"/>
                        <p:cNvPicPr/>
                        <p:nvPr/>
                      </p:nvPicPr>
                      <p:blipFill>
                        <a:blip r:embed="rId12"/>
                        <a:stretch>
                          <a:fillRect/>
                        </a:stretch>
                      </p:blipFill>
                      <p:spPr>
                        <a:xfrm>
                          <a:off x="3216" y="2976"/>
                          <a:ext cx="816" cy="189"/>
                        </a:xfrm>
                        <a:prstGeom prst="rect">
                          <a:avLst/>
                        </a:prstGeom>
                        <a:noFill/>
                        <a:ln w="38100">
                          <a:noFill/>
                          <a:miter/>
                        </a:ln>
                      </p:spPr>
                    </p:pic>
                  </p:oleObj>
                </mc:Fallback>
              </mc:AlternateContent>
            </a:graphicData>
          </a:graphic>
        </p:graphicFrame>
        <p:graphicFrame>
          <p:nvGraphicFramePr>
            <p:cNvPr id="67625" name="对象 67624"/>
            <p:cNvGraphicFramePr/>
            <p:nvPr/>
          </p:nvGraphicFramePr>
          <p:xfrm>
            <a:off x="3216" y="3168"/>
            <a:ext cx="799" cy="189"/>
          </p:xfrm>
          <a:graphic>
            <a:graphicData uri="http://schemas.openxmlformats.org/presentationml/2006/ole">
              <mc:AlternateContent xmlns:mc="http://schemas.openxmlformats.org/markup-compatibility/2006">
                <mc:Choice xmlns:v="urn:schemas-microsoft-com:vml" Requires="v">
                  <p:oleObj spid="_x0000_s3157" name="" r:id="rId13" imgW="469265" imgH="215900" progId="Equation.3">
                    <p:embed/>
                  </p:oleObj>
                </mc:Choice>
                <mc:Fallback>
                  <p:oleObj name="" r:id="rId13" imgW="469265" imgH="215900" progId="Equation.3">
                    <p:embed/>
                    <p:pic>
                      <p:nvPicPr>
                        <p:cNvPr id="0" name="图片 3156"/>
                        <p:cNvPicPr/>
                        <p:nvPr/>
                      </p:nvPicPr>
                      <p:blipFill>
                        <a:blip r:embed="rId14"/>
                        <a:stretch>
                          <a:fillRect/>
                        </a:stretch>
                      </p:blipFill>
                      <p:spPr>
                        <a:xfrm>
                          <a:off x="3216" y="3168"/>
                          <a:ext cx="799" cy="189"/>
                        </a:xfrm>
                        <a:prstGeom prst="rect">
                          <a:avLst/>
                        </a:prstGeom>
                        <a:noFill/>
                        <a:ln w="38100">
                          <a:noFill/>
                          <a:miter/>
                        </a:ln>
                      </p:spPr>
                    </p:pic>
                  </p:oleObj>
                </mc:Fallback>
              </mc:AlternateContent>
            </a:graphicData>
          </a:graphic>
        </p:graphicFrame>
        <p:graphicFrame>
          <p:nvGraphicFramePr>
            <p:cNvPr id="67626" name="对象 67625"/>
            <p:cNvGraphicFramePr/>
            <p:nvPr/>
          </p:nvGraphicFramePr>
          <p:xfrm>
            <a:off x="3216" y="3360"/>
            <a:ext cx="816" cy="189"/>
          </p:xfrm>
          <a:graphic>
            <a:graphicData uri="http://schemas.openxmlformats.org/presentationml/2006/ole">
              <mc:AlternateContent xmlns:mc="http://schemas.openxmlformats.org/markup-compatibility/2006">
                <mc:Choice xmlns:v="urn:schemas-microsoft-com:vml" Requires="v">
                  <p:oleObj spid="_x0000_s3158" name="" r:id="rId15" imgW="507365" imgH="215900" progId="Equation.3">
                    <p:embed/>
                  </p:oleObj>
                </mc:Choice>
                <mc:Fallback>
                  <p:oleObj name="" r:id="rId15" imgW="507365" imgH="215900" progId="Equation.3">
                    <p:embed/>
                    <p:pic>
                      <p:nvPicPr>
                        <p:cNvPr id="0" name="图片 3157"/>
                        <p:cNvPicPr/>
                        <p:nvPr/>
                      </p:nvPicPr>
                      <p:blipFill>
                        <a:blip r:embed="rId16"/>
                        <a:stretch>
                          <a:fillRect/>
                        </a:stretch>
                      </p:blipFill>
                      <p:spPr>
                        <a:xfrm>
                          <a:off x="3216" y="3360"/>
                          <a:ext cx="816" cy="189"/>
                        </a:xfrm>
                        <a:prstGeom prst="rect">
                          <a:avLst/>
                        </a:prstGeom>
                        <a:noFill/>
                        <a:ln w="38100">
                          <a:noFill/>
                          <a:miter/>
                        </a:ln>
                      </p:spPr>
                    </p:pic>
                  </p:oleObj>
                </mc:Fallback>
              </mc:AlternateContent>
            </a:graphicData>
          </a:graphic>
        </p:graphicFrame>
        <p:graphicFrame>
          <p:nvGraphicFramePr>
            <p:cNvPr id="67627" name="对象 67626"/>
            <p:cNvGraphicFramePr/>
            <p:nvPr/>
          </p:nvGraphicFramePr>
          <p:xfrm>
            <a:off x="3216" y="3552"/>
            <a:ext cx="827" cy="189"/>
          </p:xfrm>
          <a:graphic>
            <a:graphicData uri="http://schemas.openxmlformats.org/presentationml/2006/ole">
              <mc:AlternateContent xmlns:mc="http://schemas.openxmlformats.org/markup-compatibility/2006">
                <mc:Choice xmlns:v="urn:schemas-microsoft-com:vml" Requires="v">
                  <p:oleObj spid="_x0000_s3159" name="" r:id="rId17" imgW="532765" imgH="215900" progId="Equation.3">
                    <p:embed/>
                  </p:oleObj>
                </mc:Choice>
                <mc:Fallback>
                  <p:oleObj name="" r:id="rId17" imgW="532765" imgH="215900" progId="Equation.3">
                    <p:embed/>
                    <p:pic>
                      <p:nvPicPr>
                        <p:cNvPr id="0" name="图片 3158"/>
                        <p:cNvPicPr/>
                        <p:nvPr/>
                      </p:nvPicPr>
                      <p:blipFill>
                        <a:blip r:embed="rId18"/>
                        <a:stretch>
                          <a:fillRect/>
                        </a:stretch>
                      </p:blipFill>
                      <p:spPr>
                        <a:xfrm>
                          <a:off x="3216" y="3552"/>
                          <a:ext cx="827" cy="189"/>
                        </a:xfrm>
                        <a:prstGeom prst="rect">
                          <a:avLst/>
                        </a:prstGeom>
                        <a:noFill/>
                        <a:ln w="38100">
                          <a:noFill/>
                          <a:miter/>
                        </a:ln>
                      </p:spPr>
                    </p:pic>
                  </p:oleObj>
                </mc:Fallback>
              </mc:AlternateContent>
            </a:graphicData>
          </a:graphic>
        </p:graphicFrame>
        <p:graphicFrame>
          <p:nvGraphicFramePr>
            <p:cNvPr id="67628" name="对象 67627"/>
            <p:cNvGraphicFramePr/>
            <p:nvPr/>
          </p:nvGraphicFramePr>
          <p:xfrm>
            <a:off x="3216" y="3744"/>
            <a:ext cx="864" cy="189"/>
          </p:xfrm>
          <a:graphic>
            <a:graphicData uri="http://schemas.openxmlformats.org/presentationml/2006/ole">
              <mc:AlternateContent xmlns:mc="http://schemas.openxmlformats.org/markup-compatibility/2006">
                <mc:Choice xmlns:v="urn:schemas-microsoft-com:vml" Requires="v">
                  <p:oleObj spid="_x0000_s3164" name="" r:id="rId19" imgW="507365" imgH="215900" progId="Equation.3">
                    <p:embed/>
                  </p:oleObj>
                </mc:Choice>
                <mc:Fallback>
                  <p:oleObj name="" r:id="rId19" imgW="507365" imgH="215900" progId="Equation.3">
                    <p:embed/>
                    <p:pic>
                      <p:nvPicPr>
                        <p:cNvPr id="0" name="图片 3163"/>
                        <p:cNvPicPr/>
                        <p:nvPr/>
                      </p:nvPicPr>
                      <p:blipFill>
                        <a:blip r:embed="rId20"/>
                        <a:stretch>
                          <a:fillRect/>
                        </a:stretch>
                      </p:blipFill>
                      <p:spPr>
                        <a:xfrm>
                          <a:off x="3216" y="3744"/>
                          <a:ext cx="864" cy="189"/>
                        </a:xfrm>
                        <a:prstGeom prst="rect">
                          <a:avLst/>
                        </a:prstGeom>
                        <a:noFill/>
                        <a:ln w="38100">
                          <a:noFill/>
                          <a:miter/>
                        </a:ln>
                      </p:spPr>
                    </p:pic>
                  </p:oleObj>
                </mc:Fallback>
              </mc:AlternateContent>
            </a:graphicData>
          </a:graphic>
        </p:graphicFrame>
        <p:graphicFrame>
          <p:nvGraphicFramePr>
            <p:cNvPr id="67629" name="对象 67628"/>
            <p:cNvGraphicFramePr/>
            <p:nvPr/>
          </p:nvGraphicFramePr>
          <p:xfrm>
            <a:off x="1728" y="2640"/>
            <a:ext cx="196" cy="1296"/>
          </p:xfrm>
          <a:graphic>
            <a:graphicData uri="http://schemas.openxmlformats.org/presentationml/2006/ole">
              <mc:AlternateContent xmlns:mc="http://schemas.openxmlformats.org/markup-compatibility/2006">
                <mc:Choice xmlns:v="urn:schemas-microsoft-com:vml" Requires="v">
                  <p:oleObj spid="_x0000_s3165" name="" r:id="rId21" imgW="127000" imgH="1571625" progId="Equation.3">
                    <p:embed/>
                  </p:oleObj>
                </mc:Choice>
                <mc:Fallback>
                  <p:oleObj name="" r:id="rId21" imgW="127000" imgH="1571625" progId="Equation.3">
                    <p:embed/>
                    <p:pic>
                      <p:nvPicPr>
                        <p:cNvPr id="0" name="图片 3164"/>
                        <p:cNvPicPr/>
                        <p:nvPr/>
                      </p:nvPicPr>
                      <p:blipFill>
                        <a:blip r:embed="rId22"/>
                        <a:stretch>
                          <a:fillRect/>
                        </a:stretch>
                      </p:blipFill>
                      <p:spPr>
                        <a:xfrm>
                          <a:off x="1728" y="2640"/>
                          <a:ext cx="196" cy="1296"/>
                        </a:xfrm>
                        <a:prstGeom prst="rect">
                          <a:avLst/>
                        </a:prstGeom>
                        <a:noFill/>
                        <a:ln w="38100">
                          <a:noFill/>
                          <a:miter/>
                        </a:ln>
                      </p:spPr>
                    </p:pic>
                  </p:oleObj>
                </mc:Fallback>
              </mc:AlternateContent>
            </a:graphicData>
          </a:graphic>
        </p:graphicFrame>
        <p:sp>
          <p:nvSpPr>
            <p:cNvPr id="67630" name="直接连接符 67629"/>
            <p:cNvSpPr/>
            <p:nvPr/>
          </p:nvSpPr>
          <p:spPr>
            <a:xfrm>
              <a:off x="1728" y="2496"/>
              <a:ext cx="144" cy="0"/>
            </a:xfrm>
            <a:prstGeom prst="line">
              <a:avLst/>
            </a:prstGeom>
            <a:ln w="9525" cap="flat" cmpd="sng">
              <a:solidFill>
                <a:schemeClr val="tx1"/>
              </a:solidFill>
              <a:prstDash val="solid"/>
              <a:miter/>
              <a:headEnd type="none" w="sm" len="sm"/>
              <a:tailEnd type="none" w="sm" len="sm"/>
            </a:ln>
          </p:spPr>
        </p:sp>
        <p:sp>
          <p:nvSpPr>
            <p:cNvPr id="67631" name="直接连接符 67630"/>
            <p:cNvSpPr/>
            <p:nvPr/>
          </p:nvSpPr>
          <p:spPr>
            <a:xfrm>
              <a:off x="1872" y="2688"/>
              <a:ext cx="1296" cy="0"/>
            </a:xfrm>
            <a:prstGeom prst="line">
              <a:avLst/>
            </a:prstGeom>
            <a:ln w="9525" cap="flat" cmpd="sng">
              <a:solidFill>
                <a:srgbClr val="FF0000"/>
              </a:solidFill>
              <a:prstDash val="solid"/>
              <a:miter/>
              <a:headEnd type="none" w="sm" len="sm"/>
              <a:tailEnd type="triangle" w="sm" len="med"/>
            </a:ln>
          </p:spPr>
        </p:sp>
        <p:sp>
          <p:nvSpPr>
            <p:cNvPr id="67632" name="直接连接符 67631"/>
            <p:cNvSpPr/>
            <p:nvPr/>
          </p:nvSpPr>
          <p:spPr>
            <a:xfrm>
              <a:off x="1872" y="2880"/>
              <a:ext cx="1296" cy="0"/>
            </a:xfrm>
            <a:prstGeom prst="line">
              <a:avLst/>
            </a:prstGeom>
            <a:ln w="9525" cap="flat" cmpd="sng">
              <a:solidFill>
                <a:srgbClr val="FF0000"/>
              </a:solidFill>
              <a:prstDash val="solid"/>
              <a:miter/>
              <a:headEnd type="none" w="sm" len="sm"/>
              <a:tailEnd type="triangle" w="sm" len="med"/>
            </a:ln>
          </p:spPr>
        </p:sp>
        <p:sp>
          <p:nvSpPr>
            <p:cNvPr id="67633" name="直接连接符 67632"/>
            <p:cNvSpPr/>
            <p:nvPr/>
          </p:nvSpPr>
          <p:spPr>
            <a:xfrm>
              <a:off x="1872" y="3072"/>
              <a:ext cx="1296" cy="0"/>
            </a:xfrm>
            <a:prstGeom prst="line">
              <a:avLst/>
            </a:prstGeom>
            <a:ln w="9525" cap="flat" cmpd="sng">
              <a:solidFill>
                <a:srgbClr val="FF0000"/>
              </a:solidFill>
              <a:prstDash val="solid"/>
              <a:miter/>
              <a:headEnd type="none" w="sm" len="sm"/>
              <a:tailEnd type="triangle" w="sm" len="med"/>
            </a:ln>
          </p:spPr>
        </p:sp>
        <p:sp>
          <p:nvSpPr>
            <p:cNvPr id="67634" name="直接连接符 67633"/>
            <p:cNvSpPr/>
            <p:nvPr/>
          </p:nvSpPr>
          <p:spPr>
            <a:xfrm flipV="1">
              <a:off x="1872" y="3120"/>
              <a:ext cx="2016" cy="144"/>
            </a:xfrm>
            <a:prstGeom prst="line">
              <a:avLst/>
            </a:prstGeom>
            <a:ln w="9525" cap="flat" cmpd="sng">
              <a:solidFill>
                <a:srgbClr val="FF0000"/>
              </a:solidFill>
              <a:prstDash val="solid"/>
              <a:miter/>
              <a:headEnd type="none" w="sm" len="sm"/>
              <a:tailEnd type="none" w="sm" len="sm"/>
            </a:ln>
          </p:spPr>
        </p:sp>
        <p:sp>
          <p:nvSpPr>
            <p:cNvPr id="67635" name="直接连接符 67634"/>
            <p:cNvSpPr/>
            <p:nvPr/>
          </p:nvSpPr>
          <p:spPr>
            <a:xfrm flipV="1">
              <a:off x="2832" y="3360"/>
              <a:ext cx="672" cy="48"/>
            </a:xfrm>
            <a:prstGeom prst="line">
              <a:avLst/>
            </a:prstGeom>
            <a:ln w="9525" cap="flat" cmpd="sng">
              <a:solidFill>
                <a:srgbClr val="FF0000"/>
              </a:solidFill>
              <a:prstDash val="solid"/>
              <a:miter/>
              <a:headEnd type="none" w="sm" len="sm"/>
              <a:tailEnd type="none" w="sm" len="sm"/>
            </a:ln>
          </p:spPr>
        </p:sp>
        <p:sp>
          <p:nvSpPr>
            <p:cNvPr id="67636" name="直接连接符 67635"/>
            <p:cNvSpPr/>
            <p:nvPr/>
          </p:nvSpPr>
          <p:spPr>
            <a:xfrm flipV="1">
              <a:off x="1872" y="3408"/>
              <a:ext cx="960" cy="48"/>
            </a:xfrm>
            <a:prstGeom prst="line">
              <a:avLst/>
            </a:prstGeom>
            <a:ln w="9525" cap="flat" cmpd="sng">
              <a:solidFill>
                <a:srgbClr val="FF0000"/>
              </a:solidFill>
              <a:prstDash val="lgDashDot"/>
              <a:miter/>
              <a:headEnd type="none" w="sm" len="sm"/>
              <a:tailEnd type="none" w="sm" len="sm"/>
            </a:ln>
          </p:spPr>
        </p:sp>
        <p:sp>
          <p:nvSpPr>
            <p:cNvPr id="67637" name="直接连接符 67636"/>
            <p:cNvSpPr/>
            <p:nvPr/>
          </p:nvSpPr>
          <p:spPr>
            <a:xfrm flipV="1">
              <a:off x="3456" y="3312"/>
              <a:ext cx="432" cy="48"/>
            </a:xfrm>
            <a:prstGeom prst="line">
              <a:avLst/>
            </a:prstGeom>
            <a:ln w="9525" cap="flat" cmpd="sng">
              <a:solidFill>
                <a:srgbClr val="FF0000"/>
              </a:solidFill>
              <a:prstDash val="lgDashDot"/>
              <a:miter/>
              <a:headEnd type="none" w="sm" len="sm"/>
              <a:tailEnd type="none" w="sm" len="sm"/>
            </a:ln>
          </p:spPr>
        </p:sp>
        <p:sp>
          <p:nvSpPr>
            <p:cNvPr id="67638" name="直接连接符 67637"/>
            <p:cNvSpPr/>
            <p:nvPr/>
          </p:nvSpPr>
          <p:spPr>
            <a:xfrm flipV="1">
              <a:off x="1872" y="3504"/>
              <a:ext cx="2016" cy="144"/>
            </a:xfrm>
            <a:prstGeom prst="line">
              <a:avLst/>
            </a:prstGeom>
            <a:ln w="9525" cap="flat" cmpd="sng">
              <a:solidFill>
                <a:srgbClr val="FF0000"/>
              </a:solidFill>
              <a:prstDash val="solid"/>
              <a:miter/>
              <a:headEnd type="none" w="sm" len="sm"/>
              <a:tailEnd type="none" w="sm" len="sm"/>
            </a:ln>
          </p:spPr>
        </p:sp>
        <p:sp>
          <p:nvSpPr>
            <p:cNvPr id="67639" name="直接连接符 67638"/>
            <p:cNvSpPr/>
            <p:nvPr/>
          </p:nvSpPr>
          <p:spPr>
            <a:xfrm flipV="1">
              <a:off x="1872" y="3696"/>
              <a:ext cx="2016" cy="144"/>
            </a:xfrm>
            <a:prstGeom prst="line">
              <a:avLst/>
            </a:prstGeom>
            <a:ln w="9525" cap="flat" cmpd="sng">
              <a:solidFill>
                <a:srgbClr val="FF0000"/>
              </a:solidFill>
              <a:prstDash val="solid"/>
              <a:miter/>
              <a:headEnd type="none" w="sm" len="sm"/>
              <a:tailEnd type="none" w="sm" len="sm"/>
            </a:ln>
          </p:spPr>
        </p:sp>
        <p:sp>
          <p:nvSpPr>
            <p:cNvPr id="67640" name="直接连接符 67639"/>
            <p:cNvSpPr/>
            <p:nvPr/>
          </p:nvSpPr>
          <p:spPr>
            <a:xfrm>
              <a:off x="3360" y="2496"/>
              <a:ext cx="192" cy="144"/>
            </a:xfrm>
            <a:prstGeom prst="line">
              <a:avLst/>
            </a:prstGeom>
            <a:ln w="9525" cap="flat" cmpd="sng">
              <a:solidFill>
                <a:srgbClr val="FF0000"/>
              </a:solidFill>
              <a:prstDash val="solid"/>
              <a:miter/>
              <a:headEnd type="none" w="sm" len="sm"/>
              <a:tailEnd type="triangle" w="sm" len="sm"/>
            </a:ln>
          </p:spPr>
        </p:sp>
        <p:sp>
          <p:nvSpPr>
            <p:cNvPr id="67641" name="直接连接符 67640"/>
            <p:cNvSpPr/>
            <p:nvPr/>
          </p:nvSpPr>
          <p:spPr>
            <a:xfrm>
              <a:off x="3648" y="2496"/>
              <a:ext cx="192" cy="144"/>
            </a:xfrm>
            <a:prstGeom prst="line">
              <a:avLst/>
            </a:prstGeom>
            <a:ln w="9525" cap="flat" cmpd="sng">
              <a:solidFill>
                <a:srgbClr val="FF0000"/>
              </a:solidFill>
              <a:prstDash val="solid"/>
              <a:miter/>
              <a:headEnd type="none" w="sm" len="sm"/>
              <a:tailEnd type="triangle" w="sm" len="sm"/>
            </a:ln>
          </p:spPr>
        </p:sp>
        <p:sp>
          <p:nvSpPr>
            <p:cNvPr id="67642" name="直接连接符 67641"/>
            <p:cNvSpPr/>
            <p:nvPr/>
          </p:nvSpPr>
          <p:spPr>
            <a:xfrm>
              <a:off x="3312" y="2688"/>
              <a:ext cx="240" cy="144"/>
            </a:xfrm>
            <a:prstGeom prst="line">
              <a:avLst/>
            </a:prstGeom>
            <a:ln w="9525" cap="flat" cmpd="sng">
              <a:solidFill>
                <a:srgbClr val="FF0000"/>
              </a:solidFill>
              <a:prstDash val="solid"/>
              <a:miter/>
              <a:headEnd type="none" w="sm" len="sm"/>
              <a:tailEnd type="triangle" w="sm" len="sm"/>
            </a:ln>
          </p:spPr>
        </p:sp>
        <p:sp>
          <p:nvSpPr>
            <p:cNvPr id="67643" name="直接连接符 67642"/>
            <p:cNvSpPr/>
            <p:nvPr/>
          </p:nvSpPr>
          <p:spPr>
            <a:xfrm>
              <a:off x="3648" y="2880"/>
              <a:ext cx="240" cy="144"/>
            </a:xfrm>
            <a:prstGeom prst="line">
              <a:avLst/>
            </a:prstGeom>
            <a:ln w="9525" cap="flat" cmpd="sng">
              <a:solidFill>
                <a:srgbClr val="FF0000"/>
              </a:solidFill>
              <a:prstDash val="solid"/>
              <a:miter/>
              <a:headEnd type="none" w="sm" len="sm"/>
              <a:tailEnd type="triangle" w="sm" len="sm"/>
            </a:ln>
          </p:spPr>
        </p:sp>
        <p:sp>
          <p:nvSpPr>
            <p:cNvPr id="67644" name="直接连接符 67643"/>
            <p:cNvSpPr/>
            <p:nvPr/>
          </p:nvSpPr>
          <p:spPr>
            <a:xfrm>
              <a:off x="3312" y="2880"/>
              <a:ext cx="240" cy="144"/>
            </a:xfrm>
            <a:prstGeom prst="line">
              <a:avLst/>
            </a:prstGeom>
            <a:ln w="9525" cap="flat" cmpd="sng">
              <a:solidFill>
                <a:srgbClr val="FF0000"/>
              </a:solidFill>
              <a:prstDash val="solid"/>
              <a:miter/>
              <a:headEnd type="none" w="sm" len="sm"/>
              <a:tailEnd type="triangle" w="sm" len="sm"/>
            </a:ln>
          </p:spPr>
        </p:sp>
        <p:sp>
          <p:nvSpPr>
            <p:cNvPr id="67645" name="直接连接符 67644"/>
            <p:cNvSpPr/>
            <p:nvPr/>
          </p:nvSpPr>
          <p:spPr>
            <a:xfrm>
              <a:off x="3648" y="3072"/>
              <a:ext cx="240" cy="144"/>
            </a:xfrm>
            <a:prstGeom prst="line">
              <a:avLst/>
            </a:prstGeom>
            <a:ln w="9525" cap="flat" cmpd="sng">
              <a:solidFill>
                <a:srgbClr val="FF0000"/>
              </a:solidFill>
              <a:prstDash val="solid"/>
              <a:miter/>
              <a:headEnd type="none" w="sm" len="sm"/>
              <a:tailEnd type="triangle" w="sm" len="sm"/>
            </a:ln>
          </p:spPr>
        </p:sp>
        <p:sp>
          <p:nvSpPr>
            <p:cNvPr id="67646" name="直接连接符 67645"/>
            <p:cNvSpPr/>
            <p:nvPr/>
          </p:nvSpPr>
          <p:spPr>
            <a:xfrm>
              <a:off x="3648" y="3264"/>
              <a:ext cx="240" cy="144"/>
            </a:xfrm>
            <a:prstGeom prst="line">
              <a:avLst/>
            </a:prstGeom>
            <a:ln w="9525" cap="flat" cmpd="sng">
              <a:solidFill>
                <a:srgbClr val="FF0000"/>
              </a:solidFill>
              <a:prstDash val="lgDashDotDot"/>
              <a:miter/>
              <a:headEnd type="none" w="sm" len="sm"/>
              <a:tailEnd type="triangle" w="sm" len="sm"/>
            </a:ln>
          </p:spPr>
        </p:sp>
        <p:sp>
          <p:nvSpPr>
            <p:cNvPr id="67647" name="直接连接符 67646"/>
            <p:cNvSpPr/>
            <p:nvPr/>
          </p:nvSpPr>
          <p:spPr>
            <a:xfrm>
              <a:off x="3648" y="3456"/>
              <a:ext cx="240" cy="144"/>
            </a:xfrm>
            <a:prstGeom prst="line">
              <a:avLst/>
            </a:prstGeom>
            <a:ln w="9525" cap="flat" cmpd="sng">
              <a:solidFill>
                <a:srgbClr val="FF0000"/>
              </a:solidFill>
              <a:prstDash val="lgDashDotDot"/>
              <a:miter/>
              <a:headEnd type="none" w="sm" len="sm"/>
              <a:tailEnd type="triangle" w="sm" len="sm"/>
            </a:ln>
          </p:spPr>
        </p:sp>
        <p:sp>
          <p:nvSpPr>
            <p:cNvPr id="67648" name="直接连接符 67647"/>
            <p:cNvSpPr/>
            <p:nvPr/>
          </p:nvSpPr>
          <p:spPr>
            <a:xfrm>
              <a:off x="3648" y="3648"/>
              <a:ext cx="240" cy="144"/>
            </a:xfrm>
            <a:prstGeom prst="line">
              <a:avLst/>
            </a:prstGeom>
            <a:ln w="9525" cap="flat" cmpd="sng">
              <a:solidFill>
                <a:srgbClr val="FF0000"/>
              </a:solidFill>
              <a:prstDash val="lgDashDotDot"/>
              <a:miter/>
              <a:headEnd type="none" w="sm" len="sm"/>
              <a:tailEnd type="triangle" w="sm" len="sm"/>
            </a:ln>
          </p:spPr>
        </p:sp>
        <p:sp>
          <p:nvSpPr>
            <p:cNvPr id="67649" name="任意多边形 67648"/>
            <p:cNvSpPr/>
            <p:nvPr/>
          </p:nvSpPr>
          <p:spPr>
            <a:xfrm>
              <a:off x="3328" y="3080"/>
              <a:ext cx="168" cy="72"/>
            </a:xfrm>
            <a:custGeom>
              <a:avLst/>
              <a:gdLst/>
              <a:ahLst/>
              <a:cxnLst/>
              <a:pathLst>
                <a:path w="168" h="72">
                  <a:moveTo>
                    <a:pt x="0" y="0"/>
                  </a:moveTo>
                  <a:cubicBezTo>
                    <a:pt x="43" y="14"/>
                    <a:pt x="77" y="34"/>
                    <a:pt x="120" y="48"/>
                  </a:cubicBezTo>
                  <a:cubicBezTo>
                    <a:pt x="128" y="51"/>
                    <a:pt x="136" y="53"/>
                    <a:pt x="144" y="56"/>
                  </a:cubicBezTo>
                  <a:cubicBezTo>
                    <a:pt x="153" y="59"/>
                    <a:pt x="168" y="72"/>
                    <a:pt x="168" y="72"/>
                  </a:cubicBezTo>
                </a:path>
              </a:pathLst>
            </a:custGeom>
            <a:noFill/>
            <a:ln w="9525" cap="flat" cmpd="sng">
              <a:solidFill>
                <a:srgbClr val="FF0000">
                  <a:alpha val="100000"/>
                </a:srgbClr>
              </a:solidFill>
              <a:prstDash val="lgDashDotDot"/>
              <a:miter lim="800000"/>
              <a:headEnd type="none" w="sm" len="sm"/>
              <a:tailEnd type="none" w="sm" len="sm"/>
            </a:ln>
          </p:spPr>
          <p:txBody>
            <a:bodyPr/>
            <a:p>
              <a:endParaRPr lang="zh-CN" altLang="en-US"/>
            </a:p>
          </p:txBody>
        </p:sp>
        <p:sp>
          <p:nvSpPr>
            <p:cNvPr id="67650" name="任意多边形 67649"/>
            <p:cNvSpPr/>
            <p:nvPr/>
          </p:nvSpPr>
          <p:spPr>
            <a:xfrm>
              <a:off x="3360" y="3104"/>
              <a:ext cx="192" cy="128"/>
            </a:xfrm>
            <a:custGeom>
              <a:avLst/>
              <a:gdLst/>
              <a:ahLst/>
              <a:cxnLst/>
              <a:pathLst>
                <a:path w="192" h="128">
                  <a:moveTo>
                    <a:pt x="0" y="0"/>
                  </a:moveTo>
                  <a:cubicBezTo>
                    <a:pt x="15" y="44"/>
                    <a:pt x="12" y="36"/>
                    <a:pt x="48" y="56"/>
                  </a:cubicBezTo>
                  <a:cubicBezTo>
                    <a:pt x="141" y="108"/>
                    <a:pt x="51" y="73"/>
                    <a:pt x="144" y="104"/>
                  </a:cubicBezTo>
                  <a:cubicBezTo>
                    <a:pt x="158" y="109"/>
                    <a:pt x="192" y="109"/>
                    <a:pt x="192" y="128"/>
                  </a:cubicBezTo>
                </a:path>
              </a:pathLst>
            </a:custGeom>
            <a:noFill/>
            <a:ln w="9525" cap="flat" cmpd="sng">
              <a:solidFill>
                <a:srgbClr val="FF0000">
                  <a:alpha val="100000"/>
                </a:srgbClr>
              </a:solidFill>
              <a:prstDash val="lgDashDotDot"/>
              <a:miter lim="800000"/>
              <a:headEnd type="none" w="sm" len="sm"/>
              <a:tailEnd type="triangle" w="sm" len="sm"/>
            </a:ln>
          </p:spPr>
          <p:txBody>
            <a:bodyPr/>
            <a:p>
              <a:endParaRPr lang="zh-CN" altLang="en-US"/>
            </a:p>
          </p:txBody>
        </p:sp>
        <p:sp>
          <p:nvSpPr>
            <p:cNvPr id="67651" name="任意多边形 67650"/>
            <p:cNvSpPr/>
            <p:nvPr/>
          </p:nvSpPr>
          <p:spPr>
            <a:xfrm>
              <a:off x="2936" y="3200"/>
              <a:ext cx="272" cy="64"/>
            </a:xfrm>
            <a:custGeom>
              <a:avLst/>
              <a:gdLst/>
              <a:ahLst/>
              <a:cxnLst/>
              <a:pathLst>
                <a:path w="272" h="64">
                  <a:moveTo>
                    <a:pt x="0" y="0"/>
                  </a:moveTo>
                  <a:cubicBezTo>
                    <a:pt x="64" y="21"/>
                    <a:pt x="125" y="38"/>
                    <a:pt x="192" y="48"/>
                  </a:cubicBezTo>
                  <a:cubicBezTo>
                    <a:pt x="218" y="57"/>
                    <a:pt x="244" y="64"/>
                    <a:pt x="272" y="64"/>
                  </a:cubicBezTo>
                </a:path>
              </a:pathLst>
            </a:custGeom>
            <a:noFill/>
            <a:ln w="9525" cap="flat" cmpd="sng">
              <a:solidFill>
                <a:srgbClr val="FF0000">
                  <a:alpha val="100000"/>
                </a:srgbClr>
              </a:solidFill>
              <a:prstDash val="solid"/>
              <a:miter lim="800000"/>
              <a:headEnd type="none" w="sm" len="sm"/>
              <a:tailEnd type="triangle" w="sm" len="sm"/>
            </a:ln>
          </p:spPr>
          <p:txBody>
            <a:bodyPr/>
            <a:p>
              <a:endParaRPr lang="zh-CN" altLang="en-US"/>
            </a:p>
          </p:txBody>
        </p:sp>
        <p:sp>
          <p:nvSpPr>
            <p:cNvPr id="67652" name="任意多边形 67651"/>
            <p:cNvSpPr/>
            <p:nvPr/>
          </p:nvSpPr>
          <p:spPr>
            <a:xfrm>
              <a:off x="2928" y="3408"/>
              <a:ext cx="272" cy="64"/>
            </a:xfrm>
            <a:custGeom>
              <a:avLst/>
              <a:gdLst/>
              <a:ahLst/>
              <a:cxnLst/>
              <a:pathLst>
                <a:path w="272" h="64">
                  <a:moveTo>
                    <a:pt x="0" y="0"/>
                  </a:moveTo>
                  <a:cubicBezTo>
                    <a:pt x="64" y="21"/>
                    <a:pt x="125" y="38"/>
                    <a:pt x="192" y="48"/>
                  </a:cubicBezTo>
                  <a:cubicBezTo>
                    <a:pt x="218" y="57"/>
                    <a:pt x="244" y="64"/>
                    <a:pt x="272" y="64"/>
                  </a:cubicBezTo>
                </a:path>
              </a:pathLst>
            </a:custGeom>
            <a:noFill/>
            <a:ln w="9525" cap="flat" cmpd="sng">
              <a:solidFill>
                <a:srgbClr val="FF0000">
                  <a:alpha val="100000"/>
                </a:srgbClr>
              </a:solidFill>
              <a:prstDash val="solid"/>
              <a:miter lim="800000"/>
              <a:headEnd type="none" w="sm" len="sm"/>
              <a:tailEnd type="triangle" w="sm" len="sm"/>
            </a:ln>
          </p:spPr>
          <p:txBody>
            <a:bodyPr/>
            <a:p>
              <a:endParaRPr lang="zh-CN" altLang="en-US"/>
            </a:p>
          </p:txBody>
        </p:sp>
        <p:sp>
          <p:nvSpPr>
            <p:cNvPr id="67653" name="任意多边形 67652"/>
            <p:cNvSpPr/>
            <p:nvPr/>
          </p:nvSpPr>
          <p:spPr>
            <a:xfrm>
              <a:off x="2883" y="3561"/>
              <a:ext cx="333" cy="87"/>
            </a:xfrm>
            <a:custGeom>
              <a:avLst/>
              <a:gdLst/>
              <a:ahLst/>
              <a:cxnLst/>
              <a:pathLst>
                <a:path w="333" h="87">
                  <a:moveTo>
                    <a:pt x="61" y="23"/>
                  </a:moveTo>
                  <a:cubicBezTo>
                    <a:pt x="162" y="57"/>
                    <a:pt x="0" y="0"/>
                    <a:pt x="109" y="47"/>
                  </a:cubicBezTo>
                  <a:cubicBezTo>
                    <a:pt x="147" y="63"/>
                    <a:pt x="197" y="65"/>
                    <a:pt x="237" y="71"/>
                  </a:cubicBezTo>
                  <a:cubicBezTo>
                    <a:pt x="269" y="76"/>
                    <a:pt x="333" y="87"/>
                    <a:pt x="333" y="87"/>
                  </a:cubicBezTo>
                </a:path>
              </a:pathLst>
            </a:custGeom>
            <a:noFill/>
            <a:ln w="9525" cap="flat" cmpd="sng">
              <a:solidFill>
                <a:srgbClr val="FF0000">
                  <a:alpha val="100000"/>
                </a:srgbClr>
              </a:solidFill>
              <a:prstDash val="solid"/>
              <a:miter lim="800000"/>
              <a:headEnd type="none" w="sm" len="sm"/>
              <a:tailEnd type="triangle" w="sm" len="sm"/>
            </a:ln>
          </p:spPr>
          <p:txBody>
            <a:bodyPr/>
            <a:p>
              <a:endParaRPr lang="zh-CN" altLang="en-US"/>
            </a:p>
          </p:txBody>
        </p:sp>
        <p:sp>
          <p:nvSpPr>
            <p:cNvPr id="67654" name="任意多边形 67653"/>
            <p:cNvSpPr/>
            <p:nvPr/>
          </p:nvSpPr>
          <p:spPr>
            <a:xfrm>
              <a:off x="2880" y="3744"/>
              <a:ext cx="333" cy="87"/>
            </a:xfrm>
            <a:custGeom>
              <a:avLst/>
              <a:gdLst/>
              <a:ahLst/>
              <a:cxnLst/>
              <a:pathLst>
                <a:path w="333" h="87">
                  <a:moveTo>
                    <a:pt x="61" y="23"/>
                  </a:moveTo>
                  <a:cubicBezTo>
                    <a:pt x="162" y="57"/>
                    <a:pt x="0" y="0"/>
                    <a:pt x="109" y="47"/>
                  </a:cubicBezTo>
                  <a:cubicBezTo>
                    <a:pt x="147" y="63"/>
                    <a:pt x="197" y="65"/>
                    <a:pt x="237" y="71"/>
                  </a:cubicBezTo>
                  <a:cubicBezTo>
                    <a:pt x="269" y="76"/>
                    <a:pt x="333" y="87"/>
                    <a:pt x="333" y="87"/>
                  </a:cubicBezTo>
                </a:path>
              </a:pathLst>
            </a:custGeom>
            <a:noFill/>
            <a:ln w="9525" cap="flat" cmpd="sng">
              <a:solidFill>
                <a:srgbClr val="FF0000">
                  <a:alpha val="100000"/>
                </a:srgbClr>
              </a:solidFill>
              <a:prstDash val="solid"/>
              <a:miter lim="800000"/>
              <a:headEnd type="none" w="sm" len="sm"/>
              <a:tailEnd type="triangle" w="sm" len="sm"/>
            </a:ln>
          </p:spPr>
          <p:txBody>
            <a:bodyPr/>
            <a:p>
              <a:endParaRPr lang="zh-CN" altLang="en-US"/>
            </a:p>
          </p:txBody>
        </p:sp>
        <p:sp>
          <p:nvSpPr>
            <p:cNvPr id="67655" name="任意多边形 67654"/>
            <p:cNvSpPr/>
            <p:nvPr/>
          </p:nvSpPr>
          <p:spPr>
            <a:xfrm>
              <a:off x="3288" y="3272"/>
              <a:ext cx="206" cy="100"/>
            </a:xfrm>
            <a:custGeom>
              <a:avLst/>
              <a:gdLst/>
              <a:ahLst/>
              <a:cxnLst/>
              <a:pathLst>
                <a:path w="206" h="100">
                  <a:moveTo>
                    <a:pt x="0" y="0"/>
                  </a:moveTo>
                  <a:cubicBezTo>
                    <a:pt x="37" y="25"/>
                    <a:pt x="78" y="42"/>
                    <a:pt x="120" y="56"/>
                  </a:cubicBezTo>
                  <a:cubicBezTo>
                    <a:pt x="129" y="59"/>
                    <a:pt x="135" y="68"/>
                    <a:pt x="144" y="72"/>
                  </a:cubicBezTo>
                  <a:cubicBezTo>
                    <a:pt x="206" y="100"/>
                    <a:pt x="178" y="74"/>
                    <a:pt x="200" y="96"/>
                  </a:cubicBezTo>
                </a:path>
              </a:pathLst>
            </a:custGeom>
            <a:noFill/>
            <a:ln w="9525" cap="flat" cmpd="sng">
              <a:solidFill>
                <a:srgbClr val="FF0000">
                  <a:alpha val="100000"/>
                </a:srgbClr>
              </a:solidFill>
              <a:prstDash val="lgDashDotDot"/>
              <a:miter lim="800000"/>
              <a:headEnd type="none" w="sm" len="sm"/>
              <a:tailEnd type="none" w="sm" len="sm"/>
            </a:ln>
          </p:spPr>
          <p:txBody>
            <a:bodyPr/>
            <a:p>
              <a:endParaRPr lang="zh-CN" altLang="en-US"/>
            </a:p>
          </p:txBody>
        </p:sp>
        <p:sp>
          <p:nvSpPr>
            <p:cNvPr id="67656" name="任意多边形 67655"/>
            <p:cNvSpPr/>
            <p:nvPr/>
          </p:nvSpPr>
          <p:spPr>
            <a:xfrm>
              <a:off x="3288" y="3464"/>
              <a:ext cx="240" cy="72"/>
            </a:xfrm>
            <a:custGeom>
              <a:avLst/>
              <a:gdLst/>
              <a:ahLst/>
              <a:cxnLst/>
              <a:pathLst>
                <a:path w="240" h="72">
                  <a:moveTo>
                    <a:pt x="0" y="0"/>
                  </a:moveTo>
                  <a:cubicBezTo>
                    <a:pt x="79" y="26"/>
                    <a:pt x="155" y="72"/>
                    <a:pt x="240" y="72"/>
                  </a:cubicBezTo>
                </a:path>
              </a:pathLst>
            </a:custGeom>
            <a:noFill/>
            <a:ln w="9525" cap="flat" cmpd="sng">
              <a:solidFill>
                <a:srgbClr val="FF0000">
                  <a:alpha val="100000"/>
                </a:srgbClr>
              </a:solidFill>
              <a:prstDash val="lgDashDotDot"/>
              <a:miter lim="800000"/>
              <a:headEnd type="none" w="sm" len="sm"/>
              <a:tailEnd type="none" w="sm" len="sm"/>
            </a:ln>
          </p:spPr>
          <p:txBody>
            <a:bodyPr/>
            <a:p>
              <a:endParaRPr lang="zh-CN" altLang="en-US"/>
            </a:p>
          </p:txBody>
        </p:sp>
        <p:sp>
          <p:nvSpPr>
            <p:cNvPr id="67657" name="任意多边形 67656"/>
            <p:cNvSpPr/>
            <p:nvPr/>
          </p:nvSpPr>
          <p:spPr>
            <a:xfrm>
              <a:off x="3296" y="3656"/>
              <a:ext cx="232" cy="72"/>
            </a:xfrm>
            <a:custGeom>
              <a:avLst/>
              <a:gdLst/>
              <a:ahLst/>
              <a:cxnLst/>
              <a:pathLst>
                <a:path w="232" h="72">
                  <a:moveTo>
                    <a:pt x="0" y="0"/>
                  </a:moveTo>
                  <a:cubicBezTo>
                    <a:pt x="54" y="36"/>
                    <a:pt x="165" y="72"/>
                    <a:pt x="232" y="72"/>
                  </a:cubicBezTo>
                </a:path>
              </a:pathLst>
            </a:custGeom>
            <a:noFill/>
            <a:ln w="9525" cap="flat" cmpd="sng">
              <a:solidFill>
                <a:srgbClr val="FF0000">
                  <a:alpha val="100000"/>
                </a:srgbClr>
              </a:solidFill>
              <a:prstDash val="lgDashDotDot"/>
              <a:miter lim="800000"/>
              <a:headEnd type="none" w="sm" len="sm"/>
              <a:tailEnd type="none" w="sm" len="sm"/>
            </a:ln>
          </p:spPr>
          <p:txBody>
            <a:bodyPr/>
            <a:p>
              <a:endParaRPr lang="zh-CN" altLang="en-US"/>
            </a:p>
          </p:txBody>
        </p:sp>
        <p:sp>
          <p:nvSpPr>
            <p:cNvPr id="67658" name="任意多边形 67657"/>
            <p:cNvSpPr/>
            <p:nvPr/>
          </p:nvSpPr>
          <p:spPr>
            <a:xfrm>
              <a:off x="3352" y="3320"/>
              <a:ext cx="200" cy="112"/>
            </a:xfrm>
            <a:custGeom>
              <a:avLst/>
              <a:gdLst/>
              <a:ahLst/>
              <a:cxnLst/>
              <a:pathLst>
                <a:path w="200" h="112">
                  <a:moveTo>
                    <a:pt x="0" y="0"/>
                  </a:moveTo>
                  <a:cubicBezTo>
                    <a:pt x="8" y="5"/>
                    <a:pt x="17" y="9"/>
                    <a:pt x="24" y="16"/>
                  </a:cubicBezTo>
                  <a:cubicBezTo>
                    <a:pt x="31" y="23"/>
                    <a:pt x="32" y="34"/>
                    <a:pt x="40" y="40"/>
                  </a:cubicBezTo>
                  <a:cubicBezTo>
                    <a:pt x="47" y="45"/>
                    <a:pt x="57" y="44"/>
                    <a:pt x="64" y="48"/>
                  </a:cubicBezTo>
                  <a:cubicBezTo>
                    <a:pt x="111" y="74"/>
                    <a:pt x="143" y="112"/>
                    <a:pt x="200" y="112"/>
                  </a:cubicBezTo>
                </a:path>
              </a:pathLst>
            </a:custGeom>
            <a:noFill/>
            <a:ln w="9525" cap="flat" cmpd="sng">
              <a:solidFill>
                <a:srgbClr val="FF0000">
                  <a:alpha val="100000"/>
                </a:srgbClr>
              </a:solidFill>
              <a:prstDash val="lgDashDotDot"/>
              <a:miter lim="800000"/>
              <a:headEnd type="none" w="sm" len="sm"/>
              <a:tailEnd type="triangle" w="sm" len="sm"/>
            </a:ln>
          </p:spPr>
          <p:txBody>
            <a:bodyPr/>
            <a:p>
              <a:endParaRPr lang="zh-CN" altLang="en-US"/>
            </a:p>
          </p:txBody>
        </p:sp>
        <p:sp>
          <p:nvSpPr>
            <p:cNvPr id="67659" name="任意多边形 67658"/>
            <p:cNvSpPr/>
            <p:nvPr/>
          </p:nvSpPr>
          <p:spPr>
            <a:xfrm>
              <a:off x="3352" y="3496"/>
              <a:ext cx="184" cy="112"/>
            </a:xfrm>
            <a:custGeom>
              <a:avLst/>
              <a:gdLst/>
              <a:ahLst/>
              <a:cxnLst/>
              <a:pathLst>
                <a:path w="184" h="112">
                  <a:moveTo>
                    <a:pt x="0" y="0"/>
                  </a:moveTo>
                  <a:cubicBezTo>
                    <a:pt x="20" y="60"/>
                    <a:pt x="64" y="77"/>
                    <a:pt x="120" y="96"/>
                  </a:cubicBezTo>
                  <a:cubicBezTo>
                    <a:pt x="142" y="103"/>
                    <a:pt x="161" y="112"/>
                    <a:pt x="184" y="112"/>
                  </a:cubicBezTo>
                </a:path>
              </a:pathLst>
            </a:custGeom>
            <a:noFill/>
            <a:ln w="9525" cap="flat" cmpd="sng">
              <a:solidFill>
                <a:srgbClr val="FF0000">
                  <a:alpha val="100000"/>
                </a:srgbClr>
              </a:solidFill>
              <a:prstDash val="lgDashDotDot"/>
              <a:miter lim="800000"/>
              <a:headEnd type="none" w="sm" len="sm"/>
              <a:tailEnd type="triangle" w="sm" len="sm"/>
            </a:ln>
          </p:spPr>
          <p:txBody>
            <a:bodyPr/>
            <a:p>
              <a:endParaRPr lang="zh-CN" altLang="en-US"/>
            </a:p>
          </p:txBody>
        </p:sp>
        <p:sp>
          <p:nvSpPr>
            <p:cNvPr id="67660" name="任意多边形 67659"/>
            <p:cNvSpPr/>
            <p:nvPr/>
          </p:nvSpPr>
          <p:spPr>
            <a:xfrm>
              <a:off x="3352" y="3696"/>
              <a:ext cx="208" cy="120"/>
            </a:xfrm>
            <a:custGeom>
              <a:avLst/>
              <a:gdLst/>
              <a:ahLst/>
              <a:cxnLst/>
              <a:pathLst>
                <a:path w="208" h="120">
                  <a:moveTo>
                    <a:pt x="0" y="0"/>
                  </a:moveTo>
                  <a:cubicBezTo>
                    <a:pt x="5" y="16"/>
                    <a:pt x="10" y="37"/>
                    <a:pt x="24" y="48"/>
                  </a:cubicBezTo>
                  <a:cubicBezTo>
                    <a:pt x="31" y="53"/>
                    <a:pt x="41" y="52"/>
                    <a:pt x="48" y="56"/>
                  </a:cubicBezTo>
                  <a:cubicBezTo>
                    <a:pt x="97" y="83"/>
                    <a:pt x="148" y="120"/>
                    <a:pt x="208" y="120"/>
                  </a:cubicBezTo>
                </a:path>
              </a:pathLst>
            </a:custGeom>
            <a:noFill/>
            <a:ln w="9525" cap="flat" cmpd="sng">
              <a:solidFill>
                <a:srgbClr val="FF0000">
                  <a:alpha val="100000"/>
                </a:srgbClr>
              </a:solidFill>
              <a:prstDash val="lgDashDotDot"/>
              <a:miter lim="800000"/>
              <a:headEnd type="none" w="sm" len="sm"/>
              <a:tailEnd type="triangle" w="sm" len="sm"/>
            </a:ln>
          </p:spPr>
          <p:txBody>
            <a:bodyPr/>
            <a:p>
              <a:endParaRPr lang="zh-CN" altLang="en-US"/>
            </a:p>
          </p:txBody>
        </p:sp>
        <p:graphicFrame>
          <p:nvGraphicFramePr>
            <p:cNvPr id="67661" name="对象 67660"/>
            <p:cNvGraphicFramePr/>
            <p:nvPr/>
          </p:nvGraphicFramePr>
          <p:xfrm>
            <a:off x="4080" y="3744"/>
            <a:ext cx="720" cy="200"/>
          </p:xfrm>
          <a:graphic>
            <a:graphicData uri="http://schemas.openxmlformats.org/presentationml/2006/ole">
              <mc:AlternateContent xmlns:mc="http://schemas.openxmlformats.org/markup-compatibility/2006">
                <mc:Choice xmlns:v="urn:schemas-microsoft-com:vml" Requires="v">
                  <p:oleObj spid="_x0000_s3076" name="" r:id="rId23" imgW="965200" imgH="228600" progId="Equation.3">
                    <p:embed/>
                  </p:oleObj>
                </mc:Choice>
                <mc:Fallback>
                  <p:oleObj name="" r:id="rId23" imgW="965200" imgH="228600" progId="Equation.3">
                    <p:embed/>
                    <p:pic>
                      <p:nvPicPr>
                        <p:cNvPr id="0" name="图片 3075"/>
                        <p:cNvPicPr/>
                        <p:nvPr/>
                      </p:nvPicPr>
                      <p:blipFill>
                        <a:blip r:embed="rId24"/>
                        <a:stretch>
                          <a:fillRect/>
                        </a:stretch>
                      </p:blipFill>
                      <p:spPr>
                        <a:xfrm>
                          <a:off x="4080" y="3744"/>
                          <a:ext cx="720" cy="200"/>
                        </a:xfrm>
                        <a:prstGeom prst="rect">
                          <a:avLst/>
                        </a:prstGeom>
                        <a:noFill/>
                        <a:ln w="38100">
                          <a:noFill/>
                          <a:miter/>
                        </a:ln>
                      </p:spPr>
                    </p:pic>
                  </p:oleObj>
                </mc:Fallback>
              </mc:AlternateContent>
            </a:graphicData>
          </a:graphic>
        </p:graphicFrame>
      </p:grpSp>
      <p:grpSp>
        <p:nvGrpSpPr>
          <p:cNvPr id="40962" name="组合 115795"/>
          <p:cNvGrpSpPr/>
          <p:nvPr/>
        </p:nvGrpSpPr>
        <p:grpSpPr>
          <a:xfrm>
            <a:off x="1116013" y="1103948"/>
            <a:ext cx="6624637" cy="1536700"/>
            <a:chOff x="703" y="1026"/>
            <a:chExt cx="4173" cy="968"/>
          </a:xfrm>
        </p:grpSpPr>
        <p:sp>
          <p:nvSpPr>
            <p:cNvPr id="40963" name="直接连接符 115718"/>
            <p:cNvSpPr/>
            <p:nvPr/>
          </p:nvSpPr>
          <p:spPr>
            <a:xfrm>
              <a:off x="1519" y="1570"/>
              <a:ext cx="363" cy="0"/>
            </a:xfrm>
            <a:prstGeom prst="line">
              <a:avLst/>
            </a:prstGeom>
            <a:ln w="19050" cap="flat" cmpd="sng">
              <a:solidFill>
                <a:schemeClr val="tx1"/>
              </a:solidFill>
              <a:prstDash val="solid"/>
              <a:round/>
              <a:headEnd type="none" w="med" len="med"/>
              <a:tailEnd type="triangle" w="med" len="med"/>
            </a:ln>
          </p:spPr>
        </p:sp>
        <p:sp>
          <p:nvSpPr>
            <p:cNvPr id="40964" name="直接连接符 115719"/>
            <p:cNvSpPr/>
            <p:nvPr/>
          </p:nvSpPr>
          <p:spPr>
            <a:xfrm>
              <a:off x="4150" y="1570"/>
              <a:ext cx="726" cy="0"/>
            </a:xfrm>
            <a:prstGeom prst="line">
              <a:avLst/>
            </a:prstGeom>
            <a:ln w="19050" cap="flat" cmpd="sng">
              <a:solidFill>
                <a:schemeClr val="tx1"/>
              </a:solidFill>
              <a:prstDash val="solid"/>
              <a:round/>
              <a:headEnd type="none" w="med" len="med"/>
              <a:tailEnd type="triangle" w="med" len="med"/>
            </a:ln>
          </p:spPr>
        </p:sp>
        <p:sp>
          <p:nvSpPr>
            <p:cNvPr id="40965" name="直接连接符 115720"/>
            <p:cNvSpPr/>
            <p:nvPr/>
          </p:nvSpPr>
          <p:spPr>
            <a:xfrm>
              <a:off x="2199" y="1570"/>
              <a:ext cx="363" cy="0"/>
            </a:xfrm>
            <a:prstGeom prst="line">
              <a:avLst/>
            </a:prstGeom>
            <a:ln w="19050" cap="flat" cmpd="sng">
              <a:solidFill>
                <a:schemeClr val="tx1"/>
              </a:solidFill>
              <a:prstDash val="solid"/>
              <a:round/>
              <a:headEnd type="none" w="med" len="med"/>
              <a:tailEnd type="triangle" w="med" len="med"/>
            </a:ln>
          </p:spPr>
        </p:sp>
        <p:sp>
          <p:nvSpPr>
            <p:cNvPr id="40966" name="直接连接符 115721"/>
            <p:cNvSpPr/>
            <p:nvPr/>
          </p:nvSpPr>
          <p:spPr>
            <a:xfrm>
              <a:off x="3469" y="1570"/>
              <a:ext cx="363" cy="0"/>
            </a:xfrm>
            <a:prstGeom prst="line">
              <a:avLst/>
            </a:prstGeom>
            <a:ln w="19050" cap="flat" cmpd="sng">
              <a:solidFill>
                <a:schemeClr val="tx1"/>
              </a:solidFill>
              <a:prstDash val="solid"/>
              <a:round/>
              <a:headEnd type="none" w="med" len="med"/>
              <a:tailEnd type="triangle" w="med" len="med"/>
            </a:ln>
          </p:spPr>
        </p:sp>
        <p:sp>
          <p:nvSpPr>
            <p:cNvPr id="40967" name="直接连接符 115722"/>
            <p:cNvSpPr/>
            <p:nvPr/>
          </p:nvSpPr>
          <p:spPr>
            <a:xfrm>
              <a:off x="2789" y="1570"/>
              <a:ext cx="363" cy="0"/>
            </a:xfrm>
            <a:prstGeom prst="line">
              <a:avLst/>
            </a:prstGeom>
            <a:ln w="19050" cap="flat" cmpd="sng">
              <a:solidFill>
                <a:schemeClr val="tx1"/>
              </a:solidFill>
              <a:prstDash val="solid"/>
              <a:round/>
              <a:headEnd type="none" w="med" len="med"/>
              <a:tailEnd type="triangle" w="med" len="med"/>
            </a:ln>
          </p:spPr>
        </p:sp>
        <p:sp>
          <p:nvSpPr>
            <p:cNvPr id="40968" name="流程图: 延期 115723"/>
            <p:cNvSpPr/>
            <p:nvPr/>
          </p:nvSpPr>
          <p:spPr>
            <a:xfrm>
              <a:off x="1883" y="1389"/>
              <a:ext cx="408" cy="317"/>
            </a:xfrm>
            <a:prstGeom prst="flowChartDelay">
              <a:avLst/>
            </a:prstGeom>
            <a:solidFill>
              <a:schemeClr val="accent1"/>
            </a:solidFill>
            <a:ln w="9525" cap="flat" cmpd="sng">
              <a:solidFill>
                <a:schemeClr val="tx1"/>
              </a:solidFill>
              <a:prstDash val="dash"/>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40969" name="流程图: 延期 115724"/>
            <p:cNvSpPr/>
            <p:nvPr/>
          </p:nvSpPr>
          <p:spPr>
            <a:xfrm>
              <a:off x="3152" y="1389"/>
              <a:ext cx="408" cy="317"/>
            </a:xfrm>
            <a:prstGeom prst="flowChartDelay">
              <a:avLst/>
            </a:prstGeom>
            <a:solidFill>
              <a:schemeClr val="accent1"/>
            </a:solidFill>
            <a:ln w="9525" cap="flat" cmpd="sng">
              <a:solidFill>
                <a:schemeClr val="tx1"/>
              </a:solidFill>
              <a:prstDash val="dash"/>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40970" name="流程图: 延期 115726"/>
            <p:cNvSpPr/>
            <p:nvPr/>
          </p:nvSpPr>
          <p:spPr>
            <a:xfrm>
              <a:off x="3832" y="1389"/>
              <a:ext cx="408" cy="317"/>
            </a:xfrm>
            <a:prstGeom prst="flowChartDelay">
              <a:avLst/>
            </a:prstGeom>
            <a:solidFill>
              <a:schemeClr val="accent1"/>
            </a:solidFill>
            <a:ln w="9525" cap="flat" cmpd="sng">
              <a:solidFill>
                <a:schemeClr val="tx1"/>
              </a:solidFill>
              <a:prstDash val="dash"/>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40971" name="椭圆 115727"/>
            <p:cNvSpPr/>
            <p:nvPr/>
          </p:nvSpPr>
          <p:spPr>
            <a:xfrm>
              <a:off x="1338" y="1389"/>
              <a:ext cx="272" cy="317"/>
            </a:xfrm>
            <a:prstGeom prst="ellipse">
              <a:avLst/>
            </a:prstGeom>
            <a:solidFill>
              <a:schemeClr val="accent1"/>
            </a:solidFill>
            <a:ln w="9525" cap="flat" cmpd="sng">
              <a:solidFill>
                <a:schemeClr val="tx1"/>
              </a:solidFill>
              <a:prstDash val="dash"/>
              <a:round/>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40972" name="文本框 115728"/>
            <p:cNvSpPr txBox="1"/>
            <p:nvPr/>
          </p:nvSpPr>
          <p:spPr>
            <a:xfrm>
              <a:off x="1338" y="1389"/>
              <a:ext cx="272" cy="288"/>
            </a:xfrm>
            <a:prstGeom prst="rect">
              <a:avLst/>
            </a:prstGeom>
            <a:noFill/>
            <a:ln w="9525">
              <a:noFill/>
            </a:ln>
          </p:spPr>
          <p:txBody>
            <a:bodyPr anchor="t" anchorCtr="0">
              <a:spAutoFit/>
            </a:bodyPr>
            <a:p>
              <a:pPr algn="ctr">
                <a:spcBef>
                  <a:spcPct val="50000"/>
                </a:spcBef>
              </a:pPr>
              <a:r>
                <a:rPr lang="en-US" altLang="zh-CN" sz="2400">
                  <a:latin typeface="Arial" panose="020B0604020202020204" pitchFamily="34" charset="0"/>
                  <a:ea typeface="宋体" panose="02010600030101010101" pitchFamily="2" charset="-122"/>
                </a:rPr>
                <a:t>+</a:t>
              </a:r>
              <a:endParaRPr lang="en-US" altLang="zh-CN" sz="2400">
                <a:latin typeface="Arial" panose="020B0604020202020204" pitchFamily="34" charset="0"/>
                <a:ea typeface="宋体" panose="02010600030101010101" pitchFamily="2" charset="-122"/>
              </a:endParaRPr>
            </a:p>
          </p:txBody>
        </p:sp>
        <p:sp>
          <p:nvSpPr>
            <p:cNvPr id="40973" name="直接连接符 115731"/>
            <p:cNvSpPr/>
            <p:nvPr/>
          </p:nvSpPr>
          <p:spPr>
            <a:xfrm>
              <a:off x="839" y="1570"/>
              <a:ext cx="499" cy="0"/>
            </a:xfrm>
            <a:prstGeom prst="line">
              <a:avLst/>
            </a:prstGeom>
            <a:ln w="19050" cap="flat" cmpd="sng">
              <a:solidFill>
                <a:schemeClr val="tx1"/>
              </a:solidFill>
              <a:prstDash val="solid"/>
              <a:round/>
              <a:headEnd type="none" w="med" len="med"/>
              <a:tailEnd type="triangle" w="med" len="med"/>
            </a:ln>
          </p:spPr>
        </p:sp>
        <p:sp>
          <p:nvSpPr>
            <p:cNvPr id="40974" name="直接连接符 115733"/>
            <p:cNvSpPr/>
            <p:nvPr/>
          </p:nvSpPr>
          <p:spPr>
            <a:xfrm>
              <a:off x="1474" y="1026"/>
              <a:ext cx="2857" cy="0"/>
            </a:xfrm>
            <a:prstGeom prst="line">
              <a:avLst/>
            </a:prstGeom>
            <a:ln w="15875" cap="flat" cmpd="sng">
              <a:solidFill>
                <a:schemeClr val="tx1"/>
              </a:solidFill>
              <a:prstDash val="solid"/>
              <a:round/>
              <a:headEnd type="none" w="med" len="med"/>
              <a:tailEnd type="none" w="med" len="med"/>
            </a:ln>
          </p:spPr>
        </p:sp>
        <p:sp>
          <p:nvSpPr>
            <p:cNvPr id="40975" name="直接连接符 115734"/>
            <p:cNvSpPr/>
            <p:nvPr/>
          </p:nvSpPr>
          <p:spPr>
            <a:xfrm>
              <a:off x="1474" y="1026"/>
              <a:ext cx="0" cy="362"/>
            </a:xfrm>
            <a:prstGeom prst="line">
              <a:avLst/>
            </a:prstGeom>
            <a:ln w="15875" cap="flat" cmpd="sng">
              <a:solidFill>
                <a:schemeClr val="tx1"/>
              </a:solidFill>
              <a:prstDash val="solid"/>
              <a:round/>
              <a:headEnd type="none" w="med" len="med"/>
              <a:tailEnd type="triangle" w="med" len="med"/>
            </a:ln>
          </p:spPr>
        </p:sp>
        <p:sp>
          <p:nvSpPr>
            <p:cNvPr id="40976" name="直接连接符 115735"/>
            <p:cNvSpPr/>
            <p:nvPr/>
          </p:nvSpPr>
          <p:spPr>
            <a:xfrm>
              <a:off x="2698" y="1026"/>
              <a:ext cx="0" cy="453"/>
            </a:xfrm>
            <a:prstGeom prst="line">
              <a:avLst/>
            </a:prstGeom>
            <a:ln w="15875" cap="flat" cmpd="sng">
              <a:solidFill>
                <a:schemeClr val="tx1"/>
              </a:solidFill>
              <a:prstDash val="solid"/>
              <a:round/>
              <a:headEnd type="none" w="med" len="med"/>
              <a:tailEnd type="triangle" w="med" len="med"/>
            </a:ln>
          </p:spPr>
        </p:sp>
        <p:sp>
          <p:nvSpPr>
            <p:cNvPr id="40977" name="直接连接符 115736"/>
            <p:cNvSpPr/>
            <p:nvPr/>
          </p:nvSpPr>
          <p:spPr>
            <a:xfrm>
              <a:off x="4331" y="1026"/>
              <a:ext cx="0" cy="544"/>
            </a:xfrm>
            <a:prstGeom prst="line">
              <a:avLst/>
            </a:prstGeom>
            <a:ln w="15875" cap="flat" cmpd="sng">
              <a:solidFill>
                <a:schemeClr val="tx1"/>
              </a:solidFill>
              <a:prstDash val="solid"/>
              <a:round/>
              <a:headEnd type="none" w="med" len="med"/>
              <a:tailEnd type="none" w="med" len="med"/>
            </a:ln>
          </p:spPr>
        </p:sp>
        <p:sp>
          <p:nvSpPr>
            <p:cNvPr id="40978" name="文本框 115737"/>
            <p:cNvSpPr txBox="1"/>
            <p:nvPr/>
          </p:nvSpPr>
          <p:spPr>
            <a:xfrm>
              <a:off x="703" y="1162"/>
              <a:ext cx="498" cy="288"/>
            </a:xfrm>
            <a:prstGeom prst="rect">
              <a:avLst/>
            </a:prstGeom>
            <a:noFill/>
            <a:ln w="9525">
              <a:noFill/>
            </a:ln>
          </p:spPr>
          <p:txBody>
            <a:bodyPr anchor="t" anchorCtr="0">
              <a:spAutoFit/>
            </a:bodyPr>
            <a:p>
              <a:pPr algn="ctr">
                <a:spcBef>
                  <a:spcPct val="50000"/>
                </a:spcBef>
              </a:pPr>
              <a:r>
                <a:rPr lang="en-US" altLang="zh-CN" sz="2400" b="1" i="1" err="1">
                  <a:latin typeface="Times New Roman" panose="02020603050405020304" pitchFamily="18" charset="0"/>
                  <a:ea typeface="宋体" panose="02010600030101010101" pitchFamily="2" charset="-122"/>
                </a:rPr>
                <a:t>r</a:t>
              </a:r>
              <a:r>
                <a:rPr lang="en-US" altLang="zh-CN" sz="2400" b="1" err="1">
                  <a:latin typeface="Arial" panose="020B0604020202020204" pitchFamily="34" charset="0"/>
                  <a:ea typeface="宋体" panose="02010600030101010101" pitchFamily="2" charset="-122"/>
                </a:rPr>
                <a:t>(</a:t>
              </a:r>
              <a:r>
                <a:rPr lang="en-US" altLang="zh-CN" sz="2400" b="1" i="1" err="1">
                  <a:latin typeface="Times New Roman" panose="02020603050405020304" pitchFamily="18" charset="0"/>
                  <a:ea typeface="宋体" panose="02010600030101010101" pitchFamily="2" charset="-122"/>
                </a:rPr>
                <a:t>x</a:t>
              </a:r>
              <a:r>
                <a:rPr lang="en-US" altLang="zh-CN" sz="2400" b="1">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sp>
          <p:nvSpPr>
            <p:cNvPr id="40979" name="文本框 115738"/>
            <p:cNvSpPr txBox="1"/>
            <p:nvPr/>
          </p:nvSpPr>
          <p:spPr>
            <a:xfrm>
              <a:off x="1837" y="1389"/>
              <a:ext cx="408" cy="288"/>
            </a:xfrm>
            <a:prstGeom prst="rect">
              <a:avLst/>
            </a:prstGeom>
            <a:noFill/>
            <a:ln w="9525">
              <a:noFill/>
            </a:ln>
          </p:spPr>
          <p:txBody>
            <a:bodyPr anchor="t" anchorCtr="0">
              <a:spAutoFit/>
            </a:bodyPr>
            <a:p>
              <a:pPr algn="ctr">
                <a:spcBef>
                  <a:spcPct val="50000"/>
                </a:spcBef>
              </a:pPr>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0</a:t>
              </a:r>
              <a:endParaRPr lang="zh-CN" altLang="en-US" sz="2400" b="1" baseline="-25000" dirty="0">
                <a:latin typeface="Times New Roman" panose="02020603050405020304" pitchFamily="18" charset="0"/>
                <a:ea typeface="宋体" panose="02010600030101010101" pitchFamily="2" charset="-122"/>
              </a:endParaRPr>
            </a:p>
          </p:txBody>
        </p:sp>
        <p:sp>
          <p:nvSpPr>
            <p:cNvPr id="40980" name="文本框 115739"/>
            <p:cNvSpPr txBox="1"/>
            <p:nvPr/>
          </p:nvSpPr>
          <p:spPr>
            <a:xfrm>
              <a:off x="3106" y="1389"/>
              <a:ext cx="408" cy="288"/>
            </a:xfrm>
            <a:prstGeom prst="rect">
              <a:avLst/>
            </a:prstGeom>
            <a:noFill/>
            <a:ln w="9525">
              <a:noFill/>
            </a:ln>
          </p:spPr>
          <p:txBody>
            <a:bodyPr anchor="t" anchorCtr="0">
              <a:spAutoFit/>
            </a:bodyPr>
            <a:p>
              <a:pPr algn="ctr">
                <a:spcBef>
                  <a:spcPct val="50000"/>
                </a:spcBef>
              </a:pPr>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1</a:t>
              </a:r>
              <a:endParaRPr lang="zh-CN" altLang="en-US" sz="2400" b="1" baseline="-25000" dirty="0">
                <a:latin typeface="Times New Roman" panose="02020603050405020304" pitchFamily="18" charset="0"/>
                <a:ea typeface="宋体" panose="02010600030101010101" pitchFamily="2" charset="-122"/>
              </a:endParaRPr>
            </a:p>
          </p:txBody>
        </p:sp>
        <p:sp>
          <p:nvSpPr>
            <p:cNvPr id="40981" name="文本框 115740"/>
            <p:cNvSpPr txBox="1"/>
            <p:nvPr/>
          </p:nvSpPr>
          <p:spPr>
            <a:xfrm>
              <a:off x="3832" y="1389"/>
              <a:ext cx="408" cy="288"/>
            </a:xfrm>
            <a:prstGeom prst="rect">
              <a:avLst/>
            </a:prstGeom>
            <a:noFill/>
            <a:ln w="9525">
              <a:noFill/>
            </a:ln>
          </p:spPr>
          <p:txBody>
            <a:bodyPr anchor="t" anchorCtr="0">
              <a:spAutoFit/>
            </a:bodyPr>
            <a:p>
              <a:pPr algn="ctr">
                <a:spcBef>
                  <a:spcPct val="50000"/>
                </a:spcBef>
              </a:pPr>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2</a:t>
              </a:r>
              <a:endParaRPr lang="zh-CN" altLang="en-US" sz="2400" b="1" baseline="-25000" dirty="0">
                <a:latin typeface="Times New Roman" panose="02020603050405020304" pitchFamily="18" charset="0"/>
                <a:ea typeface="宋体" panose="02010600030101010101" pitchFamily="2" charset="-122"/>
              </a:endParaRPr>
            </a:p>
          </p:txBody>
        </p:sp>
        <p:sp>
          <p:nvSpPr>
            <p:cNvPr id="40982" name="椭圆 115742"/>
            <p:cNvSpPr/>
            <p:nvPr/>
          </p:nvSpPr>
          <p:spPr>
            <a:xfrm>
              <a:off x="2562" y="1389"/>
              <a:ext cx="272" cy="317"/>
            </a:xfrm>
            <a:prstGeom prst="ellipse">
              <a:avLst/>
            </a:prstGeom>
            <a:solidFill>
              <a:schemeClr val="accent1"/>
            </a:solidFill>
            <a:ln w="9525" cap="flat" cmpd="sng">
              <a:solidFill>
                <a:schemeClr val="tx1"/>
              </a:solidFill>
              <a:prstDash val="dash"/>
              <a:round/>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40983" name="文本框 115743"/>
            <p:cNvSpPr txBox="1"/>
            <p:nvPr/>
          </p:nvSpPr>
          <p:spPr>
            <a:xfrm>
              <a:off x="2562" y="1389"/>
              <a:ext cx="272" cy="288"/>
            </a:xfrm>
            <a:prstGeom prst="rect">
              <a:avLst/>
            </a:prstGeom>
            <a:noFill/>
            <a:ln w="9525">
              <a:noFill/>
            </a:ln>
          </p:spPr>
          <p:txBody>
            <a:bodyPr anchor="t" anchorCtr="0">
              <a:spAutoFit/>
            </a:bodyPr>
            <a:p>
              <a:pPr algn="ctr">
                <a:spcBef>
                  <a:spcPct val="50000"/>
                </a:spcBef>
              </a:pPr>
              <a:r>
                <a:rPr lang="en-US" altLang="zh-CN" sz="2400">
                  <a:latin typeface="Arial" panose="020B0604020202020204" pitchFamily="34" charset="0"/>
                  <a:ea typeface="宋体" panose="02010600030101010101" pitchFamily="2" charset="-122"/>
                </a:rPr>
                <a:t>+</a:t>
              </a:r>
              <a:endParaRPr lang="en-US" altLang="zh-CN" sz="2400">
                <a:latin typeface="Arial" panose="020B0604020202020204" pitchFamily="34" charset="0"/>
                <a:ea typeface="宋体" panose="02010600030101010101" pitchFamily="2" charset="-122"/>
              </a:endParaRPr>
            </a:p>
          </p:txBody>
        </p:sp>
        <p:sp>
          <p:nvSpPr>
            <p:cNvPr id="40984" name="矩形 115746"/>
            <p:cNvSpPr/>
            <p:nvPr/>
          </p:nvSpPr>
          <p:spPr>
            <a:xfrm>
              <a:off x="4377" y="1071"/>
              <a:ext cx="276" cy="288"/>
            </a:xfrm>
            <a:prstGeom prst="rect">
              <a:avLst/>
            </a:prstGeom>
            <a:noFill/>
            <a:ln w="9525">
              <a:noFill/>
            </a:ln>
          </p:spPr>
          <p:txBody>
            <a:bodyPr wrap="none" anchor="t" anchorCtr="0">
              <a:spAutoFit/>
            </a:bodyPr>
            <a:p>
              <a:pPr algn="ctr"/>
              <a:r>
                <a:rPr lang="en-US" altLang="zh-CN" sz="2400" b="1" i="1">
                  <a:latin typeface="Times New Roman" panose="02020603050405020304" pitchFamily="18" charset="0"/>
                  <a:ea typeface="宋体" panose="02010600030101010101" pitchFamily="2" charset="-122"/>
                </a:rPr>
                <a:t>x</a:t>
              </a:r>
              <a:r>
                <a:rPr lang="en-US" altLang="zh-CN" sz="2400" b="1" baseline="30000">
                  <a:latin typeface="Times New Roman" panose="02020603050405020304" pitchFamily="18" charset="0"/>
                  <a:ea typeface="宋体" panose="02010600030101010101" pitchFamily="2" charset="-122"/>
                </a:rPr>
                <a:t>3</a:t>
              </a:r>
              <a:endParaRPr lang="zh-CN" altLang="en-US" sz="2400" b="1" baseline="30000" dirty="0">
                <a:latin typeface="Times New Roman" panose="02020603050405020304" pitchFamily="18" charset="0"/>
                <a:ea typeface="宋体" panose="02010600030101010101" pitchFamily="2" charset="-122"/>
              </a:endParaRPr>
            </a:p>
          </p:txBody>
        </p:sp>
        <p:sp>
          <p:nvSpPr>
            <p:cNvPr id="40985" name="矩形 115747"/>
            <p:cNvSpPr/>
            <p:nvPr/>
          </p:nvSpPr>
          <p:spPr>
            <a:xfrm>
              <a:off x="2744" y="1071"/>
              <a:ext cx="212" cy="288"/>
            </a:xfrm>
            <a:prstGeom prst="rect">
              <a:avLst/>
            </a:prstGeom>
            <a:noFill/>
            <a:ln w="9525">
              <a:noFill/>
            </a:ln>
          </p:spPr>
          <p:txBody>
            <a:bodyPr wrap="none" anchor="t" anchorCtr="0">
              <a:spAutoFit/>
            </a:bodyPr>
            <a:p>
              <a:pPr algn="ctr"/>
              <a:r>
                <a:rPr lang="en-US" altLang="zh-CN" sz="2400" b="1" i="1">
                  <a:latin typeface="Times New Roman" panose="02020603050405020304" pitchFamily="18" charset="0"/>
                  <a:ea typeface="宋体" panose="02010600030101010101" pitchFamily="2" charset="-122"/>
                </a:rPr>
                <a:t>x</a:t>
              </a:r>
              <a:endParaRPr lang="zh-CN" altLang="en-US" sz="2400" b="1" baseline="30000" dirty="0">
                <a:latin typeface="Times New Roman" panose="02020603050405020304" pitchFamily="18" charset="0"/>
                <a:ea typeface="宋体" panose="02010600030101010101" pitchFamily="2" charset="-122"/>
              </a:endParaRPr>
            </a:p>
          </p:txBody>
        </p:sp>
        <p:sp>
          <p:nvSpPr>
            <p:cNvPr id="40986" name="矩形 115748"/>
            <p:cNvSpPr/>
            <p:nvPr/>
          </p:nvSpPr>
          <p:spPr>
            <a:xfrm>
              <a:off x="2200" y="1706"/>
              <a:ext cx="1115" cy="288"/>
            </a:xfrm>
            <a:prstGeom prst="rect">
              <a:avLst/>
            </a:prstGeom>
            <a:noFill/>
            <a:ln w="9525">
              <a:noFill/>
            </a:ln>
          </p:spPr>
          <p:txBody>
            <a:bodyPr wrap="none" anchor="t" anchorCtr="0">
              <a:spAutoFit/>
            </a:bodyPr>
            <a:p>
              <a:pPr algn="ctr"/>
              <a:r>
                <a:rPr lang="en-US" altLang="zh-CN" sz="2400" b="1" i="1" err="1">
                  <a:latin typeface="Times New Roman" panose="02020603050405020304" pitchFamily="18" charset="0"/>
                  <a:ea typeface="宋体" panose="02010600030101010101" pitchFamily="2" charset="-122"/>
                </a:rPr>
                <a:t>g</a:t>
              </a:r>
              <a:r>
                <a:rPr lang="en-US" altLang="zh-CN" sz="2400" b="1" err="1">
                  <a:latin typeface="Times New Roman" panose="02020603050405020304" pitchFamily="18" charset="0"/>
                  <a:ea typeface="宋体" panose="02010600030101010101" pitchFamily="2" charset="-122"/>
                </a:rPr>
                <a:t>(</a:t>
              </a:r>
              <a:r>
                <a:rPr lang="en-US" altLang="zh-CN" sz="2400" b="1" i="1" err="1">
                  <a:latin typeface="Times New Roman" panose="02020603050405020304" pitchFamily="18" charset="0"/>
                  <a:ea typeface="宋体" panose="02010600030101010101" pitchFamily="2" charset="-122"/>
                </a:rPr>
                <a:t>x</a:t>
              </a:r>
              <a:r>
                <a:rPr lang="en-US" altLang="zh-CN" sz="2400" b="1">
                  <a:latin typeface="Times New Roman" panose="02020603050405020304" pitchFamily="18" charset="0"/>
                  <a:ea typeface="宋体" panose="02010600030101010101" pitchFamily="2" charset="-122"/>
                </a:rPr>
                <a:t>)=1+</a:t>
              </a:r>
              <a:r>
                <a:rPr lang="en-US" altLang="zh-CN" sz="2400" b="1" i="1">
                  <a:latin typeface="Times New Roman" panose="02020603050405020304" pitchFamily="18" charset="0"/>
                  <a:ea typeface="宋体" panose="02010600030101010101" pitchFamily="2" charset="-122"/>
                </a:rPr>
                <a:t>x</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x</a:t>
              </a:r>
              <a:r>
                <a:rPr lang="en-US" altLang="zh-CN" sz="2400" b="1" baseline="30000">
                  <a:latin typeface="Times New Roman" panose="02020603050405020304" pitchFamily="18" charset="0"/>
                  <a:ea typeface="宋体" panose="02010600030101010101" pitchFamily="2" charset="-122"/>
                </a:rPr>
                <a:t>3</a:t>
              </a:r>
              <a:endParaRPr lang="zh-CN" altLang="en-US" sz="2400" b="1" baseline="30000" dirty="0">
                <a:latin typeface="Times New Roman" panose="02020603050405020304" pitchFamily="18" charset="0"/>
                <a:ea typeface="宋体" panose="02010600030101010101" pitchFamily="2" charset="-122"/>
              </a:endParaRPr>
            </a:p>
          </p:txBody>
        </p:sp>
        <p:sp>
          <p:nvSpPr>
            <p:cNvPr id="40987" name="矩形 115749"/>
            <p:cNvSpPr/>
            <p:nvPr/>
          </p:nvSpPr>
          <p:spPr>
            <a:xfrm>
              <a:off x="1519" y="1071"/>
              <a:ext cx="212" cy="288"/>
            </a:xfrm>
            <a:prstGeom prst="rect">
              <a:avLst/>
            </a:prstGeom>
            <a:noFill/>
            <a:ln w="9525">
              <a:noFill/>
            </a:ln>
          </p:spPr>
          <p:txBody>
            <a:bodyPr wrap="none" anchor="t" anchorCtr="0">
              <a:spAutoFit/>
            </a:bodyPr>
            <a:p>
              <a:pPr algn="ctr"/>
              <a:r>
                <a:rPr lang="en-US" altLang="zh-CN" sz="2400" b="1">
                  <a:latin typeface="Times New Roman" panose="02020603050405020304" pitchFamily="18" charset="0"/>
                  <a:ea typeface="宋体" panose="02010600030101010101" pitchFamily="2" charset="-122"/>
                </a:rPr>
                <a:t>1</a:t>
              </a:r>
              <a:endParaRPr lang="zh-CN" altLang="en-US" sz="2400" b="1" baseline="30000" dirty="0">
                <a:latin typeface="Times New Roman" panose="02020603050405020304" pitchFamily="18" charset="0"/>
                <a:ea typeface="宋体" panose="02010600030101010101" pitchFamily="2" charset="-122"/>
              </a:endParaRPr>
            </a:p>
          </p:txBody>
        </p:sp>
      </p:grpSp>
      <p:graphicFrame>
        <p:nvGraphicFramePr>
          <p:cNvPr id="12" name="对象 11">
            <a:hlinkClick r:id="" action="ppaction://ole?verb="/>
          </p:cNvPr>
          <p:cNvGraphicFramePr>
            <a:graphicFrameLocks noChangeAspect="1"/>
          </p:cNvGraphicFramePr>
          <p:nvPr/>
        </p:nvGraphicFramePr>
        <p:xfrm>
          <a:off x="533400" y="3505200"/>
          <a:ext cx="2535555" cy="2586355"/>
        </p:xfrm>
        <a:graphic>
          <a:graphicData uri="http://schemas.openxmlformats.org/presentationml/2006/ole">
            <mc:AlternateContent xmlns:mc="http://schemas.openxmlformats.org/markup-compatibility/2006">
              <mc:Choice xmlns:v="urn:schemas-microsoft-com:vml" Requires="v">
                <p:oleObj spid="_x0000_s13" name="" r:id="rId25" imgW="2336800" imgH="1930400" progId="Equation.KSEE3">
                  <p:embed/>
                </p:oleObj>
              </mc:Choice>
              <mc:Fallback>
                <p:oleObj name="" r:id="rId25" imgW="2336800" imgH="1930400" progId="Equation.KSEE3">
                  <p:embed/>
                  <p:pic>
                    <p:nvPicPr>
                      <p:cNvPr id="0" name="图片 1024"/>
                      <p:cNvPicPr/>
                      <p:nvPr/>
                    </p:nvPicPr>
                    <p:blipFill>
                      <a:blip r:embed="rId26"/>
                      <a:stretch>
                        <a:fillRect/>
                      </a:stretch>
                    </p:blipFill>
                    <p:spPr>
                      <a:xfrm>
                        <a:off x="533400" y="3505200"/>
                        <a:ext cx="2535555" cy="2586355"/>
                      </a:xfrm>
                      <a:prstGeom prst="rect">
                        <a:avLst/>
                      </a:prstGeom>
                    </p:spPr>
                  </p:pic>
                </p:oleObj>
              </mc:Fallback>
            </mc:AlternateContent>
          </a:graphicData>
        </a:graphic>
      </p:graphicFrame>
      <p:sp>
        <p:nvSpPr>
          <p:cNvPr id="9" name="文本框 8"/>
          <p:cNvSpPr txBox="1"/>
          <p:nvPr/>
        </p:nvSpPr>
        <p:spPr>
          <a:xfrm>
            <a:off x="355600" y="6155055"/>
            <a:ext cx="3481705" cy="491490"/>
          </a:xfrm>
          <a:prstGeom prst="rect">
            <a:avLst/>
          </a:prstGeom>
          <a:noFill/>
        </p:spPr>
        <p:txBody>
          <a:bodyPr wrap="square" rtlCol="0" anchor="t">
            <a:spAutoFit/>
          </a:bodyPr>
          <a:p>
            <a:pPr algn="just">
              <a:lnSpc>
                <a:spcPct val="130000"/>
              </a:lnSpc>
            </a:pPr>
            <a:r>
              <a:rPr lang="en-US" altLang="zh-CN" sz="2000" i="1" err="1">
                <a:latin typeface="Times New Roman" panose="02020603050405020304" pitchFamily="18" charset="0"/>
                <a:ea typeface="黑体" panose="02010609060101010101" pitchFamily="49" charset="-122"/>
                <a:sym typeface="+mn-ea"/>
              </a:rPr>
              <a:t>g</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除</a:t>
            </a:r>
            <a:r>
              <a:rPr lang="en-US" altLang="zh-CN" sz="2000" i="1" err="1">
                <a:latin typeface="Times New Roman" panose="02020603050405020304" pitchFamily="18" charset="0"/>
                <a:ea typeface="黑体" panose="02010609060101010101" pitchFamily="49" charset="-122"/>
                <a:sym typeface="+mn-ea"/>
              </a:rPr>
              <a:t>r</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所得的余式就是</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+1</a:t>
            </a:r>
            <a:endParaRPr lang="en-US" altLang="zh-CN" sz="2000" dirty="0">
              <a:uFillTx/>
              <a:latin typeface="Times New Roman" panose="02020603050405020304" pitchFamily="18"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7410" y="104775"/>
            <a:ext cx="4199890"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循环码的译码</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5" name="矩形 14"/>
          <p:cNvSpPr/>
          <p:nvPr/>
        </p:nvSpPr>
        <p:spPr>
          <a:xfrm>
            <a:off x="533400" y="889635"/>
            <a:ext cx="8140065" cy="105092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p>
        </p:txBody>
      </p:sp>
      <p:sp>
        <p:nvSpPr>
          <p:cNvPr id="14" name="文本框 13"/>
          <p:cNvSpPr txBox="1"/>
          <p:nvPr/>
        </p:nvSpPr>
        <p:spPr>
          <a:xfrm>
            <a:off x="605790" y="890270"/>
            <a:ext cx="8089265" cy="1050290"/>
          </a:xfrm>
          <a:prstGeom prst="rect">
            <a:avLst/>
          </a:prstGeom>
          <a:noFill/>
        </p:spPr>
        <p:txBody>
          <a:bodyPr wrap="square" rtlCol="0" anchor="t">
            <a:spAutoFit/>
          </a:bodyPr>
          <a:p>
            <a:pPr>
              <a:lnSpc>
                <a:spcPct val="130000"/>
              </a:lnSpc>
            </a:pPr>
            <a:r>
              <a:rPr lang="zh-CN" altLang="en-US" sz="2400" dirty="0">
                <a:latin typeface="Times New Roman" panose="02020603050405020304" pitchFamily="18" charset="0"/>
                <a:ea typeface="黑体" panose="02010609060101010101" pitchFamily="49" charset="-122"/>
                <a:sym typeface="+mn-ea"/>
              </a:rPr>
              <a:t>循环码的译码分为</a:t>
            </a:r>
            <a:r>
              <a:rPr lang="en-US" altLang="zh-CN" sz="2400">
                <a:latin typeface="Times New Roman" panose="02020603050405020304" pitchFamily="18" charset="0"/>
                <a:ea typeface="黑体" panose="02010609060101010101" pitchFamily="49" charset="-122"/>
                <a:sym typeface="+mn-ea"/>
              </a:rPr>
              <a:t>3</a:t>
            </a:r>
            <a:r>
              <a:rPr lang="zh-CN" altLang="en-US" sz="2400" dirty="0">
                <a:latin typeface="Times New Roman" panose="02020603050405020304" pitchFamily="18" charset="0"/>
                <a:ea typeface="黑体" panose="02010609060101010101" pitchFamily="49" charset="-122"/>
                <a:sym typeface="+mn-ea"/>
              </a:rPr>
              <a:t>步：</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计算伴随式</a:t>
            </a:r>
            <a:r>
              <a:rPr lang="en-US" altLang="zh-CN" sz="2400" dirty="0">
                <a:latin typeface="Times New Roman" panose="02020603050405020304" pitchFamily="18" charset="0"/>
                <a:ea typeface="黑体" panose="02010609060101010101" pitchFamily="49" charset="-122"/>
                <a:sym typeface="+mn-ea"/>
              </a:rPr>
              <a:t>; </a:t>
            </a:r>
            <a:r>
              <a:rPr lang="en-US" altLang="zh-CN" sz="2400">
                <a:latin typeface="Times New Roman" panose="02020603050405020304" pitchFamily="18" charset="0"/>
                <a:ea typeface="黑体" panose="02010609060101010101" pitchFamily="49" charset="-122"/>
                <a:sym typeface="+mn-ea"/>
              </a:rPr>
              <a:t>2)</a:t>
            </a:r>
            <a:r>
              <a:rPr lang="zh-CN" altLang="en-US" sz="2400" dirty="0">
                <a:latin typeface="Times New Roman" panose="02020603050405020304" pitchFamily="18" charset="0"/>
                <a:ea typeface="黑体" panose="02010609060101010101" pitchFamily="49" charset="-122"/>
                <a:sym typeface="+mn-ea"/>
              </a:rPr>
              <a:t>由伴随式得到错误图样</a:t>
            </a:r>
            <a:r>
              <a:rPr lang="en-US" altLang="zh-CN" sz="2400" dirty="0">
                <a:latin typeface="Times New Roman" panose="02020603050405020304" pitchFamily="18" charset="0"/>
                <a:ea typeface="黑体" panose="02010609060101010101" pitchFamily="49" charset="-122"/>
                <a:sym typeface="+mn-ea"/>
              </a:rPr>
              <a:t>; </a:t>
            </a:r>
            <a:r>
              <a:rPr lang="en-US" altLang="zh-CN" sz="2400">
                <a:latin typeface="Times New Roman" panose="02020603050405020304" pitchFamily="18" charset="0"/>
                <a:ea typeface="黑体" panose="02010609060101010101" pitchFamily="49" charset="-122"/>
                <a:sym typeface="+mn-ea"/>
              </a:rPr>
              <a:t>3)</a:t>
            </a:r>
            <a:r>
              <a:rPr lang="zh-CN" altLang="en-US" sz="2400" dirty="0">
                <a:latin typeface="Times New Roman" panose="02020603050405020304" pitchFamily="18" charset="0"/>
                <a:ea typeface="黑体" panose="02010609060101010101" pitchFamily="49" charset="-122"/>
                <a:sym typeface="+mn-ea"/>
              </a:rPr>
              <a:t>纠正错误。</a:t>
            </a:r>
            <a:endParaRPr lang="zh-CN" altLang="en-US" sz="2400" dirty="0">
              <a:uFillTx/>
              <a:latin typeface="Times New Roman" panose="02020603050405020304" pitchFamily="18" charset="0"/>
              <a:ea typeface="黑体" panose="02010609060101010101" pitchFamily="49" charset="-122"/>
              <a:sym typeface="+mn-ea"/>
            </a:endParaRPr>
          </a:p>
        </p:txBody>
      </p:sp>
      <p:sp>
        <p:nvSpPr>
          <p:cNvPr id="9" name="文本框 8"/>
          <p:cNvSpPr txBox="1"/>
          <p:nvPr/>
        </p:nvSpPr>
        <p:spPr>
          <a:xfrm>
            <a:off x="316865" y="2042795"/>
            <a:ext cx="8495030" cy="4523105"/>
          </a:xfrm>
          <a:prstGeom prst="rect">
            <a:avLst/>
          </a:prstGeom>
          <a:noFill/>
        </p:spPr>
        <p:txBody>
          <a:bodyPr wrap="square" rtlCol="0" anchor="t">
            <a:spAutoFit/>
          </a:bodyPr>
          <a:p>
            <a:pPr algn="just">
              <a:lnSpc>
                <a:spcPct val="120000"/>
              </a:lnSpc>
            </a:pPr>
            <a:r>
              <a:rPr lang="zh-CN" altLang="en-US" sz="2000" dirty="0">
                <a:solidFill>
                  <a:srgbClr val="FF0000"/>
                </a:solidFill>
                <a:ea typeface="黑体" panose="02010609060101010101" pitchFamily="49" charset="-122"/>
                <a:sym typeface="+mn-ea"/>
              </a:rPr>
              <a:t>具体过程描述如下：</a:t>
            </a:r>
            <a:endParaRPr lang="zh-CN" altLang="en-US" sz="2000" dirty="0">
              <a:solidFill>
                <a:srgbClr val="0070C0"/>
              </a:solidFill>
              <a:ea typeface="黑体" panose="02010609060101010101" pitchFamily="49" charset="-122"/>
              <a:sym typeface="+mn-ea"/>
            </a:endParaRPr>
          </a:p>
          <a:p>
            <a:pPr algn="just">
              <a:lnSpc>
                <a:spcPct val="120000"/>
              </a:lnSpc>
            </a:pPr>
            <a:r>
              <a:rPr lang="en-US" altLang="zh-CN" sz="2000">
                <a:latin typeface="Times New Roman" panose="02020603050405020304" pitchFamily="18" charset="0"/>
                <a:ea typeface="黑体" panose="02010609060101010101" pitchFamily="49" charset="-122"/>
                <a:sym typeface="+mn-ea"/>
              </a:rPr>
              <a:t>1)</a:t>
            </a:r>
            <a:r>
              <a:rPr lang="zh-CN" altLang="en-US" sz="2000" dirty="0">
                <a:latin typeface="Times New Roman" panose="02020603050405020304" pitchFamily="18" charset="0"/>
                <a:ea typeface="黑体" panose="02010609060101010101" pitchFamily="49" charset="-122"/>
                <a:sym typeface="+mn-ea"/>
              </a:rPr>
              <a:t>根据接收矢量                     </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计算出伴随式</a:t>
            </a:r>
            <a:r>
              <a:rPr lang="en-US" altLang="zh-CN" sz="2000" i="1" err="1">
                <a:latin typeface="Times New Roman" panose="02020603050405020304" pitchFamily="18" charset="0"/>
                <a:ea typeface="黑体" panose="02010609060101010101" pitchFamily="49" charset="-122"/>
                <a:sym typeface="+mn-ea"/>
              </a:rPr>
              <a:t>s</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dirty="0">
                <a:solidFill>
                  <a:schemeClr val="tx1"/>
                </a:solidFill>
                <a:ea typeface="黑体" panose="02010609060101010101" pitchFamily="49" charset="-122"/>
                <a:sym typeface="+mn-ea"/>
              </a:rPr>
              <a:t>;</a:t>
            </a:r>
            <a:endParaRPr lang="zh-CN" altLang="en-US" sz="2000" dirty="0">
              <a:solidFill>
                <a:schemeClr val="tx1"/>
              </a:solidFill>
              <a:ea typeface="黑体" panose="02010609060101010101" pitchFamily="49" charset="-122"/>
            </a:endParaRPr>
          </a:p>
          <a:p>
            <a:pPr algn="just">
              <a:lnSpc>
                <a:spcPct val="120000"/>
              </a:lnSpc>
            </a:pPr>
            <a:r>
              <a:rPr lang="en-US" altLang="zh-CN" sz="2000">
                <a:latin typeface="Times New Roman" panose="02020603050405020304" pitchFamily="18" charset="0"/>
                <a:ea typeface="黑体" panose="02010609060101010101" pitchFamily="49" charset="-122"/>
                <a:sym typeface="+mn-ea"/>
              </a:rPr>
              <a:t>2)</a:t>
            </a:r>
            <a:r>
              <a:rPr lang="zh-CN" altLang="en-US" sz="2000" dirty="0">
                <a:latin typeface="Times New Roman" panose="02020603050405020304" pitchFamily="18" charset="0"/>
                <a:ea typeface="黑体" panose="02010609060101010101" pitchFamily="49" charset="-122"/>
                <a:sym typeface="+mn-ea"/>
              </a:rPr>
              <a:t>检查</a:t>
            </a:r>
            <a:r>
              <a:rPr lang="en-US" altLang="zh-CN" sz="2000" i="1" err="1">
                <a:latin typeface="Times New Roman" panose="02020603050405020304" pitchFamily="18" charset="0"/>
                <a:ea typeface="黑体" panose="02010609060101010101" pitchFamily="49" charset="-122"/>
                <a:sym typeface="+mn-ea"/>
              </a:rPr>
              <a:t>s</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是否与某个满足</a:t>
            </a:r>
            <a:r>
              <a:rPr lang="en-US" altLang="zh-CN" sz="2000" i="1">
                <a:latin typeface="Times New Roman" panose="02020603050405020304" pitchFamily="18" charset="0"/>
                <a:ea typeface="黑体" panose="02010609060101010101" pitchFamily="49" charset="-122"/>
                <a:sym typeface="+mn-ea"/>
              </a:rPr>
              <a:t>e</a:t>
            </a:r>
            <a:r>
              <a:rPr lang="en-US" altLang="zh-CN" sz="2000" i="1" baseline="-25000">
                <a:latin typeface="Times New Roman" panose="02020603050405020304" pitchFamily="18" charset="0"/>
                <a:ea typeface="黑体" panose="02010609060101010101" pitchFamily="49" charset="-122"/>
                <a:sym typeface="+mn-ea"/>
              </a:rPr>
              <a:t>n</a:t>
            </a:r>
            <a:r>
              <a:rPr lang="en-US" altLang="zh-CN" sz="2000" baseline="-25000">
                <a:latin typeface="Times New Roman" panose="02020603050405020304" pitchFamily="18" charset="0"/>
                <a:ea typeface="黑体" panose="02010609060101010101" pitchFamily="49" charset="-122"/>
                <a:sym typeface="+mn-ea"/>
              </a:rPr>
              <a:t>-1</a:t>
            </a:r>
            <a:r>
              <a:rPr lang="en-US" altLang="zh-CN" sz="2000">
                <a:latin typeface="Times New Roman" panose="02020603050405020304" pitchFamily="18" charset="0"/>
                <a:ea typeface="黑体" panose="02010609060101010101" pitchFamily="49" charset="-122"/>
                <a:sym typeface="+mn-ea"/>
              </a:rPr>
              <a:t>=1</a:t>
            </a:r>
            <a:r>
              <a:rPr lang="zh-CN" altLang="en-US" sz="2000" dirty="0">
                <a:latin typeface="Times New Roman" panose="02020603050405020304" pitchFamily="18" charset="0"/>
                <a:ea typeface="黑体" panose="02010609060101010101" pitchFamily="49" charset="-122"/>
                <a:sym typeface="+mn-ea"/>
              </a:rPr>
              <a:t>的错误图样                      相对应</a:t>
            </a:r>
            <a:r>
              <a:rPr lang="en-US" altLang="zh-CN" sz="2000" dirty="0">
                <a:solidFill>
                  <a:schemeClr val="tx1"/>
                </a:solidFill>
                <a:latin typeface="Times New Roman" panose="02020603050405020304" pitchFamily="18" charset="0"/>
                <a:ea typeface="黑体" panose="02010609060101010101" pitchFamily="49" charset="-122"/>
                <a:sym typeface="+mn-ea"/>
              </a:rPr>
              <a:t>;</a:t>
            </a:r>
            <a:endParaRPr lang="zh-CN" altLang="en-US" sz="2000" dirty="0">
              <a:solidFill>
                <a:schemeClr val="tx1"/>
              </a:solidFill>
              <a:latin typeface="Times New Roman" panose="02020603050405020304" pitchFamily="18" charset="0"/>
              <a:ea typeface="黑体" panose="02010609060101010101" pitchFamily="49" charset="-122"/>
            </a:endParaRPr>
          </a:p>
          <a:p>
            <a:pPr algn="just">
              <a:lnSpc>
                <a:spcPct val="120000"/>
              </a:lnSpc>
            </a:pPr>
            <a:r>
              <a:rPr lang="en-US" altLang="zh-CN" sz="2000">
                <a:latin typeface="Times New Roman" panose="02020603050405020304" pitchFamily="18" charset="0"/>
                <a:ea typeface="黑体" panose="02010609060101010101" pitchFamily="49" charset="-122"/>
                <a:sym typeface="+mn-ea"/>
              </a:rPr>
              <a:t>3)</a:t>
            </a:r>
            <a:r>
              <a:rPr lang="zh-CN" altLang="en-US" sz="2000" dirty="0">
                <a:latin typeface="Times New Roman" panose="02020603050405020304" pitchFamily="18" charset="0"/>
                <a:ea typeface="黑体" panose="02010609060101010101" pitchFamily="49" charset="-122"/>
                <a:sym typeface="+mn-ea"/>
              </a:rPr>
              <a:t>若</a:t>
            </a:r>
            <a:r>
              <a:rPr lang="en-US" altLang="zh-CN" sz="2000" i="1" err="1">
                <a:latin typeface="Times New Roman" panose="02020603050405020304" pitchFamily="18" charset="0"/>
                <a:ea typeface="黑体" panose="02010609060101010101" pitchFamily="49" charset="-122"/>
                <a:sym typeface="+mn-ea"/>
              </a:rPr>
              <a:t>s</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与此类</a:t>
            </a:r>
            <a:r>
              <a:rPr lang="en-US" altLang="zh-CN" sz="2000" i="1" err="1">
                <a:latin typeface="Times New Roman" panose="02020603050405020304" pitchFamily="18" charset="0"/>
                <a:ea typeface="黑体" panose="02010609060101010101" pitchFamily="49" charset="-122"/>
                <a:sym typeface="+mn-ea"/>
              </a:rPr>
              <a:t>e</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不相对应</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则接收多项式</a:t>
            </a:r>
            <a:r>
              <a:rPr lang="en-US" altLang="zh-CN" sz="2000">
                <a:latin typeface="Times New Roman" panose="02020603050405020304" pitchFamily="18" charset="0"/>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存在缓存器中</a:t>
            </a:r>
            <a:r>
              <a:rPr lang="en-US" altLang="zh-CN" sz="2000">
                <a:latin typeface="Times New Roman" panose="02020603050405020304" pitchFamily="18" charset="0"/>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和伴随式寄存器同时循环移一位</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从而得到</a:t>
            </a:r>
            <a:r>
              <a:rPr lang="en-US" altLang="zh-CN" sz="2000" i="1">
                <a:latin typeface="Times New Roman" panose="02020603050405020304" pitchFamily="18" charset="0"/>
                <a:ea typeface="黑体" panose="02010609060101010101" pitchFamily="49" charset="-122"/>
                <a:sym typeface="+mn-ea"/>
              </a:rPr>
              <a:t>r</a:t>
            </a:r>
            <a:r>
              <a:rPr lang="en-US" altLang="zh-CN" sz="2000" baseline="30000">
                <a:latin typeface="Times New Roman" panose="02020603050405020304" pitchFamily="18" charset="0"/>
                <a:ea typeface="黑体" panose="02010609060101010101" pitchFamily="49" charset="-122"/>
                <a:sym typeface="+mn-ea"/>
              </a:rPr>
              <a:t>(1)</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r</a:t>
            </a:r>
            <a:r>
              <a:rPr lang="en-US" altLang="zh-CN" sz="2000" i="1" baseline="-25000">
                <a:latin typeface="Times New Roman" panose="02020603050405020304" pitchFamily="18" charset="0"/>
                <a:ea typeface="黑体" panose="02010609060101010101" pitchFamily="49" charset="-122"/>
                <a:sym typeface="+mn-ea"/>
              </a:rPr>
              <a:t>n</a:t>
            </a:r>
            <a:r>
              <a:rPr lang="en-US" altLang="zh-CN" sz="2000" baseline="-25000">
                <a:latin typeface="Times New Roman" panose="02020603050405020304" pitchFamily="18" charset="0"/>
                <a:ea typeface="黑体" panose="02010609060101010101" pitchFamily="49" charset="-122"/>
                <a:sym typeface="+mn-ea"/>
              </a:rPr>
              <a:t>-2</a:t>
            </a:r>
            <a:r>
              <a:rPr lang="en-US" altLang="zh-CN" sz="2000" i="1">
                <a:latin typeface="Times New Roman" panose="02020603050405020304" pitchFamily="18" charset="0"/>
                <a:ea typeface="黑体" panose="02010609060101010101" pitchFamily="49" charset="-122"/>
                <a:sym typeface="+mn-ea"/>
              </a:rPr>
              <a:t>x</a:t>
            </a:r>
            <a:r>
              <a:rPr lang="en-US" altLang="zh-CN" sz="2000" i="1" baseline="30000">
                <a:latin typeface="Times New Roman" panose="02020603050405020304" pitchFamily="18" charset="0"/>
                <a:ea typeface="黑体" panose="02010609060101010101" pitchFamily="49" charset="-122"/>
                <a:sym typeface="+mn-ea"/>
              </a:rPr>
              <a:t>n</a:t>
            </a:r>
            <a:r>
              <a:rPr lang="en-US" altLang="zh-CN" sz="2000" baseline="30000">
                <a:latin typeface="Times New Roman" panose="02020603050405020304" pitchFamily="18" charset="0"/>
                <a:ea typeface="黑体" panose="02010609060101010101" pitchFamily="49" charset="-122"/>
                <a:sym typeface="+mn-ea"/>
              </a:rPr>
              <a:t>-1</a:t>
            </a:r>
            <a:r>
              <a:rPr lang="en-US" altLang="zh-CN" sz="2000">
                <a:latin typeface="Times New Roman" panose="02020603050405020304" pitchFamily="18" charset="0"/>
                <a:ea typeface="黑体" panose="02010609060101010101" pitchFamily="49" charset="-122"/>
                <a:sym typeface="+mn-ea"/>
              </a:rPr>
              <a:t>+…</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r</a:t>
            </a:r>
            <a:r>
              <a:rPr lang="en-US" altLang="zh-CN" sz="2000" baseline="-25000">
                <a:latin typeface="Times New Roman" panose="02020603050405020304" pitchFamily="18" charset="0"/>
                <a:ea typeface="黑体" panose="02010609060101010101" pitchFamily="49" charset="-122"/>
                <a:sym typeface="+mn-ea"/>
              </a:rPr>
              <a:t>0</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r</a:t>
            </a:r>
            <a:r>
              <a:rPr lang="en-US" altLang="zh-CN" sz="2000" i="1" baseline="-25000">
                <a:latin typeface="Times New Roman" panose="02020603050405020304" pitchFamily="18" charset="0"/>
                <a:ea typeface="黑体" panose="02010609060101010101" pitchFamily="49" charset="-122"/>
                <a:sym typeface="+mn-ea"/>
              </a:rPr>
              <a:t>n</a:t>
            </a:r>
            <a:r>
              <a:rPr lang="en-US" altLang="zh-CN" sz="2000" baseline="-25000">
                <a:latin typeface="Times New Roman" panose="02020603050405020304" pitchFamily="18" charset="0"/>
                <a:ea typeface="黑体" panose="02010609060101010101" pitchFamily="49" charset="-122"/>
                <a:sym typeface="+mn-ea"/>
              </a:rPr>
              <a:t>-1</a:t>
            </a:r>
            <a:r>
              <a:rPr lang="zh-CN" altLang="en-US" sz="2000" dirty="0">
                <a:latin typeface="Times New Roman" panose="02020603050405020304" pitchFamily="18" charset="0"/>
                <a:ea typeface="黑体" panose="02010609060101010101" pitchFamily="49" charset="-122"/>
                <a:sym typeface="+mn-ea"/>
              </a:rPr>
              <a:t>和与相对应的伴随式</a:t>
            </a:r>
            <a:r>
              <a:rPr lang="en-US" altLang="zh-CN" sz="2000" i="1">
                <a:latin typeface="Times New Roman" panose="02020603050405020304" pitchFamily="18" charset="0"/>
                <a:ea typeface="黑体" panose="02010609060101010101" pitchFamily="49" charset="-122"/>
                <a:sym typeface="+mn-ea"/>
              </a:rPr>
              <a:t>s</a:t>
            </a:r>
            <a:r>
              <a:rPr lang="en-US" altLang="zh-CN" sz="2000" baseline="30000">
                <a:latin typeface="Times New Roman" panose="02020603050405020304" pitchFamily="18" charset="0"/>
                <a:ea typeface="黑体" panose="02010609060101010101" pitchFamily="49" charset="-122"/>
                <a:sym typeface="+mn-ea"/>
              </a:rPr>
              <a:t>(1)</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再次检查</a:t>
            </a:r>
            <a:r>
              <a:rPr lang="en-US" altLang="zh-CN" sz="2000" i="1">
                <a:latin typeface="Times New Roman" panose="02020603050405020304" pitchFamily="18" charset="0"/>
                <a:ea typeface="黑体" panose="02010609060101010101" pitchFamily="49" charset="-122"/>
                <a:sym typeface="+mn-ea"/>
              </a:rPr>
              <a:t>s</a:t>
            </a:r>
            <a:r>
              <a:rPr lang="en-US" altLang="zh-CN" sz="2000" baseline="30000">
                <a:latin typeface="Times New Roman" panose="02020603050405020304" pitchFamily="18" charset="0"/>
                <a:ea typeface="黑体" panose="02010609060101010101" pitchFamily="49" charset="-122"/>
                <a:sym typeface="+mn-ea"/>
              </a:rPr>
              <a:t>(1)</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是否与某个满足</a:t>
            </a:r>
            <a:r>
              <a:rPr lang="en-US" altLang="zh-CN" sz="2000" i="1">
                <a:latin typeface="Times New Roman" panose="02020603050405020304" pitchFamily="18" charset="0"/>
                <a:ea typeface="黑体" panose="02010609060101010101" pitchFamily="49" charset="-122"/>
                <a:sym typeface="+mn-ea"/>
              </a:rPr>
              <a:t>e</a:t>
            </a:r>
            <a:r>
              <a:rPr lang="en-US" altLang="zh-CN" sz="2000" i="1" baseline="-25000">
                <a:latin typeface="Times New Roman" panose="02020603050405020304" pitchFamily="18" charset="0"/>
                <a:ea typeface="黑体" panose="02010609060101010101" pitchFamily="49" charset="-122"/>
                <a:sym typeface="+mn-ea"/>
              </a:rPr>
              <a:t>n</a:t>
            </a:r>
            <a:r>
              <a:rPr lang="en-US" altLang="zh-CN" sz="2000" baseline="-25000">
                <a:latin typeface="Times New Roman" panose="02020603050405020304" pitchFamily="18" charset="0"/>
                <a:ea typeface="黑体" panose="02010609060101010101" pitchFamily="49" charset="-122"/>
                <a:sym typeface="+mn-ea"/>
              </a:rPr>
              <a:t>-1</a:t>
            </a:r>
            <a:r>
              <a:rPr lang="en-US" altLang="zh-CN" sz="2000">
                <a:latin typeface="Times New Roman" panose="02020603050405020304" pitchFamily="18" charset="0"/>
                <a:ea typeface="黑体" panose="02010609060101010101" pitchFamily="49" charset="-122"/>
                <a:sym typeface="+mn-ea"/>
              </a:rPr>
              <a:t>=1</a:t>
            </a:r>
            <a:r>
              <a:rPr lang="zh-CN" altLang="en-US" sz="2000" dirty="0">
                <a:latin typeface="Times New Roman" panose="02020603050405020304" pitchFamily="18" charset="0"/>
                <a:ea typeface="黑体" panose="02010609060101010101" pitchFamily="49" charset="-122"/>
                <a:sym typeface="+mn-ea"/>
              </a:rPr>
              <a:t>的错误图样相对应</a:t>
            </a:r>
            <a:r>
              <a:rPr lang="en-US" altLang="zh-CN" sz="2000" dirty="0">
                <a:solidFill>
                  <a:schemeClr val="tx1"/>
                </a:solidFill>
                <a:latin typeface="Times New Roman" panose="02020603050405020304" pitchFamily="18" charset="0"/>
                <a:ea typeface="黑体" panose="02010609060101010101" pitchFamily="49" charset="-122"/>
                <a:sym typeface="+mn-ea"/>
              </a:rPr>
              <a:t>;</a:t>
            </a:r>
            <a:endParaRPr lang="en-US" altLang="zh-CN" sz="2000" dirty="0">
              <a:solidFill>
                <a:schemeClr val="tx1"/>
              </a:solidFill>
              <a:latin typeface="Times New Roman" panose="02020603050405020304" pitchFamily="18" charset="0"/>
              <a:ea typeface="黑体" panose="02010609060101010101" pitchFamily="49" charset="-122"/>
              <a:sym typeface="+mn-ea"/>
            </a:endParaRPr>
          </a:p>
          <a:p>
            <a:pPr algn="just">
              <a:lnSpc>
                <a:spcPct val="120000"/>
              </a:lnSpc>
            </a:pPr>
            <a:r>
              <a:rPr lang="en-US" altLang="zh-CN" sz="2000">
                <a:latin typeface="Times New Roman" panose="02020603050405020304" pitchFamily="18" charset="0"/>
                <a:ea typeface="黑体" panose="02010609060101010101" pitchFamily="49" charset="-122"/>
                <a:sym typeface="+mn-ea"/>
              </a:rPr>
              <a:t>4)</a:t>
            </a:r>
            <a:r>
              <a:rPr lang="zh-CN" altLang="en-US" sz="2000" dirty="0">
                <a:latin typeface="Times New Roman" panose="02020603050405020304" pitchFamily="18" charset="0"/>
                <a:ea typeface="黑体" panose="02010609060101010101" pitchFamily="49" charset="-122"/>
                <a:sym typeface="+mn-ea"/>
              </a:rPr>
              <a:t>若</a:t>
            </a:r>
            <a:r>
              <a:rPr lang="en-US" altLang="zh-CN" sz="2000" i="1" err="1">
                <a:latin typeface="Times New Roman" panose="02020603050405020304" pitchFamily="18" charset="0"/>
                <a:ea typeface="黑体" panose="02010609060101010101" pitchFamily="49" charset="-122"/>
                <a:sym typeface="+mn-ea"/>
              </a:rPr>
              <a:t>s</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与某个满足</a:t>
            </a:r>
            <a:r>
              <a:rPr lang="en-US" altLang="zh-CN" sz="2000" i="1">
                <a:latin typeface="Times New Roman" panose="02020603050405020304" pitchFamily="18" charset="0"/>
                <a:ea typeface="黑体" panose="02010609060101010101" pitchFamily="49" charset="-122"/>
                <a:sym typeface="+mn-ea"/>
              </a:rPr>
              <a:t>e</a:t>
            </a:r>
            <a:r>
              <a:rPr lang="en-US" altLang="zh-CN" sz="2000" i="1" baseline="-25000">
                <a:latin typeface="Times New Roman" panose="02020603050405020304" pitchFamily="18" charset="0"/>
                <a:ea typeface="黑体" panose="02010609060101010101" pitchFamily="49" charset="-122"/>
                <a:sym typeface="+mn-ea"/>
              </a:rPr>
              <a:t>n</a:t>
            </a:r>
            <a:r>
              <a:rPr lang="en-US" altLang="zh-CN" sz="2000" baseline="-25000">
                <a:latin typeface="Times New Roman" panose="02020603050405020304" pitchFamily="18" charset="0"/>
                <a:ea typeface="黑体" panose="02010609060101010101" pitchFamily="49" charset="-122"/>
                <a:sym typeface="+mn-ea"/>
              </a:rPr>
              <a:t>-1</a:t>
            </a:r>
            <a:r>
              <a:rPr lang="en-US" altLang="zh-CN" sz="2000">
                <a:latin typeface="Times New Roman" panose="02020603050405020304" pitchFamily="18" charset="0"/>
                <a:ea typeface="黑体" panose="02010609060101010101" pitchFamily="49" charset="-122"/>
                <a:sym typeface="+mn-ea"/>
              </a:rPr>
              <a:t>=1</a:t>
            </a:r>
            <a:r>
              <a:rPr lang="zh-CN" altLang="en-US" sz="2000" dirty="0">
                <a:latin typeface="Times New Roman" panose="02020603050405020304" pitchFamily="18" charset="0"/>
                <a:ea typeface="黑体" panose="02010609060101010101" pitchFamily="49" charset="-122"/>
                <a:sym typeface="+mn-ea"/>
              </a:rPr>
              <a:t>的错误图样相对应</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则第一位接收数据</a:t>
            </a:r>
            <a:r>
              <a:rPr lang="en-US" altLang="zh-CN" sz="2000" i="1">
                <a:latin typeface="Times New Roman" panose="02020603050405020304" pitchFamily="18" charset="0"/>
                <a:ea typeface="黑体" panose="02010609060101010101" pitchFamily="49" charset="-122"/>
                <a:sym typeface="+mn-ea"/>
              </a:rPr>
              <a:t>r</a:t>
            </a:r>
            <a:r>
              <a:rPr lang="en-US" altLang="zh-CN" sz="2000" i="1" baseline="-25000">
                <a:latin typeface="Times New Roman" panose="02020603050405020304" pitchFamily="18" charset="0"/>
                <a:ea typeface="黑体" panose="02010609060101010101" pitchFamily="49" charset="-122"/>
                <a:sym typeface="+mn-ea"/>
              </a:rPr>
              <a:t>n</a:t>
            </a:r>
            <a:r>
              <a:rPr lang="en-US" altLang="zh-CN" sz="2000" baseline="-25000">
                <a:latin typeface="Times New Roman" panose="02020603050405020304" pitchFamily="18" charset="0"/>
                <a:ea typeface="黑体" panose="02010609060101010101" pitchFamily="49" charset="-122"/>
                <a:sym typeface="+mn-ea"/>
              </a:rPr>
              <a:t>-1</a:t>
            </a:r>
            <a:r>
              <a:rPr lang="zh-CN" altLang="en-US" sz="2000" dirty="0">
                <a:latin typeface="Times New Roman" panose="02020603050405020304" pitchFamily="18" charset="0"/>
                <a:ea typeface="黑体" panose="02010609060101010101" pitchFamily="49" charset="-122"/>
                <a:sym typeface="+mn-ea"/>
              </a:rPr>
              <a:t>有误</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因而必须纠正</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这可以用</a:t>
            </a:r>
            <a:r>
              <a:rPr lang="en-US" altLang="zh-CN" sz="2000" i="1">
                <a:latin typeface="Times New Roman" panose="02020603050405020304" pitchFamily="18" charset="0"/>
                <a:ea typeface="黑体" panose="02010609060101010101" pitchFamily="49" charset="-122"/>
                <a:sym typeface="+mn-ea"/>
              </a:rPr>
              <a:t>r</a:t>
            </a:r>
            <a:r>
              <a:rPr lang="en-US" altLang="zh-CN" sz="2000" i="1" baseline="-25000">
                <a:latin typeface="Times New Roman" panose="02020603050405020304" pitchFamily="18" charset="0"/>
                <a:ea typeface="黑体" panose="02010609060101010101" pitchFamily="49" charset="-122"/>
                <a:sym typeface="+mn-ea"/>
              </a:rPr>
              <a:t>n</a:t>
            </a:r>
            <a:r>
              <a:rPr lang="en-US" altLang="zh-CN" sz="2000" baseline="-25000">
                <a:latin typeface="Times New Roman" panose="02020603050405020304" pitchFamily="18" charset="0"/>
                <a:ea typeface="黑体" panose="02010609060101010101" pitchFamily="49" charset="-122"/>
                <a:sym typeface="+mn-ea"/>
              </a:rPr>
              <a:t>-1</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e</a:t>
            </a:r>
            <a:r>
              <a:rPr lang="en-US" altLang="zh-CN" sz="2000" i="1" baseline="-25000">
                <a:latin typeface="Times New Roman" panose="02020603050405020304" pitchFamily="18" charset="0"/>
                <a:ea typeface="黑体" panose="02010609060101010101" pitchFamily="49" charset="-122"/>
                <a:sym typeface="+mn-ea"/>
              </a:rPr>
              <a:t>n</a:t>
            </a:r>
            <a:r>
              <a:rPr lang="en-US" altLang="zh-CN" sz="2000" baseline="-25000">
                <a:latin typeface="Times New Roman" panose="02020603050405020304" pitchFamily="18" charset="0"/>
                <a:ea typeface="黑体" panose="02010609060101010101" pitchFamily="49" charset="-122"/>
                <a:sym typeface="+mn-ea"/>
              </a:rPr>
              <a:t>-1</a:t>
            </a:r>
            <a:r>
              <a:rPr lang="zh-CN" altLang="en-US" sz="2000" dirty="0">
                <a:latin typeface="Times New Roman" panose="02020603050405020304" pitchFamily="18" charset="0"/>
                <a:ea typeface="黑体" panose="02010609060101010101" pitchFamily="49" charset="-122"/>
                <a:sym typeface="+mn-ea"/>
              </a:rPr>
              <a:t>实现</a:t>
            </a:r>
            <a:r>
              <a:rPr lang="en-US" altLang="zh-CN" sz="2000" dirty="0">
                <a:latin typeface="Times New Roman" panose="02020603050405020304" pitchFamily="18" charset="0"/>
                <a:ea typeface="黑体" panose="02010609060101010101" pitchFamily="49" charset="-122"/>
                <a:sym typeface="+mn-ea"/>
              </a:rPr>
              <a:t>;</a:t>
            </a:r>
            <a:endParaRPr lang="en-US" altLang="zh-CN" sz="2000" dirty="0">
              <a:latin typeface="Times New Roman" panose="02020603050405020304" pitchFamily="18" charset="0"/>
              <a:ea typeface="黑体" panose="02010609060101010101" pitchFamily="49" charset="-122"/>
              <a:sym typeface="+mn-ea"/>
            </a:endParaRPr>
          </a:p>
          <a:p>
            <a:pPr algn="just">
              <a:lnSpc>
                <a:spcPct val="120000"/>
              </a:lnSpc>
            </a:pPr>
            <a:r>
              <a:rPr lang="en-US" altLang="zh-CN" sz="2000">
                <a:latin typeface="Times New Roman" panose="02020603050405020304" pitchFamily="18" charset="0"/>
                <a:ea typeface="黑体" panose="02010609060101010101" pitchFamily="49" charset="-122"/>
                <a:sym typeface="+mn-ea"/>
              </a:rPr>
              <a:t>5)</a:t>
            </a:r>
            <a:r>
              <a:rPr lang="zh-CN" altLang="en-US" sz="2000" dirty="0">
                <a:latin typeface="Times New Roman" panose="02020603050405020304" pitchFamily="18" charset="0"/>
                <a:ea typeface="黑体" panose="02010609060101010101" pitchFamily="49" charset="-122"/>
                <a:sym typeface="+mn-ea"/>
              </a:rPr>
              <a:t>这一纠正得到了修正的接收多项式</a:t>
            </a:r>
            <a:r>
              <a:rPr lang="en-US" altLang="zh-CN" sz="2000" i="1">
                <a:latin typeface="Times New Roman" panose="02020603050405020304" pitchFamily="18" charset="0"/>
                <a:ea typeface="黑体" panose="02010609060101010101" pitchFamily="49" charset="-122"/>
                <a:sym typeface="+mn-ea"/>
              </a:rPr>
              <a:t>r</a:t>
            </a:r>
            <a:r>
              <a:rPr lang="en-US" altLang="zh-CN" sz="2000" baseline="-25000">
                <a:latin typeface="Times New Roman" panose="02020603050405020304" pitchFamily="18" charset="0"/>
                <a:ea typeface="黑体" panose="02010609060101010101" pitchFamily="49" charset="-122"/>
                <a:sym typeface="+mn-ea"/>
              </a:rPr>
              <a:t>1</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r</a:t>
            </a:r>
            <a:r>
              <a:rPr lang="en-US" altLang="zh-CN" sz="2000" i="1" baseline="-25000">
                <a:latin typeface="Times New Roman" panose="02020603050405020304" pitchFamily="18" charset="0"/>
                <a:ea typeface="黑体" panose="02010609060101010101" pitchFamily="49" charset="-122"/>
                <a:sym typeface="+mn-ea"/>
              </a:rPr>
              <a:t>n</a:t>
            </a:r>
            <a:r>
              <a:rPr lang="en-US" altLang="zh-CN" sz="2000" baseline="-25000">
                <a:latin typeface="Times New Roman" panose="02020603050405020304" pitchFamily="18" charset="0"/>
                <a:ea typeface="黑体" panose="02010609060101010101" pitchFamily="49" charset="-122"/>
                <a:sym typeface="+mn-ea"/>
              </a:rPr>
              <a:t>-1</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e</a:t>
            </a:r>
            <a:r>
              <a:rPr lang="en-US" altLang="zh-CN" sz="2000" i="1" baseline="-25000">
                <a:latin typeface="Times New Roman" panose="02020603050405020304" pitchFamily="18" charset="0"/>
                <a:ea typeface="黑体" panose="02010609060101010101" pitchFamily="49" charset="-122"/>
                <a:sym typeface="+mn-ea"/>
              </a:rPr>
              <a:t>n</a:t>
            </a:r>
            <a:r>
              <a:rPr lang="en-US" altLang="zh-CN" sz="2000" baseline="-25000">
                <a:latin typeface="Times New Roman" panose="02020603050405020304" pitchFamily="18" charset="0"/>
                <a:ea typeface="黑体" panose="02010609060101010101" pitchFamily="49" charset="-122"/>
                <a:sym typeface="+mn-ea"/>
              </a:rPr>
              <a:t>-1</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i="1" baseline="30000">
                <a:latin typeface="Times New Roman" panose="02020603050405020304" pitchFamily="18" charset="0"/>
                <a:ea typeface="黑体" panose="02010609060101010101" pitchFamily="49" charset="-122"/>
                <a:sym typeface="+mn-ea"/>
              </a:rPr>
              <a:t>n</a:t>
            </a:r>
            <a:r>
              <a:rPr lang="en-US" altLang="zh-CN" sz="2000" baseline="30000">
                <a:latin typeface="Times New Roman" panose="02020603050405020304" pitchFamily="18" charset="0"/>
                <a:ea typeface="黑体" panose="02010609060101010101" pitchFamily="49" charset="-122"/>
                <a:sym typeface="+mn-ea"/>
              </a:rPr>
              <a:t>-1</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r</a:t>
            </a:r>
            <a:r>
              <a:rPr lang="en-US" altLang="zh-CN" sz="2000" i="1" baseline="-25000">
                <a:latin typeface="Times New Roman" panose="02020603050405020304" pitchFamily="18" charset="0"/>
                <a:ea typeface="黑体" panose="02010609060101010101" pitchFamily="49" charset="-122"/>
                <a:sym typeface="+mn-ea"/>
              </a:rPr>
              <a:t>n</a:t>
            </a:r>
            <a:r>
              <a:rPr lang="en-US" altLang="zh-CN" sz="2000" baseline="-25000">
                <a:latin typeface="Times New Roman" panose="02020603050405020304" pitchFamily="18" charset="0"/>
                <a:ea typeface="黑体" panose="02010609060101010101" pitchFamily="49" charset="-122"/>
                <a:sym typeface="+mn-ea"/>
              </a:rPr>
              <a:t>-2</a:t>
            </a:r>
            <a:r>
              <a:rPr lang="en-US" altLang="zh-CN" sz="2000" i="1">
                <a:latin typeface="Times New Roman" panose="02020603050405020304" pitchFamily="18" charset="0"/>
                <a:ea typeface="黑体" panose="02010609060101010101" pitchFamily="49" charset="-122"/>
                <a:sym typeface="+mn-ea"/>
              </a:rPr>
              <a:t>x</a:t>
            </a:r>
            <a:r>
              <a:rPr lang="en-US" altLang="zh-CN" sz="2000" i="1" baseline="30000">
                <a:latin typeface="Times New Roman" panose="02020603050405020304" pitchFamily="18" charset="0"/>
                <a:ea typeface="黑体" panose="02010609060101010101" pitchFamily="49" charset="-122"/>
                <a:sym typeface="+mn-ea"/>
              </a:rPr>
              <a:t>n</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r</a:t>
            </a:r>
            <a:r>
              <a:rPr lang="en-US" altLang="zh-CN" sz="2000" baseline="-25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r</a:t>
            </a:r>
            <a:r>
              <a:rPr lang="en-US" altLang="zh-CN" sz="2000" baseline="-25000">
                <a:latin typeface="Times New Roman" panose="02020603050405020304" pitchFamily="18" charset="0"/>
                <a:ea typeface="黑体" panose="02010609060101010101" pitchFamily="49" charset="-122"/>
                <a:sym typeface="+mn-ea"/>
              </a:rPr>
              <a:t>0</a:t>
            </a:r>
            <a:r>
              <a:rPr lang="en-US" altLang="zh-CN" sz="2000">
                <a:latin typeface="Times New Roman" panose="02020603050405020304" pitchFamily="18" charset="0"/>
                <a:ea typeface="黑体" panose="02010609060101010101" pitchFamily="49" charset="-122"/>
                <a:sym typeface="+mn-ea"/>
              </a:rPr>
              <a:t>;</a:t>
            </a:r>
            <a:endParaRPr lang="en-US" altLang="zh-CN" sz="2000">
              <a:latin typeface="Times New Roman" panose="02020603050405020304" pitchFamily="18" charset="0"/>
              <a:ea typeface="黑体" panose="02010609060101010101" pitchFamily="49" charset="-122"/>
              <a:sym typeface="+mn-ea"/>
            </a:endParaRPr>
          </a:p>
          <a:p>
            <a:pPr algn="just">
              <a:lnSpc>
                <a:spcPct val="120000"/>
              </a:lnSpc>
            </a:pPr>
            <a:r>
              <a:rPr lang="en-US" altLang="zh-CN" sz="2000">
                <a:latin typeface="Times New Roman" panose="02020603050405020304" pitchFamily="18" charset="0"/>
                <a:ea typeface="黑体" panose="02010609060101010101" pitchFamily="49" charset="-122"/>
                <a:sym typeface="+mn-ea"/>
              </a:rPr>
              <a:t>6)</a:t>
            </a:r>
            <a:r>
              <a:rPr lang="zh-CN" altLang="en-US" sz="2000" dirty="0">
                <a:latin typeface="Times New Roman" panose="02020603050405020304" pitchFamily="18" charset="0"/>
                <a:ea typeface="黑体" panose="02010609060101010101" pitchFamily="49" charset="-122"/>
                <a:sym typeface="+mn-ea"/>
              </a:rPr>
              <a:t>把</a:t>
            </a:r>
            <a:r>
              <a:rPr lang="en-US" altLang="zh-CN" sz="2000" i="1">
                <a:latin typeface="Times New Roman" panose="02020603050405020304" pitchFamily="18" charset="0"/>
                <a:ea typeface="黑体" panose="02010609060101010101" pitchFamily="49" charset="-122"/>
                <a:sym typeface="+mn-ea"/>
              </a:rPr>
              <a:t>r</a:t>
            </a:r>
            <a:r>
              <a:rPr lang="en-US" altLang="zh-CN" sz="2000" baseline="-25000">
                <a:latin typeface="Times New Roman" panose="02020603050405020304" pitchFamily="18" charset="0"/>
                <a:ea typeface="黑体" panose="02010609060101010101" pitchFamily="49" charset="-122"/>
                <a:sym typeface="+mn-ea"/>
              </a:rPr>
              <a:t>1</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和其伴随式同时循环移一位</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便得到接收多项式</a:t>
            </a:r>
            <a:r>
              <a:rPr lang="en-US" altLang="zh-CN" sz="2000" i="1">
                <a:latin typeface="Times New Roman" panose="02020603050405020304" pitchFamily="18" charset="0"/>
                <a:ea typeface="黑体" panose="02010609060101010101" pitchFamily="49" charset="-122"/>
                <a:sym typeface="+mn-ea"/>
              </a:rPr>
              <a:t>r</a:t>
            </a:r>
            <a:r>
              <a:rPr lang="en-US" altLang="zh-CN" sz="2000" baseline="-25000">
                <a:latin typeface="Times New Roman" panose="02020603050405020304" pitchFamily="18" charset="0"/>
                <a:ea typeface="黑体" panose="02010609060101010101" pitchFamily="49" charset="-122"/>
                <a:sym typeface="+mn-ea"/>
              </a:rPr>
              <a:t>1</a:t>
            </a:r>
            <a:r>
              <a:rPr lang="en-US" altLang="zh-CN" sz="2000" baseline="30000">
                <a:latin typeface="Times New Roman" panose="02020603050405020304" pitchFamily="18" charset="0"/>
                <a:ea typeface="黑体" panose="02010609060101010101" pitchFamily="49" charset="-122"/>
                <a:sym typeface="+mn-ea"/>
              </a:rPr>
              <a:t>(1)</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r</a:t>
            </a:r>
            <a:r>
              <a:rPr lang="en-US" altLang="zh-CN" sz="2000" i="1" baseline="-25000">
                <a:latin typeface="Times New Roman" panose="02020603050405020304" pitchFamily="18" charset="0"/>
                <a:ea typeface="黑体" panose="02010609060101010101" pitchFamily="49" charset="-122"/>
                <a:sym typeface="+mn-ea"/>
              </a:rPr>
              <a:t>n</a:t>
            </a:r>
            <a:r>
              <a:rPr lang="en-US" altLang="zh-CN" sz="2000" baseline="-25000">
                <a:latin typeface="Times New Roman" panose="02020603050405020304" pitchFamily="18" charset="0"/>
                <a:ea typeface="黑体" panose="02010609060101010101" pitchFamily="49" charset="-122"/>
                <a:sym typeface="+mn-ea"/>
              </a:rPr>
              <a:t>-2</a:t>
            </a:r>
            <a:r>
              <a:rPr lang="en-US" altLang="zh-CN" sz="2000" i="1">
                <a:latin typeface="Times New Roman" panose="02020603050405020304" pitchFamily="18" charset="0"/>
                <a:ea typeface="黑体" panose="02010609060101010101" pitchFamily="49" charset="-122"/>
                <a:sym typeface="+mn-ea"/>
              </a:rPr>
              <a:t>x</a:t>
            </a:r>
            <a:r>
              <a:rPr lang="en-US" altLang="zh-CN" sz="2000" i="1" baseline="30000">
                <a:latin typeface="Times New Roman" panose="02020603050405020304" pitchFamily="18" charset="0"/>
                <a:ea typeface="黑体" panose="02010609060101010101" pitchFamily="49" charset="-122"/>
                <a:sym typeface="+mn-ea"/>
              </a:rPr>
              <a:t>n</a:t>
            </a:r>
            <a:r>
              <a:rPr lang="en-US" altLang="zh-CN" sz="2000" baseline="30000">
                <a:latin typeface="Times New Roman" panose="02020603050405020304" pitchFamily="18" charset="0"/>
                <a:ea typeface="黑体" panose="02010609060101010101" pitchFamily="49" charset="-122"/>
                <a:sym typeface="+mn-ea"/>
              </a:rPr>
              <a:t>-1</a:t>
            </a:r>
            <a:r>
              <a:rPr lang="en-US" altLang="zh-CN" sz="2000">
                <a:latin typeface="Times New Roman" panose="02020603050405020304" pitchFamily="18" charset="0"/>
                <a:ea typeface="黑体" panose="02010609060101010101" pitchFamily="49" charset="-122"/>
                <a:sym typeface="+mn-ea"/>
              </a:rPr>
              <a:t>+…</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r</a:t>
            </a:r>
            <a:r>
              <a:rPr lang="en-US" altLang="zh-CN" sz="2000" baseline="-25000">
                <a:latin typeface="Times New Roman" panose="02020603050405020304" pitchFamily="18" charset="0"/>
                <a:ea typeface="黑体" panose="02010609060101010101" pitchFamily="49" charset="-122"/>
                <a:sym typeface="+mn-ea"/>
              </a:rPr>
              <a:t>0</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r</a:t>
            </a:r>
            <a:r>
              <a:rPr lang="en-US" altLang="zh-CN" sz="2000" i="1" baseline="-25000">
                <a:latin typeface="Times New Roman" panose="02020603050405020304" pitchFamily="18" charset="0"/>
                <a:ea typeface="黑体" panose="02010609060101010101" pitchFamily="49" charset="-122"/>
                <a:sym typeface="+mn-ea"/>
              </a:rPr>
              <a:t>n</a:t>
            </a:r>
            <a:r>
              <a:rPr lang="en-US" altLang="zh-CN" sz="2000" baseline="-25000">
                <a:latin typeface="Times New Roman" panose="02020603050405020304" pitchFamily="18" charset="0"/>
                <a:ea typeface="黑体" panose="02010609060101010101" pitchFamily="49" charset="-122"/>
                <a:sym typeface="+mn-ea"/>
              </a:rPr>
              <a:t>-1</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e</a:t>
            </a:r>
            <a:r>
              <a:rPr lang="en-US" altLang="zh-CN" sz="2000" i="1" baseline="-25000">
                <a:latin typeface="Times New Roman" panose="02020603050405020304" pitchFamily="18" charset="0"/>
                <a:ea typeface="黑体" panose="02010609060101010101" pitchFamily="49" charset="-122"/>
                <a:sym typeface="+mn-ea"/>
              </a:rPr>
              <a:t>n</a:t>
            </a:r>
            <a:r>
              <a:rPr lang="en-US" altLang="zh-CN" sz="2000" baseline="-25000">
                <a:latin typeface="Times New Roman" panose="02020603050405020304" pitchFamily="18" charset="0"/>
                <a:ea typeface="黑体" panose="02010609060101010101" pitchFamily="49" charset="-122"/>
                <a:sym typeface="+mn-ea"/>
              </a:rPr>
              <a:t>-1</a:t>
            </a:r>
            <a:r>
              <a:rPr lang="en-US" altLang="zh-CN" sz="2000">
                <a:latin typeface="Times New Roman" panose="02020603050405020304" pitchFamily="18" charset="0"/>
                <a:ea typeface="黑体" panose="02010609060101010101" pitchFamily="49" charset="-122"/>
                <a:sym typeface="+mn-ea"/>
              </a:rPr>
              <a:t>)</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再利用</a:t>
            </a:r>
            <a:r>
              <a:rPr lang="en-US" altLang="zh-CN" sz="2000" i="1">
                <a:latin typeface="Times New Roman" panose="02020603050405020304" pitchFamily="18" charset="0"/>
                <a:ea typeface="黑体" panose="02010609060101010101" pitchFamily="49" charset="-122"/>
                <a:sym typeface="+mn-ea"/>
              </a:rPr>
              <a:t>r</a:t>
            </a:r>
            <a:r>
              <a:rPr lang="en-US" altLang="zh-CN" sz="2000" baseline="-25000">
                <a:latin typeface="Times New Roman" panose="02020603050405020304" pitchFamily="18" charset="0"/>
                <a:ea typeface="黑体" panose="02010609060101010101" pitchFamily="49" charset="-122"/>
                <a:sym typeface="+mn-ea"/>
              </a:rPr>
              <a:t>1</a:t>
            </a:r>
            <a:r>
              <a:rPr lang="en-US" altLang="zh-CN" sz="2000" baseline="30000">
                <a:latin typeface="Times New Roman" panose="02020603050405020304" pitchFamily="18" charset="0"/>
                <a:ea typeface="黑体" panose="02010609060101010101" pitchFamily="49" charset="-122"/>
                <a:sym typeface="+mn-ea"/>
              </a:rPr>
              <a:t>(1)</a:t>
            </a:r>
            <a:r>
              <a:rPr lang="en-US" altLang="zh-CN" sz="2000" baseline="-25000">
                <a:latin typeface="Times New Roman" panose="02020603050405020304" pitchFamily="18" charset="0"/>
                <a:ea typeface="黑体" panose="02010609060101010101" pitchFamily="49" charset="-122"/>
                <a:sym typeface="+mn-ea"/>
              </a:rPr>
              <a:t> </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的伴随式</a:t>
            </a:r>
            <a:r>
              <a:rPr lang="en-US" altLang="zh-CN" sz="2000" i="1">
                <a:latin typeface="Times New Roman" panose="02020603050405020304" pitchFamily="18" charset="0"/>
                <a:ea typeface="黑体" panose="02010609060101010101" pitchFamily="49" charset="-122"/>
                <a:sym typeface="+mn-ea"/>
              </a:rPr>
              <a:t>s</a:t>
            </a:r>
            <a:r>
              <a:rPr lang="en-US" altLang="zh-CN" sz="2000" baseline="-25000">
                <a:latin typeface="Times New Roman" panose="02020603050405020304" pitchFamily="18" charset="0"/>
                <a:ea typeface="黑体" panose="02010609060101010101" pitchFamily="49" charset="-122"/>
                <a:sym typeface="+mn-ea"/>
              </a:rPr>
              <a:t>1</a:t>
            </a:r>
            <a:r>
              <a:rPr lang="en-US" altLang="zh-CN" sz="2000" baseline="30000">
                <a:latin typeface="Times New Roman" panose="02020603050405020304" pitchFamily="18" charset="0"/>
                <a:ea typeface="黑体" panose="02010609060101010101" pitchFamily="49" charset="-122"/>
                <a:sym typeface="+mn-ea"/>
              </a:rPr>
              <a:t>(1)</a:t>
            </a:r>
            <a:r>
              <a:rPr lang="en-US" altLang="zh-CN" sz="2000" baseline="-25000">
                <a:latin typeface="Times New Roman" panose="02020603050405020304" pitchFamily="18" charset="0"/>
                <a:ea typeface="黑体" panose="02010609060101010101" pitchFamily="49" charset="-122"/>
                <a:sym typeface="+mn-ea"/>
              </a:rPr>
              <a:t> </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纠正</a:t>
            </a:r>
            <a:r>
              <a:rPr lang="en-US" altLang="zh-CN" sz="2000" i="1">
                <a:latin typeface="Times New Roman" panose="02020603050405020304" pitchFamily="18" charset="0"/>
                <a:ea typeface="黑体" panose="02010609060101010101" pitchFamily="49" charset="-122"/>
                <a:sym typeface="+mn-ea"/>
              </a:rPr>
              <a:t>r</a:t>
            </a:r>
            <a:r>
              <a:rPr lang="en-US" altLang="zh-CN" sz="2000" i="1" baseline="-25000">
                <a:latin typeface="Times New Roman" panose="02020603050405020304" pitchFamily="18" charset="0"/>
                <a:ea typeface="黑体" panose="02010609060101010101" pitchFamily="49" charset="-122"/>
                <a:sym typeface="+mn-ea"/>
              </a:rPr>
              <a:t>n</a:t>
            </a:r>
            <a:r>
              <a:rPr lang="en-US" altLang="zh-CN" sz="2000" baseline="-25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a:t>
            </a:r>
            <a:endParaRPr lang="en-US" altLang="zh-CN" sz="2000">
              <a:latin typeface="Times New Roman" panose="02020603050405020304" pitchFamily="18" charset="0"/>
              <a:ea typeface="黑体" panose="02010609060101010101" pitchFamily="49" charset="-122"/>
              <a:sym typeface="+mn-ea"/>
            </a:endParaRPr>
          </a:p>
          <a:p>
            <a:pPr algn="just">
              <a:lnSpc>
                <a:spcPct val="120000"/>
              </a:lnSpc>
            </a:pPr>
            <a:r>
              <a:rPr lang="en-US" altLang="zh-CN" sz="2000">
                <a:latin typeface="Times New Roman" panose="02020603050405020304" pitchFamily="18" charset="0"/>
                <a:ea typeface="黑体" panose="02010609060101010101" pitchFamily="49" charset="-122"/>
                <a:sym typeface="+mn-ea"/>
              </a:rPr>
              <a:t>7)</a:t>
            </a:r>
            <a:r>
              <a:rPr lang="zh-CN" altLang="en-US" sz="2000" dirty="0">
                <a:latin typeface="Times New Roman" panose="02020603050405020304" pitchFamily="18" charset="0"/>
                <a:ea typeface="黑体" panose="02010609060101010101" pitchFamily="49" charset="-122"/>
                <a:sym typeface="+mn-ea"/>
              </a:rPr>
              <a:t>如此继续</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总共循环移</a:t>
            </a:r>
            <a:r>
              <a:rPr lang="en-US" altLang="zh-CN" sz="2000" i="1">
                <a:latin typeface="Times New Roman" panose="02020603050405020304" pitchFamily="18" charset="0"/>
                <a:ea typeface="黑体" panose="02010609060101010101" pitchFamily="49" charset="-122"/>
                <a:sym typeface="+mn-ea"/>
              </a:rPr>
              <a:t>n</a:t>
            </a:r>
            <a:r>
              <a:rPr lang="zh-CN" altLang="en-US" sz="2000" dirty="0">
                <a:latin typeface="Times New Roman" panose="02020603050405020304" pitchFamily="18" charset="0"/>
                <a:ea typeface="黑体" panose="02010609060101010101" pitchFamily="49" charset="-122"/>
                <a:sym typeface="+mn-ea"/>
              </a:rPr>
              <a:t>次后</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便完成译码。</a:t>
            </a:r>
            <a:endParaRPr lang="en-US" altLang="zh-CN" sz="2000" dirty="0">
              <a:solidFill>
                <a:schemeClr val="tx1"/>
              </a:solidFill>
              <a:latin typeface="Times New Roman" panose="02020603050405020304" pitchFamily="18" charset="0"/>
              <a:ea typeface="黑体" panose="02010609060101010101" pitchFamily="49" charset="-122"/>
              <a:sym typeface="+mn-ea"/>
            </a:endParaRPr>
          </a:p>
        </p:txBody>
      </p:sp>
      <p:graphicFrame>
        <p:nvGraphicFramePr>
          <p:cNvPr id="3" name="对象 2">
            <a:hlinkClick r:id="" action="ppaction://ole?verb="/>
          </p:cNvPr>
          <p:cNvGraphicFramePr>
            <a:graphicFrameLocks noChangeAspect="1"/>
          </p:cNvGraphicFramePr>
          <p:nvPr/>
        </p:nvGraphicFramePr>
        <p:xfrm>
          <a:off x="2133600" y="2439670"/>
          <a:ext cx="1524000" cy="458470"/>
        </p:xfrm>
        <a:graphic>
          <a:graphicData uri="http://schemas.openxmlformats.org/presentationml/2006/ole">
            <mc:AlternateContent xmlns:mc="http://schemas.openxmlformats.org/markup-compatibility/2006">
              <mc:Choice xmlns:v="urn:schemas-microsoft-com:vml" Requires="v">
                <p:oleObj spid="_x0000_s13" name="" r:id="rId1" imgW="952500" imgH="292100" progId="Equation.KSEE3">
                  <p:embed/>
                </p:oleObj>
              </mc:Choice>
              <mc:Fallback>
                <p:oleObj name="" r:id="rId1" imgW="952500" imgH="292100" progId="Equation.KSEE3">
                  <p:embed/>
                  <p:pic>
                    <p:nvPicPr>
                      <p:cNvPr id="0" name="图片 1024"/>
                      <p:cNvPicPr/>
                      <p:nvPr/>
                    </p:nvPicPr>
                    <p:blipFill>
                      <a:blip r:embed="rId2"/>
                      <a:stretch>
                        <a:fillRect/>
                      </a:stretch>
                    </p:blipFill>
                    <p:spPr>
                      <a:xfrm>
                        <a:off x="2133600" y="2439670"/>
                        <a:ext cx="1524000" cy="45847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5181600" y="2777490"/>
          <a:ext cx="1372235" cy="412115"/>
        </p:xfrm>
        <a:graphic>
          <a:graphicData uri="http://schemas.openxmlformats.org/presentationml/2006/ole">
            <mc:AlternateContent xmlns:mc="http://schemas.openxmlformats.org/markup-compatibility/2006">
              <mc:Choice xmlns:v="urn:schemas-microsoft-com:vml" Requires="v">
                <p:oleObj spid="_x0000_s6" name="" r:id="rId3" imgW="977900" imgH="292100" progId="Equation.KSEE3">
                  <p:embed/>
                </p:oleObj>
              </mc:Choice>
              <mc:Fallback>
                <p:oleObj name="" r:id="rId3" imgW="977900" imgH="292100" progId="Equation.KSEE3">
                  <p:embed/>
                  <p:pic>
                    <p:nvPicPr>
                      <p:cNvPr id="0" name="图片 1024"/>
                      <p:cNvPicPr/>
                      <p:nvPr/>
                    </p:nvPicPr>
                    <p:blipFill>
                      <a:blip r:embed="rId4"/>
                      <a:stretch>
                        <a:fillRect/>
                      </a:stretch>
                    </p:blipFill>
                    <p:spPr>
                      <a:xfrm>
                        <a:off x="5181600" y="2777490"/>
                        <a:ext cx="1372235" cy="41211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498215" y="104775"/>
            <a:ext cx="537908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通用的循环码译码器</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grpSp>
        <p:nvGrpSpPr>
          <p:cNvPr id="6" name="组合 5"/>
          <p:cNvGrpSpPr/>
          <p:nvPr/>
        </p:nvGrpSpPr>
        <p:grpSpPr>
          <a:xfrm>
            <a:off x="178435" y="1250950"/>
            <a:ext cx="8783320" cy="4702810"/>
            <a:chOff x="283" y="2565"/>
            <a:chExt cx="13832" cy="7406"/>
          </a:xfrm>
        </p:grpSpPr>
        <p:sp>
          <p:nvSpPr>
            <p:cNvPr id="45058" name="矩形 119811"/>
            <p:cNvSpPr/>
            <p:nvPr/>
          </p:nvSpPr>
          <p:spPr>
            <a:xfrm>
              <a:off x="4933" y="3813"/>
              <a:ext cx="4990" cy="795"/>
            </a:xfrm>
            <a:prstGeom prst="rect">
              <a:avLst/>
            </a:prstGeom>
            <a:solidFill>
              <a:schemeClr val="accent1"/>
            </a:solidFill>
            <a:ln w="9525" cap="flat" cmpd="sng">
              <a:solidFill>
                <a:schemeClr val="tx1"/>
              </a:solidFill>
              <a:prstDash val="dash"/>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45059" name="矩形 119812"/>
            <p:cNvSpPr/>
            <p:nvPr/>
          </p:nvSpPr>
          <p:spPr>
            <a:xfrm>
              <a:off x="4933" y="6535"/>
              <a:ext cx="4990" cy="793"/>
            </a:xfrm>
            <a:prstGeom prst="rect">
              <a:avLst/>
            </a:prstGeom>
            <a:solidFill>
              <a:schemeClr val="accent1"/>
            </a:solidFill>
            <a:ln w="9525" cap="flat" cmpd="sng">
              <a:solidFill>
                <a:schemeClr val="tx1"/>
              </a:solidFill>
              <a:prstDash val="dash"/>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45060" name="矩形 119813"/>
            <p:cNvSpPr/>
            <p:nvPr/>
          </p:nvSpPr>
          <p:spPr>
            <a:xfrm>
              <a:off x="4933" y="8235"/>
              <a:ext cx="4990" cy="795"/>
            </a:xfrm>
            <a:prstGeom prst="rect">
              <a:avLst/>
            </a:prstGeom>
            <a:solidFill>
              <a:schemeClr val="accent1"/>
            </a:solidFill>
            <a:ln w="9525" cap="flat" cmpd="sng">
              <a:solidFill>
                <a:schemeClr val="tx1"/>
              </a:solidFill>
              <a:prstDash val="dash"/>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45061" name="椭圆 119814"/>
            <p:cNvSpPr/>
            <p:nvPr/>
          </p:nvSpPr>
          <p:spPr>
            <a:xfrm>
              <a:off x="3573" y="6535"/>
              <a:ext cx="795" cy="795"/>
            </a:xfrm>
            <a:prstGeom prst="ellipse">
              <a:avLst/>
            </a:prstGeom>
            <a:solidFill>
              <a:schemeClr val="accent1"/>
            </a:solidFill>
            <a:ln w="9525" cap="flat" cmpd="sng">
              <a:solidFill>
                <a:schemeClr val="tx1"/>
              </a:solidFill>
              <a:prstDash val="dash"/>
              <a:round/>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45062" name="矩形 119815"/>
            <p:cNvSpPr/>
            <p:nvPr/>
          </p:nvSpPr>
          <p:spPr>
            <a:xfrm>
              <a:off x="2325" y="3925"/>
              <a:ext cx="908" cy="795"/>
            </a:xfrm>
            <a:prstGeom prst="rect">
              <a:avLst/>
            </a:prstGeom>
            <a:solidFill>
              <a:schemeClr val="accent1"/>
            </a:solidFill>
            <a:ln w="9525" cap="flat" cmpd="sng">
              <a:solidFill>
                <a:schemeClr val="tx1"/>
              </a:solidFill>
              <a:prstDash val="dash"/>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45063" name="矩形 119816"/>
            <p:cNvSpPr/>
            <p:nvPr/>
          </p:nvSpPr>
          <p:spPr>
            <a:xfrm>
              <a:off x="10830" y="8235"/>
              <a:ext cx="908" cy="795"/>
            </a:xfrm>
            <a:prstGeom prst="rect">
              <a:avLst/>
            </a:prstGeom>
            <a:solidFill>
              <a:schemeClr val="accent1"/>
            </a:solidFill>
            <a:ln w="9525" cap="flat" cmpd="sng">
              <a:solidFill>
                <a:schemeClr val="tx1"/>
              </a:solidFill>
              <a:prstDash val="dash"/>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45064" name="矩形 119817"/>
            <p:cNvSpPr/>
            <p:nvPr/>
          </p:nvSpPr>
          <p:spPr>
            <a:xfrm>
              <a:off x="1303" y="5288"/>
              <a:ext cx="907" cy="795"/>
            </a:xfrm>
            <a:prstGeom prst="rect">
              <a:avLst/>
            </a:prstGeom>
            <a:solidFill>
              <a:schemeClr val="accent1"/>
            </a:solidFill>
            <a:ln w="9525" cap="flat" cmpd="sng">
              <a:solidFill>
                <a:schemeClr val="tx1"/>
              </a:solidFill>
              <a:prstDash val="dash"/>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45065" name="矩形 119818"/>
            <p:cNvSpPr/>
            <p:nvPr/>
          </p:nvSpPr>
          <p:spPr>
            <a:xfrm>
              <a:off x="8448" y="2565"/>
              <a:ext cx="907" cy="795"/>
            </a:xfrm>
            <a:prstGeom prst="rect">
              <a:avLst/>
            </a:prstGeom>
            <a:solidFill>
              <a:schemeClr val="accent1"/>
            </a:solidFill>
            <a:ln w="9525" cap="flat" cmpd="sng">
              <a:solidFill>
                <a:schemeClr val="tx1"/>
              </a:solidFill>
              <a:prstDash val="dash"/>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45066" name="矩形 119819"/>
            <p:cNvSpPr/>
            <p:nvPr/>
          </p:nvSpPr>
          <p:spPr>
            <a:xfrm>
              <a:off x="10035" y="5173"/>
              <a:ext cx="908" cy="795"/>
            </a:xfrm>
            <a:prstGeom prst="rect">
              <a:avLst/>
            </a:prstGeom>
            <a:solidFill>
              <a:schemeClr val="accent1"/>
            </a:solidFill>
            <a:ln w="9525" cap="flat" cmpd="sng">
              <a:solidFill>
                <a:schemeClr val="tx1"/>
              </a:solidFill>
              <a:prstDash val="dash"/>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45067" name="椭圆 119820"/>
            <p:cNvSpPr/>
            <p:nvPr/>
          </p:nvSpPr>
          <p:spPr>
            <a:xfrm>
              <a:off x="12303" y="3813"/>
              <a:ext cx="795" cy="795"/>
            </a:xfrm>
            <a:prstGeom prst="ellipse">
              <a:avLst/>
            </a:prstGeom>
            <a:solidFill>
              <a:schemeClr val="accent1"/>
            </a:solidFill>
            <a:ln w="9525" cap="flat" cmpd="sng">
              <a:solidFill>
                <a:schemeClr val="tx1"/>
              </a:solidFill>
              <a:prstDash val="dash"/>
              <a:round/>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45068" name="直接连接符 119821"/>
            <p:cNvSpPr/>
            <p:nvPr/>
          </p:nvSpPr>
          <p:spPr>
            <a:xfrm>
              <a:off x="3230" y="4380"/>
              <a:ext cx="1703" cy="0"/>
            </a:xfrm>
            <a:prstGeom prst="line">
              <a:avLst/>
            </a:prstGeom>
            <a:ln w="15875" cap="flat" cmpd="sng">
              <a:solidFill>
                <a:schemeClr val="tx1"/>
              </a:solidFill>
              <a:prstDash val="solid"/>
              <a:round/>
              <a:headEnd type="none" w="med" len="med"/>
              <a:tailEnd type="triangle" w="med" len="med"/>
            </a:ln>
          </p:spPr>
        </p:sp>
        <p:sp>
          <p:nvSpPr>
            <p:cNvPr id="45069" name="直接连接符 119822"/>
            <p:cNvSpPr/>
            <p:nvPr/>
          </p:nvSpPr>
          <p:spPr>
            <a:xfrm>
              <a:off x="623" y="4380"/>
              <a:ext cx="1702" cy="0"/>
            </a:xfrm>
            <a:prstGeom prst="line">
              <a:avLst/>
            </a:prstGeom>
            <a:ln w="15875" cap="flat" cmpd="sng">
              <a:solidFill>
                <a:schemeClr val="tx1"/>
              </a:solidFill>
              <a:prstDash val="solid"/>
              <a:round/>
              <a:headEnd type="none" w="med" len="med"/>
              <a:tailEnd type="triangle" w="med" len="med"/>
            </a:ln>
          </p:spPr>
        </p:sp>
        <p:sp>
          <p:nvSpPr>
            <p:cNvPr id="45070" name="直接连接符 119823"/>
            <p:cNvSpPr/>
            <p:nvPr/>
          </p:nvSpPr>
          <p:spPr>
            <a:xfrm>
              <a:off x="1758" y="4380"/>
              <a:ext cx="0" cy="908"/>
            </a:xfrm>
            <a:prstGeom prst="line">
              <a:avLst/>
            </a:prstGeom>
            <a:ln w="15875" cap="flat" cmpd="sng">
              <a:solidFill>
                <a:schemeClr val="tx1"/>
              </a:solidFill>
              <a:prstDash val="solid"/>
              <a:round/>
              <a:headEnd type="none" w="med" len="med"/>
              <a:tailEnd type="triangle" w="med" len="med"/>
            </a:ln>
          </p:spPr>
        </p:sp>
        <p:sp>
          <p:nvSpPr>
            <p:cNvPr id="45071" name="直接连接符 119824"/>
            <p:cNvSpPr/>
            <p:nvPr/>
          </p:nvSpPr>
          <p:spPr>
            <a:xfrm>
              <a:off x="1758" y="6080"/>
              <a:ext cx="0" cy="908"/>
            </a:xfrm>
            <a:prstGeom prst="line">
              <a:avLst/>
            </a:prstGeom>
            <a:ln w="15875" cap="flat" cmpd="sng">
              <a:solidFill>
                <a:schemeClr val="tx1"/>
              </a:solidFill>
              <a:prstDash val="solid"/>
              <a:round/>
              <a:headEnd type="none" w="med" len="med"/>
              <a:tailEnd type="none" w="med" len="med"/>
            </a:ln>
          </p:spPr>
        </p:sp>
        <p:sp>
          <p:nvSpPr>
            <p:cNvPr id="45072" name="直接连接符 119825"/>
            <p:cNvSpPr/>
            <p:nvPr/>
          </p:nvSpPr>
          <p:spPr>
            <a:xfrm>
              <a:off x="1758" y="6988"/>
              <a:ext cx="1815" cy="0"/>
            </a:xfrm>
            <a:prstGeom prst="line">
              <a:avLst/>
            </a:prstGeom>
            <a:ln w="15875" cap="flat" cmpd="sng">
              <a:solidFill>
                <a:schemeClr val="tx1"/>
              </a:solidFill>
              <a:prstDash val="solid"/>
              <a:round/>
              <a:headEnd type="none" w="med" len="med"/>
              <a:tailEnd type="triangle" w="med" len="med"/>
            </a:ln>
          </p:spPr>
        </p:sp>
        <p:sp>
          <p:nvSpPr>
            <p:cNvPr id="45073" name="直接连接符 119826"/>
            <p:cNvSpPr/>
            <p:nvPr/>
          </p:nvSpPr>
          <p:spPr>
            <a:xfrm>
              <a:off x="4365" y="6988"/>
              <a:ext cx="568" cy="0"/>
            </a:xfrm>
            <a:prstGeom prst="line">
              <a:avLst/>
            </a:prstGeom>
            <a:ln w="15875" cap="flat" cmpd="sng">
              <a:solidFill>
                <a:schemeClr val="tx1"/>
              </a:solidFill>
              <a:prstDash val="solid"/>
              <a:round/>
              <a:headEnd type="none" w="med" len="med"/>
              <a:tailEnd type="triangle" w="med" len="med"/>
            </a:ln>
          </p:spPr>
        </p:sp>
        <p:sp>
          <p:nvSpPr>
            <p:cNvPr id="45074" name="直接连接符 119827"/>
            <p:cNvSpPr/>
            <p:nvPr/>
          </p:nvSpPr>
          <p:spPr>
            <a:xfrm flipH="1">
              <a:off x="4025" y="5513"/>
              <a:ext cx="6010" cy="0"/>
            </a:xfrm>
            <a:prstGeom prst="line">
              <a:avLst/>
            </a:prstGeom>
            <a:ln w="15875" cap="flat" cmpd="sng">
              <a:solidFill>
                <a:schemeClr val="tx1"/>
              </a:solidFill>
              <a:prstDash val="solid"/>
              <a:round/>
              <a:headEnd type="none" w="med" len="med"/>
              <a:tailEnd type="none" w="med" len="med"/>
            </a:ln>
          </p:spPr>
        </p:sp>
        <p:sp>
          <p:nvSpPr>
            <p:cNvPr id="45075" name="直接连接符 119828"/>
            <p:cNvSpPr/>
            <p:nvPr/>
          </p:nvSpPr>
          <p:spPr>
            <a:xfrm>
              <a:off x="4025" y="5513"/>
              <a:ext cx="0" cy="1022"/>
            </a:xfrm>
            <a:prstGeom prst="line">
              <a:avLst/>
            </a:prstGeom>
            <a:ln w="15875" cap="flat" cmpd="sng">
              <a:solidFill>
                <a:schemeClr val="tx1"/>
              </a:solidFill>
              <a:prstDash val="solid"/>
              <a:round/>
              <a:headEnd type="none" w="med" len="med"/>
              <a:tailEnd type="triangle" w="med" len="med"/>
            </a:ln>
          </p:spPr>
        </p:sp>
        <p:sp>
          <p:nvSpPr>
            <p:cNvPr id="45076" name="直接连接符 119829"/>
            <p:cNvSpPr/>
            <p:nvPr/>
          </p:nvSpPr>
          <p:spPr>
            <a:xfrm>
              <a:off x="9923" y="6988"/>
              <a:ext cx="1472" cy="0"/>
            </a:xfrm>
            <a:prstGeom prst="line">
              <a:avLst/>
            </a:prstGeom>
            <a:ln w="15875" cap="flat" cmpd="sng">
              <a:solidFill>
                <a:schemeClr val="tx1"/>
              </a:solidFill>
              <a:prstDash val="solid"/>
              <a:round/>
              <a:headEnd type="none" w="med" len="med"/>
              <a:tailEnd type="none" w="med" len="med"/>
            </a:ln>
          </p:spPr>
        </p:sp>
        <p:sp>
          <p:nvSpPr>
            <p:cNvPr id="45077" name="直接连接符 119831"/>
            <p:cNvSpPr/>
            <p:nvPr/>
          </p:nvSpPr>
          <p:spPr>
            <a:xfrm flipV="1">
              <a:off x="11395" y="5513"/>
              <a:ext cx="0" cy="1475"/>
            </a:xfrm>
            <a:prstGeom prst="line">
              <a:avLst/>
            </a:prstGeom>
            <a:ln w="15875" cap="flat" cmpd="sng">
              <a:solidFill>
                <a:schemeClr val="tx1"/>
              </a:solidFill>
              <a:prstDash val="solid"/>
              <a:round/>
              <a:headEnd type="none" w="med" len="med"/>
              <a:tailEnd type="none" w="med" len="med"/>
            </a:ln>
          </p:spPr>
        </p:sp>
        <p:sp>
          <p:nvSpPr>
            <p:cNvPr id="45078" name="直接连接符 119832"/>
            <p:cNvSpPr/>
            <p:nvPr/>
          </p:nvSpPr>
          <p:spPr>
            <a:xfrm flipH="1">
              <a:off x="10943" y="5513"/>
              <a:ext cx="452" cy="0"/>
            </a:xfrm>
            <a:prstGeom prst="line">
              <a:avLst/>
            </a:prstGeom>
            <a:ln w="15875" cap="flat" cmpd="sng">
              <a:solidFill>
                <a:schemeClr val="tx1"/>
              </a:solidFill>
              <a:prstDash val="solid"/>
              <a:round/>
              <a:headEnd type="none" w="med" len="med"/>
              <a:tailEnd type="triangle" w="med" len="med"/>
            </a:ln>
          </p:spPr>
        </p:sp>
        <p:sp>
          <p:nvSpPr>
            <p:cNvPr id="45079" name="直接连接符 119833"/>
            <p:cNvSpPr/>
            <p:nvPr/>
          </p:nvSpPr>
          <p:spPr>
            <a:xfrm>
              <a:off x="9923" y="8575"/>
              <a:ext cx="907" cy="0"/>
            </a:xfrm>
            <a:prstGeom prst="line">
              <a:avLst/>
            </a:prstGeom>
            <a:ln w="15875" cap="flat" cmpd="sng">
              <a:solidFill>
                <a:schemeClr val="tx1"/>
              </a:solidFill>
              <a:prstDash val="solid"/>
              <a:round/>
              <a:headEnd type="none" w="med" len="med"/>
              <a:tailEnd type="triangle" w="med" len="med"/>
            </a:ln>
          </p:spPr>
        </p:sp>
        <p:sp>
          <p:nvSpPr>
            <p:cNvPr id="45080" name="直接连接符 119834"/>
            <p:cNvSpPr/>
            <p:nvPr/>
          </p:nvSpPr>
          <p:spPr>
            <a:xfrm flipV="1">
              <a:off x="4025" y="7328"/>
              <a:ext cx="0" cy="2607"/>
            </a:xfrm>
            <a:prstGeom prst="line">
              <a:avLst/>
            </a:prstGeom>
            <a:ln w="15875" cap="flat" cmpd="sng">
              <a:solidFill>
                <a:schemeClr val="tx1"/>
              </a:solidFill>
              <a:prstDash val="solid"/>
              <a:round/>
              <a:headEnd type="none" w="med" len="med"/>
              <a:tailEnd type="triangle" w="med" len="med"/>
            </a:ln>
          </p:spPr>
        </p:sp>
        <p:sp>
          <p:nvSpPr>
            <p:cNvPr id="45081" name="直接连接符 119835"/>
            <p:cNvSpPr/>
            <p:nvPr/>
          </p:nvSpPr>
          <p:spPr>
            <a:xfrm>
              <a:off x="4025" y="9935"/>
              <a:ext cx="8733" cy="0"/>
            </a:xfrm>
            <a:prstGeom prst="line">
              <a:avLst/>
            </a:prstGeom>
            <a:ln w="15875" cap="flat" cmpd="sng">
              <a:solidFill>
                <a:schemeClr val="tx1"/>
              </a:solidFill>
              <a:prstDash val="solid"/>
              <a:round/>
              <a:headEnd type="none" w="med" len="med"/>
              <a:tailEnd type="none" w="med" len="med"/>
            </a:ln>
          </p:spPr>
        </p:sp>
        <p:sp>
          <p:nvSpPr>
            <p:cNvPr id="45082" name="直接连接符 119836"/>
            <p:cNvSpPr/>
            <p:nvPr/>
          </p:nvSpPr>
          <p:spPr>
            <a:xfrm flipH="1" flipV="1">
              <a:off x="12643" y="4605"/>
              <a:ext cx="112" cy="5330"/>
            </a:xfrm>
            <a:prstGeom prst="line">
              <a:avLst/>
            </a:prstGeom>
            <a:ln w="15875" cap="flat" cmpd="sng">
              <a:solidFill>
                <a:schemeClr val="tx1"/>
              </a:solidFill>
              <a:prstDash val="solid"/>
              <a:round/>
              <a:headEnd type="none" w="med" len="med"/>
              <a:tailEnd type="none" w="med" len="med"/>
            </a:ln>
          </p:spPr>
        </p:sp>
        <p:sp>
          <p:nvSpPr>
            <p:cNvPr id="45083" name="直接连接符 119837"/>
            <p:cNvSpPr/>
            <p:nvPr/>
          </p:nvSpPr>
          <p:spPr>
            <a:xfrm>
              <a:off x="11735" y="8575"/>
              <a:ext cx="1023" cy="0"/>
            </a:xfrm>
            <a:prstGeom prst="line">
              <a:avLst/>
            </a:prstGeom>
            <a:ln w="15875" cap="flat" cmpd="sng">
              <a:solidFill>
                <a:schemeClr val="tx1"/>
              </a:solidFill>
              <a:prstDash val="solid"/>
              <a:round/>
              <a:headEnd type="none" w="med" len="med"/>
              <a:tailEnd type="triangle" w="med" len="med"/>
            </a:ln>
          </p:spPr>
        </p:sp>
        <p:sp>
          <p:nvSpPr>
            <p:cNvPr id="45084" name="直接连接符 119838"/>
            <p:cNvSpPr/>
            <p:nvPr/>
          </p:nvSpPr>
          <p:spPr>
            <a:xfrm>
              <a:off x="5500" y="5513"/>
              <a:ext cx="0" cy="1022"/>
            </a:xfrm>
            <a:prstGeom prst="line">
              <a:avLst/>
            </a:prstGeom>
            <a:ln w="15875" cap="flat" cmpd="sng">
              <a:solidFill>
                <a:schemeClr val="tx1"/>
              </a:solidFill>
              <a:prstDash val="solid"/>
              <a:round/>
              <a:headEnd type="none" w="med" len="med"/>
              <a:tailEnd type="triangle" w="med" len="med"/>
            </a:ln>
          </p:spPr>
        </p:sp>
        <p:sp>
          <p:nvSpPr>
            <p:cNvPr id="45085" name="直接连接符 119839"/>
            <p:cNvSpPr/>
            <p:nvPr/>
          </p:nvSpPr>
          <p:spPr>
            <a:xfrm>
              <a:off x="6065" y="5513"/>
              <a:ext cx="0" cy="1022"/>
            </a:xfrm>
            <a:prstGeom prst="line">
              <a:avLst/>
            </a:prstGeom>
            <a:ln w="15875" cap="flat" cmpd="sng">
              <a:solidFill>
                <a:schemeClr val="tx1"/>
              </a:solidFill>
              <a:prstDash val="solid"/>
              <a:round/>
              <a:headEnd type="none" w="med" len="med"/>
              <a:tailEnd type="triangle" w="med" len="med"/>
            </a:ln>
          </p:spPr>
        </p:sp>
        <p:sp>
          <p:nvSpPr>
            <p:cNvPr id="45086" name="直接连接符 119840"/>
            <p:cNvSpPr/>
            <p:nvPr/>
          </p:nvSpPr>
          <p:spPr>
            <a:xfrm>
              <a:off x="8335" y="5513"/>
              <a:ext cx="0" cy="1022"/>
            </a:xfrm>
            <a:prstGeom prst="line">
              <a:avLst/>
            </a:prstGeom>
            <a:ln w="15875" cap="flat" cmpd="sng">
              <a:solidFill>
                <a:schemeClr val="tx1"/>
              </a:solidFill>
              <a:prstDash val="solid"/>
              <a:round/>
              <a:headEnd type="none" w="med" len="med"/>
              <a:tailEnd type="triangle" w="med" len="med"/>
            </a:ln>
          </p:spPr>
        </p:sp>
        <p:sp>
          <p:nvSpPr>
            <p:cNvPr id="45087" name="直接连接符 119841"/>
            <p:cNvSpPr/>
            <p:nvPr/>
          </p:nvSpPr>
          <p:spPr>
            <a:xfrm>
              <a:off x="8788" y="5513"/>
              <a:ext cx="0" cy="1022"/>
            </a:xfrm>
            <a:prstGeom prst="line">
              <a:avLst/>
            </a:prstGeom>
            <a:ln w="15875" cap="flat" cmpd="sng">
              <a:solidFill>
                <a:schemeClr val="tx1"/>
              </a:solidFill>
              <a:prstDash val="solid"/>
              <a:round/>
              <a:headEnd type="none" w="med" len="med"/>
              <a:tailEnd type="triangle" w="med" len="med"/>
            </a:ln>
          </p:spPr>
        </p:sp>
        <p:sp>
          <p:nvSpPr>
            <p:cNvPr id="45088" name="文本框 119842"/>
            <p:cNvSpPr txBox="1"/>
            <p:nvPr/>
          </p:nvSpPr>
          <p:spPr>
            <a:xfrm>
              <a:off x="6635" y="5513"/>
              <a:ext cx="1133" cy="720"/>
            </a:xfrm>
            <a:prstGeom prst="rect">
              <a:avLst/>
            </a:prstGeom>
            <a:noFill/>
            <a:ln w="9525">
              <a:noFill/>
            </a:ln>
          </p:spPr>
          <p:txBody>
            <a:bodyPr anchor="t" anchorCtr="0">
              <a:spAutoFit/>
            </a:bodyPr>
            <a:p>
              <a:pPr algn="ctr">
                <a:spcBef>
                  <a:spcPct val="50000"/>
                </a:spcBef>
              </a:pPr>
              <a:r>
                <a:rPr lang="en-US" altLang="zh-CN" sz="2400" b="1">
                  <a:latin typeface="Times New Roman" panose="02020603050405020304" pitchFamily="18" charset="0"/>
                  <a:ea typeface="宋体" panose="02010600030101010101" pitchFamily="2" charset="-122"/>
                </a:rPr>
                <a:t>…</a:t>
              </a:r>
              <a:endParaRPr lang="en-US" altLang="zh-CN" sz="2400" b="1">
                <a:latin typeface="Times New Roman" panose="02020603050405020304" pitchFamily="18" charset="0"/>
                <a:ea typeface="宋体" panose="02010600030101010101" pitchFamily="2" charset="-122"/>
              </a:endParaRPr>
            </a:p>
          </p:txBody>
        </p:sp>
        <p:sp>
          <p:nvSpPr>
            <p:cNvPr id="45089" name="直接连接符 119843"/>
            <p:cNvSpPr/>
            <p:nvPr/>
          </p:nvSpPr>
          <p:spPr>
            <a:xfrm>
              <a:off x="5500" y="7328"/>
              <a:ext cx="0" cy="907"/>
            </a:xfrm>
            <a:prstGeom prst="line">
              <a:avLst/>
            </a:prstGeom>
            <a:ln w="15875" cap="flat" cmpd="sng">
              <a:solidFill>
                <a:schemeClr val="tx1"/>
              </a:solidFill>
              <a:prstDash val="solid"/>
              <a:round/>
              <a:headEnd type="none" w="med" len="med"/>
              <a:tailEnd type="triangle" w="med" len="med"/>
            </a:ln>
          </p:spPr>
        </p:sp>
        <p:sp>
          <p:nvSpPr>
            <p:cNvPr id="45090" name="直接连接符 119844"/>
            <p:cNvSpPr/>
            <p:nvPr/>
          </p:nvSpPr>
          <p:spPr>
            <a:xfrm>
              <a:off x="6065" y="7328"/>
              <a:ext cx="0" cy="907"/>
            </a:xfrm>
            <a:prstGeom prst="line">
              <a:avLst/>
            </a:prstGeom>
            <a:ln w="15875" cap="flat" cmpd="sng">
              <a:solidFill>
                <a:schemeClr val="tx1"/>
              </a:solidFill>
              <a:prstDash val="solid"/>
              <a:round/>
              <a:headEnd type="none" w="med" len="med"/>
              <a:tailEnd type="triangle" w="med" len="med"/>
            </a:ln>
          </p:spPr>
        </p:sp>
        <p:sp>
          <p:nvSpPr>
            <p:cNvPr id="45091" name="直接连接符 119845"/>
            <p:cNvSpPr/>
            <p:nvPr/>
          </p:nvSpPr>
          <p:spPr>
            <a:xfrm>
              <a:off x="8335" y="7328"/>
              <a:ext cx="0" cy="907"/>
            </a:xfrm>
            <a:prstGeom prst="line">
              <a:avLst/>
            </a:prstGeom>
            <a:ln w="15875" cap="flat" cmpd="sng">
              <a:solidFill>
                <a:schemeClr val="tx1"/>
              </a:solidFill>
              <a:prstDash val="solid"/>
              <a:round/>
              <a:headEnd type="none" w="med" len="med"/>
              <a:tailEnd type="triangle" w="med" len="med"/>
            </a:ln>
          </p:spPr>
        </p:sp>
        <p:sp>
          <p:nvSpPr>
            <p:cNvPr id="45092" name="直接连接符 119846"/>
            <p:cNvSpPr/>
            <p:nvPr/>
          </p:nvSpPr>
          <p:spPr>
            <a:xfrm>
              <a:off x="8900" y="7328"/>
              <a:ext cx="0" cy="907"/>
            </a:xfrm>
            <a:prstGeom prst="line">
              <a:avLst/>
            </a:prstGeom>
            <a:ln w="15875" cap="flat" cmpd="sng">
              <a:solidFill>
                <a:schemeClr val="tx1"/>
              </a:solidFill>
              <a:prstDash val="solid"/>
              <a:round/>
              <a:headEnd type="none" w="med" len="med"/>
              <a:tailEnd type="triangle" w="med" len="med"/>
            </a:ln>
          </p:spPr>
        </p:sp>
        <p:sp>
          <p:nvSpPr>
            <p:cNvPr id="45093" name="文本框 119847"/>
            <p:cNvSpPr txBox="1"/>
            <p:nvPr/>
          </p:nvSpPr>
          <p:spPr>
            <a:xfrm>
              <a:off x="6633" y="7288"/>
              <a:ext cx="1132" cy="720"/>
            </a:xfrm>
            <a:prstGeom prst="rect">
              <a:avLst/>
            </a:prstGeom>
            <a:noFill/>
            <a:ln w="9525">
              <a:noFill/>
            </a:ln>
          </p:spPr>
          <p:txBody>
            <a:bodyPr anchor="t" anchorCtr="0">
              <a:spAutoFit/>
            </a:bodyPr>
            <a:p>
              <a:pPr algn="ctr">
                <a:spcBef>
                  <a:spcPct val="50000"/>
                </a:spcBef>
              </a:pPr>
              <a:r>
                <a:rPr lang="en-US" altLang="zh-CN" sz="2400" b="1">
                  <a:latin typeface="Times New Roman" panose="02020603050405020304" pitchFamily="18" charset="0"/>
                  <a:ea typeface="宋体" panose="02010600030101010101" pitchFamily="2" charset="-122"/>
                </a:rPr>
                <a:t>…</a:t>
              </a:r>
              <a:endParaRPr lang="en-US" altLang="zh-CN" sz="2400" b="1">
                <a:latin typeface="Times New Roman" panose="02020603050405020304" pitchFamily="18" charset="0"/>
                <a:ea typeface="宋体" panose="02010600030101010101" pitchFamily="2" charset="-122"/>
              </a:endParaRPr>
            </a:p>
          </p:txBody>
        </p:sp>
        <p:sp>
          <p:nvSpPr>
            <p:cNvPr id="45094" name="直接连接符 119848"/>
            <p:cNvSpPr/>
            <p:nvPr/>
          </p:nvSpPr>
          <p:spPr>
            <a:xfrm>
              <a:off x="9923" y="4265"/>
              <a:ext cx="2380" cy="0"/>
            </a:xfrm>
            <a:prstGeom prst="line">
              <a:avLst/>
            </a:prstGeom>
            <a:ln w="15875" cap="flat" cmpd="sng">
              <a:solidFill>
                <a:schemeClr val="tx1"/>
              </a:solidFill>
              <a:prstDash val="solid"/>
              <a:round/>
              <a:headEnd type="none" w="med" len="med"/>
              <a:tailEnd type="triangle" w="med" len="med"/>
            </a:ln>
          </p:spPr>
        </p:sp>
        <p:sp>
          <p:nvSpPr>
            <p:cNvPr id="45095" name="直接连接符 119849"/>
            <p:cNvSpPr/>
            <p:nvPr/>
          </p:nvSpPr>
          <p:spPr>
            <a:xfrm flipV="1">
              <a:off x="12643" y="2905"/>
              <a:ext cx="0" cy="908"/>
            </a:xfrm>
            <a:prstGeom prst="line">
              <a:avLst/>
            </a:prstGeom>
            <a:ln w="15875" cap="flat" cmpd="sng">
              <a:solidFill>
                <a:schemeClr val="tx1"/>
              </a:solidFill>
              <a:prstDash val="solid"/>
              <a:round/>
              <a:headEnd type="none" w="med" len="med"/>
              <a:tailEnd type="none" w="med" len="med"/>
            </a:ln>
          </p:spPr>
        </p:sp>
        <p:sp>
          <p:nvSpPr>
            <p:cNvPr id="45096" name="直接连接符 119850"/>
            <p:cNvSpPr/>
            <p:nvPr/>
          </p:nvSpPr>
          <p:spPr>
            <a:xfrm flipH="1">
              <a:off x="9355" y="2905"/>
              <a:ext cx="3288" cy="0"/>
            </a:xfrm>
            <a:prstGeom prst="line">
              <a:avLst/>
            </a:prstGeom>
            <a:ln w="15875" cap="flat" cmpd="sng">
              <a:solidFill>
                <a:schemeClr val="tx1"/>
              </a:solidFill>
              <a:prstDash val="solid"/>
              <a:round/>
              <a:headEnd type="none" w="med" len="med"/>
              <a:tailEnd type="triangle" w="med" len="med"/>
            </a:ln>
          </p:spPr>
        </p:sp>
        <p:sp>
          <p:nvSpPr>
            <p:cNvPr id="45097" name="直接连接符 119851"/>
            <p:cNvSpPr/>
            <p:nvPr/>
          </p:nvSpPr>
          <p:spPr>
            <a:xfrm flipH="1">
              <a:off x="4253" y="2905"/>
              <a:ext cx="4195" cy="0"/>
            </a:xfrm>
            <a:prstGeom prst="line">
              <a:avLst/>
            </a:prstGeom>
            <a:ln w="15875" cap="flat" cmpd="sng">
              <a:solidFill>
                <a:schemeClr val="tx1"/>
              </a:solidFill>
              <a:prstDash val="solid"/>
              <a:round/>
              <a:headEnd type="none" w="med" len="med"/>
              <a:tailEnd type="none" w="med" len="med"/>
            </a:ln>
          </p:spPr>
        </p:sp>
        <p:sp>
          <p:nvSpPr>
            <p:cNvPr id="45098" name="直接连接符 119852"/>
            <p:cNvSpPr/>
            <p:nvPr/>
          </p:nvSpPr>
          <p:spPr>
            <a:xfrm>
              <a:off x="4253" y="2905"/>
              <a:ext cx="0" cy="1135"/>
            </a:xfrm>
            <a:prstGeom prst="line">
              <a:avLst/>
            </a:prstGeom>
            <a:ln w="15875" cap="flat" cmpd="sng">
              <a:solidFill>
                <a:schemeClr val="tx1"/>
              </a:solidFill>
              <a:prstDash val="solid"/>
              <a:round/>
              <a:headEnd type="none" w="med" len="med"/>
              <a:tailEnd type="none" w="med" len="med"/>
            </a:ln>
          </p:spPr>
        </p:sp>
        <p:sp>
          <p:nvSpPr>
            <p:cNvPr id="45099" name="直接连接符 119853"/>
            <p:cNvSpPr/>
            <p:nvPr/>
          </p:nvSpPr>
          <p:spPr>
            <a:xfrm>
              <a:off x="4253" y="4040"/>
              <a:ext cx="680" cy="0"/>
            </a:xfrm>
            <a:prstGeom prst="line">
              <a:avLst/>
            </a:prstGeom>
            <a:ln w="15875" cap="flat" cmpd="sng">
              <a:solidFill>
                <a:schemeClr val="tx1"/>
              </a:solidFill>
              <a:prstDash val="solid"/>
              <a:round/>
              <a:headEnd type="none" w="med" len="med"/>
              <a:tailEnd type="triangle" w="med" len="med"/>
            </a:ln>
          </p:spPr>
        </p:sp>
        <p:sp>
          <p:nvSpPr>
            <p:cNvPr id="45100" name="直接连接符 119854"/>
            <p:cNvSpPr/>
            <p:nvPr/>
          </p:nvSpPr>
          <p:spPr>
            <a:xfrm>
              <a:off x="13098" y="4265"/>
              <a:ext cx="907" cy="0"/>
            </a:xfrm>
            <a:prstGeom prst="line">
              <a:avLst/>
            </a:prstGeom>
            <a:ln w="15875" cap="flat" cmpd="sng">
              <a:solidFill>
                <a:schemeClr val="tx1"/>
              </a:solidFill>
              <a:prstDash val="solid"/>
              <a:round/>
              <a:headEnd type="none" w="med" len="med"/>
              <a:tailEnd type="triangle" w="med" len="med"/>
            </a:ln>
          </p:spPr>
        </p:sp>
        <p:sp>
          <p:nvSpPr>
            <p:cNvPr id="45101" name="文本框 119855"/>
            <p:cNvSpPr txBox="1"/>
            <p:nvPr/>
          </p:nvSpPr>
          <p:spPr>
            <a:xfrm>
              <a:off x="283" y="3473"/>
              <a:ext cx="1247" cy="720"/>
            </a:xfrm>
            <a:prstGeom prst="rect">
              <a:avLst/>
            </a:prstGeom>
            <a:noFill/>
            <a:ln w="9525">
              <a:noFill/>
            </a:ln>
          </p:spPr>
          <p:txBody>
            <a:bodyPr anchor="t" anchorCtr="0">
              <a:spAutoFit/>
            </a:bodyPr>
            <a:p>
              <a:pPr algn="ctr">
                <a:spcBef>
                  <a:spcPct val="50000"/>
                </a:spcBef>
              </a:pPr>
              <a:r>
                <a:rPr lang="en-US" altLang="zh-CN" sz="2400" b="1" i="1" err="1">
                  <a:latin typeface="Times New Roman" panose="02020603050405020304" pitchFamily="18" charset="0"/>
                  <a:ea typeface="宋体" panose="02010600030101010101" pitchFamily="2" charset="-122"/>
                </a:rPr>
                <a:t>r</a:t>
              </a:r>
              <a:r>
                <a:rPr lang="en-US" altLang="zh-CN" sz="2400" b="1" err="1">
                  <a:latin typeface="Times New Roman" panose="02020603050405020304" pitchFamily="18" charset="0"/>
                  <a:ea typeface="宋体" panose="02010600030101010101" pitchFamily="2" charset="-122"/>
                </a:rPr>
                <a:t>(</a:t>
              </a:r>
              <a:r>
                <a:rPr lang="en-US" altLang="zh-CN" sz="2400" b="1" i="1" err="1">
                  <a:latin typeface="Times New Roman" panose="02020603050405020304" pitchFamily="18" charset="0"/>
                  <a:ea typeface="宋体" panose="02010600030101010101" pitchFamily="2" charset="-122"/>
                </a:rPr>
                <a:t>x</a:t>
              </a:r>
              <a:r>
                <a:rPr lang="en-US" altLang="zh-CN" sz="2400" b="1">
                  <a:latin typeface="Times New Roman" panose="02020603050405020304" pitchFamily="18" charset="0"/>
                  <a:ea typeface="宋体" panose="02010600030101010101" pitchFamily="2" charset="-122"/>
                </a:rPr>
                <a:t>)</a:t>
              </a:r>
              <a:endParaRPr lang="en-US" altLang="zh-CN" sz="2400" b="1">
                <a:latin typeface="Times New Roman" panose="02020603050405020304" pitchFamily="18" charset="0"/>
                <a:ea typeface="宋体" panose="02010600030101010101" pitchFamily="2" charset="-122"/>
              </a:endParaRPr>
            </a:p>
          </p:txBody>
        </p:sp>
        <p:sp>
          <p:nvSpPr>
            <p:cNvPr id="45102" name="文本框 119857"/>
            <p:cNvSpPr txBox="1"/>
            <p:nvPr/>
          </p:nvSpPr>
          <p:spPr>
            <a:xfrm>
              <a:off x="10035" y="5173"/>
              <a:ext cx="908" cy="720"/>
            </a:xfrm>
            <a:prstGeom prst="rect">
              <a:avLst/>
            </a:prstGeom>
            <a:noFill/>
            <a:ln w="9525">
              <a:noFill/>
            </a:ln>
          </p:spPr>
          <p:txBody>
            <a:bodyPr anchor="t" anchorCtr="0">
              <a:spAutoFit/>
            </a:bodyPr>
            <a:p>
              <a:pPr algn="ctr">
                <a:spcBef>
                  <a:spcPct val="50000"/>
                </a:spcBef>
              </a:pPr>
              <a:r>
                <a:rPr lang="zh-CN" altLang="en-US" sz="2400" b="1" dirty="0">
                  <a:latin typeface="Arial" panose="020B0604020202020204" pitchFamily="34" charset="0"/>
                  <a:ea typeface="黑体" panose="02010609060101010101" pitchFamily="49" charset="-122"/>
                </a:rPr>
                <a:t>门</a:t>
              </a:r>
              <a:endParaRPr lang="zh-CN" altLang="en-US" sz="2400" b="1" dirty="0">
                <a:latin typeface="Arial" panose="020B0604020202020204" pitchFamily="34" charset="0"/>
                <a:ea typeface="黑体" panose="02010609060101010101" pitchFamily="49" charset="-122"/>
              </a:endParaRPr>
            </a:p>
          </p:txBody>
        </p:sp>
        <p:sp>
          <p:nvSpPr>
            <p:cNvPr id="45103" name="文本框 119858"/>
            <p:cNvSpPr txBox="1"/>
            <p:nvPr/>
          </p:nvSpPr>
          <p:spPr>
            <a:xfrm>
              <a:off x="1303" y="5288"/>
              <a:ext cx="907" cy="720"/>
            </a:xfrm>
            <a:prstGeom prst="rect">
              <a:avLst/>
            </a:prstGeom>
            <a:noFill/>
            <a:ln w="9525">
              <a:noFill/>
            </a:ln>
          </p:spPr>
          <p:txBody>
            <a:bodyPr anchor="t" anchorCtr="0">
              <a:spAutoFit/>
            </a:bodyPr>
            <a:p>
              <a:pPr algn="ctr">
                <a:spcBef>
                  <a:spcPct val="50000"/>
                </a:spcBef>
              </a:pPr>
              <a:r>
                <a:rPr lang="zh-CN" altLang="en-US" sz="2400" b="1" dirty="0">
                  <a:latin typeface="Arial" panose="020B0604020202020204" pitchFamily="34" charset="0"/>
                  <a:ea typeface="黑体" panose="02010609060101010101" pitchFamily="49" charset="-122"/>
                </a:rPr>
                <a:t>门</a:t>
              </a:r>
              <a:endParaRPr lang="zh-CN" altLang="en-US" sz="2400" b="1" dirty="0">
                <a:latin typeface="Arial" panose="020B0604020202020204" pitchFamily="34" charset="0"/>
                <a:ea typeface="黑体" panose="02010609060101010101" pitchFamily="49" charset="-122"/>
              </a:endParaRPr>
            </a:p>
          </p:txBody>
        </p:sp>
        <p:sp>
          <p:nvSpPr>
            <p:cNvPr id="45104" name="文本框 119859"/>
            <p:cNvSpPr txBox="1"/>
            <p:nvPr/>
          </p:nvSpPr>
          <p:spPr>
            <a:xfrm>
              <a:off x="2325" y="3925"/>
              <a:ext cx="908" cy="720"/>
            </a:xfrm>
            <a:prstGeom prst="rect">
              <a:avLst/>
            </a:prstGeom>
            <a:noFill/>
            <a:ln w="9525">
              <a:noFill/>
            </a:ln>
          </p:spPr>
          <p:txBody>
            <a:bodyPr anchor="t" anchorCtr="0">
              <a:spAutoFit/>
            </a:bodyPr>
            <a:p>
              <a:pPr algn="ctr">
                <a:spcBef>
                  <a:spcPct val="50000"/>
                </a:spcBef>
              </a:pPr>
              <a:r>
                <a:rPr lang="zh-CN" altLang="en-US" sz="2400" b="1" dirty="0">
                  <a:latin typeface="Arial" panose="020B0604020202020204" pitchFamily="34" charset="0"/>
                  <a:ea typeface="黑体" panose="02010609060101010101" pitchFamily="49" charset="-122"/>
                </a:rPr>
                <a:t>门</a:t>
              </a:r>
              <a:endParaRPr lang="zh-CN" altLang="en-US" sz="2400" b="1" dirty="0">
                <a:latin typeface="Arial" panose="020B0604020202020204" pitchFamily="34" charset="0"/>
                <a:ea typeface="黑体" panose="02010609060101010101" pitchFamily="49" charset="-122"/>
              </a:endParaRPr>
            </a:p>
          </p:txBody>
        </p:sp>
        <p:sp>
          <p:nvSpPr>
            <p:cNvPr id="45105" name="文本框 119860"/>
            <p:cNvSpPr txBox="1"/>
            <p:nvPr/>
          </p:nvSpPr>
          <p:spPr>
            <a:xfrm>
              <a:off x="10828" y="8235"/>
              <a:ext cx="907" cy="720"/>
            </a:xfrm>
            <a:prstGeom prst="rect">
              <a:avLst/>
            </a:prstGeom>
            <a:noFill/>
            <a:ln w="9525">
              <a:noFill/>
            </a:ln>
          </p:spPr>
          <p:txBody>
            <a:bodyPr anchor="t" anchorCtr="0">
              <a:spAutoFit/>
            </a:bodyPr>
            <a:p>
              <a:pPr algn="ctr">
                <a:spcBef>
                  <a:spcPct val="50000"/>
                </a:spcBef>
              </a:pPr>
              <a:r>
                <a:rPr lang="zh-CN" altLang="en-US" sz="2400" b="1" dirty="0">
                  <a:latin typeface="Arial" panose="020B0604020202020204" pitchFamily="34" charset="0"/>
                  <a:ea typeface="黑体" panose="02010609060101010101" pitchFamily="49" charset="-122"/>
                </a:rPr>
                <a:t>门</a:t>
              </a:r>
              <a:endParaRPr lang="zh-CN" altLang="en-US" sz="2400" b="1" dirty="0">
                <a:latin typeface="Arial" panose="020B0604020202020204" pitchFamily="34" charset="0"/>
                <a:ea typeface="黑体" panose="02010609060101010101" pitchFamily="49" charset="-122"/>
              </a:endParaRPr>
            </a:p>
          </p:txBody>
        </p:sp>
        <p:sp>
          <p:nvSpPr>
            <p:cNvPr id="45106" name="文本框 119861"/>
            <p:cNvSpPr txBox="1"/>
            <p:nvPr/>
          </p:nvSpPr>
          <p:spPr>
            <a:xfrm>
              <a:off x="8448" y="2565"/>
              <a:ext cx="907" cy="720"/>
            </a:xfrm>
            <a:prstGeom prst="rect">
              <a:avLst/>
            </a:prstGeom>
            <a:noFill/>
            <a:ln w="9525">
              <a:noFill/>
            </a:ln>
          </p:spPr>
          <p:txBody>
            <a:bodyPr anchor="t" anchorCtr="0">
              <a:spAutoFit/>
            </a:bodyPr>
            <a:p>
              <a:pPr algn="ctr">
                <a:spcBef>
                  <a:spcPct val="50000"/>
                </a:spcBef>
              </a:pPr>
              <a:r>
                <a:rPr lang="zh-CN" altLang="en-US" sz="2400" b="1" dirty="0">
                  <a:latin typeface="Arial" panose="020B0604020202020204" pitchFamily="34" charset="0"/>
                  <a:ea typeface="黑体" panose="02010609060101010101" pitchFamily="49" charset="-122"/>
                </a:rPr>
                <a:t>门</a:t>
              </a:r>
              <a:endParaRPr lang="zh-CN" altLang="en-US" sz="2400" b="1" dirty="0">
                <a:latin typeface="Arial" panose="020B0604020202020204" pitchFamily="34" charset="0"/>
                <a:ea typeface="黑体" panose="02010609060101010101" pitchFamily="49" charset="-122"/>
              </a:endParaRPr>
            </a:p>
          </p:txBody>
        </p:sp>
        <p:sp>
          <p:nvSpPr>
            <p:cNvPr id="45107" name="文本框 119862"/>
            <p:cNvSpPr txBox="1"/>
            <p:nvPr/>
          </p:nvSpPr>
          <p:spPr>
            <a:xfrm>
              <a:off x="12334" y="3829"/>
              <a:ext cx="768" cy="725"/>
            </a:xfrm>
            <a:prstGeom prst="rect">
              <a:avLst/>
            </a:prstGeom>
            <a:noFill/>
            <a:ln w="9525">
              <a:noFill/>
            </a:ln>
          </p:spPr>
          <p:txBody>
            <a:bodyPr wrap="square" anchor="t" anchorCtr="0">
              <a:spAutoFit/>
            </a:bodyPr>
            <a:p>
              <a:pPr algn="ctr">
                <a:spcBef>
                  <a:spcPct val="50000"/>
                </a:spcBef>
              </a:pPr>
              <a:r>
                <a:rPr lang="en-US" altLang="zh-CN" sz="2400" b="1">
                  <a:latin typeface="Times New Roman" panose="02020603050405020304" pitchFamily="18" charset="0"/>
                  <a:ea typeface="宋体" panose="02010600030101010101" pitchFamily="2" charset="-122"/>
                </a:rPr>
                <a:t>+</a:t>
              </a:r>
              <a:endParaRPr lang="en-US" altLang="zh-CN" sz="2400" b="1">
                <a:latin typeface="Times New Roman" panose="02020603050405020304" pitchFamily="18" charset="0"/>
                <a:ea typeface="宋体" panose="02010600030101010101" pitchFamily="2" charset="-122"/>
              </a:endParaRPr>
            </a:p>
          </p:txBody>
        </p:sp>
        <p:sp>
          <p:nvSpPr>
            <p:cNvPr id="45108" name="文本框 119863"/>
            <p:cNvSpPr txBox="1"/>
            <p:nvPr/>
          </p:nvSpPr>
          <p:spPr>
            <a:xfrm>
              <a:off x="3573" y="6608"/>
              <a:ext cx="680" cy="720"/>
            </a:xfrm>
            <a:prstGeom prst="rect">
              <a:avLst/>
            </a:prstGeom>
            <a:noFill/>
            <a:ln w="9525">
              <a:noFill/>
            </a:ln>
          </p:spPr>
          <p:txBody>
            <a:bodyPr anchor="t" anchorCtr="0">
              <a:spAutoFit/>
            </a:bodyPr>
            <a:p>
              <a:pPr algn="ctr">
                <a:spcBef>
                  <a:spcPct val="50000"/>
                </a:spcBef>
              </a:pPr>
              <a:r>
                <a:rPr lang="en-US" altLang="zh-CN" sz="2400" b="1">
                  <a:latin typeface="Times New Roman" panose="02020603050405020304" pitchFamily="18" charset="0"/>
                  <a:ea typeface="宋体" panose="02010600030101010101" pitchFamily="2" charset="-122"/>
                </a:rPr>
                <a:t>+</a:t>
              </a:r>
              <a:endParaRPr lang="en-US" altLang="zh-CN" sz="2400" b="1">
                <a:latin typeface="Times New Roman" panose="02020603050405020304" pitchFamily="18" charset="0"/>
                <a:ea typeface="宋体" panose="02010600030101010101" pitchFamily="2" charset="-122"/>
              </a:endParaRPr>
            </a:p>
          </p:txBody>
        </p:sp>
        <p:sp>
          <p:nvSpPr>
            <p:cNvPr id="45109" name="文本框 119864"/>
            <p:cNvSpPr txBox="1"/>
            <p:nvPr/>
          </p:nvSpPr>
          <p:spPr>
            <a:xfrm>
              <a:off x="5840" y="3813"/>
              <a:ext cx="3063" cy="720"/>
            </a:xfrm>
            <a:prstGeom prst="rect">
              <a:avLst/>
            </a:prstGeom>
            <a:noFill/>
            <a:ln w="9525">
              <a:noFill/>
            </a:ln>
          </p:spPr>
          <p:txBody>
            <a:bodyPr anchor="t" anchorCtr="0">
              <a:spAutoFit/>
            </a:bodyPr>
            <a:p>
              <a:pPr algn="ctr">
                <a:spcBef>
                  <a:spcPct val="50000"/>
                </a:spcBef>
              </a:pPr>
              <a:r>
                <a:rPr lang="zh-CN" altLang="en-US" sz="2400" b="1" dirty="0">
                  <a:latin typeface="Arial" panose="020B0604020202020204" pitchFamily="34" charset="0"/>
                  <a:ea typeface="黑体" panose="02010609060101010101" pitchFamily="49" charset="-122"/>
                </a:rPr>
                <a:t>缓冲寄存器</a:t>
              </a:r>
              <a:endParaRPr lang="zh-CN" altLang="en-US" sz="2400" b="1" dirty="0">
                <a:latin typeface="Arial" panose="020B0604020202020204" pitchFamily="34" charset="0"/>
                <a:ea typeface="黑体" panose="02010609060101010101" pitchFamily="49" charset="-122"/>
              </a:endParaRPr>
            </a:p>
          </p:txBody>
        </p:sp>
        <p:sp>
          <p:nvSpPr>
            <p:cNvPr id="45110" name="文本框 119865"/>
            <p:cNvSpPr txBox="1"/>
            <p:nvPr/>
          </p:nvSpPr>
          <p:spPr>
            <a:xfrm>
              <a:off x="5613" y="6608"/>
              <a:ext cx="3742" cy="720"/>
            </a:xfrm>
            <a:prstGeom prst="rect">
              <a:avLst/>
            </a:prstGeom>
            <a:noFill/>
            <a:ln w="9525">
              <a:noFill/>
            </a:ln>
          </p:spPr>
          <p:txBody>
            <a:bodyPr anchor="t" anchorCtr="0">
              <a:spAutoFit/>
            </a:bodyPr>
            <a:p>
              <a:pPr algn="ctr">
                <a:spcBef>
                  <a:spcPct val="50000"/>
                </a:spcBef>
              </a:pPr>
              <a:r>
                <a:rPr lang="zh-CN" altLang="en-US" sz="2400" b="1" dirty="0">
                  <a:latin typeface="Arial" panose="020B0604020202020204" pitchFamily="34" charset="0"/>
                  <a:ea typeface="黑体" panose="02010609060101010101" pitchFamily="49" charset="-122"/>
                </a:rPr>
                <a:t>伴随式寄存器</a:t>
              </a:r>
              <a:endParaRPr lang="zh-CN" altLang="en-US" sz="2400" b="1" dirty="0">
                <a:latin typeface="Arial" panose="020B0604020202020204" pitchFamily="34" charset="0"/>
                <a:ea typeface="黑体" panose="02010609060101010101" pitchFamily="49" charset="-122"/>
              </a:endParaRPr>
            </a:p>
          </p:txBody>
        </p:sp>
        <p:sp>
          <p:nvSpPr>
            <p:cNvPr id="45111" name="文本框 119866"/>
            <p:cNvSpPr txBox="1"/>
            <p:nvPr/>
          </p:nvSpPr>
          <p:spPr>
            <a:xfrm>
              <a:off x="5160" y="8195"/>
              <a:ext cx="4423" cy="720"/>
            </a:xfrm>
            <a:prstGeom prst="rect">
              <a:avLst/>
            </a:prstGeom>
            <a:noFill/>
            <a:ln w="9525">
              <a:noFill/>
            </a:ln>
          </p:spPr>
          <p:txBody>
            <a:bodyPr anchor="t" anchorCtr="0">
              <a:spAutoFit/>
            </a:bodyPr>
            <a:p>
              <a:pPr algn="ctr">
                <a:spcBef>
                  <a:spcPct val="50000"/>
                </a:spcBef>
              </a:pPr>
              <a:r>
                <a:rPr lang="zh-CN" altLang="en-US" sz="2400" b="1" dirty="0">
                  <a:latin typeface="Arial" panose="020B0604020202020204" pitchFamily="34" charset="0"/>
                  <a:ea typeface="黑体" panose="02010609060101010101" pitchFamily="49" charset="-122"/>
                </a:rPr>
                <a:t>错误图样检测器</a:t>
              </a:r>
              <a:endParaRPr lang="zh-CN" altLang="en-US" sz="2400" b="1" dirty="0">
                <a:latin typeface="Arial" panose="020B0604020202020204" pitchFamily="34" charset="0"/>
                <a:ea typeface="黑体" panose="02010609060101010101" pitchFamily="49" charset="-122"/>
              </a:endParaRPr>
            </a:p>
          </p:txBody>
        </p:sp>
        <p:sp>
          <p:nvSpPr>
            <p:cNvPr id="45112" name="文本框 119867"/>
            <p:cNvSpPr txBox="1"/>
            <p:nvPr/>
          </p:nvSpPr>
          <p:spPr>
            <a:xfrm>
              <a:off x="5500" y="9251"/>
              <a:ext cx="4423" cy="720"/>
            </a:xfrm>
            <a:prstGeom prst="rect">
              <a:avLst/>
            </a:prstGeom>
            <a:noFill/>
            <a:ln w="9525">
              <a:noFill/>
            </a:ln>
          </p:spPr>
          <p:txBody>
            <a:bodyPr anchor="t" anchorCtr="0">
              <a:spAutoFit/>
            </a:bodyPr>
            <a:p>
              <a:pPr algn="ctr">
                <a:spcBef>
                  <a:spcPct val="50000"/>
                </a:spcBef>
              </a:pPr>
              <a:r>
                <a:rPr lang="zh-CN" altLang="en-US" sz="2400" b="1" dirty="0">
                  <a:latin typeface="Arial" panose="020B0604020202020204" pitchFamily="34" charset="0"/>
                  <a:ea typeface="黑体" panose="02010609060101010101" pitchFamily="49" charset="-122"/>
                </a:rPr>
                <a:t>伴随式修正</a:t>
              </a:r>
              <a:endParaRPr lang="zh-CN" altLang="en-US" sz="2400" b="1" dirty="0">
                <a:latin typeface="Arial" panose="020B0604020202020204" pitchFamily="34" charset="0"/>
                <a:ea typeface="黑体" panose="02010609060101010101" pitchFamily="49" charset="-122"/>
              </a:endParaRPr>
            </a:p>
          </p:txBody>
        </p:sp>
        <p:sp>
          <p:nvSpPr>
            <p:cNvPr id="45113" name="文本框 119868"/>
            <p:cNvSpPr txBox="1"/>
            <p:nvPr/>
          </p:nvSpPr>
          <p:spPr>
            <a:xfrm>
              <a:off x="4089" y="5609"/>
              <a:ext cx="3063" cy="720"/>
            </a:xfrm>
            <a:prstGeom prst="rect">
              <a:avLst/>
            </a:prstGeom>
            <a:noFill/>
            <a:ln w="9525">
              <a:noFill/>
            </a:ln>
          </p:spPr>
          <p:txBody>
            <a:bodyPr anchor="t" anchorCtr="0">
              <a:spAutoFit/>
            </a:bodyPr>
            <a:p>
              <a:pPr algn="ctr">
                <a:spcBef>
                  <a:spcPct val="50000"/>
                </a:spcBef>
              </a:pPr>
              <a:r>
                <a:rPr lang="zh-CN" altLang="en-US" sz="2400" b="1" dirty="0">
                  <a:latin typeface="Arial" panose="020B0604020202020204" pitchFamily="34" charset="0"/>
                  <a:ea typeface="黑体" panose="02010609060101010101" pitchFamily="49" charset="-122"/>
                </a:rPr>
                <a:t>反馈连接</a:t>
              </a:r>
              <a:endParaRPr lang="zh-CN" altLang="en-US" sz="2400" b="1" dirty="0">
                <a:latin typeface="Arial" panose="020B0604020202020204" pitchFamily="34" charset="0"/>
                <a:ea typeface="黑体" panose="02010609060101010101" pitchFamily="49" charset="-122"/>
              </a:endParaRPr>
            </a:p>
          </p:txBody>
        </p:sp>
        <p:sp>
          <p:nvSpPr>
            <p:cNvPr id="45114" name="文本框 119869"/>
            <p:cNvSpPr txBox="1"/>
            <p:nvPr/>
          </p:nvSpPr>
          <p:spPr>
            <a:xfrm>
              <a:off x="12983" y="2678"/>
              <a:ext cx="1132" cy="3595"/>
            </a:xfrm>
            <a:prstGeom prst="rect">
              <a:avLst/>
            </a:prstGeom>
            <a:noFill/>
            <a:ln w="9525">
              <a:noFill/>
            </a:ln>
          </p:spPr>
          <p:txBody>
            <a:bodyPr anchor="t" anchorCtr="0">
              <a:spAutoFit/>
            </a:bodyPr>
            <a:p>
              <a:pPr algn="ctr">
                <a:spcBef>
                  <a:spcPct val="50000"/>
                </a:spcBef>
              </a:pPr>
              <a:r>
                <a:rPr lang="zh-CN" altLang="en-US" sz="2400" b="1" dirty="0">
                  <a:latin typeface="Arial" panose="020B0604020202020204" pitchFamily="34" charset="0"/>
                  <a:ea typeface="黑体" panose="02010609060101010101" pitchFamily="49" charset="-122"/>
                </a:rPr>
                <a:t>纠正后的矢量</a:t>
              </a:r>
              <a:endParaRPr lang="zh-CN" altLang="en-US" sz="2400" b="1" dirty="0">
                <a:latin typeface="Arial" panose="020B0604020202020204" pitchFamily="34" charset="0"/>
                <a:ea typeface="黑体" panose="02010609060101010101" pitchFamily="49" charset="-122"/>
              </a:endParaRPr>
            </a:p>
          </p:txBody>
        </p:sp>
      </p:gr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498215" y="104775"/>
            <a:ext cx="537908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通用循环码译码器</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的译码算法</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5" name="矩形 14"/>
          <p:cNvSpPr/>
          <p:nvPr/>
        </p:nvSpPr>
        <p:spPr>
          <a:xfrm>
            <a:off x="533400" y="889635"/>
            <a:ext cx="8140065" cy="105092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p>
        </p:txBody>
      </p:sp>
      <p:sp>
        <p:nvSpPr>
          <p:cNvPr id="14" name="文本框 13"/>
          <p:cNvSpPr txBox="1"/>
          <p:nvPr/>
        </p:nvSpPr>
        <p:spPr>
          <a:xfrm>
            <a:off x="605790" y="890270"/>
            <a:ext cx="8089265" cy="1050290"/>
          </a:xfrm>
          <a:prstGeom prst="rect">
            <a:avLst/>
          </a:prstGeom>
          <a:noFill/>
        </p:spPr>
        <p:txBody>
          <a:bodyPr wrap="square" rtlCol="0" anchor="t">
            <a:spAutoFit/>
          </a:bodyPr>
          <a:p>
            <a:pPr>
              <a:lnSpc>
                <a:spcPct val="130000"/>
              </a:lnSpc>
            </a:pPr>
            <a:r>
              <a:rPr lang="zh-CN" altLang="en-US" sz="2400" b="1" dirty="0">
                <a:latin typeface="Times New Roman" panose="02020603050405020304" pitchFamily="18" charset="0"/>
                <a:ea typeface="黑体" panose="02010609060101010101" pitchFamily="49" charset="-122"/>
                <a:sym typeface="+mn-ea"/>
              </a:rPr>
              <a:t>通用译码器由</a:t>
            </a:r>
            <a:r>
              <a:rPr lang="zh-CN" altLang="en-US" sz="2400" b="1" dirty="0">
                <a:latin typeface="Times New Roman" panose="02020603050405020304" pitchFamily="18" charset="0"/>
                <a:ea typeface="黑体" panose="02010609060101010101" pitchFamily="49" charset="-122"/>
                <a:sym typeface="+mn-ea"/>
              </a:rPr>
              <a:t>三个部分组成：</a:t>
            </a:r>
            <a:r>
              <a:rPr lang="en-US" altLang="zh-CN" sz="2400" b="1">
                <a:latin typeface="Times New Roman" panose="02020603050405020304" pitchFamily="18" charset="0"/>
                <a:ea typeface="黑体" panose="02010609060101010101" pitchFamily="49" charset="-122"/>
                <a:sym typeface="+mn-ea"/>
              </a:rPr>
              <a:t>1)</a:t>
            </a:r>
            <a:r>
              <a:rPr lang="zh-CN" altLang="en-US" sz="2400" b="1" dirty="0">
                <a:latin typeface="Times New Roman" panose="02020603050405020304" pitchFamily="18" charset="0"/>
                <a:ea typeface="黑体" panose="02010609060101010101" pitchFamily="49" charset="-122"/>
                <a:sym typeface="+mn-ea"/>
              </a:rPr>
              <a:t>伴随式寄存器</a:t>
            </a:r>
            <a:r>
              <a:rPr lang="en-US" altLang="zh-CN" sz="2400" b="1">
                <a:latin typeface="Times New Roman" panose="02020603050405020304" pitchFamily="18" charset="0"/>
                <a:ea typeface="黑体" panose="02010609060101010101" pitchFamily="49" charset="-122"/>
                <a:sym typeface="+mn-ea"/>
              </a:rPr>
              <a:t>; 2)</a:t>
            </a:r>
            <a:r>
              <a:rPr lang="zh-CN" altLang="en-US" sz="2400" b="1" dirty="0">
                <a:latin typeface="Times New Roman" panose="02020603050405020304" pitchFamily="18" charset="0"/>
                <a:ea typeface="黑体" panose="02010609060101010101" pitchFamily="49" charset="-122"/>
                <a:sym typeface="+mn-ea"/>
              </a:rPr>
              <a:t>错误图样检测器</a:t>
            </a:r>
            <a:r>
              <a:rPr lang="en-US" altLang="zh-CN" sz="2400" b="1">
                <a:latin typeface="Times New Roman" panose="02020603050405020304" pitchFamily="18" charset="0"/>
                <a:ea typeface="黑体" panose="02010609060101010101" pitchFamily="49" charset="-122"/>
                <a:sym typeface="+mn-ea"/>
              </a:rPr>
              <a:t>; </a:t>
            </a:r>
            <a:r>
              <a:rPr lang="en-US" altLang="zh-CN" sz="2400" b="1">
                <a:latin typeface="Times New Roman" panose="02020603050405020304" pitchFamily="18" charset="0"/>
                <a:ea typeface="黑体" panose="02010609060101010101" pitchFamily="49" charset="-122"/>
                <a:sym typeface="+mn-ea"/>
              </a:rPr>
              <a:t>3)</a:t>
            </a:r>
            <a:r>
              <a:rPr lang="zh-CN" altLang="en-US" sz="2400" b="1" dirty="0">
                <a:latin typeface="Times New Roman" panose="02020603050405020304" pitchFamily="18" charset="0"/>
                <a:ea typeface="黑体" panose="02010609060101010101" pitchFamily="49" charset="-122"/>
                <a:sym typeface="+mn-ea"/>
              </a:rPr>
              <a:t>存储接收矢量的缓冲寄存器</a:t>
            </a:r>
            <a:r>
              <a:rPr lang="zh-CN" altLang="en-US" sz="2400" dirty="0">
                <a:latin typeface="Times New Roman" panose="02020603050405020304" pitchFamily="18" charset="0"/>
                <a:ea typeface="黑体" panose="02010609060101010101" pitchFamily="49" charset="-122"/>
                <a:sym typeface="+mn-ea"/>
              </a:rPr>
              <a:t>。</a:t>
            </a:r>
            <a:endParaRPr lang="zh-CN" altLang="en-US" sz="2400" dirty="0">
              <a:uFillTx/>
              <a:latin typeface="Times New Roman" panose="02020603050405020304" pitchFamily="18" charset="0"/>
              <a:ea typeface="黑体" panose="02010609060101010101" pitchFamily="49" charset="-122"/>
              <a:sym typeface="+mn-ea"/>
            </a:endParaRPr>
          </a:p>
        </p:txBody>
      </p:sp>
      <p:sp>
        <p:nvSpPr>
          <p:cNvPr id="9" name="文本框 8"/>
          <p:cNvSpPr txBox="1"/>
          <p:nvPr/>
        </p:nvSpPr>
        <p:spPr>
          <a:xfrm>
            <a:off x="316865" y="1967230"/>
            <a:ext cx="8495030" cy="4692650"/>
          </a:xfrm>
          <a:prstGeom prst="rect">
            <a:avLst/>
          </a:prstGeom>
          <a:noFill/>
        </p:spPr>
        <p:txBody>
          <a:bodyPr wrap="square" rtlCol="0" anchor="t">
            <a:spAutoFit/>
          </a:bodyPr>
          <a:p>
            <a:pPr algn="just">
              <a:lnSpc>
                <a:spcPct val="115000"/>
              </a:lnSpc>
            </a:pPr>
            <a:r>
              <a:rPr lang="zh-CN" altLang="en-US" sz="2000" dirty="0">
                <a:solidFill>
                  <a:srgbClr val="FF0000"/>
                </a:solidFill>
                <a:latin typeface="Times New Roman" panose="02020603050405020304" pitchFamily="18" charset="0"/>
                <a:ea typeface="黑体" panose="02010609060101010101" pitchFamily="49" charset="-122"/>
                <a:sym typeface="+mn-ea"/>
              </a:rPr>
              <a:t>译码算法描述如下</a:t>
            </a:r>
            <a:r>
              <a:rPr lang="zh-CN" altLang="en-US" sz="2000" dirty="0">
                <a:solidFill>
                  <a:srgbClr val="FF0000"/>
                </a:solidFill>
                <a:ea typeface="黑体" panose="02010609060101010101" pitchFamily="49" charset="-122"/>
                <a:sym typeface="+mn-ea"/>
              </a:rPr>
              <a:t>：</a:t>
            </a:r>
            <a:endParaRPr lang="zh-CN" altLang="en-US" sz="2000" dirty="0">
              <a:solidFill>
                <a:srgbClr val="0070C0"/>
              </a:solidFill>
              <a:ea typeface="黑体" panose="02010609060101010101" pitchFamily="49" charset="-122"/>
              <a:sym typeface="+mn-ea"/>
            </a:endParaRPr>
          </a:p>
          <a:p>
            <a:pPr algn="just">
              <a:lnSpc>
                <a:spcPct val="115000"/>
              </a:lnSpc>
            </a:pPr>
            <a:r>
              <a:rPr lang="zh-CN" altLang="en-US" sz="2000">
                <a:latin typeface="Times New Roman" panose="02020603050405020304" pitchFamily="18" charset="0"/>
                <a:ea typeface="黑体" panose="02010609060101010101" pitchFamily="49" charset="-122"/>
                <a:sym typeface="+mn-ea"/>
              </a:rPr>
              <a:t>步骤</a:t>
            </a:r>
            <a:r>
              <a:rPr lang="en-US" altLang="zh-CN" sz="2000">
                <a:latin typeface="Times New Roman" panose="02020603050405020304" pitchFamily="18" charset="0"/>
                <a:ea typeface="黑体" panose="02010609060101010101" pitchFamily="49" charset="-122"/>
                <a:sym typeface="+mn-ea"/>
              </a:rPr>
              <a:t>1</a:t>
            </a:r>
            <a:r>
              <a:rPr lang="zh-CN" altLang="en-US" sz="2000">
                <a:latin typeface="Times New Roman" panose="02020603050405020304" pitchFamily="18" charset="0"/>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接收矢量全部移入伴随式寄存器，便得到了伴随式，与此同时，接收矢量也存入缓冲寄存器</a:t>
            </a:r>
            <a:r>
              <a:rPr lang="en-US" altLang="zh-CN" sz="2000" dirty="0">
                <a:solidFill>
                  <a:schemeClr val="tx1"/>
                </a:solidFill>
                <a:ea typeface="黑体" panose="02010609060101010101" pitchFamily="49" charset="-122"/>
                <a:sym typeface="+mn-ea"/>
              </a:rPr>
              <a:t>;</a:t>
            </a:r>
            <a:endParaRPr lang="zh-CN" altLang="en-US" sz="2000" dirty="0">
              <a:solidFill>
                <a:schemeClr val="tx1"/>
              </a:solidFill>
              <a:ea typeface="黑体" panose="02010609060101010101" pitchFamily="49" charset="-122"/>
            </a:endParaRPr>
          </a:p>
          <a:p>
            <a:pPr algn="just">
              <a:lnSpc>
                <a:spcPct val="115000"/>
              </a:lnSpc>
            </a:pPr>
            <a:r>
              <a:rPr lang="zh-CN" altLang="en-US" sz="2000">
                <a:latin typeface="Times New Roman" panose="02020603050405020304" pitchFamily="18" charset="0"/>
                <a:ea typeface="黑体" panose="02010609060101010101" pitchFamily="49" charset="-122"/>
                <a:sym typeface="+mn-ea"/>
              </a:rPr>
              <a:t>步骤</a:t>
            </a:r>
            <a:r>
              <a:rPr lang="en-US" altLang="zh-CN" sz="2000">
                <a:latin typeface="Times New Roman" panose="02020603050405020304" pitchFamily="18" charset="0"/>
                <a:ea typeface="黑体" panose="02010609060101010101" pitchFamily="49" charset="-122"/>
                <a:sym typeface="+mn-ea"/>
              </a:rPr>
              <a:t>2</a:t>
            </a:r>
            <a:r>
              <a:rPr lang="zh-CN" altLang="en-US" sz="2000">
                <a:latin typeface="Times New Roman" panose="02020603050405020304" pitchFamily="18" charset="0"/>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把伴随式读入检测器，以探测相应的错误图样，检测器的输出是一个与缓存器输出符号相应的错误估计值</a:t>
            </a:r>
            <a:r>
              <a:rPr lang="en-US" altLang="zh-CN" sz="2000" dirty="0">
                <a:solidFill>
                  <a:schemeClr val="tx1"/>
                </a:solidFill>
                <a:latin typeface="Times New Roman" panose="02020603050405020304" pitchFamily="18" charset="0"/>
                <a:ea typeface="黑体" panose="02010609060101010101" pitchFamily="49" charset="-122"/>
                <a:sym typeface="+mn-ea"/>
              </a:rPr>
              <a:t>;</a:t>
            </a:r>
            <a:endParaRPr lang="zh-CN" altLang="en-US" sz="2000" dirty="0">
              <a:solidFill>
                <a:schemeClr val="tx1"/>
              </a:solidFill>
              <a:latin typeface="Times New Roman" panose="02020603050405020304" pitchFamily="18" charset="0"/>
              <a:ea typeface="黑体" panose="02010609060101010101" pitchFamily="49" charset="-122"/>
            </a:endParaRPr>
          </a:p>
          <a:p>
            <a:pPr algn="just">
              <a:lnSpc>
                <a:spcPct val="115000"/>
              </a:lnSpc>
            </a:pPr>
            <a:r>
              <a:rPr lang="zh-CN" altLang="en-US" sz="2000">
                <a:latin typeface="Times New Roman" panose="02020603050405020304" pitchFamily="18" charset="0"/>
                <a:ea typeface="黑体" panose="02010609060101010101" pitchFamily="49" charset="-122"/>
                <a:sym typeface="+mn-ea"/>
              </a:rPr>
              <a:t>步骤</a:t>
            </a:r>
            <a:r>
              <a:rPr lang="en-US" altLang="zh-CN" sz="2000">
                <a:latin typeface="Times New Roman" panose="02020603050405020304" pitchFamily="18" charset="0"/>
                <a:ea typeface="黑体" panose="02010609060101010101" pitchFamily="49" charset="-122"/>
                <a:sym typeface="+mn-ea"/>
              </a:rPr>
              <a:t>3</a:t>
            </a:r>
            <a:r>
              <a:rPr lang="zh-CN" altLang="en-US" sz="2000">
                <a:latin typeface="Times New Roman" panose="02020603050405020304" pitchFamily="18" charset="0"/>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由缓存器输出第一个接收符号，与此同时，伴随式寄存器移位一次。若检测到第一个接收符号是错误的，则检测器的输出给予纠正。检测器的输出也反馈到伴随式寄存器以修正伴随式。这样便得到了一个新的伴随式，它相应于向右移位</a:t>
            </a:r>
            <a:r>
              <a:rPr lang="en-US" altLang="zh-CN" sz="2000">
                <a:latin typeface="Times New Roman" panose="02020603050405020304" pitchFamily="18" charset="0"/>
                <a:ea typeface="黑体" panose="02010609060101010101" pitchFamily="49" charset="-122"/>
                <a:sym typeface="+mn-ea"/>
              </a:rPr>
              <a:t>1</a:t>
            </a:r>
            <a:r>
              <a:rPr lang="zh-CN" altLang="en-US" sz="2000" dirty="0">
                <a:latin typeface="Times New Roman" panose="02020603050405020304" pitchFamily="18" charset="0"/>
                <a:ea typeface="黑体" panose="02010609060101010101" pitchFamily="49" charset="-122"/>
                <a:sym typeface="+mn-ea"/>
              </a:rPr>
              <a:t>次后所得的修正接收矢量的伴随式</a:t>
            </a:r>
            <a:r>
              <a:rPr lang="en-US" altLang="zh-CN" sz="2000" dirty="0">
                <a:solidFill>
                  <a:schemeClr val="tx1"/>
                </a:solidFill>
                <a:latin typeface="Times New Roman" panose="02020603050405020304" pitchFamily="18" charset="0"/>
                <a:ea typeface="黑体" panose="02010609060101010101" pitchFamily="49" charset="-122"/>
                <a:sym typeface="+mn-ea"/>
              </a:rPr>
              <a:t>;</a:t>
            </a:r>
            <a:endParaRPr lang="en-US" altLang="zh-CN" sz="2000" dirty="0">
              <a:solidFill>
                <a:schemeClr val="tx1"/>
              </a:solidFill>
              <a:latin typeface="Times New Roman" panose="02020603050405020304" pitchFamily="18" charset="0"/>
              <a:ea typeface="黑体" panose="02010609060101010101" pitchFamily="49" charset="-122"/>
              <a:sym typeface="+mn-ea"/>
            </a:endParaRPr>
          </a:p>
          <a:p>
            <a:pPr algn="just">
              <a:lnSpc>
                <a:spcPct val="115000"/>
              </a:lnSpc>
            </a:pPr>
            <a:r>
              <a:rPr lang="zh-CN" altLang="en-US" sz="2000">
                <a:latin typeface="Times New Roman" panose="02020603050405020304" pitchFamily="18" charset="0"/>
                <a:ea typeface="黑体" panose="02010609060101010101" pitchFamily="49" charset="-122"/>
                <a:sym typeface="+mn-ea"/>
              </a:rPr>
              <a:t>步骤</a:t>
            </a:r>
            <a:r>
              <a:rPr lang="en-US" altLang="zh-CN" sz="2000">
                <a:latin typeface="Times New Roman" panose="02020603050405020304" pitchFamily="18" charset="0"/>
                <a:ea typeface="黑体" panose="02010609060101010101" pitchFamily="49" charset="-122"/>
                <a:sym typeface="+mn-ea"/>
              </a:rPr>
              <a:t>4</a:t>
            </a:r>
            <a:r>
              <a:rPr lang="zh-CN" altLang="en-US" sz="2000">
                <a:latin typeface="Times New Roman" panose="02020603050405020304" pitchFamily="18" charset="0"/>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由第</a:t>
            </a:r>
            <a:r>
              <a:rPr lang="en-US" altLang="zh-CN" sz="2000">
                <a:latin typeface="Times New Roman" panose="02020603050405020304" pitchFamily="18" charset="0"/>
                <a:ea typeface="黑体" panose="02010609060101010101" pitchFamily="49" charset="-122"/>
                <a:sym typeface="+mn-ea"/>
              </a:rPr>
              <a:t>3</a:t>
            </a:r>
            <a:r>
              <a:rPr lang="zh-CN" altLang="en-US" sz="2000" dirty="0">
                <a:latin typeface="Times New Roman" panose="02020603050405020304" pitchFamily="18" charset="0"/>
                <a:ea typeface="黑体" panose="02010609060101010101" pitchFamily="49" charset="-122"/>
                <a:sym typeface="+mn-ea"/>
              </a:rPr>
              <a:t>步所得的新伴随式，用来检测第</a:t>
            </a:r>
            <a:r>
              <a:rPr lang="en-US" altLang="zh-CN" sz="2000">
                <a:latin typeface="Times New Roman" panose="02020603050405020304" pitchFamily="18" charset="0"/>
                <a:ea typeface="黑体" panose="02010609060101010101" pitchFamily="49" charset="-122"/>
                <a:sym typeface="+mn-ea"/>
              </a:rPr>
              <a:t>2</a:t>
            </a:r>
            <a:r>
              <a:rPr lang="zh-CN" altLang="en-US" sz="2000" dirty="0">
                <a:latin typeface="Times New Roman" panose="02020603050405020304" pitchFamily="18" charset="0"/>
                <a:ea typeface="黑体" panose="02010609060101010101" pitchFamily="49" charset="-122"/>
                <a:sym typeface="+mn-ea"/>
              </a:rPr>
              <a:t>个接收符号是否有错。译码器重复第</a:t>
            </a:r>
            <a:r>
              <a:rPr lang="en-US" altLang="zh-CN" sz="2000">
                <a:latin typeface="Times New Roman" panose="02020603050405020304" pitchFamily="18" charset="0"/>
                <a:ea typeface="黑体" panose="02010609060101010101" pitchFamily="49" charset="-122"/>
                <a:sym typeface="+mn-ea"/>
              </a:rPr>
              <a:t>2-3</a:t>
            </a:r>
            <a:r>
              <a:rPr lang="zh-CN" altLang="en-US" sz="2000" dirty="0">
                <a:latin typeface="Times New Roman" panose="02020603050405020304" pitchFamily="18" charset="0"/>
                <a:ea typeface="黑体" panose="02010609060101010101" pitchFamily="49" charset="-122"/>
                <a:sym typeface="+mn-ea"/>
              </a:rPr>
              <a:t>步。第</a:t>
            </a:r>
            <a:r>
              <a:rPr lang="en-US" altLang="zh-CN" sz="2000">
                <a:latin typeface="Times New Roman" panose="02020603050405020304" pitchFamily="18" charset="0"/>
                <a:ea typeface="黑体" panose="02010609060101010101" pitchFamily="49" charset="-122"/>
                <a:sym typeface="+mn-ea"/>
              </a:rPr>
              <a:t>2</a:t>
            </a:r>
            <a:r>
              <a:rPr lang="zh-CN" altLang="en-US" sz="2000" dirty="0">
                <a:latin typeface="Times New Roman" panose="02020603050405020304" pitchFamily="18" charset="0"/>
                <a:ea typeface="黑体" panose="02010609060101010101" pitchFamily="49" charset="-122"/>
                <a:sym typeface="+mn-ea"/>
              </a:rPr>
              <a:t>个符号的纠正方法和第一个接收符号一样</a:t>
            </a:r>
            <a:r>
              <a:rPr lang="en-US" altLang="zh-CN" sz="2000" dirty="0">
                <a:latin typeface="Times New Roman" panose="02020603050405020304" pitchFamily="18" charset="0"/>
                <a:ea typeface="黑体" panose="02010609060101010101" pitchFamily="49" charset="-122"/>
                <a:sym typeface="+mn-ea"/>
              </a:rPr>
              <a:t>;</a:t>
            </a:r>
            <a:endParaRPr lang="en-US" altLang="zh-CN" sz="2000" dirty="0">
              <a:latin typeface="Times New Roman" panose="02020603050405020304" pitchFamily="18" charset="0"/>
              <a:ea typeface="黑体" panose="02010609060101010101" pitchFamily="49" charset="-122"/>
              <a:sym typeface="+mn-ea"/>
            </a:endParaRPr>
          </a:p>
          <a:p>
            <a:pPr algn="just">
              <a:lnSpc>
                <a:spcPct val="115000"/>
              </a:lnSpc>
            </a:pPr>
            <a:r>
              <a:rPr lang="zh-CN" altLang="en-US" sz="2000">
                <a:latin typeface="Times New Roman" panose="02020603050405020304" pitchFamily="18" charset="0"/>
                <a:ea typeface="黑体" panose="02010609060101010101" pitchFamily="49" charset="-122"/>
                <a:sym typeface="+mn-ea"/>
              </a:rPr>
              <a:t>步骤</a:t>
            </a:r>
            <a:r>
              <a:rPr lang="en-US" altLang="zh-CN" sz="2000">
                <a:latin typeface="Times New Roman" panose="02020603050405020304" pitchFamily="18" charset="0"/>
                <a:ea typeface="黑体" panose="02010609060101010101" pitchFamily="49" charset="-122"/>
                <a:sym typeface="+mn-ea"/>
              </a:rPr>
              <a:t>5</a:t>
            </a:r>
            <a:r>
              <a:rPr lang="zh-CN" altLang="en-US" sz="2000">
                <a:latin typeface="Times New Roman" panose="02020603050405020304" pitchFamily="18" charset="0"/>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如上所述，译码器逐个符号地译接收矢量，直到从缓存器中读出全部接收矢量为止</a:t>
            </a:r>
            <a:r>
              <a:rPr lang="zh-CN" altLang="en-US" sz="2000" dirty="0">
                <a:latin typeface="Times New Roman" panose="02020603050405020304" pitchFamily="18" charset="0"/>
                <a:ea typeface="黑体" panose="02010609060101010101" pitchFamily="49" charset="-122"/>
                <a:sym typeface="+mn-ea"/>
              </a:rPr>
              <a:t>。</a:t>
            </a:r>
            <a:endParaRPr lang="en-US" altLang="zh-CN" sz="2000" dirty="0">
              <a:solidFill>
                <a:schemeClr val="tx1"/>
              </a:solidFill>
              <a:latin typeface="Times New Roman" panose="02020603050405020304" pitchFamily="18" charset="0"/>
              <a:ea typeface="黑体" panose="02010609060101010101" pitchFamily="49" charset="-122"/>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44930" y="2112010"/>
            <a:ext cx="6424930" cy="2553335"/>
          </a:xfrm>
          <a:prstGeom prst="rect">
            <a:avLst/>
          </a:prstGeom>
          <a:noFill/>
        </p:spPr>
        <p:txBody>
          <a:bodyPr wrap="square" rtlCol="0" anchor="t">
            <a:spAutoFit/>
          </a:bodyPr>
          <a:lstStyle/>
          <a:p>
            <a:pPr algn="ctr"/>
            <a:r>
              <a:rPr lang="zh-CN" altLang="en-US" sz="8000" b="1" dirty="0">
                <a:solidFill>
                  <a:schemeClr val="accent2"/>
                </a:solidFill>
                <a:latin typeface="黑体" panose="02010609060101010101" pitchFamily="49" charset="-122"/>
                <a:ea typeface="黑体" panose="02010609060101010101" pitchFamily="49" charset="-122"/>
                <a:sym typeface="+mn-ea"/>
              </a:rPr>
              <a:t>谢谢聆听</a:t>
            </a:r>
            <a:endParaRPr lang="zh-CN" altLang="en-US" sz="8000" b="1" dirty="0">
              <a:solidFill>
                <a:schemeClr val="accent2"/>
              </a:solidFill>
              <a:latin typeface="黑体" panose="02010609060101010101" pitchFamily="49" charset="-122"/>
              <a:ea typeface="黑体" panose="02010609060101010101" pitchFamily="49" charset="-122"/>
              <a:sym typeface="+mn-ea"/>
            </a:endParaRPr>
          </a:p>
          <a:p>
            <a:pPr algn="ctr"/>
            <a:r>
              <a:rPr lang="zh-CN" altLang="en-US" sz="8000" b="1" dirty="0">
                <a:solidFill>
                  <a:schemeClr val="accent2"/>
                </a:solidFill>
                <a:latin typeface="黑体" panose="02010609060101010101" pitchFamily="49" charset="-122"/>
                <a:ea typeface="黑体" panose="02010609060101010101" pitchFamily="49" charset="-122"/>
                <a:sym typeface="+mn-ea"/>
              </a:rPr>
              <a:t>敬请</a:t>
            </a:r>
            <a:r>
              <a:rPr lang="zh-CN" altLang="en-US" sz="8000" b="1" dirty="0">
                <a:solidFill>
                  <a:schemeClr val="accent2"/>
                </a:solidFill>
                <a:latin typeface="黑体" panose="02010609060101010101" pitchFamily="49" charset="-122"/>
                <a:ea typeface="黑体" panose="02010609060101010101" pitchFamily="49" charset="-122"/>
                <a:sym typeface="+mn-ea"/>
              </a:rPr>
              <a:t>批评指正</a:t>
            </a:r>
            <a:endParaRPr lang="zh-CN" altLang="en-US" sz="8000" b="1" dirty="0">
              <a:solidFill>
                <a:schemeClr val="accent2"/>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码字多项式</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7" name="文本框 6"/>
          <p:cNvSpPr txBox="1"/>
          <p:nvPr/>
        </p:nvSpPr>
        <p:spPr>
          <a:xfrm>
            <a:off x="481965" y="1896745"/>
            <a:ext cx="8456295" cy="4741545"/>
          </a:xfrm>
          <a:prstGeom prst="rect">
            <a:avLst/>
          </a:prstGeom>
          <a:noFill/>
        </p:spPr>
        <p:txBody>
          <a:bodyPr wrap="square" rtlCol="0" anchor="t">
            <a:spAutoFit/>
          </a:bodyPr>
          <a:p>
            <a:pPr>
              <a:lnSpc>
                <a:spcPct val="90000"/>
              </a:lnSpc>
            </a:pPr>
            <a:r>
              <a:rPr lang="zh-CN" altLang="en-US" sz="2400" dirty="0">
                <a:latin typeface="黑体" panose="02010609060101010101" pitchFamily="49" charset="-122"/>
                <a:ea typeface="黑体" panose="02010609060101010101" pitchFamily="49" charset="-122"/>
                <a:sym typeface="+mn-ea"/>
              </a:rPr>
              <a:t>码字</a:t>
            </a:r>
            <a:r>
              <a:rPr lang="en-US" altLang="zh-CN" sz="2400" i="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(0)</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a:t>
            </a:r>
            <a:r>
              <a:rPr lang="en-US" altLang="zh-CN" sz="2400" baseline="-25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 … , </a:t>
            </a:r>
            <a:r>
              <a:rPr lang="en-US" altLang="zh-CN" sz="2400" i="1">
                <a:latin typeface="Times New Roman" panose="02020603050405020304" pitchFamily="18" charset="0"/>
                <a:ea typeface="黑体" panose="02010609060101010101" pitchFamily="49" charset="-122"/>
                <a:sym typeface="+mn-ea"/>
              </a:rPr>
              <a:t>v</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v</a:t>
            </a:r>
            <a:r>
              <a:rPr lang="en-US" altLang="zh-CN" sz="2400" baseline="-25000">
                <a:latin typeface="Times New Roman" panose="02020603050405020304" pitchFamily="18" charset="0"/>
                <a:ea typeface="黑体" panose="02010609060101010101" pitchFamily="49" charset="-122"/>
                <a:sym typeface="+mn-ea"/>
              </a:rPr>
              <a:t>0</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左移一位，得到</a:t>
            </a:r>
            <a:r>
              <a:rPr lang="en-US" altLang="zh-CN" sz="2400" i="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a:t>
            </a:r>
            <a:r>
              <a:rPr lang="en-US" altLang="zh-CN" sz="2400" baseline="-25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 … , </a:t>
            </a:r>
            <a:r>
              <a:rPr lang="en-US" altLang="zh-CN" sz="2400" i="1">
                <a:latin typeface="Times New Roman" panose="02020603050405020304" pitchFamily="18" charset="0"/>
                <a:ea typeface="黑体" panose="02010609060101010101" pitchFamily="49" charset="-122"/>
                <a:sym typeface="+mn-ea"/>
              </a:rPr>
              <a:t>v</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v</a:t>
            </a:r>
            <a:r>
              <a:rPr lang="en-US" altLang="zh-CN" sz="2400" baseline="-25000">
                <a:latin typeface="Times New Roman" panose="02020603050405020304" pitchFamily="18" charset="0"/>
                <a:ea typeface="黑体" panose="02010609060101010101" pitchFamily="49" charset="-122"/>
                <a:sym typeface="+mn-ea"/>
              </a:rPr>
              <a:t>0</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a:t>
            </a:r>
            <a:endParaRPr lang="zh-CN" altLang="en-US" sz="2400" dirty="0">
              <a:latin typeface="Times New Roman" panose="02020603050405020304" pitchFamily="18" charset="0"/>
              <a:ea typeface="黑体" panose="02010609060101010101" pitchFamily="49" charset="-122"/>
              <a:sym typeface="+mn-ea"/>
            </a:endParaRPr>
          </a:p>
          <a:p>
            <a:pPr>
              <a:lnSpc>
                <a:spcPct val="90000"/>
              </a:lnSpc>
            </a:pPr>
            <a:r>
              <a:rPr lang="zh-CN" altLang="en-US" sz="2400" dirty="0">
                <a:latin typeface="Times New Roman" panose="02020603050405020304" pitchFamily="18" charset="0"/>
                <a:ea typeface="黑体" panose="02010609060101010101" pitchFamily="49" charset="-122"/>
                <a:sym typeface="+mn-ea"/>
              </a:rPr>
              <a:t>类似的，得到</a:t>
            </a:r>
            <a:r>
              <a:rPr lang="en-US" altLang="zh-CN" sz="2400" dirty="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a:t>
            </a:r>
            <a:r>
              <a:rPr lang="en-US" altLang="zh-CN" sz="2400" baseline="-25000">
                <a:latin typeface="Times New Roman" panose="02020603050405020304" pitchFamily="18" charset="0"/>
                <a:ea typeface="黑体" panose="02010609060101010101" pitchFamily="49" charset="-122"/>
                <a:sym typeface="+mn-ea"/>
              </a:rPr>
              <a:t>-3</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a:t>
            </a:r>
            <a:r>
              <a:rPr lang="en-US" altLang="zh-CN" sz="2400" baseline="-25000">
                <a:latin typeface="Times New Roman" panose="02020603050405020304" pitchFamily="18" charset="0"/>
                <a:ea typeface="黑体" panose="02010609060101010101" pitchFamily="49" charset="-122"/>
                <a:sym typeface="+mn-ea"/>
              </a:rPr>
              <a:t>-4</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a:t>
            </a:r>
            <a:r>
              <a:rPr lang="en-US" altLang="zh-CN" sz="2400" baseline="-25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endParaRPr lang="en-US" altLang="zh-CN" sz="2400">
              <a:latin typeface="Times New Roman" panose="02020603050405020304" pitchFamily="18" charset="0"/>
              <a:ea typeface="黑体" panose="02010609060101010101" pitchFamily="49" charset="-122"/>
            </a:endParaRPr>
          </a:p>
          <a:p>
            <a:pPr>
              <a:lnSpc>
                <a:spcPct val="90000"/>
              </a:lnSpc>
              <a:buNone/>
            </a:pPr>
            <a:r>
              <a:rPr lang="en-US" altLang="zh-CN" sz="2400" i="1">
                <a:latin typeface="Times New Roman" panose="02020603050405020304" pitchFamily="18" charset="0"/>
                <a:ea typeface="黑体" panose="02010609060101010101" pitchFamily="49" charset="-122"/>
                <a:sym typeface="+mn-ea"/>
              </a:rPr>
              <a:t>    		 v</a:t>
            </a:r>
            <a:r>
              <a:rPr lang="en-US" altLang="zh-CN" sz="2400" baseline="30000">
                <a:latin typeface="Times New Roman" panose="02020603050405020304" pitchFamily="18" charset="0"/>
                <a:ea typeface="黑体" panose="02010609060101010101" pitchFamily="49" charset="-122"/>
                <a:sym typeface="+mn-ea"/>
              </a:rPr>
              <a:t>(0)</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a:t>
            </a:r>
            <a:r>
              <a:rPr lang="en-US" altLang="zh-CN" sz="2400" baseline="-25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a:t>
            </a:r>
            <a:r>
              <a:rPr lang="en-US" altLang="zh-CN" sz="2400" baseline="-25000">
                <a:latin typeface="Times New Roman" panose="02020603050405020304" pitchFamily="18" charset="0"/>
                <a:ea typeface="黑体" panose="02010609060101010101" pitchFamily="49" charset="-122"/>
                <a:sym typeface="+mn-ea"/>
              </a:rPr>
              <a:t>-2</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baseline="30000">
                <a:latin typeface="Times New Roman" panose="02020603050405020304" pitchFamily="18" charset="0"/>
                <a:ea typeface="黑体" panose="02010609060101010101" pitchFamily="49" charset="-122"/>
                <a:sym typeface="+mn-ea"/>
              </a:rPr>
              <a:t>-2 </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baseline="-25000">
                <a:latin typeface="Times New Roman" panose="02020603050405020304" pitchFamily="18" charset="0"/>
                <a:ea typeface="黑体" panose="02010609060101010101" pitchFamily="49" charset="-122"/>
                <a:sym typeface="+mn-ea"/>
              </a:rPr>
              <a:t>1 </a:t>
            </a:r>
            <a:r>
              <a:rPr lang="en-US" altLang="zh-CN" sz="2400" i="1">
                <a:latin typeface="Times New Roman" panose="02020603050405020304" pitchFamily="18" charset="0"/>
                <a:ea typeface="黑体" panose="02010609060101010101" pitchFamily="49" charset="-122"/>
                <a:sym typeface="+mn-ea"/>
              </a:rPr>
              <a:t>x+v</a:t>
            </a:r>
            <a:r>
              <a:rPr lang="en-US" altLang="zh-CN" sz="2400" baseline="-25000">
                <a:latin typeface="Times New Roman" panose="02020603050405020304" pitchFamily="18" charset="0"/>
                <a:ea typeface="黑体" panose="02010609060101010101" pitchFamily="49" charset="-122"/>
                <a:sym typeface="+mn-ea"/>
              </a:rPr>
              <a:t>0</a:t>
            </a:r>
            <a:endParaRPr lang="en-US" altLang="zh-CN" sz="2400" baseline="-25000">
              <a:latin typeface="Times New Roman" panose="02020603050405020304" pitchFamily="18" charset="0"/>
              <a:ea typeface="黑体" panose="02010609060101010101" pitchFamily="49" charset="-122"/>
            </a:endParaRPr>
          </a:p>
          <a:p>
            <a:pPr>
              <a:lnSpc>
                <a:spcPct val="90000"/>
              </a:lnSpc>
              <a:buNone/>
            </a:pPr>
            <a:r>
              <a:rPr lang="en-US" altLang="zh-CN" sz="2400" i="1">
                <a:latin typeface="Times New Roman" panose="02020603050405020304" pitchFamily="18" charset="0"/>
                <a:ea typeface="黑体" panose="02010609060101010101" pitchFamily="49" charset="-122"/>
                <a:sym typeface="+mn-ea"/>
              </a:rPr>
              <a:t>    		 v</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a:t>
            </a:r>
            <a:r>
              <a:rPr lang="en-US" altLang="zh-CN" sz="2400" baseline="-25000">
                <a:latin typeface="Times New Roman" panose="02020603050405020304" pitchFamily="18" charset="0"/>
                <a:ea typeface="黑体" panose="02010609060101010101" pitchFamily="49" charset="-122"/>
                <a:sym typeface="+mn-ea"/>
              </a:rPr>
              <a:t>-2</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a:t>
            </a:r>
            <a:r>
              <a:rPr lang="en-US" altLang="zh-CN" sz="2400" baseline="-25000">
                <a:latin typeface="Times New Roman" panose="02020603050405020304" pitchFamily="18" charset="0"/>
                <a:ea typeface="黑体" panose="02010609060101010101" pitchFamily="49" charset="-122"/>
                <a:sym typeface="+mn-ea"/>
              </a:rPr>
              <a:t>-3</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baseline="-25000">
                <a:latin typeface="Times New Roman" panose="02020603050405020304" pitchFamily="18" charset="0"/>
                <a:ea typeface="黑体" panose="02010609060101010101" pitchFamily="49" charset="-122"/>
                <a:sym typeface="+mn-ea"/>
              </a:rPr>
              <a:t>0 </a:t>
            </a:r>
            <a:r>
              <a:rPr lang="en-US" altLang="zh-CN" sz="2400" i="1">
                <a:latin typeface="Times New Roman" panose="02020603050405020304" pitchFamily="18" charset="0"/>
                <a:ea typeface="黑体" panose="02010609060101010101" pitchFamily="49" charset="-122"/>
                <a:sym typeface="+mn-ea"/>
              </a:rPr>
              <a:t>x+v</a:t>
            </a:r>
            <a:r>
              <a:rPr lang="en-US" altLang="zh-CN" sz="2400" i="1" baseline="-25000">
                <a:latin typeface="Times New Roman" panose="02020603050405020304" pitchFamily="18" charset="0"/>
                <a:ea typeface="黑体" panose="02010609060101010101" pitchFamily="49" charset="-122"/>
                <a:sym typeface="+mn-ea"/>
              </a:rPr>
              <a:t>n</a:t>
            </a:r>
            <a:r>
              <a:rPr lang="en-US" altLang="zh-CN" sz="2400" baseline="-25000">
                <a:latin typeface="Times New Roman" panose="02020603050405020304" pitchFamily="18" charset="0"/>
                <a:ea typeface="黑体" panose="02010609060101010101" pitchFamily="49" charset="-122"/>
                <a:sym typeface="+mn-ea"/>
              </a:rPr>
              <a:t>-1</a:t>
            </a:r>
            <a:endParaRPr lang="en-US" altLang="zh-CN" sz="2400" baseline="-25000">
              <a:latin typeface="Times New Roman" panose="02020603050405020304" pitchFamily="18" charset="0"/>
              <a:ea typeface="黑体" panose="02010609060101010101" pitchFamily="49" charset="-122"/>
            </a:endParaRPr>
          </a:p>
          <a:p>
            <a:pPr>
              <a:lnSpc>
                <a:spcPct val="90000"/>
              </a:lnSpc>
              <a:buNone/>
            </a:pPr>
            <a:r>
              <a:rPr lang="en-US" altLang="zh-CN" sz="2400" i="1">
                <a:latin typeface="Times New Roman" panose="02020603050405020304" pitchFamily="18" charset="0"/>
                <a:ea typeface="黑体" panose="02010609060101010101" pitchFamily="49" charset="-122"/>
                <a:sym typeface="+mn-ea"/>
              </a:rPr>
              <a:t>    		 v</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a:t>
            </a:r>
            <a:r>
              <a:rPr lang="en-US" altLang="zh-CN" sz="2400" baseline="-25000">
                <a:latin typeface="Times New Roman" panose="02020603050405020304" pitchFamily="18" charset="0"/>
                <a:ea typeface="黑体" panose="02010609060101010101" pitchFamily="49" charset="-122"/>
                <a:sym typeface="+mn-ea"/>
              </a:rPr>
              <a:t>-3</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a:t>
            </a:r>
            <a:r>
              <a:rPr lang="en-US" altLang="zh-CN" sz="2400" baseline="-25000">
                <a:latin typeface="Times New Roman" panose="02020603050405020304" pitchFamily="18" charset="0"/>
                <a:ea typeface="黑体" panose="02010609060101010101" pitchFamily="49" charset="-122"/>
                <a:sym typeface="+mn-ea"/>
              </a:rPr>
              <a:t>-4</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a:t>
            </a:r>
            <a:r>
              <a:rPr lang="en-US" altLang="zh-CN" sz="2400" baseline="-25000">
                <a:latin typeface="Times New Roman" panose="02020603050405020304" pitchFamily="18" charset="0"/>
                <a:ea typeface="黑体" panose="02010609060101010101" pitchFamily="49" charset="-122"/>
                <a:sym typeface="+mn-ea"/>
              </a:rPr>
              <a:t>-1 </a:t>
            </a:r>
            <a:r>
              <a:rPr lang="en-US" altLang="zh-CN" sz="2400" i="1">
                <a:latin typeface="Times New Roman" panose="02020603050405020304" pitchFamily="18" charset="0"/>
                <a:ea typeface="黑体" panose="02010609060101010101" pitchFamily="49" charset="-122"/>
                <a:sym typeface="+mn-ea"/>
              </a:rPr>
              <a:t>x+v</a:t>
            </a:r>
            <a:r>
              <a:rPr lang="en-US" altLang="zh-CN" sz="2400" i="1" baseline="-25000">
                <a:latin typeface="Times New Roman" panose="02020603050405020304" pitchFamily="18" charset="0"/>
                <a:ea typeface="黑体" panose="02010609060101010101" pitchFamily="49" charset="-122"/>
                <a:sym typeface="+mn-ea"/>
              </a:rPr>
              <a:t>n</a:t>
            </a:r>
            <a:r>
              <a:rPr lang="en-US" altLang="zh-CN" sz="2400" baseline="-25000">
                <a:latin typeface="Times New Roman" panose="02020603050405020304" pitchFamily="18" charset="0"/>
                <a:ea typeface="黑体" panose="02010609060101010101" pitchFamily="49" charset="-122"/>
                <a:sym typeface="+mn-ea"/>
              </a:rPr>
              <a:t>-2</a:t>
            </a:r>
            <a:endParaRPr lang="en-US" altLang="zh-CN" sz="2400" baseline="-25000">
              <a:latin typeface="Times New Roman" panose="02020603050405020304" pitchFamily="18" charset="0"/>
              <a:ea typeface="黑体" panose="02010609060101010101" pitchFamily="49" charset="-122"/>
            </a:endParaRPr>
          </a:p>
          <a:p>
            <a:pPr>
              <a:lnSpc>
                <a:spcPct val="90000"/>
              </a:lnSpc>
              <a:buNone/>
            </a:pPr>
            <a:r>
              <a:rPr lang="en-US" altLang="zh-CN" sz="2400" i="1">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a:t>
            </a:r>
            <a:r>
              <a:rPr lang="en-US" altLang="zh-CN" sz="2400" i="1" baseline="30000">
                <a:latin typeface="Times New Roman" panose="02020603050405020304" pitchFamily="18" charset="0"/>
                <a:ea typeface="黑体" panose="02010609060101010101" pitchFamily="49" charset="-122"/>
                <a:sym typeface="+mn-ea"/>
              </a:rPr>
              <a:t>i</a:t>
            </a:r>
            <a:r>
              <a:rPr lang="en-US" altLang="zh-CN" sz="2400" baseline="30000">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err="1">
                <a:latin typeface="Times New Roman" panose="02020603050405020304" pitchFamily="18" charset="0"/>
                <a:ea typeface="黑体" panose="02010609060101010101" pitchFamily="49" charset="-122"/>
                <a:sym typeface="+mn-ea"/>
              </a:rPr>
              <a:t>n</a:t>
            </a:r>
            <a:r>
              <a:rPr lang="en-US" altLang="zh-CN" sz="2400" baseline="-25000" err="1">
                <a:latin typeface="Times New Roman" panose="02020603050405020304" pitchFamily="18" charset="0"/>
                <a:ea typeface="黑体" panose="02010609060101010101" pitchFamily="49" charset="-122"/>
                <a:sym typeface="+mn-ea"/>
              </a:rPr>
              <a:t>-</a:t>
            </a:r>
            <a:r>
              <a:rPr lang="en-US" altLang="zh-CN" sz="2400" i="1" baseline="-25000" err="1">
                <a:latin typeface="Times New Roman" panose="02020603050405020304" pitchFamily="18" charset="0"/>
                <a:ea typeface="黑体" panose="02010609060101010101" pitchFamily="49" charset="-122"/>
                <a:sym typeface="+mn-ea"/>
              </a:rPr>
              <a:t>i</a:t>
            </a:r>
            <a:r>
              <a:rPr lang="en-US" altLang="zh-CN" sz="2400" baseline="-25000" err="1">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n-i</a:t>
            </a:r>
            <a:r>
              <a:rPr lang="en-US" altLang="zh-CN" sz="2400" baseline="-25000">
                <a:latin typeface="Times New Roman" panose="02020603050405020304" pitchFamily="18" charset="0"/>
                <a:ea typeface="黑体" panose="02010609060101010101" pitchFamily="49" charset="-122"/>
                <a:sym typeface="+mn-ea"/>
              </a:rPr>
              <a:t>-2</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baseline="-25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i</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baseline="-25000">
                <a:latin typeface="Times New Roman" panose="02020603050405020304" pitchFamily="18" charset="0"/>
                <a:ea typeface="黑体" panose="02010609060101010101" pitchFamily="49" charset="-122"/>
                <a:sym typeface="+mn-ea"/>
              </a:rPr>
              <a:t>0</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i</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a:t>
            </a:r>
            <a:r>
              <a:rPr lang="en-US" altLang="zh-CN" sz="2400" baseline="-25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i</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n-i</a:t>
            </a:r>
            <a:r>
              <a:rPr lang="en-US" altLang="zh-CN" sz="2400" baseline="-25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n-i</a:t>
            </a:r>
            <a:endParaRPr lang="en-US" altLang="zh-CN" sz="2400" i="1" baseline="-25000">
              <a:latin typeface="Times New Roman" panose="02020603050405020304" pitchFamily="18" charset="0"/>
              <a:ea typeface="黑体" panose="02010609060101010101" pitchFamily="49" charset="-122"/>
            </a:endParaRPr>
          </a:p>
          <a:p>
            <a:pPr>
              <a:lnSpc>
                <a:spcPct val="90000"/>
              </a:lnSpc>
            </a:pPr>
            <a:r>
              <a:rPr lang="zh-CN" altLang="en-US" sz="2400" dirty="0">
                <a:latin typeface="黑体" panose="02010609060101010101" pitchFamily="49" charset="-122"/>
                <a:ea typeface="黑体" panose="02010609060101010101" pitchFamily="49" charset="-122"/>
                <a:sym typeface="+mn-ea"/>
              </a:rPr>
              <a:t>因而有</a:t>
            </a:r>
            <a:r>
              <a:rPr lang="en-US" altLang="zh-CN" sz="2400" dirty="0">
                <a:latin typeface="黑体" panose="02010609060101010101" pitchFamily="49" charset="-122"/>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xv</a:t>
            </a:r>
            <a:r>
              <a:rPr lang="en-US" altLang="zh-CN" sz="2400" baseline="30000">
                <a:latin typeface="Times New Roman" panose="02020603050405020304" pitchFamily="18" charset="0"/>
                <a:ea typeface="黑体" panose="02010609060101010101" pitchFamily="49" charset="-122"/>
                <a:sym typeface="+mn-ea"/>
              </a:rPr>
              <a:t>(0)</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mod (</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+1)  </a:t>
            </a:r>
            <a:endParaRPr lang="en-US" altLang="zh-CN" sz="2400">
              <a:latin typeface="Times New Roman" panose="02020603050405020304" pitchFamily="18" charset="0"/>
              <a:ea typeface="黑体" panose="02010609060101010101" pitchFamily="49" charset="-122"/>
            </a:endParaRPr>
          </a:p>
          <a:p>
            <a:pPr>
              <a:lnSpc>
                <a:spcPct val="90000"/>
              </a:lnSpc>
              <a:buNone/>
            </a:pPr>
            <a:r>
              <a:rPr lang="en-US" altLang="zh-CN" sz="2400" i="1">
                <a:latin typeface="Times New Roman" panose="02020603050405020304" pitchFamily="18" charset="0"/>
                <a:ea typeface="黑体" panose="02010609060101010101" pitchFamily="49" charset="-122"/>
                <a:sym typeface="+mn-ea"/>
              </a:rPr>
              <a:t>    	  v</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xv</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2</a:t>
            </a:r>
            <a:r>
              <a:rPr lang="en-US" altLang="zh-CN" sz="2400" i="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(0)</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mod (</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+1)</a:t>
            </a:r>
            <a:endParaRPr lang="en-US" altLang="zh-CN" sz="2400">
              <a:latin typeface="Times New Roman" panose="02020603050405020304" pitchFamily="18" charset="0"/>
              <a:ea typeface="黑体" panose="02010609060101010101" pitchFamily="49" charset="-122"/>
            </a:endParaRPr>
          </a:p>
          <a:p>
            <a:pPr>
              <a:lnSpc>
                <a:spcPct val="90000"/>
              </a:lnSpc>
              <a:buNone/>
            </a:pPr>
            <a:r>
              <a:rPr lang="en-US" altLang="zh-CN" sz="2400" i="1">
                <a:latin typeface="Times New Roman" panose="02020603050405020304" pitchFamily="18" charset="0"/>
                <a:ea typeface="黑体" panose="02010609060101010101" pitchFamily="49" charset="-122"/>
                <a:sym typeface="+mn-ea"/>
              </a:rPr>
              <a:t>    	  x</a:t>
            </a:r>
            <a:r>
              <a:rPr lang="en-US" altLang="zh-CN" sz="2400" i="1" baseline="30000">
                <a:latin typeface="Times New Roman" panose="02020603050405020304" pitchFamily="18" charset="0"/>
                <a:ea typeface="黑体" panose="02010609060101010101" pitchFamily="49" charset="-122"/>
                <a:sym typeface="+mn-ea"/>
              </a:rPr>
              <a:t>i</a:t>
            </a:r>
            <a:r>
              <a:rPr lang="en-US" altLang="zh-CN" sz="2400" i="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(0)</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a:t>
            </a:r>
            <a:r>
              <a:rPr lang="en-US" altLang="zh-CN" sz="2400" baseline="-25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n+i</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a:t>
            </a:r>
            <a:r>
              <a:rPr lang="en-US" altLang="zh-CN" sz="2400" baseline="-25000">
                <a:latin typeface="Times New Roman" panose="02020603050405020304" pitchFamily="18" charset="0"/>
                <a:ea typeface="黑体" panose="02010609060101010101" pitchFamily="49" charset="-122"/>
                <a:sym typeface="+mn-ea"/>
              </a:rPr>
              <a:t>-2</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n+i</a:t>
            </a:r>
            <a:r>
              <a:rPr lang="en-US" altLang="zh-CN" sz="2400" baseline="30000">
                <a:latin typeface="Times New Roman" panose="02020603050405020304" pitchFamily="18" charset="0"/>
                <a:ea typeface="黑体" panose="02010609060101010101" pitchFamily="49" charset="-122"/>
                <a:sym typeface="+mn-ea"/>
              </a:rPr>
              <a:t>-2 </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a:t>
            </a:r>
            <a:r>
              <a:rPr lang="en-US" altLang="zh-CN" sz="2400" baseline="-25000">
                <a:latin typeface="Times New Roman" panose="02020603050405020304" pitchFamily="18" charset="0"/>
                <a:ea typeface="黑体" panose="02010609060101010101" pitchFamily="49" charset="-122"/>
                <a:sym typeface="+mn-ea"/>
              </a:rPr>
              <a:t>-</a:t>
            </a:r>
            <a:r>
              <a:rPr lang="en-US" altLang="zh-CN" sz="2400" i="1" baseline="-25000">
                <a:latin typeface="Times New Roman" panose="02020603050405020304" pitchFamily="18" charset="0"/>
                <a:ea typeface="黑体" panose="02010609060101010101" pitchFamily="49" charset="-122"/>
                <a:sym typeface="+mn-ea"/>
              </a:rPr>
              <a:t>i</a:t>
            </a:r>
            <a:r>
              <a:rPr lang="en-US" altLang="zh-CN" sz="2400" baseline="-25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baseline="-25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i</a:t>
            </a:r>
            <a:r>
              <a:rPr lang="en-US" altLang="zh-CN" sz="2400" baseline="30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+v</a:t>
            </a:r>
            <a:r>
              <a:rPr lang="en-US" altLang="zh-CN" sz="2400" baseline="-25000">
                <a:latin typeface="Times New Roman" panose="02020603050405020304" pitchFamily="18" charset="0"/>
                <a:ea typeface="黑体" panose="02010609060101010101" pitchFamily="49" charset="-122"/>
                <a:sym typeface="+mn-ea"/>
              </a:rPr>
              <a:t>0</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i</a:t>
            </a:r>
            <a:r>
              <a:rPr lang="en-US" altLang="zh-CN" sz="2400" i="1">
                <a:latin typeface="Times New Roman" panose="02020603050405020304" pitchFamily="18" charset="0"/>
                <a:ea typeface="黑体" panose="02010609060101010101" pitchFamily="49" charset="-122"/>
                <a:sym typeface="+mn-ea"/>
              </a:rPr>
              <a:t>=</a:t>
            </a:r>
            <a:endParaRPr lang="en-US" altLang="zh-CN" sz="2400">
              <a:latin typeface="Times New Roman" panose="02020603050405020304" pitchFamily="18" charset="0"/>
              <a:ea typeface="黑体" panose="02010609060101010101" pitchFamily="49" charset="-122"/>
            </a:endParaRPr>
          </a:p>
          <a:p>
            <a:pPr>
              <a:lnSpc>
                <a:spcPct val="90000"/>
              </a:lnSpc>
              <a:buNone/>
            </a:pPr>
            <a:r>
              <a:rPr lang="en-US" altLang="zh-CN" sz="2400" i="1">
                <a:latin typeface="Times New Roman" panose="02020603050405020304" pitchFamily="18" charset="0"/>
                <a:ea typeface="黑体" panose="02010609060101010101" pitchFamily="49" charset="-122"/>
                <a:sym typeface="+mn-ea"/>
              </a:rPr>
              <a:t>    	  v</a:t>
            </a:r>
            <a:r>
              <a:rPr lang="en-US" altLang="zh-CN" sz="2400" i="1" baseline="-25000">
                <a:latin typeface="Times New Roman" panose="02020603050405020304" pitchFamily="18" charset="0"/>
                <a:ea typeface="黑体" panose="02010609060101010101" pitchFamily="49" charset="-122"/>
                <a:sym typeface="+mn-ea"/>
              </a:rPr>
              <a:t>n-i</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n-i</a:t>
            </a:r>
            <a:r>
              <a:rPr lang="en-US" altLang="zh-CN" sz="2400" baseline="-25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a:t>
            </a:r>
            <a:r>
              <a:rPr lang="en-US" altLang="zh-CN" sz="2400" baseline="-25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i</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baseline="-25000">
                <a:latin typeface="Times New Roman" panose="02020603050405020304" pitchFamily="18" charset="0"/>
                <a:ea typeface="黑体" panose="02010609060101010101" pitchFamily="49" charset="-122"/>
                <a:sym typeface="+mn-ea"/>
              </a:rPr>
              <a:t>0</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i</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baseline="-25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i</a:t>
            </a:r>
            <a:r>
              <a:rPr lang="en-US" altLang="zh-CN" sz="2400" baseline="30000">
                <a:latin typeface="Times New Roman" panose="02020603050405020304" pitchFamily="18" charset="0"/>
                <a:ea typeface="黑体" panose="02010609060101010101" pitchFamily="49" charset="-122"/>
                <a:sym typeface="+mn-ea"/>
              </a:rPr>
              <a:t>+1 </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n-i</a:t>
            </a:r>
            <a:r>
              <a:rPr lang="en-US" altLang="zh-CN" sz="2400" baseline="-25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endParaRPr lang="en-US" altLang="zh-CN" sz="2400">
              <a:latin typeface="Times New Roman" panose="02020603050405020304" pitchFamily="18" charset="0"/>
              <a:ea typeface="黑体" panose="02010609060101010101" pitchFamily="49" charset="-122"/>
            </a:endParaRPr>
          </a:p>
          <a:p>
            <a:pPr>
              <a:lnSpc>
                <a:spcPct val="90000"/>
              </a:lnSpc>
              <a:buNone/>
            </a:pPr>
            <a:r>
              <a:rPr lang="en-US" altLang="zh-CN" sz="2400" i="1">
                <a:latin typeface="Times New Roman" panose="02020603050405020304" pitchFamily="18" charset="0"/>
                <a:ea typeface="黑体" panose="02010609060101010101" pitchFamily="49" charset="-122"/>
                <a:sym typeface="+mn-ea"/>
              </a:rPr>
              <a:t>    	  </a:t>
            </a:r>
            <a:r>
              <a:rPr lang="en-US" altLang="zh-CN" sz="2400" i="1" err="1">
                <a:latin typeface="Times New Roman" panose="02020603050405020304" pitchFamily="18" charset="0"/>
                <a:ea typeface="黑体" panose="02010609060101010101" pitchFamily="49" charset="-122"/>
                <a:sym typeface="+mn-ea"/>
              </a:rPr>
              <a:t>v</a:t>
            </a:r>
            <a:r>
              <a:rPr lang="en-US" altLang="zh-CN" sz="2400" i="1" baseline="-25000" err="1">
                <a:latin typeface="Times New Roman" panose="02020603050405020304" pitchFamily="18" charset="0"/>
                <a:ea typeface="黑体" panose="02010609060101010101" pitchFamily="49" charset="-122"/>
                <a:sym typeface="+mn-ea"/>
              </a:rPr>
              <a:t>n-i</a:t>
            </a:r>
            <a:r>
              <a:rPr lang="en-US" altLang="zh-CN" sz="2400" baseline="30000">
                <a:latin typeface="Times New Roman" panose="02020603050405020304" pitchFamily="18" charset="0"/>
                <a:ea typeface="黑体" panose="02010609060101010101" pitchFamily="49" charset="-122"/>
                <a:sym typeface="+mn-ea"/>
              </a:rPr>
              <a:t> </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n-i</a:t>
            </a:r>
            <a:r>
              <a:rPr lang="en-US" altLang="zh-CN" sz="2400" baseline="-25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a:t>
            </a:r>
            <a:r>
              <a:rPr lang="en-US" altLang="zh-CN" sz="2400" baseline="-25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i</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+1) 			 	       =</a:t>
            </a:r>
            <a:r>
              <a:rPr lang="en-US" altLang="zh-CN" sz="2400" i="1">
                <a:latin typeface="Times New Roman" panose="02020603050405020304" pitchFamily="18" charset="0"/>
                <a:ea typeface="黑体" panose="02010609060101010101" pitchFamily="49" charset="-122"/>
                <a:sym typeface="+mn-ea"/>
              </a:rPr>
              <a:t>q</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a:t>
            </a:r>
            <a:r>
              <a:rPr lang="en-US" altLang="zh-CN" sz="2400" i="1" baseline="30000">
                <a:latin typeface="Times New Roman" panose="02020603050405020304" pitchFamily="18" charset="0"/>
                <a:ea typeface="黑体" panose="02010609060101010101" pitchFamily="49" charset="-122"/>
                <a:sym typeface="+mn-ea"/>
              </a:rPr>
              <a:t>i</a:t>
            </a:r>
            <a:r>
              <a:rPr lang="en-US" altLang="zh-CN" sz="2400" baseline="30000">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endParaRPr lang="en-US" altLang="zh-CN" sz="2400">
              <a:latin typeface="Times New Roman" panose="02020603050405020304" pitchFamily="18" charset="0"/>
              <a:ea typeface="黑体" panose="02010609060101010101" pitchFamily="49" charset="-122"/>
              <a:sym typeface="+mn-ea"/>
            </a:endParaRPr>
          </a:p>
          <a:p>
            <a:pPr>
              <a:lnSpc>
                <a:spcPct val="90000"/>
              </a:lnSpc>
              <a:buNone/>
            </a:pPr>
            <a:r>
              <a:rPr lang="zh-CN" altLang="en-US" sz="2400" dirty="0">
                <a:latin typeface="黑体" panose="02010609060101010101" pitchFamily="49" charset="-122"/>
                <a:ea typeface="黑体" panose="02010609060101010101" pitchFamily="49" charset="-122"/>
                <a:sym typeface="+mn-ea"/>
              </a:rPr>
              <a:t>其中</a:t>
            </a:r>
            <a:r>
              <a:rPr lang="en-US" altLang="zh-CN" sz="2400" i="1" err="1">
                <a:latin typeface="Times New Roman" panose="02020603050405020304" pitchFamily="18" charset="0"/>
                <a:ea typeface="黑体" panose="02010609060101010101" pitchFamily="49" charset="-122"/>
                <a:sym typeface="+mn-ea"/>
              </a:rPr>
              <a:t>q</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err="1">
                <a:latin typeface="Times New Roman" panose="02020603050405020304" pitchFamily="18" charset="0"/>
                <a:ea typeface="黑体" panose="02010609060101010101" pitchFamily="49" charset="-122"/>
                <a:sym typeface="+mn-ea"/>
              </a:rPr>
              <a:t>v</a:t>
            </a:r>
            <a:r>
              <a:rPr lang="en-US" altLang="zh-CN" sz="2400" i="1" baseline="-25000" err="1">
                <a:latin typeface="Times New Roman" panose="02020603050405020304" pitchFamily="18" charset="0"/>
                <a:ea typeface="黑体" panose="02010609060101010101" pitchFamily="49" charset="-122"/>
                <a:sym typeface="+mn-ea"/>
              </a:rPr>
              <a:t>n-i</a:t>
            </a:r>
            <a:r>
              <a:rPr lang="en-US" altLang="zh-CN" sz="2400" baseline="30000">
                <a:latin typeface="Times New Roman" panose="02020603050405020304" pitchFamily="18" charset="0"/>
                <a:ea typeface="黑体" panose="02010609060101010101" pitchFamily="49" charset="-122"/>
                <a:sym typeface="+mn-ea"/>
              </a:rPr>
              <a:t> </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n-i</a:t>
            </a:r>
            <a:r>
              <a:rPr lang="en-US" altLang="zh-CN" sz="2400" baseline="-25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a:t>
            </a:r>
            <a:r>
              <a:rPr lang="en-US" altLang="zh-CN" sz="2400" baseline="-25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i</a:t>
            </a:r>
            <a:r>
              <a:rPr lang="en-US" altLang="zh-CN" sz="2400" baseline="30000">
                <a:latin typeface="Times New Roman" panose="02020603050405020304" pitchFamily="18" charset="0"/>
                <a:ea typeface="黑体" panose="02010609060101010101" pitchFamily="49" charset="-122"/>
                <a:sym typeface="+mn-ea"/>
              </a:rPr>
              <a:t>-1</a:t>
            </a:r>
            <a:endParaRPr sz="2400" dirty="0">
              <a:uFillTx/>
              <a:latin typeface="Times New Roman" panose="02020603050405020304" pitchFamily="18" charset="0"/>
              <a:ea typeface="黑体" panose="02010609060101010101" pitchFamily="49" charset="-122"/>
              <a:sym typeface="+mn-ea"/>
            </a:endParaRPr>
          </a:p>
        </p:txBody>
      </p:sp>
      <p:sp>
        <p:nvSpPr>
          <p:cNvPr id="9" name="矩形 8"/>
          <p:cNvSpPr/>
          <p:nvPr/>
        </p:nvSpPr>
        <p:spPr>
          <a:xfrm>
            <a:off x="1473200" y="932815"/>
            <a:ext cx="6450965" cy="81343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p>
        </p:txBody>
      </p:sp>
      <p:sp>
        <p:nvSpPr>
          <p:cNvPr id="8" name="文本框 7"/>
          <p:cNvSpPr txBox="1"/>
          <p:nvPr/>
        </p:nvSpPr>
        <p:spPr>
          <a:xfrm>
            <a:off x="1730375" y="1052830"/>
            <a:ext cx="6193155" cy="534035"/>
          </a:xfrm>
          <a:prstGeom prst="rect">
            <a:avLst/>
          </a:prstGeom>
          <a:noFill/>
        </p:spPr>
        <p:txBody>
          <a:bodyPr wrap="square" rtlCol="0" anchor="t">
            <a:spAutoFit/>
          </a:bodyPr>
          <a:p>
            <a:pPr algn="just">
              <a:lnSpc>
                <a:spcPct val="120000"/>
              </a:lnSpc>
              <a:spcBef>
                <a:spcPts val="0"/>
              </a:spcBef>
              <a:buClr>
                <a:schemeClr val="hlink"/>
              </a:buClr>
              <a:buSzPct val="65000"/>
            </a:pPr>
            <a:r>
              <a:rPr lang="zh-CN" altLang="en-US" sz="2400" b="1" dirty="0">
                <a:latin typeface="黑体" panose="02010609060101010101" pitchFamily="49" charset="-122"/>
                <a:ea typeface="黑体" panose="02010609060101010101" pitchFamily="49" charset="-122"/>
                <a:sym typeface="+mn-ea"/>
              </a:rPr>
              <a:t>码字多项式</a:t>
            </a:r>
            <a:r>
              <a:rPr lang="en-US" altLang="zh-CN" sz="2400" b="1" i="1" err="1">
                <a:latin typeface="Times New Roman" panose="02020603050405020304" pitchFamily="18" charset="0"/>
                <a:ea typeface="黑体" panose="02010609060101010101" pitchFamily="49" charset="-122"/>
                <a:sym typeface="+mn-ea"/>
              </a:rPr>
              <a:t>v</a:t>
            </a:r>
            <a:r>
              <a:rPr lang="en-US" altLang="zh-CN" sz="2400" b="1" baseline="30000" err="1">
                <a:latin typeface="Times New Roman" panose="02020603050405020304" pitchFamily="18" charset="0"/>
                <a:ea typeface="黑体" panose="02010609060101010101" pitchFamily="49" charset="-122"/>
                <a:sym typeface="+mn-ea"/>
              </a:rPr>
              <a:t>(</a:t>
            </a:r>
            <a:r>
              <a:rPr lang="en-US" altLang="zh-CN" sz="2400" b="1" i="1" baseline="30000" err="1">
                <a:latin typeface="Times New Roman" panose="02020603050405020304" pitchFamily="18" charset="0"/>
                <a:ea typeface="黑体" panose="02010609060101010101" pitchFamily="49" charset="-122"/>
                <a:sym typeface="+mn-ea"/>
              </a:rPr>
              <a:t>i</a:t>
            </a:r>
            <a:r>
              <a:rPr lang="en-US" altLang="zh-CN" sz="2400" b="1" baseline="30000" err="1">
                <a:latin typeface="Times New Roman" panose="02020603050405020304" pitchFamily="18" charset="0"/>
                <a:ea typeface="黑体" panose="02010609060101010101" pitchFamily="49" charset="-122"/>
                <a:sym typeface="+mn-ea"/>
              </a:rPr>
              <a:t>)</a:t>
            </a:r>
            <a:r>
              <a:rPr lang="en-US" altLang="zh-CN" sz="2400" b="1" err="1">
                <a:latin typeface="Times New Roman" panose="02020603050405020304" pitchFamily="18" charset="0"/>
                <a:ea typeface="黑体" panose="02010609060101010101" pitchFamily="49" charset="-122"/>
                <a:sym typeface="+mn-ea"/>
              </a:rPr>
              <a:t>(</a:t>
            </a:r>
            <a:r>
              <a:rPr lang="en-US" altLang="zh-CN" sz="2400" b="1" i="1" err="1">
                <a:latin typeface="Times New Roman" panose="02020603050405020304" pitchFamily="18" charset="0"/>
                <a:ea typeface="黑体" panose="02010609060101010101" pitchFamily="49" charset="-122"/>
                <a:sym typeface="+mn-ea"/>
              </a:rPr>
              <a:t>x</a:t>
            </a:r>
            <a:r>
              <a:rPr lang="en-US" altLang="zh-CN" sz="2400" b="1">
                <a:latin typeface="Times New Roman" panose="02020603050405020304" pitchFamily="18" charset="0"/>
                <a:ea typeface="黑体" panose="02010609060101010101" pitchFamily="49" charset="-122"/>
                <a:sym typeface="+mn-ea"/>
              </a:rPr>
              <a:t>)</a:t>
            </a:r>
            <a:r>
              <a:rPr lang="zh-CN" altLang="en-US" sz="2400" b="1" dirty="0">
                <a:latin typeface="Times New Roman" panose="02020603050405020304" pitchFamily="18" charset="0"/>
                <a:ea typeface="黑体" panose="02010609060101010101" pitchFamily="49" charset="-122"/>
                <a:sym typeface="+mn-ea"/>
              </a:rPr>
              <a:t>就是</a:t>
            </a:r>
            <a:r>
              <a:rPr lang="en-US" altLang="zh-CN" sz="2400" b="1" i="1">
                <a:latin typeface="Times New Roman" panose="02020603050405020304" pitchFamily="18" charset="0"/>
                <a:ea typeface="黑体" panose="02010609060101010101" pitchFamily="49" charset="-122"/>
                <a:sym typeface="+mn-ea"/>
              </a:rPr>
              <a:t>x</a:t>
            </a:r>
            <a:r>
              <a:rPr lang="en-US" altLang="zh-CN" sz="2400" b="1" i="1" baseline="30000">
                <a:latin typeface="Times New Roman" panose="02020603050405020304" pitchFamily="18" charset="0"/>
                <a:ea typeface="黑体" panose="02010609060101010101" pitchFamily="49" charset="-122"/>
                <a:sym typeface="+mn-ea"/>
              </a:rPr>
              <a:t>i</a:t>
            </a:r>
            <a:r>
              <a:rPr lang="en-US" altLang="zh-CN" sz="2400" b="1" i="1">
                <a:latin typeface="Times New Roman" panose="02020603050405020304" pitchFamily="18" charset="0"/>
                <a:ea typeface="黑体" panose="02010609060101010101" pitchFamily="49" charset="-122"/>
                <a:sym typeface="+mn-ea"/>
              </a:rPr>
              <a:t>v</a:t>
            </a:r>
            <a:r>
              <a:rPr lang="en-US" altLang="zh-CN" sz="2400" b="1" baseline="30000">
                <a:latin typeface="Times New Roman" panose="02020603050405020304" pitchFamily="18" charset="0"/>
                <a:ea typeface="黑体" panose="02010609060101010101" pitchFamily="49" charset="-122"/>
                <a:sym typeface="+mn-ea"/>
              </a:rPr>
              <a:t>(0)</a:t>
            </a:r>
            <a:r>
              <a:rPr lang="en-US" altLang="zh-CN" sz="2400" b="1">
                <a:latin typeface="Times New Roman" panose="02020603050405020304" pitchFamily="18" charset="0"/>
                <a:ea typeface="黑体" panose="02010609060101010101" pitchFamily="49" charset="-122"/>
                <a:sym typeface="+mn-ea"/>
              </a:rPr>
              <a:t>(</a:t>
            </a:r>
            <a:r>
              <a:rPr lang="en-US" altLang="zh-CN" sz="2400" b="1" i="1">
                <a:latin typeface="Times New Roman" panose="02020603050405020304" pitchFamily="18" charset="0"/>
                <a:ea typeface="黑体" panose="02010609060101010101" pitchFamily="49" charset="-122"/>
                <a:sym typeface="+mn-ea"/>
              </a:rPr>
              <a:t>x</a:t>
            </a:r>
            <a:r>
              <a:rPr lang="en-US" altLang="zh-CN" sz="2400" b="1">
                <a:latin typeface="Times New Roman" panose="02020603050405020304" pitchFamily="18" charset="0"/>
                <a:ea typeface="黑体" panose="02010609060101010101" pitchFamily="49" charset="-122"/>
                <a:sym typeface="+mn-ea"/>
              </a:rPr>
              <a:t>)/(</a:t>
            </a:r>
            <a:r>
              <a:rPr lang="en-US" altLang="zh-CN" sz="2400" b="1" i="1">
                <a:latin typeface="Times New Roman" panose="02020603050405020304" pitchFamily="18" charset="0"/>
                <a:ea typeface="黑体" panose="02010609060101010101" pitchFamily="49" charset="-122"/>
                <a:sym typeface="+mn-ea"/>
              </a:rPr>
              <a:t>x</a:t>
            </a:r>
            <a:r>
              <a:rPr lang="en-US" altLang="zh-CN" sz="2400" b="1" i="1" baseline="30000">
                <a:latin typeface="Times New Roman" panose="02020603050405020304" pitchFamily="18" charset="0"/>
                <a:ea typeface="黑体" panose="02010609060101010101" pitchFamily="49" charset="-122"/>
                <a:sym typeface="+mn-ea"/>
              </a:rPr>
              <a:t>n</a:t>
            </a:r>
            <a:r>
              <a:rPr lang="en-US" altLang="zh-CN" sz="2400" b="1">
                <a:latin typeface="Times New Roman" panose="02020603050405020304" pitchFamily="18" charset="0"/>
                <a:ea typeface="黑体" panose="02010609060101010101" pitchFamily="49" charset="-122"/>
                <a:sym typeface="+mn-ea"/>
              </a:rPr>
              <a:t>+1)</a:t>
            </a:r>
            <a:r>
              <a:rPr lang="zh-CN" altLang="en-US" sz="2400" b="1" dirty="0">
                <a:latin typeface="Times New Roman" panose="02020603050405020304" pitchFamily="18" charset="0"/>
                <a:ea typeface="黑体" panose="02010609060101010101" pitchFamily="49" charset="-122"/>
                <a:sym typeface="+mn-ea"/>
              </a:rPr>
              <a:t>的余式。</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循环码</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5122" name="文本占位符 120834"/>
          <p:cNvSpPr>
            <a:spLocks noGrp="1" noRot="1"/>
          </p:cNvSpPr>
          <p:nvPr>
            <p:ph idx="1"/>
          </p:nvPr>
        </p:nvSpPr>
        <p:spPr>
          <a:xfrm>
            <a:off x="477520" y="5300345"/>
            <a:ext cx="8271510" cy="869315"/>
          </a:xfrm>
        </p:spPr>
        <p:txBody>
          <a:bodyPr anchor="t" anchorCtr="0"/>
          <a:p>
            <a:pPr marL="0" indent="508000" latinLnBrk="0">
              <a:lnSpc>
                <a:spcPct val="120000"/>
              </a:lnSpc>
              <a:spcBef>
                <a:spcPts val="0"/>
              </a:spcBef>
              <a:spcAft>
                <a:spcPts val="0"/>
              </a:spcAft>
              <a:buNone/>
              <a:extLst>
                <a:ext uri="{35155182-B16C-46BC-9424-99874614C6A1}">
                  <wpsdc:indentchars xmlns:wpsdc="http://www.wps.cn/officeDocument/2017/drawingmlCustomData" val="200" checksum="282533468"/>
                </a:ext>
              </a:extLst>
            </a:pPr>
            <a:r>
              <a:rPr lang="zh-CN" altLang="en-US" sz="2000" b="1">
                <a:latin typeface="楷体" panose="02010609060101010101" charset="-122"/>
                <a:ea typeface="楷体" panose="02010609060101010101" charset="-122"/>
                <a:cs typeface="Times New Roman" panose="02020603050405020304" pitchFamily="18" charset="0"/>
                <a:sym typeface="+mn-ea"/>
              </a:rPr>
              <a:t>一个数学理论在被搞得如此清楚以至于你能给马路上第一个遇到的人解释之前，不能算是完备的</a:t>
            </a:r>
            <a:r>
              <a:rPr lang="zh-CN" altLang="en-US" sz="2000" b="1">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000">
                <a:latin typeface="Times New Roman" panose="02020603050405020304" pitchFamily="18" charset="0"/>
                <a:ea typeface="黑体" panose="02010609060101010101" pitchFamily="49" charset="-122"/>
                <a:cs typeface="Times New Roman" panose="02020603050405020304" pitchFamily="18" charset="0"/>
                <a:sym typeface="+mn-ea"/>
              </a:rPr>
              <a:t>————David Hilbert (1862—1943)</a:t>
            </a:r>
            <a:endParaRPr lang="en-US" altLang="zh-CN" sz="2000">
              <a:latin typeface="Times New Roman" panose="02020603050405020304" pitchFamily="18" charset="0"/>
              <a:ea typeface="黑体" panose="02010609060101010101" pitchFamily="49" charset="-122"/>
              <a:cs typeface="Times New Roman" panose="02020603050405020304" pitchFamily="18" charset="0"/>
              <a:sym typeface="+mn-ea"/>
            </a:endParaRPr>
          </a:p>
        </p:txBody>
      </p:sp>
      <p:sp>
        <p:nvSpPr>
          <p:cNvPr id="5" name="文本框 4"/>
          <p:cNvSpPr txBox="1"/>
          <p:nvPr/>
        </p:nvSpPr>
        <p:spPr>
          <a:xfrm>
            <a:off x="377825" y="975360"/>
            <a:ext cx="8426450" cy="3769360"/>
          </a:xfrm>
          <a:prstGeom prst="rect">
            <a:avLst/>
          </a:prstGeom>
          <a:noFill/>
        </p:spPr>
        <p:txBody>
          <a:bodyPr wrap="square" rtlCol="0" anchor="t">
            <a:spAutoFit/>
          </a:bodyPr>
          <a:p>
            <a:pPr algn="just">
              <a:lnSpc>
                <a:spcPct val="130000"/>
              </a:lnSpc>
            </a:pPr>
            <a:r>
              <a:rPr lang="en-US" sz="2400">
                <a:latin typeface="Times New Roman" panose="02020603050405020304" pitchFamily="18" charset="0"/>
                <a:cs typeface="Times New Roman" panose="02020603050405020304" pitchFamily="18" charset="0"/>
                <a:sym typeface="+mn-ea"/>
              </a:rPr>
              <a:t>1949</a:t>
            </a:r>
            <a:r>
              <a:rPr lang="zh-CN" altLang="en-US" sz="2400">
                <a:latin typeface="Times New Roman" panose="02020603050405020304" pitchFamily="18" charset="0"/>
                <a:cs typeface="Times New Roman" panose="02020603050405020304" pitchFamily="18" charset="0"/>
                <a:sym typeface="+mn-ea"/>
              </a:rPr>
              <a:t>年，二元和三元</a:t>
            </a:r>
            <a:r>
              <a:rPr lang="en-US" altLang="zh-CN" sz="2400">
                <a:latin typeface="Times New Roman" panose="02020603050405020304" pitchFamily="18" charset="0"/>
                <a:cs typeface="Times New Roman" panose="02020603050405020304" pitchFamily="18" charset="0"/>
                <a:sym typeface="+mn-ea"/>
              </a:rPr>
              <a:t>Golay</a:t>
            </a:r>
            <a:r>
              <a:rPr lang="zh-CN" altLang="en-US" sz="2400">
                <a:latin typeface="Times New Roman" panose="02020603050405020304" pitchFamily="18" charset="0"/>
                <a:cs typeface="Times New Roman" panose="02020603050405020304" pitchFamily="18" charset="0"/>
                <a:sym typeface="+mn-ea"/>
              </a:rPr>
              <a:t>码</a:t>
            </a:r>
            <a:endParaRPr lang="en-US" sz="2400">
              <a:latin typeface="Times New Roman" panose="02020603050405020304" pitchFamily="18" charset="0"/>
              <a:cs typeface="Times New Roman" panose="02020603050405020304" pitchFamily="18" charset="0"/>
              <a:sym typeface="+mn-ea"/>
            </a:endParaRPr>
          </a:p>
          <a:p>
            <a:pPr algn="just">
              <a:lnSpc>
                <a:spcPct val="130000"/>
              </a:lnSpc>
            </a:pPr>
            <a:r>
              <a:rPr lang="en-US" sz="2400">
                <a:latin typeface="Times New Roman" panose="02020603050405020304" pitchFamily="18" charset="0"/>
                <a:cs typeface="Times New Roman" panose="02020603050405020304" pitchFamily="18" charset="0"/>
                <a:sym typeface="+mn-ea"/>
              </a:rPr>
              <a:t>1957</a:t>
            </a:r>
            <a:r>
              <a:rPr lang="zh-CN" altLang="en-US" sz="2400">
                <a:latin typeface="Times New Roman" panose="02020603050405020304" pitchFamily="18" charset="0"/>
                <a:cs typeface="Times New Roman" panose="02020603050405020304" pitchFamily="18" charset="0"/>
                <a:sym typeface="+mn-ea"/>
              </a:rPr>
              <a:t>年，</a:t>
            </a:r>
            <a:r>
              <a:rPr lang="en-US" altLang="zh-CN" sz="2400">
                <a:latin typeface="Times New Roman" panose="02020603050405020304" pitchFamily="18" charset="0"/>
                <a:cs typeface="Times New Roman" panose="02020603050405020304" pitchFamily="18" charset="0"/>
                <a:sym typeface="+mn-ea"/>
              </a:rPr>
              <a:t>Prange</a:t>
            </a:r>
            <a:r>
              <a:rPr lang="zh-CN" altLang="en-US" sz="2400">
                <a:latin typeface="Times New Roman" panose="02020603050405020304" pitchFamily="18" charset="0"/>
                <a:cs typeface="Times New Roman" panose="02020603050405020304" pitchFamily="18" charset="0"/>
                <a:sym typeface="+mn-ea"/>
              </a:rPr>
              <a:t>提出循环码的概念</a:t>
            </a:r>
            <a:endParaRPr lang="zh-CN" altLang="en-US" sz="2400">
              <a:latin typeface="Times New Roman" panose="02020603050405020304" pitchFamily="18" charset="0"/>
              <a:cs typeface="Times New Roman" panose="02020603050405020304" pitchFamily="18" charset="0"/>
              <a:sym typeface="+mn-ea"/>
            </a:endParaRPr>
          </a:p>
          <a:p>
            <a:pPr algn="just">
              <a:lnSpc>
                <a:spcPct val="130000"/>
              </a:lnSpc>
            </a:pPr>
            <a:r>
              <a:rPr lang="zh-CN" altLang="en-US" sz="2400">
                <a:latin typeface="Times New Roman" panose="02020603050405020304" pitchFamily="18" charset="0"/>
                <a:cs typeface="Times New Roman" panose="02020603050405020304" pitchFamily="18" charset="0"/>
                <a:sym typeface="+mn-ea"/>
              </a:rPr>
              <a:t>之后，</a:t>
            </a:r>
            <a:r>
              <a:rPr lang="en-US" altLang="zh-CN" sz="2400">
                <a:latin typeface="Times New Roman" panose="02020603050405020304" pitchFamily="18" charset="0"/>
                <a:cs typeface="Times New Roman" panose="02020603050405020304" pitchFamily="18" charset="0"/>
                <a:sym typeface="+mn-ea"/>
              </a:rPr>
              <a:t>Peterson</a:t>
            </a:r>
            <a:r>
              <a:rPr lang="zh-CN" altLang="en-US" sz="2400">
                <a:latin typeface="Times New Roman" panose="02020603050405020304" pitchFamily="18" charset="0"/>
                <a:cs typeface="Times New Roman" panose="02020603050405020304" pitchFamily="18" charset="0"/>
                <a:sym typeface="+mn-ea"/>
              </a:rPr>
              <a:t>和</a:t>
            </a:r>
            <a:r>
              <a:rPr lang="en-US" altLang="zh-CN" sz="2400">
                <a:latin typeface="Times New Roman" panose="02020603050405020304" pitchFamily="18" charset="0"/>
                <a:cs typeface="Times New Roman" panose="02020603050405020304" pitchFamily="18" charset="0"/>
                <a:sym typeface="+mn-ea"/>
              </a:rPr>
              <a:t>Kasami</a:t>
            </a:r>
            <a:r>
              <a:rPr lang="zh-CN" altLang="en-US" sz="2400">
                <a:latin typeface="Times New Roman" panose="02020603050405020304" pitchFamily="18" charset="0"/>
                <a:cs typeface="Times New Roman" panose="02020603050405020304" pitchFamily="18" charset="0"/>
                <a:sym typeface="+mn-ea"/>
              </a:rPr>
              <a:t>进一步开展了</a:t>
            </a:r>
            <a:r>
              <a:rPr lang="zh-CN" altLang="en-US" sz="2400">
                <a:latin typeface="Times New Roman" panose="02020603050405020304" pitchFamily="18" charset="0"/>
                <a:cs typeface="Times New Roman" panose="02020603050405020304" pitchFamily="18" charset="0"/>
                <a:sym typeface="+mn-ea"/>
              </a:rPr>
              <a:t>循环码的研究工作</a:t>
            </a:r>
            <a:endParaRPr lang="zh-CN" altLang="en-US" sz="2400">
              <a:latin typeface="Times New Roman" panose="02020603050405020304" pitchFamily="18" charset="0"/>
              <a:cs typeface="Times New Roman" panose="02020603050405020304" pitchFamily="18" charset="0"/>
              <a:sym typeface="+mn-ea"/>
            </a:endParaRPr>
          </a:p>
          <a:p>
            <a:pPr algn="just">
              <a:lnSpc>
                <a:spcPct val="130000"/>
              </a:lnSpc>
            </a:pPr>
            <a:r>
              <a:rPr lang="en-US" altLang="zh-CN" sz="2400">
                <a:latin typeface="Times New Roman" panose="02020603050405020304" pitchFamily="18" charset="0"/>
                <a:cs typeface="Times New Roman" panose="02020603050405020304" pitchFamily="18" charset="0"/>
                <a:sym typeface="+mn-ea"/>
              </a:rPr>
              <a:t>1960s, Bose</a:t>
            </a:r>
            <a:r>
              <a:rPr lang="zh-CN" altLang="en-US" sz="2400">
                <a:latin typeface="Times New Roman" panose="02020603050405020304" pitchFamily="18" charset="0"/>
                <a:cs typeface="Times New Roman" panose="02020603050405020304" pitchFamily="18" charset="0"/>
                <a:sym typeface="+mn-ea"/>
              </a:rPr>
              <a:t>和</a:t>
            </a:r>
            <a:r>
              <a:rPr lang="en-US" altLang="zh-CN" sz="2400">
                <a:latin typeface="Times New Roman" panose="02020603050405020304" pitchFamily="18" charset="0"/>
                <a:cs typeface="Times New Roman" panose="02020603050405020304" pitchFamily="18" charset="0"/>
                <a:sym typeface="+mn-ea"/>
              </a:rPr>
              <a:t>Raychaudhuri</a:t>
            </a:r>
            <a:r>
              <a:rPr lang="zh-CN" altLang="en-US" sz="2400">
                <a:latin typeface="Times New Roman" panose="02020603050405020304" pitchFamily="18" charset="0"/>
                <a:cs typeface="Times New Roman" panose="02020603050405020304" pitchFamily="18" charset="0"/>
                <a:sym typeface="+mn-ea"/>
              </a:rPr>
              <a:t>进行了循环码最小距离方面的开创工作</a:t>
            </a:r>
            <a:endParaRPr lang="zh-CN" altLang="en-US" sz="2400">
              <a:latin typeface="Times New Roman" panose="02020603050405020304" pitchFamily="18" charset="0"/>
              <a:cs typeface="Times New Roman" panose="02020603050405020304" pitchFamily="18" charset="0"/>
              <a:sym typeface="+mn-ea"/>
            </a:endParaRPr>
          </a:p>
          <a:p>
            <a:pPr algn="just">
              <a:lnSpc>
                <a:spcPct val="130000"/>
              </a:lnSpc>
            </a:pPr>
            <a:r>
              <a:rPr lang="en-US" altLang="zh-CN" sz="2400">
                <a:latin typeface="Times New Roman" panose="02020603050405020304" pitchFamily="18" charset="0"/>
                <a:cs typeface="Times New Roman" panose="02020603050405020304" pitchFamily="18" charset="0"/>
                <a:sym typeface="+mn-ea"/>
              </a:rPr>
              <a:t>1959</a:t>
            </a:r>
            <a:r>
              <a:rPr lang="zh-CN" altLang="en-US" sz="2400">
                <a:latin typeface="Times New Roman" panose="02020603050405020304" pitchFamily="18" charset="0"/>
                <a:cs typeface="Times New Roman" panose="02020603050405020304" pitchFamily="18" charset="0"/>
                <a:sym typeface="+mn-ea"/>
              </a:rPr>
              <a:t>年</a:t>
            </a:r>
            <a:r>
              <a:rPr lang="en-US" altLang="zh-CN" sz="2400">
                <a:latin typeface="Times New Roman" panose="02020603050405020304" pitchFamily="18" charset="0"/>
                <a:cs typeface="Times New Roman" panose="02020603050405020304" pitchFamily="18" charset="0"/>
                <a:sym typeface="+mn-ea"/>
              </a:rPr>
              <a:t>, Abramson</a:t>
            </a:r>
            <a:r>
              <a:rPr lang="zh-CN" altLang="en-US" sz="2400">
                <a:latin typeface="Times New Roman" panose="02020603050405020304" pitchFamily="18" charset="0"/>
                <a:cs typeface="Times New Roman" panose="02020603050405020304" pitchFamily="18" charset="0"/>
                <a:sym typeface="+mn-ea"/>
              </a:rPr>
              <a:t>进行了突发错误纠错方面的研究工作</a:t>
            </a:r>
            <a:r>
              <a:rPr lang="en-US" altLang="zh-CN" sz="2400">
                <a:latin typeface="Times New Roman" panose="02020603050405020304" pitchFamily="18" charset="0"/>
                <a:cs typeface="Times New Roman" panose="02020603050405020304" pitchFamily="18" charset="0"/>
                <a:sym typeface="+mn-ea"/>
              </a:rPr>
              <a:t>, Fire</a:t>
            </a:r>
            <a:r>
              <a:rPr lang="zh-CN" altLang="en-US" sz="2400">
                <a:latin typeface="Times New Roman" panose="02020603050405020304" pitchFamily="18" charset="0"/>
                <a:cs typeface="Times New Roman" panose="02020603050405020304" pitchFamily="18" charset="0"/>
                <a:sym typeface="+mn-ea"/>
              </a:rPr>
              <a:t>码</a:t>
            </a:r>
            <a:endParaRPr lang="zh-CN" altLang="en-US" sz="2400">
              <a:latin typeface="Times New Roman" panose="02020603050405020304" pitchFamily="18" charset="0"/>
              <a:cs typeface="Times New Roman" panose="02020603050405020304" pitchFamily="18" charset="0"/>
              <a:sym typeface="+mn-ea"/>
            </a:endParaRPr>
          </a:p>
          <a:p>
            <a:pPr algn="just">
              <a:lnSpc>
                <a:spcPct val="130000"/>
              </a:lnSpc>
            </a:pPr>
            <a:endParaRPr lang="zh-CN" altLang="en-US" sz="2000">
              <a:latin typeface="Times New Roman" panose="02020603050405020304" pitchFamily="18" charset="0"/>
              <a:cs typeface="Times New Roman" panose="02020603050405020304" pitchFamily="18" charset="0"/>
              <a:sym typeface="+mn-ea"/>
            </a:endParaRPr>
          </a:p>
          <a:p>
            <a:pPr algn="just">
              <a:lnSpc>
                <a:spcPct val="130000"/>
              </a:lnSpc>
            </a:pPr>
            <a:endParaRPr lang="en-US" altLang="zh-CN" sz="20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对偶码的生成</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矩阵</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0" name="矩形 9"/>
          <p:cNvSpPr/>
          <p:nvPr/>
        </p:nvSpPr>
        <p:spPr>
          <a:xfrm>
            <a:off x="425450" y="1039495"/>
            <a:ext cx="8242300" cy="12496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p>
        </p:txBody>
      </p:sp>
      <p:sp>
        <p:nvSpPr>
          <p:cNvPr id="7" name="文本框 6"/>
          <p:cNvSpPr txBox="1"/>
          <p:nvPr/>
        </p:nvSpPr>
        <p:spPr>
          <a:xfrm>
            <a:off x="532765" y="1092200"/>
            <a:ext cx="8076565" cy="1050290"/>
          </a:xfrm>
          <a:prstGeom prst="rect">
            <a:avLst/>
          </a:prstGeom>
          <a:noFill/>
        </p:spPr>
        <p:txBody>
          <a:bodyPr wrap="square" rtlCol="0" anchor="t">
            <a:spAutoFit/>
          </a:bodyPr>
          <a:p>
            <a:pPr defTabSz="914400">
              <a:lnSpc>
                <a:spcPct val="130000"/>
              </a:lnSpc>
              <a:buClr>
                <a:schemeClr val="hlink"/>
              </a:buClr>
              <a:buSzPct val="65000"/>
              <a:buFont typeface="Wingdings" panose="05000000000000000000" pitchFamily="2" charset="2"/>
            </a:pPr>
            <a:r>
              <a:rPr lang="zh-CN" altLang="en-US" sz="2400" b="1" dirty="0">
                <a:solidFill>
                  <a:srgbClr val="FF0000"/>
                </a:solidFill>
                <a:latin typeface="黑体" panose="02010609060101010101" pitchFamily="49" charset="-122"/>
                <a:ea typeface="黑体" panose="02010609060101010101" pitchFamily="49" charset="-122"/>
                <a:sym typeface="+mn-ea"/>
              </a:rPr>
              <a:t>定理：</a:t>
            </a:r>
            <a:r>
              <a:rPr lang="en-US" altLang="zh-CN" sz="2400" b="1">
                <a:latin typeface="Times New Roman" panose="02020603050405020304" pitchFamily="18" charset="0"/>
                <a:ea typeface="黑体" panose="02010609060101010101" pitchFamily="49" charset="-122"/>
                <a:sym typeface="+mn-ea"/>
              </a:rPr>
              <a:t>(</a:t>
            </a:r>
            <a:r>
              <a:rPr lang="en-US" altLang="zh-CN" sz="2400" b="1" i="1" err="1">
                <a:latin typeface="Times New Roman" panose="02020603050405020304" pitchFamily="18" charset="0"/>
                <a:ea typeface="黑体" panose="02010609060101010101" pitchFamily="49" charset="-122"/>
                <a:sym typeface="+mn-ea"/>
              </a:rPr>
              <a:t>n</a:t>
            </a:r>
            <a:r>
              <a:rPr lang="en-US" altLang="zh-CN" sz="2400" b="1" err="1">
                <a:latin typeface="Times New Roman" panose="02020603050405020304" pitchFamily="18" charset="0"/>
                <a:ea typeface="黑体" panose="02010609060101010101" pitchFamily="49" charset="-122"/>
                <a:sym typeface="+mn-ea"/>
              </a:rPr>
              <a:t>, </a:t>
            </a:r>
            <a:r>
              <a:rPr lang="en-US" altLang="zh-CN" sz="2400" b="1" i="1" err="1">
                <a:latin typeface="Times New Roman" panose="02020603050405020304" pitchFamily="18" charset="0"/>
                <a:ea typeface="黑体" panose="02010609060101010101" pitchFamily="49" charset="-122"/>
                <a:sym typeface="+mn-ea"/>
              </a:rPr>
              <a:t>k</a:t>
            </a:r>
            <a:r>
              <a:rPr lang="en-US" altLang="zh-CN" sz="2400" b="1">
                <a:latin typeface="Times New Roman" panose="02020603050405020304" pitchFamily="18" charset="0"/>
                <a:ea typeface="黑体" panose="02010609060101010101" pitchFamily="49" charset="-122"/>
                <a:sym typeface="+mn-ea"/>
              </a:rPr>
              <a:t>)</a:t>
            </a:r>
            <a:r>
              <a:rPr lang="zh-CN" altLang="en-US" sz="2400" b="1" dirty="0">
                <a:latin typeface="黑体" panose="02010609060101010101" pitchFamily="49" charset="-122"/>
                <a:ea typeface="黑体" panose="02010609060101010101" pitchFamily="49" charset="-122"/>
                <a:sym typeface="+mn-ea"/>
              </a:rPr>
              <a:t>循环码</a:t>
            </a:r>
            <a:r>
              <a:rPr lang="en-US" altLang="zh-CN" sz="2400" b="1" i="1">
                <a:latin typeface="Times New Roman" panose="02020603050405020304" pitchFamily="18" charset="0"/>
                <a:ea typeface="黑体" panose="02010609060101010101" pitchFamily="49" charset="-122"/>
                <a:sym typeface="+mn-ea"/>
              </a:rPr>
              <a:t>C</a:t>
            </a:r>
            <a:r>
              <a:rPr lang="zh-CN" altLang="en-US" sz="2400" b="1" dirty="0">
                <a:latin typeface="Times New Roman" panose="02020603050405020304" pitchFamily="18" charset="0"/>
                <a:ea typeface="黑体" panose="02010609060101010101" pitchFamily="49" charset="-122"/>
                <a:sym typeface="+mn-ea"/>
              </a:rPr>
              <a:t>的生成多项式为</a:t>
            </a:r>
            <a:r>
              <a:rPr lang="en-US" altLang="zh-CN" sz="2400" b="1" i="1" err="1">
                <a:latin typeface="Times New Roman" panose="02020603050405020304" pitchFamily="18" charset="0"/>
                <a:ea typeface="黑体" panose="02010609060101010101" pitchFamily="49" charset="-122"/>
                <a:sym typeface="+mn-ea"/>
              </a:rPr>
              <a:t>g</a:t>
            </a:r>
            <a:r>
              <a:rPr lang="en-US" altLang="zh-CN" sz="2400" b="1" err="1">
                <a:latin typeface="Times New Roman" panose="02020603050405020304" pitchFamily="18" charset="0"/>
                <a:ea typeface="黑体" panose="02010609060101010101" pitchFamily="49" charset="-122"/>
                <a:sym typeface="+mn-ea"/>
              </a:rPr>
              <a:t>(</a:t>
            </a:r>
            <a:r>
              <a:rPr lang="en-US" altLang="zh-CN" sz="2400" b="1" i="1" err="1">
                <a:latin typeface="Times New Roman" panose="02020603050405020304" pitchFamily="18" charset="0"/>
                <a:ea typeface="黑体" panose="02010609060101010101" pitchFamily="49" charset="-122"/>
                <a:sym typeface="+mn-ea"/>
              </a:rPr>
              <a:t>x</a:t>
            </a:r>
            <a:r>
              <a:rPr lang="en-US" altLang="zh-CN" sz="2400" b="1">
                <a:latin typeface="Times New Roman" panose="02020603050405020304" pitchFamily="18" charset="0"/>
                <a:ea typeface="黑体" panose="02010609060101010101" pitchFamily="49" charset="-122"/>
                <a:sym typeface="+mn-ea"/>
              </a:rPr>
              <a:t>)</a:t>
            </a:r>
            <a:r>
              <a:rPr lang="en-US" altLang="zh-CN" sz="2400" b="1">
                <a:latin typeface="Times New Roman" panose="02020603050405020304" pitchFamily="18" charset="0"/>
                <a:ea typeface="黑体" panose="02010609060101010101" pitchFamily="49" charset="-122"/>
                <a:sym typeface="+mn-ea"/>
              </a:rPr>
              <a:t>, </a:t>
            </a:r>
            <a:r>
              <a:rPr lang="zh-CN" altLang="en-US" sz="2400" b="1" dirty="0">
                <a:latin typeface="Times New Roman" panose="02020603050405020304" pitchFamily="18" charset="0"/>
                <a:ea typeface="黑体" panose="02010609060101010101" pitchFamily="49" charset="-122"/>
                <a:sym typeface="+mn-ea"/>
              </a:rPr>
              <a:t>则</a:t>
            </a:r>
            <a:r>
              <a:rPr lang="en-US" altLang="zh-CN" sz="2400" b="1" i="1">
                <a:latin typeface="Times New Roman" panose="02020603050405020304" pitchFamily="18" charset="0"/>
                <a:ea typeface="黑体" panose="02010609060101010101" pitchFamily="49" charset="-122"/>
                <a:sym typeface="+mn-ea"/>
              </a:rPr>
              <a:t>C</a:t>
            </a:r>
            <a:r>
              <a:rPr lang="zh-CN" altLang="en-US" sz="2400" b="1" dirty="0">
                <a:latin typeface="Times New Roman" panose="02020603050405020304" pitchFamily="18" charset="0"/>
                <a:ea typeface="黑体" panose="02010609060101010101" pitchFamily="49" charset="-122"/>
                <a:sym typeface="+mn-ea"/>
              </a:rPr>
              <a:t>的对偶码</a:t>
            </a:r>
            <a:r>
              <a:rPr lang="en-US" altLang="zh-CN" sz="2400" b="1" i="1" err="1">
                <a:latin typeface="Times New Roman" panose="02020603050405020304" pitchFamily="18" charset="0"/>
                <a:ea typeface="黑体" panose="02010609060101010101" pitchFamily="49" charset="-122"/>
                <a:sym typeface="+mn-ea"/>
              </a:rPr>
              <a:t>C</a:t>
            </a:r>
            <a:r>
              <a:rPr lang="en-US" altLang="zh-CN" sz="2400" b="1" i="1" baseline="-25000" err="1">
                <a:latin typeface="Times New Roman" panose="02020603050405020304" pitchFamily="18" charset="0"/>
                <a:ea typeface="黑体" panose="02010609060101010101" pitchFamily="49" charset="-122"/>
                <a:sym typeface="+mn-ea"/>
              </a:rPr>
              <a:t>d</a:t>
            </a:r>
            <a:r>
              <a:rPr lang="zh-CN" altLang="en-US" sz="2400" b="1" dirty="0">
                <a:latin typeface="Times New Roman" panose="02020603050405020304" pitchFamily="18" charset="0"/>
                <a:ea typeface="黑体" panose="02010609060101010101" pitchFamily="49" charset="-122"/>
                <a:sym typeface="+mn-ea"/>
              </a:rPr>
              <a:t>也是</a:t>
            </a:r>
            <a:r>
              <a:rPr lang="zh-CN" altLang="en-US" sz="2400" b="1" dirty="0">
                <a:latin typeface="黑体" panose="02010609060101010101" pitchFamily="49" charset="-122"/>
                <a:ea typeface="黑体" panose="02010609060101010101" pitchFamily="49" charset="-122"/>
                <a:sym typeface="+mn-ea"/>
              </a:rPr>
              <a:t>循环码，且由</a:t>
            </a:r>
            <a:r>
              <a:rPr lang="zh-CN" altLang="en-US" sz="2400" b="1" dirty="0">
                <a:latin typeface="Times New Roman" panose="02020603050405020304" pitchFamily="18" charset="0"/>
                <a:ea typeface="黑体" panose="02010609060101010101" pitchFamily="49" charset="-122"/>
                <a:sym typeface="+mn-ea"/>
              </a:rPr>
              <a:t>多项式</a:t>
            </a:r>
            <a:r>
              <a:rPr lang="en-US" altLang="zh-CN" sz="2400" b="1" i="1">
                <a:latin typeface="Times New Roman" panose="02020603050405020304" pitchFamily="18" charset="0"/>
                <a:ea typeface="黑体" panose="02010609060101010101" pitchFamily="49" charset="-122"/>
                <a:sym typeface="+mn-ea"/>
              </a:rPr>
              <a:t>x</a:t>
            </a:r>
            <a:r>
              <a:rPr lang="en-US" altLang="zh-CN" sz="2400" b="1" i="1" baseline="30000">
                <a:latin typeface="Times New Roman" panose="02020603050405020304" pitchFamily="18" charset="0"/>
                <a:ea typeface="黑体" panose="02010609060101010101" pitchFamily="49" charset="-122"/>
                <a:sym typeface="+mn-ea"/>
              </a:rPr>
              <a:t>k</a:t>
            </a:r>
            <a:r>
              <a:rPr lang="en-US" altLang="zh-CN" sz="2400" b="1" i="1">
                <a:latin typeface="Times New Roman" panose="02020603050405020304" pitchFamily="18" charset="0"/>
                <a:ea typeface="黑体" panose="02010609060101010101" pitchFamily="49" charset="-122"/>
                <a:sym typeface="+mn-ea"/>
              </a:rPr>
              <a:t>h</a:t>
            </a:r>
            <a:r>
              <a:rPr lang="en-US" altLang="zh-CN" sz="2400" b="1">
                <a:latin typeface="Times New Roman" panose="02020603050405020304" pitchFamily="18" charset="0"/>
                <a:ea typeface="黑体" panose="02010609060101010101" pitchFamily="49" charset="-122"/>
                <a:sym typeface="+mn-ea"/>
              </a:rPr>
              <a:t>(</a:t>
            </a:r>
            <a:r>
              <a:rPr lang="en-US" altLang="zh-CN" sz="2400" b="1" i="1">
                <a:latin typeface="Times New Roman" panose="02020603050405020304" pitchFamily="18" charset="0"/>
                <a:ea typeface="黑体" panose="02010609060101010101" pitchFamily="49" charset="-122"/>
                <a:sym typeface="+mn-ea"/>
              </a:rPr>
              <a:t>x</a:t>
            </a:r>
            <a:r>
              <a:rPr lang="en-US" altLang="zh-CN" sz="2400" b="1" baseline="30000">
                <a:latin typeface="Times New Roman" panose="02020603050405020304" pitchFamily="18" charset="0"/>
                <a:ea typeface="黑体" panose="02010609060101010101" pitchFamily="49" charset="-122"/>
                <a:sym typeface="+mn-ea"/>
              </a:rPr>
              <a:t>-1</a:t>
            </a:r>
            <a:r>
              <a:rPr lang="en-US" altLang="zh-CN" sz="2400" b="1">
                <a:latin typeface="Times New Roman" panose="02020603050405020304" pitchFamily="18" charset="0"/>
                <a:ea typeface="黑体" panose="02010609060101010101" pitchFamily="49" charset="-122"/>
                <a:sym typeface="+mn-ea"/>
              </a:rPr>
              <a:t>)</a:t>
            </a:r>
            <a:r>
              <a:rPr lang="zh-CN" altLang="en-US" sz="2400" b="1" dirty="0">
                <a:latin typeface="Times New Roman" panose="02020603050405020304" pitchFamily="18" charset="0"/>
                <a:ea typeface="黑体" panose="02010609060101010101" pitchFamily="49" charset="-122"/>
                <a:sym typeface="+mn-ea"/>
              </a:rPr>
              <a:t>生成，且</a:t>
            </a:r>
            <a:r>
              <a:rPr lang="en-US" altLang="zh-CN" sz="2400" b="1" i="1" err="1">
                <a:latin typeface="Times New Roman" panose="02020603050405020304" pitchFamily="18" charset="0"/>
                <a:ea typeface="黑体" panose="02010609060101010101" pitchFamily="49" charset="-122"/>
                <a:sym typeface="+mn-ea"/>
              </a:rPr>
              <a:t>h</a:t>
            </a:r>
            <a:r>
              <a:rPr lang="en-US" altLang="zh-CN" sz="2400" b="1" err="1">
                <a:latin typeface="Times New Roman" panose="02020603050405020304" pitchFamily="18" charset="0"/>
                <a:ea typeface="黑体" panose="02010609060101010101" pitchFamily="49" charset="-122"/>
                <a:sym typeface="+mn-ea"/>
              </a:rPr>
              <a:t>(</a:t>
            </a:r>
            <a:r>
              <a:rPr lang="en-US" altLang="zh-CN" sz="2400" b="1" i="1" err="1">
                <a:latin typeface="Times New Roman" panose="02020603050405020304" pitchFamily="18" charset="0"/>
                <a:ea typeface="黑体" panose="02010609060101010101" pitchFamily="49" charset="-122"/>
                <a:sym typeface="+mn-ea"/>
              </a:rPr>
              <a:t>x</a:t>
            </a:r>
            <a:r>
              <a:rPr lang="en-US" altLang="zh-CN" sz="2400" b="1">
                <a:latin typeface="Times New Roman" panose="02020603050405020304" pitchFamily="18" charset="0"/>
                <a:ea typeface="黑体" panose="02010609060101010101" pitchFamily="49" charset="-122"/>
                <a:sym typeface="+mn-ea"/>
              </a:rPr>
              <a:t>)=(1+</a:t>
            </a:r>
            <a:r>
              <a:rPr lang="en-US" altLang="zh-CN" sz="2400" b="1" i="1">
                <a:latin typeface="Times New Roman" panose="02020603050405020304" pitchFamily="18" charset="0"/>
                <a:ea typeface="黑体" panose="02010609060101010101" pitchFamily="49" charset="-122"/>
                <a:sym typeface="+mn-ea"/>
              </a:rPr>
              <a:t>x</a:t>
            </a:r>
            <a:r>
              <a:rPr lang="en-US" altLang="zh-CN" sz="2400" b="1" i="1" baseline="30000">
                <a:latin typeface="Times New Roman" panose="02020603050405020304" pitchFamily="18" charset="0"/>
                <a:ea typeface="黑体" panose="02010609060101010101" pitchFamily="49" charset="-122"/>
                <a:sym typeface="+mn-ea"/>
              </a:rPr>
              <a:t>n</a:t>
            </a:r>
            <a:r>
              <a:rPr lang="en-US" altLang="zh-CN" sz="2400" b="1">
                <a:latin typeface="Times New Roman" panose="02020603050405020304" pitchFamily="18" charset="0"/>
                <a:ea typeface="黑体" panose="02010609060101010101" pitchFamily="49" charset="-122"/>
                <a:sym typeface="+mn-ea"/>
              </a:rPr>
              <a:t>)/</a:t>
            </a:r>
            <a:r>
              <a:rPr lang="en-US" altLang="zh-CN" sz="2400" b="1" i="1">
                <a:latin typeface="Times New Roman" panose="02020603050405020304" pitchFamily="18" charset="0"/>
                <a:ea typeface="黑体" panose="02010609060101010101" pitchFamily="49" charset="-122"/>
                <a:sym typeface="+mn-ea"/>
              </a:rPr>
              <a:t>g</a:t>
            </a:r>
            <a:r>
              <a:rPr lang="en-US" altLang="zh-CN" sz="2400" b="1">
                <a:latin typeface="Times New Roman" panose="02020603050405020304" pitchFamily="18" charset="0"/>
                <a:ea typeface="黑体" panose="02010609060101010101" pitchFamily="49" charset="-122"/>
                <a:sym typeface="+mn-ea"/>
              </a:rPr>
              <a:t>(</a:t>
            </a:r>
            <a:r>
              <a:rPr lang="en-US" altLang="zh-CN" sz="2400" b="1" i="1">
                <a:latin typeface="Times New Roman" panose="02020603050405020304" pitchFamily="18" charset="0"/>
                <a:ea typeface="黑体" panose="02010609060101010101" pitchFamily="49" charset="-122"/>
                <a:sym typeface="+mn-ea"/>
              </a:rPr>
              <a:t>x</a:t>
            </a:r>
            <a:r>
              <a:rPr lang="en-US" altLang="zh-CN" sz="2400" b="1">
                <a:latin typeface="Times New Roman" panose="02020603050405020304" pitchFamily="18" charset="0"/>
                <a:ea typeface="黑体" panose="02010609060101010101" pitchFamily="49" charset="-122"/>
                <a:sym typeface="+mn-ea"/>
              </a:rPr>
              <a:t>)</a:t>
            </a:r>
            <a:r>
              <a:rPr lang="zh-CN" altLang="en-US" sz="2400" b="1" dirty="0">
                <a:latin typeface="Times New Roman" panose="02020603050405020304" pitchFamily="18" charset="0"/>
                <a:ea typeface="黑体" panose="02010609060101010101" pitchFamily="49" charset="-122"/>
                <a:sym typeface="+mn-ea"/>
              </a:rPr>
              <a:t>。</a:t>
            </a:r>
            <a:endParaRPr lang="zh-CN" altLang="en-US" sz="2400" b="1" dirty="0">
              <a:uFillTx/>
              <a:latin typeface="黑体" panose="02010609060101010101" pitchFamily="49" charset="-122"/>
              <a:ea typeface="黑体" panose="02010609060101010101" pitchFamily="49" charset="-122"/>
              <a:sym typeface="+mn-ea"/>
            </a:endParaRPr>
          </a:p>
        </p:txBody>
      </p:sp>
      <p:sp>
        <p:nvSpPr>
          <p:cNvPr id="8" name="文本框 7"/>
          <p:cNvSpPr txBox="1"/>
          <p:nvPr/>
        </p:nvSpPr>
        <p:spPr>
          <a:xfrm>
            <a:off x="255270" y="2576830"/>
            <a:ext cx="8675370" cy="1568450"/>
          </a:xfrm>
          <a:prstGeom prst="rect">
            <a:avLst/>
          </a:prstGeom>
          <a:noFill/>
        </p:spPr>
        <p:txBody>
          <a:bodyPr wrap="square" rtlCol="0" anchor="t">
            <a:spAutoFit/>
          </a:bodyPr>
          <a:p>
            <a:pPr algn="l">
              <a:lnSpc>
                <a:spcPct val="200000"/>
              </a:lnSpc>
            </a:pPr>
            <a:r>
              <a:rPr lang="zh-CN" altLang="en-US" sz="2400" b="1" dirty="0">
                <a:solidFill>
                  <a:srgbClr val="00B050"/>
                </a:solidFill>
                <a:latin typeface="黑体" panose="02010609060101010101" pitchFamily="49" charset="-122"/>
                <a:ea typeface="黑体" panose="02010609060101010101" pitchFamily="49" charset="-122"/>
                <a:sym typeface="+mn-ea"/>
              </a:rPr>
              <a:t>证明提示：</a:t>
            </a:r>
            <a:r>
              <a:rPr lang="zh-CN" altLang="en-US" sz="2400">
                <a:sym typeface="+mn-ea"/>
              </a:rPr>
              <a:t>因为</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是</a:t>
            </a:r>
            <a:r>
              <a:rPr lang="en-US" altLang="zh-CN" sz="2400" i="1">
                <a:latin typeface="Times New Roman" panose="02020603050405020304" pitchFamily="18" charset="0"/>
                <a:ea typeface="黑体" panose="02010609060101010101" pitchFamily="49" charset="-122"/>
                <a:sym typeface="+mn-ea"/>
              </a:rPr>
              <a:t>C</a:t>
            </a:r>
            <a:r>
              <a:rPr lang="zh-CN" altLang="en-US" sz="2400" dirty="0">
                <a:latin typeface="Times New Roman" panose="02020603050405020304" pitchFamily="18" charset="0"/>
                <a:ea typeface="黑体" panose="02010609060101010101" pitchFamily="49" charset="-122"/>
                <a:sym typeface="+mn-ea"/>
              </a:rPr>
              <a:t>的生成多项式</a:t>
            </a:r>
            <a:r>
              <a:rPr lang="en-US" altLang="zh-CN" sz="2400">
                <a:latin typeface="Times New Roman" panose="02020603050405020304" pitchFamily="18" charset="0"/>
                <a:ea typeface="黑体" panose="02010609060101010101" pitchFamily="49" charset="-122"/>
                <a:sym typeface="+mn-ea"/>
              </a:rPr>
              <a:t>, </a:t>
            </a:r>
            <a:r>
              <a:rPr lang="zh-CN" altLang="en-US" sz="2400">
                <a:sym typeface="+mn-ea"/>
              </a:rPr>
              <a:t>所以</a:t>
            </a:r>
            <a:r>
              <a:rPr lang="en-US" altLang="zh-CN" sz="2400" i="1" err="1">
                <a:latin typeface="Times New Roman" panose="02020603050405020304" pitchFamily="18" charset="0"/>
                <a:ea typeface="黑体" panose="02010609060101010101" pitchFamily="49" charset="-122"/>
                <a:sym typeface="+mn-ea"/>
              </a:rPr>
              <a:t>h</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。故有</a:t>
            </a:r>
            <a:r>
              <a:rPr lang="en-US" altLang="zh-CN" sz="2400" i="1">
                <a:latin typeface="Times New Roman" panose="02020603050405020304" pitchFamily="18" charset="0"/>
                <a:ea typeface="黑体" panose="02010609060101010101" pitchFamily="49" charset="-122"/>
                <a:sym typeface="+mn-ea"/>
              </a:rPr>
              <a:t>h</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g</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即</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k</a:t>
            </a:r>
            <a:r>
              <a:rPr lang="en-US" altLang="zh-CN" sz="2400" i="1">
                <a:latin typeface="Times New Roman" panose="02020603050405020304" pitchFamily="18" charset="0"/>
                <a:ea typeface="黑体" panose="02010609060101010101" pitchFamily="49" charset="-122"/>
                <a:sym typeface="+mn-ea"/>
              </a:rPr>
              <a:t>h</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n-k</a:t>
            </a:r>
            <a:r>
              <a:rPr lang="en-US" altLang="zh-CN" sz="2400" i="1">
                <a:latin typeface="Times New Roman" panose="02020603050405020304" pitchFamily="18" charset="0"/>
                <a:ea typeface="黑体" panose="02010609060101010101" pitchFamily="49" charset="-122"/>
                <a:sym typeface="+mn-ea"/>
              </a:rPr>
              <a:t>g</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因此</a:t>
            </a:r>
            <a:r>
              <a:rPr lang="en-US" altLang="zh-CN" sz="240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有</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k</a:t>
            </a:r>
            <a:r>
              <a:rPr lang="en-US" altLang="zh-CN" sz="2400" i="1">
                <a:latin typeface="Times New Roman" panose="02020603050405020304" pitchFamily="18" charset="0"/>
                <a:ea typeface="黑体" panose="02010609060101010101" pitchFamily="49" charset="-122"/>
                <a:sym typeface="+mn-ea"/>
              </a:rPr>
              <a:t>h</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黑体" panose="02010609060101010101" pitchFamily="49" charset="-122"/>
                <a:ea typeface="黑体" panose="02010609060101010101" pitchFamily="49" charset="-122"/>
                <a:sym typeface="+mn-ea"/>
              </a:rPr>
              <a:t>。</a:t>
            </a:r>
            <a:endParaRPr sz="2400" dirty="0">
              <a:uFillTx/>
              <a:latin typeface="Times New Roman" panose="02020603050405020304" pitchFamily="18" charset="0"/>
              <a:ea typeface="黑体" panose="02010609060101010101" pitchFamily="49" charset="-122"/>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7410" y="104775"/>
            <a:ext cx="4199890"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循环码的</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定义和</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优势</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1" name="内容占位符 2"/>
          <p:cNvSpPr txBox="1"/>
          <p:nvPr/>
        </p:nvSpPr>
        <p:spPr>
          <a:xfrm>
            <a:off x="381000" y="894715"/>
            <a:ext cx="8371205" cy="1357630"/>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12" name="文本框 11"/>
          <p:cNvSpPr txBox="1"/>
          <p:nvPr/>
        </p:nvSpPr>
        <p:spPr>
          <a:xfrm>
            <a:off x="485140" y="996950"/>
            <a:ext cx="8224520" cy="1198880"/>
          </a:xfrm>
          <a:prstGeom prst="rect">
            <a:avLst/>
          </a:prstGeom>
          <a:noFill/>
        </p:spPr>
        <p:txBody>
          <a:bodyPr wrap="square" rtlCol="0" anchor="t">
            <a:spAutoFit/>
          </a:bodyPr>
          <a:p>
            <a:pPr algn="l"/>
            <a:r>
              <a:rPr lang="zh-CN" altLang="en-US" sz="2400" b="1">
                <a:solidFill>
                  <a:srgbClr val="0070C0"/>
                </a:solidFill>
                <a:latin typeface="黑体" panose="02010609060101010101" pitchFamily="49" charset="-122"/>
                <a:ea typeface="黑体" panose="02010609060101010101" pitchFamily="49" charset="-122"/>
                <a:sym typeface="+mn-ea"/>
              </a:rPr>
              <a:t>循环移位</a:t>
            </a:r>
            <a:r>
              <a:rPr sz="2400" dirty="0">
                <a:solidFill>
                  <a:srgbClr val="0070C0"/>
                </a:solidFill>
                <a:uFillTx/>
                <a:latin typeface="Times New Roman" panose="02020603050405020304" pitchFamily="18" charset="0"/>
                <a:ea typeface="黑体" panose="02010609060101010101" pitchFamily="49" charset="-122"/>
                <a:sym typeface="+mn-ea"/>
              </a:rPr>
              <a:t>：</a:t>
            </a:r>
            <a:r>
              <a:rPr lang="zh-CN" altLang="en-US" sz="2400">
                <a:latin typeface="黑体" panose="02010609060101010101" pitchFamily="49" charset="-122"/>
                <a:ea typeface="黑体" panose="02010609060101010101" pitchFamily="49" charset="-122"/>
                <a:sym typeface="+mn-ea"/>
              </a:rPr>
              <a:t>将</a:t>
            </a:r>
            <a:r>
              <a:rPr lang="en-US" altLang="zh-CN" sz="2400" i="1">
                <a:latin typeface="Times New Roman" panose="02020603050405020304" pitchFamily="18" charset="0"/>
                <a:ea typeface="黑体" panose="02010609060101010101" pitchFamily="49" charset="-122"/>
                <a:sym typeface="+mn-ea"/>
              </a:rPr>
              <a:t>n</a:t>
            </a:r>
            <a:r>
              <a:rPr lang="zh-CN" altLang="en-US" sz="2400">
                <a:latin typeface="黑体" panose="02010609060101010101" pitchFamily="49" charset="-122"/>
                <a:ea typeface="黑体" panose="02010609060101010101" pitchFamily="49" charset="-122"/>
                <a:sym typeface="+mn-ea"/>
              </a:rPr>
              <a:t>重</a:t>
            </a:r>
            <a:r>
              <a:rPr lang="en-US" altLang="zh-CN" sz="2400" i="1">
                <a:latin typeface="Times New Roman" panose="02020603050405020304" pitchFamily="18" charset="0"/>
                <a:ea typeface="黑体" panose="02010609060101010101" pitchFamily="49" charset="-122"/>
                <a:sym typeface="+mn-ea"/>
              </a:rPr>
              <a:t>v</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a:t>
            </a:r>
            <a:r>
              <a:rPr lang="en-US" altLang="zh-CN" sz="2400" baseline="-25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 … , </a:t>
            </a:r>
            <a:r>
              <a:rPr lang="en-US" altLang="zh-CN" sz="2400" i="1">
                <a:latin typeface="Times New Roman" panose="02020603050405020304" pitchFamily="18" charset="0"/>
                <a:ea typeface="黑体" panose="02010609060101010101" pitchFamily="49" charset="-122"/>
                <a:sym typeface="+mn-ea"/>
              </a:rPr>
              <a:t>v</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v</a:t>
            </a:r>
            <a:r>
              <a:rPr lang="en-US" altLang="zh-CN" sz="2400" baseline="-25000">
                <a:latin typeface="Times New Roman" panose="02020603050405020304" pitchFamily="18" charset="0"/>
                <a:ea typeface="黑体" panose="02010609060101010101" pitchFamily="49" charset="-122"/>
                <a:sym typeface="+mn-ea"/>
              </a:rPr>
              <a:t>0</a:t>
            </a:r>
            <a:r>
              <a:rPr lang="en-US" altLang="zh-CN" sz="2400">
                <a:latin typeface="Times New Roman" panose="02020603050405020304" pitchFamily="18" charset="0"/>
                <a:ea typeface="黑体" panose="02010609060101010101" pitchFamily="49" charset="-122"/>
                <a:sym typeface="+mn-ea"/>
              </a:rPr>
              <a:t>)</a:t>
            </a:r>
            <a:r>
              <a:rPr lang="zh-CN" altLang="en-US" sz="2400">
                <a:latin typeface="黑体" panose="02010609060101010101" pitchFamily="49" charset="-122"/>
                <a:ea typeface="黑体" panose="02010609060101010101" pitchFamily="49" charset="-122"/>
                <a:sym typeface="+mn-ea"/>
              </a:rPr>
              <a:t>的分量循环左移一位</a:t>
            </a:r>
            <a:r>
              <a:rPr lang="en-US" altLang="zh-CN" sz="2400">
                <a:latin typeface="Times New Roman" panose="02020603050405020304" pitchFamily="18" charset="0"/>
                <a:ea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sym typeface="+mn-ea"/>
              </a:rPr>
              <a:t>得到另一个</a:t>
            </a:r>
            <a:r>
              <a:rPr lang="en-US" altLang="zh-CN" sz="2400" i="1">
                <a:latin typeface="Times New Roman" panose="02020603050405020304" pitchFamily="18" charset="0"/>
                <a:ea typeface="黑体" panose="02010609060101010101" pitchFamily="49" charset="-122"/>
                <a:sym typeface="+mn-ea"/>
              </a:rPr>
              <a:t>n</a:t>
            </a:r>
            <a:r>
              <a:rPr lang="zh-CN" altLang="en-US" sz="2400">
                <a:latin typeface="黑体" panose="02010609060101010101" pitchFamily="49" charset="-122"/>
                <a:ea typeface="黑体" panose="02010609060101010101" pitchFamily="49" charset="-122"/>
                <a:sym typeface="+mn-ea"/>
              </a:rPr>
              <a:t>重</a:t>
            </a:r>
            <a:r>
              <a:rPr lang="en-US" altLang="zh-CN" sz="2400" i="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a:t>
            </a:r>
            <a:r>
              <a:rPr lang="en-US" altLang="zh-CN" sz="2400" baseline="-25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 … , </a:t>
            </a:r>
            <a:r>
              <a:rPr lang="en-US" altLang="zh-CN" sz="2400" i="1">
                <a:latin typeface="Times New Roman" panose="02020603050405020304" pitchFamily="18" charset="0"/>
                <a:ea typeface="黑体" panose="02010609060101010101" pitchFamily="49" charset="-122"/>
                <a:sym typeface="+mn-ea"/>
              </a:rPr>
              <a:t>v</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v</a:t>
            </a:r>
            <a:r>
              <a:rPr lang="en-US" altLang="zh-CN" sz="2400" baseline="-25000">
                <a:latin typeface="Times New Roman" panose="02020603050405020304" pitchFamily="18" charset="0"/>
                <a:ea typeface="黑体" panose="02010609060101010101" pitchFamily="49" charset="-122"/>
                <a:sym typeface="+mn-ea"/>
              </a:rPr>
              <a:t>0</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sym typeface="+mn-ea"/>
              </a:rPr>
              <a:t>称为</a:t>
            </a:r>
            <a:r>
              <a:rPr lang="en-US" altLang="zh-CN" sz="2400" i="1">
                <a:latin typeface="Times New Roman" panose="02020603050405020304" pitchFamily="18" charset="0"/>
                <a:ea typeface="黑体" panose="02010609060101010101" pitchFamily="49" charset="-122"/>
                <a:sym typeface="+mn-ea"/>
              </a:rPr>
              <a:t>v</a:t>
            </a:r>
            <a:r>
              <a:rPr lang="zh-CN" altLang="en-US" sz="2400">
                <a:latin typeface="黑体" panose="02010609060101010101" pitchFamily="49" charset="-122"/>
                <a:ea typeface="黑体" panose="02010609060101010101" pitchFamily="49" charset="-122"/>
                <a:sym typeface="+mn-ea"/>
              </a:rPr>
              <a:t>的循环移位。若</a:t>
            </a:r>
            <a:r>
              <a:rPr lang="en-US" altLang="zh-CN" sz="2400" i="1">
                <a:latin typeface="Times New Roman" panose="02020603050405020304" pitchFamily="18" charset="0"/>
                <a:ea typeface="黑体" panose="02010609060101010101" pitchFamily="49" charset="-122"/>
                <a:sym typeface="+mn-ea"/>
              </a:rPr>
              <a:t>v</a:t>
            </a:r>
            <a:r>
              <a:rPr lang="zh-CN" altLang="en-US" sz="2400">
                <a:latin typeface="黑体" panose="02010609060101010101" pitchFamily="49" charset="-122"/>
                <a:ea typeface="黑体" panose="02010609060101010101" pitchFamily="49" charset="-122"/>
                <a:sym typeface="+mn-ea"/>
              </a:rPr>
              <a:t>的分量循环左移</a:t>
            </a:r>
            <a:r>
              <a:rPr lang="en-US" altLang="zh-CN" sz="2400" i="1">
                <a:latin typeface="Times New Roman" panose="02020603050405020304" pitchFamily="18" charset="0"/>
                <a:ea typeface="黑体" panose="02010609060101010101" pitchFamily="49" charset="-122"/>
                <a:sym typeface="+mn-ea"/>
              </a:rPr>
              <a:t>i</a:t>
            </a:r>
            <a:r>
              <a:rPr lang="zh-CN" altLang="en-US" sz="2400">
                <a:latin typeface="黑体" panose="02010609060101010101" pitchFamily="49" charset="-122"/>
                <a:ea typeface="黑体" panose="02010609060101010101" pitchFamily="49" charset="-122"/>
                <a:sym typeface="+mn-ea"/>
              </a:rPr>
              <a:t>位</a:t>
            </a:r>
            <a:r>
              <a:rPr lang="en-US" altLang="zh-CN" sz="2400">
                <a:latin typeface="Times New Roman" panose="02020603050405020304" pitchFamily="18" charset="0"/>
                <a:ea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sym typeface="+mn-ea"/>
              </a:rPr>
              <a:t>得到</a:t>
            </a:r>
            <a:r>
              <a:rPr lang="en-US" altLang="zh-CN" sz="2400" i="1" err="1">
                <a:latin typeface="Times New Roman" panose="02020603050405020304" pitchFamily="18" charset="0"/>
                <a:ea typeface="黑体" panose="02010609060101010101" pitchFamily="49" charset="-122"/>
                <a:sym typeface="+mn-ea"/>
              </a:rPr>
              <a:t>v</a:t>
            </a:r>
            <a:r>
              <a:rPr lang="en-US" altLang="zh-CN" sz="2400" baseline="30000" err="1">
                <a:latin typeface="Times New Roman" panose="02020603050405020304" pitchFamily="18" charset="0"/>
                <a:ea typeface="黑体" panose="02010609060101010101" pitchFamily="49" charset="-122"/>
                <a:sym typeface="+mn-ea"/>
              </a:rPr>
              <a:t>(</a:t>
            </a:r>
            <a:r>
              <a:rPr lang="en-US" altLang="zh-CN" sz="2400" i="1" baseline="30000" err="1">
                <a:latin typeface="Times New Roman" panose="02020603050405020304" pitchFamily="18" charset="0"/>
                <a:ea typeface="黑体" panose="02010609060101010101" pitchFamily="49" charset="-122"/>
                <a:sym typeface="+mn-ea"/>
              </a:rPr>
              <a:t>i</a:t>
            </a:r>
            <a:r>
              <a:rPr lang="en-US" altLang="zh-CN" sz="2400" baseline="30000">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v</a:t>
            </a:r>
            <a:r>
              <a:rPr lang="en-US" altLang="zh-CN" sz="2400" i="1" baseline="-25000" err="1">
                <a:latin typeface="Times New Roman" panose="02020603050405020304" pitchFamily="18" charset="0"/>
                <a:ea typeface="黑体" panose="02010609060101010101" pitchFamily="49" charset="-122"/>
                <a:sym typeface="+mn-ea"/>
              </a:rPr>
              <a:t>n</a:t>
            </a:r>
            <a:r>
              <a:rPr lang="en-US" altLang="zh-CN" sz="2400" baseline="-25000" err="1">
                <a:latin typeface="Times New Roman" panose="02020603050405020304" pitchFamily="18" charset="0"/>
                <a:ea typeface="黑体" panose="02010609060101010101" pitchFamily="49" charset="-122"/>
                <a:sym typeface="+mn-ea"/>
              </a:rPr>
              <a:t>-</a:t>
            </a:r>
            <a:r>
              <a:rPr lang="en-US" altLang="zh-CN" sz="2400" i="1" baseline="-25000" err="1">
                <a:latin typeface="Times New Roman" panose="02020603050405020304" pitchFamily="18" charset="0"/>
                <a:ea typeface="黑体" panose="02010609060101010101" pitchFamily="49" charset="-122"/>
                <a:sym typeface="+mn-ea"/>
              </a:rPr>
              <a:t>i</a:t>
            </a:r>
            <a:r>
              <a:rPr lang="en-US" altLang="zh-CN" sz="2400" baseline="-25000" err="1">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 … ,</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v</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v</a:t>
            </a:r>
            <a:r>
              <a:rPr lang="en-US" altLang="zh-CN" sz="2400" baseline="-25000">
                <a:latin typeface="Times New Roman" panose="02020603050405020304" pitchFamily="18" charset="0"/>
                <a:ea typeface="黑体" panose="02010609060101010101" pitchFamily="49" charset="-122"/>
                <a:sym typeface="+mn-ea"/>
              </a:rPr>
              <a:t>0</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 … , </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n-i</a:t>
            </a:r>
            <a:r>
              <a:rPr lang="en-US" altLang="zh-CN" sz="2400">
                <a:latin typeface="Times New Roman" panose="02020603050405020304" pitchFamily="18" charset="0"/>
                <a:ea typeface="黑体" panose="02010609060101010101" pitchFamily="49" charset="-122"/>
                <a:sym typeface="+mn-ea"/>
              </a:rPr>
              <a:t>)</a:t>
            </a:r>
            <a:r>
              <a:rPr lang="zh-CN" altLang="en-US" sz="2400">
                <a:latin typeface="Times New Roman" panose="02020603050405020304" pitchFamily="18" charset="0"/>
                <a:ea typeface="黑体" panose="02010609060101010101" pitchFamily="49" charset="-122"/>
                <a:sym typeface="+mn-ea"/>
              </a:rPr>
              <a:t>。</a:t>
            </a:r>
            <a:endParaRPr lang="zh-CN" altLang="en-US" sz="2400" dirty="0">
              <a:uFillTx/>
              <a:latin typeface="Times New Roman" panose="02020603050405020304" pitchFamily="18" charset="0"/>
              <a:ea typeface="黑体" panose="02010609060101010101" pitchFamily="49" charset="-122"/>
              <a:sym typeface="+mn-ea"/>
            </a:endParaRPr>
          </a:p>
        </p:txBody>
      </p:sp>
      <p:sp>
        <p:nvSpPr>
          <p:cNvPr id="5" name="内容占位符 2"/>
          <p:cNvSpPr txBox="1"/>
          <p:nvPr/>
        </p:nvSpPr>
        <p:spPr>
          <a:xfrm>
            <a:off x="727075" y="2526030"/>
            <a:ext cx="7617460" cy="1111885"/>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6" name="文本框 5"/>
          <p:cNvSpPr txBox="1"/>
          <p:nvPr/>
        </p:nvSpPr>
        <p:spPr>
          <a:xfrm>
            <a:off x="786130" y="2590165"/>
            <a:ext cx="7614285" cy="977265"/>
          </a:xfrm>
          <a:prstGeom prst="rect">
            <a:avLst/>
          </a:prstGeom>
          <a:noFill/>
        </p:spPr>
        <p:txBody>
          <a:bodyPr wrap="square" rtlCol="0" anchor="t">
            <a:spAutoFit/>
          </a:bodyPr>
          <a:p>
            <a:pPr algn="l">
              <a:lnSpc>
                <a:spcPct val="120000"/>
              </a:lnSpc>
            </a:pPr>
            <a:r>
              <a:rPr lang="zh-CN" altLang="en-US" sz="2400" b="1">
                <a:solidFill>
                  <a:srgbClr val="FF0000"/>
                </a:solidFill>
                <a:latin typeface="黑体" panose="02010609060101010101" pitchFamily="49" charset="-122"/>
                <a:ea typeface="黑体" panose="02010609060101010101" pitchFamily="49" charset="-122"/>
                <a:sym typeface="+mn-ea"/>
              </a:rPr>
              <a:t>循环码的定义：</a:t>
            </a:r>
            <a:r>
              <a:rPr lang="zh-CN" altLang="en-US" sz="2400" b="1">
                <a:latin typeface="黑体" panose="02010609060101010101" pitchFamily="49" charset="-122"/>
                <a:ea typeface="黑体" panose="02010609060101010101" pitchFamily="49" charset="-122"/>
                <a:sym typeface="+mn-ea"/>
              </a:rPr>
              <a:t>一个</a:t>
            </a:r>
            <a:r>
              <a:rPr lang="en-US" altLang="zh-CN" sz="2400" b="1">
                <a:latin typeface="Times New Roman" panose="02020603050405020304" pitchFamily="18" charset="0"/>
                <a:ea typeface="黑体" panose="02010609060101010101" pitchFamily="49" charset="-122"/>
                <a:sym typeface="+mn-ea"/>
              </a:rPr>
              <a:t>(</a:t>
            </a:r>
            <a:r>
              <a:rPr lang="en-US" altLang="zh-CN" sz="2400" b="1" i="1" err="1">
                <a:latin typeface="Times New Roman" panose="02020603050405020304" pitchFamily="18" charset="0"/>
                <a:ea typeface="黑体" panose="02010609060101010101" pitchFamily="49" charset="-122"/>
                <a:sym typeface="+mn-ea"/>
              </a:rPr>
              <a:t>n, k</a:t>
            </a:r>
            <a:r>
              <a:rPr lang="en-US" altLang="zh-CN" sz="2400" b="1">
                <a:latin typeface="Times New Roman" panose="02020603050405020304" pitchFamily="18" charset="0"/>
                <a:ea typeface="黑体" panose="02010609060101010101" pitchFamily="49" charset="-122"/>
                <a:sym typeface="+mn-ea"/>
              </a:rPr>
              <a:t>)</a:t>
            </a:r>
            <a:r>
              <a:rPr lang="zh-CN" altLang="en-US" sz="2400" b="1">
                <a:latin typeface="黑体" panose="02010609060101010101" pitchFamily="49" charset="-122"/>
                <a:ea typeface="黑体" panose="02010609060101010101" pitchFamily="49" charset="-122"/>
                <a:sym typeface="+mn-ea"/>
              </a:rPr>
              <a:t>线性码</a:t>
            </a:r>
            <a:r>
              <a:rPr lang="en-US" altLang="zh-CN" sz="2400" b="1" i="1">
                <a:latin typeface="Times New Roman" panose="02020603050405020304" pitchFamily="18" charset="0"/>
                <a:ea typeface="黑体" panose="02010609060101010101" pitchFamily="49" charset="-122"/>
                <a:sym typeface="+mn-ea"/>
              </a:rPr>
              <a:t>C</a:t>
            </a:r>
            <a:r>
              <a:rPr lang="zh-CN" altLang="en-US" sz="2400" b="1">
                <a:latin typeface="黑体" panose="02010609060101010101" pitchFamily="49" charset="-122"/>
                <a:ea typeface="黑体" panose="02010609060101010101" pitchFamily="49" charset="-122"/>
                <a:sym typeface="+mn-ea"/>
              </a:rPr>
              <a:t>，若它的每个码字的任何循环移位都仍然是一个码字，则称此码为循环码。</a:t>
            </a:r>
            <a:endParaRPr sz="2400" dirty="0">
              <a:uFillTx/>
              <a:latin typeface="Times New Roman" panose="02020603050405020304" pitchFamily="18" charset="0"/>
              <a:ea typeface="黑体" panose="02010609060101010101" pitchFamily="49" charset="-122"/>
              <a:sym typeface="+mn-ea"/>
            </a:endParaRPr>
          </a:p>
        </p:txBody>
      </p:sp>
      <p:sp>
        <p:nvSpPr>
          <p:cNvPr id="9" name="矩形 8"/>
          <p:cNvSpPr/>
          <p:nvPr/>
        </p:nvSpPr>
        <p:spPr>
          <a:xfrm>
            <a:off x="1464310" y="4502150"/>
            <a:ext cx="6409690" cy="57023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p>
        </p:txBody>
      </p:sp>
      <p:sp>
        <p:nvSpPr>
          <p:cNvPr id="8" name="文本框 7"/>
          <p:cNvSpPr txBox="1"/>
          <p:nvPr/>
        </p:nvSpPr>
        <p:spPr>
          <a:xfrm>
            <a:off x="1627505" y="4528820"/>
            <a:ext cx="6245860" cy="460375"/>
          </a:xfrm>
          <a:prstGeom prst="rect">
            <a:avLst/>
          </a:prstGeom>
          <a:noFill/>
        </p:spPr>
        <p:txBody>
          <a:bodyPr wrap="square" rtlCol="0" anchor="t">
            <a:spAutoFit/>
          </a:bodyPr>
          <a:p>
            <a:pPr algn="just">
              <a:lnSpc>
                <a:spcPct val="120000"/>
              </a:lnSpc>
              <a:spcBef>
                <a:spcPts val="0"/>
              </a:spcBef>
              <a:buClr>
                <a:schemeClr val="hlink"/>
              </a:buClr>
              <a:buSzPct val="65000"/>
            </a:pPr>
            <a:r>
              <a:rPr sz="2000" b="1">
                <a:solidFill>
                  <a:srgbClr val="FF0000"/>
                </a:solidFill>
                <a:latin typeface="楷体" panose="02010609060101010101" charset="-122"/>
                <a:ea typeface="楷体" panose="02010609060101010101" charset="-122"/>
              </a:rPr>
              <a:t>思考题：</a:t>
            </a:r>
            <a:r>
              <a:rPr lang="zh-CN" sz="2000">
                <a:latin typeface="Times New Roman" panose="02020603050405020304" pitchFamily="18" charset="0"/>
                <a:ea typeface="黑体" panose="02010609060101010101" pitchFamily="49" charset="-122"/>
                <a:cs typeface="Times New Roman" panose="02020603050405020304" pitchFamily="18" charset="0"/>
              </a:rPr>
              <a:t>循环码特殊的代数结构导致其具有什么优点</a:t>
            </a:r>
            <a:r>
              <a:rPr lang="en-US" sz="2000">
                <a:latin typeface="Times New Roman" panose="02020603050405020304" pitchFamily="18" charset="0"/>
                <a:ea typeface="黑体" panose="02010609060101010101" pitchFamily="49" charset="-122"/>
                <a:cs typeface="Times New Roman" panose="02020603050405020304" pitchFamily="18" charset="0"/>
              </a:rPr>
              <a:t>?</a:t>
            </a:r>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文本框 2"/>
          <p:cNvSpPr txBox="1"/>
          <p:nvPr/>
        </p:nvSpPr>
        <p:spPr>
          <a:xfrm>
            <a:off x="718185" y="5221605"/>
            <a:ext cx="7991475" cy="1198880"/>
          </a:xfrm>
          <a:prstGeom prst="rect">
            <a:avLst/>
          </a:prstGeom>
          <a:noFill/>
        </p:spPr>
        <p:txBody>
          <a:bodyPr wrap="square" rtlCol="0" anchor="t">
            <a:spAutoFit/>
          </a:bodyPr>
          <a:p>
            <a:pPr algn="l"/>
            <a:r>
              <a:rPr lang="zh-CN" altLang="en-US" sz="2400" b="1" dirty="0">
                <a:solidFill>
                  <a:srgbClr val="00B050"/>
                </a:solidFill>
                <a:latin typeface="黑体" panose="02010609060101010101" pitchFamily="49" charset="-122"/>
                <a:ea typeface="黑体" panose="02010609060101010101" pitchFamily="49" charset="-122"/>
                <a:sym typeface="+mn-ea"/>
              </a:rPr>
              <a:t>循环码的优势</a:t>
            </a:r>
            <a:r>
              <a:rPr lang="zh-CN" altLang="en-US" sz="2400" b="1">
                <a:solidFill>
                  <a:srgbClr val="00B050"/>
                </a:solidFill>
                <a:latin typeface="黑体" panose="02010609060101010101" pitchFamily="49" charset="-122"/>
                <a:ea typeface="黑体" panose="02010609060101010101" pitchFamily="49" charset="-122"/>
                <a:sym typeface="Wingdings" panose="05000000000000000000" pitchFamily="2" charset="2"/>
              </a:rPr>
              <a:t>：</a:t>
            </a:r>
            <a:r>
              <a:rPr lang="zh-CN" altLang="en-US" sz="2400">
                <a:latin typeface="黑体" panose="02010609060101010101" pitchFamily="49" charset="-122"/>
                <a:ea typeface="黑体" panose="02010609060101010101" pitchFamily="49" charset="-122"/>
                <a:sym typeface="Wingdings" panose="05000000000000000000" pitchFamily="2" charset="2"/>
              </a:rPr>
              <a:t>具有许多固有的代数结构，可以找到各种实用的译码方法，使用具有反馈的线性移位寄存器可以容易的实现编码和伴随式计算。</a:t>
            </a:r>
            <a:endParaRPr sz="2400" dirty="0">
              <a:uFillTx/>
              <a:latin typeface="Times New Roman" panose="02020603050405020304" pitchFamily="18" charset="0"/>
              <a:ea typeface="黑体" panose="02010609060101010101" pitchFamily="49" charset="-122"/>
              <a:sym typeface="+mn-ea"/>
            </a:endParaRPr>
          </a:p>
        </p:txBody>
      </p:sp>
      <p:sp>
        <p:nvSpPr>
          <p:cNvPr id="10" name="文本框 9"/>
          <p:cNvSpPr txBox="1"/>
          <p:nvPr/>
        </p:nvSpPr>
        <p:spPr>
          <a:xfrm>
            <a:off x="754380" y="3837305"/>
            <a:ext cx="7993380" cy="460375"/>
          </a:xfrm>
          <a:prstGeom prst="rect">
            <a:avLst/>
          </a:prstGeom>
          <a:noFill/>
        </p:spPr>
        <p:txBody>
          <a:bodyPr wrap="square" rtlCol="0" anchor="t">
            <a:spAutoFit/>
          </a:bodyPr>
          <a:p>
            <a:pPr algn="l"/>
            <a:r>
              <a:rPr lang="zh-CN" altLang="en-US" sz="2400" b="1" dirty="0">
                <a:solidFill>
                  <a:srgbClr val="7030A0"/>
                </a:solidFill>
                <a:latin typeface="黑体" panose="02010609060101010101" pitchFamily="49" charset="-122"/>
                <a:ea typeface="黑体" panose="02010609060101010101" pitchFamily="49" charset="-122"/>
                <a:sym typeface="+mn-ea"/>
              </a:rPr>
              <a:t>举例：</a:t>
            </a:r>
            <a:r>
              <a:rPr lang="zh-CN" altLang="en-US" sz="2400" dirty="0">
                <a:latin typeface="黑体" panose="02010609060101010101" pitchFamily="49" charset="-122"/>
                <a:ea typeface="黑体" panose="02010609060101010101" pitchFamily="49" charset="-122"/>
                <a:sym typeface="+mn-ea"/>
              </a:rPr>
              <a:t>二元码</a:t>
            </a:r>
            <a:r>
              <a:rPr lang="en-US" altLang="zh-CN" sz="2400" i="1">
                <a:latin typeface="Times New Roman" panose="02020603050405020304" pitchFamily="18" charset="0"/>
                <a:sym typeface="+mn-ea"/>
              </a:rPr>
              <a:t>C</a:t>
            </a:r>
            <a:r>
              <a:rPr lang="en-US" altLang="zh-CN" sz="2400" baseline="-25000">
                <a:latin typeface="Times New Roman" panose="02020603050405020304" pitchFamily="18" charset="0"/>
                <a:sym typeface="+mn-ea"/>
              </a:rPr>
              <a:t>1</a:t>
            </a:r>
            <a:r>
              <a:rPr lang="en-US" altLang="zh-CN" sz="2400">
                <a:latin typeface="Times New Roman" panose="02020603050405020304" pitchFamily="18" charset="0"/>
                <a:sym typeface="+mn-ea"/>
              </a:rPr>
              <a:t>={0000, 0101, 1010, 1111}</a:t>
            </a:r>
            <a:r>
              <a:rPr lang="en-US" altLang="zh-CN" sz="2400">
                <a:sym typeface="+mn-ea"/>
              </a:rPr>
              <a:t> </a:t>
            </a:r>
            <a:r>
              <a:rPr lang="zh-CN" altLang="en-US" sz="2400" dirty="0">
                <a:latin typeface="黑体" panose="02010609060101010101" pitchFamily="49" charset="-122"/>
                <a:ea typeface="黑体" panose="02010609060101010101" pitchFamily="49" charset="-122"/>
                <a:sym typeface="+mn-ea"/>
              </a:rPr>
              <a:t>是一个循环码。</a:t>
            </a:r>
            <a:endParaRPr sz="2400" dirty="0">
              <a:uFillTx/>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码字多项式</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5" name="内容占位符 2"/>
          <p:cNvSpPr txBox="1"/>
          <p:nvPr/>
        </p:nvSpPr>
        <p:spPr>
          <a:xfrm>
            <a:off x="284480" y="915035"/>
            <a:ext cx="8605520" cy="2517775"/>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6" name="文本框 5"/>
          <p:cNvSpPr txBox="1"/>
          <p:nvPr/>
        </p:nvSpPr>
        <p:spPr>
          <a:xfrm>
            <a:off x="284480" y="1013460"/>
            <a:ext cx="8713470" cy="977265"/>
          </a:xfrm>
          <a:prstGeom prst="rect">
            <a:avLst/>
          </a:prstGeom>
          <a:noFill/>
        </p:spPr>
        <p:txBody>
          <a:bodyPr wrap="square" rtlCol="0" anchor="t">
            <a:spAutoFit/>
          </a:bodyPr>
          <a:p>
            <a:pPr algn="l">
              <a:lnSpc>
                <a:spcPct val="120000"/>
              </a:lnSpc>
            </a:pPr>
            <a:r>
              <a:rPr lang="zh-CN" altLang="en-US" sz="2400" b="1" dirty="0">
                <a:solidFill>
                  <a:srgbClr val="FF0000"/>
                </a:solidFill>
                <a:latin typeface="黑体" panose="02010609060101010101" pitchFamily="49" charset="-122"/>
                <a:ea typeface="黑体" panose="02010609060101010101" pitchFamily="49" charset="-122"/>
                <a:sym typeface="+mn-ea"/>
              </a:rPr>
              <a:t>码字多项式：</a:t>
            </a:r>
            <a:r>
              <a:rPr lang="zh-CN" altLang="en-US" sz="2400" b="1" dirty="0">
                <a:latin typeface="黑体" panose="02010609060101010101" pitchFamily="49" charset="-122"/>
                <a:ea typeface="黑体" panose="02010609060101010101" pitchFamily="49" charset="-122"/>
                <a:sym typeface="+mn-ea"/>
              </a:rPr>
              <a:t>为研究循环码的代数特性，将码字</a:t>
            </a:r>
            <a:r>
              <a:rPr lang="en-US" altLang="zh-CN" sz="2400" b="1" i="1">
                <a:latin typeface="Times New Roman" panose="02020603050405020304" pitchFamily="18" charset="0"/>
                <a:ea typeface="黑体" panose="02010609060101010101" pitchFamily="49" charset="-122"/>
                <a:sym typeface="+mn-ea"/>
              </a:rPr>
              <a:t>v</a:t>
            </a:r>
            <a:r>
              <a:rPr lang="en-US" altLang="zh-CN" sz="2400" b="1">
                <a:latin typeface="Times New Roman" panose="02020603050405020304" pitchFamily="18" charset="0"/>
                <a:ea typeface="黑体" panose="02010609060101010101" pitchFamily="49" charset="-122"/>
                <a:sym typeface="+mn-ea"/>
              </a:rPr>
              <a:t>=</a:t>
            </a:r>
            <a:r>
              <a:rPr lang="en-US" altLang="zh-CN" sz="2400" b="1">
                <a:latin typeface="Times New Roman" panose="02020603050405020304" pitchFamily="18" charset="0"/>
                <a:ea typeface="黑体" panose="02010609060101010101" pitchFamily="49" charset="-122"/>
                <a:sym typeface="+mn-ea"/>
              </a:rPr>
              <a:t>(</a:t>
            </a:r>
            <a:r>
              <a:rPr lang="en-US" altLang="zh-CN" sz="2400" b="1" i="1">
                <a:latin typeface="Times New Roman" panose="02020603050405020304" pitchFamily="18" charset="0"/>
                <a:ea typeface="黑体" panose="02010609060101010101" pitchFamily="49" charset="-122"/>
                <a:sym typeface="+mn-ea"/>
              </a:rPr>
              <a:t>v</a:t>
            </a:r>
            <a:r>
              <a:rPr lang="en-US" altLang="zh-CN" sz="2400" b="1" i="1" baseline="-25000">
                <a:latin typeface="Times New Roman" panose="02020603050405020304" pitchFamily="18" charset="0"/>
                <a:ea typeface="黑体" panose="02010609060101010101" pitchFamily="49" charset="-122"/>
                <a:sym typeface="+mn-ea"/>
              </a:rPr>
              <a:t>n</a:t>
            </a:r>
            <a:r>
              <a:rPr lang="en-US" altLang="zh-CN" sz="2400" b="1" baseline="-25000">
                <a:latin typeface="Times New Roman" panose="02020603050405020304" pitchFamily="18" charset="0"/>
                <a:ea typeface="黑体" panose="02010609060101010101" pitchFamily="49" charset="-122"/>
                <a:sym typeface="+mn-ea"/>
              </a:rPr>
              <a:t>-1</a:t>
            </a:r>
            <a:r>
              <a:rPr lang="en-US" altLang="zh-CN" sz="2400" b="1">
                <a:latin typeface="Times New Roman" panose="02020603050405020304" pitchFamily="18" charset="0"/>
                <a:ea typeface="黑体" panose="02010609060101010101" pitchFamily="49" charset="-122"/>
                <a:sym typeface="+mn-ea"/>
              </a:rPr>
              <a:t>, </a:t>
            </a:r>
            <a:r>
              <a:rPr lang="en-US" altLang="zh-CN" sz="2400" b="1" i="1">
                <a:latin typeface="Times New Roman" panose="02020603050405020304" pitchFamily="18" charset="0"/>
                <a:ea typeface="黑体" panose="02010609060101010101" pitchFamily="49" charset="-122"/>
                <a:sym typeface="+mn-ea"/>
              </a:rPr>
              <a:t>v</a:t>
            </a:r>
            <a:r>
              <a:rPr lang="en-US" altLang="zh-CN" sz="2400" b="1" i="1" baseline="-25000">
                <a:latin typeface="Times New Roman" panose="02020603050405020304" pitchFamily="18" charset="0"/>
                <a:ea typeface="黑体" panose="02010609060101010101" pitchFamily="49" charset="-122"/>
                <a:sym typeface="+mn-ea"/>
              </a:rPr>
              <a:t>n</a:t>
            </a:r>
            <a:r>
              <a:rPr lang="en-US" altLang="zh-CN" sz="2400" b="1" baseline="-25000">
                <a:latin typeface="Times New Roman" panose="02020603050405020304" pitchFamily="18" charset="0"/>
                <a:ea typeface="黑体" panose="02010609060101010101" pitchFamily="49" charset="-122"/>
                <a:sym typeface="+mn-ea"/>
              </a:rPr>
              <a:t>-2</a:t>
            </a:r>
            <a:r>
              <a:rPr lang="en-US" altLang="zh-CN" sz="2400" b="1">
                <a:latin typeface="Times New Roman" panose="02020603050405020304" pitchFamily="18" charset="0"/>
                <a:ea typeface="黑体" panose="02010609060101010101" pitchFamily="49" charset="-122"/>
                <a:sym typeface="+mn-ea"/>
              </a:rPr>
              <a:t>, … , </a:t>
            </a:r>
            <a:r>
              <a:rPr lang="en-US" altLang="zh-CN" sz="2400" b="1" i="1">
                <a:latin typeface="Times New Roman" panose="02020603050405020304" pitchFamily="18" charset="0"/>
                <a:ea typeface="黑体" panose="02010609060101010101" pitchFamily="49" charset="-122"/>
                <a:sym typeface="+mn-ea"/>
              </a:rPr>
              <a:t>v</a:t>
            </a:r>
            <a:r>
              <a:rPr lang="en-US" altLang="zh-CN" sz="2400" b="1" baseline="-25000">
                <a:latin typeface="Times New Roman" panose="02020603050405020304" pitchFamily="18" charset="0"/>
                <a:ea typeface="黑体" panose="02010609060101010101" pitchFamily="49" charset="-122"/>
                <a:sym typeface="+mn-ea"/>
              </a:rPr>
              <a:t>1</a:t>
            </a:r>
            <a:r>
              <a:rPr lang="en-US" altLang="zh-CN" sz="2400" b="1">
                <a:latin typeface="Times New Roman" panose="02020603050405020304" pitchFamily="18" charset="0"/>
                <a:ea typeface="黑体" panose="02010609060101010101" pitchFamily="49" charset="-122"/>
                <a:sym typeface="+mn-ea"/>
              </a:rPr>
              <a:t>, </a:t>
            </a:r>
            <a:r>
              <a:rPr lang="en-US" altLang="zh-CN" sz="2400" b="1" i="1">
                <a:latin typeface="Times New Roman" panose="02020603050405020304" pitchFamily="18" charset="0"/>
                <a:ea typeface="黑体" panose="02010609060101010101" pitchFamily="49" charset="-122"/>
                <a:sym typeface="+mn-ea"/>
              </a:rPr>
              <a:t>v</a:t>
            </a:r>
            <a:r>
              <a:rPr lang="en-US" altLang="zh-CN" sz="2400" b="1" baseline="-25000">
                <a:latin typeface="Times New Roman" panose="02020603050405020304" pitchFamily="18" charset="0"/>
                <a:ea typeface="黑体" panose="02010609060101010101" pitchFamily="49" charset="-122"/>
                <a:sym typeface="+mn-ea"/>
              </a:rPr>
              <a:t>0</a:t>
            </a:r>
            <a:r>
              <a:rPr lang="en-US" altLang="zh-CN" sz="2400" b="1">
                <a:latin typeface="Times New Roman" panose="02020603050405020304" pitchFamily="18" charset="0"/>
                <a:ea typeface="黑体" panose="02010609060101010101" pitchFamily="49" charset="-122"/>
                <a:sym typeface="+mn-ea"/>
              </a:rPr>
              <a:t>)</a:t>
            </a:r>
            <a:r>
              <a:rPr lang="zh-CN" altLang="en-US" sz="2400" b="1" dirty="0">
                <a:latin typeface="黑体" panose="02010609060101010101" pitchFamily="49" charset="-122"/>
                <a:ea typeface="黑体" panose="02010609060101010101" pitchFamily="49" charset="-122"/>
                <a:sym typeface="+mn-ea"/>
              </a:rPr>
              <a:t>的各个分量看成是多项式</a:t>
            </a:r>
            <a:endParaRPr sz="2400" dirty="0">
              <a:uFillTx/>
              <a:latin typeface="Times New Roman" panose="02020603050405020304" pitchFamily="18" charset="0"/>
              <a:ea typeface="黑体" panose="02010609060101010101" pitchFamily="49" charset="-122"/>
              <a:sym typeface="+mn-ea"/>
            </a:endParaRPr>
          </a:p>
        </p:txBody>
      </p:sp>
      <p:sp>
        <p:nvSpPr>
          <p:cNvPr id="7" name="文本框 6"/>
          <p:cNvSpPr txBox="1"/>
          <p:nvPr/>
        </p:nvSpPr>
        <p:spPr>
          <a:xfrm>
            <a:off x="334645" y="3559175"/>
            <a:ext cx="8564245" cy="977265"/>
          </a:xfrm>
          <a:prstGeom prst="rect">
            <a:avLst/>
          </a:prstGeom>
          <a:noFill/>
        </p:spPr>
        <p:txBody>
          <a:bodyPr wrap="square" rtlCol="0" anchor="t">
            <a:spAutoFit/>
          </a:bodyPr>
          <a:p>
            <a:pPr indent="609600" algn="l">
              <a:lnSpc>
                <a:spcPct val="120000"/>
              </a:lnSpc>
              <a:extLst>
                <a:ext uri="{35155182-B16C-46BC-9424-99874614C6A1}">
                  <wpsdc:indentchars xmlns:wpsdc="http://www.wps.cn/officeDocument/2017/drawingmlCustomData" val="200" checksum="4158780845"/>
                </a:ext>
              </a:extLst>
            </a:pPr>
            <a:r>
              <a:rPr lang="zh-CN" altLang="en-US" sz="2400" dirty="0">
                <a:latin typeface="黑体" panose="02010609060101010101" pitchFamily="49" charset="-122"/>
                <a:ea typeface="黑体" panose="02010609060101010101" pitchFamily="49" charset="-122"/>
                <a:sym typeface="+mn-ea"/>
              </a:rPr>
              <a:t>对应于码矢</a:t>
            </a:r>
            <a:r>
              <a:rPr lang="en-US" altLang="zh-CN" sz="2400" i="1" err="1">
                <a:latin typeface="Times New Roman" panose="02020603050405020304" pitchFamily="18" charset="0"/>
                <a:ea typeface="黑体" panose="02010609060101010101" pitchFamily="49" charset="-122"/>
                <a:sym typeface="+mn-ea"/>
              </a:rPr>
              <a:t>v</a:t>
            </a:r>
            <a:r>
              <a:rPr lang="en-US" altLang="zh-CN" sz="2400" baseline="30000" err="1">
                <a:latin typeface="Times New Roman" panose="02020603050405020304" pitchFamily="18" charset="0"/>
                <a:ea typeface="黑体" panose="02010609060101010101" pitchFamily="49" charset="-122"/>
                <a:sym typeface="+mn-ea"/>
              </a:rPr>
              <a:t>(</a:t>
            </a:r>
            <a:r>
              <a:rPr lang="en-US" altLang="zh-CN" sz="2400" i="1" baseline="30000" err="1">
                <a:latin typeface="Times New Roman" panose="02020603050405020304" pitchFamily="18" charset="0"/>
                <a:ea typeface="黑体" panose="02010609060101010101" pitchFamily="49" charset="-122"/>
                <a:sym typeface="+mn-ea"/>
              </a:rPr>
              <a:t>i</a:t>
            </a:r>
            <a:r>
              <a:rPr lang="en-US" altLang="zh-CN" sz="2400" baseline="30000">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a:t>
            </a:r>
            <a:r>
              <a:rPr lang="en-US" altLang="zh-CN" sz="2400" baseline="30000">
                <a:latin typeface="Times New Roman" panose="02020603050405020304" pitchFamily="18" charset="0"/>
                <a:ea typeface="黑体" panose="02010609060101010101" pitchFamily="49" charset="-122"/>
                <a:sym typeface="+mn-ea"/>
              </a:rPr>
              <a:t> </a:t>
            </a:r>
            <a:r>
              <a:rPr lang="en-US" altLang="zh-CN" sz="2400" i="1" err="1">
                <a:latin typeface="Times New Roman" panose="02020603050405020304" pitchFamily="18" charset="0"/>
                <a:ea typeface="黑体" panose="02010609060101010101" pitchFamily="49" charset="-122"/>
                <a:sym typeface="+mn-ea"/>
              </a:rPr>
              <a:t>v</a:t>
            </a:r>
            <a:r>
              <a:rPr lang="en-US" altLang="zh-CN" sz="2400" i="1" baseline="-25000" err="1">
                <a:latin typeface="Times New Roman" panose="02020603050405020304" pitchFamily="18" charset="0"/>
                <a:ea typeface="黑体" panose="02010609060101010101" pitchFamily="49" charset="-122"/>
                <a:sym typeface="+mn-ea"/>
              </a:rPr>
              <a:t>n</a:t>
            </a:r>
            <a:r>
              <a:rPr lang="en-US" altLang="zh-CN" sz="2400" baseline="-25000" err="1">
                <a:latin typeface="Times New Roman" panose="02020603050405020304" pitchFamily="18" charset="0"/>
                <a:ea typeface="黑体" panose="02010609060101010101" pitchFamily="49" charset="-122"/>
                <a:sym typeface="+mn-ea"/>
              </a:rPr>
              <a:t>-</a:t>
            </a:r>
            <a:r>
              <a:rPr lang="en-US" altLang="zh-CN" sz="2400" i="1" baseline="-25000" err="1">
                <a:latin typeface="Times New Roman" panose="02020603050405020304" pitchFamily="18" charset="0"/>
                <a:ea typeface="黑体" panose="02010609060101010101" pitchFamily="49" charset="-122"/>
                <a:sym typeface="+mn-ea"/>
              </a:rPr>
              <a:t>i</a:t>
            </a:r>
            <a:r>
              <a:rPr lang="en-US" altLang="zh-CN" sz="2400" baseline="-25000" err="1">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 … , </a:t>
            </a:r>
            <a:r>
              <a:rPr lang="en-US" altLang="zh-CN" sz="2400" i="1">
                <a:latin typeface="Times New Roman" panose="02020603050405020304" pitchFamily="18" charset="0"/>
                <a:ea typeface="黑体" panose="02010609060101010101" pitchFamily="49" charset="-122"/>
                <a:sym typeface="+mn-ea"/>
              </a:rPr>
              <a:t>v</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v</a:t>
            </a:r>
            <a:r>
              <a:rPr lang="en-US" altLang="zh-CN" sz="2400" baseline="-25000">
                <a:latin typeface="Times New Roman" panose="02020603050405020304" pitchFamily="18" charset="0"/>
                <a:ea typeface="黑体" panose="02010609060101010101" pitchFamily="49" charset="-122"/>
                <a:sym typeface="+mn-ea"/>
              </a:rPr>
              <a:t>0</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 … , </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n-i</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的码字多项式为</a:t>
            </a:r>
            <a:r>
              <a:rPr lang="en-US" altLang="zh-CN" sz="2400" i="1" err="1">
                <a:latin typeface="Times New Roman" panose="02020603050405020304" pitchFamily="18" charset="0"/>
                <a:ea typeface="黑体" panose="02010609060101010101" pitchFamily="49" charset="-122"/>
                <a:sym typeface="+mn-ea"/>
              </a:rPr>
              <a:t>v</a:t>
            </a:r>
            <a:r>
              <a:rPr lang="en-US" altLang="zh-CN" sz="2400" baseline="30000" err="1">
                <a:latin typeface="Times New Roman" panose="02020603050405020304" pitchFamily="18" charset="0"/>
                <a:ea typeface="黑体" panose="02010609060101010101" pitchFamily="49" charset="-122"/>
                <a:sym typeface="+mn-ea"/>
              </a:rPr>
              <a:t>(</a:t>
            </a:r>
            <a:r>
              <a:rPr lang="en-US" altLang="zh-CN" sz="2400" i="1" baseline="30000" err="1">
                <a:latin typeface="Times New Roman" panose="02020603050405020304" pitchFamily="18" charset="0"/>
                <a:ea typeface="黑体" panose="02010609060101010101" pitchFamily="49" charset="-122"/>
                <a:sym typeface="+mn-ea"/>
              </a:rPr>
              <a:t>i</a:t>
            </a:r>
            <a:r>
              <a:rPr lang="en-US" altLang="zh-CN" sz="2400" baseline="30000" err="1">
                <a:latin typeface="Times New Roman" panose="02020603050405020304" pitchFamily="18" charset="0"/>
                <a:ea typeface="黑体" panose="02010609060101010101" pitchFamily="49" charset="-122"/>
                <a:sym typeface="+mn-ea"/>
              </a:rPr>
              <a:t>)</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err="1">
                <a:latin typeface="Times New Roman" panose="02020603050405020304" pitchFamily="18" charset="0"/>
                <a:ea typeface="黑体" panose="02010609060101010101" pitchFamily="49" charset="-122"/>
                <a:sym typeface="+mn-ea"/>
              </a:rPr>
              <a:t>n</a:t>
            </a:r>
            <a:r>
              <a:rPr lang="en-US" altLang="zh-CN" sz="2400" baseline="-25000" err="1">
                <a:latin typeface="Times New Roman" panose="02020603050405020304" pitchFamily="18" charset="0"/>
                <a:ea typeface="黑体" panose="02010609060101010101" pitchFamily="49" charset="-122"/>
                <a:sym typeface="+mn-ea"/>
              </a:rPr>
              <a:t>-</a:t>
            </a:r>
            <a:r>
              <a:rPr lang="en-US" altLang="zh-CN" sz="2400" i="1" baseline="-25000" err="1">
                <a:latin typeface="Times New Roman" panose="02020603050405020304" pitchFamily="18" charset="0"/>
                <a:ea typeface="黑体" panose="02010609060101010101" pitchFamily="49" charset="-122"/>
                <a:sym typeface="+mn-ea"/>
              </a:rPr>
              <a:t>i</a:t>
            </a:r>
            <a:r>
              <a:rPr lang="en-US" altLang="zh-CN" sz="2400" baseline="-25000" err="1">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n-i</a:t>
            </a:r>
            <a:r>
              <a:rPr lang="en-US" altLang="zh-CN" sz="2400" baseline="-25000">
                <a:latin typeface="Times New Roman" panose="02020603050405020304" pitchFamily="18" charset="0"/>
                <a:ea typeface="黑体" panose="02010609060101010101" pitchFamily="49" charset="-122"/>
                <a:sym typeface="+mn-ea"/>
              </a:rPr>
              <a:t>-2</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baseline="-25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i</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baseline="-25000">
                <a:latin typeface="Times New Roman" panose="02020603050405020304" pitchFamily="18" charset="0"/>
                <a:ea typeface="黑体" panose="02010609060101010101" pitchFamily="49" charset="-122"/>
                <a:sym typeface="+mn-ea"/>
              </a:rPr>
              <a:t>0</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i</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a:t>
            </a:r>
            <a:r>
              <a:rPr lang="en-US" altLang="zh-CN" sz="2400" baseline="-25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i</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n-i</a:t>
            </a:r>
            <a:r>
              <a:rPr lang="en-US" altLang="zh-CN" sz="2400" baseline="-25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i="1" baseline="-25000">
                <a:latin typeface="Times New Roman" panose="02020603050405020304" pitchFamily="18" charset="0"/>
                <a:ea typeface="黑体" panose="02010609060101010101" pitchFamily="49" charset="-122"/>
                <a:sym typeface="+mn-ea"/>
              </a:rPr>
              <a:t>n-i</a:t>
            </a:r>
            <a:r>
              <a:rPr lang="en-US" altLang="zh-CN" sz="2400" baseline="30000">
                <a:latin typeface="Times New Roman" panose="02020603050405020304" pitchFamily="18" charset="0"/>
                <a:ea typeface="黑体" panose="02010609060101010101" pitchFamily="49" charset="-122"/>
                <a:sym typeface="+mn-ea"/>
              </a:rPr>
              <a:t> </a:t>
            </a:r>
            <a:endParaRPr lang="en-US" altLang="zh-CN" sz="2400" dirty="0">
              <a:uFillTx/>
              <a:latin typeface="Times New Roman" panose="02020603050405020304" pitchFamily="18" charset="0"/>
              <a:ea typeface="黑体" panose="02010609060101010101" pitchFamily="49" charset="-122"/>
              <a:sym typeface="+mn-ea"/>
            </a:endParaRPr>
          </a:p>
        </p:txBody>
      </p:sp>
      <p:sp>
        <p:nvSpPr>
          <p:cNvPr id="9" name="矩形 8"/>
          <p:cNvSpPr/>
          <p:nvPr/>
        </p:nvSpPr>
        <p:spPr>
          <a:xfrm>
            <a:off x="1473200" y="4711065"/>
            <a:ext cx="6450965" cy="81343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p>
        </p:txBody>
      </p:sp>
      <p:sp>
        <p:nvSpPr>
          <p:cNvPr id="8" name="文本框 7"/>
          <p:cNvSpPr txBox="1"/>
          <p:nvPr/>
        </p:nvSpPr>
        <p:spPr>
          <a:xfrm>
            <a:off x="1730375" y="4831080"/>
            <a:ext cx="6193155" cy="534035"/>
          </a:xfrm>
          <a:prstGeom prst="rect">
            <a:avLst/>
          </a:prstGeom>
          <a:noFill/>
        </p:spPr>
        <p:txBody>
          <a:bodyPr wrap="square" rtlCol="0" anchor="t">
            <a:spAutoFit/>
          </a:bodyPr>
          <a:p>
            <a:pPr algn="just">
              <a:lnSpc>
                <a:spcPct val="120000"/>
              </a:lnSpc>
              <a:spcBef>
                <a:spcPts val="0"/>
              </a:spcBef>
              <a:buClr>
                <a:schemeClr val="hlink"/>
              </a:buClr>
              <a:buSzPct val="65000"/>
            </a:pPr>
            <a:r>
              <a:rPr lang="zh-CN" altLang="en-US" sz="2400" b="1" dirty="0">
                <a:latin typeface="黑体" panose="02010609060101010101" pitchFamily="49" charset="-122"/>
                <a:ea typeface="黑体" panose="02010609060101010101" pitchFamily="49" charset="-122"/>
                <a:sym typeface="+mn-ea"/>
              </a:rPr>
              <a:t>码字多项式</a:t>
            </a:r>
            <a:r>
              <a:rPr lang="en-US" altLang="zh-CN" sz="2400" b="1" i="1" err="1">
                <a:latin typeface="Times New Roman" panose="02020603050405020304" pitchFamily="18" charset="0"/>
                <a:ea typeface="黑体" panose="02010609060101010101" pitchFamily="49" charset="-122"/>
                <a:sym typeface="+mn-ea"/>
              </a:rPr>
              <a:t>v</a:t>
            </a:r>
            <a:r>
              <a:rPr lang="en-US" altLang="zh-CN" sz="2400" b="1" baseline="30000" err="1">
                <a:latin typeface="Times New Roman" panose="02020603050405020304" pitchFamily="18" charset="0"/>
                <a:ea typeface="黑体" panose="02010609060101010101" pitchFamily="49" charset="-122"/>
                <a:sym typeface="+mn-ea"/>
              </a:rPr>
              <a:t>(</a:t>
            </a:r>
            <a:r>
              <a:rPr lang="en-US" altLang="zh-CN" sz="2400" b="1" i="1" baseline="30000" err="1">
                <a:latin typeface="Times New Roman" panose="02020603050405020304" pitchFamily="18" charset="0"/>
                <a:ea typeface="黑体" panose="02010609060101010101" pitchFamily="49" charset="-122"/>
                <a:sym typeface="+mn-ea"/>
              </a:rPr>
              <a:t>i</a:t>
            </a:r>
            <a:r>
              <a:rPr lang="en-US" altLang="zh-CN" sz="2400" b="1" baseline="30000" err="1">
                <a:latin typeface="Times New Roman" panose="02020603050405020304" pitchFamily="18" charset="0"/>
                <a:ea typeface="黑体" panose="02010609060101010101" pitchFamily="49" charset="-122"/>
                <a:sym typeface="+mn-ea"/>
              </a:rPr>
              <a:t>)</a:t>
            </a:r>
            <a:r>
              <a:rPr lang="en-US" altLang="zh-CN" sz="2400" b="1" err="1">
                <a:latin typeface="Times New Roman" panose="02020603050405020304" pitchFamily="18" charset="0"/>
                <a:ea typeface="黑体" panose="02010609060101010101" pitchFamily="49" charset="-122"/>
                <a:sym typeface="+mn-ea"/>
              </a:rPr>
              <a:t>(</a:t>
            </a:r>
            <a:r>
              <a:rPr lang="en-US" altLang="zh-CN" sz="2400" b="1" i="1" err="1">
                <a:latin typeface="Times New Roman" panose="02020603050405020304" pitchFamily="18" charset="0"/>
                <a:ea typeface="黑体" panose="02010609060101010101" pitchFamily="49" charset="-122"/>
                <a:sym typeface="+mn-ea"/>
              </a:rPr>
              <a:t>x</a:t>
            </a:r>
            <a:r>
              <a:rPr lang="en-US" altLang="zh-CN" sz="2400" b="1">
                <a:latin typeface="Times New Roman" panose="02020603050405020304" pitchFamily="18" charset="0"/>
                <a:ea typeface="黑体" panose="02010609060101010101" pitchFamily="49" charset="-122"/>
                <a:sym typeface="+mn-ea"/>
              </a:rPr>
              <a:t>)</a:t>
            </a:r>
            <a:r>
              <a:rPr lang="zh-CN" altLang="en-US" sz="2400" b="1" dirty="0">
                <a:latin typeface="Times New Roman" panose="02020603050405020304" pitchFamily="18" charset="0"/>
                <a:ea typeface="黑体" panose="02010609060101010101" pitchFamily="49" charset="-122"/>
                <a:sym typeface="+mn-ea"/>
              </a:rPr>
              <a:t>就是</a:t>
            </a:r>
            <a:r>
              <a:rPr lang="en-US" altLang="zh-CN" sz="2400" b="1" i="1">
                <a:latin typeface="Times New Roman" panose="02020603050405020304" pitchFamily="18" charset="0"/>
                <a:ea typeface="黑体" panose="02010609060101010101" pitchFamily="49" charset="-122"/>
                <a:sym typeface="+mn-ea"/>
              </a:rPr>
              <a:t>x</a:t>
            </a:r>
            <a:r>
              <a:rPr lang="en-US" altLang="zh-CN" sz="2400" b="1" i="1" baseline="30000">
                <a:latin typeface="Times New Roman" panose="02020603050405020304" pitchFamily="18" charset="0"/>
                <a:ea typeface="黑体" panose="02010609060101010101" pitchFamily="49" charset="-122"/>
                <a:sym typeface="+mn-ea"/>
              </a:rPr>
              <a:t>i</a:t>
            </a:r>
            <a:r>
              <a:rPr lang="en-US" altLang="zh-CN" sz="2400" b="1" i="1">
                <a:latin typeface="Times New Roman" panose="02020603050405020304" pitchFamily="18" charset="0"/>
                <a:ea typeface="黑体" panose="02010609060101010101" pitchFamily="49" charset="-122"/>
                <a:sym typeface="+mn-ea"/>
              </a:rPr>
              <a:t>v</a:t>
            </a:r>
            <a:r>
              <a:rPr lang="en-US" altLang="zh-CN" sz="2400" b="1" baseline="30000">
                <a:latin typeface="Times New Roman" panose="02020603050405020304" pitchFamily="18" charset="0"/>
                <a:ea typeface="黑体" panose="02010609060101010101" pitchFamily="49" charset="-122"/>
                <a:sym typeface="+mn-ea"/>
              </a:rPr>
              <a:t>(0)</a:t>
            </a:r>
            <a:r>
              <a:rPr lang="en-US" altLang="zh-CN" sz="2400" b="1">
                <a:latin typeface="Times New Roman" panose="02020603050405020304" pitchFamily="18" charset="0"/>
                <a:ea typeface="黑体" panose="02010609060101010101" pitchFamily="49" charset="-122"/>
                <a:sym typeface="+mn-ea"/>
              </a:rPr>
              <a:t>(</a:t>
            </a:r>
            <a:r>
              <a:rPr lang="en-US" altLang="zh-CN" sz="2400" b="1" i="1">
                <a:latin typeface="Times New Roman" panose="02020603050405020304" pitchFamily="18" charset="0"/>
                <a:ea typeface="黑体" panose="02010609060101010101" pitchFamily="49" charset="-122"/>
                <a:sym typeface="+mn-ea"/>
              </a:rPr>
              <a:t>x</a:t>
            </a:r>
            <a:r>
              <a:rPr lang="en-US" altLang="zh-CN" sz="2400" b="1">
                <a:latin typeface="Times New Roman" panose="02020603050405020304" pitchFamily="18" charset="0"/>
                <a:ea typeface="黑体" panose="02010609060101010101" pitchFamily="49" charset="-122"/>
                <a:sym typeface="+mn-ea"/>
              </a:rPr>
              <a:t>)/(</a:t>
            </a:r>
            <a:r>
              <a:rPr lang="en-US" altLang="zh-CN" sz="2400" b="1" i="1">
                <a:latin typeface="Times New Roman" panose="02020603050405020304" pitchFamily="18" charset="0"/>
                <a:ea typeface="黑体" panose="02010609060101010101" pitchFamily="49" charset="-122"/>
                <a:sym typeface="+mn-ea"/>
              </a:rPr>
              <a:t>x</a:t>
            </a:r>
            <a:r>
              <a:rPr lang="en-US" altLang="zh-CN" sz="2400" b="1" i="1" baseline="30000">
                <a:latin typeface="Times New Roman" panose="02020603050405020304" pitchFamily="18" charset="0"/>
                <a:ea typeface="黑体" panose="02010609060101010101" pitchFamily="49" charset="-122"/>
                <a:sym typeface="+mn-ea"/>
              </a:rPr>
              <a:t>n</a:t>
            </a:r>
            <a:r>
              <a:rPr lang="en-US" altLang="zh-CN" sz="2400" b="1">
                <a:latin typeface="Times New Roman" panose="02020603050405020304" pitchFamily="18" charset="0"/>
                <a:ea typeface="黑体" panose="02010609060101010101" pitchFamily="49" charset="-122"/>
                <a:sym typeface="+mn-ea"/>
              </a:rPr>
              <a:t>+1)</a:t>
            </a:r>
            <a:r>
              <a:rPr lang="zh-CN" altLang="en-US" sz="2400" b="1" dirty="0">
                <a:latin typeface="Times New Roman" panose="02020603050405020304" pitchFamily="18" charset="0"/>
                <a:ea typeface="黑体" panose="02010609060101010101" pitchFamily="49" charset="-122"/>
                <a:sym typeface="+mn-ea"/>
              </a:rPr>
              <a:t>的余式。</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mn-ea"/>
            </a:endParaRPr>
          </a:p>
        </p:txBody>
      </p:sp>
      <p:graphicFrame>
        <p:nvGraphicFramePr>
          <p:cNvPr id="3" name="对象 2">
            <a:hlinkClick r:id="" action="ppaction://ole?verb="/>
          </p:cNvPr>
          <p:cNvGraphicFramePr>
            <a:graphicFrameLocks noChangeAspect="1"/>
          </p:cNvGraphicFramePr>
          <p:nvPr/>
        </p:nvGraphicFramePr>
        <p:xfrm>
          <a:off x="2520950" y="1981200"/>
          <a:ext cx="4316730" cy="847090"/>
        </p:xfrm>
        <a:graphic>
          <a:graphicData uri="http://schemas.openxmlformats.org/presentationml/2006/ole">
            <mc:AlternateContent xmlns:mc="http://schemas.openxmlformats.org/markup-compatibility/2006">
              <mc:Choice xmlns:v="urn:schemas-microsoft-com:vml" Requires="v">
                <p:oleObj spid="_x0000_s13" name="" r:id="rId1" imgW="2234565" imgH="431800" progId="Equation.KSEE3">
                  <p:embed/>
                </p:oleObj>
              </mc:Choice>
              <mc:Fallback>
                <p:oleObj name="" r:id="rId1" imgW="2234565" imgH="431800" progId="Equation.KSEE3">
                  <p:embed/>
                  <p:pic>
                    <p:nvPicPr>
                      <p:cNvPr id="0" name="图片 1024"/>
                      <p:cNvPicPr/>
                      <p:nvPr/>
                    </p:nvPicPr>
                    <p:blipFill>
                      <a:blip r:embed="rId2"/>
                      <a:stretch>
                        <a:fillRect/>
                      </a:stretch>
                    </p:blipFill>
                    <p:spPr>
                      <a:xfrm>
                        <a:off x="2520950" y="1981200"/>
                        <a:ext cx="4316730" cy="847090"/>
                      </a:xfrm>
                      <a:prstGeom prst="rect">
                        <a:avLst/>
                      </a:prstGeom>
                    </p:spPr>
                  </p:pic>
                </p:oleObj>
              </mc:Fallback>
            </mc:AlternateContent>
          </a:graphicData>
        </a:graphic>
      </p:graphicFrame>
      <p:sp>
        <p:nvSpPr>
          <p:cNvPr id="10" name="文本框 9"/>
          <p:cNvSpPr txBox="1"/>
          <p:nvPr/>
        </p:nvSpPr>
        <p:spPr>
          <a:xfrm>
            <a:off x="297815" y="2802890"/>
            <a:ext cx="5628005" cy="534035"/>
          </a:xfrm>
          <a:prstGeom prst="rect">
            <a:avLst/>
          </a:prstGeom>
          <a:noFill/>
        </p:spPr>
        <p:txBody>
          <a:bodyPr wrap="square" rtlCol="0" anchor="t">
            <a:spAutoFit/>
          </a:bodyPr>
          <a:p>
            <a:pPr algn="l">
              <a:lnSpc>
                <a:spcPct val="120000"/>
              </a:lnSpc>
            </a:pPr>
            <a:r>
              <a:rPr lang="zh-CN" altLang="en-US" sz="2400" b="1" dirty="0">
                <a:latin typeface="黑体" panose="02010609060101010101" pitchFamily="49" charset="-122"/>
                <a:ea typeface="黑体" panose="02010609060101010101" pitchFamily="49" charset="-122"/>
                <a:sym typeface="+mn-ea"/>
              </a:rPr>
              <a:t>的系数，此多项式称为</a:t>
            </a:r>
            <a:r>
              <a:rPr lang="en-US" altLang="zh-CN" sz="2400" b="1" i="1">
                <a:latin typeface="Times New Roman" panose="02020603050405020304" pitchFamily="18" charset="0"/>
                <a:ea typeface="黑体" panose="02010609060101010101" pitchFamily="49" charset="-122"/>
                <a:sym typeface="+mn-ea"/>
              </a:rPr>
              <a:t>v</a:t>
            </a:r>
            <a:r>
              <a:rPr lang="zh-CN" altLang="en-US" sz="2400" b="1" dirty="0">
                <a:latin typeface="黑体" panose="02010609060101010101" pitchFamily="49" charset="-122"/>
                <a:ea typeface="黑体" panose="02010609060101010101" pitchFamily="49" charset="-122"/>
                <a:sym typeface="+mn-ea"/>
              </a:rPr>
              <a:t>的码字多项式。</a:t>
            </a:r>
            <a:endParaRPr sz="2400" dirty="0">
              <a:uFillTx/>
              <a:latin typeface="Times New Roman" panose="02020603050405020304" pitchFamily="18" charset="0"/>
              <a:ea typeface="黑体" panose="02010609060101010101" pitchFamily="49" charset="-122"/>
              <a:sym typeface="+mn-ea"/>
            </a:endParaRPr>
          </a:p>
        </p:txBody>
      </p:sp>
      <p:sp>
        <p:nvSpPr>
          <p:cNvPr id="14" name="矩形 13"/>
          <p:cNvSpPr/>
          <p:nvPr/>
        </p:nvSpPr>
        <p:spPr>
          <a:xfrm>
            <a:off x="2673350" y="5786755"/>
            <a:ext cx="4187825" cy="57023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p>
        </p:txBody>
      </p:sp>
      <p:sp>
        <p:nvSpPr>
          <p:cNvPr id="15" name="文本框 14"/>
          <p:cNvSpPr txBox="1"/>
          <p:nvPr/>
        </p:nvSpPr>
        <p:spPr>
          <a:xfrm>
            <a:off x="2836545" y="5813425"/>
            <a:ext cx="3907790" cy="460375"/>
          </a:xfrm>
          <a:prstGeom prst="rect">
            <a:avLst/>
          </a:prstGeom>
          <a:noFill/>
        </p:spPr>
        <p:txBody>
          <a:bodyPr wrap="square" rtlCol="0" anchor="t">
            <a:spAutoFit/>
          </a:bodyPr>
          <a:p>
            <a:pPr algn="just">
              <a:lnSpc>
                <a:spcPct val="120000"/>
              </a:lnSpc>
              <a:spcBef>
                <a:spcPts val="0"/>
              </a:spcBef>
              <a:buClr>
                <a:schemeClr val="hlink"/>
              </a:buClr>
              <a:buSzPct val="65000"/>
            </a:pPr>
            <a:r>
              <a:rPr sz="2000" b="1">
                <a:solidFill>
                  <a:srgbClr val="FF0000"/>
                </a:solidFill>
                <a:latin typeface="楷体" panose="02010609060101010101" charset="-122"/>
                <a:ea typeface="楷体" panose="02010609060101010101" charset="-122"/>
              </a:rPr>
              <a:t>思考题：</a:t>
            </a:r>
            <a:r>
              <a:rPr lang="zh-CN" sz="2000">
                <a:latin typeface="Times New Roman" panose="02020603050405020304" pitchFamily="18" charset="0"/>
                <a:ea typeface="黑体" panose="02010609060101010101" pitchFamily="49" charset="-122"/>
                <a:cs typeface="Times New Roman" panose="02020603050405020304" pitchFamily="18" charset="0"/>
              </a:rPr>
              <a:t>循环码有哪些代数性质</a:t>
            </a:r>
            <a:r>
              <a:rPr lang="en-US" sz="2000">
                <a:latin typeface="Times New Roman" panose="02020603050405020304" pitchFamily="18" charset="0"/>
                <a:ea typeface="黑体" panose="02010609060101010101" pitchFamily="49" charset="-122"/>
                <a:cs typeface="Times New Roman" panose="02020603050405020304" pitchFamily="18" charset="0"/>
              </a:rPr>
              <a:t>?</a:t>
            </a:r>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循环码的代数性质</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0" name="矩形 9"/>
          <p:cNvSpPr/>
          <p:nvPr/>
        </p:nvSpPr>
        <p:spPr>
          <a:xfrm>
            <a:off x="349885" y="1115060"/>
            <a:ext cx="8488680" cy="86995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p>
        </p:txBody>
      </p:sp>
      <p:sp>
        <p:nvSpPr>
          <p:cNvPr id="9" name="文本框 8"/>
          <p:cNvSpPr txBox="1"/>
          <p:nvPr/>
        </p:nvSpPr>
        <p:spPr>
          <a:xfrm>
            <a:off x="688340" y="1243330"/>
            <a:ext cx="8063865" cy="534035"/>
          </a:xfrm>
          <a:prstGeom prst="rect">
            <a:avLst/>
          </a:prstGeom>
          <a:noFill/>
        </p:spPr>
        <p:txBody>
          <a:bodyPr wrap="square" rtlCol="0" anchor="t">
            <a:spAutoFit/>
          </a:bodyPr>
          <a:p>
            <a:pPr defTabSz="914400">
              <a:lnSpc>
                <a:spcPct val="120000"/>
              </a:lnSpc>
              <a:buClr>
                <a:schemeClr val="hlink"/>
              </a:buClr>
              <a:buSzPct val="65000"/>
              <a:buFont typeface="Wingdings" panose="05000000000000000000" pitchFamily="2" charset="2"/>
            </a:pPr>
            <a:r>
              <a:rPr lang="zh-CN" altLang="en-US" sz="2400" b="1" dirty="0">
                <a:solidFill>
                  <a:srgbClr val="FF0000"/>
                </a:solidFill>
                <a:latin typeface="黑体" panose="02010609060101010101" pitchFamily="49" charset="-122"/>
                <a:ea typeface="黑体" panose="02010609060101010101" pitchFamily="49" charset="-122"/>
                <a:sym typeface="+mn-ea"/>
              </a:rPr>
              <a:t>定理</a:t>
            </a:r>
            <a:r>
              <a:rPr lang="en-US" altLang="zh-CN" sz="2400" b="1">
                <a:solidFill>
                  <a:srgbClr val="FF0000"/>
                </a:solidFill>
                <a:latin typeface="Times New Roman" panose="02020603050405020304" pitchFamily="18" charset="0"/>
                <a:ea typeface="黑体" panose="02010609060101010101" pitchFamily="49" charset="-122"/>
                <a:sym typeface="+mn-ea"/>
              </a:rPr>
              <a:t>1</a:t>
            </a:r>
            <a:r>
              <a:rPr lang="zh-CN" altLang="en-US" sz="2400" b="1" dirty="0">
                <a:solidFill>
                  <a:srgbClr val="FF0000"/>
                </a:solidFill>
                <a:latin typeface="黑体" panose="02010609060101010101" pitchFamily="49" charset="-122"/>
                <a:ea typeface="黑体" panose="02010609060101010101" pitchFamily="49" charset="-122"/>
                <a:sym typeface="+mn-ea"/>
              </a:rPr>
              <a:t>：</a:t>
            </a:r>
            <a:r>
              <a:rPr lang="zh-CN" altLang="en-US" sz="2400" b="1" dirty="0">
                <a:latin typeface="黑体" panose="02010609060101010101" pitchFamily="49" charset="-122"/>
                <a:ea typeface="黑体" panose="02010609060101010101" pitchFamily="49" charset="-122"/>
                <a:sym typeface="+mn-ea"/>
              </a:rPr>
              <a:t>循环码</a:t>
            </a:r>
            <a:r>
              <a:rPr lang="en-US" altLang="zh-CN" sz="2400" b="1" i="1">
                <a:latin typeface="Times New Roman" panose="02020603050405020304" pitchFamily="18" charset="0"/>
                <a:ea typeface="黑体" panose="02010609060101010101" pitchFamily="49" charset="-122"/>
                <a:sym typeface="+mn-ea"/>
              </a:rPr>
              <a:t>C</a:t>
            </a:r>
            <a:r>
              <a:rPr lang="zh-CN" altLang="en-US" sz="2400" b="1" dirty="0">
                <a:latin typeface="黑体" panose="02010609060101010101" pitchFamily="49" charset="-122"/>
                <a:ea typeface="黑体" panose="02010609060101010101" pitchFamily="49" charset="-122"/>
                <a:sym typeface="+mn-ea"/>
              </a:rPr>
              <a:t>中次数最低的非零码字多项式是唯一的。</a:t>
            </a:r>
            <a:endParaRPr lang="zh-CN" altLang="en-US" sz="2400" b="1" dirty="0">
              <a:uFillTx/>
              <a:latin typeface="黑体" panose="02010609060101010101" pitchFamily="49" charset="-122"/>
              <a:ea typeface="黑体" panose="02010609060101010101" pitchFamily="49" charset="-122"/>
              <a:sym typeface="+mn-ea"/>
            </a:endParaRPr>
          </a:p>
        </p:txBody>
      </p:sp>
      <p:sp>
        <p:nvSpPr>
          <p:cNvPr id="7" name="文本框 6"/>
          <p:cNvSpPr txBox="1"/>
          <p:nvPr/>
        </p:nvSpPr>
        <p:spPr>
          <a:xfrm>
            <a:off x="389890" y="2123440"/>
            <a:ext cx="8540750" cy="3784600"/>
          </a:xfrm>
          <a:prstGeom prst="rect">
            <a:avLst/>
          </a:prstGeom>
          <a:noFill/>
        </p:spPr>
        <p:txBody>
          <a:bodyPr wrap="square" rtlCol="0" anchor="t">
            <a:spAutoFit/>
          </a:bodyPr>
          <a:p>
            <a:pPr algn="l">
              <a:lnSpc>
                <a:spcPct val="200000"/>
              </a:lnSpc>
            </a:pPr>
            <a:r>
              <a:rPr lang="zh-CN" altLang="en-US" sz="2400" b="1" dirty="0">
                <a:solidFill>
                  <a:srgbClr val="00B050"/>
                </a:solidFill>
                <a:latin typeface="黑体" panose="02010609060101010101" pitchFamily="49" charset="-122"/>
                <a:ea typeface="黑体" panose="02010609060101010101" pitchFamily="49" charset="-122"/>
                <a:sym typeface="+mn-ea"/>
              </a:rPr>
              <a:t>证明：</a:t>
            </a:r>
            <a:r>
              <a:rPr lang="zh-CN" altLang="en-US" sz="2400" dirty="0">
                <a:latin typeface="黑体" panose="02010609060101010101" pitchFamily="49" charset="-122"/>
                <a:ea typeface="黑体" panose="02010609060101010101" pitchFamily="49" charset="-122"/>
                <a:sym typeface="+mn-ea"/>
              </a:rPr>
              <a:t>令           </a:t>
            </a: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是</a:t>
            </a:r>
            <a:r>
              <a:rPr lang="en-US" altLang="zh-CN" sz="2400" i="1">
                <a:latin typeface="Times New Roman" panose="02020603050405020304" pitchFamily="18" charset="0"/>
                <a:ea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sym typeface="+mn-ea"/>
              </a:rPr>
              <a:t>中次数最低的码字多项式，若</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不唯一，则存在另一个码字多项式           </a:t>
            </a: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，由线性性质可知，</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g</a:t>
            </a:r>
            <a:r>
              <a:rPr lang="en-US" altLang="zh-CN" sz="2400" i="1">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也是一个码字多项式，但它的次数小于</a:t>
            </a:r>
            <a:r>
              <a:rPr lang="en-US" altLang="zh-CN" sz="2400" i="1">
                <a:latin typeface="Times New Roman" panose="02020603050405020304" pitchFamily="18" charset="0"/>
                <a:ea typeface="黑体" panose="02010609060101010101" pitchFamily="49" charset="-122"/>
                <a:sym typeface="+mn-ea"/>
              </a:rPr>
              <a:t>r</a:t>
            </a:r>
            <a:r>
              <a:rPr lang="zh-CN" altLang="en-US" sz="2400" dirty="0">
                <a:latin typeface="黑体" panose="02010609060101010101" pitchFamily="49" charset="-122"/>
                <a:ea typeface="黑体" panose="02010609060101010101" pitchFamily="49" charset="-122"/>
                <a:sym typeface="+mn-ea"/>
              </a:rPr>
              <a:t>，和前提矛盾，因此，循环码</a:t>
            </a:r>
            <a:r>
              <a:rPr lang="en-US" altLang="zh-CN" sz="2400" i="1">
                <a:latin typeface="Times New Roman" panose="02020603050405020304" pitchFamily="18" charset="0"/>
                <a:ea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sym typeface="+mn-ea"/>
              </a:rPr>
              <a:t>中次数最低的非零码字多项式是唯一的。证毕。</a:t>
            </a:r>
            <a:endParaRPr sz="2400" dirty="0">
              <a:uFillTx/>
              <a:latin typeface="Times New Roman" panose="02020603050405020304" pitchFamily="18" charset="0"/>
              <a:ea typeface="黑体" panose="02010609060101010101" pitchFamily="49" charset="-122"/>
              <a:sym typeface="+mn-ea"/>
            </a:endParaRPr>
          </a:p>
        </p:txBody>
      </p:sp>
      <p:graphicFrame>
        <p:nvGraphicFramePr>
          <p:cNvPr id="11" name="对象 10">
            <a:hlinkClick r:id="" action="ppaction://ole?verb="/>
          </p:cNvPr>
          <p:cNvGraphicFramePr>
            <a:graphicFrameLocks noChangeAspect="1"/>
          </p:cNvGraphicFramePr>
          <p:nvPr/>
        </p:nvGraphicFramePr>
        <p:xfrm>
          <a:off x="1752600" y="2208530"/>
          <a:ext cx="2396490" cy="847090"/>
        </p:xfrm>
        <a:graphic>
          <a:graphicData uri="http://schemas.openxmlformats.org/presentationml/2006/ole">
            <mc:AlternateContent xmlns:mc="http://schemas.openxmlformats.org/markup-compatibility/2006">
              <mc:Choice xmlns:v="urn:schemas-microsoft-com:vml" Requires="v">
                <p:oleObj spid="_x0000_s13" name="" r:id="rId1" imgW="1308100" imgH="431800" progId="Equation.KSEE3">
                  <p:embed/>
                </p:oleObj>
              </mc:Choice>
              <mc:Fallback>
                <p:oleObj name="" r:id="rId1" imgW="1308100" imgH="431800" progId="Equation.KSEE3">
                  <p:embed/>
                  <p:pic>
                    <p:nvPicPr>
                      <p:cNvPr id="0" name="图片 1024"/>
                      <p:cNvPicPr/>
                      <p:nvPr/>
                    </p:nvPicPr>
                    <p:blipFill>
                      <a:blip r:embed="rId2"/>
                      <a:stretch>
                        <a:fillRect/>
                      </a:stretch>
                    </p:blipFill>
                    <p:spPr>
                      <a:xfrm>
                        <a:off x="1752600" y="2208530"/>
                        <a:ext cx="2396490" cy="847090"/>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5638483" y="2970530"/>
          <a:ext cx="2629535" cy="847090"/>
        </p:xfrm>
        <a:graphic>
          <a:graphicData uri="http://schemas.openxmlformats.org/presentationml/2006/ole">
            <mc:AlternateContent xmlns:mc="http://schemas.openxmlformats.org/markup-compatibility/2006">
              <mc:Choice xmlns:v="urn:schemas-microsoft-com:vml" Requires="v">
                <p:oleObj spid="_x0000_s15" name="" r:id="rId3" imgW="1435100" imgH="431800" progId="Equation.KSEE3">
                  <p:embed/>
                </p:oleObj>
              </mc:Choice>
              <mc:Fallback>
                <p:oleObj name="" r:id="rId3" imgW="1435100" imgH="431800" progId="Equation.KSEE3">
                  <p:embed/>
                  <p:pic>
                    <p:nvPicPr>
                      <p:cNvPr id="0" name="图片 1024"/>
                      <p:cNvPicPr/>
                      <p:nvPr/>
                    </p:nvPicPr>
                    <p:blipFill>
                      <a:blip r:embed="rId4"/>
                      <a:stretch>
                        <a:fillRect/>
                      </a:stretch>
                    </p:blipFill>
                    <p:spPr>
                      <a:xfrm>
                        <a:off x="5638483" y="2970530"/>
                        <a:ext cx="2629535" cy="84709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循环码的代数性质</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0" name="矩形 9"/>
          <p:cNvSpPr/>
          <p:nvPr/>
        </p:nvSpPr>
        <p:spPr>
          <a:xfrm>
            <a:off x="425450" y="1039495"/>
            <a:ext cx="8242300" cy="106743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p>
        </p:txBody>
      </p:sp>
      <p:sp>
        <p:nvSpPr>
          <p:cNvPr id="9" name="文本框 8"/>
          <p:cNvSpPr txBox="1"/>
          <p:nvPr/>
        </p:nvSpPr>
        <p:spPr>
          <a:xfrm>
            <a:off x="574675" y="1092200"/>
            <a:ext cx="8139430" cy="977265"/>
          </a:xfrm>
          <a:prstGeom prst="rect">
            <a:avLst/>
          </a:prstGeom>
          <a:noFill/>
        </p:spPr>
        <p:txBody>
          <a:bodyPr wrap="square" rtlCol="0" anchor="t">
            <a:spAutoFit/>
          </a:bodyPr>
          <a:p>
            <a:pPr defTabSz="914400">
              <a:lnSpc>
                <a:spcPct val="120000"/>
              </a:lnSpc>
              <a:buClr>
                <a:schemeClr val="hlink"/>
              </a:buClr>
              <a:buSzPct val="65000"/>
              <a:buFont typeface="Wingdings" panose="05000000000000000000" pitchFamily="2" charset="2"/>
            </a:pPr>
            <a:r>
              <a:rPr lang="zh-CN" altLang="en-US" sz="2400" b="1" dirty="0">
                <a:solidFill>
                  <a:srgbClr val="FF0000"/>
                </a:solidFill>
                <a:latin typeface="黑体" panose="02010609060101010101" pitchFamily="49" charset="-122"/>
                <a:ea typeface="黑体" panose="02010609060101010101" pitchFamily="49" charset="-122"/>
                <a:sym typeface="+mn-ea"/>
              </a:rPr>
              <a:t>定理</a:t>
            </a:r>
            <a:r>
              <a:rPr lang="en-US" altLang="zh-CN" sz="2400" b="1">
                <a:solidFill>
                  <a:srgbClr val="FF0000"/>
                </a:solidFill>
                <a:latin typeface="Times New Roman" panose="02020603050405020304" pitchFamily="18" charset="0"/>
                <a:ea typeface="黑体" panose="02010609060101010101" pitchFamily="49" charset="-122"/>
                <a:sym typeface="+mn-ea"/>
              </a:rPr>
              <a:t>2</a:t>
            </a:r>
            <a:r>
              <a:rPr lang="zh-CN" altLang="en-US" sz="2400" b="1" dirty="0">
                <a:solidFill>
                  <a:srgbClr val="FF0000"/>
                </a:solidFill>
                <a:latin typeface="黑体" panose="02010609060101010101" pitchFamily="49" charset="-122"/>
                <a:ea typeface="黑体" panose="02010609060101010101" pitchFamily="49" charset="-122"/>
                <a:sym typeface="+mn-ea"/>
              </a:rPr>
              <a:t>：</a:t>
            </a:r>
            <a:r>
              <a:rPr lang="zh-CN" altLang="en-US" sz="2400" b="1" dirty="0">
                <a:latin typeface="黑体" panose="02010609060101010101" pitchFamily="49" charset="-122"/>
                <a:ea typeface="黑体" panose="02010609060101010101" pitchFamily="49" charset="-122"/>
                <a:sym typeface="+mn-ea"/>
              </a:rPr>
              <a:t>若</a:t>
            </a:r>
            <a:r>
              <a:rPr lang="en-US" altLang="zh-CN" sz="2400" b="1" i="1" err="1">
                <a:latin typeface="Times New Roman" panose="02020603050405020304" pitchFamily="18" charset="0"/>
                <a:ea typeface="黑体" panose="02010609060101010101" pitchFamily="49" charset="-122"/>
                <a:sym typeface="+mn-ea"/>
              </a:rPr>
              <a:t>g</a:t>
            </a:r>
            <a:r>
              <a:rPr lang="en-US" altLang="zh-CN" sz="2400" b="1" err="1">
                <a:latin typeface="Times New Roman" panose="02020603050405020304" pitchFamily="18" charset="0"/>
                <a:ea typeface="黑体" panose="02010609060101010101" pitchFamily="49" charset="-122"/>
                <a:sym typeface="+mn-ea"/>
              </a:rPr>
              <a:t>(</a:t>
            </a:r>
            <a:r>
              <a:rPr lang="en-US" altLang="zh-CN" sz="2400" b="1" i="1" err="1">
                <a:latin typeface="Times New Roman" panose="02020603050405020304" pitchFamily="18" charset="0"/>
                <a:ea typeface="黑体" panose="02010609060101010101" pitchFamily="49" charset="-122"/>
                <a:sym typeface="+mn-ea"/>
              </a:rPr>
              <a:t>x</a:t>
            </a:r>
            <a:r>
              <a:rPr lang="en-US" altLang="zh-CN" sz="2400" b="1">
                <a:latin typeface="Times New Roman" panose="02020603050405020304" pitchFamily="18" charset="0"/>
                <a:ea typeface="黑体" panose="02010609060101010101" pitchFamily="49" charset="-122"/>
                <a:sym typeface="+mn-ea"/>
              </a:rPr>
              <a:t>)=</a:t>
            </a:r>
            <a:r>
              <a:rPr lang="en-US" altLang="zh-CN" sz="2400" b="1" i="1">
                <a:latin typeface="Times New Roman" panose="02020603050405020304" pitchFamily="18" charset="0"/>
                <a:ea typeface="黑体" panose="02010609060101010101" pitchFamily="49" charset="-122"/>
                <a:sym typeface="+mn-ea"/>
              </a:rPr>
              <a:t>x</a:t>
            </a:r>
            <a:r>
              <a:rPr lang="en-US" altLang="zh-CN" sz="2400" b="1" i="1" baseline="30000">
                <a:latin typeface="Times New Roman" panose="02020603050405020304" pitchFamily="18" charset="0"/>
                <a:ea typeface="黑体" panose="02010609060101010101" pitchFamily="49" charset="-122"/>
                <a:sym typeface="+mn-ea"/>
              </a:rPr>
              <a:t>r</a:t>
            </a:r>
            <a:r>
              <a:rPr lang="en-US" altLang="zh-CN" sz="2400" b="1">
                <a:latin typeface="Times New Roman" panose="02020603050405020304" pitchFamily="18" charset="0"/>
                <a:ea typeface="黑体" panose="02010609060101010101" pitchFamily="49" charset="-122"/>
                <a:sym typeface="+mn-ea"/>
              </a:rPr>
              <a:t>+</a:t>
            </a:r>
            <a:r>
              <a:rPr lang="en-US" altLang="zh-CN" sz="2400" b="1" i="1">
                <a:latin typeface="Times New Roman" panose="02020603050405020304" pitchFamily="18" charset="0"/>
                <a:ea typeface="黑体" panose="02010609060101010101" pitchFamily="49" charset="-122"/>
                <a:sym typeface="+mn-ea"/>
              </a:rPr>
              <a:t>g</a:t>
            </a:r>
            <a:r>
              <a:rPr lang="en-US" altLang="zh-CN" sz="2400" b="1" i="1" baseline="-25000">
                <a:latin typeface="Times New Roman" panose="02020603050405020304" pitchFamily="18" charset="0"/>
                <a:ea typeface="黑体" panose="02010609060101010101" pitchFamily="49" charset="-122"/>
                <a:sym typeface="+mn-ea"/>
              </a:rPr>
              <a:t>r-</a:t>
            </a:r>
            <a:r>
              <a:rPr lang="en-US" altLang="zh-CN" sz="2400" b="1" baseline="-25000">
                <a:latin typeface="Times New Roman" panose="02020603050405020304" pitchFamily="18" charset="0"/>
                <a:ea typeface="黑体" panose="02010609060101010101" pitchFamily="49" charset="-122"/>
                <a:sym typeface="+mn-ea"/>
              </a:rPr>
              <a:t>1</a:t>
            </a:r>
            <a:r>
              <a:rPr lang="en-US" altLang="zh-CN" sz="2400" b="1" i="1">
                <a:latin typeface="Times New Roman" panose="02020603050405020304" pitchFamily="18" charset="0"/>
                <a:ea typeface="黑体" panose="02010609060101010101" pitchFamily="49" charset="-122"/>
                <a:sym typeface="+mn-ea"/>
              </a:rPr>
              <a:t>x</a:t>
            </a:r>
            <a:r>
              <a:rPr lang="en-US" altLang="zh-CN" sz="2400" b="1" i="1" baseline="30000">
                <a:latin typeface="Times New Roman" panose="02020603050405020304" pitchFamily="18" charset="0"/>
                <a:ea typeface="黑体" panose="02010609060101010101" pitchFamily="49" charset="-122"/>
                <a:sym typeface="+mn-ea"/>
              </a:rPr>
              <a:t>r-</a:t>
            </a:r>
            <a:r>
              <a:rPr lang="en-US" altLang="zh-CN" sz="2400" b="1" baseline="30000">
                <a:latin typeface="Times New Roman" panose="02020603050405020304" pitchFamily="18" charset="0"/>
                <a:ea typeface="黑体" panose="02010609060101010101" pitchFamily="49" charset="-122"/>
                <a:sym typeface="+mn-ea"/>
              </a:rPr>
              <a:t>1</a:t>
            </a:r>
            <a:r>
              <a:rPr lang="en-US" altLang="zh-CN" sz="2400" b="1">
                <a:latin typeface="Times New Roman" panose="02020603050405020304" pitchFamily="18" charset="0"/>
                <a:ea typeface="黑体" panose="02010609060101010101" pitchFamily="49" charset="-122"/>
                <a:sym typeface="+mn-ea"/>
              </a:rPr>
              <a:t>+…+</a:t>
            </a:r>
            <a:r>
              <a:rPr lang="en-US" altLang="zh-CN" sz="2400" b="1" i="1">
                <a:latin typeface="Times New Roman" panose="02020603050405020304" pitchFamily="18" charset="0"/>
                <a:ea typeface="黑体" panose="02010609060101010101" pitchFamily="49" charset="-122"/>
                <a:sym typeface="+mn-ea"/>
              </a:rPr>
              <a:t>g</a:t>
            </a:r>
            <a:r>
              <a:rPr lang="en-US" altLang="zh-CN" sz="2400" b="1" baseline="-25000">
                <a:latin typeface="Times New Roman" panose="02020603050405020304" pitchFamily="18" charset="0"/>
                <a:ea typeface="黑体" panose="02010609060101010101" pitchFamily="49" charset="-122"/>
                <a:sym typeface="+mn-ea"/>
              </a:rPr>
              <a:t>1</a:t>
            </a:r>
            <a:r>
              <a:rPr lang="en-US" altLang="zh-CN" sz="2400" b="1" i="1">
                <a:latin typeface="Times New Roman" panose="02020603050405020304" pitchFamily="18" charset="0"/>
                <a:ea typeface="黑体" panose="02010609060101010101" pitchFamily="49" charset="-122"/>
                <a:sym typeface="+mn-ea"/>
              </a:rPr>
              <a:t>x</a:t>
            </a:r>
            <a:r>
              <a:rPr lang="en-US" altLang="zh-CN" sz="2400" b="1">
                <a:latin typeface="Times New Roman" panose="02020603050405020304" pitchFamily="18" charset="0"/>
                <a:ea typeface="黑体" panose="02010609060101010101" pitchFamily="49" charset="-122"/>
                <a:sym typeface="+mn-ea"/>
              </a:rPr>
              <a:t>+</a:t>
            </a:r>
            <a:r>
              <a:rPr lang="en-US" altLang="zh-CN" sz="2400" b="1" i="1">
                <a:latin typeface="Times New Roman" panose="02020603050405020304" pitchFamily="18" charset="0"/>
                <a:ea typeface="黑体" panose="02010609060101010101" pitchFamily="49" charset="-122"/>
                <a:sym typeface="+mn-ea"/>
              </a:rPr>
              <a:t>g</a:t>
            </a:r>
            <a:r>
              <a:rPr lang="en-US" altLang="zh-CN" sz="2400" b="1" baseline="-25000">
                <a:latin typeface="Times New Roman" panose="02020603050405020304" pitchFamily="18" charset="0"/>
                <a:ea typeface="黑体" panose="02010609060101010101" pitchFamily="49" charset="-122"/>
                <a:sym typeface="+mn-ea"/>
              </a:rPr>
              <a:t>0</a:t>
            </a:r>
            <a:r>
              <a:rPr lang="zh-CN" altLang="en-US" sz="2400" b="1" dirty="0">
                <a:latin typeface="黑体" panose="02010609060101010101" pitchFamily="49" charset="-122"/>
                <a:ea typeface="黑体" panose="02010609060101010101" pitchFamily="49" charset="-122"/>
                <a:sym typeface="+mn-ea"/>
              </a:rPr>
              <a:t>是</a:t>
            </a:r>
            <a:r>
              <a:rPr lang="en-US" altLang="zh-CN" sz="2400" b="1">
                <a:latin typeface="Times New Roman" panose="02020603050405020304" pitchFamily="18" charset="0"/>
                <a:ea typeface="黑体" panose="02010609060101010101" pitchFamily="49" charset="-122"/>
                <a:sym typeface="+mn-ea"/>
              </a:rPr>
              <a:t>(</a:t>
            </a:r>
            <a:r>
              <a:rPr lang="en-US" altLang="zh-CN" sz="2400" b="1" i="1" err="1">
                <a:latin typeface="Times New Roman" panose="02020603050405020304" pitchFamily="18" charset="0"/>
                <a:ea typeface="黑体" panose="02010609060101010101" pitchFamily="49" charset="-122"/>
                <a:sym typeface="+mn-ea"/>
              </a:rPr>
              <a:t>n</a:t>
            </a:r>
            <a:r>
              <a:rPr lang="en-US" altLang="zh-CN" sz="2400" b="1" err="1">
                <a:latin typeface="Times New Roman" panose="02020603050405020304" pitchFamily="18" charset="0"/>
                <a:ea typeface="黑体" panose="02010609060101010101" pitchFamily="49" charset="-122"/>
                <a:sym typeface="+mn-ea"/>
              </a:rPr>
              <a:t>, </a:t>
            </a:r>
            <a:r>
              <a:rPr lang="en-US" altLang="zh-CN" sz="2400" b="1" i="1" err="1">
                <a:latin typeface="Times New Roman" panose="02020603050405020304" pitchFamily="18" charset="0"/>
                <a:ea typeface="黑体" panose="02010609060101010101" pitchFamily="49" charset="-122"/>
                <a:sym typeface="+mn-ea"/>
              </a:rPr>
              <a:t>k</a:t>
            </a:r>
            <a:r>
              <a:rPr lang="en-US" altLang="zh-CN" sz="2400" b="1">
                <a:latin typeface="Times New Roman" panose="02020603050405020304" pitchFamily="18" charset="0"/>
                <a:ea typeface="黑体" panose="02010609060101010101" pitchFamily="49" charset="-122"/>
                <a:sym typeface="+mn-ea"/>
              </a:rPr>
              <a:t>)</a:t>
            </a:r>
            <a:r>
              <a:rPr lang="zh-CN" altLang="en-US" sz="2400" b="1" dirty="0">
                <a:latin typeface="黑体" panose="02010609060101010101" pitchFamily="49" charset="-122"/>
                <a:ea typeface="黑体" panose="02010609060101010101" pitchFamily="49" charset="-122"/>
                <a:sym typeface="+mn-ea"/>
              </a:rPr>
              <a:t>循环码</a:t>
            </a:r>
            <a:r>
              <a:rPr lang="en-US" altLang="zh-CN" sz="2400" b="1" i="1">
                <a:latin typeface="Times New Roman" panose="02020603050405020304" pitchFamily="18" charset="0"/>
                <a:ea typeface="黑体" panose="02010609060101010101" pitchFamily="49" charset="-122"/>
                <a:sym typeface="+mn-ea"/>
              </a:rPr>
              <a:t>C</a:t>
            </a:r>
            <a:r>
              <a:rPr lang="zh-CN" altLang="en-US" sz="2400" b="1" dirty="0">
                <a:latin typeface="黑体" panose="02010609060101010101" pitchFamily="49" charset="-122"/>
                <a:ea typeface="黑体" panose="02010609060101010101" pitchFamily="49" charset="-122"/>
                <a:sym typeface="+mn-ea"/>
              </a:rPr>
              <a:t>中次数最低的非零码字多项式</a:t>
            </a:r>
            <a:r>
              <a:rPr lang="en-US" altLang="zh-CN" sz="2400" b="1" err="1">
                <a:latin typeface="Times New Roman" panose="02020603050405020304" pitchFamily="18" charset="0"/>
                <a:ea typeface="黑体" panose="02010609060101010101" pitchFamily="49" charset="-122"/>
                <a:sym typeface="+mn-ea"/>
              </a:rPr>
              <a:t>, </a:t>
            </a:r>
            <a:r>
              <a:rPr lang="zh-CN" altLang="en-US" sz="2400" b="1" dirty="0">
                <a:latin typeface="黑体" panose="02010609060101010101" pitchFamily="49" charset="-122"/>
                <a:ea typeface="黑体" panose="02010609060101010101" pitchFamily="49" charset="-122"/>
                <a:sym typeface="+mn-ea"/>
              </a:rPr>
              <a:t>则必有</a:t>
            </a:r>
            <a:r>
              <a:rPr lang="en-US" altLang="zh-CN" sz="2400" b="1" i="1">
                <a:latin typeface="Times New Roman" panose="02020603050405020304" pitchFamily="18" charset="0"/>
                <a:ea typeface="黑体" panose="02010609060101010101" pitchFamily="49" charset="-122"/>
                <a:sym typeface="+mn-ea"/>
              </a:rPr>
              <a:t>g</a:t>
            </a:r>
            <a:r>
              <a:rPr lang="en-US" altLang="zh-CN" sz="2400" b="1" baseline="-25000">
                <a:latin typeface="Times New Roman" panose="02020603050405020304" pitchFamily="18" charset="0"/>
                <a:ea typeface="黑体" panose="02010609060101010101" pitchFamily="49" charset="-122"/>
                <a:sym typeface="+mn-ea"/>
              </a:rPr>
              <a:t>0</a:t>
            </a:r>
            <a:r>
              <a:rPr lang="en-US" altLang="zh-CN" sz="2400" b="1">
                <a:latin typeface="Times New Roman" panose="02020603050405020304" pitchFamily="18" charset="0"/>
                <a:ea typeface="黑体" panose="02010609060101010101" pitchFamily="49" charset="-122"/>
                <a:sym typeface="+mn-ea"/>
              </a:rPr>
              <a:t>=1</a:t>
            </a:r>
            <a:r>
              <a:rPr lang="zh-CN" altLang="en-US" sz="2400" b="1" dirty="0">
                <a:latin typeface="黑体" panose="02010609060101010101" pitchFamily="49" charset="-122"/>
                <a:ea typeface="黑体" panose="02010609060101010101" pitchFamily="49" charset="-122"/>
                <a:sym typeface="+mn-ea"/>
              </a:rPr>
              <a:t>。</a:t>
            </a:r>
            <a:endParaRPr lang="zh-CN" altLang="en-US" sz="2400" b="1" dirty="0">
              <a:uFillTx/>
              <a:latin typeface="黑体" panose="02010609060101010101" pitchFamily="49" charset="-122"/>
              <a:ea typeface="黑体" panose="02010609060101010101" pitchFamily="49" charset="-122"/>
              <a:sym typeface="+mn-ea"/>
            </a:endParaRPr>
          </a:p>
        </p:txBody>
      </p:sp>
      <p:sp>
        <p:nvSpPr>
          <p:cNvPr id="7" name="文本框 6"/>
          <p:cNvSpPr txBox="1"/>
          <p:nvPr/>
        </p:nvSpPr>
        <p:spPr>
          <a:xfrm>
            <a:off x="465455" y="2274570"/>
            <a:ext cx="8352155" cy="3784600"/>
          </a:xfrm>
          <a:prstGeom prst="rect">
            <a:avLst/>
          </a:prstGeom>
          <a:noFill/>
        </p:spPr>
        <p:txBody>
          <a:bodyPr wrap="square" rtlCol="0" anchor="t">
            <a:spAutoFit/>
          </a:bodyPr>
          <a:p>
            <a:pPr algn="l">
              <a:lnSpc>
                <a:spcPct val="200000"/>
              </a:lnSpc>
            </a:pPr>
            <a:r>
              <a:rPr lang="zh-CN" altLang="en-US" sz="2400" b="1" dirty="0">
                <a:solidFill>
                  <a:srgbClr val="00B050"/>
                </a:solidFill>
                <a:latin typeface="黑体" panose="02010609060101010101" pitchFamily="49" charset="-122"/>
                <a:ea typeface="黑体" panose="02010609060101010101" pitchFamily="49" charset="-122"/>
                <a:sym typeface="+mn-ea"/>
              </a:rPr>
              <a:t>证明：</a:t>
            </a:r>
            <a:r>
              <a:rPr lang="zh-CN" altLang="en-US" sz="2400" dirty="0">
                <a:latin typeface="黑体" panose="02010609060101010101" pitchFamily="49" charset="-122"/>
                <a:ea typeface="黑体" panose="02010609060101010101" pitchFamily="49" charset="-122"/>
                <a:sym typeface="+mn-ea"/>
              </a:rPr>
              <a:t>若</a:t>
            </a:r>
            <a:r>
              <a:rPr lang="en-US" altLang="zh-CN" sz="2400" i="1">
                <a:latin typeface="Times New Roman" panose="02020603050405020304" pitchFamily="18" charset="0"/>
                <a:ea typeface="黑体" panose="02010609060101010101" pitchFamily="49" charset="-122"/>
                <a:sym typeface="+mn-ea"/>
              </a:rPr>
              <a:t>g</a:t>
            </a:r>
            <a:r>
              <a:rPr lang="en-US" altLang="zh-CN" sz="2400" baseline="-25000">
                <a:latin typeface="Times New Roman" panose="02020603050405020304" pitchFamily="18" charset="0"/>
                <a:ea typeface="黑体" panose="02010609060101010101" pitchFamily="49" charset="-122"/>
                <a:sym typeface="+mn-ea"/>
              </a:rPr>
              <a:t>0</a:t>
            </a:r>
            <a:r>
              <a:rPr lang="en-US" altLang="zh-CN" sz="2400">
                <a:latin typeface="Times New Roman" panose="02020603050405020304" pitchFamily="18" charset="0"/>
                <a:ea typeface="黑体" panose="02010609060101010101" pitchFamily="49" charset="-122"/>
                <a:sym typeface="+mn-ea"/>
              </a:rPr>
              <a:t>=0</a:t>
            </a:r>
            <a:r>
              <a:rPr lang="zh-CN" altLang="en-US" sz="2400" dirty="0">
                <a:latin typeface="Times New Roman" panose="02020603050405020304" pitchFamily="18" charset="0"/>
                <a:ea typeface="黑体" panose="02010609060101010101" pitchFamily="49" charset="-122"/>
                <a:sym typeface="+mn-ea"/>
              </a:rPr>
              <a:t>，则</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r</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g</a:t>
            </a:r>
            <a:r>
              <a:rPr lang="en-US" altLang="zh-CN" sz="2400" i="1" baseline="-25000">
                <a:latin typeface="Times New Roman" panose="02020603050405020304" pitchFamily="18" charset="0"/>
                <a:ea typeface="黑体" panose="02010609060101010101" pitchFamily="49" charset="-122"/>
                <a:sym typeface="+mn-ea"/>
              </a:rPr>
              <a:t>r-</a:t>
            </a:r>
            <a:r>
              <a:rPr lang="en-US" altLang="zh-CN" sz="2400" baseline="-25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r-</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g</a:t>
            </a:r>
            <a:r>
              <a:rPr lang="en-US" altLang="zh-CN" sz="2400" baseline="-25000">
                <a:latin typeface="Times New Roman" panose="02020603050405020304" pitchFamily="18" charset="0"/>
                <a:ea typeface="黑体" panose="02010609060101010101" pitchFamily="49" charset="-122"/>
                <a:sym typeface="+mn-ea"/>
              </a:rPr>
              <a:t>2</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g</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，将</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循环左移</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sym typeface="+mn-ea"/>
              </a:rPr>
              <a:t>n</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黑体" panose="02010609060101010101" pitchFamily="49" charset="-122"/>
                <a:ea typeface="黑体" panose="02010609060101010101" pitchFamily="49" charset="-122"/>
                <a:sym typeface="+mn-ea"/>
              </a:rPr>
              <a:t>位之后，可以得到一个次数更低的码字多项式，其次数为</a:t>
            </a:r>
            <a:r>
              <a:rPr lang="en-US" altLang="zh-CN" sz="2400" i="1">
                <a:latin typeface="Times New Roman" panose="02020603050405020304" pitchFamily="18" charset="0"/>
                <a:ea typeface="黑体" panose="02010609060101010101" pitchFamily="49" charset="-122"/>
                <a:sym typeface="+mn-ea"/>
              </a:rPr>
              <a:t>r</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黑体" panose="02010609060101010101" pitchFamily="49" charset="-122"/>
                <a:ea typeface="黑体" panose="02010609060101010101" pitchFamily="49" charset="-122"/>
                <a:sym typeface="+mn-ea"/>
              </a:rPr>
              <a:t>，和前提矛盾，则必有</a:t>
            </a:r>
            <a:r>
              <a:rPr lang="en-US" altLang="zh-CN" sz="2400" i="1">
                <a:latin typeface="Times New Roman" panose="02020603050405020304" pitchFamily="18" charset="0"/>
                <a:ea typeface="黑体" panose="02010609060101010101" pitchFamily="49" charset="-122"/>
                <a:sym typeface="+mn-ea"/>
              </a:rPr>
              <a:t>g</a:t>
            </a:r>
            <a:r>
              <a:rPr lang="en-US" altLang="zh-CN" sz="2400" baseline="-25000">
                <a:latin typeface="Times New Roman" panose="02020603050405020304" pitchFamily="18" charset="0"/>
                <a:ea typeface="黑体" panose="02010609060101010101" pitchFamily="49" charset="-122"/>
                <a:sym typeface="+mn-ea"/>
              </a:rPr>
              <a:t>0</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黑体" panose="02010609060101010101" pitchFamily="49" charset="-122"/>
                <a:ea typeface="黑体" panose="02010609060101010101" pitchFamily="49" charset="-122"/>
                <a:sym typeface="+mn-ea"/>
              </a:rPr>
              <a:t>。证毕。</a:t>
            </a:r>
            <a:endParaRPr lang="zh-CN" altLang="en-US" sz="2400" dirty="0">
              <a:latin typeface="黑体" panose="02010609060101010101" pitchFamily="49" charset="-122"/>
              <a:ea typeface="黑体" panose="02010609060101010101" pitchFamily="49" charset="-122"/>
            </a:endParaRPr>
          </a:p>
          <a:p>
            <a:pPr algn="l">
              <a:lnSpc>
                <a:spcPct val="200000"/>
              </a:lnSpc>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结合定理</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黑体" panose="02010609060101010101" pitchFamily="49" charset="-122"/>
                <a:ea typeface="黑体" panose="02010609060101010101" pitchFamily="49" charset="-122"/>
                <a:sym typeface="+mn-ea"/>
              </a:rPr>
              <a:t>和定理</a:t>
            </a:r>
            <a:r>
              <a:rPr lang="en-US" altLang="zh-CN" sz="2400">
                <a:latin typeface="Times New Roman" panose="02020603050405020304" pitchFamily="18" charset="0"/>
                <a:ea typeface="黑体" panose="02010609060101010101" pitchFamily="49" charset="-122"/>
                <a:sym typeface="+mn-ea"/>
              </a:rPr>
              <a:t>2</a:t>
            </a:r>
            <a:r>
              <a:rPr lang="zh-CN" altLang="en-US" sz="2400" dirty="0">
                <a:latin typeface="黑体" panose="02010609060101010101" pitchFamily="49" charset="-122"/>
                <a:ea typeface="黑体" panose="02010609060101010101" pitchFamily="49" charset="-122"/>
                <a:sym typeface="+mn-ea"/>
              </a:rPr>
              <a:t>，知在</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n,k</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循环码中，次数最低的非零码字多项式形如</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r</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g</a:t>
            </a:r>
            <a:r>
              <a:rPr lang="en-US" altLang="zh-CN" sz="2400" i="1" baseline="-25000">
                <a:latin typeface="Times New Roman" panose="02020603050405020304" pitchFamily="18" charset="0"/>
                <a:ea typeface="黑体" panose="02010609060101010101" pitchFamily="49" charset="-122"/>
                <a:sym typeface="+mn-ea"/>
              </a:rPr>
              <a:t>r-</a:t>
            </a:r>
            <a:r>
              <a:rPr lang="en-US" altLang="zh-CN" sz="2400" baseline="-25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r-</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g</a:t>
            </a:r>
            <a:r>
              <a:rPr lang="en-US" altLang="zh-CN" sz="2400" baseline="-25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1</a:t>
            </a:r>
            <a:r>
              <a:rPr lang="zh-CN" altLang="en-US" sz="2400">
                <a:latin typeface="Times New Roman" panose="02020603050405020304" pitchFamily="18" charset="0"/>
                <a:ea typeface="黑体" panose="02010609060101010101" pitchFamily="49" charset="-122"/>
                <a:sym typeface="+mn-ea"/>
              </a:rPr>
              <a:t>。</a:t>
            </a:r>
            <a:endParaRPr lang="zh-CN" altLang="en-US" sz="2400" dirty="0">
              <a:uFillTx/>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循环码的代数性质</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7" name="文本框 6"/>
          <p:cNvSpPr txBox="1"/>
          <p:nvPr/>
        </p:nvSpPr>
        <p:spPr>
          <a:xfrm>
            <a:off x="158115" y="914400"/>
            <a:ext cx="8745220" cy="5077460"/>
          </a:xfrm>
          <a:prstGeom prst="rect">
            <a:avLst/>
          </a:prstGeom>
          <a:noFill/>
        </p:spPr>
        <p:txBody>
          <a:bodyPr wrap="square" rtlCol="0" anchor="t">
            <a:spAutoFit/>
          </a:bodyPr>
          <a:p>
            <a:pPr indent="609600" algn="l">
              <a:lnSpc>
                <a:spcPct val="150000"/>
              </a:lnSpc>
              <a:extLst>
                <a:ext uri="{35155182-B16C-46BC-9424-99874614C6A1}">
                  <wpsdc:indentchars xmlns:wpsdc="http://www.wps.cn/officeDocument/2017/drawingmlCustomData" val="200" checksum="4158780845"/>
                </a:ext>
              </a:extLst>
            </a:pPr>
            <a:r>
              <a:rPr lang="zh-CN" altLang="en-US" sz="2400" dirty="0">
                <a:latin typeface="黑体" panose="02010609060101010101" pitchFamily="49" charset="-122"/>
                <a:ea typeface="黑体" panose="02010609060101010101" pitchFamily="49" charset="-122"/>
                <a:sym typeface="+mn-ea"/>
              </a:rPr>
              <a:t>考虑多项式</a:t>
            </a:r>
            <a:r>
              <a:rPr lang="en-US" altLang="zh-CN" sz="2400" i="1">
                <a:latin typeface="Times New Roman" panose="02020603050405020304" pitchFamily="18" charset="0"/>
                <a:ea typeface="黑体" panose="02010609060101010101" pitchFamily="49" charset="-122"/>
                <a:sym typeface="+mn-ea"/>
              </a:rPr>
              <a:t>g</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g</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2</a:t>
            </a:r>
            <a:r>
              <a:rPr lang="en-US" altLang="zh-CN" sz="2400" i="1">
                <a:latin typeface="Times New Roman" panose="02020603050405020304" pitchFamily="18" charset="0"/>
                <a:ea typeface="黑体" panose="02010609060101010101" pitchFamily="49" charset="-122"/>
                <a:sym typeface="+mn-ea"/>
              </a:rPr>
              <a:t>g</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g</a:t>
            </a:r>
            <a:r>
              <a:rPr lang="en-US" altLang="zh-CN" sz="2400" baseline="30000">
                <a:latin typeface="Times New Roman" panose="02020603050405020304" pitchFamily="18" charset="0"/>
                <a:ea typeface="黑体" panose="02010609060101010101" pitchFamily="49" charset="-122"/>
                <a:sym typeface="+mn-ea"/>
              </a:rPr>
              <a:t>(</a:t>
            </a:r>
            <a:r>
              <a:rPr lang="en-US" altLang="zh-CN" sz="2400" i="1" baseline="30000">
                <a:latin typeface="Times New Roman" panose="02020603050405020304" pitchFamily="18" charset="0"/>
                <a:ea typeface="黑体" panose="02010609060101010101" pitchFamily="49" charset="-122"/>
                <a:sym typeface="+mn-ea"/>
              </a:rPr>
              <a:t>n-r</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n-r</a:t>
            </a:r>
            <a:r>
              <a:rPr lang="en-US" altLang="zh-CN" sz="2400" baseline="30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g</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都</a:t>
            </a:r>
            <a:r>
              <a:rPr lang="zh-CN" altLang="en-US" sz="2400" dirty="0">
                <a:latin typeface="黑体" panose="02010609060101010101" pitchFamily="49" charset="-122"/>
                <a:ea typeface="黑体" panose="02010609060101010101" pitchFamily="49" charset="-122"/>
                <a:sym typeface="+mn-ea"/>
              </a:rPr>
              <a:t>是</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的</a:t>
            </a:r>
            <a:r>
              <a:rPr lang="zh-CN" altLang="en-US" sz="2400" dirty="0">
                <a:latin typeface="黑体" panose="02010609060101010101" pitchFamily="49" charset="-122"/>
                <a:ea typeface="黑体" panose="02010609060101010101" pitchFamily="49" charset="-122"/>
                <a:sym typeface="+mn-ea"/>
              </a:rPr>
              <a:t>循环移位</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它们都是码字多项式</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次数分别为</a:t>
            </a:r>
            <a:r>
              <a:rPr lang="en-US" altLang="zh-CN" sz="2400" i="1">
                <a:latin typeface="Times New Roman" panose="02020603050405020304" pitchFamily="18" charset="0"/>
                <a:ea typeface="黑体" panose="02010609060101010101" pitchFamily="49" charset="-122"/>
                <a:sym typeface="+mn-ea"/>
              </a:rPr>
              <a:t>r</a:t>
            </a:r>
            <a:r>
              <a:rPr lang="en-US" altLang="zh-CN" sz="2400">
                <a:latin typeface="Times New Roman" panose="02020603050405020304" pitchFamily="18" charset="0"/>
                <a:ea typeface="黑体" panose="02010609060101010101" pitchFamily="49" charset="-122"/>
                <a:sym typeface="+mn-ea"/>
              </a:rPr>
              <a:t>+1</a:t>
            </a:r>
            <a:r>
              <a:rPr lang="en-US" altLang="zh-CN" sz="2400" dirty="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r</a:t>
            </a:r>
            <a:r>
              <a:rPr lang="en-US" altLang="zh-CN" sz="2400">
                <a:latin typeface="Times New Roman" panose="02020603050405020304" pitchFamily="18" charset="0"/>
                <a:ea typeface="黑体" panose="02010609060101010101" pitchFamily="49" charset="-122"/>
                <a:sym typeface="+mn-ea"/>
              </a:rPr>
              <a:t>+2</a:t>
            </a:r>
            <a:r>
              <a:rPr lang="en-US" altLang="zh-CN" sz="2400" dirty="0">
                <a:latin typeface="Times New Roman" panose="02020603050405020304" pitchFamily="18" charset="0"/>
                <a:ea typeface="黑体" panose="02010609060101010101" pitchFamily="49" charset="-122"/>
                <a:sym typeface="+mn-ea"/>
              </a:rPr>
              <a:t>, </a:t>
            </a:r>
            <a:r>
              <a:rPr lang="en-US" altLang="zh-CN" sz="2400">
                <a:latin typeface="Times New Roman" panose="02020603050405020304" pitchFamily="18" charset="0"/>
                <a:ea typeface="黑体" panose="02010609060101010101" pitchFamily="49" charset="-122"/>
                <a:sym typeface="+mn-ea"/>
              </a:rPr>
              <a:t> …, </a:t>
            </a:r>
            <a:r>
              <a:rPr lang="en-US" altLang="zh-CN" sz="2400" i="1">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-1</a:t>
            </a:r>
            <a:r>
              <a:rPr lang="zh-CN" altLang="en-US" sz="2400">
                <a:latin typeface="Times New Roman" panose="02020603050405020304" pitchFamily="18" charset="0"/>
                <a:ea typeface="黑体" panose="02010609060101010101" pitchFamily="49" charset="-122"/>
                <a:sym typeface="+mn-ea"/>
              </a:rPr>
              <a:t>。</a:t>
            </a:r>
            <a:endParaRPr lang="zh-CN" altLang="en-US" sz="2400">
              <a:latin typeface="Times New Roman" panose="02020603050405020304" pitchFamily="18" charset="0"/>
              <a:ea typeface="黑体" panose="02010609060101010101" pitchFamily="49" charset="-122"/>
              <a:sym typeface="+mn-ea"/>
            </a:endParaRPr>
          </a:p>
          <a:p>
            <a:pPr indent="609600" algn="l">
              <a:lnSpc>
                <a:spcPct val="150000"/>
              </a:lnSpc>
              <a:extLst>
                <a:ext uri="{35155182-B16C-46BC-9424-99874614C6A1}">
                  <wpsdc:indentchars xmlns:wpsdc="http://www.wps.cn/officeDocument/2017/drawingmlCustomData" val="200" checksum="4158780845"/>
                </a:ext>
              </a:extLst>
            </a:pPr>
            <a:r>
              <a:rPr lang="zh-CN" altLang="en-US" sz="2400" dirty="0">
                <a:latin typeface="黑体" panose="02010609060101010101" pitchFamily="49" charset="-122"/>
                <a:ea typeface="黑体" panose="02010609060101010101" pitchFamily="49" charset="-122"/>
                <a:sym typeface="+mn-ea"/>
              </a:rPr>
              <a:t>根据码字多项式的线性性质可知，它们的任意线性组合</a:t>
            </a:r>
            <a:endParaRPr lang="zh-CN" altLang="en-US" sz="2400" dirty="0">
              <a:latin typeface="黑体" panose="02010609060101010101" pitchFamily="49" charset="-122"/>
              <a:ea typeface="黑体" panose="02010609060101010101" pitchFamily="49" charset="-122"/>
              <a:sym typeface="+mn-ea"/>
            </a:endParaRPr>
          </a:p>
          <a:p>
            <a:pPr algn="l">
              <a:lnSpc>
                <a:spcPct val="150000"/>
              </a:lnSpc>
            </a:pPr>
            <a:r>
              <a:rPr lang="en-US" altLang="zh-CN" sz="2400" i="1" err="1">
                <a:latin typeface="Times New Roman" panose="02020603050405020304" pitchFamily="18" charset="0"/>
                <a:ea typeface="黑体" panose="02010609060101010101" pitchFamily="49" charset="-122"/>
                <a:sym typeface="+mn-ea"/>
              </a:rPr>
              <a:t>v</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u</a:t>
            </a:r>
            <a:r>
              <a:rPr lang="en-US" altLang="zh-CN" sz="2400" i="1" baseline="-25000">
                <a:latin typeface="Times New Roman" panose="02020603050405020304" pitchFamily="18" charset="0"/>
                <a:ea typeface="黑体" panose="02010609060101010101" pitchFamily="49" charset="-122"/>
                <a:sym typeface="+mn-ea"/>
              </a:rPr>
              <a:t>n-r</a:t>
            </a:r>
            <a:r>
              <a:rPr lang="en-US" altLang="zh-CN" sz="2400" baseline="-25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n-r</a:t>
            </a:r>
            <a:r>
              <a:rPr lang="en-US" altLang="zh-CN" sz="2400" baseline="30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g</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u</a:t>
            </a:r>
            <a:r>
              <a:rPr lang="en-US" altLang="zh-CN" sz="2400" baseline="-25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xg</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u</a:t>
            </a:r>
            <a:r>
              <a:rPr lang="en-US" altLang="zh-CN" sz="2400" baseline="-25000">
                <a:latin typeface="Times New Roman" panose="02020603050405020304" pitchFamily="18" charset="0"/>
                <a:ea typeface="黑体" panose="02010609060101010101" pitchFamily="49" charset="-122"/>
                <a:sym typeface="+mn-ea"/>
              </a:rPr>
              <a:t>0</a:t>
            </a:r>
            <a:r>
              <a:rPr lang="en-US" altLang="zh-CN" sz="2400" i="1">
                <a:latin typeface="Times New Roman" panose="02020603050405020304" pitchFamily="18" charset="0"/>
                <a:ea typeface="黑体" panose="02010609060101010101" pitchFamily="49" charset="-122"/>
                <a:sym typeface="+mn-ea"/>
              </a:rPr>
              <a:t>g</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u</a:t>
            </a:r>
            <a:r>
              <a:rPr lang="en-US" altLang="zh-CN" sz="2400" i="1" baseline="-25000">
                <a:latin typeface="Times New Roman" panose="02020603050405020304" pitchFamily="18" charset="0"/>
                <a:ea typeface="黑体" panose="02010609060101010101" pitchFamily="49" charset="-122"/>
                <a:sym typeface="+mn-ea"/>
              </a:rPr>
              <a:t>n-r</a:t>
            </a:r>
            <a:r>
              <a:rPr lang="en-US" altLang="zh-CN" sz="2400" baseline="-25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n-r</a:t>
            </a:r>
            <a:r>
              <a:rPr lang="en-US" altLang="zh-CN" sz="2400" baseline="30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+…+u</a:t>
            </a:r>
            <a:r>
              <a:rPr lang="en-US" altLang="zh-CN" sz="2400" baseline="-25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x+u</a:t>
            </a:r>
            <a:r>
              <a:rPr lang="en-US" altLang="zh-CN" sz="2400" baseline="-25000">
                <a:latin typeface="Times New Roman" panose="02020603050405020304" pitchFamily="18" charset="0"/>
                <a:ea typeface="黑体" panose="02010609060101010101" pitchFamily="49" charset="-122"/>
                <a:sym typeface="+mn-ea"/>
              </a:rPr>
              <a:t>0</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g</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也是</a:t>
            </a:r>
            <a:r>
              <a:rPr lang="en-US" altLang="zh-CN" sz="2400" i="1">
                <a:latin typeface="Times New Roman" panose="02020603050405020304" pitchFamily="18" charset="0"/>
                <a:ea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sym typeface="+mn-ea"/>
              </a:rPr>
              <a:t>的码字多项式。</a:t>
            </a:r>
            <a:endParaRPr lang="zh-CN" altLang="en-US" sz="2400" dirty="0">
              <a:latin typeface="黑体" panose="02010609060101010101" pitchFamily="49" charset="-122"/>
              <a:ea typeface="黑体" panose="02010609060101010101" pitchFamily="49" charset="-122"/>
              <a:sym typeface="+mn-ea"/>
            </a:endParaRPr>
          </a:p>
          <a:p>
            <a:pPr indent="457200" algn="l">
              <a:lnSpc>
                <a:spcPct val="150000"/>
              </a:lnSpc>
            </a:pP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n</a:t>
            </a:r>
            <a:r>
              <a:rPr lang="en-US" altLang="zh-CN" sz="2400" err="1">
                <a:latin typeface="Times New Roman" panose="02020603050405020304" pitchFamily="18" charset="0"/>
                <a:ea typeface="黑体" panose="02010609060101010101" pitchFamily="49" charset="-122"/>
                <a:sym typeface="+mn-ea"/>
              </a:rPr>
              <a:t>, </a:t>
            </a:r>
            <a:r>
              <a:rPr lang="en-US" altLang="zh-CN" sz="2400" i="1" err="1">
                <a:latin typeface="Times New Roman" panose="02020603050405020304" pitchFamily="18" charset="0"/>
                <a:ea typeface="黑体" panose="02010609060101010101" pitchFamily="49" charset="-122"/>
                <a:sym typeface="+mn-ea"/>
              </a:rPr>
              <a:t>k</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循环码的码字多项式</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次数分别为</a:t>
            </a:r>
            <a:r>
              <a:rPr lang="en-US" altLang="zh-CN" sz="2400" i="1">
                <a:latin typeface="Times New Roman" panose="02020603050405020304" pitchFamily="18" charset="0"/>
                <a:ea typeface="黑体" panose="02010609060101010101" pitchFamily="49" charset="-122"/>
                <a:sym typeface="+mn-ea"/>
              </a:rPr>
              <a:t>r</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r</a:t>
            </a:r>
            <a:r>
              <a:rPr lang="en-US" altLang="zh-CN" sz="2400">
                <a:latin typeface="Times New Roman" panose="02020603050405020304" pitchFamily="18" charset="0"/>
                <a:ea typeface="黑体" panose="02010609060101010101" pitchFamily="49" charset="-122"/>
                <a:sym typeface="+mn-ea"/>
              </a:rPr>
              <a:t>+1, </a:t>
            </a:r>
            <a:r>
              <a:rPr lang="en-US" altLang="zh-CN" sz="2400" i="1">
                <a:latin typeface="Times New Roman" panose="02020603050405020304" pitchFamily="18" charset="0"/>
                <a:ea typeface="黑体" panose="02010609060101010101" pitchFamily="49" charset="-122"/>
                <a:sym typeface="+mn-ea"/>
              </a:rPr>
              <a:t>r</a:t>
            </a:r>
            <a:r>
              <a:rPr lang="en-US" altLang="zh-CN" sz="2400">
                <a:latin typeface="Times New Roman" panose="02020603050405020304" pitchFamily="18" charset="0"/>
                <a:ea typeface="黑体" panose="02010609060101010101" pitchFamily="49" charset="-122"/>
                <a:sym typeface="+mn-ea"/>
              </a:rPr>
              <a:t>+2, … , </a:t>
            </a:r>
            <a:r>
              <a:rPr lang="en-US" altLang="zh-CN" sz="2400" i="1">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次数小于或等于</a:t>
            </a:r>
            <a:r>
              <a:rPr lang="en-US" altLang="zh-CN" sz="2400" i="1">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并且</a:t>
            </a:r>
            <a:r>
              <a:rPr lang="zh-CN" altLang="en-US" sz="2400" dirty="0">
                <a:latin typeface="黑体" panose="02010609060101010101" pitchFamily="49" charset="-122"/>
                <a:ea typeface="黑体" panose="02010609060101010101" pitchFamily="49" charset="-122"/>
                <a:sym typeface="+mn-ea"/>
              </a:rPr>
              <a:t>是</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的倍式的二元多项式共有</a:t>
            </a:r>
            <a:r>
              <a:rPr lang="en-US" altLang="zh-CN" sz="2400">
                <a:latin typeface="黑体" panose="02010609060101010101" pitchFamily="49" charset="-122"/>
                <a:ea typeface="黑体" panose="02010609060101010101" pitchFamily="49" charset="-122"/>
                <a:sym typeface="+mn-ea"/>
              </a:rPr>
              <a:t>2</a:t>
            </a:r>
            <a:r>
              <a:rPr lang="en-US" altLang="zh-CN" sz="2400" i="1" baseline="30000">
                <a:latin typeface="Times New Roman" panose="02020603050405020304" pitchFamily="18" charset="0"/>
                <a:ea typeface="黑体" panose="02010609060101010101" pitchFamily="49" charset="-122"/>
                <a:sym typeface="+mn-ea"/>
              </a:rPr>
              <a:t>n-r</a:t>
            </a:r>
            <a:r>
              <a:rPr lang="zh-CN" altLang="en-US" sz="2400" dirty="0">
                <a:latin typeface="黑体" panose="02010609060101010101" pitchFamily="49" charset="-122"/>
                <a:ea typeface="黑体" panose="02010609060101010101" pitchFamily="49" charset="-122"/>
                <a:sym typeface="+mn-ea"/>
              </a:rPr>
              <a:t>个</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它们是</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n</a:t>
            </a:r>
            <a:r>
              <a:rPr lang="en-US" altLang="zh-CN" sz="2400" err="1">
                <a:latin typeface="Times New Roman" panose="02020603050405020304" pitchFamily="18" charset="0"/>
                <a:ea typeface="黑体" panose="02010609060101010101" pitchFamily="49" charset="-122"/>
                <a:sym typeface="+mn-ea"/>
              </a:rPr>
              <a:t>, </a:t>
            </a:r>
            <a:r>
              <a:rPr lang="en-US" altLang="zh-CN" sz="2400" i="1" err="1">
                <a:latin typeface="Times New Roman" panose="02020603050405020304" pitchFamily="18" charset="0"/>
                <a:ea typeface="黑体" panose="02010609060101010101" pitchFamily="49" charset="-122"/>
                <a:sym typeface="+mn-ea"/>
              </a:rPr>
              <a:t>k</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循环码</a:t>
            </a:r>
            <a:r>
              <a:rPr lang="en-US" altLang="zh-CN" sz="2400" i="1">
                <a:latin typeface="Times New Roman" panose="02020603050405020304" pitchFamily="18" charset="0"/>
                <a:ea typeface="黑体" panose="02010609060101010101" pitchFamily="49" charset="-122"/>
                <a:sym typeface="+mn-ea"/>
              </a:rPr>
              <a:t>C</a:t>
            </a:r>
            <a:r>
              <a:rPr lang="zh-CN" altLang="en-US" sz="2400" dirty="0">
                <a:latin typeface="Times New Roman" panose="02020603050405020304" pitchFamily="18" charset="0"/>
                <a:ea typeface="黑体" panose="02010609060101010101" pitchFamily="49" charset="-122"/>
                <a:sym typeface="+mn-ea"/>
              </a:rPr>
              <a:t>的所有码字</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因此</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必有</a:t>
            </a:r>
            <a:r>
              <a:rPr lang="en-US" altLang="zh-CN" sz="2400" i="1">
                <a:latin typeface="Times New Roman" panose="02020603050405020304" pitchFamily="18" charset="0"/>
                <a:ea typeface="黑体" panose="02010609060101010101" pitchFamily="49" charset="-122"/>
                <a:sym typeface="+mn-ea"/>
              </a:rPr>
              <a:t>k=</a:t>
            </a:r>
            <a:r>
              <a:rPr lang="en-US" altLang="zh-CN" sz="2400" i="1" err="1">
                <a:latin typeface="Times New Roman" panose="02020603050405020304" pitchFamily="18" charset="0"/>
                <a:ea typeface="黑体" panose="02010609060101010101" pitchFamily="49" charset="-122"/>
                <a:sym typeface="+mn-ea"/>
              </a:rPr>
              <a:t>n-r</a:t>
            </a:r>
            <a:r>
              <a:rPr lang="zh-CN" altLang="en-US" sz="2400" dirty="0">
                <a:latin typeface="Times New Roman" panose="02020603050405020304" pitchFamily="18" charset="0"/>
                <a:ea typeface="黑体" panose="02010609060101010101" pitchFamily="49" charset="-122"/>
                <a:sym typeface="+mn-ea"/>
              </a:rPr>
              <a:t>或</a:t>
            </a:r>
            <a:r>
              <a:rPr lang="en-US" altLang="zh-CN" sz="2400" i="1">
                <a:latin typeface="Times New Roman" panose="02020603050405020304" pitchFamily="18" charset="0"/>
                <a:ea typeface="黑体" panose="02010609060101010101" pitchFamily="49" charset="-122"/>
                <a:sym typeface="+mn-ea"/>
              </a:rPr>
              <a:t>r=</a:t>
            </a:r>
            <a:r>
              <a:rPr lang="en-US" altLang="zh-CN" sz="2400" i="1" err="1">
                <a:latin typeface="Times New Roman" panose="02020603050405020304" pitchFamily="18" charset="0"/>
                <a:ea typeface="黑体" panose="02010609060101010101" pitchFamily="49" charset="-122"/>
                <a:sym typeface="+mn-ea"/>
              </a:rPr>
              <a:t>n-k</a:t>
            </a:r>
            <a:r>
              <a:rPr lang="zh-CN" altLang="en-US" sz="2400" dirty="0">
                <a:latin typeface="黑体" panose="02010609060101010101" pitchFamily="49" charset="-122"/>
                <a:ea typeface="黑体" panose="02010609060101010101" pitchFamily="49" charset="-122"/>
                <a:sym typeface="+mn-ea"/>
              </a:rPr>
              <a:t>。</a:t>
            </a:r>
            <a:endParaRPr sz="2400" dirty="0">
              <a:uFillTx/>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循环码的代数性质</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0" name="矩形 9"/>
          <p:cNvSpPr/>
          <p:nvPr/>
        </p:nvSpPr>
        <p:spPr>
          <a:xfrm>
            <a:off x="425450" y="1039495"/>
            <a:ext cx="8242300" cy="154305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p>
        </p:txBody>
      </p:sp>
      <p:sp>
        <p:nvSpPr>
          <p:cNvPr id="9" name="文本框 8"/>
          <p:cNvSpPr txBox="1"/>
          <p:nvPr/>
        </p:nvSpPr>
        <p:spPr>
          <a:xfrm>
            <a:off x="574675" y="1092200"/>
            <a:ext cx="8034655" cy="1420495"/>
          </a:xfrm>
          <a:prstGeom prst="rect">
            <a:avLst/>
          </a:prstGeom>
          <a:noFill/>
        </p:spPr>
        <p:txBody>
          <a:bodyPr wrap="square" rtlCol="0" anchor="t">
            <a:spAutoFit/>
          </a:bodyPr>
          <a:p>
            <a:pPr defTabSz="914400">
              <a:lnSpc>
                <a:spcPct val="120000"/>
              </a:lnSpc>
              <a:buClr>
                <a:schemeClr val="hlink"/>
              </a:buClr>
              <a:buSzPct val="65000"/>
              <a:buFont typeface="Wingdings" panose="05000000000000000000" pitchFamily="2" charset="2"/>
            </a:pPr>
            <a:r>
              <a:rPr lang="zh-CN" altLang="en-US" sz="2400" b="1" dirty="0">
                <a:solidFill>
                  <a:srgbClr val="FF0000"/>
                </a:solidFill>
                <a:latin typeface="黑体" panose="02010609060101010101" pitchFamily="49" charset="-122"/>
                <a:ea typeface="黑体" panose="02010609060101010101" pitchFamily="49" charset="-122"/>
                <a:sym typeface="+mn-ea"/>
              </a:rPr>
              <a:t>定理</a:t>
            </a:r>
            <a:r>
              <a:rPr lang="en-US" altLang="zh-CN" sz="2400" b="1">
                <a:solidFill>
                  <a:srgbClr val="FF0000"/>
                </a:solidFill>
                <a:latin typeface="Times New Roman" panose="02020603050405020304" pitchFamily="18" charset="0"/>
                <a:ea typeface="黑体" panose="02010609060101010101" pitchFamily="49" charset="-122"/>
                <a:sym typeface="+mn-ea"/>
              </a:rPr>
              <a:t>3</a:t>
            </a:r>
            <a:r>
              <a:rPr lang="zh-CN" altLang="en-US" sz="2400" b="1" dirty="0">
                <a:solidFill>
                  <a:srgbClr val="FF0000"/>
                </a:solidFill>
                <a:latin typeface="黑体" panose="02010609060101010101" pitchFamily="49" charset="-122"/>
                <a:ea typeface="黑体" panose="02010609060101010101" pitchFamily="49" charset="-122"/>
                <a:sym typeface="+mn-ea"/>
              </a:rPr>
              <a:t>：</a:t>
            </a:r>
            <a:r>
              <a:rPr lang="zh-CN" altLang="en-US" sz="2400" b="1" dirty="0">
                <a:latin typeface="黑体" panose="02010609060101010101" pitchFamily="49" charset="-122"/>
                <a:ea typeface="黑体" panose="02010609060101010101" pitchFamily="49" charset="-122"/>
                <a:sym typeface="+mn-ea"/>
              </a:rPr>
              <a:t>若</a:t>
            </a:r>
            <a:r>
              <a:rPr lang="en-US" altLang="zh-CN" sz="2400" b="1" i="1" err="1">
                <a:latin typeface="Times New Roman" panose="02020603050405020304" pitchFamily="18" charset="0"/>
                <a:ea typeface="黑体" panose="02010609060101010101" pitchFamily="49" charset="-122"/>
                <a:sym typeface="+mn-ea"/>
              </a:rPr>
              <a:t>g</a:t>
            </a:r>
            <a:r>
              <a:rPr lang="en-US" altLang="zh-CN" sz="2400" b="1" err="1">
                <a:latin typeface="Times New Roman" panose="02020603050405020304" pitchFamily="18" charset="0"/>
                <a:ea typeface="黑体" panose="02010609060101010101" pitchFamily="49" charset="-122"/>
                <a:sym typeface="+mn-ea"/>
              </a:rPr>
              <a:t>(</a:t>
            </a:r>
            <a:r>
              <a:rPr lang="en-US" altLang="zh-CN" sz="2400" b="1" i="1" err="1">
                <a:latin typeface="Times New Roman" panose="02020603050405020304" pitchFamily="18" charset="0"/>
                <a:ea typeface="黑体" panose="02010609060101010101" pitchFamily="49" charset="-122"/>
                <a:sym typeface="+mn-ea"/>
              </a:rPr>
              <a:t>x</a:t>
            </a:r>
            <a:r>
              <a:rPr lang="en-US" altLang="zh-CN" sz="2400" b="1">
                <a:latin typeface="Times New Roman" panose="02020603050405020304" pitchFamily="18" charset="0"/>
                <a:ea typeface="黑体" panose="02010609060101010101" pitchFamily="49" charset="-122"/>
                <a:sym typeface="+mn-ea"/>
              </a:rPr>
              <a:t>)</a:t>
            </a:r>
            <a:r>
              <a:rPr lang="zh-CN" altLang="en-US" sz="2400" b="1" dirty="0">
                <a:latin typeface="黑体" panose="02010609060101010101" pitchFamily="49" charset="-122"/>
                <a:ea typeface="黑体" panose="02010609060101010101" pitchFamily="49" charset="-122"/>
                <a:sym typeface="+mn-ea"/>
              </a:rPr>
              <a:t>是</a:t>
            </a:r>
            <a:r>
              <a:rPr lang="en-US" altLang="zh-CN" sz="2400" b="1">
                <a:latin typeface="Times New Roman" panose="02020603050405020304" pitchFamily="18" charset="0"/>
                <a:ea typeface="黑体" panose="02010609060101010101" pitchFamily="49" charset="-122"/>
                <a:sym typeface="+mn-ea"/>
              </a:rPr>
              <a:t>(</a:t>
            </a:r>
            <a:r>
              <a:rPr lang="en-US" altLang="zh-CN" sz="2400" b="1" i="1" err="1">
                <a:latin typeface="Times New Roman" panose="02020603050405020304" pitchFamily="18" charset="0"/>
                <a:ea typeface="黑体" panose="02010609060101010101" pitchFamily="49" charset="-122"/>
                <a:sym typeface="+mn-ea"/>
              </a:rPr>
              <a:t>n</a:t>
            </a:r>
            <a:r>
              <a:rPr lang="en-US" altLang="zh-CN" sz="2400" b="1" err="1">
                <a:latin typeface="Times New Roman" panose="02020603050405020304" pitchFamily="18" charset="0"/>
                <a:ea typeface="黑体" panose="02010609060101010101" pitchFamily="49" charset="-122"/>
                <a:sym typeface="+mn-ea"/>
              </a:rPr>
              <a:t>, </a:t>
            </a:r>
            <a:r>
              <a:rPr lang="en-US" altLang="zh-CN" sz="2400" b="1" i="1" err="1">
                <a:latin typeface="Times New Roman" panose="02020603050405020304" pitchFamily="18" charset="0"/>
                <a:ea typeface="黑体" panose="02010609060101010101" pitchFamily="49" charset="-122"/>
                <a:sym typeface="+mn-ea"/>
              </a:rPr>
              <a:t>k</a:t>
            </a:r>
            <a:r>
              <a:rPr lang="en-US" altLang="zh-CN" sz="2400" b="1">
                <a:latin typeface="Times New Roman" panose="02020603050405020304" pitchFamily="18" charset="0"/>
                <a:ea typeface="黑体" panose="02010609060101010101" pitchFamily="49" charset="-122"/>
                <a:sym typeface="+mn-ea"/>
              </a:rPr>
              <a:t>)</a:t>
            </a:r>
            <a:r>
              <a:rPr lang="zh-CN" altLang="en-US" sz="2400" b="1" dirty="0">
                <a:latin typeface="黑体" panose="02010609060101010101" pitchFamily="49" charset="-122"/>
                <a:ea typeface="黑体" panose="02010609060101010101" pitchFamily="49" charset="-122"/>
                <a:sym typeface="+mn-ea"/>
              </a:rPr>
              <a:t>循环码</a:t>
            </a:r>
            <a:r>
              <a:rPr lang="en-US" altLang="zh-CN" sz="2400" b="1" i="1">
                <a:latin typeface="Times New Roman" panose="02020603050405020304" pitchFamily="18" charset="0"/>
                <a:ea typeface="黑体" panose="02010609060101010101" pitchFamily="49" charset="-122"/>
                <a:sym typeface="+mn-ea"/>
              </a:rPr>
              <a:t>C</a:t>
            </a:r>
            <a:r>
              <a:rPr lang="zh-CN" altLang="en-US" sz="2400" b="1" dirty="0">
                <a:latin typeface="黑体" panose="02010609060101010101" pitchFamily="49" charset="-122"/>
                <a:ea typeface="黑体" panose="02010609060101010101" pitchFamily="49" charset="-122"/>
                <a:sym typeface="+mn-ea"/>
              </a:rPr>
              <a:t>中次数最低的非零码字多项式，一个次数小于或等于</a:t>
            </a:r>
            <a:r>
              <a:rPr lang="en-US" altLang="zh-CN" sz="2400" b="1" i="1">
                <a:latin typeface="Times New Roman" panose="02020603050405020304" pitchFamily="18" charset="0"/>
                <a:ea typeface="黑体" panose="02010609060101010101" pitchFamily="49" charset="-122"/>
                <a:sym typeface="+mn-ea"/>
              </a:rPr>
              <a:t>n</a:t>
            </a:r>
            <a:r>
              <a:rPr lang="en-US" altLang="zh-CN" sz="2400" b="1">
                <a:latin typeface="Times New Roman" panose="02020603050405020304" pitchFamily="18" charset="0"/>
                <a:ea typeface="黑体" panose="02010609060101010101" pitchFamily="49" charset="-122"/>
                <a:sym typeface="+mn-ea"/>
              </a:rPr>
              <a:t>-1</a:t>
            </a:r>
            <a:r>
              <a:rPr lang="zh-CN" altLang="en-US" sz="2400" b="1" dirty="0">
                <a:latin typeface="黑体" panose="02010609060101010101" pitchFamily="49" charset="-122"/>
                <a:ea typeface="黑体" panose="02010609060101010101" pitchFamily="49" charset="-122"/>
                <a:sym typeface="+mn-ea"/>
              </a:rPr>
              <a:t>的二元多项式</a:t>
            </a:r>
            <a:r>
              <a:rPr lang="en-US" altLang="zh-CN" sz="2400" b="1" i="1" err="1">
                <a:latin typeface="Times New Roman" panose="02020603050405020304" pitchFamily="18" charset="0"/>
                <a:ea typeface="黑体" panose="02010609060101010101" pitchFamily="49" charset="-122"/>
                <a:sym typeface="+mn-ea"/>
              </a:rPr>
              <a:t>f</a:t>
            </a:r>
            <a:r>
              <a:rPr lang="en-US" altLang="zh-CN" sz="2400" b="1" err="1">
                <a:latin typeface="Times New Roman" panose="02020603050405020304" pitchFamily="18" charset="0"/>
                <a:ea typeface="黑体" panose="02010609060101010101" pitchFamily="49" charset="-122"/>
                <a:sym typeface="+mn-ea"/>
              </a:rPr>
              <a:t>(</a:t>
            </a:r>
            <a:r>
              <a:rPr lang="en-US" altLang="zh-CN" sz="2400" b="1" i="1" err="1">
                <a:latin typeface="Times New Roman" panose="02020603050405020304" pitchFamily="18" charset="0"/>
                <a:ea typeface="黑体" panose="02010609060101010101" pitchFamily="49" charset="-122"/>
                <a:sym typeface="+mn-ea"/>
              </a:rPr>
              <a:t>x</a:t>
            </a:r>
            <a:r>
              <a:rPr lang="en-US" altLang="zh-CN" sz="2400" b="1">
                <a:latin typeface="Times New Roman" panose="02020603050405020304" pitchFamily="18" charset="0"/>
                <a:ea typeface="黑体" panose="02010609060101010101" pitchFamily="49" charset="-122"/>
                <a:sym typeface="+mn-ea"/>
              </a:rPr>
              <a:t>)</a:t>
            </a:r>
            <a:r>
              <a:rPr lang="zh-CN" altLang="en-US" sz="2400" b="1" dirty="0">
                <a:latin typeface="黑体" panose="02010609060101010101" pitchFamily="49" charset="-122"/>
                <a:ea typeface="黑体" panose="02010609060101010101" pitchFamily="49" charset="-122"/>
                <a:sym typeface="+mn-ea"/>
              </a:rPr>
              <a:t>是码字多项式当且仅当</a:t>
            </a:r>
            <a:r>
              <a:rPr lang="en-US" altLang="zh-CN" sz="2400" b="1" i="1" err="1">
                <a:latin typeface="Times New Roman" panose="02020603050405020304" pitchFamily="18" charset="0"/>
                <a:ea typeface="黑体" panose="02010609060101010101" pitchFamily="49" charset="-122"/>
                <a:sym typeface="+mn-ea"/>
              </a:rPr>
              <a:t>f</a:t>
            </a:r>
            <a:r>
              <a:rPr lang="en-US" altLang="zh-CN" sz="2400" b="1" err="1">
                <a:latin typeface="Times New Roman" panose="02020603050405020304" pitchFamily="18" charset="0"/>
                <a:ea typeface="黑体" panose="02010609060101010101" pitchFamily="49" charset="-122"/>
                <a:sym typeface="+mn-ea"/>
              </a:rPr>
              <a:t>(</a:t>
            </a:r>
            <a:r>
              <a:rPr lang="en-US" altLang="zh-CN" sz="2400" b="1" i="1" err="1">
                <a:latin typeface="Times New Roman" panose="02020603050405020304" pitchFamily="18" charset="0"/>
                <a:ea typeface="黑体" panose="02010609060101010101" pitchFamily="49" charset="-122"/>
                <a:sym typeface="+mn-ea"/>
              </a:rPr>
              <a:t>x</a:t>
            </a:r>
            <a:r>
              <a:rPr lang="en-US" altLang="zh-CN" sz="2400" b="1">
                <a:latin typeface="Times New Roman" panose="02020603050405020304" pitchFamily="18" charset="0"/>
                <a:ea typeface="黑体" panose="02010609060101010101" pitchFamily="49" charset="-122"/>
                <a:sym typeface="+mn-ea"/>
              </a:rPr>
              <a:t>)</a:t>
            </a:r>
            <a:r>
              <a:rPr lang="zh-CN" altLang="en-US" sz="2400" b="1" dirty="0">
                <a:latin typeface="黑体" panose="02010609060101010101" pitchFamily="49" charset="-122"/>
                <a:ea typeface="黑体" panose="02010609060101010101" pitchFamily="49" charset="-122"/>
                <a:sym typeface="+mn-ea"/>
              </a:rPr>
              <a:t>是</a:t>
            </a:r>
            <a:r>
              <a:rPr lang="en-US" altLang="zh-CN" sz="2400" b="1" i="1" err="1">
                <a:latin typeface="Times New Roman" panose="02020603050405020304" pitchFamily="18" charset="0"/>
                <a:ea typeface="黑体" panose="02010609060101010101" pitchFamily="49" charset="-122"/>
                <a:sym typeface="+mn-ea"/>
              </a:rPr>
              <a:t>g</a:t>
            </a:r>
            <a:r>
              <a:rPr lang="en-US" altLang="zh-CN" sz="2400" b="1" err="1">
                <a:latin typeface="Times New Roman" panose="02020603050405020304" pitchFamily="18" charset="0"/>
                <a:ea typeface="黑体" panose="02010609060101010101" pitchFamily="49" charset="-122"/>
                <a:sym typeface="+mn-ea"/>
              </a:rPr>
              <a:t>(</a:t>
            </a:r>
            <a:r>
              <a:rPr lang="en-US" altLang="zh-CN" sz="2400" b="1" i="1" err="1">
                <a:latin typeface="Times New Roman" panose="02020603050405020304" pitchFamily="18" charset="0"/>
                <a:ea typeface="黑体" panose="02010609060101010101" pitchFamily="49" charset="-122"/>
                <a:sym typeface="+mn-ea"/>
              </a:rPr>
              <a:t>x</a:t>
            </a:r>
            <a:r>
              <a:rPr lang="en-US" altLang="zh-CN" sz="2400" b="1">
                <a:latin typeface="Times New Roman" panose="02020603050405020304" pitchFamily="18" charset="0"/>
                <a:ea typeface="黑体" panose="02010609060101010101" pitchFamily="49" charset="-122"/>
                <a:sym typeface="+mn-ea"/>
              </a:rPr>
              <a:t>)</a:t>
            </a:r>
            <a:r>
              <a:rPr lang="zh-CN" altLang="en-US" sz="2400" b="1" dirty="0">
                <a:latin typeface="黑体" panose="02010609060101010101" pitchFamily="49" charset="-122"/>
                <a:ea typeface="黑体" panose="02010609060101010101" pitchFamily="49" charset="-122"/>
                <a:sym typeface="+mn-ea"/>
              </a:rPr>
              <a:t>的倍式</a:t>
            </a:r>
            <a:r>
              <a:rPr lang="zh-CN" altLang="en-US" sz="2400" b="1" dirty="0">
                <a:latin typeface="黑体" panose="02010609060101010101" pitchFamily="49" charset="-122"/>
                <a:ea typeface="黑体" panose="02010609060101010101" pitchFamily="49" charset="-122"/>
                <a:sym typeface="+mn-ea"/>
              </a:rPr>
              <a:t>。</a:t>
            </a:r>
            <a:endParaRPr lang="zh-CN" altLang="en-US" sz="2400" b="1" dirty="0">
              <a:uFillTx/>
              <a:latin typeface="黑体" panose="02010609060101010101" pitchFamily="49" charset="-122"/>
              <a:ea typeface="黑体" panose="02010609060101010101" pitchFamily="49" charset="-122"/>
              <a:sym typeface="+mn-ea"/>
            </a:endParaRPr>
          </a:p>
        </p:txBody>
      </p:sp>
      <p:sp>
        <p:nvSpPr>
          <p:cNvPr id="7" name="文本框 6"/>
          <p:cNvSpPr txBox="1"/>
          <p:nvPr/>
        </p:nvSpPr>
        <p:spPr>
          <a:xfrm>
            <a:off x="407035" y="2727960"/>
            <a:ext cx="8411210" cy="3412490"/>
          </a:xfrm>
          <a:prstGeom prst="rect">
            <a:avLst/>
          </a:prstGeom>
          <a:noFill/>
        </p:spPr>
        <p:txBody>
          <a:bodyPr wrap="square" rtlCol="0" anchor="t">
            <a:spAutoFit/>
          </a:bodyPr>
          <a:p>
            <a:pPr algn="l">
              <a:lnSpc>
                <a:spcPct val="180000"/>
              </a:lnSpc>
            </a:pPr>
            <a:r>
              <a:rPr lang="zh-CN" altLang="en-US" sz="2400" b="1" dirty="0">
                <a:solidFill>
                  <a:srgbClr val="00B050"/>
                </a:solidFill>
                <a:latin typeface="黑体" panose="02010609060101010101" pitchFamily="49" charset="-122"/>
                <a:ea typeface="黑体" panose="02010609060101010101" pitchFamily="49" charset="-122"/>
                <a:sym typeface="+mn-ea"/>
              </a:rPr>
              <a:t>证明：</a:t>
            </a:r>
            <a:r>
              <a:rPr lang="zh-CN" altLang="en-US" sz="2400" dirty="0">
                <a:latin typeface="黑体" panose="02010609060101010101" pitchFamily="49" charset="-122"/>
                <a:ea typeface="黑体" panose="02010609060101010101" pitchFamily="49" charset="-122"/>
                <a:sym typeface="+mn-ea"/>
              </a:rPr>
              <a:t>反证法。设</a:t>
            </a:r>
            <a:r>
              <a:rPr lang="en-US" altLang="zh-CN" sz="2400" i="1" err="1">
                <a:latin typeface="Times New Roman" panose="02020603050405020304" pitchFamily="18" charset="0"/>
                <a:ea typeface="黑体" panose="02010609060101010101" pitchFamily="49" charset="-122"/>
                <a:sym typeface="+mn-ea"/>
              </a:rPr>
              <a:t>f</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是码字多项式且其次数小于或等于</a:t>
            </a:r>
            <a:r>
              <a:rPr lang="en-US" altLang="zh-CN" sz="2400" i="1">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-1</a:t>
            </a: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假设</a:t>
            </a:r>
            <a:r>
              <a:rPr lang="en-US" altLang="zh-CN" sz="2400" i="1" err="1">
                <a:latin typeface="Times New Roman" panose="02020603050405020304" pitchFamily="18" charset="0"/>
                <a:ea typeface="黑体" panose="02010609060101010101" pitchFamily="49" charset="-122"/>
                <a:sym typeface="+mn-ea"/>
              </a:rPr>
              <a:t>f</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a:latin typeface="黑体" panose="02010609060101010101" pitchFamily="49" charset="-122"/>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a</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en-US" altLang="zh-CN" sz="2400" err="1">
                <a:latin typeface="黑体" panose="02010609060101010101" pitchFamily="49" charset="-122"/>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b</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err="1">
                <a:latin typeface="Times New Roman" panose="02020603050405020304" pitchFamily="18" charset="0"/>
                <a:ea typeface="黑体" panose="02010609060101010101" pitchFamily="49" charset="-122"/>
                <a:sym typeface="+mn-ea"/>
              </a:rPr>
              <a:t>deg(</a:t>
            </a:r>
            <a:r>
              <a:rPr lang="en-US" altLang="zh-CN" sz="2400" i="1" err="1">
                <a:latin typeface="Times New Roman" panose="02020603050405020304" pitchFamily="18" charset="0"/>
                <a:ea typeface="黑体" panose="02010609060101010101" pitchFamily="49" charset="-122"/>
                <a:sym typeface="+mn-ea"/>
              </a:rPr>
              <a:t>b</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))&lt;</a:t>
            </a:r>
            <a:r>
              <a:rPr lang="en-US" altLang="zh-CN" sz="2400" i="1">
                <a:latin typeface="Times New Roman" panose="02020603050405020304" pitchFamily="18" charset="0"/>
                <a:ea typeface="黑体" panose="02010609060101010101" pitchFamily="49" charset="-122"/>
                <a:sym typeface="+mn-ea"/>
              </a:rPr>
              <a:t>r</a:t>
            </a:r>
            <a:r>
              <a:rPr lang="zh-CN" altLang="en-US" sz="2400" dirty="0">
                <a:latin typeface="黑体" panose="02010609060101010101" pitchFamily="49" charset="-122"/>
                <a:ea typeface="黑体" panose="02010609060101010101" pitchFamily="49" charset="-122"/>
                <a:sym typeface="+mn-ea"/>
              </a:rPr>
              <a:t>，</a:t>
            </a:r>
            <a:endParaRPr lang="zh-CN" altLang="en-US" sz="2400" dirty="0">
              <a:latin typeface="黑体" panose="02010609060101010101" pitchFamily="49" charset="-122"/>
              <a:ea typeface="黑体" panose="02010609060101010101" pitchFamily="49" charset="-122"/>
              <a:sym typeface="+mn-ea"/>
            </a:endParaRPr>
          </a:p>
          <a:p>
            <a:pPr algn="l">
              <a:lnSpc>
                <a:spcPct val="180000"/>
              </a:lnSpc>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由线性性质知</a:t>
            </a:r>
            <a:r>
              <a:rPr lang="en-US" altLang="zh-CN" sz="2400" i="1" err="1">
                <a:latin typeface="Times New Roman" panose="02020603050405020304" pitchFamily="18" charset="0"/>
                <a:ea typeface="黑体" panose="02010609060101010101" pitchFamily="49" charset="-122"/>
                <a:sym typeface="+mn-ea"/>
              </a:rPr>
              <a:t>b</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f</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en-US" altLang="zh-CN" sz="2400" err="1">
                <a:latin typeface="黑体" panose="02010609060101010101" pitchFamily="49" charset="-122"/>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a</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也是一个</a:t>
            </a:r>
            <a:r>
              <a:rPr lang="zh-CN" altLang="en-US" sz="2400" dirty="0">
                <a:latin typeface="黑体" panose="02010609060101010101" pitchFamily="49" charset="-122"/>
                <a:ea typeface="黑体" panose="02010609060101010101" pitchFamily="49" charset="-122"/>
                <a:sym typeface="+mn-ea"/>
              </a:rPr>
              <a:t>码字多项式</a:t>
            </a:r>
            <a:r>
              <a:rPr lang="en-US" altLang="zh-CN" sz="2400" dirty="0">
                <a:latin typeface="黑体" panose="02010609060101010101" pitchFamily="49" charset="-122"/>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而</a:t>
            </a:r>
            <a:r>
              <a:rPr lang="en-US" altLang="zh-CN" sz="2400" err="1">
                <a:latin typeface="Times New Roman" panose="02020603050405020304" pitchFamily="18" charset="0"/>
                <a:ea typeface="黑体" panose="02010609060101010101" pitchFamily="49" charset="-122"/>
                <a:sym typeface="+mn-ea"/>
              </a:rPr>
              <a:t>deg(</a:t>
            </a:r>
            <a:r>
              <a:rPr lang="en-US" altLang="zh-CN" sz="2400" i="1" err="1">
                <a:latin typeface="Times New Roman" panose="02020603050405020304" pitchFamily="18" charset="0"/>
                <a:ea typeface="黑体" panose="02010609060101010101" pitchFamily="49" charset="-122"/>
                <a:sym typeface="+mn-ea"/>
              </a:rPr>
              <a:t>b</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))&lt;</a:t>
            </a:r>
            <a:r>
              <a:rPr lang="en-US" altLang="zh-CN" sz="2400" err="1">
                <a:latin typeface="Times New Roman" panose="02020603050405020304" pitchFamily="18" charset="0"/>
                <a:ea typeface="黑体" panose="02010609060101010101" pitchFamily="49" charset="-122"/>
                <a:sym typeface="+mn-ea"/>
              </a:rPr>
              <a:t>deg(</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，这和前提矛盾，则只能当</a:t>
            </a:r>
            <a:r>
              <a:rPr lang="en-US" altLang="zh-CN" sz="2400" i="1" err="1">
                <a:latin typeface="Times New Roman" panose="02020603050405020304" pitchFamily="18" charset="0"/>
                <a:ea typeface="黑体" panose="02010609060101010101" pitchFamily="49" charset="-122"/>
                <a:sym typeface="+mn-ea"/>
              </a:rPr>
              <a:t>f</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是</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的倍式的时候，</a:t>
            </a:r>
            <a:r>
              <a:rPr lang="en-US" altLang="zh-CN" sz="2400" i="1" err="1">
                <a:latin typeface="Times New Roman" panose="02020603050405020304" pitchFamily="18" charset="0"/>
                <a:ea typeface="黑体" panose="02010609060101010101" pitchFamily="49" charset="-122"/>
                <a:sym typeface="+mn-ea"/>
              </a:rPr>
              <a:t>f</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是码字多项式。证毕。</a:t>
            </a:r>
            <a:endParaRPr sz="2400" dirty="0">
              <a:uFillTx/>
              <a:latin typeface="Times New Roman" panose="02020603050405020304" pitchFamily="18" charset="0"/>
              <a:ea typeface="黑体" panose="02010609060101010101" pitchFamily="49" charset="-122"/>
              <a:sym typeface="+mn-ea"/>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COMMONDATA" val="eyJoZGlkIjoiYTU3MjAzOGI1ZWM1NjI3YTE0MjIzZDIwNTMwM2NhZjEifQ=="/>
  <p:tag name="commondata" val="eyJoZGlkIjoiYTI1ODE0ODU1YTU1NThjYzg2NDQwMzM1MzA4YzFkNjEifQ=="/>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华文中宋"/>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orronto 0110">
  <a:themeElements>
    <a:clrScheme name="Sorronto 011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orronto 0110">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0C0"/>
        </a:solidFill>
        <a:ln>
          <a:solidFill>
            <a:srgbClr val="0070C0"/>
          </a:solid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v"/>
          <a:defRPr kumimoji="1" lang="en-US" sz="2800" b="0" i="0" u="none" strike="noStrike" cap="none" normalizeH="0" baseline="0" smtClean="0">
            <a:ln>
              <a:noFill/>
            </a:ln>
            <a:solidFill>
              <a:srgbClr val="336699"/>
            </a:solidFill>
            <a:effectLst/>
            <a:latin typeface="黑体" panose="02010609060101010101" pitchFamily="49" charset="-122"/>
            <a:ea typeface="黑体" panose="02010609060101010101" pitchFamily="49" charset="-122"/>
          </a:defRPr>
        </a:defPPr>
      </a:lstStyle>
    </a:lnDef>
    <a:txDef>
      <a:spPr>
        <a:noFill/>
      </a:spPr>
      <a:bodyPr wrap="square" rtlCol="0" anchor="t">
        <a:spAutoFit/>
      </a:bodyPr>
      <a:lstStyle>
        <a:defPPr>
          <a:defRPr lang="zh-CN" altLang="en-US" b="1" dirty="0">
            <a:solidFill>
              <a:schemeClr val="accent2"/>
            </a:solidFill>
            <a:latin typeface="黑体" panose="02010609060101010101" pitchFamily="49" charset="-122"/>
            <a:ea typeface="黑体" panose="02010609060101010101" pitchFamily="49" charset="-122"/>
            <a:sym typeface="+mn-ea"/>
          </a:defRPr>
        </a:defPPr>
      </a:lstStyle>
    </a:txDef>
  </a:objectDefaults>
  <a:extraClrSchemeLst>
    <a:extraClrScheme>
      <a:clrScheme name="Sorronto 0110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orronto 011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orronto 0110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orronto 0110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orronto 01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orronto 01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orronto 01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orronto 011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Sorronto 011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Sorronto 011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Sorronto 011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Sorronto 011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Sorronto 011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Sorronto 011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Sorronto 011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Sorronto 011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0</TotalTime>
  <Words>7012</Words>
  <Application>WPS 演示</Application>
  <PresentationFormat>全屏显示(4:3)</PresentationFormat>
  <Paragraphs>378</Paragraphs>
  <Slides>30</Slides>
  <Notes>5</Notes>
  <HiddenSlides>0</HiddenSlides>
  <MMClips>0</MMClips>
  <ScaleCrop>false</ScaleCrop>
  <HeadingPairs>
    <vt:vector size="8" baseType="variant">
      <vt:variant>
        <vt:lpstr>已用的字体</vt:lpstr>
      </vt:variant>
      <vt:variant>
        <vt:i4>13</vt:i4>
      </vt:variant>
      <vt:variant>
        <vt:lpstr>主题</vt:lpstr>
      </vt:variant>
      <vt:variant>
        <vt:i4>4</vt:i4>
      </vt:variant>
      <vt:variant>
        <vt:lpstr>嵌入 OLE 服务器</vt:lpstr>
      </vt:variant>
      <vt:variant>
        <vt:i4>59</vt:i4>
      </vt:variant>
      <vt:variant>
        <vt:lpstr>幻灯片标题</vt:lpstr>
      </vt:variant>
      <vt:variant>
        <vt:i4>30</vt:i4>
      </vt:variant>
    </vt:vector>
  </HeadingPairs>
  <TitlesOfParts>
    <vt:vector size="106" baseType="lpstr">
      <vt:lpstr>Arial</vt:lpstr>
      <vt:lpstr>宋体</vt:lpstr>
      <vt:lpstr>Wingdings</vt:lpstr>
      <vt:lpstr>Calibri</vt:lpstr>
      <vt:lpstr>华文中宋</vt:lpstr>
      <vt:lpstr>黑体</vt:lpstr>
      <vt:lpstr>FuturaA Md BT</vt:lpstr>
      <vt:lpstr>Segoe Print</vt:lpstr>
      <vt:lpstr>隶书</vt:lpstr>
      <vt:lpstr>Times New Roman</vt:lpstr>
      <vt:lpstr>楷体</vt:lpstr>
      <vt:lpstr>微软雅黑</vt:lpstr>
      <vt:lpstr>Arial Unicode MS</vt:lpstr>
      <vt:lpstr>1_自定义设计方案</vt:lpstr>
      <vt:lpstr>自定义设计方案</vt:lpstr>
      <vt:lpstr>1_默认设计模板</vt:lpstr>
      <vt:lpstr>Sorronto 0110</vt:lpstr>
      <vt:lpstr>Equation.KSEE3</vt:lpstr>
      <vt:lpstr>Equation.KSEE3</vt:lpstr>
      <vt:lpstr>Equation.KSEE3</vt:lpstr>
      <vt:lpstr>Equation.KSEE3</vt:lpstr>
      <vt:lpstr>Equation.KSEE3</vt:lpstr>
      <vt:lpstr>Equation.KSEE3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Equation.KSEE3</vt:lpstr>
      <vt:lpstr>Equation.KSEE3</vt:lpstr>
      <vt:lpstr>Equation.KSEE3</vt:lpstr>
      <vt:lpstr>Equation.KSEE3</vt:lpstr>
      <vt:lpstr>Equation.KSEE3</vt:lpstr>
      <vt:lpstr>Equation.KSEE3</vt:lpstr>
      <vt:lpstr>Equation.KSEE3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Equation.KSEE3</vt:lpstr>
      <vt:lpstr>Equation.KSEE3</vt:lpstr>
      <vt:lpstr>Equation.KSEE3</vt:lpstr>
      <vt:lpstr>Equation.KSEE3</vt:lpstr>
      <vt:lpstr>Equation.KSEE3</vt:lpstr>
      <vt:lpstr>Equation.KSEE3</vt:lpstr>
      <vt:lpstr>Equation.KSEE3</vt:lpstr>
      <vt:lpstr>第四章  循环码</vt:lpstr>
      <vt:lpstr>内容提要</vt:lpstr>
      <vt:lpstr>循环码</vt:lpstr>
      <vt:lpstr>循环码的定义和优势</vt:lpstr>
      <vt:lpstr>码字多项式</vt:lpstr>
      <vt:lpstr>循环码的代数性质</vt:lpstr>
      <vt:lpstr>循环码的代数性质</vt:lpstr>
      <vt:lpstr>循环码的代数性质</vt:lpstr>
      <vt:lpstr>循环码的代数性质</vt:lpstr>
      <vt:lpstr>生成多项式</vt:lpstr>
      <vt:lpstr>生成多项式</vt:lpstr>
      <vt:lpstr>生成多项式</vt:lpstr>
      <vt:lpstr>循环码的生成矩阵</vt:lpstr>
      <vt:lpstr>举例：求生成矩阵</vt:lpstr>
      <vt:lpstr>一致校验矩阵</vt:lpstr>
      <vt:lpstr>系统形式的生成矩阵和一致校验矩阵</vt:lpstr>
      <vt:lpstr>系统循环码的编码方法</vt:lpstr>
      <vt:lpstr>复习：多项式的除法</vt:lpstr>
      <vt:lpstr>g(x)除法电路编码器</vt:lpstr>
      <vt:lpstr>除法器举例</vt:lpstr>
      <vt:lpstr>伴随式计算和错误检测</vt:lpstr>
      <vt:lpstr>伴随式的性质</vt:lpstr>
      <vt:lpstr>举例：求伴随式</vt:lpstr>
      <vt:lpstr>举例：画出求伴随式的电路</vt:lpstr>
      <vt:lpstr>循环码的译码</vt:lpstr>
      <vt:lpstr>通用的循环码译码器</vt:lpstr>
      <vt:lpstr>通用循环码译码器的译码算法</vt:lpstr>
      <vt:lpstr>PowerPoint 演示文稿</vt:lpstr>
      <vt:lpstr>码字多项式</vt:lpstr>
      <vt:lpstr>对偶码的生成矩阵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wjt</dc:creator>
  <cp:lastModifiedBy>无</cp:lastModifiedBy>
  <cp:revision>1361</cp:revision>
  <cp:lastPrinted>2016-01-06T13:31:00Z</cp:lastPrinted>
  <dcterms:created xsi:type="dcterms:W3CDTF">2014-12-11T02:08:00Z</dcterms:created>
  <dcterms:modified xsi:type="dcterms:W3CDTF">2024-11-04T12:43:27Z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2052-12.1.0.18608</vt:lpwstr>
  </property>
  <property fmtid="{D5CDD505-2E9C-101B-9397-08002B2CF9AE}" pid="4" name="ICV">
    <vt:lpwstr>0165D40C99FA40C2880AFB5C89F920D0</vt:lpwstr>
  </property>
</Properties>
</file>