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70" r:id="rId22"/>
    <p:sldId id="371" r:id="rId23"/>
    <p:sldId id="372" r:id="rId24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4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04"/>
      </p:cViewPr>
      <p:guideLst>
        <p:guide orient="horz" pos="2264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2024/12/18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80" y="1595120"/>
            <a:ext cx="9799320" cy="1594485"/>
          </a:xfrm>
        </p:spPr>
        <p:txBody>
          <a:bodyPr>
            <a:normAutofit/>
          </a:bodyPr>
          <a:lstStyle/>
          <a:p>
            <a:r>
              <a:rPr lang="zh-CN" altLang="zh-CN" sz="4800"/>
              <a:t>第三章 </a:t>
            </a:r>
            <a:r>
              <a:rPr lang="en-US" altLang="zh-CN" sz="4800"/>
              <a:t>RM</a:t>
            </a:r>
            <a:r>
              <a:rPr lang="zh-CN" altLang="en-US" sz="4800"/>
              <a:t>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李丽香，彭海朋</a:t>
            </a:r>
          </a:p>
          <a:p>
            <a:r>
              <a:rPr lang="zh-CN" altLang="en-US"/>
              <a:t>北京邮电大学网络空间安全学院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RM码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09300" cy="21418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sz="2400" b="1">
                    <a:solidFill>
                      <a:schemeClr val="accent6">
                        <a:lumMod val="75000"/>
                      </a:schemeClr>
                    </a:solidFill>
                  </a:rPr>
                  <a:t>定义</a:t>
                </a:r>
                <a:r>
                  <a:rPr sz="2400"/>
                  <a:t>：设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≥1,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sz="2400" i="1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0≤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sz="2400"/>
                  <a:t>。</a:t>
                </a:r>
                <a:r>
                  <a:rPr sz="2400"/>
                  <a:t>向量空间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+mn-ea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+mn-ea"/>
                          </a:rPr>
                          <m:t>𝑛</m:t>
                        </m:r>
                      </m:sup>
                    </m:sSubSup>
                  </m:oMath>
                </a14:m>
                <a:r>
                  <a:rPr sz="2400"/>
                  <a:t>的子集合</a:t>
                </a:r>
              </a:p>
              <a:p>
                <a:pPr marL="0" indent="0">
                  <a:buNone/>
                </a:pPr>
                <a:r>
                  <a:rPr lang="en-US" sz="2400"/>
                  <a:t>             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RM(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)={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zh-CN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 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en-US" altLang="zh-CN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···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 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en-US" altLang="zh-CN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n-</a:t>
                </a:r>
                <a:r>
                  <a:rPr lang="en-US" altLang="zh-CN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+mn-ea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+mn-ea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,deg(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)≤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叫做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阶的Reed-Muller码(简称RM码)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这里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09300" cy="2141855"/>
              </a:xfrm>
              <a:blipFill rotWithShape="1">
                <a:blip r:embed="rId3"/>
                <a:stretch>
                  <a:fillRect t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 flipV="1">
            <a:off x="419735" y="3453765"/>
            <a:ext cx="11171555" cy="9525"/>
          </a:xfrm>
          <a:prstGeom prst="line">
            <a:avLst/>
          </a:prstGeom>
          <a:noFill/>
          <a:ln w="25400">
            <a:solidFill>
              <a:srgbClr val="12AAE2"/>
            </a:solidFill>
          </a:ln>
        </p:spPr>
      </p:cxnSp>
      <p:sp>
        <p:nvSpPr>
          <p:cNvPr id="7" name="文本框 6"/>
          <p:cNvSpPr txBox="1"/>
          <p:nvPr/>
        </p:nvSpPr>
        <p:spPr>
          <a:xfrm>
            <a:off x="798195" y="3638550"/>
            <a:ext cx="10621010" cy="1863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课堂思政</a:t>
            </a:r>
            <a:r>
              <a:rPr lang="zh-CN" altLang="en-US" sz="2400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RM</a:t>
            </a:r>
            <a:r>
              <a:rPr lang="zh-CN" altLang="en-US" sz="2400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码是通过引入布尔函数来进行定义的</a:t>
            </a:r>
            <a:r>
              <a:rPr lang="zh-CN" altLang="en-US" sz="2400" b="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  <a:r>
              <a:rPr lang="zh-CN" altLang="en-US" sz="2400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从中得到如下启发：</a:t>
            </a:r>
          </a:p>
          <a:p>
            <a:pPr algn="just" fontAlgn="auto">
              <a:lnSpc>
                <a:spcPct val="120000"/>
              </a:lnSpc>
            </a:pPr>
            <a:r>
              <a:rPr lang="en-US" altLang="zh-CN" sz="2400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</a:t>
            </a:r>
            <a:r>
              <a:rPr lang="zh-CN" altLang="en-US" sz="2400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）物理和数学是现代自然科学体系的基础；</a:t>
            </a:r>
          </a:p>
          <a:p>
            <a:pPr algn="just" fontAlgn="auto">
              <a:lnSpc>
                <a:spcPct val="120000"/>
              </a:lnSpc>
            </a:pPr>
            <a:r>
              <a:rPr lang="en-US" altLang="zh-CN" sz="2400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</a:t>
            </a:r>
            <a:r>
              <a:rPr lang="zh-CN" altLang="en-US" sz="2400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）基础的数学物理知识对我们这个专业十分重要；</a:t>
            </a:r>
            <a:endParaRPr lang="zh-CN" altLang="en-US" sz="2400" b="1" dirty="0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just" fontAlgn="auto">
              <a:lnSpc>
                <a:spcPct val="120000"/>
              </a:lnSpc>
            </a:pPr>
            <a:r>
              <a:rPr lang="en-US" altLang="zh-CN" sz="2400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</a:t>
            </a:r>
            <a:r>
              <a:rPr lang="zh-CN" altLang="en-US" sz="2400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）要重视基础，万丈高楼平地起，做学问要脚踏实地。</a:t>
            </a:r>
          </a:p>
        </p:txBody>
      </p:sp>
      <p:sp>
        <p:nvSpPr>
          <p:cNvPr id="5122" name="文本占位符 120834"/>
          <p:cNvSpPr>
            <a:spLocks noGrp="1" noRot="1"/>
          </p:cNvSpPr>
          <p:nvPr/>
        </p:nvSpPr>
        <p:spPr>
          <a:xfrm>
            <a:off x="829945" y="5576570"/>
            <a:ext cx="10589260" cy="86931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40000"/>
              </a:spcBef>
              <a:spcAft>
                <a:spcPct val="10000"/>
              </a:spcAft>
              <a:buFont typeface="Wingdings" panose="05000000000000000000" pitchFamily="2" charset="2"/>
              <a:buChar char="Ø"/>
              <a:defRPr kumimoji="1" sz="28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kumimoji="1" sz="2400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4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080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台阶是一层一层筑起的，目前的现实是未来理想的基础。只想将来，不从近处现实着手，就没有基础，就会流于幻想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————徐特立 (1877—1968)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，毛泽东的老师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RM码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09300" cy="1514475"/>
              </a:xfrm>
            </p:spPr>
            <p:txBody>
              <a:bodyPr>
                <a:normAutofit lnSpcReduction="10000"/>
              </a:bodyPr>
              <a:lstStyle/>
              <a:p>
                <a:pPr algn="l">
                  <a:buClrTx/>
                  <a:buSzTx/>
                </a:pPr>
                <a:r>
                  <a:rPr lang="zh-CN" sz="2400" b="1">
                    <a:solidFill>
                      <a:schemeClr val="accent6">
                        <a:lumMod val="75000"/>
                      </a:schemeClr>
                    </a:solidFill>
                  </a:rPr>
                  <a:t>定理</a:t>
                </a:r>
                <a:r>
                  <a:rPr sz="2400"/>
                  <a:t>：RM码RM(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sz="2400"/>
                  <a:t>)是线性码，基本参数为</a:t>
                </a:r>
              </a:p>
              <a:p>
                <a:pPr marL="0" indent="0" algn="l">
                  <a:buClrTx/>
                  <a:buSzTx/>
                  <a:buNone/>
                </a:pP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(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)=(2</a:t>
                </a:r>
                <a:r>
                  <a:rPr lang="en-US" sz="2400" i="1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d>
                          <m:dPr>
                            <m:ctrlPr>
                              <a:rPr lang="en-US" altLang="zh-CN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</m:oMath>
                </a14:m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,2</a:t>
                </a:r>
                <a:r>
                  <a:rPr lang="en-US" sz="2400" i="1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i="1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     </a:t>
                </a:r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09300" cy="1514475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323340" y="3480435"/>
            <a:ext cx="9695815" cy="119062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28445" y="3536950"/>
            <a:ext cx="9304020" cy="1050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fontAlgn="auto">
              <a:lnSpc>
                <a:spcPct val="130000"/>
              </a:lnSpc>
              <a:spcBef>
                <a:spcPts val="0"/>
              </a:spcBef>
              <a:buClr>
                <a:schemeClr val="hlink"/>
              </a:buClr>
              <a:buSzPct val="65000"/>
              <a:buFontTx/>
            </a:pPr>
            <a:r>
              <a:rPr lang="zh-CN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例子</a:t>
            </a:r>
            <a:r>
              <a:rPr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：</a:t>
            </a:r>
            <a:r>
              <a:rPr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RM(1,5)</a:t>
            </a:r>
            <a:r>
              <a:rPr sz="2400">
                <a:solidFill>
                  <a:srgbClr val="0070C0"/>
                </a:solidFill>
              </a:rPr>
              <a:t>对应的线性分组码就是</a:t>
            </a:r>
            <a:r>
              <a:rPr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(32,6,16)</a:t>
            </a:r>
            <a:r>
              <a:rPr lang="zh-CN" sz="2400">
                <a:solidFill>
                  <a:srgbClr val="0070C0"/>
                </a:solidFill>
              </a:rPr>
              <a:t>。可见RM码的最小码间距离还是很大的，这给我们</a:t>
            </a:r>
            <a:r>
              <a:rPr lang="zh-CN" sz="2400">
                <a:solidFill>
                  <a:srgbClr val="0070C0"/>
                </a:solidFill>
                <a:sym typeface="+mn-ea"/>
              </a:rPr>
              <a:t>提供了</a:t>
            </a:r>
            <a:r>
              <a:rPr lang="zh-CN" sz="2400">
                <a:solidFill>
                  <a:srgbClr val="0070C0"/>
                </a:solidFill>
              </a:rPr>
              <a:t>纠错多位的可能。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生成矩阵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11530" y="1470025"/>
                <a:ext cx="10852785" cy="28651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indent="0" algn="l" fontAlgn="auto">
                  <a:lnSpc>
                    <a:spcPct val="13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 typeface="Wingdings" panose="05000000000000000000" charset="0"/>
                  <a:buNone/>
                </a:pPr>
                <a:r>
                  <a:rPr lang="en-US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      </a:t>
                </a: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对于每一对正整数</a:t>
                </a:r>
                <a:r>
                  <a:rPr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和</a:t>
                </a:r>
                <a:r>
                  <a:rPr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,有一个码长为</a:t>
                </a: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sz="2400" i="1" baseline="30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的RM码，称为码长为</a:t>
                </a: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sz="2400" i="1" baseline="30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的</a:t>
                </a:r>
                <a:r>
                  <a:rPr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阶RM码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。</a:t>
                </a: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它的生成矩阵是由矩阵块</a:t>
                </a:r>
                <a:r>
                  <a:rPr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sz="2400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sz="2400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···</a:t>
                </a: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sz="2400" i="1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组成的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，即</a:t>
                </a:r>
                <a:r>
                  <a:rPr lang="en-US" altLang="zh-CN"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 </a:t>
                </a:r>
              </a:p>
              <a:p>
                <a:pPr indent="0" algn="l" fontAlgn="auto">
                  <a:lnSpc>
                    <a:spcPct val="13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 typeface="Wingdings" panose="05000000000000000000" charset="0"/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                                                              G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 </a:t>
                </a:r>
                <a:endParaRPr lang="zh-CN" sz="2400" spc="15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1470025"/>
                <a:ext cx="10852785" cy="2865120"/>
              </a:xfrm>
              <a:prstGeom prst="rect">
                <a:avLst/>
              </a:prstGeom>
              <a:blipFill rotWithShape="1">
                <a:blip r:embed="rId3"/>
                <a:stretch>
                  <a:fillRect t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生成矩阵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09300" cy="4648200"/>
              </a:xfrm>
            </p:spPr>
            <p:txBody>
              <a:bodyPr>
                <a:normAutofit/>
              </a:bodyPr>
              <a:lstStyle/>
              <a:p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sz="2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sz="2400"/>
                  <a:t>是码长为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=2</a:t>
                </a:r>
                <a:r>
                  <a:rPr sz="2400" i="1" baseline="30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sz="2400"/>
                  <a:t>的全“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sz="2400"/>
                  <a:t>”向量</a:t>
                </a:r>
              </a:p>
              <a:p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sz="2400"/>
                  <a:t>是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sz="2400" i="1" baseline="30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sz="2400"/>
                  <a:t>阶矩阵</a:t>
                </a:r>
                <a:r>
                  <a:rPr lang="zh-CN" sz="2400"/>
                  <a:t>，</a:t>
                </a:r>
                <a:r>
                  <a:rPr sz="2400"/>
                  <a:t>即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sz="2400"/>
                  <a:t>是由所有长度为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sz="2400"/>
                  <a:t>的二进制的列向量组成的</a:t>
                </a:r>
                <a:r>
                  <a:rPr lang="zh-CN" sz="2400"/>
                  <a:t>。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sz="2400"/>
                  <a:t>的最左边一列是全</a:t>
                </a:r>
                <a:r>
                  <a:rPr sz="2400">
                    <a:sym typeface="+mn-ea"/>
                  </a:rPr>
                  <a:t>“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sz="2400">
                    <a:sym typeface="+mn-ea"/>
                  </a:rPr>
                  <a:t>”</a:t>
                </a:r>
                <a:r>
                  <a:rPr lang="zh-CN" sz="2400"/>
                  <a:t>向量，最后一列为全</a:t>
                </a:r>
                <a:r>
                  <a:rPr sz="2400">
                    <a:sym typeface="+mn-ea"/>
                  </a:rPr>
                  <a:t>“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sz="2400">
                    <a:sym typeface="+mn-ea"/>
                  </a:rPr>
                  <a:t>”</a:t>
                </a:r>
                <a:r>
                  <a:rPr lang="zh-CN" sz="2400"/>
                  <a:t>向量，其他各列则是从左至右依递增顺序排列的二进制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zh-CN" sz="2400"/>
                  <a:t>重列向量</a:t>
                </a:r>
              </a:p>
              <a:p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sz="2400"/>
                  <a:t>的行是由所有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sz="2400"/>
                  <a:t>的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sz="2400"/>
                  <a:t>个行向量作外积所得的向量组成，因而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zh-CN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l</a:t>
                </a:r>
                <a:r>
                  <a:rPr lang="zh-CN" sz="2400"/>
                  <a:t>是一个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uFillTx/>
                                <a:latin typeface="Cambria Math" panose="02040503050406030204" pitchFamily="18" charset="0"/>
                                <a:ea typeface="秋天的玫瑰" panose="02000509000000000000" charset="-122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 dirty="0">
                                  <a:uFillTx/>
                                  <a:latin typeface="Cambria Math" panose="02040503050406030204" pitchFamily="18" charset="0"/>
                                  <a:ea typeface="秋天的玫瑰" panose="02000509000000000000" charset="-122"/>
                                  <a:cs typeface="Cambria Math" panose="02040503050406030204" pitchFamily="18" charset="0"/>
                                  <a:sym typeface="+mn-ea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uFillTx/>
                                  <a:latin typeface="Cambria Math" panose="02040503050406030204" pitchFamily="18" charset="0"/>
                                  <a:ea typeface="秋天的玫瑰" panose="02000509000000000000" charset="-122"/>
                                  <a:cs typeface="Cambria Math" panose="02040503050406030204" pitchFamily="18" charset="0"/>
                                  <a:sym typeface="+mn-ea"/>
                                </a:rPr>
                                <m:t>𝑙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 dirty="0"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×</m:t>
                    </m:r>
                    <m:sSup>
                      <m:sSupPr>
                        <m:ctrlPr>
                          <a:rPr lang="en-US" altLang="zh-CN" sz="2400" i="1" dirty="0"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2400" i="1" dirty="0"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sz="2400"/>
                  <a:t>阶矩阵。显然在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sz="2400"/>
                  <a:t>的行是线性无关的条件下，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sz="2400"/>
                  <a:t>阶RM码的信息位为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uFillTx/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 </m:t>
                    </m:r>
                    <m:r>
                      <a:rPr lang="en-US" altLang="zh-CN" sz="2400" i="1" dirty="0">
                        <a:uFillTx/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𝑘</m:t>
                    </m:r>
                    <m:r>
                      <a:rPr lang="en-US" altLang="zh-CN" sz="2400" i="1" dirty="0"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=1+</m:t>
                    </m:r>
                    <m:d>
                      <m:dPr>
                        <m:ctrlPr>
                          <a:rPr lang="en-US" altLang="zh-CN" sz="2400" i="1" dirty="0">
                            <a:uFillTx/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uFillTx/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 dirty="0">
                                  <a:uFillTx/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+mn-ea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uFillTx/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  <a:sym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 dirty="0"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+</m:t>
                    </m:r>
                    <m:d>
                      <m:dPr>
                        <m:ctrlPr>
                          <a:rPr lang="en-US" altLang="zh-CN" sz="2400" i="1" dirty="0">
                            <a:uFillTx/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uFillTx/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 dirty="0">
                                  <a:uFillTx/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+mn-ea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uFillTx/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  <a:sym typeface="+mn-ea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 dirty="0"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+⋯+</m:t>
                    </m:r>
                    <m:d>
                      <m:dPr>
                        <m:ctrlPr>
                          <a:rPr lang="en-US" altLang="zh-CN" sz="2400" i="1" dirty="0">
                            <a:uFillTx/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uFillTx/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 dirty="0">
                                  <a:uFillTx/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+mn-ea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uFillTx/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+mn-ea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>
                    <a:uFillTx/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09300" cy="4648200"/>
              </a:xfrm>
              <a:blipFill rotWithShape="1">
                <a:blip r:embed="rId3"/>
                <a:stretch>
                  <a:fillRect t="-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生成矩阵</a:t>
            </a:r>
          </a:p>
        </p:txBody>
      </p:sp>
      <p:sp>
        <p:nvSpPr>
          <p:cNvPr id="6" name="矩形 5"/>
          <p:cNvSpPr/>
          <p:nvPr/>
        </p:nvSpPr>
        <p:spPr>
          <a:xfrm>
            <a:off x="920115" y="1480185"/>
            <a:ext cx="10521950" cy="496824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41095" y="1517650"/>
                <a:ext cx="10065385" cy="46691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zh-CN" sz="2000" b="1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</a:rPr>
                  <a:t>例子</a:t>
                </a:r>
                <a:r>
                  <a:rPr sz="2000" b="1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</a:rPr>
                  <a:t>：</a:t>
                </a:r>
                <a:r>
                  <a:rPr sz="2000">
                    <a:solidFill>
                      <a:srgbClr val="0070C0"/>
                    </a:solidFill>
                  </a:rPr>
                  <a:t>令</a:t>
                </a:r>
                <a:r>
                  <a:rPr sz="20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=4,</a:t>
                </a:r>
                <a:r>
                  <a:rPr lang="en-US"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20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sz="2000" i="1" baseline="30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=16,</a:t>
                </a:r>
                <a:r>
                  <a:rPr lang="en-US"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20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=3,</a:t>
                </a:r>
                <a:r>
                  <a:rPr lang="en-US"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2000">
                    <a:solidFill>
                      <a:srgbClr val="0070C0"/>
                    </a:solidFill>
                  </a:rPr>
                  <a:t>我们来构造一个3阶RM码</a:t>
                </a:r>
                <a:r>
                  <a:rPr lang="zh-CN" sz="2000">
                    <a:solidFill>
                      <a:srgbClr val="0070C0"/>
                    </a:solidFill>
                  </a:rPr>
                  <a:t>。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樱落长安楷体" panose="02010600010101010101" charset="-122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樱落长安楷体" panose="02010600010101010101" charset="-122"/>
                              <a:cs typeface="Cambria Math" panose="02040503050406030204" pitchFamily="18" charset="0"/>
                              <a:sym typeface="+mn-ea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  <a:sym typeface="+mn-ea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rgbClr val="0070C0"/>
                          </a:solidFill>
                          <a:uFillTx/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  <a:sym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dirty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樱落长安楷体" panose="02010600010101010101" charset="-122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  <a:sym typeface="+mn-ea"/>
                            </a:rPr>
                            <m:t>1 1 1 1 1 1 1 1 1 1 1 1 1 1 1 1 </m:t>
                          </m:r>
                        </m:e>
                      </m:d>
                      <m:r>
                        <a:rPr lang="en-US" altLang="zh-CN" sz="2000" i="1" dirty="0">
                          <a:solidFill>
                            <a:srgbClr val="0070C0"/>
                          </a:solidFill>
                          <a:uFillTx/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  <a:sym typeface="+mn-ea"/>
                        </a:rPr>
                        <m:t>=[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樱落长安楷体" panose="02010600010101010101" charset="-122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樱落长安楷体" panose="02010600010101010101" charset="-122"/>
                              <a:cs typeface="Cambria Math" panose="02040503050406030204" pitchFamily="18" charset="0"/>
                              <a:sym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  <a:sym typeface="+mn-ea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rgbClr val="0070C0"/>
                          </a:solidFill>
                          <a:uFillTx/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  <a:sym typeface="+mn-ea"/>
                        </a:rPr>
                        <m:t>]</m:t>
                      </m:r>
                    </m:oMath>
                  </m:oMathPara>
                </a14:m>
                <a:endParaRPr lang="en-US" altLang="zh-CN" sz="2000" i="1" dirty="0">
                  <a:solidFill>
                    <a:srgbClr val="0070C0"/>
                  </a:solidFill>
                  <a:uFillTx/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  <a:sym typeface="+mn-ea"/>
                </a:endParaRP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樱落长安楷体" panose="0201060001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樱落长安楷体" panose="02010600010101010101" charset="-122"/>
                            <a:cs typeface="Cambria Math" panose="02040503050406030204" pitchFamily="18" charset="0"/>
                            <a:sym typeface="+mn-ea"/>
                          </a:rPr>
                          <m:t>                                              </m:t>
                        </m:r>
                        <m:r>
                          <a:rPr lang="en-US" altLang="zh-CN" sz="20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樱落长安楷体" panose="02010600010101010101" charset="-122"/>
                            <a:cs typeface="Cambria Math" panose="02040503050406030204" pitchFamily="18" charset="0"/>
                            <a:sym typeface="+mn-ea"/>
                          </a:rPr>
                          <m:t>𝐺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0070C0"/>
                        </a:solidFill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樱落长安楷体" panose="0201060001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solidFill>
                                  <a:srgbClr val="0070C0"/>
                                </a:solidFill>
                                <a:uFillTx/>
                                <a:latin typeface="Cambria Math" panose="02040503050406030204" pitchFamily="18" charset="0"/>
                                <a:ea typeface="樱落长安楷体" panose="02010600010101010101" charset="-122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 dirty="0">
                                  <a:solidFill>
                                    <a:srgbClr val="0070C0"/>
                                  </a:solidFill>
                                  <a:uFillTx/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  <a:sym typeface="+mn-ea"/>
                                </a:rPr>
                                <m:t>0 0 0 0 0 0 0 0 1 1 1 1 1 1 1 1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樱落长安楷体" panose="0201060001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 dirty="0">
                                        <a:solidFill>
                                          <a:srgbClr val="0070C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0 0 0 0 1 1 1 1 0 0 0 0 1 1 1 1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 dirty="0">
                                        <a:solidFill>
                                          <a:srgbClr val="0070C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0 0 1 1 0 0 1 1 0 0 1 1 0 0 1 1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 dirty="0">
                                        <a:solidFill>
                                          <a:srgbClr val="0070C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0 1 0 1 0 1 0 1 0 1 0 1 0 1 0 1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CN" sz="2000" i="1" dirty="0">
                        <a:solidFill>
                          <a:srgbClr val="0070C0"/>
                        </a:solidFill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樱落长安楷体" panose="0201060001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solidFill>
                                  <a:srgbClr val="0070C0"/>
                                </a:solidFill>
                                <a:uFillTx/>
                                <a:latin typeface="Cambria Math" panose="02040503050406030204" pitchFamily="18" charset="0"/>
                                <a:ea typeface="樱落长安楷体" panose="02010600010101010101" charset="-122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樱落长安楷体" panose="0201060001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樱落长安楷体" panose="0201060001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樱落长安楷体" panose="0201060001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樱落长安楷体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樱落长安楷体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樱落长安楷体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樱落长安楷体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樱落长安楷体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樱落长安楷体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  <a:uFillTx/>
                    <a:latin typeface="樱落长安楷体" panose="02010600010101010101" charset="-122"/>
                    <a:ea typeface="樱落长安楷体" panose="02010600010101010101" charset="-122"/>
                    <a:cs typeface="樱落长安楷体" panose="02010600010101010101" charset="-122"/>
                    <a:sym typeface="+mn-ea"/>
                  </a:rPr>
                  <a:t>,</a:t>
                </a:r>
              </a:p>
              <a:p>
                <a:pPr algn="just" fontAlgn="auto">
                  <a:lnSpc>
                    <a:spcPct val="10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endParaRPr sz="2000">
                  <a:solidFill>
                    <a:srgbClr val="0070C0"/>
                  </a:solidFill>
                  <a:sym typeface="+mn-ea"/>
                </a:endParaRPr>
              </a:p>
              <a:p>
                <a:pPr algn="just" fontAlgn="auto">
                  <a:lnSpc>
                    <a:spcPct val="10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sz="2000">
                    <a:solidFill>
                      <a:srgbClr val="0070C0"/>
                    </a:solidFill>
                    <a:sym typeface="+mn-ea"/>
                  </a:rPr>
                  <a:t>分别作</a:t>
                </a:r>
                <a:r>
                  <a:rPr sz="20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sz="20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sz="20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sz="20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sz="20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sz="20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sz="20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sz="20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,···,</a:t>
                </a:r>
                <a:r>
                  <a:rPr lang="en-US"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sz="20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sz="20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sz="20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sz="20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4</a:t>
                </a:r>
                <a:r>
                  <a:rPr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sz="2000">
                    <a:solidFill>
                      <a:srgbClr val="0070C0"/>
                    </a:solidFill>
                    <a:sym typeface="+mn-ea"/>
                  </a:rPr>
                  <a:t>可得</a:t>
                </a:r>
                <a:r>
                  <a:rPr sz="20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sz="20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sz="2000">
                    <a:solidFill>
                      <a:srgbClr val="0070C0"/>
                    </a:solidFill>
                    <a:sym typeface="+mn-ea"/>
                  </a:rPr>
                  <a:t>的各行</a:t>
                </a:r>
                <a:r>
                  <a:rPr lang="zh-CN" sz="2000">
                    <a:solidFill>
                      <a:srgbClr val="0070C0"/>
                    </a:solidFill>
                    <a:sym typeface="+mn-ea"/>
                  </a:rPr>
                  <a:t>，具体如下：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樱落长安楷体" panose="0201060001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樱落长安楷体" panose="02010600010101010101" charset="-122"/>
                            <a:cs typeface="Cambria Math" panose="02040503050406030204" pitchFamily="18" charset="0"/>
                            <a:sym typeface="+mn-ea"/>
                          </a:rPr>
                          <m:t>                                              </m:t>
                        </m:r>
                        <m:r>
                          <a:rPr lang="en-US" altLang="zh-CN" sz="20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樱落长安楷体" panose="02010600010101010101" charset="-122"/>
                            <a:cs typeface="Cambria Math" panose="02040503050406030204" pitchFamily="18" charset="0"/>
                            <a:sym typeface="+mn-ea"/>
                          </a:rPr>
                          <m:t>𝐺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  <a:uFillTx/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樱落长安楷体" panose="0201060001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solidFill>
                                  <a:srgbClr val="0070C0"/>
                                </a:solidFill>
                                <a:uFillTx/>
                                <a:latin typeface="Cambria Math" panose="02040503050406030204" pitchFamily="18" charset="0"/>
                                <a:ea typeface="樱落长安楷体" panose="02010600010101010101" charset="-122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 dirty="0">
                                  <a:solidFill>
                                    <a:srgbClr val="0070C0"/>
                                  </a:solidFill>
                                  <a:uFillTx/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  <a:sym typeface="+mn-ea"/>
                                </a:rPr>
                                <m:t>0 0 0 0 0 0 0 0 0 0 0 0 1 1 1 1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樱落长安楷体" panose="0201060001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 dirty="0">
                                        <a:solidFill>
                                          <a:srgbClr val="0070C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0 0 0 0 0 0 0 0 0 0 1 1 0 0 1 1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 dirty="0">
                                        <a:solidFill>
                                          <a:srgbClr val="0070C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0 0 0 0 0 0 0 0 0 1 0 1 0 1 0 1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樱落长安楷体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70C0"/>
                                              </a:solidFill>
                                              <a:uFillTx/>
                                              <a:latin typeface="Cambria Math" panose="02040503050406030204" pitchFamily="18" charset="0"/>
                                              <a:ea typeface="MS Mincho" charset="0"/>
                                              <a:cs typeface="Cambria Math" panose="02040503050406030204" pitchFamily="18" charset="0"/>
                                              <a:sym typeface="+mn-ea"/>
                                            </a:rPr>
                                            <m:t>0 0 0 0 0 0 1 1 0 0 0 0 0 0 1 1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70C0"/>
                                              </a:solidFill>
                                              <a:uFillTx/>
                                              <a:latin typeface="Cambria Math" panose="02040503050406030204" pitchFamily="18" charset="0"/>
                                              <a:ea typeface="MS Mincho" charset="0"/>
                                              <a:cs typeface="Cambria Math" panose="02040503050406030204" pitchFamily="18" charset="0"/>
                                              <a:sym typeface="+mn-ea"/>
                                            </a:rPr>
                                            <m:t>0 0 0 0 0 1 0 1 0 0 0 0 0 1 0 1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70C0"/>
                                              </a:solidFill>
                                              <a:uFillTx/>
                                              <a:latin typeface="Cambria Math" panose="02040503050406030204" pitchFamily="18" charset="0"/>
                                              <a:ea typeface="MS Mincho" charset="0"/>
                                              <a:cs typeface="Cambria Math" panose="02040503050406030204" pitchFamily="18" charset="0"/>
                                              <a:sym typeface="+mn-ea"/>
                                            </a:rPr>
                                            <m:t>0 0 0 1 0 0 0 1 0 0 0 1 0 0 0 1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CN" sz="2000" i="1" dirty="0">
                        <a:solidFill>
                          <a:srgbClr val="0070C0"/>
                        </a:solidFill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樱落长安楷体" panose="0201060001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solidFill>
                                  <a:srgbClr val="0070C0"/>
                                </a:solidFill>
                                <a:uFillTx/>
                                <a:latin typeface="Cambria Math" panose="02040503050406030204" pitchFamily="18" charset="0"/>
                                <a:ea typeface="樱落长安楷体" panose="02010600010101010101" charset="-122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樱落长安楷体" panose="0201060001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樱落长安楷体" panose="0201060001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 dirty="0">
                                  <a:solidFill>
                                    <a:srgbClr val="0070C0"/>
                                  </a:solidFill>
                                  <a:uFillTx/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  <a:sym typeface="+mn-ea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樱落长安楷体" panose="0201060001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樱落长安楷体" panose="0201060001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樱落长安楷体" panose="0201060001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樱落长安楷体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樱落长安楷体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solidFill>
                                          <a:srgbClr val="0070C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樱落长安楷体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樱落长安楷体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樱落长安楷体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樱落长安楷体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solidFill>
                                          <a:srgbClr val="0070C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樱落长安楷体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樱落长安楷体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樱落长安楷体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uFillTx/>
                                                  <a:latin typeface="Cambria Math" panose="02040503050406030204" pitchFamily="18" charset="0"/>
                                                  <a:ea typeface="樱落长安楷体" panose="02010600010101010101" charset="-122"/>
                                                  <a:cs typeface="Cambria Math" panose="02040503050406030204" pitchFamily="18" charset="0"/>
                                                  <a:sym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uFillTx/>
                                                  <a:latin typeface="Cambria Math" panose="02040503050406030204" pitchFamily="18" charset="0"/>
                                                  <a:ea typeface="樱落长安楷体" panose="02010600010101010101" charset="-122"/>
                                                  <a:cs typeface="Cambria Math" panose="02040503050406030204" pitchFamily="18" charset="0"/>
                                                  <a:sym typeface="+mn-ea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uFillTx/>
                                                  <a:latin typeface="Cambria Math" panose="02040503050406030204" pitchFamily="18" charset="0"/>
                                                  <a:ea typeface="MS Mincho" charset="0"/>
                                                  <a:cs typeface="Cambria Math" panose="02040503050406030204" pitchFamily="18" charset="0"/>
                                                  <a:sym typeface="+mn-ea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70C0"/>
                                              </a:solidFill>
                                              <a:uFillTx/>
                                              <a:latin typeface="Cambria Math" panose="02040503050406030204" pitchFamily="18" charset="0"/>
                                              <a:ea typeface="MS Mincho" charset="0"/>
                                              <a:cs typeface="Cambria Math" panose="02040503050406030204" pitchFamily="18" charset="0"/>
                                              <a:sym typeface="+mn-ea"/>
                                            </a:rPr>
                                            <m:t>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uFillTx/>
                                                  <a:latin typeface="Cambria Math" panose="02040503050406030204" pitchFamily="18" charset="0"/>
                                                  <a:ea typeface="樱落长安楷体" panose="02010600010101010101" charset="-122"/>
                                                  <a:cs typeface="Cambria Math" panose="02040503050406030204" pitchFamily="18" charset="0"/>
                                                  <a:sym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uFillTx/>
                                                  <a:latin typeface="Cambria Math" panose="02040503050406030204" pitchFamily="18" charset="0"/>
                                                  <a:ea typeface="樱落长安楷体" panose="02010600010101010101" charset="-122"/>
                                                  <a:cs typeface="Cambria Math" panose="02040503050406030204" pitchFamily="18" charset="0"/>
                                                  <a:sym typeface="+mn-ea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uFillTx/>
                                                  <a:latin typeface="Cambria Math" panose="02040503050406030204" pitchFamily="18" charset="0"/>
                                                  <a:ea typeface="MS Mincho" charset="0"/>
                                                  <a:cs typeface="Cambria Math" panose="02040503050406030204" pitchFamily="18" charset="0"/>
                                                  <a:sym typeface="+mn-ea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uFillTx/>
                                                  <a:latin typeface="Cambria Math" panose="02040503050406030204" pitchFamily="18" charset="0"/>
                                                  <a:ea typeface="樱落长安楷体" panose="02010600010101010101" charset="-122"/>
                                                  <a:cs typeface="Cambria Math" panose="02040503050406030204" pitchFamily="18" charset="0"/>
                                                  <a:sym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uFillTx/>
                                                  <a:latin typeface="Cambria Math" panose="02040503050406030204" pitchFamily="18" charset="0"/>
                                                  <a:ea typeface="樱落长安楷体" panose="02010600010101010101" charset="-122"/>
                                                  <a:cs typeface="Cambria Math" panose="02040503050406030204" pitchFamily="18" charset="0"/>
                                                  <a:sym typeface="+mn-ea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uFillTx/>
                                                  <a:latin typeface="Cambria Math" panose="02040503050406030204" pitchFamily="18" charset="0"/>
                                                  <a:ea typeface="MS Mincho" charset="0"/>
                                                  <a:cs typeface="Cambria Math" panose="02040503050406030204" pitchFamily="18" charset="0"/>
                                                  <a:sym typeface="+mn-ea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70C0"/>
                                              </a:solidFill>
                                              <a:uFillTx/>
                                              <a:latin typeface="Cambria Math" panose="02040503050406030204" pitchFamily="18" charset="0"/>
                                              <a:ea typeface="MS Mincho" charset="0"/>
                                              <a:cs typeface="Cambria Math" panose="02040503050406030204" pitchFamily="18" charset="0"/>
                                              <a:sym typeface="+mn-ea"/>
                                            </a:rPr>
                                            <m:t>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uFillTx/>
                                                  <a:latin typeface="Cambria Math" panose="02040503050406030204" pitchFamily="18" charset="0"/>
                                                  <a:ea typeface="樱落长安楷体" panose="02010600010101010101" charset="-122"/>
                                                  <a:cs typeface="Cambria Math" panose="02040503050406030204" pitchFamily="18" charset="0"/>
                                                  <a:sym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uFillTx/>
                                                  <a:latin typeface="Cambria Math" panose="02040503050406030204" pitchFamily="18" charset="0"/>
                                                  <a:ea typeface="樱落长安楷体" panose="02010600010101010101" charset="-122"/>
                                                  <a:cs typeface="Cambria Math" panose="02040503050406030204" pitchFamily="18" charset="0"/>
                                                  <a:sym typeface="+mn-ea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uFillTx/>
                                                  <a:latin typeface="Cambria Math" panose="02040503050406030204" pitchFamily="18" charset="0"/>
                                                  <a:ea typeface="MS Mincho" charset="0"/>
                                                  <a:cs typeface="Cambria Math" panose="02040503050406030204" pitchFamily="18" charset="0"/>
                                                  <a:sym typeface="+mn-ea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uFillTx/>
                                                  <a:latin typeface="Cambria Math" panose="02040503050406030204" pitchFamily="18" charset="0"/>
                                                  <a:ea typeface="樱落长安楷体" panose="02010600010101010101" charset="-122"/>
                                                  <a:cs typeface="Cambria Math" panose="02040503050406030204" pitchFamily="18" charset="0"/>
                                                  <a:sym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uFillTx/>
                                                  <a:latin typeface="Cambria Math" panose="02040503050406030204" pitchFamily="18" charset="0"/>
                                                  <a:ea typeface="樱落长安楷体" panose="02010600010101010101" charset="-122"/>
                                                  <a:cs typeface="Cambria Math" panose="02040503050406030204" pitchFamily="18" charset="0"/>
                                                  <a:sym typeface="+mn-ea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uFillTx/>
                                                  <a:latin typeface="Cambria Math" panose="02040503050406030204" pitchFamily="18" charset="0"/>
                                                  <a:ea typeface="MS Mincho" charset="0"/>
                                                  <a:cs typeface="Cambria Math" panose="02040503050406030204" pitchFamily="18" charset="0"/>
                                                  <a:sym typeface="+mn-ea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70C0"/>
                                              </a:solidFill>
                                              <a:uFillTx/>
                                              <a:latin typeface="Cambria Math" panose="02040503050406030204" pitchFamily="18" charset="0"/>
                                              <a:ea typeface="MS Mincho" charset="0"/>
                                              <a:cs typeface="Cambria Math" panose="02040503050406030204" pitchFamily="18" charset="0"/>
                                              <a:sym typeface="+mn-ea"/>
                                            </a:rPr>
                                            <m:t>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uFillTx/>
                                                  <a:latin typeface="Cambria Math" panose="02040503050406030204" pitchFamily="18" charset="0"/>
                                                  <a:ea typeface="樱落长安楷体" panose="02010600010101010101" charset="-122"/>
                                                  <a:cs typeface="Cambria Math" panose="02040503050406030204" pitchFamily="18" charset="0"/>
                                                  <a:sym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uFillTx/>
                                                  <a:latin typeface="Cambria Math" panose="02040503050406030204" pitchFamily="18" charset="0"/>
                                                  <a:ea typeface="樱落长安楷体" panose="02010600010101010101" charset="-122"/>
                                                  <a:cs typeface="Cambria Math" panose="02040503050406030204" pitchFamily="18" charset="0"/>
                                                  <a:sym typeface="+mn-ea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uFillTx/>
                                                  <a:latin typeface="Cambria Math" panose="02040503050406030204" pitchFamily="18" charset="0"/>
                                                  <a:ea typeface="MS Mincho" charset="0"/>
                                                  <a:cs typeface="Cambria Math" panose="02040503050406030204" pitchFamily="18" charset="0"/>
                                                  <a:sym typeface="+mn-ea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i="1" dirty="0">
                  <a:solidFill>
                    <a:srgbClr val="0070C0"/>
                  </a:solidFill>
                  <a:uFillTx/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95" y="1517650"/>
                <a:ext cx="10065385" cy="4669155"/>
              </a:xfrm>
              <a:prstGeom prst="rect">
                <a:avLst/>
              </a:prstGeom>
              <a:blipFill rotWithShape="1">
                <a:blip r:embed="rId3"/>
                <a:stretch>
                  <a:fillRect t="-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下箭头 6"/>
          <p:cNvSpPr/>
          <p:nvPr/>
        </p:nvSpPr>
        <p:spPr>
          <a:xfrm>
            <a:off x="4625975" y="2534285"/>
            <a:ext cx="132080" cy="1077595"/>
          </a:xfrm>
          <a:prstGeom prst="downArrow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生成矩阵</a:t>
            </a:r>
          </a:p>
        </p:txBody>
      </p:sp>
      <p:sp>
        <p:nvSpPr>
          <p:cNvPr id="6" name="矩形 5"/>
          <p:cNvSpPr/>
          <p:nvPr/>
        </p:nvSpPr>
        <p:spPr>
          <a:xfrm>
            <a:off x="913130" y="1517650"/>
            <a:ext cx="10521950" cy="411289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41095" y="1631950"/>
                <a:ext cx="10065385" cy="42633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en-US" sz="2000">
                    <a:solidFill>
                      <a:srgbClr val="0070C0"/>
                    </a:solidFill>
                    <a:sym typeface="+mn-ea"/>
                  </a:rPr>
                  <a:t>     </a:t>
                </a:r>
                <a:r>
                  <a:rPr sz="2000">
                    <a:solidFill>
                      <a:srgbClr val="0070C0"/>
                    </a:solidFill>
                    <a:sym typeface="+mn-ea"/>
                  </a:rPr>
                  <a:t>分别作</a:t>
                </a:r>
                <a:r>
                  <a:rPr sz="20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sz="20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sz="20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sz="20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sz="20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sz="20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···,</a:t>
                </a:r>
                <a:r>
                  <a:rPr lang="en-US"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sz="20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sz="20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sz="20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sz="20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sz="20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sz="20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4</a:t>
                </a:r>
                <a:r>
                  <a:rPr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sz="2000">
                    <a:solidFill>
                      <a:srgbClr val="0070C0"/>
                    </a:solidFill>
                    <a:sym typeface="+mn-ea"/>
                  </a:rPr>
                  <a:t>可得</a:t>
                </a:r>
                <a:r>
                  <a:rPr sz="20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sz="20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sz="2000">
                    <a:solidFill>
                      <a:srgbClr val="0070C0"/>
                    </a:solidFill>
                    <a:sym typeface="+mn-ea"/>
                  </a:rPr>
                  <a:t>的各行</a:t>
                </a:r>
                <a:r>
                  <a:rPr lang="zh-CN" sz="2000">
                    <a:solidFill>
                      <a:srgbClr val="0070C0"/>
                    </a:solidFill>
                    <a:sym typeface="+mn-ea"/>
                  </a:rPr>
                  <a:t>，具体如下：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春节许愿池" panose="0201060001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春节许愿池" panose="02010600010101010101" charset="-122"/>
                            <a:cs typeface="Cambria Math" panose="02040503050406030204" pitchFamily="18" charset="0"/>
                            <a:sym typeface="+mn-ea"/>
                          </a:rPr>
                          <m:t>                                         </m:t>
                        </m:r>
                        <m:r>
                          <a:rPr lang="en-US" altLang="zh-CN" sz="20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春节许愿池" panose="02010600010101010101" charset="-122"/>
                            <a:cs typeface="Cambria Math" panose="02040503050406030204" pitchFamily="18" charset="0"/>
                            <a:sym typeface="+mn-ea"/>
                          </a:rPr>
                          <m:t>𝐺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  <a:uFillTx/>
                    <a:latin typeface="春节许愿池" panose="02010600010101010101" charset="-122"/>
                    <a:ea typeface="春节许愿池" panose="02010600010101010101" charset="-122"/>
                    <a:cs typeface="春节许愿池" panose="02010600010101010101" charset="-122"/>
                    <a:sym typeface="+mn-ea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春节许愿池" panose="0201060001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solidFill>
                                  <a:srgbClr val="0070C0"/>
                                </a:solidFill>
                                <a:uFillTx/>
                                <a:latin typeface="Cambria Math" panose="02040503050406030204" pitchFamily="18" charset="0"/>
                                <a:ea typeface="春节许愿池" panose="02010600010101010101" charset="-122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 dirty="0">
                                  <a:solidFill>
                                    <a:srgbClr val="0070C0"/>
                                  </a:solidFill>
                                  <a:uFillTx/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  <a:sym typeface="+mn-ea"/>
                                </a:rPr>
                                <m:t>0 0 0 0 0 0 0 0 0 0 0 0 0 0 1 1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春节许愿池" panose="0201060001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 dirty="0">
                                        <a:solidFill>
                                          <a:srgbClr val="0070C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0 0 0 0 0 0 0 0 0 0 0 0 0 1 0 1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 dirty="0">
                                        <a:solidFill>
                                          <a:srgbClr val="0070C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0 0 0 0 0 0 0 0 0 0 0 1 0 0 0 1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 dirty="0">
                                        <a:solidFill>
                                          <a:srgbClr val="0070C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0 0 0 0 0 0 0 1 0 0 0 0 0 0 0 1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CN" sz="2000" i="1" dirty="0">
                        <a:solidFill>
                          <a:srgbClr val="0070C0"/>
                        </a:solidFill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春节许愿池" panose="0201060001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solidFill>
                                  <a:srgbClr val="0070C0"/>
                                </a:solidFill>
                                <a:uFillTx/>
                                <a:latin typeface="Cambria Math" panose="02040503050406030204" pitchFamily="18" charset="0"/>
                                <a:ea typeface="春节许愿池" panose="02010600010101010101" charset="-122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春节许愿池" panose="0201060001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春节许愿池" panose="0201060001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 dirty="0">
                                  <a:solidFill>
                                    <a:srgbClr val="0070C0"/>
                                  </a:solidFill>
                                  <a:uFillTx/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  <a:sym typeface="+mn-ea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春节许愿池" panose="0201060001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春节许愿池" panose="0201060001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 dirty="0">
                                  <a:solidFill>
                                    <a:srgbClr val="0070C0"/>
                                  </a:solidFill>
                                  <a:uFillTx/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  <a:sym typeface="+mn-ea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春节许愿池" panose="0201060001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春节许愿池" panose="0201060001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春节许愿池" panose="0201060001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春节许愿池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春节许愿池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solidFill>
                                          <a:srgbClr val="0070C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春节许愿池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春节许愿池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solidFill>
                                          <a:srgbClr val="0070C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春节许愿池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春节许愿池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春节许愿池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春节许愿池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solidFill>
                                          <a:srgbClr val="0070C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春节许愿池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春节许愿池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solidFill>
                                          <a:srgbClr val="0070C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春节许愿池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春节许愿池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春节许愿池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春节许愿池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solidFill>
                                          <a:srgbClr val="0070C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春节许愿池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春节许愿池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solidFill>
                                          <a:srgbClr val="0070C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春节许愿池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春节许愿池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i="1" dirty="0">
                  <a:solidFill>
                    <a:srgbClr val="0070C0"/>
                  </a:solidFill>
                  <a:uFillTx/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  <a:sym typeface="+mn-ea"/>
                </a:endParaRP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endParaRPr lang="en-US" altLang="zh-CN" sz="2000" i="1" dirty="0">
                  <a:solidFill>
                    <a:srgbClr val="0070C0"/>
                  </a:solidFill>
                  <a:uFillTx/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  <a:sym typeface="+mn-ea"/>
                </a:endParaRP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en-US" sz="2000">
                    <a:solidFill>
                      <a:srgbClr val="0070C0"/>
                    </a:solidFill>
                    <a:sym typeface="+mn-ea"/>
                  </a:rPr>
                  <a:t>      </a:t>
                </a:r>
                <a:r>
                  <a:rPr sz="2000">
                    <a:solidFill>
                      <a:srgbClr val="0070C0"/>
                    </a:solidFill>
                    <a:sym typeface="+mn-ea"/>
                  </a:rPr>
                  <a:t>于是3阶RM码的生成矩阵</a:t>
                </a:r>
                <a:r>
                  <a:rPr lang="zh-CN" sz="2000">
                    <a:solidFill>
                      <a:srgbClr val="0070C0"/>
                    </a:solidFill>
                    <a:sym typeface="+mn-ea"/>
                  </a:rPr>
                  <a:t>为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solidFill>
                            <a:srgbClr val="0070C0"/>
                          </a:solidFill>
                          <a:uFillTx/>
                          <a:latin typeface="Cambria Math" panose="02040503050406030204" pitchFamily="18" charset="0"/>
                          <a:ea typeface="春节许愿池" panose="02010600010101010101" charset="-122"/>
                          <a:cs typeface="Cambria Math" panose="02040503050406030204" pitchFamily="18" charset="0"/>
                          <a:sym typeface="+mn-ea"/>
                        </a:rPr>
                        <m:t>𝐺</m:t>
                      </m:r>
                      <m:r>
                        <a:rPr lang="en-US" altLang="zh-CN" sz="2000" i="1" dirty="0">
                          <a:solidFill>
                            <a:srgbClr val="0070C0"/>
                          </a:solidFill>
                          <a:uFillTx/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  <a:sym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dirty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春节许愿池" panose="02010600010101010101" charset="-122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dirty="0">
                                  <a:solidFill>
                                    <a:srgbClr val="0070C0"/>
                                  </a:solidFill>
                                  <a:uFillTx/>
                                  <a:latin typeface="Cambria Math" panose="02040503050406030204" pitchFamily="18" charset="0"/>
                                  <a:ea typeface="春节许愿池" panose="02010600010101010101" charset="-122"/>
                                  <a:cs typeface="Cambria Math" panose="02040503050406030204" pitchFamily="18" charset="0"/>
                                  <a:sym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dirty="0">
                                        <a:solidFill>
                                          <a:srgbClr val="0070C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春节许愿池" panose="02010600010101010101" charset="-122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 dirty="0">
                                        <a:solidFill>
                                          <a:srgbClr val="0070C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春节许愿池" panose="02010600010101010101" charset="-122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CN" sz="2000" i="1" dirty="0">
                                        <a:solidFill>
                                          <a:srgbClr val="0070C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dirty="0">
                                        <a:solidFill>
                                          <a:srgbClr val="0070C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春节许愿池" panose="02010600010101010101" charset="-122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solidFill>
                                                <a:srgbClr val="0070C0"/>
                                              </a:solidFill>
                                              <a:uFillTx/>
                                              <a:latin typeface="Cambria Math" panose="02040503050406030204" pitchFamily="18" charset="0"/>
                                              <a:ea typeface="春节许愿池" panose="02010600010101010101" charset="-122"/>
                                              <a:cs typeface="Cambria Math" panose="02040503050406030204" pitchFamily="18" charset="0"/>
                                              <a:sym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70C0"/>
                                              </a:solidFill>
                                              <a:uFillTx/>
                                              <a:latin typeface="Cambria Math" panose="02040503050406030204" pitchFamily="18" charset="0"/>
                                              <a:ea typeface="春节许愿池" panose="02010600010101010101" charset="-122"/>
                                              <a:cs typeface="Cambria Math" panose="02040503050406030204" pitchFamily="18" charset="0"/>
                                              <a:sym typeface="+mn-ea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70C0"/>
                                              </a:solidFill>
                                              <a:uFillTx/>
                                              <a:latin typeface="Cambria Math" panose="02040503050406030204" pitchFamily="18" charset="0"/>
                                              <a:ea typeface="MS Mincho" charset="0"/>
                                              <a:cs typeface="Cambria Math" panose="02040503050406030204" pitchFamily="18" charset="0"/>
                                              <a:sym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solidFill>
                                                <a:srgbClr val="0070C0"/>
                                              </a:solidFill>
                                              <a:uFillTx/>
                                              <a:latin typeface="Cambria Math" panose="02040503050406030204" pitchFamily="18" charset="0"/>
                                              <a:ea typeface="春节许愿池" panose="02010600010101010101" charset="-122"/>
                                              <a:cs typeface="Cambria Math" panose="02040503050406030204" pitchFamily="18" charset="0"/>
                                              <a:sym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70C0"/>
                                              </a:solidFill>
                                              <a:uFillTx/>
                                              <a:latin typeface="Cambria Math" panose="02040503050406030204" pitchFamily="18" charset="0"/>
                                              <a:ea typeface="春节许愿池" panose="02010600010101010101" charset="-122"/>
                                              <a:cs typeface="Cambria Math" panose="02040503050406030204" pitchFamily="18" charset="0"/>
                                              <a:sym typeface="+mn-ea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70C0"/>
                                              </a:solidFill>
                                              <a:uFillTx/>
                                              <a:latin typeface="Cambria Math" panose="02040503050406030204" pitchFamily="18" charset="0"/>
                                              <a:ea typeface="MS Mincho" charset="0"/>
                                              <a:cs typeface="Cambria Math" panose="02040503050406030204" pitchFamily="18" charset="0"/>
                                              <a:sym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solidFill>
                                                <a:srgbClr val="0070C0"/>
                                              </a:solidFill>
                                              <a:uFillTx/>
                                              <a:latin typeface="Cambria Math" panose="02040503050406030204" pitchFamily="18" charset="0"/>
                                              <a:ea typeface="春节许愿池" panose="02010600010101010101" charset="-122"/>
                                              <a:cs typeface="Cambria Math" panose="02040503050406030204" pitchFamily="18" charset="0"/>
                                              <a:sym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70C0"/>
                                              </a:solidFill>
                                              <a:uFillTx/>
                                              <a:latin typeface="Cambria Math" panose="02040503050406030204" pitchFamily="18" charset="0"/>
                                              <a:ea typeface="春节许愿池" panose="02010600010101010101" charset="-122"/>
                                              <a:cs typeface="Cambria Math" panose="02040503050406030204" pitchFamily="18" charset="0"/>
                                              <a:sym typeface="+mn-ea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70C0"/>
                                              </a:solidFill>
                                              <a:uFillTx/>
                                              <a:latin typeface="Cambria Math" panose="02040503050406030204" pitchFamily="18" charset="0"/>
                                              <a:ea typeface="MS Mincho" charset="0"/>
                                              <a:cs typeface="Cambria Math" panose="02040503050406030204" pitchFamily="18" charset="0"/>
                                              <a:sym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000">
                  <a:solidFill>
                    <a:srgbClr val="0070C0"/>
                  </a:solidFill>
                  <a:sym typeface="+mn-ea"/>
                </a:endParaRP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endParaRPr lang="zh-CN" altLang="zh-CN" sz="2000" i="1" dirty="0">
                  <a:solidFill>
                    <a:srgbClr val="0070C0"/>
                  </a:solidFill>
                  <a:uFillTx/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95" y="1631950"/>
                <a:ext cx="10065385" cy="42633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RM码的构造比较简单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09300" cy="1505585"/>
          </a:xfrm>
        </p:spPr>
        <p:txBody>
          <a:bodyPr>
            <a:normAutofit lnSpcReduction="10000"/>
          </a:bodyPr>
          <a:lstStyle/>
          <a:p>
            <a:pPr algn="l">
              <a:buClrTx/>
              <a:buSzTx/>
            </a:pPr>
            <a:r>
              <a:rPr sz="2400"/>
              <a:t>从RM码的定义可以看出，一个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/>
              <a:t>阶RM码可以通过增广一个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sz="2400"/>
              <a:t>阶RM码得到，而一个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-1)</a:t>
            </a:r>
            <a:r>
              <a:rPr sz="2400"/>
              <a:t>阶RM码可以由删信一个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sz="2400"/>
              <a:t>阶RM码而获得</a:t>
            </a:r>
            <a:r>
              <a:rPr lang="zh-CN" sz="2400"/>
              <a:t>，</a:t>
            </a:r>
            <a:r>
              <a:rPr sz="2400"/>
              <a:t>即通过简单计算</a:t>
            </a:r>
            <a:r>
              <a:rPr lang="zh-CN" sz="2400"/>
              <a:t>，</a:t>
            </a:r>
            <a:r>
              <a:rPr sz="2400"/>
              <a:t>增加一个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/>
              <a:t>矩阵分量或直接删除一个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sz="2400"/>
              <a:t>矩阵分量</a:t>
            </a:r>
          </a:p>
        </p:txBody>
      </p:sp>
      <p:sp>
        <p:nvSpPr>
          <p:cNvPr id="4" name="矩形 3"/>
          <p:cNvSpPr/>
          <p:nvPr/>
        </p:nvSpPr>
        <p:spPr>
          <a:xfrm>
            <a:off x="3161665" y="3147060"/>
            <a:ext cx="5605780" cy="204660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366770" y="3203575"/>
                <a:ext cx="5014595" cy="18161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just" fontAlgn="auto">
                  <a:lnSpc>
                    <a:spcPct val="10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zh-CN" sz="2400" b="1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</a:rPr>
                  <a:t>例子</a:t>
                </a:r>
                <a:r>
                  <a:rPr sz="2400" b="1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</a:rPr>
                  <a:t>：</a:t>
                </a:r>
                <a:r>
                  <a:rPr lang="en-US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</a:t>
                </a:r>
                <a:r>
                  <a:rPr lang="zh-CN" alt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春节许愿池" panose="0201060001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solidFill>
                                  <a:srgbClr val="0070C0"/>
                                </a:solidFill>
                                <a:uFillTx/>
                                <a:latin typeface="Cambria Math" panose="02040503050406030204" pitchFamily="18" charset="0"/>
                                <a:ea typeface="春节许愿池" panose="02010600010101010101" charset="-122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春节许愿池" panose="0201060001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春节许愿池" panose="0201060001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>
                                      <a:solidFill>
                                        <a:srgbClr val="0070C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春节许愿池" panose="0201060001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春节许愿池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春节许愿池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春节许愿池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春节许愿池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春节许愿池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春节许愿池" panose="02010600010101010101" charset="-122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solidFill>
                                              <a:srgbClr val="0070C0"/>
                                            </a:solidFill>
                                            <a:uFillTx/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  <a:sym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=4</a:t>
                </a:r>
                <a:r>
                  <a:rPr lang="zh-CN" alt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时</a:t>
                </a:r>
                <a:r>
                  <a:rPr lang="en-US" altLang="zh-CN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altLang="zh-CN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春节许愿池" panose="0201060001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dirty="0">
                                <a:solidFill>
                                  <a:srgbClr val="0070C0"/>
                                </a:solidFill>
                                <a:uFillTx/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dirty="0">
                                    <a:solidFill>
                                      <a:srgbClr val="0070C0"/>
                                    </a:solidFill>
                                    <a:uFillTx/>
                                    <a:latin typeface="Cambria Math" panose="02040503050406030204" pitchFamily="18" charset="0"/>
                                    <a:ea typeface="春节许愿池" panose="02010600010101010101" charset="-122"/>
                                    <a:cs typeface="Cambria Math" panose="02040503050406030204" pitchFamily="18" charset="0"/>
                                    <a:sym typeface="+mn-ea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i="1" dirty="0">
                                          <a:solidFill>
                                            <a:srgbClr val="0070C0"/>
                                          </a:solidFill>
                                          <a:uFillTx/>
                                          <a:latin typeface="Cambria Math" panose="02040503050406030204" pitchFamily="18" charset="0"/>
                                          <a:ea typeface="春节许愿池" panose="02010600010101010101" charset="-122"/>
                                          <a:cs typeface="Cambria Math" panose="02040503050406030204" pitchFamily="18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rgbClr val="0070C0"/>
                                          </a:solidFill>
                                          <a:uFillTx/>
                                          <a:latin typeface="Cambria Math" panose="02040503050406030204" pitchFamily="18" charset="0"/>
                                          <a:ea typeface="春节许愿池" panose="02010600010101010101" charset="-122"/>
                                          <a:cs typeface="Cambria Math" panose="02040503050406030204" pitchFamily="18" charset="0"/>
                                          <a:sym typeface="+mn-ea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zh-CN" sz="2400" i="1" dirty="0">
                                          <a:solidFill>
                                            <a:srgbClr val="0070C0"/>
                                          </a:solidFill>
                                          <a:uFillTx/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  <a:sym typeface="+mn-ea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 dirty="0">
                                          <a:solidFill>
                                            <a:srgbClr val="0070C0"/>
                                          </a:solidFill>
                                          <a:uFillTx/>
                                          <a:latin typeface="Cambria Math" panose="02040503050406030204" pitchFamily="18" charset="0"/>
                                          <a:ea typeface="春节许愿池" panose="02010600010101010101" charset="-122"/>
                                          <a:cs typeface="Cambria Math" panose="02040503050406030204" pitchFamily="18" charset="0"/>
                                          <a:sym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 dirty="0">
                                                <a:solidFill>
                                                  <a:srgbClr val="0070C0"/>
                                                </a:solidFill>
                                                <a:uFillTx/>
                                                <a:latin typeface="Cambria Math" panose="02040503050406030204" pitchFamily="18" charset="0"/>
                                                <a:ea typeface="春节许愿池" panose="02010600010101010101" charset="-122"/>
                                                <a:cs typeface="Cambria Math" panose="02040503050406030204" pitchFamily="18" charset="0"/>
                                                <a:sym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 dirty="0">
                                                <a:solidFill>
                                                  <a:srgbClr val="0070C0"/>
                                                </a:solidFill>
                                                <a:uFillTx/>
                                                <a:latin typeface="Cambria Math" panose="02040503050406030204" pitchFamily="18" charset="0"/>
                                                <a:ea typeface="春节许愿池" panose="02010600010101010101" charset="-122"/>
                                                <a:cs typeface="Cambria Math" panose="02040503050406030204" pitchFamily="18" charset="0"/>
                                                <a:sym typeface="+mn-ea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 dirty="0">
                                                <a:solidFill>
                                                  <a:srgbClr val="0070C0"/>
                                                </a:solidFill>
                                                <a:uFillTx/>
                                                <a:latin typeface="Cambria Math" panose="02040503050406030204" pitchFamily="18" charset="0"/>
                                                <a:ea typeface="MS Mincho" charset="0"/>
                                                <a:cs typeface="Cambria Math" panose="02040503050406030204" pitchFamily="18" charset="0"/>
                                                <a:sym typeface="+mn-ea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 dirty="0">
                                                <a:solidFill>
                                                  <a:srgbClr val="0070C0"/>
                                                </a:solidFill>
                                                <a:uFillTx/>
                                                <a:latin typeface="Cambria Math" panose="02040503050406030204" pitchFamily="18" charset="0"/>
                                                <a:ea typeface="春节许愿池" panose="02010600010101010101" charset="-122"/>
                                                <a:cs typeface="Cambria Math" panose="02040503050406030204" pitchFamily="18" charset="0"/>
                                                <a:sym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 dirty="0">
                                                <a:solidFill>
                                                  <a:srgbClr val="0070C0"/>
                                                </a:solidFill>
                                                <a:uFillTx/>
                                                <a:latin typeface="Cambria Math" panose="02040503050406030204" pitchFamily="18" charset="0"/>
                                                <a:ea typeface="春节许愿池" panose="02010600010101010101" charset="-122"/>
                                                <a:cs typeface="Cambria Math" panose="02040503050406030204" pitchFamily="18" charset="0"/>
                                                <a:sym typeface="+mn-ea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 dirty="0">
                                                <a:solidFill>
                                                  <a:srgbClr val="0070C0"/>
                                                </a:solidFill>
                                                <a:uFillTx/>
                                                <a:latin typeface="Cambria Math" panose="02040503050406030204" pitchFamily="18" charset="0"/>
                                                <a:ea typeface="MS Mincho" charset="0"/>
                                                <a:cs typeface="Cambria Math" panose="02040503050406030204" pitchFamily="18" charset="0"/>
                                                <a:sym typeface="+mn-ea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 dirty="0">
                                                <a:solidFill>
                                                  <a:srgbClr val="0070C0"/>
                                                </a:solidFill>
                                                <a:uFillTx/>
                                                <a:latin typeface="Cambria Math" panose="02040503050406030204" pitchFamily="18" charset="0"/>
                                                <a:ea typeface="春节许愿池" panose="02010600010101010101" charset="-122"/>
                                                <a:cs typeface="Cambria Math" panose="02040503050406030204" pitchFamily="18" charset="0"/>
                                                <a:sym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 dirty="0">
                                                <a:solidFill>
                                                  <a:srgbClr val="0070C0"/>
                                                </a:solidFill>
                                                <a:uFillTx/>
                                                <a:latin typeface="Cambria Math" panose="02040503050406030204" pitchFamily="18" charset="0"/>
                                                <a:ea typeface="春节许愿池" panose="02010600010101010101" charset="-122"/>
                                                <a:cs typeface="Cambria Math" panose="02040503050406030204" pitchFamily="18" charset="0"/>
                                                <a:sym typeface="+mn-ea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 dirty="0">
                                                <a:solidFill>
                                                  <a:srgbClr val="0070C0"/>
                                                </a:solidFill>
                                                <a:uFillTx/>
                                                <a:latin typeface="Cambria Math" panose="02040503050406030204" pitchFamily="18" charset="0"/>
                                                <a:ea typeface="MS Mincho" charset="0"/>
                                                <a:cs typeface="Cambria Math" panose="02040503050406030204" pitchFamily="18" charset="0"/>
                                                <a:sym typeface="+mn-ea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  <m:e>
                            <m:r>
                              <a:rPr lang="en-US" altLang="zh-CN" sz="2400" i="1" dirty="0">
                                <a:solidFill>
                                  <a:srgbClr val="0070C0"/>
                                </a:solidFill>
                                <a:uFillTx/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  <a:sym typeface="+mn-ea"/>
                              </a:rPr>
                              <m:t>𝐺</m:t>
                            </m:r>
                            <m:r>
                              <a:rPr lang="en-US" altLang="zh-CN" sz="2400" i="1" baseline="-25000" dirty="0">
                                <a:solidFill>
                                  <a:srgbClr val="0070C0"/>
                                </a:solidFill>
                                <a:uFillTx/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  <a:sym typeface="+mn-ea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770" y="3203575"/>
                <a:ext cx="5014595" cy="18161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/>
          <p:cNvSpPr>
            <a:spLocks noGrp="1"/>
          </p:cNvSpPr>
          <p:nvPr/>
        </p:nvSpPr>
        <p:spPr>
          <a:xfrm>
            <a:off x="592455" y="5455920"/>
            <a:ext cx="10909300" cy="72009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</a:pPr>
            <a:r>
              <a:rPr sz="2400"/>
              <a:t>RM码的构造简单，纠错能力强，很容易根据需要设计出不同码长的RM码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译码算法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09300" cy="4004310"/>
          </a:xfrm>
        </p:spPr>
        <p:txBody>
          <a:bodyPr>
            <a:normAutofit lnSpcReduction="10000"/>
          </a:bodyPr>
          <a:lstStyle/>
          <a:p>
            <a:pPr algn="l">
              <a:buClrTx/>
              <a:buSzTx/>
            </a:pPr>
            <a:r>
              <a:rPr sz="2400"/>
              <a:t>从RM码的生成矩阵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/>
              <a:t>中可以看出，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/>
              <a:t>的每行重量为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sz="2400"/>
              <a:t>，</a:t>
            </a:r>
            <a:r>
              <a:rPr sz="2400"/>
              <a:t>这个结论对于一般的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/>
              <a:t>阶RM码都是对的，因此</a:t>
            </a:r>
            <a:r>
              <a:rPr lang="zh-CN" sz="2400"/>
              <a:t>，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/>
              <a:t>的每行都有偶重量</a:t>
            </a:r>
            <a:endParaRPr lang="zh-CN" sz="2400"/>
          </a:p>
          <a:p>
            <a:pPr algn="l">
              <a:buClrTx/>
              <a:buSzTx/>
            </a:pPr>
            <a:r>
              <a:rPr sz="2400"/>
              <a:t>在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GF(2)</a:t>
            </a:r>
            <a:r>
              <a:rPr sz="2400"/>
              <a:t>上，</a:t>
            </a:r>
            <a:r>
              <a:rPr lang="zh-CN" sz="2400"/>
              <a:t>因为</a:t>
            </a:r>
            <a:r>
              <a:rPr sz="2400"/>
              <a:t>两个偶重量向量之和必为偶重量</a:t>
            </a:r>
            <a:r>
              <a:rPr lang="zh-CN" sz="2400"/>
              <a:t>，</a:t>
            </a:r>
            <a:r>
              <a:rPr sz="2400"/>
              <a:t>所以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sz="2400"/>
              <a:t>的行线性组合有偶重量</a:t>
            </a:r>
            <a:r>
              <a:rPr lang="zh-CN" sz="2400"/>
              <a:t>。即</a:t>
            </a:r>
            <a:r>
              <a:rPr sz="2400"/>
              <a:t>RM码的所有码字重量皆为偶数</a:t>
            </a:r>
            <a:endParaRPr lang="zh-CN" sz="2400"/>
          </a:p>
          <a:p>
            <a:pPr algn="l">
              <a:buClrTx/>
              <a:buSzTx/>
            </a:pPr>
            <a:r>
              <a:rPr sz="2400"/>
              <a:t>由于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/>
              <a:t>行的重量为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sz="2400"/>
              <a:t>，</a:t>
            </a:r>
            <a:r>
              <a:rPr sz="2400"/>
              <a:t>因而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sz="2400"/>
              <a:t>阶RM码的最小重量不大于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sz="24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sz="24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sz="24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endParaRPr sz="24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译码算法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09300" cy="4004310"/>
          </a:xfrm>
        </p:spPr>
        <p:txBody>
          <a:bodyPr>
            <a:normAutofit lnSpcReduction="10000"/>
          </a:bodyPr>
          <a:lstStyle/>
          <a:p>
            <a:pPr algn="l">
              <a:buClrTx/>
              <a:buSzTx/>
            </a:pPr>
            <a:r>
              <a:rPr sz="2400"/>
              <a:t>里德算法是专门为RM码设计的译码算法</a:t>
            </a:r>
          </a:p>
          <a:p>
            <a:pPr algn="l">
              <a:buClrTx/>
              <a:buSzTx/>
            </a:pPr>
            <a:r>
              <a:rPr sz="2400">
                <a:sym typeface="+mn-ea"/>
              </a:rPr>
              <a:t>里德算法</a:t>
            </a:r>
            <a:r>
              <a:rPr sz="2400"/>
              <a:t>使用择多逻辑判决的方法从接收矢量直接恢复信息，而不计算错误图样</a:t>
            </a:r>
            <a:endParaRPr lang="zh-CN" sz="2400"/>
          </a:p>
          <a:p>
            <a:pPr algn="l">
              <a:buClrTx/>
              <a:buSzTx/>
            </a:pPr>
            <a:r>
              <a:rPr sz="2400"/>
              <a:t>里德算法可以纠正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sz="2400"/>
              <a:t>阶RM码出现的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×2</a:t>
            </a:r>
            <a:r>
              <a:rPr sz="24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sz="2400"/>
              <a:t>个随机错误，并恢复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/>
              <a:t>位信息</a:t>
            </a:r>
            <a:r>
              <a:rPr lang="zh-CN" sz="2400"/>
              <a:t>。</a:t>
            </a:r>
            <a:r>
              <a:rPr sz="2400"/>
              <a:t>这说明码的最小重量至少为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sz="24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sz="24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sz="24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−1</a:t>
            </a:r>
            <a:r>
              <a:rPr lang="zh-CN" sz="2400"/>
              <a:t>，</a:t>
            </a:r>
            <a:r>
              <a:rPr sz="2400"/>
              <a:t>又RM码的最小重量为偶数，因而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sz="2400"/>
              <a:t>阶RM码最小重量至少为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sz="24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sz="24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sz="24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buClrTx/>
              <a:buSzTx/>
            </a:pPr>
            <a:r>
              <a:rPr sz="2400"/>
              <a:t>综上所述，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sz="2400"/>
              <a:t>阶RM码最小重量为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sz="24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sz="24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sz="24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zh-CN" sz="2400"/>
              <a:t>，</a:t>
            </a:r>
            <a:r>
              <a:rPr sz="2400"/>
              <a:t>即RM码最小距离为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sz="24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sz="24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sz="24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endParaRPr sz="24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译码算法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327785"/>
                <a:ext cx="10909300" cy="4899660"/>
              </a:xfrm>
            </p:spPr>
            <p:txBody>
              <a:bodyPr>
                <a:normAutofit/>
              </a:bodyPr>
              <a:lstStyle/>
              <a:p>
                <a:pPr algn="l">
                  <a:buClrTx/>
                  <a:buSzTx/>
                </a:pPr>
                <a:r>
                  <a:rPr sz="2400"/>
                  <a:t>将信息向量分成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sz="2400"/>
                  <a:t>段，即写成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sz="2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⋯</m:t>
                    </m:r>
                  </m:oMath>
                </a14:m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sz="2400"/>
                  <a:t>,其中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sz="2400"/>
                  <a:t>包含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gradFill>
                              <a:gsLst>
                                <a:gs pos="0">
                                  <a:srgbClr val="012D86"/>
                                </a:gs>
                                <a:gs pos="100000">
                                  <a:srgbClr val="0E2557"/>
                                </a:gs>
                              </a:gsLst>
                              <a:lin scaled="0"/>
                            </a:gra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gradFill>
                                  <a:gsLst>
                                    <a:gs pos="0">
                                      <a:srgbClr val="012D86"/>
                                    </a:gs>
                                    <a:gs pos="100000">
                                      <a:srgbClr val="0E2557"/>
                                    </a:gs>
                                  </a:gsLst>
                                  <a:lin scaled="0"/>
                                </a:gradFill>
                                <a:latin typeface="Cambria Math" panose="02040503050406030204" pitchFamily="18" charset="0"/>
                                <a:ea typeface="秋天的玫瑰" panose="02000509000000000000" charset="-122"/>
                                <a:cs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 dirty="0">
                                  <a:gradFill>
                                    <a:gsLst>
                                      <a:gs pos="0">
                                        <a:srgbClr val="012D86"/>
                                      </a:gs>
                                      <a:gs pos="100000">
                                        <a:srgbClr val="0E2557"/>
                                      </a:gs>
                                    </a:gsLst>
                                    <a:lin scaled="0"/>
                                  </a:gradFill>
                                  <a:latin typeface="Cambria Math" panose="02040503050406030204" pitchFamily="18" charset="0"/>
                                  <a:ea typeface="秋天的玫瑰" panose="02000509000000000000" charset="-122"/>
                                  <a:cs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gradFill>
                                    <a:gsLst>
                                      <a:gs pos="0">
                                        <a:srgbClr val="012D86"/>
                                      </a:gs>
                                      <a:gs pos="100000">
                                        <a:srgbClr val="0E2557"/>
                                      </a:gs>
                                    </a:gsLst>
                                    <a:lin scaled="0"/>
                                  </a:gradFill>
                                  <a:latin typeface="Cambria Math" panose="02040503050406030204" pitchFamily="18" charset="0"/>
                                  <a:ea typeface="秋天的玫瑰" panose="02000509000000000000" charset="-122"/>
                                  <a:cs typeface="Cambria Math" panose="02040503050406030204" pitchFamily="18" charset="0"/>
                                </a:rPr>
                                <m:t>𝑙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sz="2400"/>
                  <a:t>个信息位，于是编程可表示为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⋯</m:t>
                    </m:r>
                  </m:oMath>
                </a14:m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sz="2400"/>
                  <a:t>     (1.1)</a:t>
                </a:r>
              </a:p>
              <a:p>
                <a:pPr algn="l">
                  <a:buClrTx/>
                  <a:buSzTx/>
                </a:pPr>
                <a:r>
                  <a:rPr sz="2400"/>
                  <a:t>如果接</a:t>
                </a:r>
                <a:r>
                  <a:rPr lang="zh-CN" sz="2400"/>
                  <a:t>收</a:t>
                </a:r>
                <a:r>
                  <a:rPr sz="2400"/>
                  <a:t>码字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⋯</m:t>
                    </m:r>
                  </m:oMath>
                </a14:m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/>
                  <a:t>  </a:t>
                </a:r>
                <a:r>
                  <a:rPr sz="2400"/>
                  <a:t>  (1.2)</a:t>
                </a:r>
                <a:r>
                  <a:rPr lang="zh-CN" sz="2400"/>
                  <a:t>，</a:t>
                </a:r>
                <a:r>
                  <a:rPr lang="en-US" altLang="zh-CN" sz="2400"/>
                  <a:t> </a:t>
                </a:r>
                <a:r>
                  <a:rPr sz="2400">
                    <a:sym typeface="+mn-ea"/>
                  </a:rPr>
                  <a:t>其中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e</a:t>
                </a:r>
                <a:r>
                  <a:rPr sz="2400">
                    <a:sym typeface="+mn-ea"/>
                  </a:rPr>
                  <a:t>为错误图样</a:t>
                </a:r>
                <a:endParaRPr sz="2400"/>
              </a:p>
              <a:p>
                <a:pPr algn="l">
                  <a:buClrTx/>
                  <a:buSzTx/>
                </a:pPr>
                <a:r>
                  <a:rPr sz="2400"/>
                  <a:t>通过对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sz="2400"/>
                  <a:t>阶RM码的译码计算，由</a:t>
                </a:r>
                <a:r>
                  <a:rPr sz="2400">
                    <a:sym typeface="+mn-ea"/>
                  </a:rPr>
                  <a:t>接</a:t>
                </a:r>
                <a:r>
                  <a:rPr lang="zh-CN" sz="2400">
                    <a:sym typeface="+mn-ea"/>
                  </a:rPr>
                  <a:t>收</a:t>
                </a:r>
                <a:r>
                  <a:rPr sz="2400">
                    <a:sym typeface="+mn-ea"/>
                  </a:rPr>
                  <a:t>码字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sz="2400"/>
                  <a:t>恢复了第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sz="2400"/>
                  <a:t>段信息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zh-CN" sz="2400"/>
                  <a:t>，</a:t>
                </a:r>
                <a:r>
                  <a:rPr sz="2400"/>
                  <a:t>然后计算</a:t>
                </a:r>
                <a:r>
                  <a:rPr lang="en-US" sz="2400"/>
                  <a:t>                       </a:t>
                </a:r>
              </a:p>
              <a:p>
                <a:pPr marL="0" indent="0" algn="l">
                  <a:buClrTx/>
                  <a:buSzTx/>
                  <a:buNone/>
                </a:pP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sz="2400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⋯</m:t>
                    </m:r>
                  </m:oMath>
                </a14:m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-1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-1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e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sz="2400"/>
                  <a:t>  (1.3)</a:t>
                </a:r>
              </a:p>
              <a:p>
                <a:pPr algn="l">
                  <a:buClrTx/>
                  <a:buSzTx/>
                </a:pPr>
                <a:r>
                  <a:rPr sz="2400"/>
                  <a:t>这就把由</a:t>
                </a:r>
                <a:r>
                  <a:rPr sz="2400">
                    <a:sym typeface="+mn-ea"/>
                  </a:rPr>
                  <a:t>接</a:t>
                </a:r>
                <a:r>
                  <a:rPr lang="zh-CN" sz="2400">
                    <a:sym typeface="+mn-ea"/>
                  </a:rPr>
                  <a:t>收</a:t>
                </a:r>
                <a:r>
                  <a:rPr sz="2400">
                    <a:sym typeface="+mn-ea"/>
                  </a:rPr>
                  <a:t>码字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sz="2400"/>
                  <a:t>恢复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sz="2400"/>
                  <a:t>的问题简化成由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sz="2400" baseline="30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(1)</a:t>
                </a:r>
                <a:r>
                  <a:rPr sz="2400"/>
                  <a:t>恢复信息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sz="2400" baseline="30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(1)</a:t>
                </a:r>
                <a:r>
                  <a:rPr sz="2400"/>
                  <a:t>=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⋯</m:t>
                    </m:r>
                  </m:oMath>
                </a14:m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-1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sz="2400"/>
                  <a:t>的问题</a:t>
                </a:r>
              </a:p>
              <a:p>
                <a:pPr algn="l">
                  <a:buClrTx/>
                  <a:buSzTx/>
                </a:pPr>
                <a:r>
                  <a:rPr sz="2400"/>
                  <a:t>继续采用同样</a:t>
                </a:r>
                <a:r>
                  <a:rPr lang="zh-CN" sz="2400"/>
                  <a:t>方法</a:t>
                </a:r>
                <a:r>
                  <a:rPr sz="2400"/>
                  <a:t>就可逐步恢复所有信息，最终完成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sz="2400"/>
                  <a:t>阶RM码的译码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327785"/>
                <a:ext cx="10909300" cy="489966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RM码的研究背景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899140" cy="4609465"/>
          </a:xfrm>
        </p:spPr>
        <p:txBody>
          <a:bodyPr>
            <a:noAutofit/>
          </a:bodyPr>
          <a:lstStyle/>
          <a:p>
            <a:r>
              <a:rPr sz="2400"/>
              <a:t>1954年，D.E.</a:t>
            </a:r>
            <a:r>
              <a:rPr lang="en-US" sz="2400"/>
              <a:t> </a:t>
            </a:r>
            <a:r>
              <a:rPr sz="2400"/>
              <a:t>Muller提出非循环的Reed-Muller码的构造方法，同年，I.S.</a:t>
            </a:r>
            <a:r>
              <a:rPr lang="en-US" sz="2400"/>
              <a:t> </a:t>
            </a:r>
            <a:r>
              <a:rPr sz="2400"/>
              <a:t>Reed</a:t>
            </a:r>
            <a:r>
              <a:rPr lang="zh-CN" sz="2400"/>
              <a:t>给出了</a:t>
            </a:r>
            <a:r>
              <a:rPr lang="en-US" altLang="zh-CN" sz="2400"/>
              <a:t>RM</a:t>
            </a:r>
            <a:r>
              <a:rPr lang="zh-CN" altLang="en-US" sz="2400"/>
              <a:t>码的</a:t>
            </a:r>
            <a:r>
              <a:rPr sz="2400"/>
              <a:t>大数逻辑译码方法。</a:t>
            </a:r>
          </a:p>
          <a:p>
            <a:r>
              <a:rPr sz="2400"/>
              <a:t>RM码是一种</a:t>
            </a:r>
            <a:r>
              <a:rPr sz="2400">
                <a:sym typeface="+mn-ea"/>
              </a:rPr>
              <a:t>纠多个错误的</a:t>
            </a:r>
            <a:r>
              <a:rPr sz="2400"/>
              <a:t>二元线性分组码，与增加一位一致校验元的扩展循环码等价。</a:t>
            </a:r>
          </a:p>
          <a:p>
            <a:r>
              <a:rPr sz="2400"/>
              <a:t>RM码最早从线性空间的角度出发构造，以后的学者各自独立证明了RM码的循环结构。</a:t>
            </a:r>
          </a:p>
          <a:p>
            <a:r>
              <a:rPr lang="en-US" sz="2400"/>
              <a:t> </a:t>
            </a:r>
            <a:r>
              <a:rPr sz="2400"/>
              <a:t>研究表明，RM码还与几何码和格等有密切的关系，是一类非常重要的线性分组码。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818130" y="7590790"/>
            <a:ext cx="1891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法拉第</a:t>
            </a:r>
            <a:r>
              <a:rPr lang="en-US" altLang="zh-CN" sz="1600"/>
              <a:t>(1791-1861)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945130" y="7717790"/>
            <a:ext cx="1891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法拉第</a:t>
            </a:r>
            <a:r>
              <a:rPr lang="en-US" altLang="zh-CN" sz="1600"/>
              <a:t>(1791-1861)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072130" y="7844790"/>
            <a:ext cx="1891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法拉第</a:t>
            </a:r>
            <a:r>
              <a:rPr lang="en-US" altLang="zh-CN" sz="1600"/>
              <a:t>(1791-1861)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199130" y="7971790"/>
            <a:ext cx="1891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法拉第</a:t>
            </a:r>
            <a:r>
              <a:rPr lang="en-US" altLang="zh-CN" sz="1600"/>
              <a:t>(1791-1861)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326130" y="8098790"/>
            <a:ext cx="1891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法拉第</a:t>
            </a:r>
            <a:r>
              <a:rPr lang="en-US" altLang="zh-CN" sz="1600"/>
              <a:t>(1791-1861)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453130" y="8225790"/>
            <a:ext cx="1891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法拉第</a:t>
            </a:r>
            <a:r>
              <a:rPr lang="en-US" altLang="zh-CN" sz="1600"/>
              <a:t>(1791-1861)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580130" y="8352790"/>
            <a:ext cx="1891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法拉第</a:t>
            </a:r>
            <a:r>
              <a:rPr lang="en-US" altLang="zh-CN" sz="1600"/>
              <a:t>(1791-1861)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译码算法</a:t>
            </a:r>
          </a:p>
        </p:txBody>
      </p:sp>
      <p:sp>
        <p:nvSpPr>
          <p:cNvPr id="6" name="矩形 5"/>
          <p:cNvSpPr/>
          <p:nvPr/>
        </p:nvSpPr>
        <p:spPr>
          <a:xfrm>
            <a:off x="913130" y="1385570"/>
            <a:ext cx="10521950" cy="483679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41095" y="1428750"/>
                <a:ext cx="10065385" cy="47104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just" fontAlgn="auto">
                  <a:lnSpc>
                    <a:spcPct val="10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zh-CN" sz="2400" b="1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</a:rPr>
                  <a:t>例子</a:t>
                </a:r>
                <a:r>
                  <a:rPr sz="2400" b="1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</a:rPr>
                  <a:t>：</a:t>
                </a:r>
                <a:r>
                  <a:rPr sz="2400">
                    <a:solidFill>
                      <a:srgbClr val="0070C0"/>
                    </a:solidFill>
                    <a:sym typeface="+mn-ea"/>
                  </a:rPr>
                  <a:t>根据RM码的定义，2阶RM(16,11)码的生成矩阵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秋天的玫瑰" panose="02000509000000000000" charset="-122"/>
                        <a:cs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秋天的玫瑰" panose="02000509000000000000" charset="-122"/>
                                <a:cs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秋天的玫瑰" panose="02000509000000000000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秋天的玫瑰" panose="02000509000000000000" charset="-122"/>
                                      <a:cs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秋天的玫瑰" panose="02000509000000000000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秋天的玫瑰" panose="02000509000000000000" charset="-122"/>
                                      <a:cs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秋天的玫瑰" panose="02000509000000000000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秋天的玫瑰" panose="02000509000000000000" charset="-122"/>
                                      <a:cs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i="1" dirty="0">
                  <a:solidFill>
                    <a:srgbClr val="0070C0"/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  <a:p>
                <a:pPr algn="just" fontAlgn="auto">
                  <a:lnSpc>
                    <a:spcPct val="15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en-US" sz="2400">
                    <a:solidFill>
                      <a:srgbClr val="0070C0"/>
                    </a:solidFill>
                    <a:sym typeface="+mn-ea"/>
                  </a:rPr>
                  <a:t>          </a:t>
                </a:r>
                <a:r>
                  <a:rPr sz="2400">
                    <a:solidFill>
                      <a:srgbClr val="0070C0"/>
                    </a:solidFill>
                    <a:sym typeface="+mn-ea"/>
                  </a:rPr>
                  <a:t>如果信息向量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=(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)=(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70C0"/>
                        </a:solidFill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⋯</m:t>
                    </m:r>
                  </m:oMath>
                </a14:m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10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sz="2400">
                    <a:solidFill>
                      <a:srgbClr val="0070C0"/>
                    </a:solidFill>
                    <a:sym typeface="+mn-ea"/>
                  </a:rPr>
                  <a:t>则</a:t>
                </a:r>
              </a:p>
              <a:p>
                <a:pPr algn="just" fontAlgn="auto">
                  <a:lnSpc>
                    <a:spcPct val="15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en-US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 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=(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70C0"/>
                        </a:solidFill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⋯</m:t>
                    </m:r>
                  </m:oMath>
                </a14:m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15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)=(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4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70C0"/>
                        </a:solidFill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⋯</m:t>
                    </m:r>
                  </m:oMath>
                </a14:m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70C0"/>
                        </a:solidFill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⋯</m:t>
                    </m:r>
                  </m:oMath>
                </a14:m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sz="2400">
                    <a:solidFill>
                      <a:srgbClr val="0070C0"/>
                    </a:solidFill>
                    <a:sym typeface="+mn-ea"/>
                  </a:rPr>
                  <a:t>(1.4)</a:t>
                </a:r>
              </a:p>
              <a:p>
                <a:pPr algn="just" fontAlgn="auto">
                  <a:lnSpc>
                    <a:spcPct val="15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en-US" sz="2400">
                    <a:solidFill>
                      <a:srgbClr val="0070C0"/>
                    </a:solidFill>
                    <a:sym typeface="+mn-ea"/>
                  </a:rPr>
                  <a:t>          </a:t>
                </a:r>
                <a:r>
                  <a:rPr sz="2400">
                    <a:solidFill>
                      <a:srgbClr val="0070C0"/>
                    </a:solidFill>
                    <a:sym typeface="+mn-ea"/>
                  </a:rPr>
                  <a:t>由式(1.</a:t>
                </a:r>
                <a:r>
                  <a:rPr lang="en-US" sz="2400">
                    <a:solidFill>
                      <a:srgbClr val="0070C0"/>
                    </a:solidFill>
                    <a:sym typeface="+mn-ea"/>
                  </a:rPr>
                  <a:t>4</a:t>
                </a:r>
                <a:r>
                  <a:rPr sz="2400">
                    <a:solidFill>
                      <a:srgbClr val="0070C0"/>
                    </a:solidFill>
                    <a:sym typeface="+mn-ea"/>
                  </a:rPr>
                  <a:t>)可以得到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sz="2400">
                    <a:solidFill>
                      <a:srgbClr val="0070C0"/>
                    </a:solidFill>
                    <a:sym typeface="+mn-ea"/>
                  </a:rPr>
                  <a:t>与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sz="2400">
                    <a:solidFill>
                      <a:srgbClr val="0070C0"/>
                    </a:solidFill>
                    <a:sym typeface="+mn-ea"/>
                  </a:rPr>
                  <a:t>的各分量的关系</a:t>
                </a:r>
                <a:r>
                  <a:rPr lang="zh-CN" sz="2400">
                    <a:solidFill>
                      <a:srgbClr val="0070C0"/>
                    </a:solidFill>
                    <a:sym typeface="+mn-ea"/>
                  </a:rPr>
                  <a:t>为</a:t>
                </a:r>
              </a:p>
              <a:p>
                <a:pPr algn="just" fontAlgn="auto">
                  <a:lnSpc>
                    <a:spcPct val="12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en-US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  <a:uFillTx/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  <a:sym typeface="+mn-ea"/>
                  </a:rPr>
                  <a:t>=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zh-CN" alt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  <a:uFillTx/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  <a:sym typeface="+mn-ea"/>
                  </a:rPr>
                  <a:t>=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4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5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6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7</a:t>
                </a:r>
                <a:r>
                  <a:rPr lang="zh-CN" alt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，</a:t>
                </a:r>
              </a:p>
              <a:p>
                <a:pPr algn="just" fontAlgn="auto">
                  <a:lnSpc>
                    <a:spcPct val="15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en-US" altLang="zh-CN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(3)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  <a:uFillTx/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  <a:sym typeface="+mn-ea"/>
                  </a:rPr>
                  <a:t>=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8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9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10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11</a:t>
                </a:r>
                <a:r>
                  <a:rPr lang="zh-CN" alt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(4)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  <a:uFillTx/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  <a:sym typeface="+mn-ea"/>
                  </a:rPr>
                  <a:t>=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12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13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14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15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sz="2400">
                    <a:solidFill>
                      <a:srgbClr val="0070C0"/>
                    </a:solidFill>
                    <a:sym typeface="+mn-ea"/>
                  </a:rPr>
                  <a:t>(1.5)</a:t>
                </a:r>
              </a:p>
              <a:p>
                <a:pPr algn="l" fontAlgn="auto">
                  <a:lnSpc>
                    <a:spcPct val="15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en-US" sz="2400">
                    <a:solidFill>
                      <a:srgbClr val="0070C0"/>
                    </a:solidFill>
                    <a:sym typeface="+mn-ea"/>
                  </a:rPr>
                  <a:t>    </a:t>
                </a:r>
                <a:r>
                  <a:rPr sz="2400">
                    <a:solidFill>
                      <a:srgbClr val="0070C0"/>
                    </a:solidFill>
                    <a:sym typeface="+mn-ea"/>
                  </a:rPr>
                  <a:t>如果知道码字</a:t>
                </a:r>
                <a:r>
                  <a:rPr lang="en-US" altLang="en-US" sz="2400" i="1" dirty="0">
                    <a:solidFill>
                      <a:srgbClr val="0070C0"/>
                    </a:solidFill>
                    <a:uFillTx/>
                    <a:latin typeface="Times New Roman" panose="02020603050405020304" pitchFamily="18" charset="0"/>
                    <a:ea typeface="MS Mincho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en-US" altLang="en-US" sz="2400" b="1" dirty="0">
                    <a:solidFill>
                      <a:srgbClr val="0070C0"/>
                    </a:solidFill>
                    <a:uFillTx/>
                    <a:latin typeface="Times New Roman" panose="02020603050405020304" pitchFamily="18" charset="0"/>
                    <a:ea typeface="MS Mincho" charset="0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sz="2400">
                    <a:solidFill>
                      <a:srgbClr val="0070C0"/>
                    </a:solidFill>
                    <a:sym typeface="+mn-ea"/>
                  </a:rPr>
                  <a:t>通过式(1.5)中4个式子的任何一个都可以求出信息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endParaRPr lang="en-US" altLang="en-US" sz="2400" b="1" baseline="-25000" dirty="0">
                  <a:solidFill>
                    <a:srgbClr val="0070C0"/>
                  </a:solidFill>
                  <a:uFillTx/>
                  <a:latin typeface="Times New Roman" panose="02020603050405020304" pitchFamily="18" charset="0"/>
                  <a:ea typeface="MS Mincho" charset="0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95" y="1428750"/>
                <a:ext cx="10065385" cy="47104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译码算法</a:t>
            </a:r>
          </a:p>
        </p:txBody>
      </p:sp>
      <p:sp>
        <p:nvSpPr>
          <p:cNvPr id="6" name="矩形 5"/>
          <p:cNvSpPr/>
          <p:nvPr/>
        </p:nvSpPr>
        <p:spPr>
          <a:xfrm>
            <a:off x="913130" y="1385570"/>
            <a:ext cx="10521950" cy="450913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41095" y="1428750"/>
                <a:ext cx="10065385" cy="45307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just" fontAlgn="auto">
                  <a:lnSpc>
                    <a:spcPct val="10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en-US" sz="2400">
                    <a:solidFill>
                      <a:srgbClr val="0070C0"/>
                    </a:solidFill>
                  </a:rPr>
                  <a:t>      </a:t>
                </a:r>
                <a:r>
                  <a:rPr sz="2400">
                    <a:solidFill>
                      <a:srgbClr val="0070C0"/>
                    </a:solidFill>
                  </a:rPr>
                  <a:t>若把式(1.5)中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sz="2400">
                    <a:solidFill>
                      <a:srgbClr val="0070C0"/>
                    </a:solidFill>
                  </a:rPr>
                  <a:t>的分量换成接收矢量r的相应分量，则可得</a:t>
                </a:r>
                <a:endParaRPr lang="en-US" altLang="zh-CN" sz="2400" i="1" dirty="0">
                  <a:solidFill>
                    <a:srgbClr val="0070C0"/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  <a:p>
                <a:pPr algn="just" fontAlgn="auto">
                  <a:lnSpc>
                    <a:spcPct val="15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en-US" sz="2400">
                    <a:solidFill>
                      <a:srgbClr val="0070C0"/>
                    </a:solidFill>
                    <a:sym typeface="+mn-ea"/>
                  </a:rPr>
                  <a:t>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  <a:uFillTx/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  <a:sym typeface="+mn-ea"/>
                  </a:rPr>
                  <a:t>=</a:t>
                </a:r>
                <a:r>
                  <a:rPr lang="en-US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zh-CN" alt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  <a:uFillTx/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  <a:sym typeface="+mn-ea"/>
                  </a:rPr>
                  <a:t>=</a:t>
                </a:r>
                <a:r>
                  <a:rPr lang="en-US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4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5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6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7</a:t>
                </a:r>
                <a:r>
                  <a:rPr lang="zh-CN" alt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，</a:t>
                </a:r>
              </a:p>
              <a:p>
                <a:pPr algn="just" fontAlgn="auto">
                  <a:lnSpc>
                    <a:spcPct val="15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en-US" altLang="zh-CN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(3)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  <a:uFillTx/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  <a:sym typeface="+mn-ea"/>
                  </a:rPr>
                  <a:t>=</a:t>
                </a:r>
                <a:r>
                  <a:rPr lang="en-US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8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9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10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11</a:t>
                </a:r>
                <a:r>
                  <a:rPr lang="zh-CN" alt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(4)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  <a:uFillTx/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  <a:sym typeface="+mn-ea"/>
                  </a:rPr>
                  <a:t>=</a:t>
                </a:r>
                <a:r>
                  <a:rPr lang="en-US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12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13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14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15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sz="2400">
                    <a:solidFill>
                      <a:srgbClr val="0070C0"/>
                    </a:solidFill>
                    <a:sym typeface="+mn-ea"/>
                  </a:rPr>
                  <a:t>(1.6)</a:t>
                </a:r>
              </a:p>
              <a:p>
                <a:pPr algn="just" fontAlgn="auto">
                  <a:lnSpc>
                    <a:spcPct val="12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sz="2400">
                    <a:solidFill>
                      <a:srgbClr val="0070C0"/>
                    </a:solidFill>
                    <a:sym typeface="+mn-ea"/>
                  </a:rPr>
                  <a:t>其中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=(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70C0"/>
                        </a:solidFill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⋯</m:t>
                    </m:r>
                  </m:oMath>
                </a14:m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15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sz="2400">
                    <a:solidFill>
                      <a:srgbClr val="0070C0"/>
                    </a:solidFill>
                    <a:sym typeface="+mn-ea"/>
                  </a:rPr>
                  <a:t>。</a:t>
                </a:r>
                <a:r>
                  <a:rPr sz="2400">
                    <a:solidFill>
                      <a:srgbClr val="0070C0"/>
                    </a:solidFill>
                    <a:sym typeface="+mn-ea"/>
                  </a:rPr>
                  <a:t>称式(1.6)为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10</a:t>
                </a:r>
                <a:r>
                  <a:rPr sz="2400">
                    <a:solidFill>
                      <a:srgbClr val="0070C0"/>
                    </a:solidFill>
                    <a:sym typeface="+mn-ea"/>
                  </a:rPr>
                  <a:t>的监督和式组</a:t>
                </a:r>
                <a:r>
                  <a:rPr lang="zh-CN" sz="2400">
                    <a:solidFill>
                      <a:srgbClr val="0070C0"/>
                    </a:solidFill>
                    <a:sym typeface="+mn-ea"/>
                  </a:rPr>
                  <a:t>。</a:t>
                </a:r>
              </a:p>
              <a:p>
                <a:pPr algn="just" fontAlgn="auto">
                  <a:lnSpc>
                    <a:spcPct val="12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en-US" altLang="zh-CN" sz="2400">
                    <a:solidFill>
                      <a:srgbClr val="0070C0"/>
                    </a:solidFill>
                    <a:sym typeface="+mn-ea"/>
                  </a:rPr>
                  <a:t>       </a:t>
                </a:r>
                <a:r>
                  <a:rPr lang="zh-CN" sz="2400">
                    <a:solidFill>
                      <a:srgbClr val="0070C0"/>
                    </a:solidFill>
                    <a:sym typeface="+mn-ea"/>
                  </a:rPr>
                  <a:t>如果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zh-CN" sz="2400">
                    <a:solidFill>
                      <a:srgbClr val="0070C0"/>
                    </a:solidFill>
                    <a:sym typeface="+mn-ea"/>
                  </a:rPr>
                  <a:t>无错，则一定有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10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(3)</m:t>
                        </m:r>
                      </m:sup>
                    </m:sSubSup>
                  </m:oMath>
                </a14:m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(4)</m:t>
                        </m:r>
                      </m:sup>
                    </m:sSubSup>
                    <m:r>
                      <a:rPr lang="en-US" altLang="zh-C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i="1" dirty="0">
                  <a:solidFill>
                    <a:srgbClr val="0070C0"/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  <a:p>
                <a:pPr algn="just" fontAlgn="auto">
                  <a:lnSpc>
                    <a:spcPct val="12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en-US" altLang="zh-CN" sz="2400">
                    <a:solidFill>
                      <a:srgbClr val="0070C0"/>
                    </a:solidFill>
                    <a:sym typeface="+mn-ea"/>
                  </a:rPr>
                  <a:t>       </a:t>
                </a:r>
                <a:r>
                  <a:rPr lang="zh-CN" sz="2400">
                    <a:solidFill>
                      <a:srgbClr val="0070C0"/>
                    </a:solidFill>
                    <a:sym typeface="+mn-ea"/>
                  </a:rPr>
                  <a:t>如果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zh-CN" sz="2400">
                    <a:solidFill>
                      <a:srgbClr val="0070C0"/>
                    </a:solidFill>
                    <a:sym typeface="+mn-ea"/>
                  </a:rPr>
                  <a:t>的差错不多于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gradFill>
                              <a:gsLst>
                                <a:gs pos="0">
                                  <a:srgbClr val="007BD3"/>
                                </a:gs>
                                <a:gs pos="100000">
                                  <a:srgbClr val="034373"/>
                                </a:gs>
                              </a:gsLst>
                              <a:lin scaled="0"/>
                            </a:gradFill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gradFill>
                              <a:gsLst>
                                <a:gs pos="0">
                                  <a:srgbClr val="007BD3"/>
                                </a:gs>
                                <a:gs pos="100000">
                                  <a:srgbClr val="034373"/>
                                </a:gs>
                              </a:gsLst>
                              <a:lin scaled="0"/>
                            </a:gra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gradFill>
                              <a:gsLst>
                                <a:gs pos="0">
                                  <a:srgbClr val="007BD3"/>
                                </a:gs>
                                <a:gs pos="100000">
                                  <a:srgbClr val="034373"/>
                                </a:gs>
                              </a:gsLst>
                              <a:lin scaled="0"/>
                            </a:gra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 dirty="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scaled="0"/>
                        </a:gra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4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4-2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-1=1</a:t>
                </a:r>
                <a:r>
                  <a:rPr lang="zh-CN" sz="2400">
                    <a:solidFill>
                      <a:srgbClr val="0070C0"/>
                    </a:solidFill>
                    <a:sym typeface="+mn-ea"/>
                  </a:rPr>
                  <a:t>，则式(1.6)中的4个式子至少有3个式子的值为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10</a:t>
                </a:r>
                <a:r>
                  <a:rPr lang="zh-CN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。因此，根据择多逻辑判决，可以得到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10</a:t>
                </a:r>
                <a:r>
                  <a:rPr lang="zh-CN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的正确值，于是信息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10</a:t>
                </a:r>
                <a:r>
                  <a:rPr lang="zh-CN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得以恢复。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95" y="1428750"/>
                <a:ext cx="10065385" cy="45307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译码算法</a:t>
            </a:r>
          </a:p>
        </p:txBody>
      </p:sp>
      <p:sp>
        <p:nvSpPr>
          <p:cNvPr id="6" name="矩形 5"/>
          <p:cNvSpPr/>
          <p:nvPr/>
        </p:nvSpPr>
        <p:spPr>
          <a:xfrm>
            <a:off x="913130" y="1385570"/>
            <a:ext cx="10521950" cy="450913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41095" y="1428750"/>
                <a:ext cx="10065385" cy="24428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just" fontAlgn="auto">
                  <a:lnSpc>
                    <a:spcPct val="10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en-US" sz="2400">
                    <a:solidFill>
                      <a:srgbClr val="0070C0"/>
                    </a:solidFill>
                  </a:rPr>
                  <a:t>      </a:t>
                </a:r>
                <a:r>
                  <a:rPr sz="2400">
                    <a:solidFill>
                      <a:srgbClr val="0070C0"/>
                    </a:solidFill>
                  </a:rPr>
                  <a:t>同样，对于信息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9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8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70C0"/>
                        </a:solidFill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⋯</m:t>
                    </m:r>
                  </m:oMath>
                </a14:m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5</a:t>
                </a:r>
                <a:r>
                  <a:rPr sz="2400">
                    <a:solidFill>
                      <a:srgbClr val="0070C0"/>
                    </a:solidFill>
                  </a:rPr>
                  <a:t>也都可以得到由4个式子组成的监督和式组，在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sz="2400">
                    <a:solidFill>
                      <a:srgbClr val="0070C0"/>
                    </a:solidFill>
                  </a:rPr>
                  <a:t>的差错不多于1的条件下，根据择多逻辑判决可以得到它们的值，从而恢复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5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6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70C0"/>
                        </a:solidFill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⋯</m:t>
                    </m:r>
                  </m:oMath>
                </a14:m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10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sz="2400">
                    <a:solidFill>
                      <a:srgbClr val="0070C0"/>
                    </a:solidFill>
                  </a:rPr>
                  <a:t>。</a:t>
                </a:r>
              </a:p>
              <a:p>
                <a:pPr algn="just" fontAlgn="auto">
                  <a:lnSpc>
                    <a:spcPct val="10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zh-CN" sz="240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>
                    <a:solidFill>
                      <a:srgbClr val="0070C0"/>
                    </a:solidFill>
                  </a:rPr>
                  <a:t>     </a:t>
                </a:r>
                <a:r>
                  <a:rPr lang="zh-CN" sz="2400">
                    <a:solidFill>
                      <a:srgbClr val="0070C0"/>
                    </a:solidFill>
                  </a:rPr>
                  <a:t>当恢复了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sz="2400">
                    <a:solidFill>
                      <a:srgbClr val="0070C0"/>
                    </a:solidFill>
                  </a:rPr>
                  <a:t>之后，计算</a:t>
                </a:r>
                <a:r>
                  <a:rPr lang="zh-CN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aseline="30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sz="2400" baseline="30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aseline="30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70C0"/>
                        </a:solidFill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0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(1)</m:t>
                        </m:r>
                      </m:sup>
                    </m:sSubSup>
                    <m:r>
                      <a:rPr lang="en-US" altLang="zh-CN" sz="2400" i="1" dirty="0">
                        <a:solidFill>
                          <a:srgbClr val="0070C0"/>
                        </a:solidFill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(1)</m:t>
                        </m:r>
                      </m:sup>
                    </m:sSubSup>
                    <m:r>
                      <a:rPr lang="en-US" altLang="zh-CN" sz="2400" i="1" dirty="0">
                        <a:solidFill>
                          <a:srgbClr val="0070C0"/>
                        </a:solidFill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,⋯,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15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(1)</m:t>
                        </m:r>
                      </m:sup>
                    </m:sSubSup>
                    <m:r>
                      <a:rPr lang="en-US" altLang="zh-CN" sz="2400" i="1" dirty="0">
                        <a:solidFill>
                          <a:srgbClr val="0070C0"/>
                        </a:solidFill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  <m:r>
                      <a:rPr lang="en-US" altLang="zh-CN" sz="2400" i="1" dirty="0">
                        <a:solidFill>
                          <a:srgbClr val="0070C0"/>
                        </a:solidFill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。</m:t>
                    </m:r>
                  </m:oMath>
                </a14:m>
                <a:endParaRPr lang="en-US" altLang="zh-CN" sz="2400" i="1" dirty="0">
                  <a:solidFill>
                    <a:srgbClr val="0070C0"/>
                  </a:solidFill>
                  <a:uFillTx/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  <a:sym typeface="+mn-ea"/>
                </a:endParaRPr>
              </a:p>
              <a:p>
                <a:pPr algn="just" fontAlgn="auto">
                  <a:lnSpc>
                    <a:spcPct val="10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en-US" sz="2400">
                    <a:solidFill>
                      <a:srgbClr val="0070C0"/>
                    </a:solidFill>
                    <a:sym typeface="+mn-ea"/>
                  </a:rPr>
                  <a:t>      </a:t>
                </a:r>
                <a:r>
                  <a:rPr sz="2400">
                    <a:solidFill>
                      <a:srgbClr val="0070C0"/>
                    </a:solidFill>
                    <a:sym typeface="+mn-ea"/>
                  </a:rPr>
                  <a:t>这样</a:t>
                </a:r>
                <a:r>
                  <a:rPr lang="zh-CN" sz="2400">
                    <a:solidFill>
                      <a:srgbClr val="0070C0"/>
                    </a:solidFill>
                    <a:sym typeface="+mn-ea"/>
                  </a:rPr>
                  <a:t>就</a:t>
                </a:r>
                <a:r>
                  <a:rPr sz="2400">
                    <a:solidFill>
                      <a:srgbClr val="0070C0"/>
                    </a:solidFill>
                    <a:sym typeface="+mn-ea"/>
                  </a:rPr>
                  <a:t>把接受矢量为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sz="2400">
                    <a:solidFill>
                      <a:srgbClr val="0070C0"/>
                    </a:solidFill>
                    <a:sym typeface="+mn-ea"/>
                  </a:rPr>
                  <a:t>的2阶RM码的译码问题化成接受矢量为</a:t>
                </a:r>
                <a:r>
                  <a:rPr lang="zh-CN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altLang="zh-CN" sz="2400" baseline="30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zh-CN" sz="2400" baseline="30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400" baseline="30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sz="2400">
                    <a:solidFill>
                      <a:srgbClr val="0070C0"/>
                    </a:solidFill>
                    <a:sym typeface="+mn-ea"/>
                  </a:rPr>
                  <a:t>的1阶RM码的译码问题</a:t>
                </a:r>
                <a:r>
                  <a:rPr lang="zh-CN" sz="2400">
                    <a:solidFill>
                      <a:srgbClr val="0070C0"/>
                    </a:solidFill>
                    <a:sym typeface="+mn-ea"/>
                  </a:rPr>
                  <a:t>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95" y="1428750"/>
                <a:ext cx="10065385" cy="24428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译码算法</a:t>
            </a:r>
          </a:p>
        </p:txBody>
      </p:sp>
      <p:sp>
        <p:nvSpPr>
          <p:cNvPr id="6" name="矩形 5"/>
          <p:cNvSpPr/>
          <p:nvPr/>
        </p:nvSpPr>
        <p:spPr>
          <a:xfrm>
            <a:off x="913130" y="1385570"/>
            <a:ext cx="10521950" cy="450913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41095" y="1428750"/>
                <a:ext cx="10065385" cy="42221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just" fontAlgn="auto">
                  <a:lnSpc>
                    <a:spcPct val="10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en-US" sz="2400">
                    <a:solidFill>
                      <a:srgbClr val="0070C0"/>
                    </a:solidFill>
                  </a:rPr>
                  <a:t>      </a:t>
                </a:r>
                <a:r>
                  <a:rPr sz="2400">
                    <a:solidFill>
                      <a:srgbClr val="0070C0"/>
                    </a:solidFill>
                  </a:rPr>
                  <a:t>关于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=(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4</a:t>
                </a:r>
                <a:r>
                  <a:rPr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sz="2400">
                    <a:solidFill>
                      <a:srgbClr val="0070C0"/>
                    </a:solidFill>
                  </a:rPr>
                  <a:t>的各位信息也可以建立监督和式组，只是每位信息得到监督和式共有8个而不是4个</a:t>
                </a:r>
                <a:r>
                  <a:rPr lang="zh-CN" sz="2400">
                    <a:solidFill>
                      <a:srgbClr val="0070C0"/>
                    </a:solidFill>
                  </a:rPr>
                  <a:t>。</a:t>
                </a:r>
                <a:r>
                  <a:rPr sz="2400">
                    <a:solidFill>
                      <a:srgbClr val="0070C0"/>
                    </a:solidFill>
                  </a:rPr>
                  <a:t>例如</a:t>
                </a:r>
                <a:r>
                  <a:rPr lang="zh-CN" sz="2400">
                    <a:solidFill>
                      <a:srgbClr val="0070C0"/>
                    </a:solidFill>
                  </a:rPr>
                  <a:t>，</a:t>
                </a:r>
                <a:r>
                  <a:rPr sz="2400">
                    <a:solidFill>
                      <a:srgbClr val="0070C0"/>
                    </a:solidFill>
                  </a:rPr>
                  <a:t>关于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4</a:t>
                </a:r>
                <a:r>
                  <a:rPr sz="2400">
                    <a:solidFill>
                      <a:srgbClr val="0070C0"/>
                    </a:solidFill>
                  </a:rPr>
                  <a:t>的监督和式组为</a:t>
                </a:r>
              </a:p>
              <a:p>
                <a:pPr algn="ctr">
                  <a:lnSpc>
                    <a:spcPct val="120000"/>
                  </a:lnSpc>
                  <a:buFont typeface="Arial" panose="020B0604020202020204" pitchFamily="34" charset="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  <m:t>𝑚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4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(1)</m:t>
                        </m:r>
                      </m:sup>
                    </m:sSubSup>
                    <m:r>
                      <a:rPr lang="en-US" altLang="zh-CN" sz="2400" i="1" dirty="0">
                        <a:solidFill>
                          <a:srgbClr val="0070C0"/>
                        </a:solidFill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0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(1)</m:t>
                        </m:r>
                      </m:sup>
                    </m:sSubSup>
                    <m:r>
                      <a:rPr lang="en-US" altLang="zh-CN" sz="2400" i="1" dirty="0">
                        <a:solidFill>
                          <a:srgbClr val="0070C0"/>
                        </a:solidFill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+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  <a:uFillTx/>
                    <a:latin typeface="秋天的玫瑰" panose="02000509000000000000" charset="-122"/>
                    <a:ea typeface="秋天的玫瑰" panose="02000509000000000000" charset="-122"/>
                    <a:cs typeface="秋天的玫瑰" panose="02000509000000000000" charset="-122"/>
                    <a:sym typeface="+mn-ea"/>
                  </a:rPr>
                  <a:t>,</a:t>
                </a:r>
              </a:p>
              <a:p>
                <a:pPr algn="ctr">
                  <a:lnSpc>
                    <a:spcPct val="120000"/>
                  </a:lnSpc>
                  <a:buFont typeface="Arial" panose="020B0604020202020204" pitchFamily="34" charset="0"/>
                </a:pPr>
                <a:r>
                  <a:rPr lang="en-US" altLang="zh-CN" sz="2400" dirty="0">
                    <a:solidFill>
                      <a:srgbClr val="0070C0"/>
                    </a:solidFill>
                    <a:uFillTx/>
                    <a:latin typeface="Cambria Math" panose="02040503050406030204" pitchFamily="18" charset="0"/>
                    <a:ea typeface="秋天的玫瑰" panose="02000509000000000000" charset="-122"/>
                    <a:cs typeface="Cambria Math" panose="02040503050406030204" pitchFamily="18" charset="0"/>
                    <a:sym typeface="+mn-ea"/>
                  </a:rPr>
                  <a:t>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  <m:t>𝑚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4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(2)</m:t>
                        </m:r>
                      </m:sup>
                    </m:sSubSup>
                    <m:r>
                      <a:rPr lang="en-US" altLang="zh-CN" sz="2400" i="1" dirty="0">
                        <a:solidFill>
                          <a:srgbClr val="0070C0"/>
                        </a:solidFill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2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(1)</m:t>
                        </m:r>
                      </m:sup>
                    </m:sSubSup>
                    <m:r>
                      <a:rPr lang="en-US" altLang="zh-CN" sz="2400" i="1" dirty="0">
                        <a:solidFill>
                          <a:srgbClr val="0070C0"/>
                        </a:solidFill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+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3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  <a:uFillTx/>
                    <a:latin typeface="秋天的玫瑰" panose="02000509000000000000" charset="-122"/>
                    <a:ea typeface="秋天的玫瑰" panose="02000509000000000000" charset="-122"/>
                    <a:cs typeface="秋天的玫瑰" panose="02000509000000000000" charset="-122"/>
                    <a:sym typeface="+mn-ea"/>
                  </a:rPr>
                  <a:t>,     </a:t>
                </a:r>
                <a:r>
                  <a:rPr sz="2400">
                    <a:solidFill>
                      <a:srgbClr val="0070C0"/>
                    </a:solidFill>
                    <a:sym typeface="+mn-ea"/>
                  </a:rPr>
                  <a:t>（1.7）</a:t>
                </a:r>
                <a:endParaRPr lang="en-US" altLang="zh-CN" sz="2400" dirty="0">
                  <a:solidFill>
                    <a:srgbClr val="0070C0"/>
                  </a:solidFill>
                  <a:uFillTx/>
                  <a:latin typeface="秋天的玫瑰" panose="02000509000000000000" charset="-122"/>
                  <a:ea typeface="秋天的玫瑰" panose="02000509000000000000" charset="-122"/>
                  <a:cs typeface="秋天的玫瑰" panose="02000509000000000000" charset="-122"/>
                  <a:sym typeface="+mn-ea"/>
                </a:endParaRPr>
              </a:p>
              <a:p>
                <a:pPr algn="ctr">
                  <a:lnSpc>
                    <a:spcPct val="120000"/>
                  </a:lnSpc>
                  <a:buFont typeface="Arial" panose="020B0604020202020204" pitchFamily="34" charset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rgbClr val="0070C0"/>
                          </a:solidFill>
                          <a:uFillTx/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  <a:sym typeface="+mn-ea"/>
                        </a:rPr>
                        <m:t>⋯ ⋯</m:t>
                      </m:r>
                    </m:oMath>
                  </m:oMathPara>
                </a14:m>
                <a:endParaRPr lang="en-US" altLang="zh-CN" sz="2400" dirty="0">
                  <a:solidFill>
                    <a:srgbClr val="0070C0"/>
                  </a:solidFill>
                  <a:uFillTx/>
                  <a:latin typeface="秋天的玫瑰" panose="02000509000000000000" charset="-122"/>
                  <a:ea typeface="秋天的玫瑰" panose="02000509000000000000" charset="-122"/>
                  <a:cs typeface="秋天的玫瑰" panose="02000509000000000000" charset="-122"/>
                  <a:sym typeface="+mn-ea"/>
                </a:endParaRPr>
              </a:p>
              <a:p>
                <a:pPr algn="ctr">
                  <a:lnSpc>
                    <a:spcPct val="120000"/>
                  </a:lnSpc>
                  <a:buFont typeface="Arial" panose="020B0604020202020204" pitchFamily="34" charset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dirty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秋天的玫瑰" panose="02000509000000000000" charset="-122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秋天的玫瑰" panose="02000509000000000000" charset="-122"/>
                              <a:cs typeface="Cambria Math" panose="02040503050406030204" pitchFamily="18" charset="0"/>
                              <a:sym typeface="+mn-ea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  <a:sym typeface="+mn-ea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2400" i="1" dirty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  <a:sym typeface="+mn-ea"/>
                            </a:rPr>
                            <m:t>(8)</m:t>
                          </m:r>
                        </m:sup>
                      </m:sSubSup>
                      <m:r>
                        <a:rPr lang="en-US" altLang="zh-CN" sz="2400" i="1" dirty="0">
                          <a:solidFill>
                            <a:srgbClr val="0070C0"/>
                          </a:solidFill>
                          <a:uFillTx/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  <a:sym typeface="+mn-ea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 dirty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秋天的玫瑰" panose="02000509000000000000" charset="-122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秋天的玫瑰" panose="02000509000000000000" charset="-122"/>
                              <a:cs typeface="Cambria Math" panose="02040503050406030204" pitchFamily="18" charset="0"/>
                              <a:sym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  <a:sym typeface="+mn-ea"/>
                            </a:rPr>
                            <m:t>14</m:t>
                          </m:r>
                        </m:sub>
                        <m:sup>
                          <m:r>
                            <a:rPr lang="en-US" altLang="zh-CN" sz="2400" i="1" dirty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  <a:sym typeface="+mn-ea"/>
                            </a:rPr>
                            <m:t>(1)</m:t>
                          </m:r>
                        </m:sup>
                      </m:sSubSup>
                      <m:r>
                        <a:rPr lang="en-US" altLang="zh-CN" sz="2400" i="1" dirty="0">
                          <a:solidFill>
                            <a:srgbClr val="0070C0"/>
                          </a:solidFill>
                          <a:uFillTx/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  <a:sym typeface="+mn-ea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 dirty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秋天的玫瑰" panose="02000509000000000000" charset="-122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秋天的玫瑰" panose="02000509000000000000" charset="-122"/>
                              <a:cs typeface="Cambria Math" panose="02040503050406030204" pitchFamily="18" charset="0"/>
                              <a:sym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  <a:sym typeface="+mn-ea"/>
                            </a:rPr>
                            <m:t>15</m:t>
                          </m:r>
                        </m:sub>
                        <m:sup>
                          <m:r>
                            <a:rPr lang="en-US" altLang="zh-CN" sz="2400" i="1" dirty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  <a:sym typeface="+mn-ea"/>
                            </a:rPr>
                            <m:t>(1)</m:t>
                          </m:r>
                        </m:sup>
                      </m:sSubSup>
                      <m:r>
                        <a:rPr lang="en-US" altLang="zh-CN" sz="2400" i="1" dirty="0">
                          <a:solidFill>
                            <a:srgbClr val="0070C0"/>
                          </a:solidFill>
                          <a:uFillTx/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uFillTx/>
                  <a:latin typeface="秋天的玫瑰" panose="02000509000000000000" charset="-122"/>
                  <a:ea typeface="秋天的玫瑰" panose="02000509000000000000" charset="-122"/>
                  <a:cs typeface="秋天的玫瑰" panose="02000509000000000000" charset="-122"/>
                  <a:sym typeface="+mn-ea"/>
                </a:endParaRPr>
              </a:p>
              <a:p>
                <a:pPr algn="just" fontAlgn="auto">
                  <a:lnSpc>
                    <a:spcPct val="10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en-US" sz="2400">
                    <a:solidFill>
                      <a:srgbClr val="0070C0"/>
                    </a:solidFill>
                  </a:rPr>
                  <a:t>       </a:t>
                </a:r>
                <a:r>
                  <a:rPr sz="2400">
                    <a:solidFill>
                      <a:srgbClr val="0070C0"/>
                    </a:solidFill>
                  </a:rPr>
                  <a:t>对它们的监督和式组分别作择多逻辑判决可得到其正确值，从而恢复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。</a:t>
                </a:r>
                <a:r>
                  <a:rPr sz="2400">
                    <a:solidFill>
                      <a:srgbClr val="0070C0"/>
                    </a:solidFill>
                  </a:rPr>
                  <a:t>同样，计算</a:t>
                </a:r>
                <a:r>
                  <a:rPr lang="zh-CN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altLang="zh-CN" sz="2400" baseline="30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(2)</a:t>
                </a:r>
                <a:r>
                  <a:rPr lang="zh-CN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zh-CN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altLang="zh-CN" sz="2400" baseline="30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(1)</a:t>
                </a:r>
                <a:r>
                  <a:rPr lang="zh-CN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−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70C0"/>
                        </a:solidFill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0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(2)</m:t>
                        </m:r>
                      </m:sup>
                    </m:sSubSup>
                    <m:r>
                      <a:rPr lang="en-US" altLang="zh-CN" sz="2400" i="1" dirty="0">
                        <a:solidFill>
                          <a:srgbClr val="0070C0"/>
                        </a:solidFill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(2)</m:t>
                        </m:r>
                      </m:sup>
                    </m:sSubSup>
                    <m:r>
                      <a:rPr lang="en-US" altLang="zh-CN" sz="2400" i="1" dirty="0">
                        <a:solidFill>
                          <a:srgbClr val="0070C0"/>
                        </a:solidFill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,⋯,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秋天的玫瑰" panose="02000509000000000000" charset="-122"/>
                            <a:cs typeface="Cambria Math" panose="02040503050406030204" pitchFamily="18" charset="0"/>
                            <a:sym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15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uFillTx/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(2)</m:t>
                        </m:r>
                      </m:sup>
                    </m:sSubSup>
                    <m:r>
                      <a:rPr lang="en-US" altLang="zh-CN" sz="2400" i="1" dirty="0">
                        <a:solidFill>
                          <a:srgbClr val="0070C0"/>
                        </a:solidFill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  <m:r>
                      <a:rPr lang="zh-CN" alt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。</m:t>
                    </m:r>
                  </m:oMath>
                </a14:m>
                <a:r>
                  <a:rPr lang="zh-CN" alt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根据择多逻辑判决可得</a:t>
                </a:r>
                <a:r>
                  <a:rPr sz="24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sz="2400" baseline="-25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zh-CN" altLang="en-US" sz="24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，至此完成译码。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95" y="1428750"/>
                <a:ext cx="10065385" cy="4222115"/>
              </a:xfrm>
              <a:prstGeom prst="rect">
                <a:avLst/>
              </a:prstGeom>
              <a:blipFill rotWithShape="1">
                <a:blip r:embed="rId3"/>
                <a:stretch>
                  <a:fillRect r="-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RM码的优点和缺点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899140" cy="4609465"/>
          </a:xfrm>
        </p:spPr>
        <p:txBody>
          <a:bodyPr>
            <a:noAutofit/>
          </a:bodyPr>
          <a:lstStyle/>
          <a:p>
            <a:r>
              <a:rPr sz="2400" b="1">
                <a:solidFill>
                  <a:srgbClr val="FF0000"/>
                </a:solidFill>
              </a:rPr>
              <a:t>缺点：</a:t>
            </a:r>
            <a:r>
              <a:rPr sz="2400"/>
              <a:t>与BCH码相比，除了一阶RM码和中等码长的RM码外，RM码的最小距离比同样码长的BCH码的最小距离</a:t>
            </a:r>
            <a:r>
              <a:rPr lang="zh-CN" sz="2400"/>
              <a:t>小</a:t>
            </a:r>
            <a:r>
              <a:rPr sz="2400"/>
              <a:t>。RM码的纠错性能不如Turbo码和LDPC码</a:t>
            </a:r>
          </a:p>
          <a:p>
            <a:r>
              <a:rPr sz="2400" b="1">
                <a:solidFill>
                  <a:srgbClr val="FF0000"/>
                </a:solidFill>
              </a:rPr>
              <a:t>优点：</a:t>
            </a:r>
            <a:r>
              <a:rPr sz="2400"/>
              <a:t>RM码能用大逻辑译码算法，比BCH码用的迭代算法简单。译码延时短，无错误平层现象，其误码率会随着</a:t>
            </a:r>
            <a:r>
              <a:rPr lang="zh-CN" sz="2400"/>
              <a:t>信噪</a:t>
            </a:r>
            <a:r>
              <a:rPr sz="2400"/>
              <a:t>比增加无限接近于零。因此，RM码可以适应多种不同的信道，满足有实时性要求的应用环境，既可以单独使用，也可以作为内码与RS码等级联使用，从而大大提升纠错性能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818130" y="7590790"/>
            <a:ext cx="1891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法拉第</a:t>
            </a:r>
            <a:r>
              <a:rPr lang="en-US" altLang="zh-CN" sz="1600"/>
              <a:t>(1791-1861)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945130" y="7717790"/>
            <a:ext cx="1891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法拉第</a:t>
            </a:r>
            <a:r>
              <a:rPr lang="en-US" altLang="zh-CN" sz="1600"/>
              <a:t>(1791-1861)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072130" y="7844790"/>
            <a:ext cx="1891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法拉第</a:t>
            </a:r>
            <a:r>
              <a:rPr lang="en-US" altLang="zh-CN" sz="1600"/>
              <a:t>(1791-1861)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199130" y="7971790"/>
            <a:ext cx="1891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法拉第</a:t>
            </a:r>
            <a:r>
              <a:rPr lang="en-US" altLang="zh-CN" sz="1600"/>
              <a:t>(1791-1861)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326130" y="8098790"/>
            <a:ext cx="1891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法拉第</a:t>
            </a:r>
            <a:r>
              <a:rPr lang="en-US" altLang="zh-CN" sz="1600"/>
              <a:t>(1791-1861)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453130" y="8225790"/>
            <a:ext cx="1891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法拉第</a:t>
            </a:r>
            <a:r>
              <a:rPr lang="en-US" altLang="zh-CN" sz="1600"/>
              <a:t>(1791-1861)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580130" y="8352790"/>
            <a:ext cx="1891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法拉第</a:t>
            </a:r>
            <a:r>
              <a:rPr lang="en-US" altLang="zh-CN" sz="1600"/>
              <a:t>(1791-1861)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RM码的应用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899140" cy="4977765"/>
          </a:xfrm>
        </p:spPr>
        <p:txBody>
          <a:bodyPr>
            <a:noAutofit/>
          </a:bodyPr>
          <a:lstStyle/>
          <a:p>
            <a:r>
              <a:rPr sz="2400">
                <a:sym typeface="+mn-ea"/>
              </a:rPr>
              <a:t>RM码作为一种不等保护码，经常用于保护某些重点位置上的信息，如在DVB-S2和Tetra中的应用</a:t>
            </a:r>
            <a:endParaRPr sz="2400"/>
          </a:p>
          <a:p>
            <a:r>
              <a:rPr sz="2400"/>
              <a:t>1969</a:t>
            </a:r>
            <a:r>
              <a:rPr lang="en-US" sz="2400"/>
              <a:t>-</a:t>
            </a:r>
            <a:r>
              <a:rPr sz="2400"/>
              <a:t>1977，RM码</a:t>
            </a:r>
            <a:r>
              <a:rPr sz="2400">
                <a:sym typeface="+mn-ea"/>
              </a:rPr>
              <a:t>广泛应用</a:t>
            </a:r>
            <a:r>
              <a:rPr sz="2400"/>
              <a:t>在火星探测方面</a:t>
            </a:r>
            <a:r>
              <a:rPr lang="zh-CN" sz="2400"/>
              <a:t>，如</a:t>
            </a:r>
            <a:r>
              <a:rPr sz="2400">
                <a:sym typeface="+mn-ea"/>
              </a:rPr>
              <a:t>1972年就被用于传输“水手号”发送的火星照片</a:t>
            </a:r>
          </a:p>
          <a:p>
            <a:r>
              <a:rPr sz="2400">
                <a:sym typeface="+mn-ea"/>
              </a:rPr>
              <a:t>在移动通信领域，3GPP物理层技术很多都采用了RM码，如TD-SCDMA和LTE等</a:t>
            </a:r>
            <a:endParaRPr sz="2400"/>
          </a:p>
          <a:p>
            <a:r>
              <a:rPr sz="2400"/>
              <a:t>RM码</a:t>
            </a:r>
            <a:r>
              <a:rPr lang="zh-CN" sz="2400"/>
              <a:t>的</a:t>
            </a:r>
            <a:r>
              <a:rPr sz="2400"/>
              <a:t>快速译码算法非常适合光纤通信系统</a:t>
            </a:r>
          </a:p>
          <a:p>
            <a:r>
              <a:rPr sz="2400"/>
              <a:t>作为5G时代编码方案的极化码与RM码有天然的相似性，极化码可以看作是RM码的另一种形式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线性码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09300" cy="4648200"/>
              </a:xfrm>
            </p:spPr>
            <p:txBody>
              <a:bodyPr>
                <a:normAutofit/>
              </a:bodyPr>
              <a:lstStyle/>
              <a:p>
                <a:r>
                  <a:rPr lang="zh-CN" sz="2400" b="1">
                    <a:solidFill>
                      <a:schemeClr val="accent6">
                        <a:lumMod val="75000"/>
                      </a:schemeClr>
                    </a:solidFill>
                  </a:rPr>
                  <a:t>定义</a:t>
                </a:r>
                <a:r>
                  <a:rPr sz="2400"/>
                  <a:t>：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一个码长为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元码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叫做线性码，是指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是向量空间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+mn-ea"/>
                          </a:rPr>
                          <m:t>𝑝</m:t>
                        </m:r>
                      </m:sub>
                      <m:sup>
                        <m:r>
                          <a:rPr lang="en-US" altLang="zh-CN" sz="2400" b="0" i="1" dirty="0" smtClean="0"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+mn-ea"/>
                          </a:rPr>
                          <m:t>𝑛</m:t>
                        </m:r>
                      </m:sup>
                    </m:sSubSup>
                  </m:oMath>
                </a14:m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的向量子空间，即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满足如下的性质：对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+mn-ea"/>
                          </a:rPr>
                          <m:t>𝑝</m:t>
                        </m:r>
                      </m:sub>
                      <m:sup>
                        <m:r>
                          <a:rPr lang="en-US" altLang="zh-CN" sz="2400" b="0" i="1" dirty="0" smtClean="0"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+mn-ea"/>
                          </a:rPr>
                          <m:t>𝑛</m:t>
                        </m:r>
                      </m:sup>
                    </m:sSubSup>
                  </m:oMath>
                </a14:m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中任意元素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，如果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en-US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属于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αc</a:t>
                </a:r>
                <a:r>
                  <a:rPr lang="en-US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βc</a:t>
                </a:r>
                <a:r>
                  <a:rPr lang="en-US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也属于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r>
                  <a:rPr lang="zh-CN" sz="2400" b="1">
                    <a:solidFill>
                      <a:schemeClr val="accent6">
                        <a:lumMod val="75000"/>
                      </a:schemeClr>
                    </a:solidFill>
                  </a:rPr>
                  <a:t>定理：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设C是参数为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元线性码。</a:t>
                </a:r>
              </a:p>
              <a:p>
                <a:pPr marL="0" indent="0" algn="l">
                  <a:buNone/>
                </a:pP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1)若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的一个生成矩阵，而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上一个(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)行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列的矩阵。则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的一个校验矩阵当且仅当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rank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，并且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400" i="1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</a:t>
                </a:r>
                <a:r>
                  <a:rPr lang="zh-CN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</a:p>
              <a:p>
                <a:pPr marL="0" indent="0">
                  <a:buNone/>
                </a:pP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若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=(−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sz="2400" i="1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</a:t>
                </a:r>
                <a:r>
                  <a:rPr lang="zh-CN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)，则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的一个生成矩阵当且仅当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的一个校验矩阵。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09300" cy="46482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向量外积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09300" cy="4648200"/>
          </a:xfrm>
        </p:spPr>
        <p:txBody>
          <a:bodyPr>
            <a:normAutofit/>
          </a:bodyPr>
          <a:lstStyle/>
          <a:p>
            <a:r>
              <a:rPr lang="zh-CN" sz="2400" b="1">
                <a:solidFill>
                  <a:schemeClr val="accent6">
                    <a:lumMod val="75000"/>
                  </a:schemeClr>
                </a:solidFill>
              </a:rPr>
              <a:t>定义</a:t>
            </a:r>
            <a:r>
              <a:rPr sz="2400"/>
              <a:t>：设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−2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,·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··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−2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···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/>
              <a:t>是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GF(2)</a:t>
            </a:r>
            <a:r>
              <a:rPr sz="2400"/>
              <a:t>上的两个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/>
              <a:t>维向量，则向量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sz="24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−1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sz="24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−1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sz="24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−2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sz="24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−2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···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)称为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的外积，记为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布尔函数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09300" cy="2518410"/>
              </a:xfrm>
            </p:spPr>
            <p:txBody>
              <a:bodyPr>
                <a:normAutofit/>
              </a:bodyPr>
              <a:lstStyle/>
              <a:p>
                <a:r>
                  <a:rPr lang="zh-CN" sz="2400" b="1">
                    <a:solidFill>
                      <a:schemeClr val="accent6">
                        <a:lumMod val="75000"/>
                      </a:schemeClr>
                    </a:solidFill>
                  </a:rPr>
                  <a:t>定义</a:t>
                </a:r>
                <a:r>
                  <a:rPr sz="2400"/>
                  <a:t>：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为正整数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一个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元布尔函数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sz="2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···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)是由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2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𝑚</m:t>
                        </m:r>
                      </m:sup>
                    </m:sSubSup>
                  </m:oMath>
                </a14:m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sz="2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的映射，即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个变量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,···,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均取值于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，并且函数值也属于</a:t>
                </a:r>
                <a:r>
                  <a:rPr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2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中向量的个数为2</a:t>
                </a:r>
                <a:r>
                  <a:rPr lang="zh-CN" sz="2400" i="1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，而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在每个向量的取值均彼此独立地可取1或0，所以</a:t>
                </a:r>
                <a:r>
                  <a:rPr 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元布尔函数共有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+mn-ea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+mn-ea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09300" cy="2518410"/>
              </a:xfrm>
              <a:blipFill rotWithShape="1">
                <a:blip r:embed="rId3"/>
                <a:stretch>
                  <a:fillRect r="-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3178810" y="3909060"/>
            <a:ext cx="6014085" cy="214122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369945" y="3946525"/>
                <a:ext cx="5697220" cy="19799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zh-CN" sz="2000" b="1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</a:rPr>
                  <a:t>例子</a:t>
                </a:r>
                <a:r>
                  <a:rPr sz="2000" b="1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</a:rPr>
                  <a:t>：</a:t>
                </a:r>
                <a:r>
                  <a:rPr sz="20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一元布尔函数</a:t>
                </a:r>
                <a:r>
                  <a:rPr sz="2000" b="1" i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f</a:t>
                </a:r>
                <a:r>
                  <a:rPr sz="20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(</a:t>
                </a:r>
                <a:r>
                  <a:rPr sz="2000" b="1" i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</a:t>
                </a:r>
                <a:r>
                  <a:rPr sz="20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)共有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+mn-ea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+mn-ea"/>
                              </a:rPr>
                              <m:t>𝟐</m:t>
                            </m:r>
                          </m:sup>
                        </m:sSup>
                      </m:e>
                      <m:sup>
                        <m:r>
                          <a:rPr lang="en-US" altLang="zh-CN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+mn-ea"/>
                          </a:rPr>
                          <m:t>𝟏</m:t>
                        </m:r>
                      </m:sup>
                    </m:sSup>
                  </m:oMath>
                </a14:m>
                <a:r>
                  <a:rPr sz="20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=4个，它们是：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en-US" sz="20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1</a:t>
                </a:r>
                <a:r>
                  <a:rPr lang="zh-CN" altLang="en-US" sz="20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）</a:t>
                </a:r>
                <a:r>
                  <a:rPr sz="2000" b="1" i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f</a:t>
                </a:r>
                <a:r>
                  <a:rPr sz="20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(0)=</a:t>
                </a:r>
                <a:r>
                  <a:rPr sz="2000" b="1" i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f</a:t>
                </a:r>
                <a:r>
                  <a:rPr sz="20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(1)=0，即</a:t>
                </a:r>
                <a:r>
                  <a:rPr sz="2000" b="1" i="1" u="sng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f</a:t>
                </a:r>
                <a:r>
                  <a:rPr sz="2000" b="1" u="sng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(</a:t>
                </a:r>
                <a:r>
                  <a:rPr sz="2000" b="1" i="1" u="sng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</a:t>
                </a:r>
                <a:r>
                  <a:rPr sz="2000" b="1" u="sng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)≡0</a:t>
                </a:r>
                <a:r>
                  <a:rPr sz="20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；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en-US" sz="20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2</a:t>
                </a:r>
                <a:r>
                  <a:rPr lang="zh-CN" altLang="en-US" sz="20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）</a:t>
                </a:r>
                <a:r>
                  <a:rPr sz="2000" b="1" i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f</a:t>
                </a:r>
                <a:r>
                  <a:rPr sz="20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(0)=</a:t>
                </a:r>
                <a:r>
                  <a:rPr sz="2000" b="1" i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f</a:t>
                </a:r>
                <a:r>
                  <a:rPr sz="20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(1)=1,即</a:t>
                </a:r>
                <a:r>
                  <a:rPr sz="2000" b="1" i="1" u="sng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f</a:t>
                </a:r>
                <a:r>
                  <a:rPr sz="2000" b="1" u="sng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(</a:t>
                </a:r>
                <a:r>
                  <a:rPr sz="2000" b="1" i="1" u="sng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</a:t>
                </a:r>
                <a:r>
                  <a:rPr sz="2000" b="1" u="sng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)≡1</a:t>
                </a:r>
                <a:r>
                  <a:rPr sz="20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；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en-US" sz="20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3</a:t>
                </a:r>
                <a:r>
                  <a:rPr lang="zh-CN" altLang="en-US" sz="20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）</a:t>
                </a:r>
                <a:r>
                  <a:rPr sz="2000" b="1" i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f</a:t>
                </a:r>
                <a:r>
                  <a:rPr sz="20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(0)=0,</a:t>
                </a:r>
                <a:r>
                  <a:rPr sz="2000" b="1" i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f</a:t>
                </a:r>
                <a:r>
                  <a:rPr sz="20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(1)=1，即</a:t>
                </a:r>
                <a:r>
                  <a:rPr sz="2000" b="1" i="1" u="sng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f</a:t>
                </a:r>
                <a:r>
                  <a:rPr sz="2000" b="1" u="sng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(</a:t>
                </a:r>
                <a:r>
                  <a:rPr sz="2000" b="1" i="1" u="sng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</a:t>
                </a:r>
                <a:r>
                  <a:rPr sz="2000" b="1" u="sng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)=</a:t>
                </a:r>
                <a:r>
                  <a:rPr sz="2000" b="1" i="1" u="sng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</a:t>
                </a:r>
                <a:r>
                  <a:rPr sz="20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； 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en-US" sz="20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4</a:t>
                </a:r>
                <a:r>
                  <a:rPr lang="zh-CN" altLang="en-US" sz="20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）</a:t>
                </a:r>
                <a:r>
                  <a:rPr sz="20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f(0)=1,f(1)=0，即</a:t>
                </a:r>
                <a:r>
                  <a:rPr sz="2000" b="1" i="1" u="sng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f</a:t>
                </a:r>
                <a:r>
                  <a:rPr sz="2000" b="1" u="sng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(</a:t>
                </a:r>
                <a:r>
                  <a:rPr sz="2000" b="1" i="1" u="sng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</a:t>
                </a:r>
                <a:r>
                  <a:rPr sz="2000" b="1" u="sng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)=</a:t>
                </a:r>
                <a:r>
                  <a:rPr sz="2000" b="1" i="1" u="sng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</a:t>
                </a:r>
                <a:r>
                  <a:rPr sz="2000" b="1" u="sng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+1</a:t>
                </a:r>
                <a:r>
                  <a:rPr sz="20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945" y="3946525"/>
                <a:ext cx="5697220" cy="19799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布尔函数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09300" cy="1662430"/>
          </a:xfrm>
        </p:spPr>
        <p:txBody>
          <a:bodyPr>
            <a:normAutofit/>
          </a:bodyPr>
          <a:lstStyle/>
          <a:p>
            <a:r>
              <a:rPr lang="zh-CN" sz="2400" b="1">
                <a:solidFill>
                  <a:schemeClr val="accent6">
                    <a:lumMod val="75000"/>
                  </a:schemeClr>
                </a:solidFill>
              </a:rPr>
              <a:t>定理</a:t>
            </a:r>
            <a:r>
              <a:rPr sz="2400"/>
              <a:t>：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元布尔函数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···,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sz="24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)均可唯一地表示成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,···,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sz="24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 + 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···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···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···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···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···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sz="24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其中所有系数和常数都属于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布尔函数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11530" y="1470025"/>
                <a:ext cx="10852785" cy="15322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indent="0" algn="l" fontAlgn="auto">
                  <a:lnSpc>
                    <a:spcPct val="13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 typeface="Wingdings" panose="05000000000000000000" charset="0"/>
                  <a:buNone/>
                </a:pPr>
                <a:r>
                  <a:rPr lang="en-US" sz="2400" spc="15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   </a:t>
                </a:r>
                <a:r>
                  <a:rPr sz="2400" spc="15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令</a:t>
                </a:r>
                <a:r>
                  <a:rPr lang="zh-CN"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zh-CN" sz="2400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=(0,0,</a:t>
                </a: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···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,0), </a:t>
                </a:r>
                <a:r>
                  <a:rPr lang="zh-CN"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zh-CN" sz="2400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=(1,0,</a:t>
                </a: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···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,0),</a:t>
                </a:r>
                <a:r>
                  <a:rPr lang="en-US" alt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zh-CN" sz="2400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=(0,1,</a:t>
                </a: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···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,0), </a:t>
                </a:r>
                <a:r>
                  <a:rPr lang="zh-CN"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zh-CN" sz="2400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=(1,1,</a:t>
                </a: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···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,0), </a:t>
                </a: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···</a:t>
                </a:r>
                <a:r>
                  <a:rPr lang="en-US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zh-CN"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zh-CN" sz="2400" i="1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2400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zh-CN" sz="2400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=(1,1,</a:t>
                </a: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···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,1),</a:t>
                </a:r>
                <a:r>
                  <a:rPr lang="en-US" alt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 2</a:t>
                </a:r>
                <a:r>
                  <a:rPr lang="zh-CN" sz="2400" i="1" baseline="30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，</a:t>
                </a:r>
                <a:r>
                  <a:rPr sz="2400" spc="15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然后便可把每个</a:t>
                </a:r>
                <a:r>
                  <a:rPr lang="zh-CN"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m</a:t>
                </a:r>
                <a:r>
                  <a:rPr sz="2400" spc="15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元布尔函数</a:t>
                </a:r>
                <a:r>
                  <a:rPr lang="zh-CN"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f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(</a:t>
                </a:r>
                <a:r>
                  <a:rPr lang="zh-CN"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</a:t>
                </a:r>
                <a:r>
                  <a:rPr lang="zh-CN" sz="2400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1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,</a:t>
                </a: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···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, </a:t>
                </a:r>
                <a:r>
                  <a:rPr lang="zh-CN"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</a:t>
                </a:r>
                <a:r>
                  <a:rPr lang="zh-CN" sz="2400" i="1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m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)</a:t>
                </a:r>
                <a:r>
                  <a:rPr sz="2400" spc="15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表示成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2</m:t>
                        </m:r>
                      </m:sub>
                      <m:sup>
                        <m: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𝑛</m:t>
                        </m:r>
                      </m:sup>
                    </m:sSubSup>
                  </m:oMath>
                </a14:m>
                <a:r>
                  <a:rPr sz="2400" spc="15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中的向量(也叫</a:t>
                </a:r>
                <a:r>
                  <a:rPr lang="en-US" sz="2400" spc="15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f</a:t>
                </a:r>
                <a:r>
                  <a:rPr lang="en-US" altLang="zh-CN"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 </a:t>
                </a:r>
                <a:r>
                  <a:rPr sz="2400" spc="15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的真值表或向量表示)，具体为</a:t>
                </a:r>
                <a:r>
                  <a:rPr lang="en-US" altLang="zh-CN"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  </a:t>
                </a:r>
                <a:endParaRPr lang="zh-CN" sz="2400" spc="15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1470025"/>
                <a:ext cx="10852785" cy="15322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185" y="2626360"/>
            <a:ext cx="5017135" cy="40798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452880" y="4871085"/>
            <a:ext cx="4511040" cy="133604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28445" y="4927600"/>
            <a:ext cx="42481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65000"/>
              <a:buFontTx/>
            </a:pPr>
            <a:r>
              <a:rPr lang="zh-CN" sz="2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例子</a:t>
            </a:r>
            <a:r>
              <a:rPr sz="2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：</a:t>
            </a:r>
            <a:r>
              <a:rPr sz="2000">
                <a:solidFill>
                  <a:srgbClr val="0070C0"/>
                </a:solidFill>
              </a:rPr>
              <a:t>对于</a:t>
            </a:r>
            <a:r>
              <a:rPr sz="2000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=2,</a:t>
            </a:r>
            <a:r>
              <a:rPr 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sz="2000" i="1" baseline="30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r>
              <a:rPr sz="2000">
                <a:solidFill>
                  <a:srgbClr val="0070C0"/>
                </a:solidFill>
              </a:rPr>
              <a:t>,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sz="2000">
                <a:solidFill>
                  <a:srgbClr val="0070C0"/>
                </a:solidFill>
              </a:rPr>
              <a:t>二元布尔函数共有</a:t>
            </a:r>
            <a:r>
              <a:rPr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i="1" baseline="30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sz="2000" baseline="30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</a:t>
            </a:r>
            <a:r>
              <a:rPr sz="2000">
                <a:solidFill>
                  <a:srgbClr val="0070C0"/>
                </a:solidFill>
              </a:rPr>
              <a:t>个</a:t>
            </a:r>
            <a:r>
              <a:rPr lang="zh-CN" sz="2000">
                <a:solidFill>
                  <a:srgbClr val="0070C0"/>
                </a:solidFill>
              </a:rPr>
              <a:t>，它们的多项式表达式和向量表示如右图所示：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11530" y="2997200"/>
                <a:ext cx="5660390" cy="15322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just" fontAlgn="auto">
                  <a:lnSpc>
                    <a:spcPct val="13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en-US" altLang="zh-CN"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      </a:t>
                </a:r>
                <a:r>
                  <a:rPr lang="zh-CN"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c</a:t>
                </a:r>
                <a:r>
                  <a:rPr lang="zh-CN" sz="2400" i="1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f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=(</a:t>
                </a:r>
                <a:r>
                  <a:rPr lang="zh-CN"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f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(</a:t>
                </a:r>
                <a:r>
                  <a:rPr lang="zh-CN"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v</a:t>
                </a:r>
                <a:r>
                  <a:rPr lang="zh-CN" sz="2400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0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),</a:t>
                </a:r>
                <a:r>
                  <a:rPr lang="en-US" alt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 </a:t>
                </a:r>
                <a:r>
                  <a:rPr lang="zh-CN"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f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(</a:t>
                </a:r>
                <a:r>
                  <a:rPr lang="zh-CN"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v</a:t>
                </a:r>
                <a:r>
                  <a:rPr lang="zh-CN" sz="2400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1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),</a:t>
                </a: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···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,</a:t>
                </a:r>
                <a:r>
                  <a:rPr lang="en-US" alt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 </a:t>
                </a:r>
                <a:r>
                  <a:rPr lang="zh-CN"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f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(</a:t>
                </a:r>
                <a:r>
                  <a:rPr lang="zh-CN"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v</a:t>
                </a:r>
                <a:r>
                  <a:rPr lang="zh-CN" sz="2400" i="1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n</a:t>
                </a:r>
                <a:r>
                  <a:rPr lang="en-US" altLang="zh-CN" sz="2400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-</a:t>
                </a:r>
                <a:r>
                  <a:rPr lang="zh-CN" sz="2400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1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))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2</m:t>
                        </m:r>
                      </m:sub>
                      <m:sup>
                        <m: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, </a:t>
                </a:r>
                <a:r>
                  <a:rPr lang="zh-CN" sz="24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zh-CN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 2</a:t>
                </a:r>
                <a:r>
                  <a:rPr lang="zh-CN" sz="2400" i="1" baseline="30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</a:p>
              <a:p>
                <a:pPr algn="just" fontAlgn="auto">
                  <a:lnSpc>
                    <a:spcPct val="130000"/>
                  </a:lnSpc>
                  <a:spcBef>
                    <a:spcPts val="0"/>
                  </a:spcBef>
                  <a:buClr>
                    <a:schemeClr val="hlink"/>
                  </a:buClr>
                  <a:buSzPct val="65000"/>
                  <a:buFontTx/>
                </a:pPr>
                <a:r>
                  <a:rPr lang="en-US" sz="2400" spc="15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sz="2400" spc="15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这时布尔函数相加和相乘分别对应于向量按分量相加和相乘。</a:t>
                </a:r>
                <a:endParaRPr lang="zh-CN" sz="2400" spc="15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2997200"/>
                <a:ext cx="5660390" cy="1532255"/>
              </a:xfrm>
              <a:prstGeom prst="rect">
                <a:avLst/>
              </a:prstGeom>
              <a:blipFill rotWithShape="1">
                <a:blip r:embed="rId5"/>
                <a:stretch>
                  <a:fillRect t="-1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b751ca2-38c8-4752-9b92-e16312017be6"/>
  <p:tag name="COMMONDATA" val="eyJoZGlkIjoiYTI1ODE0ODU1YTU1NThjYzg2NDQwMzM1MzA4YzFkNj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2234</Words>
  <Application>Microsoft Office PowerPoint</Application>
  <PresentationFormat>宽屏</PresentationFormat>
  <Paragraphs>132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春节许愿池</vt:lpstr>
      <vt:lpstr>楷体</vt:lpstr>
      <vt:lpstr>秋天的玫瑰</vt:lpstr>
      <vt:lpstr>樱落长安楷体</vt:lpstr>
      <vt:lpstr>Arial</vt:lpstr>
      <vt:lpstr>Cambria Math</vt:lpstr>
      <vt:lpstr>Times New Roman</vt:lpstr>
      <vt:lpstr>Wingdings</vt:lpstr>
      <vt:lpstr>Office 主题​​</vt:lpstr>
      <vt:lpstr>第三章 RM码</vt:lpstr>
      <vt:lpstr>RM码的研究背景</vt:lpstr>
      <vt:lpstr>RM码的优点和缺点</vt:lpstr>
      <vt:lpstr>RM码的应用</vt:lpstr>
      <vt:lpstr>线性码</vt:lpstr>
      <vt:lpstr>向量外积</vt:lpstr>
      <vt:lpstr>布尔函数</vt:lpstr>
      <vt:lpstr>布尔函数</vt:lpstr>
      <vt:lpstr>布尔函数</vt:lpstr>
      <vt:lpstr>RM码</vt:lpstr>
      <vt:lpstr>RM码</vt:lpstr>
      <vt:lpstr>生成矩阵</vt:lpstr>
      <vt:lpstr>生成矩阵</vt:lpstr>
      <vt:lpstr>生成矩阵</vt:lpstr>
      <vt:lpstr>生成矩阵</vt:lpstr>
      <vt:lpstr>RM码的构造比较简单</vt:lpstr>
      <vt:lpstr>译码算法</vt:lpstr>
      <vt:lpstr>译码算法</vt:lpstr>
      <vt:lpstr>译码算法</vt:lpstr>
      <vt:lpstr>译码算法</vt:lpstr>
      <vt:lpstr>译码算法</vt:lpstr>
      <vt:lpstr>译码算法</vt:lpstr>
      <vt:lpstr>译码算法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Tealalal Lin</cp:lastModifiedBy>
  <cp:revision>383</cp:revision>
  <dcterms:created xsi:type="dcterms:W3CDTF">2019-06-19T02:08:00Z</dcterms:created>
  <dcterms:modified xsi:type="dcterms:W3CDTF">2024-12-18T09:13:18Z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F0E9528097B94E2A8262C8BB4CF258A0</vt:lpwstr>
  </property>
</Properties>
</file>