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55"/>
  </p:notesMasterIdLst>
  <p:handoutMasterIdLst>
    <p:handoutMasterId r:id="rId56"/>
  </p:handoutMasterIdLst>
  <p:sldIdLst>
    <p:sldId id="256" r:id="rId5"/>
    <p:sldId id="2328" r:id="rId6"/>
    <p:sldId id="2371" r:id="rId7"/>
    <p:sldId id="2526" r:id="rId8"/>
    <p:sldId id="2360" r:id="rId9"/>
    <p:sldId id="2325" r:id="rId10"/>
    <p:sldId id="2326" r:id="rId11"/>
    <p:sldId id="2493" r:id="rId12"/>
    <p:sldId id="2527" r:id="rId13"/>
    <p:sldId id="2528" r:id="rId14"/>
    <p:sldId id="2529" r:id="rId15"/>
    <p:sldId id="2530" r:id="rId16"/>
    <p:sldId id="2531" r:id="rId17"/>
    <p:sldId id="2532" r:id="rId18"/>
    <p:sldId id="2533" r:id="rId19"/>
    <p:sldId id="2539" r:id="rId20"/>
    <p:sldId id="2540" r:id="rId21"/>
    <p:sldId id="2541" r:id="rId22"/>
    <p:sldId id="2542" r:id="rId23"/>
    <p:sldId id="2543" r:id="rId24"/>
    <p:sldId id="2544" r:id="rId25"/>
    <p:sldId id="2545" r:id="rId26"/>
    <p:sldId id="2546" r:id="rId27"/>
    <p:sldId id="2547" r:id="rId28"/>
    <p:sldId id="2548" r:id="rId29"/>
    <p:sldId id="2549" r:id="rId30"/>
    <p:sldId id="2550" r:id="rId31"/>
    <p:sldId id="2551" r:id="rId32"/>
    <p:sldId id="2552" r:id="rId33"/>
    <p:sldId id="2554" r:id="rId34"/>
    <p:sldId id="2555" r:id="rId35"/>
    <p:sldId id="2556" r:id="rId36"/>
    <p:sldId id="2557" r:id="rId37"/>
    <p:sldId id="2559" r:id="rId38"/>
    <p:sldId id="2558" r:id="rId39"/>
    <p:sldId id="2560" r:id="rId40"/>
    <p:sldId id="2561" r:id="rId41"/>
    <p:sldId id="2562" r:id="rId42"/>
    <p:sldId id="2563" r:id="rId43"/>
    <p:sldId id="2564" r:id="rId44"/>
    <p:sldId id="2565" r:id="rId45"/>
    <p:sldId id="2566" r:id="rId46"/>
    <p:sldId id="2567" r:id="rId47"/>
    <p:sldId id="2568" r:id="rId48"/>
    <p:sldId id="2573" r:id="rId49"/>
    <p:sldId id="2569" r:id="rId50"/>
    <p:sldId id="2574" r:id="rId51"/>
    <p:sldId id="2570" r:id="rId52"/>
    <p:sldId id="2571" r:id="rId53"/>
    <p:sldId id="1939" r:id="rId54"/>
  </p:sldIdLst>
  <p:sldSz cx="9144000" cy="6858000" type="screen4x3"/>
  <p:notesSz cx="9942513" cy="6761163"/>
  <p:custDataLst>
    <p:tags r:id="rId57"/>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417"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C"/>
    <a:srgbClr val="F3A5FA"/>
    <a:srgbClr val="F6B9EB"/>
    <a:srgbClr val="A70A03"/>
    <a:srgbClr val="D50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6"/>
    <p:restoredTop sz="87317"/>
  </p:normalViewPr>
  <p:slideViewPr>
    <p:cSldViewPr showGuides="1">
      <p:cViewPr varScale="1">
        <p:scale>
          <a:sx n="180" d="100"/>
          <a:sy n="180" d="100"/>
        </p:scale>
        <p:origin x="304" y="176"/>
      </p:cViewPr>
      <p:guideLst>
        <p:guide orient="horz" pos="2417"/>
        <p:guide pos="2948"/>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11513"/>
            <a:ext cx="7954963" cy="304323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6421438"/>
            <a:ext cx="4308475" cy="33813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5632450" y="6421438"/>
            <a:ext cx="4308475" cy="33813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7294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29715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8715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82784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jpe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6685" y="123825"/>
            <a:ext cx="8540115" cy="678815"/>
          </a:xfrm>
          <a:ln w="12700" cmpd="sng">
            <a:noFill/>
            <a:prstDash val="solid"/>
          </a:ln>
        </p:spPr>
        <p:txBody>
          <a:bodyPr/>
          <a:lstStyle>
            <a:lvl1pPr algn="l">
              <a:defRPr/>
            </a:lvl1pPr>
          </a:lstStyle>
          <a:p>
            <a:r>
              <a:rPr lang="zh-CN" altLang="en-US"/>
              <a:t>       </a:t>
            </a:r>
          </a:p>
        </p:txBody>
      </p:sp>
      <p:sp>
        <p:nvSpPr>
          <p:cNvPr id="3" name="内容占位符 2"/>
          <p:cNvSpPr>
            <a:spLocks noGrp="1"/>
          </p:cNvSpPr>
          <p:nvPr>
            <p:ph idx="1"/>
          </p:nvPr>
        </p:nvSpPr>
        <p:spPr>
          <a:xfrm>
            <a:off x="365760" y="920115"/>
            <a:ext cx="8321040" cy="520636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pic>
        <p:nvPicPr>
          <p:cNvPr id="7" name="图片 6"/>
          <p:cNvPicPr>
            <a:picLocks noChangeAspect="1"/>
          </p:cNvPicPr>
          <p:nvPr userDrawn="1"/>
        </p:nvPicPr>
        <p:blipFill>
          <a:blip r:embed="rId2"/>
          <a:stretch>
            <a:fillRect/>
          </a:stretch>
        </p:blipFill>
        <p:spPr>
          <a:xfrm>
            <a:off x="146685" y="123825"/>
            <a:ext cx="657225" cy="66675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5137" name="Picture 2"/>
          <p:cNvPicPr>
            <a:picLocks noChangeAspect="1"/>
          </p:cNvPicPr>
          <p:nvPr userDrawn="1"/>
        </p:nvPicPr>
        <p:blipFill>
          <a:blip r:embed="rId2"/>
          <a:stretch>
            <a:fillRect/>
          </a:stretch>
        </p:blipFill>
        <p:spPr>
          <a:xfrm>
            <a:off x="8229600" y="3175"/>
            <a:ext cx="914400" cy="9144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Rectangle 4"/>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4"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6"/>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dirty="0"/>
              <a:t>‹#›</a:t>
            </a:fld>
            <a:endParaRPr lang="en-US" altLang="zh-CN"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p:cNvPicPr>
          <p:nvPr/>
        </p:nvPicPr>
        <p:blipFill>
          <a:blip r:embed="rId2"/>
          <a:stretch>
            <a:fillRect/>
          </a:stretch>
        </p:blipFill>
        <p:spPr>
          <a:xfrm>
            <a:off x="6365875" y="5973763"/>
            <a:ext cx="2435225" cy="601662"/>
          </a:xfrm>
          <a:prstGeom prst="rect">
            <a:avLst/>
          </a:prstGeom>
          <a:noFill/>
          <a:ln w="9525">
            <a:noFill/>
          </a:ln>
        </p:spPr>
      </p:pic>
      <p:sp>
        <p:nvSpPr>
          <p:cNvPr id="6147" name="Line 2"/>
          <p:cNvSpPr/>
          <p:nvPr userDrawn="1"/>
        </p:nvSpPr>
        <p:spPr>
          <a:xfrm flipV="1">
            <a:off x="323850" y="1268413"/>
            <a:ext cx="8496300" cy="0"/>
          </a:xfrm>
          <a:prstGeom prst="line">
            <a:avLst/>
          </a:prstGeom>
          <a:ln w="25400" cap="flat" cmpd="sng">
            <a:solidFill>
              <a:schemeClr val="tx2"/>
            </a:solidFill>
            <a:prstDash val="solid"/>
            <a:headEnd type="none" w="sm" len="sm"/>
            <a:tailEnd type="none" w="sm" len="sm"/>
          </a:ln>
        </p:spPr>
      </p:sp>
      <p:sp>
        <p:nvSpPr>
          <p:cNvPr id="6148" name="Rectangle 6"/>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t>‹#›</a:t>
            </a:fld>
            <a:endParaRPr lang="en-US" altLang="zh-CN" sz="1000" dirty="0">
              <a:solidFill>
                <a:srgbClr val="000000"/>
              </a:solidFill>
              <a:latin typeface="FuturaA Md BT" charset="0"/>
            </a:endParaRPr>
          </a:p>
        </p:txBody>
      </p:sp>
      <p:grpSp>
        <p:nvGrpSpPr>
          <p:cNvPr id="6149" name="Group 10"/>
          <p:cNvGrpSpPr/>
          <p:nvPr userDrawn="1"/>
        </p:nvGrpSpPr>
        <p:grpSpPr>
          <a:xfrm>
            <a:off x="827088" y="5516563"/>
            <a:ext cx="8315325" cy="1360487"/>
            <a:chOff x="249" y="2341"/>
            <a:chExt cx="5178" cy="1613"/>
          </a:xfrm>
        </p:grpSpPr>
        <p:pic>
          <p:nvPicPr>
            <p:cNvPr id="6157" name="Picture 11" descr="未命名-1"/>
            <p:cNvPicPr>
              <a:picLocks noChangeAspect="1"/>
            </p:cNvPicPr>
            <p:nvPr/>
          </p:nvPicPr>
          <p:blipFill>
            <a:blip r:embed="rId3"/>
            <a:stretch>
              <a:fillRect/>
            </a:stretch>
          </p:blipFill>
          <p:spPr>
            <a:xfrm>
              <a:off x="249" y="2341"/>
              <a:ext cx="5178" cy="1434"/>
            </a:xfrm>
            <a:prstGeom prst="rect">
              <a:avLst/>
            </a:prstGeom>
            <a:noFill/>
            <a:ln w="9525">
              <a:noFill/>
            </a:ln>
          </p:spPr>
        </p:pic>
        <p:sp>
          <p:nvSpPr>
            <p:cNvPr id="15" name="Rectangle 12"/>
            <p:cNvSpPr>
              <a:spLocks noChangeArrowheads="1"/>
            </p:cNvSpPr>
            <p:nvPr/>
          </p:nvSpPr>
          <p:spPr bwMode="gray">
            <a:xfrm>
              <a:off x="1877" y="3593"/>
              <a:ext cx="115" cy="361"/>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pic>
        <p:nvPicPr>
          <p:cNvPr id="6150" name="Picture 16" descr="logo"/>
          <p:cNvPicPr>
            <a:picLocks noChangeAspect="1"/>
          </p:cNvPicPr>
          <p:nvPr userDrawn="1"/>
        </p:nvPicPr>
        <p:blipFill>
          <a:blip r:embed="rId4"/>
          <a:stretch>
            <a:fillRect/>
          </a:stretch>
        </p:blipFill>
        <p:spPr>
          <a:xfrm>
            <a:off x="144463" y="333375"/>
            <a:ext cx="3348037" cy="719138"/>
          </a:xfrm>
          <a:prstGeom prst="rect">
            <a:avLst/>
          </a:prstGeom>
          <a:noFill/>
          <a:ln w="9525">
            <a:noFill/>
          </a:ln>
        </p:spPr>
      </p:pic>
      <p:pic>
        <p:nvPicPr>
          <p:cNvPr id="6151" name="Picture 17"/>
          <p:cNvPicPr>
            <a:picLocks noChangeAspect="1"/>
          </p:cNvPicPr>
          <p:nvPr userDrawn="1"/>
        </p:nvPicPr>
        <p:blipFill>
          <a:blip r:embed="rId5"/>
          <a:stretch>
            <a:fillRect/>
          </a:stretch>
        </p:blipFill>
        <p:spPr>
          <a:xfrm>
            <a:off x="179388" y="5734050"/>
            <a:ext cx="1079500" cy="1057275"/>
          </a:xfrm>
          <a:prstGeom prst="rect">
            <a:avLst/>
          </a:prstGeom>
          <a:noFill/>
          <a:ln w="9525">
            <a:noFill/>
          </a:ln>
        </p:spPr>
      </p:pic>
      <p:sp>
        <p:nvSpPr>
          <p:cNvPr id="6152" name="Rectangle 13"/>
          <p:cNvSpPr/>
          <p:nvPr userDrawn="1"/>
        </p:nvSpPr>
        <p:spPr>
          <a:xfrm>
            <a:off x="8374063" y="6453188"/>
            <a:ext cx="769937"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rPr>
              <a:t>   </a:t>
            </a:r>
            <a:r>
              <a:rPr lang="en-US" altLang="zh-CN" sz="1000" dirty="0">
                <a:solidFill>
                  <a:srgbClr val="000000"/>
                </a:solidFill>
                <a:latin typeface="FuturaA Md BT" charset="0"/>
              </a:rPr>
              <a:t>Page </a:t>
            </a:r>
            <a:fld id="{9A0DB2DC-4C9A-4742-B13C-FB6460FD3503}" type="slidenum">
              <a:rPr lang="en-US" altLang="zh-CN" sz="1000" dirty="0">
                <a:solidFill>
                  <a:srgbClr val="000000"/>
                </a:solidFill>
                <a:latin typeface="FuturaA Md BT" charset="0"/>
              </a:rPr>
              <a:t>‹#›</a:t>
            </a:fld>
            <a:endParaRPr lang="en-US" altLang="zh-CN" sz="1000" dirty="0">
              <a:solidFill>
                <a:srgbClr val="000000"/>
              </a:solidFill>
              <a:latin typeface="FuturaA Md BT" charset="0"/>
            </a:endParaRPr>
          </a:p>
        </p:txBody>
      </p:sp>
      <p:pic>
        <p:nvPicPr>
          <p:cNvPr id="6153" name="Picture 14" descr="蓝色LOGO"/>
          <p:cNvPicPr>
            <a:picLocks noChangeAspect="1"/>
          </p:cNvPicPr>
          <p:nvPr userDrawn="1"/>
        </p:nvPicPr>
        <p:blipFill>
          <a:blip r:embed="rId6"/>
          <a:stretch>
            <a:fillRect/>
          </a:stretch>
        </p:blipFill>
        <p:spPr>
          <a:xfrm>
            <a:off x="34925" y="188913"/>
            <a:ext cx="3673475" cy="863600"/>
          </a:xfrm>
          <a:prstGeom prst="rect">
            <a:avLst/>
          </a:prstGeom>
          <a:noFill/>
          <a:ln w="9525">
            <a:noFill/>
          </a:ln>
        </p:spPr>
      </p:pic>
      <p:pic>
        <p:nvPicPr>
          <p:cNvPr id="6154" name="Picture 15" descr="教3楼"/>
          <p:cNvPicPr>
            <a:picLocks noChangeAspect="1"/>
          </p:cNvPicPr>
          <p:nvPr userDrawn="1"/>
        </p:nvPicPr>
        <p:blipFill>
          <a:blip r:embed="rId7"/>
          <a:stretch>
            <a:fillRect/>
          </a:stretch>
        </p:blipFill>
        <p:spPr>
          <a:xfrm>
            <a:off x="0" y="3789363"/>
            <a:ext cx="9144000" cy="3095625"/>
          </a:xfrm>
          <a:prstGeom prst="rect">
            <a:avLst/>
          </a:prstGeom>
          <a:noFill/>
          <a:ln w="9525">
            <a:noFill/>
          </a:ln>
        </p:spPr>
      </p:pic>
      <p:sp>
        <p:nvSpPr>
          <p:cNvPr id="2999298" name="Rectangle 2"/>
          <p:cNvSpPr>
            <a:spLocks noGrp="1" noChangeArrowheads="1"/>
          </p:cNvSpPr>
          <p:nvPr>
            <p:ph type="ctrTitle"/>
          </p:nvPr>
        </p:nvSpPr>
        <p:spPr>
          <a:xfrm>
            <a:off x="685800" y="1273175"/>
            <a:ext cx="7772400" cy="1470025"/>
          </a:xfrm>
        </p:spPr>
        <p:txBody>
          <a:bodyPr/>
          <a:lstStyle>
            <a:lvl1pPr algn="ctr">
              <a:defRPr sz="4400">
                <a:solidFill>
                  <a:srgbClr val="FF3300"/>
                </a:solidFill>
                <a:ea typeface="华文中宋" panose="02010600040101010101" pitchFamily="2" charset="-122"/>
              </a:defRPr>
            </a:lvl1pPr>
          </a:lstStyle>
          <a:p>
            <a:pPr lvl="0"/>
            <a:r>
              <a:rPr lang="zh-CN" altLang="en-US" noProof="0"/>
              <a:t>单击此处编辑母版标题样式</a:t>
            </a:r>
          </a:p>
        </p:txBody>
      </p:sp>
      <p:sp>
        <p:nvSpPr>
          <p:cNvPr id="2999299" name="Rectangle 3"/>
          <p:cNvSpPr>
            <a:spLocks noGrp="1" noChangeArrowheads="1"/>
          </p:cNvSpPr>
          <p:nvPr>
            <p:ph type="subTitle" idx="1"/>
          </p:nvPr>
        </p:nvSpPr>
        <p:spPr>
          <a:xfrm>
            <a:off x="1371600" y="3028950"/>
            <a:ext cx="6400800" cy="1752600"/>
          </a:xfrm>
        </p:spPr>
        <p:txBody>
          <a:bodyPr/>
          <a:lstStyle>
            <a:lvl1pPr marL="0" indent="0" algn="ctr">
              <a:buFont typeface="Wingdings" panose="05000000000000000000" pitchFamily="2" charset="2"/>
              <a:buNone/>
              <a:defRPr>
                <a:solidFill>
                  <a:srgbClr val="0000FF"/>
                </a:solidFill>
                <a:ea typeface="隶书" panose="02010509060101010101" pitchFamily="49" charset="-122"/>
              </a:defRPr>
            </a:lvl1pPr>
          </a:lstStyle>
          <a:p>
            <a:pPr lvl="0"/>
            <a:r>
              <a:rPr lang="zh-CN" altLang="en-US" noProof="0"/>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0575" y="1219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2975" y="12192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40000"/>
              </a:spcBef>
              <a:spcAft>
                <a:spcPct val="10000"/>
              </a:spcAft>
              <a:buClrTx/>
              <a:buSzTx/>
              <a:buFont typeface="Wingdings" panose="05000000000000000000" pitchFamily="2" charset="2"/>
              <a:buNone/>
              <a:defRPr/>
            </a:pPr>
            <a:endParaRPr kumimoji="1" lang="zh-CN" altLang="en-US" sz="3200" b="0" i="0" u="none" strike="noStrike" kern="120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104775"/>
            <a:ext cx="2020887"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0575" y="104775"/>
            <a:ext cx="5913438"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18" Type="http://schemas.openxmlformats.org/officeDocument/2006/relationships/image" Target="../media/image7.jpeg"/><Relationship Id="rId3" Type="http://schemas.openxmlformats.org/officeDocument/2006/relationships/slideLayout" Target="../slideLayouts/slideLayout25.xml"/><Relationship Id="rId21" Type="http://schemas.openxmlformats.org/officeDocument/2006/relationships/image" Target="../media/image10.png"/><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6.jpeg"/><Relationship Id="rId2" Type="http://schemas.openxmlformats.org/officeDocument/2006/relationships/slideLayout" Target="../slideLayouts/slideLayout24.xml"/><Relationship Id="rId16" Type="http://schemas.openxmlformats.org/officeDocument/2006/relationships/image" Target="../media/image5.jpeg"/><Relationship Id="rId20" Type="http://schemas.openxmlformats.org/officeDocument/2006/relationships/image" Target="../media/image9.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jpeg"/><Relationship Id="rId10" Type="http://schemas.openxmlformats.org/officeDocument/2006/relationships/slideLayout" Target="../slideLayouts/slideLayout32.xml"/><Relationship Id="rId19" Type="http://schemas.openxmlformats.org/officeDocument/2006/relationships/image" Target="../media/image8.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hangingPunct="1">
              <a:buChar char="•"/>
            </a:pPr>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0"/>
          <p:cNvPicPr>
            <a:picLocks noChangeAspect="1"/>
          </p:cNvPicPr>
          <p:nvPr userDrawn="1"/>
        </p:nvPicPr>
        <p:blipFill>
          <a:blip r:embed="rId13"/>
          <a:stretch>
            <a:fillRect/>
          </a:stretch>
        </p:blipFill>
        <p:spPr>
          <a:xfrm>
            <a:off x="0" y="0"/>
            <a:ext cx="9144000" cy="6858000"/>
          </a:xfrm>
          <a:prstGeom prst="rect">
            <a:avLst/>
          </a:prstGeom>
          <a:noFill/>
          <a:ln w="9525">
            <a:noFill/>
          </a:ln>
        </p:spPr>
      </p:pic>
      <p:pic>
        <p:nvPicPr>
          <p:cNvPr id="2051" name="Picture 12" descr="a_1"/>
          <p:cNvPicPr>
            <a:picLocks noChangeAspect="1"/>
          </p:cNvPicPr>
          <p:nvPr userDrawn="1"/>
        </p:nvPicPr>
        <p:blipFill>
          <a:blip r:embed="rId14"/>
          <a:srcRect l="2174"/>
          <a:stretch>
            <a:fillRect/>
          </a:stretch>
        </p:blipFill>
        <p:spPr>
          <a:xfrm>
            <a:off x="0" y="0"/>
            <a:ext cx="9144000" cy="5308600"/>
          </a:xfrm>
          <a:prstGeom prst="rect">
            <a:avLst/>
          </a:prstGeom>
          <a:noFill/>
          <a:ln w="9525">
            <a:noFill/>
          </a:ln>
        </p:spPr>
      </p:pic>
      <p:sp>
        <p:nvSpPr>
          <p:cNvPr id="2052" name="Rectangle 22"/>
          <p:cNvSpPr>
            <a:spLocks noChangeArrowheads="1"/>
          </p:cNvSpPr>
          <p:nvPr/>
        </p:nvSpPr>
        <p:spPr bwMode="auto">
          <a:xfrm>
            <a:off x="0" y="25908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4" descr="mao1-1"/>
          <p:cNvSpPr>
            <a:spLocks noChangeAspect="1" noChangeArrowheads="1"/>
          </p:cNvSpPr>
          <p:nvPr/>
        </p:nvSpPr>
        <p:spPr bwMode="auto">
          <a:xfrm>
            <a:off x="8153400" y="4967288"/>
            <a:ext cx="969963" cy="900113"/>
          </a:xfrm>
          <a:prstGeom prst="rect">
            <a:avLst/>
          </a:prstGeom>
          <a:blipFill dpi="0" rotWithShape="1">
            <a:blip r:embed="rId15"/>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15" descr="xmy2-1"/>
          <p:cNvSpPr>
            <a:spLocks noChangeAspect="1" noChangeArrowheads="1"/>
          </p:cNvSpPr>
          <p:nvPr/>
        </p:nvSpPr>
        <p:spPr bwMode="auto">
          <a:xfrm>
            <a:off x="8153400" y="3976688"/>
            <a:ext cx="969963" cy="900113"/>
          </a:xfrm>
          <a:prstGeom prst="rect">
            <a:avLst/>
          </a:prstGeom>
          <a:blipFill dpi="0" rotWithShape="1">
            <a:blip r:embed="rId16"/>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16" descr="xm-1"/>
          <p:cNvSpPr>
            <a:spLocks noChangeArrowheads="1"/>
          </p:cNvSpPr>
          <p:nvPr/>
        </p:nvSpPr>
        <p:spPr bwMode="auto">
          <a:xfrm>
            <a:off x="6019800" y="5957888"/>
            <a:ext cx="1066800" cy="900113"/>
          </a:xfrm>
          <a:prstGeom prst="rect">
            <a:avLst/>
          </a:prstGeom>
          <a:blipFill dpi="0" rotWithShape="1">
            <a:blip r:embed="rId17"/>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17" descr="xue2-1"/>
          <p:cNvSpPr>
            <a:spLocks noChangeAspect="1" noChangeArrowheads="1"/>
          </p:cNvSpPr>
          <p:nvPr/>
        </p:nvSpPr>
        <p:spPr bwMode="auto">
          <a:xfrm>
            <a:off x="7134225" y="5943600"/>
            <a:ext cx="969963" cy="900113"/>
          </a:xfrm>
          <a:prstGeom prst="rect">
            <a:avLst/>
          </a:prstGeom>
          <a:blipFill dpi="0" rotWithShape="1">
            <a:blip r:embed="rId18"/>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18" descr="mao-1"/>
          <p:cNvSpPr>
            <a:spLocks noChangeAspect="1" noChangeArrowheads="1"/>
          </p:cNvSpPr>
          <p:nvPr/>
        </p:nvSpPr>
        <p:spPr bwMode="auto">
          <a:xfrm>
            <a:off x="7107238" y="4967288"/>
            <a:ext cx="969963" cy="900113"/>
          </a:xfrm>
          <a:prstGeom prst="rect">
            <a:avLst/>
          </a:prstGeom>
          <a:blipFill dpi="0" rotWithShape="1">
            <a:blip r:embed="rId19"/>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19" descr="xiaoxun-1"/>
          <p:cNvSpPr>
            <a:spLocks noChangeAspect="1" noChangeArrowheads="1"/>
          </p:cNvSpPr>
          <p:nvPr/>
        </p:nvSpPr>
        <p:spPr bwMode="auto">
          <a:xfrm>
            <a:off x="8153400" y="5943600"/>
            <a:ext cx="969963" cy="900113"/>
          </a:xfrm>
          <a:prstGeom prst="rect">
            <a:avLst/>
          </a:prstGeom>
          <a:blipFill dpi="0" rotWithShape="1">
            <a:blip r:embed="rId20"/>
            <a:srcRect/>
            <a:stretch>
              <a:fillRect/>
            </a:stretch>
          </a:blipFill>
          <a:ln w="22225" cmpd="sng">
            <a:solidFill>
              <a:schemeClr val="bg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Line 26"/>
          <p:cNvSpPr/>
          <p:nvPr userDrawn="1"/>
        </p:nvSpPr>
        <p:spPr>
          <a:xfrm>
            <a:off x="0" y="3657600"/>
            <a:ext cx="9144000" cy="0"/>
          </a:xfrm>
          <a:prstGeom prst="line">
            <a:avLst/>
          </a:prstGeom>
          <a:ln w="38100" cap="flat" cmpd="sng">
            <a:solidFill>
              <a:srgbClr val="FFFFFF"/>
            </a:solidFill>
            <a:prstDash val="solid"/>
            <a:headEnd type="none" w="med" len="med"/>
            <a:tailEnd type="none" w="med" len="med"/>
          </a:ln>
        </p:spPr>
      </p:sp>
      <p:sp>
        <p:nvSpPr>
          <p:cNvPr id="3084" name="Line 27"/>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2061" name="Rectangle 29"/>
          <p:cNvSpPr>
            <a:spLocks noChangeArrowheads="1"/>
          </p:cNvSpPr>
          <p:nvPr/>
        </p:nvSpPr>
        <p:spPr bwMode="auto">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2"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87" name="Picture 31"/>
          <p:cNvPicPr>
            <a:picLocks noChangeAspect="1"/>
          </p:cNvPicPr>
          <p:nvPr userDrawn="1"/>
        </p:nvPicPr>
        <p:blipFill>
          <a:blip r:embed="rId21"/>
          <a:stretch>
            <a:fillRect/>
          </a:stretch>
        </p:blipFill>
        <p:spPr>
          <a:xfrm>
            <a:off x="1905000" y="1219200"/>
            <a:ext cx="5562600" cy="992188"/>
          </a:xfrm>
          <a:prstGeom prst="rect">
            <a:avLst/>
          </a:prstGeom>
          <a:noFill/>
          <a:ln w="9525">
            <a:noFill/>
          </a:ln>
        </p:spPr>
      </p:pic>
      <p:sp>
        <p:nvSpPr>
          <p:cNvPr id="3088" name="Line 34"/>
          <p:cNvSpPr/>
          <p:nvPr userDrawn="1"/>
        </p:nvSpPr>
        <p:spPr>
          <a:xfrm>
            <a:off x="0" y="2590800"/>
            <a:ext cx="9144000" cy="0"/>
          </a:xfrm>
          <a:prstGeom prst="line">
            <a:avLst/>
          </a:prstGeom>
          <a:ln w="38100" cap="flat" cmpd="sng">
            <a:solidFill>
              <a:srgbClr val="FFFFFF"/>
            </a:solidFill>
            <a:prstDash val="solid"/>
            <a:headEnd type="none" w="med" len="med"/>
            <a:tailEnd type="none" w="med" len="med"/>
          </a:ln>
        </p:spPr>
      </p:sp>
      <p:sp>
        <p:nvSpPr>
          <p:cNvPr id="3089" name="Rectangle 3"/>
          <p:cNvSpPr>
            <a:spLocks noGrp="1"/>
          </p:cNvSpPr>
          <p:nvPr>
            <p:ph type="body" idx="1"/>
          </p:nvPr>
        </p:nvSpPr>
        <p:spPr>
          <a:xfrm>
            <a:off x="990600" y="838200"/>
            <a:ext cx="8001000" cy="5181600"/>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90" name="Rectangle 2"/>
          <p:cNvSpPr>
            <a:spLocks noGrp="1"/>
          </p:cNvSpPr>
          <p:nvPr>
            <p:ph type="title"/>
          </p:nvPr>
        </p:nvSpPr>
        <p:spPr>
          <a:xfrm>
            <a:off x="1066800" y="152400"/>
            <a:ext cx="6096000" cy="381000"/>
          </a:xfrm>
          <a:prstGeom prst="rect">
            <a:avLst/>
          </a:prstGeom>
          <a:noFill/>
          <a:ln w="9525">
            <a:noFill/>
          </a:ln>
        </p:spPr>
        <p:txBody>
          <a:bodyPr anchor="ctr"/>
          <a:lstStyle/>
          <a:p>
            <a:pPr lvl="0"/>
            <a:r>
              <a:rPr lang="zh-CN" altLang="zh-CN" dirty="0"/>
              <a:t>单击此处编辑母版标题样式</a:t>
            </a:r>
          </a:p>
        </p:txBody>
      </p:sp>
      <p:sp>
        <p:nvSpPr>
          <p:cNvPr id="206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dirty="0"/>
              <a:t>‹#›</a:t>
            </a:fld>
            <a:endParaRPr lang="en-US" altLang="zh-CN" sz="14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up)">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p:cNvSpPr>
          <p:nvPr>
            <p:ph type="title"/>
          </p:nvPr>
        </p:nvSpPr>
        <p:spPr>
          <a:xfrm>
            <a:off x="6577013" y="104775"/>
            <a:ext cx="2300287" cy="685800"/>
          </a:xfrm>
          <a:prstGeom prst="rect">
            <a:avLst/>
          </a:prstGeom>
          <a:noFill/>
          <a:ln w="9525">
            <a:noFill/>
          </a:ln>
        </p:spPr>
        <p:txBody>
          <a:bodyPr anchor="ctr"/>
          <a:lstStyle/>
          <a:p>
            <a:pPr lvl="0"/>
            <a:r>
              <a:rPr lang="zh-CN" altLang="en-US" dirty="0"/>
              <a:t>母版标题</a:t>
            </a:r>
          </a:p>
        </p:txBody>
      </p:sp>
      <p:sp>
        <p:nvSpPr>
          <p:cNvPr id="4099" name="Rectangle 5"/>
          <p:cNvSpPr>
            <a:spLocks noGrp="1"/>
          </p:cNvSpPr>
          <p:nvPr>
            <p:ph type="body" idx="1"/>
          </p:nvPr>
        </p:nvSpPr>
        <p:spPr>
          <a:xfrm>
            <a:off x="450850" y="931545"/>
            <a:ext cx="8112125" cy="516445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1" name="Rectangle 2"/>
          <p:cNvSpPr/>
          <p:nvPr userDrawn="1"/>
        </p:nvSpPr>
        <p:spPr>
          <a:xfrm>
            <a:off x="8408988" y="6453188"/>
            <a:ext cx="735012" cy="241300"/>
          </a:xfrm>
          <a:prstGeom prst="rect">
            <a:avLst/>
          </a:prstGeom>
          <a:noFill/>
          <a:ln w="9525">
            <a:noFill/>
          </a:ln>
        </p:spPr>
        <p:txBody>
          <a:bodyPr wrap="none" lIns="90488" tIns="44450" rIns="90488" bIns="44450">
            <a:spAutoFit/>
          </a:bodyPr>
          <a:lstStyle/>
          <a:p>
            <a:pPr lvl="0" algn="r"/>
            <a:r>
              <a:rPr lang="zh-CN" altLang="en-US" sz="1000" dirty="0">
                <a:solidFill>
                  <a:srgbClr val="000000"/>
                </a:solidFill>
                <a:latin typeface="FuturaA Md BT" charset="0"/>
                <a:ea typeface="宋体" panose="02010600030101010101" pitchFamily="2" charset="-122"/>
              </a:rPr>
              <a:t>  </a:t>
            </a:r>
            <a:r>
              <a:rPr lang="en-US" altLang="zh-CN" sz="1000" dirty="0">
                <a:solidFill>
                  <a:srgbClr val="000000"/>
                </a:solidFill>
                <a:latin typeface="FuturaA Md BT" charset="0"/>
                <a:ea typeface="宋体" panose="02010600030101010101" pitchFamily="2" charset="-122"/>
              </a:rPr>
              <a:t>Page </a:t>
            </a:r>
            <a:fld id="{9A0DB2DC-4C9A-4742-B13C-FB6460FD3503}" type="slidenum">
              <a:rPr lang="en-US" altLang="zh-CN" sz="1000" dirty="0">
                <a:solidFill>
                  <a:srgbClr val="000000"/>
                </a:solidFill>
                <a:latin typeface="FuturaA Md BT" charset="0"/>
                <a:ea typeface="宋体" panose="02010600030101010101" pitchFamily="2" charset="-122"/>
              </a:rPr>
              <a:t>‹#›</a:t>
            </a:fld>
            <a:endParaRPr lang="en-US" altLang="zh-CN" sz="1000" dirty="0">
              <a:solidFill>
                <a:srgbClr val="000000"/>
              </a:solidFill>
              <a:latin typeface="FuturaA Md BT" charset="0"/>
              <a:ea typeface="宋体" panose="02010600030101010101" pitchFamily="2" charset="-122"/>
            </a:endParaRPr>
          </a:p>
        </p:txBody>
      </p:sp>
      <p:sp>
        <p:nvSpPr>
          <p:cNvPr id="4102" name="Line 4"/>
          <p:cNvSpPr/>
          <p:nvPr userDrawn="1"/>
        </p:nvSpPr>
        <p:spPr>
          <a:xfrm>
            <a:off x="179388" y="765175"/>
            <a:ext cx="8713787" cy="0"/>
          </a:xfrm>
          <a:prstGeom prst="line">
            <a:avLst/>
          </a:prstGeom>
          <a:ln w="25400" cap="flat" cmpd="sng">
            <a:solidFill>
              <a:schemeClr val="tx2"/>
            </a:solidFill>
            <a:prstDash val="solid"/>
            <a:headEnd type="none" w="sm" len="sm"/>
            <a:tailEnd type="none" w="sm" len="sm"/>
          </a:ln>
        </p:spPr>
      </p:sp>
      <p:sp>
        <p:nvSpPr>
          <p:cNvPr id="1031" name="Rectangle 5"/>
          <p:cNvSpPr>
            <a:spLocks noChangeArrowheads="1"/>
          </p:cNvSpPr>
          <p:nvPr/>
        </p:nvSpPr>
        <p:spPr bwMode="auto">
          <a:xfrm>
            <a:off x="0" y="6237288"/>
            <a:ext cx="9144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1pPr>
            <a:lvl2pPr marL="742950" indent="-28575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2pPr>
            <a:lvl3pPr marL="11430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3pPr>
            <a:lvl4pPr marL="16002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4pPr>
            <a:lvl5pPr marL="2057400" indent="-228600">
              <a:spcBef>
                <a:spcPct val="20000"/>
              </a:spcBef>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v"/>
              <a:defRPr kumimoji="1" sz="2800">
                <a:solidFill>
                  <a:srgbClr val="336699"/>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436ACB"/>
                </a:solidFill>
                <a:effectLst/>
                <a:uLnTx/>
                <a:uFillTx/>
                <a:latin typeface="Arial" panose="020B0604020202020204" pitchFamily="34" charset="0"/>
                <a:ea typeface="隶书" panose="02010509060101010101" pitchFamily="49" charset="-122"/>
                <a:cs typeface="+mn-cs"/>
              </a:rPr>
              <a:t>      </a:t>
            </a:r>
            <a:endParaRPr kumimoji="0" lang="zh-CN" altLang="en-US" sz="2400" b="1" i="0" u="none" strike="noStrike" kern="1200" cap="none" spc="0" normalizeH="0" baseline="0" noProof="0">
              <a:ln>
                <a:noFill/>
              </a:ln>
              <a:solidFill>
                <a:srgbClr val="000000"/>
              </a:solidFill>
              <a:effectLst/>
              <a:uLnTx/>
              <a:uFillTx/>
              <a:latin typeface="FuturaA Md BT" charset="0"/>
              <a:ea typeface="隶书" panose="02010509060101010101" pitchFamily="49" charset="-122"/>
              <a:cs typeface="+mn-cs"/>
            </a:endParaRPr>
          </a:p>
        </p:txBody>
      </p:sp>
      <p:pic>
        <p:nvPicPr>
          <p:cNvPr id="4104" name="Picture 10" descr="logo"/>
          <p:cNvPicPr>
            <a:picLocks noChangeAspect="1"/>
          </p:cNvPicPr>
          <p:nvPr userDrawn="1"/>
        </p:nvPicPr>
        <p:blipFill>
          <a:blip r:embed="rId13"/>
          <a:stretch>
            <a:fillRect/>
          </a:stretch>
        </p:blipFill>
        <p:spPr>
          <a:xfrm>
            <a:off x="144463" y="115888"/>
            <a:ext cx="2698750"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kumimoji="1" sz="3600" kern="1200">
          <a:solidFill>
            <a:schemeClr val="tx1"/>
          </a:solidFill>
          <a:latin typeface="+mj-lt"/>
          <a:ea typeface="+mj-ea"/>
          <a:cs typeface="+mj-cs"/>
        </a:defRPr>
      </a:lvl1pPr>
      <a:lvl2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2pPr>
      <a:lvl3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3pPr>
      <a:lvl4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4pPr>
      <a:lvl5pPr algn="r" rtl="0" eaLnBrk="0" fontAlgn="base" hangingPunct="0">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5pPr>
      <a:lvl6pPr marL="4572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6pPr>
      <a:lvl7pPr marL="9144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7pPr>
      <a:lvl8pPr marL="13716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8pPr>
      <a:lvl9pPr marL="1828800" algn="r" rtl="0" fontAlgn="base">
        <a:spcBef>
          <a:spcPct val="0"/>
        </a:spcBef>
        <a:spcAft>
          <a:spcPct val="0"/>
        </a:spcAft>
        <a:defRPr kumimoji="1" sz="36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lnSpc>
          <a:spcPct val="110000"/>
        </a:lnSpc>
        <a:spcBef>
          <a:spcPct val="40000"/>
        </a:spcBef>
        <a:spcAft>
          <a:spcPct val="10000"/>
        </a:spcAft>
        <a:buFont typeface="Wingdings" panose="05000000000000000000" pitchFamily="2" charset="2"/>
        <a:buChar char="Ø"/>
        <a:defRPr kumimoji="1" sz="2800" kern="1200">
          <a:solidFill>
            <a:srgbClr val="000066"/>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q"/>
        <a:defRPr kumimoji="1" sz="2400" kern="1200">
          <a:solidFill>
            <a:srgbClr val="336699"/>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
        <a:defRPr kumimoji="1"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umimoji="1" sz="1600" kern="1200">
          <a:solidFill>
            <a:srgbClr val="000066"/>
          </a:solidFill>
          <a:latin typeface="+mn-lt"/>
          <a:ea typeface="+mn-ea"/>
          <a:cs typeface="+mn-cs"/>
        </a:defRPr>
      </a:lvl4pPr>
      <a:lvl5pPr marL="2057400" indent="-228600" algn="l" rtl="0" eaLnBrk="0" fontAlgn="base" hangingPunct="0">
        <a:spcBef>
          <a:spcPct val="20000"/>
        </a:spcBef>
        <a:spcAft>
          <a:spcPct val="0"/>
        </a:spcAft>
        <a:defRPr kumimoji="1"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6.bin"/><Relationship Id="rId1" Type="http://schemas.openxmlformats.org/officeDocument/2006/relationships/slideLayout" Target="../slideLayouts/slideLayout35.xml"/><Relationship Id="rId5" Type="http://schemas.openxmlformats.org/officeDocument/2006/relationships/image" Target="../media/image23.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8.bin"/><Relationship Id="rId1" Type="http://schemas.openxmlformats.org/officeDocument/2006/relationships/slideLayout" Target="../slideLayouts/slideLayout35.xml"/><Relationship Id="rId5" Type="http://schemas.openxmlformats.org/officeDocument/2006/relationships/image" Target="../media/image25.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3.bin"/><Relationship Id="rId1" Type="http://schemas.openxmlformats.org/officeDocument/2006/relationships/slideLayout" Target="../slideLayouts/slideLayout35.xml"/><Relationship Id="rId6" Type="http://schemas.openxmlformats.org/officeDocument/2006/relationships/oleObject" Target="../embeddings/oleObject15.bin"/><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33.wmf"/><Relationship Id="rId5" Type="http://schemas.openxmlformats.org/officeDocument/2006/relationships/oleObject" Target="../embeddings/oleObject17.bin"/><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18.bin"/><Relationship Id="rId1" Type="http://schemas.openxmlformats.org/officeDocument/2006/relationships/slideLayout" Target="../slideLayouts/slideLayout35.xml"/><Relationship Id="rId6" Type="http://schemas.openxmlformats.org/officeDocument/2006/relationships/oleObject" Target="../embeddings/oleObject20.bin"/><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22.bin"/><Relationship Id="rId1" Type="http://schemas.openxmlformats.org/officeDocument/2006/relationships/slideLayout" Target="../slideLayouts/slideLayout35.xml"/><Relationship Id="rId6" Type="http://schemas.openxmlformats.org/officeDocument/2006/relationships/oleObject" Target="../embeddings/oleObject24.bin"/><Relationship Id="rId5" Type="http://schemas.openxmlformats.org/officeDocument/2006/relationships/image" Target="../media/image39.w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25.bin"/><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6.bin"/><Relationship Id="rId1" Type="http://schemas.openxmlformats.org/officeDocument/2006/relationships/slideLayout" Target="../slideLayouts/slideLayout35.xml"/><Relationship Id="rId5" Type="http://schemas.openxmlformats.org/officeDocument/2006/relationships/image" Target="../media/image43.w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28.bin"/><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9.bin"/><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0.bin"/><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31.bin"/><Relationship Id="rId1" Type="http://schemas.openxmlformats.org/officeDocument/2006/relationships/slideLayout" Target="../slideLayouts/slideLayout35.xml"/><Relationship Id="rId5" Type="http://schemas.openxmlformats.org/officeDocument/2006/relationships/image" Target="../media/image48.w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3.bin"/><Relationship Id="rId1" Type="http://schemas.openxmlformats.org/officeDocument/2006/relationships/slideLayout" Target="../slideLayouts/slideLayout35.xml"/><Relationship Id="rId6" Type="http://schemas.openxmlformats.org/officeDocument/2006/relationships/image" Target="../media/image54.wmf"/><Relationship Id="rId5" Type="http://schemas.openxmlformats.org/officeDocument/2006/relationships/oleObject" Target="../embeddings/oleObject34.bin"/><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5.bin"/><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35.xml"/><Relationship Id="rId5" Type="http://schemas.openxmlformats.org/officeDocument/2006/relationships/image" Target="../media/image21.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p:nvPr>
        </p:nvSpPr>
        <p:spPr>
          <a:xfrm>
            <a:off x="177165" y="2819400"/>
            <a:ext cx="8738235" cy="685800"/>
          </a:xfrm>
        </p:spPr>
        <p:txBody>
          <a:bodyPr vert="horz" wrap="square" lIns="91440" tIns="45720" rIns="91440" bIns="45720" anchor="ctr"/>
          <a:lstStyle>
            <a:lvl1pPr lvl="0">
              <a:defRPr kern="1200"/>
            </a:lvl1pPr>
          </a:lstStyle>
          <a:p>
            <a:pPr lvl="0" algn="ctr" eaLnBrk="1" hangingPunct="1"/>
            <a:r>
              <a:rPr lang="zh-CN" altLang="en-US" sz="3600" dirty="0">
                <a:solidFill>
                  <a:schemeClr val="bg1"/>
                </a:solidFill>
                <a:latin typeface="黑体" panose="02010609060101010101" pitchFamily="49" charset="-122"/>
                <a:ea typeface="黑体" panose="02010609060101010101" pitchFamily="49" charset="-122"/>
                <a:sym typeface="+mn-ea"/>
              </a:rPr>
              <a:t>第五章 </a:t>
            </a:r>
            <a:r>
              <a:rPr lang="en-US" altLang="zh-CN" sz="3600" dirty="0">
                <a:solidFill>
                  <a:schemeClr val="bg1"/>
                </a:solidFill>
                <a:latin typeface="黑体" panose="02010609060101010101" pitchFamily="49" charset="-122"/>
                <a:ea typeface="黑体" panose="02010609060101010101" pitchFamily="49" charset="-122"/>
                <a:sym typeface="+mn-ea"/>
              </a:rPr>
              <a:t> </a:t>
            </a:r>
            <a:r>
              <a:rPr lang="zh-CN" altLang="en-US" sz="3600" dirty="0">
                <a:solidFill>
                  <a:schemeClr val="bg1"/>
                </a:solidFill>
                <a:latin typeface="黑体" panose="02010609060101010101" pitchFamily="49" charset="-122"/>
                <a:ea typeface="黑体" panose="02010609060101010101" pitchFamily="49" charset="-122"/>
                <a:sym typeface="+mn-ea"/>
              </a:rPr>
              <a:t>卷积码</a:t>
            </a:r>
            <a:endParaRPr lang="en-US" altLang="zh-CN" sz="3600" dirty="0">
              <a:solidFill>
                <a:schemeClr val="bg1"/>
              </a:solidFill>
              <a:latin typeface="黑体" panose="02010609060101010101" pitchFamily="49" charset="-122"/>
              <a:ea typeface="黑体" panose="02010609060101010101" pitchFamily="49" charset="-122"/>
              <a:sym typeface="+mn-ea"/>
            </a:endParaRPr>
          </a:p>
        </p:txBody>
      </p:sp>
      <p:sp>
        <p:nvSpPr>
          <p:cNvPr id="2" name="文本框 1"/>
          <p:cNvSpPr txBox="1"/>
          <p:nvPr/>
        </p:nvSpPr>
        <p:spPr>
          <a:xfrm>
            <a:off x="2305685" y="3879850"/>
            <a:ext cx="4815205" cy="1822450"/>
          </a:xfrm>
          <a:prstGeom prst="rect">
            <a:avLst/>
          </a:prstGeom>
          <a:noFill/>
        </p:spPr>
        <p:txBody>
          <a:bodyPr wrap="square" rtlCol="0">
            <a:spAutoFit/>
          </a:bodyPr>
          <a:lstStyle/>
          <a:p>
            <a:pPr algn="l">
              <a:lnSpc>
                <a:spcPts val="4500"/>
              </a:lnSpc>
            </a:pPr>
            <a:r>
              <a:rPr lang="zh-CN" altLang="en-US" sz="28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李丽香，彭海朋</a:t>
            </a:r>
            <a:endPar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endParaRP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北京邮电大学网络空间安全学院</a:t>
            </a:r>
          </a:p>
          <a:p>
            <a:pPr algn="l">
              <a:lnSpc>
                <a:spcPts val="4500"/>
              </a:lnSpc>
            </a:pPr>
            <a:r>
              <a:rPr lang="zh-CN" altLang="en-US" sz="2400" b="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网络与交换技术国家重点实验室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卷积码的码字</a:t>
            </a:r>
          </a:p>
        </p:txBody>
      </p:sp>
      <p:sp>
        <p:nvSpPr>
          <p:cNvPr id="3" name="文本框 2"/>
          <p:cNvSpPr txBox="1"/>
          <p:nvPr/>
        </p:nvSpPr>
        <p:spPr>
          <a:xfrm>
            <a:off x="314325" y="763270"/>
            <a:ext cx="4618355" cy="570865"/>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为输入</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以</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1904683" y="1373505"/>
          <a:ext cx="5212715" cy="473710"/>
        </p:xfrm>
        <a:graphic>
          <a:graphicData uri="http://schemas.openxmlformats.org/presentationml/2006/ole">
            <mc:AlternateContent xmlns:mc="http://schemas.openxmlformats.org/markup-compatibility/2006">
              <mc:Choice xmlns:v="urn:schemas-microsoft-com:vml" Requires="v">
                <p:oleObj r:id="rId2" imgW="2844800" imgH="241300" progId="Equation.KSEE3">
                  <p:embed/>
                </p:oleObj>
              </mc:Choice>
              <mc:Fallback>
                <p:oleObj r:id="rId2" imgW="2844800" imgH="241300" progId="Equation.KSEE3">
                  <p:embed/>
                  <p:pic>
                    <p:nvPicPr>
                      <p:cNvPr id="0" name="图片 1024"/>
                      <p:cNvPicPr/>
                      <p:nvPr/>
                    </p:nvPicPr>
                    <p:blipFill>
                      <a:blip r:embed="rId3"/>
                      <a:stretch>
                        <a:fillRect/>
                      </a:stretch>
                    </p:blipFill>
                    <p:spPr>
                      <a:xfrm>
                        <a:off x="1904683" y="1373505"/>
                        <a:ext cx="5212715" cy="473710"/>
                      </a:xfrm>
                      <a:prstGeom prst="rect">
                        <a:avLst/>
                      </a:prstGeom>
                    </p:spPr>
                  </p:pic>
                </p:oleObj>
              </mc:Fallback>
            </mc:AlternateContent>
          </a:graphicData>
        </a:graphic>
      </p:graphicFrame>
      <p:sp>
        <p:nvSpPr>
          <p:cNvPr id="4" name="文本框 3"/>
          <p:cNvSpPr txBox="1"/>
          <p:nvPr/>
        </p:nvSpPr>
        <p:spPr>
          <a:xfrm>
            <a:off x="372745" y="1845945"/>
            <a:ext cx="8325485" cy="1050290"/>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为生成序列的</a:t>
            </a:r>
            <a:r>
              <a:rPr lang="en-US" altLang="zh-CN" sz="2400">
                <a:latin typeface="Times New Roman" panose="02020603050405020304" pitchFamily="18" charset="0"/>
                <a:ea typeface="黑体" panose="02010609060101010101" pitchFamily="49" charset="-122"/>
                <a:sym typeface="+mn-ea"/>
              </a:rPr>
              <a:t>(2,1,</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卷积码的输出序列分别由方程</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和</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得到。</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1644333" y="3356928"/>
          <a:ext cx="5911215" cy="1396365"/>
        </p:xfrm>
        <a:graphic>
          <a:graphicData uri="http://schemas.openxmlformats.org/presentationml/2006/ole">
            <mc:AlternateContent xmlns:mc="http://schemas.openxmlformats.org/markup-compatibility/2006">
              <mc:Choice xmlns:v="urn:schemas-microsoft-com:vml" Requires="v">
                <p:oleObj r:id="rId4" imgW="3225800" imgH="711200" progId="Equation.KSEE3">
                  <p:embed/>
                </p:oleObj>
              </mc:Choice>
              <mc:Fallback>
                <p:oleObj r:id="rId4" imgW="3225800" imgH="711200" progId="Equation.KSEE3">
                  <p:embed/>
                  <p:pic>
                    <p:nvPicPr>
                      <p:cNvPr id="0" name="图片 1024"/>
                      <p:cNvPicPr/>
                      <p:nvPr/>
                    </p:nvPicPr>
                    <p:blipFill>
                      <a:blip r:embed="rId5"/>
                      <a:stretch>
                        <a:fillRect/>
                      </a:stretch>
                    </p:blipFill>
                    <p:spPr>
                      <a:xfrm>
                        <a:off x="1644333" y="3356928"/>
                        <a:ext cx="5911215" cy="1396365"/>
                      </a:xfrm>
                      <a:prstGeom prst="rect">
                        <a:avLst/>
                      </a:prstGeom>
                    </p:spPr>
                  </p:pic>
                </p:oleObj>
              </mc:Fallback>
            </mc:AlternateContent>
          </a:graphicData>
        </a:graphic>
      </p:graphicFrame>
      <p:sp>
        <p:nvSpPr>
          <p:cNvPr id="10" name="文本框 9"/>
          <p:cNvSpPr txBox="1"/>
          <p:nvPr/>
        </p:nvSpPr>
        <p:spPr>
          <a:xfrm>
            <a:off x="452120" y="2854960"/>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卷积码的编码方程为</a:t>
            </a:r>
            <a:endParaRPr sz="2400" dirty="0">
              <a:uFillTx/>
              <a:latin typeface="Times New Roman" panose="02020603050405020304" pitchFamily="18" charset="0"/>
              <a:ea typeface="黑体" panose="02010609060101010101" pitchFamily="49" charset="-122"/>
              <a:sym typeface="+mn-ea"/>
            </a:endParaRPr>
          </a:p>
        </p:txBody>
      </p:sp>
      <p:sp>
        <p:nvSpPr>
          <p:cNvPr id="7" name="文本框 6"/>
          <p:cNvSpPr txBox="1"/>
          <p:nvPr/>
        </p:nvSpPr>
        <p:spPr>
          <a:xfrm>
            <a:off x="424180" y="4768850"/>
            <a:ext cx="8325485" cy="1529715"/>
          </a:xfrm>
          <a:prstGeom prst="rect">
            <a:avLst/>
          </a:prstGeom>
          <a:noFill/>
        </p:spPr>
        <p:txBody>
          <a:bodyPr wrap="square" rtlCol="0" anchor="t">
            <a:spAutoFit/>
          </a:bodyPr>
          <a:lstStyle/>
          <a:p>
            <a:pPr indent="609600">
              <a:lnSpc>
                <a:spcPct val="13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另外，编码方程中每一项的系数，还可以表示输入、移位寄存器和输出之间的连接关系，</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表示有连接，</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表示没有连接</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卷积码的生成矩阵</a:t>
            </a:r>
          </a:p>
        </p:txBody>
      </p:sp>
      <p:sp>
        <p:nvSpPr>
          <p:cNvPr id="3" name="文本框 2"/>
          <p:cNvSpPr txBox="1"/>
          <p:nvPr/>
        </p:nvSpPr>
        <p:spPr>
          <a:xfrm>
            <a:off x="314325" y="763270"/>
            <a:ext cx="8383905" cy="1050290"/>
          </a:xfrm>
          <a:prstGeom prst="rect">
            <a:avLst/>
          </a:prstGeom>
          <a:noFill/>
        </p:spPr>
        <p:txBody>
          <a:bodyPr wrap="square" rtlCol="0" anchor="t">
            <a:spAutoFit/>
          </a:bodyPr>
          <a:lstStyle/>
          <a:p>
            <a:pPr indent="711200" algn="l">
              <a:lnSpc>
                <a:spcPct val="130000"/>
              </a:lnSpc>
            </a:pPr>
            <a:r>
              <a:rPr lang="en-US" altLang="zh-CN" sz="2400">
                <a:latin typeface="Times New Roman" panose="02020603050405020304" pitchFamily="18" charset="0"/>
                <a:ea typeface="黑体" panose="02010609060101010101" pitchFamily="49" charset="-122"/>
                <a:sym typeface="+mn-ea"/>
              </a:rPr>
              <a:t>(2,1, </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卷积码</a:t>
            </a:r>
            <a:r>
              <a:rPr lang="zh-CN" altLang="en-US" sz="2400" dirty="0">
                <a:latin typeface="Times New Roman" panose="02020603050405020304" pitchFamily="18" charset="0"/>
                <a:ea typeface="黑体" panose="02010609060101010101" pitchFamily="49" charset="-122"/>
                <a:sym typeface="+mn-ea"/>
              </a:rPr>
              <a:t>的生成矩阵：将生成序列</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和</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交织后形成的半无限矩阵</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449580" y="1964690"/>
          <a:ext cx="8209280" cy="1621790"/>
        </p:xfrm>
        <a:graphic>
          <a:graphicData uri="http://schemas.openxmlformats.org/presentationml/2006/ole">
            <mc:AlternateContent xmlns:mc="http://schemas.openxmlformats.org/markup-compatibility/2006">
              <mc:Choice xmlns:v="urn:schemas-microsoft-com:vml" Requires="v">
                <p:oleObj r:id="rId2" imgW="5334000" imgH="939800" progId="Equation.KSEE3">
                  <p:embed/>
                </p:oleObj>
              </mc:Choice>
              <mc:Fallback>
                <p:oleObj r:id="rId2" imgW="5334000" imgH="939800" progId="Equation.KSEE3">
                  <p:embed/>
                  <p:pic>
                    <p:nvPicPr>
                      <p:cNvPr id="0" name="图片 1024"/>
                      <p:cNvPicPr/>
                      <p:nvPr/>
                    </p:nvPicPr>
                    <p:blipFill>
                      <a:blip r:embed="rId3"/>
                      <a:stretch>
                        <a:fillRect/>
                      </a:stretch>
                    </p:blipFill>
                    <p:spPr>
                      <a:xfrm>
                        <a:off x="449580" y="1964690"/>
                        <a:ext cx="8209280" cy="162179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438400" y="4799965"/>
          <a:ext cx="4527550" cy="1588135"/>
        </p:xfrm>
        <a:graphic>
          <a:graphicData uri="http://schemas.openxmlformats.org/presentationml/2006/ole">
            <mc:AlternateContent xmlns:mc="http://schemas.openxmlformats.org/markup-compatibility/2006">
              <mc:Choice xmlns:v="urn:schemas-microsoft-com:vml" Requires="v">
                <p:oleObj r:id="rId4" imgW="2794000" imgH="914400" progId="Equation.KSEE3">
                  <p:embed/>
                </p:oleObj>
              </mc:Choice>
              <mc:Fallback>
                <p:oleObj r:id="rId4" imgW="2794000" imgH="914400" progId="Equation.KSEE3">
                  <p:embed/>
                  <p:pic>
                    <p:nvPicPr>
                      <p:cNvPr id="0" name="图片 1024"/>
                      <p:cNvPicPr/>
                      <p:nvPr/>
                    </p:nvPicPr>
                    <p:blipFill>
                      <a:blip r:embed="rId5"/>
                      <a:stretch>
                        <a:fillRect/>
                      </a:stretch>
                    </p:blipFill>
                    <p:spPr>
                      <a:xfrm>
                        <a:off x="2438400" y="4799965"/>
                        <a:ext cx="4527550" cy="1588135"/>
                      </a:xfrm>
                      <a:prstGeom prst="rect">
                        <a:avLst/>
                      </a:prstGeom>
                    </p:spPr>
                  </p:pic>
                </p:oleObj>
              </mc:Fallback>
            </mc:AlternateContent>
          </a:graphicData>
        </a:graphic>
      </p:graphicFrame>
      <p:sp>
        <p:nvSpPr>
          <p:cNvPr id="10" name="文本框 9"/>
          <p:cNvSpPr txBox="1"/>
          <p:nvPr/>
        </p:nvSpPr>
        <p:spPr>
          <a:xfrm>
            <a:off x="452120" y="3686175"/>
            <a:ext cx="7993380" cy="97726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卷积码冲激响应为</a:t>
            </a:r>
            <a:r>
              <a:rPr lang="en-US" altLang="zh-CN" sz="2400">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=(111), 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=(101)</a:t>
            </a:r>
            <a:r>
              <a:rPr lang="zh-CN" altLang="en-US" sz="2400" dirty="0">
                <a:latin typeface="Times New Roman" panose="02020603050405020304" pitchFamily="18" charset="0"/>
                <a:ea typeface="黑体" panose="02010609060101010101" pitchFamily="49" charset="-122"/>
                <a:sym typeface="+mn-ea"/>
              </a:rPr>
              <a:t>，该码</a:t>
            </a:r>
            <a:r>
              <a:rPr lang="zh-CN" altLang="en-US" sz="2400" dirty="0">
                <a:latin typeface="黑体" panose="02010609060101010101" pitchFamily="49" charset="-122"/>
                <a:ea typeface="黑体" panose="02010609060101010101" pitchFamily="49" charset="-122"/>
                <a:sym typeface="+mn-ea"/>
              </a:rPr>
              <a:t>的生成矩阵为</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29610" y="104775"/>
            <a:ext cx="5647690"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计算题举例：(2,1,2)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卷积码的码字</a:t>
            </a:r>
          </a:p>
        </p:txBody>
      </p:sp>
      <p:sp>
        <p:nvSpPr>
          <p:cNvPr id="3" name="文本框 2"/>
          <p:cNvSpPr txBox="1"/>
          <p:nvPr/>
        </p:nvSpPr>
        <p:spPr>
          <a:xfrm>
            <a:off x="314325" y="763270"/>
            <a:ext cx="8383905" cy="1050290"/>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为输入</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G</a:t>
            </a:r>
            <a:r>
              <a:rPr lang="zh-CN" altLang="en-US" sz="2400" dirty="0">
                <a:latin typeface="Times New Roman" panose="02020603050405020304" pitchFamily="18" charset="0"/>
                <a:ea typeface="黑体" panose="02010609060101010101" pitchFamily="49" charset="-122"/>
                <a:sym typeface="+mn-ea"/>
              </a:rPr>
              <a:t>为生成矩阵的</a:t>
            </a:r>
            <a:r>
              <a:rPr lang="en-US" altLang="zh-CN" sz="2400">
                <a:latin typeface="Times New Roman" panose="02020603050405020304" pitchFamily="18" charset="0"/>
                <a:ea typeface="黑体" panose="02010609060101010101" pitchFamily="49" charset="-122"/>
                <a:sym typeface="+mn-ea"/>
              </a:rPr>
              <a:t>(2,1,</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的卷积码的码字为</a:t>
            </a:r>
            <a:r>
              <a:rPr lang="en-US" altLang="zh-CN" sz="2400">
                <a:latin typeface="Times New Roman" panose="02020603050405020304" pitchFamily="18" charset="0"/>
                <a:ea typeface="黑体" panose="02010609060101010101" pitchFamily="49" charset="-122"/>
                <a:sym typeface="+mn-ea"/>
              </a:rPr>
              <a:t>V=</a:t>
            </a:r>
            <a:r>
              <a:rPr lang="en-US" altLang="zh-CN" sz="2400" i="1" err="1">
                <a:latin typeface="Times New Roman" panose="02020603050405020304" pitchFamily="18" charset="0"/>
                <a:ea typeface="黑体" panose="02010609060101010101" pitchFamily="49" charset="-122"/>
                <a:sym typeface="+mn-ea"/>
              </a:rPr>
              <a:t>uG</a:t>
            </a:r>
            <a:r>
              <a:rPr lang="zh-CN" altLang="en-US" sz="2400" err="1">
                <a:latin typeface="Times New Roman" panose="02020603050405020304" pitchFamily="18" charset="0"/>
                <a:ea typeface="黑体" panose="02010609060101010101" pitchFamily="49" charset="-122"/>
                <a:sym typeface="+mn-ea"/>
              </a:rPr>
              <a:t>。</a:t>
            </a:r>
            <a:endParaRPr lang="zh-CN" altLang="en-US" sz="2400" err="1">
              <a:uFillTx/>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1676400" y="3200400"/>
          <a:ext cx="5664835" cy="2620010"/>
        </p:xfrm>
        <a:graphic>
          <a:graphicData uri="http://schemas.openxmlformats.org/presentationml/2006/ole">
            <mc:AlternateContent xmlns:mc="http://schemas.openxmlformats.org/markup-compatibility/2006">
              <mc:Choice xmlns:v="urn:schemas-microsoft-com:vml" Requires="v">
                <p:oleObj r:id="rId2" imgW="3060065" imgH="1371600" progId="Equation.KSEE3">
                  <p:embed/>
                </p:oleObj>
              </mc:Choice>
              <mc:Fallback>
                <p:oleObj r:id="rId2" imgW="3060065" imgH="1371600" progId="Equation.KSEE3">
                  <p:embed/>
                  <p:pic>
                    <p:nvPicPr>
                      <p:cNvPr id="0" name="图片 1024"/>
                      <p:cNvPicPr/>
                      <p:nvPr/>
                    </p:nvPicPr>
                    <p:blipFill>
                      <a:blip r:embed="rId3"/>
                      <a:stretch>
                        <a:fillRect/>
                      </a:stretch>
                    </p:blipFill>
                    <p:spPr>
                      <a:xfrm>
                        <a:off x="1676400" y="3200400"/>
                        <a:ext cx="5664835" cy="2620010"/>
                      </a:xfrm>
                      <a:prstGeom prst="rect">
                        <a:avLst/>
                      </a:prstGeom>
                    </p:spPr>
                  </p:pic>
                </p:oleObj>
              </mc:Fallback>
            </mc:AlternateContent>
          </a:graphicData>
        </a:graphic>
      </p:graphicFrame>
      <p:sp>
        <p:nvSpPr>
          <p:cNvPr id="10" name="文本框 9"/>
          <p:cNvSpPr txBox="1"/>
          <p:nvPr/>
        </p:nvSpPr>
        <p:spPr>
          <a:xfrm>
            <a:off x="397510" y="1956435"/>
            <a:ext cx="7993380" cy="97726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=(1011), </a:t>
            </a:r>
            <a:r>
              <a:rPr lang="zh-CN" altLang="en-US" sz="2400" dirty="0">
                <a:latin typeface="黑体" panose="02010609060101010101" pitchFamily="49" charset="-122"/>
                <a:ea typeface="黑体" panose="02010609060101010101" pitchFamily="49" charset="-122"/>
                <a:sym typeface="+mn-ea"/>
              </a:rPr>
              <a:t>则</a:t>
            </a:r>
            <a:r>
              <a:rPr lang="zh-CN" altLang="en-US" sz="2400" dirty="0">
                <a:latin typeface="Times New Roman" panose="02020603050405020304" pitchFamily="18" charset="0"/>
                <a:ea typeface="黑体" panose="02010609060101010101" pitchFamily="49" charset="-122"/>
                <a:sym typeface="+mn-ea"/>
              </a:rPr>
              <a:t>码字为</a:t>
            </a:r>
            <a:r>
              <a:rPr lang="en-US" altLang="zh-CN" sz="2400" b="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=(11,10,00,01,01,11)</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二元</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)卷积</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码的编码器</a:t>
            </a:r>
          </a:p>
        </p:txBody>
      </p:sp>
      <p:sp>
        <p:nvSpPr>
          <p:cNvPr id="7" name="文本框 6"/>
          <p:cNvSpPr txBox="1"/>
          <p:nvPr/>
        </p:nvSpPr>
        <p:spPr>
          <a:xfrm>
            <a:off x="259080" y="914400"/>
            <a:ext cx="8564245" cy="977265"/>
          </a:xfrm>
          <a:prstGeom prst="rect">
            <a:avLst/>
          </a:prstGeom>
          <a:noFill/>
        </p:spPr>
        <p:txBody>
          <a:bodyPr wrap="square" rtlCol="0" anchor="t">
            <a:spAutoFit/>
          </a:bodyPr>
          <a:lstStyle/>
          <a:p>
            <a:pPr indent="457200" algn="l">
              <a:lnSpc>
                <a:spcPct val="120000"/>
              </a:lnSpc>
            </a:pPr>
            <a:r>
              <a:rPr lang="zh-CN" altLang="en-US" sz="2400" dirty="0">
                <a:solidFill>
                  <a:schemeClr val="tx1"/>
                </a:solidFill>
                <a:latin typeface="Times New Roman" panose="02020603050405020304" pitchFamily="18" charset="0"/>
                <a:ea typeface="黑体" panose="02010609060101010101" pitchFamily="49" charset="-122"/>
                <a:sym typeface="+mn-ea"/>
              </a:rPr>
              <a:t>编码器主要</a:t>
            </a:r>
            <a:r>
              <a:rPr lang="zh-CN" altLang="en-US" sz="2400" dirty="0">
                <a:latin typeface="Times New Roman" panose="02020603050405020304" pitchFamily="18" charset="0"/>
                <a:ea typeface="黑体" panose="02010609060101010101" pitchFamily="49" charset="-122"/>
                <a:sym typeface="+mn-ea"/>
              </a:rPr>
              <a:t>有</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个输入，</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个输出，主要由</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级移位寄存器，</a:t>
            </a:r>
            <a:r>
              <a:rPr lang="en-US" altLang="zh-CN" sz="2400" i="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个模</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加法器组成</a:t>
            </a:r>
            <a:r>
              <a:rPr lang="zh-CN" altLang="en-US" sz="2400" dirty="0">
                <a:solidFill>
                  <a:schemeClr val="tx1"/>
                </a:solidFill>
                <a:latin typeface="黑体" panose="02010609060101010101" pitchFamily="49" charset="-122"/>
                <a:ea typeface="黑体" panose="02010609060101010101" pitchFamily="49" charset="-122"/>
                <a:sym typeface="+mn-ea"/>
              </a:rPr>
              <a:t>。</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sp>
        <p:nvSpPr>
          <p:cNvPr id="10270" name="文本框 188471"/>
          <p:cNvSpPr txBox="1"/>
          <p:nvPr/>
        </p:nvSpPr>
        <p:spPr>
          <a:xfrm>
            <a:off x="1981200" y="6096000"/>
            <a:ext cx="5020945" cy="398780"/>
          </a:xfrm>
          <a:prstGeom prst="rect">
            <a:avLst/>
          </a:prstGeom>
          <a:noFill/>
          <a:ln w="9525">
            <a:noFill/>
          </a:ln>
        </p:spPr>
        <p:txBody>
          <a:bodyPr wrap="square" anchor="t" anchorCtr="0">
            <a:spAutoFit/>
          </a:bodyPr>
          <a:lstStyle/>
          <a:p>
            <a:pPr algn="l">
              <a:spcBef>
                <a:spcPct val="50000"/>
              </a:spcBef>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6.2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二元</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(3,2,1)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卷积码的编码器的电路图</a:t>
            </a:r>
          </a:p>
        </p:txBody>
      </p:sp>
      <p:sp>
        <p:nvSpPr>
          <p:cNvPr id="25602" name="直接连接符 205826"/>
          <p:cNvSpPr/>
          <p:nvPr/>
        </p:nvSpPr>
        <p:spPr>
          <a:xfrm>
            <a:off x="2266950" y="2067243"/>
            <a:ext cx="3960813" cy="0"/>
          </a:xfrm>
          <a:prstGeom prst="line">
            <a:avLst/>
          </a:prstGeom>
          <a:ln w="19050" cap="flat" cmpd="sng">
            <a:solidFill>
              <a:schemeClr val="tx1"/>
            </a:solidFill>
            <a:prstDash val="solid"/>
            <a:round/>
            <a:headEnd type="none" w="med" len="med"/>
            <a:tailEnd type="triangle" w="med" len="med"/>
          </a:ln>
        </p:spPr>
      </p:sp>
      <p:sp>
        <p:nvSpPr>
          <p:cNvPr id="25603" name="流程图: 延期 205828"/>
          <p:cNvSpPr/>
          <p:nvPr/>
        </p:nvSpPr>
        <p:spPr>
          <a:xfrm>
            <a:off x="2987675" y="2572068"/>
            <a:ext cx="647700" cy="50323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5604" name="椭圆 205830"/>
          <p:cNvSpPr/>
          <p:nvPr/>
        </p:nvSpPr>
        <p:spPr>
          <a:xfrm>
            <a:off x="6229350" y="1781493"/>
            <a:ext cx="431800" cy="50323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5605" name="文本框 205831"/>
          <p:cNvSpPr txBox="1"/>
          <p:nvPr/>
        </p:nvSpPr>
        <p:spPr>
          <a:xfrm>
            <a:off x="6227763" y="1779905"/>
            <a:ext cx="431800" cy="457200"/>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a:t>
            </a:r>
          </a:p>
        </p:txBody>
      </p:sp>
      <p:sp>
        <p:nvSpPr>
          <p:cNvPr id="25606" name="直接连接符 205832"/>
          <p:cNvSpPr/>
          <p:nvPr/>
        </p:nvSpPr>
        <p:spPr>
          <a:xfrm>
            <a:off x="2266950" y="2787968"/>
            <a:ext cx="720725" cy="0"/>
          </a:xfrm>
          <a:prstGeom prst="line">
            <a:avLst/>
          </a:prstGeom>
          <a:ln w="19050" cap="flat" cmpd="sng">
            <a:solidFill>
              <a:schemeClr val="tx1"/>
            </a:solidFill>
            <a:prstDash val="solid"/>
            <a:round/>
            <a:headEnd type="none" w="med" len="med"/>
            <a:tailEnd type="triangle" w="med" len="med"/>
          </a:ln>
        </p:spPr>
      </p:sp>
      <p:sp>
        <p:nvSpPr>
          <p:cNvPr id="25607" name="文本框 205833"/>
          <p:cNvSpPr txBox="1"/>
          <p:nvPr/>
        </p:nvSpPr>
        <p:spPr>
          <a:xfrm>
            <a:off x="2914650" y="2570480"/>
            <a:ext cx="647700"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0</a:t>
            </a:r>
            <a:endParaRPr lang="zh-CN" altLang="en-US" sz="2400" b="1" baseline="-25000" dirty="0">
              <a:latin typeface="Times New Roman" panose="02020603050405020304" pitchFamily="18" charset="0"/>
              <a:ea typeface="宋体" panose="02010600030101010101" pitchFamily="2" charset="-122"/>
            </a:endParaRPr>
          </a:p>
        </p:txBody>
      </p:sp>
      <p:sp>
        <p:nvSpPr>
          <p:cNvPr id="25608" name="直接连接符 205835"/>
          <p:cNvSpPr/>
          <p:nvPr/>
        </p:nvSpPr>
        <p:spPr>
          <a:xfrm>
            <a:off x="2266950" y="2067243"/>
            <a:ext cx="0" cy="1512887"/>
          </a:xfrm>
          <a:prstGeom prst="line">
            <a:avLst/>
          </a:prstGeom>
          <a:ln w="15875" cap="flat" cmpd="sng">
            <a:solidFill>
              <a:schemeClr val="tx1"/>
            </a:solidFill>
            <a:prstDash val="solid"/>
            <a:round/>
            <a:headEnd type="none" w="med" len="med"/>
            <a:tailEnd type="none" w="med" len="med"/>
          </a:ln>
        </p:spPr>
      </p:sp>
      <p:sp>
        <p:nvSpPr>
          <p:cNvPr id="25609" name="椭圆 205837"/>
          <p:cNvSpPr/>
          <p:nvPr/>
        </p:nvSpPr>
        <p:spPr>
          <a:xfrm>
            <a:off x="6299200" y="3651568"/>
            <a:ext cx="431800" cy="503237"/>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5610" name="文本框 205838"/>
          <p:cNvSpPr txBox="1"/>
          <p:nvPr/>
        </p:nvSpPr>
        <p:spPr>
          <a:xfrm>
            <a:off x="6299200" y="3651568"/>
            <a:ext cx="431800" cy="457200"/>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a:t>
            </a:r>
          </a:p>
        </p:txBody>
      </p:sp>
      <p:sp>
        <p:nvSpPr>
          <p:cNvPr id="25611" name="直接连接符 205840"/>
          <p:cNvSpPr/>
          <p:nvPr/>
        </p:nvSpPr>
        <p:spPr>
          <a:xfrm>
            <a:off x="1474788" y="2787968"/>
            <a:ext cx="792162" cy="0"/>
          </a:xfrm>
          <a:prstGeom prst="line">
            <a:avLst/>
          </a:prstGeom>
          <a:ln w="15875" cap="flat" cmpd="sng">
            <a:solidFill>
              <a:schemeClr val="tx1"/>
            </a:solidFill>
            <a:prstDash val="solid"/>
            <a:round/>
            <a:headEnd type="none" w="med" len="med"/>
            <a:tailEnd type="none" w="med" len="med"/>
          </a:ln>
        </p:spPr>
      </p:sp>
      <p:sp>
        <p:nvSpPr>
          <p:cNvPr id="25612" name="文本框 205841"/>
          <p:cNvSpPr txBox="1"/>
          <p:nvPr/>
        </p:nvSpPr>
        <p:spPr>
          <a:xfrm>
            <a:off x="6516688" y="2211705"/>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r>
              <a:rPr lang="en-US" altLang="zh-CN" sz="2400" b="1" baseline="30000">
                <a:latin typeface="Times New Roman" panose="02020603050405020304" pitchFamily="18" charset="0"/>
                <a:ea typeface="宋体" panose="02010600030101010101" pitchFamily="2" charset="-122"/>
              </a:rPr>
              <a:t>(1)</a:t>
            </a:r>
          </a:p>
        </p:txBody>
      </p:sp>
      <p:sp>
        <p:nvSpPr>
          <p:cNvPr id="25613" name="文本框 205842"/>
          <p:cNvSpPr txBox="1"/>
          <p:nvPr/>
        </p:nvSpPr>
        <p:spPr>
          <a:xfrm>
            <a:off x="6659563" y="4084955"/>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r>
              <a:rPr lang="en-US" altLang="zh-CN" sz="2400" b="1" baseline="30000">
                <a:latin typeface="Times New Roman" panose="02020603050405020304" pitchFamily="18" charset="0"/>
                <a:ea typeface="宋体" panose="02010600030101010101" pitchFamily="2" charset="-122"/>
              </a:rPr>
              <a:t>(2)</a:t>
            </a:r>
          </a:p>
        </p:txBody>
      </p:sp>
      <p:sp>
        <p:nvSpPr>
          <p:cNvPr id="25614" name="文本框 205843"/>
          <p:cNvSpPr txBox="1"/>
          <p:nvPr/>
        </p:nvSpPr>
        <p:spPr>
          <a:xfrm>
            <a:off x="395288" y="3724593"/>
            <a:ext cx="433387" cy="519112"/>
          </a:xfrm>
          <a:prstGeom prst="rect">
            <a:avLst/>
          </a:prstGeom>
          <a:noFill/>
          <a:ln w="9525">
            <a:noFill/>
          </a:ln>
        </p:spPr>
        <p:txBody>
          <a:bodyPr anchor="t" anchorCtr="0">
            <a:spAutoFit/>
          </a:bodyPr>
          <a:lstStyle/>
          <a:p>
            <a:pPr algn="ctr">
              <a:spcBef>
                <a:spcPct val="50000"/>
              </a:spcBef>
            </a:pPr>
            <a:r>
              <a:rPr lang="en-US" altLang="zh-CN" sz="2800" b="1" i="1">
                <a:latin typeface="Times New Roman" panose="02020603050405020304" pitchFamily="18" charset="0"/>
                <a:ea typeface="宋体" panose="02010600030101010101" pitchFamily="2" charset="-122"/>
              </a:rPr>
              <a:t>u</a:t>
            </a:r>
            <a:endParaRPr lang="en-US" altLang="zh-CN" sz="2800" b="1" i="1" baseline="30000">
              <a:latin typeface="Times New Roman" panose="02020603050405020304" pitchFamily="18" charset="0"/>
              <a:ea typeface="宋体" panose="02010600030101010101" pitchFamily="2" charset="-122"/>
            </a:endParaRPr>
          </a:p>
        </p:txBody>
      </p:sp>
      <p:sp>
        <p:nvSpPr>
          <p:cNvPr id="25616" name="直接连接符 205859"/>
          <p:cNvSpPr/>
          <p:nvPr/>
        </p:nvSpPr>
        <p:spPr>
          <a:xfrm>
            <a:off x="2266950" y="3580130"/>
            <a:ext cx="2232025" cy="0"/>
          </a:xfrm>
          <a:prstGeom prst="line">
            <a:avLst/>
          </a:prstGeom>
          <a:ln w="15875" cap="flat" cmpd="sng">
            <a:solidFill>
              <a:schemeClr val="tx1"/>
            </a:solidFill>
            <a:prstDash val="solid"/>
            <a:round/>
            <a:headEnd type="none" w="med" len="med"/>
            <a:tailEnd type="none" w="med" len="med"/>
          </a:ln>
        </p:spPr>
      </p:sp>
      <p:sp>
        <p:nvSpPr>
          <p:cNvPr id="25617" name="流程图: 延期 205861"/>
          <p:cNvSpPr/>
          <p:nvPr/>
        </p:nvSpPr>
        <p:spPr>
          <a:xfrm>
            <a:off x="2987675" y="4732655"/>
            <a:ext cx="647700" cy="503238"/>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5618" name="椭圆 205862"/>
          <p:cNvSpPr/>
          <p:nvPr/>
        </p:nvSpPr>
        <p:spPr>
          <a:xfrm>
            <a:off x="6229350" y="5453380"/>
            <a:ext cx="431800" cy="503238"/>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25619" name="文本框 205863"/>
          <p:cNvSpPr txBox="1"/>
          <p:nvPr/>
        </p:nvSpPr>
        <p:spPr>
          <a:xfrm>
            <a:off x="6227763" y="5451793"/>
            <a:ext cx="431800" cy="457200"/>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a:t>
            </a:r>
          </a:p>
        </p:txBody>
      </p:sp>
      <p:sp>
        <p:nvSpPr>
          <p:cNvPr id="25620" name="直接连接符 205864"/>
          <p:cNvSpPr/>
          <p:nvPr/>
        </p:nvSpPr>
        <p:spPr>
          <a:xfrm>
            <a:off x="2266950" y="4948555"/>
            <a:ext cx="720725" cy="0"/>
          </a:xfrm>
          <a:prstGeom prst="line">
            <a:avLst/>
          </a:prstGeom>
          <a:ln w="19050" cap="flat" cmpd="sng">
            <a:solidFill>
              <a:schemeClr val="tx1"/>
            </a:solidFill>
            <a:prstDash val="solid"/>
            <a:round/>
            <a:headEnd type="none" w="med" len="med"/>
            <a:tailEnd type="triangle" w="med" len="med"/>
          </a:ln>
        </p:spPr>
      </p:sp>
      <p:sp>
        <p:nvSpPr>
          <p:cNvPr id="25621" name="文本框 205865"/>
          <p:cNvSpPr txBox="1"/>
          <p:nvPr/>
        </p:nvSpPr>
        <p:spPr>
          <a:xfrm>
            <a:off x="2914650" y="4731068"/>
            <a:ext cx="647700"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0</a:t>
            </a:r>
            <a:endParaRPr lang="zh-CN" altLang="en-US" sz="2400" b="1" baseline="-25000" dirty="0">
              <a:latin typeface="Times New Roman" panose="02020603050405020304" pitchFamily="18" charset="0"/>
              <a:ea typeface="宋体" panose="02010600030101010101" pitchFamily="2" charset="-122"/>
            </a:endParaRPr>
          </a:p>
        </p:txBody>
      </p:sp>
      <p:sp>
        <p:nvSpPr>
          <p:cNvPr id="25622" name="直接连接符 205866"/>
          <p:cNvSpPr/>
          <p:nvPr/>
        </p:nvSpPr>
        <p:spPr>
          <a:xfrm>
            <a:off x="2266950" y="4227830"/>
            <a:ext cx="0" cy="1512888"/>
          </a:xfrm>
          <a:prstGeom prst="line">
            <a:avLst/>
          </a:prstGeom>
          <a:ln w="15875" cap="flat" cmpd="sng">
            <a:solidFill>
              <a:schemeClr val="tx1"/>
            </a:solidFill>
            <a:prstDash val="solid"/>
            <a:round/>
            <a:headEnd type="none" w="med" len="med"/>
            <a:tailEnd type="none" w="med" len="med"/>
          </a:ln>
        </p:spPr>
      </p:sp>
      <p:sp>
        <p:nvSpPr>
          <p:cNvPr id="25623" name="直接连接符 205867"/>
          <p:cNvSpPr/>
          <p:nvPr/>
        </p:nvSpPr>
        <p:spPr>
          <a:xfrm>
            <a:off x="1474788" y="4948555"/>
            <a:ext cx="792162" cy="0"/>
          </a:xfrm>
          <a:prstGeom prst="line">
            <a:avLst/>
          </a:prstGeom>
          <a:ln w="15875" cap="flat" cmpd="sng">
            <a:solidFill>
              <a:schemeClr val="tx1"/>
            </a:solidFill>
            <a:prstDash val="solid"/>
            <a:round/>
            <a:headEnd type="none" w="med" len="med"/>
            <a:tailEnd type="none" w="med" len="med"/>
          </a:ln>
        </p:spPr>
      </p:sp>
      <p:sp>
        <p:nvSpPr>
          <p:cNvPr id="25624" name="直接连接符 205870"/>
          <p:cNvSpPr/>
          <p:nvPr/>
        </p:nvSpPr>
        <p:spPr>
          <a:xfrm>
            <a:off x="2266950" y="5740718"/>
            <a:ext cx="3960813" cy="0"/>
          </a:xfrm>
          <a:prstGeom prst="line">
            <a:avLst/>
          </a:prstGeom>
          <a:ln w="19050" cap="flat" cmpd="sng">
            <a:solidFill>
              <a:schemeClr val="tx1"/>
            </a:solidFill>
            <a:prstDash val="solid"/>
            <a:round/>
            <a:headEnd type="none" w="med" len="med"/>
            <a:tailEnd type="triangle" w="med" len="med"/>
          </a:ln>
        </p:spPr>
      </p:sp>
      <p:sp>
        <p:nvSpPr>
          <p:cNvPr id="25625" name="直接连接符 205871"/>
          <p:cNvSpPr/>
          <p:nvPr/>
        </p:nvSpPr>
        <p:spPr>
          <a:xfrm>
            <a:off x="2266950" y="4227830"/>
            <a:ext cx="2232025" cy="0"/>
          </a:xfrm>
          <a:prstGeom prst="line">
            <a:avLst/>
          </a:prstGeom>
          <a:ln w="15875" cap="flat" cmpd="sng">
            <a:solidFill>
              <a:schemeClr val="tx1"/>
            </a:solidFill>
            <a:prstDash val="solid"/>
            <a:round/>
            <a:headEnd type="none" w="med" len="med"/>
            <a:tailEnd type="none" w="med" len="med"/>
          </a:ln>
        </p:spPr>
      </p:sp>
      <p:sp>
        <p:nvSpPr>
          <p:cNvPr id="25626" name="直接连接符 205872"/>
          <p:cNvSpPr/>
          <p:nvPr/>
        </p:nvSpPr>
        <p:spPr>
          <a:xfrm>
            <a:off x="3635375" y="2787968"/>
            <a:ext cx="1439863" cy="0"/>
          </a:xfrm>
          <a:prstGeom prst="line">
            <a:avLst/>
          </a:prstGeom>
          <a:ln w="15875" cap="flat" cmpd="sng">
            <a:solidFill>
              <a:schemeClr val="tx1"/>
            </a:solidFill>
            <a:prstDash val="solid"/>
            <a:round/>
            <a:headEnd type="none" w="med" len="med"/>
            <a:tailEnd type="none" w="med" len="med"/>
          </a:ln>
        </p:spPr>
      </p:sp>
      <p:sp>
        <p:nvSpPr>
          <p:cNvPr id="25627" name="直接连接符 205873"/>
          <p:cNvSpPr/>
          <p:nvPr/>
        </p:nvSpPr>
        <p:spPr>
          <a:xfrm flipV="1">
            <a:off x="5075238" y="2211705"/>
            <a:ext cx="1223962" cy="576263"/>
          </a:xfrm>
          <a:prstGeom prst="line">
            <a:avLst/>
          </a:prstGeom>
          <a:ln w="15875" cap="flat" cmpd="sng">
            <a:solidFill>
              <a:schemeClr val="tx1"/>
            </a:solidFill>
            <a:prstDash val="solid"/>
            <a:round/>
            <a:headEnd type="none" w="med" len="med"/>
            <a:tailEnd type="triangle" w="med" len="med"/>
          </a:ln>
        </p:spPr>
      </p:sp>
      <p:sp>
        <p:nvSpPr>
          <p:cNvPr id="25628" name="直接连接符 205874"/>
          <p:cNvSpPr/>
          <p:nvPr/>
        </p:nvSpPr>
        <p:spPr>
          <a:xfrm>
            <a:off x="5075238" y="2787968"/>
            <a:ext cx="1296987" cy="936625"/>
          </a:xfrm>
          <a:prstGeom prst="line">
            <a:avLst/>
          </a:prstGeom>
          <a:ln w="15875" cap="flat" cmpd="sng">
            <a:solidFill>
              <a:schemeClr val="tx1"/>
            </a:solidFill>
            <a:prstDash val="solid"/>
            <a:round/>
            <a:headEnd type="none" w="med" len="med"/>
            <a:tailEnd type="triangle" w="med" len="med"/>
          </a:ln>
        </p:spPr>
      </p:sp>
      <p:sp>
        <p:nvSpPr>
          <p:cNvPr id="25629" name="直接连接符 205875"/>
          <p:cNvSpPr/>
          <p:nvPr/>
        </p:nvSpPr>
        <p:spPr>
          <a:xfrm>
            <a:off x="5075238" y="2787968"/>
            <a:ext cx="1296987" cy="2663825"/>
          </a:xfrm>
          <a:prstGeom prst="line">
            <a:avLst/>
          </a:prstGeom>
          <a:ln w="15875" cap="flat" cmpd="sng">
            <a:solidFill>
              <a:schemeClr val="tx1"/>
            </a:solidFill>
            <a:prstDash val="solid"/>
            <a:round/>
            <a:headEnd type="none" w="med" len="med"/>
            <a:tailEnd type="triangle" w="med" len="med"/>
          </a:ln>
        </p:spPr>
      </p:sp>
      <p:sp>
        <p:nvSpPr>
          <p:cNvPr id="25630" name="直接连接符 205876"/>
          <p:cNvSpPr/>
          <p:nvPr/>
        </p:nvSpPr>
        <p:spPr>
          <a:xfrm>
            <a:off x="4498975" y="3580130"/>
            <a:ext cx="1800225" cy="1944688"/>
          </a:xfrm>
          <a:prstGeom prst="line">
            <a:avLst/>
          </a:prstGeom>
          <a:ln w="15875" cap="flat" cmpd="sng">
            <a:solidFill>
              <a:schemeClr val="tx1"/>
            </a:solidFill>
            <a:prstDash val="solid"/>
            <a:round/>
            <a:headEnd type="none" w="med" len="med"/>
            <a:tailEnd type="triangle" w="med" len="med"/>
          </a:ln>
        </p:spPr>
      </p:sp>
      <p:sp>
        <p:nvSpPr>
          <p:cNvPr id="25631" name="直接连接符 205877"/>
          <p:cNvSpPr/>
          <p:nvPr/>
        </p:nvSpPr>
        <p:spPr>
          <a:xfrm>
            <a:off x="3635375" y="4948555"/>
            <a:ext cx="1439863" cy="0"/>
          </a:xfrm>
          <a:prstGeom prst="line">
            <a:avLst/>
          </a:prstGeom>
          <a:ln w="15875" cap="flat" cmpd="sng">
            <a:solidFill>
              <a:schemeClr val="tx1"/>
            </a:solidFill>
            <a:prstDash val="solid"/>
            <a:round/>
            <a:headEnd type="none" w="med" len="med"/>
            <a:tailEnd type="none" w="med" len="med"/>
          </a:ln>
        </p:spPr>
      </p:sp>
      <p:sp>
        <p:nvSpPr>
          <p:cNvPr id="25632" name="直接连接符 205878"/>
          <p:cNvSpPr/>
          <p:nvPr/>
        </p:nvSpPr>
        <p:spPr>
          <a:xfrm flipV="1">
            <a:off x="4427538" y="3940493"/>
            <a:ext cx="1871662" cy="287337"/>
          </a:xfrm>
          <a:prstGeom prst="line">
            <a:avLst/>
          </a:prstGeom>
          <a:ln w="15875" cap="flat" cmpd="sng">
            <a:solidFill>
              <a:schemeClr val="tx1"/>
            </a:solidFill>
            <a:prstDash val="solid"/>
            <a:round/>
            <a:headEnd type="none" w="med" len="med"/>
            <a:tailEnd type="triangle" w="med" len="med"/>
          </a:ln>
        </p:spPr>
      </p:sp>
      <p:sp>
        <p:nvSpPr>
          <p:cNvPr id="25633" name="直接连接符 205879"/>
          <p:cNvSpPr/>
          <p:nvPr/>
        </p:nvSpPr>
        <p:spPr>
          <a:xfrm flipV="1">
            <a:off x="5075238" y="2284730"/>
            <a:ext cx="1296987" cy="2663825"/>
          </a:xfrm>
          <a:prstGeom prst="line">
            <a:avLst/>
          </a:prstGeom>
          <a:ln w="15875" cap="flat" cmpd="sng">
            <a:solidFill>
              <a:schemeClr val="tx1"/>
            </a:solidFill>
            <a:prstDash val="solid"/>
            <a:round/>
            <a:headEnd type="none" w="med" len="med"/>
            <a:tailEnd type="triangle" w="med" len="med"/>
          </a:ln>
        </p:spPr>
      </p:sp>
      <p:sp>
        <p:nvSpPr>
          <p:cNvPr id="25634" name="文本框 205880"/>
          <p:cNvSpPr txBox="1"/>
          <p:nvPr/>
        </p:nvSpPr>
        <p:spPr>
          <a:xfrm>
            <a:off x="6659563" y="5164455"/>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r>
              <a:rPr lang="en-US" altLang="zh-CN" sz="2400" b="1" baseline="30000">
                <a:latin typeface="Times New Roman" panose="02020603050405020304" pitchFamily="18" charset="0"/>
                <a:ea typeface="宋体" panose="02010600030101010101" pitchFamily="2" charset="-122"/>
              </a:rPr>
              <a:t>(3)</a:t>
            </a:r>
          </a:p>
        </p:txBody>
      </p:sp>
      <p:sp>
        <p:nvSpPr>
          <p:cNvPr id="25635" name="直接连接符 205881"/>
          <p:cNvSpPr/>
          <p:nvPr/>
        </p:nvSpPr>
        <p:spPr>
          <a:xfrm flipV="1">
            <a:off x="827088" y="2787968"/>
            <a:ext cx="649287" cy="1152525"/>
          </a:xfrm>
          <a:prstGeom prst="line">
            <a:avLst/>
          </a:prstGeom>
          <a:ln w="15875" cap="flat" cmpd="sng">
            <a:solidFill>
              <a:schemeClr val="tx1"/>
            </a:solidFill>
            <a:prstDash val="solid"/>
            <a:round/>
            <a:headEnd type="none" w="med" len="med"/>
            <a:tailEnd type="triangle" w="med" len="med"/>
          </a:ln>
        </p:spPr>
      </p:sp>
      <p:sp>
        <p:nvSpPr>
          <p:cNvPr id="25636" name="任意多边形 205888"/>
          <p:cNvSpPr/>
          <p:nvPr/>
        </p:nvSpPr>
        <p:spPr>
          <a:xfrm>
            <a:off x="971550" y="3219768"/>
            <a:ext cx="576263" cy="1081087"/>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dash"/>
            <a:round/>
            <a:headEnd type="none" w="med" len="med"/>
            <a:tailEnd type="triangle" w="med" len="med"/>
          </a:ln>
        </p:spPr>
        <p:txBody>
          <a:bodyPr/>
          <a:lstStyle/>
          <a:p>
            <a:endParaRPr lang="zh-CN" altLang="en-US"/>
          </a:p>
        </p:txBody>
      </p:sp>
      <p:sp>
        <p:nvSpPr>
          <p:cNvPr id="25637" name="直接连接符 205889"/>
          <p:cNvSpPr/>
          <p:nvPr/>
        </p:nvSpPr>
        <p:spPr>
          <a:xfrm>
            <a:off x="6659563" y="2067243"/>
            <a:ext cx="504825" cy="0"/>
          </a:xfrm>
          <a:prstGeom prst="line">
            <a:avLst/>
          </a:prstGeom>
          <a:ln w="15875" cap="flat" cmpd="sng">
            <a:solidFill>
              <a:schemeClr val="tx1"/>
            </a:solidFill>
            <a:prstDash val="solid"/>
            <a:round/>
            <a:headEnd type="none" w="med" len="med"/>
            <a:tailEnd type="oval" w="med" len="med"/>
          </a:ln>
        </p:spPr>
      </p:sp>
      <p:sp>
        <p:nvSpPr>
          <p:cNvPr id="25638" name="直接连接符 205890"/>
          <p:cNvSpPr/>
          <p:nvPr/>
        </p:nvSpPr>
        <p:spPr>
          <a:xfrm>
            <a:off x="6732588" y="3940493"/>
            <a:ext cx="504825" cy="0"/>
          </a:xfrm>
          <a:prstGeom prst="line">
            <a:avLst/>
          </a:prstGeom>
          <a:ln w="15875" cap="flat" cmpd="sng">
            <a:solidFill>
              <a:schemeClr val="tx1"/>
            </a:solidFill>
            <a:prstDash val="solid"/>
            <a:round/>
            <a:headEnd type="none" w="med" len="med"/>
            <a:tailEnd type="oval" w="med" len="med"/>
          </a:ln>
        </p:spPr>
      </p:sp>
      <p:sp>
        <p:nvSpPr>
          <p:cNvPr id="25639" name="直接连接符 205891"/>
          <p:cNvSpPr/>
          <p:nvPr/>
        </p:nvSpPr>
        <p:spPr>
          <a:xfrm>
            <a:off x="6659563" y="5740718"/>
            <a:ext cx="504825" cy="0"/>
          </a:xfrm>
          <a:prstGeom prst="line">
            <a:avLst/>
          </a:prstGeom>
          <a:ln w="15875" cap="flat" cmpd="sng">
            <a:solidFill>
              <a:schemeClr val="tx1"/>
            </a:solidFill>
            <a:prstDash val="solid"/>
            <a:round/>
            <a:headEnd type="none" w="med" len="med"/>
            <a:tailEnd type="oval" w="med" len="med"/>
          </a:ln>
        </p:spPr>
      </p:sp>
      <p:sp>
        <p:nvSpPr>
          <p:cNvPr id="25640" name="直接连接符 205892"/>
          <p:cNvSpPr/>
          <p:nvPr/>
        </p:nvSpPr>
        <p:spPr>
          <a:xfrm>
            <a:off x="7956550" y="3940493"/>
            <a:ext cx="503238" cy="0"/>
          </a:xfrm>
          <a:prstGeom prst="line">
            <a:avLst/>
          </a:prstGeom>
          <a:ln w="15875" cap="flat" cmpd="sng">
            <a:solidFill>
              <a:schemeClr val="tx1"/>
            </a:solidFill>
            <a:prstDash val="solid"/>
            <a:round/>
            <a:headEnd type="none" w="med" len="med"/>
            <a:tailEnd type="triangle" w="med" len="med"/>
          </a:ln>
        </p:spPr>
      </p:sp>
      <p:sp>
        <p:nvSpPr>
          <p:cNvPr id="25641" name="直接连接符 205893"/>
          <p:cNvSpPr/>
          <p:nvPr/>
        </p:nvSpPr>
        <p:spPr>
          <a:xfrm flipH="1" flipV="1">
            <a:off x="7164388" y="2067243"/>
            <a:ext cx="792162" cy="1873250"/>
          </a:xfrm>
          <a:prstGeom prst="line">
            <a:avLst/>
          </a:prstGeom>
          <a:ln w="15875" cap="flat" cmpd="sng">
            <a:solidFill>
              <a:schemeClr val="tx1"/>
            </a:solidFill>
            <a:prstDash val="solid"/>
            <a:round/>
            <a:headEnd type="none" w="med" len="med"/>
            <a:tailEnd type="triangle" w="med" len="med"/>
          </a:ln>
        </p:spPr>
      </p:sp>
      <p:sp>
        <p:nvSpPr>
          <p:cNvPr id="25642" name="任意多边形 205894"/>
          <p:cNvSpPr/>
          <p:nvPr/>
        </p:nvSpPr>
        <p:spPr>
          <a:xfrm flipH="1">
            <a:off x="7308850" y="2643505"/>
            <a:ext cx="647700" cy="865188"/>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tx1"/>
            </a:solidFill>
            <a:prstDash val="dash"/>
            <a:round/>
            <a:headEnd type="none" w="med" len="med"/>
            <a:tailEnd type="triangle" w="med" len="med"/>
          </a:ln>
        </p:spPr>
        <p:txBody>
          <a:bodyPr/>
          <a:lstStyle/>
          <a:p>
            <a:endParaRPr lang="zh-CN" altLang="en-US"/>
          </a:p>
        </p:txBody>
      </p:sp>
      <p:sp>
        <p:nvSpPr>
          <p:cNvPr id="25643" name="文本框 205895"/>
          <p:cNvSpPr txBox="1"/>
          <p:nvPr/>
        </p:nvSpPr>
        <p:spPr>
          <a:xfrm>
            <a:off x="7812088" y="3410268"/>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endParaRPr lang="en-US" altLang="zh-CN" sz="2400" b="1" baseline="3000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sz="2800">
                <a:ea typeface="黑体" panose="02010609060101010101" pitchFamily="49" charset="-122"/>
                <a:sym typeface="+mn-ea"/>
              </a:rPr>
              <a:t>二元(3,2,</a:t>
            </a:r>
            <a:r>
              <a:rPr sz="2800" i="1">
                <a:ea typeface="黑体" panose="02010609060101010101" pitchFamily="49" charset="-122"/>
                <a:sym typeface="+mn-ea"/>
              </a:rPr>
              <a:t>m</a:t>
            </a:r>
            <a:r>
              <a:rPr sz="2800">
                <a:ea typeface="黑体" panose="02010609060101010101" pitchFamily="49" charset="-122"/>
                <a:sym typeface="+mn-ea"/>
              </a:rPr>
              <a:t>)卷积码的输入序列</a:t>
            </a:r>
          </a:p>
        </p:txBody>
      </p:sp>
      <p:sp>
        <p:nvSpPr>
          <p:cNvPr id="7" name="文本框 6"/>
          <p:cNvSpPr txBox="1"/>
          <p:nvPr/>
        </p:nvSpPr>
        <p:spPr>
          <a:xfrm>
            <a:off x="259080" y="914400"/>
            <a:ext cx="8564245" cy="977265"/>
          </a:xfrm>
          <a:prstGeom prst="rect">
            <a:avLst/>
          </a:prstGeom>
          <a:noFill/>
        </p:spPr>
        <p:txBody>
          <a:bodyPr wrap="square" rtlCol="0" anchor="t">
            <a:spAutoFit/>
          </a:bodyPr>
          <a:lstStyle/>
          <a:p>
            <a:pPr indent="457200" algn="l">
              <a:lnSpc>
                <a:spcPct val="120000"/>
              </a:lnSpc>
            </a:pPr>
            <a:r>
              <a:rPr lang="zh-CN" altLang="en-US" sz="2400" dirty="0">
                <a:latin typeface="黑体" panose="02010609060101010101" pitchFamily="49" charset="-122"/>
                <a:ea typeface="黑体" panose="02010609060101010101" pitchFamily="49" charset="-122"/>
                <a:sym typeface="+mn-ea"/>
              </a:rPr>
              <a:t>对于一般的</a:t>
            </a:r>
            <a:r>
              <a:rPr lang="en-US" altLang="zh-CN" sz="2400">
                <a:latin typeface="Times New Roman" panose="02020603050405020304" pitchFamily="18" charset="0"/>
                <a:ea typeface="黑体" panose="02010609060101010101" pitchFamily="49" charset="-122"/>
                <a:sym typeface="+mn-ea"/>
              </a:rPr>
              <a:t>(3,2,</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卷积码，由于</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，即每次有</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比特进入编码器，所以输入序列</a:t>
            </a:r>
            <a:r>
              <a:rPr lang="en-US" altLang="zh-CN" sz="2400" i="1">
                <a:latin typeface="Times New Roman" panose="02020603050405020304" pitchFamily="18" charset="0"/>
                <a:ea typeface="黑体" panose="02010609060101010101" pitchFamily="49" charset="-122"/>
                <a:sym typeface="+mn-ea"/>
              </a:rPr>
              <a:t>u</a:t>
            </a:r>
            <a:r>
              <a:rPr lang="zh-CN" altLang="en-US" sz="2400" dirty="0">
                <a:latin typeface="黑体" panose="02010609060101010101" pitchFamily="49" charset="-122"/>
                <a:ea typeface="黑体" panose="02010609060101010101" pitchFamily="49" charset="-122"/>
                <a:sym typeface="+mn-ea"/>
              </a:rPr>
              <a:t>可以写成</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1981200" y="2133600"/>
          <a:ext cx="5280660" cy="498475"/>
        </p:xfrm>
        <a:graphic>
          <a:graphicData uri="http://schemas.openxmlformats.org/presentationml/2006/ole">
            <mc:AlternateContent xmlns:mc="http://schemas.openxmlformats.org/markup-compatibility/2006">
              <mc:Choice xmlns:v="urn:schemas-microsoft-com:vml" Requires="v">
                <p:oleObj r:id="rId3" imgW="1968500" imgH="241300" progId="Equation.KSEE3">
                  <p:embed/>
                </p:oleObj>
              </mc:Choice>
              <mc:Fallback>
                <p:oleObj r:id="rId3" imgW="1968500" imgH="241300" progId="Equation.KSEE3">
                  <p:embed/>
                  <p:pic>
                    <p:nvPicPr>
                      <p:cNvPr id="0" name="图片 1024"/>
                      <p:cNvPicPr/>
                      <p:nvPr/>
                    </p:nvPicPr>
                    <p:blipFill>
                      <a:blip r:embed="rId4"/>
                      <a:stretch>
                        <a:fillRect/>
                      </a:stretch>
                    </p:blipFill>
                    <p:spPr>
                      <a:xfrm>
                        <a:off x="1981200" y="2133600"/>
                        <a:ext cx="5280660" cy="498475"/>
                      </a:xfrm>
                      <a:prstGeom prst="rect">
                        <a:avLst/>
                      </a:prstGeom>
                    </p:spPr>
                  </p:pic>
                </p:oleObj>
              </mc:Fallback>
            </mc:AlternateContent>
          </a:graphicData>
        </a:graphic>
      </p:graphicFrame>
      <p:sp>
        <p:nvSpPr>
          <p:cNvPr id="8" name="文本框 7"/>
          <p:cNvSpPr txBox="1"/>
          <p:nvPr/>
        </p:nvSpPr>
        <p:spPr>
          <a:xfrm>
            <a:off x="310515" y="3006090"/>
            <a:ext cx="4582160" cy="534035"/>
          </a:xfrm>
          <a:prstGeom prst="rect">
            <a:avLst/>
          </a:prstGeom>
          <a:noFill/>
        </p:spPr>
        <p:txBody>
          <a:bodyPr wrap="square" rtlCol="0" anchor="t">
            <a:spAutoFit/>
          </a:bodyPr>
          <a:lstStyle/>
          <a:p>
            <a:pPr algn="l">
              <a:lnSpc>
                <a:spcPct val="120000"/>
              </a:lnSpc>
            </a:pPr>
            <a:r>
              <a:rPr lang="zh-CN" altLang="en-US" sz="2400" dirty="0">
                <a:latin typeface="黑体" panose="02010609060101010101" pitchFamily="49" charset="-122"/>
                <a:ea typeface="黑体" panose="02010609060101010101" pitchFamily="49" charset="-122"/>
                <a:sym typeface="+mn-ea"/>
              </a:rPr>
              <a:t>或分开写成</a:t>
            </a:r>
            <a:r>
              <a:rPr lang="en-US" altLang="zh-CN" sz="2400">
                <a:latin typeface="黑体" panose="02010609060101010101" pitchFamily="49" charset="-122"/>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个序列</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graphicFrame>
        <p:nvGraphicFramePr>
          <p:cNvPr id="9" name="对象 8">
            <a:hlinkClick r:id="" action="ppaction://ole?verb=0"/>
          </p:cNvPr>
          <p:cNvGraphicFramePr>
            <a:graphicFrameLocks noChangeAspect="1"/>
          </p:cNvGraphicFramePr>
          <p:nvPr/>
        </p:nvGraphicFramePr>
        <p:xfrm>
          <a:off x="2590800" y="3810000"/>
          <a:ext cx="3521075" cy="1123315"/>
        </p:xfrm>
        <a:graphic>
          <a:graphicData uri="http://schemas.openxmlformats.org/presentationml/2006/ole">
            <mc:AlternateContent xmlns:mc="http://schemas.openxmlformats.org/markup-compatibility/2006">
              <mc:Choice xmlns:v="urn:schemas-microsoft-com:vml" Requires="v">
                <p:oleObj r:id="rId5" imgW="1358900" imgH="482600" progId="Equation.KSEE3">
                  <p:embed/>
                </p:oleObj>
              </mc:Choice>
              <mc:Fallback>
                <p:oleObj r:id="rId5" imgW="1358900" imgH="482600" progId="Equation.KSEE3">
                  <p:embed/>
                  <p:pic>
                    <p:nvPicPr>
                      <p:cNvPr id="0" name="图片 1024"/>
                      <p:cNvPicPr/>
                      <p:nvPr/>
                    </p:nvPicPr>
                    <p:blipFill>
                      <a:blip r:embed="rId6"/>
                      <a:stretch>
                        <a:fillRect/>
                      </a:stretch>
                    </p:blipFill>
                    <p:spPr>
                      <a:xfrm>
                        <a:off x="2590800" y="3810000"/>
                        <a:ext cx="3521075" cy="112331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sz="2800">
                <a:ea typeface="黑体" panose="02010609060101010101" pitchFamily="49" charset="-122"/>
                <a:sym typeface="+mn-ea"/>
              </a:rPr>
              <a:t>二元(3,2,</a:t>
            </a:r>
            <a:r>
              <a:rPr sz="2800" i="1">
                <a:ea typeface="黑体" panose="02010609060101010101" pitchFamily="49" charset="-122"/>
                <a:sym typeface="+mn-ea"/>
              </a:rPr>
              <a:t>m</a:t>
            </a:r>
            <a:r>
              <a:rPr sz="2800">
                <a:ea typeface="黑体" panose="02010609060101010101" pitchFamily="49" charset="-122"/>
                <a:sym typeface="+mn-ea"/>
              </a:rPr>
              <a:t>)卷积码的冲激响应</a:t>
            </a:r>
          </a:p>
        </p:txBody>
      </p:sp>
      <p:sp>
        <p:nvSpPr>
          <p:cNvPr id="7" name="文本框 6"/>
          <p:cNvSpPr txBox="1"/>
          <p:nvPr/>
        </p:nvSpPr>
        <p:spPr>
          <a:xfrm>
            <a:off x="259080" y="914400"/>
            <a:ext cx="8564245" cy="534035"/>
          </a:xfrm>
          <a:prstGeom prst="rect">
            <a:avLst/>
          </a:prstGeom>
          <a:noFill/>
        </p:spPr>
        <p:txBody>
          <a:bodyPr wrap="square" rtlCol="0" anchor="t">
            <a:spAutoFit/>
          </a:bodyPr>
          <a:lstStyle/>
          <a:p>
            <a:pPr indent="457200" algn="l">
              <a:lnSpc>
                <a:spcPct val="120000"/>
              </a:lnSpc>
            </a:pPr>
            <a:r>
              <a:rPr lang="zh-CN" altLang="en-US" sz="2400" dirty="0">
                <a:latin typeface="Times New Roman" panose="02020603050405020304" pitchFamily="18" charset="0"/>
                <a:ea typeface="黑体" panose="02010609060101010101" pitchFamily="49" charset="-122"/>
                <a:sym typeface="+mn-ea"/>
              </a:rPr>
              <a:t>令</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=(100…), </a:t>
            </a:r>
            <a:r>
              <a:rPr lang="zh-CN" altLang="en-US" sz="2400" dirty="0">
                <a:latin typeface="Times New Roman" panose="02020603050405020304" pitchFamily="18" charset="0"/>
                <a:ea typeface="黑体" panose="02010609060101010101" pitchFamily="49" charset="-122"/>
                <a:sym typeface="+mn-ea"/>
              </a:rPr>
              <a:t>得到</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个输出序列</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长度均为</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2516505" y="1572260"/>
          <a:ext cx="3521075" cy="1385570"/>
        </p:xfrm>
        <a:graphic>
          <a:graphicData uri="http://schemas.openxmlformats.org/presentationml/2006/ole">
            <mc:AlternateContent xmlns:mc="http://schemas.openxmlformats.org/markup-compatibility/2006">
              <mc:Choice xmlns:v="urn:schemas-microsoft-com:vml" Requires="v">
                <p:oleObj r:id="rId2" imgW="1714500" imgH="736600" progId="Equation.KSEE3">
                  <p:embed/>
                </p:oleObj>
              </mc:Choice>
              <mc:Fallback>
                <p:oleObj r:id="rId2" imgW="1714500" imgH="736600" progId="Equation.KSEE3">
                  <p:embed/>
                  <p:pic>
                    <p:nvPicPr>
                      <p:cNvPr id="0" name="图片 1024"/>
                      <p:cNvPicPr/>
                      <p:nvPr/>
                    </p:nvPicPr>
                    <p:blipFill>
                      <a:blip r:embed="rId3"/>
                      <a:stretch>
                        <a:fillRect/>
                      </a:stretch>
                    </p:blipFill>
                    <p:spPr>
                      <a:xfrm>
                        <a:off x="2516505" y="1572260"/>
                        <a:ext cx="3521075" cy="1385570"/>
                      </a:xfrm>
                      <a:prstGeom prst="rect">
                        <a:avLst/>
                      </a:prstGeom>
                    </p:spPr>
                  </p:pic>
                </p:oleObj>
              </mc:Fallback>
            </mc:AlternateContent>
          </a:graphicData>
        </a:graphic>
      </p:graphicFrame>
      <p:sp>
        <p:nvSpPr>
          <p:cNvPr id="8" name="文本框 7"/>
          <p:cNvSpPr txBox="1"/>
          <p:nvPr/>
        </p:nvSpPr>
        <p:spPr>
          <a:xfrm>
            <a:off x="687070" y="2998470"/>
            <a:ext cx="5902960" cy="534035"/>
          </a:xfrm>
          <a:prstGeom prst="rect">
            <a:avLst/>
          </a:prstGeom>
          <a:noFill/>
        </p:spPr>
        <p:txBody>
          <a:bodyPr wrap="square" rtlCol="0" anchor="t">
            <a:spAutoFit/>
          </a:bodyPr>
          <a:lstStyle/>
          <a:p>
            <a:pPr algn="l">
              <a:lnSpc>
                <a:spcPct val="120000"/>
              </a:lnSpc>
            </a:pPr>
            <a:r>
              <a:rPr lang="zh-CN" altLang="en-US" sz="2400" dirty="0">
                <a:latin typeface="黑体" panose="02010609060101010101" pitchFamily="49" charset="-122"/>
                <a:ea typeface="黑体" panose="02010609060101010101" pitchFamily="49" charset="-122"/>
                <a:sym typeface="+mn-ea"/>
              </a:rPr>
              <a:t>再令</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=(100…), </a:t>
            </a:r>
            <a:r>
              <a:rPr lang="zh-CN" altLang="en-US" sz="2400" dirty="0">
                <a:latin typeface="Times New Roman" panose="02020603050405020304" pitchFamily="18" charset="0"/>
                <a:ea typeface="黑体" panose="02010609060101010101" pitchFamily="49" charset="-122"/>
                <a:sym typeface="+mn-ea"/>
              </a:rPr>
              <a:t>又得到</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个输出序列</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graphicFrame>
        <p:nvGraphicFramePr>
          <p:cNvPr id="9" name="对象 8">
            <a:hlinkClick r:id="" action="ppaction://ole?verb=0"/>
          </p:cNvPr>
          <p:cNvGraphicFramePr>
            <a:graphicFrameLocks noChangeAspect="1"/>
          </p:cNvGraphicFramePr>
          <p:nvPr/>
        </p:nvGraphicFramePr>
        <p:xfrm>
          <a:off x="2743200" y="3657600"/>
          <a:ext cx="3174365" cy="1370330"/>
        </p:xfrm>
        <a:graphic>
          <a:graphicData uri="http://schemas.openxmlformats.org/presentationml/2006/ole">
            <mc:AlternateContent xmlns:mc="http://schemas.openxmlformats.org/markup-compatibility/2006">
              <mc:Choice xmlns:v="urn:schemas-microsoft-com:vml" Requires="v">
                <p:oleObj r:id="rId4" imgW="1714500" imgH="736600" progId="Equation.KSEE3">
                  <p:embed/>
                </p:oleObj>
              </mc:Choice>
              <mc:Fallback>
                <p:oleObj r:id="rId4" imgW="1714500" imgH="736600" progId="Equation.KSEE3">
                  <p:embed/>
                  <p:pic>
                    <p:nvPicPr>
                      <p:cNvPr id="0" name="图片 1024"/>
                      <p:cNvPicPr/>
                      <p:nvPr/>
                    </p:nvPicPr>
                    <p:blipFill>
                      <a:blip r:embed="rId5"/>
                      <a:stretch>
                        <a:fillRect/>
                      </a:stretch>
                    </p:blipFill>
                    <p:spPr>
                      <a:xfrm>
                        <a:off x="2743200" y="3657600"/>
                        <a:ext cx="3174365" cy="1370330"/>
                      </a:xfrm>
                      <a:prstGeom prst="rect">
                        <a:avLst/>
                      </a:prstGeom>
                    </p:spPr>
                  </p:pic>
                </p:oleObj>
              </mc:Fallback>
            </mc:AlternateContent>
          </a:graphicData>
        </a:graphic>
      </p:graphicFrame>
      <p:sp>
        <p:nvSpPr>
          <p:cNvPr id="3" name="文本框 2"/>
          <p:cNvSpPr txBox="1"/>
          <p:nvPr/>
        </p:nvSpPr>
        <p:spPr>
          <a:xfrm>
            <a:off x="611505" y="5112385"/>
            <a:ext cx="7672705" cy="534035"/>
          </a:xfrm>
          <a:prstGeom prst="rect">
            <a:avLst/>
          </a:prstGeom>
          <a:noFill/>
        </p:spPr>
        <p:txBody>
          <a:bodyPr wrap="square" rtlCol="0" anchor="t">
            <a:spAutoFit/>
          </a:bodyPr>
          <a:lstStyle/>
          <a:p>
            <a:pPr algn="l">
              <a:lnSpc>
                <a:spcPct val="120000"/>
              </a:lnSpc>
            </a:pPr>
            <a:r>
              <a:rPr lang="zh-CN" altLang="en-US" sz="2400" dirty="0">
                <a:latin typeface="Times New Roman" panose="02020603050405020304" pitchFamily="18" charset="0"/>
                <a:ea typeface="黑体" panose="02010609060101010101" pitchFamily="49" charset="-122"/>
                <a:sym typeface="+mn-ea"/>
              </a:rPr>
              <a:t>则称下面的序列为</a:t>
            </a:r>
            <a:r>
              <a:rPr lang="en-US" altLang="zh-CN" sz="2400">
                <a:latin typeface="Times New Roman" panose="02020603050405020304" pitchFamily="18" charset="0"/>
                <a:ea typeface="黑体" panose="02010609060101010101" pitchFamily="49" charset="-122"/>
                <a:sym typeface="+mn-ea"/>
              </a:rPr>
              <a:t>(3, 2, </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卷积码的生成序列</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graphicFrame>
        <p:nvGraphicFramePr>
          <p:cNvPr id="4" name="对象 3">
            <a:hlinkClick r:id="" action="ppaction://ole?verb=0"/>
          </p:cNvPr>
          <p:cNvGraphicFramePr>
            <a:graphicFrameLocks noChangeAspect="1"/>
          </p:cNvGraphicFramePr>
          <p:nvPr/>
        </p:nvGraphicFramePr>
        <p:xfrm>
          <a:off x="1676400" y="5790883"/>
          <a:ext cx="6002020" cy="520065"/>
        </p:xfrm>
        <a:graphic>
          <a:graphicData uri="http://schemas.openxmlformats.org/presentationml/2006/ole">
            <mc:AlternateContent xmlns:mc="http://schemas.openxmlformats.org/markup-compatibility/2006">
              <mc:Choice xmlns:v="urn:schemas-microsoft-com:vml" Requires="v">
                <p:oleObj r:id="rId6" imgW="2628900" imgH="241300" progId="Equation.KSEE3">
                  <p:embed/>
                </p:oleObj>
              </mc:Choice>
              <mc:Fallback>
                <p:oleObj r:id="rId6" imgW="2628900" imgH="241300" progId="Equation.KSEE3">
                  <p:embed/>
                  <p:pic>
                    <p:nvPicPr>
                      <p:cNvPr id="0" name="图片 1024"/>
                      <p:cNvPicPr/>
                      <p:nvPr/>
                    </p:nvPicPr>
                    <p:blipFill>
                      <a:blip r:embed="rId7"/>
                      <a:stretch>
                        <a:fillRect/>
                      </a:stretch>
                    </p:blipFill>
                    <p:spPr>
                      <a:xfrm>
                        <a:off x="1676400" y="5790883"/>
                        <a:ext cx="6002020" cy="52006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sz="2800">
                <a:ea typeface="黑体" panose="02010609060101010101" pitchFamily="49" charset="-122"/>
                <a:sym typeface="+mn-ea"/>
              </a:rPr>
              <a:t>二元(3,</a:t>
            </a:r>
            <a:r>
              <a:rPr lang="en-US" sz="2800">
                <a:ea typeface="黑体" panose="02010609060101010101" pitchFamily="49" charset="-122"/>
                <a:sym typeface="+mn-ea"/>
              </a:rPr>
              <a:t> </a:t>
            </a:r>
            <a:r>
              <a:rPr sz="2800">
                <a:ea typeface="黑体" panose="02010609060101010101" pitchFamily="49" charset="-122"/>
                <a:sym typeface="+mn-ea"/>
              </a:rPr>
              <a:t>2,</a:t>
            </a:r>
            <a:r>
              <a:rPr lang="en-US" sz="2800">
                <a:ea typeface="黑体" panose="02010609060101010101" pitchFamily="49" charset="-122"/>
                <a:sym typeface="+mn-ea"/>
              </a:rPr>
              <a:t> 1</a:t>
            </a:r>
            <a:r>
              <a:rPr sz="2800">
                <a:ea typeface="黑体" panose="02010609060101010101" pitchFamily="49" charset="-122"/>
                <a:sym typeface="+mn-ea"/>
              </a:rPr>
              <a:t>)卷积码的冲激响应</a:t>
            </a:r>
          </a:p>
        </p:txBody>
      </p:sp>
      <p:graphicFrame>
        <p:nvGraphicFramePr>
          <p:cNvPr id="5" name="对象 4">
            <a:hlinkClick r:id="" action="ppaction://ole?verb=0"/>
          </p:cNvPr>
          <p:cNvGraphicFramePr>
            <a:graphicFrameLocks noChangeAspect="1"/>
          </p:cNvGraphicFramePr>
          <p:nvPr/>
        </p:nvGraphicFramePr>
        <p:xfrm>
          <a:off x="2361883" y="1676400"/>
          <a:ext cx="4304030" cy="1385570"/>
        </p:xfrm>
        <a:graphic>
          <a:graphicData uri="http://schemas.openxmlformats.org/presentationml/2006/ole">
            <mc:AlternateContent xmlns:mc="http://schemas.openxmlformats.org/markup-compatibility/2006">
              <mc:Choice xmlns:v="urn:schemas-microsoft-com:vml" Requires="v">
                <p:oleObj r:id="rId3" imgW="2095500" imgH="736600" progId="Equation.KSEE3">
                  <p:embed/>
                </p:oleObj>
              </mc:Choice>
              <mc:Fallback>
                <p:oleObj r:id="rId3" imgW="2095500" imgH="736600" progId="Equation.KSEE3">
                  <p:embed/>
                  <p:pic>
                    <p:nvPicPr>
                      <p:cNvPr id="0" name="图片 1024"/>
                      <p:cNvPicPr/>
                      <p:nvPr/>
                    </p:nvPicPr>
                    <p:blipFill>
                      <a:blip r:embed="rId4"/>
                      <a:stretch>
                        <a:fillRect/>
                      </a:stretch>
                    </p:blipFill>
                    <p:spPr>
                      <a:xfrm>
                        <a:off x="2361883" y="1676400"/>
                        <a:ext cx="4304030" cy="1385570"/>
                      </a:xfrm>
                      <a:prstGeom prst="rect">
                        <a:avLst/>
                      </a:prstGeom>
                    </p:spPr>
                  </p:pic>
                </p:oleObj>
              </mc:Fallback>
            </mc:AlternateContent>
          </a:graphicData>
        </a:graphic>
      </p:graphicFrame>
      <p:sp>
        <p:nvSpPr>
          <p:cNvPr id="12" name="文本框 11"/>
          <p:cNvSpPr txBox="1"/>
          <p:nvPr/>
        </p:nvSpPr>
        <p:spPr>
          <a:xfrm>
            <a:off x="397510" y="898525"/>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Times New Roman" panose="02020603050405020304" pitchFamily="18" charset="0"/>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Times New Roman" panose="02020603050405020304" pitchFamily="18" charset="0"/>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(3, 2, 1)</a:t>
            </a:r>
            <a:r>
              <a:rPr lang="zh-CN" altLang="en-US" sz="2400" dirty="0">
                <a:latin typeface="Times New Roman" panose="02020603050405020304" pitchFamily="18" charset="0"/>
                <a:ea typeface="黑体" panose="02010609060101010101" pitchFamily="49" charset="-122"/>
                <a:sym typeface="+mn-ea"/>
              </a:rPr>
              <a:t>卷积码的生成序列为</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3" name="对象 12">
            <a:hlinkClick r:id="" action="ppaction://ole?verb=0"/>
          </p:cNvPr>
          <p:cNvGraphicFramePr>
            <a:graphicFrameLocks noChangeAspect="1"/>
          </p:cNvGraphicFramePr>
          <p:nvPr/>
        </p:nvGraphicFramePr>
        <p:xfrm>
          <a:off x="2361883" y="3581400"/>
          <a:ext cx="4307840" cy="1386840"/>
        </p:xfrm>
        <a:graphic>
          <a:graphicData uri="http://schemas.openxmlformats.org/presentationml/2006/ole">
            <mc:AlternateContent xmlns:mc="http://schemas.openxmlformats.org/markup-compatibility/2006">
              <mc:Choice xmlns:v="urn:schemas-microsoft-com:vml" Requires="v">
                <p:oleObj r:id="rId5" imgW="2095500" imgH="736600" progId="Equation.KSEE3">
                  <p:embed/>
                </p:oleObj>
              </mc:Choice>
              <mc:Fallback>
                <p:oleObj r:id="rId5" imgW="2095500" imgH="736600" progId="Equation.KSEE3">
                  <p:embed/>
                  <p:pic>
                    <p:nvPicPr>
                      <p:cNvPr id="0" name="图片 1024"/>
                      <p:cNvPicPr/>
                      <p:nvPr/>
                    </p:nvPicPr>
                    <p:blipFill>
                      <a:blip r:embed="rId6"/>
                      <a:stretch>
                        <a:fillRect/>
                      </a:stretch>
                    </p:blipFill>
                    <p:spPr>
                      <a:xfrm>
                        <a:off x="2361883" y="3581400"/>
                        <a:ext cx="4307840" cy="138684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2</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1</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卷积码的码字</a:t>
            </a:r>
          </a:p>
        </p:txBody>
      </p:sp>
      <p:sp>
        <p:nvSpPr>
          <p:cNvPr id="3" name="文本框 2"/>
          <p:cNvSpPr txBox="1"/>
          <p:nvPr/>
        </p:nvSpPr>
        <p:spPr>
          <a:xfrm>
            <a:off x="314325" y="914400"/>
            <a:ext cx="3092450" cy="570865"/>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输出序列分别为</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1185863" y="1682750"/>
          <a:ext cx="6957695" cy="473710"/>
        </p:xfrm>
        <a:graphic>
          <a:graphicData uri="http://schemas.openxmlformats.org/presentationml/2006/ole">
            <mc:AlternateContent xmlns:mc="http://schemas.openxmlformats.org/markup-compatibility/2006">
              <mc:Choice xmlns:v="urn:schemas-microsoft-com:vml" Requires="v">
                <p:oleObj r:id="rId2" imgW="3797300" imgH="241300" progId="Equation.KSEE3">
                  <p:embed/>
                </p:oleObj>
              </mc:Choice>
              <mc:Fallback>
                <p:oleObj r:id="rId2" imgW="3797300" imgH="241300" progId="Equation.KSEE3">
                  <p:embed/>
                  <p:pic>
                    <p:nvPicPr>
                      <p:cNvPr id="0" name="图片 1024"/>
                      <p:cNvPicPr/>
                      <p:nvPr/>
                    </p:nvPicPr>
                    <p:blipFill>
                      <a:blip r:embed="rId3"/>
                      <a:stretch>
                        <a:fillRect/>
                      </a:stretch>
                    </p:blipFill>
                    <p:spPr>
                      <a:xfrm>
                        <a:off x="1185863" y="1682750"/>
                        <a:ext cx="6957695" cy="473710"/>
                      </a:xfrm>
                      <a:prstGeom prst="rect">
                        <a:avLst/>
                      </a:prstGeom>
                    </p:spPr>
                  </p:pic>
                </p:oleObj>
              </mc:Fallback>
            </mc:AlternateContent>
          </a:graphicData>
        </a:graphic>
      </p:graphicFrame>
      <p:sp>
        <p:nvSpPr>
          <p:cNvPr id="4" name="文本框 3"/>
          <p:cNvSpPr txBox="1"/>
          <p:nvPr/>
        </p:nvSpPr>
        <p:spPr>
          <a:xfrm>
            <a:off x="523875" y="2299335"/>
            <a:ext cx="4802505" cy="570865"/>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(3,2,</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的卷积码的码字为</a:t>
            </a:r>
          </a:p>
        </p:txBody>
      </p:sp>
      <p:graphicFrame>
        <p:nvGraphicFramePr>
          <p:cNvPr id="5" name="对象 4">
            <a:hlinkClick r:id="" action="ppaction://ole?verb=0"/>
          </p:cNvPr>
          <p:cNvGraphicFramePr>
            <a:graphicFrameLocks noChangeAspect="1"/>
          </p:cNvGraphicFramePr>
          <p:nvPr/>
        </p:nvGraphicFramePr>
        <p:xfrm>
          <a:off x="2209483" y="3049270"/>
          <a:ext cx="4910455" cy="473710"/>
        </p:xfrm>
        <a:graphic>
          <a:graphicData uri="http://schemas.openxmlformats.org/presentationml/2006/ole">
            <mc:AlternateContent xmlns:mc="http://schemas.openxmlformats.org/markup-compatibility/2006">
              <mc:Choice xmlns:v="urn:schemas-microsoft-com:vml" Requires="v">
                <p:oleObj r:id="rId4" imgW="2679700" imgH="241300" progId="Equation.KSEE3">
                  <p:embed/>
                </p:oleObj>
              </mc:Choice>
              <mc:Fallback>
                <p:oleObj r:id="rId4" imgW="2679700" imgH="241300" progId="Equation.KSEE3">
                  <p:embed/>
                  <p:pic>
                    <p:nvPicPr>
                      <p:cNvPr id="0" name="图片 1024"/>
                      <p:cNvPicPr/>
                      <p:nvPr/>
                    </p:nvPicPr>
                    <p:blipFill>
                      <a:blip r:embed="rId5"/>
                      <a:stretch>
                        <a:fillRect/>
                      </a:stretch>
                    </p:blipFill>
                    <p:spPr>
                      <a:xfrm>
                        <a:off x="2209483" y="3049270"/>
                        <a:ext cx="4910455" cy="473710"/>
                      </a:xfrm>
                      <a:prstGeom prst="rect">
                        <a:avLst/>
                      </a:prstGeom>
                    </p:spPr>
                  </p:pic>
                </p:oleObj>
              </mc:Fallback>
            </mc:AlternateContent>
          </a:graphicData>
        </a:graphic>
      </p:graphicFrame>
      <p:sp>
        <p:nvSpPr>
          <p:cNvPr id="10" name="文本框 9"/>
          <p:cNvSpPr txBox="1"/>
          <p:nvPr/>
        </p:nvSpPr>
        <p:spPr>
          <a:xfrm>
            <a:off x="603250" y="3610610"/>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(3, 2, 1)</a:t>
            </a:r>
            <a:r>
              <a:rPr lang="zh-CN" altLang="en-US" sz="2400" dirty="0">
                <a:latin typeface="黑体" panose="02010609060101010101" pitchFamily="49" charset="-122"/>
                <a:ea typeface="黑体" panose="02010609060101010101" pitchFamily="49" charset="-122"/>
                <a:sym typeface="+mn-ea"/>
              </a:rPr>
              <a:t>卷积码，若</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=(101), </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=(110)</a:t>
            </a:r>
            <a:endParaRPr sz="2400" dirty="0">
              <a:uFillTx/>
              <a:latin typeface="Times New Roman" panose="02020603050405020304" pitchFamily="18" charset="0"/>
              <a:ea typeface="黑体" panose="02010609060101010101" pitchFamily="49" charset="-122"/>
              <a:sym typeface="+mn-ea"/>
            </a:endParaRPr>
          </a:p>
        </p:txBody>
      </p:sp>
      <p:graphicFrame>
        <p:nvGraphicFramePr>
          <p:cNvPr id="7" name="对象 6">
            <a:hlinkClick r:id="" action="ppaction://ole?verb=0"/>
          </p:cNvPr>
          <p:cNvGraphicFramePr>
            <a:graphicFrameLocks noChangeAspect="1"/>
          </p:cNvGraphicFramePr>
          <p:nvPr/>
        </p:nvGraphicFramePr>
        <p:xfrm>
          <a:off x="762000" y="4345305"/>
          <a:ext cx="7461885" cy="1236980"/>
        </p:xfrm>
        <a:graphic>
          <a:graphicData uri="http://schemas.openxmlformats.org/presentationml/2006/ole">
            <mc:AlternateContent xmlns:mc="http://schemas.openxmlformats.org/markup-compatibility/2006">
              <mc:Choice xmlns:v="urn:schemas-microsoft-com:vml" Requires="v">
                <p:oleObj r:id="rId6" imgW="4762500" imgH="736600" progId="Equation.KSEE3">
                  <p:embed/>
                </p:oleObj>
              </mc:Choice>
              <mc:Fallback>
                <p:oleObj r:id="rId6" imgW="4762500" imgH="736600" progId="Equation.KSEE3">
                  <p:embed/>
                  <p:pic>
                    <p:nvPicPr>
                      <p:cNvPr id="0" name="图片 1024"/>
                      <p:cNvPicPr/>
                      <p:nvPr/>
                    </p:nvPicPr>
                    <p:blipFill>
                      <a:blip r:embed="rId7"/>
                      <a:stretch>
                        <a:fillRect/>
                      </a:stretch>
                    </p:blipFill>
                    <p:spPr>
                      <a:xfrm>
                        <a:off x="762000" y="4345305"/>
                        <a:ext cx="7461885" cy="1236980"/>
                      </a:xfrm>
                      <a:prstGeom prst="rect">
                        <a:avLst/>
                      </a:prstGeom>
                    </p:spPr>
                  </p:pic>
                </p:oleObj>
              </mc:Fallback>
            </mc:AlternateContent>
          </a:graphicData>
        </a:graphic>
      </p:graphicFrame>
      <p:sp>
        <p:nvSpPr>
          <p:cNvPr id="9" name="文本框 8"/>
          <p:cNvSpPr txBox="1"/>
          <p:nvPr/>
        </p:nvSpPr>
        <p:spPr>
          <a:xfrm>
            <a:off x="575310" y="5675630"/>
            <a:ext cx="5342255" cy="570865"/>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得到的码字为</a:t>
            </a:r>
            <a:r>
              <a:rPr lang="en-US" altLang="zh-CN" sz="2400" i="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=(110, 000, 001, 111)</a:t>
            </a:r>
            <a:r>
              <a:rPr lang="zh-CN" altLang="en-US"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sz="2800">
                <a:ea typeface="黑体" panose="02010609060101010101" pitchFamily="49" charset="-122"/>
                <a:sym typeface="+mn-ea"/>
              </a:rPr>
              <a:t>二元(3,</a:t>
            </a:r>
            <a:r>
              <a:rPr lang="en-US" sz="2800">
                <a:ea typeface="黑体" panose="02010609060101010101" pitchFamily="49" charset="-122"/>
                <a:sym typeface="+mn-ea"/>
              </a:rPr>
              <a:t> </a:t>
            </a:r>
            <a:r>
              <a:rPr sz="2800">
                <a:ea typeface="黑体" panose="02010609060101010101" pitchFamily="49" charset="-122"/>
                <a:sym typeface="+mn-ea"/>
              </a:rPr>
              <a:t>2,</a:t>
            </a:r>
            <a:r>
              <a:rPr lang="en-US" sz="2800">
                <a:ea typeface="黑体" panose="02010609060101010101" pitchFamily="49" charset="-122"/>
                <a:sym typeface="+mn-ea"/>
              </a:rPr>
              <a:t> 1</a:t>
            </a:r>
            <a:r>
              <a:rPr sz="2800">
                <a:ea typeface="黑体" panose="02010609060101010101" pitchFamily="49" charset="-122"/>
                <a:sym typeface="+mn-ea"/>
              </a:rPr>
              <a:t>)卷积码的</a:t>
            </a:r>
            <a:r>
              <a:rPr lang="zh-CN" sz="2800">
                <a:ea typeface="黑体" panose="02010609060101010101" pitchFamily="49" charset="-122"/>
                <a:sym typeface="+mn-ea"/>
              </a:rPr>
              <a:t>编码方程</a:t>
            </a:r>
          </a:p>
        </p:txBody>
      </p:sp>
      <p:graphicFrame>
        <p:nvGraphicFramePr>
          <p:cNvPr id="5" name="对象 4">
            <a:hlinkClick r:id="" action="ppaction://ole?verb=0"/>
          </p:cNvPr>
          <p:cNvGraphicFramePr>
            <a:graphicFrameLocks noChangeAspect="1"/>
          </p:cNvGraphicFramePr>
          <p:nvPr/>
        </p:nvGraphicFramePr>
        <p:xfrm>
          <a:off x="3053081" y="1628458"/>
          <a:ext cx="2921635" cy="1481455"/>
        </p:xfrm>
        <a:graphic>
          <a:graphicData uri="http://schemas.openxmlformats.org/presentationml/2006/ole">
            <mc:AlternateContent xmlns:mc="http://schemas.openxmlformats.org/markup-compatibility/2006">
              <mc:Choice xmlns:v="urn:schemas-microsoft-com:vml" Requires="v">
                <p:oleObj r:id="rId3" imgW="1422400" imgH="787400" progId="Equation.KSEE3">
                  <p:embed/>
                </p:oleObj>
              </mc:Choice>
              <mc:Fallback>
                <p:oleObj r:id="rId3" imgW="1422400" imgH="787400" progId="Equation.KSEE3">
                  <p:embed/>
                  <p:pic>
                    <p:nvPicPr>
                      <p:cNvPr id="0" name="图片 1024"/>
                      <p:cNvPicPr/>
                      <p:nvPr/>
                    </p:nvPicPr>
                    <p:blipFill>
                      <a:blip r:embed="rId4"/>
                      <a:stretch>
                        <a:fillRect/>
                      </a:stretch>
                    </p:blipFill>
                    <p:spPr>
                      <a:xfrm>
                        <a:off x="3053081" y="1628458"/>
                        <a:ext cx="2921635" cy="1481455"/>
                      </a:xfrm>
                      <a:prstGeom prst="rect">
                        <a:avLst/>
                      </a:prstGeom>
                    </p:spPr>
                  </p:pic>
                </p:oleObj>
              </mc:Fallback>
            </mc:AlternateContent>
          </a:graphicData>
        </a:graphic>
      </p:graphicFrame>
      <p:sp>
        <p:nvSpPr>
          <p:cNvPr id="12" name="文本框 11"/>
          <p:cNvSpPr txBox="1"/>
          <p:nvPr/>
        </p:nvSpPr>
        <p:spPr>
          <a:xfrm>
            <a:off x="397510" y="898525"/>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(3,2,1)</a:t>
            </a:r>
            <a:r>
              <a:rPr lang="zh-CN" altLang="en-US" sz="2400" dirty="0">
                <a:latin typeface="黑体" panose="02010609060101010101" pitchFamily="49" charset="-122"/>
                <a:ea typeface="黑体" panose="02010609060101010101" pitchFamily="49" charset="-122"/>
                <a:sym typeface="+mn-ea"/>
              </a:rPr>
              <a:t>卷积码的编码方程为</a:t>
            </a:r>
            <a:endParaRPr sz="2400" dirty="0">
              <a:uFillTx/>
              <a:latin typeface="Times New Roman" panose="02020603050405020304" pitchFamily="18" charset="0"/>
              <a:ea typeface="黑体" panose="02010609060101010101" pitchFamily="49" charset="-122"/>
              <a:sym typeface="+mn-ea"/>
            </a:endParaRPr>
          </a:p>
        </p:txBody>
      </p:sp>
      <p:sp>
        <p:nvSpPr>
          <p:cNvPr id="9" name="文本框 8"/>
          <p:cNvSpPr txBox="1"/>
          <p:nvPr/>
        </p:nvSpPr>
        <p:spPr>
          <a:xfrm>
            <a:off x="499745" y="3333115"/>
            <a:ext cx="8197215" cy="1050290"/>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另外，编码方程中每一项的系数，还可以表示输入、移位寄存器和输出之间的连接关系，</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表示有连接，</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表示没有连接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2</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卷积码的生成矩阵</a:t>
            </a:r>
          </a:p>
        </p:txBody>
      </p:sp>
      <p:sp>
        <p:nvSpPr>
          <p:cNvPr id="3" name="文本框 2"/>
          <p:cNvSpPr txBox="1"/>
          <p:nvPr/>
        </p:nvSpPr>
        <p:spPr>
          <a:xfrm>
            <a:off x="314325" y="838835"/>
            <a:ext cx="4692650" cy="570865"/>
          </a:xfrm>
          <a:prstGeom prst="rect">
            <a:avLst/>
          </a:prstGeom>
          <a:noFill/>
        </p:spPr>
        <p:txBody>
          <a:bodyPr wrap="square" rtlCol="0" anchor="t">
            <a:spAutoFit/>
          </a:bodyPr>
          <a:lstStyle/>
          <a:p>
            <a:pPr indent="711200" algn="l">
              <a:lnSpc>
                <a:spcPct val="130000"/>
              </a:lnSpc>
            </a:pP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2</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卷积码的</a:t>
            </a:r>
            <a:r>
              <a:rPr lang="zh-CN" altLang="en-US" sz="2400" dirty="0">
                <a:latin typeface="Times New Roman" panose="02020603050405020304" pitchFamily="18" charset="0"/>
                <a:ea typeface="黑体" panose="02010609060101010101" pitchFamily="49" charset="-122"/>
                <a:sym typeface="+mn-ea"/>
              </a:rPr>
              <a:t>生成序列为</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4952683" y="927100"/>
          <a:ext cx="1895475" cy="416560"/>
        </p:xfrm>
        <a:graphic>
          <a:graphicData uri="http://schemas.openxmlformats.org/presentationml/2006/ole">
            <mc:AlternateContent xmlns:mc="http://schemas.openxmlformats.org/markup-compatibility/2006">
              <mc:Choice xmlns:v="urn:schemas-microsoft-com:vml" Requires="v">
                <p:oleObj r:id="rId2" imgW="1231265" imgH="241300" progId="Equation.KSEE3">
                  <p:embed/>
                </p:oleObj>
              </mc:Choice>
              <mc:Fallback>
                <p:oleObj r:id="rId2" imgW="1231265" imgH="241300" progId="Equation.KSEE3">
                  <p:embed/>
                  <p:pic>
                    <p:nvPicPr>
                      <p:cNvPr id="0" name="图片 1024"/>
                      <p:cNvPicPr/>
                      <p:nvPr/>
                    </p:nvPicPr>
                    <p:blipFill>
                      <a:blip r:embed="rId3"/>
                      <a:stretch>
                        <a:fillRect/>
                      </a:stretch>
                    </p:blipFill>
                    <p:spPr>
                      <a:xfrm>
                        <a:off x="4952683" y="927100"/>
                        <a:ext cx="1895475" cy="41656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381885" y="4648200"/>
          <a:ext cx="4380230" cy="2000250"/>
        </p:xfrm>
        <a:graphic>
          <a:graphicData uri="http://schemas.openxmlformats.org/presentationml/2006/ole">
            <mc:AlternateContent xmlns:mc="http://schemas.openxmlformats.org/markup-compatibility/2006">
              <mc:Choice xmlns:v="urn:schemas-microsoft-com:vml" Requires="v">
                <p:oleObj r:id="rId4" imgW="3098800" imgH="1320165" progId="Equation.KSEE3">
                  <p:embed/>
                </p:oleObj>
              </mc:Choice>
              <mc:Fallback>
                <p:oleObj r:id="rId4" imgW="3098800" imgH="1320165" progId="Equation.KSEE3">
                  <p:embed/>
                  <p:pic>
                    <p:nvPicPr>
                      <p:cNvPr id="0" name="图片 1024"/>
                      <p:cNvPicPr/>
                      <p:nvPr/>
                    </p:nvPicPr>
                    <p:blipFill>
                      <a:blip r:embed="rId5"/>
                      <a:stretch>
                        <a:fillRect/>
                      </a:stretch>
                    </p:blipFill>
                    <p:spPr>
                      <a:xfrm>
                        <a:off x="2381885" y="4648200"/>
                        <a:ext cx="4380230" cy="2000250"/>
                      </a:xfrm>
                      <a:prstGeom prst="rect">
                        <a:avLst/>
                      </a:prstGeom>
                    </p:spPr>
                  </p:pic>
                </p:oleObj>
              </mc:Fallback>
            </mc:AlternateContent>
          </a:graphicData>
        </a:graphic>
      </p:graphicFrame>
      <p:sp>
        <p:nvSpPr>
          <p:cNvPr id="10" name="文本框 9"/>
          <p:cNvSpPr txBox="1"/>
          <p:nvPr/>
        </p:nvSpPr>
        <p:spPr>
          <a:xfrm>
            <a:off x="452120" y="3988435"/>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(3,2,1)</a:t>
            </a:r>
            <a:r>
              <a:rPr lang="zh-CN" altLang="en-US" sz="2400" dirty="0">
                <a:latin typeface="黑体" panose="02010609060101010101" pitchFamily="49" charset="-122"/>
                <a:ea typeface="黑体" panose="02010609060101010101" pitchFamily="49" charset="-122"/>
                <a:sym typeface="+mn-ea"/>
              </a:rPr>
              <a:t>的生成矩阵为</a:t>
            </a:r>
            <a:endParaRPr sz="2400" dirty="0">
              <a:uFillTx/>
              <a:latin typeface="Times New Roman" panose="02020603050405020304" pitchFamily="18" charset="0"/>
              <a:ea typeface="黑体" panose="02010609060101010101" pitchFamily="49" charset="-122"/>
              <a:sym typeface="+mn-ea"/>
            </a:endParaRPr>
          </a:p>
        </p:txBody>
      </p:sp>
      <p:sp>
        <p:nvSpPr>
          <p:cNvPr id="4" name="文本框 3"/>
          <p:cNvSpPr txBox="1"/>
          <p:nvPr/>
        </p:nvSpPr>
        <p:spPr>
          <a:xfrm>
            <a:off x="290195" y="1343660"/>
            <a:ext cx="5542915" cy="570865"/>
          </a:xfrm>
          <a:prstGeom prst="rect">
            <a:avLst/>
          </a:prstGeom>
          <a:noFill/>
        </p:spPr>
        <p:txBody>
          <a:bodyPr wrap="square" rtlCol="0" anchor="t">
            <a:spAutoFit/>
          </a:bodyPr>
          <a:lstStyle/>
          <a:p>
            <a:pPr indent="711200" algn="l">
              <a:lnSpc>
                <a:spcPct val="130000"/>
              </a:lnSpc>
            </a:pP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2</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卷积码的</a:t>
            </a:r>
            <a:r>
              <a:rPr lang="zh-CN" altLang="en-US" sz="2400" dirty="0">
                <a:latin typeface="Times New Roman" panose="02020603050405020304" pitchFamily="18" charset="0"/>
                <a:ea typeface="黑体" panose="02010609060101010101" pitchFamily="49" charset="-122"/>
                <a:sym typeface="+mn-ea"/>
              </a:rPr>
              <a:t>生成矩阵为</a:t>
            </a:r>
            <a:endParaRPr sz="2400" dirty="0">
              <a:uFillTx/>
              <a:latin typeface="Times New Roman" panose="02020603050405020304" pitchFamily="18" charset="0"/>
              <a:ea typeface="黑体" panose="02010609060101010101" pitchFamily="49" charset="-122"/>
              <a:sym typeface="+mn-ea"/>
            </a:endParaRPr>
          </a:p>
        </p:txBody>
      </p:sp>
      <p:graphicFrame>
        <p:nvGraphicFramePr>
          <p:cNvPr id="7" name="对象 6">
            <a:hlinkClick r:id="" action="ppaction://ole?verb=0"/>
          </p:cNvPr>
          <p:cNvGraphicFramePr>
            <a:graphicFrameLocks noChangeAspect="1"/>
          </p:cNvGraphicFramePr>
          <p:nvPr/>
        </p:nvGraphicFramePr>
        <p:xfrm>
          <a:off x="457200" y="1972310"/>
          <a:ext cx="8319770" cy="1957705"/>
        </p:xfrm>
        <a:graphic>
          <a:graphicData uri="http://schemas.openxmlformats.org/presentationml/2006/ole">
            <mc:AlternateContent xmlns:mc="http://schemas.openxmlformats.org/markup-compatibility/2006">
              <mc:Choice xmlns:v="urn:schemas-microsoft-com:vml" Requires="v">
                <p:oleObj r:id="rId6" imgW="5448300" imgH="1143000" progId="Equation.KSEE3">
                  <p:embed/>
                </p:oleObj>
              </mc:Choice>
              <mc:Fallback>
                <p:oleObj r:id="rId6" imgW="5448300" imgH="1143000" progId="Equation.KSEE3">
                  <p:embed/>
                  <p:pic>
                    <p:nvPicPr>
                      <p:cNvPr id="0" name="图片 1024"/>
                      <p:cNvPicPr/>
                      <p:nvPr/>
                    </p:nvPicPr>
                    <p:blipFill>
                      <a:blip r:embed="rId7"/>
                      <a:stretch>
                        <a:fillRect/>
                      </a:stretch>
                    </p:blipFill>
                    <p:spPr>
                      <a:xfrm>
                        <a:off x="457200" y="1972310"/>
                        <a:ext cx="8319770" cy="195770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652578" y="104775"/>
            <a:ext cx="2300287" cy="685800"/>
          </a:xfrm>
        </p:spPr>
        <p:txBody>
          <a:bodyPr vert="horz" wrap="square" lIns="91440" tIns="45720" rIns="91440" bIns="45720" anchor="ctr"/>
          <a:lstStyle/>
          <a:p>
            <a:r>
              <a:rPr lang="zh-CN" altLang="en-US" sz="2800" dirty="0"/>
              <a:t>内容提要</a:t>
            </a:r>
          </a:p>
        </p:txBody>
      </p:sp>
      <p:sp>
        <p:nvSpPr>
          <p:cNvPr id="5"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6" name="AutoShape 47"/>
          <p:cNvSpPr>
            <a:spLocks noChangeArrowheads="1"/>
          </p:cNvSpPr>
          <p:nvPr/>
        </p:nvSpPr>
        <p:spPr bwMode="ltGray">
          <a:xfrm rot="5400000" flipH="1">
            <a:off x="-2016919"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6699FF">
                  <a:alpha val="56000"/>
                </a:srgbClr>
              </a:gs>
              <a:gs pos="100000">
                <a:srgbClr val="6699FF">
                  <a:gamma/>
                  <a:tint val="0"/>
                  <a:invGamma/>
                  <a:alpha val="48000"/>
                </a:srgbClr>
              </a:gs>
            </a:gsLst>
            <a:lin ang="5400000" scaled="1"/>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9" name="AutoShape 50"/>
          <p:cNvSpPr>
            <a:spLocks noChangeArrowheads="1"/>
          </p:cNvSpPr>
          <p:nvPr/>
        </p:nvSpPr>
        <p:spPr bwMode="gray">
          <a:xfrm>
            <a:off x="1519555" y="5554980"/>
            <a:ext cx="5495290"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a:sym typeface="+mn-ea"/>
              </a:rPr>
              <a:t>维特比译码算法、序列译码算法</a:t>
            </a:r>
          </a:p>
        </p:txBody>
      </p:sp>
      <p:sp>
        <p:nvSpPr>
          <p:cNvPr id="10" name="AutoShape 51"/>
          <p:cNvSpPr>
            <a:spLocks noChangeArrowheads="1"/>
          </p:cNvSpPr>
          <p:nvPr/>
        </p:nvSpPr>
        <p:spPr bwMode="gray">
          <a:xfrm>
            <a:off x="2211705" y="2370455"/>
            <a:ext cx="5539105"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cs typeface="+mn-ea"/>
                <a:sym typeface="+mn-ea"/>
              </a:rPr>
              <a:t>码字、</a:t>
            </a:r>
            <a:r>
              <a:rPr lang="zh-CN" altLang="en-US" sz="2800" dirty="0">
                <a:sym typeface="+mn-ea"/>
              </a:rPr>
              <a:t>编码方程、生成矩阵</a:t>
            </a:r>
          </a:p>
        </p:txBody>
      </p:sp>
      <p:sp>
        <p:nvSpPr>
          <p:cNvPr id="11" name="AutoShape 52"/>
          <p:cNvSpPr>
            <a:spLocks noChangeArrowheads="1"/>
          </p:cNvSpPr>
          <p:nvPr/>
        </p:nvSpPr>
        <p:spPr bwMode="gray">
          <a:xfrm>
            <a:off x="1301750" y="1365885"/>
            <a:ext cx="6968490" cy="67500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i="0" u="none" strike="noStrike" cap="none" spc="0" normalizeH="0" baseline="0" dirty="0">
                <a:latin typeface="Arial" panose="020B0604020202020204" pitchFamily="34" charset="0"/>
                <a:ea typeface="宋体" panose="02010600030101010101" pitchFamily="2" charset="-122"/>
                <a:cs typeface="+mn-ea"/>
              </a:rPr>
              <a:t>发展历史、编码器、冲激响应、</a:t>
            </a:r>
            <a:r>
              <a:rPr lang="zh-CN" altLang="en-US" sz="2800" dirty="0">
                <a:cs typeface="+mn-ea"/>
                <a:sym typeface="+mn-ea"/>
              </a:rPr>
              <a:t>输出序列</a:t>
            </a:r>
            <a:endParaRPr kumimoji="0" lang="zh-CN" altLang="en-US" sz="2800" i="0" u="none" strike="noStrike" cap="none" spc="0" normalizeH="0" baseline="0" dirty="0">
              <a:latin typeface="Arial" panose="020B0604020202020204" pitchFamily="34" charset="0"/>
              <a:ea typeface="宋体" panose="02010600030101010101" pitchFamily="2" charset="-122"/>
              <a:cs typeface="+mn-ea"/>
              <a:sym typeface="+mn-ea"/>
            </a:endParaRPr>
          </a:p>
        </p:txBody>
      </p:sp>
      <p:grpSp>
        <p:nvGrpSpPr>
          <p:cNvPr id="8202" name="Group 53"/>
          <p:cNvGrpSpPr/>
          <p:nvPr/>
        </p:nvGrpSpPr>
        <p:grpSpPr>
          <a:xfrm>
            <a:off x="1012190" y="1545273"/>
            <a:ext cx="381000" cy="381000"/>
            <a:chOff x="2078" y="1680"/>
            <a:chExt cx="1615" cy="1615"/>
          </a:xfrm>
        </p:grpSpPr>
        <p:sp>
          <p:nvSpPr>
            <p:cNvPr id="13"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4" name="Oval 55"/>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5" name="Oval 56"/>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6" name="Oval 57"/>
            <p:cNvSpPr>
              <a:spLocks noChangeArrowheads="1"/>
            </p:cNvSpPr>
            <p:nvPr/>
          </p:nvSpPr>
          <p:spPr bwMode="gray">
            <a:xfrm>
              <a:off x="2253" y="1855"/>
              <a:ext cx="1265" cy="1265"/>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7" name="Oval 58"/>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8" name="Oval 59"/>
            <p:cNvSpPr>
              <a:spLocks noChangeArrowheads="1"/>
            </p:cNvSpPr>
            <p:nvPr/>
          </p:nvSpPr>
          <p:spPr bwMode="gray">
            <a:xfrm>
              <a:off x="2334" y="1936"/>
              <a:ext cx="1097" cy="1104"/>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3" name="Group 60"/>
          <p:cNvGrpSpPr/>
          <p:nvPr/>
        </p:nvGrpSpPr>
        <p:grpSpPr>
          <a:xfrm>
            <a:off x="1891030" y="2537778"/>
            <a:ext cx="381000" cy="381000"/>
            <a:chOff x="2078" y="1680"/>
            <a:chExt cx="1615" cy="1615"/>
          </a:xfrm>
        </p:grpSpPr>
        <p:sp>
          <p:nvSpPr>
            <p:cNvPr id="20"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1" name="Oval 62"/>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2" name="Oval 63"/>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3" name="Oval 64"/>
            <p:cNvSpPr>
              <a:spLocks noChangeArrowheads="1"/>
            </p:cNvSpPr>
            <p:nvPr/>
          </p:nvSpPr>
          <p:spPr bwMode="gray">
            <a:xfrm>
              <a:off x="2253" y="1855"/>
              <a:ext cx="1265" cy="1265"/>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5" name="Oval 66"/>
            <p:cNvSpPr>
              <a:spLocks noChangeArrowheads="1"/>
            </p:cNvSpPr>
            <p:nvPr/>
          </p:nvSpPr>
          <p:spPr bwMode="gray">
            <a:xfrm>
              <a:off x="2334" y="1936"/>
              <a:ext cx="1097" cy="1104"/>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grpSp>
        <p:nvGrpSpPr>
          <p:cNvPr id="8204" name="Group 67"/>
          <p:cNvGrpSpPr/>
          <p:nvPr/>
        </p:nvGrpSpPr>
        <p:grpSpPr>
          <a:xfrm>
            <a:off x="1223645" y="5571808"/>
            <a:ext cx="381000" cy="381000"/>
            <a:chOff x="2078" y="1680"/>
            <a:chExt cx="1615" cy="1615"/>
          </a:xfrm>
        </p:grpSpPr>
        <p:sp>
          <p:nvSpPr>
            <p:cNvPr id="27"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8"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9"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0"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1"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32"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
        <p:nvSpPr>
          <p:cNvPr id="2" name="AutoShape 51"/>
          <p:cNvSpPr>
            <a:spLocks noChangeArrowheads="1"/>
          </p:cNvSpPr>
          <p:nvPr/>
        </p:nvSpPr>
        <p:spPr bwMode="gray">
          <a:xfrm>
            <a:off x="2414270" y="3479800"/>
            <a:ext cx="5125085" cy="698500"/>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dirty="0">
                <a:sym typeface="+mn-ea"/>
              </a:rPr>
              <a:t>校验矩阵、</a:t>
            </a:r>
            <a:r>
              <a:rPr lang="zh-CN" altLang="en-US" sz="2800">
                <a:sym typeface="+mn-ea"/>
              </a:rPr>
              <a:t>约束长度、码率</a:t>
            </a:r>
            <a:endParaRPr lang="zh-CN" altLang="en-US" sz="2800" dirty="0">
              <a:sym typeface="+mn-ea"/>
            </a:endParaRPr>
          </a:p>
        </p:txBody>
      </p:sp>
      <p:sp>
        <p:nvSpPr>
          <p:cNvPr id="4" name="Oval 61"/>
          <p:cNvSpPr>
            <a:spLocks noChangeArrowheads="1"/>
          </p:cNvSpPr>
          <p:nvPr/>
        </p:nvSpPr>
        <p:spPr bwMode="gray">
          <a:xfrm>
            <a:off x="2093595" y="3571875"/>
            <a:ext cx="3810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7" name="Oval 62"/>
          <p:cNvSpPr>
            <a:spLocks noChangeArrowheads="1"/>
          </p:cNvSpPr>
          <p:nvPr/>
        </p:nvSpPr>
        <p:spPr bwMode="gray">
          <a:xfrm>
            <a:off x="2115820" y="3593465"/>
            <a:ext cx="336550" cy="33655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8" name="Oval 63"/>
          <p:cNvSpPr>
            <a:spLocks noChangeArrowheads="1"/>
          </p:cNvSpPr>
          <p:nvPr/>
        </p:nvSpPr>
        <p:spPr bwMode="gray">
          <a:xfrm>
            <a:off x="2134870" y="3613150"/>
            <a:ext cx="298450" cy="298450"/>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2" name="Oval 64"/>
          <p:cNvSpPr>
            <a:spLocks noChangeArrowheads="1"/>
          </p:cNvSpPr>
          <p:nvPr/>
        </p:nvSpPr>
        <p:spPr bwMode="gray">
          <a:xfrm>
            <a:off x="2134870" y="3613150"/>
            <a:ext cx="298450" cy="298450"/>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19" name="Oval 65"/>
          <p:cNvSpPr>
            <a:spLocks noChangeArrowheads="1"/>
          </p:cNvSpPr>
          <p:nvPr/>
        </p:nvSpPr>
        <p:spPr bwMode="gray">
          <a:xfrm>
            <a:off x="2153920" y="3632200"/>
            <a:ext cx="259080" cy="260350"/>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26" name="Oval 66"/>
          <p:cNvSpPr>
            <a:spLocks noChangeArrowheads="1"/>
          </p:cNvSpPr>
          <p:nvPr/>
        </p:nvSpPr>
        <p:spPr bwMode="gray">
          <a:xfrm>
            <a:off x="2153920" y="3632200"/>
            <a:ext cx="259080" cy="260350"/>
          </a:xfrm>
          <a:prstGeom prst="ellipse">
            <a:avLst/>
          </a:prstGeom>
          <a:solidFill>
            <a:schemeClr val="accent2">
              <a:alpha val="47000"/>
            </a:schemeClr>
          </a:soli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46" name="AutoShape 50"/>
          <p:cNvSpPr>
            <a:spLocks noChangeArrowheads="1"/>
          </p:cNvSpPr>
          <p:nvPr/>
        </p:nvSpPr>
        <p:spPr bwMode="gray">
          <a:xfrm>
            <a:off x="2175510" y="4548505"/>
            <a:ext cx="5243195" cy="647065"/>
          </a:xfrm>
          <a:prstGeom prst="roundRect">
            <a:avLst>
              <a:gd name="adj" fmla="val 50000"/>
            </a:avLst>
          </a:prstGeom>
          <a:noFill/>
          <a:ln w="28575" algn="ctr">
            <a:solidFill>
              <a:srgbClr val="C0C0C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zh-CN" altLang="en-US" sz="2800">
                <a:sym typeface="+mn-ea"/>
              </a:rPr>
              <a:t>卷积码的多种描述和表示方法</a:t>
            </a:r>
          </a:p>
        </p:txBody>
      </p:sp>
      <p:grpSp>
        <p:nvGrpSpPr>
          <p:cNvPr id="47" name="Group 67"/>
          <p:cNvGrpSpPr/>
          <p:nvPr/>
        </p:nvGrpSpPr>
        <p:grpSpPr>
          <a:xfrm>
            <a:off x="1879600" y="4565333"/>
            <a:ext cx="381000" cy="381000"/>
            <a:chOff x="2078" y="1680"/>
            <a:chExt cx="1615" cy="1615"/>
          </a:xfrm>
        </p:grpSpPr>
        <p:sp>
          <p:nvSpPr>
            <p:cNvPr id="4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49" name="Oval 69"/>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50" name="Oval 70"/>
            <p:cNvSpPr>
              <a:spLocks noChangeArrowheads="1"/>
            </p:cNvSpPr>
            <p:nvPr/>
          </p:nvSpPr>
          <p:spPr bwMode="gray">
            <a:xfrm>
              <a:off x="2253" y="1855"/>
              <a:ext cx="1265" cy="1265"/>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51" name="Oval 71"/>
            <p:cNvSpPr>
              <a:spLocks noChangeArrowheads="1"/>
            </p:cNvSpPr>
            <p:nvPr/>
          </p:nvSpPr>
          <p:spPr bwMode="gray">
            <a:xfrm>
              <a:off x="2253" y="1855"/>
              <a:ext cx="1265" cy="1265"/>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52" name="Oval 72"/>
            <p:cNvSpPr>
              <a:spLocks noChangeArrowheads="1"/>
            </p:cNvSpPr>
            <p:nvPr/>
          </p:nvSpPr>
          <p:spPr bwMode="gray">
            <a:xfrm>
              <a:off x="2334" y="1936"/>
              <a:ext cx="1097" cy="1104"/>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sp>
          <p:nvSpPr>
            <p:cNvPr id="53" name="Oval 73"/>
            <p:cNvSpPr>
              <a:spLocks noChangeArrowheads="1"/>
            </p:cNvSpPr>
            <p:nvPr/>
          </p:nvSpPr>
          <p:spPr bwMode="gray">
            <a:xfrm>
              <a:off x="2334" y="1936"/>
              <a:ext cx="1097" cy="1104"/>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163794"/>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4975" y="104775"/>
            <a:ext cx="590232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计算题举例：(</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卷积码的码字</a:t>
            </a:r>
          </a:p>
        </p:txBody>
      </p:sp>
      <p:sp>
        <p:nvSpPr>
          <p:cNvPr id="3" name="文本框 2"/>
          <p:cNvSpPr txBox="1"/>
          <p:nvPr/>
        </p:nvSpPr>
        <p:spPr>
          <a:xfrm>
            <a:off x="314325" y="763270"/>
            <a:ext cx="8383905" cy="1050290"/>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以</a:t>
            </a:r>
            <a:r>
              <a:rPr lang="en-US" altLang="zh-CN" sz="2400" i="1">
                <a:latin typeface="Times New Roman" panose="02020603050405020304" pitchFamily="18" charset="0"/>
                <a:ea typeface="黑体" panose="02010609060101010101" pitchFamily="49" charset="-122"/>
                <a:sym typeface="+mn-ea"/>
              </a:rPr>
              <a:t>u</a:t>
            </a:r>
            <a:r>
              <a:rPr lang="zh-CN" altLang="en-US" sz="2400" dirty="0">
                <a:latin typeface="Times New Roman" panose="02020603050405020304" pitchFamily="18" charset="0"/>
                <a:ea typeface="黑体" panose="02010609060101010101" pitchFamily="49" charset="-122"/>
                <a:sym typeface="+mn-ea"/>
              </a:rPr>
              <a:t>为输入</a:t>
            </a:r>
            <a:r>
              <a:rPr lang="zh-CN" altLang="en-US"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zh-CN" altLang="en-US" sz="2400" dirty="0">
                <a:latin typeface="Times New Roman" panose="02020603050405020304" pitchFamily="18" charset="0"/>
                <a:ea typeface="黑体" panose="02010609060101010101" pitchFamily="49" charset="-122"/>
                <a:sym typeface="+mn-ea"/>
              </a:rPr>
              <a:t>为生成矩阵的</a:t>
            </a:r>
            <a:r>
              <a:rPr lang="en-US" altLang="zh-CN" sz="2400">
                <a:latin typeface="Times New Roman" panose="02020603050405020304" pitchFamily="18" charset="0"/>
                <a:ea typeface="黑体" panose="02010609060101010101" pitchFamily="49" charset="-122"/>
                <a:sym typeface="+mn-ea"/>
              </a:rPr>
              <a:t>(3, 2, </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的卷积码的码字为</a:t>
            </a:r>
            <a:r>
              <a:rPr lang="en-US" altLang="zh-CN" sz="2400" b="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uG</a:t>
            </a:r>
            <a:r>
              <a:rPr lang="zh-CN" altLang="en-US" sz="2400" err="1">
                <a:latin typeface="Times New Roman" panose="02020603050405020304" pitchFamily="18" charset="0"/>
                <a:ea typeface="黑体" panose="02010609060101010101" pitchFamily="49" charset="-122"/>
                <a:sym typeface="+mn-ea"/>
              </a:rPr>
              <a:t>。</a:t>
            </a:r>
            <a:endParaRPr lang="zh-CN" altLang="en-US" sz="2400" err="1">
              <a:uFillTx/>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1240790" y="2824163"/>
          <a:ext cx="6536055" cy="3372485"/>
        </p:xfrm>
        <a:graphic>
          <a:graphicData uri="http://schemas.openxmlformats.org/presentationml/2006/ole">
            <mc:AlternateContent xmlns:mc="http://schemas.openxmlformats.org/markup-compatibility/2006">
              <mc:Choice xmlns:v="urn:schemas-microsoft-com:vml" Requires="v">
                <p:oleObj r:id="rId2" imgW="3530600" imgH="1765300" progId="Equation.KSEE3">
                  <p:embed/>
                </p:oleObj>
              </mc:Choice>
              <mc:Fallback>
                <p:oleObj r:id="rId2" imgW="3530600" imgH="1765300" progId="Equation.KSEE3">
                  <p:embed/>
                  <p:pic>
                    <p:nvPicPr>
                      <p:cNvPr id="0" name="图片 1024"/>
                      <p:cNvPicPr/>
                      <p:nvPr/>
                    </p:nvPicPr>
                    <p:blipFill>
                      <a:blip r:embed="rId3"/>
                      <a:stretch>
                        <a:fillRect/>
                      </a:stretch>
                    </p:blipFill>
                    <p:spPr>
                      <a:xfrm>
                        <a:off x="1240790" y="2824163"/>
                        <a:ext cx="6536055" cy="3372485"/>
                      </a:xfrm>
                      <a:prstGeom prst="rect">
                        <a:avLst/>
                      </a:prstGeom>
                    </p:spPr>
                  </p:pic>
                </p:oleObj>
              </mc:Fallback>
            </mc:AlternateContent>
          </a:graphicData>
        </a:graphic>
      </p:graphicFrame>
      <p:sp>
        <p:nvSpPr>
          <p:cNvPr id="10" name="文本框 9"/>
          <p:cNvSpPr txBox="1"/>
          <p:nvPr/>
        </p:nvSpPr>
        <p:spPr>
          <a:xfrm>
            <a:off x="397510" y="1956435"/>
            <a:ext cx="7993380" cy="829945"/>
          </a:xfrm>
          <a:prstGeom prst="rect">
            <a:avLst/>
          </a:prstGeom>
          <a:noFill/>
        </p:spPr>
        <p:txBody>
          <a:bodyPr wrap="square" rtlCol="0" anchor="t">
            <a:spAutoFit/>
          </a:bodyPr>
          <a:lstStyle/>
          <a:p>
            <a:pPr>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(3, 2, 1)</a:t>
            </a:r>
            <a:r>
              <a:rPr lang="zh-CN" altLang="en-US" sz="2400" dirty="0">
                <a:latin typeface="黑体" panose="02010609060101010101" pitchFamily="49" charset="-122"/>
                <a:ea typeface="黑体" panose="02010609060101010101" pitchFamily="49" charset="-122"/>
                <a:sym typeface="+mn-ea"/>
              </a:rPr>
              <a:t>卷积码，若</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=(101), </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=(110), </a:t>
            </a:r>
            <a:r>
              <a:rPr lang="zh-CN" altLang="en-US" sz="2400" dirty="0">
                <a:latin typeface="Times New Roman" panose="02020603050405020304" pitchFamily="18" charset="0"/>
                <a:ea typeface="黑体" panose="02010609060101010101" pitchFamily="49" charset="-122"/>
                <a:sym typeface="+mn-ea"/>
              </a:rPr>
              <a:t>即</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=(11, 01, 10), </a:t>
            </a:r>
            <a:r>
              <a:rPr lang="zh-CN" altLang="en-US" sz="2400" dirty="0">
                <a:latin typeface="黑体" panose="02010609060101010101" pitchFamily="49" charset="-122"/>
                <a:ea typeface="黑体" panose="02010609060101010101" pitchFamily="49" charset="-122"/>
                <a:sym typeface="+mn-ea"/>
              </a:rPr>
              <a:t>则</a:t>
            </a:r>
            <a:r>
              <a:rPr lang="zh-CN" altLang="en-US" sz="2400" dirty="0">
                <a:latin typeface="Times New Roman" panose="02020603050405020304" pitchFamily="18" charset="0"/>
                <a:ea typeface="黑体" panose="02010609060101010101" pitchFamily="49" charset="-122"/>
                <a:sym typeface="+mn-ea"/>
              </a:rPr>
              <a:t>码字为</a:t>
            </a:r>
            <a:r>
              <a:rPr lang="en-US" altLang="zh-CN" sz="2400" i="1">
                <a:latin typeface="Times New Roman" panose="02020603050405020304" pitchFamily="18" charset="0"/>
                <a:ea typeface="黑体" panose="02010609060101010101" pitchFamily="49" charset="-122"/>
                <a:sym typeface="+mn-ea"/>
              </a:rPr>
              <a:t>V=</a:t>
            </a:r>
            <a:r>
              <a:rPr lang="en-US" altLang="zh-CN" sz="2400" i="1" err="1">
                <a:latin typeface="Times New Roman" panose="02020603050405020304" pitchFamily="18" charset="0"/>
                <a:ea typeface="黑体" panose="02010609060101010101" pitchFamily="49" charset="-122"/>
                <a:sym typeface="+mn-ea"/>
              </a:rPr>
              <a:t>uG</a:t>
            </a:r>
            <a:r>
              <a:rPr lang="en-US" altLang="zh-CN" sz="2400">
                <a:latin typeface="Times New Roman" panose="02020603050405020304" pitchFamily="18" charset="0"/>
                <a:ea typeface="黑体" panose="02010609060101010101" pitchFamily="49" charset="-122"/>
                <a:sym typeface="+mn-ea"/>
              </a:rPr>
              <a:t>=(110, 000, 001, 111)</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i="1">
                <a:latin typeface="Times New Roman" panose="02020603050405020304" pitchFamily="18" charset="0"/>
                <a:ea typeface="黑体" panose="02010609060101010101" pitchFamily="49" charset="-122"/>
                <a:cs typeface="Times New Roman" panose="02020603050405020304" pitchFamily="18" charset="0"/>
                <a:sym typeface="+mn-ea"/>
              </a:rPr>
              <a:t>k</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i="1">
                <a:latin typeface="Times New Roman" panose="02020603050405020304" pitchFamily="18" charset="0"/>
                <a:ea typeface="黑体" panose="02010609060101010101" pitchFamily="49" charset="-122"/>
                <a:cs typeface="Times New Roman" panose="02020603050405020304" pitchFamily="18" charset="0"/>
                <a:sym typeface="+mn-ea"/>
              </a:rPr>
              <a:t>m</a:t>
            </a:r>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卷积码的生成矩阵</a:t>
            </a:r>
          </a:p>
        </p:txBody>
      </p:sp>
      <p:graphicFrame>
        <p:nvGraphicFramePr>
          <p:cNvPr id="5" name="对象 4">
            <a:hlinkClick r:id="" action="ppaction://ole?verb=0"/>
          </p:cNvPr>
          <p:cNvGraphicFramePr>
            <a:graphicFrameLocks noChangeAspect="1"/>
          </p:cNvGraphicFramePr>
          <p:nvPr/>
        </p:nvGraphicFramePr>
        <p:xfrm>
          <a:off x="3048000" y="4038600"/>
          <a:ext cx="3201035" cy="1910080"/>
        </p:xfrm>
        <a:graphic>
          <a:graphicData uri="http://schemas.openxmlformats.org/presentationml/2006/ole">
            <mc:AlternateContent xmlns:mc="http://schemas.openxmlformats.org/markup-compatibility/2006">
              <mc:Choice xmlns:v="urn:schemas-microsoft-com:vml" Requires="v">
                <p:oleObj r:id="rId2" imgW="1688465" imgH="939800" progId="Equation.KSEE3">
                  <p:embed/>
                </p:oleObj>
              </mc:Choice>
              <mc:Fallback>
                <p:oleObj r:id="rId2" imgW="1688465" imgH="939800" progId="Equation.KSEE3">
                  <p:embed/>
                  <p:pic>
                    <p:nvPicPr>
                      <p:cNvPr id="0" name="图片 1024"/>
                      <p:cNvPicPr/>
                      <p:nvPr/>
                    </p:nvPicPr>
                    <p:blipFill>
                      <a:blip r:embed="rId3"/>
                      <a:stretch>
                        <a:fillRect/>
                      </a:stretch>
                    </p:blipFill>
                    <p:spPr>
                      <a:xfrm>
                        <a:off x="3048000" y="4038600"/>
                        <a:ext cx="3201035" cy="1910080"/>
                      </a:xfrm>
                      <a:prstGeom prst="rect">
                        <a:avLst/>
                      </a:prstGeom>
                    </p:spPr>
                  </p:pic>
                </p:oleObj>
              </mc:Fallback>
            </mc:AlternateContent>
          </a:graphicData>
        </a:graphic>
      </p:graphicFrame>
      <p:sp>
        <p:nvSpPr>
          <p:cNvPr id="10" name="文本框 9"/>
          <p:cNvSpPr txBox="1"/>
          <p:nvPr/>
        </p:nvSpPr>
        <p:spPr>
          <a:xfrm>
            <a:off x="452120" y="3006090"/>
            <a:ext cx="7993380" cy="53403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dirty="0">
                <a:latin typeface="黑体" panose="02010609060101010101" pitchFamily="49" charset="-122"/>
                <a:ea typeface="黑体" panose="02010609060101010101" pitchFamily="49" charset="-122"/>
                <a:sym typeface="+mn-ea"/>
              </a:rPr>
              <a:t>其中每个</a:t>
            </a:r>
            <a:r>
              <a:rPr lang="en-US" altLang="zh-CN" sz="2400" i="1">
                <a:latin typeface="Times New Roman" panose="02020603050405020304" pitchFamily="18" charset="0"/>
                <a:ea typeface="黑体" panose="02010609060101010101" pitchFamily="49" charset="-122"/>
                <a:sym typeface="+mn-ea"/>
              </a:rPr>
              <a:t>G</a:t>
            </a:r>
            <a:r>
              <a:rPr lang="en-US" altLang="zh-CN" sz="2400" i="1" baseline="-25000">
                <a:latin typeface="Times New Roman" panose="02020603050405020304" pitchFamily="18" charset="0"/>
                <a:ea typeface="黑体" panose="02010609060101010101" pitchFamily="49" charset="-122"/>
                <a:sym typeface="+mn-ea"/>
              </a:rPr>
              <a:t>L</a:t>
            </a:r>
            <a:r>
              <a:rPr lang="zh-CN" altLang="en-US" sz="2400" dirty="0">
                <a:latin typeface="黑体" panose="02010609060101010101" pitchFamily="49" charset="-122"/>
                <a:ea typeface="黑体" panose="02010609060101010101" pitchFamily="49" charset="-122"/>
                <a:sym typeface="+mn-ea"/>
              </a:rPr>
              <a:t>都是一个</a:t>
            </a:r>
            <a:r>
              <a:rPr lang="en-US" altLang="zh-CN" sz="2400" i="1" err="1">
                <a:latin typeface="Times New Roman" panose="02020603050405020304" pitchFamily="18" charset="0"/>
                <a:ea typeface="黑体" panose="02010609060101010101" pitchFamily="49" charset="-122"/>
                <a:sym typeface="+mn-ea"/>
              </a:rPr>
              <a:t>k</a:t>
            </a:r>
            <a:r>
              <a:rPr lang="en-US" altLang="en-US" sz="2400" err="1">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黑体" panose="02010609060101010101" pitchFamily="49" charset="-122"/>
                <a:ea typeface="黑体" panose="02010609060101010101" pitchFamily="49" charset="-122"/>
                <a:sym typeface="+mn-ea"/>
              </a:rPr>
              <a:t>阶子阵</a:t>
            </a:r>
            <a:endParaRPr sz="2400" dirty="0">
              <a:uFillTx/>
              <a:latin typeface="Times New Roman" panose="02020603050405020304" pitchFamily="18" charset="0"/>
              <a:ea typeface="黑体" panose="02010609060101010101" pitchFamily="49" charset="-122"/>
              <a:sym typeface="+mn-ea"/>
            </a:endParaRPr>
          </a:p>
        </p:txBody>
      </p:sp>
      <p:graphicFrame>
        <p:nvGraphicFramePr>
          <p:cNvPr id="7" name="对象 6">
            <a:hlinkClick r:id="" action="ppaction://ole?verb=0"/>
          </p:cNvPr>
          <p:cNvGraphicFramePr>
            <a:graphicFrameLocks noChangeAspect="1"/>
          </p:cNvGraphicFramePr>
          <p:nvPr/>
        </p:nvGraphicFramePr>
        <p:xfrm>
          <a:off x="2285683" y="1066800"/>
          <a:ext cx="4459605" cy="1566545"/>
        </p:xfrm>
        <a:graphic>
          <a:graphicData uri="http://schemas.openxmlformats.org/presentationml/2006/ole">
            <mc:AlternateContent xmlns:mc="http://schemas.openxmlformats.org/markup-compatibility/2006">
              <mc:Choice xmlns:v="urn:schemas-microsoft-com:vml" Requires="v">
                <p:oleObj r:id="rId4" imgW="2920365" imgH="914400" progId="Equation.KSEE3">
                  <p:embed/>
                </p:oleObj>
              </mc:Choice>
              <mc:Fallback>
                <p:oleObj r:id="rId4" imgW="2920365" imgH="914400" progId="Equation.KSEE3">
                  <p:embed/>
                  <p:pic>
                    <p:nvPicPr>
                      <p:cNvPr id="0" name="图片 1024"/>
                      <p:cNvPicPr/>
                      <p:nvPr/>
                    </p:nvPicPr>
                    <p:blipFill>
                      <a:blip r:embed="rId5"/>
                      <a:stretch>
                        <a:fillRect/>
                      </a:stretch>
                    </p:blipFill>
                    <p:spPr>
                      <a:xfrm>
                        <a:off x="2285683" y="1066800"/>
                        <a:ext cx="4459605" cy="156654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sz="2800">
                <a:ea typeface="黑体" panose="02010609060101010101" pitchFamily="49" charset="-122"/>
                <a:sym typeface="+mn-ea"/>
              </a:rPr>
              <a:t>卷积码编码器的存储级数</a:t>
            </a:r>
          </a:p>
        </p:txBody>
      </p:sp>
      <p:sp>
        <p:nvSpPr>
          <p:cNvPr id="12" name="文本框 11"/>
          <p:cNvSpPr txBox="1"/>
          <p:nvPr/>
        </p:nvSpPr>
        <p:spPr>
          <a:xfrm>
            <a:off x="660400" y="898525"/>
            <a:ext cx="7824470" cy="1863725"/>
          </a:xfrm>
          <a:prstGeom prst="rect">
            <a:avLst/>
          </a:prstGeom>
          <a:noFill/>
        </p:spPr>
        <p:txBody>
          <a:bodyPr wrap="square" rtlCol="0" anchor="t">
            <a:spAutoFit/>
          </a:bodyPr>
          <a:lstStyle/>
          <a:p>
            <a:pPr indent="609600">
              <a:lnSpc>
                <a:spcPct val="120000"/>
              </a:lnSpc>
              <a:buClr>
                <a:schemeClr val="hlink"/>
              </a:buClr>
              <a:buSzPct val="65000"/>
              <a:buFont typeface="Wingdings" panose="05000000000000000000" pitchFamily="2" charset="2"/>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对于</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n,k,m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卷积码，图</a:t>
            </a:r>
            <a:r>
              <a:rPr lang="en-US" altLang="zh-CN" sz="2400">
                <a:latin typeface="Times New Roman" panose="02020603050405020304" pitchFamily="18" charset="0"/>
                <a:ea typeface="黑体" panose="02010609060101010101" pitchFamily="49" charset="-122"/>
                <a:sym typeface="+mn-ea"/>
              </a:rPr>
              <a:t>6.1-6.2</a:t>
            </a:r>
            <a:r>
              <a:rPr lang="zh-CN" altLang="en-US" sz="2400" dirty="0">
                <a:latin typeface="Times New Roman" panose="02020603050405020304" pitchFamily="18" charset="0"/>
                <a:ea typeface="黑体" panose="02010609060101010101" pitchFamily="49" charset="-122"/>
                <a:sym typeface="+mn-ea"/>
              </a:rPr>
              <a:t>这两个例子表明，当</a:t>
            </a:r>
            <a:r>
              <a:rPr lang="en-US" altLang="zh-CN" sz="2400" i="1">
                <a:latin typeface="Times New Roman" panose="02020603050405020304" pitchFamily="18" charset="0"/>
                <a:ea typeface="黑体" panose="02010609060101010101" pitchFamily="49" charset="-122"/>
                <a:sym typeface="+mn-ea"/>
              </a:rPr>
              <a:t>k</a:t>
            </a:r>
            <a:r>
              <a:rPr lang="en-US" altLang="zh-CN" sz="2400">
                <a:latin typeface="Times New Roman" panose="02020603050405020304" pitchFamily="18" charset="0"/>
                <a:ea typeface="黑体" panose="02010609060101010101" pitchFamily="49" charset="-122"/>
                <a:sym typeface="+mn-ea"/>
              </a:rPr>
              <a:t>&gt;1</a:t>
            </a:r>
            <a:r>
              <a:rPr lang="zh-CN" altLang="en-US" sz="2400" dirty="0">
                <a:latin typeface="Times New Roman" panose="02020603050405020304" pitchFamily="18" charset="0"/>
                <a:ea typeface="黑体" panose="02010609060101010101" pitchFamily="49" charset="-122"/>
                <a:sym typeface="+mn-ea"/>
              </a:rPr>
              <a:t>时，编码器及用来描述它的符号都比较复杂，并且该编码器所含的</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个移位寄存器的长度未必相同。如在图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Times New Roman" panose="02020603050405020304" pitchFamily="18" charset="0"/>
                <a:ea typeface="黑体" panose="02010609060101010101" pitchFamily="49" charset="-122"/>
                <a:sym typeface="+mn-ea"/>
              </a:rPr>
              <a:t>中，</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sym typeface="+mn-ea"/>
            </a:endParaRPr>
          </a:p>
        </p:txBody>
      </p:sp>
      <p:sp>
        <p:nvSpPr>
          <p:cNvPr id="11" name="内容占位符 2"/>
          <p:cNvSpPr txBox="1"/>
          <p:nvPr/>
        </p:nvSpPr>
        <p:spPr>
          <a:xfrm>
            <a:off x="545465" y="3615055"/>
            <a:ext cx="8014335" cy="176530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3" name="文本框 2"/>
          <p:cNvSpPr txBox="1"/>
          <p:nvPr/>
        </p:nvSpPr>
        <p:spPr>
          <a:xfrm>
            <a:off x="661035" y="3717290"/>
            <a:ext cx="7909560" cy="1529715"/>
          </a:xfrm>
          <a:prstGeom prst="rect">
            <a:avLst/>
          </a:prstGeom>
          <a:noFill/>
        </p:spPr>
        <p:txBody>
          <a:bodyPr wrap="square" rtlCol="0" anchor="t">
            <a:spAutoFit/>
          </a:bodyPr>
          <a:lstStyle/>
          <a:p>
            <a:pPr algn="l">
              <a:lnSpc>
                <a:spcPct val="130000"/>
              </a:lnSpc>
            </a:pPr>
            <a:r>
              <a:rPr lang="zh-CN" altLang="en-US" sz="2400" b="1">
                <a:solidFill>
                  <a:srgbClr val="FF0000"/>
                </a:solidFill>
                <a:latin typeface="黑体" panose="02010609060101010101" pitchFamily="49" charset="-122"/>
                <a:ea typeface="黑体" panose="02010609060101010101" pitchFamily="49" charset="-122"/>
                <a:sym typeface="+mn-ea"/>
              </a:rPr>
              <a:t>存储级数：</a:t>
            </a:r>
            <a:r>
              <a:rPr lang="zh-CN" altLang="en-US" sz="2400" dirty="0">
                <a:latin typeface="Times New Roman" panose="02020603050405020304" pitchFamily="18" charset="0"/>
                <a:ea typeface="黑体" panose="02010609060101010101" pitchFamily="49" charset="-122"/>
                <a:sym typeface="+mn-ea"/>
              </a:rPr>
              <a:t>若</a:t>
            </a:r>
            <a:r>
              <a:rPr lang="en-US" altLang="zh-CN" sz="2400" i="1" err="1">
                <a:latin typeface="Times New Roman" panose="02020603050405020304" pitchFamily="18" charset="0"/>
                <a:ea typeface="黑体" panose="02010609060101010101" pitchFamily="49" charset="-122"/>
                <a:sym typeface="+mn-ea"/>
              </a:rPr>
              <a:t>k</a:t>
            </a:r>
            <a:r>
              <a:rPr lang="en-US" altLang="zh-CN" sz="2400" i="1" baseline="-25000" err="1">
                <a:latin typeface="Times New Roman" panose="02020603050405020304" pitchFamily="18" charset="0"/>
                <a:ea typeface="黑体" panose="02010609060101010101" pitchFamily="49" charset="-122"/>
                <a:sym typeface="+mn-ea"/>
              </a:rPr>
              <a:t>i</a:t>
            </a:r>
            <a:r>
              <a:rPr lang="zh-CN" altLang="en-US" sz="2400" dirty="0">
                <a:latin typeface="Times New Roman" panose="02020603050405020304" pitchFamily="18" charset="0"/>
                <a:ea typeface="黑体" panose="02010609060101010101" pitchFamily="49" charset="-122"/>
                <a:sym typeface="+mn-ea"/>
              </a:rPr>
              <a:t>是第</a:t>
            </a:r>
            <a:r>
              <a:rPr lang="en-US" altLang="zh-CN" sz="2400" i="1">
                <a:latin typeface="Times New Roman" panose="02020603050405020304" pitchFamily="18" charset="0"/>
                <a:ea typeface="黑体" panose="02010609060101010101" pitchFamily="49" charset="-122"/>
                <a:sym typeface="+mn-ea"/>
              </a:rPr>
              <a:t>i</a:t>
            </a:r>
            <a:r>
              <a:rPr lang="zh-CN" altLang="en-US" sz="2400" dirty="0">
                <a:latin typeface="Times New Roman" panose="02020603050405020304" pitchFamily="18" charset="0"/>
                <a:ea typeface="黑体" panose="02010609060101010101" pitchFamily="49" charset="-122"/>
                <a:sym typeface="+mn-ea"/>
              </a:rPr>
              <a:t>个移位寄存器的长度，则称所有</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个移位寄存器中的最大长度为存储级数，即编码器的存储级数</a:t>
            </a:r>
            <a:r>
              <a:rPr lang="en-US" altLang="zh-CN" sz="2400" i="1">
                <a:latin typeface="Times New Roman" panose="02020603050405020304" pitchFamily="18" charset="0"/>
                <a:ea typeface="黑体" panose="02010609060101010101" pitchFamily="49" charset="-122"/>
                <a:sym typeface="+mn-ea"/>
              </a:rPr>
              <a:t>m</a:t>
            </a:r>
            <a:r>
              <a:rPr lang="zh-CN" altLang="en-US" sz="2400" dirty="0">
                <a:latin typeface="Times New Roman" panose="02020603050405020304" pitchFamily="18" charset="0"/>
                <a:ea typeface="黑体" panose="02010609060101010101" pitchFamily="49" charset="-122"/>
                <a:sym typeface="+mn-ea"/>
              </a:rPr>
              <a:t>定义为</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4" name="对象 3">
            <a:hlinkClick r:id="" action="ppaction://ole?verb=0"/>
          </p:cNvPr>
          <p:cNvGraphicFramePr>
            <a:graphicFrameLocks noChangeAspect="1"/>
          </p:cNvGraphicFramePr>
          <p:nvPr/>
        </p:nvGraphicFramePr>
        <p:xfrm>
          <a:off x="2285048" y="4697413"/>
          <a:ext cx="1350645" cy="549275"/>
        </p:xfrm>
        <a:graphic>
          <a:graphicData uri="http://schemas.openxmlformats.org/presentationml/2006/ole">
            <mc:AlternateContent xmlns:mc="http://schemas.openxmlformats.org/markup-compatibility/2006">
              <mc:Choice xmlns:v="urn:schemas-microsoft-com:vml" Requires="v">
                <p:oleObj r:id="rId2" imgW="698500" imgH="279400" progId="Equation.KSEE3">
                  <p:embed/>
                </p:oleObj>
              </mc:Choice>
              <mc:Fallback>
                <p:oleObj r:id="rId2" imgW="698500" imgH="279400" progId="Equation.KSEE3">
                  <p:embed/>
                  <p:pic>
                    <p:nvPicPr>
                      <p:cNvPr id="0" name="图片 1024"/>
                      <p:cNvPicPr/>
                      <p:nvPr/>
                    </p:nvPicPr>
                    <p:blipFill>
                      <a:blip r:embed="rId3"/>
                      <a:stretch>
                        <a:fillRect/>
                      </a:stretch>
                    </p:blipFill>
                    <p:spPr>
                      <a:xfrm>
                        <a:off x="2285048" y="4697413"/>
                        <a:ext cx="1350645" cy="54927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8795" y="104775"/>
            <a:ext cx="5818505" cy="685800"/>
          </a:xfrm>
        </p:spPr>
        <p:txBody>
          <a:bodyPr/>
          <a:lstStyle/>
          <a:p>
            <a:r>
              <a:rPr sz="2800">
                <a:ea typeface="黑体" panose="02010609060101010101" pitchFamily="49" charset="-122"/>
                <a:sym typeface="+mn-ea"/>
              </a:rPr>
              <a:t>卷积码编码器的约束长度</a:t>
            </a:r>
            <a:r>
              <a:rPr lang="zh-CN" sz="2800">
                <a:ea typeface="黑体" panose="02010609060101010101" pitchFamily="49" charset="-122"/>
                <a:sym typeface="+mn-ea"/>
              </a:rPr>
              <a:t>和</a:t>
            </a:r>
            <a:r>
              <a:rPr sz="2800">
                <a:ea typeface="黑体" panose="02010609060101010101" pitchFamily="49" charset="-122"/>
                <a:sym typeface="+mn-ea"/>
              </a:rPr>
              <a:t>码速率</a:t>
            </a:r>
          </a:p>
        </p:txBody>
      </p:sp>
      <p:sp>
        <p:nvSpPr>
          <p:cNvPr id="12" name="文本框 11"/>
          <p:cNvSpPr txBox="1"/>
          <p:nvPr/>
        </p:nvSpPr>
        <p:spPr>
          <a:xfrm>
            <a:off x="485140" y="898525"/>
            <a:ext cx="7999730" cy="1420495"/>
          </a:xfrm>
          <a:prstGeom prst="rect">
            <a:avLst/>
          </a:prstGeom>
          <a:noFill/>
        </p:spPr>
        <p:txBody>
          <a:bodyPr wrap="square" rtlCol="0" anchor="t">
            <a:spAutoFit/>
          </a:bodyPr>
          <a:lstStyle/>
          <a:p>
            <a:pPr indent="609600">
              <a:lnSpc>
                <a:spcPct val="120000"/>
              </a:lnSpc>
              <a:buClr>
                <a:schemeClr val="hlink"/>
              </a:buClr>
              <a:buSzPct val="65000"/>
              <a:buFont typeface="Wingdings" panose="05000000000000000000" pitchFamily="2" charset="2"/>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对于</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 k, 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卷积码，编码器中每个信息位要保持</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时间个单位，每个时间单位都可以影响编码器输出中的任何一个，这由移位寄存器的连接决定</a:t>
            </a:r>
            <a:r>
              <a:rPr lang="zh-CN" altLang="en-US"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sym typeface="+mn-ea"/>
            </a:endParaRPr>
          </a:p>
        </p:txBody>
      </p:sp>
      <p:sp>
        <p:nvSpPr>
          <p:cNvPr id="11" name="内容占位符 2"/>
          <p:cNvSpPr txBox="1"/>
          <p:nvPr/>
        </p:nvSpPr>
        <p:spPr>
          <a:xfrm>
            <a:off x="545465" y="2330450"/>
            <a:ext cx="8014335" cy="111696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3" name="文本框 2"/>
          <p:cNvSpPr txBox="1"/>
          <p:nvPr/>
        </p:nvSpPr>
        <p:spPr>
          <a:xfrm>
            <a:off x="661035" y="2357120"/>
            <a:ext cx="7909560" cy="570865"/>
          </a:xfrm>
          <a:prstGeom prst="rect">
            <a:avLst/>
          </a:prstGeom>
          <a:noFill/>
        </p:spPr>
        <p:txBody>
          <a:bodyPr wrap="square" rtlCol="0" anchor="t">
            <a:spAutoFit/>
          </a:bodyPr>
          <a:lstStyle/>
          <a:p>
            <a:pPr algn="l">
              <a:lnSpc>
                <a:spcPct val="130000"/>
              </a:lnSpc>
            </a:pPr>
            <a:r>
              <a:rPr lang="zh-CN" altLang="en-US" sz="2400" b="1">
                <a:solidFill>
                  <a:srgbClr val="FF0000"/>
                </a:solidFill>
                <a:latin typeface="黑体" panose="02010609060101010101" pitchFamily="49" charset="-122"/>
                <a:ea typeface="黑体" panose="02010609060101010101" pitchFamily="49" charset="-122"/>
                <a:sym typeface="+mn-ea"/>
              </a:rPr>
              <a:t>约束长度：</a:t>
            </a:r>
            <a:r>
              <a:rPr lang="zh-CN" altLang="en-US" sz="2400" dirty="0">
                <a:latin typeface="Times New Roman" panose="02020603050405020304" pitchFamily="18" charset="0"/>
                <a:ea typeface="黑体" panose="02010609060101010101" pitchFamily="49" charset="-122"/>
                <a:sym typeface="+mn-ea"/>
              </a:rPr>
              <a:t>对于</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n,k,m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卷积码，编码器的约束长度定义为</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4" name="对象 3">
            <a:hlinkClick r:id="" action="ppaction://ole?verb=0"/>
          </p:cNvPr>
          <p:cNvGraphicFramePr>
            <a:graphicFrameLocks noChangeAspect="1"/>
          </p:cNvGraphicFramePr>
          <p:nvPr/>
        </p:nvGraphicFramePr>
        <p:xfrm>
          <a:off x="4038601" y="2982913"/>
          <a:ext cx="1572260" cy="424815"/>
        </p:xfrm>
        <a:graphic>
          <a:graphicData uri="http://schemas.openxmlformats.org/presentationml/2006/ole">
            <mc:AlternateContent xmlns:mc="http://schemas.openxmlformats.org/markup-compatibility/2006">
              <mc:Choice xmlns:v="urn:schemas-microsoft-com:vml" Requires="v">
                <p:oleObj r:id="rId2" imgW="812800" imgH="215900" progId="Equation.KSEE3">
                  <p:embed/>
                </p:oleObj>
              </mc:Choice>
              <mc:Fallback>
                <p:oleObj r:id="rId2" imgW="812800" imgH="215900" progId="Equation.KSEE3">
                  <p:embed/>
                  <p:pic>
                    <p:nvPicPr>
                      <p:cNvPr id="0" name="图片 1024"/>
                      <p:cNvPicPr/>
                      <p:nvPr/>
                    </p:nvPicPr>
                    <p:blipFill>
                      <a:blip r:embed="rId3"/>
                      <a:stretch>
                        <a:fillRect/>
                      </a:stretch>
                    </p:blipFill>
                    <p:spPr>
                      <a:xfrm>
                        <a:off x="4038601" y="2982913"/>
                        <a:ext cx="1572260" cy="424815"/>
                      </a:xfrm>
                      <a:prstGeom prst="rect">
                        <a:avLst/>
                      </a:prstGeom>
                    </p:spPr>
                  </p:pic>
                </p:oleObj>
              </mc:Fallback>
            </mc:AlternateContent>
          </a:graphicData>
        </a:graphic>
      </p:graphicFrame>
      <p:sp>
        <p:nvSpPr>
          <p:cNvPr id="5" name="文本框 4"/>
          <p:cNvSpPr txBox="1"/>
          <p:nvPr/>
        </p:nvSpPr>
        <p:spPr>
          <a:xfrm>
            <a:off x="612140" y="3528695"/>
            <a:ext cx="7999730" cy="977265"/>
          </a:xfrm>
          <a:prstGeom prst="rect">
            <a:avLst/>
          </a:prstGeom>
          <a:noFill/>
        </p:spPr>
        <p:txBody>
          <a:bodyPr wrap="square" rtlCol="0" anchor="t">
            <a:spAutoFit/>
          </a:bodyPr>
          <a:lstStyle/>
          <a:p>
            <a:pPr indent="711200">
              <a:lnSpc>
                <a:spcPct val="120000"/>
              </a:lnSpc>
              <a:buClr>
                <a:schemeClr val="hlink"/>
              </a:buClr>
              <a:buSzPct val="6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sym typeface="+mn-ea"/>
              </a:rPr>
              <a:t>约束长度可以解释成</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比特信息对编码器输出可以造成影响的最大数目</a:t>
            </a:r>
            <a:r>
              <a:rPr lang="zh-CN" altLang="en-US" sz="2400">
                <a:latin typeface="Times New Roman" panose="02020603050405020304" pitchFamily="18" charset="0"/>
                <a:ea typeface="黑体" panose="02010609060101010101" pitchFamily="49" charset="-122"/>
                <a:sym typeface="+mn-ea"/>
              </a:rPr>
              <a:t>。</a:t>
            </a:r>
            <a:endParaRPr lang="zh-CN" altLang="en-US" sz="2400" dirty="0">
              <a:latin typeface="Times New Roman" panose="02020603050405020304" pitchFamily="18" charset="0"/>
              <a:ea typeface="黑体" panose="02010609060101010101" pitchFamily="49" charset="-122"/>
              <a:sym typeface="+mn-ea"/>
            </a:endParaRPr>
          </a:p>
        </p:txBody>
      </p:sp>
      <p:sp>
        <p:nvSpPr>
          <p:cNvPr id="10" name="文本框 9"/>
          <p:cNvSpPr txBox="1"/>
          <p:nvPr/>
        </p:nvSpPr>
        <p:spPr>
          <a:xfrm>
            <a:off x="624205" y="4450080"/>
            <a:ext cx="7993380" cy="1050290"/>
          </a:xfrm>
          <a:prstGeom prst="rect">
            <a:avLst/>
          </a:prstGeom>
          <a:noFill/>
        </p:spPr>
        <p:txBody>
          <a:bodyPr wrap="square" rtlCol="0" anchor="t">
            <a:spAutoFit/>
          </a:bodyPr>
          <a:lstStyle/>
          <a:p>
            <a:pPr>
              <a:lnSpc>
                <a:spcPct val="13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Times New Roman" panose="02020603050405020304" pitchFamily="18" charset="0"/>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Times New Roman" panose="02020603050405020304" pitchFamily="18" charset="0"/>
                <a:ea typeface="黑体" panose="02010609060101010101" pitchFamily="49" charset="-122"/>
                <a:sym typeface="+mn-ea"/>
              </a:rPr>
              <a:t>中</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Times New Roman" panose="02020603050405020304" pitchFamily="18" charset="0"/>
                <a:ea typeface="黑体" panose="02010609060101010101" pitchFamily="49" charset="-122"/>
                <a:sym typeface="+mn-ea"/>
              </a:rPr>
              <a:t>卷积码</a:t>
            </a:r>
            <a:r>
              <a:rPr lang="en-US" altLang="zh-CN" sz="2400" i="1" err="1">
                <a:latin typeface="Times New Roman" panose="02020603050405020304" pitchFamily="18" charset="0"/>
                <a:ea typeface="黑体" panose="02010609060101010101" pitchFamily="49" charset="-122"/>
                <a:sym typeface="+mn-ea"/>
              </a:rPr>
              <a:t>n</a:t>
            </a:r>
            <a:r>
              <a:rPr lang="en-US" altLang="zh-CN" sz="2400" i="1" baseline="-25000" err="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=6</a:t>
            </a:r>
            <a:r>
              <a:rPr lang="zh-CN" altLang="en-US" sz="2400" dirty="0">
                <a:latin typeface="Times New Roman" panose="02020603050405020304" pitchFamily="18" charset="0"/>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Times New Roman" panose="02020603050405020304" pitchFamily="18" charset="0"/>
                <a:ea typeface="黑体" panose="02010609060101010101" pitchFamily="49" charset="-122"/>
                <a:sym typeface="+mn-ea"/>
              </a:rPr>
              <a:t>中</a:t>
            </a:r>
            <a:r>
              <a:rPr lang="en-US" altLang="zh-CN" sz="2400">
                <a:latin typeface="Times New Roman" panose="02020603050405020304" pitchFamily="18" charset="0"/>
                <a:ea typeface="黑体" panose="02010609060101010101" pitchFamily="49" charset="-122"/>
                <a:sym typeface="+mn-ea"/>
              </a:rPr>
              <a:t>(3,2,1)</a:t>
            </a:r>
            <a:r>
              <a:rPr lang="zh-CN" altLang="en-US" sz="2400" dirty="0">
                <a:latin typeface="Times New Roman" panose="02020603050405020304" pitchFamily="18" charset="0"/>
                <a:ea typeface="黑体" panose="02010609060101010101" pitchFamily="49" charset="-122"/>
                <a:sym typeface="+mn-ea"/>
              </a:rPr>
              <a:t>卷积码</a:t>
            </a:r>
            <a:r>
              <a:rPr lang="en-US" altLang="zh-CN" sz="2400" i="1" err="1">
                <a:latin typeface="Times New Roman" panose="02020603050405020304" pitchFamily="18" charset="0"/>
                <a:ea typeface="黑体" panose="02010609060101010101" pitchFamily="49" charset="-122"/>
                <a:sym typeface="+mn-ea"/>
              </a:rPr>
              <a:t>n</a:t>
            </a:r>
            <a:r>
              <a:rPr lang="en-US" altLang="zh-CN" sz="2400" i="1" baseline="-25000" err="1">
                <a:latin typeface="Times New Roman" panose="02020603050405020304" pitchFamily="18" charset="0"/>
                <a:ea typeface="黑体" panose="02010609060101010101" pitchFamily="49" charset="-122"/>
                <a:sym typeface="+mn-ea"/>
              </a:rPr>
              <a:t>A</a:t>
            </a:r>
            <a:r>
              <a:rPr lang="en-US" altLang="zh-CN" sz="2400">
                <a:latin typeface="Times New Roman" panose="02020603050405020304" pitchFamily="18" charset="0"/>
                <a:ea typeface="黑体" panose="02010609060101010101" pitchFamily="49" charset="-122"/>
                <a:sym typeface="+mn-ea"/>
              </a:rPr>
              <a:t>=6</a:t>
            </a:r>
            <a:r>
              <a:rPr lang="zh-CN" altLang="en-US" sz="2400">
                <a:latin typeface="Times New Roman" panose="02020603050405020304" pitchFamily="18" charset="0"/>
                <a:ea typeface="黑体" panose="02010609060101010101" pitchFamily="49" charset="-122"/>
                <a:sym typeface="+mn-ea"/>
              </a:rPr>
              <a:t>。</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6" name="内容占位符 2"/>
          <p:cNvSpPr txBox="1"/>
          <p:nvPr/>
        </p:nvSpPr>
        <p:spPr>
          <a:xfrm>
            <a:off x="1654810" y="5706745"/>
            <a:ext cx="6341110" cy="694055"/>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7" name="文本框 6"/>
          <p:cNvSpPr txBox="1"/>
          <p:nvPr/>
        </p:nvSpPr>
        <p:spPr>
          <a:xfrm>
            <a:off x="1770380" y="5733415"/>
            <a:ext cx="6159500" cy="570865"/>
          </a:xfrm>
          <a:prstGeom prst="rect">
            <a:avLst/>
          </a:prstGeom>
          <a:noFill/>
        </p:spPr>
        <p:txBody>
          <a:bodyPr wrap="square" rtlCol="0" anchor="t">
            <a:spAutoFit/>
          </a:bodyPr>
          <a:lstStyle/>
          <a:p>
            <a:pPr algn="l">
              <a:lnSpc>
                <a:spcPct val="130000"/>
              </a:lnSpc>
            </a:pPr>
            <a:r>
              <a:rPr lang="zh-CN" altLang="en-US" sz="2400" b="1">
                <a:solidFill>
                  <a:srgbClr val="FF0000"/>
                </a:solidFill>
                <a:latin typeface="黑体" panose="02010609060101010101" pitchFamily="49" charset="-122"/>
                <a:ea typeface="黑体" panose="02010609060101010101" pitchFamily="49" charset="-122"/>
                <a:sym typeface="+mn-ea"/>
              </a:rPr>
              <a:t>码速率：</a:t>
            </a:r>
            <a:r>
              <a:rPr lang="zh-CN" altLang="en-US" sz="2400" dirty="0">
                <a:latin typeface="Times New Roman" panose="02020603050405020304" pitchFamily="18" charset="0"/>
                <a:ea typeface="黑体" panose="02010609060101010101" pitchFamily="49" charset="-122"/>
                <a:sym typeface="+mn-ea"/>
              </a:rPr>
              <a:t>对于</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n,k,m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卷积码，其码速率</a:t>
            </a:r>
            <a:r>
              <a:rPr lang="en-US" altLang="zh-CN" sz="2400" i="1">
                <a:latin typeface="Times New Roman" panose="02020603050405020304" pitchFamily="18" charset="0"/>
                <a:ea typeface="黑体" panose="02010609060101010101" pitchFamily="49" charset="-122"/>
                <a:sym typeface="+mn-ea"/>
              </a:rPr>
              <a:t>r=</a:t>
            </a:r>
            <a:r>
              <a:rPr lang="en-US" altLang="zh-CN" sz="2400" i="1" err="1">
                <a:latin typeface="Times New Roman" panose="02020603050405020304" pitchFamily="18" charset="0"/>
                <a:ea typeface="黑体" panose="02010609060101010101" pitchFamily="49" charset="-122"/>
                <a:sym typeface="+mn-ea"/>
              </a:rPr>
              <a:t>k/n</a:t>
            </a:r>
            <a:endParaRPr lang="zh-CN" altLang="en-US"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8795" y="104775"/>
            <a:ext cx="5818505" cy="685800"/>
          </a:xfrm>
        </p:spPr>
        <p:txBody>
          <a:bodyPr/>
          <a:lstStyle/>
          <a:p>
            <a:r>
              <a:rPr sz="2800">
                <a:ea typeface="黑体" panose="02010609060101010101" pitchFamily="49" charset="-122"/>
                <a:sym typeface="+mn-ea"/>
              </a:rPr>
              <a:t>(2,</a:t>
            </a:r>
            <a:r>
              <a:rPr lang="en-US" sz="2800">
                <a:ea typeface="黑体" panose="02010609060101010101" pitchFamily="49" charset="-122"/>
                <a:sym typeface="+mn-ea"/>
              </a:rPr>
              <a:t> </a:t>
            </a:r>
            <a:r>
              <a:rPr sz="2800">
                <a:ea typeface="黑体" panose="02010609060101010101" pitchFamily="49" charset="-122"/>
                <a:sym typeface="+mn-ea"/>
              </a:rPr>
              <a:t>1,</a:t>
            </a:r>
            <a:r>
              <a:rPr lang="en-US" sz="2800">
                <a:ea typeface="黑体" panose="02010609060101010101" pitchFamily="49" charset="-122"/>
                <a:sym typeface="+mn-ea"/>
              </a:rPr>
              <a:t> </a:t>
            </a:r>
            <a:r>
              <a:rPr sz="2800" i="1">
                <a:ea typeface="黑体" panose="02010609060101010101" pitchFamily="49" charset="-122"/>
                <a:sym typeface="+mn-ea"/>
              </a:rPr>
              <a:t>m</a:t>
            </a:r>
            <a:r>
              <a:rPr sz="2800">
                <a:ea typeface="黑体" panose="02010609060101010101" pitchFamily="49" charset="-122"/>
                <a:sym typeface="+mn-ea"/>
              </a:rPr>
              <a:t>)卷积码的多项式描述</a:t>
            </a:r>
          </a:p>
        </p:txBody>
      </p:sp>
      <p:sp>
        <p:nvSpPr>
          <p:cNvPr id="12" name="文本框 11"/>
          <p:cNvSpPr txBox="1"/>
          <p:nvPr/>
        </p:nvSpPr>
        <p:spPr>
          <a:xfrm>
            <a:off x="233045" y="1066800"/>
            <a:ext cx="8644255" cy="2158365"/>
          </a:xfrm>
          <a:prstGeom prst="rect">
            <a:avLst/>
          </a:prstGeom>
          <a:noFill/>
        </p:spPr>
        <p:txBody>
          <a:bodyPr wrap="square" rtlCol="0" anchor="t">
            <a:spAutoFit/>
          </a:bodyPr>
          <a:lstStyle/>
          <a:p>
            <a:pPr>
              <a:lnSpc>
                <a:spcPct val="140000"/>
              </a:lnSpc>
              <a:buClr>
                <a:schemeClr val="hlink"/>
              </a:buClr>
              <a:buSzPct val="65000"/>
            </a:pPr>
            <a:r>
              <a:rPr lang="zh-CN" altLang="en-US" sz="2400" b="1" dirty="0">
                <a:solidFill>
                  <a:srgbClr val="FF0000"/>
                </a:solidFill>
                <a:latin typeface="Times New Roman" panose="02020603050405020304" pitchFamily="18" charset="0"/>
                <a:ea typeface="黑体" panose="02010609060101010101" pitchFamily="49" charset="-122"/>
                <a:sym typeface="+mn-ea"/>
              </a:rPr>
              <a:t>信息序列：</a:t>
            </a:r>
            <a:r>
              <a:rPr lang="en-US" altLang="zh-CN" sz="2400" i="1">
                <a:latin typeface="Times New Roman" panose="02020603050405020304" pitchFamily="18" charset="0"/>
                <a:ea typeface="黑体" panose="02010609060101010101" pitchFamily="49" charset="-122"/>
                <a:sym typeface="+mn-ea"/>
              </a:rPr>
              <a:t>u</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zh-CN" altLang="en-US" sz="2400" b="1" dirty="0">
                <a:solidFill>
                  <a:srgbClr val="FF0000"/>
                </a:solidFill>
                <a:latin typeface="Times New Roman" panose="02020603050405020304" pitchFamily="18" charset="0"/>
                <a:ea typeface="黑体" panose="02010609060101010101" pitchFamily="49" charset="-122"/>
                <a:sym typeface="+mn-ea"/>
              </a:rPr>
              <a:t>生成多项式：</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zh-CN" altLang="en-US" sz="2400" b="1" dirty="0">
                <a:solidFill>
                  <a:srgbClr val="FF0000"/>
                </a:solidFill>
                <a:latin typeface="Times New Roman" panose="02020603050405020304" pitchFamily="18" charset="0"/>
                <a:ea typeface="黑体" panose="02010609060101010101" pitchFamily="49" charset="-122"/>
                <a:sym typeface="+mn-ea"/>
              </a:rPr>
              <a:t>输出序列：</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a:lnSpc>
                <a:spcPct val="140000"/>
              </a:lnSpc>
              <a:buClr>
                <a:schemeClr val="hlink"/>
              </a:buClr>
              <a:buSzPct val="65000"/>
            </a:pPr>
            <a:r>
              <a:rPr lang="zh-CN" altLang="en-US" sz="2400" b="1" dirty="0">
                <a:solidFill>
                  <a:srgbClr val="FF0000"/>
                </a:solidFill>
                <a:latin typeface="Times New Roman" panose="02020603050405020304" pitchFamily="18" charset="0"/>
                <a:ea typeface="黑体" panose="02010609060101010101" pitchFamily="49" charset="-122"/>
                <a:sym typeface="+mn-ea"/>
              </a:rPr>
              <a:t>码字：</a:t>
            </a:r>
            <a:r>
              <a:rPr lang="en-US" altLang="zh-CN" sz="2400" i="1">
                <a:latin typeface="Times New Roman" panose="02020603050405020304" pitchFamily="18" charset="0"/>
                <a:ea typeface="黑体" panose="02010609060101010101" pitchFamily="49" charset="-122"/>
                <a:sym typeface="+mn-ea"/>
              </a:rPr>
              <a:t>V</a:t>
            </a:r>
            <a:r>
              <a:rPr lang="zh-CN" altLang="en-US" sz="2400" dirty="0">
                <a:latin typeface="Times New Roman" panose="02020603050405020304" pitchFamily="18" charset="0"/>
                <a:ea typeface="黑体" panose="02010609060101010101" pitchFamily="49" charset="-122"/>
                <a:sym typeface="+mn-ea"/>
              </a:rPr>
              <a:t>表示成</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zh-CN" altLang="en-US"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于是</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dirty="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endParaRPr lang="zh-CN" altLang="en-US" sz="2400" dirty="0">
              <a:latin typeface="Times New Roman" panose="02020603050405020304" pitchFamily="18" charset="0"/>
              <a:ea typeface="黑体" panose="02010609060101010101" pitchFamily="49" charset="-122"/>
            </a:endParaRPr>
          </a:p>
          <a:p>
            <a:pPr>
              <a:lnSpc>
                <a:spcPct val="140000"/>
              </a:lnSpc>
              <a:buClr>
                <a:schemeClr val="hlink"/>
              </a:buClr>
              <a:buSzPct val="65000"/>
            </a:pPr>
            <a:r>
              <a:rPr lang="zh-CN" altLang="en-US" sz="2400" b="1" dirty="0">
                <a:solidFill>
                  <a:srgbClr val="FF0000"/>
                </a:solidFill>
                <a:latin typeface="Times New Roman" panose="02020603050405020304" pitchFamily="18" charset="0"/>
                <a:ea typeface="黑体" panose="02010609060101010101" pitchFamily="49" charset="-122"/>
                <a:sym typeface="+mn-ea"/>
              </a:rPr>
              <a:t>码字：</a:t>
            </a:r>
            <a:r>
              <a:rPr lang="en-US" altLang="zh-CN" sz="2400" i="1" err="1">
                <a:solidFill>
                  <a:schemeClr val="tx1"/>
                </a:solidFill>
                <a:latin typeface="Times New Roman" panose="02020603050405020304" pitchFamily="18" charset="0"/>
                <a:ea typeface="黑体" panose="02010609060101010101" pitchFamily="49" charset="-122"/>
                <a:sym typeface="+mn-ea"/>
              </a:rPr>
              <a:t>V</a:t>
            </a:r>
            <a:r>
              <a:rPr lang="en-US" altLang="zh-CN" sz="2400" err="1">
                <a:solidFill>
                  <a:schemeClr val="tx1"/>
                </a:solidFill>
                <a:latin typeface="Times New Roman" panose="02020603050405020304" pitchFamily="18" charset="0"/>
                <a:ea typeface="黑体" panose="02010609060101010101" pitchFamily="49" charset="-122"/>
                <a:sym typeface="+mn-ea"/>
              </a:rPr>
              <a:t>(</a:t>
            </a:r>
            <a:r>
              <a:rPr lang="en-US" altLang="zh-CN" sz="2400" i="1" err="1">
                <a:solidFill>
                  <a:schemeClr val="tx1"/>
                </a:solidFill>
                <a:latin typeface="Times New Roman" panose="02020603050405020304" pitchFamily="18" charset="0"/>
                <a:ea typeface="黑体" panose="02010609060101010101" pitchFamily="49" charset="-122"/>
                <a:sym typeface="+mn-ea"/>
              </a:rPr>
              <a:t>x</a:t>
            </a:r>
            <a:r>
              <a:rPr lang="en-US" altLang="zh-CN" sz="2400">
                <a:solidFill>
                  <a:schemeClr val="tx1"/>
                </a:solidFill>
                <a:latin typeface="Times New Roman" panose="02020603050405020304" pitchFamily="18" charset="0"/>
                <a:ea typeface="黑体" panose="02010609060101010101" pitchFamily="49" charset="-122"/>
                <a:sym typeface="+mn-ea"/>
              </a:rPr>
              <a:t>)=</a:t>
            </a:r>
            <a:r>
              <a:rPr lang="en-US" altLang="zh-CN" sz="2400" i="1">
                <a:solidFill>
                  <a:schemeClr val="tx1"/>
                </a:solidFill>
                <a:latin typeface="Times New Roman" panose="02020603050405020304" pitchFamily="18" charset="0"/>
                <a:ea typeface="黑体" panose="02010609060101010101" pitchFamily="49" charset="-122"/>
                <a:sym typeface="+mn-ea"/>
              </a:rPr>
              <a:t>V</a:t>
            </a:r>
            <a:r>
              <a:rPr lang="en-US" altLang="zh-CN" sz="2400" baseline="30000">
                <a:solidFill>
                  <a:schemeClr val="tx1"/>
                </a:solidFill>
                <a:latin typeface="Times New Roman" panose="02020603050405020304" pitchFamily="18" charset="0"/>
                <a:ea typeface="黑体" panose="02010609060101010101" pitchFamily="49" charset="-122"/>
                <a:sym typeface="+mn-ea"/>
              </a:rPr>
              <a:t>(1)</a:t>
            </a:r>
            <a:r>
              <a:rPr lang="en-US" altLang="zh-CN" sz="2400">
                <a:solidFill>
                  <a:schemeClr val="tx1"/>
                </a:solidFill>
                <a:latin typeface="Times New Roman" panose="02020603050405020304" pitchFamily="18" charset="0"/>
                <a:ea typeface="黑体" panose="02010609060101010101" pitchFamily="49" charset="-122"/>
                <a:sym typeface="+mn-ea"/>
              </a:rPr>
              <a:t>(</a:t>
            </a:r>
            <a:r>
              <a:rPr lang="en-US" altLang="zh-CN" sz="2400" i="1">
                <a:solidFill>
                  <a:schemeClr val="tx1"/>
                </a:solidFill>
                <a:latin typeface="Times New Roman" panose="02020603050405020304" pitchFamily="18" charset="0"/>
                <a:ea typeface="黑体" panose="02010609060101010101" pitchFamily="49" charset="-122"/>
                <a:sym typeface="+mn-ea"/>
              </a:rPr>
              <a:t>x</a:t>
            </a:r>
            <a:r>
              <a:rPr lang="en-US" altLang="zh-CN" sz="2400" baseline="30000">
                <a:solidFill>
                  <a:schemeClr val="tx1"/>
                </a:solidFill>
                <a:latin typeface="Times New Roman" panose="02020603050405020304" pitchFamily="18" charset="0"/>
                <a:ea typeface="黑体" panose="02010609060101010101" pitchFamily="49" charset="-122"/>
                <a:sym typeface="+mn-ea"/>
              </a:rPr>
              <a:t>2</a:t>
            </a:r>
            <a:r>
              <a:rPr lang="en-US" altLang="zh-CN" sz="2400">
                <a:solidFill>
                  <a:schemeClr val="tx1"/>
                </a:solidFill>
                <a:latin typeface="Times New Roman" panose="02020603050405020304" pitchFamily="18" charset="0"/>
                <a:ea typeface="黑体" panose="02010609060101010101" pitchFamily="49" charset="-122"/>
                <a:sym typeface="+mn-ea"/>
              </a:rPr>
              <a:t>)+</a:t>
            </a:r>
            <a:r>
              <a:rPr lang="en-US" altLang="zh-CN" sz="2400" i="1">
                <a:solidFill>
                  <a:schemeClr val="tx1"/>
                </a:solidFill>
                <a:latin typeface="Times New Roman" panose="02020603050405020304" pitchFamily="18" charset="0"/>
                <a:ea typeface="黑体" panose="02010609060101010101" pitchFamily="49" charset="-122"/>
                <a:sym typeface="+mn-ea"/>
              </a:rPr>
              <a:t>xV</a:t>
            </a:r>
            <a:r>
              <a:rPr lang="en-US" altLang="zh-CN" sz="2400" baseline="30000">
                <a:solidFill>
                  <a:schemeClr val="tx1"/>
                </a:solidFill>
                <a:latin typeface="Times New Roman" panose="02020603050405020304" pitchFamily="18" charset="0"/>
                <a:ea typeface="黑体" panose="02010609060101010101" pitchFamily="49" charset="-122"/>
                <a:sym typeface="+mn-ea"/>
              </a:rPr>
              <a:t>(2)</a:t>
            </a:r>
            <a:r>
              <a:rPr lang="en-US" altLang="zh-CN" sz="2400">
                <a:solidFill>
                  <a:schemeClr val="tx1"/>
                </a:solidFill>
                <a:latin typeface="Times New Roman" panose="02020603050405020304" pitchFamily="18" charset="0"/>
                <a:ea typeface="黑体" panose="02010609060101010101" pitchFamily="49" charset="-122"/>
                <a:sym typeface="+mn-ea"/>
              </a:rPr>
              <a:t>(</a:t>
            </a:r>
            <a:r>
              <a:rPr lang="en-US" altLang="zh-CN" sz="2400" i="1">
                <a:solidFill>
                  <a:schemeClr val="tx1"/>
                </a:solidFill>
                <a:latin typeface="Times New Roman" panose="02020603050405020304" pitchFamily="18" charset="0"/>
                <a:ea typeface="黑体" panose="02010609060101010101" pitchFamily="49" charset="-122"/>
                <a:sym typeface="+mn-ea"/>
              </a:rPr>
              <a:t>x</a:t>
            </a:r>
            <a:r>
              <a:rPr lang="en-US" altLang="zh-CN" sz="2400" baseline="30000">
                <a:solidFill>
                  <a:schemeClr val="tx1"/>
                </a:solidFill>
                <a:latin typeface="Times New Roman" panose="02020603050405020304" pitchFamily="18" charset="0"/>
                <a:ea typeface="黑体" panose="02010609060101010101" pitchFamily="49" charset="-122"/>
                <a:sym typeface="+mn-ea"/>
              </a:rPr>
              <a:t>2</a:t>
            </a:r>
            <a:r>
              <a:rPr lang="en-US" altLang="zh-CN" sz="2400">
                <a:solidFill>
                  <a:schemeClr val="tx1"/>
                </a:solidFill>
                <a:latin typeface="Times New Roman" panose="02020603050405020304" pitchFamily="18" charset="0"/>
                <a:ea typeface="黑体" panose="02010609060101010101" pitchFamily="49" charset="-122"/>
                <a:sym typeface="+mn-ea"/>
              </a:rPr>
              <a:t>)</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sp>
        <p:nvSpPr>
          <p:cNvPr id="8" name="文本框 7"/>
          <p:cNvSpPr txBox="1"/>
          <p:nvPr/>
        </p:nvSpPr>
        <p:spPr>
          <a:xfrm>
            <a:off x="473075" y="3316605"/>
            <a:ext cx="7993380" cy="2968625"/>
          </a:xfrm>
          <a:prstGeom prst="rect">
            <a:avLst/>
          </a:prstGeom>
          <a:noFill/>
        </p:spPr>
        <p:txBody>
          <a:bodyPr wrap="square" rtlCol="0" anchor="t">
            <a:spAutoFit/>
          </a:bodyPr>
          <a:lstStyle/>
          <a:p>
            <a:pPr>
              <a:lnSpc>
                <a:spcPct val="130000"/>
              </a:lnSpc>
              <a:buClr>
                <a:schemeClr val="hlink"/>
              </a:buClr>
              <a:buSzPct val="65000"/>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solidFill>
                  <a:schemeClr val="tx1"/>
                </a:solidFill>
                <a:latin typeface="黑体" panose="02010609060101010101" pitchFamily="49" charset="-122"/>
                <a:ea typeface="黑体" panose="02010609060101010101" pitchFamily="49" charset="-122"/>
                <a:sym typeface="+mn-ea"/>
              </a:rPr>
              <a:t>对于图</a:t>
            </a:r>
            <a:r>
              <a:rPr lang="en-US" altLang="zh-CN" sz="2400">
                <a:solidFill>
                  <a:schemeClr val="tx1"/>
                </a:solidFill>
                <a:latin typeface="Times New Roman" panose="02020603050405020304" pitchFamily="18" charset="0"/>
                <a:ea typeface="黑体" panose="02010609060101010101" pitchFamily="49" charset="-122"/>
                <a:sym typeface="+mn-ea"/>
              </a:rPr>
              <a:t>6.1</a:t>
            </a:r>
            <a:r>
              <a:rPr lang="zh-CN" altLang="en-US" sz="2400" dirty="0">
                <a:solidFill>
                  <a:schemeClr val="tx1"/>
                </a:solidFill>
                <a:latin typeface="黑体" panose="02010609060101010101" pitchFamily="49" charset="-122"/>
                <a:ea typeface="黑体" panose="02010609060101010101" pitchFamily="49" charset="-122"/>
                <a:sym typeface="+mn-ea"/>
              </a:rPr>
              <a:t>的</a:t>
            </a:r>
            <a:r>
              <a:rPr lang="en-US" altLang="zh-CN" sz="2400">
                <a:solidFill>
                  <a:schemeClr val="tx1"/>
                </a:solidFill>
                <a:latin typeface="Times New Roman" panose="02020603050405020304" pitchFamily="18" charset="0"/>
                <a:ea typeface="黑体" panose="02010609060101010101" pitchFamily="49" charset="-122"/>
                <a:sym typeface="+mn-ea"/>
              </a:rPr>
              <a:t>(2, 1, 2)</a:t>
            </a:r>
            <a:r>
              <a:rPr lang="zh-CN" altLang="en-US" sz="2400" dirty="0">
                <a:solidFill>
                  <a:schemeClr val="tx1"/>
                </a:solidFill>
                <a:latin typeface="黑体" panose="02010609060101010101" pitchFamily="49" charset="-122"/>
                <a:ea typeface="黑体" panose="02010609060101010101" pitchFamily="49" charset="-122"/>
                <a:sym typeface="+mn-ea"/>
              </a:rPr>
              <a:t>卷积码</a:t>
            </a:r>
            <a:r>
              <a:rPr lang="en-US" altLang="zh-CN" sz="2400">
                <a:solidFill>
                  <a:schemeClr val="tx1"/>
                </a:solidFill>
                <a:latin typeface="Times New Roman" panose="02020603050405020304" pitchFamily="18" charset="0"/>
                <a:ea typeface="黑体" panose="02010609060101010101" pitchFamily="49" charset="-122"/>
                <a:sym typeface="+mn-ea"/>
              </a:rPr>
              <a:t>, </a:t>
            </a:r>
            <a:r>
              <a:rPr lang="zh-CN" altLang="en-US" sz="2400" b="1" dirty="0">
                <a:solidFill>
                  <a:srgbClr val="FF0000"/>
                </a:solidFill>
                <a:latin typeface="Times New Roman" panose="02020603050405020304" pitchFamily="18" charset="0"/>
                <a:ea typeface="黑体" panose="02010609060101010101" pitchFamily="49" charset="-122"/>
                <a:sym typeface="+mn-ea"/>
              </a:rPr>
              <a:t>信息序列：</a:t>
            </a:r>
            <a:r>
              <a:rPr lang="zh-CN" altLang="en-US" sz="2400" dirty="0">
                <a:latin typeface="黑体" panose="02010609060101010101" pitchFamily="49" charset="-122"/>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=(1011), </a:t>
            </a:r>
            <a:r>
              <a:rPr lang="zh-CN" altLang="en-US" sz="2400" dirty="0">
                <a:latin typeface="Times New Roman" panose="02020603050405020304" pitchFamily="18" charset="0"/>
                <a:ea typeface="黑体" panose="02010609060101010101" pitchFamily="49" charset="-122"/>
                <a:sym typeface="+mn-ea"/>
              </a:rPr>
              <a:t>则</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 </a:t>
            </a:r>
            <a:r>
              <a:rPr lang="zh-CN" altLang="en-US" sz="2400" b="1" dirty="0">
                <a:solidFill>
                  <a:srgbClr val="FF0000"/>
                </a:solidFill>
                <a:latin typeface="Times New Roman" panose="02020603050405020304" pitchFamily="18" charset="0"/>
                <a:ea typeface="黑体" panose="02010609060101010101" pitchFamily="49" charset="-122"/>
                <a:sym typeface="+mn-ea"/>
              </a:rPr>
              <a:t>生成多项式：</a:t>
            </a:r>
            <a:r>
              <a:rPr lang="zh-CN" altLang="en-US" sz="2400" dirty="0">
                <a:latin typeface="黑体" panose="02010609060101010101" pitchFamily="49" charset="-122"/>
                <a:ea typeface="黑体" panose="02010609060101010101" pitchFamily="49" charset="-122"/>
                <a:sym typeface="+mn-ea"/>
              </a:rPr>
              <a:t>冲激响应为</a:t>
            </a:r>
            <a:r>
              <a:rPr lang="en-US" altLang="zh-CN" sz="2400">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=(111), 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=(101),</a:t>
            </a:r>
            <a:r>
              <a:rPr lang="zh-CN" altLang="en-US" sz="2400" dirty="0">
                <a:latin typeface="Times New Roman" panose="02020603050405020304" pitchFamily="18" charset="0"/>
                <a:ea typeface="黑体" panose="02010609060101010101" pitchFamily="49" charset="-122"/>
                <a:sym typeface="+mn-ea"/>
              </a:rPr>
              <a:t>则</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于是</a:t>
            </a:r>
            <a:r>
              <a:rPr lang="en-US" altLang="zh-CN" sz="2400">
                <a:latin typeface="Times New Roman" panose="02020603050405020304" pitchFamily="18" charset="0"/>
                <a:ea typeface="黑体" panose="02010609060101010101" pitchFamily="49" charset="-122"/>
                <a:sym typeface="+mn-ea"/>
              </a:rPr>
              <a:t>, </a:t>
            </a:r>
            <a:r>
              <a:rPr lang="zh-CN" altLang="en-US" sz="2400" b="1" dirty="0">
                <a:solidFill>
                  <a:srgbClr val="FF0000"/>
                </a:solidFill>
                <a:latin typeface="Times New Roman" panose="02020603050405020304" pitchFamily="18" charset="0"/>
                <a:ea typeface="黑体" panose="02010609060101010101" pitchFamily="49" charset="-122"/>
                <a:sym typeface="+mn-ea"/>
              </a:rPr>
              <a:t>编码方程为</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5</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4</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5</a:t>
            </a:r>
            <a:endParaRPr lang="zh-CN" altLang="en-US" sz="2400" b="1" dirty="0">
              <a:latin typeface="Times New Roman" panose="02020603050405020304" pitchFamily="18" charset="0"/>
              <a:ea typeface="黑体" panose="02010609060101010101" pitchFamily="49" charset="-122"/>
            </a:endParaRPr>
          </a:p>
          <a:p>
            <a:pPr>
              <a:lnSpc>
                <a:spcPct val="130000"/>
              </a:lnSpc>
              <a:buClr>
                <a:schemeClr val="hlink"/>
              </a:buClr>
              <a:buSzPct val="65000"/>
            </a:pPr>
            <a:r>
              <a:rPr lang="zh-CN" altLang="en-US" sz="2400" b="1" dirty="0">
                <a:solidFill>
                  <a:srgbClr val="FF0000"/>
                </a:solidFill>
                <a:latin typeface="Times New Roman" panose="02020603050405020304" pitchFamily="18" charset="0"/>
                <a:ea typeface="黑体" panose="02010609060101010101" pitchFamily="49" charset="-122"/>
                <a:sym typeface="+mn-ea"/>
              </a:rPr>
              <a:t>码字为</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7</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9</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10</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11</a:t>
            </a:r>
            <a:endParaRPr lang="en-US" altLang="zh-CN" sz="2400" dirty="0">
              <a:solidFill>
                <a:schemeClr val="tx1"/>
              </a:solidFill>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8795" y="104775"/>
            <a:ext cx="5818505" cy="685800"/>
          </a:xfrm>
        </p:spPr>
        <p:txBody>
          <a:bodyPr/>
          <a:lstStyle/>
          <a:p>
            <a:r>
              <a:rPr sz="2800">
                <a:ea typeface="黑体" panose="02010609060101010101" pitchFamily="49" charset="-122"/>
                <a:sym typeface="+mn-ea"/>
              </a:rPr>
              <a:t>(</a:t>
            </a:r>
            <a:r>
              <a:rPr sz="2800" i="1">
                <a:ea typeface="黑体" panose="02010609060101010101" pitchFamily="49" charset="-122"/>
                <a:sym typeface="+mn-ea"/>
              </a:rPr>
              <a:t>n</a:t>
            </a:r>
            <a:r>
              <a:rPr sz="2800">
                <a:ea typeface="黑体" panose="02010609060101010101" pitchFamily="49" charset="-122"/>
                <a:sym typeface="+mn-ea"/>
              </a:rPr>
              <a:t>,</a:t>
            </a:r>
            <a:r>
              <a:rPr lang="en-US" sz="2800">
                <a:ea typeface="黑体" panose="02010609060101010101" pitchFamily="49" charset="-122"/>
                <a:sym typeface="+mn-ea"/>
              </a:rPr>
              <a:t> </a:t>
            </a:r>
            <a:r>
              <a:rPr sz="2800" i="1">
                <a:ea typeface="黑体" panose="02010609060101010101" pitchFamily="49" charset="-122"/>
                <a:sym typeface="+mn-ea"/>
              </a:rPr>
              <a:t>k</a:t>
            </a:r>
            <a:r>
              <a:rPr sz="2800">
                <a:ea typeface="黑体" panose="02010609060101010101" pitchFamily="49" charset="-122"/>
                <a:sym typeface="+mn-ea"/>
              </a:rPr>
              <a:t>,</a:t>
            </a:r>
            <a:r>
              <a:rPr lang="en-US" sz="2800">
                <a:ea typeface="黑体" panose="02010609060101010101" pitchFamily="49" charset="-122"/>
                <a:sym typeface="+mn-ea"/>
              </a:rPr>
              <a:t> </a:t>
            </a:r>
            <a:r>
              <a:rPr sz="2800" i="1">
                <a:ea typeface="黑体" panose="02010609060101010101" pitchFamily="49" charset="-122"/>
                <a:sym typeface="+mn-ea"/>
              </a:rPr>
              <a:t>m</a:t>
            </a:r>
            <a:r>
              <a:rPr sz="2800">
                <a:ea typeface="黑体" panose="02010609060101010101" pitchFamily="49" charset="-122"/>
                <a:sym typeface="+mn-ea"/>
              </a:rPr>
              <a:t>)卷积码的转移函数矩阵</a:t>
            </a:r>
          </a:p>
        </p:txBody>
      </p:sp>
      <p:sp>
        <p:nvSpPr>
          <p:cNvPr id="12" name="文本框 11"/>
          <p:cNvSpPr txBox="1"/>
          <p:nvPr/>
        </p:nvSpPr>
        <p:spPr>
          <a:xfrm>
            <a:off x="233045" y="764540"/>
            <a:ext cx="8644255" cy="1124585"/>
          </a:xfrm>
          <a:prstGeom prst="rect">
            <a:avLst/>
          </a:prstGeom>
          <a:noFill/>
        </p:spPr>
        <p:txBody>
          <a:bodyPr wrap="square" rtlCol="0" anchor="t">
            <a:spAutoFit/>
          </a:bodyPr>
          <a:lstStyle/>
          <a:p>
            <a:pPr indent="609600">
              <a:lnSpc>
                <a:spcPct val="14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由于编码器是线性系统</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同任何有</a:t>
            </a:r>
            <a:r>
              <a:rPr lang="en-US" altLang="zh-CN" sz="2400" i="1">
                <a:latin typeface="Times New Roman" panose="02020603050405020304" pitchFamily="18" charset="0"/>
                <a:ea typeface="黑体" panose="02010609060101010101" pitchFamily="49" charset="-122"/>
                <a:sym typeface="+mn-ea"/>
              </a:rPr>
              <a:t>k</a:t>
            </a:r>
            <a:r>
              <a:rPr lang="zh-CN" altLang="en-US" sz="2400" dirty="0">
                <a:latin typeface="Times New Roman" panose="02020603050405020304" pitchFamily="18" charset="0"/>
                <a:ea typeface="黑体" panose="02010609060101010101" pitchFamily="49" charset="-122"/>
                <a:sym typeface="+mn-ea"/>
              </a:rPr>
              <a:t>个输入</a:t>
            </a:r>
            <a:r>
              <a:rPr lang="en-US" altLang="zh-CN" sz="2400" i="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个输出的线性系统一样，总共有</a:t>
            </a:r>
            <a:r>
              <a:rPr lang="en-US" altLang="zh-CN" sz="2400" i="1" err="1">
                <a:latin typeface="Times New Roman" panose="02020603050405020304" pitchFamily="18" charset="0"/>
                <a:ea typeface="黑体" panose="02010609060101010101" pitchFamily="49" charset="-122"/>
                <a:sym typeface="+mn-ea"/>
              </a:rPr>
              <a:t>k</a:t>
            </a:r>
            <a:r>
              <a:rPr lang="en-US" altLang="en-US" sz="2400" err="1">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个转移函数。</a:t>
            </a:r>
            <a:r>
              <a:rPr lang="en-US" altLang="zh-CN" sz="2400" dirty="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k</a:t>
            </a:r>
            <a:r>
              <a:rPr lang="en-US" altLang="en-US" sz="2400" err="1">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阶转移函数矩阵为</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2228850" y="2059940"/>
          <a:ext cx="4382135" cy="1910080"/>
        </p:xfrm>
        <a:graphic>
          <a:graphicData uri="http://schemas.openxmlformats.org/presentationml/2006/ole">
            <mc:AlternateContent xmlns:mc="http://schemas.openxmlformats.org/markup-compatibility/2006">
              <mc:Choice xmlns:v="urn:schemas-microsoft-com:vml" Requires="v">
                <p:oleObj r:id="rId2" imgW="2311400" imgH="939800" progId="Equation.KSEE3">
                  <p:embed/>
                </p:oleObj>
              </mc:Choice>
              <mc:Fallback>
                <p:oleObj r:id="rId2" imgW="2311400" imgH="939800" progId="Equation.KSEE3">
                  <p:embed/>
                  <p:pic>
                    <p:nvPicPr>
                      <p:cNvPr id="0" name="图片 1024"/>
                      <p:cNvPicPr/>
                      <p:nvPr/>
                    </p:nvPicPr>
                    <p:blipFill>
                      <a:blip r:embed="rId3"/>
                      <a:stretch>
                        <a:fillRect/>
                      </a:stretch>
                    </p:blipFill>
                    <p:spPr>
                      <a:xfrm>
                        <a:off x="2228850" y="2059940"/>
                        <a:ext cx="4382135" cy="1910080"/>
                      </a:xfrm>
                      <a:prstGeom prst="rect">
                        <a:avLst/>
                      </a:prstGeom>
                    </p:spPr>
                  </p:pic>
                </p:oleObj>
              </mc:Fallback>
            </mc:AlternateContent>
          </a:graphicData>
        </a:graphic>
      </p:graphicFrame>
      <p:sp>
        <p:nvSpPr>
          <p:cNvPr id="3" name="文本框 2"/>
          <p:cNvSpPr txBox="1"/>
          <p:nvPr/>
        </p:nvSpPr>
        <p:spPr>
          <a:xfrm>
            <a:off x="233045" y="4164965"/>
            <a:ext cx="8644255" cy="1529715"/>
          </a:xfrm>
          <a:prstGeom prst="rect">
            <a:avLst/>
          </a:prstGeom>
          <a:noFill/>
        </p:spPr>
        <p:txBody>
          <a:bodyPr wrap="square" rtlCol="0" anchor="t">
            <a:spAutoFit/>
          </a:bodyPr>
          <a:lstStyle/>
          <a:p>
            <a:pPr indent="609600">
              <a:lnSpc>
                <a:spcPct val="13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于是，码字</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其中</a:t>
            </a:r>
            <a:r>
              <a:rPr lang="en-US" altLang="zh-CN" sz="2400" dirty="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u</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u</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k</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en-US" altLang="zh-CN" sz="2400" i="1" err="1">
                <a:latin typeface="Times New Roman" panose="02020603050405020304" pitchFamily="18" charset="0"/>
                <a:ea typeface="黑体" panose="02010609060101010101" pitchFamily="49" charset="-122"/>
                <a:sym typeface="+mn-ea"/>
              </a:rPr>
              <a:t>V</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i="1" baseline="30000" err="1">
                <a:latin typeface="Times New Roman" panose="02020603050405020304" pitchFamily="18" charset="0"/>
                <a:ea typeface="黑体" panose="02010609060101010101" pitchFamily="49" charset="-122"/>
                <a:sym typeface="+mn-ea"/>
              </a:rPr>
              <a:t>n</a:t>
            </a:r>
            <a:r>
              <a:rPr lang="en-US" altLang="zh-CN" sz="2400" baseline="30000" err="1">
                <a:latin typeface="Times New Roman" panose="02020603050405020304" pitchFamily="18" charset="0"/>
                <a:ea typeface="黑体" panose="02010609060101010101" pitchFamily="49" charset="-122"/>
                <a:sym typeface="+mn-ea"/>
              </a:rPr>
              <a:t>)</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并路之后</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码字变成</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8580" y="104775"/>
            <a:ext cx="6268720" cy="685800"/>
          </a:xfrm>
        </p:spPr>
        <p:txBody>
          <a:bodyPr/>
          <a:lstStyle/>
          <a:p>
            <a:r>
              <a:rPr lang="zh-CN" sz="2800">
                <a:ea typeface="黑体" panose="02010609060101010101" pitchFamily="49" charset="-122"/>
                <a:sym typeface="+mn-ea"/>
              </a:rPr>
              <a:t>举例：</a:t>
            </a:r>
            <a:r>
              <a:rPr sz="2800">
                <a:ea typeface="黑体" panose="02010609060101010101" pitchFamily="49" charset="-122"/>
                <a:sym typeface="+mn-ea"/>
              </a:rPr>
              <a:t>(</a:t>
            </a:r>
            <a:r>
              <a:rPr lang="en-US" sz="2800">
                <a:ea typeface="黑体" panose="02010609060101010101" pitchFamily="49" charset="-122"/>
                <a:sym typeface="+mn-ea"/>
              </a:rPr>
              <a:t>3</a:t>
            </a:r>
            <a:r>
              <a:rPr sz="2800">
                <a:ea typeface="黑体" panose="02010609060101010101" pitchFamily="49" charset="-122"/>
                <a:sym typeface="+mn-ea"/>
              </a:rPr>
              <a:t>,</a:t>
            </a:r>
            <a:r>
              <a:rPr lang="en-US" sz="2800">
                <a:ea typeface="黑体" panose="02010609060101010101" pitchFamily="49" charset="-122"/>
                <a:sym typeface="+mn-ea"/>
              </a:rPr>
              <a:t> 2</a:t>
            </a:r>
            <a:r>
              <a:rPr sz="2800">
                <a:ea typeface="黑体" panose="02010609060101010101" pitchFamily="49" charset="-122"/>
                <a:sym typeface="+mn-ea"/>
              </a:rPr>
              <a:t>,</a:t>
            </a:r>
            <a:r>
              <a:rPr lang="en-US" sz="2800">
                <a:ea typeface="黑体" panose="02010609060101010101" pitchFamily="49" charset="-122"/>
                <a:sym typeface="+mn-ea"/>
              </a:rPr>
              <a:t> 1</a:t>
            </a:r>
            <a:r>
              <a:rPr sz="2800">
                <a:ea typeface="黑体" panose="02010609060101010101" pitchFamily="49" charset="-122"/>
                <a:sym typeface="+mn-ea"/>
              </a:rPr>
              <a:t>)卷积码的转移函数矩阵</a:t>
            </a:r>
          </a:p>
        </p:txBody>
      </p:sp>
      <p:sp>
        <p:nvSpPr>
          <p:cNvPr id="12" name="文本框 11"/>
          <p:cNvSpPr txBox="1"/>
          <p:nvPr/>
        </p:nvSpPr>
        <p:spPr>
          <a:xfrm>
            <a:off x="913130" y="764540"/>
            <a:ext cx="6579235" cy="607695"/>
          </a:xfrm>
          <a:prstGeom prst="rect">
            <a:avLst/>
          </a:prstGeom>
          <a:noFill/>
        </p:spPr>
        <p:txBody>
          <a:bodyPr wrap="square" rtlCol="0" anchor="t">
            <a:spAutoFit/>
          </a:bodyPr>
          <a:lstStyle/>
          <a:p>
            <a:pPr>
              <a:lnSpc>
                <a:spcPct val="14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6.2</a:t>
            </a:r>
            <a:r>
              <a:rPr lang="zh-CN" altLang="en-US" sz="2400" dirty="0">
                <a:latin typeface="Times New Roman" panose="02020603050405020304" pitchFamily="18" charset="0"/>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(3,2,1)</a:t>
            </a:r>
            <a:r>
              <a:rPr lang="zh-CN" altLang="en-US" sz="2400" dirty="0">
                <a:latin typeface="Times New Roman" panose="02020603050405020304" pitchFamily="18" charset="0"/>
                <a:ea typeface="黑体" panose="02010609060101010101" pitchFamily="49" charset="-122"/>
                <a:sym typeface="+mn-ea"/>
              </a:rPr>
              <a:t>卷积码，</a:t>
            </a:r>
            <a:r>
              <a:rPr lang="en-US" altLang="zh-CN" sz="2400">
                <a:latin typeface="Times New Roman" panose="02020603050405020304" pitchFamily="18" charset="0"/>
                <a:ea typeface="黑体" panose="02010609060101010101" pitchFamily="49" charset="-122"/>
                <a:sym typeface="+mn-ea"/>
              </a:rPr>
              <a:t>2</a:t>
            </a:r>
            <a:r>
              <a:rPr lang="en-US" altLang="zh-CN" sz="2400">
                <a:sym typeface="+mn-ea"/>
              </a:rPr>
              <a:t>×</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阶转移函数矩阵为</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2971800" y="1600200"/>
          <a:ext cx="2841625" cy="929640"/>
        </p:xfrm>
        <a:graphic>
          <a:graphicData uri="http://schemas.openxmlformats.org/presentationml/2006/ole">
            <mc:AlternateContent xmlns:mc="http://schemas.openxmlformats.org/markup-compatibility/2006">
              <mc:Choice xmlns:v="urn:schemas-microsoft-com:vml" Requires="v">
                <p:oleObj r:id="rId2" imgW="1498600" imgH="457200" progId="Equation.KSEE3">
                  <p:embed/>
                </p:oleObj>
              </mc:Choice>
              <mc:Fallback>
                <p:oleObj r:id="rId2" imgW="1498600" imgH="457200" progId="Equation.KSEE3">
                  <p:embed/>
                  <p:pic>
                    <p:nvPicPr>
                      <p:cNvPr id="0" name="图片 1024"/>
                      <p:cNvPicPr/>
                      <p:nvPr/>
                    </p:nvPicPr>
                    <p:blipFill>
                      <a:blip r:embed="rId3"/>
                      <a:stretch>
                        <a:fillRect/>
                      </a:stretch>
                    </p:blipFill>
                    <p:spPr>
                      <a:xfrm>
                        <a:off x="2971800" y="1600200"/>
                        <a:ext cx="2841625" cy="929640"/>
                      </a:xfrm>
                      <a:prstGeom prst="rect">
                        <a:avLst/>
                      </a:prstGeom>
                    </p:spPr>
                  </p:pic>
                </p:oleObj>
              </mc:Fallback>
            </mc:AlternateContent>
          </a:graphicData>
        </a:graphic>
      </p:graphicFrame>
      <p:sp>
        <p:nvSpPr>
          <p:cNvPr id="4" name="文本框 3"/>
          <p:cNvSpPr txBox="1"/>
          <p:nvPr/>
        </p:nvSpPr>
        <p:spPr>
          <a:xfrm>
            <a:off x="964565" y="2705100"/>
            <a:ext cx="6579235" cy="1198880"/>
          </a:xfrm>
          <a:prstGeom prst="rect">
            <a:avLst/>
          </a:prstGeom>
          <a:noFill/>
        </p:spPr>
        <p:txBody>
          <a:bodyPr wrap="square" rtlCol="0" anchor="t">
            <a:spAutoFit/>
          </a:bodyPr>
          <a:lstStyle/>
          <a:p>
            <a:pPr>
              <a:lnSpc>
                <a:spcPct val="15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对于输入序列</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u</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)=1+</a:t>
            </a: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 </a:t>
            </a:r>
            <a:endParaRPr lang="zh-CN" altLang="en-US" sz="2400" dirty="0">
              <a:latin typeface="Times New Roman" panose="02020603050405020304" pitchFamily="18" charset="0"/>
              <a:ea typeface="黑体" panose="02010609060101010101" pitchFamily="49" charset="-122"/>
            </a:endParaRPr>
          </a:p>
          <a:p>
            <a:pPr>
              <a:lnSpc>
                <a:spcPct val="15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于是</a:t>
            </a:r>
            <a:r>
              <a:rPr lang="en-US" altLang="zh-CN" sz="2400" dirty="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编码方程</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graphicFrame>
        <p:nvGraphicFramePr>
          <p:cNvPr id="7" name="对象 6">
            <a:hlinkClick r:id="" action="ppaction://ole?verb=0"/>
          </p:cNvPr>
          <p:cNvGraphicFramePr>
            <a:graphicFrameLocks noChangeAspect="1"/>
          </p:cNvGraphicFramePr>
          <p:nvPr/>
        </p:nvGraphicFramePr>
        <p:xfrm>
          <a:off x="1143000" y="3886200"/>
          <a:ext cx="7128510" cy="1188085"/>
        </p:xfrm>
        <a:graphic>
          <a:graphicData uri="http://schemas.openxmlformats.org/presentationml/2006/ole">
            <mc:AlternateContent xmlns:mc="http://schemas.openxmlformats.org/markup-compatibility/2006">
              <mc:Choice xmlns:v="urn:schemas-microsoft-com:vml" Requires="v">
                <p:oleObj r:id="rId4" imgW="3759200" imgH="711200" progId="Equation.KSEE3">
                  <p:embed/>
                </p:oleObj>
              </mc:Choice>
              <mc:Fallback>
                <p:oleObj r:id="rId4" imgW="3759200" imgH="711200" progId="Equation.KSEE3">
                  <p:embed/>
                  <p:pic>
                    <p:nvPicPr>
                      <p:cNvPr id="0" name="图片 1024"/>
                      <p:cNvPicPr/>
                      <p:nvPr/>
                    </p:nvPicPr>
                    <p:blipFill>
                      <a:blip r:embed="rId5"/>
                      <a:stretch>
                        <a:fillRect/>
                      </a:stretch>
                    </p:blipFill>
                    <p:spPr>
                      <a:xfrm>
                        <a:off x="1143000" y="3886200"/>
                        <a:ext cx="7128510" cy="1188085"/>
                      </a:xfrm>
                      <a:prstGeom prst="rect">
                        <a:avLst/>
                      </a:prstGeom>
                    </p:spPr>
                  </p:pic>
                </p:oleObj>
              </mc:Fallback>
            </mc:AlternateContent>
          </a:graphicData>
        </a:graphic>
      </p:graphicFrame>
      <p:sp>
        <p:nvSpPr>
          <p:cNvPr id="9" name="文本框 8"/>
          <p:cNvSpPr txBox="1"/>
          <p:nvPr/>
        </p:nvSpPr>
        <p:spPr>
          <a:xfrm>
            <a:off x="387985" y="5099050"/>
            <a:ext cx="8274050" cy="1198880"/>
          </a:xfrm>
          <a:prstGeom prst="rect">
            <a:avLst/>
          </a:prstGeom>
          <a:noFill/>
        </p:spPr>
        <p:txBody>
          <a:bodyPr wrap="square" rtlCol="0" anchor="t">
            <a:spAutoFit/>
          </a:bodyPr>
          <a:lstStyle/>
          <a:p>
            <a:pPr indent="609600">
              <a:lnSpc>
                <a:spcPct val="15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并路之后，码字变成</a:t>
            </a:r>
            <a:r>
              <a:rPr lang="en-US" altLang="zh-CN" sz="2400" i="1" err="1">
                <a:latin typeface="Times New Roman" panose="02020603050405020304" pitchFamily="18" charset="0"/>
                <a:ea typeface="黑体" panose="02010609060101010101" pitchFamily="49" charset="-122"/>
                <a:sym typeface="+mn-ea"/>
              </a:rPr>
              <a:t>V</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2</a:t>
            </a:r>
            <a:r>
              <a:rPr lang="en-US" altLang="zh-CN" sz="2400" i="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3</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i="1" baseline="30000">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 1+</a:t>
            </a:r>
            <a:r>
              <a:rPr lang="en-US" altLang="zh-CN" sz="2400" i="1">
                <a:latin typeface="Times New Roman" panose="02020603050405020304" pitchFamily="18" charset="0"/>
                <a:ea typeface="黑体" panose="02010609060101010101" pitchFamily="49" charset="-122"/>
                <a:sym typeface="+mn-ea"/>
              </a:rPr>
              <a:t>x+x</a:t>
            </a:r>
            <a:r>
              <a:rPr lang="en-US" altLang="zh-CN" sz="2400" baseline="30000">
                <a:latin typeface="Times New Roman" panose="02020603050405020304" pitchFamily="18" charset="0"/>
                <a:ea typeface="黑体" panose="02010609060101010101" pitchFamily="49" charset="-122"/>
                <a:sym typeface="+mn-ea"/>
              </a:rPr>
              <a:t>8</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9</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10</a:t>
            </a:r>
            <a:r>
              <a:rPr lang="en-US" altLang="zh-CN" sz="2400" i="1">
                <a:latin typeface="Times New Roman" panose="02020603050405020304" pitchFamily="18" charset="0"/>
                <a:ea typeface="黑体" panose="02010609060101010101" pitchFamily="49" charset="-122"/>
                <a:sym typeface="+mn-ea"/>
              </a:rPr>
              <a:t>+x</a:t>
            </a:r>
            <a:r>
              <a:rPr lang="en-US" altLang="zh-CN" sz="2400" baseline="30000">
                <a:latin typeface="Times New Roman" panose="02020603050405020304" pitchFamily="18" charset="0"/>
                <a:ea typeface="黑体" panose="02010609060101010101" pitchFamily="49" charset="-122"/>
                <a:sym typeface="+mn-ea"/>
              </a:rPr>
              <a:t>11</a:t>
            </a:r>
            <a:endParaRPr lang="en-US" altLang="zh-CN"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8580" y="104775"/>
            <a:ext cx="6268720" cy="685800"/>
          </a:xfrm>
        </p:spPr>
        <p:txBody>
          <a:bodyPr/>
          <a:lstStyle/>
          <a:p>
            <a:r>
              <a:rPr sz="2800">
                <a:ea typeface="黑体" panose="02010609060101010101" pitchFamily="49" charset="-122"/>
                <a:sym typeface="+mn-ea"/>
              </a:rPr>
              <a:t>卷积码的树图表示法(码树)</a:t>
            </a:r>
          </a:p>
        </p:txBody>
      </p:sp>
      <p:pic>
        <p:nvPicPr>
          <p:cNvPr id="3" name="图片 48131"/>
          <p:cNvPicPr>
            <a:picLocks noChangeAspect="1"/>
          </p:cNvPicPr>
          <p:nvPr/>
        </p:nvPicPr>
        <p:blipFill>
          <a:blip r:embed="rId2"/>
          <a:stretch>
            <a:fillRect/>
          </a:stretch>
        </p:blipFill>
        <p:spPr>
          <a:xfrm>
            <a:off x="1752600" y="2363470"/>
            <a:ext cx="5813425" cy="3729355"/>
          </a:xfrm>
          <a:prstGeom prst="rect">
            <a:avLst/>
          </a:prstGeom>
          <a:noFill/>
          <a:ln w="9525">
            <a:noFill/>
          </a:ln>
        </p:spPr>
      </p:pic>
      <p:sp>
        <p:nvSpPr>
          <p:cNvPr id="48131" name="文本框 188471"/>
          <p:cNvSpPr txBox="1"/>
          <p:nvPr/>
        </p:nvSpPr>
        <p:spPr>
          <a:xfrm>
            <a:off x="1901190" y="6036310"/>
            <a:ext cx="5750560" cy="368300"/>
          </a:xfrm>
          <a:prstGeom prst="rect">
            <a:avLst/>
          </a:prstGeom>
          <a:noFill/>
          <a:ln w="9525">
            <a:noFill/>
          </a:ln>
        </p:spPr>
        <p:txBody>
          <a:bodyPr wrap="square" anchor="t" anchorCtr="0">
            <a:spAutoFit/>
          </a:bodyPr>
          <a:lstStyle/>
          <a:p>
            <a:pPr algn="l">
              <a:spcBef>
                <a:spcPct val="50000"/>
              </a:spcBef>
            </a:pPr>
            <a:r>
              <a:rPr lang="zh-CN" altLang="en-US" dirty="0">
                <a:latin typeface="黑体" panose="02010609060101010101" pitchFamily="49" charset="-122"/>
                <a:ea typeface="黑体" panose="02010609060101010101" pitchFamily="49" charset="-122"/>
              </a:rPr>
              <a:t>图</a:t>
            </a:r>
            <a:r>
              <a:rPr lang="en-US" altLang="zh-CN">
                <a:latin typeface="Times New Roman" panose="02020603050405020304" pitchFamily="18" charset="0"/>
                <a:ea typeface="黑体" panose="02010609060101010101" pitchFamily="49" charset="-122"/>
              </a:rPr>
              <a:t>6.3  </a:t>
            </a:r>
            <a:r>
              <a:rPr lang="zh-CN" altLang="en-US" dirty="0">
                <a:latin typeface="Times New Roman" panose="02020603050405020304" pitchFamily="18" charset="0"/>
                <a:ea typeface="黑体" panose="02010609060101010101" pitchFamily="49" charset="-122"/>
              </a:rPr>
              <a:t>图</a:t>
            </a:r>
            <a:r>
              <a:rPr lang="en-US" altLang="zh-CN">
                <a:latin typeface="Times New Roman" panose="02020603050405020304" pitchFamily="18" charset="0"/>
                <a:ea typeface="黑体" panose="02010609060101010101" pitchFamily="49" charset="-122"/>
              </a:rPr>
              <a:t>6.1</a:t>
            </a:r>
            <a:r>
              <a:rPr lang="zh-CN" altLang="en-US" dirty="0">
                <a:latin typeface="Times New Roman" panose="02020603050405020304" pitchFamily="18" charset="0"/>
                <a:ea typeface="黑体" panose="02010609060101010101" pitchFamily="49" charset="-122"/>
              </a:rPr>
              <a:t>卷积码的电路图输入</a:t>
            </a:r>
            <a:r>
              <a:rPr lang="en-US" altLang="zh-CN">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个比特时对应的码树</a:t>
            </a:r>
          </a:p>
        </p:txBody>
      </p:sp>
      <p:sp>
        <p:nvSpPr>
          <p:cNvPr id="10" name="文本框 9"/>
          <p:cNvSpPr txBox="1"/>
          <p:nvPr/>
        </p:nvSpPr>
        <p:spPr>
          <a:xfrm>
            <a:off x="336550" y="764540"/>
            <a:ext cx="8446770" cy="1641475"/>
          </a:xfrm>
          <a:prstGeom prst="rect">
            <a:avLst/>
          </a:prstGeom>
          <a:noFill/>
        </p:spPr>
        <p:txBody>
          <a:bodyPr wrap="square" rtlCol="0" anchor="t">
            <a:spAutoFit/>
          </a:bodyPr>
          <a:lstStyle/>
          <a:p>
            <a:pPr indent="609600">
              <a:lnSpc>
                <a:spcPct val="14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在图</a:t>
            </a:r>
            <a:r>
              <a:rPr lang="en-US" altLang="zh-CN" sz="2400">
                <a:latin typeface="Times New Roman" panose="02020603050405020304" pitchFamily="18" charset="0"/>
                <a:ea typeface="黑体" panose="02010609060101010101" pitchFamily="49" charset="-122"/>
                <a:sym typeface="+mn-ea"/>
              </a:rPr>
              <a:t>6.3</a:t>
            </a:r>
            <a:r>
              <a:rPr lang="zh-CN" altLang="en-US" sz="2400" dirty="0">
                <a:latin typeface="Times New Roman" panose="02020603050405020304" pitchFamily="18" charset="0"/>
                <a:ea typeface="黑体" panose="02010609060101010101" pitchFamily="49" charset="-122"/>
                <a:sym typeface="+mn-ea"/>
              </a:rPr>
              <a:t>中，向上的实线代表输入比特为</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，向下的虚线代表输入比特为</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，对应的码字输出表示在树图的分支路径上。如输入为</a:t>
            </a:r>
            <a:r>
              <a:rPr lang="en-US" altLang="zh-CN" sz="2400">
                <a:latin typeface="Times New Roman" panose="02020603050405020304" pitchFamily="18" charset="0"/>
                <a:ea typeface="黑体" panose="02010609060101010101" pitchFamily="49" charset="-122"/>
                <a:sym typeface="+mn-ea"/>
              </a:rPr>
              <a:t>(1011)</a:t>
            </a:r>
            <a:r>
              <a:rPr lang="zh-CN" altLang="en-US" sz="2400" dirty="0">
                <a:latin typeface="Times New Roman" panose="02020603050405020304" pitchFamily="18" charset="0"/>
                <a:ea typeface="黑体" panose="02010609060101010101" pitchFamily="49" charset="-122"/>
                <a:sym typeface="+mn-ea"/>
              </a:rPr>
              <a:t>则输出的码字为</a:t>
            </a:r>
            <a:r>
              <a:rPr lang="en-US" altLang="zh-CN" sz="2400">
                <a:latin typeface="Times New Roman" panose="02020603050405020304" pitchFamily="18" charset="0"/>
                <a:ea typeface="黑体" panose="02010609060101010101" pitchFamily="49" charset="-122"/>
                <a:sym typeface="+mn-ea"/>
              </a:rPr>
              <a:t>(11, 10, 00, 01)</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8580" y="104775"/>
            <a:ext cx="6268720" cy="685800"/>
          </a:xfrm>
        </p:spPr>
        <p:txBody>
          <a:bodyPr/>
          <a:lstStyle/>
          <a:p>
            <a:r>
              <a:rPr sz="2800">
                <a:ea typeface="黑体" panose="02010609060101010101" pitchFamily="49" charset="-122"/>
                <a:sym typeface="+mn-ea"/>
              </a:rPr>
              <a:t>卷积码的</a:t>
            </a:r>
            <a:r>
              <a:rPr lang="zh-CN" sz="2800">
                <a:ea typeface="黑体" panose="02010609060101010101" pitchFamily="49" charset="-122"/>
                <a:sym typeface="+mn-ea"/>
              </a:rPr>
              <a:t>状态</a:t>
            </a:r>
            <a:r>
              <a:rPr sz="2800">
                <a:ea typeface="黑体" panose="02010609060101010101" pitchFamily="49" charset="-122"/>
                <a:sym typeface="+mn-ea"/>
              </a:rPr>
              <a:t>图表示法</a:t>
            </a:r>
          </a:p>
        </p:txBody>
      </p:sp>
      <p:sp>
        <p:nvSpPr>
          <p:cNvPr id="10" name="文本框 9"/>
          <p:cNvSpPr txBox="1"/>
          <p:nvPr/>
        </p:nvSpPr>
        <p:spPr>
          <a:xfrm>
            <a:off x="336550" y="840105"/>
            <a:ext cx="8446770" cy="1568450"/>
          </a:xfrm>
          <a:prstGeom prst="rect">
            <a:avLst/>
          </a:prstGeom>
          <a:noFill/>
        </p:spPr>
        <p:txBody>
          <a:bodyPr wrap="square" rtlCol="0" anchor="t">
            <a:spAutoFit/>
          </a:bodyPr>
          <a:lstStyle/>
          <a:p>
            <a:pPr indent="508000">
              <a:lnSpc>
                <a:spcPct val="120000"/>
              </a:lnSpc>
              <a:buClr>
                <a:schemeClr val="hlink"/>
              </a:buClr>
              <a:buSzPct val="65000"/>
              <a:extLst>
                <a:ext uri="{35155182-B16C-46BC-9424-99874614C6A1}">
                  <wpsdc:indentchars xmlns:wpsdc="http://www.wps.cn/officeDocument/2017/drawingmlCustomData" xmlns="" val="200" checksum="282533468"/>
                </a:ext>
              </a:extLst>
            </a:pPr>
            <a:r>
              <a:rPr lang="zh-CN" altLang="en-US" sz="2000" dirty="0">
                <a:latin typeface="Times New Roman" panose="02020603050405020304" pitchFamily="18" charset="0"/>
                <a:ea typeface="黑体" panose="02010609060101010101" pitchFamily="49" charset="-122"/>
                <a:sym typeface="+mn-ea"/>
              </a:rPr>
              <a:t>在图</a:t>
            </a:r>
            <a:r>
              <a:rPr lang="en-US" altLang="zh-CN" sz="2000">
                <a:latin typeface="Times New Roman" panose="02020603050405020304" pitchFamily="18" charset="0"/>
                <a:ea typeface="黑体" panose="02010609060101010101" pitchFamily="49" charset="-122"/>
                <a:sym typeface="+mn-ea"/>
              </a:rPr>
              <a:t>6.4</a:t>
            </a:r>
            <a:r>
              <a:rPr lang="zh-CN" altLang="en-US" sz="2000" dirty="0">
                <a:latin typeface="Times New Roman" panose="02020603050405020304" pitchFamily="18" charset="0"/>
                <a:ea typeface="黑体" panose="02010609060101010101" pitchFamily="49" charset="-122"/>
                <a:sym typeface="+mn-ea"/>
              </a:rPr>
              <a:t>中，圆圈里是卷积码电路图移位寄存器的状态，每个输入比特都会导致卷积码电路图从一个状态到另外一个状态的转变；每条路径边上标着</a:t>
            </a:r>
            <a:r>
              <a:rPr lang="en-US" altLang="zh-CN" sz="2000" i="1" err="1">
                <a:latin typeface="Times New Roman" panose="02020603050405020304" pitchFamily="18" charset="0"/>
                <a:ea typeface="黑体" panose="02010609060101010101" pitchFamily="49" charset="-122"/>
                <a:sym typeface="+mn-ea"/>
              </a:rPr>
              <a:t>k</a:t>
            </a:r>
            <a:r>
              <a:rPr lang="en-US" altLang="zh-CN" sz="2000" err="1">
                <a:latin typeface="Times New Roman" panose="02020603050405020304" pitchFamily="18" charset="0"/>
                <a:ea typeface="黑体" panose="02010609060101010101" pitchFamily="49" charset="-122"/>
                <a:sym typeface="+mn-ea"/>
              </a:rPr>
              <a:t>/</a:t>
            </a:r>
            <a:r>
              <a:rPr lang="en-US" altLang="zh-CN" sz="2000" i="1" err="1">
                <a:latin typeface="Times New Roman" panose="02020603050405020304" pitchFamily="18" charset="0"/>
                <a:ea typeface="黑体" panose="02010609060101010101" pitchFamily="49" charset="-122"/>
                <a:sym typeface="+mn-ea"/>
              </a:rPr>
              <a:t>n</a:t>
            </a:r>
            <a:r>
              <a:rPr lang="zh-CN" altLang="en-US" sz="2000" dirty="0">
                <a:latin typeface="Times New Roman" panose="02020603050405020304" pitchFamily="18" charset="0"/>
                <a:ea typeface="黑体" panose="02010609060101010101" pitchFamily="49" charset="-122"/>
                <a:sym typeface="+mn-ea"/>
              </a:rPr>
              <a:t>，表示输入信息比特</a:t>
            </a:r>
            <a:r>
              <a:rPr lang="en-US" altLang="zh-CN" sz="2000" i="1">
                <a:latin typeface="Times New Roman" panose="02020603050405020304" pitchFamily="18" charset="0"/>
                <a:ea typeface="黑体" panose="02010609060101010101" pitchFamily="49" charset="-122"/>
                <a:sym typeface="+mn-ea"/>
              </a:rPr>
              <a:t>k</a:t>
            </a:r>
            <a:r>
              <a:rPr lang="zh-CN" altLang="en-US" sz="2000" dirty="0">
                <a:latin typeface="Times New Roman" panose="02020603050405020304" pitchFamily="18" charset="0"/>
                <a:ea typeface="黑体" panose="02010609060101010101" pitchFamily="49" charset="-122"/>
                <a:sym typeface="+mn-ea"/>
              </a:rPr>
              <a:t>和输入码字</a:t>
            </a:r>
            <a:r>
              <a:rPr lang="en-US" altLang="zh-CN" sz="2000" i="1">
                <a:latin typeface="Times New Roman" panose="02020603050405020304" pitchFamily="18" charset="0"/>
                <a:ea typeface="黑体" panose="02010609060101010101" pitchFamily="49" charset="-122"/>
                <a:sym typeface="+mn-ea"/>
              </a:rPr>
              <a:t>n</a:t>
            </a:r>
            <a:r>
              <a:rPr lang="zh-CN" altLang="en-US" sz="2000">
                <a:latin typeface="Times New Roman" panose="02020603050405020304" pitchFamily="18" charset="0"/>
                <a:ea typeface="黑体" panose="02010609060101010101" pitchFamily="49" charset="-122"/>
                <a:sym typeface="+mn-ea"/>
              </a:rPr>
              <a:t>。</a:t>
            </a:r>
            <a:r>
              <a:rPr lang="zh-CN" altLang="en-US" sz="2000" dirty="0">
                <a:latin typeface="Times New Roman" panose="02020603050405020304" pitchFamily="18" charset="0"/>
                <a:ea typeface="黑体" panose="02010609060101010101" pitchFamily="49" charset="-122"/>
                <a:sym typeface="+mn-ea"/>
              </a:rPr>
              <a:t>默认从全</a:t>
            </a:r>
            <a:r>
              <a:rPr lang="en-US" altLang="zh-CN" sz="2000">
                <a:latin typeface="Times New Roman" panose="02020603050405020304" pitchFamily="18" charset="0"/>
                <a:ea typeface="黑体" panose="02010609060101010101" pitchFamily="49" charset="-122"/>
                <a:sym typeface="+mn-ea"/>
              </a:rPr>
              <a:t>0</a:t>
            </a:r>
            <a:r>
              <a:rPr lang="zh-CN" altLang="en-US" sz="2000" dirty="0">
                <a:latin typeface="Times New Roman" panose="02020603050405020304" pitchFamily="18" charset="0"/>
                <a:ea typeface="黑体" panose="02010609060101010101" pitchFamily="49" charset="-122"/>
                <a:sym typeface="+mn-ea"/>
              </a:rPr>
              <a:t>状态开始。如输入为</a:t>
            </a:r>
            <a:r>
              <a:rPr lang="en-US" altLang="zh-CN" sz="2000">
                <a:latin typeface="Times New Roman" panose="02020603050405020304" pitchFamily="18" charset="0"/>
                <a:ea typeface="黑体" panose="02010609060101010101" pitchFamily="49" charset="-122"/>
                <a:sym typeface="+mn-ea"/>
              </a:rPr>
              <a:t>(1011)</a:t>
            </a:r>
            <a:r>
              <a:rPr lang="zh-CN" altLang="en-US" sz="2000" dirty="0">
                <a:latin typeface="Times New Roman" panose="02020603050405020304" pitchFamily="18" charset="0"/>
                <a:ea typeface="黑体" panose="02010609060101010101" pitchFamily="49" charset="-122"/>
                <a:sym typeface="+mn-ea"/>
              </a:rPr>
              <a:t>，则状态转换序列为</a:t>
            </a:r>
            <a:r>
              <a:rPr lang="en-US" altLang="zh-CN" sz="2000">
                <a:latin typeface="Times New Roman" panose="02020603050405020304" pitchFamily="18" charset="0"/>
                <a:ea typeface="黑体" panose="02010609060101010101" pitchFamily="49" charset="-122"/>
                <a:sym typeface="+mn-ea"/>
              </a:rPr>
              <a:t>(10,01,10,11)</a:t>
            </a:r>
            <a:r>
              <a:rPr lang="zh-CN" altLang="en-US" sz="2000" dirty="0">
                <a:latin typeface="Times New Roman" panose="02020603050405020304" pitchFamily="18" charset="0"/>
                <a:ea typeface="黑体" panose="02010609060101010101" pitchFamily="49" charset="-122"/>
                <a:sym typeface="+mn-ea"/>
              </a:rPr>
              <a:t>，输出的码字为</a:t>
            </a:r>
            <a:r>
              <a:rPr lang="en-US" altLang="zh-CN" sz="2000">
                <a:latin typeface="Times New Roman" panose="02020603050405020304" pitchFamily="18" charset="0"/>
                <a:ea typeface="黑体" panose="02010609060101010101" pitchFamily="49" charset="-122"/>
                <a:sym typeface="+mn-ea"/>
              </a:rPr>
              <a:t>(11,10,00,01)</a:t>
            </a:r>
            <a:r>
              <a:rPr lang="zh-CN" altLang="en-US" sz="2000">
                <a:latin typeface="Times New Roman" panose="02020603050405020304" pitchFamily="18" charset="0"/>
                <a:ea typeface="黑体" panose="02010609060101010101" pitchFamily="49" charset="-122"/>
                <a:sym typeface="+mn-ea"/>
              </a:rPr>
              <a:t>。</a:t>
            </a:r>
            <a:endParaRPr lang="zh-CN" altLang="en-US" sz="2000" dirty="0">
              <a:solidFill>
                <a:schemeClr val="tx1"/>
              </a:solidFill>
              <a:latin typeface="Times New Roman" panose="02020603050405020304" pitchFamily="18" charset="0"/>
              <a:ea typeface="黑体" panose="02010609060101010101" pitchFamily="49" charset="-122"/>
              <a:sym typeface="+mn-ea"/>
            </a:endParaRPr>
          </a:p>
        </p:txBody>
      </p:sp>
      <p:pic>
        <p:nvPicPr>
          <p:cNvPr id="50179" name="图片 50180"/>
          <p:cNvPicPr>
            <a:picLocks noChangeAspect="1"/>
          </p:cNvPicPr>
          <p:nvPr/>
        </p:nvPicPr>
        <p:blipFill>
          <a:blip r:embed="rId2"/>
          <a:stretch>
            <a:fillRect/>
          </a:stretch>
        </p:blipFill>
        <p:spPr>
          <a:xfrm>
            <a:off x="2057400" y="2738120"/>
            <a:ext cx="5259070" cy="2980690"/>
          </a:xfrm>
          <a:prstGeom prst="rect">
            <a:avLst/>
          </a:prstGeom>
          <a:noFill/>
          <a:ln w="9525">
            <a:noFill/>
          </a:ln>
        </p:spPr>
      </p:pic>
      <p:sp>
        <p:nvSpPr>
          <p:cNvPr id="4" name="文本框 188471"/>
          <p:cNvSpPr txBox="1"/>
          <p:nvPr/>
        </p:nvSpPr>
        <p:spPr>
          <a:xfrm>
            <a:off x="2536825" y="5848985"/>
            <a:ext cx="4432935" cy="368300"/>
          </a:xfrm>
          <a:prstGeom prst="rect">
            <a:avLst/>
          </a:prstGeom>
          <a:noFill/>
          <a:ln w="9525">
            <a:noFill/>
          </a:ln>
        </p:spPr>
        <p:txBody>
          <a:bodyPr wrap="square" anchor="t" anchorCtr="0">
            <a:spAutoFit/>
          </a:bodyPr>
          <a:lstStyle/>
          <a:p>
            <a:pPr algn="l">
              <a:spcBef>
                <a:spcPct val="50000"/>
              </a:spcBef>
            </a:pPr>
            <a:r>
              <a:rPr lang="zh-CN" altLang="en-US" dirty="0">
                <a:latin typeface="黑体" panose="02010609060101010101" pitchFamily="49" charset="-122"/>
                <a:ea typeface="黑体" panose="02010609060101010101" pitchFamily="49" charset="-122"/>
              </a:rPr>
              <a:t>图</a:t>
            </a:r>
            <a:r>
              <a:rPr lang="en-US" altLang="zh-CN">
                <a:latin typeface="Times New Roman" panose="02020603050405020304" pitchFamily="18" charset="0"/>
                <a:ea typeface="黑体" panose="02010609060101010101" pitchFamily="49" charset="-122"/>
              </a:rPr>
              <a:t>6.4  </a:t>
            </a:r>
            <a:r>
              <a:rPr lang="zh-CN" altLang="en-US" dirty="0">
                <a:latin typeface="Times New Roman" panose="02020603050405020304" pitchFamily="18" charset="0"/>
                <a:ea typeface="黑体" panose="02010609060101010101" pitchFamily="49" charset="-122"/>
              </a:rPr>
              <a:t>图</a:t>
            </a:r>
            <a:r>
              <a:rPr lang="en-US" altLang="zh-CN">
                <a:latin typeface="Times New Roman" panose="02020603050405020304" pitchFamily="18" charset="0"/>
                <a:ea typeface="黑体" panose="02010609060101010101" pitchFamily="49" charset="-122"/>
              </a:rPr>
              <a:t>6.1</a:t>
            </a:r>
            <a:r>
              <a:rPr lang="zh-CN" altLang="en-US" dirty="0">
                <a:latin typeface="Times New Roman" panose="02020603050405020304" pitchFamily="18" charset="0"/>
                <a:ea typeface="黑体" panose="02010609060101010101" pitchFamily="49" charset="-122"/>
              </a:rPr>
              <a:t>卷积码的电路图对应的状态图</a:t>
            </a:r>
          </a:p>
        </p:txBody>
      </p:sp>
      <p:pic>
        <p:nvPicPr>
          <p:cNvPr id="51203" name="图片 51204"/>
          <p:cNvPicPr>
            <a:picLocks noChangeAspect="1"/>
          </p:cNvPicPr>
          <p:nvPr/>
        </p:nvPicPr>
        <p:blipFill>
          <a:blip r:embed="rId3"/>
          <a:stretch>
            <a:fillRect/>
          </a:stretch>
        </p:blipFill>
        <p:spPr>
          <a:xfrm>
            <a:off x="1981200" y="2585720"/>
            <a:ext cx="5562600" cy="3086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8580" y="104775"/>
            <a:ext cx="6268720" cy="685800"/>
          </a:xfrm>
        </p:spPr>
        <p:txBody>
          <a:bodyPr/>
          <a:lstStyle/>
          <a:p>
            <a:r>
              <a:rPr sz="2800">
                <a:ea typeface="黑体" panose="02010609060101010101" pitchFamily="49" charset="-122"/>
                <a:sym typeface="+mn-ea"/>
              </a:rPr>
              <a:t>卷积码的Trellis图表示法</a:t>
            </a:r>
          </a:p>
        </p:txBody>
      </p:sp>
      <p:sp>
        <p:nvSpPr>
          <p:cNvPr id="48131" name="文本框 188471"/>
          <p:cNvSpPr txBox="1"/>
          <p:nvPr/>
        </p:nvSpPr>
        <p:spPr>
          <a:xfrm>
            <a:off x="318770" y="5793105"/>
            <a:ext cx="4667885" cy="337185"/>
          </a:xfrm>
          <a:prstGeom prst="rect">
            <a:avLst/>
          </a:prstGeom>
          <a:noFill/>
          <a:ln w="9525">
            <a:noFill/>
          </a:ln>
        </p:spPr>
        <p:txBody>
          <a:bodyPr wrap="square" anchor="t" anchorCtr="0">
            <a:spAutoFit/>
          </a:bodyPr>
          <a:lstStyle/>
          <a:p>
            <a:pPr algn="l">
              <a:spcBef>
                <a:spcPct val="50000"/>
              </a:spcBef>
            </a:pPr>
            <a:r>
              <a:rPr lang="zh-CN" altLang="en-US" sz="1600" dirty="0">
                <a:latin typeface="黑体" panose="02010609060101010101" pitchFamily="49" charset="-122"/>
                <a:ea typeface="黑体" panose="02010609060101010101" pitchFamily="49" charset="-122"/>
                <a:sym typeface="+mn-ea"/>
              </a:rPr>
              <a:t>图</a:t>
            </a:r>
            <a:r>
              <a:rPr lang="en-US" altLang="zh-CN" sz="1600">
                <a:latin typeface="Times New Roman" panose="02020603050405020304" pitchFamily="18" charset="0"/>
                <a:ea typeface="黑体" panose="02010609060101010101" pitchFamily="49" charset="-122"/>
                <a:sym typeface="+mn-ea"/>
              </a:rPr>
              <a:t>6.6  </a:t>
            </a:r>
            <a:r>
              <a:rPr lang="zh-CN" altLang="en-US" sz="1600" dirty="0">
                <a:latin typeface="Times New Roman" panose="02020603050405020304" pitchFamily="18" charset="0"/>
                <a:ea typeface="黑体" panose="02010609060101010101" pitchFamily="49" charset="-122"/>
                <a:sym typeface="+mn-ea"/>
              </a:rPr>
              <a:t>图</a:t>
            </a:r>
            <a:r>
              <a:rPr lang="en-US" altLang="zh-CN" sz="1600">
                <a:latin typeface="Times New Roman" panose="02020603050405020304" pitchFamily="18" charset="0"/>
                <a:ea typeface="黑体" panose="02010609060101010101" pitchFamily="49" charset="-122"/>
                <a:sym typeface="+mn-ea"/>
              </a:rPr>
              <a:t>6.1</a:t>
            </a:r>
            <a:r>
              <a:rPr lang="zh-CN" altLang="en-US" sz="1600" dirty="0">
                <a:latin typeface="Times New Roman" panose="02020603050405020304" pitchFamily="18" charset="0"/>
                <a:ea typeface="黑体" panose="02010609060101010101" pitchFamily="49" charset="-122"/>
                <a:sym typeface="+mn-ea"/>
              </a:rPr>
              <a:t>卷积码的电路图对应的</a:t>
            </a:r>
            <a:r>
              <a:rPr lang="en-US" altLang="zh-CN" sz="1600">
                <a:latin typeface="Times New Roman" panose="02020603050405020304" pitchFamily="18" charset="0"/>
                <a:ea typeface="黑体" panose="02010609060101010101" pitchFamily="49" charset="-122"/>
                <a:sym typeface="+mn-ea"/>
              </a:rPr>
              <a:t>Trellis</a:t>
            </a:r>
            <a:r>
              <a:rPr lang="zh-CN" altLang="en-US" sz="1600" dirty="0">
                <a:latin typeface="Times New Roman" panose="02020603050405020304" pitchFamily="18" charset="0"/>
                <a:ea typeface="黑体" panose="02010609060101010101" pitchFamily="49" charset="-122"/>
                <a:sym typeface="+mn-ea"/>
              </a:rPr>
              <a:t>图和图例</a:t>
            </a:r>
          </a:p>
        </p:txBody>
      </p:sp>
      <p:sp>
        <p:nvSpPr>
          <p:cNvPr id="10" name="文本框 9"/>
          <p:cNvSpPr txBox="1"/>
          <p:nvPr/>
        </p:nvSpPr>
        <p:spPr>
          <a:xfrm>
            <a:off x="336550" y="764540"/>
            <a:ext cx="8446770" cy="1124585"/>
          </a:xfrm>
          <a:prstGeom prst="rect">
            <a:avLst/>
          </a:prstGeom>
          <a:noFill/>
        </p:spPr>
        <p:txBody>
          <a:bodyPr wrap="square" rtlCol="0" anchor="t">
            <a:spAutoFit/>
          </a:bodyPr>
          <a:lstStyle/>
          <a:p>
            <a:pPr indent="711200">
              <a:lnSpc>
                <a:spcPct val="140000"/>
              </a:lnSpc>
              <a:buClr>
                <a:schemeClr val="hlink"/>
              </a:buClr>
              <a:buSzPct val="65000"/>
            </a:pPr>
            <a:r>
              <a:rPr lang="en-US" altLang="zh-CN" sz="2400">
                <a:latin typeface="Times New Roman" panose="02020603050405020304" pitchFamily="18" charset="0"/>
                <a:ea typeface="黑体" panose="02010609060101010101" pitchFamily="49" charset="-122"/>
                <a:sym typeface="+mn-ea"/>
              </a:rPr>
              <a:t>Trellis</a:t>
            </a:r>
            <a:r>
              <a:rPr lang="zh-CN" altLang="en-US" sz="2400" dirty="0">
                <a:latin typeface="Times New Roman" panose="02020603050405020304" pitchFamily="18" charset="0"/>
                <a:ea typeface="黑体" panose="02010609060101010101" pitchFamily="49" charset="-122"/>
                <a:sym typeface="+mn-ea"/>
              </a:rPr>
              <a:t>图经常伴随一个图例</a:t>
            </a:r>
            <a:r>
              <a:rPr lang="en-US" altLang="zh-CN" sz="2400">
                <a:latin typeface="Times New Roman" panose="02020603050405020304" pitchFamily="18" charset="0"/>
                <a:ea typeface="黑体" panose="02010609060101010101" pitchFamily="49" charset="-122"/>
                <a:sym typeface="+mn-ea"/>
              </a:rPr>
              <a:t>(Legend)</a:t>
            </a:r>
            <a:r>
              <a:rPr lang="zh-CN" altLang="en-US" sz="2400" dirty="0">
                <a:latin typeface="Times New Roman" panose="02020603050405020304" pitchFamily="18" charset="0"/>
                <a:ea typeface="黑体" panose="02010609060101010101" pitchFamily="49" charset="-122"/>
                <a:sym typeface="+mn-ea"/>
              </a:rPr>
              <a:t>，给出状态的转换以及对应的输入输出</a:t>
            </a:r>
            <a:r>
              <a:rPr lang="en-US" altLang="zh-CN" sz="2400" i="1" err="1">
                <a:latin typeface="Times New Roman" panose="02020603050405020304" pitchFamily="18" charset="0"/>
                <a:ea typeface="黑体" panose="02010609060101010101" pitchFamily="49" charset="-122"/>
                <a:sym typeface="+mn-ea"/>
              </a:rPr>
              <a:t>k</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zh-CN" altLang="en-US" sz="2400" dirty="0">
                <a:latin typeface="Times New Roman" panose="02020603050405020304" pitchFamily="18" charset="0"/>
                <a:ea typeface="黑体" panose="02010609060101010101" pitchFamily="49" charset="-122"/>
                <a:sym typeface="+mn-ea"/>
              </a:rPr>
              <a:t>等</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graphicFrame>
        <p:nvGraphicFramePr>
          <p:cNvPr id="5" name="对象 4"/>
          <p:cNvGraphicFramePr/>
          <p:nvPr/>
        </p:nvGraphicFramePr>
        <p:xfrm>
          <a:off x="457200" y="2740660"/>
          <a:ext cx="4467225" cy="2624455"/>
        </p:xfrm>
        <a:graphic>
          <a:graphicData uri="http://schemas.openxmlformats.org/presentationml/2006/ole">
            <mc:AlternateContent xmlns:mc="http://schemas.openxmlformats.org/markup-compatibility/2006">
              <mc:Choice xmlns:v="urn:schemas-microsoft-com:vml" Requires="v">
                <p:oleObj r:id="rId2" imgW="4464050" imgH="2622550" progId="Paint.Picture">
                  <p:embed/>
                </p:oleObj>
              </mc:Choice>
              <mc:Fallback>
                <p:oleObj r:id="rId2" imgW="4464050" imgH="2622550" progId="Paint.Picture">
                  <p:embed/>
                  <p:pic>
                    <p:nvPicPr>
                      <p:cNvPr id="0" name="图片 5"/>
                      <p:cNvPicPr/>
                      <p:nvPr/>
                    </p:nvPicPr>
                    <p:blipFill>
                      <a:blip r:embed="rId3"/>
                      <a:stretch>
                        <a:fillRect/>
                      </a:stretch>
                    </p:blipFill>
                    <p:spPr>
                      <a:xfrm>
                        <a:off x="457200" y="2740660"/>
                        <a:ext cx="4467225" cy="2624455"/>
                      </a:xfrm>
                      <a:prstGeom prst="rect">
                        <a:avLst/>
                      </a:prstGeom>
                    </p:spPr>
                  </p:pic>
                </p:oleObj>
              </mc:Fallback>
            </mc:AlternateContent>
          </a:graphicData>
        </a:graphic>
      </p:graphicFrame>
      <p:pic>
        <p:nvPicPr>
          <p:cNvPr id="54275" name="图片 54276"/>
          <p:cNvPicPr>
            <a:picLocks noChangeAspect="1"/>
          </p:cNvPicPr>
          <p:nvPr/>
        </p:nvPicPr>
        <p:blipFill>
          <a:blip r:embed="rId4"/>
          <a:stretch>
            <a:fillRect/>
          </a:stretch>
        </p:blipFill>
        <p:spPr>
          <a:xfrm>
            <a:off x="226060" y="2664460"/>
            <a:ext cx="4928870" cy="3013075"/>
          </a:xfrm>
          <a:prstGeom prst="rect">
            <a:avLst/>
          </a:prstGeom>
          <a:noFill/>
          <a:ln w="9525">
            <a:noFill/>
          </a:ln>
        </p:spPr>
      </p:pic>
      <p:grpSp>
        <p:nvGrpSpPr>
          <p:cNvPr id="11" name="组合 10"/>
          <p:cNvGrpSpPr/>
          <p:nvPr/>
        </p:nvGrpSpPr>
        <p:grpSpPr>
          <a:xfrm>
            <a:off x="4926330" y="1524000"/>
            <a:ext cx="3976370" cy="3496945"/>
            <a:chOff x="7878" y="2975"/>
            <a:chExt cx="6262" cy="5507"/>
          </a:xfrm>
        </p:grpSpPr>
        <p:graphicFrame>
          <p:nvGraphicFramePr>
            <p:cNvPr id="7" name="对象 6"/>
            <p:cNvGraphicFramePr/>
            <p:nvPr/>
          </p:nvGraphicFramePr>
          <p:xfrm>
            <a:off x="8280" y="2975"/>
            <a:ext cx="5700" cy="4254"/>
          </p:xfrm>
          <a:graphic>
            <a:graphicData uri="http://schemas.openxmlformats.org/presentationml/2006/ole">
              <mc:AlternateContent xmlns:mc="http://schemas.openxmlformats.org/markup-compatibility/2006">
                <mc:Choice xmlns:v="urn:schemas-microsoft-com:vml" Requires="v">
                  <p:oleObj r:id="rId5" imgW="5499100" imgH="3917950" progId="Paint.Picture">
                    <p:embed/>
                  </p:oleObj>
                </mc:Choice>
                <mc:Fallback>
                  <p:oleObj r:id="rId5" imgW="5499100" imgH="3917950" progId="Paint.Picture">
                    <p:embed/>
                    <p:pic>
                      <p:nvPicPr>
                        <p:cNvPr id="0" name="图片 7"/>
                        <p:cNvPicPr/>
                        <p:nvPr/>
                      </p:nvPicPr>
                      <p:blipFill>
                        <a:blip r:embed="rId6"/>
                        <a:stretch>
                          <a:fillRect/>
                        </a:stretch>
                      </p:blipFill>
                      <p:spPr>
                        <a:xfrm>
                          <a:off x="8280" y="2975"/>
                          <a:ext cx="5700" cy="4254"/>
                        </a:xfrm>
                        <a:prstGeom prst="rect">
                          <a:avLst/>
                        </a:prstGeom>
                      </p:spPr>
                    </p:pic>
                  </p:oleObj>
                </mc:Fallback>
              </mc:AlternateContent>
            </a:graphicData>
          </a:graphic>
        </p:graphicFrame>
        <p:sp>
          <p:nvSpPr>
            <p:cNvPr id="9" name="文本框 188471"/>
            <p:cNvSpPr txBox="1"/>
            <p:nvPr/>
          </p:nvSpPr>
          <p:spPr>
            <a:xfrm>
              <a:off x="7878" y="7466"/>
              <a:ext cx="6263" cy="1016"/>
            </a:xfrm>
            <a:prstGeom prst="rect">
              <a:avLst/>
            </a:prstGeom>
            <a:noFill/>
            <a:ln w="9525">
              <a:noFill/>
            </a:ln>
          </p:spPr>
          <p:txBody>
            <a:bodyPr wrap="square" anchor="t" anchorCtr="0">
              <a:spAutoFit/>
            </a:bodyPr>
            <a:lstStyle/>
            <a:p>
              <a:pPr algn="ctr">
                <a:spcBef>
                  <a:spcPct val="50000"/>
                </a:spcBef>
              </a:pPr>
              <a:r>
                <a:rPr lang="zh-CN" altLang="en-US" dirty="0">
                  <a:latin typeface="黑体" panose="02010609060101010101" pitchFamily="49" charset="-122"/>
                  <a:ea typeface="黑体" panose="02010609060101010101" pitchFamily="49" charset="-122"/>
                </a:rPr>
                <a:t>图</a:t>
              </a:r>
              <a:r>
                <a:rPr lang="en-US" altLang="zh-CN">
                  <a:latin typeface="Times New Roman" panose="02020603050405020304" pitchFamily="18" charset="0"/>
                  <a:ea typeface="黑体" panose="02010609060101010101" pitchFamily="49" charset="-122"/>
                </a:rPr>
                <a:t>6.7  </a:t>
              </a:r>
              <a:r>
                <a:rPr lang="zh-CN" altLang="en-US" dirty="0">
                  <a:latin typeface="Times New Roman" panose="02020603050405020304" pitchFamily="18" charset="0"/>
                  <a:ea typeface="黑体" panose="02010609060101010101" pitchFamily="49" charset="-122"/>
                </a:rPr>
                <a:t>输入为</a:t>
              </a:r>
              <a:r>
                <a:rPr lang="en-US" altLang="zh-CN">
                  <a:latin typeface="Times New Roman" panose="02020603050405020304" pitchFamily="18" charset="0"/>
                  <a:ea typeface="黑体" panose="02010609060101010101" pitchFamily="49" charset="-122"/>
                </a:rPr>
                <a:t>(1011)</a:t>
              </a:r>
              <a:r>
                <a:rPr lang="zh-CN" altLang="en-US" dirty="0">
                  <a:latin typeface="Times New Roman" panose="02020603050405020304" pitchFamily="18" charset="0"/>
                  <a:ea typeface="黑体" panose="02010609060101010101" pitchFamily="49" charset="-122"/>
                </a:rPr>
                <a:t>时图</a:t>
              </a:r>
              <a:r>
                <a:rPr lang="en-US" altLang="zh-CN">
                  <a:latin typeface="Times New Roman" panose="02020603050405020304" pitchFamily="18" charset="0"/>
                  <a:ea typeface="黑体" panose="02010609060101010101" pitchFamily="49" charset="-122"/>
                </a:rPr>
                <a:t>6.1</a:t>
              </a:r>
              <a:r>
                <a:rPr lang="zh-CN" altLang="en-US" dirty="0">
                  <a:latin typeface="Times New Roman" panose="02020603050405020304" pitchFamily="18" charset="0"/>
                  <a:ea typeface="黑体" panose="02010609060101010101" pitchFamily="49" charset="-122"/>
                </a:rPr>
                <a:t>卷积码电路图对应的</a:t>
              </a:r>
              <a:r>
                <a:rPr lang="en-US" altLang="zh-CN">
                  <a:latin typeface="Times New Roman" panose="02020603050405020304" pitchFamily="18" charset="0"/>
                  <a:ea typeface="黑体" panose="02010609060101010101" pitchFamily="49" charset="-122"/>
                </a:rPr>
                <a:t>Trellis</a:t>
              </a:r>
              <a:r>
                <a:rPr lang="zh-CN" altLang="en-US" dirty="0">
                  <a:latin typeface="Times New Roman" panose="02020603050405020304" pitchFamily="18" charset="0"/>
                  <a:ea typeface="黑体" panose="02010609060101010101" pitchFamily="49" charset="-122"/>
                </a:rPr>
                <a:t>路径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5295" y="104775"/>
            <a:ext cx="334200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卷积码的发展历史</a:t>
            </a:r>
          </a:p>
        </p:txBody>
      </p:sp>
      <p:sp>
        <p:nvSpPr>
          <p:cNvPr id="5122" name="文本占位符 120834"/>
          <p:cNvSpPr>
            <a:spLocks noGrp="1" noRot="1"/>
          </p:cNvSpPr>
          <p:nvPr>
            <p:ph idx="1"/>
          </p:nvPr>
        </p:nvSpPr>
        <p:spPr>
          <a:xfrm>
            <a:off x="477520" y="5300345"/>
            <a:ext cx="8271510" cy="869315"/>
          </a:xfrm>
        </p:spPr>
        <p:txBody>
          <a:bodyPr anchor="t" anchorCtr="0"/>
          <a:lstStyle/>
          <a:p>
            <a:pPr marL="0" indent="508000" latinLnBrk="0">
              <a:lnSpc>
                <a:spcPct val="120000"/>
              </a:lnSpc>
              <a:spcBef>
                <a:spcPts val="0"/>
              </a:spcBef>
              <a:spcAft>
                <a:spcPts val="0"/>
              </a:spcAft>
              <a:buNone/>
              <a:extLst>
                <a:ext uri="{35155182-B16C-46BC-9424-99874614C6A1}">
                  <wpsdc:indentchars xmlns:wpsdc="http://www.wps.cn/officeDocument/2017/drawingmlCustomData" xmlns="" val="200" checksum="282533468"/>
                </a:ext>
              </a:extLst>
            </a:pPr>
            <a:r>
              <a:rPr lang="zh-CN" altLang="en-US" sz="2000" b="1">
                <a:latin typeface="楷体" panose="02010609060101010101" charset="-122"/>
                <a:ea typeface="楷体" panose="02010609060101010101" charset="-122"/>
                <a:cs typeface="Times New Roman" panose="02020603050405020304" pitchFamily="18" charset="0"/>
                <a:sym typeface="+mn-ea"/>
              </a:rPr>
              <a:t>现实中两个真理之间的最短路径要经过复杂的中间过程</a:t>
            </a:r>
            <a:r>
              <a:rPr lang="zh-CN" altLang="en-US" sz="20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rPr>
              <a:t>————Jacques Hadamard (1865—1963)</a:t>
            </a:r>
          </a:p>
        </p:txBody>
      </p:sp>
      <p:sp>
        <p:nvSpPr>
          <p:cNvPr id="5" name="文本框 4"/>
          <p:cNvSpPr txBox="1"/>
          <p:nvPr/>
        </p:nvSpPr>
        <p:spPr>
          <a:xfrm>
            <a:off x="377825" y="975360"/>
            <a:ext cx="8426450" cy="3289300"/>
          </a:xfrm>
          <a:prstGeom prst="rect">
            <a:avLst/>
          </a:prstGeom>
          <a:noFill/>
        </p:spPr>
        <p:txBody>
          <a:bodyPr wrap="square" rtlCol="0" anchor="t">
            <a:spAutoFit/>
          </a:bodyPr>
          <a:lstStyle/>
          <a:p>
            <a:pPr algn="just">
              <a:lnSpc>
                <a:spcPct val="130000"/>
              </a:lnSpc>
            </a:pPr>
            <a:r>
              <a:rPr sz="2400">
                <a:latin typeface="Times New Roman" panose="02020603050405020304" pitchFamily="18" charset="0"/>
                <a:cs typeface="Times New Roman" panose="02020603050405020304" pitchFamily="18" charset="0"/>
                <a:sym typeface="+mn-ea"/>
              </a:rPr>
              <a:t>1955年，埃利斯(P. Elias)首次提出卷积码的概念</a:t>
            </a:r>
          </a:p>
          <a:p>
            <a:pPr algn="just">
              <a:lnSpc>
                <a:spcPct val="130000"/>
              </a:lnSpc>
            </a:pPr>
            <a:r>
              <a:rPr sz="2400">
                <a:latin typeface="Times New Roman" panose="02020603050405020304" pitchFamily="18" charset="0"/>
                <a:cs typeface="Times New Roman" panose="02020603050405020304" pitchFamily="18" charset="0"/>
                <a:sym typeface="+mn-ea"/>
              </a:rPr>
              <a:t>1957年，J. M. Wozencraft提出卷积码的序列译码算法</a:t>
            </a:r>
          </a:p>
          <a:p>
            <a:pPr algn="just">
              <a:lnSpc>
                <a:spcPct val="130000"/>
              </a:lnSpc>
            </a:pPr>
            <a:r>
              <a:rPr sz="2400">
                <a:latin typeface="Times New Roman" panose="02020603050405020304" pitchFamily="18" charset="0"/>
                <a:cs typeface="Times New Roman" panose="02020603050405020304" pitchFamily="18" charset="0"/>
                <a:sym typeface="+mn-ea"/>
              </a:rPr>
              <a:t>1963年，J. L. Massey提出较易实现的门限译码算法</a:t>
            </a:r>
          </a:p>
          <a:p>
            <a:pPr algn="just">
              <a:lnSpc>
                <a:spcPct val="130000"/>
              </a:lnSpc>
            </a:pPr>
            <a:r>
              <a:rPr sz="2400">
                <a:latin typeface="Times New Roman" panose="02020603050405020304" pitchFamily="18" charset="0"/>
                <a:cs typeface="Times New Roman" panose="02020603050405020304" pitchFamily="18" charset="0"/>
                <a:sym typeface="+mn-ea"/>
              </a:rPr>
              <a:t>1967年，A. J. Viterbi提出卷积码的一种最大似然译码算法</a:t>
            </a:r>
          </a:p>
          <a:p>
            <a:pPr algn="just">
              <a:lnSpc>
                <a:spcPct val="130000"/>
              </a:lnSpc>
            </a:pPr>
            <a:r>
              <a:rPr sz="2400">
                <a:latin typeface="Times New Roman" panose="02020603050405020304" pitchFamily="18" charset="0"/>
                <a:cs typeface="Times New Roman" panose="02020603050405020304" pitchFamily="18" charset="0"/>
                <a:sym typeface="+mn-ea"/>
              </a:rPr>
              <a:t>卷积码在深空通信、卫星通信、移动通讯等领域得到了应用</a:t>
            </a:r>
          </a:p>
          <a:p>
            <a:pPr algn="just">
              <a:lnSpc>
                <a:spcPct val="130000"/>
              </a:lnSpc>
            </a:pPr>
            <a:endParaRPr lang="zh-CN" altLang="en-US" sz="2000">
              <a:latin typeface="Times New Roman" panose="02020603050405020304" pitchFamily="18" charset="0"/>
              <a:cs typeface="Times New Roman" panose="02020603050405020304" pitchFamily="18" charset="0"/>
              <a:sym typeface="+mn-ea"/>
            </a:endParaRPr>
          </a:p>
          <a:p>
            <a:pPr algn="just">
              <a:lnSpc>
                <a:spcPct val="130000"/>
              </a:lnSpc>
            </a:pPr>
            <a:endParaRPr lang="en-US" altLang="zh-CN" sz="2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3135" y="104775"/>
            <a:ext cx="4114165" cy="685800"/>
          </a:xfrm>
        </p:spPr>
        <p:txBody>
          <a:bodyPr/>
          <a:lstStyle/>
          <a:p>
            <a:r>
              <a:rPr sz="2800">
                <a:ea typeface="黑体" panose="02010609060101010101" pitchFamily="49" charset="-122"/>
                <a:sym typeface="+mn-ea"/>
              </a:rPr>
              <a:t>维特比(Viterbi)译码系统</a:t>
            </a:r>
          </a:p>
        </p:txBody>
      </p:sp>
      <p:sp>
        <p:nvSpPr>
          <p:cNvPr id="48131" name="文本框 188471"/>
          <p:cNvSpPr txBox="1"/>
          <p:nvPr/>
        </p:nvSpPr>
        <p:spPr>
          <a:xfrm>
            <a:off x="2661285" y="5566410"/>
            <a:ext cx="4276725" cy="398780"/>
          </a:xfrm>
          <a:prstGeom prst="rect">
            <a:avLst/>
          </a:prstGeom>
          <a:noFill/>
          <a:ln w="9525">
            <a:noFill/>
          </a:ln>
        </p:spPr>
        <p:txBody>
          <a:bodyPr wrap="square" anchor="t" anchorCtr="0">
            <a:spAutoFit/>
          </a:bodyPr>
          <a:lstStyle/>
          <a:p>
            <a:pPr algn="l">
              <a:spcBef>
                <a:spcPct val="50000"/>
              </a:spcBef>
            </a:pPr>
            <a:r>
              <a:rPr lang="zh-CN" altLang="en-US" sz="2000" dirty="0">
                <a:latin typeface="黑体" panose="02010609060101010101" pitchFamily="49" charset="-122"/>
                <a:ea typeface="黑体" panose="02010609060101010101" pitchFamily="49" charset="-122"/>
                <a:sym typeface="+mn-ea"/>
              </a:rPr>
              <a:t>图</a:t>
            </a:r>
            <a:r>
              <a:rPr lang="en-US" altLang="zh-CN" sz="2000">
                <a:latin typeface="Times New Roman" panose="02020603050405020304" pitchFamily="18" charset="0"/>
                <a:ea typeface="黑体" panose="02010609060101010101" pitchFamily="49" charset="-122"/>
                <a:sym typeface="+mn-ea"/>
              </a:rPr>
              <a:t>6.8  </a:t>
            </a:r>
            <a:r>
              <a:rPr lang="zh-CN" altLang="en-US" sz="2000" dirty="0">
                <a:latin typeface="Times New Roman" panose="02020603050405020304" pitchFamily="18" charset="0"/>
                <a:ea typeface="黑体" panose="02010609060101010101" pitchFamily="49" charset="-122"/>
                <a:sym typeface="+mn-ea"/>
              </a:rPr>
              <a:t>卷积码编码及</a:t>
            </a:r>
            <a:r>
              <a:rPr lang="en-US" altLang="zh-CN" sz="2000" err="1">
                <a:latin typeface="Times New Roman" panose="02020603050405020304" pitchFamily="18" charset="0"/>
                <a:ea typeface="黑体" panose="02010609060101010101" pitchFamily="49" charset="-122"/>
                <a:sym typeface="+mn-ea"/>
              </a:rPr>
              <a:t>Viterbi</a:t>
            </a:r>
            <a:r>
              <a:rPr lang="zh-CN" altLang="en-US" sz="2000" dirty="0">
                <a:latin typeface="Times New Roman" panose="02020603050405020304" pitchFamily="18" charset="0"/>
                <a:ea typeface="黑体" panose="02010609060101010101" pitchFamily="49" charset="-122"/>
                <a:sym typeface="+mn-ea"/>
              </a:rPr>
              <a:t>译码系统</a:t>
            </a:r>
          </a:p>
        </p:txBody>
      </p:sp>
      <p:sp>
        <p:nvSpPr>
          <p:cNvPr id="10" name="文本框 9"/>
          <p:cNvSpPr txBox="1"/>
          <p:nvPr/>
        </p:nvSpPr>
        <p:spPr>
          <a:xfrm>
            <a:off x="336550" y="1142365"/>
            <a:ext cx="8446770" cy="1641475"/>
          </a:xfrm>
          <a:prstGeom prst="rect">
            <a:avLst/>
          </a:prstGeom>
          <a:noFill/>
        </p:spPr>
        <p:txBody>
          <a:bodyPr wrap="square" rtlCol="0" anchor="t">
            <a:spAutoFit/>
          </a:bodyPr>
          <a:lstStyle/>
          <a:p>
            <a:pPr indent="711200">
              <a:lnSpc>
                <a:spcPct val="140000"/>
              </a:lnSpc>
              <a:buClr>
                <a:schemeClr val="hlink"/>
              </a:buClr>
              <a:buSzPct val="65000"/>
            </a:pP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k</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卷积码</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如输入序列为</a:t>
            </a:r>
            <a:r>
              <a:rPr lang="en-US" altLang="zh-CN" sz="2400" i="1">
                <a:latin typeface="Times New Roman" panose="02020603050405020304" pitchFamily="18" charset="0"/>
                <a:ea typeface="黑体" panose="02010609060101010101" pitchFamily="49" charset="-122"/>
                <a:sym typeface="+mn-ea"/>
              </a:rPr>
              <a:t>x</a:t>
            </a:r>
            <a:r>
              <a:rPr lang="zh-CN" altLang="en-US" sz="2400" dirty="0">
                <a:latin typeface="Times New Roman" panose="02020603050405020304" pitchFamily="18" charset="0"/>
                <a:ea typeface="黑体" panose="02010609060101010101" pitchFamily="49" charset="-122"/>
                <a:sym typeface="+mn-ea"/>
              </a:rPr>
              <a:t>，输出码字为</a:t>
            </a:r>
            <a:r>
              <a:rPr lang="en-US" altLang="zh-CN" sz="2400" i="1">
                <a:latin typeface="Times New Roman" panose="02020603050405020304" pitchFamily="18" charset="0"/>
                <a:ea typeface="黑体" panose="02010609060101010101" pitchFamily="49" charset="-122"/>
                <a:sym typeface="+mn-ea"/>
              </a:rPr>
              <a:t>c</a:t>
            </a:r>
            <a:r>
              <a:rPr lang="zh-CN" altLang="en-US" sz="2400" dirty="0">
                <a:latin typeface="Times New Roman" panose="02020603050405020304" pitchFamily="18" charset="0"/>
                <a:ea typeface="黑体" panose="02010609060101010101" pitchFamily="49" charset="-122"/>
                <a:sym typeface="+mn-ea"/>
              </a:rPr>
              <a:t>，经过有噪声的信号传输后，得到接收序列</a:t>
            </a:r>
            <a:r>
              <a:rPr lang="en-US" altLang="zh-CN" sz="2400" i="1">
                <a:latin typeface="Times New Roman" panose="02020603050405020304" pitchFamily="18" charset="0"/>
                <a:ea typeface="黑体" panose="02010609060101010101" pitchFamily="49" charset="-122"/>
                <a:sym typeface="+mn-ea"/>
              </a:rPr>
              <a:t>r</a:t>
            </a:r>
            <a:r>
              <a:rPr lang="zh-CN" altLang="en-US" sz="2400" dirty="0">
                <a:latin typeface="Times New Roman" panose="02020603050405020304" pitchFamily="18" charset="0"/>
                <a:ea typeface="黑体" panose="02010609060101010101" pitchFamily="49" charset="-122"/>
                <a:sym typeface="+mn-ea"/>
              </a:rPr>
              <a:t>，然后经过</a:t>
            </a: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译码器，得到序列</a:t>
            </a:r>
            <a:r>
              <a:rPr lang="en-US" altLang="zh-CN" sz="2400" i="1">
                <a:latin typeface="Times New Roman" panose="02020603050405020304" pitchFamily="18" charset="0"/>
                <a:ea typeface="黑体" panose="02010609060101010101" pitchFamily="49" charset="-122"/>
                <a:sym typeface="+mn-ea"/>
              </a:rPr>
              <a:t>y</a:t>
            </a:r>
            <a:r>
              <a:rPr lang="zh-CN" altLang="en-US" sz="2400" b="1">
                <a:latin typeface="Times New Roman" panose="02020603050405020304" pitchFamily="18" charset="0"/>
                <a:ea typeface="黑体" panose="02010609060101010101" pitchFamily="49" charset="-122"/>
                <a:sym typeface="+mn-ea"/>
              </a:rPr>
              <a:t>。</a:t>
            </a:r>
            <a:endParaRPr lang="zh-CN" altLang="en-US" sz="2400" b="1" dirty="0">
              <a:solidFill>
                <a:schemeClr val="tx1"/>
              </a:solidFill>
              <a:latin typeface="Times New Roman" panose="02020603050405020304" pitchFamily="18" charset="0"/>
              <a:ea typeface="黑体" panose="02010609060101010101" pitchFamily="49" charset="-122"/>
              <a:sym typeface="+mn-ea"/>
            </a:endParaRPr>
          </a:p>
        </p:txBody>
      </p:sp>
      <p:pic>
        <p:nvPicPr>
          <p:cNvPr id="55299" name="图片 55299"/>
          <p:cNvPicPr>
            <a:picLocks noChangeAspect="1"/>
          </p:cNvPicPr>
          <p:nvPr/>
        </p:nvPicPr>
        <p:blipFill>
          <a:blip r:embed="rId2"/>
          <a:stretch>
            <a:fillRect/>
          </a:stretch>
        </p:blipFill>
        <p:spPr>
          <a:xfrm>
            <a:off x="761683" y="3276600"/>
            <a:ext cx="7816850" cy="21018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8860" y="104775"/>
            <a:ext cx="4028440" cy="685800"/>
          </a:xfrm>
        </p:spPr>
        <p:txBody>
          <a:bodyPr/>
          <a:lstStyle/>
          <a:p>
            <a:r>
              <a:rPr sz="2800">
                <a:ea typeface="黑体" panose="02010609060101010101" pitchFamily="49" charset="-122"/>
                <a:sym typeface="+mn-ea"/>
              </a:rPr>
              <a:t>维特比(Viterbi)译码</a:t>
            </a:r>
            <a:r>
              <a:rPr lang="zh-CN" sz="2800">
                <a:ea typeface="黑体" panose="02010609060101010101" pitchFamily="49" charset="-122"/>
                <a:sym typeface="+mn-ea"/>
              </a:rPr>
              <a:t>算法</a:t>
            </a:r>
          </a:p>
        </p:txBody>
      </p:sp>
      <p:sp>
        <p:nvSpPr>
          <p:cNvPr id="10" name="文本框 9"/>
          <p:cNvSpPr txBox="1"/>
          <p:nvPr/>
        </p:nvSpPr>
        <p:spPr>
          <a:xfrm>
            <a:off x="336550" y="915670"/>
            <a:ext cx="8446770" cy="5367655"/>
          </a:xfrm>
          <a:prstGeom prst="rect">
            <a:avLst/>
          </a:prstGeom>
          <a:noFill/>
        </p:spPr>
        <p:txBody>
          <a:bodyPr wrap="square" rtlCol="0" anchor="t">
            <a:spAutoFit/>
          </a:bodyPr>
          <a:lstStyle/>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算法计算从接收序列到估值序列</a:t>
            </a:r>
            <a:r>
              <a:rPr lang="en-US" altLang="zh-CN" sz="2400" i="1">
                <a:latin typeface="Times New Roman" panose="02020603050405020304" pitchFamily="18" charset="0"/>
                <a:ea typeface="黑体" panose="02010609060101010101" pitchFamily="49" charset="-122"/>
                <a:sym typeface="+mn-ea"/>
              </a:rPr>
              <a:t>y</a:t>
            </a:r>
            <a:r>
              <a:rPr lang="zh-CN" altLang="en-US" sz="2400" dirty="0">
                <a:latin typeface="Times New Roman" panose="02020603050405020304" pitchFamily="18" charset="0"/>
                <a:ea typeface="黑体" panose="02010609060101010101" pitchFamily="49" charset="-122"/>
                <a:sym typeface="+mn-ea"/>
              </a:rPr>
              <a:t>的最大似然估计使得</a:t>
            </a:r>
            <a:r>
              <a:rPr lang="en-US" altLang="zh-CN" sz="2400" i="1" err="1">
                <a:latin typeface="Times New Roman" panose="02020603050405020304" pitchFamily="18" charset="0"/>
                <a:ea typeface="黑体" panose="02010609060101010101" pitchFamily="49" charset="-122"/>
                <a:sym typeface="+mn-ea"/>
              </a:rPr>
              <a:t>p</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r</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y</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这个条件概率最大</a:t>
            </a:r>
            <a:endParaRPr lang="en-US" altLang="zh-CN" sz="2400">
              <a:latin typeface="Times New Roman" panose="02020603050405020304" pitchFamily="18" charset="0"/>
              <a:ea typeface="黑体" panose="02010609060101010101" pitchFamily="49" charset="-122"/>
            </a:endParaRPr>
          </a:p>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对于码率为</a:t>
            </a:r>
            <a:r>
              <a:rPr lang="en-US" altLang="zh-CN" sz="2400" i="1">
                <a:latin typeface="Times New Roman" panose="02020603050405020304" pitchFamily="18" charset="0"/>
                <a:ea typeface="黑体" panose="02010609060101010101" pitchFamily="49" charset="-122"/>
                <a:sym typeface="+mn-ea"/>
              </a:rPr>
              <a:t>r</a:t>
            </a:r>
            <a:r>
              <a:rPr lang="zh-CN" altLang="en-US" sz="2400" dirty="0">
                <a:latin typeface="Times New Roman" panose="02020603050405020304" pitchFamily="18" charset="0"/>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k</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 卷积码</a:t>
            </a:r>
            <a:r>
              <a:rPr lang="en-US" altLang="zh-CN" sz="2400">
                <a:latin typeface="Times New Roman" panose="02020603050405020304" pitchFamily="18" charset="0"/>
                <a:ea typeface="黑体" panose="02010609060101010101" pitchFamily="49" charset="-122"/>
                <a:sym typeface="+mn-ea"/>
              </a:rPr>
              <a:t>, </a:t>
            </a:r>
            <a:r>
              <a:rPr lang="zh-CN" altLang="en-US" sz="2400" dirty="0">
                <a:latin typeface="Times New Roman" panose="02020603050405020304" pitchFamily="18" charset="0"/>
                <a:ea typeface="黑体" panose="02010609060101010101" pitchFamily="49" charset="-122"/>
                <a:sym typeface="+mn-ea"/>
              </a:rPr>
              <a:t>输入的信息长度为</a:t>
            </a:r>
            <a:r>
              <a:rPr lang="en-US" altLang="zh-CN" sz="2400" i="1">
                <a:latin typeface="Times New Roman" panose="02020603050405020304" pitchFamily="18" charset="0"/>
                <a:ea typeface="黑体" panose="02010609060101010101" pitchFamily="49" charset="-122"/>
                <a:sym typeface="+mn-ea"/>
              </a:rPr>
              <a:t>L</a:t>
            </a:r>
            <a:r>
              <a:rPr lang="zh-CN" altLang="en-US" sz="2400" dirty="0">
                <a:latin typeface="Times New Roman" panose="02020603050405020304" pitchFamily="18" charset="0"/>
                <a:ea typeface="黑体" panose="02010609060101010101" pitchFamily="49" charset="-122"/>
                <a:sym typeface="+mn-ea"/>
              </a:rPr>
              <a:t>，则输入序列为</a:t>
            </a:r>
            <a:endParaRPr lang="zh-CN" altLang="en-US" sz="2400" dirty="0">
              <a:latin typeface="Times New Roman" panose="02020603050405020304" pitchFamily="18" charset="0"/>
              <a:ea typeface="黑体" panose="02010609060101010101" pitchFamily="49" charset="-122"/>
            </a:endParaRPr>
          </a:p>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i="1">
                <a:latin typeface="Times New Roman" panose="02020603050405020304" pitchFamily="18" charset="0"/>
                <a:ea typeface="黑体" panose="02010609060101010101" pitchFamily="49" charset="-122"/>
                <a:sym typeface="+mn-ea"/>
              </a:rPr>
              <a:t>x</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 </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x</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 </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k</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endParaRPr>
          </a:p>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对应输出的码字序列为</a:t>
            </a:r>
            <a:endParaRPr lang="zh-CN" altLang="en-US" sz="2400" dirty="0">
              <a:latin typeface="Times New Roman" panose="02020603050405020304" pitchFamily="18" charset="0"/>
              <a:ea typeface="黑体" panose="02010609060101010101" pitchFamily="49" charset="-122"/>
            </a:endParaRPr>
          </a:p>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i="1">
                <a:latin typeface="Times New Roman" panose="02020603050405020304" pitchFamily="18" charset="0"/>
                <a:ea typeface="黑体" panose="02010609060101010101" pitchFamily="49" charset="-122"/>
                <a:sym typeface="+mn-ea"/>
              </a:rPr>
              <a:t>c</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0</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 </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 </a:t>
            </a:r>
            <a:r>
              <a:rPr lang="en-US" altLang="zh-CN" sz="2400" i="1">
                <a:latin typeface="Times New Roman" panose="02020603050405020304" pitchFamily="18" charset="0"/>
                <a:ea typeface="黑体" panose="02010609060101010101" pitchFamily="49" charset="-122"/>
                <a:sym typeface="+mn-ea"/>
              </a:rPr>
              <a:t>c</a:t>
            </a:r>
            <a:r>
              <a:rPr lang="en-US" altLang="zh-CN" sz="2400" i="1" baseline="-25000">
                <a:latin typeface="Times New Roman" panose="02020603050405020304" pitchFamily="18" charset="0"/>
                <a:ea typeface="黑体" panose="02010609060101010101" pitchFamily="49" charset="-122"/>
                <a:sym typeface="+mn-ea"/>
              </a:rPr>
              <a:t>L</a:t>
            </a:r>
            <a:r>
              <a:rPr lang="en-US" altLang="zh-CN" sz="2400" baseline="-25000">
                <a:latin typeface="Times New Roman" panose="02020603050405020304" pitchFamily="18" charset="0"/>
                <a:ea typeface="黑体" panose="02010609060101010101" pitchFamily="49" charset="-122"/>
                <a:sym typeface="+mn-ea"/>
              </a:rPr>
              <a:t>+</a:t>
            </a:r>
            <a:r>
              <a:rPr lang="en-US" altLang="zh-CN" sz="2400" i="1" baseline="-25000">
                <a:latin typeface="Times New Roman" panose="02020603050405020304" pitchFamily="18" charset="0"/>
                <a:ea typeface="黑体" panose="02010609060101010101" pitchFamily="49" charset="-122"/>
                <a:sym typeface="+mn-ea"/>
              </a:rPr>
              <a:t>m</a:t>
            </a:r>
            <a:r>
              <a:rPr lang="en-US" altLang="zh-CN" sz="2400" baseline="-25000">
                <a:latin typeface="Times New Roman" panose="02020603050405020304" pitchFamily="18" charset="0"/>
                <a:ea typeface="黑体" panose="02010609060101010101" pitchFamily="49" charset="-122"/>
                <a:sym typeface="+mn-ea"/>
              </a:rPr>
              <a:t>-1 </a:t>
            </a:r>
            <a:r>
              <a:rPr lang="en-US" altLang="zh-CN" sz="2400" baseline="30000">
                <a:latin typeface="Times New Roman" panose="02020603050405020304" pitchFamily="18" charset="0"/>
                <a:ea typeface="黑体" panose="02010609060101010101" pitchFamily="49" charset="-122"/>
                <a:sym typeface="+mn-ea"/>
              </a:rPr>
              <a:t>(</a:t>
            </a:r>
            <a:r>
              <a:rPr lang="en-US" altLang="zh-CN" sz="2400" i="1" baseline="30000">
                <a:latin typeface="Times New Roman" panose="02020603050405020304" pitchFamily="18" charset="0"/>
                <a:ea typeface="黑体" panose="02010609060101010101" pitchFamily="49" charset="-122"/>
                <a:sym typeface="+mn-ea"/>
              </a:rPr>
              <a:t>n</a:t>
            </a:r>
            <a:r>
              <a:rPr lang="en-US" altLang="zh-CN" sz="2400" baseline="300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ea typeface="黑体" panose="02010609060101010101" pitchFamily="49" charset="-122"/>
                <a:sym typeface="+mn-ea"/>
              </a:rPr>
              <a:t>)</a:t>
            </a:r>
          </a:p>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其中下标表示时间。</a:t>
            </a:r>
            <a:endParaRPr lang="zh-CN" altLang="en-US" sz="2400" dirty="0">
              <a:latin typeface="Times New Roman" panose="02020603050405020304" pitchFamily="18" charset="0"/>
              <a:ea typeface="黑体" panose="02010609060101010101" pitchFamily="49" charset="-122"/>
            </a:endParaRPr>
          </a:p>
          <a:p>
            <a:pPr indent="609600">
              <a:lnSpc>
                <a:spcPct val="11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消息序列的尾部需要</a:t>
            </a:r>
            <a:r>
              <a:rPr lang="en-US" altLang="zh-CN" sz="2400" i="1">
                <a:latin typeface="Times New Roman" panose="02020603050405020304" pitchFamily="18" charset="0"/>
                <a:ea typeface="黑体" panose="02010609060101010101" pitchFamily="49" charset="-122"/>
                <a:sym typeface="+mn-ea"/>
              </a:rPr>
              <a:t>m</a:t>
            </a:r>
            <a:r>
              <a:rPr lang="zh-CN" altLang="en-US" sz="2400" dirty="0">
                <a:latin typeface="Times New Roman" panose="02020603050405020304" pitchFamily="18" charset="0"/>
                <a:ea typeface="黑体" panose="02010609060101010101" pitchFamily="49" charset="-122"/>
                <a:sym typeface="+mn-ea"/>
              </a:rPr>
              <a:t>个</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比特使得移位寄存器的状态归</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。一般的，默认移位寄存器从全零状态开始，最终还是以全零状态结束。</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算法的原则</a:t>
            </a:r>
          </a:p>
        </p:txBody>
      </p:sp>
      <p:sp>
        <p:nvSpPr>
          <p:cNvPr id="10" name="文本框 9"/>
          <p:cNvSpPr txBox="1"/>
          <p:nvPr/>
        </p:nvSpPr>
        <p:spPr>
          <a:xfrm>
            <a:off x="336550" y="915670"/>
            <a:ext cx="8446770" cy="5367020"/>
          </a:xfrm>
          <a:prstGeom prst="rect">
            <a:avLst/>
          </a:prstGeom>
          <a:noFill/>
        </p:spPr>
        <p:txBody>
          <a:bodyPr wrap="square" rtlCol="0" anchor="t">
            <a:spAutoFit/>
          </a:bodyPr>
          <a:lstStyle/>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译码算法是目前最大似然译码最知名一种方法，其原则为：</a:t>
            </a:r>
            <a:endParaRPr lang="zh-CN" altLang="en-US" sz="2400" dirty="0">
              <a:latin typeface="Times New Roman" panose="02020603050405020304" pitchFamily="18" charset="0"/>
              <a:ea typeface="黑体" panose="02010609060101010101" pitchFamily="49" charset="-122"/>
            </a:endParaRP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a:latin typeface="Times New Roman" panose="02020603050405020304" pitchFamily="18" charset="0"/>
                <a:ea typeface="黑体" panose="02010609060101010101" pitchFamily="49" charset="-122"/>
                <a:sym typeface="+mn-ea"/>
              </a:rPr>
              <a:t>(1) </a:t>
            </a:r>
            <a:r>
              <a:rPr lang="zh-CN" altLang="en-US" sz="2400" dirty="0">
                <a:latin typeface="Times New Roman" panose="02020603050405020304" pitchFamily="18" charset="0"/>
                <a:ea typeface="黑体" panose="02010609060101010101" pitchFamily="49" charset="-122"/>
                <a:sym typeface="+mn-ea"/>
              </a:rPr>
              <a:t>错误不是经常出现的，发生错误的概率很小；</a:t>
            </a:r>
            <a:endParaRPr lang="zh-CN" altLang="en-US" sz="2400" dirty="0">
              <a:latin typeface="Times New Roman" panose="02020603050405020304" pitchFamily="18" charset="0"/>
              <a:ea typeface="黑体" panose="02010609060101010101" pitchFamily="49" charset="-122"/>
            </a:endParaRP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en-US" altLang="zh-CN" sz="2400">
                <a:latin typeface="Times New Roman" panose="02020603050405020304" pitchFamily="18" charset="0"/>
                <a:ea typeface="黑体" panose="02010609060101010101" pitchFamily="49" charset="-122"/>
                <a:sym typeface="+mn-ea"/>
              </a:rPr>
              <a:t>(2) </a:t>
            </a:r>
            <a:r>
              <a:rPr lang="zh-CN" altLang="en-US" sz="2400" dirty="0">
                <a:latin typeface="Times New Roman" panose="02020603050405020304" pitchFamily="18" charset="0"/>
                <a:ea typeface="黑体" panose="02010609060101010101" pitchFamily="49" charset="-122"/>
                <a:sym typeface="+mn-ea"/>
              </a:rPr>
              <a:t>在一行中发生</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个错误的概率要比发生一个错误的概率小很多，即错误是随机分布的。</a:t>
            </a:r>
            <a:endParaRPr lang="zh-CN" altLang="en-US" sz="2400" dirty="0">
              <a:latin typeface="Times New Roman" panose="02020603050405020304" pitchFamily="18" charset="0"/>
              <a:ea typeface="黑体" panose="02010609060101010101" pitchFamily="49" charset="-122"/>
            </a:endParaRP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在工作过程中，</a:t>
            </a: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译码器计算给定长度的整个接收序列的量度。 </a:t>
            </a: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译码器计算所有路径的量度并且基于这些量度进行决策。所有的路径都会进行量度累积，直到有</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个路径收敛到同一个点上。这时，具有高量度的路径就是幸存者路径，否则就被丢弃。</a:t>
            </a:r>
            <a:endParaRPr lang="zh-CN" altLang="en-US" sz="2400" dirty="0">
              <a:latin typeface="Times New Roman" panose="02020603050405020304" pitchFamily="18" charset="0"/>
              <a:ea typeface="黑体" panose="02010609060101010101" pitchFamily="49" charset="-122"/>
            </a:endParaRP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最常用的量度就是汉明距离。</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10" name="文本框 9"/>
          <p:cNvSpPr txBox="1"/>
          <p:nvPr/>
        </p:nvSpPr>
        <p:spPr>
          <a:xfrm>
            <a:off x="336550" y="840105"/>
            <a:ext cx="8446770" cy="2009775"/>
          </a:xfrm>
          <a:prstGeom prst="rect">
            <a:avLst/>
          </a:prstGeom>
          <a:noFill/>
        </p:spPr>
        <p:txBody>
          <a:bodyPr wrap="square" rtlCol="0" anchor="t">
            <a:spAutoFit/>
          </a:bodyPr>
          <a:lstStyle/>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随着译码在</a:t>
            </a:r>
            <a:r>
              <a:rPr lang="en-US" altLang="zh-CN" sz="2400">
                <a:latin typeface="Times New Roman" panose="02020603050405020304" pitchFamily="18" charset="0"/>
                <a:ea typeface="黑体" panose="02010609060101010101" pitchFamily="49" charset="-122"/>
                <a:sym typeface="+mn-ea"/>
              </a:rPr>
              <a:t>Trellis</a:t>
            </a:r>
            <a:r>
              <a:rPr lang="zh-CN" altLang="en-US" sz="2400" dirty="0">
                <a:latin typeface="Times New Roman" panose="02020603050405020304" pitchFamily="18" charset="0"/>
                <a:ea typeface="黑体" panose="02010609060101010101" pitchFamily="49" charset="-122"/>
                <a:sym typeface="+mn-ea"/>
              </a:rPr>
              <a:t>图上按时间进行推进，路径上的量度累积起来，到最后，具有最大量度的那条路径就是幸存者路径。</a:t>
            </a:r>
            <a:endParaRPr lang="zh-CN" altLang="en-US" sz="2400" dirty="0">
              <a:latin typeface="Times New Roman" panose="02020603050405020304" pitchFamily="18" charset="0"/>
              <a:ea typeface="黑体" panose="02010609060101010101" pitchFamily="49" charset="-122"/>
            </a:endParaRP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例如：假设接收序列为</a:t>
            </a:r>
            <a:r>
              <a:rPr lang="en-US" altLang="zh-CN" sz="2400">
                <a:latin typeface="Times New Roman" panose="02020603050405020304" pitchFamily="18" charset="0"/>
                <a:ea typeface="黑体" panose="02010609060101010101" pitchFamily="49" charset="-122"/>
                <a:sym typeface="+mn-ea"/>
              </a:rPr>
              <a:t>(</a:t>
            </a:r>
            <a:r>
              <a:rPr lang="en-US" altLang="zh-CN" sz="2400">
                <a:latin typeface="Times New Roman" panose="02020603050405020304" pitchFamily="18" charset="0"/>
                <a:sym typeface="+mn-ea"/>
              </a:rPr>
              <a:t>01, 11 01, 11, 01, 01, 11)</a:t>
            </a:r>
            <a:r>
              <a:rPr lang="zh-CN" altLang="en-US" sz="2400" dirty="0">
                <a:sym typeface="+mn-ea"/>
              </a:rPr>
              <a:t>，</a:t>
            </a:r>
            <a:r>
              <a:rPr lang="zh-CN" altLang="en-US" sz="2400" dirty="0">
                <a:latin typeface="Times New Roman" panose="02020603050405020304" pitchFamily="18" charset="0"/>
                <a:ea typeface="黑体" panose="02010609060101010101" pitchFamily="49" charset="-122"/>
                <a:sym typeface="+mn-ea"/>
              </a:rPr>
              <a:t>在</a:t>
            </a:r>
            <a:r>
              <a:rPr lang="en-US" altLang="zh-CN" sz="2400">
                <a:latin typeface="Times New Roman" panose="02020603050405020304" pitchFamily="18" charset="0"/>
                <a:ea typeface="黑体" panose="02010609060101010101" pitchFamily="49" charset="-122"/>
                <a:sym typeface="+mn-ea"/>
              </a:rPr>
              <a:t>Trellis</a:t>
            </a:r>
            <a:r>
              <a:rPr lang="zh-CN" altLang="en-US" sz="2400" dirty="0">
                <a:latin typeface="Times New Roman" panose="02020603050405020304" pitchFamily="18" charset="0"/>
                <a:ea typeface="黑体" panose="02010609060101010101" pitchFamily="49" charset="-122"/>
                <a:sym typeface="+mn-ea"/>
              </a:rPr>
              <a:t>图上用</a:t>
            </a:r>
            <a:r>
              <a:rPr lang="en-US" altLang="zh-CN" sz="2400" err="1">
                <a:latin typeface="Times New Roman" panose="02020603050405020304" pitchFamily="18" charset="0"/>
                <a:ea typeface="黑体" panose="02010609060101010101" pitchFamily="49" charset="-122"/>
                <a:sym typeface="+mn-ea"/>
              </a:rPr>
              <a:t>Viterbi</a:t>
            </a:r>
            <a:r>
              <a:rPr lang="zh-CN" altLang="en-US" sz="2400" dirty="0">
                <a:latin typeface="Times New Roman" panose="02020603050405020304" pitchFamily="18" charset="0"/>
                <a:ea typeface="黑体" panose="02010609060101010101" pitchFamily="49" charset="-122"/>
                <a:sym typeface="+mn-ea"/>
              </a:rPr>
              <a:t>译码算法进行译码。</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
        <p:nvSpPr>
          <p:cNvPr id="48131" name="文本框 188471"/>
          <p:cNvSpPr txBox="1"/>
          <p:nvPr/>
        </p:nvSpPr>
        <p:spPr>
          <a:xfrm>
            <a:off x="2283460" y="6322060"/>
            <a:ext cx="4667885" cy="337185"/>
          </a:xfrm>
          <a:prstGeom prst="rect">
            <a:avLst/>
          </a:prstGeom>
          <a:noFill/>
          <a:ln w="9525">
            <a:noFill/>
          </a:ln>
        </p:spPr>
        <p:txBody>
          <a:bodyPr wrap="square" anchor="t" anchorCtr="0">
            <a:spAutoFit/>
          </a:bodyPr>
          <a:lstStyle/>
          <a:p>
            <a:pPr algn="l">
              <a:spcBef>
                <a:spcPct val="50000"/>
              </a:spcBef>
            </a:pPr>
            <a:r>
              <a:rPr lang="zh-CN" altLang="en-US" sz="1600" dirty="0">
                <a:latin typeface="黑体" panose="02010609060101010101" pitchFamily="49" charset="-122"/>
                <a:ea typeface="黑体" panose="02010609060101010101" pitchFamily="49" charset="-122"/>
                <a:sym typeface="+mn-ea"/>
              </a:rPr>
              <a:t>图</a:t>
            </a:r>
            <a:r>
              <a:rPr lang="en-US" altLang="zh-CN" sz="1600">
                <a:latin typeface="Times New Roman" panose="02020603050405020304" pitchFamily="18" charset="0"/>
                <a:ea typeface="黑体" panose="02010609060101010101" pitchFamily="49" charset="-122"/>
                <a:sym typeface="+mn-ea"/>
              </a:rPr>
              <a:t>6.6  </a:t>
            </a:r>
            <a:r>
              <a:rPr lang="zh-CN" altLang="en-US" sz="1600" dirty="0">
                <a:latin typeface="Times New Roman" panose="02020603050405020304" pitchFamily="18" charset="0"/>
                <a:ea typeface="黑体" panose="02010609060101010101" pitchFamily="49" charset="-122"/>
                <a:sym typeface="+mn-ea"/>
              </a:rPr>
              <a:t>图</a:t>
            </a:r>
            <a:r>
              <a:rPr lang="en-US" altLang="zh-CN" sz="1600">
                <a:latin typeface="Times New Roman" panose="02020603050405020304" pitchFamily="18" charset="0"/>
                <a:ea typeface="黑体" panose="02010609060101010101" pitchFamily="49" charset="-122"/>
                <a:sym typeface="+mn-ea"/>
              </a:rPr>
              <a:t>6.1</a:t>
            </a:r>
            <a:r>
              <a:rPr lang="zh-CN" altLang="en-US" sz="1600" dirty="0">
                <a:latin typeface="Times New Roman" panose="02020603050405020304" pitchFamily="18" charset="0"/>
                <a:ea typeface="黑体" panose="02010609060101010101" pitchFamily="49" charset="-122"/>
                <a:sym typeface="+mn-ea"/>
              </a:rPr>
              <a:t>卷积码的电路图对应的</a:t>
            </a:r>
            <a:r>
              <a:rPr lang="en-US" altLang="zh-CN" sz="1600">
                <a:latin typeface="Times New Roman" panose="02020603050405020304" pitchFamily="18" charset="0"/>
                <a:ea typeface="黑体" panose="02010609060101010101" pitchFamily="49" charset="-122"/>
                <a:sym typeface="+mn-ea"/>
              </a:rPr>
              <a:t>Trellis</a:t>
            </a:r>
            <a:r>
              <a:rPr lang="zh-CN" altLang="en-US" sz="1600" dirty="0">
                <a:latin typeface="Times New Roman" panose="02020603050405020304" pitchFamily="18" charset="0"/>
                <a:ea typeface="黑体" panose="02010609060101010101" pitchFamily="49" charset="-122"/>
                <a:sym typeface="+mn-ea"/>
              </a:rPr>
              <a:t>图和图例</a:t>
            </a:r>
          </a:p>
        </p:txBody>
      </p:sp>
      <p:graphicFrame>
        <p:nvGraphicFramePr>
          <p:cNvPr id="5" name="对象 4"/>
          <p:cNvGraphicFramePr/>
          <p:nvPr/>
        </p:nvGraphicFramePr>
        <p:xfrm>
          <a:off x="1447800" y="2892425"/>
          <a:ext cx="6089015" cy="3386455"/>
        </p:xfrm>
        <a:graphic>
          <a:graphicData uri="http://schemas.openxmlformats.org/presentationml/2006/ole">
            <mc:AlternateContent xmlns:mc="http://schemas.openxmlformats.org/markup-compatibility/2006">
              <mc:Choice xmlns:v="urn:schemas-microsoft-com:vml" Requires="v">
                <p:oleObj r:id="rId2" imgW="4464050" imgH="2622550" progId="Paint.Picture">
                  <p:embed/>
                </p:oleObj>
              </mc:Choice>
              <mc:Fallback>
                <p:oleObj r:id="rId2" imgW="4464050" imgH="2622550" progId="Paint.Picture">
                  <p:embed/>
                  <p:pic>
                    <p:nvPicPr>
                      <p:cNvPr id="0" name="图片 5"/>
                      <p:cNvPicPr/>
                      <p:nvPr/>
                    </p:nvPicPr>
                    <p:blipFill>
                      <a:blip r:embed="rId3"/>
                      <a:stretch>
                        <a:fillRect/>
                      </a:stretch>
                    </p:blipFill>
                    <p:spPr>
                      <a:xfrm>
                        <a:off x="1447800" y="2892425"/>
                        <a:ext cx="6089015" cy="338645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10" name="文本框 9"/>
          <p:cNvSpPr txBox="1"/>
          <p:nvPr/>
        </p:nvSpPr>
        <p:spPr>
          <a:xfrm>
            <a:off x="336550" y="915670"/>
            <a:ext cx="8446770" cy="1714500"/>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时，接收向量是</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，译码器最初状态是</a:t>
            </a:r>
            <a:r>
              <a:rPr lang="en-US" altLang="zh-CN" sz="2400">
                <a:latin typeface="Times New Roman" panose="02020603050405020304" pitchFamily="18" charset="0"/>
                <a:ea typeface="黑体" panose="02010609060101010101" pitchFamily="49" charset="-122"/>
                <a:sym typeface="+mn-ea"/>
              </a:rPr>
              <a:t>000</a:t>
            </a:r>
            <a:r>
              <a:rPr lang="zh-CN" altLang="en-US" sz="2400" dirty="0">
                <a:latin typeface="Times New Roman" panose="02020603050405020304" pitchFamily="18" charset="0"/>
                <a:ea typeface="黑体" panose="02010609060101010101" pitchFamily="49" charset="-122"/>
                <a:sym typeface="+mn-ea"/>
              </a:rPr>
              <a:t>。从这个点出发有</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条备选路径，但是哪条路径上的向量跟接收向量都不匹配。译码器计算这</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条路径量度，继续同时沿着两条路径往下进行，这</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条路径量度都是</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67586" name="图片 75779"/>
          <p:cNvPicPr>
            <a:picLocks noChangeAspect="1"/>
          </p:cNvPicPr>
          <p:nvPr/>
        </p:nvPicPr>
        <p:blipFill>
          <a:blip r:embed="rId2"/>
          <a:stretch>
            <a:fillRect/>
          </a:stretch>
        </p:blipFill>
        <p:spPr>
          <a:xfrm>
            <a:off x="1013460" y="2630170"/>
            <a:ext cx="6986270" cy="3699510"/>
          </a:xfrm>
          <a:prstGeom prst="rect">
            <a:avLst/>
          </a:prstGeom>
          <a:noFill/>
          <a:ln w="9525">
            <a:noFill/>
          </a:ln>
        </p:spPr>
      </p:pic>
      <p:sp>
        <p:nvSpPr>
          <p:cNvPr id="67587" name="文本框 188471"/>
          <p:cNvSpPr txBox="1"/>
          <p:nvPr/>
        </p:nvSpPr>
        <p:spPr>
          <a:xfrm>
            <a:off x="1907540" y="633031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6.9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33031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6.10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=1)</a:t>
            </a:r>
          </a:p>
        </p:txBody>
      </p:sp>
      <p:pic>
        <p:nvPicPr>
          <p:cNvPr id="69634" name="图片 76803"/>
          <p:cNvPicPr>
            <a:picLocks noChangeAspect="1"/>
          </p:cNvPicPr>
          <p:nvPr/>
        </p:nvPicPr>
        <p:blipFill>
          <a:blip r:embed="rId2"/>
          <a:stretch>
            <a:fillRect/>
          </a:stretch>
        </p:blipFill>
        <p:spPr>
          <a:xfrm>
            <a:off x="628015" y="2133600"/>
            <a:ext cx="7863840" cy="4103370"/>
          </a:xfrm>
          <a:prstGeom prst="rect">
            <a:avLst/>
          </a:prstGeom>
          <a:noFill/>
          <a:ln w="9525">
            <a:noFill/>
          </a:ln>
        </p:spPr>
      </p:pic>
      <p:sp>
        <p:nvSpPr>
          <p:cNvPr id="3" name="文本框 2"/>
          <p:cNvSpPr txBox="1"/>
          <p:nvPr/>
        </p:nvSpPr>
        <p:spPr>
          <a:xfrm>
            <a:off x="336550" y="915670"/>
            <a:ext cx="8446770" cy="1308735"/>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时，接收向量是</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，译码器从这两个可能的状态出发，就有</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条不同的路径，译码器计算这</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条路径量度，并把这些累加的尺度值标在图的右侧</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33031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6.11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=2)</a:t>
            </a:r>
          </a:p>
        </p:txBody>
      </p:sp>
      <p:sp>
        <p:nvSpPr>
          <p:cNvPr id="3" name="文本框 2"/>
          <p:cNvSpPr txBox="1"/>
          <p:nvPr/>
        </p:nvSpPr>
        <p:spPr>
          <a:xfrm>
            <a:off x="336550" y="915670"/>
            <a:ext cx="8446770" cy="1308735"/>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时，接收向量是</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，译码器从这</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个可能的状态出发，就有</a:t>
            </a:r>
            <a:r>
              <a:rPr lang="en-US" altLang="zh-CN" sz="240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条不同的路径，译码器计算这</a:t>
            </a:r>
            <a:r>
              <a:rPr lang="en-US" altLang="zh-CN" sz="240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条路径量度，把累加的尺度值标在右侧</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70659" name="图片 77828"/>
          <p:cNvPicPr>
            <a:picLocks noChangeAspect="1"/>
          </p:cNvPicPr>
          <p:nvPr/>
        </p:nvPicPr>
        <p:blipFill>
          <a:blip r:embed="rId2"/>
          <a:stretch>
            <a:fillRect/>
          </a:stretch>
        </p:blipFill>
        <p:spPr>
          <a:xfrm>
            <a:off x="685800" y="2182495"/>
            <a:ext cx="7962900" cy="414464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17918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6.12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=3)</a:t>
            </a:r>
          </a:p>
        </p:txBody>
      </p:sp>
      <p:sp>
        <p:nvSpPr>
          <p:cNvPr id="3" name="文本框 2"/>
          <p:cNvSpPr txBox="1"/>
          <p:nvPr/>
        </p:nvSpPr>
        <p:spPr>
          <a:xfrm>
            <a:off x="336550" y="915670"/>
            <a:ext cx="8446770" cy="497205"/>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时，每个点都至少有一条到达它的路径</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71683" name="图片 78852"/>
          <p:cNvPicPr>
            <a:picLocks noChangeAspect="1"/>
          </p:cNvPicPr>
          <p:nvPr/>
        </p:nvPicPr>
        <p:blipFill>
          <a:blip r:embed="rId2"/>
          <a:stretch>
            <a:fillRect/>
          </a:stretch>
        </p:blipFill>
        <p:spPr>
          <a:xfrm>
            <a:off x="447040" y="1537970"/>
            <a:ext cx="8235315" cy="451104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17918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6.13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=4)</a:t>
            </a:r>
          </a:p>
        </p:txBody>
      </p:sp>
      <p:sp>
        <p:nvSpPr>
          <p:cNvPr id="3" name="文本框 2"/>
          <p:cNvSpPr txBox="1"/>
          <p:nvPr/>
        </p:nvSpPr>
        <p:spPr>
          <a:xfrm>
            <a:off x="336550" y="915670"/>
            <a:ext cx="8446770" cy="902970"/>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5</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时，根据最大似然准则，将每行量度大的路径留下来</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72707" name="图片 79876"/>
          <p:cNvPicPr>
            <a:picLocks noChangeAspect="1"/>
          </p:cNvPicPr>
          <p:nvPr/>
        </p:nvPicPr>
        <p:blipFill>
          <a:blip r:embed="rId2"/>
          <a:stretch>
            <a:fillRect/>
          </a:stretch>
        </p:blipFill>
        <p:spPr>
          <a:xfrm>
            <a:off x="762000" y="1777365"/>
            <a:ext cx="7804150" cy="440182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17918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6.14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=5)</a:t>
            </a:r>
          </a:p>
        </p:txBody>
      </p:sp>
      <p:sp>
        <p:nvSpPr>
          <p:cNvPr id="3" name="文本框 2"/>
          <p:cNvSpPr txBox="1"/>
          <p:nvPr/>
        </p:nvSpPr>
        <p:spPr>
          <a:xfrm>
            <a:off x="336550" y="915670"/>
            <a:ext cx="8446770" cy="902970"/>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a:latin typeface="Times New Roman" panose="02020603050405020304" pitchFamily="18" charset="0"/>
                <a:ea typeface="黑体" panose="02010609060101010101" pitchFamily="49" charset="-122"/>
                <a:sym typeface="+mn-ea"/>
              </a:rPr>
              <a:t>6</a:t>
            </a:r>
            <a:r>
              <a:rPr lang="zh-CN" altLang="en-US" sz="2400" dirty="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=5</a:t>
            </a:r>
            <a:r>
              <a:rPr lang="zh-CN" altLang="en-US" sz="2400" dirty="0">
                <a:latin typeface="Times New Roman" panose="02020603050405020304" pitchFamily="18" charset="0"/>
                <a:ea typeface="黑体" panose="02010609060101010101" pitchFamily="49" charset="-122"/>
                <a:sym typeface="+mn-ea"/>
              </a:rPr>
              <a:t>时，继续把累加的尺度值标在右侧，并且把每行量度大的路径留下来</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74755" name="图片 80900"/>
          <p:cNvPicPr>
            <a:picLocks noChangeAspect="1"/>
          </p:cNvPicPr>
          <p:nvPr/>
        </p:nvPicPr>
        <p:blipFill>
          <a:blip r:embed="rId2"/>
          <a:stretch>
            <a:fillRect/>
          </a:stretch>
        </p:blipFill>
        <p:spPr>
          <a:xfrm>
            <a:off x="762000" y="1823085"/>
            <a:ext cx="7775575" cy="426148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7645" y="104775"/>
            <a:ext cx="4859655" cy="685800"/>
          </a:xfrm>
        </p:spPr>
        <p:txBody>
          <a:bodyPr/>
          <a:lstStyle/>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卷积码与分组码的区别</a:t>
            </a:r>
          </a:p>
        </p:txBody>
      </p:sp>
      <p:sp>
        <p:nvSpPr>
          <p:cNvPr id="5122" name="文本占位符 120834"/>
          <p:cNvSpPr>
            <a:spLocks noGrp="1" noRot="1"/>
          </p:cNvSpPr>
          <p:nvPr>
            <p:ph idx="1"/>
          </p:nvPr>
        </p:nvSpPr>
        <p:spPr>
          <a:xfrm>
            <a:off x="477520" y="5300345"/>
            <a:ext cx="8271510" cy="869315"/>
          </a:xfrm>
        </p:spPr>
        <p:txBody>
          <a:bodyPr anchor="t" anchorCtr="0"/>
          <a:lstStyle/>
          <a:p>
            <a:pPr marL="0" indent="508000" latinLnBrk="0">
              <a:lnSpc>
                <a:spcPct val="120000"/>
              </a:lnSpc>
              <a:spcBef>
                <a:spcPts val="0"/>
              </a:spcBef>
              <a:spcAft>
                <a:spcPts val="0"/>
              </a:spcAft>
              <a:buNone/>
              <a:extLst>
                <a:ext uri="{35155182-B16C-46BC-9424-99874614C6A1}">
                  <wpsdc:indentchars xmlns:wpsdc="http://www.wps.cn/officeDocument/2017/drawingmlCustomData" xmlns="" val="200" checksum="282533468"/>
                </a:ext>
              </a:extLst>
            </a:pPr>
            <a:r>
              <a:rPr lang="zh-CN" altLang="en-US" sz="2000" b="1">
                <a:latin typeface="楷体" panose="02010609060101010101" charset="-122"/>
                <a:ea typeface="楷体" panose="02010609060101010101" charset="-122"/>
                <a:cs typeface="Times New Roman" panose="02020603050405020304" pitchFamily="18" charset="0"/>
                <a:sym typeface="+mn-ea"/>
              </a:rPr>
              <a:t>现实中两个真理之间的最短路径要经过复杂的中间过程</a:t>
            </a:r>
            <a:r>
              <a:rPr lang="zh-CN" altLang="en-US" sz="20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mn-ea"/>
              </a:rPr>
              <a:t>————Jacques Hadamard (1865—1963)</a:t>
            </a:r>
          </a:p>
        </p:txBody>
      </p:sp>
      <p:sp>
        <p:nvSpPr>
          <p:cNvPr id="5" name="文本框 4"/>
          <p:cNvSpPr txBox="1"/>
          <p:nvPr/>
        </p:nvSpPr>
        <p:spPr>
          <a:xfrm>
            <a:off x="377825" y="975360"/>
            <a:ext cx="8316595" cy="3928110"/>
          </a:xfrm>
          <a:prstGeom prst="rect">
            <a:avLst/>
          </a:prstGeom>
          <a:noFill/>
        </p:spPr>
        <p:txBody>
          <a:bodyPr wrap="square" rtlCol="0" anchor="t">
            <a:spAutoFit/>
          </a:bodyPr>
          <a:lstStyle/>
          <a:p>
            <a:pPr marL="342900" indent="-342900" algn="just">
              <a:lnSpc>
                <a:spcPct val="130000"/>
              </a:lnSpc>
              <a:buFont typeface="Wingdings" panose="05000000000000000000" charset="0"/>
              <a:buChar char="p"/>
            </a:pPr>
            <a:r>
              <a:rPr lang="zh-CN" sz="2400">
                <a:latin typeface="黑体" panose="02010609060101010101" pitchFamily="49" charset="-122"/>
                <a:ea typeface="黑体" panose="02010609060101010101" pitchFamily="49" charset="-122"/>
                <a:cs typeface="黑体" panose="02010609060101010101" pitchFamily="49" charset="-122"/>
                <a:sym typeface="+mn-ea"/>
              </a:rPr>
              <a:t>卷积码有记忆性，分组码无记忆性</a:t>
            </a:r>
          </a:p>
          <a:p>
            <a:pPr marL="342900" indent="-342900" algn="just">
              <a:lnSpc>
                <a:spcPct val="130000"/>
              </a:lnSpc>
              <a:buFont typeface="Wingdings" panose="05000000000000000000" charset="0"/>
              <a:buChar char="p"/>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卷积码充分利用了各组信息之间的相关性，信息序列不被分段，而是被连续处理</a:t>
            </a:r>
          </a:p>
          <a:p>
            <a:pPr marL="342900" indent="-342900" algn="just">
              <a:lnSpc>
                <a:spcPct val="130000"/>
              </a:lnSpc>
              <a:buFont typeface="Wingdings" panose="05000000000000000000" charset="0"/>
              <a:buChar char="p"/>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通常，卷积码的</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比分组码的</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2400" i="1">
                <a:latin typeface="Times New Roman" panose="02020603050405020304" pitchFamily="18" charset="0"/>
                <a:ea typeface="黑体" panose="02010609060101010101" pitchFamily="49" charset="-122"/>
                <a:cs typeface="Times New Roman" panose="02020603050405020304" pitchFamily="18" charset="0"/>
                <a:sym typeface="+mn-ea"/>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要</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小的多</a:t>
            </a:r>
          </a:p>
          <a:p>
            <a:pPr marL="342900" indent="-342900" algn="just">
              <a:lnSpc>
                <a:spcPct val="130000"/>
              </a:lnSpc>
              <a:buFont typeface="Wingdings" panose="05000000000000000000" charset="0"/>
              <a:buChar char="p"/>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在同样的编码效率下，卷积码的性能优于分组码</a:t>
            </a:r>
            <a:endParaRPr sz="2400">
              <a:latin typeface="黑体" panose="02010609060101010101" pitchFamily="49" charset="-122"/>
              <a:ea typeface="黑体" panose="02010609060101010101" pitchFamily="49" charset="-122"/>
              <a:cs typeface="黑体" panose="02010609060101010101" pitchFamily="49" charset="-122"/>
              <a:sym typeface="+mn-ea"/>
            </a:endParaRPr>
          </a:p>
          <a:p>
            <a:pPr marL="342900" indent="-342900" algn="just">
              <a:lnSpc>
                <a:spcPct val="130000"/>
              </a:lnSpc>
              <a:buFont typeface="Wingdings" panose="05000000000000000000" charset="0"/>
              <a:buChar char="p"/>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在相似的纠错能力下，卷积码的实现比分组码简单</a:t>
            </a:r>
            <a:endParaRPr lang="zh-CN" altLang="en-US" sz="2400">
              <a:latin typeface="黑体" panose="02010609060101010101" pitchFamily="49" charset="-122"/>
              <a:ea typeface="黑体" panose="02010609060101010101" pitchFamily="49" charset="-122"/>
              <a:cs typeface="黑体" panose="02010609060101010101" pitchFamily="49" charset="-122"/>
              <a:sym typeface="+mn-ea"/>
            </a:endParaRPr>
          </a:p>
          <a:p>
            <a:pPr marL="342900" indent="-342900" algn="just">
              <a:lnSpc>
                <a:spcPct val="130000"/>
              </a:lnSpc>
              <a:buFont typeface="Wingdings" panose="05000000000000000000" charset="0"/>
              <a:buChar char="p"/>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卷积码必须用</a:t>
            </a: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序列逻辑电路</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来实现，更适用于前向纠错系统；分组码是用</a:t>
            </a:r>
            <a:r>
              <a:rPr lang="zh-CN" altLang="en-US" sz="24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组合逻辑电路</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来实现</a:t>
            </a:r>
            <a:endParaRPr lang="en-US" altLang="zh-CN" sz="2400">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617918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6.15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=6)</a:t>
            </a:r>
          </a:p>
        </p:txBody>
      </p:sp>
      <p:sp>
        <p:nvSpPr>
          <p:cNvPr id="3" name="文本框 2"/>
          <p:cNvSpPr txBox="1"/>
          <p:nvPr/>
        </p:nvSpPr>
        <p:spPr>
          <a:xfrm>
            <a:off x="336550" y="915670"/>
            <a:ext cx="8446770" cy="1308735"/>
          </a:xfrm>
          <a:prstGeom prst="rect">
            <a:avLst/>
          </a:prstGeom>
          <a:noFill/>
        </p:spPr>
        <p:txBody>
          <a:bodyPr wrap="square" rtlCol="0" anchor="t">
            <a:spAutoFit/>
          </a:bodyPr>
          <a:lstStyle/>
          <a:p>
            <a:pPr>
              <a:lnSpc>
                <a:spcPct val="110000"/>
              </a:lnSpc>
              <a:spcBef>
                <a:spcPts val="0"/>
              </a:spcBef>
              <a:buClr>
                <a:schemeClr val="hlink"/>
              </a:buClr>
              <a:buSzPct val="65000"/>
            </a:pPr>
            <a:r>
              <a:rPr lang="zh-CN" altLang="en-US" sz="2400" dirty="0">
                <a:latin typeface="Times New Roman" panose="02020603050405020304" pitchFamily="18" charset="0"/>
                <a:ea typeface="黑体" panose="02010609060101010101" pitchFamily="49" charset="-122"/>
                <a:sym typeface="+mn-ea"/>
              </a:rPr>
              <a:t>步骤</a:t>
            </a:r>
            <a:r>
              <a:rPr lang="en-US" altLang="zh-CN" sz="2400" dirty="0">
                <a:latin typeface="Times New Roman" panose="02020603050405020304" pitchFamily="18" charset="0"/>
                <a:ea typeface="黑体" panose="02010609060101010101" pitchFamily="49" charset="-122"/>
                <a:sym typeface="+mn-ea"/>
              </a:rPr>
              <a:t>7</a:t>
            </a:r>
            <a:r>
              <a:rPr lang="zh-CN" altLang="en-US" sz="2400" dirty="0">
                <a:latin typeface="Times New Roman" panose="02020603050405020304" pitchFamily="18" charset="0"/>
                <a:ea typeface="黑体" panose="02010609060101010101" pitchFamily="49" charset="-122"/>
                <a:sym typeface="+mn-ea"/>
              </a:rPr>
              <a:t>、步骤</a:t>
            </a:r>
            <a:r>
              <a:rPr lang="en-US" altLang="zh-CN" sz="2400" dirty="0">
                <a:latin typeface="Times New Roman" panose="02020603050405020304" pitchFamily="18" charset="0"/>
                <a:ea typeface="黑体" panose="02010609060101010101" pitchFamily="49" charset="-122"/>
                <a:sym typeface="+mn-ea"/>
              </a:rPr>
              <a:t>8</a:t>
            </a:r>
            <a:r>
              <a:rPr lang="zh-CN" altLang="en-US" sz="2400" dirty="0">
                <a:latin typeface="Times New Roman" panose="02020603050405020304" pitchFamily="18" charset="0"/>
                <a:ea typeface="黑体" panose="02010609060101010101" pitchFamily="49" charset="-122"/>
                <a:sym typeface="+mn-ea"/>
              </a:rPr>
              <a:t>都类似操作，最终我们得到一条幸存者路径，这条路径分别经过这些状态</a:t>
            </a:r>
            <a:r>
              <a:rPr lang="en-US" altLang="zh-CN" sz="2400" dirty="0">
                <a:latin typeface="Times New Roman" panose="02020603050405020304" pitchFamily="18" charset="0"/>
                <a:ea typeface="黑体" panose="02010609060101010101" pitchFamily="49" charset="-122"/>
                <a:sym typeface="+mn-ea"/>
              </a:rPr>
              <a:t>000, 100, 010, 101, 110, 011, 001, 000</a:t>
            </a:r>
            <a:r>
              <a:rPr lang="zh-CN" altLang="en-US" sz="2400" dirty="0">
                <a:latin typeface="Times New Roman" panose="02020603050405020304" pitchFamily="18" charset="0"/>
                <a:ea typeface="黑体" panose="02010609060101010101" pitchFamily="49" charset="-122"/>
                <a:sym typeface="+mn-ea"/>
              </a:rPr>
              <a:t>，对应的译码后的码字也可以对应得到。</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pic>
        <p:nvPicPr>
          <p:cNvPr id="75779" name="图片 81924"/>
          <p:cNvPicPr>
            <a:picLocks noChangeAspect="1"/>
          </p:cNvPicPr>
          <p:nvPr/>
        </p:nvPicPr>
        <p:blipFill>
          <a:blip r:embed="rId2"/>
          <a:stretch>
            <a:fillRect/>
          </a:stretch>
        </p:blipFill>
        <p:spPr>
          <a:xfrm>
            <a:off x="533083" y="2209483"/>
            <a:ext cx="7875587" cy="39052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维特比译码</a:t>
            </a:r>
            <a:r>
              <a:rPr lang="zh-CN" sz="2800">
                <a:ea typeface="黑体" panose="02010609060101010101" pitchFamily="49" charset="-122"/>
                <a:sym typeface="+mn-ea"/>
              </a:rPr>
              <a:t>算法举例</a:t>
            </a:r>
          </a:p>
        </p:txBody>
      </p:sp>
      <p:sp>
        <p:nvSpPr>
          <p:cNvPr id="67587" name="文本框 188471"/>
          <p:cNvSpPr txBox="1"/>
          <p:nvPr/>
        </p:nvSpPr>
        <p:spPr>
          <a:xfrm>
            <a:off x="1907540" y="5725795"/>
            <a:ext cx="5543550"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图</a:t>
            </a:r>
            <a:r>
              <a:rPr lang="en-US" altLang="zh-CN" sz="2000">
                <a:latin typeface="Times New Roman" panose="02020603050405020304" pitchFamily="18" charset="0"/>
                <a:ea typeface="黑体" panose="02010609060101010101" pitchFamily="49" charset="-122"/>
              </a:rPr>
              <a:t>6.16  </a:t>
            </a:r>
            <a:r>
              <a:rPr lang="en-US" altLang="zh-CN" sz="2000" err="1">
                <a:latin typeface="Times New Roman" panose="02020603050405020304" pitchFamily="18" charset="0"/>
                <a:ea typeface="黑体" panose="02010609060101010101" pitchFamily="49" charset="-122"/>
              </a:rPr>
              <a:t>Viterbi</a:t>
            </a:r>
            <a:r>
              <a:rPr lang="zh-CN" altLang="en-US" sz="2000" dirty="0">
                <a:latin typeface="Times New Roman" panose="02020603050405020304" pitchFamily="18" charset="0"/>
                <a:ea typeface="黑体" panose="02010609060101010101" pitchFamily="49" charset="-122"/>
              </a:rPr>
              <a:t>译码算法步骤</a:t>
            </a:r>
            <a:r>
              <a:rPr lang="en-US" altLang="zh-CN" sz="2000">
                <a:latin typeface="Times New Roman" panose="02020603050405020304" pitchFamily="18" charset="0"/>
                <a:ea typeface="黑体" panose="02010609060101010101" pitchFamily="49" charset="-122"/>
              </a:rPr>
              <a:t>(</a:t>
            </a:r>
            <a:r>
              <a:rPr lang="en-US" altLang="zh-CN" sz="2000" i="1">
                <a:latin typeface="Times New Roman" panose="02020603050405020304" pitchFamily="18" charset="0"/>
                <a:ea typeface="黑体" panose="02010609060101010101" pitchFamily="49" charset="-122"/>
              </a:rPr>
              <a:t>t</a:t>
            </a:r>
            <a:r>
              <a:rPr lang="en-US" altLang="zh-CN" sz="2000">
                <a:latin typeface="Times New Roman" panose="02020603050405020304" pitchFamily="18" charset="0"/>
                <a:ea typeface="黑体" panose="02010609060101010101" pitchFamily="49" charset="-122"/>
              </a:rPr>
              <a:t>=7)</a:t>
            </a:r>
          </a:p>
        </p:txBody>
      </p:sp>
      <p:pic>
        <p:nvPicPr>
          <p:cNvPr id="76803" name="图片 82948"/>
          <p:cNvPicPr>
            <a:picLocks noChangeAspect="1"/>
          </p:cNvPicPr>
          <p:nvPr/>
        </p:nvPicPr>
        <p:blipFill>
          <a:blip r:embed="rId2"/>
          <a:stretch>
            <a:fillRect/>
          </a:stretch>
        </p:blipFill>
        <p:spPr>
          <a:xfrm>
            <a:off x="838200" y="1372235"/>
            <a:ext cx="7921625" cy="423608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p>
        </p:txBody>
      </p:sp>
      <p:sp>
        <p:nvSpPr>
          <p:cNvPr id="10" name="文本框 9"/>
          <p:cNvSpPr txBox="1"/>
          <p:nvPr/>
        </p:nvSpPr>
        <p:spPr>
          <a:xfrm>
            <a:off x="336550" y="915670"/>
            <a:ext cx="8446770" cy="5367020"/>
          </a:xfrm>
          <a:prstGeom prst="rect">
            <a:avLst/>
          </a:prstGeom>
          <a:noFill/>
        </p:spPr>
        <p:txBody>
          <a:bodyPr wrap="square" rtlCol="0" anchor="t">
            <a:spAutoFit/>
          </a:bodyPr>
          <a:lstStyle/>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序列译码算法的描述最好是用类比。假设到一个地方去有多条路，有的路上是有一些路标，有一些地方没有路标或者有路标但无法进行识别，我们也许会走错路，当我们意识到走错路的时候，我们就会回退到一个有路标的地点，然后选择另外一条路径走下去，如此往复，直到我们到达目的地。在这个过程中，我们有可能会回退多次。</a:t>
            </a:r>
          </a:p>
          <a:p>
            <a:pPr indent="609600">
              <a:lnSpc>
                <a:spcPct val="130000"/>
              </a:lnSpc>
              <a:spcBef>
                <a:spcPts val="0"/>
              </a:spcBef>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在序列译码算法中，类似的，在</a:t>
            </a:r>
            <a:r>
              <a:rPr lang="en-US" altLang="zh-CN" sz="2400">
                <a:latin typeface="Times New Roman" panose="02020603050405020304" pitchFamily="18" charset="0"/>
                <a:ea typeface="黑体" panose="02010609060101010101" pitchFamily="49" charset="-122"/>
                <a:sym typeface="+mn-ea"/>
              </a:rPr>
              <a:t>Trellis</a:t>
            </a:r>
            <a:r>
              <a:rPr lang="zh-CN" altLang="en-US" sz="2400" dirty="0">
                <a:latin typeface="Times New Roman" panose="02020603050405020304" pitchFamily="18" charset="0"/>
                <a:ea typeface="黑体" panose="02010609060101010101" pitchFamily="49" charset="-122"/>
                <a:sym typeface="+mn-ea"/>
              </a:rPr>
              <a:t>图上，每次我们只能沿着一条路径进行译码，序列译码既允许往前走也允许往后退，译码器记录我们的选择，一旦走到两难的路上，就会做标记，当标记的数值不断增加，超过某个预先设定的门限值的时候，就会回退。</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pic>
        <p:nvPicPr>
          <p:cNvPr id="79875" name="图片 68611"/>
          <p:cNvPicPr>
            <a:picLocks noChangeAspect="1"/>
          </p:cNvPicPr>
          <p:nvPr/>
        </p:nvPicPr>
        <p:blipFill>
          <a:blip r:embed="rId2"/>
          <a:stretch>
            <a:fillRect/>
          </a:stretch>
        </p:blipFill>
        <p:spPr>
          <a:xfrm>
            <a:off x="1711325" y="1220470"/>
            <a:ext cx="6107430" cy="3159760"/>
          </a:xfrm>
          <a:prstGeom prst="rect">
            <a:avLst/>
          </a:prstGeom>
          <a:noFill/>
          <a:ln w="9525">
            <a:noFill/>
          </a:ln>
        </p:spPr>
      </p:pic>
      <p:sp>
        <p:nvSpPr>
          <p:cNvPr id="79876" name="文本框 188471"/>
          <p:cNvSpPr txBox="1"/>
          <p:nvPr/>
        </p:nvSpPr>
        <p:spPr>
          <a:xfrm>
            <a:off x="1338580" y="890905"/>
            <a:ext cx="6480175" cy="398780"/>
          </a:xfrm>
          <a:prstGeom prst="rect">
            <a:avLst/>
          </a:prstGeom>
          <a:noFill/>
          <a:ln w="9525">
            <a:noFill/>
          </a:ln>
        </p:spPr>
        <p:txBody>
          <a:bodyPr anchor="t" anchorCtr="0">
            <a:spAutoFit/>
          </a:bodyPr>
          <a:lstStyle/>
          <a:p>
            <a:pPr algn="ctr">
              <a:spcBef>
                <a:spcPct val="50000"/>
              </a:spcBef>
            </a:pPr>
            <a:r>
              <a:rPr lang="zh-CN" altLang="en-US" sz="2000" dirty="0">
                <a:latin typeface="黑体" panose="02010609060101010101" pitchFamily="49" charset="-122"/>
                <a:ea typeface="黑体" panose="02010609060101010101" pitchFamily="49" charset="-122"/>
              </a:rPr>
              <a:t>表</a:t>
            </a:r>
            <a:r>
              <a:rPr lang="en-US" altLang="zh-CN" sz="2000">
                <a:latin typeface="Times New Roman" panose="02020603050405020304" pitchFamily="18" charset="0"/>
                <a:ea typeface="黑体" panose="02010609060101010101" pitchFamily="49" charset="-122"/>
              </a:rPr>
              <a:t>6.1 (2,1,4)</a:t>
            </a:r>
            <a:r>
              <a:rPr lang="zh-CN" altLang="en-US" sz="2000" dirty="0">
                <a:latin typeface="Times New Roman" panose="02020603050405020304" pitchFamily="18" charset="0"/>
                <a:ea typeface="黑体" panose="02010609060101010101" pitchFamily="49" charset="-122"/>
              </a:rPr>
              <a:t>卷积码的真值表</a:t>
            </a:r>
          </a:p>
        </p:txBody>
      </p:sp>
      <p:sp>
        <p:nvSpPr>
          <p:cNvPr id="3" name="文本框 2"/>
          <p:cNvSpPr txBox="1"/>
          <p:nvPr/>
        </p:nvSpPr>
        <p:spPr>
          <a:xfrm>
            <a:off x="336550" y="4316095"/>
            <a:ext cx="8446770" cy="2091690"/>
          </a:xfrm>
          <a:prstGeom prst="rect">
            <a:avLst/>
          </a:prstGeom>
          <a:noFill/>
        </p:spPr>
        <p:txBody>
          <a:bodyPr wrap="square" rtlCol="0" anchor="t">
            <a:spAutoFit/>
          </a:bodyPr>
          <a:lstStyle/>
          <a:p>
            <a:pPr indent="508000">
              <a:lnSpc>
                <a:spcPct val="130000"/>
              </a:lnSpc>
              <a:spcBef>
                <a:spcPts val="0"/>
              </a:spcBef>
              <a:buClr>
                <a:schemeClr val="hlink"/>
              </a:buClr>
              <a:buSzPct val="65000"/>
              <a:extLst>
                <a:ext uri="{35155182-B16C-46BC-9424-99874614C6A1}">
                  <wpsdc:indentchars xmlns:wpsdc="http://www.wps.cn/officeDocument/2017/drawingmlCustomData" xmlns="" val="200" checksum="282533468"/>
                </a:ext>
              </a:extLst>
            </a:pPr>
            <a:r>
              <a:rPr lang="zh-CN" altLang="en-US" sz="2000" dirty="0">
                <a:latin typeface="Times New Roman" panose="02020603050405020304" pitchFamily="18" charset="0"/>
                <a:ea typeface="黑体" panose="02010609060101010101" pitchFamily="49" charset="-122"/>
                <a:sym typeface="+mn-ea"/>
              </a:rPr>
              <a:t>假设发送比特序列</a:t>
            </a:r>
            <a:r>
              <a:rPr lang="en-US" altLang="zh-CN" sz="2000">
                <a:latin typeface="Times New Roman" panose="02020603050405020304" pitchFamily="18" charset="0"/>
                <a:ea typeface="黑体" panose="02010609060101010101" pitchFamily="49" charset="-122"/>
                <a:sym typeface="+mn-ea"/>
              </a:rPr>
              <a:t>(1011000)</a:t>
            </a:r>
            <a:r>
              <a:rPr lang="zh-CN" altLang="en-US" sz="2000" dirty="0">
                <a:latin typeface="Times New Roman" panose="02020603050405020304" pitchFamily="18" charset="0"/>
                <a:ea typeface="黑体" panose="02010609060101010101" pitchFamily="49" charset="-122"/>
                <a:sym typeface="+mn-ea"/>
              </a:rPr>
              <a:t>，最后</a:t>
            </a:r>
            <a:r>
              <a:rPr lang="en-US" altLang="zh-CN" sz="2000">
                <a:latin typeface="Times New Roman" panose="02020603050405020304" pitchFamily="18" charset="0"/>
                <a:ea typeface="黑体" panose="02010609060101010101" pitchFamily="49" charset="-122"/>
                <a:sym typeface="+mn-ea"/>
              </a:rPr>
              <a:t>3</a:t>
            </a:r>
            <a:r>
              <a:rPr lang="zh-CN" altLang="en-US" sz="2000" dirty="0">
                <a:latin typeface="Times New Roman" panose="02020603050405020304" pitchFamily="18" charset="0"/>
                <a:ea typeface="黑体" panose="02010609060101010101" pitchFamily="49" charset="-122"/>
                <a:sym typeface="+mn-ea"/>
              </a:rPr>
              <a:t>比特是尾巴比特，是为了使得移位寄存器可以归零。</a:t>
            </a:r>
            <a:endParaRPr lang="zh-CN" altLang="en-US" sz="2000" dirty="0">
              <a:latin typeface="Times New Roman" panose="02020603050405020304" pitchFamily="18" charset="0"/>
              <a:ea typeface="黑体" panose="02010609060101010101" pitchFamily="49" charset="-122"/>
            </a:endParaRPr>
          </a:p>
          <a:p>
            <a:pPr indent="508000">
              <a:lnSpc>
                <a:spcPct val="130000"/>
              </a:lnSpc>
              <a:spcBef>
                <a:spcPts val="0"/>
              </a:spcBef>
              <a:buClr>
                <a:schemeClr val="hlink"/>
              </a:buClr>
              <a:buSzPct val="65000"/>
              <a:extLst>
                <a:ext uri="{35155182-B16C-46BC-9424-99874614C6A1}">
                  <wpsdc:indentchars xmlns:wpsdc="http://www.wps.cn/officeDocument/2017/drawingmlCustomData" xmlns="" val="200" checksum="282533468"/>
                </a:ext>
              </a:extLst>
            </a:pPr>
            <a:r>
              <a:rPr lang="zh-CN" altLang="en-US" sz="2000" dirty="0">
                <a:latin typeface="Times New Roman" panose="02020603050405020304" pitchFamily="18" charset="0"/>
                <a:ea typeface="黑体" panose="02010609060101010101" pitchFamily="49" charset="-122"/>
                <a:sym typeface="+mn-ea"/>
              </a:rPr>
              <a:t>如果没有任何错误发生，将会接收到</a:t>
            </a:r>
            <a:r>
              <a:rPr lang="en-US" altLang="zh-CN" sz="2000">
                <a:latin typeface="Times New Roman" panose="02020603050405020304" pitchFamily="18" charset="0"/>
                <a:ea typeface="黑体" panose="02010609060101010101" pitchFamily="49" charset="-122"/>
                <a:sym typeface="+mn-ea"/>
              </a:rPr>
              <a:t>(11,11,01, 11,01,01,11)</a:t>
            </a:r>
            <a:r>
              <a:rPr lang="zh-CN" altLang="en-US" sz="2000" dirty="0">
                <a:latin typeface="Times New Roman" panose="02020603050405020304" pitchFamily="18" charset="0"/>
                <a:ea typeface="黑体" panose="02010609060101010101" pitchFamily="49" charset="-122"/>
                <a:sym typeface="+mn-ea"/>
              </a:rPr>
              <a:t>。但是现在实际接收到的是</a:t>
            </a:r>
            <a:r>
              <a:rPr lang="en-US" altLang="zh-CN" sz="2000">
                <a:latin typeface="Times New Roman" panose="02020603050405020304" pitchFamily="18" charset="0"/>
                <a:ea typeface="黑体" panose="02010609060101010101" pitchFamily="49" charset="-122"/>
                <a:sym typeface="+mn-ea"/>
              </a:rPr>
              <a:t>(</a:t>
            </a:r>
            <a:r>
              <a:rPr lang="en-US" altLang="zh-CN" sz="2000">
                <a:solidFill>
                  <a:srgbClr val="CC3300"/>
                </a:solidFill>
                <a:latin typeface="Times New Roman" panose="02020603050405020304" pitchFamily="18" charset="0"/>
                <a:ea typeface="黑体" panose="02010609060101010101" pitchFamily="49" charset="-122"/>
                <a:sym typeface="+mn-ea"/>
              </a:rPr>
              <a:t>0</a:t>
            </a:r>
            <a:r>
              <a:rPr lang="en-US" altLang="zh-CN" sz="2000">
                <a:latin typeface="Times New Roman" panose="02020603050405020304" pitchFamily="18" charset="0"/>
                <a:ea typeface="黑体" panose="02010609060101010101" pitchFamily="49" charset="-122"/>
                <a:sym typeface="+mn-ea"/>
              </a:rPr>
              <a:t>1,11, 01,11,01,01,11)</a:t>
            </a:r>
            <a:r>
              <a:rPr lang="zh-CN" altLang="en-US" sz="2000" dirty="0">
                <a:latin typeface="Times New Roman" panose="02020603050405020304" pitchFamily="18" charset="0"/>
                <a:ea typeface="黑体" panose="02010609060101010101" pitchFamily="49" charset="-122"/>
                <a:sym typeface="+mn-ea"/>
              </a:rPr>
              <a:t>，发生了一个错误。</a:t>
            </a:r>
            <a:endParaRPr lang="zh-CN" altLang="en-US" sz="2000" dirty="0">
              <a:latin typeface="Times New Roman" panose="02020603050405020304" pitchFamily="18" charset="0"/>
              <a:ea typeface="黑体" panose="02010609060101010101" pitchFamily="49" charset="-122"/>
            </a:endParaRPr>
          </a:p>
          <a:p>
            <a:pPr indent="508000">
              <a:lnSpc>
                <a:spcPct val="130000"/>
              </a:lnSpc>
              <a:spcBef>
                <a:spcPts val="0"/>
              </a:spcBef>
              <a:buClr>
                <a:schemeClr val="hlink"/>
              </a:buClr>
              <a:buSzPct val="65000"/>
              <a:extLst>
                <a:ext uri="{35155182-B16C-46BC-9424-99874614C6A1}">
                  <wpsdc:indentchars xmlns:wpsdc="http://www.wps.cn/officeDocument/2017/drawingmlCustomData" xmlns="" val="200" checksum="282533468"/>
                </a:ext>
              </a:extLst>
            </a:pPr>
            <a:r>
              <a:rPr lang="zh-CN" altLang="en-US" sz="2000" dirty="0">
                <a:latin typeface="Times New Roman" panose="02020603050405020304" pitchFamily="18" charset="0"/>
                <a:ea typeface="黑体" panose="02010609060101010101" pitchFamily="49" charset="-122"/>
                <a:sym typeface="+mn-ea"/>
              </a:rPr>
              <a:t>假设回退的门限之为</a:t>
            </a:r>
            <a:r>
              <a:rPr lang="en-US" altLang="zh-CN" sz="2000">
                <a:latin typeface="Times New Roman" panose="02020603050405020304" pitchFamily="18" charset="0"/>
                <a:ea typeface="黑体" panose="02010609060101010101" pitchFamily="49" charset="-122"/>
                <a:sym typeface="+mn-ea"/>
              </a:rPr>
              <a:t>3</a:t>
            </a:r>
            <a:r>
              <a:rPr lang="zh-CN" altLang="en-US" sz="2000" dirty="0">
                <a:latin typeface="Times New Roman" panose="02020603050405020304" pitchFamily="18" charset="0"/>
                <a:ea typeface="黑体" panose="02010609060101010101" pitchFamily="49" charset="-122"/>
                <a:sym typeface="+mn-ea"/>
              </a:rPr>
              <a:t>，下面我们用序列译码算法进行译码如下。</a:t>
            </a:r>
            <a:endParaRPr lang="zh-CN" altLang="en-US" sz="20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pic>
        <p:nvPicPr>
          <p:cNvPr id="81922" name="图片 70660"/>
          <p:cNvPicPr>
            <a:picLocks noChangeAspect="1"/>
          </p:cNvPicPr>
          <p:nvPr/>
        </p:nvPicPr>
        <p:blipFill>
          <a:blip r:embed="rId2"/>
          <a:stretch>
            <a:fillRect/>
          </a:stretch>
        </p:blipFill>
        <p:spPr>
          <a:xfrm>
            <a:off x="291465" y="1090295"/>
            <a:ext cx="8562340" cy="4408805"/>
          </a:xfrm>
          <a:prstGeom prst="rect">
            <a:avLst/>
          </a:prstGeom>
          <a:noFill/>
          <a:ln w="9525">
            <a:noFill/>
          </a:ln>
        </p:spPr>
      </p:pic>
      <p:sp>
        <p:nvSpPr>
          <p:cNvPr id="81923" name="文本框 188471"/>
          <p:cNvSpPr txBox="1"/>
          <p:nvPr/>
        </p:nvSpPr>
        <p:spPr>
          <a:xfrm>
            <a:off x="1908175" y="5798820"/>
            <a:ext cx="5543550" cy="460375"/>
          </a:xfrm>
          <a:prstGeom prst="rect">
            <a:avLst/>
          </a:prstGeom>
          <a:noFill/>
          <a:ln w="9525">
            <a:noFill/>
          </a:ln>
        </p:spPr>
        <p:txBody>
          <a:bodyPr anchor="t" anchorCtr="0">
            <a:spAutoFit/>
          </a:bodyPr>
          <a:lstStyle/>
          <a:p>
            <a:pPr algn="ctr">
              <a:spcBef>
                <a:spcPct val="50000"/>
              </a:spcBef>
            </a:pPr>
            <a:r>
              <a:rPr lang="zh-CN" altLang="en-US" sz="2400" dirty="0">
                <a:latin typeface="黑体" panose="02010609060101010101" pitchFamily="49" charset="-122"/>
                <a:ea typeface="黑体" panose="02010609060101010101" pitchFamily="49" charset="-122"/>
              </a:rPr>
              <a:t>图</a:t>
            </a:r>
            <a:r>
              <a:rPr lang="en-US" altLang="zh-CN" sz="2400">
                <a:latin typeface="Times New Roman" panose="02020603050405020304" pitchFamily="18" charset="0"/>
                <a:ea typeface="黑体" panose="02010609060101010101" pitchFamily="49" charset="-122"/>
              </a:rPr>
              <a:t>6.17  </a:t>
            </a:r>
            <a:r>
              <a:rPr lang="zh-CN" altLang="en-US" sz="2400" dirty="0">
                <a:latin typeface="Times New Roman" panose="02020603050405020304" pitchFamily="18" charset="0"/>
                <a:ea typeface="黑体" panose="02010609060101010101" pitchFamily="49" charset="-122"/>
              </a:rPr>
              <a:t>序列译码算法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sp>
        <p:nvSpPr>
          <p:cNvPr id="10" name="文本框 9"/>
          <p:cNvSpPr txBox="1"/>
          <p:nvPr/>
        </p:nvSpPr>
        <p:spPr>
          <a:xfrm>
            <a:off x="336550" y="915670"/>
            <a:ext cx="8446770" cy="5631180"/>
          </a:xfrm>
          <a:prstGeom prst="rect">
            <a:avLst/>
          </a:prstGeom>
          <a:noFill/>
        </p:spPr>
        <p:txBody>
          <a:bodyPr wrap="square" rtlCol="0" anchor="t">
            <a:spAutoFit/>
          </a:bodyPr>
          <a:lstStyle/>
          <a:p>
            <a:pPr algn="just">
              <a:lnSpc>
                <a:spcPct val="100000"/>
              </a:lnSpc>
              <a:spcBef>
                <a:spcPts val="0"/>
              </a:spcBef>
              <a:buClr>
                <a:schemeClr val="hlink"/>
              </a:buClr>
              <a:buSzPct val="65000"/>
            </a:pPr>
            <a:r>
              <a:rPr lang="zh-CN" altLang="en-US" sz="2400" dirty="0">
                <a:solidFill>
                  <a:srgbClr val="FF0000"/>
                </a:solidFill>
                <a:latin typeface="Times New Roman" panose="02020603050405020304" pitchFamily="18" charset="0"/>
                <a:ea typeface="黑体" panose="02010609060101010101" pitchFamily="49" charset="-122"/>
                <a:sym typeface="+mn-ea"/>
              </a:rPr>
              <a:t>点</a:t>
            </a:r>
            <a:r>
              <a:rPr lang="en-US" altLang="zh-CN" sz="2400">
                <a:solidFill>
                  <a:srgbClr val="FF0000"/>
                </a:solidFill>
                <a:latin typeface="Times New Roman" panose="02020603050405020304" pitchFamily="18" charset="0"/>
                <a:ea typeface="黑体" panose="02010609060101010101" pitchFamily="49" charset="-122"/>
                <a:sym typeface="+mn-ea"/>
              </a:rPr>
              <a:t>1</a:t>
            </a:r>
            <a:r>
              <a:rPr lang="zh-CN" altLang="en-US" sz="2400" dirty="0">
                <a:solidFill>
                  <a:srgbClr val="FF0000"/>
                </a:solidFill>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t</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时，接收向量是</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，在点</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，译码器看两个路径，哪个路径上的向量和接收向量</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都不匹配，并且走哪条路径，都是发生了一个错误。假设译码器随机选择上面的分支路径</a:t>
            </a:r>
            <a:r>
              <a:rPr lang="en-US" altLang="zh-CN" sz="2400">
                <a:latin typeface="Times New Roman" panose="02020603050405020304" pitchFamily="18" charset="0"/>
                <a:ea typeface="黑体" panose="02010609060101010101" pitchFamily="49" charset="-122"/>
                <a:sym typeface="+mn-ea"/>
              </a:rPr>
              <a:t>00</a:t>
            </a:r>
            <a:r>
              <a:rPr lang="zh-CN" altLang="en-US" sz="2400" dirty="0">
                <a:latin typeface="Times New Roman" panose="02020603050405020304" pitchFamily="18" charset="0"/>
                <a:ea typeface="黑体" panose="02010609060101010101" pitchFamily="49" charset="-122"/>
                <a:sym typeface="+mn-ea"/>
              </a:rPr>
              <a:t>，继续往下进行，此时译码器把输入比特译成</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，把</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放在误差计数器里。</a:t>
            </a:r>
            <a:endParaRPr lang="zh-CN" altLang="en-US" sz="2400" dirty="0">
              <a:latin typeface="Times New Roman" panose="02020603050405020304" pitchFamily="18" charset="0"/>
              <a:ea typeface="黑体" panose="02010609060101010101" pitchFamily="49" charset="-122"/>
            </a:endParaRPr>
          </a:p>
          <a:p>
            <a:pPr algn="just">
              <a:lnSpc>
                <a:spcPct val="100000"/>
              </a:lnSpc>
              <a:spcBef>
                <a:spcPts val="0"/>
              </a:spcBef>
              <a:buClr>
                <a:schemeClr val="hlink"/>
              </a:buClr>
              <a:buSzPct val="65000"/>
            </a:pPr>
            <a:r>
              <a:rPr lang="zh-CN" altLang="en-US" sz="2400" dirty="0">
                <a:solidFill>
                  <a:srgbClr val="FF0000"/>
                </a:solidFill>
                <a:latin typeface="Times New Roman" panose="02020603050405020304" pitchFamily="18" charset="0"/>
                <a:ea typeface="黑体" panose="02010609060101010101" pitchFamily="49" charset="-122"/>
                <a:sym typeface="+mn-ea"/>
              </a:rPr>
              <a:t>点</a:t>
            </a:r>
            <a:r>
              <a:rPr lang="en-US" altLang="zh-CN" sz="2400">
                <a:solidFill>
                  <a:srgbClr val="FF0000"/>
                </a:solidFill>
                <a:latin typeface="Times New Roman" panose="02020603050405020304" pitchFamily="18" charset="0"/>
                <a:ea typeface="黑体" panose="02010609060101010101" pitchFamily="49" charset="-122"/>
                <a:sym typeface="+mn-ea"/>
              </a:rPr>
              <a:t>2</a:t>
            </a:r>
            <a:r>
              <a:rPr lang="zh-CN" altLang="en-US" sz="2400" dirty="0">
                <a:solidFill>
                  <a:srgbClr val="FF0000"/>
                </a:solidFill>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接收向量是</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，所以直接选择下面的那条路径往下继续，这步没有误差。</a:t>
            </a:r>
            <a:endParaRPr lang="zh-CN" altLang="en-US" sz="2400" dirty="0">
              <a:latin typeface="Times New Roman" panose="02020603050405020304" pitchFamily="18" charset="0"/>
              <a:ea typeface="黑体" panose="02010609060101010101" pitchFamily="49" charset="-122"/>
            </a:endParaRPr>
          </a:p>
          <a:p>
            <a:pPr algn="just">
              <a:lnSpc>
                <a:spcPct val="100000"/>
              </a:lnSpc>
              <a:spcBef>
                <a:spcPts val="0"/>
              </a:spcBef>
              <a:buClr>
                <a:schemeClr val="hlink"/>
              </a:buClr>
              <a:buSzPct val="65000"/>
            </a:pPr>
            <a:r>
              <a:rPr lang="zh-CN" altLang="en-US" sz="2400" dirty="0">
                <a:solidFill>
                  <a:srgbClr val="FF0000"/>
                </a:solidFill>
                <a:latin typeface="Times New Roman" panose="02020603050405020304" pitchFamily="18" charset="0"/>
                <a:ea typeface="黑体" panose="02010609060101010101" pitchFamily="49" charset="-122"/>
                <a:sym typeface="+mn-ea"/>
              </a:rPr>
              <a:t>点</a:t>
            </a:r>
            <a:r>
              <a:rPr lang="en-US" altLang="zh-CN" sz="2400">
                <a:solidFill>
                  <a:srgbClr val="FF0000"/>
                </a:solidFill>
                <a:latin typeface="Times New Roman" panose="02020603050405020304" pitchFamily="18" charset="0"/>
                <a:ea typeface="黑体" panose="02010609060101010101" pitchFamily="49" charset="-122"/>
                <a:sym typeface="+mn-ea"/>
              </a:rPr>
              <a:t>3</a:t>
            </a:r>
            <a:r>
              <a:rPr lang="zh-CN" altLang="en-US" sz="2400" dirty="0">
                <a:solidFill>
                  <a:srgbClr val="FF0000"/>
                </a:solidFill>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接收向量是</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，继续走哪条路径，都是发生了一个错误，假设译码器随机选择上面的分支路径</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，继续往下进行，把</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放在误差计数器里，误差计数器里的数值增加</a:t>
            </a:r>
            <a:r>
              <a:rPr lang="en-US" altLang="zh-CN" sz="2400">
                <a:latin typeface="Times New Roman" panose="02020603050405020304" pitchFamily="18" charset="0"/>
                <a:ea typeface="黑体" panose="02010609060101010101" pitchFamily="49" charset="-122"/>
                <a:sym typeface="+mn-ea"/>
              </a:rPr>
              <a:t>1</a:t>
            </a:r>
            <a:r>
              <a:rPr lang="zh-CN" altLang="en-US" sz="2400">
                <a:latin typeface="Times New Roman" panose="02020603050405020304" pitchFamily="18" charset="0"/>
                <a:ea typeface="黑体" panose="02010609060101010101" pitchFamily="49" charset="-122"/>
                <a:sym typeface="+mn-ea"/>
              </a:rPr>
              <a:t>。</a:t>
            </a:r>
            <a:endParaRPr lang="en-US" altLang="zh-CN" sz="2400">
              <a:latin typeface="Times New Roman" panose="02020603050405020304" pitchFamily="18" charset="0"/>
              <a:ea typeface="黑体" panose="02010609060101010101" pitchFamily="49" charset="-122"/>
              <a:sym typeface="+mn-ea"/>
            </a:endParaRPr>
          </a:p>
          <a:p>
            <a:pPr algn="just">
              <a:lnSpc>
                <a:spcPct val="100000"/>
              </a:lnSpc>
              <a:spcBef>
                <a:spcPts val="0"/>
              </a:spcBef>
              <a:buClr>
                <a:schemeClr val="hlink"/>
              </a:buClr>
              <a:buSzPct val="65000"/>
            </a:pPr>
            <a:r>
              <a:rPr lang="zh-CN" altLang="en-US" sz="2400" dirty="0">
                <a:solidFill>
                  <a:srgbClr val="FF0000"/>
                </a:solidFill>
                <a:latin typeface="Times New Roman" panose="02020603050405020304" pitchFamily="18" charset="0"/>
                <a:ea typeface="黑体" panose="02010609060101010101" pitchFamily="49" charset="-122"/>
                <a:sym typeface="+mn-ea"/>
              </a:rPr>
              <a:t>点</a:t>
            </a:r>
            <a:r>
              <a:rPr lang="en-US" altLang="zh-CN" sz="2400">
                <a:solidFill>
                  <a:srgbClr val="FF0000"/>
                </a:solidFill>
                <a:latin typeface="Times New Roman" panose="02020603050405020304" pitchFamily="18" charset="0"/>
                <a:ea typeface="黑体" panose="02010609060101010101" pitchFamily="49" charset="-122"/>
                <a:sym typeface="+mn-ea"/>
              </a:rPr>
              <a:t>4</a:t>
            </a:r>
            <a:r>
              <a:rPr lang="zh-CN" altLang="en-US" sz="2400" dirty="0">
                <a:solidFill>
                  <a:srgbClr val="FF0000"/>
                </a:solidFill>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接收向量是</a:t>
            </a:r>
            <a:r>
              <a:rPr lang="en-US" altLang="zh-CN" sz="2400">
                <a:latin typeface="Times New Roman" panose="02020603050405020304" pitchFamily="18" charset="0"/>
                <a:ea typeface="黑体" panose="02010609060101010101" pitchFamily="49" charset="-122"/>
                <a:sym typeface="+mn-ea"/>
              </a:rPr>
              <a:t>11</a:t>
            </a:r>
            <a:r>
              <a:rPr lang="zh-CN" altLang="en-US" sz="2400" dirty="0">
                <a:latin typeface="Times New Roman" panose="02020603050405020304" pitchFamily="18" charset="0"/>
                <a:ea typeface="黑体" panose="02010609060101010101" pitchFamily="49" charset="-122"/>
                <a:sym typeface="+mn-ea"/>
              </a:rPr>
              <a:t>，继续走哪条路径，都是发生了一个错误，假设译码器随机选择上面的分支路径</a:t>
            </a:r>
            <a:r>
              <a:rPr lang="en-US" altLang="zh-CN" sz="2400">
                <a:latin typeface="Times New Roman" panose="02020603050405020304" pitchFamily="18" charset="0"/>
                <a:ea typeface="黑体" panose="02010609060101010101" pitchFamily="49" charset="-122"/>
                <a:sym typeface="+mn-ea"/>
              </a:rPr>
              <a:t>10</a:t>
            </a:r>
            <a:r>
              <a:rPr lang="zh-CN" altLang="en-US" sz="2400" dirty="0">
                <a:latin typeface="Times New Roman" panose="02020603050405020304" pitchFamily="18" charset="0"/>
                <a:ea typeface="黑体" panose="02010609060101010101" pitchFamily="49" charset="-122"/>
                <a:sym typeface="+mn-ea"/>
              </a:rPr>
              <a:t>，然后误差计数器里到达门限值</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，所以必须回退到点</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，选择下面的分支路径</a:t>
            </a:r>
            <a:r>
              <a:rPr lang="en-US" altLang="zh-CN" sz="2400">
                <a:latin typeface="Times New Roman" panose="02020603050405020304" pitchFamily="18" charset="0"/>
                <a:ea typeface="黑体" panose="02010609060101010101" pitchFamily="49" charset="-122"/>
                <a:sym typeface="+mn-ea"/>
              </a:rPr>
              <a:t>01</a:t>
            </a:r>
            <a:r>
              <a:rPr lang="zh-CN" altLang="en-US" sz="2400" dirty="0">
                <a:latin typeface="Times New Roman" panose="02020603050405020304" pitchFamily="18" charset="0"/>
                <a:ea typeface="黑体" panose="02010609060101010101" pitchFamily="49" charset="-122"/>
                <a:sym typeface="+mn-ea"/>
              </a:rPr>
              <a:t>，然后误差计数器里到达门限值</a:t>
            </a:r>
            <a:r>
              <a:rPr lang="en-US" altLang="zh-CN" sz="2400">
                <a:latin typeface="Times New Roman" panose="02020603050405020304" pitchFamily="18" charset="0"/>
                <a:ea typeface="黑体" panose="02010609060101010101" pitchFamily="49" charset="-122"/>
                <a:sym typeface="+mn-ea"/>
              </a:rPr>
              <a:t>3</a:t>
            </a:r>
            <a:r>
              <a:rPr lang="zh-CN" altLang="en-US" sz="2400" dirty="0">
                <a:latin typeface="Times New Roman" panose="02020603050405020304" pitchFamily="18" charset="0"/>
                <a:ea typeface="黑体" panose="02010609060101010101" pitchFamily="49" charset="-122"/>
                <a:sym typeface="+mn-ea"/>
              </a:rPr>
              <a:t>，所以就得回退到点</a:t>
            </a:r>
            <a:r>
              <a:rPr lang="en-US" altLang="zh-CN" sz="2400">
                <a:latin typeface="Times New Roman" panose="02020603050405020304" pitchFamily="18" charset="0"/>
                <a:ea typeface="黑体" panose="02010609060101010101" pitchFamily="49" charset="-122"/>
                <a:sym typeface="+mn-ea"/>
              </a:rPr>
              <a:t>4</a:t>
            </a:r>
            <a:r>
              <a:rPr lang="zh-CN" altLang="en-US" sz="2400" dirty="0">
                <a:latin typeface="Times New Roman" panose="02020603050405020304" pitchFamily="18" charset="0"/>
                <a:ea typeface="黑体" panose="02010609060101010101" pitchFamily="49" charset="-122"/>
                <a:sym typeface="+mn-ea"/>
              </a:rPr>
              <a:t>的上一级点</a:t>
            </a:r>
            <a:r>
              <a:rPr lang="en-US" altLang="zh-CN" sz="2400">
                <a:latin typeface="Times New Roman" panose="02020603050405020304" pitchFamily="18" charset="0"/>
                <a:ea typeface="黑体" panose="02010609060101010101" pitchFamily="49" charset="-122"/>
                <a:sym typeface="+mn-ea"/>
              </a:rPr>
              <a:t>3</a:t>
            </a:r>
            <a:r>
              <a:rPr lang="zh-CN" altLang="en-US" sz="2400">
                <a:latin typeface="Times New Roman" panose="02020603050405020304" pitchFamily="18" charset="0"/>
                <a:ea typeface="黑体" panose="02010609060101010101" pitchFamily="49" charset="-122"/>
                <a:sym typeface="+mn-ea"/>
              </a:rPr>
              <a:t>。</a:t>
            </a:r>
            <a:endParaRPr lang="zh-CN" altLang="en-US" sz="24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sp>
        <p:nvSpPr>
          <p:cNvPr id="81923" name="文本框 188471"/>
          <p:cNvSpPr txBox="1"/>
          <p:nvPr/>
        </p:nvSpPr>
        <p:spPr>
          <a:xfrm>
            <a:off x="1908175" y="5874385"/>
            <a:ext cx="5543550" cy="460375"/>
          </a:xfrm>
          <a:prstGeom prst="rect">
            <a:avLst/>
          </a:prstGeom>
          <a:noFill/>
          <a:ln w="9525">
            <a:noFill/>
          </a:ln>
        </p:spPr>
        <p:txBody>
          <a:bodyPr anchor="t" anchorCtr="0">
            <a:spAutoFit/>
          </a:bodyPr>
          <a:lstStyle/>
          <a:p>
            <a:pPr algn="ctr">
              <a:spcBef>
                <a:spcPct val="50000"/>
              </a:spcBef>
            </a:pPr>
            <a:r>
              <a:rPr lang="zh-CN" altLang="en-US" sz="2400" dirty="0">
                <a:latin typeface="黑体" panose="02010609060101010101" pitchFamily="49" charset="-122"/>
                <a:ea typeface="黑体" panose="02010609060101010101" pitchFamily="49" charset="-122"/>
              </a:rPr>
              <a:t>图</a:t>
            </a:r>
            <a:r>
              <a:rPr lang="en-US" altLang="zh-CN" sz="2400">
                <a:latin typeface="Times New Roman" panose="02020603050405020304" pitchFamily="18" charset="0"/>
                <a:ea typeface="黑体" panose="02010609060101010101" pitchFamily="49" charset="-122"/>
              </a:rPr>
              <a:t>6.18  </a:t>
            </a:r>
            <a:r>
              <a:rPr lang="zh-CN" altLang="en-US" sz="2400" dirty="0">
                <a:latin typeface="Times New Roman" panose="02020603050405020304" pitchFamily="18" charset="0"/>
                <a:ea typeface="黑体" panose="02010609060101010101" pitchFamily="49" charset="-122"/>
              </a:rPr>
              <a:t>序列译码算法</a:t>
            </a:r>
          </a:p>
        </p:txBody>
      </p:sp>
      <p:pic>
        <p:nvPicPr>
          <p:cNvPr id="84995" name="图片 71684"/>
          <p:cNvPicPr>
            <a:picLocks noChangeAspect="1"/>
          </p:cNvPicPr>
          <p:nvPr/>
        </p:nvPicPr>
        <p:blipFill>
          <a:blip r:embed="rId2"/>
          <a:stretch>
            <a:fillRect/>
          </a:stretch>
        </p:blipFill>
        <p:spPr>
          <a:xfrm>
            <a:off x="284480" y="1099820"/>
            <a:ext cx="8592820" cy="456120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sp>
        <p:nvSpPr>
          <p:cNvPr id="10" name="文本框 9"/>
          <p:cNvSpPr txBox="1"/>
          <p:nvPr/>
        </p:nvSpPr>
        <p:spPr>
          <a:xfrm>
            <a:off x="336550" y="915670"/>
            <a:ext cx="8446770" cy="4569460"/>
          </a:xfrm>
          <a:prstGeom prst="rect">
            <a:avLst/>
          </a:prstGeom>
          <a:noFill/>
        </p:spPr>
        <p:txBody>
          <a:bodyPr wrap="square" rtlCol="0" anchor="t">
            <a:spAutoFit/>
          </a:bodyPr>
          <a:lstStyle/>
          <a:p>
            <a:pPr>
              <a:lnSpc>
                <a:spcPct val="130000"/>
              </a:lnSpc>
              <a:spcBef>
                <a:spcPts val="0"/>
              </a:spcBef>
              <a:buClr>
                <a:schemeClr val="hlink"/>
              </a:buClr>
              <a:buSzPct val="65000"/>
            </a:pPr>
            <a:r>
              <a:rPr lang="zh-CN" altLang="en-US" sz="2800" dirty="0">
                <a:solidFill>
                  <a:srgbClr val="FF0000"/>
                </a:solidFill>
                <a:latin typeface="Times New Roman" panose="02020603050405020304" pitchFamily="18" charset="0"/>
                <a:ea typeface="黑体" panose="02010609060101010101" pitchFamily="49" charset="-122"/>
                <a:sym typeface="+mn-ea"/>
              </a:rPr>
              <a:t>点</a:t>
            </a:r>
            <a:r>
              <a:rPr lang="en-US" altLang="zh-CN" sz="2800">
                <a:solidFill>
                  <a:srgbClr val="FF0000"/>
                </a:solidFill>
                <a:latin typeface="Times New Roman" panose="02020603050405020304" pitchFamily="18" charset="0"/>
                <a:ea typeface="黑体" panose="02010609060101010101" pitchFamily="49" charset="-122"/>
                <a:sym typeface="+mn-ea"/>
              </a:rPr>
              <a:t>3</a:t>
            </a:r>
            <a:r>
              <a:rPr lang="zh-CN" altLang="en-US" sz="2800" dirty="0">
                <a:solidFill>
                  <a:srgbClr val="FF0000"/>
                </a:solidFill>
                <a:latin typeface="Times New Roman" panose="02020603050405020304" pitchFamily="18" charset="0"/>
                <a:ea typeface="黑体" panose="02010609060101010101" pitchFamily="49" charset="-122"/>
                <a:sym typeface="+mn-ea"/>
              </a:rPr>
              <a:t>：</a:t>
            </a:r>
            <a:r>
              <a:rPr lang="zh-CN" altLang="en-US" sz="2800" dirty="0">
                <a:latin typeface="Times New Roman" panose="02020603050405020304" pitchFamily="18" charset="0"/>
                <a:ea typeface="黑体" panose="02010609060101010101" pitchFamily="49" charset="-122"/>
                <a:sym typeface="+mn-ea"/>
              </a:rPr>
              <a:t>选择下面那条路径</a:t>
            </a:r>
            <a:r>
              <a:rPr lang="en-US" altLang="zh-CN" sz="2800">
                <a:latin typeface="Times New Roman" panose="02020603050405020304" pitchFamily="18" charset="0"/>
                <a:ea typeface="黑体" panose="02010609060101010101" pitchFamily="49" charset="-122"/>
                <a:sym typeface="+mn-ea"/>
              </a:rPr>
              <a:t>00</a:t>
            </a:r>
            <a:r>
              <a:rPr lang="zh-CN" altLang="en-US" sz="2800" dirty="0">
                <a:latin typeface="Times New Roman" panose="02020603050405020304" pitchFamily="18" charset="0"/>
                <a:ea typeface="黑体" panose="02010609060101010101" pitchFamily="49" charset="-122"/>
                <a:sym typeface="+mn-ea"/>
              </a:rPr>
              <a:t>继续，误差计数器里的数值增加</a:t>
            </a:r>
            <a:r>
              <a:rPr lang="en-US" altLang="zh-CN" sz="2800">
                <a:latin typeface="Times New Roman" panose="02020603050405020304" pitchFamily="18" charset="0"/>
                <a:ea typeface="黑体" panose="02010609060101010101" pitchFamily="49" charset="-122"/>
                <a:sym typeface="+mn-ea"/>
              </a:rPr>
              <a:t>1</a:t>
            </a:r>
            <a:r>
              <a:rPr lang="zh-CN" altLang="en-US" sz="2800" dirty="0">
                <a:latin typeface="Times New Roman" panose="02020603050405020304" pitchFamily="18" charset="0"/>
                <a:ea typeface="黑体" panose="02010609060101010101" pitchFamily="49" charset="-122"/>
                <a:sym typeface="+mn-ea"/>
              </a:rPr>
              <a:t>，到达点</a:t>
            </a:r>
            <a:r>
              <a:rPr lang="en-US" altLang="zh-CN" sz="2800">
                <a:latin typeface="Times New Roman" panose="02020603050405020304" pitchFamily="18" charset="0"/>
                <a:ea typeface="黑体" panose="02010609060101010101" pitchFamily="49" charset="-122"/>
                <a:sym typeface="+mn-ea"/>
              </a:rPr>
              <a:t>5</a:t>
            </a:r>
            <a:endParaRPr lang="en-US" altLang="zh-CN" sz="2800">
              <a:latin typeface="Times New Roman" panose="02020603050405020304" pitchFamily="18" charset="0"/>
              <a:ea typeface="黑体" panose="02010609060101010101" pitchFamily="49" charset="-122"/>
            </a:endParaRPr>
          </a:p>
          <a:p>
            <a:pPr>
              <a:lnSpc>
                <a:spcPct val="130000"/>
              </a:lnSpc>
              <a:spcBef>
                <a:spcPts val="0"/>
              </a:spcBef>
              <a:buClr>
                <a:schemeClr val="hlink"/>
              </a:buClr>
              <a:buSzPct val="65000"/>
            </a:pPr>
            <a:r>
              <a:rPr lang="zh-CN" altLang="en-US" sz="2800" dirty="0">
                <a:solidFill>
                  <a:srgbClr val="FF0000"/>
                </a:solidFill>
                <a:latin typeface="Times New Roman" panose="02020603050405020304" pitchFamily="18" charset="0"/>
                <a:ea typeface="黑体" panose="02010609060101010101" pitchFamily="49" charset="-122"/>
                <a:sym typeface="+mn-ea"/>
              </a:rPr>
              <a:t>点</a:t>
            </a:r>
            <a:r>
              <a:rPr lang="en-US" altLang="zh-CN" sz="2800">
                <a:solidFill>
                  <a:srgbClr val="FF0000"/>
                </a:solidFill>
                <a:latin typeface="Times New Roman" panose="02020603050405020304" pitchFamily="18" charset="0"/>
                <a:ea typeface="黑体" panose="02010609060101010101" pitchFamily="49" charset="-122"/>
                <a:sym typeface="+mn-ea"/>
              </a:rPr>
              <a:t>5</a:t>
            </a:r>
            <a:r>
              <a:rPr lang="zh-CN" altLang="en-US" sz="2800" dirty="0">
                <a:solidFill>
                  <a:srgbClr val="FF0000"/>
                </a:solidFill>
                <a:latin typeface="Times New Roman" panose="02020603050405020304" pitchFamily="18" charset="0"/>
                <a:ea typeface="黑体" panose="02010609060101010101" pitchFamily="49" charset="-122"/>
                <a:sym typeface="+mn-ea"/>
              </a:rPr>
              <a:t>：</a:t>
            </a:r>
            <a:r>
              <a:rPr lang="zh-CN" altLang="en-US" sz="2800" dirty="0">
                <a:latin typeface="Times New Roman" panose="02020603050405020304" pitchFamily="18" charset="0"/>
                <a:ea typeface="黑体" panose="02010609060101010101" pitchFamily="49" charset="-122"/>
                <a:sym typeface="+mn-ea"/>
              </a:rPr>
              <a:t>跟刚才到达点</a:t>
            </a:r>
            <a:r>
              <a:rPr lang="en-US" altLang="zh-CN" sz="2800">
                <a:latin typeface="Times New Roman" panose="02020603050405020304" pitchFamily="18" charset="0"/>
                <a:ea typeface="黑体" panose="02010609060101010101" pitchFamily="49" charset="-122"/>
                <a:sym typeface="+mn-ea"/>
              </a:rPr>
              <a:t>4</a:t>
            </a:r>
            <a:r>
              <a:rPr lang="zh-CN" altLang="en-US" sz="2800" dirty="0">
                <a:latin typeface="Times New Roman" panose="02020603050405020304" pitchFamily="18" charset="0"/>
                <a:ea typeface="黑体" panose="02010609060101010101" pitchFamily="49" charset="-122"/>
                <a:sym typeface="+mn-ea"/>
              </a:rPr>
              <a:t>的情况类似，无论选择哪条分支路径，误差计数器里到达门限值</a:t>
            </a:r>
            <a:r>
              <a:rPr lang="en-US" altLang="zh-CN" sz="2800">
                <a:latin typeface="Times New Roman" panose="02020603050405020304" pitchFamily="18" charset="0"/>
                <a:ea typeface="黑体" panose="02010609060101010101" pitchFamily="49" charset="-122"/>
                <a:sym typeface="+mn-ea"/>
              </a:rPr>
              <a:t>3</a:t>
            </a:r>
            <a:r>
              <a:rPr lang="zh-CN" altLang="en-US" sz="2800" dirty="0">
                <a:latin typeface="Times New Roman" panose="02020603050405020304" pitchFamily="18" charset="0"/>
                <a:ea typeface="黑体" panose="02010609060101010101" pitchFamily="49" charset="-122"/>
                <a:sym typeface="+mn-ea"/>
              </a:rPr>
              <a:t>，所以就回退到点</a:t>
            </a:r>
            <a:r>
              <a:rPr lang="en-US" altLang="zh-CN" sz="2800">
                <a:latin typeface="Times New Roman" panose="02020603050405020304" pitchFamily="18" charset="0"/>
                <a:ea typeface="黑体" panose="02010609060101010101" pitchFamily="49" charset="-122"/>
                <a:sym typeface="+mn-ea"/>
              </a:rPr>
              <a:t>3</a:t>
            </a:r>
            <a:r>
              <a:rPr lang="zh-CN" altLang="en-US" sz="2800" dirty="0">
                <a:latin typeface="Times New Roman" panose="02020603050405020304" pitchFamily="18" charset="0"/>
                <a:ea typeface="黑体" panose="02010609060101010101" pitchFamily="49" charset="-122"/>
                <a:sym typeface="+mn-ea"/>
              </a:rPr>
              <a:t>的上一级点</a:t>
            </a:r>
            <a:r>
              <a:rPr lang="en-US" altLang="zh-CN" sz="2800">
                <a:latin typeface="Times New Roman" panose="02020603050405020304" pitchFamily="18" charset="0"/>
                <a:ea typeface="黑体" panose="02010609060101010101" pitchFamily="49" charset="-122"/>
                <a:sym typeface="+mn-ea"/>
              </a:rPr>
              <a:t>2</a:t>
            </a:r>
            <a:r>
              <a:rPr lang="zh-CN" altLang="en-US" sz="2800" dirty="0">
                <a:latin typeface="Times New Roman" panose="02020603050405020304" pitchFamily="18" charset="0"/>
                <a:ea typeface="黑体" panose="02010609060101010101" pitchFamily="49" charset="-122"/>
                <a:sym typeface="+mn-ea"/>
              </a:rPr>
              <a:t>继续</a:t>
            </a:r>
            <a:endParaRPr lang="zh-CN" altLang="en-US" sz="2800" dirty="0">
              <a:latin typeface="Times New Roman" panose="02020603050405020304" pitchFamily="18" charset="0"/>
              <a:ea typeface="黑体" panose="02010609060101010101" pitchFamily="49" charset="-122"/>
            </a:endParaRPr>
          </a:p>
          <a:p>
            <a:pPr>
              <a:lnSpc>
                <a:spcPct val="130000"/>
              </a:lnSpc>
              <a:spcBef>
                <a:spcPts val="0"/>
              </a:spcBef>
              <a:buClr>
                <a:schemeClr val="hlink"/>
              </a:buClr>
              <a:buSzPct val="65000"/>
            </a:pPr>
            <a:r>
              <a:rPr lang="zh-CN" altLang="en-US" sz="2800" dirty="0">
                <a:solidFill>
                  <a:srgbClr val="FF0000"/>
                </a:solidFill>
                <a:latin typeface="Times New Roman" panose="02020603050405020304" pitchFamily="18" charset="0"/>
                <a:ea typeface="黑体" panose="02010609060101010101" pitchFamily="49" charset="-122"/>
                <a:sym typeface="+mn-ea"/>
              </a:rPr>
              <a:t>点</a:t>
            </a:r>
            <a:r>
              <a:rPr lang="en-US" altLang="zh-CN" sz="2800">
                <a:solidFill>
                  <a:srgbClr val="FF0000"/>
                </a:solidFill>
                <a:latin typeface="Times New Roman" panose="02020603050405020304" pitchFamily="18" charset="0"/>
                <a:ea typeface="黑体" panose="02010609060101010101" pitchFamily="49" charset="-122"/>
                <a:sym typeface="+mn-ea"/>
              </a:rPr>
              <a:t>2</a:t>
            </a:r>
            <a:r>
              <a:rPr lang="zh-CN" altLang="en-US" sz="2800" dirty="0">
                <a:solidFill>
                  <a:srgbClr val="FF0000"/>
                </a:solidFill>
                <a:latin typeface="Times New Roman" panose="02020603050405020304" pitchFamily="18" charset="0"/>
                <a:ea typeface="黑体" panose="02010609060101010101" pitchFamily="49" charset="-122"/>
                <a:sym typeface="+mn-ea"/>
              </a:rPr>
              <a:t>：</a:t>
            </a:r>
            <a:r>
              <a:rPr lang="zh-CN" altLang="en-US" sz="2800" dirty="0">
                <a:latin typeface="Times New Roman" panose="02020603050405020304" pitchFamily="18" charset="0"/>
                <a:ea typeface="黑体" panose="02010609060101010101" pitchFamily="49" charset="-122"/>
                <a:sym typeface="+mn-ea"/>
              </a:rPr>
              <a:t>选择上面的分支路径</a:t>
            </a:r>
            <a:r>
              <a:rPr lang="en-US" altLang="zh-CN" sz="2800">
                <a:latin typeface="Times New Roman" panose="02020603050405020304" pitchFamily="18" charset="0"/>
                <a:ea typeface="黑体" panose="02010609060101010101" pitchFamily="49" charset="-122"/>
                <a:sym typeface="+mn-ea"/>
              </a:rPr>
              <a:t>00</a:t>
            </a:r>
            <a:r>
              <a:rPr lang="zh-CN" altLang="en-US" sz="2800" dirty="0">
                <a:latin typeface="Times New Roman" panose="02020603050405020304" pitchFamily="18" charset="0"/>
                <a:ea typeface="黑体" panose="02010609060101010101" pitchFamily="49" charset="-122"/>
                <a:sym typeface="+mn-ea"/>
              </a:rPr>
              <a:t>，此时误差计数器里到达门限值</a:t>
            </a:r>
            <a:r>
              <a:rPr lang="en-US" altLang="zh-CN" sz="2800">
                <a:latin typeface="Times New Roman" panose="02020603050405020304" pitchFamily="18" charset="0"/>
                <a:ea typeface="黑体" panose="02010609060101010101" pitchFamily="49" charset="-122"/>
                <a:sym typeface="+mn-ea"/>
              </a:rPr>
              <a:t>3</a:t>
            </a:r>
            <a:r>
              <a:rPr lang="zh-CN" altLang="en-US" sz="2800" dirty="0">
                <a:latin typeface="Times New Roman" panose="02020603050405020304" pitchFamily="18" charset="0"/>
                <a:ea typeface="黑体" panose="02010609060101010101" pitchFamily="49" charset="-122"/>
                <a:sym typeface="+mn-ea"/>
              </a:rPr>
              <a:t>，所以回退到点</a:t>
            </a:r>
            <a:r>
              <a:rPr lang="en-US" altLang="zh-CN" sz="2800">
                <a:latin typeface="Times New Roman" panose="02020603050405020304" pitchFamily="18" charset="0"/>
                <a:ea typeface="黑体" panose="02010609060101010101" pitchFamily="49" charset="-122"/>
                <a:sym typeface="+mn-ea"/>
              </a:rPr>
              <a:t>1</a:t>
            </a:r>
            <a:r>
              <a:rPr lang="zh-CN" altLang="en-US" sz="2800" dirty="0">
                <a:latin typeface="Times New Roman" panose="02020603050405020304" pitchFamily="18" charset="0"/>
                <a:ea typeface="黑体" panose="02010609060101010101" pitchFamily="49" charset="-122"/>
                <a:sym typeface="+mn-ea"/>
              </a:rPr>
              <a:t>继续</a:t>
            </a:r>
            <a:r>
              <a:rPr lang="zh-CN" altLang="en-US" sz="2800">
                <a:latin typeface="Times New Roman" panose="02020603050405020304" pitchFamily="18" charset="0"/>
                <a:ea typeface="黑体" panose="02010609060101010101" pitchFamily="49" charset="-122"/>
                <a:sym typeface="+mn-ea"/>
              </a:rPr>
              <a:t>。</a:t>
            </a:r>
          </a:p>
          <a:p>
            <a:pPr indent="711200">
              <a:lnSpc>
                <a:spcPct val="130000"/>
              </a:lnSpc>
              <a:spcBef>
                <a:spcPts val="0"/>
              </a:spcBef>
              <a:buClr>
                <a:schemeClr val="hlink"/>
              </a:buClr>
              <a:buSzPct val="65000"/>
              <a:extLst>
                <a:ext uri="{35155182-B16C-46BC-9424-99874614C6A1}">
                  <wpsdc:indentchars xmlns:wpsdc="http://www.wps.cn/officeDocument/2017/drawingmlCustomData" xmlns="" val="200" checksum="3773799597"/>
                </a:ext>
              </a:extLst>
            </a:pPr>
            <a:r>
              <a:rPr lang="zh-CN" altLang="en-US" sz="2800" dirty="0">
                <a:latin typeface="Times New Roman" panose="02020603050405020304" pitchFamily="18" charset="0"/>
                <a:ea typeface="黑体" panose="02010609060101010101" pitchFamily="49" charset="-122"/>
                <a:sym typeface="+mn-ea"/>
              </a:rPr>
              <a:t>这样类似操作下去，最终我们得到一条路径。</a:t>
            </a:r>
            <a:endParaRPr lang="zh-CN" altLang="en-US" sz="2800" dirty="0">
              <a:solidFill>
                <a:schemeClr val="tx1"/>
              </a:solidFill>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sp>
        <p:nvSpPr>
          <p:cNvPr id="81923" name="文本框 188471"/>
          <p:cNvSpPr txBox="1"/>
          <p:nvPr/>
        </p:nvSpPr>
        <p:spPr>
          <a:xfrm>
            <a:off x="1908175" y="5874385"/>
            <a:ext cx="5543550" cy="460375"/>
          </a:xfrm>
          <a:prstGeom prst="rect">
            <a:avLst/>
          </a:prstGeom>
          <a:noFill/>
          <a:ln w="9525">
            <a:noFill/>
          </a:ln>
        </p:spPr>
        <p:txBody>
          <a:bodyPr anchor="t" anchorCtr="0">
            <a:spAutoFit/>
          </a:bodyPr>
          <a:lstStyle/>
          <a:p>
            <a:pPr algn="ctr">
              <a:spcBef>
                <a:spcPct val="50000"/>
              </a:spcBef>
            </a:pPr>
            <a:r>
              <a:rPr lang="zh-CN" altLang="en-US" sz="2400" dirty="0">
                <a:latin typeface="黑体" panose="02010609060101010101" pitchFamily="49" charset="-122"/>
                <a:ea typeface="黑体" panose="02010609060101010101" pitchFamily="49" charset="-122"/>
              </a:rPr>
              <a:t>图</a:t>
            </a:r>
            <a:r>
              <a:rPr lang="en-US" altLang="zh-CN" sz="2400">
                <a:latin typeface="Times New Roman" panose="02020603050405020304" pitchFamily="18" charset="0"/>
                <a:ea typeface="黑体" panose="02010609060101010101" pitchFamily="49" charset="-122"/>
              </a:rPr>
              <a:t>6.19  </a:t>
            </a:r>
            <a:r>
              <a:rPr lang="zh-CN" altLang="en-US" sz="2400" dirty="0">
                <a:latin typeface="Times New Roman" panose="02020603050405020304" pitchFamily="18" charset="0"/>
                <a:ea typeface="黑体" panose="02010609060101010101" pitchFamily="49" charset="-122"/>
              </a:rPr>
              <a:t>序列译码算法</a:t>
            </a:r>
          </a:p>
        </p:txBody>
      </p:sp>
      <p:pic>
        <p:nvPicPr>
          <p:cNvPr id="86019" name="图片 72708"/>
          <p:cNvPicPr>
            <a:picLocks noChangeAspect="1"/>
          </p:cNvPicPr>
          <p:nvPr/>
        </p:nvPicPr>
        <p:blipFill>
          <a:blip r:embed="rId2"/>
          <a:stretch>
            <a:fillRect/>
          </a:stretch>
        </p:blipFill>
        <p:spPr>
          <a:xfrm>
            <a:off x="274320" y="1015365"/>
            <a:ext cx="8498840" cy="471868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7910" y="104775"/>
            <a:ext cx="4009390" cy="685800"/>
          </a:xfrm>
        </p:spPr>
        <p:txBody>
          <a:bodyPr/>
          <a:lstStyle/>
          <a:p>
            <a:r>
              <a:rPr sz="2800">
                <a:ea typeface="黑体" panose="02010609060101010101" pitchFamily="49" charset="-122"/>
                <a:sym typeface="+mn-ea"/>
              </a:rPr>
              <a:t>序列译码算法</a:t>
            </a:r>
            <a:r>
              <a:rPr lang="zh-CN" sz="2800">
                <a:ea typeface="黑体" panose="02010609060101010101" pitchFamily="49" charset="-122"/>
                <a:sym typeface="+mn-ea"/>
              </a:rPr>
              <a:t>举例</a:t>
            </a:r>
          </a:p>
        </p:txBody>
      </p:sp>
      <p:sp>
        <p:nvSpPr>
          <p:cNvPr id="81923" name="文本框 188471"/>
          <p:cNvSpPr txBox="1"/>
          <p:nvPr/>
        </p:nvSpPr>
        <p:spPr>
          <a:xfrm>
            <a:off x="1908175" y="5874385"/>
            <a:ext cx="5543550" cy="460375"/>
          </a:xfrm>
          <a:prstGeom prst="rect">
            <a:avLst/>
          </a:prstGeom>
          <a:noFill/>
          <a:ln w="9525">
            <a:noFill/>
          </a:ln>
        </p:spPr>
        <p:txBody>
          <a:bodyPr anchor="t" anchorCtr="0">
            <a:spAutoFit/>
          </a:bodyPr>
          <a:lstStyle/>
          <a:p>
            <a:pPr algn="ctr">
              <a:spcBef>
                <a:spcPct val="50000"/>
              </a:spcBef>
            </a:pPr>
            <a:r>
              <a:rPr lang="zh-CN" altLang="en-US" sz="2400" dirty="0">
                <a:latin typeface="黑体" panose="02010609060101010101" pitchFamily="49" charset="-122"/>
                <a:ea typeface="黑体" panose="02010609060101010101" pitchFamily="49" charset="-122"/>
              </a:rPr>
              <a:t>图</a:t>
            </a:r>
            <a:r>
              <a:rPr lang="en-US" altLang="zh-CN" sz="2400">
                <a:latin typeface="Times New Roman" panose="02020603050405020304" pitchFamily="18" charset="0"/>
                <a:ea typeface="黑体" panose="02010609060101010101" pitchFamily="49" charset="-122"/>
              </a:rPr>
              <a:t>6.20  </a:t>
            </a:r>
            <a:r>
              <a:rPr lang="zh-CN" altLang="en-US" sz="2400" dirty="0">
                <a:latin typeface="Times New Roman" panose="02020603050405020304" pitchFamily="18" charset="0"/>
                <a:ea typeface="黑体" panose="02010609060101010101" pitchFamily="49" charset="-122"/>
              </a:rPr>
              <a:t>序列译码算法</a:t>
            </a:r>
          </a:p>
        </p:txBody>
      </p:sp>
      <p:pic>
        <p:nvPicPr>
          <p:cNvPr id="87043" name="图片 73732"/>
          <p:cNvPicPr>
            <a:picLocks noChangeAspect="1"/>
          </p:cNvPicPr>
          <p:nvPr/>
        </p:nvPicPr>
        <p:blipFill>
          <a:blip r:embed="rId2"/>
          <a:stretch>
            <a:fillRect/>
          </a:stretch>
        </p:blipFill>
        <p:spPr>
          <a:xfrm>
            <a:off x="685800" y="1254125"/>
            <a:ext cx="7775575" cy="42513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2255" y="104775"/>
            <a:ext cx="4805045" cy="685800"/>
          </a:xfrm>
        </p:spPr>
        <p:txBody>
          <a:bodyPr/>
          <a:lstStyle/>
          <a:p>
            <a:r>
              <a:rPr lang="zh-CN" altLang="en-US" sz="2800" dirty="0">
                <a:latin typeface="黑体" panose="02010609060101010101" pitchFamily="49" charset="-122"/>
                <a:ea typeface="黑体" panose="02010609060101010101" pitchFamily="49" charset="-122"/>
                <a:cs typeface="黑体" panose="02010609060101010101" pitchFamily="49" charset="-122"/>
                <a:sym typeface="+mn-ea"/>
              </a:rPr>
              <a:t>离散序列的非循环卷积运算</a:t>
            </a:r>
          </a:p>
        </p:txBody>
      </p:sp>
      <p:sp>
        <p:nvSpPr>
          <p:cNvPr id="11" name="内容占位符 2"/>
          <p:cNvSpPr txBox="1"/>
          <p:nvPr/>
        </p:nvSpPr>
        <p:spPr>
          <a:xfrm>
            <a:off x="263525" y="894715"/>
            <a:ext cx="8530590" cy="1357630"/>
          </a:xfrm>
          <a:prstGeom prst="rect">
            <a:avLst/>
          </a:prstGeom>
          <a:ln>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2" name="文本框 11"/>
          <p:cNvSpPr txBox="1"/>
          <p:nvPr/>
        </p:nvSpPr>
        <p:spPr>
          <a:xfrm>
            <a:off x="349885" y="996950"/>
            <a:ext cx="8444230" cy="460375"/>
          </a:xfrm>
          <a:prstGeom prst="rect">
            <a:avLst/>
          </a:prstGeom>
          <a:noFill/>
        </p:spPr>
        <p:txBody>
          <a:bodyPr wrap="square" rtlCol="0" anchor="t">
            <a:spAutoFit/>
          </a:bodyPr>
          <a:lstStyle/>
          <a:p>
            <a:pPr algn="l"/>
            <a:r>
              <a:rPr lang="zh-CN" altLang="en-US" sz="2400" b="1">
                <a:solidFill>
                  <a:srgbClr val="FF0000"/>
                </a:solidFill>
                <a:latin typeface="黑体" panose="02010609060101010101" pitchFamily="49" charset="-122"/>
                <a:ea typeface="黑体" panose="02010609060101010101" pitchFamily="49" charset="-122"/>
                <a:sym typeface="+mn-ea"/>
              </a:rPr>
              <a:t>定义</a:t>
            </a:r>
            <a:r>
              <a:rPr sz="2400" dirty="0">
                <a:solidFill>
                  <a:srgbClr val="FF0000"/>
                </a:solidFill>
                <a:uFillTx/>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设</a:t>
            </a:r>
            <a:r>
              <a:rPr lang="en-US" altLang="zh-CN" sz="2400" i="1" err="1">
                <a:latin typeface="Times New Roman" panose="02020603050405020304" pitchFamily="18" charset="0"/>
                <a:ea typeface="黑体" panose="02010609060101010101" pitchFamily="49" charset="-122"/>
                <a:sym typeface="+mn-ea"/>
              </a:rPr>
              <a:t>f</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和</a:t>
            </a:r>
            <a:r>
              <a:rPr lang="en-US" altLang="zh-CN" sz="2400" i="1" err="1">
                <a:latin typeface="Times New Roman" panose="02020603050405020304" pitchFamily="18" charset="0"/>
                <a:ea typeface="黑体" panose="02010609060101010101" pitchFamily="49" charset="-122"/>
                <a:sym typeface="+mn-ea"/>
              </a:rPr>
              <a:t>g</a:t>
            </a:r>
            <a:r>
              <a:rPr lang="en-US" altLang="zh-CN" sz="2400" err="1">
                <a:latin typeface="Times New Roman" panose="02020603050405020304" pitchFamily="18" charset="0"/>
                <a:ea typeface="黑体" panose="02010609060101010101" pitchFamily="49" charset="-122"/>
                <a:sym typeface="+mn-ea"/>
              </a:rPr>
              <a:t>(</a:t>
            </a:r>
            <a:r>
              <a:rPr lang="en-US" altLang="zh-CN" sz="2400" i="1" err="1">
                <a:latin typeface="Times New Roman" panose="02020603050405020304" pitchFamily="18" charset="0"/>
                <a:ea typeface="黑体" panose="02010609060101010101" pitchFamily="49" charset="-122"/>
                <a:sym typeface="+mn-ea"/>
              </a:rPr>
              <a:t>n</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是两个序列，则序列</a:t>
            </a:r>
            <a:r>
              <a:rPr lang="en-US" altLang="zh-CN" sz="2400" i="1">
                <a:latin typeface="Times New Roman" panose="02020603050405020304" pitchFamily="18" charset="0"/>
                <a:ea typeface="黑体" panose="02010609060101010101" pitchFamily="49" charset="-122"/>
                <a:sym typeface="+mn-ea"/>
              </a:rPr>
              <a:t>f</a:t>
            </a:r>
            <a:r>
              <a:rPr lang="zh-CN" altLang="en-US" sz="2400" dirty="0">
                <a:latin typeface="黑体" panose="02010609060101010101" pitchFamily="49" charset="-122"/>
                <a:ea typeface="黑体" panose="02010609060101010101" pitchFamily="49" charset="-122"/>
                <a:sym typeface="+mn-ea"/>
              </a:rPr>
              <a:t>和</a:t>
            </a:r>
            <a:r>
              <a:rPr lang="en-US" altLang="zh-CN" sz="2400" i="1">
                <a:latin typeface="Times New Roman" panose="02020603050405020304" pitchFamily="18" charset="0"/>
                <a:ea typeface="黑体" panose="02010609060101010101" pitchFamily="49" charset="-122"/>
                <a:sym typeface="+mn-ea"/>
              </a:rPr>
              <a:t>g</a:t>
            </a:r>
            <a:r>
              <a:rPr lang="zh-CN" altLang="en-US" sz="2400" dirty="0">
                <a:latin typeface="黑体" panose="02010609060101010101" pitchFamily="49" charset="-122"/>
                <a:ea typeface="黑体" panose="02010609060101010101" pitchFamily="49" charset="-122"/>
                <a:sym typeface="+mn-ea"/>
              </a:rPr>
              <a:t>的离散卷积运算为</a:t>
            </a:r>
            <a:endParaRPr lang="zh-CN" altLang="en-US" sz="2400" dirty="0">
              <a:uFillTx/>
              <a:latin typeface="Times New Roman" panose="02020603050405020304" pitchFamily="18" charset="0"/>
              <a:ea typeface="黑体" panose="02010609060101010101" pitchFamily="49" charset="-122"/>
              <a:sym typeface="+mn-ea"/>
            </a:endParaRPr>
          </a:p>
        </p:txBody>
      </p:sp>
      <p:sp>
        <p:nvSpPr>
          <p:cNvPr id="10" name="文本框 9"/>
          <p:cNvSpPr txBox="1"/>
          <p:nvPr/>
        </p:nvSpPr>
        <p:spPr>
          <a:xfrm>
            <a:off x="754380" y="2401570"/>
            <a:ext cx="7993380" cy="460375"/>
          </a:xfrm>
          <a:prstGeom prst="rect">
            <a:avLst/>
          </a:prstGeom>
          <a:noFill/>
        </p:spPr>
        <p:txBody>
          <a:bodyPr wrap="square" rtlCol="0" anchor="t">
            <a:spAutoFit/>
          </a:bodyPr>
          <a:lstStyle/>
          <a:p>
            <a:pPr algn="l"/>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f</a:t>
            </a:r>
            <a:r>
              <a:rPr lang="en-US" altLang="zh-CN" sz="2400">
                <a:latin typeface="Times New Roman" panose="02020603050405020304" pitchFamily="18" charset="0"/>
                <a:ea typeface="黑体" panose="02010609060101010101" pitchFamily="49" charset="-122"/>
                <a:sym typeface="+mn-ea"/>
              </a:rPr>
              <a:t>=(10011), </a:t>
            </a:r>
            <a:r>
              <a:rPr lang="en-US" altLang="zh-CN" sz="2400" i="1">
                <a:latin typeface="Times New Roman" panose="02020603050405020304" pitchFamily="18" charset="0"/>
                <a:ea typeface="黑体" panose="02010609060101010101" pitchFamily="49" charset="-122"/>
                <a:sym typeface="+mn-ea"/>
              </a:rPr>
              <a:t>g</a:t>
            </a:r>
            <a:r>
              <a:rPr lang="en-US" altLang="zh-CN" sz="2400">
                <a:latin typeface="Times New Roman" panose="02020603050405020304" pitchFamily="18" charset="0"/>
                <a:ea typeface="黑体" panose="02010609060101010101" pitchFamily="49" charset="-122"/>
                <a:sym typeface="+mn-ea"/>
              </a:rPr>
              <a:t>=(111),</a:t>
            </a:r>
            <a:r>
              <a:rPr lang="en-US" altLang="zh-CN" sz="2400">
                <a:ea typeface="黑体" panose="02010609060101010101" pitchFamily="49" charset="-122"/>
                <a:sym typeface="+mn-ea"/>
              </a:rPr>
              <a:t> </a:t>
            </a:r>
            <a:r>
              <a:rPr lang="zh-CN" altLang="en-US" sz="2400" dirty="0">
                <a:ea typeface="黑体" panose="02010609060101010101" pitchFamily="49" charset="-122"/>
                <a:sym typeface="+mn-ea"/>
              </a:rPr>
              <a:t>则</a:t>
            </a:r>
            <a:r>
              <a:rPr lang="en-US" altLang="zh-CN" sz="2400" i="1">
                <a:latin typeface="Times New Roman" panose="02020603050405020304" pitchFamily="18" charset="0"/>
                <a:ea typeface="黑体" panose="02010609060101010101" pitchFamily="49" charset="-122"/>
                <a:sym typeface="+mn-ea"/>
              </a:rPr>
              <a:t>f </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zh-CN" altLang="en-US" sz="2400" dirty="0">
                <a:ea typeface="黑体" panose="02010609060101010101" pitchFamily="49" charset="-122"/>
                <a:sym typeface="+mn-ea"/>
              </a:rPr>
              <a:t>的计算过程如下</a:t>
            </a:r>
            <a:endParaRPr sz="2400" dirty="0">
              <a:uFillTx/>
              <a:latin typeface="Times New Roman" panose="02020603050405020304" pitchFamily="18" charset="0"/>
              <a:ea typeface="黑体" panose="02010609060101010101" pitchFamily="49" charset="-122"/>
              <a:sym typeface="+mn-ea"/>
            </a:endParaRPr>
          </a:p>
        </p:txBody>
      </p:sp>
      <p:graphicFrame>
        <p:nvGraphicFramePr>
          <p:cNvPr id="4" name="对象 3">
            <a:hlinkClick r:id="" action="ppaction://ole?verb=0"/>
          </p:cNvPr>
          <p:cNvGraphicFramePr>
            <a:graphicFrameLocks noChangeAspect="1"/>
          </p:cNvGraphicFramePr>
          <p:nvPr/>
        </p:nvGraphicFramePr>
        <p:xfrm>
          <a:off x="2880360" y="1534795"/>
          <a:ext cx="3434080" cy="673100"/>
        </p:xfrm>
        <a:graphic>
          <a:graphicData uri="http://schemas.openxmlformats.org/presentationml/2006/ole">
            <mc:AlternateContent xmlns:mc="http://schemas.openxmlformats.org/markup-compatibility/2006">
              <mc:Choice xmlns:v="urn:schemas-microsoft-com:vml" Requires="v">
                <p:oleObj r:id="rId2" imgW="1777365" imgH="342900" progId="Equation.KSEE3">
                  <p:embed/>
                </p:oleObj>
              </mc:Choice>
              <mc:Fallback>
                <p:oleObj r:id="rId2" imgW="1777365" imgH="342900" progId="Equation.KSEE3">
                  <p:embed/>
                  <p:pic>
                    <p:nvPicPr>
                      <p:cNvPr id="0" name="图片 1024"/>
                      <p:cNvPicPr/>
                      <p:nvPr/>
                    </p:nvPicPr>
                    <p:blipFill>
                      <a:blip r:embed="rId3"/>
                      <a:stretch>
                        <a:fillRect/>
                      </a:stretch>
                    </p:blipFill>
                    <p:spPr>
                      <a:xfrm>
                        <a:off x="2880360" y="1534795"/>
                        <a:ext cx="3434080" cy="673100"/>
                      </a:xfrm>
                      <a:prstGeom prst="rect">
                        <a:avLst/>
                      </a:prstGeom>
                    </p:spPr>
                  </p:pic>
                </p:oleObj>
              </mc:Fallback>
            </mc:AlternateContent>
          </a:graphicData>
        </a:graphic>
      </p:graphicFrame>
      <p:sp>
        <p:nvSpPr>
          <p:cNvPr id="15" name="文本框 14"/>
          <p:cNvSpPr txBox="1"/>
          <p:nvPr/>
        </p:nvSpPr>
        <p:spPr>
          <a:xfrm>
            <a:off x="320040" y="2952115"/>
            <a:ext cx="3643630" cy="3599815"/>
          </a:xfrm>
          <a:prstGeom prst="rect">
            <a:avLst/>
          </a:prstGeom>
          <a:noFill/>
        </p:spPr>
        <p:txBody>
          <a:bodyPr wrap="square" rtlCol="0" anchor="t">
            <a:spAutoFit/>
          </a:bodyPr>
          <a:lstStyle/>
          <a:p>
            <a:pPr>
              <a:lnSpc>
                <a:spcPct val="90000"/>
              </a:lnSpc>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)(0)=</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 </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1</a:t>
            </a:r>
            <a:endParaRPr lang="en-US" altLang="zh-CN" sz="2000">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)(1)=</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 </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1</a:t>
            </a:r>
          </a:p>
          <a:p>
            <a:pPr>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)(2)=</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1</a:t>
            </a:r>
          </a:p>
          <a:p>
            <a:pPr>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)(3)=</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1</a:t>
            </a:r>
            <a:endParaRPr lang="en-US" altLang="zh-CN" sz="2000" dirty="0">
              <a:uFillTx/>
              <a:latin typeface="Times New Roman" panose="02020603050405020304" pitchFamily="18" charset="0"/>
              <a:ea typeface="黑体" panose="02010609060101010101" pitchFamily="49" charset="-122"/>
              <a:sym typeface="+mn-ea"/>
            </a:endParaRPr>
          </a:p>
        </p:txBody>
      </p:sp>
      <p:sp>
        <p:nvSpPr>
          <p:cNvPr id="16" name="文本框 15"/>
          <p:cNvSpPr txBox="1"/>
          <p:nvPr/>
        </p:nvSpPr>
        <p:spPr>
          <a:xfrm>
            <a:off x="4678680" y="3003550"/>
            <a:ext cx="3643630" cy="3384550"/>
          </a:xfrm>
          <a:prstGeom prst="rect">
            <a:avLst/>
          </a:prstGeom>
          <a:noFill/>
        </p:spPr>
        <p:txBody>
          <a:bodyPr wrap="square" rtlCol="0" anchor="t">
            <a:spAutoFit/>
          </a:bodyPr>
          <a:lstStyle/>
          <a:p>
            <a:pPr>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)(4)=</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0</a:t>
            </a:r>
            <a:endParaRPr lang="en-US" altLang="zh-CN" sz="2000">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)(5)=</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 </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lnSpc>
                <a:spcPct val="90000"/>
              </a:lnSpc>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0</a:t>
            </a:r>
          </a:p>
          <a:p>
            <a:pPr>
              <a:buClr>
                <a:schemeClr val="hlink"/>
              </a:buClr>
              <a:buSzPct val="65000"/>
              <a:buFont typeface="Wingdings" panose="05000000000000000000" pitchFamily="2" charset="2"/>
              <a:buNone/>
            </a:pPr>
            <a:r>
              <a:rPr lang="en-US" altLang="zh-CN" sz="2000" i="1">
                <a:sym typeface="+mn-ea"/>
              </a:rPr>
              <a:t>    </a:t>
            </a:r>
            <a:r>
              <a:rPr lang="en-US" altLang="zh-CN" sz="2000">
                <a:latin typeface="Times New Roman" panose="02020603050405020304" pitchFamily="18" charset="0"/>
                <a:sym typeface="+mn-ea"/>
              </a:rPr>
              <a:t>(</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)(6)=</a:t>
            </a:r>
            <a:r>
              <a:rPr lang="en-US" altLang="zh-CN" sz="2000">
                <a:sym typeface="+mn-ea"/>
              </a:rPr>
              <a:t>       </a:t>
            </a:r>
            <a:r>
              <a:rPr lang="en-US" altLang="zh-CN" sz="2000">
                <a:latin typeface="Times New Roman" panose="02020603050405020304" pitchFamily="18" charset="0"/>
                <a:sym typeface="+mn-ea"/>
              </a:rPr>
              <a:t>11001</a:t>
            </a:r>
            <a:endParaRPr lang="en-US" altLang="zh-CN" sz="2000">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u="sng">
                <a:latin typeface="Times New Roman" panose="02020603050405020304" pitchFamily="18" charset="0"/>
                <a:sym typeface="+mn-ea"/>
              </a:rPr>
              <a:t>	</a:t>
            </a:r>
            <a:r>
              <a:rPr lang="en-US" altLang="zh-CN" sz="2000" u="sng">
                <a:sym typeface="+mn-ea"/>
              </a:rPr>
              <a:t>×</a:t>
            </a:r>
            <a:r>
              <a:rPr lang="en-US" altLang="zh-CN" sz="2000" u="sng">
                <a:latin typeface="Times New Roman" panose="02020603050405020304" pitchFamily="18" charset="0"/>
                <a:sym typeface="+mn-ea"/>
              </a:rPr>
              <a:t>     111 </a:t>
            </a:r>
            <a:endParaRPr lang="en-US" altLang="zh-CN" sz="2000" u="sng">
              <a:latin typeface="Times New Roman" panose="02020603050405020304" pitchFamily="18" charset="0"/>
            </a:endParaRPr>
          </a:p>
          <a:p>
            <a:pPr>
              <a:buClr>
                <a:schemeClr val="hlink"/>
              </a:buClr>
              <a:buSzPct val="65000"/>
              <a:buFont typeface="Wingdings" panose="05000000000000000000" pitchFamily="2" charset="2"/>
              <a:buNone/>
            </a:pPr>
            <a:r>
              <a:rPr lang="en-US" altLang="zh-CN" sz="2000">
                <a:latin typeface="Times New Roman" panose="02020603050405020304" pitchFamily="18" charset="0"/>
                <a:sym typeface="+mn-ea"/>
              </a:rPr>
              <a:t> 	+		 = 1</a:t>
            </a:r>
          </a:p>
          <a:p>
            <a:pPr>
              <a:buClr>
                <a:schemeClr val="hlink"/>
              </a:buClr>
              <a:buSzPct val="65000"/>
              <a:buFont typeface="Wingdings" panose="05000000000000000000" pitchFamily="2" charset="2"/>
              <a:buNone/>
            </a:pPr>
            <a:endParaRPr lang="en-US" altLang="zh-CN" sz="2000" i="1">
              <a:latin typeface="Times New Roman" panose="02020603050405020304" pitchFamily="18" charset="0"/>
              <a:sym typeface="+mn-ea"/>
            </a:endParaRPr>
          </a:p>
          <a:p>
            <a:pPr>
              <a:buClr>
                <a:schemeClr val="hlink"/>
              </a:buClr>
              <a:buSzPct val="65000"/>
              <a:buFont typeface="Wingdings" panose="05000000000000000000" pitchFamily="2" charset="2"/>
              <a:buNone/>
            </a:pPr>
            <a:r>
              <a:rPr lang="zh-CN" altLang="en-US" sz="2000" b="1" dirty="0">
                <a:latin typeface="Times New Roman" panose="02020603050405020304" pitchFamily="18" charset="0"/>
                <a:ea typeface="黑体" panose="02010609060101010101" pitchFamily="49" charset="-122"/>
                <a:sym typeface="+mn-ea"/>
              </a:rPr>
              <a:t>故</a:t>
            </a:r>
            <a:r>
              <a:rPr lang="zh-CN" altLang="en-US" sz="2000" i="1" dirty="0">
                <a:latin typeface="Times New Roman" panose="02020603050405020304" pitchFamily="18" charset="0"/>
                <a:sym typeface="+mn-ea"/>
              </a:rPr>
              <a:t> </a:t>
            </a:r>
            <a:r>
              <a:rPr lang="en-US" altLang="zh-CN" sz="2000" i="1">
                <a:latin typeface="Times New Roman" panose="02020603050405020304" pitchFamily="18" charset="0"/>
                <a:sym typeface="+mn-ea"/>
              </a:rPr>
              <a:t>f*g=</a:t>
            </a:r>
            <a:r>
              <a:rPr lang="en-US" altLang="zh-CN" sz="2000">
                <a:latin typeface="Times New Roman" panose="02020603050405020304" pitchFamily="18" charset="0"/>
                <a:sym typeface="+mn-ea"/>
              </a:rPr>
              <a:t>(1111001)</a:t>
            </a:r>
            <a:endParaRPr lang="en-US" altLang="zh-CN" sz="20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4930" y="2112010"/>
            <a:ext cx="6424930" cy="2553335"/>
          </a:xfrm>
          <a:prstGeom prst="rect">
            <a:avLst/>
          </a:prstGeom>
          <a:noFill/>
        </p:spPr>
        <p:txBody>
          <a:bodyPr wrap="square" rtlCol="0" anchor="t">
            <a:spAutoFit/>
          </a:bodyPr>
          <a:lstStyle/>
          <a:p>
            <a:pPr algn="ctr"/>
            <a:r>
              <a:rPr lang="zh-CN" altLang="en-US" sz="8000" b="1" dirty="0">
                <a:solidFill>
                  <a:schemeClr val="accent2"/>
                </a:solidFill>
                <a:latin typeface="黑体" panose="02010609060101010101" pitchFamily="49" charset="-122"/>
                <a:ea typeface="黑体" panose="02010609060101010101" pitchFamily="49" charset="-122"/>
                <a:sym typeface="+mn-ea"/>
              </a:rPr>
              <a:t>谢谢聆听</a:t>
            </a:r>
          </a:p>
          <a:p>
            <a:pPr algn="ctr"/>
            <a:r>
              <a:rPr lang="zh-CN" altLang="en-US" sz="8000" b="1" dirty="0">
                <a:solidFill>
                  <a:schemeClr val="accent2"/>
                </a:solidFill>
                <a:latin typeface="黑体" panose="02010609060101010101" pitchFamily="49" charset="-122"/>
                <a:ea typeface="黑体" panose="02010609060101010101" pitchFamily="49" charset="-122"/>
                <a:sym typeface="+mn-ea"/>
              </a:rPr>
              <a:t>敬请批评指正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350" y="104775"/>
            <a:ext cx="5187950" cy="685800"/>
          </a:xfrm>
        </p:spPr>
        <p:txBody>
          <a:bodyPr/>
          <a:lstStyle/>
          <a:p>
            <a:r>
              <a:rPr lang="zh-CN" altLang="en-US" sz="2800" dirty="0">
                <a:latin typeface="黑体" panose="02010609060101010101" pitchFamily="49" charset="-122"/>
                <a:ea typeface="黑体" panose="02010609060101010101" pitchFamily="49" charset="-122"/>
                <a:cs typeface="黑体" panose="02010609060101010101" pitchFamily="49" charset="-122"/>
                <a:sym typeface="+mn-ea"/>
              </a:rPr>
              <a:t>二元</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(2,1,2)卷积</a:t>
            </a:r>
            <a:r>
              <a:rPr lang="zh-CN" altLang="en-US" sz="2800" dirty="0">
                <a:latin typeface="黑体" panose="02010609060101010101" pitchFamily="49" charset="-122"/>
                <a:ea typeface="黑体" panose="02010609060101010101" pitchFamily="49" charset="-122"/>
                <a:cs typeface="黑体" panose="02010609060101010101" pitchFamily="49" charset="-122"/>
                <a:sym typeface="+mn-ea"/>
              </a:rPr>
              <a:t>码的编码器</a:t>
            </a:r>
          </a:p>
        </p:txBody>
      </p:sp>
      <p:sp>
        <p:nvSpPr>
          <p:cNvPr id="7" name="文本框 6"/>
          <p:cNvSpPr txBox="1"/>
          <p:nvPr/>
        </p:nvSpPr>
        <p:spPr>
          <a:xfrm>
            <a:off x="259080" y="914400"/>
            <a:ext cx="8564245" cy="1420495"/>
          </a:xfrm>
          <a:prstGeom prst="rect">
            <a:avLst/>
          </a:prstGeom>
          <a:noFill/>
        </p:spPr>
        <p:txBody>
          <a:bodyPr wrap="square" rtlCol="0" anchor="t">
            <a:spAutoFit/>
          </a:bodyPr>
          <a:lstStyle/>
          <a:p>
            <a:pPr indent="457200" algn="l">
              <a:lnSpc>
                <a:spcPct val="120000"/>
              </a:lnSpc>
            </a:pPr>
            <a:r>
              <a:rPr lang="zh-CN" altLang="en-US" sz="2400" dirty="0">
                <a:solidFill>
                  <a:schemeClr val="tx1"/>
                </a:solidFill>
                <a:latin typeface="Times New Roman" panose="02020603050405020304" pitchFamily="18" charset="0"/>
                <a:ea typeface="黑体" panose="02010609060101010101" pitchFamily="49" charset="-122"/>
                <a:sym typeface="+mn-ea"/>
              </a:rPr>
              <a:t>编码器主要由</a:t>
            </a:r>
            <a:r>
              <a:rPr lang="en-US" altLang="zh-CN" sz="2400" i="1">
                <a:solidFill>
                  <a:schemeClr val="tx1"/>
                </a:solidFill>
                <a:latin typeface="Times New Roman" panose="02020603050405020304" pitchFamily="18" charset="0"/>
                <a:ea typeface="黑体" panose="02010609060101010101" pitchFamily="49" charset="-122"/>
                <a:sym typeface="+mn-ea"/>
              </a:rPr>
              <a:t>m</a:t>
            </a:r>
            <a:r>
              <a:rPr lang="en-US" altLang="zh-CN" sz="2400">
                <a:solidFill>
                  <a:schemeClr val="tx1"/>
                </a:solidFill>
                <a:latin typeface="Times New Roman" panose="02020603050405020304" pitchFamily="18" charset="0"/>
                <a:ea typeface="黑体" panose="02010609060101010101" pitchFamily="49" charset="-122"/>
                <a:sym typeface="+mn-ea"/>
              </a:rPr>
              <a:t>=2</a:t>
            </a:r>
            <a:r>
              <a:rPr lang="zh-CN" altLang="en-US" sz="2400" dirty="0">
                <a:solidFill>
                  <a:schemeClr val="tx1"/>
                </a:solidFill>
                <a:latin typeface="Times New Roman" panose="02020603050405020304" pitchFamily="18" charset="0"/>
                <a:ea typeface="黑体" panose="02010609060101010101" pitchFamily="49" charset="-122"/>
                <a:sym typeface="+mn-ea"/>
              </a:rPr>
              <a:t>级移位寄存器，</a:t>
            </a:r>
            <a:r>
              <a:rPr lang="en-US" altLang="zh-CN" sz="2400" i="1">
                <a:solidFill>
                  <a:schemeClr val="tx1"/>
                </a:solidFill>
                <a:latin typeface="Times New Roman" panose="02020603050405020304" pitchFamily="18" charset="0"/>
                <a:ea typeface="黑体" panose="02010609060101010101" pitchFamily="49" charset="-122"/>
                <a:sym typeface="+mn-ea"/>
              </a:rPr>
              <a:t>n</a:t>
            </a:r>
            <a:r>
              <a:rPr lang="en-US" altLang="zh-CN" sz="2400">
                <a:solidFill>
                  <a:schemeClr val="tx1"/>
                </a:solidFill>
                <a:latin typeface="Times New Roman" panose="02020603050405020304" pitchFamily="18" charset="0"/>
                <a:ea typeface="黑体" panose="02010609060101010101" pitchFamily="49" charset="-122"/>
                <a:sym typeface="+mn-ea"/>
              </a:rPr>
              <a:t>=2</a:t>
            </a:r>
            <a:r>
              <a:rPr lang="zh-CN" altLang="en-US" sz="2400" dirty="0">
                <a:solidFill>
                  <a:schemeClr val="tx1"/>
                </a:solidFill>
                <a:latin typeface="Times New Roman" panose="02020603050405020304" pitchFamily="18" charset="0"/>
                <a:ea typeface="黑体" panose="02010609060101010101" pitchFamily="49" charset="-122"/>
                <a:sym typeface="+mn-ea"/>
              </a:rPr>
              <a:t>个模</a:t>
            </a:r>
            <a:r>
              <a:rPr lang="en-US" altLang="zh-CN" sz="2400">
                <a:solidFill>
                  <a:schemeClr val="tx1"/>
                </a:solidFill>
                <a:latin typeface="Times New Roman" panose="02020603050405020304" pitchFamily="18" charset="0"/>
                <a:ea typeface="黑体" panose="02010609060101010101" pitchFamily="49" charset="-122"/>
                <a:sym typeface="+mn-ea"/>
              </a:rPr>
              <a:t>2</a:t>
            </a:r>
            <a:r>
              <a:rPr lang="zh-CN" altLang="en-US" sz="2400" dirty="0">
                <a:solidFill>
                  <a:schemeClr val="tx1"/>
                </a:solidFill>
                <a:latin typeface="Times New Roman" panose="02020603050405020304" pitchFamily="18" charset="0"/>
                <a:ea typeface="黑体" panose="02010609060101010101" pitchFamily="49" charset="-122"/>
                <a:sym typeface="+mn-ea"/>
              </a:rPr>
              <a:t>加法器组成。</a:t>
            </a:r>
            <a:r>
              <a:rPr lang="zh-CN" altLang="en-US" sz="2400" dirty="0">
                <a:solidFill>
                  <a:schemeClr val="tx1"/>
                </a:solidFill>
                <a:latin typeface="黑体" panose="02010609060101010101" pitchFamily="49" charset="-122"/>
                <a:ea typeface="黑体" panose="02010609060101010101" pitchFamily="49" charset="-122"/>
                <a:sym typeface="+mn-ea"/>
              </a:rPr>
              <a:t>所有的卷积码编码器都可以用这种类型的线性前馈移位寄存器来实现。</a:t>
            </a:r>
            <a:endParaRPr lang="zh-CN" altLang="en-US" sz="2400" dirty="0">
              <a:solidFill>
                <a:schemeClr val="tx1"/>
              </a:solidFill>
              <a:uFillTx/>
              <a:latin typeface="黑体" panose="02010609060101010101" pitchFamily="49" charset="-122"/>
              <a:ea typeface="黑体" panose="02010609060101010101" pitchFamily="49" charset="-122"/>
              <a:sym typeface="+mn-ea"/>
            </a:endParaRPr>
          </a:p>
        </p:txBody>
      </p:sp>
      <p:sp>
        <p:nvSpPr>
          <p:cNvPr id="10242" name="直接连接符 188423"/>
          <p:cNvSpPr/>
          <p:nvPr/>
        </p:nvSpPr>
        <p:spPr>
          <a:xfrm>
            <a:off x="2339975" y="3086100"/>
            <a:ext cx="1512888" cy="0"/>
          </a:xfrm>
          <a:prstGeom prst="line">
            <a:avLst/>
          </a:prstGeom>
          <a:ln w="19050" cap="flat" cmpd="sng">
            <a:solidFill>
              <a:schemeClr val="tx1"/>
            </a:solidFill>
            <a:prstDash val="solid"/>
            <a:round/>
            <a:headEnd type="none" w="med" len="med"/>
            <a:tailEnd type="triangle" w="med" len="med"/>
          </a:ln>
        </p:spPr>
      </p:sp>
      <p:sp>
        <p:nvSpPr>
          <p:cNvPr id="10243" name="直接连接符 188425"/>
          <p:cNvSpPr/>
          <p:nvPr/>
        </p:nvSpPr>
        <p:spPr>
          <a:xfrm>
            <a:off x="3348038" y="4094163"/>
            <a:ext cx="1439862" cy="0"/>
          </a:xfrm>
          <a:prstGeom prst="line">
            <a:avLst/>
          </a:prstGeom>
          <a:ln w="19050" cap="flat" cmpd="sng">
            <a:solidFill>
              <a:schemeClr val="tx1"/>
            </a:solidFill>
            <a:prstDash val="solid"/>
            <a:round/>
            <a:headEnd type="none" w="med" len="med"/>
            <a:tailEnd type="triangle" w="med" len="med"/>
          </a:ln>
        </p:spPr>
      </p:sp>
      <p:sp>
        <p:nvSpPr>
          <p:cNvPr id="10244" name="流程图: 延期 188426"/>
          <p:cNvSpPr/>
          <p:nvPr/>
        </p:nvSpPr>
        <p:spPr>
          <a:xfrm>
            <a:off x="2773363" y="3805238"/>
            <a:ext cx="647700" cy="50323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0245" name="流程图: 延期 188427"/>
          <p:cNvSpPr/>
          <p:nvPr/>
        </p:nvSpPr>
        <p:spPr>
          <a:xfrm>
            <a:off x="4789488" y="3805238"/>
            <a:ext cx="647700" cy="503237"/>
          </a:xfrm>
          <a:prstGeom prst="flowChartDelay">
            <a:avLst/>
          </a:prstGeom>
          <a:solidFill>
            <a:schemeClr val="accent1"/>
          </a:solidFill>
          <a:ln w="9525" cap="flat" cmpd="sng">
            <a:solidFill>
              <a:schemeClr val="tx1"/>
            </a:solidFill>
            <a:prstDash val="dash"/>
            <a:miter/>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0246" name="椭圆 188430"/>
          <p:cNvSpPr/>
          <p:nvPr/>
        </p:nvSpPr>
        <p:spPr>
          <a:xfrm>
            <a:off x="3852863" y="2800350"/>
            <a:ext cx="431800" cy="503238"/>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0247" name="文本框 188431"/>
          <p:cNvSpPr txBox="1"/>
          <p:nvPr/>
        </p:nvSpPr>
        <p:spPr>
          <a:xfrm>
            <a:off x="3854450" y="2798763"/>
            <a:ext cx="431800" cy="457200"/>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a:t>
            </a:r>
          </a:p>
        </p:txBody>
      </p:sp>
      <p:sp>
        <p:nvSpPr>
          <p:cNvPr id="10248" name="直接连接符 188435"/>
          <p:cNvSpPr/>
          <p:nvPr/>
        </p:nvSpPr>
        <p:spPr>
          <a:xfrm>
            <a:off x="2339975" y="4094163"/>
            <a:ext cx="431800" cy="0"/>
          </a:xfrm>
          <a:prstGeom prst="line">
            <a:avLst/>
          </a:prstGeom>
          <a:ln w="19050" cap="flat" cmpd="sng">
            <a:solidFill>
              <a:schemeClr val="tx1"/>
            </a:solidFill>
            <a:prstDash val="solid"/>
            <a:round/>
            <a:headEnd type="none" w="med" len="med"/>
            <a:tailEnd type="triangle" w="med" len="med"/>
          </a:ln>
        </p:spPr>
      </p:sp>
      <p:sp>
        <p:nvSpPr>
          <p:cNvPr id="10249" name="文本框 188441"/>
          <p:cNvSpPr txBox="1"/>
          <p:nvPr/>
        </p:nvSpPr>
        <p:spPr>
          <a:xfrm>
            <a:off x="2700338" y="3805238"/>
            <a:ext cx="647700"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0</a:t>
            </a:r>
            <a:endParaRPr lang="zh-CN" altLang="en-US" sz="2400" b="1" baseline="-25000" dirty="0">
              <a:latin typeface="Times New Roman" panose="02020603050405020304" pitchFamily="18" charset="0"/>
              <a:ea typeface="宋体" panose="02010600030101010101" pitchFamily="2" charset="-122"/>
            </a:endParaRPr>
          </a:p>
        </p:txBody>
      </p:sp>
      <p:sp>
        <p:nvSpPr>
          <p:cNvPr id="10250" name="文本框 188442"/>
          <p:cNvSpPr txBox="1"/>
          <p:nvPr/>
        </p:nvSpPr>
        <p:spPr>
          <a:xfrm>
            <a:off x="4716463" y="3805238"/>
            <a:ext cx="647700" cy="457200"/>
          </a:xfrm>
          <a:prstGeom prst="rect">
            <a:avLst/>
          </a:prstGeom>
          <a:noFill/>
          <a:ln w="9525">
            <a:noFill/>
          </a:ln>
        </p:spPr>
        <p:txBody>
          <a:bodyPr anchor="t" anchorCtr="0">
            <a:spAutoFit/>
          </a:bodyPr>
          <a:lstStyle/>
          <a:p>
            <a:pPr algn="ctr">
              <a:spcBef>
                <a:spcPct val="50000"/>
              </a:spcBef>
            </a:pPr>
            <a:r>
              <a:rPr lang="en-US" altLang="zh-CN" sz="2400" b="1" i="1">
                <a:latin typeface="Times New Roman" panose="02020603050405020304" pitchFamily="18" charset="0"/>
                <a:ea typeface="宋体" panose="02010600030101010101" pitchFamily="2" charset="-122"/>
              </a:rPr>
              <a:t>D</a:t>
            </a:r>
            <a:r>
              <a:rPr lang="en-US" altLang="zh-CN" sz="2400" b="1" baseline="-25000">
                <a:latin typeface="Times New Roman" panose="02020603050405020304" pitchFamily="18" charset="0"/>
                <a:ea typeface="宋体" panose="02010600030101010101" pitchFamily="2" charset="-122"/>
              </a:rPr>
              <a:t>1</a:t>
            </a:r>
            <a:endParaRPr lang="zh-CN" altLang="en-US" sz="2400" b="1" baseline="-25000" dirty="0">
              <a:latin typeface="Times New Roman" panose="02020603050405020304" pitchFamily="18" charset="0"/>
              <a:ea typeface="宋体" panose="02010600030101010101" pitchFamily="2" charset="-122"/>
            </a:endParaRPr>
          </a:p>
        </p:txBody>
      </p:sp>
      <p:sp>
        <p:nvSpPr>
          <p:cNvPr id="10251" name="直接连接符 188447"/>
          <p:cNvSpPr/>
          <p:nvPr/>
        </p:nvSpPr>
        <p:spPr>
          <a:xfrm>
            <a:off x="2339975" y="3086100"/>
            <a:ext cx="0" cy="1008063"/>
          </a:xfrm>
          <a:prstGeom prst="line">
            <a:avLst/>
          </a:prstGeom>
          <a:ln w="15875" cap="flat" cmpd="sng">
            <a:solidFill>
              <a:schemeClr val="tx1"/>
            </a:solidFill>
            <a:prstDash val="solid"/>
            <a:round/>
            <a:headEnd type="none" w="med" len="med"/>
            <a:tailEnd type="none" w="med" len="med"/>
          </a:ln>
        </p:spPr>
      </p:sp>
      <p:sp>
        <p:nvSpPr>
          <p:cNvPr id="10252" name="直接连接符 188450"/>
          <p:cNvSpPr/>
          <p:nvPr/>
        </p:nvSpPr>
        <p:spPr>
          <a:xfrm>
            <a:off x="2339975" y="5246688"/>
            <a:ext cx="1512888" cy="0"/>
          </a:xfrm>
          <a:prstGeom prst="line">
            <a:avLst/>
          </a:prstGeom>
          <a:ln w="19050" cap="flat" cmpd="sng">
            <a:solidFill>
              <a:schemeClr val="tx1"/>
            </a:solidFill>
            <a:prstDash val="solid"/>
            <a:round/>
            <a:headEnd type="none" w="med" len="med"/>
            <a:tailEnd type="triangle" w="med" len="med"/>
          </a:ln>
        </p:spPr>
      </p:sp>
      <p:sp>
        <p:nvSpPr>
          <p:cNvPr id="10253" name="椭圆 188451"/>
          <p:cNvSpPr/>
          <p:nvPr/>
        </p:nvSpPr>
        <p:spPr>
          <a:xfrm>
            <a:off x="3852863" y="4959350"/>
            <a:ext cx="431800" cy="503238"/>
          </a:xfrm>
          <a:prstGeom prst="ellipse">
            <a:avLst/>
          </a:prstGeom>
          <a:solidFill>
            <a:schemeClr val="accent1"/>
          </a:solidFill>
          <a:ln w="9525" cap="flat" cmpd="sng">
            <a:solidFill>
              <a:schemeClr val="tx1"/>
            </a:solidFill>
            <a:prstDash val="dash"/>
            <a:round/>
            <a:headEnd type="none" w="med" len="med"/>
            <a:tailEnd type="none" w="med" len="med"/>
          </a:ln>
        </p:spPr>
        <p:txBody>
          <a:bodyPr anchor="t" anchorCtr="0"/>
          <a:lstStyle/>
          <a:p>
            <a:pPr algn="ctr"/>
            <a:endParaRPr lang="zh-CN" altLang="en-US" dirty="0">
              <a:latin typeface="Arial" panose="020B0604020202020204" pitchFamily="34" charset="0"/>
              <a:ea typeface="宋体" panose="02010600030101010101" pitchFamily="2" charset="-122"/>
            </a:endParaRPr>
          </a:p>
        </p:txBody>
      </p:sp>
      <p:sp>
        <p:nvSpPr>
          <p:cNvPr id="10254" name="文本框 188452"/>
          <p:cNvSpPr txBox="1"/>
          <p:nvPr/>
        </p:nvSpPr>
        <p:spPr>
          <a:xfrm>
            <a:off x="3852863" y="4959350"/>
            <a:ext cx="431800" cy="457200"/>
          </a:xfrm>
          <a:prstGeom prst="rect">
            <a:avLst/>
          </a:prstGeom>
          <a:noFill/>
          <a:ln w="9525">
            <a:noFill/>
          </a:ln>
        </p:spPr>
        <p:txBody>
          <a:bodyPr anchor="t" anchorCtr="0">
            <a:spAutoFit/>
          </a:bodyPr>
          <a:lstStyle/>
          <a:p>
            <a:pPr algn="ctr">
              <a:spcBef>
                <a:spcPct val="50000"/>
              </a:spcBef>
            </a:pPr>
            <a:r>
              <a:rPr lang="en-US" altLang="zh-CN" sz="2400">
                <a:latin typeface="Arial" panose="020B0604020202020204" pitchFamily="34" charset="0"/>
                <a:ea typeface="宋体" panose="02010600030101010101" pitchFamily="2" charset="-122"/>
              </a:rPr>
              <a:t>+</a:t>
            </a:r>
          </a:p>
        </p:txBody>
      </p:sp>
      <p:sp>
        <p:nvSpPr>
          <p:cNvPr id="10255" name="直接连接符 188454"/>
          <p:cNvSpPr/>
          <p:nvPr/>
        </p:nvSpPr>
        <p:spPr>
          <a:xfrm>
            <a:off x="5437188" y="4094163"/>
            <a:ext cx="358775" cy="0"/>
          </a:xfrm>
          <a:prstGeom prst="line">
            <a:avLst/>
          </a:prstGeom>
          <a:ln w="15875" cap="flat" cmpd="sng">
            <a:solidFill>
              <a:schemeClr val="tx1"/>
            </a:solidFill>
            <a:prstDash val="solid"/>
            <a:round/>
            <a:headEnd type="none" w="med" len="med"/>
            <a:tailEnd type="none" w="med" len="med"/>
          </a:ln>
        </p:spPr>
      </p:sp>
      <p:sp>
        <p:nvSpPr>
          <p:cNvPr id="10256" name="直接连接符 188455"/>
          <p:cNvSpPr/>
          <p:nvPr/>
        </p:nvSpPr>
        <p:spPr>
          <a:xfrm flipV="1">
            <a:off x="5795963" y="3086100"/>
            <a:ext cx="0" cy="1008063"/>
          </a:xfrm>
          <a:prstGeom prst="line">
            <a:avLst/>
          </a:prstGeom>
          <a:ln w="15875" cap="flat" cmpd="sng">
            <a:solidFill>
              <a:schemeClr val="tx1"/>
            </a:solidFill>
            <a:prstDash val="solid"/>
            <a:round/>
            <a:headEnd type="none" w="med" len="med"/>
            <a:tailEnd type="none" w="med" len="med"/>
          </a:ln>
        </p:spPr>
      </p:sp>
      <p:sp>
        <p:nvSpPr>
          <p:cNvPr id="10257" name="直接连接符 188457"/>
          <p:cNvSpPr/>
          <p:nvPr/>
        </p:nvSpPr>
        <p:spPr>
          <a:xfrm flipH="1">
            <a:off x="4284663" y="3086100"/>
            <a:ext cx="1511300" cy="0"/>
          </a:xfrm>
          <a:prstGeom prst="line">
            <a:avLst/>
          </a:prstGeom>
          <a:ln w="15875" cap="flat" cmpd="sng">
            <a:solidFill>
              <a:schemeClr val="tx1"/>
            </a:solidFill>
            <a:prstDash val="solid"/>
            <a:round/>
            <a:headEnd type="none" w="med" len="med"/>
            <a:tailEnd type="triangle" w="med" len="med"/>
          </a:ln>
        </p:spPr>
      </p:sp>
      <p:sp>
        <p:nvSpPr>
          <p:cNvPr id="10258" name="直接连接符 188458"/>
          <p:cNvSpPr/>
          <p:nvPr/>
        </p:nvSpPr>
        <p:spPr>
          <a:xfrm flipV="1">
            <a:off x="4068763" y="3302000"/>
            <a:ext cx="0" cy="792163"/>
          </a:xfrm>
          <a:prstGeom prst="line">
            <a:avLst/>
          </a:prstGeom>
          <a:ln w="15875" cap="flat" cmpd="sng">
            <a:solidFill>
              <a:schemeClr val="tx1"/>
            </a:solidFill>
            <a:prstDash val="solid"/>
            <a:round/>
            <a:headEnd type="none" w="med" len="med"/>
            <a:tailEnd type="triangle" w="med" len="med"/>
          </a:ln>
        </p:spPr>
      </p:sp>
      <p:sp>
        <p:nvSpPr>
          <p:cNvPr id="10259" name="直接连接符 188460"/>
          <p:cNvSpPr/>
          <p:nvPr/>
        </p:nvSpPr>
        <p:spPr>
          <a:xfrm flipV="1">
            <a:off x="4068763" y="2438400"/>
            <a:ext cx="0" cy="360363"/>
          </a:xfrm>
          <a:prstGeom prst="line">
            <a:avLst/>
          </a:prstGeom>
          <a:ln w="15875" cap="flat" cmpd="sng">
            <a:solidFill>
              <a:schemeClr val="tx1"/>
            </a:solidFill>
            <a:prstDash val="solid"/>
            <a:round/>
            <a:headEnd type="none" w="med" len="med"/>
            <a:tailEnd type="none" w="med" len="med"/>
          </a:ln>
        </p:spPr>
      </p:sp>
      <p:sp>
        <p:nvSpPr>
          <p:cNvPr id="10260" name="直接连接符 188461"/>
          <p:cNvSpPr/>
          <p:nvPr/>
        </p:nvSpPr>
        <p:spPr>
          <a:xfrm>
            <a:off x="4068763" y="2438400"/>
            <a:ext cx="2592387" cy="0"/>
          </a:xfrm>
          <a:prstGeom prst="line">
            <a:avLst/>
          </a:prstGeom>
          <a:ln w="19050" cap="flat" cmpd="sng">
            <a:solidFill>
              <a:schemeClr val="tx1"/>
            </a:solidFill>
            <a:prstDash val="solid"/>
            <a:round/>
            <a:headEnd type="none" w="med" len="med"/>
            <a:tailEnd type="triangle" w="med" len="med"/>
          </a:ln>
        </p:spPr>
      </p:sp>
      <p:sp>
        <p:nvSpPr>
          <p:cNvPr id="10261" name="直接连接符 188462"/>
          <p:cNvSpPr/>
          <p:nvPr/>
        </p:nvSpPr>
        <p:spPr>
          <a:xfrm>
            <a:off x="2339975" y="4094163"/>
            <a:ext cx="0" cy="1152525"/>
          </a:xfrm>
          <a:prstGeom prst="line">
            <a:avLst/>
          </a:prstGeom>
          <a:ln w="15875" cap="flat" cmpd="sng">
            <a:solidFill>
              <a:schemeClr val="tx1"/>
            </a:solidFill>
            <a:prstDash val="solid"/>
            <a:round/>
            <a:headEnd type="none" w="med" len="med"/>
            <a:tailEnd type="none" w="med" len="med"/>
          </a:ln>
        </p:spPr>
      </p:sp>
      <p:sp>
        <p:nvSpPr>
          <p:cNvPr id="10262" name="直接连接符 188463"/>
          <p:cNvSpPr/>
          <p:nvPr/>
        </p:nvSpPr>
        <p:spPr>
          <a:xfrm flipH="1">
            <a:off x="4284663" y="5246688"/>
            <a:ext cx="1511300" cy="0"/>
          </a:xfrm>
          <a:prstGeom prst="line">
            <a:avLst/>
          </a:prstGeom>
          <a:ln w="15875" cap="flat" cmpd="sng">
            <a:solidFill>
              <a:schemeClr val="tx1"/>
            </a:solidFill>
            <a:prstDash val="solid"/>
            <a:round/>
            <a:headEnd type="none" w="med" len="med"/>
            <a:tailEnd type="triangle" w="med" len="med"/>
          </a:ln>
        </p:spPr>
      </p:sp>
      <p:sp>
        <p:nvSpPr>
          <p:cNvPr id="10263" name="直接连接符 188464"/>
          <p:cNvSpPr/>
          <p:nvPr/>
        </p:nvSpPr>
        <p:spPr>
          <a:xfrm>
            <a:off x="5795963" y="4094163"/>
            <a:ext cx="0" cy="1152525"/>
          </a:xfrm>
          <a:prstGeom prst="line">
            <a:avLst/>
          </a:prstGeom>
          <a:ln w="15875" cap="flat" cmpd="sng">
            <a:solidFill>
              <a:schemeClr val="tx1"/>
            </a:solidFill>
            <a:prstDash val="solid"/>
            <a:round/>
            <a:headEnd type="none" w="med" len="med"/>
            <a:tailEnd type="none" w="med" len="med"/>
          </a:ln>
        </p:spPr>
      </p:sp>
      <p:sp>
        <p:nvSpPr>
          <p:cNvPr id="10264" name="直接连接符 188465"/>
          <p:cNvSpPr/>
          <p:nvPr/>
        </p:nvSpPr>
        <p:spPr>
          <a:xfrm flipV="1">
            <a:off x="4068763" y="5462588"/>
            <a:ext cx="0" cy="360362"/>
          </a:xfrm>
          <a:prstGeom prst="line">
            <a:avLst/>
          </a:prstGeom>
          <a:ln w="15875" cap="flat" cmpd="sng">
            <a:solidFill>
              <a:schemeClr val="tx1"/>
            </a:solidFill>
            <a:prstDash val="solid"/>
            <a:round/>
            <a:headEnd type="none" w="med" len="med"/>
            <a:tailEnd type="none" w="med" len="med"/>
          </a:ln>
        </p:spPr>
      </p:sp>
      <p:sp>
        <p:nvSpPr>
          <p:cNvPr id="10265" name="直接连接符 188466"/>
          <p:cNvSpPr/>
          <p:nvPr/>
        </p:nvSpPr>
        <p:spPr>
          <a:xfrm>
            <a:off x="4068763" y="5822950"/>
            <a:ext cx="2592387" cy="0"/>
          </a:xfrm>
          <a:prstGeom prst="line">
            <a:avLst/>
          </a:prstGeom>
          <a:ln w="19050" cap="flat" cmpd="sng">
            <a:solidFill>
              <a:schemeClr val="tx1"/>
            </a:solidFill>
            <a:prstDash val="solid"/>
            <a:round/>
            <a:headEnd type="none" w="med" len="med"/>
            <a:tailEnd type="triangle" w="med" len="med"/>
          </a:ln>
        </p:spPr>
      </p:sp>
      <p:sp>
        <p:nvSpPr>
          <p:cNvPr id="10266" name="直接连接符 188467"/>
          <p:cNvSpPr/>
          <p:nvPr/>
        </p:nvSpPr>
        <p:spPr>
          <a:xfrm>
            <a:off x="1763713" y="4094163"/>
            <a:ext cx="576262" cy="0"/>
          </a:xfrm>
          <a:prstGeom prst="line">
            <a:avLst/>
          </a:prstGeom>
          <a:ln w="15875" cap="flat" cmpd="sng">
            <a:solidFill>
              <a:schemeClr val="tx1"/>
            </a:solidFill>
            <a:prstDash val="solid"/>
            <a:round/>
            <a:headEnd type="none" w="med" len="med"/>
            <a:tailEnd type="none" w="med" len="med"/>
          </a:ln>
        </p:spPr>
      </p:sp>
      <p:sp>
        <p:nvSpPr>
          <p:cNvPr id="10267" name="文本框 188468"/>
          <p:cNvSpPr txBox="1"/>
          <p:nvPr/>
        </p:nvSpPr>
        <p:spPr>
          <a:xfrm>
            <a:off x="6805613" y="2197100"/>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r>
              <a:rPr lang="en-US" altLang="zh-CN" sz="2400" b="1" baseline="30000">
                <a:latin typeface="Times New Roman" panose="02020603050405020304" pitchFamily="18" charset="0"/>
                <a:ea typeface="宋体" panose="02010600030101010101" pitchFamily="2" charset="-122"/>
              </a:rPr>
              <a:t>(1)</a:t>
            </a:r>
          </a:p>
        </p:txBody>
      </p:sp>
      <p:sp>
        <p:nvSpPr>
          <p:cNvPr id="10268" name="文本框 188469"/>
          <p:cNvSpPr txBox="1"/>
          <p:nvPr/>
        </p:nvSpPr>
        <p:spPr>
          <a:xfrm>
            <a:off x="6805613" y="5607050"/>
            <a:ext cx="865187" cy="457200"/>
          </a:xfrm>
          <a:prstGeom prst="rect">
            <a:avLst/>
          </a:prstGeom>
          <a:noFill/>
          <a:ln w="9525">
            <a:noFill/>
          </a:ln>
        </p:spPr>
        <p:txBody>
          <a:bodyPr anchor="t" anchorCtr="0">
            <a:spAutoFit/>
          </a:bodyPr>
          <a:lstStyle/>
          <a:p>
            <a:pPr algn="ctr">
              <a:spcBef>
                <a:spcPct val="50000"/>
              </a:spcBef>
            </a:pPr>
            <a:r>
              <a:rPr lang="en-US" altLang="zh-CN" sz="2400" b="1">
                <a:latin typeface="Times New Roman" panose="02020603050405020304" pitchFamily="18" charset="0"/>
                <a:ea typeface="宋体" panose="02010600030101010101" pitchFamily="2" charset="-122"/>
              </a:rPr>
              <a:t>V</a:t>
            </a:r>
            <a:r>
              <a:rPr lang="en-US" altLang="zh-CN" sz="2400" b="1" baseline="30000">
                <a:latin typeface="Times New Roman" panose="02020603050405020304" pitchFamily="18" charset="0"/>
                <a:ea typeface="宋体" panose="02010600030101010101" pitchFamily="2" charset="-122"/>
              </a:rPr>
              <a:t>(2)</a:t>
            </a:r>
          </a:p>
        </p:txBody>
      </p:sp>
      <p:sp>
        <p:nvSpPr>
          <p:cNvPr id="10269" name="文本框 188470"/>
          <p:cNvSpPr txBox="1"/>
          <p:nvPr/>
        </p:nvSpPr>
        <p:spPr>
          <a:xfrm>
            <a:off x="1042988" y="3806825"/>
            <a:ext cx="865187" cy="519113"/>
          </a:xfrm>
          <a:prstGeom prst="rect">
            <a:avLst/>
          </a:prstGeom>
          <a:noFill/>
          <a:ln w="9525">
            <a:noFill/>
          </a:ln>
        </p:spPr>
        <p:txBody>
          <a:bodyPr anchor="t" anchorCtr="0">
            <a:spAutoFit/>
          </a:bodyPr>
          <a:lstStyle/>
          <a:p>
            <a:pPr algn="ctr">
              <a:spcBef>
                <a:spcPct val="50000"/>
              </a:spcBef>
            </a:pPr>
            <a:r>
              <a:rPr lang="en-US" altLang="zh-CN" sz="2800" b="1" i="1">
                <a:latin typeface="Times New Roman" panose="02020603050405020304" pitchFamily="18" charset="0"/>
                <a:ea typeface="宋体" panose="02010600030101010101" pitchFamily="2" charset="-122"/>
              </a:rPr>
              <a:t>u</a:t>
            </a:r>
            <a:endParaRPr lang="en-US" altLang="zh-CN" sz="2800" b="1" i="1" baseline="30000">
              <a:latin typeface="Times New Roman" panose="02020603050405020304" pitchFamily="18" charset="0"/>
              <a:ea typeface="宋体" panose="02010600030101010101" pitchFamily="2" charset="-122"/>
            </a:endParaRPr>
          </a:p>
        </p:txBody>
      </p:sp>
      <p:sp>
        <p:nvSpPr>
          <p:cNvPr id="10270" name="文本框 188471"/>
          <p:cNvSpPr txBox="1"/>
          <p:nvPr/>
        </p:nvSpPr>
        <p:spPr>
          <a:xfrm>
            <a:off x="1981200" y="6096000"/>
            <a:ext cx="5020945" cy="398780"/>
          </a:xfrm>
          <a:prstGeom prst="rect">
            <a:avLst/>
          </a:prstGeom>
          <a:noFill/>
          <a:ln w="9525">
            <a:noFill/>
          </a:ln>
        </p:spPr>
        <p:txBody>
          <a:bodyPr wrap="square" anchor="t" anchorCtr="0">
            <a:spAutoFit/>
          </a:bodyPr>
          <a:lstStyle/>
          <a:p>
            <a:pPr algn="l">
              <a:spcBef>
                <a:spcPct val="50000"/>
              </a:spcBef>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6.1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二元</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(2,1,2)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卷积码的编码器的电路图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0455" y="104775"/>
            <a:ext cx="523684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卷积码的冲激响应</a:t>
            </a:r>
          </a:p>
        </p:txBody>
      </p:sp>
      <p:sp>
        <p:nvSpPr>
          <p:cNvPr id="10" name="矩形 9"/>
          <p:cNvSpPr/>
          <p:nvPr/>
        </p:nvSpPr>
        <p:spPr>
          <a:xfrm>
            <a:off x="349885" y="963930"/>
            <a:ext cx="8488680" cy="11690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9" name="文本框 8"/>
          <p:cNvSpPr txBox="1"/>
          <p:nvPr/>
        </p:nvSpPr>
        <p:spPr>
          <a:xfrm>
            <a:off x="523240" y="1092200"/>
            <a:ext cx="8390255" cy="977265"/>
          </a:xfrm>
          <a:prstGeom prst="rect">
            <a:avLst/>
          </a:prstGeom>
          <a:noFill/>
        </p:spPr>
        <p:txBody>
          <a:bodyPr wrap="square" rtlCol="0" anchor="t">
            <a:spAutoFit/>
          </a:bodyPr>
          <a:lstStyle/>
          <a:p>
            <a:pPr defTabSz="914400">
              <a:lnSpc>
                <a:spcPct val="120000"/>
              </a:lnSpc>
              <a:buClr>
                <a:schemeClr val="hlink"/>
              </a:buClr>
              <a:buSzPct val="65000"/>
              <a:buFont typeface="Wingdings" panose="05000000000000000000" pitchFamily="2" charset="2"/>
            </a:pPr>
            <a:r>
              <a:rPr lang="zh-CN" altLang="en-US" sz="2400" b="1" dirty="0">
                <a:solidFill>
                  <a:srgbClr val="FF0000"/>
                </a:solidFill>
                <a:latin typeface="Times New Roman" panose="02020603050405020304" pitchFamily="18" charset="0"/>
                <a:ea typeface="黑体" panose="02010609060101010101" pitchFamily="49" charset="-122"/>
                <a:sym typeface="+mn-ea"/>
              </a:rPr>
              <a:t>冲激响应</a:t>
            </a:r>
            <a:r>
              <a:rPr lang="zh-CN" altLang="en-US" sz="2400" b="1" dirty="0">
                <a:solidFill>
                  <a:srgbClr val="FF0000"/>
                </a:solidFill>
                <a:latin typeface="黑体" panose="02010609060101010101" pitchFamily="49" charset="-122"/>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编码器的冲激响应就是通过令</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=(100…)</a:t>
            </a:r>
            <a:r>
              <a:rPr lang="zh-CN" altLang="en-US" sz="2400" dirty="0">
                <a:latin typeface="Times New Roman" panose="02020603050405020304" pitchFamily="18" charset="0"/>
                <a:ea typeface="黑体" panose="02010609060101010101" pitchFamily="49" charset="-122"/>
                <a:sym typeface="+mn-ea"/>
              </a:rPr>
              <a:t>所得到的两个输出序列</a:t>
            </a:r>
            <a:r>
              <a:rPr lang="zh-CN" altLang="en-US" sz="2400" dirty="0">
                <a:latin typeface="黑体" panose="02010609060101010101" pitchFamily="49" charset="-122"/>
                <a:ea typeface="黑体" panose="02010609060101010101" pitchFamily="49" charset="-122"/>
                <a:sym typeface="+mn-ea"/>
              </a:rPr>
              <a:t>。</a:t>
            </a:r>
            <a:endParaRPr lang="zh-CN" altLang="en-US" sz="2400" dirty="0">
              <a:uFillTx/>
              <a:latin typeface="黑体" panose="02010609060101010101" pitchFamily="49" charset="-122"/>
              <a:ea typeface="黑体" panose="02010609060101010101" pitchFamily="49" charset="-122"/>
              <a:sym typeface="+mn-ea"/>
            </a:endParaRPr>
          </a:p>
        </p:txBody>
      </p:sp>
      <p:sp>
        <p:nvSpPr>
          <p:cNvPr id="7" name="文本框 6"/>
          <p:cNvSpPr txBox="1"/>
          <p:nvPr/>
        </p:nvSpPr>
        <p:spPr>
          <a:xfrm>
            <a:off x="389890" y="2350135"/>
            <a:ext cx="8540750" cy="1050290"/>
          </a:xfrm>
          <a:prstGeom prst="rect">
            <a:avLst/>
          </a:prstGeom>
          <a:noFill/>
        </p:spPr>
        <p:txBody>
          <a:bodyPr wrap="square" rtlCol="0" anchor="t">
            <a:spAutoFit/>
          </a:bodyPr>
          <a:lstStyle/>
          <a:p>
            <a:pPr indent="609600" algn="l">
              <a:lnSpc>
                <a:spcPct val="130000"/>
              </a:lnSpc>
              <a:extLst>
                <a:ext uri="{35155182-B16C-46BC-9424-99874614C6A1}">
                  <wpsdc:indentchars xmlns:wpsdc="http://www.wps.cn/officeDocument/2017/drawingmlCustomData" xmlns="" val="200" checksum="4158780845"/>
                </a:ext>
              </a:extLst>
            </a:pPr>
            <a:r>
              <a:rPr lang="zh-CN" altLang="en-US" sz="2400" dirty="0">
                <a:latin typeface="黑体" panose="02010609060101010101" pitchFamily="49" charset="-122"/>
                <a:ea typeface="黑体" panose="02010609060101010101" pitchFamily="49" charset="-122"/>
                <a:sym typeface="+mn-ea"/>
              </a:rPr>
              <a:t>因为编码器有</a:t>
            </a:r>
            <a:r>
              <a:rPr lang="en-US" altLang="zh-CN" sz="2400" i="1">
                <a:latin typeface="Times New Roman" panose="02020603050405020304" pitchFamily="18" charset="0"/>
                <a:ea typeface="黑体" panose="02010609060101010101" pitchFamily="49" charset="-122"/>
                <a:sym typeface="+mn-ea"/>
              </a:rPr>
              <a:t>m</a:t>
            </a:r>
            <a:r>
              <a:rPr lang="zh-CN" altLang="en-US" sz="2400" dirty="0">
                <a:latin typeface="黑体" panose="02010609060101010101" pitchFamily="49" charset="-122"/>
                <a:ea typeface="黑体" panose="02010609060101010101" pitchFamily="49" charset="-122"/>
                <a:sym typeface="+mn-ea"/>
              </a:rPr>
              <a:t>个存储单元，所以冲激响应</a:t>
            </a:r>
            <a:r>
              <a:rPr lang="en-US" altLang="zh-CN" sz="240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生成序列</a:t>
            </a:r>
            <a:r>
              <a:rPr lang="en-US" altLang="zh-CN" sz="240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至多持续</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个时间单元，且可以写成</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1828800" y="3608070"/>
          <a:ext cx="5212080" cy="473710"/>
        </p:xfrm>
        <a:graphic>
          <a:graphicData uri="http://schemas.openxmlformats.org/presentationml/2006/ole">
            <mc:AlternateContent xmlns:mc="http://schemas.openxmlformats.org/markup-compatibility/2006">
              <mc:Choice xmlns:v="urn:schemas-microsoft-com:vml" Requires="v">
                <p:oleObj r:id="rId3" imgW="2844800" imgH="241300" progId="Equation.KSEE3">
                  <p:embed/>
                </p:oleObj>
              </mc:Choice>
              <mc:Fallback>
                <p:oleObj r:id="rId3" imgW="2844800" imgH="241300" progId="Equation.KSEE3">
                  <p:embed/>
                  <p:pic>
                    <p:nvPicPr>
                      <p:cNvPr id="0" name="图片 1024"/>
                      <p:cNvPicPr/>
                      <p:nvPr/>
                    </p:nvPicPr>
                    <p:blipFill>
                      <a:blip r:embed="rId4"/>
                      <a:stretch>
                        <a:fillRect/>
                      </a:stretch>
                    </p:blipFill>
                    <p:spPr>
                      <a:xfrm>
                        <a:off x="1828800" y="3608070"/>
                        <a:ext cx="5212080" cy="473710"/>
                      </a:xfrm>
                      <a:prstGeom prst="rect">
                        <a:avLst/>
                      </a:prstGeom>
                    </p:spPr>
                  </p:pic>
                </p:oleObj>
              </mc:Fallback>
            </mc:AlternateContent>
          </a:graphicData>
        </a:graphic>
      </p:graphicFrame>
      <p:sp>
        <p:nvSpPr>
          <p:cNvPr id="3" name="文本框 2"/>
          <p:cNvSpPr txBox="1"/>
          <p:nvPr/>
        </p:nvSpPr>
        <p:spPr>
          <a:xfrm>
            <a:off x="372745" y="4114800"/>
            <a:ext cx="8540750" cy="2009775"/>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黑体" panose="02010609060101010101" pitchFamily="49" charset="-122"/>
                <a:ea typeface="黑体" panose="02010609060101010101" pitchFamily="49" charset="-122"/>
                <a:sym typeface="+mn-ea"/>
              </a:rPr>
              <a:t>其中上标表示第几个输出端</a:t>
            </a:r>
            <a:endParaRPr lang="zh-CN" altLang="en-US" sz="2400" dirty="0">
              <a:latin typeface="黑体" panose="02010609060101010101" pitchFamily="49" charset="-122"/>
              <a:ea typeface="黑体" panose="02010609060101010101" pitchFamily="49" charset="-122"/>
            </a:endParaRPr>
          </a:p>
          <a:p>
            <a:pPr>
              <a:lnSpc>
                <a:spcPct val="130000"/>
              </a:lnSpc>
              <a:buClr>
                <a:schemeClr val="hlink"/>
              </a:buClr>
              <a:buSzPct val="65000"/>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卷积码的冲激响应为</a:t>
            </a:r>
            <a:r>
              <a:rPr lang="en-US" altLang="zh-CN" sz="2400">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=(111), 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=(101)</a:t>
            </a:r>
            <a:endParaRPr lang="en-US" altLang="zh-CN" sz="2400">
              <a:latin typeface="Times New Roman" panose="02020603050405020304" pitchFamily="18" charset="0"/>
              <a:ea typeface="黑体" panose="02010609060101010101" pitchFamily="49" charset="-122"/>
            </a:endParaRPr>
          </a:p>
          <a:p>
            <a:pPr indent="609600">
              <a:lnSpc>
                <a:spcPct val="130000"/>
              </a:lnSpc>
              <a:buClr>
                <a:schemeClr val="hlink"/>
              </a:buClr>
              <a:buSzPct val="65000"/>
              <a:extLst>
                <a:ext uri="{35155182-B16C-46BC-9424-99874614C6A1}">
                  <wpsdc:indentchars xmlns:wpsdc="http://www.wps.cn/officeDocument/2017/drawingmlCustomData" xmlns="" val="200" checksum="4158780845"/>
                </a:ext>
              </a:extLst>
            </a:pPr>
            <a:r>
              <a:rPr lang="zh-CN" altLang="en-US" sz="2400" dirty="0">
                <a:latin typeface="Times New Roman" panose="02020603050405020304" pitchFamily="18" charset="0"/>
                <a:ea typeface="黑体" panose="02010609060101010101" pitchFamily="49" charset="-122"/>
                <a:sym typeface="+mn-ea"/>
              </a:rPr>
              <a:t>另外，冲激响应向量还可以表示输入、移位寄存器和输出之间的连接关系，</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表示有连接，</a:t>
            </a:r>
            <a:r>
              <a:rPr lang="en-US" altLang="zh-CN" sz="2400">
                <a:latin typeface="Times New Roman" panose="02020603050405020304" pitchFamily="18" charset="0"/>
                <a:ea typeface="黑体" panose="02010609060101010101" pitchFamily="49" charset="-122"/>
                <a:sym typeface="+mn-ea"/>
              </a:rPr>
              <a:t>0</a:t>
            </a:r>
            <a:r>
              <a:rPr lang="zh-CN" altLang="en-US" sz="2400" dirty="0">
                <a:latin typeface="Times New Roman" panose="02020603050405020304" pitchFamily="18" charset="0"/>
                <a:ea typeface="黑体" panose="02010609060101010101" pitchFamily="49" charset="-122"/>
                <a:sym typeface="+mn-ea"/>
              </a:rPr>
              <a:t>表示没有连接</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卷积码的输出序列</a:t>
            </a:r>
          </a:p>
        </p:txBody>
      </p:sp>
      <p:sp>
        <p:nvSpPr>
          <p:cNvPr id="3" name="文本框 2"/>
          <p:cNvSpPr txBox="1"/>
          <p:nvPr/>
        </p:nvSpPr>
        <p:spPr>
          <a:xfrm>
            <a:off x="314325" y="989965"/>
            <a:ext cx="8540750" cy="1050290"/>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信息序列</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baseline="-25000">
                <a:latin typeface="Times New Roman" panose="02020603050405020304" pitchFamily="18" charset="0"/>
                <a:ea typeface="黑体" panose="02010609060101010101" pitchFamily="49" charset="-122"/>
                <a:sym typeface="+mn-ea"/>
              </a:rPr>
              <a:t>3</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每次进入编码器</a:t>
            </a:r>
            <a:r>
              <a:rPr lang="en-US" altLang="zh-CN" sz="24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比特，编码器的两个输出序列</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2044065" y="2247900"/>
          <a:ext cx="4630420" cy="473710"/>
        </p:xfrm>
        <a:graphic>
          <a:graphicData uri="http://schemas.openxmlformats.org/presentationml/2006/ole">
            <mc:AlternateContent xmlns:mc="http://schemas.openxmlformats.org/markup-compatibility/2006">
              <mc:Choice xmlns:v="urn:schemas-microsoft-com:vml" Requires="v">
                <p:oleObj r:id="rId2" imgW="2527300" imgH="241300" progId="Equation.KSEE3">
                  <p:embed/>
                </p:oleObj>
              </mc:Choice>
              <mc:Fallback>
                <p:oleObj r:id="rId2" imgW="2527300" imgH="241300" progId="Equation.KSEE3">
                  <p:embed/>
                  <p:pic>
                    <p:nvPicPr>
                      <p:cNvPr id="0" name="图片 1024"/>
                      <p:cNvPicPr/>
                      <p:nvPr/>
                    </p:nvPicPr>
                    <p:blipFill>
                      <a:blip r:embed="rId3"/>
                      <a:stretch>
                        <a:fillRect/>
                      </a:stretch>
                    </p:blipFill>
                    <p:spPr>
                      <a:xfrm>
                        <a:off x="2044065" y="2247900"/>
                        <a:ext cx="4630420" cy="473710"/>
                      </a:xfrm>
                      <a:prstGeom prst="rect">
                        <a:avLst/>
                      </a:prstGeom>
                    </p:spPr>
                  </p:pic>
                </p:oleObj>
              </mc:Fallback>
            </mc:AlternateContent>
          </a:graphicData>
        </a:graphic>
      </p:graphicFrame>
      <p:sp>
        <p:nvSpPr>
          <p:cNvPr id="4" name="文本框 3"/>
          <p:cNvSpPr txBox="1"/>
          <p:nvPr/>
        </p:nvSpPr>
        <p:spPr>
          <a:xfrm>
            <a:off x="297180" y="2752725"/>
            <a:ext cx="8540750" cy="2489200"/>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可以通过输入序列</a:t>
            </a:r>
            <a:r>
              <a:rPr lang="en-US" altLang="zh-CN" sz="2400" i="1">
                <a:latin typeface="Times New Roman" panose="02020603050405020304" pitchFamily="18" charset="0"/>
                <a:ea typeface="黑体" panose="02010609060101010101" pitchFamily="49" charset="-122"/>
                <a:sym typeface="+mn-ea"/>
              </a:rPr>
              <a:t>u</a:t>
            </a:r>
            <a:r>
              <a:rPr lang="zh-CN" altLang="en-US" sz="2400" dirty="0">
                <a:latin typeface="Times New Roman" panose="02020603050405020304" pitchFamily="18" charset="0"/>
                <a:ea typeface="黑体" panose="02010609060101010101" pitchFamily="49" charset="-122"/>
                <a:sym typeface="+mn-ea"/>
              </a:rPr>
              <a:t>和编码器的两个冲激响应作卷积运算而得到。</a:t>
            </a:r>
            <a:endParaRPr lang="zh-CN" altLang="en-US" sz="2400" dirty="0">
              <a:latin typeface="黑体" panose="02010609060101010101" pitchFamily="49" charset="-122"/>
              <a:ea typeface="黑体" panose="02010609060101010101" pitchFamily="49" charset="-122"/>
            </a:endParaRPr>
          </a:p>
          <a:p>
            <a:pPr>
              <a:lnSpc>
                <a:spcPct val="130000"/>
              </a:lnSpc>
              <a:buClr>
                <a:schemeClr val="hlink"/>
              </a:buClr>
              <a:buSzPct val="65000"/>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=(1011), </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卷积码的冲激响应为</a:t>
            </a:r>
            <a:r>
              <a:rPr lang="en-US" altLang="zh-CN" sz="2400">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=(111), 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=(101)</a:t>
            </a:r>
            <a:r>
              <a:rPr lang="zh-CN" altLang="en-US" sz="2400" dirty="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则该卷积码的输出序列为</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=(110001), </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=(100111)</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1935" y="104775"/>
            <a:ext cx="4825365" cy="685800"/>
          </a:xfrm>
        </p:spPr>
        <p:txBody>
          <a:bodyPr/>
          <a:lstStyle/>
          <a:p>
            <a:r>
              <a:rPr lang="zh-CN" altLang="en-US" sz="2800">
                <a:latin typeface="Times New Roman" panose="02020603050405020304" pitchFamily="18" charset="0"/>
                <a:ea typeface="黑体" panose="02010609060101010101" pitchFamily="49" charset="-122"/>
                <a:cs typeface="Times New Roman" panose="02020603050405020304" pitchFamily="18" charset="0"/>
                <a:sym typeface="+mn-ea"/>
              </a:rPr>
              <a:t>(2,1,2)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卷积码的码字</a:t>
            </a:r>
          </a:p>
        </p:txBody>
      </p:sp>
      <p:sp>
        <p:nvSpPr>
          <p:cNvPr id="3" name="文本框 2"/>
          <p:cNvSpPr txBox="1"/>
          <p:nvPr/>
        </p:nvSpPr>
        <p:spPr>
          <a:xfrm>
            <a:off x="314325" y="989965"/>
            <a:ext cx="3092450" cy="570865"/>
          </a:xfrm>
          <a:prstGeom prst="rect">
            <a:avLst/>
          </a:prstGeom>
          <a:noFill/>
        </p:spPr>
        <p:txBody>
          <a:bodyPr wrap="square" rtlCol="0" anchor="t">
            <a:spAutoFit/>
          </a:bodyPr>
          <a:lstStyle/>
          <a:p>
            <a:pPr indent="711200" algn="l">
              <a:lnSpc>
                <a:spcPct val="130000"/>
              </a:lnSpc>
            </a:pPr>
            <a:r>
              <a:rPr lang="zh-CN" altLang="en-US" sz="2400" dirty="0">
                <a:latin typeface="Times New Roman" panose="02020603050405020304" pitchFamily="18" charset="0"/>
                <a:ea typeface="黑体" panose="02010609060101010101" pitchFamily="49" charset="-122"/>
                <a:sym typeface="+mn-ea"/>
              </a:rPr>
              <a:t>输出序列分别为</a:t>
            </a:r>
            <a:endParaRPr sz="2400" dirty="0">
              <a:uFillTx/>
              <a:latin typeface="Times New Roman" panose="02020603050405020304" pitchFamily="18" charset="0"/>
              <a:ea typeface="黑体" panose="02010609060101010101" pitchFamily="49" charset="-122"/>
              <a:sym typeface="+mn-ea"/>
            </a:endParaRPr>
          </a:p>
        </p:txBody>
      </p:sp>
      <p:graphicFrame>
        <p:nvGraphicFramePr>
          <p:cNvPr id="11" name="对象 10">
            <a:hlinkClick r:id="" action="ppaction://ole?verb=0"/>
          </p:cNvPr>
          <p:cNvGraphicFramePr>
            <a:graphicFrameLocks noChangeAspect="1"/>
          </p:cNvGraphicFramePr>
          <p:nvPr/>
        </p:nvGraphicFramePr>
        <p:xfrm>
          <a:off x="3276600" y="1066800"/>
          <a:ext cx="4630420" cy="473710"/>
        </p:xfrm>
        <a:graphic>
          <a:graphicData uri="http://schemas.openxmlformats.org/presentationml/2006/ole">
            <mc:AlternateContent xmlns:mc="http://schemas.openxmlformats.org/markup-compatibility/2006">
              <mc:Choice xmlns:v="urn:schemas-microsoft-com:vml" Requires="v">
                <p:oleObj r:id="rId2" imgW="2527300" imgH="241300" progId="Equation.KSEE3">
                  <p:embed/>
                </p:oleObj>
              </mc:Choice>
              <mc:Fallback>
                <p:oleObj r:id="rId2" imgW="2527300" imgH="241300" progId="Equation.KSEE3">
                  <p:embed/>
                  <p:pic>
                    <p:nvPicPr>
                      <p:cNvPr id="0" name="图片 1024"/>
                      <p:cNvPicPr/>
                      <p:nvPr/>
                    </p:nvPicPr>
                    <p:blipFill>
                      <a:blip r:embed="rId3"/>
                      <a:stretch>
                        <a:fillRect/>
                      </a:stretch>
                    </p:blipFill>
                    <p:spPr>
                      <a:xfrm>
                        <a:off x="3276600" y="1066800"/>
                        <a:ext cx="4630420" cy="473710"/>
                      </a:xfrm>
                      <a:prstGeom prst="rect">
                        <a:avLst/>
                      </a:prstGeom>
                    </p:spPr>
                  </p:pic>
                </p:oleObj>
              </mc:Fallback>
            </mc:AlternateContent>
          </a:graphicData>
        </a:graphic>
      </p:graphicFrame>
      <p:sp>
        <p:nvSpPr>
          <p:cNvPr id="4" name="文本框 3"/>
          <p:cNvSpPr txBox="1"/>
          <p:nvPr/>
        </p:nvSpPr>
        <p:spPr>
          <a:xfrm>
            <a:off x="523875" y="1619250"/>
            <a:ext cx="8325485" cy="570865"/>
          </a:xfrm>
          <a:prstGeom prst="rect">
            <a:avLst/>
          </a:prstGeom>
          <a:noFill/>
        </p:spPr>
        <p:txBody>
          <a:bodyPr wrap="square" rtlCol="0" anchor="t">
            <a:spAutoFit/>
          </a:bodyPr>
          <a:lstStyle/>
          <a:p>
            <a:pPr>
              <a:lnSpc>
                <a:spcPct val="130000"/>
              </a:lnSpc>
              <a:buClr>
                <a:schemeClr val="hlink"/>
              </a:buClr>
              <a:buSzPct val="65000"/>
            </a:pPr>
            <a:r>
              <a:rPr lang="zh-CN" altLang="en-US" sz="2400" dirty="0">
                <a:latin typeface="Times New Roman" panose="02020603050405020304" pitchFamily="18" charset="0"/>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a:t>
            </a:r>
            <a:r>
              <a:rPr lang="en-US" altLang="zh-CN" sz="2400" i="1">
                <a:latin typeface="Times New Roman" panose="02020603050405020304" pitchFamily="18" charset="0"/>
                <a:ea typeface="黑体" panose="02010609060101010101" pitchFamily="49" charset="-122"/>
                <a:sym typeface="+mn-ea"/>
              </a:rPr>
              <a:t>m</a:t>
            </a:r>
            <a:r>
              <a:rPr lang="en-US" altLang="zh-CN" sz="2400">
                <a:latin typeface="Times New Roman" panose="02020603050405020304" pitchFamily="18" charset="0"/>
                <a:ea typeface="黑体" panose="02010609060101010101" pitchFamily="49" charset="-122"/>
                <a:sym typeface="+mn-ea"/>
              </a:rPr>
              <a:t>)</a:t>
            </a:r>
            <a:r>
              <a:rPr lang="zh-CN" altLang="en-US" sz="2400" dirty="0">
                <a:latin typeface="Times New Roman" panose="02020603050405020304" pitchFamily="18" charset="0"/>
                <a:ea typeface="黑体" panose="02010609060101010101" pitchFamily="49" charset="-122"/>
                <a:sym typeface="+mn-ea"/>
              </a:rPr>
              <a:t>的卷积码的码字，为</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zh-CN" altLang="en-US" sz="2400" dirty="0">
                <a:latin typeface="Times New Roman" panose="02020603050405020304" pitchFamily="18" charset="0"/>
                <a:ea typeface="黑体" panose="02010609060101010101" pitchFamily="49" charset="-122"/>
                <a:sym typeface="+mn-ea"/>
              </a:rPr>
              <a:t>和</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zh-CN" altLang="en-US" sz="2400" dirty="0">
                <a:latin typeface="Times New Roman" panose="02020603050405020304" pitchFamily="18" charset="0"/>
                <a:ea typeface="黑体" panose="02010609060101010101" pitchFamily="49" charset="-122"/>
                <a:sym typeface="+mn-ea"/>
              </a:rPr>
              <a:t>的交错，即</a:t>
            </a:r>
            <a:endParaRPr lang="zh-CN" altLang="en-US" sz="2400" dirty="0">
              <a:uFillTx/>
              <a:latin typeface="Times New Roman" panose="02020603050405020304" pitchFamily="18" charset="0"/>
              <a:ea typeface="黑体" panose="02010609060101010101" pitchFamily="49" charset="-122"/>
              <a:sym typeface="+mn-ea"/>
            </a:endParaRPr>
          </a:p>
        </p:txBody>
      </p:sp>
      <p:graphicFrame>
        <p:nvGraphicFramePr>
          <p:cNvPr id="5" name="对象 4">
            <a:hlinkClick r:id="" action="ppaction://ole?verb=0"/>
          </p:cNvPr>
          <p:cNvGraphicFramePr>
            <a:graphicFrameLocks noChangeAspect="1"/>
          </p:cNvGraphicFramePr>
          <p:nvPr/>
        </p:nvGraphicFramePr>
        <p:xfrm>
          <a:off x="2819718" y="2474595"/>
          <a:ext cx="3560445" cy="473710"/>
        </p:xfrm>
        <a:graphic>
          <a:graphicData uri="http://schemas.openxmlformats.org/presentationml/2006/ole">
            <mc:AlternateContent xmlns:mc="http://schemas.openxmlformats.org/markup-compatibility/2006">
              <mc:Choice xmlns:v="urn:schemas-microsoft-com:vml" Requires="v">
                <p:oleObj r:id="rId4" imgW="1943100" imgH="241300" progId="Equation.KSEE3">
                  <p:embed/>
                </p:oleObj>
              </mc:Choice>
              <mc:Fallback>
                <p:oleObj r:id="rId4" imgW="1943100" imgH="241300" progId="Equation.KSEE3">
                  <p:embed/>
                  <p:pic>
                    <p:nvPicPr>
                      <p:cNvPr id="0" name="图片 1024"/>
                      <p:cNvPicPr/>
                      <p:nvPr/>
                    </p:nvPicPr>
                    <p:blipFill>
                      <a:blip r:embed="rId5"/>
                      <a:stretch>
                        <a:fillRect/>
                      </a:stretch>
                    </p:blipFill>
                    <p:spPr>
                      <a:xfrm>
                        <a:off x="2819718" y="2474595"/>
                        <a:ext cx="3560445" cy="473710"/>
                      </a:xfrm>
                      <a:prstGeom prst="rect">
                        <a:avLst/>
                      </a:prstGeom>
                    </p:spPr>
                  </p:pic>
                </p:oleObj>
              </mc:Fallback>
            </mc:AlternateContent>
          </a:graphicData>
        </a:graphic>
      </p:graphicFrame>
      <p:sp>
        <p:nvSpPr>
          <p:cNvPr id="10" name="文本框 9"/>
          <p:cNvSpPr txBox="1"/>
          <p:nvPr/>
        </p:nvSpPr>
        <p:spPr>
          <a:xfrm>
            <a:off x="603250" y="3232785"/>
            <a:ext cx="7993380" cy="1863725"/>
          </a:xfrm>
          <a:prstGeom prst="rect">
            <a:avLst/>
          </a:prstGeom>
          <a:noFill/>
        </p:spPr>
        <p:txBody>
          <a:bodyPr wrap="square" rtlCol="0" anchor="t">
            <a:spAutoFit/>
          </a:bodyPr>
          <a:lstStyle/>
          <a:p>
            <a:pPr>
              <a:lnSpc>
                <a:spcPct val="120000"/>
              </a:lnSpc>
              <a:buClr>
                <a:schemeClr val="hlink"/>
              </a:buClr>
              <a:buSzPct val="65000"/>
              <a:buFont typeface="Wingdings" panose="05000000000000000000" pitchFamily="2" charset="2"/>
            </a:pPr>
            <a:r>
              <a:rPr lang="zh-CN" altLang="en-US" sz="2400" b="1" dirty="0">
                <a:solidFill>
                  <a:srgbClr val="7030A0"/>
                </a:solidFill>
                <a:latin typeface="黑体" panose="02010609060101010101" pitchFamily="49" charset="-122"/>
                <a:ea typeface="黑体" panose="02010609060101010101" pitchFamily="49" charset="-122"/>
                <a:sym typeface="+mn-ea"/>
              </a:rPr>
              <a:t>举例：</a:t>
            </a:r>
            <a:r>
              <a:rPr lang="zh-CN" altLang="en-US" sz="2400" dirty="0">
                <a:latin typeface="黑体" panose="02010609060101010101" pitchFamily="49" charset="-122"/>
                <a:ea typeface="黑体" panose="02010609060101010101" pitchFamily="49" charset="-122"/>
                <a:sym typeface="+mn-ea"/>
              </a:rPr>
              <a:t>图</a:t>
            </a:r>
            <a:r>
              <a:rPr lang="en-US" altLang="zh-CN" sz="2400">
                <a:latin typeface="Times New Roman" panose="02020603050405020304" pitchFamily="18" charset="0"/>
                <a:ea typeface="黑体" panose="02010609060101010101" pitchFamily="49" charset="-122"/>
                <a:sym typeface="+mn-ea"/>
              </a:rPr>
              <a:t>6.1</a:t>
            </a:r>
            <a:r>
              <a:rPr lang="zh-CN" altLang="en-US" sz="2400" dirty="0">
                <a:latin typeface="黑体" panose="02010609060101010101" pitchFamily="49" charset="-122"/>
                <a:ea typeface="黑体" panose="02010609060101010101" pitchFamily="49" charset="-122"/>
                <a:sym typeface="+mn-ea"/>
              </a:rPr>
              <a:t>的</a:t>
            </a:r>
            <a:r>
              <a:rPr lang="en-US" altLang="zh-CN" sz="2400">
                <a:latin typeface="Times New Roman" panose="02020603050405020304" pitchFamily="18" charset="0"/>
                <a:ea typeface="黑体" panose="02010609060101010101" pitchFamily="49" charset="-122"/>
                <a:sym typeface="+mn-ea"/>
              </a:rPr>
              <a:t>(2,1,2)</a:t>
            </a:r>
            <a:r>
              <a:rPr lang="zh-CN" altLang="en-US" sz="2400" dirty="0">
                <a:latin typeface="黑体" panose="02010609060101010101" pitchFamily="49" charset="-122"/>
                <a:ea typeface="黑体" panose="02010609060101010101" pitchFamily="49" charset="-122"/>
                <a:sym typeface="+mn-ea"/>
              </a:rPr>
              <a:t>卷积码，若</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=(1011), </a:t>
            </a:r>
            <a:r>
              <a:rPr lang="zh-CN" altLang="en-US" sz="2400" dirty="0">
                <a:latin typeface="黑体" panose="02010609060101010101" pitchFamily="49" charset="-122"/>
                <a:ea typeface="黑体" panose="02010609060101010101" pitchFamily="49" charset="-122"/>
                <a:sym typeface="+mn-ea"/>
              </a:rPr>
              <a:t>冲激响应为</a:t>
            </a:r>
            <a:r>
              <a:rPr lang="en-US" altLang="zh-CN" sz="2400">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=(111), 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=(101)</a:t>
            </a:r>
            <a:r>
              <a:rPr lang="zh-CN" altLang="en-US" sz="2400" dirty="0">
                <a:latin typeface="Times New Roman" panose="02020603050405020304" pitchFamily="18" charset="0"/>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该卷积码的输出序列为</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(1)</a:t>
            </a:r>
            <a:r>
              <a:rPr lang="en-US" altLang="zh-CN" sz="2400">
                <a:latin typeface="Times New Roman" panose="02020603050405020304" pitchFamily="18" charset="0"/>
                <a:ea typeface="黑体" panose="02010609060101010101" pitchFamily="49" charset="-122"/>
                <a:sym typeface="+mn-ea"/>
              </a:rPr>
              <a:t>=(110001), </a:t>
            </a:r>
            <a:r>
              <a:rPr lang="en-US" altLang="zh-CN" sz="2400" b="1">
                <a:latin typeface="Times New Roman" panose="02020603050405020304" pitchFamily="18" charset="0"/>
                <a:ea typeface="黑体" panose="02010609060101010101" pitchFamily="49" charset="-122"/>
                <a:sym typeface="+mn-ea"/>
              </a:rPr>
              <a:t>V</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u</a:t>
            </a:r>
            <a:r>
              <a:rPr lang="en-US" altLang="zh-CN" sz="2400">
                <a:latin typeface="Times New Roman" panose="02020603050405020304" pitchFamily="18" charset="0"/>
                <a:ea typeface="黑体" panose="02010609060101010101" pitchFamily="49" charset="-122"/>
                <a:sym typeface="+mn-ea"/>
              </a:rPr>
              <a:t>*</a:t>
            </a:r>
            <a:r>
              <a:rPr lang="en-US" altLang="zh-CN" sz="2400" i="1">
                <a:latin typeface="Times New Roman" panose="02020603050405020304" pitchFamily="18" charset="0"/>
                <a:ea typeface="黑体" panose="02010609060101010101" pitchFamily="49" charset="-122"/>
                <a:sym typeface="+mn-ea"/>
              </a:rPr>
              <a:t>g</a:t>
            </a:r>
            <a:r>
              <a:rPr lang="en-US" altLang="zh-CN" sz="2400" baseline="30000">
                <a:latin typeface="Times New Roman" panose="02020603050405020304" pitchFamily="18" charset="0"/>
                <a:ea typeface="黑体" panose="02010609060101010101" pitchFamily="49" charset="-122"/>
                <a:sym typeface="+mn-ea"/>
              </a:rPr>
              <a:t>(2)</a:t>
            </a:r>
            <a:r>
              <a:rPr lang="en-US" altLang="zh-CN" sz="2400">
                <a:latin typeface="Times New Roman" panose="02020603050405020304" pitchFamily="18" charset="0"/>
                <a:ea typeface="黑体" panose="02010609060101010101" pitchFamily="49" charset="-122"/>
                <a:sym typeface="+mn-ea"/>
              </a:rPr>
              <a:t>=(100111)</a:t>
            </a:r>
            <a:r>
              <a:rPr lang="zh-CN" altLang="en-US" sz="2400" dirty="0">
                <a:latin typeface="Times New Roman" panose="02020603050405020304" pitchFamily="18" charset="0"/>
                <a:ea typeface="黑体" panose="02010609060101010101" pitchFamily="49" charset="-122"/>
                <a:sym typeface="+mn-ea"/>
              </a:rPr>
              <a:t>，得到的码字为</a:t>
            </a:r>
            <a:r>
              <a:rPr lang="en-US" altLang="zh-CN" sz="2400" b="1">
                <a:latin typeface="Times New Roman" panose="02020603050405020304" pitchFamily="18" charset="0"/>
                <a:ea typeface="黑体" panose="02010609060101010101" pitchFamily="49" charset="-122"/>
                <a:sym typeface="+mn-ea"/>
              </a:rPr>
              <a:t>v</a:t>
            </a:r>
            <a:r>
              <a:rPr lang="en-US" altLang="zh-CN" sz="2400">
                <a:latin typeface="Times New Roman" panose="02020603050405020304" pitchFamily="18" charset="0"/>
                <a:ea typeface="黑体" panose="02010609060101010101" pitchFamily="49" charset="-122"/>
                <a:sym typeface="+mn-ea"/>
              </a:rPr>
              <a:t>=(11,10,00,01,01,11)</a:t>
            </a:r>
            <a:endParaRPr sz="2400" dirty="0">
              <a:uFillTx/>
              <a:latin typeface="Times New Roman" panose="02020603050405020304" pitchFamily="18" charset="0"/>
              <a:ea typeface="黑体" panose="02010609060101010101" pitchFamily="49" charset="-122"/>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4ac9313-1586-42a5-87ff-928c912956e6"/>
  <p:tag name="COMMONDATA" val="eyJoZGlkIjoiYTI1ODE0ODU1YTU1NThjYzg2NDQwMzM1MzA4YzFkNj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rronto 0110">
  <a:themeElements>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orronto 0110">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defRPr kumimoji="1" lang="en-US" sz="2800" b="0" i="0" u="none" strike="noStrike" cap="none" normalizeH="0" baseline="0" smtClean="0">
            <a:ln>
              <a:noFill/>
            </a:ln>
            <a:solidFill>
              <a:srgbClr val="336699"/>
            </a:solidFill>
            <a:effectLst/>
            <a:latin typeface="黑体" panose="02010609060101010101" pitchFamily="49" charset="-122"/>
            <a:ea typeface="黑体" panose="02010609060101010101" pitchFamily="49" charset="-122"/>
          </a:defRPr>
        </a:defPPr>
      </a:lstStyle>
    </a:lnDef>
    <a:txDef>
      <a:spPr>
        <a:noFill/>
      </a:spPr>
      <a:bodyPr wrap="square" rtlCol="0" anchor="t">
        <a:spAutoFit/>
      </a:bodyPr>
      <a:lstStyle>
        <a:defPPr>
          <a:defRPr lang="zh-CN" altLang="en-US" b="1" dirty="0">
            <a:solidFill>
              <a:schemeClr val="accent2"/>
            </a:solidFill>
            <a:latin typeface="黑体" panose="02010609060101010101" pitchFamily="49" charset="-122"/>
            <a:ea typeface="黑体" panose="02010609060101010101" pitchFamily="49" charset="-122"/>
            <a:sym typeface="+mn-ea"/>
          </a:defRPr>
        </a:defPPr>
      </a:lstStyle>
    </a:txDef>
  </a:objectDefaults>
  <a:extraClrSchemeLst>
    <a:extraClrScheme>
      <a:clrScheme name="Sorronto 01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orronto 011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orronto 011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rronto 011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orronto 01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orronto 01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orronto 01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4228</Words>
  <Application>Microsoft Macintosh PowerPoint</Application>
  <PresentationFormat>全屏显示(4:3)</PresentationFormat>
  <Paragraphs>230</Paragraphs>
  <Slides>50</Slides>
  <Notes>6</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2</vt:i4>
      </vt:variant>
      <vt:variant>
        <vt:lpstr>幻灯片标题</vt:lpstr>
      </vt:variant>
      <vt:variant>
        <vt:i4>50</vt:i4>
      </vt:variant>
    </vt:vector>
  </HeadingPairs>
  <TitlesOfParts>
    <vt:vector size="65" baseType="lpstr">
      <vt:lpstr>黑体</vt:lpstr>
      <vt:lpstr>华文中宋</vt:lpstr>
      <vt:lpstr>楷体</vt:lpstr>
      <vt:lpstr>隶书</vt:lpstr>
      <vt:lpstr>FuturaA Md BT</vt:lpstr>
      <vt:lpstr>Arial</vt:lpstr>
      <vt:lpstr>Calibri</vt:lpstr>
      <vt:lpstr>Times New Roman</vt:lpstr>
      <vt:lpstr>Wingdings</vt:lpstr>
      <vt:lpstr>1_自定义设计方案</vt:lpstr>
      <vt:lpstr>自定义设计方案</vt:lpstr>
      <vt:lpstr>1_默认设计模板</vt:lpstr>
      <vt:lpstr>Sorronto 0110</vt:lpstr>
      <vt:lpstr>Equation.KSEE3</vt:lpstr>
      <vt:lpstr>Paint.Picture</vt:lpstr>
      <vt:lpstr>第五章  卷积码</vt:lpstr>
      <vt:lpstr>内容提要</vt:lpstr>
      <vt:lpstr>卷积码的发展历史</vt:lpstr>
      <vt:lpstr>卷积码与分组码的区别</vt:lpstr>
      <vt:lpstr>离散序列的非循环卷积运算</vt:lpstr>
      <vt:lpstr>二元(2,1,2)卷积码的编码器</vt:lpstr>
      <vt:lpstr>(2,1,2)卷积码的冲激响应</vt:lpstr>
      <vt:lpstr>(2,1,2)卷积码的输出序列</vt:lpstr>
      <vt:lpstr>(2,1,2)卷积码的码字</vt:lpstr>
      <vt:lpstr>(2,1,2)卷积码的码字</vt:lpstr>
      <vt:lpstr>(2,1,2)卷积码的生成矩阵</vt:lpstr>
      <vt:lpstr>计算题举例：(2,1,2)卷积码的码字</vt:lpstr>
      <vt:lpstr>二元(3,2,1)卷积码的编码器</vt:lpstr>
      <vt:lpstr>二元(3,2,m)卷积码的输入序列</vt:lpstr>
      <vt:lpstr>二元(3,2,m)卷积码的冲激响应</vt:lpstr>
      <vt:lpstr>二元(3, 2, 1)卷积码的冲激响应</vt:lpstr>
      <vt:lpstr>(3, 2, 1)卷积码的码字</vt:lpstr>
      <vt:lpstr>二元(3, 2, 1)卷积码的编码方程</vt:lpstr>
      <vt:lpstr>(3, 2, m)卷积码的生成矩阵</vt:lpstr>
      <vt:lpstr>计算题举例：(3,2,m)卷积码的码字</vt:lpstr>
      <vt:lpstr>(n, k, m)卷积码的生成矩阵</vt:lpstr>
      <vt:lpstr>卷积码编码器的存储级数</vt:lpstr>
      <vt:lpstr>卷积码编码器的约束长度和码速率</vt:lpstr>
      <vt:lpstr>(2, 1, m)卷积码的多项式描述</vt:lpstr>
      <vt:lpstr>(n, k, m)卷积码的转移函数矩阵</vt:lpstr>
      <vt:lpstr>举例：(3, 2, 1)卷积码的转移函数矩阵</vt:lpstr>
      <vt:lpstr>卷积码的树图表示法(码树)</vt:lpstr>
      <vt:lpstr>卷积码的状态图表示法</vt:lpstr>
      <vt:lpstr>卷积码的Trellis图表示法</vt:lpstr>
      <vt:lpstr>维特比(Viterbi)译码系统</vt:lpstr>
      <vt:lpstr>维特比(Viterbi)译码算法</vt:lpstr>
      <vt:lpstr>维特比译码算法的原则</vt:lpstr>
      <vt:lpstr>维特比译码算法举例</vt:lpstr>
      <vt:lpstr>维特比译码算法举例</vt:lpstr>
      <vt:lpstr>维特比译码算法举例</vt:lpstr>
      <vt:lpstr>维特比译码算法举例</vt:lpstr>
      <vt:lpstr>维特比译码算法举例</vt:lpstr>
      <vt:lpstr>维特比译码算法举例</vt:lpstr>
      <vt:lpstr>维特比译码算法举例</vt:lpstr>
      <vt:lpstr>维特比译码算法举例</vt:lpstr>
      <vt:lpstr>维特比译码算法举例</vt:lpstr>
      <vt:lpstr>序列译码算法</vt:lpstr>
      <vt:lpstr>序列译码算法举例</vt:lpstr>
      <vt:lpstr>序列译码算法举例</vt:lpstr>
      <vt:lpstr>序列译码算法举例</vt:lpstr>
      <vt:lpstr>序列译码算法举例</vt:lpstr>
      <vt:lpstr>序列译码算法举例</vt:lpstr>
      <vt:lpstr>序列译码算法举例</vt:lpstr>
      <vt:lpstr>序列译码算法举例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wjt</dc:creator>
  <cp:lastModifiedBy>Tealalal Lin</cp:lastModifiedBy>
  <cp:revision>1401</cp:revision>
  <cp:lastPrinted>2016-01-06T13:31:00Z</cp:lastPrinted>
  <dcterms:created xsi:type="dcterms:W3CDTF">2014-12-11T02:08:00Z</dcterms:created>
  <dcterms:modified xsi:type="dcterms:W3CDTF">2024-12-09T04:08:34Z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2052-12.1.0.17827</vt:lpwstr>
  </property>
  <property fmtid="{D5CDD505-2E9C-101B-9397-08002B2CF9AE}" pid="4" name="ICV">
    <vt:lpwstr>0165D40C99FA40C2880AFB5C89F920D0</vt:lpwstr>
  </property>
</Properties>
</file>