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7"/>
  </p:notesMasterIdLst>
  <p:handoutMasterIdLst>
    <p:handoutMasterId r:id="rId25"/>
  </p:handoutMasterIdLst>
  <p:sldIdLst>
    <p:sldId id="256" r:id="rId6"/>
    <p:sldId id="2328" r:id="rId8"/>
    <p:sldId id="2371" r:id="rId9"/>
    <p:sldId id="2360" r:id="rId10"/>
    <p:sldId id="2325" r:id="rId11"/>
    <p:sldId id="2326" r:id="rId12"/>
    <p:sldId id="2493" r:id="rId13"/>
    <p:sldId id="2494" r:id="rId14"/>
    <p:sldId id="2495" r:id="rId15"/>
    <p:sldId id="2496" r:id="rId16"/>
    <p:sldId id="2499" r:id="rId17"/>
    <p:sldId id="2500" r:id="rId18"/>
    <p:sldId id="2528" r:id="rId19"/>
    <p:sldId id="1939" r:id="rId20"/>
    <p:sldId id="2527" r:id="rId21"/>
    <p:sldId id="2532" r:id="rId22"/>
    <p:sldId id="2533" r:id="rId23"/>
    <p:sldId id="2534" r:id="rId24"/>
  </p:sldIdLst>
  <p:sldSz cx="9144000" cy="6858000" type="screen4x3"/>
  <p:notesSz cx="9942195" cy="6760845"/>
  <p:custDataLst>
    <p:tags r:id="rId29"/>
  </p:custDataLst>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extLst>
    <p:ext uri="{EFAFB233-063F-42B5-8137-9DF3F51BA10A}">
      <p15:sldGuideLst xmlns:p15="http://schemas.microsoft.com/office/powerpoint/2012/main">
        <p15:guide id="1" orient="horz" pos="2441" userDrawn="1">
          <p15:clr>
            <a:srgbClr val="A4A3A4"/>
          </p15:clr>
        </p15:guide>
        <p15:guide id="2" pos="2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5AC"/>
    <a:srgbClr val="F3A5FA"/>
    <a:srgbClr val="F6B9EB"/>
    <a:srgbClr val="A70A03"/>
    <a:srgbClr val="D508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8"/>
    <p:restoredTop sz="87368"/>
  </p:normalViewPr>
  <p:slideViewPr>
    <p:cSldViewPr showGuides="1">
      <p:cViewPr varScale="1">
        <p:scale>
          <a:sx n="99" d="100"/>
          <a:sy n="99" d="100"/>
        </p:scale>
        <p:origin x="1950" y="90"/>
      </p:cViewPr>
      <p:guideLst>
        <p:guide orient="horz" pos="2441"/>
        <p:guide pos="2856"/>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9" Type="http://schemas.openxmlformats.org/officeDocument/2006/relationships/tags" Target="tags/tag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75" cy="33813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5632450" y="0"/>
            <a:ext cx="4308475" cy="33813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6421438"/>
            <a:ext cx="4308475" cy="338138"/>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5632450" y="6421438"/>
            <a:ext cx="4308475" cy="338138"/>
          </a:xfrm>
          <a:prstGeom prst="rect">
            <a:avLst/>
          </a:prstGeom>
        </p:spPr>
        <p:txBody>
          <a:bodyPr vert="horz" wrap="square" lIns="91440" tIns="45720" rIns="91440" bIns="45720" numCol="1" anchor="b" anchorCtr="0" compatLnSpc="1"/>
          <a:lstStyle/>
          <a:p>
            <a:pPr lvl="0" algn="r" eaLnBrk="1" hangingPunct="1">
              <a:buChar char="•"/>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75" cy="33813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5632450" y="0"/>
            <a:ext cx="4308475" cy="33813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3279775" y="506413"/>
            <a:ext cx="3382963" cy="2536825"/>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993775" y="3211513"/>
            <a:ext cx="7954963" cy="3043238"/>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6421438"/>
            <a:ext cx="4308475" cy="338138"/>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5632450" y="6421438"/>
            <a:ext cx="4308475" cy="338138"/>
          </a:xfrm>
          <a:prstGeom prst="rect">
            <a:avLst/>
          </a:prstGeom>
        </p:spPr>
        <p:txBody>
          <a:bodyPr vert="horz" wrap="square" lIns="91440" tIns="45720" rIns="91440" bIns="45720" numCol="1" anchor="b" anchorCtr="0" compatLnSpc="1"/>
          <a:lstStyle/>
          <a:p>
            <a:pPr lvl="0" algn="r" eaLnBrk="1" hangingPunct="1">
              <a:buChar char="•"/>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7" Type="http://schemas.openxmlformats.org/officeDocument/2006/relationships/image" Target="../media/image17.jpeg"/><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46685" y="123825"/>
            <a:ext cx="8540115" cy="678815"/>
          </a:xfrm>
          <a:ln w="12700" cmpd="sng">
            <a:noFill/>
            <a:prstDash val="solid"/>
          </a:ln>
        </p:spPr>
        <p:txBody>
          <a:bodyPr/>
          <a:lstStyle>
            <a:lvl1pPr algn="l">
              <a:defRPr/>
            </a:lvl1pPr>
          </a:lstStyle>
          <a:p>
            <a:r>
              <a:rPr lang="zh-CN" altLang="en-US"/>
              <a:t>       </a:t>
            </a:r>
            <a:endParaRPr lang="zh-CN" altLang="en-US"/>
          </a:p>
        </p:txBody>
      </p:sp>
      <p:sp>
        <p:nvSpPr>
          <p:cNvPr id="3" name="内容占位符 2"/>
          <p:cNvSpPr>
            <a:spLocks noGrp="1"/>
          </p:cNvSpPr>
          <p:nvPr>
            <p:ph idx="1"/>
          </p:nvPr>
        </p:nvSpPr>
        <p:spPr>
          <a:xfrm>
            <a:off x="365760" y="920115"/>
            <a:ext cx="8321040" cy="520636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pic>
        <p:nvPicPr>
          <p:cNvPr id="7" name="图片 6"/>
          <p:cNvPicPr>
            <a:picLocks noChangeAspect="1"/>
          </p:cNvPicPr>
          <p:nvPr userDrawn="1"/>
        </p:nvPicPr>
        <p:blipFill>
          <a:blip r:embed="rId2"/>
          <a:stretch>
            <a:fillRect/>
          </a:stretch>
        </p:blipFill>
        <p:spPr>
          <a:xfrm>
            <a:off x="146685" y="123825"/>
            <a:ext cx="657225" cy="66675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5137" name="Picture 2"/>
          <p:cNvPicPr>
            <a:picLocks noChangeAspect="1"/>
          </p:cNvPicPr>
          <p:nvPr userDrawn="1"/>
        </p:nvPicPr>
        <p:blipFill>
          <a:blip r:embed="rId2"/>
          <a:stretch>
            <a:fillRect/>
          </a:stretch>
        </p:blipFill>
        <p:spPr>
          <a:xfrm>
            <a:off x="8229600" y="3175"/>
            <a:ext cx="914400" cy="914400"/>
          </a:xfrm>
          <a:prstGeom prst="rect">
            <a:avLst/>
          </a:prstGeom>
          <a:noFill/>
          <a:ln w="9525">
            <a:noFill/>
          </a:ln>
        </p:spPr>
      </p:pic>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3" name="Rectangle 4"/>
          <p:cNvSpPr>
            <a:spLocks noGrp="1" noChangeArrowheads="1"/>
          </p:cNvSpPr>
          <p:nvPr>
            <p:ph type="dt" sz="half" idx="2"/>
          </p:nvPr>
        </p:nvSpPr>
        <p:spPr bwMode="auto">
          <a:xfrm>
            <a:off x="457200" y="6245225"/>
            <a:ext cx="2133600" cy="47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buNone/>
              <a:defRPr/>
            </a:pPr>
            <a:endParaRPr kumimoji="0" lang="en-US" altLang="zh-CN"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24" name="Rectangle 5"/>
          <p:cNvSpPr>
            <a:spLocks noGrp="1" noChangeArrowheads="1"/>
          </p:cNvSpPr>
          <p:nvPr>
            <p:ph type="ftr" sz="quarter" idx="3"/>
          </p:nvPr>
        </p:nvSpPr>
        <p:spPr bwMode="auto">
          <a:xfrm>
            <a:off x="3124200" y="6245225"/>
            <a:ext cx="2895600" cy="47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buNone/>
              <a:defRPr/>
            </a:pPr>
            <a:endParaRPr kumimoji="0" lang="en-US" altLang="zh-CN"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25" name="Rectangle 6"/>
          <p:cNvSpPr>
            <a:spLocks noGrp="1" noChangeArrowheads="1"/>
          </p:cNvSpPr>
          <p:nvPr>
            <p:ph type="sldNum" sz="quarter" idx="4"/>
          </p:nvPr>
        </p:nvSpPr>
        <p:spPr bwMode="auto">
          <a:xfrm>
            <a:off x="6553200" y="6245225"/>
            <a:ext cx="2133600" cy="47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9906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0673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5867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990600" y="152400"/>
            <a:ext cx="5848350" cy="5867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400" dirty="0"/>
            </a:fld>
            <a:endParaRPr lang="en-US" altLang="zh-CN" sz="140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6146" name="Picture 4"/>
          <p:cNvPicPr>
            <a:picLocks noChangeAspect="1"/>
          </p:cNvPicPr>
          <p:nvPr/>
        </p:nvPicPr>
        <p:blipFill>
          <a:blip r:embed="rId2"/>
          <a:stretch>
            <a:fillRect/>
          </a:stretch>
        </p:blipFill>
        <p:spPr>
          <a:xfrm>
            <a:off x="6365875" y="5973763"/>
            <a:ext cx="2435225" cy="601662"/>
          </a:xfrm>
          <a:prstGeom prst="rect">
            <a:avLst/>
          </a:prstGeom>
          <a:noFill/>
          <a:ln w="9525">
            <a:noFill/>
          </a:ln>
        </p:spPr>
      </p:pic>
      <p:sp>
        <p:nvSpPr>
          <p:cNvPr id="6147" name="Line 2"/>
          <p:cNvSpPr/>
          <p:nvPr userDrawn="1"/>
        </p:nvSpPr>
        <p:spPr>
          <a:xfrm flipV="1">
            <a:off x="323850" y="1268413"/>
            <a:ext cx="8496300" cy="0"/>
          </a:xfrm>
          <a:prstGeom prst="line">
            <a:avLst/>
          </a:prstGeom>
          <a:ln w="25400" cap="flat" cmpd="sng">
            <a:solidFill>
              <a:schemeClr val="tx2"/>
            </a:solidFill>
            <a:prstDash val="solid"/>
            <a:headEnd type="none" w="sm" len="sm"/>
            <a:tailEnd type="none" w="sm" len="sm"/>
          </a:ln>
        </p:spPr>
      </p:sp>
      <p:sp>
        <p:nvSpPr>
          <p:cNvPr id="6148" name="Rectangle 6"/>
          <p:cNvSpPr/>
          <p:nvPr userDrawn="1"/>
        </p:nvSpPr>
        <p:spPr>
          <a:xfrm>
            <a:off x="8374063" y="6453188"/>
            <a:ext cx="769937" cy="241300"/>
          </a:xfrm>
          <a:prstGeom prst="rect">
            <a:avLst/>
          </a:prstGeom>
          <a:noFill/>
          <a:ln w="9525">
            <a:noFill/>
          </a:ln>
        </p:spPr>
        <p:txBody>
          <a:bodyPr wrap="none" lIns="90488" tIns="44450" rIns="90488" bIns="44450">
            <a:spAutoFit/>
          </a:bodyPr>
          <a:lstStyle/>
          <a:p>
            <a:pPr lvl="0" algn="r"/>
            <a:r>
              <a:rPr lang="zh-CN" altLang="en-US" sz="1000" dirty="0">
                <a:solidFill>
                  <a:srgbClr val="000000"/>
                </a:solidFill>
                <a:latin typeface="FuturaA Md BT" charset="0"/>
              </a:rPr>
              <a:t>   </a:t>
            </a:r>
            <a:r>
              <a:rPr lang="en-US" altLang="zh-CN" sz="1000" dirty="0">
                <a:solidFill>
                  <a:srgbClr val="000000"/>
                </a:solidFill>
                <a:latin typeface="FuturaA Md BT" charset="0"/>
              </a:rPr>
              <a:t>Page </a:t>
            </a:r>
            <a:fld id="{9A0DB2DC-4C9A-4742-B13C-FB6460FD3503}" type="slidenum">
              <a:rPr lang="en-US" altLang="zh-CN" sz="1000" dirty="0">
                <a:solidFill>
                  <a:srgbClr val="000000"/>
                </a:solidFill>
                <a:latin typeface="FuturaA Md BT" charset="0"/>
              </a:rPr>
            </a:fld>
            <a:endParaRPr lang="en-US" altLang="zh-CN" sz="1000" dirty="0">
              <a:solidFill>
                <a:srgbClr val="000000"/>
              </a:solidFill>
              <a:latin typeface="FuturaA Md BT" charset="0"/>
            </a:endParaRPr>
          </a:p>
        </p:txBody>
      </p:sp>
      <p:grpSp>
        <p:nvGrpSpPr>
          <p:cNvPr id="6149" name="Group 10"/>
          <p:cNvGrpSpPr/>
          <p:nvPr userDrawn="1"/>
        </p:nvGrpSpPr>
        <p:grpSpPr>
          <a:xfrm>
            <a:off x="827088" y="5516563"/>
            <a:ext cx="8315325" cy="1360487"/>
            <a:chOff x="249" y="2341"/>
            <a:chExt cx="5178" cy="1613"/>
          </a:xfrm>
        </p:grpSpPr>
        <p:pic>
          <p:nvPicPr>
            <p:cNvPr id="6157" name="Picture 11" descr="未命名-1"/>
            <p:cNvPicPr>
              <a:picLocks noChangeAspect="1"/>
            </p:cNvPicPr>
            <p:nvPr/>
          </p:nvPicPr>
          <p:blipFill>
            <a:blip r:embed="rId3"/>
            <a:stretch>
              <a:fillRect/>
            </a:stretch>
          </p:blipFill>
          <p:spPr>
            <a:xfrm>
              <a:off x="249" y="2341"/>
              <a:ext cx="5178" cy="1434"/>
            </a:xfrm>
            <a:prstGeom prst="rect">
              <a:avLst/>
            </a:prstGeom>
            <a:noFill/>
            <a:ln w="9525">
              <a:noFill/>
            </a:ln>
          </p:spPr>
        </p:pic>
        <p:sp>
          <p:nvSpPr>
            <p:cNvPr id="15" name="Rectangle 12"/>
            <p:cNvSpPr>
              <a:spLocks noChangeArrowheads="1"/>
            </p:cNvSpPr>
            <p:nvPr/>
          </p:nvSpPr>
          <p:spPr bwMode="gray">
            <a:xfrm>
              <a:off x="1877" y="3593"/>
              <a:ext cx="115" cy="361"/>
            </a:xfrm>
            <a:prstGeom prst="rect">
              <a:avLst/>
            </a:prstGeom>
            <a:noFill/>
            <a:ln w="9525" algn="ctr">
              <a:noFill/>
              <a:miter lim="800000"/>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pic>
        <p:nvPicPr>
          <p:cNvPr id="6150" name="Picture 16" descr="logo"/>
          <p:cNvPicPr>
            <a:picLocks noChangeAspect="1"/>
          </p:cNvPicPr>
          <p:nvPr userDrawn="1"/>
        </p:nvPicPr>
        <p:blipFill>
          <a:blip r:embed="rId4"/>
          <a:stretch>
            <a:fillRect/>
          </a:stretch>
        </p:blipFill>
        <p:spPr>
          <a:xfrm>
            <a:off x="144463" y="333375"/>
            <a:ext cx="3348037" cy="719138"/>
          </a:xfrm>
          <a:prstGeom prst="rect">
            <a:avLst/>
          </a:prstGeom>
          <a:noFill/>
          <a:ln w="9525">
            <a:noFill/>
          </a:ln>
        </p:spPr>
      </p:pic>
      <p:pic>
        <p:nvPicPr>
          <p:cNvPr id="6151" name="Picture 17"/>
          <p:cNvPicPr>
            <a:picLocks noChangeAspect="1"/>
          </p:cNvPicPr>
          <p:nvPr userDrawn="1"/>
        </p:nvPicPr>
        <p:blipFill>
          <a:blip r:embed="rId5"/>
          <a:stretch>
            <a:fillRect/>
          </a:stretch>
        </p:blipFill>
        <p:spPr>
          <a:xfrm>
            <a:off x="179388" y="5734050"/>
            <a:ext cx="1079500" cy="1057275"/>
          </a:xfrm>
          <a:prstGeom prst="rect">
            <a:avLst/>
          </a:prstGeom>
          <a:noFill/>
          <a:ln w="9525">
            <a:noFill/>
          </a:ln>
        </p:spPr>
      </p:pic>
      <p:sp>
        <p:nvSpPr>
          <p:cNvPr id="6152" name="Rectangle 13"/>
          <p:cNvSpPr/>
          <p:nvPr userDrawn="1"/>
        </p:nvSpPr>
        <p:spPr>
          <a:xfrm>
            <a:off x="8374063" y="6453188"/>
            <a:ext cx="769937" cy="241300"/>
          </a:xfrm>
          <a:prstGeom prst="rect">
            <a:avLst/>
          </a:prstGeom>
          <a:noFill/>
          <a:ln w="9525">
            <a:noFill/>
          </a:ln>
        </p:spPr>
        <p:txBody>
          <a:bodyPr wrap="none" lIns="90488" tIns="44450" rIns="90488" bIns="44450">
            <a:spAutoFit/>
          </a:bodyPr>
          <a:lstStyle/>
          <a:p>
            <a:pPr lvl="0" algn="r"/>
            <a:r>
              <a:rPr lang="zh-CN" altLang="en-US" sz="1000" dirty="0">
                <a:solidFill>
                  <a:srgbClr val="000000"/>
                </a:solidFill>
                <a:latin typeface="FuturaA Md BT" charset="0"/>
              </a:rPr>
              <a:t>   </a:t>
            </a:r>
            <a:r>
              <a:rPr lang="en-US" altLang="zh-CN" sz="1000" dirty="0">
                <a:solidFill>
                  <a:srgbClr val="000000"/>
                </a:solidFill>
                <a:latin typeface="FuturaA Md BT" charset="0"/>
              </a:rPr>
              <a:t>Page </a:t>
            </a:r>
            <a:fld id="{9A0DB2DC-4C9A-4742-B13C-FB6460FD3503}" type="slidenum">
              <a:rPr lang="en-US" altLang="zh-CN" sz="1000" dirty="0">
                <a:solidFill>
                  <a:srgbClr val="000000"/>
                </a:solidFill>
                <a:latin typeface="FuturaA Md BT" charset="0"/>
              </a:rPr>
            </a:fld>
            <a:endParaRPr lang="en-US" altLang="zh-CN" sz="1000" dirty="0">
              <a:solidFill>
                <a:srgbClr val="000000"/>
              </a:solidFill>
              <a:latin typeface="FuturaA Md BT" charset="0"/>
            </a:endParaRPr>
          </a:p>
        </p:txBody>
      </p:sp>
      <p:pic>
        <p:nvPicPr>
          <p:cNvPr id="6153" name="Picture 14" descr="蓝色LOGO"/>
          <p:cNvPicPr>
            <a:picLocks noChangeAspect="1"/>
          </p:cNvPicPr>
          <p:nvPr userDrawn="1"/>
        </p:nvPicPr>
        <p:blipFill>
          <a:blip r:embed="rId6"/>
          <a:stretch>
            <a:fillRect/>
          </a:stretch>
        </p:blipFill>
        <p:spPr>
          <a:xfrm>
            <a:off x="34925" y="188913"/>
            <a:ext cx="3673475" cy="863600"/>
          </a:xfrm>
          <a:prstGeom prst="rect">
            <a:avLst/>
          </a:prstGeom>
          <a:noFill/>
          <a:ln w="9525">
            <a:noFill/>
          </a:ln>
        </p:spPr>
      </p:pic>
      <p:pic>
        <p:nvPicPr>
          <p:cNvPr id="6154" name="Picture 15" descr="教3楼"/>
          <p:cNvPicPr>
            <a:picLocks noChangeAspect="1"/>
          </p:cNvPicPr>
          <p:nvPr userDrawn="1"/>
        </p:nvPicPr>
        <p:blipFill>
          <a:blip r:embed="rId7"/>
          <a:stretch>
            <a:fillRect/>
          </a:stretch>
        </p:blipFill>
        <p:spPr>
          <a:xfrm>
            <a:off x="0" y="3789363"/>
            <a:ext cx="9144000" cy="3095625"/>
          </a:xfrm>
          <a:prstGeom prst="rect">
            <a:avLst/>
          </a:prstGeom>
          <a:noFill/>
          <a:ln w="9525">
            <a:noFill/>
          </a:ln>
        </p:spPr>
      </p:pic>
      <p:sp>
        <p:nvSpPr>
          <p:cNvPr id="2999298" name="Rectangle 2"/>
          <p:cNvSpPr>
            <a:spLocks noGrp="1" noChangeArrowheads="1"/>
          </p:cNvSpPr>
          <p:nvPr>
            <p:ph type="ctrTitle"/>
          </p:nvPr>
        </p:nvSpPr>
        <p:spPr>
          <a:xfrm>
            <a:off x="685800" y="1273175"/>
            <a:ext cx="7772400" cy="1470025"/>
          </a:xfrm>
        </p:spPr>
        <p:txBody>
          <a:bodyPr/>
          <a:lstStyle>
            <a:lvl1pPr algn="ctr">
              <a:defRPr sz="4400">
                <a:solidFill>
                  <a:srgbClr val="FF3300"/>
                </a:solidFill>
                <a:ea typeface="华文中宋" panose="02010600040101010101" pitchFamily="2" charset="-122"/>
              </a:defRPr>
            </a:lvl1pPr>
          </a:lstStyle>
          <a:p>
            <a:pPr lvl="0"/>
            <a:r>
              <a:rPr lang="zh-CN" altLang="en-US" noProof="0"/>
              <a:t>单击此处编辑母版标题样式</a:t>
            </a:r>
            <a:endParaRPr lang="zh-CN" altLang="en-US" noProof="0"/>
          </a:p>
        </p:txBody>
      </p:sp>
      <p:sp>
        <p:nvSpPr>
          <p:cNvPr id="2999299" name="Rectangle 3"/>
          <p:cNvSpPr>
            <a:spLocks noGrp="1" noChangeArrowheads="1"/>
          </p:cNvSpPr>
          <p:nvPr>
            <p:ph type="subTitle" idx="1"/>
          </p:nvPr>
        </p:nvSpPr>
        <p:spPr>
          <a:xfrm>
            <a:off x="1371600" y="3028950"/>
            <a:ext cx="6400800" cy="1752600"/>
          </a:xfrm>
        </p:spPr>
        <p:txBody>
          <a:bodyPr/>
          <a:lstStyle>
            <a:lvl1pPr marL="0" indent="0" algn="ctr">
              <a:buFont typeface="Wingdings" panose="05000000000000000000" pitchFamily="2" charset="2"/>
              <a:buNone/>
              <a:defRPr>
                <a:solidFill>
                  <a:srgbClr val="0000FF"/>
                </a:solidFill>
                <a:ea typeface="隶书" panose="02010509060101010101" pitchFamily="49" charset="-122"/>
              </a:defRPr>
            </a:lvl1pPr>
          </a:lstStyle>
          <a:p>
            <a:pPr lvl="0"/>
            <a:r>
              <a:rPr lang="zh-CN" altLang="en-US" noProof="0"/>
              <a:t>单击此处编辑母版副标题样式</a:t>
            </a:r>
            <a:endParaRPr lang="zh-CN" altLang="en-US" noProof="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790575" y="1219200"/>
            <a:ext cx="3810000" cy="4876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52975" y="1219200"/>
            <a:ext cx="3810000" cy="4876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40000"/>
              </a:spcBef>
              <a:spcAft>
                <a:spcPct val="10000"/>
              </a:spcAft>
              <a:buClrTx/>
              <a:buSzTx/>
              <a:buFont typeface="Wingdings" panose="05000000000000000000" pitchFamily="2" charset="2"/>
              <a:buNone/>
              <a:defRPr/>
            </a:pPr>
            <a:endParaRPr kumimoji="1" lang="zh-CN" altLang="en-US" sz="3200" b="0" i="0" u="none" strike="noStrike" kern="1200" cap="none" spc="0" normalizeH="0" baseline="0" noProof="0">
              <a:ln>
                <a:noFill/>
              </a:ln>
              <a:solidFill>
                <a:srgbClr val="000066"/>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6413" y="104775"/>
            <a:ext cx="2020887" cy="59912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790575" y="104775"/>
            <a:ext cx="5913438" cy="59912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1" Type="http://schemas.openxmlformats.org/officeDocument/2006/relationships/theme" Target="../theme/theme3.xml"/><Relationship Id="rId20" Type="http://schemas.openxmlformats.org/officeDocument/2006/relationships/image" Target="../media/image11.png"/><Relationship Id="rId2" Type="http://schemas.openxmlformats.org/officeDocument/2006/relationships/slideLayout" Target="../slideLayouts/slideLayout24.xml"/><Relationship Id="rId19" Type="http://schemas.openxmlformats.org/officeDocument/2006/relationships/image" Target="../media/image10.jpeg"/><Relationship Id="rId18" Type="http://schemas.openxmlformats.org/officeDocument/2006/relationships/image" Target="../media/image9.jpeg"/><Relationship Id="rId17" Type="http://schemas.openxmlformats.org/officeDocument/2006/relationships/image" Target="../media/image8.jpeg"/><Relationship Id="rId16" Type="http://schemas.openxmlformats.org/officeDocument/2006/relationships/image" Target="../media/image7.jpeg"/><Relationship Id="rId15" Type="http://schemas.openxmlformats.org/officeDocument/2006/relationships/image" Target="../media/image6.jpeg"/><Relationship Id="rId14" Type="http://schemas.openxmlformats.org/officeDocument/2006/relationships/image" Target="../media/image5.jpeg"/><Relationship Id="rId13" Type="http://schemas.openxmlformats.org/officeDocument/2006/relationships/image" Target="../media/image4.png"/><Relationship Id="rId12" Type="http://schemas.openxmlformats.org/officeDocument/2006/relationships/image" Target="../media/image3.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14.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1200">
                <a:solidFill>
                  <a:schemeClr val="tx1">
                    <a:tint val="75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buFont typeface="Arial" panose="020B0604020202020204" pitchFamily="34" charset="0"/>
              <a:buNone/>
              <a:defRPr sz="1200">
                <a:solidFill>
                  <a:schemeClr val="tx1">
                    <a:tint val="75000"/>
                  </a:scheme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2051" name="文本占位符 2"/>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1200">
                <a:solidFill>
                  <a:schemeClr val="tx1">
                    <a:tint val="75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buFont typeface="Arial" panose="020B0604020202020204" pitchFamily="34" charset="0"/>
              <a:buNone/>
              <a:defRPr sz="1200">
                <a:solidFill>
                  <a:schemeClr val="tx1">
                    <a:tint val="75000"/>
                  </a:scheme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lvl="0" algn="r" eaLnBrk="1" hangingPunct="1">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10"/>
          <p:cNvPicPr>
            <a:picLocks noChangeAspect="1"/>
          </p:cNvPicPr>
          <p:nvPr userDrawn="1"/>
        </p:nvPicPr>
        <p:blipFill>
          <a:blip r:embed="rId12"/>
          <a:stretch>
            <a:fillRect/>
          </a:stretch>
        </p:blipFill>
        <p:spPr>
          <a:xfrm>
            <a:off x="0" y="0"/>
            <a:ext cx="9144000" cy="6858000"/>
          </a:xfrm>
          <a:prstGeom prst="rect">
            <a:avLst/>
          </a:prstGeom>
          <a:noFill/>
          <a:ln w="9525">
            <a:noFill/>
          </a:ln>
        </p:spPr>
      </p:pic>
      <p:pic>
        <p:nvPicPr>
          <p:cNvPr id="2051" name="Picture 12" descr="a_1"/>
          <p:cNvPicPr>
            <a:picLocks noChangeAspect="1"/>
          </p:cNvPicPr>
          <p:nvPr userDrawn="1"/>
        </p:nvPicPr>
        <p:blipFill>
          <a:blip r:embed="rId13"/>
          <a:srcRect l="2174"/>
          <a:stretch>
            <a:fillRect/>
          </a:stretch>
        </p:blipFill>
        <p:spPr>
          <a:xfrm>
            <a:off x="0" y="0"/>
            <a:ext cx="9144000" cy="5308600"/>
          </a:xfrm>
          <a:prstGeom prst="rect">
            <a:avLst/>
          </a:prstGeom>
          <a:noFill/>
          <a:ln w="9525">
            <a:noFill/>
          </a:ln>
        </p:spPr>
      </p:pic>
      <p:sp>
        <p:nvSpPr>
          <p:cNvPr id="2052" name="Rectangle 22"/>
          <p:cNvSpPr>
            <a:spLocks noChangeArrowheads="1"/>
          </p:cNvSpPr>
          <p:nvPr/>
        </p:nvSpPr>
        <p:spPr bwMode="auto">
          <a:xfrm>
            <a:off x="0" y="2590800"/>
            <a:ext cx="9144000" cy="1066800"/>
          </a:xfrm>
          <a:prstGeom prst="rect">
            <a:avLst/>
          </a:prstGeom>
          <a:gradFill rotWithShape="1">
            <a:gsLst>
              <a:gs pos="0">
                <a:srgbClr val="3191D3"/>
              </a:gs>
              <a:gs pos="100000">
                <a:srgbClr val="17436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3" name="Rectangle 14" descr="mao1-1"/>
          <p:cNvSpPr>
            <a:spLocks noChangeAspect="1" noChangeArrowheads="1"/>
          </p:cNvSpPr>
          <p:nvPr/>
        </p:nvSpPr>
        <p:spPr bwMode="auto">
          <a:xfrm>
            <a:off x="8153400" y="4967288"/>
            <a:ext cx="969963" cy="900113"/>
          </a:xfrm>
          <a:prstGeom prst="rect">
            <a:avLst/>
          </a:prstGeom>
          <a:blipFill dpi="0" rotWithShape="1">
            <a:blip r:embed="rId14"/>
            <a:srcRect/>
            <a:stretch>
              <a:fillRect/>
            </a:stretch>
          </a:blipFill>
          <a:ln w="22225" cmpd="sng">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Rectangle 15" descr="xmy2-1"/>
          <p:cNvSpPr>
            <a:spLocks noChangeAspect="1" noChangeArrowheads="1"/>
          </p:cNvSpPr>
          <p:nvPr/>
        </p:nvSpPr>
        <p:spPr bwMode="auto">
          <a:xfrm>
            <a:off x="8153400" y="3976688"/>
            <a:ext cx="969963" cy="900113"/>
          </a:xfrm>
          <a:prstGeom prst="rect">
            <a:avLst/>
          </a:prstGeom>
          <a:blipFill dpi="0" rotWithShape="1">
            <a:blip r:embed="rId15"/>
            <a:srcRect/>
            <a:stretch>
              <a:fillRect/>
            </a:stretch>
          </a:blipFill>
          <a:ln w="22225" cmpd="sng">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16" descr="xm-1"/>
          <p:cNvSpPr>
            <a:spLocks noChangeArrowheads="1"/>
          </p:cNvSpPr>
          <p:nvPr/>
        </p:nvSpPr>
        <p:spPr bwMode="auto">
          <a:xfrm>
            <a:off x="6019800" y="5957888"/>
            <a:ext cx="1066800" cy="900113"/>
          </a:xfrm>
          <a:prstGeom prst="rect">
            <a:avLst/>
          </a:prstGeom>
          <a:blipFill dpi="0" rotWithShape="1">
            <a:blip r:embed="rId16"/>
            <a:srcRect/>
            <a:stretch>
              <a:fillRect/>
            </a:stretch>
          </a:blipFill>
          <a:ln w="22225" cmpd="sng">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6" name="Rectangle 17" descr="xue2-1"/>
          <p:cNvSpPr>
            <a:spLocks noChangeAspect="1" noChangeArrowheads="1"/>
          </p:cNvSpPr>
          <p:nvPr/>
        </p:nvSpPr>
        <p:spPr bwMode="auto">
          <a:xfrm>
            <a:off x="7134225" y="5943600"/>
            <a:ext cx="969963" cy="900113"/>
          </a:xfrm>
          <a:prstGeom prst="rect">
            <a:avLst/>
          </a:prstGeom>
          <a:blipFill dpi="0" rotWithShape="1">
            <a:blip r:embed="rId17"/>
            <a:srcRect/>
            <a:stretch>
              <a:fillRect/>
            </a:stretch>
          </a:blipFill>
          <a:ln w="22225" cmpd="sng">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7" name="Rectangle 18" descr="mao-1"/>
          <p:cNvSpPr>
            <a:spLocks noChangeAspect="1" noChangeArrowheads="1"/>
          </p:cNvSpPr>
          <p:nvPr/>
        </p:nvSpPr>
        <p:spPr bwMode="auto">
          <a:xfrm>
            <a:off x="7107238" y="4967288"/>
            <a:ext cx="969963" cy="900113"/>
          </a:xfrm>
          <a:prstGeom prst="rect">
            <a:avLst/>
          </a:prstGeom>
          <a:blipFill dpi="0" rotWithShape="1">
            <a:blip r:embed="rId18"/>
            <a:srcRect/>
            <a:stretch>
              <a:fillRect/>
            </a:stretch>
          </a:blipFill>
          <a:ln w="22225" cmpd="sng">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8" name="Rectangle 19" descr="xiaoxun-1"/>
          <p:cNvSpPr>
            <a:spLocks noChangeAspect="1" noChangeArrowheads="1"/>
          </p:cNvSpPr>
          <p:nvPr/>
        </p:nvSpPr>
        <p:spPr bwMode="auto">
          <a:xfrm>
            <a:off x="8153400" y="5943600"/>
            <a:ext cx="969963" cy="900113"/>
          </a:xfrm>
          <a:prstGeom prst="rect">
            <a:avLst/>
          </a:prstGeom>
          <a:blipFill dpi="0" rotWithShape="1">
            <a:blip r:embed="rId19"/>
            <a:srcRect/>
            <a:stretch>
              <a:fillRect/>
            </a:stretch>
          </a:blipFill>
          <a:ln w="22225" cmpd="sng">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3" name="Line 26"/>
          <p:cNvSpPr/>
          <p:nvPr userDrawn="1"/>
        </p:nvSpPr>
        <p:spPr>
          <a:xfrm>
            <a:off x="0" y="3657600"/>
            <a:ext cx="9144000" cy="0"/>
          </a:xfrm>
          <a:prstGeom prst="line">
            <a:avLst/>
          </a:prstGeom>
          <a:ln w="38100" cap="flat" cmpd="sng">
            <a:solidFill>
              <a:srgbClr val="FFFFFF"/>
            </a:solidFill>
            <a:prstDash val="solid"/>
            <a:headEnd type="none" w="med" len="med"/>
            <a:tailEnd type="none" w="med" len="med"/>
          </a:ln>
        </p:spPr>
      </p:sp>
      <p:sp>
        <p:nvSpPr>
          <p:cNvPr id="3084" name="Line 27"/>
          <p:cNvSpPr/>
          <p:nvPr userDrawn="1"/>
        </p:nvSpPr>
        <p:spPr>
          <a:xfrm>
            <a:off x="0" y="2590800"/>
            <a:ext cx="9144000" cy="0"/>
          </a:xfrm>
          <a:prstGeom prst="line">
            <a:avLst/>
          </a:prstGeom>
          <a:ln w="38100" cap="flat" cmpd="sng">
            <a:solidFill>
              <a:srgbClr val="FFFFFF"/>
            </a:solidFill>
            <a:prstDash val="solid"/>
            <a:headEnd type="none" w="med" len="med"/>
            <a:tailEnd type="none" w="med" len="med"/>
          </a:ln>
        </p:spPr>
      </p:sp>
      <p:sp>
        <p:nvSpPr>
          <p:cNvPr id="2061" name="Rectangle 29"/>
          <p:cNvSpPr>
            <a:spLocks noChangeArrowheads="1"/>
          </p:cNvSpPr>
          <p:nvPr/>
        </p:nvSpPr>
        <p:spPr bwMode="auto">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62"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3087" name="Picture 31"/>
          <p:cNvPicPr>
            <a:picLocks noChangeAspect="1"/>
          </p:cNvPicPr>
          <p:nvPr userDrawn="1"/>
        </p:nvPicPr>
        <p:blipFill>
          <a:blip r:embed="rId20"/>
          <a:stretch>
            <a:fillRect/>
          </a:stretch>
        </p:blipFill>
        <p:spPr>
          <a:xfrm>
            <a:off x="1905000" y="1219200"/>
            <a:ext cx="5562600" cy="992188"/>
          </a:xfrm>
          <a:prstGeom prst="rect">
            <a:avLst/>
          </a:prstGeom>
          <a:noFill/>
          <a:ln w="9525">
            <a:noFill/>
          </a:ln>
        </p:spPr>
      </p:pic>
      <p:sp>
        <p:nvSpPr>
          <p:cNvPr id="3088" name="Line 34"/>
          <p:cNvSpPr/>
          <p:nvPr userDrawn="1"/>
        </p:nvSpPr>
        <p:spPr>
          <a:xfrm>
            <a:off x="0" y="2590800"/>
            <a:ext cx="9144000" cy="0"/>
          </a:xfrm>
          <a:prstGeom prst="line">
            <a:avLst/>
          </a:prstGeom>
          <a:ln w="38100" cap="flat" cmpd="sng">
            <a:solidFill>
              <a:srgbClr val="FFFFFF"/>
            </a:solidFill>
            <a:prstDash val="solid"/>
            <a:headEnd type="none" w="med" len="med"/>
            <a:tailEnd type="none" w="med" len="med"/>
          </a:ln>
        </p:spPr>
      </p:sp>
      <p:sp>
        <p:nvSpPr>
          <p:cNvPr id="3089" name="Rectangle 3"/>
          <p:cNvSpPr>
            <a:spLocks noGrp="1"/>
          </p:cNvSpPr>
          <p:nvPr>
            <p:ph type="body" idx="1"/>
          </p:nvPr>
        </p:nvSpPr>
        <p:spPr>
          <a:xfrm>
            <a:off x="990600" y="838200"/>
            <a:ext cx="8001000" cy="5181600"/>
          </a:xfrm>
          <a:prstGeom prst="rect">
            <a:avLst/>
          </a:prstGeom>
          <a:noFill/>
          <a:ln w="9525">
            <a:noFill/>
          </a:ln>
        </p:spPr>
        <p:txBody>
          <a:bodyPr/>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3090" name="Rectangle 2"/>
          <p:cNvSpPr>
            <a:spLocks noGrp="1"/>
          </p:cNvSpPr>
          <p:nvPr>
            <p:ph type="title"/>
          </p:nvPr>
        </p:nvSpPr>
        <p:spPr>
          <a:xfrm>
            <a:off x="1066800" y="152400"/>
            <a:ext cx="6096000" cy="381000"/>
          </a:xfrm>
          <a:prstGeom prst="rect">
            <a:avLst/>
          </a:prstGeom>
          <a:noFill/>
          <a:ln w="9525">
            <a:noFill/>
          </a:ln>
        </p:spPr>
        <p:txBody>
          <a:bodyPr anchor="ctr"/>
          <a:lstStyle/>
          <a:p>
            <a:pPr lvl="0"/>
            <a:r>
              <a:rPr lang="zh-CN" altLang="zh-CN" dirty="0"/>
              <a:t>单击此处编辑母版标题样式</a:t>
            </a:r>
            <a:endParaRPr lang="zh-CN" altLang="zh-CN" dirty="0"/>
          </a:p>
        </p:txBody>
      </p:sp>
      <p:sp>
        <p:nvSpPr>
          <p:cNvPr id="2067"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4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68"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69"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lgn="r" eaLnBrk="1" hangingPunct="1">
              <a:buChar char="•"/>
            </a:pPr>
            <a:fld id="{9A0DB2DC-4C9A-4742-B13C-FB6460FD3503}" type="slidenum">
              <a:rPr lang="en-US" altLang="zh-CN" sz="1400" dirty="0"/>
            </a:fld>
            <a:endParaRPr lang="en-US" altLang="zh-CN" sz="1400"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wipe(up)">
                                      <p:cBhvr>
                                        <p:cTn id="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2pPr>
      <a:lvl3pPr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3pPr>
      <a:lvl4pPr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4pPr>
      <a:lvl5pPr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5pPr>
      <a:lvl6pPr marL="457200"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6pPr>
      <a:lvl7pPr marL="914400"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7pPr>
      <a:lvl8pPr marL="1371600"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8pPr>
      <a:lvl9pPr marL="1828800"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4"/>
          <p:cNvSpPr>
            <a:spLocks noGrp="1"/>
          </p:cNvSpPr>
          <p:nvPr>
            <p:ph type="title"/>
          </p:nvPr>
        </p:nvSpPr>
        <p:spPr>
          <a:xfrm>
            <a:off x="6577013" y="104775"/>
            <a:ext cx="2300287" cy="685800"/>
          </a:xfrm>
          <a:prstGeom prst="rect">
            <a:avLst/>
          </a:prstGeom>
          <a:noFill/>
          <a:ln w="9525">
            <a:noFill/>
          </a:ln>
        </p:spPr>
        <p:txBody>
          <a:bodyPr anchor="ctr"/>
          <a:lstStyle/>
          <a:p>
            <a:pPr lvl="0"/>
            <a:r>
              <a:rPr lang="zh-CN" altLang="en-US" dirty="0"/>
              <a:t>母版标题</a:t>
            </a:r>
            <a:endParaRPr lang="zh-CN" altLang="en-US" dirty="0"/>
          </a:p>
        </p:txBody>
      </p:sp>
      <p:sp>
        <p:nvSpPr>
          <p:cNvPr id="4099" name="Rectangle 5"/>
          <p:cNvSpPr>
            <a:spLocks noGrp="1"/>
          </p:cNvSpPr>
          <p:nvPr>
            <p:ph type="body" idx="1"/>
          </p:nvPr>
        </p:nvSpPr>
        <p:spPr>
          <a:xfrm>
            <a:off x="450850" y="931545"/>
            <a:ext cx="8112125" cy="5164455"/>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101" name="Rectangle 2"/>
          <p:cNvSpPr/>
          <p:nvPr userDrawn="1"/>
        </p:nvSpPr>
        <p:spPr>
          <a:xfrm>
            <a:off x="8408988" y="6453188"/>
            <a:ext cx="735012" cy="241300"/>
          </a:xfrm>
          <a:prstGeom prst="rect">
            <a:avLst/>
          </a:prstGeom>
          <a:noFill/>
          <a:ln w="9525">
            <a:noFill/>
          </a:ln>
        </p:spPr>
        <p:txBody>
          <a:bodyPr wrap="none" lIns="90488" tIns="44450" rIns="90488" bIns="44450">
            <a:spAutoFit/>
          </a:bodyPr>
          <a:lstStyle/>
          <a:p>
            <a:pPr lvl="0" algn="r"/>
            <a:r>
              <a:rPr lang="zh-CN" altLang="en-US" sz="1000" dirty="0">
                <a:solidFill>
                  <a:srgbClr val="000000"/>
                </a:solidFill>
                <a:latin typeface="FuturaA Md BT" charset="0"/>
                <a:ea typeface="宋体" panose="02010600030101010101" pitchFamily="2" charset="-122"/>
              </a:rPr>
              <a:t>  </a:t>
            </a:r>
            <a:r>
              <a:rPr lang="en-US" altLang="zh-CN" sz="1000" dirty="0">
                <a:solidFill>
                  <a:srgbClr val="000000"/>
                </a:solidFill>
                <a:latin typeface="FuturaA Md BT" charset="0"/>
                <a:ea typeface="宋体" panose="02010600030101010101" pitchFamily="2" charset="-122"/>
              </a:rPr>
              <a:t>Page </a:t>
            </a:r>
            <a:fld id="{9A0DB2DC-4C9A-4742-B13C-FB6460FD3503}" type="slidenum">
              <a:rPr lang="en-US" altLang="zh-CN" sz="1000" dirty="0">
                <a:solidFill>
                  <a:srgbClr val="000000"/>
                </a:solidFill>
                <a:latin typeface="FuturaA Md BT" charset="0"/>
                <a:ea typeface="宋体" panose="02010600030101010101" pitchFamily="2" charset="-122"/>
              </a:rPr>
            </a:fld>
            <a:endParaRPr lang="en-US" altLang="zh-CN" sz="1000" dirty="0">
              <a:solidFill>
                <a:srgbClr val="000000"/>
              </a:solidFill>
              <a:latin typeface="FuturaA Md BT" charset="0"/>
              <a:ea typeface="宋体" panose="02010600030101010101" pitchFamily="2" charset="-122"/>
            </a:endParaRPr>
          </a:p>
        </p:txBody>
      </p:sp>
      <p:sp>
        <p:nvSpPr>
          <p:cNvPr id="4102" name="Line 4"/>
          <p:cNvSpPr/>
          <p:nvPr userDrawn="1"/>
        </p:nvSpPr>
        <p:spPr>
          <a:xfrm>
            <a:off x="179388" y="765175"/>
            <a:ext cx="8713787" cy="0"/>
          </a:xfrm>
          <a:prstGeom prst="line">
            <a:avLst/>
          </a:prstGeom>
          <a:ln w="25400" cap="flat" cmpd="sng">
            <a:solidFill>
              <a:schemeClr val="tx2"/>
            </a:solidFill>
            <a:prstDash val="solid"/>
            <a:headEnd type="none" w="sm" len="sm"/>
            <a:tailEnd type="none" w="sm" len="sm"/>
          </a:ln>
        </p:spPr>
      </p:sp>
      <p:sp>
        <p:nvSpPr>
          <p:cNvPr id="1031" name="Rectangle 5"/>
          <p:cNvSpPr>
            <a:spLocks noChangeArrowheads="1"/>
          </p:cNvSpPr>
          <p:nvPr/>
        </p:nvSpPr>
        <p:spPr bwMode="auto">
          <a:xfrm>
            <a:off x="0" y="6237288"/>
            <a:ext cx="91440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1pPr>
            <a:lvl2pPr marL="742950" indent="-285750">
              <a:spcBef>
                <a:spcPct val="20000"/>
              </a:spcBef>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2pPr>
            <a:lvl3pPr marL="1143000" indent="-228600">
              <a:spcBef>
                <a:spcPct val="20000"/>
              </a:spcBef>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3pPr>
            <a:lvl4pPr marL="1600200" indent="-228600">
              <a:spcBef>
                <a:spcPct val="20000"/>
              </a:spcBef>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4pPr>
            <a:lvl5pPr marL="2057400" indent="-228600">
              <a:spcBef>
                <a:spcPct val="20000"/>
              </a:spcBef>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436ACB"/>
                </a:solidFill>
                <a:effectLst/>
                <a:uLnTx/>
                <a:uFillTx/>
                <a:latin typeface="Arial" panose="020B0604020202020204" pitchFamily="34" charset="0"/>
                <a:ea typeface="隶书" panose="02010509060101010101" pitchFamily="49" charset="-122"/>
                <a:cs typeface="+mn-cs"/>
              </a:rPr>
              <a:t>      </a:t>
            </a:r>
            <a:endParaRPr kumimoji="0" lang="zh-CN" altLang="en-US" sz="2400" b="1" i="0" u="none" strike="noStrike" kern="1200" cap="none" spc="0" normalizeH="0" baseline="0" noProof="0">
              <a:ln>
                <a:noFill/>
              </a:ln>
              <a:solidFill>
                <a:srgbClr val="000000"/>
              </a:solidFill>
              <a:effectLst/>
              <a:uLnTx/>
              <a:uFillTx/>
              <a:latin typeface="FuturaA Md BT" charset="0"/>
              <a:ea typeface="隶书" panose="02010509060101010101" pitchFamily="49" charset="-122"/>
              <a:cs typeface="+mn-cs"/>
            </a:endParaRPr>
          </a:p>
        </p:txBody>
      </p:sp>
      <p:pic>
        <p:nvPicPr>
          <p:cNvPr id="4104" name="Picture 10" descr="logo"/>
          <p:cNvPicPr>
            <a:picLocks noChangeAspect="1"/>
          </p:cNvPicPr>
          <p:nvPr userDrawn="1"/>
        </p:nvPicPr>
        <p:blipFill>
          <a:blip r:embed="rId12"/>
          <a:stretch>
            <a:fillRect/>
          </a:stretch>
        </p:blipFill>
        <p:spPr>
          <a:xfrm>
            <a:off x="144463" y="115888"/>
            <a:ext cx="2698750" cy="5048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r" rtl="0" eaLnBrk="0" fontAlgn="base" hangingPunct="0">
        <a:spcBef>
          <a:spcPct val="0"/>
        </a:spcBef>
        <a:spcAft>
          <a:spcPct val="0"/>
        </a:spcAft>
        <a:defRPr kumimoji="1" sz="3600" kern="1200">
          <a:solidFill>
            <a:schemeClr val="tx1"/>
          </a:solidFill>
          <a:latin typeface="+mj-lt"/>
          <a:ea typeface="+mj-ea"/>
          <a:cs typeface="+mj-cs"/>
        </a:defRPr>
      </a:lvl1pPr>
      <a:lvl2pPr algn="r" rtl="0" eaLnBrk="0" fontAlgn="base" hangingPunct="0">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2pPr>
      <a:lvl3pPr algn="r" rtl="0" eaLnBrk="0" fontAlgn="base" hangingPunct="0">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3pPr>
      <a:lvl4pPr algn="r" rtl="0" eaLnBrk="0" fontAlgn="base" hangingPunct="0">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4pPr>
      <a:lvl5pPr algn="r" rtl="0" eaLnBrk="0" fontAlgn="base" hangingPunct="0">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5pPr>
      <a:lvl6pPr marL="457200" algn="r" rtl="0" fontAlgn="base">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6pPr>
      <a:lvl7pPr marL="914400" algn="r" rtl="0" fontAlgn="base">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7pPr>
      <a:lvl8pPr marL="1371600" algn="r" rtl="0" fontAlgn="base">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8pPr>
      <a:lvl9pPr marL="1828800" algn="r" rtl="0" fontAlgn="base">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lnSpc>
          <a:spcPct val="110000"/>
        </a:lnSpc>
        <a:spcBef>
          <a:spcPct val="40000"/>
        </a:spcBef>
        <a:spcAft>
          <a:spcPct val="10000"/>
        </a:spcAft>
        <a:buFont typeface="Wingdings" panose="05000000000000000000" pitchFamily="2" charset="2"/>
        <a:buChar char="Ø"/>
        <a:defRPr kumimoji="1" sz="2800" kern="1200">
          <a:solidFill>
            <a:srgbClr val="000066"/>
          </a:solidFill>
          <a:latin typeface="+mn-lt"/>
          <a:ea typeface="+mn-ea"/>
          <a:cs typeface="+mn-cs"/>
        </a:defRPr>
      </a:lvl1pPr>
      <a:lvl2pPr marL="742950" indent="-285750" algn="l" rtl="0" eaLnBrk="0" fontAlgn="base" hangingPunct="0">
        <a:spcBef>
          <a:spcPct val="30000"/>
        </a:spcBef>
        <a:spcAft>
          <a:spcPct val="0"/>
        </a:spcAft>
        <a:buFont typeface="Wingdings" panose="05000000000000000000" pitchFamily="2" charset="2"/>
        <a:buChar char="q"/>
        <a:defRPr kumimoji="1" sz="2400" kern="1200">
          <a:solidFill>
            <a:srgbClr val="336699"/>
          </a:solidFill>
          <a:latin typeface="+mn-lt"/>
          <a:ea typeface="+mn-ea"/>
          <a:cs typeface="+mn-cs"/>
        </a:defRPr>
      </a:lvl2pPr>
      <a:lvl3pPr marL="1143000" indent="-228600" algn="l" rtl="0" eaLnBrk="0" fontAlgn="base" hangingPunct="0">
        <a:spcBef>
          <a:spcPct val="20000"/>
        </a:spcBef>
        <a:spcAft>
          <a:spcPct val="0"/>
        </a:spcAft>
        <a:buFont typeface="Wingdings" panose="05000000000000000000" pitchFamily="2" charset="2"/>
        <a:buChar char="§"/>
        <a:defRPr kumimoji="1" sz="2000" kern="1200">
          <a:solidFill>
            <a:schemeClr val="accent2"/>
          </a:solidFill>
          <a:latin typeface="+mn-lt"/>
          <a:ea typeface="+mn-ea"/>
          <a:cs typeface="+mn-cs"/>
        </a:defRPr>
      </a:lvl3pPr>
      <a:lvl4pPr marL="1600200" indent="-228600" algn="l" rtl="0" eaLnBrk="0" fontAlgn="base" hangingPunct="0">
        <a:spcBef>
          <a:spcPct val="20000"/>
        </a:spcBef>
        <a:spcAft>
          <a:spcPct val="0"/>
        </a:spcAft>
        <a:buChar char="–"/>
        <a:defRPr kumimoji="1" sz="1600" kern="1200">
          <a:solidFill>
            <a:srgbClr val="000066"/>
          </a:solidFill>
          <a:latin typeface="+mn-lt"/>
          <a:ea typeface="+mn-ea"/>
          <a:cs typeface="+mn-cs"/>
        </a:defRPr>
      </a:lvl4pPr>
      <a:lvl5pPr marL="2057400" indent="-228600" algn="l" rtl="0" eaLnBrk="0" fontAlgn="base" hangingPunct="0">
        <a:spcBef>
          <a:spcPct val="20000"/>
        </a:spcBef>
        <a:spcAft>
          <a:spcPct val="0"/>
        </a:spcAft>
        <a:defRPr kumimoji="1" sz="1400"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35.xml"/><Relationship Id="rId3" Type="http://schemas.openxmlformats.org/officeDocument/2006/relationships/themeOverride" Target="../theme/themeOverride1.xml"/><Relationship Id="rId2" Type="http://schemas.openxmlformats.org/officeDocument/2006/relationships/image" Target="../media/image22.wmf"/><Relationship Id="rId1"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image" Target="../media/image21.wmf"/><Relationship Id="rId7" Type="http://schemas.openxmlformats.org/officeDocument/2006/relationships/oleObject" Target="../embeddings/oleObject4.bin"/><Relationship Id="rId6" Type="http://schemas.openxmlformats.org/officeDocument/2006/relationships/image" Target="../media/image20.wmf"/><Relationship Id="rId5" Type="http://schemas.openxmlformats.org/officeDocument/2006/relationships/oleObject" Target="../embeddings/oleObject3.bin"/><Relationship Id="rId4" Type="http://schemas.openxmlformats.org/officeDocument/2006/relationships/image" Target="../media/image19.wmf"/><Relationship Id="rId3" Type="http://schemas.openxmlformats.org/officeDocument/2006/relationships/oleObject" Target="../embeddings/oleObject2.bin"/><Relationship Id="rId2" Type="http://schemas.openxmlformats.org/officeDocument/2006/relationships/image" Target="../media/image18.w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ctrTitle"/>
          </p:nvPr>
        </p:nvSpPr>
        <p:spPr>
          <a:xfrm>
            <a:off x="177165" y="2819400"/>
            <a:ext cx="8738235" cy="685800"/>
          </a:xfrm>
        </p:spPr>
        <p:txBody>
          <a:bodyPr vert="horz" wrap="square" lIns="91440" tIns="45720" rIns="91440" bIns="45720" anchor="ctr"/>
          <a:lstStyle>
            <a:lvl1pPr lvl="0">
              <a:defRPr kern="1200"/>
            </a:lvl1pPr>
          </a:lstStyle>
          <a:p>
            <a:pPr lvl="0" algn="ctr" eaLnBrk="1" hangingPunct="1"/>
            <a:r>
              <a:rPr lang="zh-CN" altLang="en-US" sz="3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mn-ea"/>
              </a:rPr>
              <a:t>第六章</a:t>
            </a:r>
            <a:r>
              <a:rPr lang="en-US" altLang="zh-CN" sz="3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mn-ea"/>
              </a:rPr>
              <a:t>  BCH</a:t>
            </a:r>
            <a:r>
              <a:rPr lang="zh-CN" altLang="en-US" sz="3600" dirty="0">
                <a:solidFill>
                  <a:schemeClr val="bg1"/>
                </a:solidFill>
                <a:latin typeface="黑体" panose="02010609060101010101" pitchFamily="49" charset="-122"/>
                <a:ea typeface="黑体" panose="02010609060101010101" pitchFamily="49" charset="-122"/>
                <a:sym typeface="+mn-ea"/>
              </a:rPr>
              <a:t>码</a:t>
            </a:r>
            <a:endParaRPr lang="zh-CN" altLang="en-US" sz="3600" dirty="0">
              <a:solidFill>
                <a:schemeClr val="bg1"/>
              </a:solidFill>
              <a:latin typeface="黑体" panose="02010609060101010101" pitchFamily="49" charset="-122"/>
              <a:ea typeface="黑体" panose="02010609060101010101" pitchFamily="49" charset="-122"/>
              <a:sym typeface="+mn-ea"/>
            </a:endParaRPr>
          </a:p>
        </p:txBody>
      </p:sp>
      <p:sp>
        <p:nvSpPr>
          <p:cNvPr id="2" name="文本框 1"/>
          <p:cNvSpPr txBox="1"/>
          <p:nvPr/>
        </p:nvSpPr>
        <p:spPr>
          <a:xfrm>
            <a:off x="2305685" y="3879850"/>
            <a:ext cx="4815205" cy="1822450"/>
          </a:xfrm>
          <a:prstGeom prst="rect">
            <a:avLst/>
          </a:prstGeom>
          <a:noFill/>
        </p:spPr>
        <p:txBody>
          <a:bodyPr wrap="square" rtlCol="0">
            <a:spAutoFit/>
          </a:bodyPr>
          <a:lstStyle/>
          <a:p>
            <a:pPr algn="l">
              <a:lnSpc>
                <a:spcPts val="4500"/>
              </a:lnSpc>
            </a:pPr>
            <a:r>
              <a:rPr lang="zh-CN" altLang="en-US" sz="2800" b="1">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sym typeface="+mn-ea"/>
              </a:rPr>
              <a:t>李丽香，彭海朋</a:t>
            </a:r>
            <a:endParaRPr lang="zh-CN" altLang="en-US" sz="2400" b="1">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sym typeface="+mn-ea"/>
            </a:endParaRPr>
          </a:p>
          <a:p>
            <a:pPr algn="l">
              <a:lnSpc>
                <a:spcPts val="4500"/>
              </a:lnSpc>
            </a:pPr>
            <a:r>
              <a:rPr lang="zh-CN" altLang="en-US" sz="2400" b="1">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sym typeface="+mn-ea"/>
              </a:rPr>
              <a:t>北京邮电大学网络空间安全学院</a:t>
            </a:r>
            <a:endParaRPr lang="zh-CN" altLang="en-US" sz="2400" b="1">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sym typeface="+mn-ea"/>
            </a:endParaRPr>
          </a:p>
          <a:p>
            <a:pPr algn="l">
              <a:lnSpc>
                <a:spcPts val="4500"/>
              </a:lnSpc>
            </a:pPr>
            <a:r>
              <a:rPr lang="zh-CN" altLang="en-US" sz="2400" b="1">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sym typeface="+mn-ea"/>
              </a:rPr>
              <a:t>网络与交换技术国家重点实验室</a:t>
            </a:r>
            <a:endParaRPr lang="zh-CN" altLang="en-US" sz="2400" b="1">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BCH码</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限定理</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0" name="矩形 9"/>
          <p:cNvSpPr/>
          <p:nvPr/>
        </p:nvSpPr>
        <p:spPr>
          <a:xfrm>
            <a:off x="425450" y="1039495"/>
            <a:ext cx="8242300" cy="12954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p>
        </p:txBody>
      </p:sp>
      <p:sp>
        <p:nvSpPr>
          <p:cNvPr id="9" name="文本框 8"/>
          <p:cNvSpPr txBox="1"/>
          <p:nvPr/>
        </p:nvSpPr>
        <p:spPr>
          <a:xfrm>
            <a:off x="546735" y="1016635"/>
            <a:ext cx="7988935" cy="1198880"/>
          </a:xfrm>
          <a:prstGeom prst="rect">
            <a:avLst/>
          </a:prstGeom>
          <a:noFill/>
        </p:spPr>
        <p:txBody>
          <a:bodyPr wrap="square" rtlCol="0" anchor="t">
            <a:spAutoFit/>
          </a:bodyPr>
          <a:p>
            <a:pPr defTabSz="914400">
              <a:lnSpc>
                <a:spcPct val="150000"/>
              </a:lnSpc>
              <a:buClr>
                <a:schemeClr val="hlink"/>
              </a:buClr>
              <a:buSzPct val="65000"/>
              <a:buFont typeface="Wingdings" panose="05000000000000000000" pitchFamily="2" charset="2"/>
            </a:pPr>
            <a:r>
              <a:rPr lang="zh-CN" altLang="en-US" sz="2400" b="1" dirty="0">
                <a:solidFill>
                  <a:srgbClr val="FF0000"/>
                </a:solidFill>
                <a:latin typeface="黑体" panose="02010609060101010101" pitchFamily="49" charset="-122"/>
                <a:ea typeface="黑体" panose="02010609060101010101" pitchFamily="49" charset="-122"/>
                <a:sym typeface="+mn-ea"/>
              </a:rPr>
              <a:t>定理</a:t>
            </a:r>
            <a:r>
              <a:rPr lang="en-US" altLang="zh-CN" sz="2400" b="1">
                <a:solidFill>
                  <a:srgbClr val="FF0000"/>
                </a:solidFill>
                <a:latin typeface="Times New Roman" panose="02020603050405020304" pitchFamily="18" charset="0"/>
                <a:ea typeface="黑体" panose="02010609060101010101" pitchFamily="49" charset="-122"/>
                <a:sym typeface="+mn-ea"/>
              </a:rPr>
              <a:t>1</a:t>
            </a:r>
            <a:r>
              <a:rPr lang="zh-CN" altLang="en-US" sz="2400" b="1" dirty="0">
                <a:solidFill>
                  <a:srgbClr val="FF0000"/>
                </a:solidFill>
                <a:latin typeface="黑体" panose="02010609060101010101" pitchFamily="49" charset="-122"/>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若</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BCH</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码的生成多项式</a:t>
            </a:r>
            <a:r>
              <a:rPr lang="en-US" altLang="zh-CN" sz="2400" i="1" err="1">
                <a:latin typeface="Times New Roman" panose="02020603050405020304" pitchFamily="18" charset="0"/>
                <a:ea typeface="黑体" panose="02010609060101010101" pitchFamily="49" charset="-122"/>
                <a:cs typeface="Times New Roman" panose="02020603050405020304" pitchFamily="18" charset="0"/>
                <a:sym typeface="+mn-ea"/>
              </a:rPr>
              <a:t>g</a:t>
            </a:r>
            <a:r>
              <a:rPr lang="en-US" altLang="zh-CN" sz="2400" err="1">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i="1" err="1">
                <a:latin typeface="Times New Roman" panose="02020603050405020304" pitchFamily="18" charset="0"/>
                <a:ea typeface="黑体" panose="02010609060101010101" pitchFamily="49" charset="-122"/>
                <a:cs typeface="Times New Roman" panose="02020603050405020304" pitchFamily="18" charset="0"/>
                <a:sym typeface="+mn-ea"/>
              </a:rPr>
              <a:t>x</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的根含有</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2</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个连续根</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则该码的最小距离</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d</a:t>
            </a:r>
            <a:r>
              <a:rPr lang="en-US" altLang="zh-CN" sz="2400">
                <a:latin typeface="Times New Roman" panose="02020603050405020304" pitchFamily="18" charset="0"/>
                <a:cs typeface="Times New Roman" panose="02020603050405020304" pitchFamily="18" charset="0"/>
                <a:sym typeface="+mn-ea"/>
              </a:rPr>
              <a:t>≥</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2</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t</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+1</a:t>
            </a:r>
            <a:r>
              <a:rPr lang="zh-CN" altLang="en-US" sz="2400" b="1" dirty="0">
                <a:latin typeface="黑体" panose="02010609060101010101" pitchFamily="49" charset="-122"/>
                <a:ea typeface="黑体" panose="02010609060101010101" pitchFamily="49" charset="-122"/>
                <a:sym typeface="+mn-ea"/>
              </a:rPr>
              <a:t>。</a:t>
            </a:r>
            <a:endParaRPr lang="zh-CN" altLang="en-US" sz="2400" b="1" dirty="0">
              <a:uFillTx/>
              <a:latin typeface="黑体" panose="02010609060101010101" pitchFamily="49" charset="-122"/>
              <a:ea typeface="黑体" panose="02010609060101010101" pitchFamily="49" charset="-122"/>
              <a:sym typeface="+mn-ea"/>
            </a:endParaRPr>
          </a:p>
        </p:txBody>
      </p:sp>
      <p:sp>
        <p:nvSpPr>
          <p:cNvPr id="3" name="文本框 2"/>
          <p:cNvSpPr txBox="1"/>
          <p:nvPr/>
        </p:nvSpPr>
        <p:spPr>
          <a:xfrm>
            <a:off x="2221230" y="2572385"/>
            <a:ext cx="4231005" cy="570865"/>
          </a:xfrm>
          <a:prstGeom prst="rect">
            <a:avLst/>
          </a:prstGeom>
          <a:noFill/>
        </p:spPr>
        <p:txBody>
          <a:bodyPr wrap="square" rtlCol="0" anchor="t">
            <a:spAutoFit/>
          </a:bodyPr>
          <a:p>
            <a:pPr algn="l">
              <a:lnSpc>
                <a:spcPct val="130000"/>
              </a:lnSpc>
            </a:pPr>
            <a:r>
              <a:rPr lang="en-US" altLang="zh-CN" sz="2400" i="1">
                <a:latin typeface="Times New Roman" panose="02020603050405020304" pitchFamily="18" charset="0"/>
                <a:ea typeface="黑体" panose="02010609060101010101" pitchFamily="49" charset="-122"/>
                <a:sym typeface="+mn-ea"/>
              </a:rPr>
              <a:t>d</a:t>
            </a:r>
            <a:r>
              <a:rPr lang="en-US" altLang="zh-CN" sz="2400">
                <a:latin typeface="Times New Roman" panose="02020603050405020304" pitchFamily="18" charset="0"/>
                <a:sym typeface="+mn-ea"/>
              </a:rPr>
              <a:t>=</a:t>
            </a:r>
            <a:r>
              <a:rPr lang="en-US" altLang="zh-CN" sz="2400">
                <a:latin typeface="Times New Roman" panose="02020603050405020304" pitchFamily="18" charset="0"/>
                <a:ea typeface="黑体" panose="02010609060101010101" pitchFamily="49" charset="-122"/>
                <a:sym typeface="+mn-ea"/>
              </a:rPr>
              <a:t>2</a:t>
            </a:r>
            <a:r>
              <a:rPr lang="en-US" altLang="zh-CN" sz="2400" i="1">
                <a:latin typeface="Times New Roman" panose="02020603050405020304" pitchFamily="18" charset="0"/>
                <a:ea typeface="黑体" panose="02010609060101010101" pitchFamily="49" charset="-122"/>
                <a:sym typeface="+mn-ea"/>
              </a:rPr>
              <a:t>t</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黑体" panose="02010609060101010101" pitchFamily="49" charset="-122"/>
                <a:ea typeface="黑体" panose="02010609060101010101" pitchFamily="49" charset="-122"/>
                <a:sym typeface="+mn-ea"/>
              </a:rPr>
              <a:t>称为该码的设计距离</a:t>
            </a:r>
            <a:r>
              <a:rPr lang="zh-CN" altLang="en-US" sz="2400" dirty="0">
                <a:latin typeface="Times New Roman" panose="02020603050405020304" pitchFamily="18" charset="0"/>
                <a:ea typeface="黑体" panose="02010609060101010101" pitchFamily="49" charset="-122"/>
                <a:sym typeface="+mn-ea"/>
              </a:rPr>
              <a:t>。</a:t>
            </a:r>
            <a:endParaRPr sz="2400" dirty="0">
              <a:uFillTx/>
              <a:latin typeface="Times New Roman" panose="02020603050405020304" pitchFamily="18" charset="0"/>
              <a:ea typeface="黑体" panose="02010609060101010101" pitchFamily="49" charset="-122"/>
              <a:sym typeface="+mn-ea"/>
            </a:endParaRPr>
          </a:p>
        </p:txBody>
      </p:sp>
      <p:sp>
        <p:nvSpPr>
          <p:cNvPr id="7" name="文本框 6"/>
          <p:cNvSpPr txBox="1"/>
          <p:nvPr/>
        </p:nvSpPr>
        <p:spPr>
          <a:xfrm>
            <a:off x="498475" y="3408045"/>
            <a:ext cx="8077835" cy="1198880"/>
          </a:xfrm>
          <a:prstGeom prst="rect">
            <a:avLst/>
          </a:prstGeom>
          <a:noFill/>
        </p:spPr>
        <p:txBody>
          <a:bodyPr wrap="square" rtlCol="0" anchor="t">
            <a:spAutoFit/>
          </a:bodyPr>
          <a:p>
            <a:pPr algn="l">
              <a:lnSpc>
                <a:spcPct val="150000"/>
              </a:lnSpc>
            </a:pPr>
            <a:r>
              <a:rPr lang="zh-CN" altLang="en-US" sz="2400" b="1" dirty="0">
                <a:solidFill>
                  <a:srgbClr val="0070C0"/>
                </a:solidFill>
                <a:latin typeface="Times New Roman" panose="02020603050405020304" pitchFamily="18" charset="0"/>
                <a:ea typeface="黑体" panose="02010609060101010101" pitchFamily="49" charset="-122"/>
                <a:sym typeface="+mn-ea"/>
              </a:rPr>
              <a:t>注：</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一旦固定</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n</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和</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就可以得到该</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BCH</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码的生成多项式</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信息位的长度</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k</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可以由生成多项式的阶数得到</a:t>
            </a:r>
            <a:r>
              <a:rPr lang="zh-CN" altLang="en-US" sz="2400" dirty="0">
                <a:latin typeface="黑体" panose="02010609060101010101" pitchFamily="49" charset="-122"/>
                <a:ea typeface="黑体" panose="02010609060101010101" pitchFamily="49" charset="-122"/>
                <a:sym typeface="+mn-ea"/>
              </a:rPr>
              <a:t>。</a:t>
            </a:r>
            <a:endParaRPr lang="zh-CN" altLang="en-US" sz="2400" dirty="0">
              <a:uFillTx/>
              <a:latin typeface="Times New Roman" panose="02020603050405020304" pitchFamily="18" charset="0"/>
              <a:ea typeface="黑体" panose="02010609060101010101" pitchFamily="49" charset="-122"/>
              <a:sym typeface="+mn-ea"/>
            </a:endParaRPr>
          </a:p>
        </p:txBody>
      </p:sp>
      <p:sp>
        <p:nvSpPr>
          <p:cNvPr id="4" name="文本框 3"/>
          <p:cNvSpPr txBox="1"/>
          <p:nvPr/>
        </p:nvSpPr>
        <p:spPr>
          <a:xfrm>
            <a:off x="498475" y="4966335"/>
            <a:ext cx="8122920" cy="1050290"/>
          </a:xfrm>
          <a:prstGeom prst="rect">
            <a:avLst/>
          </a:prstGeom>
          <a:noFill/>
        </p:spPr>
        <p:txBody>
          <a:bodyPr wrap="square" rtlCol="0" anchor="t">
            <a:spAutoFit/>
          </a:bodyPr>
          <a:p>
            <a:pPr indent="609600" algn="l">
              <a:lnSpc>
                <a:spcPct val="130000"/>
              </a:lnSpc>
              <a:extLst>
                <a:ext uri="{35155182-B16C-46BC-9424-99874614C6A1}">
                  <wpsdc:indentchars xmlns:wpsdc="http://www.wps.cn/officeDocument/2017/drawingmlCustomData" val="200" checksum="4158780845"/>
                </a:ext>
              </a:extLst>
            </a:pPr>
            <a:r>
              <a:rPr lang="zh-CN" altLang="en-US" sz="2400" dirty="0">
                <a:latin typeface="黑体" panose="02010609060101010101" pitchFamily="49" charset="-122"/>
                <a:ea typeface="黑体" panose="02010609060101010101" pitchFamily="49" charset="-122"/>
                <a:sym typeface="+mn-ea"/>
              </a:rPr>
              <a:t>当</a:t>
            </a:r>
            <a:r>
              <a:rPr lang="en-US" altLang="zh-CN" sz="2400" i="1">
                <a:latin typeface="Times New Roman" panose="02020603050405020304" pitchFamily="18" charset="0"/>
                <a:ea typeface="黑体" panose="02010609060101010101" pitchFamily="49" charset="-122"/>
                <a:sym typeface="+mn-ea"/>
              </a:rPr>
              <a:t>n</a:t>
            </a:r>
            <a:r>
              <a:rPr lang="zh-CN" altLang="en-US" sz="2400" dirty="0">
                <a:latin typeface="黑体" panose="02010609060101010101" pitchFamily="49" charset="-122"/>
                <a:ea typeface="黑体" panose="02010609060101010101" pitchFamily="49" charset="-122"/>
                <a:sym typeface="+mn-ea"/>
              </a:rPr>
              <a:t>不变的情况下，较大的</a:t>
            </a:r>
            <a:r>
              <a:rPr lang="en-US" altLang="zh-CN" sz="2400" i="1">
                <a:latin typeface="Times New Roman" panose="02020603050405020304" pitchFamily="18" charset="0"/>
                <a:ea typeface="黑体" panose="02010609060101010101" pitchFamily="49" charset="-122"/>
                <a:sym typeface="+mn-ea"/>
              </a:rPr>
              <a:t>t</a:t>
            </a:r>
            <a:r>
              <a:rPr lang="zh-CN" altLang="en-US" sz="2400" dirty="0">
                <a:latin typeface="黑体" panose="02010609060101010101" pitchFamily="49" charset="-122"/>
                <a:ea typeface="黑体" panose="02010609060101010101" pitchFamily="49" charset="-122"/>
                <a:sym typeface="+mn-ea"/>
              </a:rPr>
              <a:t>，就会使得</a:t>
            </a:r>
            <a:r>
              <a:rPr lang="en-US" altLang="zh-CN" sz="2400" i="1">
                <a:latin typeface="Times New Roman" panose="02020603050405020304" pitchFamily="18" charset="0"/>
                <a:ea typeface="黑体" panose="02010609060101010101" pitchFamily="49" charset="-122"/>
                <a:sym typeface="+mn-ea"/>
              </a:rPr>
              <a:t>k</a:t>
            </a:r>
            <a:r>
              <a:rPr lang="zh-CN" altLang="en-US" sz="2400" dirty="0">
                <a:latin typeface="黑体" panose="02010609060101010101" pitchFamily="49" charset="-122"/>
                <a:ea typeface="黑体" panose="02010609060101010101" pitchFamily="49" charset="-122"/>
                <a:sym typeface="+mn-ea"/>
              </a:rPr>
              <a:t>较小；即冗余度高，可以纠更多的错误。</a:t>
            </a:r>
            <a:endParaRPr sz="2400" dirty="0">
              <a:uFillTx/>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举例</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0" name="矩形 9"/>
          <p:cNvSpPr/>
          <p:nvPr/>
        </p:nvSpPr>
        <p:spPr>
          <a:xfrm>
            <a:off x="327660" y="888365"/>
            <a:ext cx="8340090" cy="5892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p>
        </p:txBody>
      </p:sp>
      <p:sp>
        <p:nvSpPr>
          <p:cNvPr id="9" name="文本框 8"/>
          <p:cNvSpPr txBox="1"/>
          <p:nvPr/>
        </p:nvSpPr>
        <p:spPr>
          <a:xfrm>
            <a:off x="475615" y="941070"/>
            <a:ext cx="8133715" cy="491490"/>
          </a:xfrm>
          <a:prstGeom prst="rect">
            <a:avLst/>
          </a:prstGeom>
          <a:noFill/>
        </p:spPr>
        <p:txBody>
          <a:bodyPr wrap="square" rtlCol="0" anchor="t">
            <a:spAutoFit/>
          </a:bodyPr>
          <a:p>
            <a:pPr defTabSz="914400">
              <a:lnSpc>
                <a:spcPct val="130000"/>
              </a:lnSpc>
              <a:buClr>
                <a:schemeClr val="hlink"/>
              </a:buClr>
              <a:buSzPct val="65000"/>
              <a:buFont typeface="Wingdings" panose="05000000000000000000" pitchFamily="2" charset="2"/>
            </a:pPr>
            <a:r>
              <a:rPr lang="zh-CN" altLang="en-US" sz="2000" b="1" dirty="0">
                <a:solidFill>
                  <a:srgbClr val="FF0000"/>
                </a:solidFill>
                <a:latin typeface="黑体" panose="02010609060101010101" pitchFamily="49" charset="-122"/>
                <a:ea typeface="黑体" panose="02010609060101010101" pitchFamily="49" charset="-122"/>
                <a:sym typeface="+mn-ea"/>
              </a:rPr>
              <a:t>思考题：</a:t>
            </a:r>
            <a:r>
              <a:rPr lang="zh-CN" altLang="en-US" sz="2000" dirty="0">
                <a:latin typeface="Times New Roman" panose="02020603050405020304" pitchFamily="18" charset="0"/>
                <a:ea typeface="黑体" panose="02010609060101010101" pitchFamily="49" charset="-122"/>
                <a:sym typeface="+mn-ea"/>
              </a:rPr>
              <a:t>如何在由</a:t>
            </a:r>
            <a:r>
              <a:rPr lang="en-US" altLang="zh-CN" sz="2000">
                <a:latin typeface="Times New Roman" panose="02020603050405020304" pitchFamily="18" charset="0"/>
                <a:ea typeface="黑体" panose="02010609060101010101" pitchFamily="49" charset="-122"/>
                <a:sym typeface="+mn-ea"/>
              </a:rPr>
              <a:t>GF(2)</a:t>
            </a:r>
            <a:r>
              <a:rPr lang="zh-CN" altLang="en-US" sz="2000" dirty="0">
                <a:latin typeface="Times New Roman" panose="02020603050405020304" pitchFamily="18" charset="0"/>
                <a:ea typeface="黑体" panose="02010609060101010101" pitchFamily="49" charset="-122"/>
                <a:sym typeface="+mn-ea"/>
              </a:rPr>
              <a:t>生成的扩域</a:t>
            </a:r>
            <a:r>
              <a:rPr lang="en-US" altLang="zh-CN" sz="2000">
                <a:latin typeface="Times New Roman" panose="02020603050405020304" pitchFamily="18" charset="0"/>
                <a:ea typeface="黑体" panose="02010609060101010101" pitchFamily="49" charset="-122"/>
                <a:sym typeface="+mn-ea"/>
              </a:rPr>
              <a:t>GF(2</a:t>
            </a:r>
            <a:r>
              <a:rPr lang="en-US" altLang="zh-CN" sz="2000" baseline="30000">
                <a:latin typeface="Times New Roman" panose="02020603050405020304" pitchFamily="18" charset="0"/>
                <a:ea typeface="黑体" panose="02010609060101010101" pitchFamily="49" charset="-122"/>
                <a:sym typeface="+mn-ea"/>
              </a:rPr>
              <a:t>4</a:t>
            </a:r>
            <a:r>
              <a:rPr lang="en-US" altLang="zh-CN" sz="2000">
                <a:latin typeface="Times New Roman" panose="02020603050405020304" pitchFamily="18" charset="0"/>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sym typeface="+mn-ea"/>
              </a:rPr>
              <a:t>上构造</a:t>
            </a:r>
            <a:r>
              <a:rPr lang="en-US" altLang="zh-CN" sz="2000">
                <a:latin typeface="Times New Roman" panose="02020603050405020304" pitchFamily="18" charset="0"/>
                <a:ea typeface="黑体" panose="02010609060101010101" pitchFamily="49" charset="-122"/>
                <a:sym typeface="+mn-ea"/>
              </a:rPr>
              <a:t>BCH</a:t>
            </a:r>
            <a:r>
              <a:rPr lang="zh-CN" altLang="en-US" sz="2000" dirty="0">
                <a:latin typeface="Times New Roman" panose="02020603050405020304" pitchFamily="18" charset="0"/>
                <a:ea typeface="黑体" panose="02010609060101010101" pitchFamily="49" charset="-122"/>
                <a:sym typeface="+mn-ea"/>
              </a:rPr>
              <a:t>码的生成多项式？</a:t>
            </a:r>
            <a:endParaRPr lang="zh-CN" altLang="en-US" sz="2000" dirty="0">
              <a:uFillTx/>
              <a:latin typeface="Times New Roman" panose="02020603050405020304" pitchFamily="18" charset="0"/>
              <a:ea typeface="黑体" panose="02010609060101010101" pitchFamily="49" charset="-122"/>
              <a:sym typeface="+mn-ea"/>
            </a:endParaRPr>
          </a:p>
        </p:txBody>
      </p:sp>
      <p:sp>
        <p:nvSpPr>
          <p:cNvPr id="7" name="文本框 6"/>
          <p:cNvSpPr txBox="1"/>
          <p:nvPr/>
        </p:nvSpPr>
        <p:spPr>
          <a:xfrm>
            <a:off x="475615" y="1594485"/>
            <a:ext cx="8043545" cy="829945"/>
          </a:xfrm>
          <a:prstGeom prst="rect">
            <a:avLst/>
          </a:prstGeom>
          <a:noFill/>
        </p:spPr>
        <p:txBody>
          <a:bodyPr wrap="square" rtlCol="0" anchor="t">
            <a:spAutoFit/>
          </a:bodyPr>
          <a:p>
            <a:pPr indent="508000" algn="l">
              <a:lnSpc>
                <a:spcPct val="120000"/>
              </a:lnSpc>
              <a:extLst>
                <a:ext uri="{35155182-B16C-46BC-9424-99874614C6A1}">
                  <wpsdc:indentchars xmlns:wpsdc="http://www.wps.cn/officeDocument/2017/drawingmlCustomData" val="200" checksum="282533468"/>
                </a:ext>
              </a:extLst>
            </a:pPr>
            <a:r>
              <a:rPr lang="zh-CN" altLang="en-US" sz="2000" dirty="0">
                <a:latin typeface="Times New Roman" panose="02020603050405020304" pitchFamily="18" charset="0"/>
                <a:ea typeface="黑体" panose="02010609060101010101" pitchFamily="49" charset="-122"/>
                <a:sym typeface="+mn-ea"/>
              </a:rPr>
              <a:t>考虑本原多项式</a:t>
            </a:r>
            <a:r>
              <a:rPr lang="en-US" altLang="zh-CN" sz="2000" i="1" err="1">
                <a:latin typeface="Times New Roman" panose="02020603050405020304" pitchFamily="18" charset="0"/>
                <a:ea typeface="黑体" panose="02010609060101010101" pitchFamily="49" charset="-122"/>
                <a:sym typeface="+mn-ea"/>
              </a:rPr>
              <a:t>p</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4</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+1</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本原元</a:t>
            </a:r>
            <a:r>
              <a:rPr lang="en-US" altLang="zh-CN" sz="2000" i="1">
                <a:latin typeface="Times New Roman" panose="02020603050405020304" pitchFamily="18" charset="0"/>
                <a:ea typeface="黑体" panose="02010609060101010101" pitchFamily="49" charset="-122"/>
                <a:sym typeface="+mn-ea"/>
              </a:rPr>
              <a:t>a</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dirty="0">
                <a:latin typeface="Times New Roman" panose="02020603050405020304" pitchFamily="18" charset="0"/>
                <a:ea typeface="黑体" panose="02010609060101010101" pitchFamily="49" charset="-122"/>
                <a:sym typeface="+mn-ea"/>
              </a:rPr>
              <a:t>, </a:t>
            </a:r>
            <a:r>
              <a:rPr lang="en-US" altLang="zh-CN" sz="2000" i="1">
                <a:latin typeface="Times New Roman" panose="02020603050405020304" pitchFamily="18" charset="0"/>
                <a:ea typeface="黑体" panose="02010609060101010101" pitchFamily="49" charset="-122"/>
                <a:sym typeface="+mn-ea"/>
              </a:rPr>
              <a:t>a</a:t>
            </a:r>
            <a:r>
              <a:rPr lang="zh-CN" altLang="en-US" sz="2000" dirty="0">
                <a:latin typeface="Times New Roman" panose="02020603050405020304" pitchFamily="18" charset="0"/>
                <a:ea typeface="黑体" panose="02010609060101010101" pitchFamily="49" charset="-122"/>
                <a:sym typeface="+mn-ea"/>
              </a:rPr>
              <a:t>的幂次可以生成</a:t>
            </a:r>
            <a:r>
              <a:rPr lang="en-US" altLang="zh-CN" sz="2000">
                <a:latin typeface="Times New Roman" panose="02020603050405020304" pitchFamily="18" charset="0"/>
                <a:ea typeface="黑体" panose="02010609060101010101" pitchFamily="49" charset="-122"/>
                <a:sym typeface="+mn-ea"/>
              </a:rPr>
              <a:t>GF(2</a:t>
            </a:r>
            <a:r>
              <a:rPr lang="en-US" altLang="zh-CN" sz="2000" baseline="30000">
                <a:latin typeface="Times New Roman" panose="02020603050405020304" pitchFamily="18" charset="0"/>
                <a:ea typeface="黑体" panose="02010609060101010101" pitchFamily="49" charset="-122"/>
                <a:sym typeface="+mn-ea"/>
              </a:rPr>
              <a:t>4</a:t>
            </a:r>
            <a:r>
              <a:rPr lang="en-US" altLang="zh-CN" sz="2000">
                <a:latin typeface="Times New Roman" panose="02020603050405020304" pitchFamily="18" charset="0"/>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sym typeface="+mn-ea"/>
              </a:rPr>
              <a:t>上的所有非零元素。</a:t>
            </a:r>
            <a:endParaRPr lang="zh-CN" altLang="en-US" sz="2000" dirty="0">
              <a:uFillTx/>
              <a:latin typeface="Times New Roman" panose="02020603050405020304" pitchFamily="18" charset="0"/>
              <a:ea typeface="黑体" panose="02010609060101010101" pitchFamily="49" charset="-122"/>
              <a:sym typeface="+mn-ea"/>
            </a:endParaRPr>
          </a:p>
        </p:txBody>
      </p:sp>
      <p:graphicFrame>
        <p:nvGraphicFramePr>
          <p:cNvPr id="4" name="对象 3">
            <a:hlinkClick r:id="" action="ppaction://ole?verb="/>
          </p:cNvPr>
          <p:cNvGraphicFramePr>
            <a:graphicFrameLocks noChangeAspect="1"/>
          </p:cNvGraphicFramePr>
          <p:nvPr/>
        </p:nvGraphicFramePr>
        <p:xfrm>
          <a:off x="3505200" y="2284730"/>
          <a:ext cx="5138420" cy="4272915"/>
        </p:xfrm>
        <a:graphic>
          <a:graphicData uri="http://schemas.openxmlformats.org/presentationml/2006/ole">
            <mc:AlternateContent xmlns:mc="http://schemas.openxmlformats.org/markup-compatibility/2006">
              <mc:Choice xmlns:v="urn:schemas-microsoft-com:vml" Requires="v">
                <p:oleObj spid="_x0000_s13" name="" r:id="rId1" imgW="4597400" imgH="3886200" progId="Equation.KSEE3">
                  <p:embed/>
                </p:oleObj>
              </mc:Choice>
              <mc:Fallback>
                <p:oleObj name="" r:id="rId1" imgW="4597400" imgH="3886200" progId="Equation.KSEE3">
                  <p:embed/>
                  <p:pic>
                    <p:nvPicPr>
                      <p:cNvPr id="0" name="图片 1024"/>
                      <p:cNvPicPr/>
                      <p:nvPr/>
                    </p:nvPicPr>
                    <p:blipFill>
                      <a:blip r:embed="rId2"/>
                      <a:stretch>
                        <a:fillRect/>
                      </a:stretch>
                    </p:blipFill>
                    <p:spPr>
                      <a:xfrm>
                        <a:off x="3505200" y="2284730"/>
                        <a:ext cx="5138420" cy="4272915"/>
                      </a:xfrm>
                      <a:prstGeom prst="rect">
                        <a:avLst/>
                      </a:prstGeom>
                    </p:spPr>
                  </p:pic>
                </p:oleObj>
              </mc:Fallback>
            </mc:AlternateContent>
          </a:graphicData>
        </a:graphic>
      </p:graphicFrame>
      <p:sp>
        <p:nvSpPr>
          <p:cNvPr id="3" name="文本框 2"/>
          <p:cNvSpPr txBox="1"/>
          <p:nvPr/>
        </p:nvSpPr>
        <p:spPr>
          <a:xfrm>
            <a:off x="375920" y="2854960"/>
            <a:ext cx="2606675" cy="1568450"/>
          </a:xfrm>
          <a:prstGeom prst="rect">
            <a:avLst/>
          </a:prstGeom>
          <a:noFill/>
        </p:spPr>
        <p:txBody>
          <a:bodyPr wrap="square" rtlCol="0" anchor="t">
            <a:spAutoFit/>
          </a:bodyPr>
          <a:p>
            <a:pPr algn="l">
              <a:lnSpc>
                <a:spcPct val="120000"/>
              </a:lnSpc>
            </a:pPr>
            <a:r>
              <a:rPr lang="en-US" altLang="zh-CN" sz="2000" i="1">
                <a:latin typeface="Times New Roman" panose="02020603050405020304" pitchFamily="18" charset="0"/>
                <a:ea typeface="黑体" panose="02010609060101010101" pitchFamily="49" charset="-122"/>
                <a:sym typeface="+mn-ea"/>
              </a:rPr>
              <a:t>a</a:t>
            </a:r>
            <a:r>
              <a:rPr lang="zh-CN" altLang="en-US" sz="2000" dirty="0">
                <a:latin typeface="Times New Roman" panose="02020603050405020304" pitchFamily="18" charset="0"/>
                <a:ea typeface="黑体" panose="02010609060101010101" pitchFamily="49" charset="-122"/>
                <a:sym typeface="+mn-ea"/>
              </a:rPr>
              <a:t>的幂次、 </a:t>
            </a:r>
            <a:r>
              <a:rPr lang="en-US" altLang="zh-CN" sz="2000">
                <a:latin typeface="Times New Roman" panose="02020603050405020304" pitchFamily="18" charset="0"/>
                <a:ea typeface="黑体" panose="02010609060101010101" pitchFamily="49" charset="-122"/>
                <a:sym typeface="+mn-ea"/>
              </a:rPr>
              <a:t>GF(2</a:t>
            </a:r>
            <a:r>
              <a:rPr lang="en-US" altLang="zh-CN" sz="2000" baseline="30000">
                <a:latin typeface="Times New Roman" panose="02020603050405020304" pitchFamily="18" charset="0"/>
                <a:ea typeface="黑体" panose="02010609060101010101" pitchFamily="49" charset="-122"/>
                <a:sym typeface="+mn-ea"/>
              </a:rPr>
              <a:t>4</a:t>
            </a:r>
            <a:r>
              <a:rPr lang="en-US" altLang="zh-CN" sz="2000">
                <a:latin typeface="Times New Roman" panose="02020603050405020304" pitchFamily="18" charset="0"/>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sym typeface="+mn-ea"/>
              </a:rPr>
              <a:t>上的所有非零元素，以及对应的极小多项式，见右边的表格。</a:t>
            </a:r>
            <a:endParaRPr lang="zh-CN" altLang="en-US" sz="2000" dirty="0">
              <a:uFillTx/>
              <a:latin typeface="Times New Roman" panose="02020603050405020304" pitchFamily="18" charset="0"/>
              <a:ea typeface="黑体" panose="02010609060101010101" pitchFamily="49" charset="-122"/>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举例</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5" name="文本框 4"/>
          <p:cNvSpPr txBox="1"/>
          <p:nvPr/>
        </p:nvSpPr>
        <p:spPr>
          <a:xfrm>
            <a:off x="437515" y="965835"/>
            <a:ext cx="8195310" cy="5259070"/>
          </a:xfrm>
          <a:prstGeom prst="rect">
            <a:avLst/>
          </a:prstGeom>
          <a:noFill/>
        </p:spPr>
        <p:txBody>
          <a:bodyPr wrap="square" rtlCol="0" anchor="t">
            <a:spAutoFit/>
          </a:bodyPr>
          <a:p>
            <a:pPr indent="609600">
              <a:lnSpc>
                <a:spcPct val="140000"/>
              </a:lnSpc>
              <a:buClr>
                <a:schemeClr val="hlink"/>
              </a:buClr>
              <a:buSzPct val="65000"/>
              <a:extLst>
                <a:ext uri="{35155182-B16C-46BC-9424-99874614C6A1}">
                  <wpsdc:indentchars xmlns:wpsdc="http://www.wps.cn/officeDocument/2017/drawingmlCustomData" val="200" checksum="4158780845"/>
                </a:ext>
              </a:extLst>
            </a:pPr>
            <a:r>
              <a:rPr lang="zh-CN" altLang="en-US" sz="2400" dirty="0">
                <a:latin typeface="Times New Roman" panose="02020603050405020304" pitchFamily="18" charset="0"/>
                <a:ea typeface="黑体" panose="02010609060101010101" pitchFamily="49" charset="-122"/>
                <a:sym typeface="+mn-ea"/>
              </a:rPr>
              <a:t>如果想要构造可以纠</a:t>
            </a:r>
            <a:r>
              <a:rPr lang="en-US" altLang="zh-CN" sz="2400" dirty="0">
                <a:latin typeface="Times New Roman" panose="02020603050405020304" pitchFamily="18" charset="0"/>
                <a:ea typeface="黑体" panose="02010609060101010101" pitchFamily="49" charset="-122"/>
                <a:sym typeface="+mn-ea"/>
              </a:rPr>
              <a:t>1</a:t>
            </a:r>
            <a:r>
              <a:rPr lang="zh-CN" altLang="en-US" sz="2400" dirty="0">
                <a:latin typeface="Times New Roman" panose="02020603050405020304" pitchFamily="18" charset="0"/>
                <a:ea typeface="黑体" panose="02010609060101010101" pitchFamily="49" charset="-122"/>
                <a:sym typeface="+mn-ea"/>
              </a:rPr>
              <a:t>个错误的</a:t>
            </a:r>
            <a:r>
              <a:rPr lang="en-US" altLang="zh-CN" sz="2400">
                <a:latin typeface="Times New Roman" panose="02020603050405020304" pitchFamily="18" charset="0"/>
                <a:ea typeface="黑体" panose="02010609060101010101" pitchFamily="49" charset="-122"/>
                <a:sym typeface="+mn-ea"/>
              </a:rPr>
              <a:t>BCH</a:t>
            </a:r>
            <a:r>
              <a:rPr lang="zh-CN" altLang="en-US" sz="2400" dirty="0">
                <a:latin typeface="Times New Roman" panose="02020603050405020304" pitchFamily="18" charset="0"/>
                <a:ea typeface="黑体" panose="02010609060101010101" pitchFamily="49" charset="-122"/>
                <a:sym typeface="+mn-ea"/>
              </a:rPr>
              <a:t>码的生成多项式</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即</a:t>
            </a:r>
            <a:r>
              <a:rPr lang="en-US" altLang="zh-CN" sz="2400" i="1">
                <a:latin typeface="Times New Roman" panose="02020603050405020304" pitchFamily="18" charset="0"/>
                <a:ea typeface="黑体" panose="02010609060101010101" pitchFamily="49" charset="-122"/>
                <a:sym typeface="+mn-ea"/>
              </a:rPr>
              <a:t>t</a:t>
            </a:r>
            <a:r>
              <a:rPr lang="en-US" altLang="zh-CN" sz="2400">
                <a:latin typeface="Times New Roman" panose="02020603050405020304" pitchFamily="18" charset="0"/>
                <a:ea typeface="黑体" panose="02010609060101010101" pitchFamily="49" charset="-122"/>
                <a:sym typeface="+mn-ea"/>
              </a:rPr>
              <a:t>=1</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码长</a:t>
            </a:r>
            <a:r>
              <a:rPr lang="en-US" altLang="zh-CN" sz="2400" i="1">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=15</a:t>
            </a:r>
            <a:endParaRPr lang="en-US" altLang="zh-CN" sz="2400">
              <a:latin typeface="Times New Roman" panose="02020603050405020304" pitchFamily="18" charset="0"/>
              <a:ea typeface="黑体" panose="02010609060101010101" pitchFamily="49" charset="-122"/>
            </a:endParaRPr>
          </a:p>
          <a:p>
            <a:pPr indent="609600">
              <a:lnSpc>
                <a:spcPct val="140000"/>
              </a:lnSpc>
              <a:buClr>
                <a:schemeClr val="hlink"/>
              </a:buClr>
              <a:buSzPct val="65000"/>
              <a:extLst>
                <a:ext uri="{35155182-B16C-46BC-9424-99874614C6A1}">
                  <wpsdc:indentchars xmlns:wpsdc="http://www.wps.cn/officeDocument/2017/drawingmlCustomData" val="200" checksum="4158780845"/>
                </a:ext>
              </a:extLst>
            </a:pPr>
            <a:r>
              <a:rPr lang="en-US" altLang="zh-CN" sz="2400">
                <a:latin typeface="Times New Roman" panose="02020603050405020304" pitchFamily="18" charset="0"/>
                <a:ea typeface="黑体" panose="02010609060101010101" pitchFamily="49" charset="-122"/>
                <a:sym typeface="+mn-ea"/>
              </a:rPr>
              <a:t>BCH</a:t>
            </a:r>
            <a:r>
              <a:rPr lang="zh-CN" altLang="en-US" sz="2400" dirty="0">
                <a:latin typeface="Times New Roman" panose="02020603050405020304" pitchFamily="18" charset="0"/>
                <a:ea typeface="黑体" panose="02010609060101010101" pitchFamily="49" charset="-122"/>
                <a:sym typeface="+mn-ea"/>
              </a:rPr>
              <a:t>码的生成多项式为</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)=LCM(</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a:latin typeface="黑体" panose="02010609060101010101" pitchFamily="49" charset="-122"/>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2</a:t>
            </a:r>
            <a:r>
              <a:rPr lang="en-US" altLang="zh-CN" sz="2400" i="1" baseline="-25000">
                <a:latin typeface="Times New Roman" panose="02020603050405020304" pitchFamily="18" charset="0"/>
                <a:ea typeface="黑体" panose="02010609060101010101" pitchFamily="49" charset="-122"/>
                <a:sym typeface="+mn-ea"/>
              </a:rPr>
              <a:t>t</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endParaRPr lang="zh-CN" altLang="en-US" sz="2400" dirty="0">
              <a:latin typeface="Times New Roman" panose="02020603050405020304" pitchFamily="18" charset="0"/>
              <a:ea typeface="黑体" panose="02010609060101010101" pitchFamily="49" charset="-122"/>
            </a:endParaRPr>
          </a:p>
          <a:p>
            <a:pPr indent="609600">
              <a:lnSpc>
                <a:spcPct val="140000"/>
              </a:lnSpc>
              <a:buClr>
                <a:schemeClr val="hlink"/>
              </a:buClr>
              <a:buSzPct val="65000"/>
              <a:extLst>
                <a:ext uri="{35155182-B16C-46BC-9424-99874614C6A1}">
                  <wpsdc:indentchars xmlns:wpsdc="http://www.wps.cn/officeDocument/2017/drawingmlCustomData" val="200" checksum="4158780845"/>
                </a:ext>
              </a:extLst>
            </a:pPr>
            <a:r>
              <a:rPr lang="zh-CN" altLang="en-US" sz="2400" dirty="0">
                <a:latin typeface="Times New Roman" panose="02020603050405020304" pitchFamily="18" charset="0"/>
                <a:ea typeface="黑体" panose="02010609060101010101" pitchFamily="49" charset="-122"/>
                <a:sym typeface="+mn-ea"/>
              </a:rPr>
              <a:t>根据上页的表格来获得极小多项式</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和</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endParaRPr lang="en-US" altLang="zh-CN" sz="2400">
              <a:latin typeface="Times New Roman" panose="02020603050405020304" pitchFamily="18" charset="0"/>
              <a:ea typeface="黑体" panose="02010609060101010101" pitchFamily="49" charset="-122"/>
            </a:endParaRPr>
          </a:p>
          <a:p>
            <a:pPr indent="609600">
              <a:lnSpc>
                <a:spcPct val="140000"/>
              </a:lnSpc>
              <a:buClr>
                <a:schemeClr val="hlink"/>
              </a:buClr>
              <a:buSzPct val="65000"/>
              <a:extLst>
                <a:ext uri="{35155182-B16C-46BC-9424-99874614C6A1}">
                  <wpsdc:indentchars xmlns:wpsdc="http://www.wps.cn/officeDocument/2017/drawingmlCustomData" val="200" checksum="4158780845"/>
                </a:ext>
              </a:extLst>
            </a:pPr>
            <a:r>
              <a:rPr lang="zh-CN" altLang="en-US" sz="2400" dirty="0">
                <a:latin typeface="Times New Roman" panose="02020603050405020304" pitchFamily="18" charset="0"/>
                <a:ea typeface="黑体" panose="02010609060101010101" pitchFamily="49" charset="-122"/>
                <a:sym typeface="+mn-ea"/>
              </a:rPr>
              <a:t>因此</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得到如下的可以纠正一个错误的</a:t>
            </a:r>
            <a:r>
              <a:rPr lang="en-US" altLang="zh-CN" sz="2400">
                <a:latin typeface="Times New Roman" panose="02020603050405020304" pitchFamily="18" charset="0"/>
                <a:ea typeface="黑体" panose="02010609060101010101" pitchFamily="49" charset="-122"/>
                <a:sym typeface="+mn-ea"/>
              </a:rPr>
              <a:t>BCH</a:t>
            </a:r>
            <a:r>
              <a:rPr lang="zh-CN" altLang="en-US" sz="2400" dirty="0">
                <a:latin typeface="Times New Roman" panose="02020603050405020304" pitchFamily="18" charset="0"/>
                <a:ea typeface="黑体" panose="02010609060101010101" pitchFamily="49" charset="-122"/>
                <a:sym typeface="+mn-ea"/>
              </a:rPr>
              <a:t>码的生成多项式</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)=LCM(</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LCM(</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4</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+1, </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4</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4</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+1</a:t>
            </a:r>
            <a:endParaRPr lang="en-US" altLang="zh-CN" sz="2400">
              <a:latin typeface="Times New Roman" panose="02020603050405020304" pitchFamily="18" charset="0"/>
              <a:ea typeface="黑体" panose="02010609060101010101" pitchFamily="49" charset="-122"/>
            </a:endParaRPr>
          </a:p>
          <a:p>
            <a:pPr indent="609600">
              <a:lnSpc>
                <a:spcPct val="140000"/>
              </a:lnSpc>
              <a:buClr>
                <a:schemeClr val="hlink"/>
              </a:buClr>
              <a:buSzPct val="65000"/>
              <a:extLst>
                <a:ext uri="{35155182-B16C-46BC-9424-99874614C6A1}">
                  <wpsdc:indentchars xmlns:wpsdc="http://www.wps.cn/officeDocument/2017/drawingmlCustomData" val="200" checksum="4158780845"/>
                </a:ext>
              </a:extLst>
            </a:pPr>
            <a:r>
              <a:rPr lang="en-US" altLang="zh-CN" sz="2400">
                <a:sym typeface="+mn-ea"/>
              </a:rPr>
              <a:t>∵</a:t>
            </a:r>
            <a:r>
              <a:rPr lang="en-US" altLang="zh-CN" sz="2400" err="1">
                <a:latin typeface="Times New Roman" panose="02020603050405020304" pitchFamily="18" charset="0"/>
                <a:ea typeface="黑体" panose="02010609060101010101" pitchFamily="49" charset="-122"/>
                <a:sym typeface="+mn-ea"/>
              </a:rPr>
              <a:t>deg(</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))=4</a:t>
            </a:r>
            <a:r>
              <a:rPr lang="en-US" altLang="zh-CN" sz="2400" dirty="0">
                <a:latin typeface="Times New Roman" panose="02020603050405020304" pitchFamily="18" charset="0"/>
                <a:ea typeface="黑体" panose="02010609060101010101" pitchFamily="49" charset="-122"/>
                <a:sym typeface="+mn-ea"/>
              </a:rPr>
              <a:t>, </a:t>
            </a:r>
            <a:r>
              <a:rPr lang="en-US" altLang="en-US" sz="2400">
                <a:sym typeface="+mn-ea"/>
              </a:rPr>
              <a:t>∴</a:t>
            </a:r>
            <a:r>
              <a:rPr lang="en-US" altLang="zh-CN" sz="2400" i="1" err="1">
                <a:latin typeface="Times New Roman" panose="02020603050405020304" pitchFamily="18" charset="0"/>
                <a:ea typeface="黑体" panose="02010609060101010101" pitchFamily="49" charset="-122"/>
                <a:sym typeface="+mn-ea"/>
              </a:rPr>
              <a:t>n-k</a:t>
            </a:r>
            <a:r>
              <a:rPr lang="en-US" altLang="zh-CN" sz="2400">
                <a:latin typeface="Times New Roman" panose="02020603050405020304" pitchFamily="18" charset="0"/>
                <a:ea typeface="黑体" panose="02010609060101010101" pitchFamily="49" charset="-122"/>
                <a:sym typeface="+mn-ea"/>
              </a:rPr>
              <a:t>=4</a:t>
            </a:r>
            <a:r>
              <a:rPr lang="en-US" altLang="zh-CN" sz="2400" dirty="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k</a:t>
            </a:r>
            <a:r>
              <a:rPr lang="en-US" altLang="zh-CN" sz="2400">
                <a:latin typeface="Times New Roman" panose="02020603050405020304" pitchFamily="18" charset="0"/>
                <a:ea typeface="黑体" panose="02010609060101010101" pitchFamily="49" charset="-122"/>
                <a:sym typeface="+mn-ea"/>
              </a:rPr>
              <a:t>=11, </a:t>
            </a:r>
            <a:r>
              <a:rPr lang="zh-CN" altLang="en-US" sz="2400" dirty="0">
                <a:latin typeface="Times New Roman" panose="02020603050405020304" pitchFamily="18" charset="0"/>
                <a:ea typeface="黑体" panose="02010609060101010101" pitchFamily="49" charset="-122"/>
                <a:sym typeface="+mn-ea"/>
              </a:rPr>
              <a:t>这样就得到了一个可以纠一个错误的</a:t>
            </a:r>
            <a:r>
              <a:rPr lang="en-US" altLang="zh-CN" sz="2400">
                <a:latin typeface="Times New Roman" panose="02020603050405020304" pitchFamily="18" charset="0"/>
                <a:ea typeface="黑体" panose="02010609060101010101" pitchFamily="49" charset="-122"/>
                <a:sym typeface="+mn-ea"/>
              </a:rPr>
              <a:t>BCH(15, 11)</a:t>
            </a:r>
            <a:r>
              <a:rPr lang="zh-CN" altLang="en-US" sz="2400" dirty="0">
                <a:latin typeface="Times New Roman" panose="02020603050405020304" pitchFamily="18" charset="0"/>
                <a:ea typeface="黑体" panose="02010609060101010101" pitchFamily="49" charset="-122"/>
                <a:sym typeface="+mn-ea"/>
              </a:rPr>
              <a:t>码</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该码的设计距离</a:t>
            </a:r>
            <a:r>
              <a:rPr lang="en-US" altLang="zh-CN" sz="2400" i="1">
                <a:latin typeface="Times New Roman" panose="02020603050405020304" pitchFamily="18" charset="0"/>
                <a:ea typeface="黑体" panose="02010609060101010101" pitchFamily="49" charset="-122"/>
                <a:sym typeface="+mn-ea"/>
              </a:rPr>
              <a:t>d</a:t>
            </a:r>
            <a:r>
              <a:rPr lang="en-US" altLang="zh-CN" sz="2400">
                <a:latin typeface="Times New Roman" panose="02020603050405020304" pitchFamily="18" charset="0"/>
                <a:sym typeface="+mn-ea"/>
              </a:rPr>
              <a:t>=</a:t>
            </a:r>
            <a:r>
              <a:rPr lang="en-US" altLang="zh-CN" sz="2400">
                <a:latin typeface="Times New Roman" panose="02020603050405020304" pitchFamily="18" charset="0"/>
                <a:ea typeface="黑体" panose="02010609060101010101" pitchFamily="49" charset="-122"/>
                <a:sym typeface="+mn-ea"/>
              </a:rPr>
              <a:t>2</a:t>
            </a:r>
            <a:r>
              <a:rPr lang="en-US" altLang="zh-CN" sz="2400" i="1">
                <a:latin typeface="Times New Roman" panose="02020603050405020304" pitchFamily="18" charset="0"/>
                <a:ea typeface="黑体" panose="02010609060101010101" pitchFamily="49" charset="-122"/>
                <a:sym typeface="+mn-ea"/>
              </a:rPr>
              <a:t>t</a:t>
            </a:r>
            <a:r>
              <a:rPr lang="en-US" altLang="zh-CN" sz="2400">
                <a:latin typeface="Times New Roman" panose="02020603050405020304" pitchFamily="18" charset="0"/>
                <a:ea typeface="黑体" panose="02010609060101010101" pitchFamily="49" charset="-122"/>
                <a:sym typeface="+mn-ea"/>
              </a:rPr>
              <a:t>+1=3</a:t>
            </a:r>
            <a:endParaRPr lang="zh-CN" altLang="en-US" sz="2400" dirty="0">
              <a:latin typeface="Times New Roman" panose="02020603050405020304" pitchFamily="18" charset="0"/>
              <a:ea typeface="黑体" panose="02010609060101010101" pitchFamily="49" charset="-122"/>
            </a:endParaRPr>
          </a:p>
          <a:p>
            <a:pPr indent="609600">
              <a:lnSpc>
                <a:spcPct val="140000"/>
              </a:lnSpc>
              <a:buClr>
                <a:schemeClr val="hlink"/>
              </a:buClr>
              <a:buSzPct val="65000"/>
              <a:extLst>
                <a:ext uri="{35155182-B16C-46BC-9424-99874614C6A1}">
                  <wpsdc:indentchars xmlns:wpsdc="http://www.wps.cn/officeDocument/2017/drawingmlCustomData" val="200" checksum="4158780845"/>
                </a:ext>
              </a:extLst>
            </a:pPr>
            <a:r>
              <a:rPr lang="zh-CN" altLang="en-US" sz="2400" dirty="0">
                <a:latin typeface="Times New Roman" panose="02020603050405020304" pitchFamily="18" charset="0"/>
                <a:ea typeface="黑体" panose="02010609060101010101" pitchFamily="49" charset="-122"/>
                <a:sym typeface="+mn-ea"/>
              </a:rPr>
              <a:t>可以计算出该码的最小距离也是</a:t>
            </a:r>
            <a:r>
              <a:rPr lang="en-US" altLang="zh-CN" sz="2400">
                <a:latin typeface="Times New Roman" panose="02020603050405020304" pitchFamily="18" charset="0"/>
                <a:ea typeface="黑体" panose="02010609060101010101" pitchFamily="49" charset="-122"/>
                <a:sym typeface="+mn-ea"/>
              </a:rPr>
              <a:t>3</a:t>
            </a:r>
            <a:r>
              <a:rPr lang="zh-CN" altLang="en-US" sz="2400" dirty="0">
                <a:latin typeface="Times New Roman" panose="02020603050405020304" pitchFamily="18" charset="0"/>
                <a:ea typeface="黑体" panose="02010609060101010101" pitchFamily="49" charset="-122"/>
                <a:sym typeface="+mn-ea"/>
              </a:rPr>
              <a:t>，即该码的设计距离等于该码的最小距离</a:t>
            </a:r>
            <a:endParaRPr sz="2400" dirty="0">
              <a:uFillTx/>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举例</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5" name="文本框 4"/>
          <p:cNvSpPr txBox="1"/>
          <p:nvPr/>
        </p:nvSpPr>
        <p:spPr>
          <a:xfrm>
            <a:off x="437515" y="965835"/>
            <a:ext cx="8195310" cy="5367020"/>
          </a:xfrm>
          <a:prstGeom prst="rect">
            <a:avLst/>
          </a:prstGeom>
          <a:noFill/>
        </p:spPr>
        <p:txBody>
          <a:bodyPr wrap="square" rtlCol="0" anchor="t">
            <a:spAutoFit/>
          </a:bodyPr>
          <a:p>
            <a:pPr indent="609600">
              <a:lnSpc>
                <a:spcPct val="130000"/>
              </a:lnSpc>
              <a:buClr>
                <a:schemeClr val="hlink"/>
              </a:buClr>
              <a:buSzPct val="65000"/>
              <a:extLst>
                <a:ext uri="{35155182-B16C-46BC-9424-99874614C6A1}">
                  <wpsdc:indentchars xmlns:wpsdc="http://www.wps.cn/officeDocument/2017/drawingmlCustomData" val="200" checksum="4158780845"/>
                </a:ext>
              </a:extLst>
            </a:pPr>
            <a:r>
              <a:rPr lang="zh-CN" altLang="en-US" sz="2400" dirty="0">
                <a:latin typeface="Times New Roman" panose="02020603050405020304" pitchFamily="18" charset="0"/>
                <a:ea typeface="黑体" panose="02010609060101010101" pitchFamily="49" charset="-122"/>
                <a:sym typeface="+mn-ea"/>
              </a:rPr>
              <a:t>如果想要构造可以纠</a:t>
            </a:r>
            <a:r>
              <a:rPr lang="en-US" altLang="zh-CN" sz="2400" dirty="0">
                <a:latin typeface="Times New Roman" panose="02020603050405020304" pitchFamily="18" charset="0"/>
                <a:ea typeface="黑体" panose="02010609060101010101" pitchFamily="49" charset="-122"/>
                <a:sym typeface="+mn-ea"/>
              </a:rPr>
              <a:t>2</a:t>
            </a:r>
            <a:r>
              <a:rPr lang="zh-CN" altLang="en-US" sz="2400" dirty="0">
                <a:latin typeface="Times New Roman" panose="02020603050405020304" pitchFamily="18" charset="0"/>
                <a:ea typeface="黑体" panose="02010609060101010101" pitchFamily="49" charset="-122"/>
                <a:sym typeface="+mn-ea"/>
              </a:rPr>
              <a:t>个错误的</a:t>
            </a:r>
            <a:r>
              <a:rPr lang="en-US" altLang="zh-CN" sz="2400">
                <a:latin typeface="Times New Roman" panose="02020603050405020304" pitchFamily="18" charset="0"/>
                <a:ea typeface="黑体" panose="02010609060101010101" pitchFamily="49" charset="-122"/>
                <a:sym typeface="+mn-ea"/>
              </a:rPr>
              <a:t>BCH</a:t>
            </a:r>
            <a:r>
              <a:rPr lang="zh-CN" altLang="en-US" sz="2400" dirty="0">
                <a:latin typeface="Times New Roman" panose="02020603050405020304" pitchFamily="18" charset="0"/>
                <a:ea typeface="黑体" panose="02010609060101010101" pitchFamily="49" charset="-122"/>
                <a:sym typeface="+mn-ea"/>
              </a:rPr>
              <a:t>码的生成多项式</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即</a:t>
            </a:r>
            <a:r>
              <a:rPr lang="en-US" altLang="zh-CN" sz="2400" i="1">
                <a:latin typeface="Times New Roman" panose="02020603050405020304" pitchFamily="18" charset="0"/>
                <a:ea typeface="黑体" panose="02010609060101010101" pitchFamily="49" charset="-122"/>
                <a:sym typeface="+mn-ea"/>
              </a:rPr>
              <a:t>t</a:t>
            </a:r>
            <a:r>
              <a:rPr lang="en-US" altLang="zh-CN" sz="2400">
                <a:latin typeface="Times New Roman" panose="02020603050405020304" pitchFamily="18" charset="0"/>
                <a:ea typeface="黑体" panose="02010609060101010101" pitchFamily="49" charset="-122"/>
                <a:sym typeface="+mn-ea"/>
              </a:rPr>
              <a:t>=2</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码长</a:t>
            </a:r>
            <a:r>
              <a:rPr lang="en-US" altLang="zh-CN" sz="2400" i="1">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=15</a:t>
            </a:r>
            <a:endParaRPr lang="en-US" altLang="zh-CN" sz="2400">
              <a:latin typeface="Times New Roman" panose="02020603050405020304" pitchFamily="18" charset="0"/>
              <a:ea typeface="黑体" panose="02010609060101010101" pitchFamily="49" charset="-122"/>
            </a:endParaRPr>
          </a:p>
          <a:p>
            <a:pPr indent="609600">
              <a:lnSpc>
                <a:spcPct val="130000"/>
              </a:lnSpc>
              <a:buClr>
                <a:schemeClr val="hlink"/>
              </a:buClr>
              <a:buSzPct val="65000"/>
              <a:extLst>
                <a:ext uri="{35155182-B16C-46BC-9424-99874614C6A1}">
                  <wpsdc:indentchars xmlns:wpsdc="http://www.wps.cn/officeDocument/2017/drawingmlCustomData" val="200" checksum="4158780845"/>
                </a:ext>
              </a:extLst>
            </a:pPr>
            <a:r>
              <a:rPr lang="en-US" altLang="zh-CN" sz="2400">
                <a:latin typeface="Times New Roman" panose="02020603050405020304" pitchFamily="18" charset="0"/>
                <a:ea typeface="黑体" panose="02010609060101010101" pitchFamily="49" charset="-122"/>
                <a:sym typeface="+mn-ea"/>
              </a:rPr>
              <a:t>BCH</a:t>
            </a:r>
            <a:r>
              <a:rPr lang="zh-CN" altLang="en-US" sz="2400" dirty="0">
                <a:latin typeface="Times New Roman" panose="02020603050405020304" pitchFamily="18" charset="0"/>
                <a:ea typeface="黑体" panose="02010609060101010101" pitchFamily="49" charset="-122"/>
                <a:sym typeface="+mn-ea"/>
              </a:rPr>
              <a:t>码的生成多项式为</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)=LCM(</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a:latin typeface="黑体" panose="02010609060101010101" pitchFamily="49" charset="-122"/>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2</a:t>
            </a:r>
            <a:r>
              <a:rPr lang="en-US" altLang="zh-CN" sz="2400" i="1" baseline="-25000">
                <a:latin typeface="Times New Roman" panose="02020603050405020304" pitchFamily="18" charset="0"/>
                <a:ea typeface="黑体" panose="02010609060101010101" pitchFamily="49" charset="-122"/>
                <a:sym typeface="+mn-ea"/>
              </a:rPr>
              <a:t>t</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LCM(</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3</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4</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endParaRPr lang="zh-CN" altLang="en-US" sz="2400" dirty="0">
              <a:latin typeface="Times New Roman" panose="02020603050405020304" pitchFamily="18" charset="0"/>
              <a:ea typeface="黑体" panose="02010609060101010101" pitchFamily="49" charset="-122"/>
            </a:endParaRPr>
          </a:p>
          <a:p>
            <a:pPr indent="609600">
              <a:lnSpc>
                <a:spcPct val="130000"/>
              </a:lnSpc>
              <a:buClr>
                <a:schemeClr val="hlink"/>
              </a:buClr>
              <a:buSzPct val="65000"/>
              <a:extLst>
                <a:ext uri="{35155182-B16C-46BC-9424-99874614C6A1}">
                  <wpsdc:indentchars xmlns:wpsdc="http://www.wps.cn/officeDocument/2017/drawingmlCustomData" val="200" checksum="4158780845"/>
                </a:ext>
              </a:extLst>
            </a:pPr>
            <a:r>
              <a:rPr lang="zh-CN" altLang="en-US" sz="2400" dirty="0">
                <a:latin typeface="Times New Roman" panose="02020603050405020304" pitchFamily="18" charset="0"/>
                <a:ea typeface="黑体" panose="02010609060101010101" pitchFamily="49" charset="-122"/>
                <a:sym typeface="+mn-ea"/>
              </a:rPr>
              <a:t>根据</a:t>
            </a:r>
            <a:r>
              <a:rPr lang="en-US" altLang="zh-CN" sz="2400">
                <a:latin typeface="Times New Roman" panose="02020603050405020304" pitchFamily="18" charset="0"/>
                <a:ea typeface="黑体" panose="02010609060101010101" pitchFamily="49" charset="-122"/>
                <a:sym typeface="+mn-ea"/>
              </a:rPr>
              <a:t>11</a:t>
            </a:r>
            <a:r>
              <a:rPr lang="zh-CN" altLang="en-US" sz="2400" dirty="0">
                <a:latin typeface="Times New Roman" panose="02020603050405020304" pitchFamily="18" charset="0"/>
                <a:ea typeface="黑体" panose="02010609060101010101" pitchFamily="49" charset="-122"/>
                <a:sym typeface="+mn-ea"/>
              </a:rPr>
              <a:t>页的表格来获得极小多项式</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4</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endParaRPr lang="en-US" altLang="zh-CN" sz="2400">
              <a:latin typeface="Times New Roman" panose="02020603050405020304" pitchFamily="18" charset="0"/>
              <a:ea typeface="黑体" panose="02010609060101010101" pitchFamily="49" charset="-122"/>
            </a:endParaRPr>
          </a:p>
          <a:p>
            <a:pPr indent="609600">
              <a:lnSpc>
                <a:spcPct val="130000"/>
              </a:lnSpc>
              <a:buClr>
                <a:schemeClr val="hlink"/>
              </a:buClr>
              <a:buSzPct val="65000"/>
              <a:extLst>
                <a:ext uri="{35155182-B16C-46BC-9424-99874614C6A1}">
                  <wpsdc:indentchars xmlns:wpsdc="http://www.wps.cn/officeDocument/2017/drawingmlCustomData" val="200" checksum="4158780845"/>
                </a:ext>
              </a:extLst>
            </a:pPr>
            <a:r>
              <a:rPr lang="zh-CN" altLang="en-US" sz="2400" dirty="0">
                <a:latin typeface="Times New Roman" panose="02020603050405020304" pitchFamily="18" charset="0"/>
                <a:ea typeface="黑体" panose="02010609060101010101" pitchFamily="49" charset="-122"/>
                <a:sym typeface="+mn-ea"/>
              </a:rPr>
              <a:t>于是得到</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)=LCM(</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 </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3</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4</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LCM(</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4</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+1, </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4</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+1, </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4</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3</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+1, </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4</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 </a:t>
            </a:r>
            <a:r>
              <a:rPr lang="en-US" altLang="zh-CN" sz="24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4</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4</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3</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+1) =</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8</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7</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6</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4</a:t>
            </a:r>
            <a:r>
              <a:rPr lang="en-US" altLang="zh-CN" sz="2400">
                <a:latin typeface="Times New Roman" panose="02020603050405020304" pitchFamily="18" charset="0"/>
                <a:ea typeface="黑体" panose="02010609060101010101" pitchFamily="49" charset="-122"/>
                <a:sym typeface="+mn-ea"/>
              </a:rPr>
              <a:t>+1</a:t>
            </a:r>
            <a:endParaRPr lang="en-US" altLang="zh-CN" sz="2400">
              <a:latin typeface="Times New Roman" panose="02020603050405020304" pitchFamily="18" charset="0"/>
              <a:ea typeface="黑体" panose="02010609060101010101" pitchFamily="49" charset="-122"/>
            </a:endParaRPr>
          </a:p>
          <a:p>
            <a:pPr indent="609600">
              <a:lnSpc>
                <a:spcPct val="130000"/>
              </a:lnSpc>
              <a:buClr>
                <a:schemeClr val="hlink"/>
              </a:buClr>
              <a:buSzPct val="65000"/>
              <a:extLst>
                <a:ext uri="{35155182-B16C-46BC-9424-99874614C6A1}">
                  <wpsdc:indentchars xmlns:wpsdc="http://www.wps.cn/officeDocument/2017/drawingmlCustomData" val="200" checksum="4158780845"/>
                </a:ext>
              </a:extLst>
            </a:pPr>
            <a:r>
              <a:rPr lang="en-US" altLang="zh-CN" sz="2400">
                <a:sym typeface="+mn-ea"/>
              </a:rPr>
              <a:t>∵</a:t>
            </a:r>
            <a:r>
              <a:rPr lang="en-US" altLang="zh-CN" sz="2400" err="1">
                <a:latin typeface="Times New Roman" panose="02020603050405020304" pitchFamily="18" charset="0"/>
                <a:ea typeface="黑体" panose="02010609060101010101" pitchFamily="49" charset="-122"/>
                <a:sym typeface="+mn-ea"/>
              </a:rPr>
              <a:t>deg(</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))=8</a:t>
            </a:r>
            <a:r>
              <a:rPr lang="zh-CN" altLang="en-US" sz="2400" dirty="0">
                <a:latin typeface="Times New Roman" panose="02020603050405020304" pitchFamily="18" charset="0"/>
                <a:ea typeface="黑体" panose="02010609060101010101" pitchFamily="49" charset="-122"/>
                <a:sym typeface="+mn-ea"/>
              </a:rPr>
              <a:t>，</a:t>
            </a:r>
            <a:r>
              <a:rPr lang="en-US" altLang="en-US" sz="2400">
                <a:sym typeface="+mn-ea"/>
              </a:rPr>
              <a:t>∴</a:t>
            </a:r>
            <a:r>
              <a:rPr lang="en-US" altLang="zh-CN" sz="2400" i="1" err="1">
                <a:latin typeface="Times New Roman" panose="02020603050405020304" pitchFamily="18" charset="0"/>
                <a:ea typeface="黑体" panose="02010609060101010101" pitchFamily="49" charset="-122"/>
                <a:sym typeface="+mn-ea"/>
              </a:rPr>
              <a:t>n-k</a:t>
            </a:r>
            <a:r>
              <a:rPr lang="en-US" altLang="zh-CN" sz="2400">
                <a:latin typeface="Times New Roman" panose="02020603050405020304" pitchFamily="18" charset="0"/>
                <a:ea typeface="黑体" panose="02010609060101010101" pitchFamily="49" charset="-122"/>
                <a:sym typeface="+mn-ea"/>
              </a:rPr>
              <a:t>=8</a:t>
            </a:r>
            <a:r>
              <a:rPr lang="zh-CN" altLang="en-US" sz="2400" dirty="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k</a:t>
            </a:r>
            <a:r>
              <a:rPr lang="en-US" altLang="zh-CN" sz="2400">
                <a:latin typeface="Times New Roman" panose="02020603050405020304" pitchFamily="18" charset="0"/>
                <a:ea typeface="黑体" panose="02010609060101010101" pitchFamily="49" charset="-122"/>
                <a:sym typeface="+mn-ea"/>
              </a:rPr>
              <a:t>=7, </a:t>
            </a:r>
            <a:r>
              <a:rPr lang="zh-CN" altLang="en-US" sz="2400" dirty="0">
                <a:latin typeface="Times New Roman" panose="02020603050405020304" pitchFamily="18" charset="0"/>
                <a:ea typeface="黑体" panose="02010609060101010101" pitchFamily="49" charset="-122"/>
                <a:sym typeface="+mn-ea"/>
              </a:rPr>
              <a:t>这样就得到了一个可以纠一个错误的</a:t>
            </a:r>
            <a:r>
              <a:rPr lang="en-US" altLang="zh-CN" sz="2400">
                <a:latin typeface="Times New Roman" panose="02020603050405020304" pitchFamily="18" charset="0"/>
                <a:ea typeface="黑体" panose="02010609060101010101" pitchFamily="49" charset="-122"/>
                <a:sym typeface="+mn-ea"/>
              </a:rPr>
              <a:t>BCH(15,7)</a:t>
            </a:r>
            <a:r>
              <a:rPr lang="zh-CN" altLang="en-US" sz="2400" dirty="0">
                <a:latin typeface="Times New Roman" panose="02020603050405020304" pitchFamily="18" charset="0"/>
                <a:ea typeface="黑体" panose="02010609060101010101" pitchFamily="49" charset="-122"/>
                <a:sym typeface="+mn-ea"/>
              </a:rPr>
              <a:t>码，该码的设计距离</a:t>
            </a:r>
            <a:r>
              <a:rPr lang="en-US" altLang="zh-CN" sz="2400" i="1">
                <a:latin typeface="Times New Roman" panose="02020603050405020304" pitchFamily="18" charset="0"/>
                <a:ea typeface="黑体" panose="02010609060101010101" pitchFamily="49" charset="-122"/>
                <a:sym typeface="+mn-ea"/>
              </a:rPr>
              <a:t>d</a:t>
            </a:r>
            <a:r>
              <a:rPr lang="en-US" altLang="zh-CN" sz="2400">
                <a:latin typeface="Times New Roman" panose="02020603050405020304" pitchFamily="18" charset="0"/>
                <a:sym typeface="+mn-ea"/>
              </a:rPr>
              <a:t>=</a:t>
            </a:r>
            <a:r>
              <a:rPr lang="en-US" altLang="zh-CN" sz="2400">
                <a:latin typeface="Times New Roman" panose="02020603050405020304" pitchFamily="18" charset="0"/>
                <a:ea typeface="黑体" panose="02010609060101010101" pitchFamily="49" charset="-122"/>
                <a:sym typeface="+mn-ea"/>
              </a:rPr>
              <a:t>2</a:t>
            </a:r>
            <a:r>
              <a:rPr lang="en-US" altLang="zh-CN" sz="2400" i="1">
                <a:latin typeface="Times New Roman" panose="02020603050405020304" pitchFamily="18" charset="0"/>
                <a:ea typeface="黑体" panose="02010609060101010101" pitchFamily="49" charset="-122"/>
                <a:sym typeface="+mn-ea"/>
              </a:rPr>
              <a:t>t</a:t>
            </a:r>
            <a:r>
              <a:rPr lang="en-US" altLang="zh-CN" sz="2400">
                <a:latin typeface="Times New Roman" panose="02020603050405020304" pitchFamily="18" charset="0"/>
                <a:ea typeface="黑体" panose="02010609060101010101" pitchFamily="49" charset="-122"/>
                <a:sym typeface="+mn-ea"/>
              </a:rPr>
              <a:t>+1=5</a:t>
            </a:r>
            <a:endParaRPr lang="zh-CN" altLang="en-US" sz="2400" dirty="0">
              <a:latin typeface="Times New Roman" panose="02020603050405020304" pitchFamily="18" charset="0"/>
              <a:ea typeface="黑体" panose="02010609060101010101" pitchFamily="49" charset="-122"/>
            </a:endParaRPr>
          </a:p>
          <a:p>
            <a:pPr indent="609600">
              <a:lnSpc>
                <a:spcPct val="130000"/>
              </a:lnSpc>
              <a:buClr>
                <a:schemeClr val="hlink"/>
              </a:buClr>
              <a:buSzPct val="65000"/>
              <a:extLst>
                <a:ext uri="{35155182-B16C-46BC-9424-99874614C6A1}">
                  <wpsdc:indentchars xmlns:wpsdc="http://www.wps.cn/officeDocument/2017/drawingmlCustomData" val="200" checksum="4158780845"/>
                </a:ext>
              </a:extLst>
            </a:pPr>
            <a:r>
              <a:rPr lang="zh-CN" altLang="en-US" sz="2400" dirty="0">
                <a:latin typeface="Times New Roman" panose="02020603050405020304" pitchFamily="18" charset="0"/>
                <a:ea typeface="黑体" panose="02010609060101010101" pitchFamily="49" charset="-122"/>
                <a:sym typeface="+mn-ea"/>
              </a:rPr>
              <a:t>可以计算出该码的最小距离也是</a:t>
            </a:r>
            <a:r>
              <a:rPr lang="en-US" altLang="zh-CN" sz="2400">
                <a:latin typeface="Times New Roman" panose="02020603050405020304" pitchFamily="18" charset="0"/>
                <a:ea typeface="黑体" panose="02010609060101010101" pitchFamily="49" charset="-122"/>
                <a:sym typeface="+mn-ea"/>
              </a:rPr>
              <a:t>5</a:t>
            </a:r>
            <a:r>
              <a:rPr lang="zh-CN" altLang="en-US" sz="2400">
                <a:latin typeface="Times New Roman" panose="02020603050405020304" pitchFamily="18" charset="0"/>
                <a:ea typeface="黑体" panose="02010609060101010101" pitchFamily="49" charset="-122"/>
                <a:sym typeface="+mn-ea"/>
              </a:rPr>
              <a:t>。</a:t>
            </a:r>
            <a:endParaRPr lang="zh-CN" altLang="en-US" sz="2400" dirty="0">
              <a:uFillTx/>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44930" y="2112010"/>
            <a:ext cx="6424930" cy="2553335"/>
          </a:xfrm>
          <a:prstGeom prst="rect">
            <a:avLst/>
          </a:prstGeom>
          <a:noFill/>
        </p:spPr>
        <p:txBody>
          <a:bodyPr wrap="square" rtlCol="0" anchor="t">
            <a:spAutoFit/>
          </a:bodyPr>
          <a:lstStyle/>
          <a:p>
            <a:pPr algn="ctr"/>
            <a:r>
              <a:rPr lang="zh-CN" altLang="en-US" sz="8000" b="1" dirty="0">
                <a:solidFill>
                  <a:schemeClr val="accent2"/>
                </a:solidFill>
                <a:latin typeface="黑体" panose="02010609060101010101" pitchFamily="49" charset="-122"/>
                <a:ea typeface="黑体" panose="02010609060101010101" pitchFamily="49" charset="-122"/>
                <a:sym typeface="+mn-ea"/>
              </a:rPr>
              <a:t>谢谢聆听</a:t>
            </a:r>
            <a:endParaRPr lang="zh-CN" altLang="en-US" sz="8000" b="1" dirty="0">
              <a:solidFill>
                <a:schemeClr val="accent2"/>
              </a:solidFill>
              <a:latin typeface="黑体" panose="02010609060101010101" pitchFamily="49" charset="-122"/>
              <a:ea typeface="黑体" panose="02010609060101010101" pitchFamily="49" charset="-122"/>
              <a:sym typeface="+mn-ea"/>
            </a:endParaRPr>
          </a:p>
          <a:p>
            <a:pPr algn="ctr"/>
            <a:r>
              <a:rPr lang="zh-CN" altLang="en-US" sz="8000" b="1" dirty="0">
                <a:solidFill>
                  <a:schemeClr val="accent2"/>
                </a:solidFill>
                <a:latin typeface="黑体" panose="02010609060101010101" pitchFamily="49" charset="-122"/>
                <a:ea typeface="黑体" panose="02010609060101010101" pitchFamily="49" charset="-122"/>
                <a:sym typeface="+mn-ea"/>
              </a:rPr>
              <a:t>敬请</a:t>
            </a:r>
            <a:r>
              <a:rPr lang="zh-CN" altLang="en-US" sz="8000" b="1" dirty="0">
                <a:solidFill>
                  <a:schemeClr val="accent2"/>
                </a:solidFill>
                <a:latin typeface="黑体" panose="02010609060101010101" pitchFamily="49" charset="-122"/>
                <a:ea typeface="黑体" panose="02010609060101010101" pitchFamily="49" charset="-122"/>
                <a:sym typeface="+mn-ea"/>
              </a:rPr>
              <a:t>批评指正</a:t>
            </a:r>
            <a:endParaRPr lang="zh-CN" altLang="en-US" sz="8000" b="1" dirty="0">
              <a:solidFill>
                <a:schemeClr val="accent2"/>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0755" y="104775"/>
            <a:ext cx="410654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对第</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6</a:t>
            </a:r>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页</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PPT</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内容的</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补充</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3" name="文本框 2"/>
          <p:cNvSpPr txBox="1"/>
          <p:nvPr/>
        </p:nvSpPr>
        <p:spPr>
          <a:xfrm>
            <a:off x="266700" y="1216025"/>
            <a:ext cx="8536940" cy="2861310"/>
          </a:xfrm>
          <a:prstGeom prst="rect">
            <a:avLst/>
          </a:prstGeom>
          <a:noFill/>
        </p:spPr>
        <p:txBody>
          <a:bodyPr wrap="square" rtlCol="0" anchor="t">
            <a:spAutoFit/>
          </a:bodyPr>
          <a:p>
            <a:pPr indent="508000" algn="l">
              <a:lnSpc>
                <a:spcPct val="150000"/>
              </a:lnSpc>
              <a:extLst>
                <a:ext uri="{35155182-B16C-46BC-9424-99874614C6A1}">
                  <wpsdc:indentchars xmlns:wpsdc="http://www.wps.cn/officeDocument/2017/drawingmlCustomData" val="200" checksum="282533468"/>
                </a:ext>
              </a:extLst>
            </a:pPr>
            <a:r>
              <a:rPr lang="zh-CN" altLang="en-US" sz="2000" dirty="0">
                <a:latin typeface="Times New Roman" panose="02020603050405020304" pitchFamily="18" charset="0"/>
                <a:ea typeface="黑体" panose="02010609060101010101" pitchFamily="49" charset="-122"/>
                <a:sym typeface="+mn-ea"/>
              </a:rPr>
              <a:t>计算</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2</a:t>
            </a:r>
            <a:r>
              <a:rPr lang="en-US" altLang="zh-CN" sz="2000" i="1">
                <a:latin typeface="Times New Roman" panose="02020603050405020304" pitchFamily="18" charset="0"/>
                <a:ea typeface="黑体" panose="02010609060101010101" pitchFamily="49" charset="-122"/>
                <a:sym typeface="+mn-ea"/>
              </a:rPr>
              <a:t>x-zx+z</a:t>
            </a:r>
            <a:r>
              <a:rPr lang="en-US" altLang="zh-CN" sz="2000" baseline="30000">
                <a:latin typeface="Times New Roman" panose="02020603050405020304" pitchFamily="18" charset="0"/>
                <a:ea typeface="黑体" panose="02010609060101010101" pitchFamily="49" charset="-122"/>
                <a:sym typeface="+mn-ea"/>
              </a:rPr>
              <a:t>3</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baseline="30000">
                <a:latin typeface="Times New Roman" panose="02020603050405020304" pitchFamily="18" charset="0"/>
                <a:ea typeface="黑体" panose="02010609060101010101" pitchFamily="49" charset="-122"/>
                <a:sym typeface="+mn-ea"/>
              </a:rPr>
              <a:t>3</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2</a:t>
            </a:r>
            <a:r>
              <a:rPr lang="en-US" altLang="zh-CN" sz="2000" i="1">
                <a:latin typeface="Times New Roman" panose="02020603050405020304" pitchFamily="18" charset="0"/>
                <a:ea typeface="黑体" panose="02010609060101010101" pitchFamily="49" charset="-122"/>
                <a:sym typeface="+mn-ea"/>
              </a:rPr>
              <a:t>x</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zx</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2</a:t>
            </a:r>
            <a:r>
              <a:rPr lang="en-US" altLang="zh-CN" sz="2000" i="1">
                <a:latin typeface="Times New Roman" panose="02020603050405020304" pitchFamily="18" charset="0"/>
                <a:ea typeface="黑体" panose="02010609060101010101" pitchFamily="49" charset="-122"/>
                <a:sym typeface="+mn-ea"/>
              </a:rPr>
              <a:t>x</a:t>
            </a:r>
            <a:r>
              <a:rPr lang="en-US" altLang="zh-CN" sz="2000" baseline="30000">
                <a:latin typeface="Times New Roman" panose="02020603050405020304" pitchFamily="18" charset="0"/>
                <a:ea typeface="黑体" panose="02010609060101010101" pitchFamily="49" charset="-122"/>
                <a:sym typeface="+mn-ea"/>
              </a:rPr>
              <a:t>2</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4</a:t>
            </a:r>
            <a:r>
              <a:rPr lang="en-US" altLang="zh-CN" sz="2000" i="1">
                <a:latin typeface="Times New Roman" panose="02020603050405020304" pitchFamily="18" charset="0"/>
                <a:ea typeface="黑体" panose="02010609060101010101" pitchFamily="49" charset="-122"/>
                <a:sym typeface="+mn-ea"/>
              </a:rPr>
              <a:t>x+z</a:t>
            </a:r>
            <a:r>
              <a:rPr lang="en-US" altLang="zh-CN" sz="2000" baseline="30000">
                <a:latin typeface="Times New Roman" panose="02020603050405020304" pitchFamily="18" charset="0"/>
                <a:ea typeface="黑体" panose="02010609060101010101" pitchFamily="49" charset="-122"/>
                <a:sym typeface="+mn-ea"/>
              </a:rPr>
              <a:t>3</a:t>
            </a:r>
            <a:r>
              <a:rPr lang="en-US" altLang="zh-CN" sz="2000" i="1">
                <a:latin typeface="Times New Roman" panose="02020603050405020304" pitchFamily="18" charset="0"/>
                <a:ea typeface="黑体" panose="02010609060101010101" pitchFamily="49" charset="-122"/>
                <a:sym typeface="+mn-ea"/>
              </a:rPr>
              <a:t>x-zx</a:t>
            </a:r>
            <a:r>
              <a:rPr lang="en-US" altLang="zh-CN" sz="2000" baseline="30000">
                <a:latin typeface="Times New Roman" panose="02020603050405020304" pitchFamily="18" charset="0"/>
                <a:ea typeface="黑体" panose="02010609060101010101" pitchFamily="49" charset="-122"/>
                <a:sym typeface="+mn-ea"/>
              </a:rPr>
              <a:t>2</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3</a:t>
            </a:r>
            <a:r>
              <a:rPr lang="en-US" altLang="zh-CN" sz="2000" i="1">
                <a:latin typeface="Times New Roman" panose="02020603050405020304" pitchFamily="18" charset="0"/>
                <a:ea typeface="黑体" panose="02010609060101010101" pitchFamily="49" charset="-122"/>
                <a:sym typeface="+mn-ea"/>
              </a:rPr>
              <a:t>x+z</a:t>
            </a:r>
            <a:r>
              <a:rPr lang="en-US" altLang="zh-CN" sz="2000" baseline="30000">
                <a:latin typeface="Times New Roman" panose="02020603050405020304" pitchFamily="18" charset="0"/>
                <a:ea typeface="黑体" panose="02010609060101010101" pitchFamily="49" charset="-122"/>
                <a:sym typeface="+mn-ea"/>
              </a:rPr>
              <a:t>2</a:t>
            </a:r>
            <a:r>
              <a:rPr lang="en-US" altLang="zh-CN" sz="2000" i="1">
                <a:latin typeface="Times New Roman" panose="02020603050405020304" pitchFamily="18" charset="0"/>
                <a:ea typeface="黑体" panose="02010609060101010101" pitchFamily="49" charset="-122"/>
                <a:sym typeface="+mn-ea"/>
              </a:rPr>
              <a:t>x+z</a:t>
            </a:r>
            <a:r>
              <a:rPr lang="en-US" altLang="zh-CN" sz="2000" baseline="30000">
                <a:latin typeface="Times New Roman" panose="02020603050405020304" pitchFamily="18" charset="0"/>
                <a:ea typeface="黑体" panose="02010609060101010101" pitchFamily="49" charset="-122"/>
                <a:sym typeface="+mn-ea"/>
              </a:rPr>
              <a:t>3</a:t>
            </a:r>
            <a:r>
              <a:rPr lang="en-US" altLang="zh-CN" sz="2000" i="1">
                <a:latin typeface="Times New Roman" panose="02020603050405020304" pitchFamily="18" charset="0"/>
                <a:ea typeface="黑体" panose="02010609060101010101" pitchFamily="49" charset="-122"/>
                <a:sym typeface="+mn-ea"/>
              </a:rPr>
              <a:t>x-z</a:t>
            </a:r>
            <a:r>
              <a:rPr lang="en-US" altLang="zh-CN" sz="2000" baseline="30000">
                <a:latin typeface="Times New Roman" panose="02020603050405020304" pitchFamily="18" charset="0"/>
                <a:ea typeface="黑体" panose="02010609060101010101" pitchFamily="49" charset="-122"/>
                <a:sym typeface="+mn-ea"/>
              </a:rPr>
              <a:t>5</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4</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baseline="30000">
                <a:latin typeface="Times New Roman" panose="02020603050405020304" pitchFamily="18" charset="0"/>
                <a:ea typeface="黑体" panose="02010609060101010101" pitchFamily="49" charset="-122"/>
                <a:sym typeface="+mn-ea"/>
              </a:rPr>
              <a:t>3</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4</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3</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5</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4</a:t>
            </a:r>
            <a:r>
              <a:rPr lang="en-US" altLang="zh-CN" sz="2000">
                <a:latin typeface="Times New Roman" panose="02020603050405020304" pitchFamily="18" charset="0"/>
                <a:ea typeface="黑体" panose="02010609060101010101" pitchFamily="49" charset="-122"/>
                <a:sym typeface="+mn-ea"/>
              </a:rPr>
              <a:t>) </a:t>
            </a:r>
            <a:endParaRPr lang="en-US" altLang="zh-CN" sz="2000">
              <a:latin typeface="Times New Roman" panose="02020603050405020304" pitchFamily="18" charset="0"/>
              <a:ea typeface="黑体" panose="02010609060101010101" pitchFamily="49" charset="-122"/>
              <a:sym typeface="+mn-ea"/>
            </a:endParaRPr>
          </a:p>
          <a:p>
            <a:pPr indent="508000" algn="l">
              <a:lnSpc>
                <a:spcPct val="150000"/>
              </a:lnSpc>
              <a:extLst>
                <a:ext uri="{35155182-B16C-46BC-9424-99874614C6A1}">
                  <wpsdc:indentchars xmlns:wpsdc="http://www.wps.cn/officeDocument/2017/drawingmlCustomData" val="200" checksum="282533468"/>
                </a:ext>
              </a:extLst>
            </a:pPr>
            <a:r>
              <a:rPr lang="zh-CN" altLang="en-US" sz="2000" dirty="0">
                <a:latin typeface="Times New Roman" panose="02020603050405020304" pitchFamily="18" charset="0"/>
                <a:ea typeface="黑体" panose="02010609060101010101" pitchFamily="49" charset="-122"/>
                <a:sym typeface="+mn-ea"/>
              </a:rPr>
              <a:t>由于在</a:t>
            </a:r>
            <a:r>
              <a:rPr lang="en-US" altLang="zh-CN" sz="2000">
                <a:latin typeface="Times New Roman" panose="02020603050405020304" pitchFamily="18" charset="0"/>
                <a:ea typeface="黑体" panose="02010609060101010101" pitchFamily="49" charset="-122"/>
                <a:sym typeface="+mn-ea"/>
              </a:rPr>
              <a:t>GF(2</a:t>
            </a:r>
            <a:r>
              <a:rPr lang="en-US" altLang="zh-CN" sz="2000" baseline="30000">
                <a:latin typeface="Times New Roman" panose="02020603050405020304" pitchFamily="18" charset="0"/>
                <a:ea typeface="黑体" panose="02010609060101010101" pitchFamily="49" charset="-122"/>
                <a:sym typeface="+mn-ea"/>
              </a:rPr>
              <a:t>3</a:t>
            </a:r>
            <a:r>
              <a:rPr lang="en-US" altLang="zh-CN" sz="2000">
                <a:latin typeface="Times New Roman" panose="02020603050405020304" pitchFamily="18" charset="0"/>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sym typeface="+mn-ea"/>
              </a:rPr>
              <a:t>上</a:t>
            </a:r>
            <a:r>
              <a:rPr lang="en-US" altLang="zh-CN" sz="2000">
                <a:ea typeface="黑体" panose="02010609060101010101" pitchFamily="49" charset="-122"/>
                <a:sym typeface="+mn-ea"/>
              </a:rPr>
              <a:t>, </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3</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+1, </a:t>
            </a:r>
            <a:r>
              <a:rPr lang="zh-CN" altLang="en-US" sz="2000" dirty="0">
                <a:latin typeface="Times New Roman" panose="02020603050405020304" pitchFamily="18" charset="0"/>
                <a:ea typeface="黑体" panose="02010609060101010101" pitchFamily="49" charset="-122"/>
                <a:sym typeface="+mn-ea"/>
              </a:rPr>
              <a:t>所以</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4</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3</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3</a:t>
            </a:r>
            <a:r>
              <a:rPr lang="en-US" altLang="zh-CN" sz="2000" i="1">
                <a:latin typeface="Times New Roman" panose="02020603050405020304" pitchFamily="18" charset="0"/>
                <a:ea typeface="黑体" panose="02010609060101010101" pitchFamily="49" charset="-122"/>
                <a:sym typeface="+mn-ea"/>
              </a:rPr>
              <a:t>z+z</a:t>
            </a:r>
            <a:r>
              <a:rPr lang="en-US" altLang="zh-CN" sz="2000" baseline="30000">
                <a:latin typeface="Times New Roman" panose="02020603050405020304" pitchFamily="18" charset="0"/>
                <a:ea typeface="黑体" panose="02010609060101010101" pitchFamily="49" charset="-122"/>
                <a:sym typeface="+mn-ea"/>
              </a:rPr>
              <a:t>3</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+1) +</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=1, </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5</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4</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3</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+1)</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3</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1</a:t>
            </a:r>
            <a:endParaRPr lang="zh-CN" altLang="en-US" sz="2000" dirty="0">
              <a:latin typeface="Times New Roman" panose="02020603050405020304" pitchFamily="18" charset="0"/>
              <a:ea typeface="黑体" panose="02010609060101010101" pitchFamily="49" charset="-122"/>
              <a:sym typeface="+mn-ea"/>
            </a:endParaRPr>
          </a:p>
          <a:p>
            <a:pPr indent="508000" algn="l">
              <a:lnSpc>
                <a:spcPct val="150000"/>
              </a:lnSpc>
              <a:extLst>
                <a:ext uri="{35155182-B16C-46BC-9424-99874614C6A1}">
                  <wpsdc:indentchars xmlns:wpsdc="http://www.wps.cn/officeDocument/2017/drawingmlCustomData" val="200" checksum="282533468"/>
                </a:ext>
              </a:extLst>
            </a:pPr>
            <a:r>
              <a:rPr lang="zh-CN" altLang="en-US" sz="2000" dirty="0">
                <a:latin typeface="Times New Roman" panose="02020603050405020304" pitchFamily="18" charset="0"/>
                <a:ea typeface="黑体" panose="02010609060101010101" pitchFamily="49" charset="-122"/>
                <a:sym typeface="+mn-ea"/>
              </a:rPr>
              <a:t>故得到</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 </a:t>
            </a:r>
            <a:r>
              <a:rPr lang="en-US" altLang="zh-CN" sz="2000" i="1">
                <a:latin typeface="Times New Roman" panose="02020603050405020304" pitchFamily="18" charset="0"/>
                <a:ea typeface="黑体" panose="02010609060101010101" pitchFamily="49" charset="-122"/>
                <a:sym typeface="+mn-ea"/>
              </a:rPr>
              <a:t>x</a:t>
            </a:r>
            <a:r>
              <a:rPr lang="en-US" altLang="zh-CN" sz="2000" baseline="30000">
                <a:latin typeface="Times New Roman" panose="02020603050405020304" pitchFamily="18" charset="0"/>
                <a:ea typeface="黑体" panose="02010609060101010101" pitchFamily="49" charset="-122"/>
                <a:sym typeface="+mn-ea"/>
              </a:rPr>
              <a:t>3</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+1</a:t>
            </a:r>
            <a:endParaRPr lang="en-US" altLang="zh-CN" sz="2000">
              <a:latin typeface="Times New Roman" panose="02020603050405020304" pitchFamily="18" charset="0"/>
              <a:ea typeface="黑体" panose="02010609060101010101" pitchFamily="49" charset="-122"/>
            </a:endParaRPr>
          </a:p>
          <a:p>
            <a:pPr indent="508000" algn="l">
              <a:lnSpc>
                <a:spcPct val="150000"/>
              </a:lnSpc>
              <a:extLst>
                <a:ext uri="{35155182-B16C-46BC-9424-99874614C6A1}">
                  <wpsdc:indentchars xmlns:wpsdc="http://www.wps.cn/officeDocument/2017/drawingmlCustomData" val="200" checksum="282533468"/>
                </a:ext>
              </a:extLst>
            </a:pPr>
            <a:r>
              <a:rPr lang="zh-CN" altLang="en-US" sz="2000" dirty="0">
                <a:latin typeface="Times New Roman" panose="02020603050405020304" pitchFamily="18" charset="0"/>
                <a:ea typeface="黑体" panose="02010609060101010101" pitchFamily="49" charset="-122"/>
                <a:sym typeface="+mn-ea"/>
              </a:rPr>
              <a:t>同理可以计算</a:t>
            </a:r>
            <a:r>
              <a:rPr lang="en-US" altLang="zh-CN" sz="2000" i="1">
                <a:latin typeface="Times New Roman" panose="02020603050405020304" pitchFamily="18" charset="0"/>
                <a:ea typeface="黑体" panose="02010609060101010101" pitchFamily="49" charset="-122"/>
                <a:sym typeface="+mn-ea"/>
              </a:rPr>
              <a:t>x</a:t>
            </a:r>
            <a:r>
              <a:rPr lang="en-US" altLang="zh-CN" sz="2000" baseline="30000">
                <a:latin typeface="Times New Roman" panose="02020603050405020304" pitchFamily="18" charset="0"/>
                <a:ea typeface="黑体" panose="02010609060101010101" pitchFamily="49" charset="-122"/>
                <a:sym typeface="+mn-ea"/>
              </a:rPr>
              <a:t>3</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1)</a:t>
            </a:r>
            <a:r>
              <a:rPr lang="zh-CN" altLang="en-US" sz="2000">
                <a:latin typeface="Times New Roman" panose="02020603050405020304" pitchFamily="18" charset="0"/>
                <a:ea typeface="黑体" panose="02010609060101010101" pitchFamily="49" charset="-122"/>
                <a:sym typeface="+mn-ea"/>
              </a:rPr>
              <a:t>。</a:t>
            </a:r>
            <a:endParaRPr lang="zh-CN" altLang="en-US" sz="2000" dirty="0">
              <a:uFillTx/>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24400" y="0"/>
            <a:ext cx="4215765" cy="685800"/>
          </a:xfrm>
        </p:spPr>
        <p:txBody>
          <a:bodyPr/>
          <a:lstStyle/>
          <a:p>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举例</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第</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10</a:t>
            </a:r>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页的例子</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a:t>
            </a:r>
            <a:endPar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endParaRPr>
          </a:p>
        </p:txBody>
      </p:sp>
      <p:sp>
        <p:nvSpPr>
          <p:cNvPr id="5" name="文本框 4"/>
          <p:cNvSpPr txBox="1"/>
          <p:nvPr/>
        </p:nvSpPr>
        <p:spPr>
          <a:xfrm>
            <a:off x="437515" y="965835"/>
            <a:ext cx="8195310" cy="4887595"/>
          </a:xfrm>
          <a:prstGeom prst="rect">
            <a:avLst/>
          </a:prstGeom>
          <a:noFill/>
        </p:spPr>
        <p:txBody>
          <a:bodyPr wrap="square" rtlCol="0" anchor="t">
            <a:spAutoFit/>
          </a:bodyPr>
          <a:p>
            <a:pPr indent="609600">
              <a:lnSpc>
                <a:spcPct val="130000"/>
              </a:lnSpc>
              <a:buClr>
                <a:schemeClr val="hlink"/>
              </a:buClr>
              <a:buSzPct val="65000"/>
              <a:extLst>
                <a:ext uri="{35155182-B16C-46BC-9424-99874614C6A1}">
                  <wpsdc:indentchars xmlns:wpsdc="http://www.wps.cn/officeDocument/2017/drawingmlCustomData" val="200" checksum="4158780845"/>
                </a:ext>
              </a:extLst>
            </a:pPr>
            <a:r>
              <a:rPr lang="zh-CN" altLang="en-US" sz="2400" dirty="0">
                <a:latin typeface="Times New Roman" panose="02020603050405020304" pitchFamily="18" charset="0"/>
                <a:ea typeface="黑体" panose="02010609060101010101" pitchFamily="49" charset="-122"/>
                <a:sym typeface="+mn-ea"/>
              </a:rPr>
              <a:t>如果想要构造可以纠</a:t>
            </a:r>
            <a:r>
              <a:rPr lang="en-US" altLang="zh-CN" sz="2400">
                <a:latin typeface="Times New Roman" panose="02020603050405020304" pitchFamily="18" charset="0"/>
                <a:ea typeface="黑体" panose="02010609060101010101" pitchFamily="49" charset="-122"/>
                <a:sym typeface="+mn-ea"/>
              </a:rPr>
              <a:t>3</a:t>
            </a:r>
            <a:r>
              <a:rPr lang="zh-CN" altLang="en-US" sz="2400" dirty="0">
                <a:latin typeface="Times New Roman" panose="02020603050405020304" pitchFamily="18" charset="0"/>
                <a:ea typeface="黑体" panose="02010609060101010101" pitchFamily="49" charset="-122"/>
                <a:sym typeface="+mn-ea"/>
              </a:rPr>
              <a:t>个错误的</a:t>
            </a:r>
            <a:r>
              <a:rPr lang="en-US" altLang="zh-CN" sz="2400">
                <a:latin typeface="Times New Roman" panose="02020603050405020304" pitchFamily="18" charset="0"/>
                <a:ea typeface="黑体" panose="02010609060101010101" pitchFamily="49" charset="-122"/>
                <a:sym typeface="+mn-ea"/>
              </a:rPr>
              <a:t>BCH</a:t>
            </a:r>
            <a:r>
              <a:rPr lang="zh-CN" altLang="en-US" sz="2400" dirty="0">
                <a:latin typeface="Times New Roman" panose="02020603050405020304" pitchFamily="18" charset="0"/>
                <a:ea typeface="黑体" panose="02010609060101010101" pitchFamily="49" charset="-122"/>
                <a:sym typeface="+mn-ea"/>
              </a:rPr>
              <a:t>码的生成多项式，即</a:t>
            </a:r>
            <a:r>
              <a:rPr lang="en-US" altLang="zh-CN" sz="2400" i="1">
                <a:latin typeface="Times New Roman" panose="02020603050405020304" pitchFamily="18" charset="0"/>
                <a:ea typeface="黑体" panose="02010609060101010101" pitchFamily="49" charset="-122"/>
                <a:sym typeface="+mn-ea"/>
              </a:rPr>
              <a:t>t</a:t>
            </a:r>
            <a:r>
              <a:rPr lang="en-US" altLang="zh-CN" sz="2400">
                <a:latin typeface="Times New Roman" panose="02020603050405020304" pitchFamily="18" charset="0"/>
                <a:ea typeface="黑体" panose="02010609060101010101" pitchFamily="49" charset="-122"/>
                <a:sym typeface="+mn-ea"/>
              </a:rPr>
              <a:t>=3</a:t>
            </a:r>
            <a:r>
              <a:rPr lang="zh-CN" altLang="en-US" sz="2400" dirty="0">
                <a:latin typeface="Times New Roman" panose="02020603050405020304" pitchFamily="18" charset="0"/>
                <a:ea typeface="黑体" panose="02010609060101010101" pitchFamily="49" charset="-122"/>
                <a:sym typeface="+mn-ea"/>
              </a:rPr>
              <a:t>，码长</a:t>
            </a:r>
            <a:r>
              <a:rPr lang="en-US" altLang="zh-CN" sz="2400" i="1">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=15</a:t>
            </a:r>
            <a:endParaRPr lang="en-US" altLang="zh-CN" sz="2400">
              <a:latin typeface="Times New Roman" panose="02020603050405020304" pitchFamily="18" charset="0"/>
              <a:ea typeface="黑体" panose="02010609060101010101" pitchFamily="49" charset="-122"/>
            </a:endParaRPr>
          </a:p>
          <a:p>
            <a:pPr indent="609600">
              <a:lnSpc>
                <a:spcPct val="130000"/>
              </a:lnSpc>
              <a:buClr>
                <a:schemeClr val="hlink"/>
              </a:buClr>
              <a:buSzPct val="65000"/>
              <a:extLst>
                <a:ext uri="{35155182-B16C-46BC-9424-99874614C6A1}">
                  <wpsdc:indentchars xmlns:wpsdc="http://www.wps.cn/officeDocument/2017/drawingmlCustomData" val="200" checksum="4158780845"/>
                </a:ext>
              </a:extLst>
            </a:pPr>
            <a:r>
              <a:rPr lang="en-US" altLang="zh-CN" sz="2400">
                <a:latin typeface="Times New Roman" panose="02020603050405020304" pitchFamily="18" charset="0"/>
                <a:ea typeface="黑体" panose="02010609060101010101" pitchFamily="49" charset="-122"/>
                <a:sym typeface="+mn-ea"/>
              </a:rPr>
              <a:t>BCH</a:t>
            </a:r>
            <a:r>
              <a:rPr lang="zh-CN" altLang="en-US" sz="2400" dirty="0">
                <a:latin typeface="Times New Roman" panose="02020603050405020304" pitchFamily="18" charset="0"/>
                <a:ea typeface="黑体" panose="02010609060101010101" pitchFamily="49" charset="-122"/>
                <a:sym typeface="+mn-ea"/>
              </a:rPr>
              <a:t>码的生成多项式为</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)=LCM(</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a:latin typeface="黑体" panose="02010609060101010101" pitchFamily="49" charset="-122"/>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2</a:t>
            </a:r>
            <a:r>
              <a:rPr lang="en-US" altLang="zh-CN" sz="2400" i="1" baseline="-25000">
                <a:latin typeface="Times New Roman" panose="02020603050405020304" pitchFamily="18" charset="0"/>
                <a:ea typeface="黑体" panose="02010609060101010101" pitchFamily="49" charset="-122"/>
                <a:sym typeface="+mn-ea"/>
              </a:rPr>
              <a:t>t</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LCM(</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3</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4</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5</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6</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endParaRPr lang="zh-CN" altLang="en-US" sz="2400" dirty="0">
              <a:latin typeface="Times New Roman" panose="02020603050405020304" pitchFamily="18" charset="0"/>
              <a:ea typeface="黑体" panose="02010609060101010101" pitchFamily="49" charset="-122"/>
            </a:endParaRPr>
          </a:p>
          <a:p>
            <a:pPr indent="609600">
              <a:lnSpc>
                <a:spcPct val="130000"/>
              </a:lnSpc>
              <a:buClr>
                <a:schemeClr val="hlink"/>
              </a:buClr>
              <a:buSzPct val="65000"/>
              <a:extLst>
                <a:ext uri="{35155182-B16C-46BC-9424-99874614C6A1}">
                  <wpsdc:indentchars xmlns:wpsdc="http://www.wps.cn/officeDocument/2017/drawingmlCustomData" val="200" checksum="4158780845"/>
                </a:ext>
              </a:extLst>
            </a:pPr>
            <a:r>
              <a:rPr lang="zh-CN" altLang="en-US" sz="2400" dirty="0">
                <a:latin typeface="Times New Roman" panose="02020603050405020304" pitchFamily="18" charset="0"/>
                <a:ea typeface="黑体" panose="02010609060101010101" pitchFamily="49" charset="-122"/>
                <a:sym typeface="+mn-ea"/>
              </a:rPr>
              <a:t>根据</a:t>
            </a:r>
            <a:r>
              <a:rPr lang="en-US" altLang="zh-CN" sz="2400">
                <a:latin typeface="Times New Roman" panose="02020603050405020304" pitchFamily="18" charset="0"/>
                <a:ea typeface="黑体" panose="02010609060101010101" pitchFamily="49" charset="-122"/>
                <a:sym typeface="+mn-ea"/>
              </a:rPr>
              <a:t>11</a:t>
            </a:r>
            <a:r>
              <a:rPr lang="zh-CN" altLang="en-US" sz="2400" dirty="0">
                <a:latin typeface="Times New Roman" panose="02020603050405020304" pitchFamily="18" charset="0"/>
                <a:ea typeface="黑体" panose="02010609060101010101" pitchFamily="49" charset="-122"/>
                <a:sym typeface="+mn-ea"/>
              </a:rPr>
              <a:t>页的表格来获得极小多项式</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6</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endParaRPr lang="en-US" altLang="zh-CN" sz="2400">
              <a:latin typeface="Times New Roman" panose="02020603050405020304" pitchFamily="18" charset="0"/>
              <a:ea typeface="黑体" panose="02010609060101010101" pitchFamily="49" charset="-122"/>
            </a:endParaRPr>
          </a:p>
          <a:p>
            <a:pPr indent="609600">
              <a:lnSpc>
                <a:spcPct val="130000"/>
              </a:lnSpc>
              <a:buClr>
                <a:schemeClr val="hlink"/>
              </a:buClr>
              <a:buSzPct val="65000"/>
              <a:extLst>
                <a:ext uri="{35155182-B16C-46BC-9424-99874614C6A1}">
                  <wpsdc:indentchars xmlns:wpsdc="http://www.wps.cn/officeDocument/2017/drawingmlCustomData" val="200" checksum="4158780845"/>
                </a:ext>
              </a:extLst>
            </a:pPr>
            <a:r>
              <a:rPr lang="zh-CN" altLang="en-US" sz="2400" dirty="0">
                <a:latin typeface="Times New Roman" panose="02020603050405020304" pitchFamily="18" charset="0"/>
                <a:ea typeface="黑体" panose="02010609060101010101" pitchFamily="49" charset="-122"/>
                <a:sym typeface="+mn-ea"/>
              </a:rPr>
              <a:t>于是得到</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)=LCM(</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6</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4</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4</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3</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10</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8</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5</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4</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1</a:t>
            </a:r>
            <a:endParaRPr lang="en-US" altLang="zh-CN" sz="2400">
              <a:latin typeface="Times New Roman" panose="02020603050405020304" pitchFamily="18" charset="0"/>
              <a:ea typeface="黑体" panose="02010609060101010101" pitchFamily="49" charset="-122"/>
            </a:endParaRPr>
          </a:p>
          <a:p>
            <a:pPr indent="609600">
              <a:lnSpc>
                <a:spcPct val="130000"/>
              </a:lnSpc>
              <a:buClr>
                <a:schemeClr val="hlink"/>
              </a:buClr>
              <a:buSzPct val="65000"/>
              <a:extLst>
                <a:ext uri="{35155182-B16C-46BC-9424-99874614C6A1}">
                  <wpsdc:indentchars xmlns:wpsdc="http://www.wps.cn/officeDocument/2017/drawingmlCustomData" val="200" checksum="4158780845"/>
                </a:ext>
              </a:extLst>
            </a:pPr>
            <a:r>
              <a:rPr lang="en-US" altLang="zh-CN" sz="2400">
                <a:sym typeface="+mn-ea"/>
              </a:rPr>
              <a:t>∵</a:t>
            </a:r>
            <a:r>
              <a:rPr lang="en-US" altLang="zh-CN" sz="2400" err="1">
                <a:latin typeface="Times New Roman" panose="02020603050405020304" pitchFamily="18" charset="0"/>
                <a:ea typeface="黑体" panose="02010609060101010101" pitchFamily="49" charset="-122"/>
                <a:sym typeface="+mn-ea"/>
              </a:rPr>
              <a:t>deg(</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))=10</a:t>
            </a:r>
            <a:r>
              <a:rPr lang="zh-CN" altLang="en-US" sz="2400" dirty="0">
                <a:latin typeface="Times New Roman" panose="02020603050405020304" pitchFamily="18" charset="0"/>
                <a:ea typeface="黑体" panose="02010609060101010101" pitchFamily="49" charset="-122"/>
                <a:sym typeface="+mn-ea"/>
              </a:rPr>
              <a:t>，</a:t>
            </a:r>
            <a:r>
              <a:rPr lang="en-US" altLang="en-US" sz="2400">
                <a:sym typeface="+mn-ea"/>
              </a:rPr>
              <a:t>∴</a:t>
            </a:r>
            <a:r>
              <a:rPr lang="en-US" altLang="zh-CN" sz="2400" i="1" err="1">
                <a:latin typeface="Times New Roman" panose="02020603050405020304" pitchFamily="18" charset="0"/>
                <a:ea typeface="黑体" panose="02010609060101010101" pitchFamily="49" charset="-122"/>
                <a:sym typeface="+mn-ea"/>
              </a:rPr>
              <a:t>n-k</a:t>
            </a:r>
            <a:r>
              <a:rPr lang="en-US" altLang="zh-CN" sz="2400">
                <a:latin typeface="Times New Roman" panose="02020603050405020304" pitchFamily="18" charset="0"/>
                <a:ea typeface="黑体" panose="02010609060101010101" pitchFamily="49" charset="-122"/>
                <a:sym typeface="+mn-ea"/>
              </a:rPr>
              <a:t>=10</a:t>
            </a:r>
            <a:r>
              <a:rPr lang="zh-CN" altLang="en-US" sz="2400" dirty="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k</a:t>
            </a:r>
            <a:r>
              <a:rPr lang="en-US" altLang="zh-CN" sz="2400">
                <a:latin typeface="Times New Roman" panose="02020603050405020304" pitchFamily="18" charset="0"/>
                <a:ea typeface="黑体" panose="02010609060101010101" pitchFamily="49" charset="-122"/>
                <a:sym typeface="+mn-ea"/>
              </a:rPr>
              <a:t>=5, </a:t>
            </a:r>
            <a:r>
              <a:rPr lang="zh-CN" altLang="en-US" sz="2400" dirty="0">
                <a:latin typeface="Times New Roman" panose="02020603050405020304" pitchFamily="18" charset="0"/>
                <a:ea typeface="黑体" panose="02010609060101010101" pitchFamily="49" charset="-122"/>
                <a:sym typeface="+mn-ea"/>
              </a:rPr>
              <a:t>这样就得到了一个可以纠一个错误的</a:t>
            </a:r>
            <a:r>
              <a:rPr lang="en-US" altLang="zh-CN" sz="2400">
                <a:latin typeface="Times New Roman" panose="02020603050405020304" pitchFamily="18" charset="0"/>
                <a:ea typeface="黑体" panose="02010609060101010101" pitchFamily="49" charset="-122"/>
                <a:sym typeface="+mn-ea"/>
              </a:rPr>
              <a:t>BCH(15,5)</a:t>
            </a:r>
            <a:r>
              <a:rPr lang="zh-CN" altLang="en-US" sz="2400" dirty="0">
                <a:latin typeface="Times New Roman" panose="02020603050405020304" pitchFamily="18" charset="0"/>
                <a:ea typeface="黑体" panose="02010609060101010101" pitchFamily="49" charset="-122"/>
                <a:sym typeface="+mn-ea"/>
              </a:rPr>
              <a:t>码，该码的设计距离</a:t>
            </a:r>
            <a:r>
              <a:rPr lang="en-US" altLang="zh-CN" sz="2400" i="1">
                <a:latin typeface="Times New Roman" panose="02020603050405020304" pitchFamily="18" charset="0"/>
                <a:ea typeface="黑体" panose="02010609060101010101" pitchFamily="49" charset="-122"/>
                <a:sym typeface="+mn-ea"/>
              </a:rPr>
              <a:t>d</a:t>
            </a:r>
            <a:r>
              <a:rPr lang="en-US" altLang="zh-CN" sz="2400">
                <a:latin typeface="Times New Roman" panose="02020603050405020304" pitchFamily="18" charset="0"/>
                <a:sym typeface="+mn-ea"/>
              </a:rPr>
              <a:t>=</a:t>
            </a:r>
            <a:r>
              <a:rPr lang="en-US" altLang="zh-CN" sz="2400">
                <a:latin typeface="Times New Roman" panose="02020603050405020304" pitchFamily="18" charset="0"/>
                <a:ea typeface="黑体" panose="02010609060101010101" pitchFamily="49" charset="-122"/>
                <a:sym typeface="+mn-ea"/>
              </a:rPr>
              <a:t>2</a:t>
            </a:r>
            <a:r>
              <a:rPr lang="en-US" altLang="zh-CN" sz="2400" i="1">
                <a:latin typeface="Times New Roman" panose="02020603050405020304" pitchFamily="18" charset="0"/>
                <a:ea typeface="黑体" panose="02010609060101010101" pitchFamily="49" charset="-122"/>
                <a:sym typeface="+mn-ea"/>
              </a:rPr>
              <a:t>t</a:t>
            </a:r>
            <a:r>
              <a:rPr lang="en-US" altLang="zh-CN" sz="2400">
                <a:latin typeface="Times New Roman" panose="02020603050405020304" pitchFamily="18" charset="0"/>
                <a:ea typeface="黑体" panose="02010609060101010101" pitchFamily="49" charset="-122"/>
                <a:sym typeface="+mn-ea"/>
              </a:rPr>
              <a:t>+1=7</a:t>
            </a:r>
            <a:endParaRPr lang="zh-CN" altLang="en-US" sz="2400" dirty="0">
              <a:latin typeface="Times New Roman" panose="02020603050405020304" pitchFamily="18" charset="0"/>
              <a:ea typeface="黑体" panose="02010609060101010101" pitchFamily="49" charset="-122"/>
            </a:endParaRPr>
          </a:p>
          <a:p>
            <a:pPr indent="609600">
              <a:lnSpc>
                <a:spcPct val="130000"/>
              </a:lnSpc>
              <a:buClr>
                <a:schemeClr val="hlink"/>
              </a:buClr>
              <a:buSzPct val="65000"/>
              <a:extLst>
                <a:ext uri="{35155182-B16C-46BC-9424-99874614C6A1}">
                  <wpsdc:indentchars xmlns:wpsdc="http://www.wps.cn/officeDocument/2017/drawingmlCustomData" val="200" checksum="4158780845"/>
                </a:ext>
              </a:extLst>
            </a:pPr>
            <a:r>
              <a:rPr lang="zh-CN" altLang="en-US" sz="2400" dirty="0">
                <a:latin typeface="Times New Roman" panose="02020603050405020304" pitchFamily="18" charset="0"/>
                <a:ea typeface="黑体" panose="02010609060101010101" pitchFamily="49" charset="-122"/>
                <a:sym typeface="+mn-ea"/>
              </a:rPr>
              <a:t>可以计算出该码的最小距离也是</a:t>
            </a:r>
            <a:r>
              <a:rPr lang="en-US" altLang="zh-CN" sz="2400">
                <a:latin typeface="Times New Roman" panose="02020603050405020304" pitchFamily="18" charset="0"/>
                <a:ea typeface="黑体" panose="02010609060101010101" pitchFamily="49" charset="-122"/>
                <a:sym typeface="+mn-ea"/>
              </a:rPr>
              <a:t>7</a:t>
            </a:r>
            <a:r>
              <a:rPr lang="zh-CN" altLang="en-US" sz="2400">
                <a:latin typeface="Times New Roman" panose="02020603050405020304" pitchFamily="18" charset="0"/>
                <a:ea typeface="黑体" panose="02010609060101010101" pitchFamily="49" charset="-122"/>
                <a:sym typeface="+mn-ea"/>
              </a:rPr>
              <a:t>。</a:t>
            </a:r>
            <a:endParaRPr lang="zh-CN" altLang="en-US" sz="2400" dirty="0">
              <a:uFillTx/>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举例</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第</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10</a:t>
            </a:r>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页的例子</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5" name="文本框 4"/>
          <p:cNvSpPr txBox="1"/>
          <p:nvPr/>
        </p:nvSpPr>
        <p:spPr>
          <a:xfrm>
            <a:off x="437515" y="965835"/>
            <a:ext cx="8195310" cy="5408295"/>
          </a:xfrm>
          <a:prstGeom prst="rect">
            <a:avLst/>
          </a:prstGeom>
          <a:noFill/>
        </p:spPr>
        <p:txBody>
          <a:bodyPr wrap="square" rtlCol="0" anchor="t">
            <a:spAutoFit/>
          </a:bodyPr>
          <a:p>
            <a:pPr indent="609600">
              <a:lnSpc>
                <a:spcPct val="120000"/>
              </a:lnSpc>
              <a:buClr>
                <a:schemeClr val="hlink"/>
              </a:buClr>
              <a:buSzPct val="65000"/>
              <a:extLst>
                <a:ext uri="{35155182-B16C-46BC-9424-99874614C6A1}">
                  <wpsdc:indentchars xmlns:wpsdc="http://www.wps.cn/officeDocument/2017/drawingmlCustomData" val="200" checksum="4158780845"/>
                </a:ext>
              </a:extLst>
            </a:pPr>
            <a:r>
              <a:rPr lang="zh-CN" altLang="en-US" sz="2400" dirty="0">
                <a:latin typeface="Times New Roman" panose="02020603050405020304" pitchFamily="18" charset="0"/>
                <a:ea typeface="黑体" panose="02010609060101010101" pitchFamily="49" charset="-122"/>
                <a:sym typeface="+mn-ea"/>
              </a:rPr>
              <a:t>如果想要构造可以纠</a:t>
            </a:r>
            <a:r>
              <a:rPr lang="en-US" altLang="zh-CN" sz="2400">
                <a:latin typeface="Times New Roman" panose="02020603050405020304" pitchFamily="18" charset="0"/>
                <a:ea typeface="黑体" panose="02010609060101010101" pitchFamily="49" charset="-122"/>
                <a:sym typeface="+mn-ea"/>
              </a:rPr>
              <a:t>4</a:t>
            </a:r>
            <a:r>
              <a:rPr lang="zh-CN" altLang="en-US" sz="2400" dirty="0">
                <a:latin typeface="Times New Roman" panose="02020603050405020304" pitchFamily="18" charset="0"/>
                <a:ea typeface="黑体" panose="02010609060101010101" pitchFamily="49" charset="-122"/>
                <a:sym typeface="+mn-ea"/>
              </a:rPr>
              <a:t>个错误的</a:t>
            </a:r>
            <a:r>
              <a:rPr lang="en-US" altLang="zh-CN" sz="2400">
                <a:latin typeface="Times New Roman" panose="02020603050405020304" pitchFamily="18" charset="0"/>
                <a:ea typeface="黑体" panose="02010609060101010101" pitchFamily="49" charset="-122"/>
                <a:sym typeface="+mn-ea"/>
              </a:rPr>
              <a:t>BCH</a:t>
            </a:r>
            <a:r>
              <a:rPr lang="zh-CN" altLang="en-US" sz="2400" dirty="0">
                <a:latin typeface="Times New Roman" panose="02020603050405020304" pitchFamily="18" charset="0"/>
                <a:ea typeface="黑体" panose="02010609060101010101" pitchFamily="49" charset="-122"/>
                <a:sym typeface="+mn-ea"/>
              </a:rPr>
              <a:t>码的生成多项式，即</a:t>
            </a:r>
            <a:r>
              <a:rPr lang="en-US" altLang="zh-CN" sz="2400" i="1">
                <a:latin typeface="Times New Roman" panose="02020603050405020304" pitchFamily="18" charset="0"/>
                <a:ea typeface="黑体" panose="02010609060101010101" pitchFamily="49" charset="-122"/>
                <a:sym typeface="+mn-ea"/>
              </a:rPr>
              <a:t>t</a:t>
            </a:r>
            <a:r>
              <a:rPr lang="en-US" altLang="zh-CN" sz="2400">
                <a:latin typeface="Times New Roman" panose="02020603050405020304" pitchFamily="18" charset="0"/>
                <a:ea typeface="黑体" panose="02010609060101010101" pitchFamily="49" charset="-122"/>
                <a:sym typeface="+mn-ea"/>
              </a:rPr>
              <a:t>=4</a:t>
            </a:r>
            <a:r>
              <a:rPr lang="zh-CN" altLang="en-US" sz="2400" dirty="0">
                <a:latin typeface="Times New Roman" panose="02020603050405020304" pitchFamily="18" charset="0"/>
                <a:ea typeface="黑体" panose="02010609060101010101" pitchFamily="49" charset="-122"/>
                <a:sym typeface="+mn-ea"/>
              </a:rPr>
              <a:t>，码长</a:t>
            </a:r>
            <a:r>
              <a:rPr lang="en-US" altLang="zh-CN" sz="2400" i="1">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=15</a:t>
            </a:r>
            <a:endParaRPr lang="en-US" altLang="zh-CN" sz="2400">
              <a:latin typeface="Times New Roman" panose="02020603050405020304" pitchFamily="18" charset="0"/>
              <a:ea typeface="黑体" panose="02010609060101010101" pitchFamily="49" charset="-122"/>
            </a:endParaRPr>
          </a:p>
          <a:p>
            <a:pPr indent="609600">
              <a:lnSpc>
                <a:spcPct val="120000"/>
              </a:lnSpc>
              <a:buClr>
                <a:schemeClr val="hlink"/>
              </a:buClr>
              <a:buSzPct val="65000"/>
              <a:extLst>
                <a:ext uri="{35155182-B16C-46BC-9424-99874614C6A1}">
                  <wpsdc:indentchars xmlns:wpsdc="http://www.wps.cn/officeDocument/2017/drawingmlCustomData" val="200" checksum="4158780845"/>
                </a:ext>
              </a:extLst>
            </a:pPr>
            <a:r>
              <a:rPr lang="en-US" altLang="zh-CN" sz="2400">
                <a:latin typeface="Times New Roman" panose="02020603050405020304" pitchFamily="18" charset="0"/>
                <a:ea typeface="黑体" panose="02010609060101010101" pitchFamily="49" charset="-122"/>
                <a:sym typeface="+mn-ea"/>
              </a:rPr>
              <a:t>BCH</a:t>
            </a:r>
            <a:r>
              <a:rPr lang="zh-CN" altLang="en-US" sz="2400" dirty="0">
                <a:latin typeface="Times New Roman" panose="02020603050405020304" pitchFamily="18" charset="0"/>
                <a:ea typeface="黑体" panose="02010609060101010101" pitchFamily="49" charset="-122"/>
                <a:sym typeface="+mn-ea"/>
              </a:rPr>
              <a:t>码的生成多项式为</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)=LCM(</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a:latin typeface="黑体" panose="02010609060101010101" pitchFamily="49" charset="-122"/>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2</a:t>
            </a:r>
            <a:r>
              <a:rPr lang="en-US" altLang="zh-CN" sz="2400" i="1" baseline="-25000">
                <a:latin typeface="Times New Roman" panose="02020603050405020304" pitchFamily="18" charset="0"/>
                <a:ea typeface="黑体" panose="02010609060101010101" pitchFamily="49" charset="-122"/>
                <a:sym typeface="+mn-ea"/>
              </a:rPr>
              <a:t>t</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LCM(</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a:latin typeface="黑体" panose="02010609060101010101" pitchFamily="49" charset="-122"/>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8</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endParaRPr lang="zh-CN" altLang="en-US" sz="2400" dirty="0">
              <a:latin typeface="Times New Roman" panose="02020603050405020304" pitchFamily="18" charset="0"/>
              <a:ea typeface="黑体" panose="02010609060101010101" pitchFamily="49" charset="-122"/>
            </a:endParaRPr>
          </a:p>
          <a:p>
            <a:pPr indent="609600">
              <a:lnSpc>
                <a:spcPct val="120000"/>
              </a:lnSpc>
              <a:buClr>
                <a:schemeClr val="hlink"/>
              </a:buClr>
              <a:buSzPct val="65000"/>
              <a:extLst>
                <a:ext uri="{35155182-B16C-46BC-9424-99874614C6A1}">
                  <wpsdc:indentchars xmlns:wpsdc="http://www.wps.cn/officeDocument/2017/drawingmlCustomData" val="200" checksum="4158780845"/>
                </a:ext>
              </a:extLst>
            </a:pPr>
            <a:r>
              <a:rPr lang="zh-CN" altLang="en-US" sz="2400" dirty="0">
                <a:latin typeface="Times New Roman" panose="02020603050405020304" pitchFamily="18" charset="0"/>
                <a:ea typeface="黑体" panose="02010609060101010101" pitchFamily="49" charset="-122"/>
                <a:sym typeface="+mn-ea"/>
              </a:rPr>
              <a:t>根据</a:t>
            </a:r>
            <a:r>
              <a:rPr lang="en-US" altLang="zh-CN" sz="2400">
                <a:latin typeface="Times New Roman" panose="02020603050405020304" pitchFamily="18" charset="0"/>
                <a:ea typeface="黑体" panose="02010609060101010101" pitchFamily="49" charset="-122"/>
                <a:sym typeface="+mn-ea"/>
              </a:rPr>
              <a:t>15</a:t>
            </a:r>
            <a:r>
              <a:rPr lang="zh-CN" altLang="en-US" sz="2400" dirty="0">
                <a:latin typeface="Times New Roman" panose="02020603050405020304" pitchFamily="18" charset="0"/>
                <a:ea typeface="黑体" panose="02010609060101010101" pitchFamily="49" charset="-122"/>
                <a:sym typeface="+mn-ea"/>
              </a:rPr>
              <a:t>页的表格来获得极小多项式</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6</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endParaRPr lang="en-US" altLang="zh-CN" sz="2400">
              <a:latin typeface="Times New Roman" panose="02020603050405020304" pitchFamily="18" charset="0"/>
              <a:ea typeface="黑体" panose="02010609060101010101" pitchFamily="49" charset="-122"/>
            </a:endParaRPr>
          </a:p>
          <a:p>
            <a:pPr indent="609600">
              <a:lnSpc>
                <a:spcPct val="120000"/>
              </a:lnSpc>
              <a:buClr>
                <a:schemeClr val="hlink"/>
              </a:buClr>
              <a:buSzPct val="65000"/>
              <a:extLst>
                <a:ext uri="{35155182-B16C-46BC-9424-99874614C6A1}">
                  <wpsdc:indentchars xmlns:wpsdc="http://www.wps.cn/officeDocument/2017/drawingmlCustomData" val="200" checksum="4158780845"/>
                </a:ext>
              </a:extLst>
            </a:pPr>
            <a:r>
              <a:rPr lang="zh-CN" altLang="en-US" sz="2400" dirty="0">
                <a:latin typeface="Times New Roman" panose="02020603050405020304" pitchFamily="18" charset="0"/>
                <a:ea typeface="黑体" panose="02010609060101010101" pitchFamily="49" charset="-122"/>
                <a:sym typeface="+mn-ea"/>
              </a:rPr>
              <a:t>于是得到</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)=LCM(</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8</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4</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4</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3</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+1) (</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4</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3</a:t>
            </a:r>
            <a:r>
              <a:rPr lang="en-US" altLang="zh-CN" sz="24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14</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13</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12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11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10</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9</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8</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7</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6</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5 </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4</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3</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1</a:t>
            </a:r>
            <a:endParaRPr lang="en-US" altLang="zh-CN" sz="2400">
              <a:latin typeface="Times New Roman" panose="02020603050405020304" pitchFamily="18" charset="0"/>
              <a:ea typeface="黑体" panose="02010609060101010101" pitchFamily="49" charset="-122"/>
            </a:endParaRPr>
          </a:p>
          <a:p>
            <a:pPr indent="609600">
              <a:lnSpc>
                <a:spcPct val="120000"/>
              </a:lnSpc>
              <a:buClr>
                <a:schemeClr val="hlink"/>
              </a:buClr>
              <a:buSzPct val="65000"/>
              <a:extLst>
                <a:ext uri="{35155182-B16C-46BC-9424-99874614C6A1}">
                  <wpsdc:indentchars xmlns:wpsdc="http://www.wps.cn/officeDocument/2017/drawingmlCustomData" val="200" checksum="4158780845"/>
                </a:ext>
              </a:extLst>
            </a:pPr>
            <a:r>
              <a:rPr lang="en-US" altLang="zh-CN" sz="2400">
                <a:sym typeface="+mn-ea"/>
              </a:rPr>
              <a:t>∵</a:t>
            </a:r>
            <a:r>
              <a:rPr lang="en-US" altLang="zh-CN" sz="2400" err="1">
                <a:latin typeface="Times New Roman" panose="02020603050405020304" pitchFamily="18" charset="0"/>
                <a:ea typeface="黑体" panose="02010609060101010101" pitchFamily="49" charset="-122"/>
                <a:sym typeface="+mn-ea"/>
              </a:rPr>
              <a:t>deg(</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))=14</a:t>
            </a:r>
            <a:r>
              <a:rPr lang="zh-CN" altLang="en-US" sz="2400" dirty="0">
                <a:latin typeface="Times New Roman" panose="02020603050405020304" pitchFamily="18" charset="0"/>
                <a:ea typeface="黑体" panose="02010609060101010101" pitchFamily="49" charset="-122"/>
                <a:sym typeface="+mn-ea"/>
              </a:rPr>
              <a:t>，</a:t>
            </a:r>
            <a:r>
              <a:rPr lang="en-US" altLang="en-US" sz="2400">
                <a:sym typeface="+mn-ea"/>
              </a:rPr>
              <a:t>∴</a:t>
            </a:r>
            <a:r>
              <a:rPr lang="en-US" altLang="zh-CN" sz="2400" i="1" err="1">
                <a:latin typeface="Times New Roman" panose="02020603050405020304" pitchFamily="18" charset="0"/>
                <a:ea typeface="黑体" panose="02010609060101010101" pitchFamily="49" charset="-122"/>
                <a:sym typeface="+mn-ea"/>
              </a:rPr>
              <a:t>n-k</a:t>
            </a:r>
            <a:r>
              <a:rPr lang="en-US" altLang="zh-CN" sz="2400">
                <a:latin typeface="Times New Roman" panose="02020603050405020304" pitchFamily="18" charset="0"/>
                <a:ea typeface="黑体" panose="02010609060101010101" pitchFamily="49" charset="-122"/>
                <a:sym typeface="+mn-ea"/>
              </a:rPr>
              <a:t>=14</a:t>
            </a:r>
            <a:r>
              <a:rPr lang="zh-CN" altLang="en-US" sz="2400" dirty="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k</a:t>
            </a:r>
            <a:r>
              <a:rPr lang="en-US" altLang="zh-CN" sz="2400">
                <a:latin typeface="Times New Roman" panose="02020603050405020304" pitchFamily="18" charset="0"/>
                <a:ea typeface="黑体" panose="02010609060101010101" pitchFamily="49" charset="-122"/>
                <a:sym typeface="+mn-ea"/>
              </a:rPr>
              <a:t>=1, </a:t>
            </a:r>
            <a:r>
              <a:rPr lang="zh-CN" altLang="en-US" sz="2400" dirty="0">
                <a:latin typeface="Times New Roman" panose="02020603050405020304" pitchFamily="18" charset="0"/>
                <a:ea typeface="黑体" panose="02010609060101010101" pitchFamily="49" charset="-122"/>
                <a:sym typeface="+mn-ea"/>
              </a:rPr>
              <a:t>这样就得到了一个可以纠一个错误的</a:t>
            </a:r>
            <a:r>
              <a:rPr lang="en-US" altLang="zh-CN" sz="2400">
                <a:latin typeface="Times New Roman" panose="02020603050405020304" pitchFamily="18" charset="0"/>
                <a:ea typeface="黑体" panose="02010609060101010101" pitchFamily="49" charset="-122"/>
                <a:sym typeface="+mn-ea"/>
              </a:rPr>
              <a:t>BCH(15,1)</a:t>
            </a:r>
            <a:r>
              <a:rPr lang="zh-CN" altLang="en-US" sz="2400" dirty="0">
                <a:latin typeface="Times New Roman" panose="02020603050405020304" pitchFamily="18" charset="0"/>
                <a:ea typeface="黑体" panose="02010609060101010101" pitchFamily="49" charset="-122"/>
                <a:sym typeface="+mn-ea"/>
              </a:rPr>
              <a:t>码，该码的设计距离</a:t>
            </a:r>
            <a:r>
              <a:rPr lang="en-US" altLang="zh-CN" sz="2400" i="1">
                <a:latin typeface="Times New Roman" panose="02020603050405020304" pitchFamily="18" charset="0"/>
                <a:ea typeface="黑体" panose="02010609060101010101" pitchFamily="49" charset="-122"/>
                <a:sym typeface="+mn-ea"/>
              </a:rPr>
              <a:t>d</a:t>
            </a:r>
            <a:r>
              <a:rPr lang="en-US" altLang="zh-CN" sz="2400">
                <a:latin typeface="Times New Roman" panose="02020603050405020304" pitchFamily="18" charset="0"/>
                <a:sym typeface="+mn-ea"/>
              </a:rPr>
              <a:t>=</a:t>
            </a:r>
            <a:r>
              <a:rPr lang="en-US" altLang="zh-CN" sz="2400">
                <a:latin typeface="Times New Roman" panose="02020603050405020304" pitchFamily="18" charset="0"/>
                <a:ea typeface="黑体" panose="02010609060101010101" pitchFamily="49" charset="-122"/>
                <a:sym typeface="+mn-ea"/>
              </a:rPr>
              <a:t>2</a:t>
            </a:r>
            <a:r>
              <a:rPr lang="en-US" altLang="zh-CN" sz="2400" i="1">
                <a:latin typeface="Times New Roman" panose="02020603050405020304" pitchFamily="18" charset="0"/>
                <a:ea typeface="黑体" panose="02010609060101010101" pitchFamily="49" charset="-122"/>
                <a:sym typeface="+mn-ea"/>
              </a:rPr>
              <a:t>t</a:t>
            </a:r>
            <a:r>
              <a:rPr lang="en-US" altLang="zh-CN" sz="2400">
                <a:latin typeface="Times New Roman" panose="02020603050405020304" pitchFamily="18" charset="0"/>
                <a:ea typeface="黑体" panose="02010609060101010101" pitchFamily="49" charset="-122"/>
                <a:sym typeface="+mn-ea"/>
              </a:rPr>
              <a:t>+1=9</a:t>
            </a:r>
            <a:endParaRPr lang="zh-CN" altLang="en-US" sz="2400" dirty="0">
              <a:latin typeface="Times New Roman" panose="02020603050405020304" pitchFamily="18" charset="0"/>
              <a:ea typeface="黑体" panose="02010609060101010101" pitchFamily="49" charset="-122"/>
            </a:endParaRPr>
          </a:p>
          <a:p>
            <a:pPr indent="609600">
              <a:lnSpc>
                <a:spcPct val="120000"/>
              </a:lnSpc>
              <a:buClr>
                <a:schemeClr val="hlink"/>
              </a:buClr>
              <a:buSzPct val="65000"/>
              <a:extLst>
                <a:ext uri="{35155182-B16C-46BC-9424-99874614C6A1}">
                  <wpsdc:indentchars xmlns:wpsdc="http://www.wps.cn/officeDocument/2017/drawingmlCustomData" val="200" checksum="4158780845"/>
                </a:ext>
              </a:extLst>
            </a:pPr>
            <a:r>
              <a:rPr lang="zh-CN" altLang="en-US" sz="2400" dirty="0">
                <a:latin typeface="Times New Roman" panose="02020603050405020304" pitchFamily="18" charset="0"/>
                <a:ea typeface="黑体" panose="02010609060101010101" pitchFamily="49" charset="-122"/>
                <a:sym typeface="+mn-ea"/>
              </a:rPr>
              <a:t>实际上该码的最小距离是</a:t>
            </a:r>
            <a:r>
              <a:rPr lang="en-US" altLang="zh-CN" sz="2400">
                <a:latin typeface="Times New Roman" panose="02020603050405020304" pitchFamily="18" charset="0"/>
                <a:ea typeface="黑体" panose="02010609060101010101" pitchFamily="49" charset="-122"/>
                <a:sym typeface="+mn-ea"/>
              </a:rPr>
              <a:t>15</a:t>
            </a:r>
            <a:r>
              <a:rPr lang="zh-CN" altLang="en-US" sz="2400" dirty="0">
                <a:latin typeface="Times New Roman" panose="02020603050405020304" pitchFamily="18" charset="0"/>
                <a:ea typeface="黑体" panose="02010609060101010101" pitchFamily="49" charset="-122"/>
                <a:sym typeface="+mn-ea"/>
              </a:rPr>
              <a:t>，设计距离和最小距离不相等，实际上该码能纠正</a:t>
            </a:r>
            <a:r>
              <a:rPr lang="en-US" altLang="zh-CN" sz="2400">
                <a:latin typeface="Times New Roman" panose="02020603050405020304" pitchFamily="18" charset="0"/>
                <a:ea typeface="黑体" panose="02010609060101010101" pitchFamily="49" charset="-122"/>
                <a:sym typeface="+mn-ea"/>
              </a:rPr>
              <a:t>(15-1)/2=7</a:t>
            </a:r>
            <a:r>
              <a:rPr lang="zh-CN" altLang="en-US" sz="2400" dirty="0">
                <a:latin typeface="Times New Roman" panose="02020603050405020304" pitchFamily="18" charset="0"/>
                <a:ea typeface="黑体" panose="02010609060101010101" pitchFamily="49" charset="-122"/>
                <a:sym typeface="+mn-ea"/>
              </a:rPr>
              <a:t>个随机错误。</a:t>
            </a:r>
            <a:endParaRPr lang="en-US" altLang="zh-CN" sz="2400" dirty="0">
              <a:uFillTx/>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举例</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第</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10</a:t>
            </a:r>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页的例子</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5" name="文本框 4"/>
          <p:cNvSpPr txBox="1"/>
          <p:nvPr/>
        </p:nvSpPr>
        <p:spPr>
          <a:xfrm>
            <a:off x="437515" y="965835"/>
            <a:ext cx="8195310" cy="2489200"/>
          </a:xfrm>
          <a:prstGeom prst="rect">
            <a:avLst/>
          </a:prstGeom>
          <a:noFill/>
        </p:spPr>
        <p:txBody>
          <a:bodyPr wrap="square" rtlCol="0" anchor="t">
            <a:spAutoFit/>
          </a:bodyPr>
          <a:p>
            <a:pPr indent="609600">
              <a:lnSpc>
                <a:spcPct val="130000"/>
              </a:lnSpc>
              <a:buClr>
                <a:schemeClr val="hlink"/>
              </a:buClr>
              <a:buSzPct val="65000"/>
              <a:extLst>
                <a:ext uri="{35155182-B16C-46BC-9424-99874614C6A1}">
                  <wpsdc:indentchars xmlns:wpsdc="http://www.wps.cn/officeDocument/2017/drawingmlCustomData" val="200" checksum="4158780845"/>
                </a:ext>
              </a:extLst>
            </a:pPr>
            <a:r>
              <a:rPr lang="zh-CN" altLang="en-US" sz="2400" dirty="0">
                <a:latin typeface="Times New Roman" panose="02020603050405020304" pitchFamily="18" charset="0"/>
                <a:ea typeface="黑体" panose="02010609060101010101" pitchFamily="49" charset="-122"/>
                <a:sym typeface="+mn-ea"/>
              </a:rPr>
              <a:t>对于</a:t>
            </a:r>
            <a:r>
              <a:rPr lang="en-US" altLang="zh-CN" sz="2400" i="1">
                <a:latin typeface="Times New Roman" panose="02020603050405020304" pitchFamily="18" charset="0"/>
                <a:ea typeface="黑体" panose="02010609060101010101" pitchFamily="49" charset="-122"/>
                <a:sym typeface="+mn-ea"/>
              </a:rPr>
              <a:t>t</a:t>
            </a:r>
            <a:r>
              <a:rPr lang="en-US" altLang="zh-CN" sz="2400">
                <a:latin typeface="Times New Roman" panose="02020603050405020304" pitchFamily="18" charset="0"/>
                <a:ea typeface="黑体" panose="02010609060101010101" pitchFamily="49" charset="-122"/>
                <a:sym typeface="+mn-ea"/>
              </a:rPr>
              <a:t>=5,6,7</a:t>
            </a:r>
            <a:r>
              <a:rPr lang="zh-CN" altLang="en-US" sz="2400" dirty="0">
                <a:latin typeface="Times New Roman" panose="02020603050405020304" pitchFamily="18" charset="0"/>
                <a:ea typeface="黑体" panose="02010609060101010101" pitchFamily="49" charset="-122"/>
                <a:sym typeface="+mn-ea"/>
              </a:rPr>
              <a:t>，码长</a:t>
            </a:r>
            <a:r>
              <a:rPr lang="en-US" altLang="zh-CN" sz="2400" i="1">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=15</a:t>
            </a:r>
            <a:r>
              <a:rPr lang="zh-CN" altLang="en-US" sz="2400" dirty="0">
                <a:latin typeface="Times New Roman" panose="02020603050405020304" pitchFamily="18" charset="0"/>
                <a:ea typeface="黑体" panose="02010609060101010101" pitchFamily="49" charset="-122"/>
                <a:sym typeface="+mn-ea"/>
              </a:rPr>
              <a:t>，只能得到</a:t>
            </a:r>
            <a:r>
              <a:rPr lang="en-US" altLang="zh-CN" sz="2400" i="1">
                <a:latin typeface="Times New Roman" panose="02020603050405020304" pitchFamily="18" charset="0"/>
                <a:ea typeface="黑体" panose="02010609060101010101" pitchFamily="49" charset="-122"/>
                <a:sym typeface="+mn-ea"/>
              </a:rPr>
              <a:t>t</a:t>
            </a:r>
            <a:r>
              <a:rPr lang="en-US" altLang="zh-CN" sz="2400">
                <a:latin typeface="Times New Roman" panose="02020603050405020304" pitchFamily="18" charset="0"/>
                <a:ea typeface="黑体" panose="02010609060101010101" pitchFamily="49" charset="-122"/>
                <a:sym typeface="+mn-ea"/>
              </a:rPr>
              <a:t>=4</a:t>
            </a:r>
            <a:r>
              <a:rPr lang="zh-CN" altLang="en-US" sz="2400" dirty="0">
                <a:latin typeface="Times New Roman" panose="02020603050405020304" pitchFamily="18" charset="0"/>
                <a:ea typeface="黑体" panose="02010609060101010101" pitchFamily="49" charset="-122"/>
                <a:sym typeface="+mn-ea"/>
              </a:rPr>
              <a:t>一样的多项式</a:t>
            </a:r>
            <a:endParaRPr lang="zh-CN" altLang="en-US" sz="2400" dirty="0">
              <a:latin typeface="Times New Roman" panose="02020603050405020304" pitchFamily="18" charset="0"/>
              <a:ea typeface="黑体" panose="02010609060101010101" pitchFamily="49" charset="-122"/>
            </a:endParaRPr>
          </a:p>
          <a:p>
            <a:pPr indent="609600">
              <a:lnSpc>
                <a:spcPct val="130000"/>
              </a:lnSpc>
              <a:buClr>
                <a:schemeClr val="hlink"/>
              </a:buClr>
              <a:buSzPct val="65000"/>
              <a:extLst>
                <a:ext uri="{35155182-B16C-46BC-9424-99874614C6A1}">
                  <wpsdc:indentchars xmlns:wpsdc="http://www.wps.cn/officeDocument/2017/drawingmlCustomData" val="200" checksum="4158780845"/>
                </a:ext>
              </a:extLst>
            </a:pPr>
            <a:r>
              <a:rPr lang="en-US" altLang="zh-CN" sz="2400">
                <a:latin typeface="Times New Roman" panose="02020603050405020304" pitchFamily="18" charset="0"/>
                <a:ea typeface="黑体" panose="02010609060101010101" pitchFamily="49" charset="-122"/>
                <a:sym typeface="+mn-ea"/>
              </a:rPr>
              <a:t>GF(16)</a:t>
            </a:r>
            <a:r>
              <a:rPr lang="zh-CN" altLang="en-US" sz="2400" dirty="0">
                <a:latin typeface="Times New Roman" panose="02020603050405020304" pitchFamily="18" charset="0"/>
                <a:ea typeface="黑体" panose="02010609060101010101" pitchFamily="49" charset="-122"/>
                <a:sym typeface="+mn-ea"/>
              </a:rPr>
              <a:t>上只有</a:t>
            </a:r>
            <a:r>
              <a:rPr lang="en-US" altLang="zh-CN" sz="2400">
                <a:latin typeface="Times New Roman" panose="02020603050405020304" pitchFamily="18" charset="0"/>
                <a:ea typeface="黑体" panose="02010609060101010101" pitchFamily="49" charset="-122"/>
                <a:sym typeface="+mn-ea"/>
              </a:rPr>
              <a:t>15</a:t>
            </a:r>
            <a:r>
              <a:rPr lang="zh-CN" altLang="en-US" sz="2400" dirty="0">
                <a:latin typeface="Times New Roman" panose="02020603050405020304" pitchFamily="18" charset="0"/>
                <a:ea typeface="黑体" panose="02010609060101010101" pitchFamily="49" charset="-122"/>
                <a:sym typeface="+mn-ea"/>
              </a:rPr>
              <a:t>个非零元素，因此最多只能有</a:t>
            </a:r>
            <a:r>
              <a:rPr lang="en-US" altLang="zh-CN" sz="2400">
                <a:latin typeface="Times New Roman" panose="02020603050405020304" pitchFamily="18" charset="0"/>
                <a:ea typeface="黑体" panose="02010609060101010101" pitchFamily="49" charset="-122"/>
                <a:sym typeface="+mn-ea"/>
              </a:rPr>
              <a:t>15</a:t>
            </a:r>
            <a:r>
              <a:rPr lang="zh-CN" altLang="en-US" sz="2400" dirty="0">
                <a:latin typeface="Times New Roman" panose="02020603050405020304" pitchFamily="18" charset="0"/>
                <a:ea typeface="黑体" panose="02010609060101010101" pitchFamily="49" charset="-122"/>
                <a:sym typeface="+mn-ea"/>
              </a:rPr>
              <a:t>个极小多项式，最多到</a:t>
            </a:r>
            <a:r>
              <a:rPr lang="en-US" altLang="zh-CN" sz="2400" i="1">
                <a:latin typeface="Times New Roman" panose="02020603050405020304" pitchFamily="18" charset="0"/>
                <a:ea typeface="黑体" panose="02010609060101010101" pitchFamily="49" charset="-122"/>
                <a:sym typeface="+mn-ea"/>
              </a:rPr>
              <a:t>t</a:t>
            </a:r>
            <a:r>
              <a:rPr lang="en-US" altLang="zh-CN" sz="2400">
                <a:latin typeface="Times New Roman" panose="02020603050405020304" pitchFamily="18" charset="0"/>
                <a:ea typeface="黑体" panose="02010609060101010101" pitchFamily="49" charset="-122"/>
                <a:sym typeface="+mn-ea"/>
              </a:rPr>
              <a:t>=7</a:t>
            </a:r>
            <a:r>
              <a:rPr lang="zh-CN" altLang="en-US" sz="2400" dirty="0">
                <a:latin typeface="Times New Roman" panose="02020603050405020304" pitchFamily="18" charset="0"/>
                <a:ea typeface="黑体" panose="02010609060101010101" pitchFamily="49" charset="-122"/>
                <a:sym typeface="+mn-ea"/>
              </a:rPr>
              <a:t>，对于</a:t>
            </a:r>
            <a:r>
              <a:rPr lang="en-US" altLang="zh-CN" sz="2400" i="1">
                <a:latin typeface="Times New Roman" panose="02020603050405020304" pitchFamily="18" charset="0"/>
                <a:ea typeface="黑体" panose="02010609060101010101" pitchFamily="49" charset="-122"/>
                <a:sym typeface="+mn-ea"/>
              </a:rPr>
              <a:t>t</a:t>
            </a:r>
            <a:r>
              <a:rPr lang="en-US" altLang="zh-CN" sz="2400">
                <a:latin typeface="Times New Roman" panose="02020603050405020304" pitchFamily="18" charset="0"/>
                <a:ea typeface="黑体" panose="02010609060101010101" pitchFamily="49" charset="-122"/>
                <a:sym typeface="+mn-ea"/>
              </a:rPr>
              <a:t>=8</a:t>
            </a:r>
            <a:r>
              <a:rPr lang="zh-CN" altLang="en-US" sz="2400" dirty="0">
                <a:latin typeface="Times New Roman" panose="02020603050405020304" pitchFamily="18" charset="0"/>
                <a:ea typeface="黑体" panose="02010609060101010101" pitchFamily="49" charset="-122"/>
                <a:sym typeface="+mn-ea"/>
              </a:rPr>
              <a:t>，需要</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16</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，在</a:t>
            </a:r>
            <a:r>
              <a:rPr lang="en-US" altLang="zh-CN" sz="2400">
                <a:latin typeface="Times New Roman" panose="02020603050405020304" pitchFamily="18" charset="0"/>
                <a:ea typeface="黑体" panose="02010609060101010101" pitchFamily="49" charset="-122"/>
                <a:sym typeface="+mn-ea"/>
              </a:rPr>
              <a:t>GF(16)</a:t>
            </a:r>
            <a:r>
              <a:rPr lang="zh-CN" altLang="en-US" sz="2400" dirty="0">
                <a:latin typeface="Times New Roman" panose="02020603050405020304" pitchFamily="18" charset="0"/>
                <a:ea typeface="黑体" panose="02010609060101010101" pitchFamily="49" charset="-122"/>
                <a:sym typeface="+mn-ea"/>
              </a:rPr>
              <a:t>上不存在</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16</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endParaRPr lang="en-US" altLang="zh-CN" sz="2400">
              <a:latin typeface="Times New Roman" panose="02020603050405020304" pitchFamily="18" charset="0"/>
              <a:ea typeface="黑体" panose="02010609060101010101" pitchFamily="49" charset="-122"/>
            </a:endParaRPr>
          </a:p>
          <a:p>
            <a:pPr indent="609600">
              <a:lnSpc>
                <a:spcPct val="130000"/>
              </a:lnSpc>
              <a:buClr>
                <a:schemeClr val="hlink"/>
              </a:buClr>
              <a:buSzPct val="65000"/>
              <a:extLst>
                <a:ext uri="{35155182-B16C-46BC-9424-99874614C6A1}">
                  <wpsdc:indentchars xmlns:wpsdc="http://www.wps.cn/officeDocument/2017/drawingmlCustomData" val="200" checksum="4158780845"/>
                </a:ext>
              </a:extLst>
            </a:pPr>
            <a:r>
              <a:rPr lang="zh-CN" altLang="en-US" sz="2400" dirty="0">
                <a:latin typeface="Times New Roman" panose="02020603050405020304" pitchFamily="18" charset="0"/>
                <a:ea typeface="黑体" panose="02010609060101010101" pitchFamily="49" charset="-122"/>
                <a:sym typeface="+mn-ea"/>
              </a:rPr>
              <a:t>如果要纠正更多的错误，就需要增加扩域的元素的个数</a:t>
            </a:r>
            <a:endParaRPr lang="en-US" altLang="zh-CN" sz="2400" dirty="0">
              <a:uFillTx/>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652578" y="104775"/>
            <a:ext cx="2300287" cy="685800"/>
          </a:xfrm>
        </p:spPr>
        <p:txBody>
          <a:bodyPr vert="horz" wrap="square" lIns="91440" tIns="45720" rIns="91440" bIns="45720" anchor="ctr"/>
          <a:lstStyle/>
          <a:p>
            <a:r>
              <a:rPr lang="zh-CN" altLang="en-US" sz="2800" dirty="0"/>
              <a:t>内容提要</a:t>
            </a:r>
            <a:endParaRPr lang="zh-CN" altLang="en-US" sz="2800" dirty="0"/>
          </a:p>
        </p:txBody>
      </p:sp>
      <p:sp>
        <p:nvSpPr>
          <p:cNvPr id="5" name="AutoShape 46"/>
          <p:cNvSpPr>
            <a:spLocks noChangeArrowheads="1"/>
          </p:cNvSpPr>
          <p:nvPr/>
        </p:nvSpPr>
        <p:spPr bwMode="ltGray">
          <a:xfrm rot="5400000">
            <a:off x="-2422525"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rgbClr val="C0C0C0">
                  <a:gamma/>
                  <a:tint val="45490"/>
                  <a:invGamma/>
                </a:srgbClr>
              </a:gs>
              <a:gs pos="50000">
                <a:srgbClr val="C0C0C0"/>
              </a:gs>
              <a:gs pos="100000">
                <a:srgbClr val="C0C0C0">
                  <a:gamma/>
                  <a:tint val="45490"/>
                  <a:invGamma/>
                </a:srgbClr>
              </a:gs>
            </a:gsLst>
            <a:lin ang="0" scaled="1"/>
          </a:gradFill>
          <a:ln w="9525"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6" name="AutoShape 47"/>
          <p:cNvSpPr>
            <a:spLocks noChangeArrowheads="1"/>
          </p:cNvSpPr>
          <p:nvPr/>
        </p:nvSpPr>
        <p:spPr bwMode="ltGray">
          <a:xfrm rot="5400000" flipH="1">
            <a:off x="-2016919"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rgbClr val="6699FF">
                  <a:alpha val="56000"/>
                </a:srgbClr>
              </a:gs>
              <a:gs pos="100000">
                <a:srgbClr val="6699FF">
                  <a:gamma/>
                  <a:tint val="0"/>
                  <a:invGamma/>
                  <a:alpha val="48000"/>
                </a:srgbClr>
              </a:gs>
            </a:gsLst>
            <a:lin ang="5400000" scaled="1"/>
          </a:gradFill>
          <a:ln w="0"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9" name="AutoShape 50"/>
          <p:cNvSpPr>
            <a:spLocks noChangeArrowheads="1"/>
          </p:cNvSpPr>
          <p:nvPr/>
        </p:nvSpPr>
        <p:spPr bwMode="gray">
          <a:xfrm>
            <a:off x="1897380" y="5177155"/>
            <a:ext cx="4872355" cy="647065"/>
          </a:xfrm>
          <a:prstGeom prst="roundRect">
            <a:avLst>
              <a:gd name="adj" fmla="val 50000"/>
            </a:avLst>
          </a:prstGeom>
          <a:noFill/>
          <a:ln w="28575" algn="ctr">
            <a:solidFill>
              <a:srgbClr val="C0C0C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altLang="zh-CN" sz="2800">
                <a:latin typeface="Times New Roman" panose="02020603050405020304" pitchFamily="18" charset="0"/>
                <a:cs typeface="Times New Roman" panose="02020603050405020304" pitchFamily="18" charset="0"/>
                <a:sym typeface="+mn-ea"/>
              </a:rPr>
              <a:t>BCH</a:t>
            </a:r>
            <a:r>
              <a:rPr lang="zh-CN" altLang="en-US" sz="2800">
                <a:latin typeface="Times New Roman" panose="02020603050405020304" pitchFamily="18" charset="0"/>
                <a:cs typeface="Times New Roman" panose="02020603050405020304" pitchFamily="18" charset="0"/>
                <a:sym typeface="+mn-ea"/>
              </a:rPr>
              <a:t>码</a:t>
            </a:r>
            <a:r>
              <a:rPr lang="zh-CN" altLang="en-US" sz="2800">
                <a:sym typeface="+mn-ea"/>
              </a:rPr>
              <a:t>的构造</a:t>
            </a:r>
            <a:r>
              <a:rPr lang="zh-CN" altLang="en-US" sz="2800">
                <a:sym typeface="+mn-ea"/>
              </a:rPr>
              <a:t>方法</a:t>
            </a:r>
            <a:endParaRPr lang="zh-CN" altLang="en-US" sz="2800">
              <a:sym typeface="+mn-ea"/>
            </a:endParaRPr>
          </a:p>
        </p:txBody>
      </p:sp>
      <p:sp>
        <p:nvSpPr>
          <p:cNvPr id="10" name="AutoShape 51"/>
          <p:cNvSpPr>
            <a:spLocks noChangeArrowheads="1"/>
          </p:cNvSpPr>
          <p:nvPr/>
        </p:nvSpPr>
        <p:spPr bwMode="gray">
          <a:xfrm>
            <a:off x="2287270" y="2823845"/>
            <a:ext cx="5740400" cy="698500"/>
          </a:xfrm>
          <a:prstGeom prst="roundRect">
            <a:avLst>
              <a:gd name="adj" fmla="val 50000"/>
            </a:avLst>
          </a:prstGeom>
          <a:noFill/>
          <a:ln w="28575" algn="ctr">
            <a:solidFill>
              <a:srgbClr val="C0C0C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zh-CN" altLang="en-US" sz="2800" dirty="0">
                <a:sym typeface="+mn-ea"/>
              </a:rPr>
              <a:t>本原元和本原</a:t>
            </a:r>
            <a:r>
              <a:rPr lang="zh-CN" altLang="en-US" sz="2800" dirty="0">
                <a:sym typeface="+mn-ea"/>
              </a:rPr>
              <a:t>多项式</a:t>
            </a:r>
            <a:endParaRPr lang="zh-CN" altLang="en-US" sz="2800" dirty="0">
              <a:sym typeface="+mn-ea"/>
            </a:endParaRPr>
          </a:p>
        </p:txBody>
      </p:sp>
      <p:sp>
        <p:nvSpPr>
          <p:cNvPr id="11" name="AutoShape 52"/>
          <p:cNvSpPr>
            <a:spLocks noChangeArrowheads="1"/>
          </p:cNvSpPr>
          <p:nvPr/>
        </p:nvSpPr>
        <p:spPr bwMode="gray">
          <a:xfrm>
            <a:off x="1604010" y="1668145"/>
            <a:ext cx="5478780" cy="675005"/>
          </a:xfrm>
          <a:prstGeom prst="roundRect">
            <a:avLst>
              <a:gd name="adj" fmla="val 50000"/>
            </a:avLst>
          </a:prstGeom>
          <a:noFill/>
          <a:ln w="28575" algn="ctr">
            <a:solidFill>
              <a:srgbClr val="C0C0C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2800" i="0" u="none" strike="noStrike" cap="none" spc="0" normalizeH="0" baseline="0" dirty="0">
                <a:latin typeface="Times New Roman" panose="02020603050405020304" pitchFamily="18" charset="0"/>
                <a:ea typeface="宋体" panose="02010600030101010101" pitchFamily="2" charset="-122"/>
                <a:cs typeface="Times New Roman" panose="02020603050405020304" pitchFamily="18" charset="0"/>
              </a:rPr>
              <a:t>BCH</a:t>
            </a:r>
            <a:r>
              <a:rPr kumimoji="0" lang="zh-CN" altLang="en-US" sz="2800" i="0" u="none" strike="noStrike" cap="none" spc="0" normalizeH="0" baseline="0" dirty="0">
                <a:latin typeface="Times New Roman" panose="02020603050405020304" pitchFamily="18" charset="0"/>
                <a:ea typeface="宋体" panose="02010600030101010101" pitchFamily="2" charset="-122"/>
                <a:cs typeface="Times New Roman" panose="02020603050405020304" pitchFamily="18" charset="0"/>
              </a:rPr>
              <a:t>码简介</a:t>
            </a:r>
            <a:endParaRPr kumimoji="0" lang="zh-CN" altLang="en-US" sz="2800" i="0" u="none" strike="noStrike" cap="none" spc="0" normalizeH="0" baseline="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8202" name="Group 53"/>
          <p:cNvGrpSpPr/>
          <p:nvPr/>
        </p:nvGrpSpPr>
        <p:grpSpPr>
          <a:xfrm>
            <a:off x="1314450" y="1847533"/>
            <a:ext cx="381000" cy="381000"/>
            <a:chOff x="2078" y="1680"/>
            <a:chExt cx="1615" cy="1615"/>
          </a:xfrm>
        </p:grpSpPr>
        <p:sp>
          <p:nvSpPr>
            <p:cNvPr id="13"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4" name="Oval 55"/>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5" name="Oval 56"/>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6" name="Oval 57"/>
            <p:cNvSpPr>
              <a:spLocks noChangeArrowheads="1"/>
            </p:cNvSpPr>
            <p:nvPr/>
          </p:nvSpPr>
          <p:spPr bwMode="gray">
            <a:xfrm>
              <a:off x="2253" y="1855"/>
              <a:ext cx="1265" cy="1265"/>
            </a:xfrm>
            <a:prstGeom prst="ellipse">
              <a:avLst/>
            </a:prstGeom>
            <a:gradFill rotWithShape="1">
              <a:gsLst>
                <a:gs pos="0">
                  <a:srgbClr val="FFCC00">
                    <a:gamma/>
                    <a:shade val="0"/>
                    <a:invGamma/>
                  </a:srgbClr>
                </a:gs>
                <a:gs pos="100000">
                  <a:srgbClr val="FFCC00"/>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7" name="Oval 58"/>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8" name="Oval 59"/>
            <p:cNvSpPr>
              <a:spLocks noChangeArrowheads="1"/>
            </p:cNvSpPr>
            <p:nvPr/>
          </p:nvSpPr>
          <p:spPr bwMode="gray">
            <a:xfrm>
              <a:off x="2334" y="1936"/>
              <a:ext cx="1097" cy="1104"/>
            </a:xfrm>
            <a:prstGeom prst="ellipse">
              <a:avLst/>
            </a:prstGeom>
            <a:gradFill rotWithShape="1">
              <a:gsLst>
                <a:gs pos="0">
                  <a:srgbClr val="FFCC00"/>
                </a:gs>
                <a:gs pos="100000">
                  <a:srgbClr val="FFCC00">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dirty="0">
                <a:ln>
                  <a:noFill/>
                </a:ln>
                <a:solidFill>
                  <a:srgbClr val="163794"/>
                </a:solidFill>
                <a:effectLst/>
                <a:uLnTx/>
                <a:uFillTx/>
                <a:latin typeface="Arial" panose="020B0604020202020204" pitchFamily="34" charset="0"/>
                <a:ea typeface="宋体" panose="02010600030101010101" pitchFamily="2" charset="-122"/>
                <a:cs typeface="+mn-cs"/>
              </a:endParaRPr>
            </a:p>
          </p:txBody>
        </p:sp>
      </p:grpSp>
      <p:grpSp>
        <p:nvGrpSpPr>
          <p:cNvPr id="8203" name="Group 60"/>
          <p:cNvGrpSpPr/>
          <p:nvPr/>
        </p:nvGrpSpPr>
        <p:grpSpPr>
          <a:xfrm>
            <a:off x="1966595" y="2991168"/>
            <a:ext cx="381000" cy="381000"/>
            <a:chOff x="2078" y="1680"/>
            <a:chExt cx="1615" cy="1615"/>
          </a:xfrm>
        </p:grpSpPr>
        <p:sp>
          <p:nvSpPr>
            <p:cNvPr id="20"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1" name="Oval 62"/>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2" name="Oval 63"/>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3" name="Oval 64"/>
            <p:cNvSpPr>
              <a:spLocks noChangeArrowheads="1"/>
            </p:cNvSpPr>
            <p:nvPr/>
          </p:nvSpPr>
          <p:spPr bwMode="gray">
            <a:xfrm>
              <a:off x="2253" y="1855"/>
              <a:ext cx="1265" cy="1265"/>
            </a:xfrm>
            <a:prstGeom prst="ellipse">
              <a:avLst/>
            </a:prstGeom>
            <a:gradFill rotWithShape="1">
              <a:gsLst>
                <a:gs pos="0">
                  <a:srgbClr val="48BE67">
                    <a:gamma/>
                    <a:shade val="0"/>
                    <a:invGamma/>
                  </a:srgbClr>
                </a:gs>
                <a:gs pos="100000">
                  <a:srgbClr val="48BE67"/>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4" name="Oval 65"/>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5" name="Oval 66"/>
            <p:cNvSpPr>
              <a:spLocks noChangeArrowheads="1"/>
            </p:cNvSpPr>
            <p:nvPr/>
          </p:nvSpPr>
          <p:spPr bwMode="gray">
            <a:xfrm>
              <a:off x="2334" y="1936"/>
              <a:ext cx="1097" cy="1104"/>
            </a:xfrm>
            <a:prstGeom prst="ellipse">
              <a:avLst/>
            </a:prstGeom>
            <a:gradFill rotWithShape="1">
              <a:gsLst>
                <a:gs pos="0">
                  <a:srgbClr val="48BE67"/>
                </a:gs>
                <a:gs pos="100000">
                  <a:srgbClr val="48BE67">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grpSp>
      <p:grpSp>
        <p:nvGrpSpPr>
          <p:cNvPr id="8204" name="Group 67"/>
          <p:cNvGrpSpPr/>
          <p:nvPr/>
        </p:nvGrpSpPr>
        <p:grpSpPr>
          <a:xfrm>
            <a:off x="1601470" y="5193983"/>
            <a:ext cx="381000" cy="381000"/>
            <a:chOff x="2078" y="1680"/>
            <a:chExt cx="1615" cy="1615"/>
          </a:xfrm>
        </p:grpSpPr>
        <p:sp>
          <p:nvSpPr>
            <p:cNvPr id="27"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8" name="Oval 69"/>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9" name="Oval 70"/>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0" name="Oval 71"/>
            <p:cNvSpPr>
              <a:spLocks noChangeArrowheads="1"/>
            </p:cNvSpPr>
            <p:nvPr/>
          </p:nvSpPr>
          <p:spPr bwMode="gray">
            <a:xfrm>
              <a:off x="2253" y="1855"/>
              <a:ext cx="1265" cy="1265"/>
            </a:xfrm>
            <a:prstGeom prst="ellipse">
              <a:avLst/>
            </a:prstGeom>
            <a:gradFill rotWithShape="1">
              <a:gsLst>
                <a:gs pos="0">
                  <a:srgbClr val="21B3E1"/>
                </a:gs>
                <a:gs pos="100000">
                  <a:srgbClr val="21B3E1">
                    <a:gamma/>
                    <a:shade val="46275"/>
                    <a:invGamma/>
                  </a:srgbClr>
                </a:gs>
              </a:gsLst>
              <a:lin ang="54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1" name="Oval 72"/>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2" name="Oval 73"/>
            <p:cNvSpPr>
              <a:spLocks noChangeArrowheads="1"/>
            </p:cNvSpPr>
            <p:nvPr/>
          </p:nvSpPr>
          <p:spPr bwMode="gray">
            <a:xfrm>
              <a:off x="2334" y="1936"/>
              <a:ext cx="1097" cy="1104"/>
            </a:xfrm>
            <a:prstGeom prst="ellipse">
              <a:avLst/>
            </a:prstGeom>
            <a:gradFill rotWithShape="1">
              <a:gsLst>
                <a:gs pos="0">
                  <a:srgbClr val="21B3E1"/>
                </a:gs>
                <a:gs pos="100000">
                  <a:srgbClr val="21B3E1">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grpSp>
      <p:sp>
        <p:nvSpPr>
          <p:cNvPr id="2" name="AutoShape 51"/>
          <p:cNvSpPr>
            <a:spLocks noChangeArrowheads="1"/>
          </p:cNvSpPr>
          <p:nvPr/>
        </p:nvSpPr>
        <p:spPr bwMode="gray">
          <a:xfrm>
            <a:off x="2489835" y="4008755"/>
            <a:ext cx="5191760" cy="698500"/>
          </a:xfrm>
          <a:prstGeom prst="roundRect">
            <a:avLst>
              <a:gd name="adj" fmla="val 50000"/>
            </a:avLst>
          </a:prstGeom>
          <a:noFill/>
          <a:ln w="28575" algn="ctr">
            <a:solidFill>
              <a:srgbClr val="C0C0C0"/>
            </a:solidFill>
            <a:round/>
          </a:ln>
          <a:effectLst/>
        </p:spPr>
        <p:txBody>
          <a:bodyPr wrap="none" anchor="ct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altLang="zh-CN" sz="2800" dirty="0">
                <a:latin typeface="Times New Roman" panose="02020603050405020304" pitchFamily="18" charset="0"/>
                <a:cs typeface="Times New Roman" panose="02020603050405020304" pitchFamily="18" charset="0"/>
                <a:sym typeface="+mn-ea"/>
              </a:rPr>
              <a:t>BCH</a:t>
            </a:r>
            <a:r>
              <a:rPr lang="zh-CN" altLang="en-US" sz="2800" dirty="0">
                <a:latin typeface="Times New Roman" panose="02020603050405020304" pitchFamily="18" charset="0"/>
                <a:cs typeface="Times New Roman" panose="02020603050405020304" pitchFamily="18" charset="0"/>
                <a:sym typeface="+mn-ea"/>
              </a:rPr>
              <a:t>码和本原</a:t>
            </a:r>
            <a:r>
              <a:rPr lang="en-US" altLang="zh-CN" sz="2800" dirty="0">
                <a:latin typeface="Times New Roman" panose="02020603050405020304" pitchFamily="18" charset="0"/>
                <a:cs typeface="Times New Roman" panose="02020603050405020304" pitchFamily="18" charset="0"/>
                <a:sym typeface="+mn-ea"/>
              </a:rPr>
              <a:t>BCH</a:t>
            </a:r>
            <a:r>
              <a:rPr lang="zh-CN" altLang="en-US" sz="2800" dirty="0">
                <a:latin typeface="Times New Roman" panose="02020603050405020304" pitchFamily="18" charset="0"/>
                <a:cs typeface="Times New Roman" panose="02020603050405020304" pitchFamily="18" charset="0"/>
                <a:sym typeface="+mn-ea"/>
              </a:rPr>
              <a:t>码</a:t>
            </a:r>
            <a:r>
              <a:rPr lang="zh-CN" altLang="en-US" sz="2800" dirty="0">
                <a:sym typeface="+mn-ea"/>
              </a:rPr>
              <a:t>的</a:t>
            </a:r>
            <a:r>
              <a:rPr lang="zh-CN" altLang="en-US" sz="2800" dirty="0">
                <a:sym typeface="+mn-ea"/>
              </a:rPr>
              <a:t>定义</a:t>
            </a:r>
            <a:endParaRPr lang="zh-CN" altLang="en-US" sz="2800" dirty="0">
              <a:sym typeface="+mn-ea"/>
            </a:endParaRPr>
          </a:p>
        </p:txBody>
      </p:sp>
      <p:sp>
        <p:nvSpPr>
          <p:cNvPr id="4" name="Oval 61"/>
          <p:cNvSpPr>
            <a:spLocks noChangeArrowheads="1"/>
          </p:cNvSpPr>
          <p:nvPr/>
        </p:nvSpPr>
        <p:spPr bwMode="gray">
          <a:xfrm>
            <a:off x="2169160" y="4100830"/>
            <a:ext cx="381000" cy="381000"/>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7" name="Oval 62"/>
          <p:cNvSpPr>
            <a:spLocks noChangeArrowheads="1"/>
          </p:cNvSpPr>
          <p:nvPr/>
        </p:nvSpPr>
        <p:spPr bwMode="gray">
          <a:xfrm>
            <a:off x="2191385" y="4122420"/>
            <a:ext cx="336550" cy="33655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8" name="Oval 63"/>
          <p:cNvSpPr>
            <a:spLocks noChangeArrowheads="1"/>
          </p:cNvSpPr>
          <p:nvPr/>
        </p:nvSpPr>
        <p:spPr bwMode="gray">
          <a:xfrm>
            <a:off x="2210435" y="4142105"/>
            <a:ext cx="298450" cy="298450"/>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2" name="Oval 64"/>
          <p:cNvSpPr>
            <a:spLocks noChangeArrowheads="1"/>
          </p:cNvSpPr>
          <p:nvPr/>
        </p:nvSpPr>
        <p:spPr bwMode="gray">
          <a:xfrm>
            <a:off x="2210435" y="4142105"/>
            <a:ext cx="298450" cy="298450"/>
          </a:xfrm>
          <a:prstGeom prst="ellipse">
            <a:avLst/>
          </a:prstGeom>
          <a:gradFill rotWithShape="1">
            <a:gsLst>
              <a:gs pos="0">
                <a:srgbClr val="48BE67">
                  <a:gamma/>
                  <a:shade val="0"/>
                  <a:invGamma/>
                </a:srgbClr>
              </a:gs>
              <a:gs pos="100000">
                <a:srgbClr val="48BE67"/>
              </a:gs>
            </a:gsLst>
            <a:lin ang="2700000" scaled="1"/>
          </a:gradFill>
          <a:ln w="38100" algn="ctr">
            <a:noFill/>
            <a:round/>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9" name="Oval 65"/>
          <p:cNvSpPr>
            <a:spLocks noChangeArrowheads="1"/>
          </p:cNvSpPr>
          <p:nvPr/>
        </p:nvSpPr>
        <p:spPr bwMode="gray">
          <a:xfrm>
            <a:off x="2229485" y="4161155"/>
            <a:ext cx="259080" cy="260350"/>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6" name="Oval 66"/>
          <p:cNvSpPr>
            <a:spLocks noChangeArrowheads="1"/>
          </p:cNvSpPr>
          <p:nvPr/>
        </p:nvSpPr>
        <p:spPr bwMode="gray">
          <a:xfrm>
            <a:off x="2229485" y="4161155"/>
            <a:ext cx="259080" cy="260350"/>
          </a:xfrm>
          <a:prstGeom prst="ellipse">
            <a:avLst/>
          </a:prstGeom>
          <a:solidFill>
            <a:schemeClr val="accent2">
              <a:alpha val="47000"/>
            </a:schemeClr>
          </a:soli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BCH</a:t>
            </a:r>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码</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简介</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5122" name="文本占位符 120834"/>
          <p:cNvSpPr>
            <a:spLocks noGrp="1" noRot="1"/>
          </p:cNvSpPr>
          <p:nvPr>
            <p:ph idx="1"/>
          </p:nvPr>
        </p:nvSpPr>
        <p:spPr>
          <a:xfrm>
            <a:off x="477520" y="5300345"/>
            <a:ext cx="8271510" cy="869315"/>
          </a:xfrm>
        </p:spPr>
        <p:txBody>
          <a:bodyPr anchor="t" anchorCtr="0"/>
          <a:p>
            <a:pPr marL="0" indent="508000" latinLnBrk="0">
              <a:lnSpc>
                <a:spcPct val="120000"/>
              </a:lnSpc>
              <a:spcBef>
                <a:spcPts val="0"/>
              </a:spcBef>
              <a:spcAft>
                <a:spcPts val="0"/>
              </a:spcAft>
              <a:buNone/>
              <a:extLst>
                <a:ext uri="{35155182-B16C-46BC-9424-99874614C6A1}">
                  <wpsdc:indentchars xmlns:wpsdc="http://www.wps.cn/officeDocument/2017/drawingmlCustomData" val="200" checksum="282533468"/>
                </a:ext>
              </a:extLst>
            </a:pPr>
            <a:r>
              <a:rPr lang="zh-CN" altLang="en-US" sz="2000" b="1">
                <a:latin typeface="楷体" panose="02010609060101010101" charset="-122"/>
                <a:ea typeface="楷体" panose="02010609060101010101" charset="-122"/>
                <a:cs typeface="Times New Roman" panose="02020603050405020304" pitchFamily="18" charset="0"/>
                <a:sym typeface="+mn-ea"/>
              </a:rPr>
              <a:t>一个数学理论在被搞得如此清楚以至于你能给马路上第一个遇到的人解释之前，不能算是完备的</a:t>
            </a:r>
            <a:r>
              <a:rPr lang="zh-CN" altLang="en-US" sz="2000" b="1">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000">
                <a:latin typeface="Times New Roman" panose="02020603050405020304" pitchFamily="18" charset="0"/>
                <a:ea typeface="黑体" panose="02010609060101010101" pitchFamily="49" charset="-122"/>
                <a:cs typeface="Times New Roman" panose="02020603050405020304" pitchFamily="18" charset="0"/>
                <a:sym typeface="+mn-ea"/>
              </a:rPr>
              <a:t>————David Hilbert (1862—1943)</a:t>
            </a:r>
            <a:endParaRPr lang="en-US" altLang="zh-CN" sz="2000">
              <a:latin typeface="Times New Roman" panose="02020603050405020304" pitchFamily="18" charset="0"/>
              <a:ea typeface="黑体" panose="02010609060101010101" pitchFamily="49" charset="-122"/>
              <a:cs typeface="Times New Roman" panose="02020603050405020304" pitchFamily="18" charset="0"/>
              <a:sym typeface="+mn-ea"/>
            </a:endParaRPr>
          </a:p>
        </p:txBody>
      </p:sp>
      <p:sp>
        <p:nvSpPr>
          <p:cNvPr id="5" name="文本框 4"/>
          <p:cNvSpPr txBox="1"/>
          <p:nvPr/>
        </p:nvSpPr>
        <p:spPr>
          <a:xfrm>
            <a:off x="377825" y="975360"/>
            <a:ext cx="8426450" cy="1050290"/>
          </a:xfrm>
          <a:prstGeom prst="rect">
            <a:avLst/>
          </a:prstGeom>
          <a:noFill/>
        </p:spPr>
        <p:txBody>
          <a:bodyPr wrap="square" rtlCol="0" anchor="t">
            <a:spAutoFit/>
          </a:bodyPr>
          <a:p>
            <a:pPr algn="just">
              <a:lnSpc>
                <a:spcPct val="130000"/>
              </a:lnSpc>
            </a:pPr>
            <a:r>
              <a:rPr lang="zh-CN" altLang="en-US" sz="2400" b="1" dirty="0">
                <a:latin typeface="黑体" panose="02010609060101010101" pitchFamily="49" charset="-122"/>
                <a:ea typeface="黑体" panose="02010609060101010101" pitchFamily="49" charset="-122"/>
                <a:sym typeface="+mn-ea"/>
              </a:rPr>
              <a:t>由霍昆格姆</a:t>
            </a:r>
            <a:r>
              <a:rPr lang="en-US" altLang="zh-CN" sz="2400" b="1" err="1">
                <a:latin typeface="Times New Roman" panose="02020603050405020304" pitchFamily="18" charset="0"/>
                <a:ea typeface="黑体" panose="02010609060101010101" pitchFamily="49" charset="-122"/>
                <a:sym typeface="+mn-ea"/>
              </a:rPr>
              <a:t>Hocquenghem</a:t>
            </a:r>
            <a:r>
              <a:rPr lang="zh-CN" altLang="en-US" sz="2400" b="1" dirty="0">
                <a:latin typeface="黑体" panose="02010609060101010101" pitchFamily="49" charset="-122"/>
                <a:ea typeface="黑体" panose="02010609060101010101" pitchFamily="49" charset="-122"/>
                <a:sym typeface="+mn-ea"/>
              </a:rPr>
              <a:t>在</a:t>
            </a:r>
            <a:r>
              <a:rPr lang="en-US" altLang="zh-CN" sz="2400" b="1">
                <a:latin typeface="Times New Roman" panose="02020603050405020304" pitchFamily="18" charset="0"/>
                <a:ea typeface="黑体" panose="02010609060101010101" pitchFamily="49" charset="-122"/>
                <a:sym typeface="+mn-ea"/>
              </a:rPr>
              <a:t>1959</a:t>
            </a:r>
            <a:r>
              <a:rPr lang="zh-CN" altLang="en-US" sz="2400" b="1" dirty="0">
                <a:latin typeface="黑体" panose="02010609060101010101" pitchFamily="49" charset="-122"/>
                <a:ea typeface="黑体" panose="02010609060101010101" pitchFamily="49" charset="-122"/>
                <a:sym typeface="+mn-ea"/>
              </a:rPr>
              <a:t>年</a:t>
            </a:r>
            <a:r>
              <a:rPr lang="en-US" altLang="zh-CN" sz="2400" b="1" dirty="0">
                <a:latin typeface="Times New Roman" panose="02020603050405020304" pitchFamily="18" charset="0"/>
                <a:ea typeface="黑体" panose="02010609060101010101" pitchFamily="49" charset="-122"/>
                <a:sym typeface="+mn-ea"/>
              </a:rPr>
              <a:t>, </a:t>
            </a:r>
            <a:r>
              <a:rPr lang="zh-CN" altLang="en-US" sz="2400" b="1" dirty="0">
                <a:latin typeface="黑体" panose="02010609060101010101" pitchFamily="49" charset="-122"/>
                <a:ea typeface="黑体" panose="02010609060101010101" pitchFamily="49" charset="-122"/>
                <a:sym typeface="+mn-ea"/>
              </a:rPr>
              <a:t>博斯</a:t>
            </a:r>
            <a:r>
              <a:rPr lang="en-US" altLang="zh-CN" sz="2400" b="1">
                <a:latin typeface="Times New Roman" panose="02020603050405020304" pitchFamily="18" charset="0"/>
                <a:ea typeface="黑体" panose="02010609060101010101" pitchFamily="49" charset="-122"/>
                <a:sym typeface="+mn-ea"/>
              </a:rPr>
              <a:t>Bose</a:t>
            </a:r>
            <a:r>
              <a:rPr lang="zh-CN" altLang="en-US" sz="2400" b="1" dirty="0">
                <a:latin typeface="黑体" panose="02010609060101010101" pitchFamily="49" charset="-122"/>
                <a:ea typeface="黑体" panose="02010609060101010101" pitchFamily="49" charset="-122"/>
                <a:sym typeface="+mn-ea"/>
              </a:rPr>
              <a:t>和查德胡里</a:t>
            </a:r>
            <a:r>
              <a:rPr lang="en-US" altLang="zh-CN" sz="2400" b="1">
                <a:latin typeface="Times New Roman" panose="02020603050405020304" pitchFamily="18" charset="0"/>
                <a:ea typeface="黑体" panose="02010609060101010101" pitchFamily="49" charset="-122"/>
                <a:sym typeface="+mn-ea"/>
              </a:rPr>
              <a:t>Ray-</a:t>
            </a:r>
            <a:r>
              <a:rPr lang="en-US" altLang="zh-CN" sz="2400" b="1" err="1">
                <a:latin typeface="Times New Roman" panose="02020603050405020304" pitchFamily="18" charset="0"/>
                <a:ea typeface="黑体" panose="02010609060101010101" pitchFamily="49" charset="-122"/>
                <a:sym typeface="+mn-ea"/>
              </a:rPr>
              <a:t>Chaudhuri</a:t>
            </a:r>
            <a:r>
              <a:rPr lang="zh-CN" altLang="en-US" sz="2400" b="1" dirty="0">
                <a:latin typeface="黑体" panose="02010609060101010101" pitchFamily="49" charset="-122"/>
                <a:ea typeface="黑体" panose="02010609060101010101" pitchFamily="49" charset="-122"/>
                <a:sym typeface="+mn-ea"/>
              </a:rPr>
              <a:t>研究组在</a:t>
            </a:r>
            <a:r>
              <a:rPr lang="en-US" altLang="zh-CN" sz="2400" b="1">
                <a:latin typeface="Times New Roman" panose="02020603050405020304" pitchFamily="18" charset="0"/>
                <a:ea typeface="黑体" panose="02010609060101010101" pitchFamily="49" charset="-122"/>
                <a:sym typeface="+mn-ea"/>
              </a:rPr>
              <a:t>1960</a:t>
            </a:r>
            <a:r>
              <a:rPr lang="zh-CN" altLang="en-US" sz="2400" b="1" dirty="0">
                <a:latin typeface="黑体" panose="02010609060101010101" pitchFamily="49" charset="-122"/>
                <a:ea typeface="黑体" panose="02010609060101010101" pitchFamily="49" charset="-122"/>
                <a:sym typeface="+mn-ea"/>
              </a:rPr>
              <a:t>年分别提出</a:t>
            </a:r>
            <a:endParaRPr lang="en-US" altLang="zh-CN" sz="2000">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415925" y="3181350"/>
            <a:ext cx="8387715" cy="1938020"/>
          </a:xfrm>
          <a:prstGeom prst="rect">
            <a:avLst/>
          </a:prstGeom>
          <a:noFill/>
        </p:spPr>
        <p:txBody>
          <a:bodyPr wrap="square" rtlCol="0" anchor="t">
            <a:spAutoFit/>
          </a:bodyPr>
          <a:p>
            <a:pPr algn="l"/>
            <a:r>
              <a:rPr lang="en-US" altLang="zh-CN" sz="2400" b="1"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sym typeface="+mn-ea"/>
              </a:rPr>
              <a:t>BCH</a:t>
            </a:r>
            <a:r>
              <a:rPr lang="zh-CN" altLang="en-US" sz="2400" b="1"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sym typeface="+mn-ea"/>
              </a:rPr>
              <a:t>码</a:t>
            </a:r>
            <a:r>
              <a:rPr lang="zh-CN" altLang="en-US" sz="2400" b="1" dirty="0">
                <a:solidFill>
                  <a:srgbClr val="00B050"/>
                </a:solidFill>
                <a:latin typeface="黑体" panose="02010609060101010101" pitchFamily="49" charset="-122"/>
                <a:ea typeface="黑体" panose="02010609060101010101" pitchFamily="49" charset="-122"/>
                <a:sym typeface="+mn-ea"/>
              </a:rPr>
              <a:t>的优势</a:t>
            </a:r>
            <a:r>
              <a:rPr lang="zh-CN" altLang="en-US" sz="2400" b="1">
                <a:solidFill>
                  <a:srgbClr val="00B050"/>
                </a:solidFill>
                <a:latin typeface="黑体" panose="02010609060101010101" pitchFamily="49" charset="-122"/>
                <a:ea typeface="黑体" panose="02010609060101010101" pitchFamily="49" charset="-122"/>
                <a:sym typeface="Wingdings" panose="05000000000000000000" pitchFamily="2" charset="2"/>
              </a:rPr>
              <a:t>：</a:t>
            </a:r>
            <a:r>
              <a:rPr lang="zh-CN" altLang="en-US" sz="2400" dirty="0">
                <a:latin typeface="黑体" panose="02010609060101010101" pitchFamily="49" charset="-122"/>
                <a:ea typeface="黑体" panose="02010609060101010101" pitchFamily="49" charset="-122"/>
                <a:sym typeface="+mn-ea"/>
              </a:rPr>
              <a:t>纠错能力强</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能够纠正多个随机错误的循环码</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400" dirty="0">
                <a:latin typeface="黑体" panose="02010609060101010101" pitchFamily="49" charset="-122"/>
                <a:ea typeface="黑体" panose="02010609060101010101" pitchFamily="49" charset="-122"/>
                <a:sym typeface="+mn-ea"/>
              </a:rPr>
              <a:t>编译码设备不太复杂</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400" dirty="0">
                <a:latin typeface="黑体" panose="02010609060101010101" pitchFamily="49" charset="-122"/>
                <a:ea typeface="黑体" panose="02010609060101010101" pitchFamily="49" charset="-122"/>
                <a:sym typeface="+mn-ea"/>
              </a:rPr>
              <a:t>到目前为止</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对于其他线性码的研究方法</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都是先构造一个码</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然后找出它的最小距离</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以估计该码的纠错能力</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对于</a:t>
            </a:r>
            <a:r>
              <a:rPr lang="en-US" altLang="zh-CN" sz="2400">
                <a:latin typeface="Times New Roman" panose="02020603050405020304" pitchFamily="18" charset="0"/>
                <a:ea typeface="黑体" panose="02010609060101010101" pitchFamily="49" charset="-122"/>
                <a:sym typeface="+mn-ea"/>
              </a:rPr>
              <a:t>BCH</a:t>
            </a:r>
            <a:r>
              <a:rPr lang="zh-CN" altLang="en-US" sz="2400" dirty="0">
                <a:latin typeface="黑体" panose="02010609060101010101" pitchFamily="49" charset="-122"/>
                <a:ea typeface="黑体" panose="02010609060101010101" pitchFamily="49" charset="-122"/>
                <a:sym typeface="+mn-ea"/>
              </a:rPr>
              <a:t>码</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反过来</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从先指定这个码能纠正多少个随机错误开始进行研究。</a:t>
            </a:r>
            <a:endParaRPr lang="en-US" altLang="zh-CN" sz="2400" dirty="0">
              <a:uFillTx/>
              <a:latin typeface="黑体" panose="02010609060101010101" pitchFamily="49" charset="-122"/>
              <a:ea typeface="黑体" panose="02010609060101010101" pitchFamily="49" charset="-122"/>
              <a:cs typeface="Times New Roman" panose="02020603050405020304" pitchFamily="18"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7410" y="104775"/>
            <a:ext cx="4199890"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本原元</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和本原多项式</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1" name="内容占位符 2"/>
          <p:cNvSpPr txBox="1"/>
          <p:nvPr/>
        </p:nvSpPr>
        <p:spPr>
          <a:xfrm>
            <a:off x="381000" y="1045845"/>
            <a:ext cx="8371205" cy="1033780"/>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12" name="文本框 11"/>
          <p:cNvSpPr txBox="1"/>
          <p:nvPr/>
        </p:nvSpPr>
        <p:spPr>
          <a:xfrm>
            <a:off x="485140" y="1148080"/>
            <a:ext cx="8224520" cy="829945"/>
          </a:xfrm>
          <a:prstGeom prst="rect">
            <a:avLst/>
          </a:prstGeom>
          <a:noFill/>
        </p:spPr>
        <p:txBody>
          <a:bodyPr wrap="square" rtlCol="0" anchor="t">
            <a:spAutoFit/>
          </a:bodyPr>
          <a:p>
            <a:pPr algn="l"/>
            <a:r>
              <a:rPr lang="zh-CN" altLang="en-US" sz="2400" b="1">
                <a:solidFill>
                  <a:srgbClr val="0070C0"/>
                </a:solidFill>
                <a:latin typeface="黑体" panose="02010609060101010101" pitchFamily="49" charset="-122"/>
                <a:ea typeface="黑体" panose="02010609060101010101" pitchFamily="49" charset="-122"/>
                <a:sym typeface="+mn-ea"/>
              </a:rPr>
              <a:t>本原元</a:t>
            </a:r>
            <a:r>
              <a:rPr sz="2400" dirty="0">
                <a:solidFill>
                  <a:srgbClr val="0070C0"/>
                </a:solidFill>
                <a:uFillTx/>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有限域上存在元素</a:t>
            </a:r>
            <a:r>
              <a:rPr lang="en-US" altLang="zh-CN" sz="2400" i="1">
                <a:latin typeface="Times New Roman" panose="02020603050405020304" pitchFamily="18" charset="0"/>
                <a:ea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sym typeface="+mn-ea"/>
              </a:rPr>
              <a:t>，使得</a:t>
            </a:r>
            <a:r>
              <a:rPr lang="en-US" altLang="zh-CN" sz="2400" i="1">
                <a:latin typeface="Times New Roman" panose="02020603050405020304" pitchFamily="18" charset="0"/>
                <a:ea typeface="黑体" panose="02010609060101010101" pitchFamily="49" charset="-122"/>
                <a:sym typeface="+mn-ea"/>
              </a:rPr>
              <a:t>G</a:t>
            </a:r>
            <a:r>
              <a:rPr lang="zh-CN" altLang="en-US" sz="2400" dirty="0">
                <a:latin typeface="黑体" panose="02010609060101010101" pitchFamily="49" charset="-122"/>
                <a:ea typeface="黑体" panose="02010609060101010101" pitchFamily="49" charset="-122"/>
                <a:sym typeface="+mn-ea"/>
              </a:rPr>
              <a:t>中的每个非零元素都是</a:t>
            </a:r>
            <a:r>
              <a:rPr lang="en-US" altLang="zh-CN" sz="2400" i="1">
                <a:latin typeface="Times New Roman" panose="02020603050405020304" pitchFamily="18" charset="0"/>
                <a:ea typeface="黑体" panose="02010609060101010101" pitchFamily="49" charset="-122"/>
                <a:sym typeface="+mn-ea"/>
              </a:rPr>
              <a:t>a</a:t>
            </a:r>
            <a:r>
              <a:rPr lang="zh-CN" altLang="en-US" sz="2400" dirty="0">
                <a:latin typeface="Times New Roman" panose="02020603050405020304" pitchFamily="18" charset="0"/>
                <a:ea typeface="黑体" panose="02010609060101010101" pitchFamily="49" charset="-122"/>
                <a:sym typeface="+mn-ea"/>
              </a:rPr>
              <a:t>的某次幂的形式，该元素</a:t>
            </a:r>
            <a:r>
              <a:rPr lang="en-US" altLang="zh-CN" sz="2400" i="1">
                <a:latin typeface="Times New Roman" panose="02020603050405020304" pitchFamily="18" charset="0"/>
                <a:ea typeface="黑体" panose="02010609060101010101" pitchFamily="49" charset="-122"/>
                <a:sym typeface="+mn-ea"/>
              </a:rPr>
              <a:t>a</a:t>
            </a:r>
            <a:r>
              <a:rPr lang="zh-CN" altLang="en-US" sz="2400" dirty="0">
                <a:latin typeface="Times New Roman" panose="02020603050405020304" pitchFamily="18" charset="0"/>
                <a:ea typeface="黑体" panose="02010609060101010101" pitchFamily="49" charset="-122"/>
                <a:sym typeface="+mn-ea"/>
              </a:rPr>
              <a:t>称为本原元</a:t>
            </a:r>
            <a:r>
              <a:rPr lang="zh-CN" altLang="en-US" sz="2400">
                <a:latin typeface="Times New Roman" panose="02020603050405020304" pitchFamily="18" charset="0"/>
                <a:ea typeface="黑体" panose="02010609060101010101" pitchFamily="49" charset="-122"/>
                <a:sym typeface="+mn-ea"/>
              </a:rPr>
              <a:t>。</a:t>
            </a:r>
            <a:endParaRPr lang="zh-CN" altLang="en-US" sz="2400" dirty="0">
              <a:uFillTx/>
              <a:latin typeface="Times New Roman" panose="02020603050405020304" pitchFamily="18" charset="0"/>
              <a:ea typeface="黑体" panose="02010609060101010101" pitchFamily="49" charset="-122"/>
              <a:sym typeface="+mn-ea"/>
            </a:endParaRPr>
          </a:p>
        </p:txBody>
      </p:sp>
      <p:sp>
        <p:nvSpPr>
          <p:cNvPr id="5" name="内容占位符 2"/>
          <p:cNvSpPr txBox="1"/>
          <p:nvPr/>
        </p:nvSpPr>
        <p:spPr>
          <a:xfrm>
            <a:off x="380365" y="3054985"/>
            <a:ext cx="8371205" cy="1111885"/>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6" name="文本框 5"/>
          <p:cNvSpPr txBox="1"/>
          <p:nvPr/>
        </p:nvSpPr>
        <p:spPr>
          <a:xfrm>
            <a:off x="531495" y="3119120"/>
            <a:ext cx="8086090" cy="977265"/>
          </a:xfrm>
          <a:prstGeom prst="rect">
            <a:avLst/>
          </a:prstGeom>
          <a:noFill/>
        </p:spPr>
        <p:txBody>
          <a:bodyPr wrap="square" rtlCol="0" anchor="t">
            <a:spAutoFit/>
          </a:bodyPr>
          <a:p>
            <a:pPr algn="l">
              <a:lnSpc>
                <a:spcPct val="120000"/>
              </a:lnSpc>
            </a:pPr>
            <a:r>
              <a:rPr lang="zh-CN" altLang="en-US" sz="2400" b="1">
                <a:solidFill>
                  <a:srgbClr val="0070C0"/>
                </a:solidFill>
                <a:latin typeface="黑体" panose="02010609060101010101" pitchFamily="49" charset="-122"/>
                <a:ea typeface="黑体" panose="02010609060101010101" pitchFamily="49" charset="-122"/>
                <a:cs typeface="+mn-ea"/>
                <a:sym typeface="+mn-ea"/>
              </a:rPr>
              <a:t>本原多项式：</a:t>
            </a:r>
            <a:r>
              <a:rPr lang="zh-CN" altLang="en-US" sz="2400" dirty="0">
                <a:latin typeface="黑体" panose="02010609060101010101" pitchFamily="49" charset="-122"/>
                <a:ea typeface="黑体" panose="02010609060101010101" pitchFamily="49" charset="-122"/>
                <a:sym typeface="+mn-ea"/>
              </a:rPr>
              <a:t>有限域</a:t>
            </a:r>
            <a:r>
              <a:rPr lang="en-US" altLang="zh-CN" sz="2400" err="1">
                <a:latin typeface="Times New Roman" panose="02020603050405020304" pitchFamily="18" charset="0"/>
                <a:ea typeface="黑体" panose="02010609060101010101" pitchFamily="49" charset="-122"/>
                <a:sym typeface="+mn-ea"/>
              </a:rPr>
              <a:t>GF(</a:t>
            </a:r>
            <a:r>
              <a:rPr lang="en-US" altLang="zh-CN" sz="2400" i="1" err="1">
                <a:latin typeface="Times New Roman" panose="02020603050405020304" pitchFamily="18" charset="0"/>
                <a:ea typeface="黑体" panose="02010609060101010101" pitchFamily="49" charset="-122"/>
                <a:sym typeface="+mn-ea"/>
              </a:rPr>
              <a:t>q</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上的本原多项式</a:t>
            </a:r>
            <a:r>
              <a:rPr lang="en-US" altLang="zh-CN" sz="2400" i="1" err="1">
                <a:latin typeface="Times New Roman" panose="02020603050405020304" pitchFamily="18" charset="0"/>
                <a:ea typeface="黑体" panose="02010609060101010101" pitchFamily="49" charset="-122"/>
                <a:sym typeface="+mn-ea"/>
              </a:rPr>
              <a:t>f</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a:latin typeface="黑体" panose="02010609060101010101" pitchFamily="49" charset="-122"/>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是</a:t>
            </a:r>
            <a:r>
              <a:rPr lang="zh-CN" altLang="en-US" sz="2400" dirty="0">
                <a:ea typeface="黑体" panose="02010609060101010101" pitchFamily="49" charset="-122"/>
                <a:sym typeface="+mn-ea"/>
              </a:rPr>
              <a:t>系数取自</a:t>
            </a:r>
            <a:r>
              <a:rPr lang="en-US" altLang="zh-CN" sz="2400" err="1">
                <a:latin typeface="Times New Roman" panose="02020603050405020304" pitchFamily="18" charset="0"/>
                <a:ea typeface="黑体" panose="02010609060101010101" pitchFamily="49" charset="-122"/>
                <a:sym typeface="+mn-ea"/>
              </a:rPr>
              <a:t>GF(</a:t>
            </a:r>
            <a:r>
              <a:rPr lang="en-US" altLang="zh-CN" sz="2400" i="1" err="1">
                <a:latin typeface="Times New Roman" panose="02020603050405020304" pitchFamily="18" charset="0"/>
                <a:ea typeface="黑体" panose="02010609060101010101" pitchFamily="49" charset="-122"/>
                <a:sym typeface="+mn-ea"/>
              </a:rPr>
              <a:t>q</a:t>
            </a:r>
            <a:r>
              <a:rPr lang="en-US" altLang="zh-CN" sz="2400">
                <a:latin typeface="Times New Roman" panose="02020603050405020304" pitchFamily="18" charset="0"/>
                <a:ea typeface="黑体" panose="02010609060101010101" pitchFamily="49" charset="-122"/>
                <a:sym typeface="+mn-ea"/>
              </a:rPr>
              <a:t>)</a:t>
            </a:r>
            <a:r>
              <a:rPr lang="zh-CN" altLang="en-US" sz="2400" dirty="0">
                <a:ea typeface="黑体" panose="02010609060101010101" pitchFamily="49" charset="-122"/>
                <a:sym typeface="+mn-ea"/>
              </a:rPr>
              <a:t>上，以扩域</a:t>
            </a:r>
            <a:r>
              <a:rPr lang="en-US" altLang="zh-CN" sz="2400" err="1">
                <a:latin typeface="Times New Roman" panose="02020603050405020304" pitchFamily="18" charset="0"/>
                <a:ea typeface="黑体" panose="02010609060101010101" pitchFamily="49" charset="-122"/>
                <a:sym typeface="+mn-ea"/>
              </a:rPr>
              <a:t>GF(</a:t>
            </a:r>
            <a:r>
              <a:rPr lang="en-US" altLang="zh-CN" sz="2400" i="1" err="1">
                <a:latin typeface="Times New Roman" panose="02020603050405020304" pitchFamily="18" charset="0"/>
                <a:ea typeface="黑体" panose="02010609060101010101" pitchFamily="49" charset="-122"/>
                <a:sym typeface="+mn-ea"/>
              </a:rPr>
              <a:t>q</a:t>
            </a:r>
            <a:r>
              <a:rPr lang="en-US" altLang="zh-CN" sz="2400" i="1" baseline="30000" err="1">
                <a:latin typeface="Times New Roman" panose="02020603050405020304" pitchFamily="18" charset="0"/>
                <a:ea typeface="黑体" panose="02010609060101010101" pitchFamily="49" charset="-122"/>
                <a:sym typeface="+mn-ea"/>
              </a:rPr>
              <a:t>m</a:t>
            </a:r>
            <a:r>
              <a:rPr lang="en-US" altLang="zh-CN" sz="2400">
                <a:latin typeface="Times New Roman" panose="02020603050405020304" pitchFamily="18" charset="0"/>
                <a:ea typeface="黑体" panose="02010609060101010101" pitchFamily="49" charset="-122"/>
                <a:sym typeface="+mn-ea"/>
              </a:rPr>
              <a:t>)</a:t>
            </a:r>
            <a:r>
              <a:rPr lang="zh-CN" altLang="en-US" sz="2400" dirty="0">
                <a:ea typeface="黑体" panose="02010609060101010101" pitchFamily="49" charset="-122"/>
                <a:sym typeface="+mn-ea"/>
              </a:rPr>
              <a:t>中本原元为根的最小多项式</a:t>
            </a:r>
            <a:r>
              <a:rPr lang="zh-CN" altLang="en-US" sz="2400" b="1">
                <a:latin typeface="黑体" panose="02010609060101010101" pitchFamily="49" charset="-122"/>
                <a:ea typeface="黑体" panose="02010609060101010101" pitchFamily="49" charset="-122"/>
                <a:sym typeface="+mn-ea"/>
              </a:rPr>
              <a:t>。</a:t>
            </a:r>
            <a:endParaRPr sz="2400" dirty="0">
              <a:uFillTx/>
              <a:latin typeface="Times New Roman" panose="02020603050405020304" pitchFamily="18" charset="0"/>
              <a:ea typeface="黑体" panose="02010609060101010101" pitchFamily="49" charset="-122"/>
              <a:sym typeface="+mn-ea"/>
            </a:endParaRPr>
          </a:p>
        </p:txBody>
      </p:sp>
      <p:sp>
        <p:nvSpPr>
          <p:cNvPr id="9" name="矩形 8"/>
          <p:cNvSpPr/>
          <p:nvPr/>
        </p:nvSpPr>
        <p:spPr>
          <a:xfrm>
            <a:off x="379730" y="5031105"/>
            <a:ext cx="8372475" cy="110045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p>
        </p:txBody>
      </p:sp>
      <p:sp>
        <p:nvSpPr>
          <p:cNvPr id="8" name="文本框 7"/>
          <p:cNvSpPr txBox="1"/>
          <p:nvPr/>
        </p:nvSpPr>
        <p:spPr>
          <a:xfrm>
            <a:off x="569595" y="5133340"/>
            <a:ext cx="7982585" cy="977265"/>
          </a:xfrm>
          <a:prstGeom prst="rect">
            <a:avLst/>
          </a:prstGeom>
          <a:noFill/>
        </p:spPr>
        <p:txBody>
          <a:bodyPr wrap="square" rtlCol="0" anchor="t">
            <a:spAutoFit/>
          </a:bodyPr>
          <a:p>
            <a:pPr algn="just">
              <a:lnSpc>
                <a:spcPct val="120000"/>
              </a:lnSpc>
              <a:spcBef>
                <a:spcPts val="0"/>
              </a:spcBef>
              <a:buClr>
                <a:schemeClr val="hlink"/>
              </a:buClr>
              <a:buSzPct val="65000"/>
            </a:pPr>
            <a:r>
              <a:rPr lang="zh-CN" altLang="en-US" sz="2400" b="1" dirty="0">
                <a:solidFill>
                  <a:srgbClr val="FF0000"/>
                </a:solidFill>
                <a:ea typeface="黑体" panose="02010609060101010101" pitchFamily="49" charset="-122"/>
                <a:sym typeface="+mn-ea"/>
              </a:rPr>
              <a:t>定理</a:t>
            </a:r>
            <a:r>
              <a:rPr lang="en-US" altLang="zh-CN" sz="2400" b="1" dirty="0">
                <a:solidFill>
                  <a:srgbClr val="FF0000"/>
                </a:solidFill>
                <a:latin typeface="Times New Roman" panose="02020603050405020304" pitchFamily="18" charset="0"/>
                <a:ea typeface="微软雅黑 Light" panose="020B0502040204020203" charset="-122"/>
                <a:cs typeface="Times New Roman" panose="02020603050405020304" pitchFamily="18" charset="0"/>
                <a:sym typeface="+mn-ea"/>
              </a:rPr>
              <a:t>1</a:t>
            </a:r>
            <a:r>
              <a:rPr lang="zh-CN" altLang="en-US" sz="2400" b="1" dirty="0">
                <a:solidFill>
                  <a:srgbClr val="FF0000"/>
                </a:solidFill>
                <a:ea typeface="黑体" panose="02010609060101010101" pitchFamily="49" charset="-122"/>
                <a:sym typeface="+mn-ea"/>
              </a:rPr>
              <a:t>：</a:t>
            </a:r>
            <a:r>
              <a:rPr lang="zh-CN" altLang="en-US" sz="2400" dirty="0">
                <a:ea typeface="黑体" panose="02010609060101010101" pitchFamily="49" charset="-122"/>
                <a:sym typeface="+mn-ea"/>
              </a:rPr>
              <a:t>若</a:t>
            </a:r>
            <a:r>
              <a:rPr lang="en-US" altLang="zh-CN" sz="2400" i="1">
                <a:latin typeface="Times New Roman" panose="02020603050405020304" pitchFamily="18" charset="0"/>
                <a:ea typeface="黑体" panose="02010609060101010101" pitchFamily="49" charset="-122"/>
                <a:sym typeface="+mn-ea"/>
              </a:rPr>
              <a:t>b</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b</a:t>
            </a:r>
            <a:r>
              <a:rPr lang="en-US" altLang="zh-CN" sz="2400" baseline="-25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b</a:t>
            </a:r>
            <a:r>
              <a:rPr lang="en-US" altLang="zh-CN" sz="2400" i="1" baseline="-25000">
                <a:latin typeface="Times New Roman" panose="02020603050405020304" pitchFamily="18" charset="0"/>
                <a:ea typeface="黑体" panose="02010609060101010101" pitchFamily="49" charset="-122"/>
                <a:sym typeface="+mn-ea"/>
              </a:rPr>
              <a:t>q</a:t>
            </a:r>
            <a:r>
              <a:rPr lang="en-US" altLang="zh-CN" sz="2400" baseline="-25000">
                <a:latin typeface="Times New Roman" panose="02020603050405020304" pitchFamily="18" charset="0"/>
                <a:ea typeface="黑体" panose="02010609060101010101" pitchFamily="49" charset="-122"/>
                <a:sym typeface="+mn-ea"/>
              </a:rPr>
              <a:t>-1</a:t>
            </a:r>
            <a:r>
              <a:rPr lang="zh-CN" altLang="en-US" sz="2400" dirty="0">
                <a:ea typeface="黑体" panose="02010609060101010101" pitchFamily="49" charset="-122"/>
                <a:sym typeface="+mn-ea"/>
              </a:rPr>
              <a:t>是</a:t>
            </a:r>
            <a:r>
              <a:rPr lang="zh-CN" altLang="en-US" sz="2400" dirty="0">
                <a:latin typeface="黑体" panose="02010609060101010101" pitchFamily="49" charset="-122"/>
                <a:ea typeface="黑体" panose="02010609060101010101" pitchFamily="49" charset="-122"/>
                <a:sym typeface="+mn-ea"/>
              </a:rPr>
              <a:t>有限域</a:t>
            </a:r>
            <a:r>
              <a:rPr lang="en-US" altLang="zh-CN" sz="2400" err="1">
                <a:latin typeface="Times New Roman" panose="02020603050405020304" pitchFamily="18" charset="0"/>
                <a:ea typeface="黑体" panose="02010609060101010101" pitchFamily="49" charset="-122"/>
                <a:sym typeface="+mn-ea"/>
              </a:rPr>
              <a:t>GF(</a:t>
            </a:r>
            <a:r>
              <a:rPr lang="en-US" altLang="zh-CN" sz="2400" i="1" err="1">
                <a:latin typeface="Times New Roman" panose="02020603050405020304" pitchFamily="18" charset="0"/>
                <a:ea typeface="黑体" panose="02010609060101010101" pitchFamily="49" charset="-122"/>
                <a:sym typeface="+mn-ea"/>
              </a:rPr>
              <a:t>q</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上的所有非零元素，则</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q</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-1</a:t>
            </a:r>
            <a:r>
              <a:rPr lang="en-US" altLang="zh-CN" sz="2400">
                <a:latin typeface="黑体" panose="02010609060101010101" pitchFamily="49" charset="-122"/>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黑体" panose="02010609060101010101" pitchFamily="49" charset="-122"/>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b</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黑体" panose="02010609060101010101" pitchFamily="49" charset="-122"/>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b</a:t>
            </a:r>
            <a:r>
              <a:rPr lang="en-US" altLang="zh-CN" sz="2400" baseline="-25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黑体" panose="02010609060101010101" pitchFamily="49" charset="-122"/>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b</a:t>
            </a:r>
            <a:r>
              <a:rPr lang="en-US" altLang="zh-CN" sz="2400" i="1" baseline="-25000">
                <a:latin typeface="Times New Roman" panose="02020603050405020304" pitchFamily="18" charset="0"/>
                <a:ea typeface="黑体" panose="02010609060101010101" pitchFamily="49" charset="-122"/>
                <a:sym typeface="+mn-ea"/>
              </a:rPr>
              <a:t>q-</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a:t>
            </a:r>
            <a:endParaRPr lang="en-US" altLang="zh-CN" sz="24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文本框 9"/>
          <p:cNvSpPr txBox="1"/>
          <p:nvPr/>
        </p:nvSpPr>
        <p:spPr>
          <a:xfrm>
            <a:off x="2265680" y="2326005"/>
            <a:ext cx="4805045" cy="460375"/>
          </a:xfrm>
          <a:prstGeom prst="rect">
            <a:avLst/>
          </a:prstGeom>
          <a:noFill/>
        </p:spPr>
        <p:txBody>
          <a:bodyPr wrap="square" rtlCol="0" anchor="t">
            <a:spAutoFit/>
          </a:bodyPr>
          <a:p>
            <a:pPr algn="l"/>
            <a:r>
              <a:rPr lang="zh-CN" altLang="en-US" sz="2400" dirty="0">
                <a:latin typeface="Times New Roman" panose="02020603050405020304" pitchFamily="18" charset="0"/>
                <a:ea typeface="黑体" panose="02010609060101010101" pitchFamily="49" charset="-122"/>
                <a:sym typeface="+mn-ea"/>
              </a:rPr>
              <a:t>本原元对于构造有限域非常重要</a:t>
            </a:r>
            <a:r>
              <a:rPr lang="zh-CN" altLang="en-US" sz="2400" dirty="0">
                <a:latin typeface="黑体" panose="02010609060101010101" pitchFamily="49" charset="-122"/>
                <a:ea typeface="黑体" panose="02010609060101010101" pitchFamily="49" charset="-122"/>
                <a:sym typeface="+mn-ea"/>
              </a:rPr>
              <a:t>。</a:t>
            </a:r>
            <a:endParaRPr sz="2400" dirty="0">
              <a:uFillTx/>
              <a:latin typeface="Times New Roman" panose="02020603050405020304" pitchFamily="18" charset="0"/>
              <a:ea typeface="黑体" panose="02010609060101010101" pitchFamily="49" charset="-122"/>
              <a:sym typeface="+mn-ea"/>
            </a:endParaRPr>
          </a:p>
        </p:txBody>
      </p:sp>
      <p:sp>
        <p:nvSpPr>
          <p:cNvPr id="4" name="文本框 3"/>
          <p:cNvSpPr txBox="1"/>
          <p:nvPr/>
        </p:nvSpPr>
        <p:spPr>
          <a:xfrm>
            <a:off x="2127885" y="4415790"/>
            <a:ext cx="5092700" cy="460375"/>
          </a:xfrm>
          <a:prstGeom prst="rect">
            <a:avLst/>
          </a:prstGeom>
          <a:noFill/>
        </p:spPr>
        <p:txBody>
          <a:bodyPr wrap="square" rtlCol="0" anchor="t">
            <a:spAutoFit/>
          </a:bodyPr>
          <a:p>
            <a:pPr algn="l"/>
            <a:r>
              <a:rPr lang="zh-CN" altLang="en-US" sz="2400" dirty="0">
                <a:ea typeface="黑体" panose="02010609060101010101" pitchFamily="49" charset="-122"/>
                <a:sym typeface="+mn-ea"/>
              </a:rPr>
              <a:t>本原多项式可以被用来构造扩展域</a:t>
            </a:r>
            <a:r>
              <a:rPr lang="zh-CN" altLang="en-US" sz="2400" dirty="0">
                <a:latin typeface="黑体" panose="02010609060101010101" pitchFamily="49" charset="-122"/>
                <a:ea typeface="黑体" panose="02010609060101010101" pitchFamily="49" charset="-122"/>
                <a:sym typeface="+mn-ea"/>
              </a:rPr>
              <a:t>。</a:t>
            </a:r>
            <a:endParaRPr sz="2400" dirty="0">
              <a:uFillTx/>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95015" y="104775"/>
            <a:ext cx="5582285" cy="685800"/>
          </a:xfrm>
        </p:spPr>
        <p:txBody>
          <a:bodyPr/>
          <a:lstStyle/>
          <a:p>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举例</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GF(2</a:t>
            </a:r>
            <a:r>
              <a:rPr lang="zh-CN" altLang="en-US" sz="2800" baseline="30000">
                <a:latin typeface="Times New Roman" panose="02020603050405020304" pitchFamily="18" charset="0"/>
                <a:ea typeface="黑体" panose="02010609060101010101" pitchFamily="49" charset="-122"/>
                <a:cs typeface="Times New Roman" panose="02020603050405020304" pitchFamily="18" charset="0"/>
                <a:sym typeface="+mn-ea"/>
              </a:rPr>
              <a:t>3</a:t>
            </a:r>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上的乘法运算</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6" name="文本框 5"/>
          <p:cNvSpPr txBox="1"/>
          <p:nvPr/>
        </p:nvSpPr>
        <p:spPr>
          <a:xfrm>
            <a:off x="260350" y="1003935"/>
            <a:ext cx="5453380" cy="534035"/>
          </a:xfrm>
          <a:prstGeom prst="rect">
            <a:avLst/>
          </a:prstGeom>
          <a:noFill/>
        </p:spPr>
        <p:txBody>
          <a:bodyPr wrap="square" rtlCol="0" anchor="t">
            <a:spAutoFit/>
          </a:bodyPr>
          <a:p>
            <a:pPr algn="l">
              <a:lnSpc>
                <a:spcPct val="120000"/>
              </a:lnSpc>
            </a:pPr>
            <a:r>
              <a:rPr lang="zh-CN" altLang="en-US" sz="2400" dirty="0">
                <a:latin typeface="Times New Roman" panose="02020603050405020304" pitchFamily="18" charset="0"/>
                <a:ea typeface="黑体" panose="02010609060101010101" pitchFamily="49" charset="-122"/>
                <a:sym typeface="+mn-ea"/>
              </a:rPr>
              <a:t>选择本原元</a:t>
            </a:r>
            <a:r>
              <a:rPr lang="en-US" altLang="zh-CN" sz="2400" i="1" dirty="0">
                <a:latin typeface="Times New Roman" panose="02020603050405020304" pitchFamily="18" charset="0"/>
                <a:ea typeface="黑体" panose="02010609060101010101" pitchFamily="49" charset="-122"/>
                <a:sym typeface="+mn-ea"/>
              </a:rPr>
              <a:t>a</a:t>
            </a:r>
            <a:r>
              <a:rPr lang="en-US" altLang="zh-CN" sz="2400" dirty="0">
                <a:latin typeface="Times New Roman" panose="02020603050405020304" pitchFamily="18" charset="0"/>
                <a:ea typeface="黑体" panose="02010609060101010101" pitchFamily="49" charset="-122"/>
                <a:sym typeface="+mn-ea"/>
              </a:rPr>
              <a:t>=</a:t>
            </a:r>
            <a:r>
              <a:rPr lang="en-US" altLang="zh-CN" sz="2400" i="1" dirty="0">
                <a:latin typeface="Times New Roman" panose="02020603050405020304" pitchFamily="18" charset="0"/>
                <a:ea typeface="黑体" panose="02010609060101010101" pitchFamily="49" charset="-122"/>
                <a:sym typeface="+mn-ea"/>
              </a:rPr>
              <a:t>x</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本原多项式</a:t>
            </a:r>
            <a:r>
              <a:rPr lang="en-US" altLang="zh-CN" sz="2400" i="1" dirty="0">
                <a:latin typeface="Times New Roman" panose="02020603050405020304" pitchFamily="18" charset="0"/>
                <a:ea typeface="黑体" panose="02010609060101010101" pitchFamily="49" charset="-122"/>
                <a:sym typeface="+mn-ea"/>
              </a:rPr>
              <a:t>p</a:t>
            </a:r>
            <a:r>
              <a:rPr lang="en-US" altLang="zh-CN" sz="2400" dirty="0">
                <a:latin typeface="Times New Roman" panose="02020603050405020304" pitchFamily="18" charset="0"/>
                <a:ea typeface="黑体" panose="02010609060101010101" pitchFamily="49" charset="-122"/>
                <a:sym typeface="+mn-ea"/>
              </a:rPr>
              <a:t>(</a:t>
            </a:r>
            <a:r>
              <a:rPr lang="en-US" altLang="zh-CN" sz="2400" i="1" dirty="0">
                <a:latin typeface="Times New Roman" panose="02020603050405020304" pitchFamily="18" charset="0"/>
                <a:ea typeface="黑体" panose="02010609060101010101" pitchFamily="49" charset="-122"/>
                <a:sym typeface="+mn-ea"/>
              </a:rPr>
              <a:t>x</a:t>
            </a:r>
            <a:r>
              <a:rPr lang="en-US" altLang="zh-CN" sz="2400" dirty="0">
                <a:latin typeface="Times New Roman" panose="02020603050405020304" pitchFamily="18" charset="0"/>
                <a:ea typeface="黑体" panose="02010609060101010101" pitchFamily="49" charset="-122"/>
                <a:sym typeface="+mn-ea"/>
              </a:rPr>
              <a:t>)=</a:t>
            </a:r>
            <a:r>
              <a:rPr lang="en-US" altLang="zh-CN" sz="2400" i="1" dirty="0">
                <a:latin typeface="Times New Roman" panose="02020603050405020304" pitchFamily="18" charset="0"/>
                <a:ea typeface="黑体" panose="02010609060101010101" pitchFamily="49" charset="-122"/>
                <a:sym typeface="+mn-ea"/>
              </a:rPr>
              <a:t>x</a:t>
            </a:r>
            <a:r>
              <a:rPr lang="en-US" altLang="zh-CN" sz="2400" baseline="30000" dirty="0">
                <a:latin typeface="Times New Roman" panose="02020603050405020304" pitchFamily="18" charset="0"/>
                <a:ea typeface="黑体" panose="02010609060101010101" pitchFamily="49" charset="-122"/>
                <a:sym typeface="+mn-ea"/>
              </a:rPr>
              <a:t>3</a:t>
            </a:r>
            <a:r>
              <a:rPr lang="en-US" altLang="zh-CN" sz="2400" dirty="0">
                <a:latin typeface="Times New Roman" panose="02020603050405020304" pitchFamily="18" charset="0"/>
                <a:ea typeface="黑体" panose="02010609060101010101" pitchFamily="49" charset="-122"/>
                <a:sym typeface="+mn-ea"/>
              </a:rPr>
              <a:t>+</a:t>
            </a:r>
            <a:r>
              <a:rPr lang="en-US" altLang="zh-CN" sz="2400" i="1" dirty="0">
                <a:latin typeface="Times New Roman" panose="02020603050405020304" pitchFamily="18" charset="0"/>
                <a:ea typeface="黑体" panose="02010609060101010101" pitchFamily="49" charset="-122"/>
                <a:sym typeface="+mn-ea"/>
              </a:rPr>
              <a:t>x</a:t>
            </a:r>
            <a:r>
              <a:rPr lang="en-US" altLang="zh-CN" sz="2400" dirty="0">
                <a:latin typeface="Times New Roman" panose="02020603050405020304" pitchFamily="18" charset="0"/>
                <a:ea typeface="黑体" panose="02010609060101010101" pitchFamily="49" charset="-122"/>
                <a:sym typeface="+mn-ea"/>
              </a:rPr>
              <a:t>+1</a:t>
            </a:r>
            <a:endParaRPr sz="2400" dirty="0">
              <a:uFillTx/>
              <a:latin typeface="Times New Roman" panose="02020603050405020304" pitchFamily="18" charset="0"/>
              <a:ea typeface="黑体" panose="02010609060101010101" pitchFamily="49" charset="-122"/>
              <a:sym typeface="+mn-ea"/>
            </a:endParaRPr>
          </a:p>
        </p:txBody>
      </p:sp>
      <p:graphicFrame>
        <p:nvGraphicFramePr>
          <p:cNvPr id="3" name="对象 2">
            <a:hlinkClick r:id="" action="ppaction://ole?verb="/>
          </p:cNvPr>
          <p:cNvGraphicFramePr>
            <a:graphicFrameLocks noChangeAspect="1"/>
          </p:cNvGraphicFramePr>
          <p:nvPr/>
        </p:nvGraphicFramePr>
        <p:xfrm>
          <a:off x="1295400" y="1751013"/>
          <a:ext cx="1718310" cy="3987165"/>
        </p:xfrm>
        <a:graphic>
          <a:graphicData uri="http://schemas.openxmlformats.org/presentationml/2006/ole">
            <mc:AlternateContent xmlns:mc="http://schemas.openxmlformats.org/markup-compatibility/2006">
              <mc:Choice xmlns:v="urn:schemas-microsoft-com:vml" Requires="v">
                <p:oleObj spid="_x0000_s13" name="" r:id="rId1" imgW="889000" imgH="2032000" progId="Equation.KSEE3">
                  <p:embed/>
                </p:oleObj>
              </mc:Choice>
              <mc:Fallback>
                <p:oleObj name="" r:id="rId1" imgW="889000" imgH="2032000" progId="Equation.KSEE3">
                  <p:embed/>
                  <p:pic>
                    <p:nvPicPr>
                      <p:cNvPr id="0" name="图片 1024"/>
                      <p:cNvPicPr/>
                      <p:nvPr/>
                    </p:nvPicPr>
                    <p:blipFill>
                      <a:blip r:embed="rId2"/>
                      <a:stretch>
                        <a:fillRect/>
                      </a:stretch>
                    </p:blipFill>
                    <p:spPr>
                      <a:xfrm>
                        <a:off x="1295400" y="1751013"/>
                        <a:ext cx="1718310" cy="3987165"/>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3294698" y="1828483"/>
          <a:ext cx="540385" cy="3538855"/>
        </p:xfrm>
        <a:graphic>
          <a:graphicData uri="http://schemas.openxmlformats.org/presentationml/2006/ole">
            <mc:AlternateContent xmlns:mc="http://schemas.openxmlformats.org/markup-compatibility/2006">
              <mc:Choice xmlns:v="urn:schemas-microsoft-com:vml" Requires="v">
                <p:oleObj spid="_x0000_s11" name="" r:id="rId3" imgW="279400" imgH="1803400" progId="Equation.KSEE3">
                  <p:embed/>
                </p:oleObj>
              </mc:Choice>
              <mc:Fallback>
                <p:oleObj name="" r:id="rId3" imgW="279400" imgH="1803400" progId="Equation.KSEE3">
                  <p:embed/>
                  <p:pic>
                    <p:nvPicPr>
                      <p:cNvPr id="0" name="图片 1024"/>
                      <p:cNvPicPr/>
                      <p:nvPr/>
                    </p:nvPicPr>
                    <p:blipFill>
                      <a:blip r:embed="rId4"/>
                      <a:stretch>
                        <a:fillRect/>
                      </a:stretch>
                    </p:blipFill>
                    <p:spPr>
                      <a:xfrm>
                        <a:off x="3294698" y="1828483"/>
                        <a:ext cx="540385" cy="3538855"/>
                      </a:xfrm>
                      <a:prstGeom prst="rect">
                        <a:avLst/>
                      </a:prstGeom>
                    </p:spPr>
                  </p:pic>
                </p:oleObj>
              </mc:Fallback>
            </mc:AlternateContent>
          </a:graphicData>
        </a:graphic>
      </p:graphicFrame>
      <p:sp>
        <p:nvSpPr>
          <p:cNvPr id="28677" name="文本框 102404"/>
          <p:cNvSpPr txBox="1"/>
          <p:nvPr/>
        </p:nvSpPr>
        <p:spPr>
          <a:xfrm>
            <a:off x="74930" y="2677795"/>
            <a:ext cx="1123315" cy="398780"/>
          </a:xfrm>
          <a:prstGeom prst="rect">
            <a:avLst/>
          </a:prstGeom>
          <a:noFill/>
          <a:ln w="9525">
            <a:noFill/>
          </a:ln>
        </p:spPr>
        <p:txBody>
          <a:bodyPr wrap="square" anchor="t" anchorCtr="0">
            <a:spAutoFit/>
          </a:bodyPr>
          <a:p>
            <a:pPr algn="ctr">
              <a:spcBef>
                <a:spcPct val="50000"/>
              </a:spcBef>
            </a:pPr>
            <a:r>
              <a:rPr lang="zh-CN" altLang="en-US" dirty="0">
                <a:latin typeface="Arial" panose="020B0604020202020204" pitchFamily="34" charset="0"/>
                <a:ea typeface="宋体" panose="02010600030101010101" pitchFamily="2" charset="-122"/>
              </a:rPr>
              <a:t> </a:t>
            </a:r>
            <a:r>
              <a:rPr lang="zh-CN" altLang="en-US" sz="2000" dirty="0">
                <a:latin typeface="Times New Roman" panose="02020603050405020304" pitchFamily="18" charset="0"/>
                <a:ea typeface="黑体" panose="02010609060101010101" pitchFamily="49" charset="-122"/>
                <a:sym typeface="+mn-ea"/>
              </a:rPr>
              <a:t>本原元</a:t>
            </a:r>
            <a:endParaRPr lang="zh-CN" altLang="en-US" sz="2000" dirty="0">
              <a:latin typeface="Arial" panose="020B0604020202020204" pitchFamily="34" charset="0"/>
              <a:ea typeface="黑体" panose="02010609060101010101" pitchFamily="49" charset="-122"/>
            </a:endParaRPr>
          </a:p>
        </p:txBody>
      </p:sp>
      <p:sp>
        <p:nvSpPr>
          <p:cNvPr id="28678" name="右箭头 102405"/>
          <p:cNvSpPr/>
          <p:nvPr/>
        </p:nvSpPr>
        <p:spPr>
          <a:xfrm>
            <a:off x="1195070" y="2802255"/>
            <a:ext cx="424815" cy="182245"/>
          </a:xfrm>
          <a:prstGeom prst="rightArrow">
            <a:avLst>
              <a:gd name="adj1" fmla="val 50000"/>
              <a:gd name="adj2" fmla="val 66666"/>
            </a:avLst>
          </a:prstGeom>
          <a:solidFill>
            <a:schemeClr val="accent1"/>
          </a:solidFill>
          <a:ln w="12700" cap="flat" cmpd="sng">
            <a:solidFill>
              <a:schemeClr val="accent1">
                <a:shade val="50000"/>
              </a:schemeClr>
            </a:solidFill>
            <a:prstDash val="solid"/>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17" name="文本框 16"/>
          <p:cNvSpPr txBox="1"/>
          <p:nvPr/>
        </p:nvSpPr>
        <p:spPr>
          <a:xfrm>
            <a:off x="4921250" y="1886585"/>
            <a:ext cx="1714500" cy="534035"/>
          </a:xfrm>
          <a:prstGeom prst="rect">
            <a:avLst/>
          </a:prstGeom>
          <a:noFill/>
        </p:spPr>
        <p:txBody>
          <a:bodyPr wrap="square" rtlCol="0" anchor="t">
            <a:spAutoFit/>
          </a:bodyPr>
          <a:p>
            <a:pPr algn="l">
              <a:lnSpc>
                <a:spcPct val="120000"/>
              </a:lnSpc>
            </a:pPr>
            <a:r>
              <a:rPr lang="zh-CN" altLang="en-US" sz="2400" dirty="0">
                <a:uFillTx/>
                <a:latin typeface="Times New Roman" panose="02020603050405020304" pitchFamily="18" charset="0"/>
                <a:ea typeface="黑体" panose="02010609060101010101" pitchFamily="49" charset="-122"/>
                <a:sym typeface="+mn-ea"/>
              </a:rPr>
              <a:t>乘法运算：</a:t>
            </a:r>
            <a:endParaRPr lang="zh-CN" altLang="en-US" sz="2400" dirty="0">
              <a:uFillTx/>
              <a:latin typeface="Times New Roman" panose="02020603050405020304" pitchFamily="18" charset="0"/>
              <a:ea typeface="黑体" panose="02010609060101010101" pitchFamily="49" charset="-122"/>
              <a:sym typeface="+mn-ea"/>
            </a:endParaRPr>
          </a:p>
        </p:txBody>
      </p:sp>
      <p:graphicFrame>
        <p:nvGraphicFramePr>
          <p:cNvPr id="18" name="对象 17">
            <a:hlinkClick r:id="" action="ppaction://ole?verb="/>
          </p:cNvPr>
          <p:cNvGraphicFramePr>
            <a:graphicFrameLocks noChangeAspect="1"/>
          </p:cNvGraphicFramePr>
          <p:nvPr/>
        </p:nvGraphicFramePr>
        <p:xfrm>
          <a:off x="4724400" y="2514283"/>
          <a:ext cx="3839210" cy="946785"/>
        </p:xfrm>
        <a:graphic>
          <a:graphicData uri="http://schemas.openxmlformats.org/presentationml/2006/ole">
            <mc:AlternateContent xmlns:mc="http://schemas.openxmlformats.org/markup-compatibility/2006">
              <mc:Choice xmlns:v="urn:schemas-microsoft-com:vml" Requires="v">
                <p:oleObj spid="_x0000_s19" name="" r:id="rId5" imgW="2095500" imgH="482600" progId="Equation.KSEE3">
                  <p:embed/>
                </p:oleObj>
              </mc:Choice>
              <mc:Fallback>
                <p:oleObj name="" r:id="rId5" imgW="2095500" imgH="482600" progId="Equation.KSEE3">
                  <p:embed/>
                  <p:pic>
                    <p:nvPicPr>
                      <p:cNvPr id="0" name="图片 1024"/>
                      <p:cNvPicPr/>
                      <p:nvPr/>
                    </p:nvPicPr>
                    <p:blipFill>
                      <a:blip r:embed="rId6"/>
                      <a:stretch>
                        <a:fillRect/>
                      </a:stretch>
                    </p:blipFill>
                    <p:spPr>
                      <a:xfrm>
                        <a:off x="4724400" y="2514283"/>
                        <a:ext cx="3839210" cy="946785"/>
                      </a:xfrm>
                      <a:prstGeom prst="rect">
                        <a:avLst/>
                      </a:prstGeom>
                    </p:spPr>
                  </p:pic>
                </p:oleObj>
              </mc:Fallback>
            </mc:AlternateContent>
          </a:graphicData>
        </a:graphic>
      </p:graphicFrame>
      <p:sp>
        <p:nvSpPr>
          <p:cNvPr id="20" name="文本框 19"/>
          <p:cNvSpPr txBox="1"/>
          <p:nvPr/>
        </p:nvSpPr>
        <p:spPr>
          <a:xfrm>
            <a:off x="4748530" y="4053840"/>
            <a:ext cx="3856355" cy="460375"/>
          </a:xfrm>
          <a:prstGeom prst="rect">
            <a:avLst/>
          </a:prstGeom>
          <a:noFill/>
        </p:spPr>
        <p:txBody>
          <a:bodyPr wrap="square" rtlCol="0" anchor="t">
            <a:spAutoFit/>
          </a:bodyPr>
          <a:p>
            <a:pPr marL="342900" indent="-342900">
              <a:spcBef>
                <a:spcPct val="20000"/>
              </a:spcBef>
              <a:buClr>
                <a:schemeClr val="hlink"/>
              </a:buClr>
              <a:buSzPct val="65000"/>
              <a:buFont typeface="Wingdings" panose="05000000000000000000" pitchFamily="2" charset="2"/>
            </a:pPr>
            <a:r>
              <a:rPr lang="zh-CN" altLang="en-US" sz="2400" dirty="0">
                <a:latin typeface="Times New Roman" panose="02020603050405020304" pitchFamily="18" charset="0"/>
                <a:ea typeface="黑体" panose="02010609060101010101" pitchFamily="49" charset="-122"/>
                <a:sym typeface="+mn-ea"/>
              </a:rPr>
              <a:t>因为本原元</a:t>
            </a:r>
            <a:r>
              <a:rPr lang="en-US" altLang="zh-CN" sz="2400" i="1">
                <a:latin typeface="Times New Roman" panose="02020603050405020304" pitchFamily="18" charset="0"/>
                <a:ea typeface="黑体" panose="02010609060101010101" pitchFamily="49" charset="-122"/>
                <a:sym typeface="+mn-ea"/>
              </a:rPr>
              <a:t>a</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所以</a:t>
            </a:r>
            <a:r>
              <a:rPr lang="en-US" altLang="zh-CN" sz="2400" i="1" err="1">
                <a:latin typeface="Times New Roman" panose="02020603050405020304" pitchFamily="18" charset="0"/>
                <a:ea typeface="黑体" panose="02010609060101010101" pitchFamily="49" charset="-122"/>
                <a:sym typeface="+mn-ea"/>
              </a:rPr>
              <a:t>p</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a</a:t>
            </a:r>
            <a:r>
              <a:rPr lang="en-US" altLang="zh-CN" sz="2400">
                <a:latin typeface="Times New Roman" panose="02020603050405020304" pitchFamily="18" charset="0"/>
                <a:ea typeface="黑体" panose="02010609060101010101" pitchFamily="49" charset="-122"/>
                <a:sym typeface="+mn-ea"/>
              </a:rPr>
              <a:t>)=0</a:t>
            </a:r>
            <a:endParaRPr lang="zh-CN" altLang="en-US" sz="2400" dirty="0">
              <a:uFillTx/>
              <a:latin typeface="Times New Roman" panose="02020603050405020304" pitchFamily="18" charset="0"/>
              <a:ea typeface="黑体" panose="02010609060101010101" pitchFamily="49" charset="-122"/>
              <a:sym typeface="+mn-ea"/>
            </a:endParaRPr>
          </a:p>
        </p:txBody>
      </p:sp>
      <p:graphicFrame>
        <p:nvGraphicFramePr>
          <p:cNvPr id="21" name="对象 20">
            <a:hlinkClick r:id="" action="ppaction://ole?verb="/>
          </p:cNvPr>
          <p:cNvGraphicFramePr>
            <a:graphicFrameLocks noChangeAspect="1"/>
          </p:cNvGraphicFramePr>
          <p:nvPr/>
        </p:nvGraphicFramePr>
        <p:xfrm>
          <a:off x="5102860" y="4677728"/>
          <a:ext cx="3234690" cy="897255"/>
        </p:xfrm>
        <a:graphic>
          <a:graphicData uri="http://schemas.openxmlformats.org/presentationml/2006/ole">
            <mc:AlternateContent xmlns:mc="http://schemas.openxmlformats.org/markup-compatibility/2006">
              <mc:Choice xmlns:v="urn:schemas-microsoft-com:vml" Requires="v">
                <p:oleObj spid="_x0000_s22" name="" r:id="rId7" imgW="1765300" imgH="457200" progId="Equation.KSEE3">
                  <p:embed/>
                </p:oleObj>
              </mc:Choice>
              <mc:Fallback>
                <p:oleObj name="" r:id="rId7" imgW="1765300" imgH="457200" progId="Equation.KSEE3">
                  <p:embed/>
                  <p:pic>
                    <p:nvPicPr>
                      <p:cNvPr id="0" name="图片 1024"/>
                      <p:cNvPicPr/>
                      <p:nvPr/>
                    </p:nvPicPr>
                    <p:blipFill>
                      <a:blip r:embed="rId8"/>
                      <a:stretch>
                        <a:fillRect/>
                      </a:stretch>
                    </p:blipFill>
                    <p:spPr>
                      <a:xfrm>
                        <a:off x="5102860" y="4677728"/>
                        <a:ext cx="3234690" cy="897255"/>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举例</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3" name="文本框 2"/>
          <p:cNvSpPr txBox="1"/>
          <p:nvPr/>
        </p:nvSpPr>
        <p:spPr>
          <a:xfrm>
            <a:off x="266700" y="838200"/>
            <a:ext cx="8536940" cy="2891790"/>
          </a:xfrm>
          <a:prstGeom prst="rect">
            <a:avLst/>
          </a:prstGeom>
          <a:noFill/>
        </p:spPr>
        <p:txBody>
          <a:bodyPr wrap="square" rtlCol="0" anchor="t">
            <a:spAutoFit/>
          </a:bodyPr>
          <a:p>
            <a:pPr indent="508000" algn="l">
              <a:lnSpc>
                <a:spcPct val="130000"/>
              </a:lnSpc>
              <a:extLst>
                <a:ext uri="{35155182-B16C-46BC-9424-99874614C6A1}">
                  <wpsdc:indentchars xmlns:wpsdc="http://www.wps.cn/officeDocument/2017/drawingmlCustomData" val="200" checksum="282533468"/>
                </a:ext>
              </a:extLst>
            </a:pPr>
            <a:r>
              <a:rPr lang="zh-CN" altLang="en-US" sz="2000" dirty="0">
                <a:ea typeface="黑体" panose="02010609060101010101" pitchFamily="49" charset="-122"/>
                <a:sym typeface="+mn-ea"/>
              </a:rPr>
              <a:t>考虑基域</a:t>
            </a:r>
            <a:r>
              <a:rPr lang="en-US" altLang="zh-CN" sz="2000">
                <a:latin typeface="Times New Roman" panose="02020603050405020304" pitchFamily="18" charset="0"/>
                <a:ea typeface="黑体" panose="02010609060101010101" pitchFamily="49" charset="-122"/>
                <a:sym typeface="+mn-ea"/>
              </a:rPr>
              <a:t>GF(2)</a:t>
            </a:r>
            <a:r>
              <a:rPr lang="zh-CN" altLang="en-US" sz="2000" dirty="0">
                <a:latin typeface="Times New Roman" panose="02020603050405020304" pitchFamily="18" charset="0"/>
                <a:ea typeface="黑体" panose="02010609060101010101" pitchFamily="49" charset="-122"/>
                <a:sym typeface="+mn-ea"/>
              </a:rPr>
              <a:t>及其扩域</a:t>
            </a:r>
            <a:r>
              <a:rPr lang="en-US" altLang="zh-CN" sz="2000">
                <a:latin typeface="Times New Roman" panose="02020603050405020304" pitchFamily="18" charset="0"/>
                <a:ea typeface="黑体" panose="02010609060101010101" pitchFamily="49" charset="-122"/>
                <a:sym typeface="+mn-ea"/>
              </a:rPr>
              <a:t>GF(2</a:t>
            </a:r>
            <a:r>
              <a:rPr lang="en-US" altLang="zh-CN" sz="2000" baseline="30000">
                <a:latin typeface="Times New Roman" panose="02020603050405020304" pitchFamily="18" charset="0"/>
                <a:ea typeface="黑体" panose="02010609060101010101" pitchFamily="49" charset="-122"/>
                <a:sym typeface="+mn-ea"/>
              </a:rPr>
              <a:t>3</a:t>
            </a:r>
            <a:r>
              <a:rPr lang="en-US" altLang="zh-CN" sz="2000">
                <a:latin typeface="Times New Roman" panose="02020603050405020304" pitchFamily="18" charset="0"/>
                <a:ea typeface="黑体" panose="02010609060101010101" pitchFamily="49" charset="-122"/>
                <a:sym typeface="+mn-ea"/>
              </a:rPr>
              <a:t>)</a:t>
            </a:r>
            <a:r>
              <a:rPr lang="en-US" altLang="zh-CN" sz="2000" dirty="0">
                <a:ea typeface="黑体" panose="02010609060101010101" pitchFamily="49" charset="-122"/>
                <a:sym typeface="+mn-ea"/>
              </a:rPr>
              <a:t>, </a:t>
            </a:r>
            <a:r>
              <a:rPr lang="zh-CN" altLang="en-US" sz="2000" dirty="0">
                <a:ea typeface="黑体" panose="02010609060101010101" pitchFamily="49" charset="-122"/>
                <a:sym typeface="+mn-ea"/>
              </a:rPr>
              <a:t>在扩域上</a:t>
            </a:r>
            <a:r>
              <a:rPr lang="en-US" altLang="zh-CN" sz="2000" i="1">
                <a:latin typeface="Times New Roman" panose="02020603050405020304" pitchFamily="18" charset="0"/>
                <a:ea typeface="黑体" panose="02010609060101010101" pitchFamily="49" charset="-122"/>
                <a:sym typeface="+mn-ea"/>
              </a:rPr>
              <a:t>q</a:t>
            </a:r>
            <a:r>
              <a:rPr lang="en-US" altLang="zh-CN" sz="2000">
                <a:latin typeface="Times New Roman" panose="02020603050405020304" pitchFamily="18" charset="0"/>
                <a:ea typeface="黑体" panose="02010609060101010101" pitchFamily="49" charset="-122"/>
                <a:sym typeface="+mn-ea"/>
              </a:rPr>
              <a:t>=8, </a:t>
            </a:r>
            <a:r>
              <a:rPr lang="en-US" altLang="zh-CN" sz="2000" i="1">
                <a:latin typeface="Times New Roman" panose="02020603050405020304" pitchFamily="18" charset="0"/>
                <a:ea typeface="黑体" panose="02010609060101010101" pitchFamily="49" charset="-122"/>
                <a:sym typeface="+mn-ea"/>
              </a:rPr>
              <a:t>x</a:t>
            </a:r>
            <a:r>
              <a:rPr lang="en-US" altLang="zh-CN" sz="2000" i="1" baseline="30000">
                <a:latin typeface="Times New Roman" panose="02020603050405020304" pitchFamily="18" charset="0"/>
                <a:ea typeface="黑体" panose="02010609060101010101" pitchFamily="49" charset="-122"/>
                <a:sym typeface="+mn-ea"/>
              </a:rPr>
              <a:t>q</a:t>
            </a:r>
            <a:r>
              <a:rPr lang="en-US" altLang="zh-CN" sz="2000" baseline="30000">
                <a:latin typeface="Times New Roman" panose="02020603050405020304" pitchFamily="18" charset="0"/>
                <a:ea typeface="黑体" panose="02010609060101010101" pitchFamily="49" charset="-122"/>
                <a:sym typeface="+mn-ea"/>
              </a:rPr>
              <a:t>-1</a:t>
            </a:r>
            <a:r>
              <a:rPr lang="en-US" altLang="zh-CN" sz="2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x</a:t>
            </a:r>
            <a:r>
              <a:rPr lang="en-US" altLang="zh-CN" sz="2000" baseline="30000">
                <a:latin typeface="Times New Roman" panose="02020603050405020304" pitchFamily="18" charset="0"/>
                <a:ea typeface="黑体" panose="02010609060101010101" pitchFamily="49" charset="-122"/>
                <a:sym typeface="+mn-ea"/>
              </a:rPr>
              <a:t>8-1</a:t>
            </a:r>
            <a:r>
              <a:rPr lang="en-US" altLang="zh-CN" sz="2000">
                <a:latin typeface="Times New Roman" panose="02020603050405020304" pitchFamily="18" charset="0"/>
                <a:ea typeface="黑体" panose="02010609060101010101" pitchFamily="49" charset="-122"/>
                <a:sym typeface="+mn-ea"/>
              </a:rPr>
              <a:t>-1 =</a:t>
            </a:r>
            <a:r>
              <a:rPr lang="en-US" altLang="zh-CN" sz="2000" i="1">
                <a:latin typeface="Times New Roman" panose="02020603050405020304" pitchFamily="18" charset="0"/>
                <a:ea typeface="黑体" panose="02010609060101010101" pitchFamily="49" charset="-122"/>
                <a:sym typeface="+mn-ea"/>
              </a:rPr>
              <a:t>x</a:t>
            </a:r>
            <a:r>
              <a:rPr lang="en-US" altLang="zh-CN" sz="2000" baseline="30000">
                <a:latin typeface="Times New Roman" panose="02020603050405020304" pitchFamily="18" charset="0"/>
                <a:ea typeface="黑体" panose="02010609060101010101" pitchFamily="49" charset="-122"/>
                <a:sym typeface="+mn-ea"/>
              </a:rPr>
              <a:t>7</a:t>
            </a:r>
            <a:r>
              <a:rPr lang="en-US" altLang="zh-CN" sz="2000">
                <a:latin typeface="Times New Roman" panose="02020603050405020304" pitchFamily="18" charset="0"/>
                <a:ea typeface="黑体" panose="02010609060101010101" pitchFamily="49" charset="-122"/>
                <a:sym typeface="+mn-ea"/>
              </a:rPr>
              <a:t>-1</a:t>
            </a:r>
            <a:r>
              <a:rPr lang="en-US" altLang="zh-CN" sz="2000" dirty="0">
                <a:ea typeface="黑体" panose="02010609060101010101" pitchFamily="49" charset="-122"/>
                <a:sym typeface="+mn-ea"/>
              </a:rPr>
              <a:t>, </a:t>
            </a:r>
            <a:r>
              <a:rPr lang="zh-CN" altLang="en-US" sz="2000" dirty="0">
                <a:ea typeface="黑体" panose="02010609060101010101" pitchFamily="49" charset="-122"/>
                <a:sym typeface="+mn-ea"/>
              </a:rPr>
              <a:t>将</a:t>
            </a:r>
            <a:r>
              <a:rPr lang="en-US" altLang="zh-CN" sz="2000" i="1">
                <a:latin typeface="Times New Roman" panose="02020603050405020304" pitchFamily="18" charset="0"/>
                <a:ea typeface="黑体" panose="02010609060101010101" pitchFamily="49" charset="-122"/>
                <a:sym typeface="+mn-ea"/>
              </a:rPr>
              <a:t>x</a:t>
            </a:r>
            <a:r>
              <a:rPr lang="en-US" altLang="zh-CN" sz="2000" baseline="30000">
                <a:latin typeface="Times New Roman" panose="02020603050405020304" pitchFamily="18" charset="0"/>
                <a:ea typeface="黑体" panose="02010609060101010101" pitchFamily="49" charset="-122"/>
                <a:sym typeface="+mn-ea"/>
              </a:rPr>
              <a:t>7</a:t>
            </a:r>
            <a:r>
              <a:rPr lang="en-US" altLang="zh-CN" sz="2000">
                <a:latin typeface="Times New Roman" panose="02020603050405020304" pitchFamily="18" charset="0"/>
                <a:ea typeface="黑体" panose="02010609060101010101" pitchFamily="49" charset="-122"/>
                <a:sym typeface="+mn-ea"/>
              </a:rPr>
              <a:t>-1</a:t>
            </a:r>
            <a:r>
              <a:rPr lang="zh-CN" altLang="en-US" sz="2000" dirty="0">
                <a:ea typeface="黑体" panose="02010609060101010101" pitchFamily="49" charset="-122"/>
                <a:sym typeface="+mn-ea"/>
              </a:rPr>
              <a:t>进行因式分解</a:t>
            </a:r>
            <a:r>
              <a:rPr lang="en-US" altLang="zh-CN" sz="2000" dirty="0">
                <a:ea typeface="黑体" panose="02010609060101010101" pitchFamily="49" charset="-122"/>
                <a:sym typeface="+mn-ea"/>
              </a:rPr>
              <a:t>, </a:t>
            </a:r>
            <a:r>
              <a:rPr lang="zh-CN" altLang="en-US" sz="2000" dirty="0">
                <a:ea typeface="黑体" panose="02010609060101010101" pitchFamily="49" charset="-122"/>
                <a:sym typeface="+mn-ea"/>
              </a:rPr>
              <a:t>可得到</a:t>
            </a:r>
            <a:r>
              <a:rPr lang="en-US" altLang="zh-CN" sz="2000" i="1">
                <a:latin typeface="Times New Roman" panose="02020603050405020304" pitchFamily="18" charset="0"/>
                <a:ea typeface="黑体" panose="02010609060101010101" pitchFamily="49" charset="-122"/>
                <a:sym typeface="+mn-ea"/>
              </a:rPr>
              <a:t>x</a:t>
            </a:r>
            <a:r>
              <a:rPr lang="en-US" altLang="zh-CN" sz="2000" baseline="30000">
                <a:latin typeface="Times New Roman" panose="02020603050405020304" pitchFamily="18" charset="0"/>
                <a:ea typeface="黑体" panose="02010609060101010101" pitchFamily="49" charset="-122"/>
                <a:sym typeface="+mn-ea"/>
              </a:rPr>
              <a:t>7</a:t>
            </a:r>
            <a:r>
              <a:rPr lang="en-US" altLang="zh-CN" sz="2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x</a:t>
            </a:r>
            <a:r>
              <a:rPr lang="en-US" altLang="zh-CN" sz="2000" baseline="30000">
                <a:latin typeface="Times New Roman" panose="02020603050405020304" pitchFamily="18" charset="0"/>
                <a:ea typeface="黑体" panose="02010609060101010101" pitchFamily="49" charset="-122"/>
                <a:sym typeface="+mn-ea"/>
              </a:rPr>
              <a:t>3</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x</a:t>
            </a:r>
            <a:r>
              <a:rPr lang="en-US" altLang="zh-CN" sz="2000" baseline="30000">
                <a:latin typeface="Times New Roman" panose="02020603050405020304" pitchFamily="18" charset="0"/>
                <a:ea typeface="黑体" panose="02010609060101010101" pitchFamily="49" charset="-122"/>
                <a:sym typeface="+mn-ea"/>
              </a:rPr>
              <a:t>3</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+1)</a:t>
            </a:r>
            <a:r>
              <a:rPr lang="zh-CN" altLang="en-US" sz="2000">
                <a:latin typeface="Times New Roman" panose="02020603050405020304" pitchFamily="18" charset="0"/>
                <a:ea typeface="黑体" panose="02010609060101010101" pitchFamily="49" charset="-122"/>
                <a:sym typeface="+mn-ea"/>
              </a:rPr>
              <a:t>。</a:t>
            </a:r>
            <a:endParaRPr lang="zh-CN" altLang="en-US" sz="2000" dirty="0">
              <a:ea typeface="黑体" panose="02010609060101010101" pitchFamily="49" charset="-122"/>
            </a:endParaRPr>
          </a:p>
          <a:p>
            <a:pPr indent="508000" algn="l">
              <a:lnSpc>
                <a:spcPct val="130000"/>
              </a:lnSpc>
              <a:extLst>
                <a:ext uri="{35155182-B16C-46BC-9424-99874614C6A1}">
                  <wpsdc:indentchars xmlns:wpsdc="http://www.wps.cn/officeDocument/2017/drawingmlCustomData" val="200" checksum="282533468"/>
                </a:ext>
              </a:extLst>
            </a:pPr>
            <a:r>
              <a:rPr lang="zh-CN" altLang="en-US" sz="2000" dirty="0">
                <a:ea typeface="黑体" panose="02010609060101010101" pitchFamily="49" charset="-122"/>
                <a:sym typeface="+mn-ea"/>
              </a:rPr>
              <a:t>考虑扩域</a:t>
            </a:r>
            <a:r>
              <a:rPr lang="en-US" altLang="zh-CN" sz="2000">
                <a:latin typeface="Times New Roman" panose="02020603050405020304" pitchFamily="18" charset="0"/>
                <a:ea typeface="黑体" panose="02010609060101010101" pitchFamily="49" charset="-122"/>
                <a:sym typeface="+mn-ea"/>
              </a:rPr>
              <a:t>GF(2</a:t>
            </a:r>
            <a:r>
              <a:rPr lang="en-US" altLang="zh-CN" sz="2000" baseline="30000">
                <a:latin typeface="Times New Roman" panose="02020603050405020304" pitchFamily="18" charset="0"/>
                <a:ea typeface="黑体" panose="02010609060101010101" pitchFamily="49" charset="-122"/>
                <a:sym typeface="+mn-ea"/>
              </a:rPr>
              <a:t>3</a:t>
            </a:r>
            <a:r>
              <a:rPr lang="en-US" altLang="zh-CN" sz="2000">
                <a:latin typeface="Times New Roman" panose="02020603050405020304" pitchFamily="18" charset="0"/>
                <a:ea typeface="黑体" panose="02010609060101010101" pitchFamily="49" charset="-122"/>
                <a:sym typeface="+mn-ea"/>
              </a:rPr>
              <a:t>)</a:t>
            </a:r>
            <a:r>
              <a:rPr lang="zh-CN" altLang="en-US" sz="2000" dirty="0">
                <a:ea typeface="黑体" panose="02010609060101010101" pitchFamily="49" charset="-122"/>
                <a:sym typeface="+mn-ea"/>
              </a:rPr>
              <a:t>上的所有非零元素：</a:t>
            </a:r>
            <a:r>
              <a:rPr lang="en-US" altLang="zh-CN" sz="2000">
                <a:latin typeface="Times New Roman" panose="02020603050405020304" pitchFamily="18" charset="0"/>
                <a:ea typeface="黑体" panose="02010609060101010101" pitchFamily="49" charset="-122"/>
                <a:sym typeface="+mn-ea"/>
              </a:rPr>
              <a:t>1, </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 </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+1, </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 </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+1, </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 </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+1</a:t>
            </a:r>
            <a:r>
              <a:rPr lang="en-US" altLang="zh-CN" sz="2000" dirty="0">
                <a:ea typeface="黑体" panose="02010609060101010101" pitchFamily="49" charset="-122"/>
                <a:sym typeface="+mn-ea"/>
              </a:rPr>
              <a:t>, </a:t>
            </a:r>
            <a:r>
              <a:rPr lang="zh-CN" altLang="en-US" sz="2000" dirty="0">
                <a:ea typeface="黑体" panose="02010609060101010101" pitchFamily="49" charset="-122"/>
                <a:sym typeface="+mn-ea"/>
              </a:rPr>
              <a:t>因此</a:t>
            </a:r>
            <a:r>
              <a:rPr lang="en-US" altLang="zh-CN" sz="2000" dirty="0">
                <a:ea typeface="黑体" panose="02010609060101010101" pitchFamily="49" charset="-122"/>
                <a:sym typeface="+mn-ea"/>
              </a:rPr>
              <a:t>, </a:t>
            </a:r>
            <a:r>
              <a:rPr lang="zh-CN" altLang="en-US" sz="2000" dirty="0">
                <a:ea typeface="黑体" panose="02010609060101010101" pitchFamily="49" charset="-122"/>
                <a:sym typeface="+mn-ea"/>
              </a:rPr>
              <a:t>可以得到</a:t>
            </a:r>
            <a:r>
              <a:rPr lang="en-US" altLang="zh-CN" sz="2000" i="1">
                <a:latin typeface="Times New Roman" panose="02020603050405020304" pitchFamily="18" charset="0"/>
                <a:ea typeface="黑体" panose="02010609060101010101" pitchFamily="49" charset="-122"/>
                <a:sym typeface="+mn-ea"/>
              </a:rPr>
              <a:t>x</a:t>
            </a:r>
            <a:r>
              <a:rPr lang="en-US" altLang="zh-CN" sz="2000" baseline="30000">
                <a:latin typeface="Times New Roman" panose="02020603050405020304" pitchFamily="18" charset="0"/>
                <a:ea typeface="黑体" panose="02010609060101010101" pitchFamily="49" charset="-122"/>
                <a:sym typeface="+mn-ea"/>
              </a:rPr>
              <a:t>7</a:t>
            </a:r>
            <a:r>
              <a:rPr lang="en-US" altLang="zh-CN" sz="2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 (</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1)]</a:t>
            </a:r>
            <a:r>
              <a:rPr lang="zh-CN" altLang="en-US" sz="2000">
                <a:latin typeface="Times New Roman" panose="02020603050405020304" pitchFamily="18" charset="0"/>
                <a:ea typeface="黑体" panose="02010609060101010101" pitchFamily="49" charset="-122"/>
                <a:sym typeface="+mn-ea"/>
              </a:rPr>
              <a:t>。</a:t>
            </a:r>
            <a:endParaRPr lang="en-US" altLang="zh-CN" sz="2000">
              <a:latin typeface="Times New Roman" panose="02020603050405020304" pitchFamily="18" charset="0"/>
              <a:ea typeface="黑体" panose="02010609060101010101" pitchFamily="49" charset="-122"/>
              <a:sym typeface="+mn-ea"/>
            </a:endParaRPr>
          </a:p>
          <a:p>
            <a:pPr indent="508000" algn="l">
              <a:lnSpc>
                <a:spcPct val="130000"/>
              </a:lnSpc>
              <a:extLst>
                <a:ext uri="{35155182-B16C-46BC-9424-99874614C6A1}">
                  <wpsdc:indentchars xmlns:wpsdc="http://www.wps.cn/officeDocument/2017/drawingmlCustomData" val="200" checksum="282533468"/>
                </a:ext>
              </a:extLst>
            </a:pPr>
            <a:r>
              <a:rPr lang="zh-CN" altLang="en-US" sz="2000" dirty="0">
                <a:uFillTx/>
                <a:latin typeface="Times New Roman" panose="02020603050405020304" pitchFamily="18" charset="0"/>
                <a:ea typeface="黑体" panose="02010609060101010101" pitchFamily="49" charset="-122"/>
                <a:sym typeface="+mn-ea"/>
              </a:rPr>
              <a:t>可以验证</a:t>
            </a:r>
            <a:r>
              <a:rPr lang="zh-CN" altLang="en-US" sz="2000" dirty="0">
                <a:ea typeface="黑体" panose="02010609060101010101" pitchFamily="49" charset="-122"/>
                <a:sym typeface="+mn-ea"/>
              </a:rPr>
              <a:t>在</a:t>
            </a:r>
            <a:r>
              <a:rPr lang="zh-CN" altLang="en-US" sz="2000" dirty="0">
                <a:latin typeface="Times New Roman" panose="02020603050405020304" pitchFamily="18" charset="0"/>
                <a:ea typeface="黑体" panose="02010609060101010101" pitchFamily="49" charset="-122"/>
                <a:sym typeface="+mn-ea"/>
              </a:rPr>
              <a:t>扩域</a:t>
            </a:r>
            <a:r>
              <a:rPr lang="en-US" altLang="zh-CN" sz="2000">
                <a:latin typeface="Times New Roman" panose="02020603050405020304" pitchFamily="18" charset="0"/>
                <a:ea typeface="黑体" panose="02010609060101010101" pitchFamily="49" charset="-122"/>
                <a:sym typeface="+mn-ea"/>
              </a:rPr>
              <a:t>GF(2</a:t>
            </a:r>
            <a:r>
              <a:rPr lang="en-US" altLang="zh-CN" sz="2000" baseline="30000">
                <a:latin typeface="Times New Roman" panose="02020603050405020304" pitchFamily="18" charset="0"/>
                <a:ea typeface="黑体" panose="02010609060101010101" pitchFamily="49" charset="-122"/>
                <a:sym typeface="+mn-ea"/>
              </a:rPr>
              <a:t>3</a:t>
            </a:r>
            <a:r>
              <a:rPr lang="en-US" altLang="zh-CN" sz="2000">
                <a:latin typeface="Times New Roman" panose="02020603050405020304" pitchFamily="18" charset="0"/>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sym typeface="+mn-ea"/>
              </a:rPr>
              <a:t>上</a:t>
            </a:r>
            <a:r>
              <a:rPr lang="en-US" altLang="zh-CN" sz="2000" dirty="0">
                <a:latin typeface="Times New Roman" panose="02020603050405020304" pitchFamily="18" charset="0"/>
                <a:ea typeface="黑体" panose="02010609060101010101" pitchFamily="49" charset="-122"/>
                <a:sym typeface="+mn-ea"/>
              </a:rPr>
              <a:t>, </a:t>
            </a:r>
            <a:r>
              <a:rPr lang="zh-CN" altLang="en-US" sz="2000" dirty="0">
                <a:ea typeface="黑体" panose="02010609060101010101" pitchFamily="49" charset="-122"/>
                <a:sym typeface="+mn-ea"/>
              </a:rPr>
              <a:t>可得到</a:t>
            </a:r>
            <a:r>
              <a:rPr lang="en-US" altLang="zh-CN" sz="2000" i="1">
                <a:latin typeface="Times New Roman" panose="02020603050405020304" pitchFamily="18" charset="0"/>
                <a:ea typeface="黑体" panose="02010609060101010101" pitchFamily="49" charset="-122"/>
                <a:sym typeface="+mn-ea"/>
              </a:rPr>
              <a:t>x</a:t>
            </a:r>
            <a:r>
              <a:rPr lang="en-US" altLang="zh-CN" sz="2000" baseline="30000">
                <a:latin typeface="Times New Roman" panose="02020603050405020304" pitchFamily="18" charset="0"/>
                <a:ea typeface="黑体" panose="02010609060101010101" pitchFamily="49" charset="-122"/>
                <a:sym typeface="+mn-ea"/>
              </a:rPr>
              <a:t>3</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 </a:t>
            </a:r>
            <a:r>
              <a:rPr lang="en-US" altLang="zh-CN" sz="2000" i="1">
                <a:latin typeface="Times New Roman" panose="02020603050405020304" pitchFamily="18" charset="0"/>
                <a:ea typeface="黑体" panose="02010609060101010101" pitchFamily="49" charset="-122"/>
                <a:sym typeface="+mn-ea"/>
              </a:rPr>
              <a:t>x</a:t>
            </a:r>
            <a:r>
              <a:rPr lang="en-US" altLang="zh-CN" sz="2000" baseline="30000">
                <a:latin typeface="Times New Roman" panose="02020603050405020304" pitchFamily="18" charset="0"/>
                <a:ea typeface="黑体" panose="02010609060101010101" pitchFamily="49" charset="-122"/>
                <a:sym typeface="+mn-ea"/>
              </a:rPr>
              <a:t>3</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-1)(</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z-</a:t>
            </a:r>
            <a:r>
              <a:rPr lang="en-US" altLang="zh-CN" sz="2000">
                <a:latin typeface="Times New Roman" panose="02020603050405020304" pitchFamily="18" charset="0"/>
                <a:ea typeface="黑体" panose="02010609060101010101" pitchFamily="49" charset="-122"/>
                <a:sym typeface="+mn-ea"/>
              </a:rPr>
              <a:t>1)</a:t>
            </a:r>
            <a:r>
              <a:rPr lang="zh-CN" altLang="en-US" sz="2000">
                <a:latin typeface="Times New Roman" panose="02020603050405020304" pitchFamily="18" charset="0"/>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cs typeface="+mn-ea"/>
                <a:sym typeface="+mn-ea"/>
              </a:rPr>
              <a:t>因此</a:t>
            </a:r>
            <a:r>
              <a:rPr lang="en-US" altLang="zh-CN" sz="2000" dirty="0">
                <a:latin typeface="Times New Roman" panose="02020603050405020304" pitchFamily="18" charset="0"/>
                <a:ea typeface="黑体" panose="02010609060101010101" pitchFamily="49" charset="-122"/>
                <a:cs typeface="+mn-ea"/>
                <a:sym typeface="+mn-ea"/>
              </a:rPr>
              <a:t>, </a:t>
            </a:r>
            <a:r>
              <a:rPr lang="zh-CN" altLang="en-US" sz="2000" dirty="0">
                <a:latin typeface="Times New Roman" panose="02020603050405020304" pitchFamily="18" charset="0"/>
                <a:ea typeface="黑体" panose="02010609060101010101" pitchFamily="49" charset="-122"/>
                <a:cs typeface="+mn-ea"/>
                <a:sym typeface="+mn-ea"/>
              </a:rPr>
              <a:t>得到如下的表格</a:t>
            </a:r>
            <a:endParaRPr lang="zh-CN" altLang="en-US" sz="2000" dirty="0">
              <a:uFillTx/>
              <a:latin typeface="Times New Roman" panose="02020603050405020304" pitchFamily="18" charset="0"/>
              <a:ea typeface="黑体" panose="02010609060101010101" pitchFamily="49" charset="-122"/>
              <a:sym typeface="+mn-ea"/>
            </a:endParaRPr>
          </a:p>
        </p:txBody>
      </p:sp>
      <p:graphicFrame>
        <p:nvGraphicFramePr>
          <p:cNvPr id="129057" name="内容占位符 129056"/>
          <p:cNvGraphicFramePr/>
          <p:nvPr>
            <p:ph sz="half" idx="2"/>
            <p:custDataLst>
              <p:tags r:id="rId1"/>
            </p:custDataLst>
          </p:nvPr>
        </p:nvGraphicFramePr>
        <p:xfrm>
          <a:off x="684530" y="3848735"/>
          <a:ext cx="7926705" cy="1463040"/>
        </p:xfrm>
        <a:graphic>
          <a:graphicData uri="http://schemas.openxmlformats.org/drawingml/2006/table">
            <a:tbl>
              <a:tblPr/>
              <a:tblGrid>
                <a:gridCol w="2840355"/>
                <a:gridCol w="2544445"/>
                <a:gridCol w="2541905"/>
              </a:tblGrid>
              <a:tr h="335280">
                <a:tc>
                  <a:txBody>
                    <a:bodyPr/>
                    <a:lstStyle>
                      <a:lvl1pPr marL="342900" lvl="0" indent="-342900" algn="l" rtl="0" fontAlgn="base">
                        <a:spcBef>
                          <a:spcPct val="20000"/>
                        </a:spcBef>
                        <a:spcAft>
                          <a:spcPct val="0"/>
                        </a:spcAft>
                        <a:buClr>
                          <a:schemeClr val="hlink"/>
                        </a:buClr>
                        <a:buSzPct val="65000"/>
                        <a:buFont typeface="Wingdings" panose="05000000000000000000" pitchFamily="2" charset="2"/>
                        <a:buChar char="v"/>
                        <a:defRPr sz="2800">
                          <a:solidFill>
                            <a:schemeClr val="tx1"/>
                          </a:solidFill>
                          <a:latin typeface="+mn-lt"/>
                          <a:ea typeface="+mn-ea"/>
                          <a:cs typeface="+mn-cs"/>
                        </a:defRPr>
                      </a:lvl1pPr>
                      <a:lvl2pPr marL="742950" lvl="1" indent="-285750" algn="l" rtl="0" fontAlgn="base">
                        <a:spcBef>
                          <a:spcPct val="20000"/>
                        </a:spcBef>
                        <a:spcAft>
                          <a:spcPct val="0"/>
                        </a:spcAft>
                        <a:buClr>
                          <a:schemeClr val="tx2"/>
                        </a:buClr>
                        <a:buSzTx/>
                        <a:buFont typeface="Wingdings" panose="05000000000000000000" pitchFamily="2" charset="2"/>
                        <a:buChar char="§"/>
                        <a:defRPr sz="2400">
                          <a:solidFill>
                            <a:schemeClr val="tx1"/>
                          </a:solidFill>
                          <a:latin typeface="+mn-lt"/>
                          <a:ea typeface="+mn-ea"/>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v"/>
                        <a:defRPr sz="2000">
                          <a:solidFill>
                            <a:schemeClr val="tx1"/>
                          </a:solidFill>
                          <a:latin typeface="+mn-lt"/>
                          <a:ea typeface="+mn-ea"/>
                        </a:defRPr>
                      </a:lvl3pPr>
                      <a:lvl4pPr marL="1600200" lvl="3" indent="-228600" algn="l" rtl="0" fontAlgn="base">
                        <a:spcBef>
                          <a:spcPct val="20000"/>
                        </a:spcBef>
                        <a:spcAft>
                          <a:spcPct val="0"/>
                        </a:spcAft>
                        <a:buClr>
                          <a:schemeClr val="tx2"/>
                        </a:buClr>
                        <a:buSzTx/>
                        <a:buFont typeface="Wingdings" panose="05000000000000000000" pitchFamily="2" charset="2"/>
                        <a:buChar char="§"/>
                        <a:defRPr sz="1800">
                          <a:solidFill>
                            <a:schemeClr val="tx1"/>
                          </a:solidFill>
                          <a:latin typeface="+mn-lt"/>
                          <a:ea typeface="+mn-ea"/>
                        </a:defRPr>
                      </a:lvl4pPr>
                      <a:lvl5pPr marL="2057400" lvl="4" indent="-228600" algn="l" rtl="0" fontAlgn="base">
                        <a:spcBef>
                          <a:spcPct val="20000"/>
                        </a:spcBef>
                        <a:spcAft>
                          <a:spcPct val="0"/>
                        </a:spcAft>
                        <a:buClr>
                          <a:schemeClr val="hlink"/>
                        </a:buClr>
                        <a:buSzPct val="75000"/>
                        <a:buFont typeface="Wingdings" panose="05000000000000000000" pitchFamily="2" charset="2"/>
                        <a:buChar char="v"/>
                        <a:defRPr sz="1800">
                          <a:solidFill>
                            <a:schemeClr val="tx1"/>
                          </a:solidFill>
                          <a:latin typeface="+mn-lt"/>
                          <a:ea typeface="+mn-ea"/>
                        </a:defRPr>
                      </a:lvl5pPr>
                    </a:lstStyle>
                    <a:p>
                      <a:pPr marL="0" lvl="0" indent="0" algn="ctr">
                        <a:buNone/>
                      </a:pPr>
                      <a:r>
                        <a:rPr lang="en-US" altLang="zh-CN" sz="1800" b="0">
                          <a:latin typeface="Times New Roman" panose="02020603050405020304" pitchFamily="18" charset="0"/>
                          <a:ea typeface="黑体" panose="02010609060101010101" pitchFamily="49" charset="-122"/>
                        </a:rPr>
                        <a:t>GF(2)</a:t>
                      </a:r>
                      <a:r>
                        <a:rPr lang="zh-CN" altLang="en-US" sz="1800" b="0" dirty="0">
                          <a:latin typeface="Times New Roman" panose="02020603050405020304" pitchFamily="18" charset="0"/>
                          <a:ea typeface="黑体" panose="02010609060101010101" pitchFamily="49" charset="-122"/>
                        </a:rPr>
                        <a:t>上的极小多项式</a:t>
                      </a:r>
                      <a:r>
                        <a:rPr lang="en-US" altLang="zh-CN" sz="1800" b="0" i="1" err="1">
                          <a:latin typeface="Times New Roman" panose="02020603050405020304" pitchFamily="18" charset="0"/>
                          <a:ea typeface="黑体" panose="02010609060101010101" pitchFamily="49" charset="-122"/>
                        </a:rPr>
                        <a:t>f</a:t>
                      </a:r>
                      <a:r>
                        <a:rPr lang="en-US" altLang="zh-CN" sz="1800" b="0" i="1" baseline="-25000" err="1">
                          <a:latin typeface="Times New Roman" panose="02020603050405020304" pitchFamily="18" charset="0"/>
                          <a:ea typeface="黑体" panose="02010609060101010101" pitchFamily="49" charset="-122"/>
                        </a:rPr>
                        <a:t>i</a:t>
                      </a:r>
                      <a:r>
                        <a:rPr lang="en-US" altLang="zh-CN" sz="1800" b="0" err="1">
                          <a:latin typeface="Times New Roman" panose="02020603050405020304" pitchFamily="18" charset="0"/>
                          <a:ea typeface="黑体" panose="02010609060101010101" pitchFamily="49" charset="-122"/>
                        </a:rPr>
                        <a:t>(</a:t>
                      </a:r>
                      <a:r>
                        <a:rPr lang="en-US" altLang="zh-CN" sz="1800" b="0" i="1" err="1">
                          <a:latin typeface="Times New Roman" panose="02020603050405020304" pitchFamily="18" charset="0"/>
                          <a:ea typeface="黑体" panose="02010609060101010101" pitchFamily="49" charset="-122"/>
                        </a:rPr>
                        <a:t>x</a:t>
                      </a:r>
                      <a:r>
                        <a:rPr lang="en-US" altLang="zh-CN" sz="1800" b="0">
                          <a:latin typeface="Times New Roman" panose="02020603050405020304" pitchFamily="18" charset="0"/>
                          <a:ea typeface="黑体" panose="02010609060101010101" pitchFamily="49" charset="-122"/>
                        </a:rPr>
                        <a:t>)</a:t>
                      </a:r>
                      <a:endParaRPr lang="en-US" altLang="zh-CN" sz="1800" b="0">
                        <a:latin typeface="Times New Roman" panose="02020603050405020304" pitchFamily="18" charset="0"/>
                        <a:ea typeface="黑体" panose="02010609060101010101" pitchFamily="49"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hlink"/>
                        </a:buClr>
                        <a:buSzPct val="65000"/>
                        <a:buFont typeface="Wingdings" panose="05000000000000000000" pitchFamily="2" charset="2"/>
                        <a:buChar char="v"/>
                        <a:defRPr sz="2800">
                          <a:solidFill>
                            <a:schemeClr val="tx1"/>
                          </a:solidFill>
                          <a:latin typeface="+mn-lt"/>
                          <a:ea typeface="+mn-ea"/>
                          <a:cs typeface="+mn-cs"/>
                        </a:defRPr>
                      </a:lvl1pPr>
                      <a:lvl2pPr marL="742950" lvl="1" indent="-285750" algn="l" rtl="0" fontAlgn="base">
                        <a:spcBef>
                          <a:spcPct val="20000"/>
                        </a:spcBef>
                        <a:spcAft>
                          <a:spcPct val="0"/>
                        </a:spcAft>
                        <a:buClr>
                          <a:schemeClr val="tx2"/>
                        </a:buClr>
                        <a:buSzTx/>
                        <a:buFont typeface="Wingdings" panose="05000000000000000000" pitchFamily="2" charset="2"/>
                        <a:buChar char="§"/>
                        <a:defRPr sz="2400">
                          <a:solidFill>
                            <a:schemeClr val="tx1"/>
                          </a:solidFill>
                          <a:latin typeface="+mn-lt"/>
                          <a:ea typeface="+mn-ea"/>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v"/>
                        <a:defRPr sz="2000">
                          <a:solidFill>
                            <a:schemeClr val="tx1"/>
                          </a:solidFill>
                          <a:latin typeface="+mn-lt"/>
                          <a:ea typeface="+mn-ea"/>
                        </a:defRPr>
                      </a:lvl3pPr>
                      <a:lvl4pPr marL="1600200" lvl="3" indent="-228600" algn="l" rtl="0" fontAlgn="base">
                        <a:spcBef>
                          <a:spcPct val="20000"/>
                        </a:spcBef>
                        <a:spcAft>
                          <a:spcPct val="0"/>
                        </a:spcAft>
                        <a:buClr>
                          <a:schemeClr val="tx2"/>
                        </a:buClr>
                        <a:buSzTx/>
                        <a:buFont typeface="Wingdings" panose="05000000000000000000" pitchFamily="2" charset="2"/>
                        <a:buChar char="§"/>
                        <a:defRPr sz="1800">
                          <a:solidFill>
                            <a:schemeClr val="tx1"/>
                          </a:solidFill>
                          <a:latin typeface="+mn-lt"/>
                          <a:ea typeface="+mn-ea"/>
                        </a:defRPr>
                      </a:lvl4pPr>
                      <a:lvl5pPr marL="2057400" lvl="4" indent="-228600" algn="l" rtl="0" fontAlgn="base">
                        <a:spcBef>
                          <a:spcPct val="20000"/>
                        </a:spcBef>
                        <a:spcAft>
                          <a:spcPct val="0"/>
                        </a:spcAft>
                        <a:buClr>
                          <a:schemeClr val="hlink"/>
                        </a:buClr>
                        <a:buSzPct val="75000"/>
                        <a:buFont typeface="Wingdings" panose="05000000000000000000" pitchFamily="2" charset="2"/>
                        <a:buChar char="v"/>
                        <a:defRPr sz="1800">
                          <a:solidFill>
                            <a:schemeClr val="tx1"/>
                          </a:solidFill>
                          <a:latin typeface="+mn-lt"/>
                          <a:ea typeface="+mn-ea"/>
                        </a:defRPr>
                      </a:lvl5pPr>
                    </a:lstStyle>
                    <a:p>
                      <a:pPr marL="0" lvl="0" indent="0" algn="ctr">
                        <a:buNone/>
                      </a:pPr>
                      <a:r>
                        <a:rPr lang="en-US" altLang="zh-CN" sz="1800" b="0">
                          <a:latin typeface="Times New Roman" panose="02020603050405020304" pitchFamily="18" charset="0"/>
                          <a:ea typeface="黑体" panose="02010609060101010101" pitchFamily="49" charset="-122"/>
                        </a:rPr>
                        <a:t>GF(2</a:t>
                      </a:r>
                      <a:r>
                        <a:rPr lang="en-US" altLang="zh-CN" sz="1800" b="0" baseline="30000">
                          <a:latin typeface="Times New Roman" panose="02020603050405020304" pitchFamily="18" charset="0"/>
                          <a:ea typeface="黑体" panose="02010609060101010101" pitchFamily="49" charset="-122"/>
                        </a:rPr>
                        <a:t>3</a:t>
                      </a:r>
                      <a:r>
                        <a:rPr lang="en-US" altLang="zh-CN" sz="1800" b="0">
                          <a:latin typeface="Times New Roman" panose="02020603050405020304" pitchFamily="18" charset="0"/>
                          <a:ea typeface="黑体" panose="02010609060101010101" pitchFamily="49" charset="-122"/>
                        </a:rPr>
                        <a:t>)</a:t>
                      </a:r>
                      <a:r>
                        <a:rPr lang="zh-CN" altLang="en-US" sz="1800" b="0" dirty="0">
                          <a:latin typeface="Times New Roman" panose="02020603050405020304" pitchFamily="18" charset="0"/>
                          <a:ea typeface="黑体" panose="02010609060101010101" pitchFamily="49" charset="-122"/>
                        </a:rPr>
                        <a:t>上的对应元素</a:t>
                      </a:r>
                      <a:r>
                        <a:rPr lang="en-US" altLang="zh-CN" sz="1800" b="0" i="1" err="1">
                          <a:latin typeface="Times New Roman" panose="02020603050405020304" pitchFamily="18" charset="0"/>
                          <a:ea typeface="黑体" panose="02010609060101010101" pitchFamily="49" charset="-122"/>
                        </a:rPr>
                        <a:t>b</a:t>
                      </a:r>
                      <a:r>
                        <a:rPr lang="en-US" altLang="zh-CN" sz="1800" b="0" i="1" baseline="-25000" err="1">
                          <a:latin typeface="Times New Roman" panose="02020603050405020304" pitchFamily="18" charset="0"/>
                          <a:ea typeface="黑体" panose="02010609060101010101" pitchFamily="49" charset="-122"/>
                        </a:rPr>
                        <a:t>j</a:t>
                      </a:r>
                      <a:endParaRPr lang="en-US" altLang="zh-CN" sz="1800" b="0" i="1" baseline="-25000" err="1">
                        <a:latin typeface="Times New Roman" panose="02020603050405020304" pitchFamily="18" charset="0"/>
                        <a:ea typeface="黑体" panose="02010609060101010101"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hlink"/>
                        </a:buClr>
                        <a:buSzPct val="65000"/>
                        <a:buFont typeface="Wingdings" panose="05000000000000000000" pitchFamily="2" charset="2"/>
                        <a:buChar char="v"/>
                        <a:defRPr sz="2800">
                          <a:solidFill>
                            <a:schemeClr val="tx1"/>
                          </a:solidFill>
                          <a:latin typeface="+mn-lt"/>
                          <a:ea typeface="+mn-ea"/>
                          <a:cs typeface="+mn-cs"/>
                        </a:defRPr>
                      </a:lvl1pPr>
                      <a:lvl2pPr marL="742950" lvl="1" indent="-285750" algn="l" rtl="0" fontAlgn="base">
                        <a:spcBef>
                          <a:spcPct val="20000"/>
                        </a:spcBef>
                        <a:spcAft>
                          <a:spcPct val="0"/>
                        </a:spcAft>
                        <a:buClr>
                          <a:schemeClr val="tx2"/>
                        </a:buClr>
                        <a:buSzTx/>
                        <a:buFont typeface="Wingdings" panose="05000000000000000000" pitchFamily="2" charset="2"/>
                        <a:buChar char="§"/>
                        <a:defRPr sz="2400">
                          <a:solidFill>
                            <a:schemeClr val="tx1"/>
                          </a:solidFill>
                          <a:latin typeface="+mn-lt"/>
                          <a:ea typeface="+mn-ea"/>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v"/>
                        <a:defRPr sz="2000">
                          <a:solidFill>
                            <a:schemeClr val="tx1"/>
                          </a:solidFill>
                          <a:latin typeface="+mn-lt"/>
                          <a:ea typeface="+mn-ea"/>
                        </a:defRPr>
                      </a:lvl3pPr>
                      <a:lvl4pPr marL="1600200" lvl="3" indent="-228600" algn="l" rtl="0" fontAlgn="base">
                        <a:spcBef>
                          <a:spcPct val="20000"/>
                        </a:spcBef>
                        <a:spcAft>
                          <a:spcPct val="0"/>
                        </a:spcAft>
                        <a:buClr>
                          <a:schemeClr val="tx2"/>
                        </a:buClr>
                        <a:buSzTx/>
                        <a:buFont typeface="Wingdings" panose="05000000000000000000" pitchFamily="2" charset="2"/>
                        <a:buChar char="§"/>
                        <a:defRPr sz="1800">
                          <a:solidFill>
                            <a:schemeClr val="tx1"/>
                          </a:solidFill>
                          <a:latin typeface="+mn-lt"/>
                          <a:ea typeface="+mn-ea"/>
                        </a:defRPr>
                      </a:lvl4pPr>
                      <a:lvl5pPr marL="2057400" lvl="4" indent="-228600" algn="l" rtl="0" fontAlgn="base">
                        <a:spcBef>
                          <a:spcPct val="20000"/>
                        </a:spcBef>
                        <a:spcAft>
                          <a:spcPct val="0"/>
                        </a:spcAft>
                        <a:buClr>
                          <a:schemeClr val="hlink"/>
                        </a:buClr>
                        <a:buSzPct val="75000"/>
                        <a:buFont typeface="Wingdings" panose="05000000000000000000" pitchFamily="2" charset="2"/>
                        <a:buChar char="v"/>
                        <a:defRPr sz="1800">
                          <a:solidFill>
                            <a:schemeClr val="tx1"/>
                          </a:solidFill>
                          <a:latin typeface="+mn-lt"/>
                          <a:ea typeface="+mn-ea"/>
                        </a:defRPr>
                      </a:lvl5pPr>
                    </a:lstStyle>
                    <a:p>
                      <a:pPr marL="0" lvl="0" indent="0" algn="ctr">
                        <a:buNone/>
                      </a:pPr>
                      <a:r>
                        <a:rPr lang="zh-CN" altLang="en-US" sz="1800" b="0" dirty="0">
                          <a:latin typeface="Times New Roman" panose="02020603050405020304" pitchFamily="18" charset="0"/>
                          <a:ea typeface="黑体" panose="02010609060101010101" pitchFamily="49" charset="-122"/>
                        </a:rPr>
                        <a:t>对应的本原元</a:t>
                      </a:r>
                      <a:r>
                        <a:rPr lang="en-US" altLang="zh-CN" sz="1800" b="0" i="1">
                          <a:latin typeface="Times New Roman" panose="02020603050405020304" pitchFamily="18" charset="0"/>
                          <a:ea typeface="黑体" panose="02010609060101010101" pitchFamily="49" charset="-122"/>
                        </a:rPr>
                        <a:t>a</a:t>
                      </a:r>
                      <a:r>
                        <a:rPr lang="zh-CN" altLang="en-US" sz="1800" b="0" dirty="0">
                          <a:latin typeface="Times New Roman" panose="02020603050405020304" pitchFamily="18" charset="0"/>
                          <a:ea typeface="黑体" panose="02010609060101010101" pitchFamily="49" charset="-122"/>
                        </a:rPr>
                        <a:t>的幂次</a:t>
                      </a:r>
                      <a:endParaRPr lang="zh-CN" altLang="en-US" sz="1800" b="0" dirty="0">
                        <a:latin typeface="Times New Roman" panose="02020603050405020304" pitchFamily="18" charset="0"/>
                        <a:ea typeface="黑体" panose="02010609060101010101" pitchFamily="49"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5280">
                <a:tc>
                  <a:txBody>
                    <a:bodyPr/>
                    <a:lstStyle>
                      <a:lvl1pPr marL="342900" lvl="0" indent="-342900" algn="l" rtl="0" fontAlgn="base">
                        <a:spcBef>
                          <a:spcPct val="20000"/>
                        </a:spcBef>
                        <a:spcAft>
                          <a:spcPct val="0"/>
                        </a:spcAft>
                        <a:buClr>
                          <a:schemeClr val="hlink"/>
                        </a:buClr>
                        <a:buSzPct val="65000"/>
                        <a:buFont typeface="Wingdings" panose="05000000000000000000" pitchFamily="2" charset="2"/>
                        <a:buChar char="v"/>
                        <a:defRPr sz="2800">
                          <a:solidFill>
                            <a:schemeClr val="tx1"/>
                          </a:solidFill>
                          <a:latin typeface="+mn-lt"/>
                          <a:ea typeface="+mn-ea"/>
                          <a:cs typeface="+mn-cs"/>
                        </a:defRPr>
                      </a:lvl1pPr>
                      <a:lvl2pPr marL="742950" lvl="1" indent="-285750" algn="l" rtl="0" fontAlgn="base">
                        <a:spcBef>
                          <a:spcPct val="20000"/>
                        </a:spcBef>
                        <a:spcAft>
                          <a:spcPct val="0"/>
                        </a:spcAft>
                        <a:buClr>
                          <a:schemeClr val="tx2"/>
                        </a:buClr>
                        <a:buSzTx/>
                        <a:buFont typeface="Wingdings" panose="05000000000000000000" pitchFamily="2" charset="2"/>
                        <a:buChar char="§"/>
                        <a:defRPr sz="2400">
                          <a:solidFill>
                            <a:schemeClr val="tx1"/>
                          </a:solidFill>
                          <a:latin typeface="+mn-lt"/>
                          <a:ea typeface="+mn-ea"/>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v"/>
                        <a:defRPr sz="2000">
                          <a:solidFill>
                            <a:schemeClr val="tx1"/>
                          </a:solidFill>
                          <a:latin typeface="+mn-lt"/>
                          <a:ea typeface="+mn-ea"/>
                        </a:defRPr>
                      </a:lvl3pPr>
                      <a:lvl4pPr marL="1600200" lvl="3" indent="-228600" algn="l" rtl="0" fontAlgn="base">
                        <a:spcBef>
                          <a:spcPct val="20000"/>
                        </a:spcBef>
                        <a:spcAft>
                          <a:spcPct val="0"/>
                        </a:spcAft>
                        <a:buClr>
                          <a:schemeClr val="tx2"/>
                        </a:buClr>
                        <a:buSzTx/>
                        <a:buFont typeface="Wingdings" panose="05000000000000000000" pitchFamily="2" charset="2"/>
                        <a:buChar char="§"/>
                        <a:defRPr sz="1800">
                          <a:solidFill>
                            <a:schemeClr val="tx1"/>
                          </a:solidFill>
                          <a:latin typeface="+mn-lt"/>
                          <a:ea typeface="+mn-ea"/>
                        </a:defRPr>
                      </a:lvl4pPr>
                      <a:lvl5pPr marL="2057400" lvl="4" indent="-228600" algn="l" rtl="0" fontAlgn="base">
                        <a:spcBef>
                          <a:spcPct val="20000"/>
                        </a:spcBef>
                        <a:spcAft>
                          <a:spcPct val="0"/>
                        </a:spcAft>
                        <a:buClr>
                          <a:schemeClr val="hlink"/>
                        </a:buClr>
                        <a:buSzPct val="75000"/>
                        <a:buFont typeface="Wingdings" panose="05000000000000000000" pitchFamily="2" charset="2"/>
                        <a:buChar char="v"/>
                        <a:defRPr sz="1800">
                          <a:solidFill>
                            <a:schemeClr val="tx1"/>
                          </a:solidFill>
                          <a:latin typeface="+mn-lt"/>
                          <a:ea typeface="+mn-ea"/>
                        </a:defRPr>
                      </a:lvl5pPr>
                    </a:lstStyle>
                    <a:p>
                      <a:pPr marL="0" lvl="0" indent="0" algn="ctr">
                        <a:buNone/>
                      </a:pPr>
                      <a:r>
                        <a:rPr lang="en-US" altLang="zh-CN" sz="1800" b="0" i="1">
                          <a:latin typeface="Times New Roman" panose="02020603050405020304" pitchFamily="18" charset="0"/>
                        </a:rPr>
                        <a:t>x</a:t>
                      </a:r>
                      <a:r>
                        <a:rPr lang="en-US" altLang="zh-CN" sz="1800" b="0">
                          <a:latin typeface="Times New Roman" panose="02020603050405020304" pitchFamily="18" charset="0"/>
                        </a:rPr>
                        <a:t>-1</a:t>
                      </a:r>
                      <a:endParaRPr lang="en-US" altLang="zh-CN" sz="1800" b="0">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hlink"/>
                        </a:buClr>
                        <a:buSzPct val="65000"/>
                        <a:buFont typeface="Wingdings" panose="05000000000000000000" pitchFamily="2" charset="2"/>
                        <a:buChar char="v"/>
                        <a:defRPr sz="2800">
                          <a:solidFill>
                            <a:schemeClr val="tx1"/>
                          </a:solidFill>
                          <a:latin typeface="+mn-lt"/>
                          <a:ea typeface="+mn-ea"/>
                          <a:cs typeface="+mn-cs"/>
                        </a:defRPr>
                      </a:lvl1pPr>
                      <a:lvl2pPr marL="742950" lvl="1" indent="-285750" algn="l" rtl="0" fontAlgn="base">
                        <a:spcBef>
                          <a:spcPct val="20000"/>
                        </a:spcBef>
                        <a:spcAft>
                          <a:spcPct val="0"/>
                        </a:spcAft>
                        <a:buClr>
                          <a:schemeClr val="tx2"/>
                        </a:buClr>
                        <a:buSzTx/>
                        <a:buFont typeface="Wingdings" panose="05000000000000000000" pitchFamily="2" charset="2"/>
                        <a:buChar char="§"/>
                        <a:defRPr sz="2400">
                          <a:solidFill>
                            <a:schemeClr val="tx1"/>
                          </a:solidFill>
                          <a:latin typeface="+mn-lt"/>
                          <a:ea typeface="+mn-ea"/>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v"/>
                        <a:defRPr sz="2000">
                          <a:solidFill>
                            <a:schemeClr val="tx1"/>
                          </a:solidFill>
                          <a:latin typeface="+mn-lt"/>
                          <a:ea typeface="+mn-ea"/>
                        </a:defRPr>
                      </a:lvl3pPr>
                      <a:lvl4pPr marL="1600200" lvl="3" indent="-228600" algn="l" rtl="0" fontAlgn="base">
                        <a:spcBef>
                          <a:spcPct val="20000"/>
                        </a:spcBef>
                        <a:spcAft>
                          <a:spcPct val="0"/>
                        </a:spcAft>
                        <a:buClr>
                          <a:schemeClr val="tx2"/>
                        </a:buClr>
                        <a:buSzTx/>
                        <a:buFont typeface="Wingdings" panose="05000000000000000000" pitchFamily="2" charset="2"/>
                        <a:buChar char="§"/>
                        <a:defRPr sz="1800">
                          <a:solidFill>
                            <a:schemeClr val="tx1"/>
                          </a:solidFill>
                          <a:latin typeface="+mn-lt"/>
                          <a:ea typeface="+mn-ea"/>
                        </a:defRPr>
                      </a:lvl4pPr>
                      <a:lvl5pPr marL="2057400" lvl="4" indent="-228600" algn="l" rtl="0" fontAlgn="base">
                        <a:spcBef>
                          <a:spcPct val="20000"/>
                        </a:spcBef>
                        <a:spcAft>
                          <a:spcPct val="0"/>
                        </a:spcAft>
                        <a:buClr>
                          <a:schemeClr val="hlink"/>
                        </a:buClr>
                        <a:buSzPct val="75000"/>
                        <a:buFont typeface="Wingdings" panose="05000000000000000000" pitchFamily="2" charset="2"/>
                        <a:buChar char="v"/>
                        <a:defRPr sz="1800">
                          <a:solidFill>
                            <a:schemeClr val="tx1"/>
                          </a:solidFill>
                          <a:latin typeface="+mn-lt"/>
                          <a:ea typeface="+mn-ea"/>
                        </a:defRPr>
                      </a:lvl5pPr>
                    </a:lstStyle>
                    <a:p>
                      <a:pPr marL="0" lvl="0" indent="0" algn="ctr">
                        <a:buNone/>
                      </a:pPr>
                      <a:r>
                        <a:rPr lang="en-US" altLang="zh-CN" sz="1800" b="0">
                          <a:latin typeface="Times New Roman" panose="02020603050405020304" pitchFamily="18" charset="0"/>
                        </a:rPr>
                        <a:t>1</a:t>
                      </a:r>
                      <a:endParaRPr lang="en-US" altLang="zh-CN" sz="1800" b="0">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hlink"/>
                        </a:buClr>
                        <a:buSzPct val="65000"/>
                        <a:buFont typeface="Wingdings" panose="05000000000000000000" pitchFamily="2" charset="2"/>
                        <a:buChar char="v"/>
                        <a:defRPr sz="2800">
                          <a:solidFill>
                            <a:schemeClr val="tx1"/>
                          </a:solidFill>
                          <a:latin typeface="+mn-lt"/>
                          <a:ea typeface="+mn-ea"/>
                          <a:cs typeface="+mn-cs"/>
                        </a:defRPr>
                      </a:lvl1pPr>
                      <a:lvl2pPr marL="742950" lvl="1" indent="-285750" algn="l" rtl="0" fontAlgn="base">
                        <a:spcBef>
                          <a:spcPct val="20000"/>
                        </a:spcBef>
                        <a:spcAft>
                          <a:spcPct val="0"/>
                        </a:spcAft>
                        <a:buClr>
                          <a:schemeClr val="tx2"/>
                        </a:buClr>
                        <a:buSzTx/>
                        <a:buFont typeface="Wingdings" panose="05000000000000000000" pitchFamily="2" charset="2"/>
                        <a:buChar char="§"/>
                        <a:defRPr sz="2400">
                          <a:solidFill>
                            <a:schemeClr val="tx1"/>
                          </a:solidFill>
                          <a:latin typeface="+mn-lt"/>
                          <a:ea typeface="+mn-ea"/>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v"/>
                        <a:defRPr sz="2000">
                          <a:solidFill>
                            <a:schemeClr val="tx1"/>
                          </a:solidFill>
                          <a:latin typeface="+mn-lt"/>
                          <a:ea typeface="+mn-ea"/>
                        </a:defRPr>
                      </a:lvl3pPr>
                      <a:lvl4pPr marL="1600200" lvl="3" indent="-228600" algn="l" rtl="0" fontAlgn="base">
                        <a:spcBef>
                          <a:spcPct val="20000"/>
                        </a:spcBef>
                        <a:spcAft>
                          <a:spcPct val="0"/>
                        </a:spcAft>
                        <a:buClr>
                          <a:schemeClr val="tx2"/>
                        </a:buClr>
                        <a:buSzTx/>
                        <a:buFont typeface="Wingdings" panose="05000000000000000000" pitchFamily="2" charset="2"/>
                        <a:buChar char="§"/>
                        <a:defRPr sz="1800">
                          <a:solidFill>
                            <a:schemeClr val="tx1"/>
                          </a:solidFill>
                          <a:latin typeface="+mn-lt"/>
                          <a:ea typeface="+mn-ea"/>
                        </a:defRPr>
                      </a:lvl4pPr>
                      <a:lvl5pPr marL="2057400" lvl="4" indent="-228600" algn="l" rtl="0" fontAlgn="base">
                        <a:spcBef>
                          <a:spcPct val="20000"/>
                        </a:spcBef>
                        <a:spcAft>
                          <a:spcPct val="0"/>
                        </a:spcAft>
                        <a:buClr>
                          <a:schemeClr val="hlink"/>
                        </a:buClr>
                        <a:buSzPct val="75000"/>
                        <a:buFont typeface="Wingdings" panose="05000000000000000000" pitchFamily="2" charset="2"/>
                        <a:buChar char="v"/>
                        <a:defRPr sz="1800">
                          <a:solidFill>
                            <a:schemeClr val="tx1"/>
                          </a:solidFill>
                          <a:latin typeface="+mn-lt"/>
                          <a:ea typeface="+mn-ea"/>
                        </a:defRPr>
                      </a:lvl5pPr>
                    </a:lstStyle>
                    <a:p>
                      <a:pPr marL="0" lvl="0" indent="0" algn="ctr">
                        <a:buNone/>
                      </a:pPr>
                      <a:r>
                        <a:rPr lang="en-US" altLang="zh-CN" sz="1800" b="0" i="1">
                          <a:latin typeface="Times New Roman" panose="02020603050405020304" pitchFamily="18" charset="0"/>
                        </a:rPr>
                        <a:t>a</a:t>
                      </a:r>
                      <a:r>
                        <a:rPr lang="en-US" altLang="zh-CN" sz="1800" b="0" baseline="30000">
                          <a:latin typeface="Times New Roman" panose="02020603050405020304" pitchFamily="18" charset="0"/>
                        </a:rPr>
                        <a:t>0</a:t>
                      </a:r>
                      <a:endParaRPr lang="en-US" altLang="zh-CN" sz="1800" b="0" baseline="30000">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5280">
                <a:tc>
                  <a:txBody>
                    <a:bodyPr/>
                    <a:lstStyle>
                      <a:lvl1pPr marL="342900" lvl="0" indent="-342900" algn="l" rtl="0" fontAlgn="base">
                        <a:spcBef>
                          <a:spcPct val="20000"/>
                        </a:spcBef>
                        <a:spcAft>
                          <a:spcPct val="0"/>
                        </a:spcAft>
                        <a:buClr>
                          <a:schemeClr val="hlink"/>
                        </a:buClr>
                        <a:buSzPct val="65000"/>
                        <a:buFont typeface="Wingdings" panose="05000000000000000000" pitchFamily="2" charset="2"/>
                        <a:buChar char="v"/>
                        <a:defRPr sz="2800">
                          <a:solidFill>
                            <a:schemeClr val="tx1"/>
                          </a:solidFill>
                          <a:latin typeface="+mn-lt"/>
                          <a:ea typeface="+mn-ea"/>
                          <a:cs typeface="+mn-cs"/>
                        </a:defRPr>
                      </a:lvl1pPr>
                      <a:lvl2pPr marL="742950" lvl="1" indent="-285750" algn="l" rtl="0" fontAlgn="base">
                        <a:spcBef>
                          <a:spcPct val="20000"/>
                        </a:spcBef>
                        <a:spcAft>
                          <a:spcPct val="0"/>
                        </a:spcAft>
                        <a:buClr>
                          <a:schemeClr val="tx2"/>
                        </a:buClr>
                        <a:buSzTx/>
                        <a:buFont typeface="Wingdings" panose="05000000000000000000" pitchFamily="2" charset="2"/>
                        <a:buChar char="§"/>
                        <a:defRPr sz="2400">
                          <a:solidFill>
                            <a:schemeClr val="tx1"/>
                          </a:solidFill>
                          <a:latin typeface="+mn-lt"/>
                          <a:ea typeface="+mn-ea"/>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v"/>
                        <a:defRPr sz="2000">
                          <a:solidFill>
                            <a:schemeClr val="tx1"/>
                          </a:solidFill>
                          <a:latin typeface="+mn-lt"/>
                          <a:ea typeface="+mn-ea"/>
                        </a:defRPr>
                      </a:lvl3pPr>
                      <a:lvl4pPr marL="1600200" lvl="3" indent="-228600" algn="l" rtl="0" fontAlgn="base">
                        <a:spcBef>
                          <a:spcPct val="20000"/>
                        </a:spcBef>
                        <a:spcAft>
                          <a:spcPct val="0"/>
                        </a:spcAft>
                        <a:buClr>
                          <a:schemeClr val="tx2"/>
                        </a:buClr>
                        <a:buSzTx/>
                        <a:buFont typeface="Wingdings" panose="05000000000000000000" pitchFamily="2" charset="2"/>
                        <a:buChar char="§"/>
                        <a:defRPr sz="1800">
                          <a:solidFill>
                            <a:schemeClr val="tx1"/>
                          </a:solidFill>
                          <a:latin typeface="+mn-lt"/>
                          <a:ea typeface="+mn-ea"/>
                        </a:defRPr>
                      </a:lvl4pPr>
                      <a:lvl5pPr marL="2057400" lvl="4" indent="-228600" algn="l" rtl="0" fontAlgn="base">
                        <a:spcBef>
                          <a:spcPct val="20000"/>
                        </a:spcBef>
                        <a:spcAft>
                          <a:spcPct val="0"/>
                        </a:spcAft>
                        <a:buClr>
                          <a:schemeClr val="hlink"/>
                        </a:buClr>
                        <a:buSzPct val="75000"/>
                        <a:buFont typeface="Wingdings" panose="05000000000000000000" pitchFamily="2" charset="2"/>
                        <a:buChar char="v"/>
                        <a:defRPr sz="1800">
                          <a:solidFill>
                            <a:schemeClr val="tx1"/>
                          </a:solidFill>
                          <a:latin typeface="+mn-lt"/>
                          <a:ea typeface="+mn-ea"/>
                        </a:defRPr>
                      </a:lvl5pPr>
                    </a:lstStyle>
                    <a:p>
                      <a:pPr marL="0" lvl="0" indent="0" algn="ctr">
                        <a:buNone/>
                      </a:pPr>
                      <a:r>
                        <a:rPr lang="en-US" altLang="zh-CN" sz="1800" b="0" i="1">
                          <a:latin typeface="Times New Roman" panose="02020603050405020304" pitchFamily="18" charset="0"/>
                          <a:ea typeface="黑体" panose="02010609060101010101" pitchFamily="49" charset="-122"/>
                        </a:rPr>
                        <a:t>x</a:t>
                      </a:r>
                      <a:r>
                        <a:rPr lang="en-US" altLang="zh-CN" sz="1800" b="0" baseline="30000">
                          <a:latin typeface="Times New Roman" panose="02020603050405020304" pitchFamily="18" charset="0"/>
                          <a:ea typeface="黑体" panose="02010609060101010101" pitchFamily="49" charset="-122"/>
                        </a:rPr>
                        <a:t>3</a:t>
                      </a:r>
                      <a:r>
                        <a:rPr lang="en-US" altLang="zh-CN" sz="1800" b="0">
                          <a:latin typeface="Times New Roman" panose="02020603050405020304" pitchFamily="18" charset="0"/>
                          <a:ea typeface="黑体" panose="02010609060101010101" pitchFamily="49" charset="-122"/>
                        </a:rPr>
                        <a:t>+</a:t>
                      </a:r>
                      <a:r>
                        <a:rPr lang="en-US" altLang="zh-CN" sz="1800" b="0" i="1">
                          <a:latin typeface="Times New Roman" panose="02020603050405020304" pitchFamily="18" charset="0"/>
                          <a:ea typeface="黑体" panose="02010609060101010101" pitchFamily="49" charset="-122"/>
                        </a:rPr>
                        <a:t>x</a:t>
                      </a:r>
                      <a:r>
                        <a:rPr lang="en-US" altLang="zh-CN" sz="1800" b="0">
                          <a:latin typeface="Times New Roman" panose="02020603050405020304" pitchFamily="18" charset="0"/>
                          <a:ea typeface="黑体" panose="02010609060101010101" pitchFamily="49" charset="-122"/>
                        </a:rPr>
                        <a:t>+1</a:t>
                      </a:r>
                      <a:endParaRPr lang="en-US" altLang="zh-CN" sz="1800" b="0" dirty="0">
                        <a:latin typeface="Times New Roman" panose="02020603050405020304" pitchFamily="18" charset="0"/>
                        <a:ea typeface="黑体" panose="02010609060101010101" pitchFamily="49"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hlink"/>
                        </a:buClr>
                        <a:buSzPct val="65000"/>
                        <a:buFont typeface="Wingdings" panose="05000000000000000000" pitchFamily="2" charset="2"/>
                        <a:buChar char="v"/>
                        <a:defRPr sz="2800">
                          <a:solidFill>
                            <a:schemeClr val="tx1"/>
                          </a:solidFill>
                          <a:latin typeface="+mn-lt"/>
                          <a:ea typeface="+mn-ea"/>
                          <a:cs typeface="+mn-cs"/>
                        </a:defRPr>
                      </a:lvl1pPr>
                      <a:lvl2pPr marL="742950" lvl="1" indent="-285750" algn="l" rtl="0" fontAlgn="base">
                        <a:spcBef>
                          <a:spcPct val="20000"/>
                        </a:spcBef>
                        <a:spcAft>
                          <a:spcPct val="0"/>
                        </a:spcAft>
                        <a:buClr>
                          <a:schemeClr val="tx2"/>
                        </a:buClr>
                        <a:buSzTx/>
                        <a:buFont typeface="Wingdings" panose="05000000000000000000" pitchFamily="2" charset="2"/>
                        <a:buChar char="§"/>
                        <a:defRPr sz="2400">
                          <a:solidFill>
                            <a:schemeClr val="tx1"/>
                          </a:solidFill>
                          <a:latin typeface="+mn-lt"/>
                          <a:ea typeface="+mn-ea"/>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v"/>
                        <a:defRPr sz="2000">
                          <a:solidFill>
                            <a:schemeClr val="tx1"/>
                          </a:solidFill>
                          <a:latin typeface="+mn-lt"/>
                          <a:ea typeface="+mn-ea"/>
                        </a:defRPr>
                      </a:lvl3pPr>
                      <a:lvl4pPr marL="1600200" lvl="3" indent="-228600" algn="l" rtl="0" fontAlgn="base">
                        <a:spcBef>
                          <a:spcPct val="20000"/>
                        </a:spcBef>
                        <a:spcAft>
                          <a:spcPct val="0"/>
                        </a:spcAft>
                        <a:buClr>
                          <a:schemeClr val="tx2"/>
                        </a:buClr>
                        <a:buSzTx/>
                        <a:buFont typeface="Wingdings" panose="05000000000000000000" pitchFamily="2" charset="2"/>
                        <a:buChar char="§"/>
                        <a:defRPr sz="1800">
                          <a:solidFill>
                            <a:schemeClr val="tx1"/>
                          </a:solidFill>
                          <a:latin typeface="+mn-lt"/>
                          <a:ea typeface="+mn-ea"/>
                        </a:defRPr>
                      </a:lvl4pPr>
                      <a:lvl5pPr marL="2057400" lvl="4" indent="-228600" algn="l" rtl="0" fontAlgn="base">
                        <a:spcBef>
                          <a:spcPct val="20000"/>
                        </a:spcBef>
                        <a:spcAft>
                          <a:spcPct val="0"/>
                        </a:spcAft>
                        <a:buClr>
                          <a:schemeClr val="hlink"/>
                        </a:buClr>
                        <a:buSzPct val="75000"/>
                        <a:buFont typeface="Wingdings" panose="05000000000000000000" pitchFamily="2" charset="2"/>
                        <a:buChar char="v"/>
                        <a:defRPr sz="1800">
                          <a:solidFill>
                            <a:schemeClr val="tx1"/>
                          </a:solidFill>
                          <a:latin typeface="+mn-lt"/>
                          <a:ea typeface="+mn-ea"/>
                        </a:defRPr>
                      </a:lvl5pPr>
                    </a:lstStyle>
                    <a:p>
                      <a:pPr marL="0" lvl="0" indent="0" algn="ctr">
                        <a:buNone/>
                      </a:pPr>
                      <a:r>
                        <a:rPr lang="en-US" altLang="zh-CN" sz="1800" b="0" i="1">
                          <a:latin typeface="Times New Roman" panose="02020603050405020304" pitchFamily="18" charset="0"/>
                          <a:ea typeface="黑体" panose="02010609060101010101" pitchFamily="49" charset="-122"/>
                        </a:rPr>
                        <a:t>z</a:t>
                      </a:r>
                      <a:r>
                        <a:rPr lang="en-US" altLang="zh-CN" sz="1800" b="0">
                          <a:latin typeface="Times New Roman" panose="02020603050405020304" pitchFamily="18" charset="0"/>
                          <a:ea typeface="黑体" panose="02010609060101010101" pitchFamily="49" charset="-122"/>
                        </a:rPr>
                        <a:t>, </a:t>
                      </a:r>
                      <a:r>
                        <a:rPr lang="en-US" altLang="zh-CN" sz="1800" b="0" i="1">
                          <a:latin typeface="Times New Roman" panose="02020603050405020304" pitchFamily="18" charset="0"/>
                          <a:ea typeface="黑体" panose="02010609060101010101" pitchFamily="49" charset="-122"/>
                        </a:rPr>
                        <a:t>z</a:t>
                      </a:r>
                      <a:r>
                        <a:rPr lang="en-US" altLang="zh-CN" sz="1800" b="0" baseline="30000">
                          <a:latin typeface="Times New Roman" panose="02020603050405020304" pitchFamily="18" charset="0"/>
                          <a:ea typeface="黑体" panose="02010609060101010101" pitchFamily="49" charset="-122"/>
                        </a:rPr>
                        <a:t>2</a:t>
                      </a:r>
                      <a:r>
                        <a:rPr lang="en-US" altLang="zh-CN" sz="1800" b="0">
                          <a:latin typeface="Times New Roman" panose="02020603050405020304" pitchFamily="18" charset="0"/>
                          <a:ea typeface="黑体" panose="02010609060101010101" pitchFamily="49" charset="-122"/>
                        </a:rPr>
                        <a:t>, </a:t>
                      </a:r>
                      <a:r>
                        <a:rPr lang="en-US" altLang="zh-CN" sz="1800" b="0" i="1">
                          <a:latin typeface="Times New Roman" panose="02020603050405020304" pitchFamily="18" charset="0"/>
                          <a:ea typeface="黑体" panose="02010609060101010101" pitchFamily="49" charset="-122"/>
                        </a:rPr>
                        <a:t>z</a:t>
                      </a:r>
                      <a:r>
                        <a:rPr lang="en-US" altLang="zh-CN" sz="1800" b="0" baseline="30000">
                          <a:latin typeface="Times New Roman" panose="02020603050405020304" pitchFamily="18" charset="0"/>
                          <a:ea typeface="黑体" panose="02010609060101010101" pitchFamily="49" charset="-122"/>
                        </a:rPr>
                        <a:t>2</a:t>
                      </a:r>
                      <a:r>
                        <a:rPr lang="en-US" altLang="zh-CN" sz="1800" b="0">
                          <a:latin typeface="Times New Roman" panose="02020603050405020304" pitchFamily="18" charset="0"/>
                          <a:ea typeface="黑体" panose="02010609060101010101" pitchFamily="49" charset="-122"/>
                        </a:rPr>
                        <a:t>+</a:t>
                      </a:r>
                      <a:r>
                        <a:rPr lang="en-US" altLang="zh-CN" sz="1800" b="0" i="1">
                          <a:latin typeface="Times New Roman" panose="02020603050405020304" pitchFamily="18" charset="0"/>
                          <a:ea typeface="黑体" panose="02010609060101010101" pitchFamily="49" charset="-122"/>
                        </a:rPr>
                        <a:t>z</a:t>
                      </a:r>
                      <a:endParaRPr lang="en-US" altLang="zh-CN" sz="1800" b="0" i="1" dirty="0">
                        <a:latin typeface="Times New Roman" panose="02020603050405020304" pitchFamily="18" charset="0"/>
                        <a:ea typeface="黑体" panose="02010609060101010101"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hlink"/>
                        </a:buClr>
                        <a:buSzPct val="65000"/>
                        <a:buFont typeface="Wingdings" panose="05000000000000000000" pitchFamily="2" charset="2"/>
                        <a:buChar char="v"/>
                        <a:defRPr sz="2800">
                          <a:solidFill>
                            <a:schemeClr val="tx1"/>
                          </a:solidFill>
                          <a:latin typeface="+mn-lt"/>
                          <a:ea typeface="+mn-ea"/>
                          <a:cs typeface="+mn-cs"/>
                        </a:defRPr>
                      </a:lvl1pPr>
                      <a:lvl2pPr marL="742950" lvl="1" indent="-285750" algn="l" rtl="0" fontAlgn="base">
                        <a:spcBef>
                          <a:spcPct val="20000"/>
                        </a:spcBef>
                        <a:spcAft>
                          <a:spcPct val="0"/>
                        </a:spcAft>
                        <a:buClr>
                          <a:schemeClr val="tx2"/>
                        </a:buClr>
                        <a:buSzTx/>
                        <a:buFont typeface="Wingdings" panose="05000000000000000000" pitchFamily="2" charset="2"/>
                        <a:buChar char="§"/>
                        <a:defRPr sz="2400">
                          <a:solidFill>
                            <a:schemeClr val="tx1"/>
                          </a:solidFill>
                          <a:latin typeface="+mn-lt"/>
                          <a:ea typeface="+mn-ea"/>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v"/>
                        <a:defRPr sz="2000">
                          <a:solidFill>
                            <a:schemeClr val="tx1"/>
                          </a:solidFill>
                          <a:latin typeface="+mn-lt"/>
                          <a:ea typeface="+mn-ea"/>
                        </a:defRPr>
                      </a:lvl3pPr>
                      <a:lvl4pPr marL="1600200" lvl="3" indent="-228600" algn="l" rtl="0" fontAlgn="base">
                        <a:spcBef>
                          <a:spcPct val="20000"/>
                        </a:spcBef>
                        <a:spcAft>
                          <a:spcPct val="0"/>
                        </a:spcAft>
                        <a:buClr>
                          <a:schemeClr val="tx2"/>
                        </a:buClr>
                        <a:buSzTx/>
                        <a:buFont typeface="Wingdings" panose="05000000000000000000" pitchFamily="2" charset="2"/>
                        <a:buChar char="§"/>
                        <a:defRPr sz="1800">
                          <a:solidFill>
                            <a:schemeClr val="tx1"/>
                          </a:solidFill>
                          <a:latin typeface="+mn-lt"/>
                          <a:ea typeface="+mn-ea"/>
                        </a:defRPr>
                      </a:lvl4pPr>
                      <a:lvl5pPr marL="2057400" lvl="4" indent="-228600" algn="l" rtl="0" fontAlgn="base">
                        <a:spcBef>
                          <a:spcPct val="20000"/>
                        </a:spcBef>
                        <a:spcAft>
                          <a:spcPct val="0"/>
                        </a:spcAft>
                        <a:buClr>
                          <a:schemeClr val="hlink"/>
                        </a:buClr>
                        <a:buSzPct val="75000"/>
                        <a:buFont typeface="Wingdings" panose="05000000000000000000" pitchFamily="2" charset="2"/>
                        <a:buChar char="v"/>
                        <a:defRPr sz="1800">
                          <a:solidFill>
                            <a:schemeClr val="tx1"/>
                          </a:solidFill>
                          <a:latin typeface="+mn-lt"/>
                          <a:ea typeface="+mn-ea"/>
                        </a:defRPr>
                      </a:lvl5pPr>
                    </a:lstStyle>
                    <a:p>
                      <a:pPr marL="0" lvl="0" indent="0" algn="ctr">
                        <a:buNone/>
                      </a:pPr>
                      <a:r>
                        <a:rPr lang="en-US" altLang="zh-CN" sz="1800" b="0" i="1">
                          <a:latin typeface="Times New Roman" panose="02020603050405020304" pitchFamily="18" charset="0"/>
                        </a:rPr>
                        <a:t>a</a:t>
                      </a:r>
                      <a:r>
                        <a:rPr lang="en-US" altLang="zh-CN" sz="1800" b="0" baseline="30000">
                          <a:latin typeface="Times New Roman" panose="02020603050405020304" pitchFamily="18" charset="0"/>
                        </a:rPr>
                        <a:t>1</a:t>
                      </a:r>
                      <a:r>
                        <a:rPr lang="en-US" altLang="zh-CN" sz="1800" b="0">
                          <a:latin typeface="Times New Roman" panose="02020603050405020304" pitchFamily="18" charset="0"/>
                        </a:rPr>
                        <a:t> ,</a:t>
                      </a:r>
                      <a:r>
                        <a:rPr lang="en-US" altLang="zh-CN" sz="1800" b="0" baseline="30000">
                          <a:latin typeface="Times New Roman" panose="02020603050405020304" pitchFamily="18" charset="0"/>
                        </a:rPr>
                        <a:t> </a:t>
                      </a:r>
                      <a:r>
                        <a:rPr lang="en-US" altLang="zh-CN" sz="1800" b="0" i="1">
                          <a:latin typeface="Times New Roman" panose="02020603050405020304" pitchFamily="18" charset="0"/>
                        </a:rPr>
                        <a:t>a</a:t>
                      </a:r>
                      <a:r>
                        <a:rPr lang="en-US" altLang="zh-CN" sz="1800" b="0" baseline="30000">
                          <a:latin typeface="Times New Roman" panose="02020603050405020304" pitchFamily="18" charset="0"/>
                        </a:rPr>
                        <a:t>2</a:t>
                      </a:r>
                      <a:r>
                        <a:rPr lang="en-US" altLang="zh-CN" sz="1800" b="0">
                          <a:latin typeface="Times New Roman" panose="02020603050405020304" pitchFamily="18" charset="0"/>
                        </a:rPr>
                        <a:t> , </a:t>
                      </a:r>
                      <a:r>
                        <a:rPr lang="en-US" altLang="zh-CN" sz="1800" b="0" i="1">
                          <a:latin typeface="Times New Roman" panose="02020603050405020304" pitchFamily="18" charset="0"/>
                        </a:rPr>
                        <a:t>a</a:t>
                      </a:r>
                      <a:r>
                        <a:rPr lang="en-US" altLang="zh-CN" sz="1800" b="0" baseline="30000">
                          <a:latin typeface="Times New Roman" panose="02020603050405020304" pitchFamily="18" charset="0"/>
                        </a:rPr>
                        <a:t>4</a:t>
                      </a:r>
                      <a:endParaRPr lang="en-US" altLang="zh-CN" sz="1800" b="0" baseline="30000" dirty="0">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47345">
                <a:tc>
                  <a:txBody>
                    <a:bodyPr/>
                    <a:lstStyle>
                      <a:lvl1pPr marL="342900" lvl="0" indent="-342900" algn="l" rtl="0" fontAlgn="base">
                        <a:spcBef>
                          <a:spcPct val="20000"/>
                        </a:spcBef>
                        <a:spcAft>
                          <a:spcPct val="0"/>
                        </a:spcAft>
                        <a:buClr>
                          <a:schemeClr val="hlink"/>
                        </a:buClr>
                        <a:buSzPct val="65000"/>
                        <a:buFont typeface="Wingdings" panose="05000000000000000000" pitchFamily="2" charset="2"/>
                        <a:buChar char="v"/>
                        <a:defRPr sz="2800">
                          <a:solidFill>
                            <a:schemeClr val="tx1"/>
                          </a:solidFill>
                          <a:latin typeface="+mn-lt"/>
                          <a:ea typeface="+mn-ea"/>
                          <a:cs typeface="+mn-cs"/>
                        </a:defRPr>
                      </a:lvl1pPr>
                      <a:lvl2pPr marL="742950" lvl="1" indent="-285750" algn="l" rtl="0" fontAlgn="base">
                        <a:spcBef>
                          <a:spcPct val="20000"/>
                        </a:spcBef>
                        <a:spcAft>
                          <a:spcPct val="0"/>
                        </a:spcAft>
                        <a:buClr>
                          <a:schemeClr val="tx2"/>
                        </a:buClr>
                        <a:buSzTx/>
                        <a:buFont typeface="Wingdings" panose="05000000000000000000" pitchFamily="2" charset="2"/>
                        <a:buChar char="§"/>
                        <a:defRPr sz="2400">
                          <a:solidFill>
                            <a:schemeClr val="tx1"/>
                          </a:solidFill>
                          <a:latin typeface="+mn-lt"/>
                          <a:ea typeface="+mn-ea"/>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v"/>
                        <a:defRPr sz="2000">
                          <a:solidFill>
                            <a:schemeClr val="tx1"/>
                          </a:solidFill>
                          <a:latin typeface="+mn-lt"/>
                          <a:ea typeface="+mn-ea"/>
                        </a:defRPr>
                      </a:lvl3pPr>
                      <a:lvl4pPr marL="1600200" lvl="3" indent="-228600" algn="l" rtl="0" fontAlgn="base">
                        <a:spcBef>
                          <a:spcPct val="20000"/>
                        </a:spcBef>
                        <a:spcAft>
                          <a:spcPct val="0"/>
                        </a:spcAft>
                        <a:buClr>
                          <a:schemeClr val="tx2"/>
                        </a:buClr>
                        <a:buSzTx/>
                        <a:buFont typeface="Wingdings" panose="05000000000000000000" pitchFamily="2" charset="2"/>
                        <a:buChar char="§"/>
                        <a:defRPr sz="1800">
                          <a:solidFill>
                            <a:schemeClr val="tx1"/>
                          </a:solidFill>
                          <a:latin typeface="+mn-lt"/>
                          <a:ea typeface="+mn-ea"/>
                        </a:defRPr>
                      </a:lvl4pPr>
                      <a:lvl5pPr marL="2057400" lvl="4" indent="-228600" algn="l" rtl="0" fontAlgn="base">
                        <a:spcBef>
                          <a:spcPct val="20000"/>
                        </a:spcBef>
                        <a:spcAft>
                          <a:spcPct val="0"/>
                        </a:spcAft>
                        <a:buClr>
                          <a:schemeClr val="hlink"/>
                        </a:buClr>
                        <a:buSzPct val="75000"/>
                        <a:buFont typeface="Wingdings" panose="05000000000000000000" pitchFamily="2" charset="2"/>
                        <a:buChar char="v"/>
                        <a:defRPr sz="1800">
                          <a:solidFill>
                            <a:schemeClr val="tx1"/>
                          </a:solidFill>
                          <a:latin typeface="+mn-lt"/>
                          <a:ea typeface="+mn-ea"/>
                        </a:defRPr>
                      </a:lvl5pPr>
                    </a:lstStyle>
                    <a:p>
                      <a:pPr marL="0" lvl="0" indent="0" algn="ctr">
                        <a:buNone/>
                      </a:pPr>
                      <a:r>
                        <a:rPr lang="en-US" altLang="zh-CN" sz="1800" b="0" i="1">
                          <a:latin typeface="Times New Roman" panose="02020603050405020304" pitchFamily="18" charset="0"/>
                          <a:ea typeface="黑体" panose="02010609060101010101" pitchFamily="49" charset="-122"/>
                        </a:rPr>
                        <a:t>x</a:t>
                      </a:r>
                      <a:r>
                        <a:rPr lang="en-US" altLang="zh-CN" sz="1800" b="0" baseline="30000">
                          <a:latin typeface="Times New Roman" panose="02020603050405020304" pitchFamily="18" charset="0"/>
                          <a:ea typeface="黑体" panose="02010609060101010101" pitchFamily="49" charset="-122"/>
                        </a:rPr>
                        <a:t>3</a:t>
                      </a:r>
                      <a:r>
                        <a:rPr lang="en-US" altLang="zh-CN" sz="1800" b="0">
                          <a:latin typeface="Times New Roman" panose="02020603050405020304" pitchFamily="18" charset="0"/>
                          <a:ea typeface="黑体" panose="02010609060101010101" pitchFamily="49" charset="-122"/>
                        </a:rPr>
                        <a:t>+</a:t>
                      </a:r>
                      <a:r>
                        <a:rPr lang="en-US" altLang="zh-CN" sz="1800" b="0" i="1">
                          <a:latin typeface="Times New Roman" panose="02020603050405020304" pitchFamily="18" charset="0"/>
                          <a:ea typeface="黑体" panose="02010609060101010101" pitchFamily="49" charset="-122"/>
                        </a:rPr>
                        <a:t>x</a:t>
                      </a:r>
                      <a:r>
                        <a:rPr lang="en-US" altLang="zh-CN" sz="1800" b="0" baseline="30000">
                          <a:latin typeface="Times New Roman" panose="02020603050405020304" pitchFamily="18" charset="0"/>
                          <a:ea typeface="黑体" panose="02010609060101010101" pitchFamily="49" charset="-122"/>
                        </a:rPr>
                        <a:t>2</a:t>
                      </a:r>
                      <a:r>
                        <a:rPr lang="en-US" altLang="zh-CN" sz="1800" b="0">
                          <a:latin typeface="Times New Roman" panose="02020603050405020304" pitchFamily="18" charset="0"/>
                          <a:ea typeface="黑体" panose="02010609060101010101" pitchFamily="49" charset="-122"/>
                        </a:rPr>
                        <a:t>+1</a:t>
                      </a:r>
                      <a:endParaRPr lang="en-US" altLang="zh-CN" sz="1800" b="0" dirty="0">
                        <a:latin typeface="Times New Roman" panose="02020603050405020304" pitchFamily="18" charset="0"/>
                        <a:ea typeface="黑体" panose="02010609060101010101" pitchFamily="49"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hlink"/>
                        </a:buClr>
                        <a:buSzPct val="65000"/>
                        <a:buFont typeface="Wingdings" panose="05000000000000000000" pitchFamily="2" charset="2"/>
                        <a:buChar char="v"/>
                        <a:defRPr sz="2800">
                          <a:solidFill>
                            <a:schemeClr val="tx1"/>
                          </a:solidFill>
                          <a:latin typeface="+mn-lt"/>
                          <a:ea typeface="+mn-ea"/>
                          <a:cs typeface="+mn-cs"/>
                        </a:defRPr>
                      </a:lvl1pPr>
                      <a:lvl2pPr marL="742950" lvl="1" indent="-285750" algn="l" rtl="0" fontAlgn="base">
                        <a:spcBef>
                          <a:spcPct val="20000"/>
                        </a:spcBef>
                        <a:spcAft>
                          <a:spcPct val="0"/>
                        </a:spcAft>
                        <a:buClr>
                          <a:schemeClr val="tx2"/>
                        </a:buClr>
                        <a:buSzTx/>
                        <a:buFont typeface="Wingdings" panose="05000000000000000000" pitchFamily="2" charset="2"/>
                        <a:buChar char="§"/>
                        <a:defRPr sz="2400">
                          <a:solidFill>
                            <a:schemeClr val="tx1"/>
                          </a:solidFill>
                          <a:latin typeface="+mn-lt"/>
                          <a:ea typeface="+mn-ea"/>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v"/>
                        <a:defRPr sz="2000">
                          <a:solidFill>
                            <a:schemeClr val="tx1"/>
                          </a:solidFill>
                          <a:latin typeface="+mn-lt"/>
                          <a:ea typeface="+mn-ea"/>
                        </a:defRPr>
                      </a:lvl3pPr>
                      <a:lvl4pPr marL="1600200" lvl="3" indent="-228600" algn="l" rtl="0" fontAlgn="base">
                        <a:spcBef>
                          <a:spcPct val="20000"/>
                        </a:spcBef>
                        <a:spcAft>
                          <a:spcPct val="0"/>
                        </a:spcAft>
                        <a:buClr>
                          <a:schemeClr val="tx2"/>
                        </a:buClr>
                        <a:buSzTx/>
                        <a:buFont typeface="Wingdings" panose="05000000000000000000" pitchFamily="2" charset="2"/>
                        <a:buChar char="§"/>
                        <a:defRPr sz="1800">
                          <a:solidFill>
                            <a:schemeClr val="tx1"/>
                          </a:solidFill>
                          <a:latin typeface="+mn-lt"/>
                          <a:ea typeface="+mn-ea"/>
                        </a:defRPr>
                      </a:lvl4pPr>
                      <a:lvl5pPr marL="2057400" lvl="4" indent="-228600" algn="l" rtl="0" fontAlgn="base">
                        <a:spcBef>
                          <a:spcPct val="20000"/>
                        </a:spcBef>
                        <a:spcAft>
                          <a:spcPct val="0"/>
                        </a:spcAft>
                        <a:buClr>
                          <a:schemeClr val="hlink"/>
                        </a:buClr>
                        <a:buSzPct val="75000"/>
                        <a:buFont typeface="Wingdings" panose="05000000000000000000" pitchFamily="2" charset="2"/>
                        <a:buChar char="v"/>
                        <a:defRPr sz="1800">
                          <a:solidFill>
                            <a:schemeClr val="tx1"/>
                          </a:solidFill>
                          <a:latin typeface="+mn-lt"/>
                          <a:ea typeface="+mn-ea"/>
                        </a:defRPr>
                      </a:lvl5pPr>
                    </a:lstStyle>
                    <a:p>
                      <a:pPr marL="0" lvl="0" indent="0" algn="ctr">
                        <a:buNone/>
                      </a:pPr>
                      <a:r>
                        <a:rPr lang="en-US" altLang="zh-CN" sz="1800" b="0" i="1">
                          <a:latin typeface="Times New Roman" panose="02020603050405020304" pitchFamily="18" charset="0"/>
                          <a:ea typeface="黑体" panose="02010609060101010101" pitchFamily="49" charset="-122"/>
                        </a:rPr>
                        <a:t>z+</a:t>
                      </a:r>
                      <a:r>
                        <a:rPr lang="en-US" altLang="zh-CN" sz="1800" b="0">
                          <a:latin typeface="Times New Roman" panose="02020603050405020304" pitchFamily="18" charset="0"/>
                          <a:ea typeface="黑体" panose="02010609060101010101" pitchFamily="49" charset="-122"/>
                        </a:rPr>
                        <a:t>1, </a:t>
                      </a:r>
                      <a:r>
                        <a:rPr lang="en-US" altLang="zh-CN" sz="1800" b="0" i="1">
                          <a:latin typeface="Times New Roman" panose="02020603050405020304" pitchFamily="18" charset="0"/>
                          <a:ea typeface="黑体" panose="02010609060101010101" pitchFamily="49" charset="-122"/>
                        </a:rPr>
                        <a:t>z</a:t>
                      </a:r>
                      <a:r>
                        <a:rPr lang="en-US" altLang="zh-CN" sz="1800" b="0" baseline="30000">
                          <a:latin typeface="Times New Roman" panose="02020603050405020304" pitchFamily="18" charset="0"/>
                          <a:ea typeface="黑体" panose="02010609060101010101" pitchFamily="49" charset="-122"/>
                        </a:rPr>
                        <a:t>2</a:t>
                      </a:r>
                      <a:r>
                        <a:rPr lang="en-US" altLang="zh-CN" sz="1800" b="0">
                          <a:latin typeface="Times New Roman" panose="02020603050405020304" pitchFamily="18" charset="0"/>
                          <a:ea typeface="黑体" panose="02010609060101010101" pitchFamily="49" charset="-122"/>
                        </a:rPr>
                        <a:t>+1, </a:t>
                      </a:r>
                      <a:r>
                        <a:rPr lang="en-US" altLang="zh-CN" sz="1800" b="0" i="1">
                          <a:latin typeface="Times New Roman" panose="02020603050405020304" pitchFamily="18" charset="0"/>
                          <a:ea typeface="黑体" panose="02010609060101010101" pitchFamily="49" charset="-122"/>
                        </a:rPr>
                        <a:t>z</a:t>
                      </a:r>
                      <a:r>
                        <a:rPr lang="en-US" altLang="zh-CN" sz="1800" b="0" baseline="30000">
                          <a:latin typeface="Times New Roman" panose="02020603050405020304" pitchFamily="18" charset="0"/>
                          <a:ea typeface="黑体" panose="02010609060101010101" pitchFamily="49" charset="-122"/>
                        </a:rPr>
                        <a:t>2</a:t>
                      </a:r>
                      <a:r>
                        <a:rPr lang="en-US" altLang="zh-CN" sz="1800" b="0">
                          <a:latin typeface="Times New Roman" panose="02020603050405020304" pitchFamily="18" charset="0"/>
                          <a:ea typeface="黑体" panose="02010609060101010101" pitchFamily="49" charset="-122"/>
                        </a:rPr>
                        <a:t>+</a:t>
                      </a:r>
                      <a:r>
                        <a:rPr lang="en-US" altLang="zh-CN" sz="1800" b="0" i="1">
                          <a:latin typeface="Times New Roman" panose="02020603050405020304" pitchFamily="18" charset="0"/>
                          <a:ea typeface="黑体" panose="02010609060101010101" pitchFamily="49" charset="-122"/>
                        </a:rPr>
                        <a:t>z+</a:t>
                      </a:r>
                      <a:r>
                        <a:rPr lang="en-US" altLang="zh-CN" sz="1800" b="0">
                          <a:latin typeface="Times New Roman" panose="02020603050405020304" pitchFamily="18" charset="0"/>
                          <a:ea typeface="黑体" panose="02010609060101010101" pitchFamily="49" charset="-122"/>
                        </a:rPr>
                        <a:t>1</a:t>
                      </a:r>
                      <a:endParaRPr lang="en-US" altLang="zh-CN" sz="1800" b="0" dirty="0">
                        <a:latin typeface="Times New Roman" panose="02020603050405020304" pitchFamily="18" charset="0"/>
                        <a:ea typeface="黑体" panose="02010609060101010101"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hlink"/>
                        </a:buClr>
                        <a:buSzPct val="65000"/>
                        <a:buFont typeface="Wingdings" panose="05000000000000000000" pitchFamily="2" charset="2"/>
                        <a:buChar char="v"/>
                        <a:defRPr sz="2800">
                          <a:solidFill>
                            <a:schemeClr val="tx1"/>
                          </a:solidFill>
                          <a:latin typeface="+mn-lt"/>
                          <a:ea typeface="+mn-ea"/>
                          <a:cs typeface="+mn-cs"/>
                        </a:defRPr>
                      </a:lvl1pPr>
                      <a:lvl2pPr marL="742950" lvl="1" indent="-285750" algn="l" rtl="0" fontAlgn="base">
                        <a:spcBef>
                          <a:spcPct val="20000"/>
                        </a:spcBef>
                        <a:spcAft>
                          <a:spcPct val="0"/>
                        </a:spcAft>
                        <a:buClr>
                          <a:schemeClr val="tx2"/>
                        </a:buClr>
                        <a:buSzTx/>
                        <a:buFont typeface="Wingdings" panose="05000000000000000000" pitchFamily="2" charset="2"/>
                        <a:buChar char="§"/>
                        <a:defRPr sz="2400">
                          <a:solidFill>
                            <a:schemeClr val="tx1"/>
                          </a:solidFill>
                          <a:latin typeface="+mn-lt"/>
                          <a:ea typeface="+mn-ea"/>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v"/>
                        <a:defRPr sz="2000">
                          <a:solidFill>
                            <a:schemeClr val="tx1"/>
                          </a:solidFill>
                          <a:latin typeface="+mn-lt"/>
                          <a:ea typeface="+mn-ea"/>
                        </a:defRPr>
                      </a:lvl3pPr>
                      <a:lvl4pPr marL="1600200" lvl="3" indent="-228600" algn="l" rtl="0" fontAlgn="base">
                        <a:spcBef>
                          <a:spcPct val="20000"/>
                        </a:spcBef>
                        <a:spcAft>
                          <a:spcPct val="0"/>
                        </a:spcAft>
                        <a:buClr>
                          <a:schemeClr val="tx2"/>
                        </a:buClr>
                        <a:buSzTx/>
                        <a:buFont typeface="Wingdings" panose="05000000000000000000" pitchFamily="2" charset="2"/>
                        <a:buChar char="§"/>
                        <a:defRPr sz="1800">
                          <a:solidFill>
                            <a:schemeClr val="tx1"/>
                          </a:solidFill>
                          <a:latin typeface="+mn-lt"/>
                          <a:ea typeface="+mn-ea"/>
                        </a:defRPr>
                      </a:lvl4pPr>
                      <a:lvl5pPr marL="2057400" lvl="4" indent="-228600" algn="l" rtl="0" fontAlgn="base">
                        <a:spcBef>
                          <a:spcPct val="20000"/>
                        </a:spcBef>
                        <a:spcAft>
                          <a:spcPct val="0"/>
                        </a:spcAft>
                        <a:buClr>
                          <a:schemeClr val="hlink"/>
                        </a:buClr>
                        <a:buSzPct val="75000"/>
                        <a:buFont typeface="Wingdings" panose="05000000000000000000" pitchFamily="2" charset="2"/>
                        <a:buChar char="v"/>
                        <a:defRPr sz="1800">
                          <a:solidFill>
                            <a:schemeClr val="tx1"/>
                          </a:solidFill>
                          <a:latin typeface="+mn-lt"/>
                          <a:ea typeface="+mn-ea"/>
                        </a:defRPr>
                      </a:lvl5pPr>
                    </a:lstStyle>
                    <a:p>
                      <a:pPr marL="0" lvl="0" indent="0" algn="ctr">
                        <a:buNone/>
                      </a:pPr>
                      <a:r>
                        <a:rPr lang="en-US" altLang="zh-CN" sz="1800" b="0" i="1">
                          <a:latin typeface="Times New Roman" panose="02020603050405020304" pitchFamily="18" charset="0"/>
                        </a:rPr>
                        <a:t>a</a:t>
                      </a:r>
                      <a:r>
                        <a:rPr lang="en-US" altLang="zh-CN" sz="1800" b="0" baseline="30000">
                          <a:latin typeface="Times New Roman" panose="02020603050405020304" pitchFamily="18" charset="0"/>
                        </a:rPr>
                        <a:t>3</a:t>
                      </a:r>
                      <a:r>
                        <a:rPr lang="en-US" altLang="zh-CN" sz="1800" b="0">
                          <a:latin typeface="Times New Roman" panose="02020603050405020304" pitchFamily="18" charset="0"/>
                        </a:rPr>
                        <a:t> ,</a:t>
                      </a:r>
                      <a:r>
                        <a:rPr lang="en-US" altLang="zh-CN" sz="1800" b="0" baseline="30000">
                          <a:latin typeface="Times New Roman" panose="02020603050405020304" pitchFamily="18" charset="0"/>
                        </a:rPr>
                        <a:t> </a:t>
                      </a:r>
                      <a:r>
                        <a:rPr lang="en-US" altLang="zh-CN" sz="1800" b="0" i="1">
                          <a:latin typeface="Times New Roman" panose="02020603050405020304" pitchFamily="18" charset="0"/>
                        </a:rPr>
                        <a:t>a</a:t>
                      </a:r>
                      <a:r>
                        <a:rPr lang="en-US" altLang="zh-CN" sz="1800" b="0" baseline="30000">
                          <a:latin typeface="Times New Roman" panose="02020603050405020304" pitchFamily="18" charset="0"/>
                        </a:rPr>
                        <a:t>6</a:t>
                      </a:r>
                      <a:r>
                        <a:rPr lang="en-US" altLang="zh-CN" sz="1800" b="0">
                          <a:latin typeface="Times New Roman" panose="02020603050405020304" pitchFamily="18" charset="0"/>
                        </a:rPr>
                        <a:t> , </a:t>
                      </a:r>
                      <a:r>
                        <a:rPr lang="en-US" altLang="zh-CN" sz="1800" b="0" i="1">
                          <a:latin typeface="Times New Roman" panose="02020603050405020304" pitchFamily="18" charset="0"/>
                        </a:rPr>
                        <a:t>a</a:t>
                      </a:r>
                      <a:r>
                        <a:rPr lang="en-US" altLang="zh-CN" sz="1800" b="0" baseline="30000">
                          <a:latin typeface="Times New Roman" panose="02020603050405020304" pitchFamily="18" charset="0"/>
                        </a:rPr>
                        <a:t>12</a:t>
                      </a:r>
                      <a:r>
                        <a:rPr lang="en-US" altLang="zh-CN" sz="1800" b="0">
                          <a:latin typeface="Times New Roman" panose="02020603050405020304" pitchFamily="18" charset="0"/>
                        </a:rPr>
                        <a:t>= </a:t>
                      </a:r>
                      <a:r>
                        <a:rPr lang="en-US" altLang="zh-CN" sz="1800" b="0" i="1">
                          <a:latin typeface="Times New Roman" panose="02020603050405020304" pitchFamily="18" charset="0"/>
                        </a:rPr>
                        <a:t>a</a:t>
                      </a:r>
                      <a:r>
                        <a:rPr lang="en-US" altLang="zh-CN" sz="1800" b="0" baseline="30000">
                          <a:latin typeface="Times New Roman" panose="02020603050405020304" pitchFamily="18" charset="0"/>
                        </a:rPr>
                        <a:t>5</a:t>
                      </a:r>
                      <a:endParaRPr lang="en-US" altLang="zh-CN" sz="1800" b="0" baseline="30000" dirty="0">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318135" y="5499100"/>
            <a:ext cx="8536940" cy="891540"/>
          </a:xfrm>
          <a:prstGeom prst="rect">
            <a:avLst/>
          </a:prstGeom>
          <a:noFill/>
        </p:spPr>
        <p:txBody>
          <a:bodyPr wrap="square" rtlCol="0" anchor="t">
            <a:spAutoFit/>
          </a:bodyPr>
          <a:p>
            <a:pPr indent="508000" algn="l">
              <a:lnSpc>
                <a:spcPct val="130000"/>
              </a:lnSpc>
              <a:extLst>
                <a:ext uri="{35155182-B16C-46BC-9424-99874614C6A1}">
                  <wpsdc:indentchars xmlns:wpsdc="http://www.wps.cn/officeDocument/2017/drawingmlCustomData" val="200" checksum="282533468"/>
                </a:ext>
              </a:extLst>
            </a:pPr>
            <a:r>
              <a:rPr lang="zh-CN" altLang="en-US" sz="2000" dirty="0">
                <a:latin typeface="Times New Roman" panose="02020603050405020304" pitchFamily="18" charset="0"/>
                <a:ea typeface="黑体" panose="02010609060101010101" pitchFamily="49" charset="-122"/>
                <a:sym typeface="+mn-ea"/>
              </a:rPr>
              <a:t>注意到极小多项式</a:t>
            </a:r>
            <a:r>
              <a:rPr lang="en-US" altLang="zh-CN" sz="2000" i="1">
                <a:latin typeface="Times New Roman" panose="02020603050405020304" pitchFamily="18" charset="0"/>
                <a:ea typeface="黑体" panose="02010609060101010101" pitchFamily="49" charset="-122"/>
                <a:sym typeface="+mn-ea"/>
              </a:rPr>
              <a:t>f</a:t>
            </a:r>
            <a:r>
              <a:rPr lang="en-US" altLang="zh-CN" sz="2000" baseline="-25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baseline="30000">
                <a:latin typeface="Times New Roman" panose="02020603050405020304" pitchFamily="18" charset="0"/>
                <a:ea typeface="黑体" panose="02010609060101010101" pitchFamily="49" charset="-122"/>
                <a:sym typeface="+mn-ea"/>
              </a:rPr>
              <a:t>3</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+1</a:t>
            </a:r>
            <a:r>
              <a:rPr lang="zh-CN" altLang="en-US" sz="2000" dirty="0">
                <a:latin typeface="Times New Roman" panose="02020603050405020304" pitchFamily="18" charset="0"/>
                <a:ea typeface="黑体" panose="02010609060101010101" pitchFamily="49" charset="-122"/>
                <a:sym typeface="+mn-ea"/>
              </a:rPr>
              <a:t>的根是</a:t>
            </a:r>
            <a:r>
              <a:rPr lang="en-US" altLang="zh-CN" sz="2000" i="1">
                <a:latin typeface="Times New Roman" panose="02020603050405020304" pitchFamily="18" charset="0"/>
                <a:sym typeface="+mn-ea"/>
              </a:rPr>
              <a:t>a</a:t>
            </a:r>
            <a:r>
              <a:rPr lang="en-US" altLang="zh-CN" sz="2000" baseline="30000">
                <a:latin typeface="Times New Roman" panose="02020603050405020304" pitchFamily="18" charset="0"/>
                <a:sym typeface="+mn-ea"/>
              </a:rPr>
              <a:t>1</a:t>
            </a:r>
            <a:r>
              <a:rPr lang="zh-CN" altLang="en-US" sz="2000">
                <a:latin typeface="Times New Roman" panose="02020603050405020304" pitchFamily="18" charset="0"/>
                <a:sym typeface="+mn-ea"/>
              </a:rPr>
              <a:t>、</a:t>
            </a:r>
            <a:r>
              <a:rPr lang="en-US" altLang="zh-CN" sz="2000" i="1">
                <a:latin typeface="Times New Roman" panose="02020603050405020304" pitchFamily="18" charset="0"/>
                <a:sym typeface="+mn-ea"/>
              </a:rPr>
              <a:t>a</a:t>
            </a:r>
            <a:r>
              <a:rPr lang="en-US" altLang="zh-CN" sz="2000" baseline="30000">
                <a:latin typeface="Times New Roman" panose="02020603050405020304" pitchFamily="18" charset="0"/>
                <a:sym typeface="+mn-ea"/>
              </a:rPr>
              <a:t>2</a:t>
            </a:r>
            <a:r>
              <a:rPr lang="zh-CN" altLang="en-US" sz="2000">
                <a:latin typeface="Times New Roman" panose="02020603050405020304" pitchFamily="18" charset="0"/>
                <a:sym typeface="+mn-ea"/>
              </a:rPr>
              <a:t>、</a:t>
            </a:r>
            <a:r>
              <a:rPr lang="en-US" altLang="zh-CN" sz="2000" i="1">
                <a:latin typeface="Times New Roman" panose="02020603050405020304" pitchFamily="18" charset="0"/>
                <a:sym typeface="+mn-ea"/>
              </a:rPr>
              <a:t>a</a:t>
            </a:r>
            <a:r>
              <a:rPr lang="en-US" altLang="zh-CN" sz="2000" baseline="30000">
                <a:latin typeface="Times New Roman" panose="02020603050405020304" pitchFamily="18" charset="0"/>
                <a:sym typeface="+mn-ea"/>
              </a:rPr>
              <a:t>4</a:t>
            </a:r>
            <a:r>
              <a:rPr lang="en-US" altLang="zh-CN" sz="2000">
                <a:latin typeface="Times New Roman" panose="02020603050405020304" pitchFamily="18" charset="0"/>
                <a:sym typeface="+mn-ea"/>
              </a:rPr>
              <a:t>, </a:t>
            </a:r>
            <a:r>
              <a:rPr lang="zh-CN" altLang="en-US" sz="2000" dirty="0">
                <a:latin typeface="Times New Roman" panose="02020603050405020304" pitchFamily="18" charset="0"/>
                <a:ea typeface="黑体" panose="02010609060101010101" pitchFamily="49" charset="-122"/>
                <a:sym typeface="+mn-ea"/>
              </a:rPr>
              <a:t>极小多项式</a:t>
            </a:r>
            <a:r>
              <a:rPr lang="en-US" altLang="zh-CN" sz="2000" i="1">
                <a:latin typeface="Times New Roman" panose="02020603050405020304" pitchFamily="18" charset="0"/>
                <a:ea typeface="黑体" panose="02010609060101010101" pitchFamily="49" charset="-122"/>
                <a:sym typeface="+mn-ea"/>
              </a:rPr>
              <a:t>f</a:t>
            </a:r>
            <a:r>
              <a:rPr lang="en-US" altLang="zh-CN" sz="2000" baseline="-25000">
                <a:latin typeface="Times New Roman" panose="02020603050405020304" pitchFamily="18" charset="0"/>
                <a:ea typeface="黑体" panose="02010609060101010101" pitchFamily="49" charset="-122"/>
                <a:sym typeface="+mn-ea"/>
              </a:rPr>
              <a:t>3</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a:latin typeface="Times New Roman" panose="02020603050405020304" pitchFamily="18" charset="0"/>
                <a:ea typeface="黑体" panose="02010609060101010101" pitchFamily="49" charset="-122"/>
                <a:sym typeface="+mn-ea"/>
              </a:rPr>
              <a:t>)= </a:t>
            </a:r>
            <a:r>
              <a:rPr lang="en-US" altLang="zh-CN" sz="2000" i="1">
                <a:latin typeface="Times New Roman" panose="02020603050405020304" pitchFamily="18" charset="0"/>
                <a:ea typeface="黑体" panose="02010609060101010101" pitchFamily="49" charset="-122"/>
                <a:sym typeface="+mn-ea"/>
              </a:rPr>
              <a:t>x</a:t>
            </a:r>
            <a:r>
              <a:rPr lang="en-US" altLang="zh-CN" sz="2000" baseline="30000">
                <a:latin typeface="Times New Roman" panose="02020603050405020304" pitchFamily="18" charset="0"/>
                <a:ea typeface="黑体" panose="02010609060101010101" pitchFamily="49" charset="-122"/>
                <a:sym typeface="+mn-ea"/>
              </a:rPr>
              <a:t>3</a:t>
            </a:r>
            <a:r>
              <a:rPr lang="en-US" altLang="zh-CN" sz="2000">
                <a:latin typeface="Times New Roman" panose="02020603050405020304" pitchFamily="18" charset="0"/>
                <a:ea typeface="黑体" panose="02010609060101010101" pitchFamily="49" charset="-122"/>
                <a:sym typeface="+mn-ea"/>
              </a:rPr>
              <a:t>+</a:t>
            </a:r>
            <a:r>
              <a:rPr lang="en-US" altLang="zh-CN" sz="2000" i="1">
                <a:latin typeface="Times New Roman" panose="02020603050405020304" pitchFamily="18" charset="0"/>
                <a:ea typeface="黑体" panose="02010609060101010101" pitchFamily="49" charset="-122"/>
                <a:sym typeface="+mn-ea"/>
              </a:rPr>
              <a:t>x</a:t>
            </a:r>
            <a:r>
              <a:rPr lang="en-US" altLang="zh-CN" sz="2000" baseline="30000">
                <a:latin typeface="Times New Roman" panose="02020603050405020304" pitchFamily="18" charset="0"/>
                <a:ea typeface="黑体" panose="02010609060101010101" pitchFamily="49" charset="-122"/>
                <a:sym typeface="+mn-ea"/>
              </a:rPr>
              <a:t>2</a:t>
            </a:r>
            <a:r>
              <a:rPr lang="en-US" altLang="zh-CN" sz="2000">
                <a:latin typeface="Times New Roman" panose="02020603050405020304" pitchFamily="18" charset="0"/>
                <a:ea typeface="黑体" panose="02010609060101010101" pitchFamily="49" charset="-122"/>
                <a:sym typeface="+mn-ea"/>
              </a:rPr>
              <a:t>+1</a:t>
            </a:r>
            <a:r>
              <a:rPr lang="zh-CN" altLang="en-US" sz="2000" dirty="0">
                <a:latin typeface="Times New Roman" panose="02020603050405020304" pitchFamily="18" charset="0"/>
                <a:ea typeface="黑体" panose="02010609060101010101" pitchFamily="49" charset="-122"/>
                <a:sym typeface="+mn-ea"/>
              </a:rPr>
              <a:t>的根是</a:t>
            </a:r>
            <a:r>
              <a:rPr lang="en-US" altLang="zh-CN" sz="2000" i="1">
                <a:latin typeface="Times New Roman" panose="02020603050405020304" pitchFamily="18" charset="0"/>
                <a:sym typeface="+mn-ea"/>
              </a:rPr>
              <a:t>a</a:t>
            </a:r>
            <a:r>
              <a:rPr lang="en-US" altLang="zh-CN" sz="2000" baseline="30000">
                <a:latin typeface="Times New Roman" panose="02020603050405020304" pitchFamily="18" charset="0"/>
                <a:sym typeface="+mn-ea"/>
              </a:rPr>
              <a:t>3</a:t>
            </a:r>
            <a:r>
              <a:rPr lang="zh-CN" altLang="en-US" sz="2000">
                <a:latin typeface="Times New Roman" panose="02020603050405020304" pitchFamily="18" charset="0"/>
                <a:sym typeface="+mn-ea"/>
              </a:rPr>
              <a:t>、</a:t>
            </a:r>
            <a:r>
              <a:rPr lang="en-US" altLang="zh-CN" sz="2000" baseline="30000">
                <a:latin typeface="Times New Roman" panose="02020603050405020304" pitchFamily="18" charset="0"/>
                <a:sym typeface="+mn-ea"/>
              </a:rPr>
              <a:t> </a:t>
            </a:r>
            <a:r>
              <a:rPr lang="en-US" altLang="zh-CN" sz="2000" i="1">
                <a:latin typeface="Times New Roman" panose="02020603050405020304" pitchFamily="18" charset="0"/>
                <a:sym typeface="+mn-ea"/>
              </a:rPr>
              <a:t>a</a:t>
            </a:r>
            <a:r>
              <a:rPr lang="en-US" altLang="zh-CN" sz="2000" baseline="30000">
                <a:latin typeface="Times New Roman" panose="02020603050405020304" pitchFamily="18" charset="0"/>
                <a:sym typeface="+mn-ea"/>
              </a:rPr>
              <a:t>6</a:t>
            </a:r>
            <a:r>
              <a:rPr lang="zh-CN" altLang="en-US" sz="2000">
                <a:latin typeface="Times New Roman" panose="02020603050405020304" pitchFamily="18" charset="0"/>
                <a:sym typeface="+mn-ea"/>
              </a:rPr>
              <a:t>、</a:t>
            </a:r>
            <a:r>
              <a:rPr lang="en-US" altLang="zh-CN" sz="2000" i="1">
                <a:latin typeface="Times New Roman" panose="02020603050405020304" pitchFamily="18" charset="0"/>
                <a:sym typeface="+mn-ea"/>
              </a:rPr>
              <a:t>a</a:t>
            </a:r>
            <a:r>
              <a:rPr lang="en-US" altLang="zh-CN" sz="2000" baseline="30000">
                <a:latin typeface="Times New Roman" panose="02020603050405020304" pitchFamily="18" charset="0"/>
                <a:sym typeface="+mn-ea"/>
              </a:rPr>
              <a:t>5</a:t>
            </a:r>
            <a:r>
              <a:rPr lang="en-US" altLang="zh-CN" sz="2000">
                <a:latin typeface="Times New Roman" panose="02020603050405020304" pitchFamily="18" charset="0"/>
                <a:sym typeface="+mn-ea"/>
              </a:rPr>
              <a:t>(</a:t>
            </a:r>
            <a:r>
              <a:rPr lang="zh-CN" altLang="en-US" sz="2000">
                <a:latin typeface="Times New Roman" panose="02020603050405020304" pitchFamily="18" charset="0"/>
                <a:sym typeface="+mn-ea"/>
              </a:rPr>
              <a:t>即</a:t>
            </a:r>
            <a:r>
              <a:rPr lang="en-US" altLang="zh-CN" sz="2000" i="1">
                <a:latin typeface="Times New Roman" panose="02020603050405020304" pitchFamily="18" charset="0"/>
                <a:sym typeface="+mn-ea"/>
              </a:rPr>
              <a:t>a</a:t>
            </a:r>
            <a:r>
              <a:rPr lang="en-US" altLang="zh-CN" sz="2000" baseline="30000">
                <a:latin typeface="Times New Roman" panose="02020603050405020304" pitchFamily="18" charset="0"/>
                <a:sym typeface="+mn-ea"/>
              </a:rPr>
              <a:t>12</a:t>
            </a:r>
            <a:r>
              <a:rPr lang="en-US" altLang="zh-CN" sz="2000">
                <a:latin typeface="Times New Roman" panose="02020603050405020304" pitchFamily="18" charset="0"/>
                <a:sym typeface="+mn-ea"/>
              </a:rPr>
              <a:t>)</a:t>
            </a:r>
            <a:r>
              <a:rPr lang="zh-CN" altLang="en-US" sz="2000">
                <a:latin typeface="Times New Roman" panose="02020603050405020304" pitchFamily="18" charset="0"/>
                <a:ea typeface="黑体" panose="02010609060101010101" pitchFamily="49" charset="-122"/>
                <a:sym typeface="+mn-ea"/>
              </a:rPr>
              <a:t>。</a:t>
            </a:r>
            <a:endParaRPr lang="zh-CN" altLang="en-US" sz="2000" dirty="0">
              <a:uFillTx/>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07890" y="104775"/>
            <a:ext cx="4169410" cy="685800"/>
          </a:xfrm>
        </p:spPr>
        <p:txBody>
          <a:bodyPr/>
          <a:lstStyle/>
          <a:p>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GF(2)</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上多项式根的特点</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0" name="矩形 9"/>
          <p:cNvSpPr/>
          <p:nvPr/>
        </p:nvSpPr>
        <p:spPr>
          <a:xfrm>
            <a:off x="454025" y="1115060"/>
            <a:ext cx="8131810" cy="135636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p>
        </p:txBody>
      </p:sp>
      <p:sp>
        <p:nvSpPr>
          <p:cNvPr id="9" name="文本框 8"/>
          <p:cNvSpPr txBox="1"/>
          <p:nvPr/>
        </p:nvSpPr>
        <p:spPr>
          <a:xfrm>
            <a:off x="617220" y="1167765"/>
            <a:ext cx="8064500" cy="1198880"/>
          </a:xfrm>
          <a:prstGeom prst="rect">
            <a:avLst/>
          </a:prstGeom>
          <a:noFill/>
        </p:spPr>
        <p:txBody>
          <a:bodyPr wrap="square" rtlCol="0" anchor="t">
            <a:spAutoFit/>
          </a:bodyPr>
          <a:p>
            <a:pPr defTabSz="914400">
              <a:lnSpc>
                <a:spcPct val="150000"/>
              </a:lnSpc>
              <a:buClr>
                <a:schemeClr val="hlink"/>
              </a:buClr>
              <a:buSzPct val="65000"/>
              <a:buFont typeface="Wingdings" panose="05000000000000000000" pitchFamily="2" charset="2"/>
            </a:pPr>
            <a:r>
              <a:rPr lang="zh-CN" altLang="en-US" sz="2400" b="1" dirty="0">
                <a:solidFill>
                  <a:srgbClr val="FF0000"/>
                </a:solidFill>
                <a:latin typeface="黑体" panose="02010609060101010101" pitchFamily="49" charset="-122"/>
                <a:ea typeface="黑体" panose="02010609060101010101" pitchFamily="49" charset="-122"/>
                <a:sym typeface="+mn-ea"/>
              </a:rPr>
              <a:t>定理：</a:t>
            </a:r>
            <a:r>
              <a:rPr lang="zh-CN" altLang="en-US" sz="2400" dirty="0">
                <a:latin typeface="Times New Roman" panose="02020603050405020304" pitchFamily="18" charset="0"/>
                <a:ea typeface="黑体" panose="02010609060101010101" pitchFamily="49" charset="-122"/>
                <a:sym typeface="+mn-ea"/>
              </a:rPr>
              <a:t>若</a:t>
            </a:r>
            <a:r>
              <a:rPr lang="en-US" altLang="zh-CN" sz="2400" i="1" err="1">
                <a:latin typeface="Times New Roman" panose="02020603050405020304" pitchFamily="18" charset="0"/>
                <a:ea typeface="黑体" panose="02010609060101010101" pitchFamily="49" charset="-122"/>
                <a:sym typeface="+mn-ea"/>
              </a:rPr>
              <a:t>f</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是系数取自</a:t>
            </a:r>
            <a:r>
              <a:rPr lang="zh-CN" altLang="zh-CN" sz="2400" dirty="0">
                <a:latin typeface="Times New Roman" panose="02020603050405020304" pitchFamily="18" charset="0"/>
                <a:sym typeface="+mn-ea"/>
              </a:rPr>
              <a:t>GF(2)</a:t>
            </a:r>
            <a:r>
              <a:rPr lang="zh-CN" altLang="zh-CN" sz="2400" dirty="0">
                <a:ea typeface="黑体" panose="02010609060101010101" pitchFamily="49" charset="-122"/>
                <a:sym typeface="+mn-ea"/>
              </a:rPr>
              <a:t>的多项式</a:t>
            </a:r>
            <a:r>
              <a:rPr lang="en-US" altLang="zh-CN" sz="2400" dirty="0">
                <a:ea typeface="黑体" panose="02010609060101010101" pitchFamily="49" charset="-122"/>
                <a:sym typeface="+mn-ea"/>
              </a:rPr>
              <a:t>, </a:t>
            </a:r>
            <a:r>
              <a:rPr lang="zh-CN" altLang="zh-CN" sz="2400" dirty="0">
                <a:ea typeface="黑体" panose="02010609060101010101" pitchFamily="49" charset="-122"/>
                <a:sym typeface="+mn-ea"/>
              </a:rPr>
              <a:t>令</a:t>
            </a:r>
            <a:r>
              <a:rPr lang="en-US" altLang="zh-CN" sz="2400" i="1">
                <a:latin typeface="Times New Roman" panose="02020603050405020304" pitchFamily="18" charset="0"/>
                <a:ea typeface="黑体" panose="02010609060101010101" pitchFamily="49" charset="-122"/>
                <a:sym typeface="+mn-ea"/>
              </a:rPr>
              <a:t>b</a:t>
            </a:r>
            <a:r>
              <a:rPr lang="zh-CN" altLang="en-US" sz="2400" dirty="0">
                <a:ea typeface="黑体" panose="02010609060101010101" pitchFamily="49" charset="-122"/>
                <a:sym typeface="+mn-ea"/>
              </a:rPr>
              <a:t>是</a:t>
            </a:r>
            <a:r>
              <a:rPr lang="zh-CN" altLang="zh-CN" sz="2400" dirty="0">
                <a:latin typeface="Times New Roman" panose="02020603050405020304" pitchFamily="18" charset="0"/>
                <a:sym typeface="+mn-ea"/>
              </a:rPr>
              <a:t>GF(2)</a:t>
            </a:r>
            <a:r>
              <a:rPr lang="zh-CN" altLang="zh-CN" sz="2400" dirty="0">
                <a:ea typeface="黑体" panose="02010609060101010101" pitchFamily="49" charset="-122"/>
                <a:sym typeface="+mn-ea"/>
              </a:rPr>
              <a:t>扩域</a:t>
            </a:r>
            <a:r>
              <a:rPr lang="zh-CN" altLang="zh-CN" sz="2400" dirty="0">
                <a:latin typeface="Times New Roman" panose="02020603050405020304" pitchFamily="18" charset="0"/>
                <a:ea typeface="黑体" panose="02010609060101010101" pitchFamily="49" charset="-122"/>
                <a:sym typeface="+mn-ea"/>
              </a:rPr>
              <a:t>中的元素</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若</a:t>
            </a:r>
            <a:r>
              <a:rPr lang="en-US" altLang="zh-CN" sz="2400" i="1">
                <a:latin typeface="Times New Roman" panose="02020603050405020304" pitchFamily="18" charset="0"/>
                <a:ea typeface="黑体" panose="02010609060101010101" pitchFamily="49" charset="-122"/>
                <a:sym typeface="+mn-ea"/>
              </a:rPr>
              <a:t>b</a:t>
            </a:r>
            <a:r>
              <a:rPr lang="zh-CN" altLang="en-US" sz="2400" dirty="0">
                <a:latin typeface="Times New Roman" panose="02020603050405020304" pitchFamily="18" charset="0"/>
                <a:ea typeface="黑体" panose="02010609060101010101" pitchFamily="49" charset="-122"/>
                <a:sym typeface="+mn-ea"/>
              </a:rPr>
              <a:t>是</a:t>
            </a:r>
            <a:r>
              <a:rPr lang="en-US" altLang="zh-CN" sz="2400" i="1" err="1">
                <a:latin typeface="Times New Roman" panose="02020603050405020304" pitchFamily="18" charset="0"/>
                <a:ea typeface="黑体" panose="02010609060101010101" pitchFamily="49" charset="-122"/>
                <a:sym typeface="+mn-ea"/>
              </a:rPr>
              <a:t>f</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的根</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则对任意的</a:t>
            </a:r>
            <a:r>
              <a:rPr lang="en-US" altLang="zh-CN" sz="2400" i="1">
                <a:latin typeface="Times New Roman" panose="02020603050405020304" pitchFamily="18" charset="0"/>
                <a:ea typeface="黑体" panose="02010609060101010101" pitchFamily="49" charset="-122"/>
                <a:sym typeface="+mn-ea"/>
              </a:rPr>
              <a:t>l</a:t>
            </a:r>
            <a:r>
              <a:rPr lang="en-US" altLang="en-US" sz="2400">
                <a:latin typeface="Times New Roman" panose="02020603050405020304" pitchFamily="18" charset="0"/>
                <a:sym typeface="+mn-ea"/>
              </a:rPr>
              <a:t>≥</a:t>
            </a:r>
            <a:r>
              <a:rPr lang="en-US" altLang="zh-CN" sz="2400">
                <a:latin typeface="Times New Roman" panose="02020603050405020304" pitchFamily="18" charset="0"/>
                <a:ea typeface="黑体" panose="02010609060101010101" pitchFamily="49" charset="-122"/>
                <a:sym typeface="+mn-ea"/>
              </a:rPr>
              <a:t>0</a:t>
            </a:r>
            <a:r>
              <a:rPr lang="en-US" altLang="zh-CN" sz="2400" dirty="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b</a:t>
            </a:r>
            <a:r>
              <a:rPr lang="en-US" altLang="zh-CN" sz="2400" baseline="30000">
                <a:latin typeface="Times New Roman" panose="02020603050405020304" pitchFamily="18" charset="0"/>
                <a:ea typeface="黑体" panose="02010609060101010101" pitchFamily="49" charset="-122"/>
                <a:sym typeface="+mn-ea"/>
              </a:rPr>
              <a:t>2</a:t>
            </a:r>
            <a:r>
              <a:rPr lang="en-US" altLang="zh-CN" sz="2400" i="1" baseline="30000">
                <a:latin typeface="Times New Roman" panose="02020603050405020304" pitchFamily="18" charset="0"/>
                <a:ea typeface="黑体" panose="02010609060101010101" pitchFamily="49" charset="-122"/>
                <a:sym typeface="+mn-ea"/>
              </a:rPr>
              <a:t>l</a:t>
            </a:r>
            <a:r>
              <a:rPr lang="zh-CN" altLang="en-US" sz="2400" dirty="0">
                <a:latin typeface="Times New Roman" panose="02020603050405020304" pitchFamily="18" charset="0"/>
                <a:ea typeface="黑体" panose="02010609060101010101" pitchFamily="49" charset="-122"/>
                <a:sym typeface="+mn-ea"/>
              </a:rPr>
              <a:t>也是</a:t>
            </a:r>
            <a:r>
              <a:rPr lang="en-US" altLang="zh-CN" sz="2400" i="1" err="1">
                <a:latin typeface="Times New Roman" panose="02020603050405020304" pitchFamily="18" charset="0"/>
                <a:ea typeface="黑体" panose="02010609060101010101" pitchFamily="49" charset="-122"/>
                <a:sym typeface="+mn-ea"/>
              </a:rPr>
              <a:t>f</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的根</a:t>
            </a:r>
            <a:r>
              <a:rPr lang="zh-CN" altLang="en-US" sz="2400" dirty="0">
                <a:latin typeface="黑体" panose="02010609060101010101" pitchFamily="49" charset="-122"/>
                <a:ea typeface="黑体" panose="02010609060101010101" pitchFamily="49" charset="-122"/>
                <a:sym typeface="+mn-ea"/>
              </a:rPr>
              <a:t>。</a:t>
            </a:r>
            <a:endParaRPr lang="zh-CN" altLang="en-US" sz="2400" dirty="0">
              <a:uFillTx/>
              <a:latin typeface="黑体" panose="02010609060101010101" pitchFamily="49" charset="-122"/>
              <a:ea typeface="黑体" panose="02010609060101010101" pitchFamily="49" charset="-122"/>
              <a:sym typeface="+mn-ea"/>
            </a:endParaRPr>
          </a:p>
        </p:txBody>
      </p:sp>
      <p:sp>
        <p:nvSpPr>
          <p:cNvPr id="7" name="文本框 6"/>
          <p:cNvSpPr txBox="1"/>
          <p:nvPr/>
        </p:nvSpPr>
        <p:spPr>
          <a:xfrm>
            <a:off x="624840" y="2576830"/>
            <a:ext cx="7757160" cy="1198880"/>
          </a:xfrm>
          <a:prstGeom prst="rect">
            <a:avLst/>
          </a:prstGeom>
          <a:noFill/>
        </p:spPr>
        <p:txBody>
          <a:bodyPr wrap="square" rtlCol="0" anchor="t">
            <a:spAutoFit/>
          </a:bodyPr>
          <a:p>
            <a:pPr algn="l">
              <a:lnSpc>
                <a:spcPct val="150000"/>
              </a:lnSpc>
            </a:pPr>
            <a:r>
              <a:rPr lang="zh-CN" altLang="en-US" sz="2400" b="1" dirty="0">
                <a:solidFill>
                  <a:srgbClr val="0070C0"/>
                </a:solidFill>
                <a:latin typeface="Times New Roman" panose="02020603050405020304" pitchFamily="18" charset="0"/>
                <a:ea typeface="黑体" panose="02010609060101010101" pitchFamily="49" charset="-122"/>
                <a:sym typeface="+mn-ea"/>
              </a:rPr>
              <a:t>注：</a:t>
            </a:r>
            <a:r>
              <a:rPr lang="zh-CN" altLang="en-US" sz="2400" dirty="0">
                <a:latin typeface="Times New Roman" panose="02020603050405020304" pitchFamily="18" charset="0"/>
                <a:ea typeface="黑体" panose="02010609060101010101" pitchFamily="49" charset="-122"/>
                <a:sym typeface="+mn-ea"/>
              </a:rPr>
              <a:t>元素</a:t>
            </a:r>
            <a:r>
              <a:rPr lang="en-US" altLang="zh-CN" sz="2400" i="1">
                <a:latin typeface="Times New Roman" panose="02020603050405020304" pitchFamily="18" charset="0"/>
                <a:ea typeface="黑体" panose="02010609060101010101" pitchFamily="49" charset="-122"/>
                <a:sym typeface="+mn-ea"/>
              </a:rPr>
              <a:t>b</a:t>
            </a:r>
            <a:r>
              <a:rPr lang="en-US" altLang="zh-CN" sz="2400" baseline="30000">
                <a:latin typeface="Times New Roman" panose="02020603050405020304" pitchFamily="18" charset="0"/>
                <a:ea typeface="黑体" panose="02010609060101010101" pitchFamily="49" charset="-122"/>
                <a:sym typeface="+mn-ea"/>
              </a:rPr>
              <a:t>2</a:t>
            </a:r>
            <a:r>
              <a:rPr lang="en-US" altLang="zh-CN" sz="2400" i="1" baseline="30000">
                <a:latin typeface="Times New Roman" panose="02020603050405020304" pitchFamily="18" charset="0"/>
                <a:ea typeface="黑体" panose="02010609060101010101" pitchFamily="49" charset="-122"/>
                <a:sym typeface="+mn-ea"/>
              </a:rPr>
              <a:t>l</a:t>
            </a:r>
            <a:r>
              <a:rPr lang="zh-CN" altLang="en-US" sz="2400" dirty="0">
                <a:latin typeface="Times New Roman" panose="02020603050405020304" pitchFamily="18" charset="0"/>
                <a:ea typeface="黑体" panose="02010609060101010101" pitchFamily="49" charset="-122"/>
                <a:sym typeface="+mn-ea"/>
              </a:rPr>
              <a:t>称为</a:t>
            </a:r>
            <a:r>
              <a:rPr lang="en-US" altLang="zh-CN" sz="2400" i="1">
                <a:latin typeface="Times New Roman" panose="02020603050405020304" pitchFamily="18" charset="0"/>
                <a:ea typeface="黑体" panose="02010609060101010101" pitchFamily="49" charset="-122"/>
                <a:sym typeface="+mn-ea"/>
              </a:rPr>
              <a:t>b</a:t>
            </a:r>
            <a:r>
              <a:rPr lang="zh-CN" altLang="en-US" sz="2400" dirty="0">
                <a:latin typeface="Times New Roman" panose="02020603050405020304" pitchFamily="18" charset="0"/>
                <a:ea typeface="黑体" panose="02010609060101010101" pitchFamily="49" charset="-122"/>
                <a:sym typeface="+mn-ea"/>
              </a:rPr>
              <a:t>的共轭元，以上定理说明若是</a:t>
            </a:r>
            <a:r>
              <a:rPr lang="en-US" altLang="zh-CN" sz="2400" i="1">
                <a:latin typeface="Times New Roman" panose="02020603050405020304" pitchFamily="18" charset="0"/>
                <a:ea typeface="黑体" panose="02010609060101010101" pitchFamily="49" charset="-122"/>
                <a:sym typeface="+mn-ea"/>
              </a:rPr>
              <a:t>b</a:t>
            </a:r>
            <a:r>
              <a:rPr lang="zh-CN" altLang="en-US" sz="2400" dirty="0">
                <a:latin typeface="Times New Roman" panose="02020603050405020304" pitchFamily="18" charset="0"/>
                <a:ea typeface="黑体" panose="02010609060101010101" pitchFamily="49" charset="-122"/>
                <a:sym typeface="+mn-ea"/>
              </a:rPr>
              <a:t>多项式</a:t>
            </a:r>
            <a:r>
              <a:rPr lang="en-US" altLang="zh-CN" sz="2400" i="1" err="1">
                <a:latin typeface="Times New Roman" panose="02020603050405020304" pitchFamily="18" charset="0"/>
                <a:ea typeface="黑体" panose="02010609060101010101" pitchFamily="49" charset="-122"/>
                <a:sym typeface="+mn-ea"/>
              </a:rPr>
              <a:t>f</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的根，则</a:t>
            </a:r>
            <a:r>
              <a:rPr lang="en-US" altLang="zh-CN" sz="2400" i="1">
                <a:latin typeface="Times New Roman" panose="02020603050405020304" pitchFamily="18" charset="0"/>
                <a:ea typeface="黑体" panose="02010609060101010101" pitchFamily="49" charset="-122"/>
                <a:sym typeface="+mn-ea"/>
              </a:rPr>
              <a:t>b</a:t>
            </a:r>
            <a:r>
              <a:rPr lang="zh-CN" altLang="en-US" sz="2400" dirty="0">
                <a:latin typeface="Times New Roman" panose="02020603050405020304" pitchFamily="18" charset="0"/>
                <a:ea typeface="黑体" panose="02010609060101010101" pitchFamily="49" charset="-122"/>
                <a:sym typeface="+mn-ea"/>
              </a:rPr>
              <a:t>的所有共轭元</a:t>
            </a:r>
            <a:r>
              <a:rPr lang="en-US" altLang="zh-CN" sz="2400" i="1">
                <a:latin typeface="Times New Roman" panose="02020603050405020304" pitchFamily="18" charset="0"/>
                <a:ea typeface="黑体" panose="02010609060101010101" pitchFamily="49" charset="-122"/>
                <a:sym typeface="+mn-ea"/>
              </a:rPr>
              <a:t>b</a:t>
            </a:r>
            <a:r>
              <a:rPr lang="en-US" altLang="zh-CN" sz="2400" baseline="30000">
                <a:latin typeface="Times New Roman" panose="02020603050405020304" pitchFamily="18" charset="0"/>
                <a:ea typeface="黑体" panose="02010609060101010101" pitchFamily="49" charset="-122"/>
                <a:sym typeface="+mn-ea"/>
              </a:rPr>
              <a:t>2</a:t>
            </a:r>
            <a:r>
              <a:rPr lang="en-US" altLang="zh-CN" sz="2400" i="1" baseline="30000">
                <a:latin typeface="Times New Roman" panose="02020603050405020304" pitchFamily="18" charset="0"/>
                <a:ea typeface="黑体" panose="02010609060101010101" pitchFamily="49" charset="-122"/>
                <a:sym typeface="+mn-ea"/>
              </a:rPr>
              <a:t>l</a:t>
            </a:r>
            <a:r>
              <a:rPr lang="zh-CN" altLang="en-US" sz="2400" dirty="0">
                <a:latin typeface="Times New Roman" panose="02020603050405020304" pitchFamily="18" charset="0"/>
                <a:ea typeface="黑体" panose="02010609060101010101" pitchFamily="49" charset="-122"/>
                <a:sym typeface="+mn-ea"/>
              </a:rPr>
              <a:t>也是</a:t>
            </a:r>
            <a:r>
              <a:rPr lang="en-US" altLang="zh-CN" sz="2400" i="1" err="1">
                <a:latin typeface="Times New Roman" panose="02020603050405020304" pitchFamily="18" charset="0"/>
                <a:ea typeface="黑体" panose="02010609060101010101" pitchFamily="49" charset="-122"/>
                <a:sym typeface="+mn-ea"/>
              </a:rPr>
              <a:t>f</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的根</a:t>
            </a:r>
            <a:r>
              <a:rPr lang="zh-CN" altLang="en-US" sz="2400" dirty="0">
                <a:latin typeface="黑体" panose="02010609060101010101" pitchFamily="49" charset="-122"/>
                <a:ea typeface="黑体" panose="02010609060101010101" pitchFamily="49" charset="-122"/>
                <a:sym typeface="+mn-ea"/>
              </a:rPr>
              <a:t>。</a:t>
            </a:r>
            <a:endParaRPr lang="zh-CN" altLang="en-US" sz="2400" dirty="0">
              <a:uFillTx/>
              <a:latin typeface="Times New Roman" panose="02020603050405020304" pitchFamily="18" charset="0"/>
              <a:ea typeface="黑体" panose="02010609060101010101" pitchFamily="49" charset="-122"/>
              <a:sym typeface="+mn-ea"/>
            </a:endParaRPr>
          </a:p>
        </p:txBody>
      </p:sp>
      <p:sp>
        <p:nvSpPr>
          <p:cNvPr id="3" name="文本框 2"/>
          <p:cNvSpPr txBox="1"/>
          <p:nvPr/>
        </p:nvSpPr>
        <p:spPr>
          <a:xfrm>
            <a:off x="617220" y="3761740"/>
            <a:ext cx="7678420" cy="1198880"/>
          </a:xfrm>
          <a:prstGeom prst="rect">
            <a:avLst/>
          </a:prstGeom>
          <a:noFill/>
        </p:spPr>
        <p:txBody>
          <a:bodyPr wrap="square" rtlCol="0" anchor="t">
            <a:spAutoFit/>
          </a:bodyPr>
          <a:p>
            <a:pPr algn="l">
              <a:lnSpc>
                <a:spcPct val="150000"/>
              </a:lnSpc>
            </a:pPr>
            <a:r>
              <a:rPr lang="zh-CN" altLang="en-US" sz="2400" b="1" dirty="0">
                <a:solidFill>
                  <a:srgbClr val="7030A0"/>
                </a:solidFill>
                <a:latin typeface="Times New Roman" panose="02020603050405020304" pitchFamily="18" charset="0"/>
                <a:ea typeface="黑体" panose="02010609060101010101" pitchFamily="49" charset="-122"/>
                <a:sym typeface="+mn-ea"/>
              </a:rPr>
              <a:t>举例：</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sym typeface="+mn-ea"/>
              </a:rPr>
              <a:t>a</a:t>
            </a:r>
            <a:r>
              <a:rPr lang="en-US" altLang="zh-CN" sz="2400" baseline="30000">
                <a:latin typeface="Times New Roman" panose="02020603050405020304" pitchFamily="18" charset="0"/>
                <a:sym typeface="+mn-ea"/>
              </a:rPr>
              <a:t>1</a:t>
            </a:r>
            <a:r>
              <a:rPr lang="en-US" altLang="zh-CN" sz="2400">
                <a:latin typeface="Times New Roman" panose="02020603050405020304" pitchFamily="18" charset="0"/>
                <a:sym typeface="+mn-ea"/>
              </a:rPr>
              <a:t>,</a:t>
            </a:r>
            <a:r>
              <a:rPr lang="en-US" altLang="zh-CN" sz="2400" baseline="30000">
                <a:latin typeface="Times New Roman" panose="02020603050405020304" pitchFamily="18" charset="0"/>
                <a:sym typeface="+mn-ea"/>
              </a:rPr>
              <a:t> </a:t>
            </a:r>
            <a:r>
              <a:rPr lang="en-US" altLang="zh-CN" sz="2400" i="1">
                <a:latin typeface="Times New Roman" panose="02020603050405020304" pitchFamily="18" charset="0"/>
                <a:sym typeface="+mn-ea"/>
              </a:rPr>
              <a:t>a</a:t>
            </a:r>
            <a:r>
              <a:rPr lang="en-US" altLang="zh-CN" sz="2400" baseline="30000">
                <a:latin typeface="Times New Roman" panose="02020603050405020304" pitchFamily="18" charset="0"/>
                <a:sym typeface="+mn-ea"/>
              </a:rPr>
              <a:t>2</a:t>
            </a:r>
            <a:r>
              <a:rPr lang="en-US" altLang="zh-CN" sz="2400">
                <a:latin typeface="Times New Roman" panose="02020603050405020304" pitchFamily="18" charset="0"/>
                <a:sym typeface="+mn-ea"/>
              </a:rPr>
              <a:t>, </a:t>
            </a:r>
            <a:r>
              <a:rPr lang="en-US" altLang="zh-CN" sz="2400" i="1">
                <a:latin typeface="Times New Roman" panose="02020603050405020304" pitchFamily="18" charset="0"/>
                <a:sym typeface="+mn-ea"/>
              </a:rPr>
              <a:t>a</a:t>
            </a:r>
            <a:r>
              <a:rPr lang="en-US" altLang="zh-CN" sz="2400" baseline="30000">
                <a:latin typeface="Times New Roman" panose="02020603050405020304" pitchFamily="18" charset="0"/>
                <a:sym typeface="+mn-ea"/>
              </a:rPr>
              <a:t>4</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是共轭的元素，因为它们都是极小多项式</a:t>
            </a:r>
            <a:r>
              <a:rPr lang="en-US" altLang="zh-CN" sz="2400" i="1">
                <a:latin typeface="Times New Roman" panose="02020603050405020304" pitchFamily="18" charset="0"/>
                <a:ea typeface="黑体" panose="02010609060101010101" pitchFamily="49" charset="-122"/>
                <a:sym typeface="+mn-ea"/>
              </a:rPr>
              <a:t>f</a:t>
            </a:r>
            <a:r>
              <a:rPr lang="en-US" altLang="zh-CN" sz="2400" baseline="-25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3</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Times New Roman" panose="02020603050405020304" pitchFamily="18" charset="0"/>
                <a:ea typeface="黑体" panose="02010609060101010101" pitchFamily="49" charset="-122"/>
                <a:sym typeface="+mn-ea"/>
              </a:rPr>
              <a:t>的根</a:t>
            </a:r>
            <a:r>
              <a:rPr lang="zh-CN" altLang="en-US" sz="2400" dirty="0">
                <a:latin typeface="黑体" panose="02010609060101010101" pitchFamily="49" charset="-122"/>
                <a:ea typeface="黑体" panose="02010609060101010101" pitchFamily="49" charset="-122"/>
                <a:sym typeface="+mn-ea"/>
              </a:rPr>
              <a:t>。</a:t>
            </a:r>
            <a:endParaRPr lang="zh-CN" altLang="en-US" sz="2400" dirty="0">
              <a:uFillTx/>
              <a:latin typeface="Times New Roman" panose="02020603050405020304" pitchFamily="18" charset="0"/>
              <a:ea typeface="黑体" panose="02010609060101010101" pitchFamily="49" charset="-122"/>
              <a:sym typeface="+mn-ea"/>
            </a:endParaRPr>
          </a:p>
        </p:txBody>
      </p:sp>
      <p:sp>
        <p:nvSpPr>
          <p:cNvPr id="4" name="内容占位符 2"/>
          <p:cNvSpPr txBox="1"/>
          <p:nvPr/>
        </p:nvSpPr>
        <p:spPr>
          <a:xfrm>
            <a:off x="490855" y="5180330"/>
            <a:ext cx="8134985" cy="1127125"/>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5" name="文本框 4"/>
          <p:cNvSpPr txBox="1"/>
          <p:nvPr/>
        </p:nvSpPr>
        <p:spPr>
          <a:xfrm>
            <a:off x="595630" y="5204460"/>
            <a:ext cx="8048625" cy="1050290"/>
          </a:xfrm>
          <a:prstGeom prst="rect">
            <a:avLst/>
          </a:prstGeom>
          <a:noFill/>
        </p:spPr>
        <p:txBody>
          <a:bodyPr wrap="square" rtlCol="0" anchor="t">
            <a:spAutoFit/>
          </a:bodyPr>
          <a:p>
            <a:pPr algn="l">
              <a:lnSpc>
                <a:spcPct val="130000"/>
              </a:lnSpc>
            </a:pPr>
            <a:r>
              <a:rPr lang="zh-CN" altLang="en-US" sz="2400" b="1" dirty="0">
                <a:solidFill>
                  <a:srgbClr val="00B050"/>
                </a:solidFill>
                <a:latin typeface="Times New Roman" panose="02020603050405020304" pitchFamily="18" charset="0"/>
                <a:sym typeface="+mn-ea"/>
              </a:rPr>
              <a:t>最低</a:t>
            </a:r>
            <a:r>
              <a:rPr lang="zh-CN" altLang="en-US" sz="2400" b="1" dirty="0">
                <a:solidFill>
                  <a:srgbClr val="00B050"/>
                </a:solidFill>
                <a:latin typeface="Times New Roman" panose="02020603050405020304" pitchFamily="18" charset="0"/>
                <a:ea typeface="黑体" panose="02010609060101010101" pitchFamily="49" charset="-122"/>
                <a:sym typeface="+mn-ea"/>
              </a:rPr>
              <a:t>公倍式：</a:t>
            </a:r>
            <a:r>
              <a:rPr lang="zh-CN" altLang="en-US" sz="2400" dirty="0">
                <a:latin typeface="Times New Roman" panose="02020603050405020304" pitchFamily="18" charset="0"/>
                <a:ea typeface="黑体" panose="02010609060101010101" pitchFamily="49" charset="-122"/>
                <a:sym typeface="+mn-ea"/>
              </a:rPr>
              <a:t>若</a:t>
            </a:r>
            <a:r>
              <a:rPr lang="en-US" altLang="zh-CN" sz="2400" i="1" err="1">
                <a:latin typeface="Times New Roman" panose="02020603050405020304" pitchFamily="18" charset="0"/>
                <a:sym typeface="+mn-ea"/>
              </a:rPr>
              <a:t>f</a:t>
            </a:r>
            <a:r>
              <a:rPr lang="en-US" altLang="zh-CN" sz="2400" err="1">
                <a:latin typeface="Times New Roman" panose="02020603050405020304" pitchFamily="18" charset="0"/>
                <a:sym typeface="+mn-ea"/>
              </a:rPr>
              <a:t>(</a:t>
            </a:r>
            <a:r>
              <a:rPr lang="en-US" altLang="zh-CN" sz="2400" i="1" err="1">
                <a:latin typeface="Times New Roman" panose="02020603050405020304" pitchFamily="18" charset="0"/>
                <a:sym typeface="+mn-ea"/>
              </a:rPr>
              <a:t>x</a:t>
            </a:r>
            <a:r>
              <a:rPr lang="en-US" altLang="zh-CN" sz="2400">
                <a:latin typeface="Times New Roman" panose="02020603050405020304" pitchFamily="18" charset="0"/>
                <a:sym typeface="+mn-ea"/>
              </a:rPr>
              <a:t>)</a:t>
            </a:r>
            <a:r>
              <a:rPr lang="zh-CN" altLang="en-US" sz="2400" dirty="0">
                <a:latin typeface="Times New Roman" panose="02020603050405020304" pitchFamily="18" charset="0"/>
                <a:ea typeface="黑体" panose="02010609060101010101" pitchFamily="49" charset="-122"/>
                <a:sym typeface="+mn-ea"/>
              </a:rPr>
              <a:t>为</a:t>
            </a:r>
            <a:r>
              <a:rPr lang="en-US" altLang="zh-CN" sz="2400" i="1" err="1">
                <a:latin typeface="Times New Roman" panose="02020603050405020304" pitchFamily="18" charset="0"/>
                <a:sym typeface="+mn-ea"/>
              </a:rPr>
              <a:t>a</a:t>
            </a:r>
            <a:r>
              <a:rPr lang="en-US" altLang="zh-CN" sz="2400" err="1">
                <a:latin typeface="Times New Roman" panose="02020603050405020304" pitchFamily="18" charset="0"/>
                <a:sym typeface="+mn-ea"/>
              </a:rPr>
              <a:t>(</a:t>
            </a:r>
            <a:r>
              <a:rPr lang="en-US" altLang="zh-CN" sz="2400" i="1" err="1">
                <a:latin typeface="Times New Roman" panose="02020603050405020304" pitchFamily="18" charset="0"/>
                <a:sym typeface="+mn-ea"/>
              </a:rPr>
              <a:t>x</a:t>
            </a:r>
            <a:r>
              <a:rPr lang="en-US" altLang="zh-CN" sz="2400">
                <a:latin typeface="Times New Roman" panose="02020603050405020304" pitchFamily="18" charset="0"/>
                <a:sym typeface="+mn-ea"/>
              </a:rPr>
              <a:t>)</a:t>
            </a:r>
            <a:r>
              <a:rPr lang="zh-CN" altLang="en-US" sz="2400" dirty="0">
                <a:latin typeface="Times New Roman" panose="02020603050405020304" pitchFamily="18" charset="0"/>
                <a:ea typeface="黑体" panose="02010609060101010101" pitchFamily="49" charset="-122"/>
                <a:sym typeface="+mn-ea"/>
              </a:rPr>
              <a:t>与</a:t>
            </a:r>
            <a:r>
              <a:rPr lang="en-US" altLang="zh-CN" sz="2400" i="1" err="1">
                <a:latin typeface="Times New Roman" panose="02020603050405020304" pitchFamily="18" charset="0"/>
                <a:sym typeface="+mn-ea"/>
              </a:rPr>
              <a:t>b</a:t>
            </a:r>
            <a:r>
              <a:rPr lang="en-US" altLang="zh-CN" sz="2400" err="1">
                <a:latin typeface="Times New Roman" panose="02020603050405020304" pitchFamily="18" charset="0"/>
                <a:sym typeface="+mn-ea"/>
              </a:rPr>
              <a:t>(</a:t>
            </a:r>
            <a:r>
              <a:rPr lang="en-US" altLang="zh-CN" sz="2400" i="1" err="1">
                <a:latin typeface="Times New Roman" panose="02020603050405020304" pitchFamily="18" charset="0"/>
                <a:sym typeface="+mn-ea"/>
              </a:rPr>
              <a:t>x</a:t>
            </a:r>
            <a:r>
              <a:rPr lang="en-US" altLang="zh-CN" sz="2400">
                <a:latin typeface="Times New Roman" panose="02020603050405020304" pitchFamily="18" charset="0"/>
                <a:sym typeface="+mn-ea"/>
              </a:rPr>
              <a:t>)</a:t>
            </a:r>
            <a:r>
              <a:rPr lang="zh-CN" altLang="en-US" sz="2400" dirty="0">
                <a:latin typeface="Times New Roman" panose="02020603050405020304" pitchFamily="18" charset="0"/>
                <a:ea typeface="黑体" panose="02010609060101010101" pitchFamily="49" charset="-122"/>
                <a:sym typeface="+mn-ea"/>
              </a:rPr>
              <a:t>的所有公倍式中次数最低的，并且首项系数为</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Times New Roman" panose="02020603050405020304" pitchFamily="18" charset="0"/>
                <a:ea typeface="黑体" panose="02010609060101010101" pitchFamily="49" charset="-122"/>
                <a:sym typeface="+mn-ea"/>
              </a:rPr>
              <a:t>，记为</a:t>
            </a:r>
            <a:r>
              <a:rPr lang="en-US" altLang="zh-CN" sz="2400" err="1">
                <a:latin typeface="Times New Roman" panose="02020603050405020304" pitchFamily="18" charset="0"/>
                <a:ea typeface="黑体" panose="02010609060101010101" pitchFamily="49" charset="-122"/>
                <a:sym typeface="+mn-ea"/>
              </a:rPr>
              <a:t>LCM(</a:t>
            </a:r>
            <a:r>
              <a:rPr lang="en-US" altLang="zh-CN" sz="2400" i="1" err="1">
                <a:latin typeface="Times New Roman" panose="02020603050405020304" pitchFamily="18" charset="0"/>
                <a:sym typeface="+mn-ea"/>
              </a:rPr>
              <a:t>a</a:t>
            </a:r>
            <a:r>
              <a:rPr lang="en-US" altLang="zh-CN" sz="2400" err="1">
                <a:latin typeface="Times New Roman" panose="02020603050405020304" pitchFamily="18" charset="0"/>
                <a:sym typeface="+mn-ea"/>
              </a:rPr>
              <a:t>(</a:t>
            </a:r>
            <a:r>
              <a:rPr lang="en-US" altLang="zh-CN" sz="2400" i="1" err="1">
                <a:latin typeface="Times New Roman" panose="02020603050405020304" pitchFamily="18" charset="0"/>
                <a:sym typeface="+mn-ea"/>
              </a:rPr>
              <a:t>x</a:t>
            </a:r>
            <a:r>
              <a:rPr lang="en-US" altLang="zh-CN" sz="2400">
                <a:latin typeface="Times New Roman" panose="02020603050405020304" pitchFamily="18" charset="0"/>
                <a:sym typeface="+mn-ea"/>
              </a:rPr>
              <a:t>)</a:t>
            </a:r>
            <a:r>
              <a:rPr lang="en-US" altLang="zh-CN" sz="2400">
                <a:latin typeface="Times New Roman" panose="02020603050405020304" pitchFamily="18" charset="0"/>
                <a:ea typeface="黑体" panose="02010609060101010101" pitchFamily="49" charset="-122"/>
                <a:sym typeface="+mn-ea"/>
              </a:rPr>
              <a:t>, </a:t>
            </a:r>
            <a:r>
              <a:rPr lang="en-US" altLang="zh-CN" sz="2400" i="1" err="1">
                <a:latin typeface="Times New Roman" panose="02020603050405020304" pitchFamily="18" charset="0"/>
                <a:sym typeface="+mn-ea"/>
              </a:rPr>
              <a:t>b</a:t>
            </a:r>
            <a:r>
              <a:rPr lang="en-US" altLang="zh-CN" sz="2400" err="1">
                <a:latin typeface="Times New Roman" panose="02020603050405020304" pitchFamily="18" charset="0"/>
                <a:sym typeface="+mn-ea"/>
              </a:rPr>
              <a:t>(</a:t>
            </a:r>
            <a:r>
              <a:rPr lang="en-US" altLang="zh-CN" sz="2400" i="1" err="1">
                <a:latin typeface="Times New Roman" panose="02020603050405020304" pitchFamily="18" charset="0"/>
                <a:sym typeface="+mn-ea"/>
              </a:rPr>
              <a:t>x</a:t>
            </a:r>
            <a:r>
              <a:rPr lang="en-US" altLang="zh-CN" sz="2400">
                <a:latin typeface="Times New Roman" panose="02020603050405020304" pitchFamily="18" charset="0"/>
                <a:sym typeface="+mn-ea"/>
              </a:rPr>
              <a:t>)</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a:t>
            </a:r>
            <a:endParaRPr lang="zh-CN" altLang="en-US" sz="2400" dirty="0">
              <a:uFillTx/>
              <a:latin typeface="Times New Roman" panose="02020603050405020304" pitchFamily="18" charset="0"/>
              <a:ea typeface="黑体" panose="02010609060101010101" pitchFamily="49" charset="-122"/>
              <a:cs typeface="Times New Roman" panose="02020603050405020304" pitchFamily="18"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BCH</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码的定义</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1" name="内容占位符 2"/>
          <p:cNvSpPr txBox="1"/>
          <p:nvPr/>
        </p:nvSpPr>
        <p:spPr>
          <a:xfrm>
            <a:off x="315595" y="1038860"/>
            <a:ext cx="8368665" cy="3536950"/>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12" name="文本框 11"/>
          <p:cNvSpPr txBox="1"/>
          <p:nvPr/>
        </p:nvSpPr>
        <p:spPr>
          <a:xfrm>
            <a:off x="519430" y="1072515"/>
            <a:ext cx="7997825" cy="3448685"/>
          </a:xfrm>
          <a:prstGeom prst="rect">
            <a:avLst/>
          </a:prstGeom>
          <a:noFill/>
        </p:spPr>
        <p:txBody>
          <a:bodyPr wrap="square" rtlCol="0" anchor="t">
            <a:spAutoFit/>
          </a:bodyPr>
          <a:p>
            <a:pPr algn="l">
              <a:lnSpc>
                <a:spcPct val="130000"/>
              </a:lnSpc>
            </a:pPr>
            <a:r>
              <a:rPr lang="zh-CN" altLang="en-US" sz="2400" b="1">
                <a:solidFill>
                  <a:srgbClr val="0070C0"/>
                </a:solidFill>
                <a:latin typeface="Times New Roman" panose="02020603050405020304" pitchFamily="18" charset="0"/>
                <a:ea typeface="黑体" panose="02010609060101010101" pitchFamily="49" charset="-122"/>
                <a:cs typeface="Times New Roman" panose="02020603050405020304" pitchFamily="18" charset="0"/>
                <a:sym typeface="+mn-ea"/>
              </a:rPr>
              <a:t>BCH码的</a:t>
            </a:r>
            <a:r>
              <a:rPr lang="zh-CN" altLang="en-US" sz="2400" b="1">
                <a:solidFill>
                  <a:srgbClr val="0070C0"/>
                </a:solidFill>
                <a:latin typeface="Times New Roman" panose="02020603050405020304" pitchFamily="18" charset="0"/>
                <a:ea typeface="黑体" panose="02010609060101010101" pitchFamily="49" charset="-122"/>
                <a:cs typeface="Times New Roman" panose="02020603050405020304" pitchFamily="18" charset="0"/>
                <a:sym typeface="+mn-ea"/>
              </a:rPr>
              <a:t>定义</a:t>
            </a:r>
            <a:r>
              <a:rPr sz="2400" dirty="0">
                <a:solidFill>
                  <a:srgbClr val="0070C0"/>
                </a:solidFill>
                <a:uFillTx/>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给定任一有限域</a:t>
            </a:r>
            <a:r>
              <a:rPr lang="zh-CN" altLang="zh-CN" sz="2400" dirty="0">
                <a:latin typeface="Times New Roman" panose="02020603050405020304" pitchFamily="18" charset="0"/>
                <a:cs typeface="Times New Roman" panose="02020603050405020304" pitchFamily="18" charset="0"/>
                <a:sym typeface="+mn-ea"/>
              </a:rPr>
              <a:t>GF(</a:t>
            </a:r>
            <a:r>
              <a:rPr lang="zh-CN" altLang="en-US" sz="2400" i="1" dirty="0">
                <a:latin typeface="Times New Roman" panose="02020603050405020304" pitchFamily="18" charset="0"/>
                <a:cs typeface="Times New Roman" panose="02020603050405020304" pitchFamily="18" charset="0"/>
                <a:sym typeface="+mn-ea"/>
              </a:rPr>
              <a:t>q</a:t>
            </a:r>
            <a:r>
              <a:rPr lang="zh-CN" altLang="zh-CN" sz="2400" dirty="0">
                <a:latin typeface="Times New Roman" panose="02020603050405020304" pitchFamily="18" charset="0"/>
                <a:cs typeface="Times New Roman" panose="02020603050405020304" pitchFamily="18" charset="0"/>
                <a:sym typeface="+mn-ea"/>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及其扩域</a:t>
            </a:r>
            <a:r>
              <a:rPr lang="zh-CN" altLang="zh-CN" sz="2400" dirty="0">
                <a:latin typeface="Times New Roman" panose="02020603050405020304" pitchFamily="18" charset="0"/>
                <a:cs typeface="Times New Roman" panose="02020603050405020304" pitchFamily="18" charset="0"/>
                <a:sym typeface="+mn-ea"/>
              </a:rPr>
              <a:t>GF(</a:t>
            </a:r>
            <a:r>
              <a:rPr lang="zh-CN" altLang="en-US" sz="2400" i="1" dirty="0">
                <a:latin typeface="Times New Roman" panose="02020603050405020304" pitchFamily="18" charset="0"/>
                <a:cs typeface="Times New Roman" panose="02020603050405020304" pitchFamily="18" charset="0"/>
                <a:sym typeface="+mn-ea"/>
              </a:rPr>
              <a:t>q</a:t>
            </a:r>
            <a:r>
              <a:rPr lang="en-US" altLang="zh-CN" sz="2400" i="1" baseline="30000">
                <a:latin typeface="Times New Roman" panose="02020603050405020304" pitchFamily="18" charset="0"/>
                <a:cs typeface="Times New Roman" panose="02020603050405020304" pitchFamily="18" charset="0"/>
                <a:sym typeface="+mn-ea"/>
              </a:rPr>
              <a:t>m</a:t>
            </a:r>
            <a:r>
              <a:rPr lang="zh-CN" altLang="zh-CN" sz="2400" dirty="0">
                <a:latin typeface="Times New Roman" panose="02020603050405020304" pitchFamily="18" charset="0"/>
                <a:cs typeface="Times New Roman" panose="02020603050405020304" pitchFamily="18" charset="0"/>
                <a:sym typeface="+mn-ea"/>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zh-CN" sz="2400" dirty="0">
                <a:latin typeface="Times New Roman" panose="02020603050405020304" pitchFamily="18" charset="0"/>
                <a:ea typeface="黑体" panose="02010609060101010101" pitchFamily="49" charset="-122"/>
                <a:cs typeface="Times New Roman" panose="02020603050405020304" pitchFamily="18" charset="0"/>
                <a:sym typeface="+mn-ea"/>
              </a:rPr>
              <a:t>其中</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400" i="1" dirty="0">
                <a:latin typeface="Times New Roman" panose="02020603050405020304" pitchFamily="18" charset="0"/>
                <a:ea typeface="黑体" panose="02010609060101010101" pitchFamily="49" charset="-122"/>
                <a:cs typeface="Times New Roman" panose="02020603050405020304" pitchFamily="18" charset="0"/>
                <a:sym typeface="+mn-ea"/>
              </a:rPr>
              <a:t>q</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是素数或者素数幂</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m</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为一个正整数。若码元是取自</a:t>
            </a:r>
            <a:r>
              <a:rPr lang="zh-CN" altLang="zh-CN" sz="2400" dirty="0">
                <a:latin typeface="Times New Roman" panose="02020603050405020304" pitchFamily="18" charset="0"/>
                <a:cs typeface="Times New Roman" panose="02020603050405020304" pitchFamily="18" charset="0"/>
                <a:sym typeface="+mn-ea"/>
              </a:rPr>
              <a:t>GF(</a:t>
            </a:r>
            <a:r>
              <a:rPr lang="zh-CN" altLang="en-US" sz="2400" i="1" dirty="0">
                <a:latin typeface="Times New Roman" panose="02020603050405020304" pitchFamily="18" charset="0"/>
                <a:cs typeface="Times New Roman" panose="02020603050405020304" pitchFamily="18" charset="0"/>
                <a:sym typeface="+mn-ea"/>
              </a:rPr>
              <a:t>q</a:t>
            </a:r>
            <a:r>
              <a:rPr lang="zh-CN" altLang="zh-CN" sz="2400" dirty="0">
                <a:latin typeface="Times New Roman" panose="02020603050405020304" pitchFamily="18" charset="0"/>
                <a:cs typeface="Times New Roman" panose="02020603050405020304" pitchFamily="18" charset="0"/>
                <a:sym typeface="+mn-ea"/>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上的一个循环码</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它的生成多项式</a:t>
            </a:r>
            <a:r>
              <a:rPr lang="en-US" altLang="zh-CN" sz="2400" i="1" err="1">
                <a:latin typeface="Times New Roman" panose="02020603050405020304" pitchFamily="18" charset="0"/>
                <a:ea typeface="黑体" panose="02010609060101010101" pitchFamily="49" charset="-122"/>
                <a:cs typeface="Times New Roman" panose="02020603050405020304" pitchFamily="18" charset="0"/>
                <a:sym typeface="+mn-ea"/>
              </a:rPr>
              <a:t>g</a:t>
            </a:r>
            <a:r>
              <a:rPr lang="en-US" altLang="zh-CN" sz="2400" err="1">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i="1" err="1">
                <a:latin typeface="Times New Roman" panose="02020603050405020304" pitchFamily="18" charset="0"/>
                <a:ea typeface="黑体" panose="02010609060101010101" pitchFamily="49" charset="-122"/>
                <a:cs typeface="Times New Roman" panose="02020603050405020304" pitchFamily="18" charset="0"/>
                <a:sym typeface="+mn-ea"/>
              </a:rPr>
              <a:t>x</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的根集合</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R</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中含有以下</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2</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个连续根</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i="1" err="1">
                <a:latin typeface="Times New Roman" panose="02020603050405020304" pitchFamily="18" charset="0"/>
                <a:ea typeface="黑体" panose="02010609060101010101" pitchFamily="49" charset="-122"/>
                <a:cs typeface="Times New Roman" panose="02020603050405020304" pitchFamily="18" charset="0"/>
                <a:sym typeface="+mn-ea"/>
              </a:rPr>
              <a:t>b</a:t>
            </a:r>
            <a:r>
              <a:rPr lang="en-US" altLang="zh-CN" sz="2400" i="1" baseline="30000" err="1">
                <a:latin typeface="Times New Roman" panose="02020603050405020304" pitchFamily="18" charset="0"/>
                <a:ea typeface="黑体" panose="02010609060101010101" pitchFamily="49" charset="-122"/>
                <a:cs typeface="Times New Roman" panose="02020603050405020304" pitchFamily="18" charset="0"/>
                <a:sym typeface="+mn-ea"/>
              </a:rPr>
              <a:t>p</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b</a:t>
            </a:r>
            <a:r>
              <a:rPr lang="en-US" altLang="zh-CN" sz="2400" i="1" baseline="30000">
                <a:latin typeface="Times New Roman" panose="02020603050405020304" pitchFamily="18" charset="0"/>
                <a:ea typeface="黑体" panose="02010609060101010101" pitchFamily="49" charset="-122"/>
                <a:cs typeface="Times New Roman" panose="02020603050405020304" pitchFamily="18" charset="0"/>
                <a:sym typeface="+mn-ea"/>
              </a:rPr>
              <a:t>p</a:t>
            </a:r>
            <a:r>
              <a:rPr lang="en-US" altLang="zh-CN" sz="2400" baseline="30000">
                <a:latin typeface="Times New Roman" panose="02020603050405020304" pitchFamily="18" charset="0"/>
                <a:ea typeface="黑体" panose="02010609060101010101" pitchFamily="49" charset="-122"/>
                <a:cs typeface="Times New Roman" panose="02020603050405020304" pitchFamily="18" charset="0"/>
                <a:sym typeface="+mn-ea"/>
              </a:rPr>
              <a:t>+1</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b</a:t>
            </a:r>
            <a:r>
              <a:rPr lang="en-US" altLang="zh-CN" sz="2400" i="1" baseline="30000">
                <a:latin typeface="Times New Roman" panose="02020603050405020304" pitchFamily="18" charset="0"/>
                <a:ea typeface="黑体" panose="02010609060101010101" pitchFamily="49" charset="-122"/>
                <a:cs typeface="Times New Roman" panose="02020603050405020304" pitchFamily="18" charset="0"/>
                <a:sym typeface="+mn-ea"/>
              </a:rPr>
              <a:t>p+</a:t>
            </a:r>
            <a:r>
              <a:rPr lang="en-US" altLang="zh-CN" sz="2400" baseline="30000">
                <a:latin typeface="Times New Roman" panose="02020603050405020304" pitchFamily="18" charset="0"/>
                <a:ea typeface="黑体" panose="02010609060101010101" pitchFamily="49" charset="-122"/>
                <a:cs typeface="Times New Roman" panose="02020603050405020304" pitchFamily="18" charset="0"/>
                <a:sym typeface="+mn-ea"/>
              </a:rPr>
              <a:t>2</a:t>
            </a:r>
            <a:r>
              <a:rPr lang="en-US" altLang="zh-CN" sz="2400" i="1" baseline="30000">
                <a:latin typeface="Times New Roman" panose="02020603050405020304" pitchFamily="18" charset="0"/>
                <a:ea typeface="黑体" panose="02010609060101010101" pitchFamily="49" charset="-122"/>
                <a:cs typeface="Times New Roman" panose="02020603050405020304" pitchFamily="18" charset="0"/>
                <a:sym typeface="+mn-ea"/>
              </a:rPr>
              <a:t>t</a:t>
            </a:r>
            <a:r>
              <a:rPr lang="en-US" altLang="zh-CN" sz="2400" baseline="30000">
                <a:latin typeface="Times New Roman" panose="02020603050405020304" pitchFamily="18" charset="0"/>
                <a:ea typeface="黑体" panose="02010609060101010101" pitchFamily="49" charset="-122"/>
                <a:cs typeface="Times New Roman" panose="02020603050405020304" pitchFamily="18" charset="0"/>
                <a:sym typeface="+mn-ea"/>
              </a:rPr>
              <a:t>-1</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则由</a:t>
            </a:r>
            <a:r>
              <a:rPr lang="en-US" altLang="zh-CN" sz="2400" i="1" err="1">
                <a:latin typeface="Times New Roman" panose="02020603050405020304" pitchFamily="18" charset="0"/>
                <a:ea typeface="黑体" panose="02010609060101010101" pitchFamily="49" charset="-122"/>
                <a:cs typeface="Times New Roman" panose="02020603050405020304" pitchFamily="18" charset="0"/>
                <a:sym typeface="+mn-ea"/>
              </a:rPr>
              <a:t>g</a:t>
            </a:r>
            <a:r>
              <a:rPr lang="en-US" altLang="zh-CN" sz="2400" err="1">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i="1" err="1">
                <a:latin typeface="Times New Roman" panose="02020603050405020304" pitchFamily="18" charset="0"/>
                <a:ea typeface="黑体" panose="02010609060101010101" pitchFamily="49" charset="-122"/>
                <a:cs typeface="Times New Roman" panose="02020603050405020304" pitchFamily="18" charset="0"/>
                <a:sym typeface="+mn-ea"/>
              </a:rPr>
              <a:t>x</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生成的循环码称为</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q</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进制的</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BCH</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码</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其中</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b</a:t>
            </a:r>
            <a:r>
              <a:rPr lang="zh-CN" altLang="zh-CN" sz="2400" dirty="0">
                <a:latin typeface="Times New Roman" panose="02020603050405020304" pitchFamily="18" charset="0"/>
                <a:cs typeface="Times New Roman" panose="02020603050405020304" pitchFamily="18" charset="0"/>
                <a:sym typeface="+mn-ea"/>
              </a:rPr>
              <a:t>∈GF(</a:t>
            </a:r>
            <a:r>
              <a:rPr lang="zh-CN" altLang="en-US" sz="2400" i="1" dirty="0">
                <a:latin typeface="Times New Roman" panose="02020603050405020304" pitchFamily="18" charset="0"/>
                <a:cs typeface="Times New Roman" panose="02020603050405020304" pitchFamily="18" charset="0"/>
                <a:sym typeface="+mn-ea"/>
              </a:rPr>
              <a:t>q</a:t>
            </a:r>
            <a:r>
              <a:rPr lang="en-US" altLang="zh-CN" sz="2400" i="1" baseline="30000">
                <a:latin typeface="Times New Roman" panose="02020603050405020304" pitchFamily="18" charset="0"/>
                <a:cs typeface="Times New Roman" panose="02020603050405020304" pitchFamily="18" charset="0"/>
                <a:sym typeface="+mn-ea"/>
              </a:rPr>
              <a:t>m</a:t>
            </a:r>
            <a:r>
              <a:rPr lang="zh-CN" altLang="zh-CN" sz="2400" dirty="0">
                <a:latin typeface="Times New Roman" panose="02020603050405020304" pitchFamily="18" charset="0"/>
                <a:cs typeface="Times New Roman" panose="02020603050405020304" pitchFamily="18" charset="0"/>
                <a:sym typeface="+mn-ea"/>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是域中的</a:t>
            </a:r>
            <a:r>
              <a:rPr lang="en-US" altLang="zh-CN" sz="2400" i="1">
                <a:latin typeface="Times New Roman" panose="02020603050405020304" pitchFamily="18" charset="0"/>
                <a:cs typeface="Times New Roman" panose="02020603050405020304" pitchFamily="18" charset="0"/>
                <a:sym typeface="+mn-ea"/>
              </a:rPr>
              <a:t>n</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阶元素</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400" i="1" err="1">
                <a:latin typeface="Times New Roman" panose="02020603050405020304" pitchFamily="18" charset="0"/>
                <a:ea typeface="黑体" panose="02010609060101010101" pitchFamily="49" charset="-122"/>
                <a:cs typeface="Times New Roman" panose="02020603050405020304" pitchFamily="18" charset="0"/>
                <a:sym typeface="+mn-ea"/>
              </a:rPr>
              <a:t>b</a:t>
            </a:r>
            <a:r>
              <a:rPr lang="en-US" altLang="zh-CN" sz="2400" i="1" baseline="30000" err="1">
                <a:latin typeface="Times New Roman" panose="02020603050405020304" pitchFamily="18" charset="0"/>
                <a:ea typeface="黑体" panose="02010609060101010101" pitchFamily="49" charset="-122"/>
                <a:cs typeface="Times New Roman" panose="02020603050405020304" pitchFamily="18" charset="0"/>
                <a:sym typeface="+mn-ea"/>
              </a:rPr>
              <a:t>p+i</a:t>
            </a:r>
            <a:r>
              <a:rPr lang="en-US" altLang="zh-CN" sz="2400" i="1" baseline="3000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zh-CN" sz="2400" dirty="0">
                <a:latin typeface="Times New Roman" panose="02020603050405020304" pitchFamily="18" charset="0"/>
                <a:cs typeface="Times New Roman" panose="02020603050405020304" pitchFamily="18" charset="0"/>
                <a:sym typeface="+mn-ea"/>
              </a:rPr>
              <a:t>∈GF(</a:t>
            </a:r>
            <a:r>
              <a:rPr lang="zh-CN" altLang="en-US" sz="2400" i="1" dirty="0">
                <a:latin typeface="Times New Roman" panose="02020603050405020304" pitchFamily="18" charset="0"/>
                <a:cs typeface="Times New Roman" panose="02020603050405020304" pitchFamily="18" charset="0"/>
                <a:sym typeface="+mn-ea"/>
              </a:rPr>
              <a:t>q</a:t>
            </a:r>
            <a:r>
              <a:rPr lang="en-US" altLang="zh-CN" sz="2400" i="1" baseline="30000">
                <a:latin typeface="Times New Roman" panose="02020603050405020304" pitchFamily="18" charset="0"/>
                <a:cs typeface="Times New Roman" panose="02020603050405020304" pitchFamily="18" charset="0"/>
                <a:sym typeface="+mn-ea"/>
              </a:rPr>
              <a:t>m</a:t>
            </a:r>
            <a:r>
              <a:rPr lang="zh-CN" altLang="zh-CN" sz="2400" dirty="0">
                <a:latin typeface="Times New Roman" panose="02020603050405020304" pitchFamily="18" charset="0"/>
                <a:cs typeface="Times New Roman" panose="02020603050405020304" pitchFamily="18" charset="0"/>
                <a:sym typeface="+mn-ea"/>
              </a:rPr>
              <a:t>)</a:t>
            </a:r>
            <a:r>
              <a:rPr lang="en-US" altLang="zh-CN" sz="2400" dirty="0">
                <a:latin typeface="Times New Roman" panose="02020603050405020304" pitchFamily="18" charset="0"/>
                <a:cs typeface="Times New Roman" panose="02020603050405020304" pitchFamily="18" charset="0"/>
                <a:sym typeface="+mn-ea"/>
              </a:rPr>
              <a:t> </a:t>
            </a:r>
            <a:r>
              <a:rPr lang="zh-CN" altLang="en-US" sz="2400" dirty="0">
                <a:latin typeface="Times New Roman" panose="02020603050405020304" pitchFamily="18" charset="0"/>
                <a:cs typeface="Times New Roman" panose="02020603050405020304" pitchFamily="18" charset="0"/>
                <a:sym typeface="+mn-ea"/>
              </a:rPr>
              <a:t>(</a:t>
            </a:r>
            <a:r>
              <a:rPr lang="en-US" altLang="zh-CN" sz="2400">
                <a:latin typeface="Times New Roman" panose="02020603050405020304" pitchFamily="18" charset="0"/>
                <a:cs typeface="Times New Roman" panose="02020603050405020304" pitchFamily="18" charset="0"/>
                <a:sym typeface="+mn-ea"/>
              </a:rPr>
              <a:t>0</a:t>
            </a:r>
            <a:r>
              <a:rPr lang="en-US" altLang="en-US" sz="2400">
                <a:latin typeface="Times New Roman" panose="02020603050405020304" pitchFamily="18" charset="0"/>
                <a:cs typeface="Times New Roman" panose="02020603050405020304" pitchFamily="18" charset="0"/>
                <a:sym typeface="+mn-ea"/>
              </a:rPr>
              <a:t>≤</a:t>
            </a:r>
            <a:r>
              <a:rPr lang="en-US" altLang="zh-CN" sz="2400" i="1">
                <a:latin typeface="Times New Roman" panose="02020603050405020304" pitchFamily="18" charset="0"/>
                <a:cs typeface="Times New Roman" panose="02020603050405020304" pitchFamily="18" charset="0"/>
                <a:sym typeface="+mn-ea"/>
              </a:rPr>
              <a:t>i</a:t>
            </a:r>
            <a:r>
              <a:rPr lang="en-US" altLang="en-US" sz="2400" i="1">
                <a:latin typeface="Times New Roman" panose="02020603050405020304" pitchFamily="18" charset="0"/>
                <a:cs typeface="Times New Roman" panose="02020603050405020304" pitchFamily="18" charset="0"/>
                <a:sym typeface="+mn-ea"/>
              </a:rPr>
              <a:t>≤</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2</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t</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-1</a:t>
            </a:r>
            <a:r>
              <a:rPr lang="en-US" altLang="zh-CN" sz="2400">
                <a:latin typeface="Times New Roman" panose="02020603050405020304" pitchFamily="18" charset="0"/>
                <a:cs typeface="Times New Roman" panose="02020603050405020304" pitchFamily="18" charset="0"/>
                <a:sym typeface="+mn-ea"/>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p</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是任意整数。对于常见的情况</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p</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等于</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0</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或者</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1</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。若</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p</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=1</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称之为狭义的</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BCH</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码</a:t>
            </a:r>
            <a:r>
              <a:rPr lang="zh-CN" altLang="en-US" sz="2400">
                <a:latin typeface="Times New Roman" panose="02020603050405020304" pitchFamily="18" charset="0"/>
                <a:ea typeface="黑体" panose="02010609060101010101" pitchFamily="49" charset="-122"/>
                <a:cs typeface="Times New Roman" panose="02020603050405020304" pitchFamily="18" charset="0"/>
                <a:sym typeface="+mn-ea"/>
              </a:rPr>
              <a:t>。</a:t>
            </a:r>
            <a:endParaRPr lang="zh-CN" altLang="en-US" sz="2400" dirty="0">
              <a:uFillTx/>
              <a:latin typeface="Times New Roman" panose="02020603050405020304" pitchFamily="18" charset="0"/>
              <a:ea typeface="黑体" panose="02010609060101010101" pitchFamily="49" charset="-122"/>
              <a:cs typeface="Times New Roman" panose="02020603050405020304" pitchFamily="18" charset="0"/>
              <a:sym typeface="+mn-ea"/>
            </a:endParaRPr>
          </a:p>
        </p:txBody>
      </p:sp>
      <p:sp>
        <p:nvSpPr>
          <p:cNvPr id="3" name="内容占位符 2"/>
          <p:cNvSpPr txBox="1"/>
          <p:nvPr/>
        </p:nvSpPr>
        <p:spPr>
          <a:xfrm>
            <a:off x="315595" y="4792980"/>
            <a:ext cx="8368665" cy="1562735"/>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4" name="文本框 3"/>
          <p:cNvSpPr txBox="1"/>
          <p:nvPr/>
        </p:nvSpPr>
        <p:spPr>
          <a:xfrm>
            <a:off x="520065" y="4826635"/>
            <a:ext cx="8048625" cy="1529715"/>
          </a:xfrm>
          <a:prstGeom prst="rect">
            <a:avLst/>
          </a:prstGeom>
          <a:noFill/>
        </p:spPr>
        <p:txBody>
          <a:bodyPr wrap="square" rtlCol="0" anchor="t">
            <a:spAutoFit/>
          </a:bodyPr>
          <a:p>
            <a:pPr algn="l">
              <a:lnSpc>
                <a:spcPct val="130000"/>
              </a:lnSpc>
            </a:pPr>
            <a:r>
              <a:rPr lang="zh-CN" altLang="en-US" sz="2400" b="1">
                <a:solidFill>
                  <a:srgbClr val="0070C0"/>
                </a:solidFill>
                <a:latin typeface="Times New Roman" panose="02020603050405020304" pitchFamily="18" charset="0"/>
                <a:ea typeface="黑体" panose="02010609060101010101" pitchFamily="49" charset="-122"/>
                <a:cs typeface="Times New Roman" panose="02020603050405020304" pitchFamily="18" charset="0"/>
                <a:sym typeface="+mn-ea"/>
              </a:rPr>
              <a:t>本原BCH码的定义</a:t>
            </a:r>
            <a:r>
              <a:rPr sz="2400" dirty="0">
                <a:solidFill>
                  <a:srgbClr val="0070C0"/>
                </a:solidFill>
                <a:uFillTx/>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400" dirty="0">
                <a:latin typeface="Times New Roman" panose="02020603050405020304" pitchFamily="18" charset="0"/>
                <a:ea typeface="黑体" panose="02010609060101010101" pitchFamily="49" charset="-122"/>
                <a:sym typeface="+mn-ea"/>
              </a:rPr>
              <a:t>若</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的根中有一个是</a:t>
            </a:r>
            <a:r>
              <a:rPr lang="zh-CN" altLang="zh-CN" sz="2400" dirty="0">
                <a:latin typeface="Times New Roman" panose="02020603050405020304" pitchFamily="18" charset="0"/>
                <a:sym typeface="+mn-ea"/>
              </a:rPr>
              <a:t>GF(</a:t>
            </a:r>
            <a:r>
              <a:rPr lang="zh-CN" altLang="en-US" sz="2400" i="1" dirty="0">
                <a:latin typeface="Times New Roman" panose="02020603050405020304" pitchFamily="18" charset="0"/>
                <a:sym typeface="+mn-ea"/>
              </a:rPr>
              <a:t>q</a:t>
            </a:r>
            <a:r>
              <a:rPr lang="en-US" altLang="zh-CN" sz="2400" i="1" baseline="30000">
                <a:latin typeface="Times New Roman" panose="02020603050405020304" pitchFamily="18" charset="0"/>
                <a:sym typeface="+mn-ea"/>
              </a:rPr>
              <a:t>m</a:t>
            </a:r>
            <a:r>
              <a:rPr lang="zh-CN" altLang="zh-CN" sz="2400" dirty="0">
                <a:latin typeface="Times New Roman" panose="02020603050405020304" pitchFamily="18" charset="0"/>
                <a:sym typeface="+mn-ea"/>
              </a:rPr>
              <a:t>)</a:t>
            </a:r>
            <a:r>
              <a:rPr lang="zh-CN" altLang="en-US" sz="2400" dirty="0">
                <a:latin typeface="Times New Roman" panose="02020603050405020304" pitchFamily="18" charset="0"/>
                <a:ea typeface="黑体" panose="02010609060101010101" pitchFamily="49" charset="-122"/>
                <a:sym typeface="+mn-ea"/>
              </a:rPr>
              <a:t>的本原元</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码长</a:t>
            </a:r>
            <a:r>
              <a:rPr lang="en-US" altLang="zh-CN" sz="2400" i="1">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q</a:t>
            </a:r>
            <a:r>
              <a:rPr lang="en-US" altLang="zh-CN" sz="2400" i="1" baseline="30000">
                <a:latin typeface="Times New Roman" panose="02020603050405020304" pitchFamily="18" charset="0"/>
                <a:ea typeface="黑体" panose="02010609060101010101" pitchFamily="49" charset="-122"/>
                <a:sym typeface="+mn-ea"/>
              </a:rPr>
              <a:t>m</a:t>
            </a:r>
            <a:r>
              <a:rPr lang="en-US" altLang="zh-CN" sz="2400">
                <a:latin typeface="Times New Roman" panose="02020603050405020304" pitchFamily="18" charset="0"/>
                <a:ea typeface="黑体" panose="02010609060101010101" pitchFamily="49" charset="-122"/>
                <a:sym typeface="+mn-ea"/>
              </a:rPr>
              <a:t>-1</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此时就称</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生成的</a:t>
            </a:r>
            <a:r>
              <a:rPr lang="en-US" altLang="zh-CN" sz="2400">
                <a:latin typeface="Times New Roman" panose="02020603050405020304" pitchFamily="18" charset="0"/>
                <a:ea typeface="黑体" panose="02010609060101010101" pitchFamily="49" charset="-122"/>
                <a:sym typeface="+mn-ea"/>
              </a:rPr>
              <a:t>BCH</a:t>
            </a:r>
            <a:r>
              <a:rPr lang="zh-CN" altLang="en-US" sz="2400" dirty="0">
                <a:latin typeface="Times New Roman" panose="02020603050405020304" pitchFamily="18" charset="0"/>
                <a:ea typeface="黑体" panose="02010609060101010101" pitchFamily="49" charset="-122"/>
                <a:sym typeface="+mn-ea"/>
              </a:rPr>
              <a:t>码为本原</a:t>
            </a:r>
            <a:r>
              <a:rPr lang="en-US" altLang="zh-CN" sz="2400">
                <a:latin typeface="Times New Roman" panose="02020603050405020304" pitchFamily="18" charset="0"/>
                <a:ea typeface="黑体" panose="02010609060101010101" pitchFamily="49" charset="-122"/>
                <a:sym typeface="+mn-ea"/>
              </a:rPr>
              <a:t>BCH</a:t>
            </a:r>
            <a:r>
              <a:rPr lang="zh-CN" altLang="en-US" sz="2400" dirty="0">
                <a:latin typeface="Times New Roman" panose="02020603050405020304" pitchFamily="18" charset="0"/>
                <a:ea typeface="黑体" panose="02010609060101010101" pitchFamily="49" charset="-122"/>
                <a:sym typeface="+mn-ea"/>
              </a:rPr>
              <a:t>码</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否则就称为非本原</a:t>
            </a:r>
            <a:r>
              <a:rPr lang="en-US" altLang="zh-CN" sz="2400">
                <a:latin typeface="Times New Roman" panose="02020603050405020304" pitchFamily="18" charset="0"/>
                <a:ea typeface="黑体" panose="02010609060101010101" pitchFamily="49" charset="-122"/>
                <a:sym typeface="+mn-ea"/>
              </a:rPr>
              <a:t>BCH</a:t>
            </a:r>
            <a:r>
              <a:rPr lang="zh-CN" altLang="en-US" sz="2400" dirty="0">
                <a:latin typeface="Times New Roman" panose="02020603050405020304" pitchFamily="18" charset="0"/>
                <a:ea typeface="黑体" panose="02010609060101010101" pitchFamily="49" charset="-122"/>
                <a:sym typeface="+mn-ea"/>
              </a:rPr>
              <a:t>码</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其码长是</a:t>
            </a:r>
            <a:r>
              <a:rPr lang="en-US" altLang="zh-CN" sz="2400" i="1">
                <a:latin typeface="Times New Roman" panose="02020603050405020304" pitchFamily="18" charset="0"/>
                <a:ea typeface="黑体" panose="02010609060101010101" pitchFamily="49" charset="-122"/>
                <a:sym typeface="+mn-ea"/>
              </a:rPr>
              <a:t>q</a:t>
            </a:r>
            <a:r>
              <a:rPr lang="en-US" altLang="zh-CN" sz="2400" i="1" baseline="30000">
                <a:latin typeface="Times New Roman" panose="02020603050405020304" pitchFamily="18" charset="0"/>
                <a:ea typeface="黑体" panose="02010609060101010101" pitchFamily="49" charset="-122"/>
                <a:sym typeface="+mn-ea"/>
              </a:rPr>
              <a:t>m</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Times New Roman" panose="02020603050405020304" pitchFamily="18" charset="0"/>
                <a:ea typeface="黑体" panose="02010609060101010101" pitchFamily="49" charset="-122"/>
                <a:sym typeface="+mn-ea"/>
              </a:rPr>
              <a:t>的因子。</a:t>
            </a:r>
            <a:endParaRPr lang="zh-CN" altLang="en-US" sz="2400" dirty="0">
              <a:uFillTx/>
              <a:latin typeface="Times New Roman" panose="02020603050405020304" pitchFamily="18" charset="0"/>
              <a:ea typeface="黑体" panose="02010609060101010101" pitchFamily="49" charset="-122"/>
              <a:cs typeface="Times New Roman" panose="02020603050405020304" pitchFamily="18"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BCH</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码的构造</a:t>
            </a:r>
            <a:endParaRPr lang="zh-CN" altLang="en-US" sz="280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0" name="矩形 9"/>
          <p:cNvSpPr/>
          <p:nvPr/>
        </p:nvSpPr>
        <p:spPr>
          <a:xfrm>
            <a:off x="425450" y="888365"/>
            <a:ext cx="8242300" cy="154305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p>
        </p:txBody>
      </p:sp>
      <p:sp>
        <p:nvSpPr>
          <p:cNvPr id="9" name="文本框 8"/>
          <p:cNvSpPr txBox="1"/>
          <p:nvPr/>
        </p:nvSpPr>
        <p:spPr>
          <a:xfrm>
            <a:off x="574675" y="941070"/>
            <a:ext cx="8034655" cy="1420495"/>
          </a:xfrm>
          <a:prstGeom prst="rect">
            <a:avLst/>
          </a:prstGeom>
          <a:noFill/>
        </p:spPr>
        <p:txBody>
          <a:bodyPr wrap="square" rtlCol="0" anchor="t">
            <a:spAutoFit/>
          </a:bodyPr>
          <a:p>
            <a:pPr defTabSz="914400">
              <a:lnSpc>
                <a:spcPct val="120000"/>
              </a:lnSpc>
              <a:buClr>
                <a:schemeClr val="hlink"/>
              </a:buClr>
              <a:buSzPct val="65000"/>
              <a:buFont typeface="Wingdings" panose="05000000000000000000" pitchFamily="2" charset="2"/>
            </a:pPr>
            <a:r>
              <a:rPr lang="zh-CN" altLang="en-US" sz="2400" b="1" dirty="0">
                <a:solidFill>
                  <a:srgbClr val="FF0000"/>
                </a:solidFill>
                <a:latin typeface="黑体" panose="02010609060101010101" pitchFamily="49" charset="-122"/>
                <a:ea typeface="黑体" panose="02010609060101010101" pitchFamily="49" charset="-122"/>
                <a:sym typeface="+mn-ea"/>
              </a:rPr>
              <a:t>构造方法：</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设</a:t>
            </a:r>
            <a:r>
              <a:rPr lang="en-US" altLang="zh-CN" sz="2400" i="1" err="1">
                <a:latin typeface="Times New Roman" panose="02020603050405020304" pitchFamily="18" charset="0"/>
                <a:ea typeface="黑体" panose="02010609060101010101" pitchFamily="49" charset="-122"/>
                <a:cs typeface="Times New Roman" panose="02020603050405020304" pitchFamily="18" charset="0"/>
                <a:sym typeface="+mn-ea"/>
              </a:rPr>
              <a:t>f</a:t>
            </a:r>
            <a:r>
              <a:rPr lang="en-US" altLang="zh-CN" sz="2400" i="1" baseline="-25000" err="1">
                <a:latin typeface="Times New Roman" panose="02020603050405020304" pitchFamily="18" charset="0"/>
                <a:ea typeface="黑体" panose="02010609060101010101" pitchFamily="49" charset="-122"/>
                <a:cs typeface="Times New Roman" panose="02020603050405020304" pitchFamily="18" charset="0"/>
                <a:sym typeface="+mn-ea"/>
              </a:rPr>
              <a:t>i</a:t>
            </a:r>
            <a:r>
              <a:rPr lang="en-US" altLang="zh-CN" sz="2400" err="1">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i="1" err="1">
                <a:latin typeface="Times New Roman" panose="02020603050405020304" pitchFamily="18" charset="0"/>
                <a:ea typeface="黑体" panose="02010609060101010101" pitchFamily="49" charset="-122"/>
                <a:cs typeface="Times New Roman" panose="02020603050405020304" pitchFamily="18" charset="0"/>
                <a:sym typeface="+mn-ea"/>
              </a:rPr>
              <a:t>x</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和</a:t>
            </a:r>
            <a:r>
              <a:rPr lang="en-US" altLang="zh-CN" sz="2400" i="1" err="1">
                <a:latin typeface="Times New Roman" panose="02020603050405020304" pitchFamily="18" charset="0"/>
                <a:ea typeface="黑体" panose="02010609060101010101" pitchFamily="49" charset="-122"/>
                <a:cs typeface="Times New Roman" panose="02020603050405020304" pitchFamily="18" charset="0"/>
                <a:sym typeface="+mn-ea"/>
              </a:rPr>
              <a:t>q</a:t>
            </a:r>
            <a:r>
              <a:rPr lang="en-US" altLang="zh-CN" sz="2400" i="1" baseline="-25000" err="1">
                <a:latin typeface="Times New Roman" panose="02020603050405020304" pitchFamily="18" charset="0"/>
                <a:ea typeface="黑体" panose="02010609060101010101" pitchFamily="49" charset="-122"/>
                <a:cs typeface="Times New Roman" panose="02020603050405020304" pitchFamily="18" charset="0"/>
                <a:sym typeface="+mn-ea"/>
              </a:rPr>
              <a:t>i</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分别是</a:t>
            </a:r>
            <a:r>
              <a:rPr lang="en-US" altLang="zh-CN" sz="2400" i="1" err="1">
                <a:latin typeface="Times New Roman" panose="02020603050405020304" pitchFamily="18" charset="0"/>
                <a:ea typeface="黑体" panose="02010609060101010101" pitchFamily="49" charset="-122"/>
                <a:cs typeface="Times New Roman" panose="02020603050405020304" pitchFamily="18" charset="0"/>
                <a:sym typeface="+mn-ea"/>
              </a:rPr>
              <a:t>b</a:t>
            </a:r>
            <a:r>
              <a:rPr lang="en-US" altLang="zh-CN" sz="2400" i="1" baseline="30000" err="1">
                <a:latin typeface="Times New Roman" panose="02020603050405020304" pitchFamily="18" charset="0"/>
                <a:ea typeface="黑体" panose="02010609060101010101" pitchFamily="49" charset="-122"/>
                <a:cs typeface="Times New Roman" panose="02020603050405020304" pitchFamily="18" charset="0"/>
                <a:sym typeface="+mn-ea"/>
              </a:rPr>
              <a:t>p+i</a:t>
            </a:r>
            <a:r>
              <a:rPr lang="zh-CN" altLang="en-US" sz="2400" dirty="0">
                <a:latin typeface="Times New Roman" panose="02020603050405020304" pitchFamily="18" charset="0"/>
                <a:cs typeface="Times New Roman" panose="02020603050405020304" pitchFamily="18" charset="0"/>
                <a:sym typeface="+mn-ea"/>
              </a:rPr>
              <a:t>(</a:t>
            </a:r>
            <a:r>
              <a:rPr lang="en-US" altLang="zh-CN" sz="2400">
                <a:latin typeface="Times New Roman" panose="02020603050405020304" pitchFamily="18" charset="0"/>
                <a:cs typeface="Times New Roman" panose="02020603050405020304" pitchFamily="18" charset="0"/>
                <a:sym typeface="+mn-ea"/>
              </a:rPr>
              <a:t>0</a:t>
            </a:r>
            <a:r>
              <a:rPr lang="en-US" altLang="en-US" sz="2400">
                <a:latin typeface="Times New Roman" panose="02020603050405020304" pitchFamily="18" charset="0"/>
                <a:cs typeface="Times New Roman" panose="02020603050405020304" pitchFamily="18" charset="0"/>
                <a:sym typeface="+mn-ea"/>
              </a:rPr>
              <a:t>≤</a:t>
            </a:r>
            <a:r>
              <a:rPr lang="en-US" altLang="zh-CN" sz="2400" i="1">
                <a:latin typeface="Times New Roman" panose="02020603050405020304" pitchFamily="18" charset="0"/>
                <a:cs typeface="Times New Roman" panose="02020603050405020304" pitchFamily="18" charset="0"/>
                <a:sym typeface="+mn-ea"/>
              </a:rPr>
              <a:t>i</a:t>
            </a:r>
            <a:r>
              <a:rPr lang="en-US" altLang="en-US" sz="2400" i="1">
                <a:latin typeface="Times New Roman" panose="02020603050405020304" pitchFamily="18" charset="0"/>
                <a:cs typeface="Times New Roman" panose="02020603050405020304" pitchFamily="18" charset="0"/>
                <a:sym typeface="+mn-ea"/>
              </a:rPr>
              <a:t>≤</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2</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t</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-1</a:t>
            </a:r>
            <a:r>
              <a:rPr lang="en-US" altLang="zh-CN" sz="2400">
                <a:latin typeface="Times New Roman" panose="02020603050405020304" pitchFamily="18" charset="0"/>
                <a:cs typeface="Times New Roman" panose="02020603050405020304" pitchFamily="18" charset="0"/>
                <a:sym typeface="+mn-ea"/>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的最小多项式和阶</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则</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BCH</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码的生成多项式</a:t>
            </a:r>
            <a:r>
              <a:rPr lang="en-US" altLang="zh-CN" sz="2400" i="1" err="1">
                <a:latin typeface="Times New Roman" panose="02020603050405020304" pitchFamily="18" charset="0"/>
                <a:ea typeface="黑体" panose="02010609060101010101" pitchFamily="49" charset="-122"/>
                <a:cs typeface="Times New Roman" panose="02020603050405020304" pitchFamily="18" charset="0"/>
                <a:sym typeface="+mn-ea"/>
              </a:rPr>
              <a:t>g</a:t>
            </a:r>
            <a:r>
              <a:rPr lang="en-US" altLang="zh-CN" sz="2400" err="1">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i="1" err="1">
                <a:latin typeface="Times New Roman" panose="02020603050405020304" pitchFamily="18" charset="0"/>
                <a:ea typeface="黑体" panose="02010609060101010101" pitchFamily="49" charset="-122"/>
                <a:cs typeface="Times New Roman" panose="02020603050405020304" pitchFamily="18" charset="0"/>
                <a:sym typeface="+mn-ea"/>
              </a:rPr>
              <a:t>x</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和码长</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n</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可分别表示为</a:t>
            </a:r>
            <a:r>
              <a:rPr lang="en-US" altLang="zh-CN" sz="2400" i="1" err="1">
                <a:latin typeface="Times New Roman" panose="02020603050405020304" pitchFamily="18" charset="0"/>
                <a:ea typeface="黑体" panose="02010609060101010101" pitchFamily="49" charset="-122"/>
                <a:cs typeface="Times New Roman" panose="02020603050405020304" pitchFamily="18" charset="0"/>
                <a:sym typeface="+mn-ea"/>
              </a:rPr>
              <a:t>g</a:t>
            </a:r>
            <a:r>
              <a:rPr lang="en-US" altLang="zh-CN" sz="2400" err="1">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i="1" err="1">
                <a:latin typeface="Times New Roman" panose="02020603050405020304" pitchFamily="18" charset="0"/>
                <a:ea typeface="黑体" panose="02010609060101010101" pitchFamily="49" charset="-122"/>
                <a:cs typeface="Times New Roman" panose="02020603050405020304" pitchFamily="18" charset="0"/>
                <a:sym typeface="+mn-ea"/>
              </a:rPr>
              <a:t>x</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)=LCM(</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f</a:t>
            </a:r>
            <a:r>
              <a:rPr lang="en-US" altLang="zh-CN" sz="2400" baseline="-25000">
                <a:latin typeface="Times New Roman" panose="02020603050405020304" pitchFamily="18" charset="0"/>
                <a:ea typeface="黑体" panose="02010609060101010101" pitchFamily="49" charset="-122"/>
                <a:cs typeface="Times New Roman" panose="02020603050405020304" pitchFamily="18" charset="0"/>
                <a:sym typeface="+mn-ea"/>
              </a:rPr>
              <a:t>0</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x</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f</a:t>
            </a:r>
            <a:r>
              <a:rPr lang="en-US" altLang="zh-CN" sz="2400" baseline="-25000">
                <a:latin typeface="Times New Roman" panose="02020603050405020304" pitchFamily="18" charset="0"/>
                <a:ea typeface="黑体" panose="02010609060101010101" pitchFamily="49" charset="-122"/>
                <a:cs typeface="Times New Roman" panose="02020603050405020304" pitchFamily="18" charset="0"/>
                <a:sym typeface="+mn-ea"/>
              </a:rPr>
              <a:t>1</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x</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f</a:t>
            </a:r>
            <a:r>
              <a:rPr lang="en-US" altLang="zh-CN" sz="2400" baseline="-25000">
                <a:latin typeface="Times New Roman" panose="02020603050405020304" pitchFamily="18" charset="0"/>
                <a:ea typeface="黑体" panose="02010609060101010101" pitchFamily="49" charset="-122"/>
                <a:cs typeface="Times New Roman" panose="02020603050405020304" pitchFamily="18" charset="0"/>
                <a:sym typeface="+mn-ea"/>
              </a:rPr>
              <a:t>2</a:t>
            </a:r>
            <a:r>
              <a:rPr lang="en-US" altLang="zh-CN" sz="2400" i="1" baseline="-25000">
                <a:latin typeface="Times New Roman" panose="02020603050405020304" pitchFamily="18" charset="0"/>
                <a:ea typeface="黑体" panose="02010609060101010101" pitchFamily="49" charset="-122"/>
                <a:cs typeface="Times New Roman" panose="02020603050405020304" pitchFamily="18" charset="0"/>
                <a:sym typeface="+mn-ea"/>
              </a:rPr>
              <a:t>t</a:t>
            </a:r>
            <a:r>
              <a:rPr lang="en-US" altLang="zh-CN" sz="2400" baseline="-25000">
                <a:latin typeface="Times New Roman" panose="02020603050405020304" pitchFamily="18" charset="0"/>
                <a:ea typeface="黑体" panose="02010609060101010101" pitchFamily="49" charset="-122"/>
                <a:cs typeface="Times New Roman" panose="02020603050405020304" pitchFamily="18" charset="0"/>
                <a:sym typeface="+mn-ea"/>
              </a:rPr>
              <a:t>-1</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x</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n</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=LCM(</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q</a:t>
            </a:r>
            <a:r>
              <a:rPr lang="en-US" altLang="zh-CN" sz="2400" baseline="-25000">
                <a:latin typeface="Times New Roman" panose="02020603050405020304" pitchFamily="18" charset="0"/>
                <a:ea typeface="黑体" panose="02010609060101010101" pitchFamily="49" charset="-122"/>
                <a:cs typeface="Times New Roman" panose="02020603050405020304" pitchFamily="18" charset="0"/>
                <a:sym typeface="+mn-ea"/>
              </a:rPr>
              <a:t>0</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q</a:t>
            </a:r>
            <a:r>
              <a:rPr lang="en-US" altLang="zh-CN" sz="2400" baseline="-25000">
                <a:latin typeface="Times New Roman" panose="02020603050405020304" pitchFamily="18" charset="0"/>
                <a:ea typeface="黑体" panose="02010609060101010101" pitchFamily="49" charset="-122"/>
                <a:cs typeface="Times New Roman" panose="02020603050405020304" pitchFamily="18" charset="0"/>
                <a:sym typeface="+mn-ea"/>
              </a:rPr>
              <a:t>1</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q</a:t>
            </a:r>
            <a:r>
              <a:rPr lang="en-US" altLang="zh-CN" sz="2400" baseline="-25000">
                <a:latin typeface="Times New Roman" panose="02020603050405020304" pitchFamily="18" charset="0"/>
                <a:ea typeface="黑体" panose="02010609060101010101" pitchFamily="49" charset="-122"/>
                <a:cs typeface="Times New Roman" panose="02020603050405020304" pitchFamily="18" charset="0"/>
                <a:sym typeface="+mn-ea"/>
              </a:rPr>
              <a:t>2</a:t>
            </a:r>
            <a:r>
              <a:rPr lang="en-US" altLang="zh-CN" sz="2400" i="1" baseline="-25000">
                <a:latin typeface="Times New Roman" panose="02020603050405020304" pitchFamily="18" charset="0"/>
                <a:ea typeface="黑体" panose="02010609060101010101" pitchFamily="49" charset="-122"/>
                <a:cs typeface="Times New Roman" panose="02020603050405020304" pitchFamily="18" charset="0"/>
                <a:sym typeface="+mn-ea"/>
              </a:rPr>
              <a:t>t</a:t>
            </a:r>
            <a:r>
              <a:rPr lang="en-US" altLang="zh-CN" sz="2400" baseline="-25000">
                <a:latin typeface="Times New Roman" panose="02020603050405020304" pitchFamily="18" charset="0"/>
                <a:ea typeface="黑体" panose="02010609060101010101" pitchFamily="49" charset="-122"/>
                <a:cs typeface="Times New Roman" panose="02020603050405020304" pitchFamily="18" charset="0"/>
                <a:sym typeface="+mn-ea"/>
              </a:rPr>
              <a:t>-1</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400" b="1" dirty="0">
                <a:latin typeface="黑体" panose="02010609060101010101" pitchFamily="49" charset="-122"/>
                <a:ea typeface="黑体" panose="02010609060101010101" pitchFamily="49" charset="-122"/>
                <a:sym typeface="+mn-ea"/>
              </a:rPr>
              <a:t>。</a:t>
            </a:r>
            <a:endParaRPr lang="zh-CN" altLang="en-US" sz="2400" b="1" dirty="0">
              <a:uFillTx/>
              <a:latin typeface="黑体" panose="02010609060101010101" pitchFamily="49" charset="-122"/>
              <a:ea typeface="黑体" panose="02010609060101010101" pitchFamily="49" charset="-122"/>
              <a:sym typeface="+mn-ea"/>
            </a:endParaRPr>
          </a:p>
        </p:txBody>
      </p:sp>
      <p:sp>
        <p:nvSpPr>
          <p:cNvPr id="5" name="内容占位符 2"/>
          <p:cNvSpPr txBox="1"/>
          <p:nvPr/>
        </p:nvSpPr>
        <p:spPr>
          <a:xfrm>
            <a:off x="429895" y="2644140"/>
            <a:ext cx="8352155" cy="2833370"/>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3" name="文本框 2"/>
          <p:cNvSpPr txBox="1"/>
          <p:nvPr/>
        </p:nvSpPr>
        <p:spPr>
          <a:xfrm>
            <a:off x="481330" y="2647315"/>
            <a:ext cx="8186420" cy="2749550"/>
          </a:xfrm>
          <a:prstGeom prst="rect">
            <a:avLst/>
          </a:prstGeom>
          <a:noFill/>
        </p:spPr>
        <p:txBody>
          <a:bodyPr wrap="square" rtlCol="0" anchor="t">
            <a:spAutoFit/>
          </a:bodyPr>
          <a:p>
            <a:pPr algn="just">
              <a:lnSpc>
                <a:spcPct val="120000"/>
              </a:lnSpc>
            </a:pPr>
            <a:r>
              <a:rPr lang="zh-CN" altLang="en-US" sz="2400" b="1" dirty="0">
                <a:solidFill>
                  <a:srgbClr val="7030A0"/>
                </a:solidFill>
                <a:latin typeface="Times New Roman" panose="02020603050405020304" pitchFamily="18" charset="0"/>
                <a:ea typeface="黑体" panose="02010609060101010101" pitchFamily="49" charset="-122"/>
                <a:sym typeface="+mn-ea"/>
              </a:rPr>
              <a:t>构造可以纠</a:t>
            </a:r>
            <a:r>
              <a:rPr lang="en-US" altLang="zh-CN" sz="2400" b="1" i="1">
                <a:solidFill>
                  <a:srgbClr val="7030A0"/>
                </a:solidFill>
                <a:latin typeface="Times New Roman" panose="02020603050405020304" pitchFamily="18" charset="0"/>
                <a:ea typeface="黑体" panose="02010609060101010101" pitchFamily="49" charset="-122"/>
                <a:sym typeface="+mn-ea"/>
              </a:rPr>
              <a:t>t</a:t>
            </a:r>
            <a:r>
              <a:rPr lang="zh-CN" altLang="en-US" sz="2400" b="1" dirty="0">
                <a:solidFill>
                  <a:srgbClr val="7030A0"/>
                </a:solidFill>
                <a:latin typeface="Times New Roman" panose="02020603050405020304" pitchFamily="18" charset="0"/>
                <a:ea typeface="黑体" panose="02010609060101010101" pitchFamily="49" charset="-122"/>
                <a:sym typeface="+mn-ea"/>
              </a:rPr>
              <a:t>个错误的</a:t>
            </a:r>
            <a:r>
              <a:rPr lang="en-US" altLang="zh-CN" sz="2400" b="1">
                <a:solidFill>
                  <a:srgbClr val="7030A0"/>
                </a:solidFill>
                <a:latin typeface="Times New Roman" panose="02020603050405020304" pitchFamily="18" charset="0"/>
                <a:ea typeface="黑体" panose="02010609060101010101" pitchFamily="49" charset="-122"/>
                <a:sym typeface="+mn-ea"/>
              </a:rPr>
              <a:t>BCH</a:t>
            </a:r>
            <a:r>
              <a:rPr lang="zh-CN" altLang="en-US" sz="2400" b="1" dirty="0">
                <a:solidFill>
                  <a:srgbClr val="7030A0"/>
                </a:solidFill>
                <a:latin typeface="Times New Roman" panose="02020603050405020304" pitchFamily="18" charset="0"/>
                <a:ea typeface="黑体" panose="02010609060101010101" pitchFamily="49" charset="-122"/>
                <a:sym typeface="+mn-ea"/>
              </a:rPr>
              <a:t>码</a:t>
            </a:r>
            <a:r>
              <a:rPr lang="en-US" altLang="zh-CN" sz="2400" b="1">
                <a:solidFill>
                  <a:srgbClr val="7030A0"/>
                </a:solidFill>
                <a:latin typeface="Times New Roman" panose="02020603050405020304" pitchFamily="18" charset="0"/>
                <a:ea typeface="黑体" panose="02010609060101010101" pitchFamily="49" charset="-122"/>
                <a:sym typeface="+mn-ea"/>
              </a:rPr>
              <a:t>(</a:t>
            </a:r>
            <a:r>
              <a:rPr lang="zh-CN" altLang="en-US" sz="2400" b="1" dirty="0">
                <a:solidFill>
                  <a:srgbClr val="7030A0"/>
                </a:solidFill>
                <a:latin typeface="Times New Roman" panose="02020603050405020304" pitchFamily="18" charset="0"/>
                <a:ea typeface="黑体" panose="02010609060101010101" pitchFamily="49" charset="-122"/>
                <a:sym typeface="+mn-ea"/>
              </a:rPr>
              <a:t>其码长</a:t>
            </a:r>
            <a:r>
              <a:rPr lang="en-US" altLang="zh-CN" sz="2400" b="1" i="1">
                <a:solidFill>
                  <a:srgbClr val="7030A0"/>
                </a:solidFill>
                <a:latin typeface="Times New Roman" panose="02020603050405020304" pitchFamily="18" charset="0"/>
                <a:ea typeface="黑体" panose="02010609060101010101" pitchFamily="49" charset="-122"/>
                <a:sym typeface="+mn-ea"/>
              </a:rPr>
              <a:t>n</a:t>
            </a:r>
            <a:r>
              <a:rPr lang="en-US" altLang="zh-CN" sz="2400" b="1">
                <a:solidFill>
                  <a:srgbClr val="7030A0"/>
                </a:solidFill>
                <a:latin typeface="Times New Roman" panose="02020603050405020304" pitchFamily="18" charset="0"/>
                <a:ea typeface="黑体" panose="02010609060101010101" pitchFamily="49" charset="-122"/>
                <a:sym typeface="+mn-ea"/>
              </a:rPr>
              <a:t>=</a:t>
            </a:r>
            <a:r>
              <a:rPr lang="en-US" altLang="zh-CN" sz="2400" b="1" i="1">
                <a:solidFill>
                  <a:srgbClr val="7030A0"/>
                </a:solidFill>
                <a:latin typeface="Times New Roman" panose="02020603050405020304" pitchFamily="18" charset="0"/>
                <a:ea typeface="黑体" panose="02010609060101010101" pitchFamily="49" charset="-122"/>
                <a:sym typeface="+mn-ea"/>
              </a:rPr>
              <a:t>q</a:t>
            </a:r>
            <a:r>
              <a:rPr lang="en-US" altLang="zh-CN" sz="2400" b="1" i="1" baseline="30000">
                <a:solidFill>
                  <a:srgbClr val="7030A0"/>
                </a:solidFill>
                <a:latin typeface="Times New Roman" panose="02020603050405020304" pitchFamily="18" charset="0"/>
                <a:ea typeface="黑体" panose="02010609060101010101" pitchFamily="49" charset="-122"/>
                <a:sym typeface="+mn-ea"/>
              </a:rPr>
              <a:t>m</a:t>
            </a:r>
            <a:r>
              <a:rPr lang="en-US" altLang="zh-CN" sz="2400" b="1">
                <a:solidFill>
                  <a:srgbClr val="7030A0"/>
                </a:solidFill>
                <a:latin typeface="Times New Roman" panose="02020603050405020304" pitchFamily="18" charset="0"/>
                <a:ea typeface="黑体" panose="02010609060101010101" pitchFamily="49" charset="-122"/>
                <a:sym typeface="+mn-ea"/>
              </a:rPr>
              <a:t>-1)</a:t>
            </a:r>
            <a:r>
              <a:rPr lang="zh-CN" altLang="en-US" sz="2400" b="1" dirty="0">
                <a:solidFill>
                  <a:srgbClr val="7030A0"/>
                </a:solidFill>
                <a:latin typeface="Times New Roman" panose="02020603050405020304" pitchFamily="18" charset="0"/>
                <a:ea typeface="黑体" panose="02010609060101010101" pitchFamily="49" charset="-122"/>
                <a:sym typeface="+mn-ea"/>
              </a:rPr>
              <a:t>的生成多项式的步骤如下</a:t>
            </a:r>
            <a:r>
              <a:rPr lang="zh-CN" altLang="en-US" sz="2400" dirty="0">
                <a:solidFill>
                  <a:srgbClr val="7030A0"/>
                </a:solidFill>
                <a:ea typeface="黑体" panose="02010609060101010101" pitchFamily="49" charset="-122"/>
                <a:sym typeface="+mn-ea"/>
              </a:rPr>
              <a:t>：</a:t>
            </a:r>
            <a:endParaRPr lang="zh-CN" altLang="en-US" sz="2400" dirty="0">
              <a:solidFill>
                <a:srgbClr val="7030A0"/>
              </a:solidFill>
              <a:ea typeface="黑体" panose="02010609060101010101" pitchFamily="49" charset="-122"/>
              <a:sym typeface="+mn-ea"/>
            </a:endParaRPr>
          </a:p>
          <a:p>
            <a:pPr algn="l">
              <a:lnSpc>
                <a:spcPct val="120000"/>
              </a:lnSpc>
            </a:pPr>
            <a:r>
              <a:rPr lang="zh-CN" altLang="en-US" sz="2400" dirty="0">
                <a:solidFill>
                  <a:srgbClr val="0070C0"/>
                </a:solidFill>
                <a:ea typeface="黑体" panose="02010609060101010101" pitchFamily="49" charset="-122"/>
                <a:sym typeface="+mn-ea"/>
              </a:rPr>
              <a:t>步骤</a:t>
            </a:r>
            <a:r>
              <a:rPr lang="en-US" altLang="zh-CN" sz="2400">
                <a:solidFill>
                  <a:srgbClr val="0070C0"/>
                </a:solidFill>
                <a:latin typeface="Times New Roman" panose="02020603050405020304" pitchFamily="18" charset="0"/>
                <a:ea typeface="黑体" panose="02010609060101010101" pitchFamily="49" charset="-122"/>
                <a:sym typeface="+mn-ea"/>
              </a:rPr>
              <a:t>1</a:t>
            </a:r>
            <a:r>
              <a:rPr lang="zh-CN" altLang="en-US" sz="2400" dirty="0">
                <a:solidFill>
                  <a:srgbClr val="0070C0"/>
                </a:solidFill>
                <a:ea typeface="黑体" panose="02010609060101010101" pitchFamily="49" charset="-122"/>
                <a:sym typeface="+mn-ea"/>
              </a:rPr>
              <a:t>：</a:t>
            </a:r>
            <a:r>
              <a:rPr lang="zh-CN" altLang="en-US" sz="2400" dirty="0">
                <a:solidFill>
                  <a:schemeClr val="tx2"/>
                </a:solidFill>
                <a:latin typeface="Times New Roman" panose="02020603050405020304" pitchFamily="18" charset="0"/>
                <a:ea typeface="黑体" panose="02010609060101010101" pitchFamily="49" charset="-122"/>
                <a:sym typeface="+mn-ea"/>
              </a:rPr>
              <a:t>选择一个阶数为</a:t>
            </a:r>
            <a:r>
              <a:rPr lang="en-US" altLang="zh-CN" sz="2400" i="1">
                <a:solidFill>
                  <a:schemeClr val="tx2"/>
                </a:solidFill>
                <a:latin typeface="Times New Roman" panose="02020603050405020304" pitchFamily="18" charset="0"/>
                <a:ea typeface="黑体" panose="02010609060101010101" pitchFamily="49" charset="-122"/>
                <a:sym typeface="+mn-ea"/>
              </a:rPr>
              <a:t>m</a:t>
            </a:r>
            <a:r>
              <a:rPr lang="zh-CN" altLang="en-US" sz="2400" dirty="0">
                <a:solidFill>
                  <a:schemeClr val="tx2"/>
                </a:solidFill>
                <a:latin typeface="Times New Roman" panose="02020603050405020304" pitchFamily="18" charset="0"/>
                <a:ea typeface="黑体" panose="02010609060101010101" pitchFamily="49" charset="-122"/>
                <a:sym typeface="+mn-ea"/>
              </a:rPr>
              <a:t>的本原多项式</a:t>
            </a:r>
            <a:r>
              <a:rPr lang="en-US" altLang="zh-CN" sz="2400" dirty="0">
                <a:solidFill>
                  <a:schemeClr val="tx2"/>
                </a:solidFill>
                <a:latin typeface="Times New Roman" panose="02020603050405020304" pitchFamily="18" charset="0"/>
                <a:ea typeface="黑体" panose="02010609060101010101" pitchFamily="49" charset="-122"/>
                <a:sym typeface="+mn-ea"/>
              </a:rPr>
              <a:t>, </a:t>
            </a:r>
            <a:r>
              <a:rPr lang="zh-CN" altLang="en-US" sz="2400" dirty="0">
                <a:solidFill>
                  <a:schemeClr val="tx2"/>
                </a:solidFill>
                <a:latin typeface="Times New Roman" panose="02020603050405020304" pitchFamily="18" charset="0"/>
                <a:ea typeface="黑体" panose="02010609060101010101" pitchFamily="49" charset="-122"/>
                <a:sym typeface="+mn-ea"/>
              </a:rPr>
              <a:t>构造扩域</a:t>
            </a:r>
            <a:r>
              <a:rPr lang="zh-CN" altLang="zh-CN" sz="2400" dirty="0">
                <a:latin typeface="Times New Roman" panose="02020603050405020304" pitchFamily="18" charset="0"/>
                <a:sym typeface="+mn-ea"/>
              </a:rPr>
              <a:t>GF(</a:t>
            </a:r>
            <a:r>
              <a:rPr lang="zh-CN" altLang="en-US" sz="2400" i="1" dirty="0">
                <a:latin typeface="Times New Roman" panose="02020603050405020304" pitchFamily="18" charset="0"/>
                <a:sym typeface="+mn-ea"/>
              </a:rPr>
              <a:t>q</a:t>
            </a:r>
            <a:r>
              <a:rPr lang="en-US" altLang="zh-CN" sz="2400" i="1" baseline="30000">
                <a:latin typeface="Times New Roman" panose="02020603050405020304" pitchFamily="18" charset="0"/>
                <a:sym typeface="+mn-ea"/>
              </a:rPr>
              <a:t>m</a:t>
            </a:r>
            <a:r>
              <a:rPr lang="zh-CN" altLang="zh-CN" sz="2400" dirty="0">
                <a:latin typeface="Times New Roman" panose="02020603050405020304" pitchFamily="18" charset="0"/>
                <a:sym typeface="+mn-ea"/>
              </a:rPr>
              <a:t>)</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algn="l">
              <a:lnSpc>
                <a:spcPct val="120000"/>
              </a:lnSpc>
            </a:pPr>
            <a:r>
              <a:rPr lang="zh-CN" altLang="en-US" sz="2400" dirty="0">
                <a:solidFill>
                  <a:srgbClr val="0070C0"/>
                </a:solidFill>
                <a:ea typeface="黑体" panose="02010609060101010101" pitchFamily="49" charset="-122"/>
                <a:sym typeface="+mn-ea"/>
              </a:rPr>
              <a:t>步骤</a:t>
            </a:r>
            <a:r>
              <a:rPr lang="en-US" altLang="zh-CN" sz="2400">
                <a:solidFill>
                  <a:srgbClr val="0070C0"/>
                </a:solidFill>
                <a:latin typeface="Times New Roman" panose="02020603050405020304" pitchFamily="18" charset="0"/>
                <a:ea typeface="黑体" panose="02010609060101010101" pitchFamily="49" charset="-122"/>
                <a:sym typeface="+mn-ea"/>
              </a:rPr>
              <a:t>2</a:t>
            </a:r>
            <a:r>
              <a:rPr lang="zh-CN" altLang="en-US" sz="2400" dirty="0">
                <a:solidFill>
                  <a:srgbClr val="0070C0"/>
                </a:solidFill>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找到对应于</a:t>
            </a:r>
            <a:r>
              <a:rPr lang="en-US" altLang="zh-CN" sz="2400" i="1" err="1">
                <a:latin typeface="Times New Roman" panose="02020603050405020304" pitchFamily="18" charset="0"/>
                <a:sym typeface="+mn-ea"/>
              </a:rPr>
              <a:t>b</a:t>
            </a:r>
            <a:r>
              <a:rPr lang="en-US" altLang="zh-CN" sz="2400" i="1" baseline="30000" err="1">
                <a:latin typeface="Times New Roman" panose="02020603050405020304" pitchFamily="18" charset="0"/>
                <a:sym typeface="+mn-ea"/>
              </a:rPr>
              <a:t>i</a:t>
            </a:r>
            <a:r>
              <a:rPr lang="en-US" altLang="zh-CN" sz="2400" err="1">
                <a:latin typeface="Times New Roman" panose="02020603050405020304" pitchFamily="18" charset="0"/>
                <a:sym typeface="+mn-ea"/>
              </a:rPr>
              <a:t>(</a:t>
            </a:r>
            <a:r>
              <a:rPr lang="en-US" altLang="zh-CN" sz="2400" i="1" err="1">
                <a:latin typeface="Times New Roman" panose="02020603050405020304" pitchFamily="18" charset="0"/>
                <a:sym typeface="+mn-ea"/>
              </a:rPr>
              <a:t>i</a:t>
            </a:r>
            <a:r>
              <a:rPr lang="en-US" altLang="zh-CN" sz="2400">
                <a:latin typeface="Times New Roman" panose="02020603050405020304" pitchFamily="18" charset="0"/>
                <a:sym typeface="+mn-ea"/>
              </a:rPr>
              <a:t>=1,…,</a:t>
            </a:r>
            <a:r>
              <a:rPr lang="en-US" altLang="zh-CN" sz="2400" i="1">
                <a:latin typeface="Times New Roman" panose="02020603050405020304" pitchFamily="18" charset="0"/>
                <a:sym typeface="+mn-ea"/>
              </a:rPr>
              <a:t>p</a:t>
            </a:r>
            <a:r>
              <a:rPr lang="en-US" altLang="zh-CN" sz="2400">
                <a:latin typeface="Times New Roman" panose="02020603050405020304" pitchFamily="18" charset="0"/>
                <a:sym typeface="+mn-ea"/>
              </a:rPr>
              <a:t>)</a:t>
            </a:r>
            <a:r>
              <a:rPr lang="zh-CN" altLang="en-US" sz="2400" dirty="0">
                <a:latin typeface="Times New Roman" panose="02020603050405020304" pitchFamily="18" charset="0"/>
                <a:ea typeface="黑体" panose="02010609060101010101" pitchFamily="49" charset="-122"/>
                <a:sym typeface="+mn-ea"/>
              </a:rPr>
              <a:t>的极小多项式</a:t>
            </a:r>
            <a:r>
              <a:rPr lang="en-US" altLang="zh-CN" sz="2400" i="1" err="1">
                <a:latin typeface="Times New Roman" panose="02020603050405020304" pitchFamily="18" charset="0"/>
                <a:sym typeface="+mn-ea"/>
              </a:rPr>
              <a:t>f</a:t>
            </a:r>
            <a:r>
              <a:rPr lang="en-US" altLang="zh-CN" sz="2400" i="1" baseline="-25000" err="1">
                <a:latin typeface="Times New Roman" panose="02020603050405020304" pitchFamily="18" charset="0"/>
                <a:sym typeface="+mn-ea"/>
              </a:rPr>
              <a:t>i</a:t>
            </a:r>
            <a:r>
              <a:rPr lang="en-US" altLang="zh-CN" sz="2400" err="1">
                <a:latin typeface="Times New Roman" panose="02020603050405020304" pitchFamily="18" charset="0"/>
                <a:sym typeface="+mn-ea"/>
              </a:rPr>
              <a:t>(</a:t>
            </a:r>
            <a:r>
              <a:rPr lang="en-US" altLang="zh-CN" sz="2400" i="1" err="1">
                <a:latin typeface="Times New Roman" panose="02020603050405020304" pitchFamily="18" charset="0"/>
                <a:sym typeface="+mn-ea"/>
              </a:rPr>
              <a:t>x</a:t>
            </a:r>
            <a:r>
              <a:rPr lang="en-US" altLang="zh-CN" sz="2400">
                <a:latin typeface="Times New Roman" panose="02020603050405020304" pitchFamily="18" charset="0"/>
                <a:sym typeface="+mn-ea"/>
              </a:rPr>
              <a:t>)</a:t>
            </a:r>
            <a:r>
              <a:rPr lang="en-US" altLang="zh-CN" sz="2400" dirty="0">
                <a:solidFill>
                  <a:schemeClr val="tx1"/>
                </a:solidFill>
                <a:latin typeface="Times New Roman" panose="02020603050405020304" pitchFamily="18" charset="0"/>
                <a:ea typeface="黑体" panose="02010609060101010101" pitchFamily="49" charset="-122"/>
                <a:sym typeface="+mn-ea"/>
              </a:rPr>
              <a:t>;</a:t>
            </a:r>
            <a:endParaRPr lang="zh-CN" altLang="en-US" sz="2400" dirty="0">
              <a:solidFill>
                <a:schemeClr val="tx1"/>
              </a:solidFill>
              <a:latin typeface="Times New Roman" panose="02020603050405020304" pitchFamily="18" charset="0"/>
              <a:ea typeface="黑体" panose="02010609060101010101" pitchFamily="49" charset="-122"/>
            </a:endParaRPr>
          </a:p>
          <a:p>
            <a:pPr algn="l">
              <a:lnSpc>
                <a:spcPct val="120000"/>
              </a:lnSpc>
            </a:pPr>
            <a:r>
              <a:rPr lang="zh-CN" altLang="en-US" sz="2400" dirty="0">
                <a:solidFill>
                  <a:srgbClr val="0070C0"/>
                </a:solidFill>
                <a:ea typeface="黑体" panose="02010609060101010101" pitchFamily="49" charset="-122"/>
                <a:sym typeface="+mn-ea"/>
              </a:rPr>
              <a:t>步骤</a:t>
            </a:r>
            <a:r>
              <a:rPr lang="en-US" altLang="zh-CN" sz="2400">
                <a:solidFill>
                  <a:srgbClr val="0070C0"/>
                </a:solidFill>
                <a:latin typeface="Times New Roman" panose="02020603050405020304" pitchFamily="18" charset="0"/>
                <a:ea typeface="黑体" panose="02010609060101010101" pitchFamily="49" charset="-122"/>
                <a:sym typeface="+mn-ea"/>
              </a:rPr>
              <a:t>3</a:t>
            </a:r>
            <a:r>
              <a:rPr lang="zh-CN" altLang="en-US" sz="2400" dirty="0">
                <a:solidFill>
                  <a:srgbClr val="0070C0"/>
                </a:solidFill>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能纠</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个错误的</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BCH</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码的生成多项式为</a:t>
            </a:r>
            <a:r>
              <a:rPr lang="en-US" altLang="zh-CN" sz="2400" i="1" err="1">
                <a:latin typeface="Times New Roman" panose="02020603050405020304" pitchFamily="18" charset="0"/>
                <a:ea typeface="黑体" panose="02010609060101010101" pitchFamily="49" charset="-122"/>
                <a:cs typeface="Times New Roman" panose="02020603050405020304" pitchFamily="18" charset="0"/>
                <a:sym typeface="+mn-ea"/>
              </a:rPr>
              <a:t>g</a:t>
            </a:r>
            <a:r>
              <a:rPr lang="en-US" altLang="zh-CN" sz="2400" err="1">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i="1" err="1">
                <a:latin typeface="Times New Roman" panose="02020603050405020304" pitchFamily="18" charset="0"/>
                <a:ea typeface="黑体" panose="02010609060101010101" pitchFamily="49" charset="-122"/>
                <a:cs typeface="Times New Roman" panose="02020603050405020304" pitchFamily="18" charset="0"/>
                <a:sym typeface="+mn-ea"/>
              </a:rPr>
              <a:t>x</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)=LCM(</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f</a:t>
            </a:r>
            <a:r>
              <a:rPr lang="en-US" altLang="zh-CN" sz="2400" baseline="-25000">
                <a:latin typeface="Times New Roman" panose="02020603050405020304" pitchFamily="18" charset="0"/>
                <a:ea typeface="黑体" panose="02010609060101010101" pitchFamily="49" charset="-122"/>
                <a:cs typeface="Times New Roman" panose="02020603050405020304" pitchFamily="18" charset="0"/>
                <a:sym typeface="+mn-ea"/>
              </a:rPr>
              <a:t>1</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x</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f</a:t>
            </a:r>
            <a:r>
              <a:rPr lang="en-US" altLang="zh-CN" sz="2400" baseline="-25000">
                <a:latin typeface="Times New Roman" panose="02020603050405020304" pitchFamily="18" charset="0"/>
                <a:ea typeface="黑体" panose="02010609060101010101" pitchFamily="49" charset="-122"/>
                <a:cs typeface="Times New Roman" panose="02020603050405020304" pitchFamily="18" charset="0"/>
                <a:sym typeface="+mn-ea"/>
              </a:rPr>
              <a:t>2</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x</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f</a:t>
            </a:r>
            <a:r>
              <a:rPr lang="en-US" altLang="zh-CN" sz="2400" baseline="-25000">
                <a:latin typeface="Times New Roman" panose="02020603050405020304" pitchFamily="18" charset="0"/>
                <a:ea typeface="黑体" panose="02010609060101010101" pitchFamily="49" charset="-122"/>
                <a:cs typeface="Times New Roman" panose="02020603050405020304" pitchFamily="18" charset="0"/>
                <a:sym typeface="+mn-ea"/>
              </a:rPr>
              <a:t>2</a:t>
            </a:r>
            <a:r>
              <a:rPr lang="en-US" altLang="zh-CN" sz="2400" i="1" baseline="-25000">
                <a:latin typeface="Times New Roman" panose="02020603050405020304" pitchFamily="18" charset="0"/>
                <a:ea typeface="黑体" panose="02010609060101010101" pitchFamily="49" charset="-122"/>
                <a:cs typeface="Times New Roman" panose="02020603050405020304" pitchFamily="18" charset="0"/>
                <a:sym typeface="+mn-ea"/>
              </a:rPr>
              <a:t>t</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x</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p:txBody>
      </p:sp>
      <p:sp>
        <p:nvSpPr>
          <p:cNvPr id="4" name="文本框 3"/>
          <p:cNvSpPr txBox="1"/>
          <p:nvPr/>
        </p:nvSpPr>
        <p:spPr>
          <a:xfrm>
            <a:off x="756285" y="5670550"/>
            <a:ext cx="7834630" cy="891540"/>
          </a:xfrm>
          <a:prstGeom prst="rect">
            <a:avLst/>
          </a:prstGeom>
          <a:noFill/>
        </p:spPr>
        <p:txBody>
          <a:bodyPr wrap="square" rtlCol="0" anchor="t">
            <a:spAutoFit/>
          </a:bodyPr>
          <a:p>
            <a:pPr indent="508000" algn="l">
              <a:lnSpc>
                <a:spcPct val="130000"/>
              </a:lnSpc>
              <a:extLst>
                <a:ext uri="{35155182-B16C-46BC-9424-99874614C6A1}">
                  <wpsdc:indentchars xmlns:wpsdc="http://www.wps.cn/officeDocument/2017/drawingmlCustomData" val="200" checksum="282533468"/>
                </a:ext>
              </a:extLst>
            </a:pPr>
            <a:r>
              <a:rPr lang="zh-CN" altLang="en-US" sz="2000" dirty="0">
                <a:latin typeface="黑体" panose="02010609060101010101" pitchFamily="49" charset="-122"/>
                <a:ea typeface="黑体" panose="02010609060101010101" pitchFamily="49" charset="-122"/>
                <a:sym typeface="+mn-ea"/>
              </a:rPr>
              <a:t>按照上述方法设计的</a:t>
            </a:r>
            <a:r>
              <a:rPr lang="en-US" altLang="zh-CN" sz="2000">
                <a:latin typeface="黑体" panose="02010609060101010101" pitchFamily="49" charset="-122"/>
                <a:ea typeface="黑体" panose="02010609060101010101" pitchFamily="49" charset="-122"/>
                <a:sym typeface="+mn-ea"/>
              </a:rPr>
              <a:t>BCH</a:t>
            </a:r>
            <a:r>
              <a:rPr lang="zh-CN" altLang="en-US" sz="2000" dirty="0">
                <a:latin typeface="黑体" panose="02010609060101010101" pitchFamily="49" charset="-122"/>
                <a:ea typeface="黑体" panose="02010609060101010101" pitchFamily="49" charset="-122"/>
                <a:sym typeface="+mn-ea"/>
              </a:rPr>
              <a:t>码至少能纠</a:t>
            </a:r>
            <a:r>
              <a:rPr lang="en-US" altLang="zh-CN" sz="2000" i="1">
                <a:latin typeface="Times New Roman" panose="02020603050405020304" pitchFamily="18" charset="0"/>
                <a:ea typeface="黑体" panose="02010609060101010101" pitchFamily="49" charset="-122"/>
                <a:sym typeface="+mn-ea"/>
              </a:rPr>
              <a:t>t</a:t>
            </a:r>
            <a:r>
              <a:rPr lang="zh-CN" altLang="en-US" sz="2000" dirty="0">
                <a:latin typeface="黑体" panose="02010609060101010101" pitchFamily="49" charset="-122"/>
                <a:ea typeface="黑体" panose="02010609060101010101" pitchFamily="49" charset="-122"/>
                <a:sym typeface="+mn-ea"/>
              </a:rPr>
              <a:t>个错误</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000" dirty="0">
                <a:latin typeface="黑体" panose="02010609060101010101" pitchFamily="49" charset="-122"/>
                <a:ea typeface="黑体" panose="02010609060101010101" pitchFamily="49" charset="-122"/>
                <a:sym typeface="+mn-ea"/>
              </a:rPr>
              <a:t>生成多项式的阶数等于</a:t>
            </a:r>
            <a:r>
              <a:rPr lang="en-US" altLang="zh-CN" sz="2000" i="1" err="1">
                <a:latin typeface="Times New Roman" panose="02020603050405020304" pitchFamily="18" charset="0"/>
                <a:ea typeface="黑体" panose="02010609060101010101" pitchFamily="49" charset="-122"/>
                <a:sym typeface="+mn-ea"/>
              </a:rPr>
              <a:t>n</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k</a:t>
            </a:r>
            <a:r>
              <a:rPr lang="zh-CN" altLang="en-US" sz="2000" err="1">
                <a:latin typeface="Times New Roman" panose="02020603050405020304" pitchFamily="18" charset="0"/>
                <a:ea typeface="黑体" panose="02010609060101010101" pitchFamily="49" charset="-122"/>
                <a:sym typeface="+mn-ea"/>
              </a:rPr>
              <a:t>。</a:t>
            </a:r>
            <a:endParaRPr lang="zh-CN" altLang="en-US" sz="2000" err="1">
              <a:uFillTx/>
              <a:latin typeface="Times New Roman" panose="02020603050405020304" pitchFamily="18" charset="0"/>
              <a:ea typeface="黑体" panose="02010609060101010101" pitchFamily="49" charset="-122"/>
              <a:sym typeface="+mn-ea"/>
            </a:endParaRPr>
          </a:p>
        </p:txBody>
      </p:sp>
    </p:spTree>
  </p:cSld>
  <p:clrMapOvr>
    <a:masterClrMapping/>
  </p:clrMapOvr>
</p:sld>
</file>

<file path=ppt/tags/tag1.xml><?xml version="1.0" encoding="utf-8"?>
<p:tagLst xmlns:p="http://schemas.openxmlformats.org/presentationml/2006/main">
  <p:tag name="KSO_WM_UNIT_TABLE_BEAUTIFY" val="smartTable{ec65f841-2fc3-468d-9e1b-0e6d4a0aff69}"/>
  <p:tag name="TABLE_ENDDRAG_ORIGIN_RECT" val="624*109"/>
  <p:tag name="TABLE_ENDDRAG_RECT" val="53*285*624*109"/>
</p:tagLst>
</file>

<file path=ppt/tags/tag2.xml><?xml version="1.0" encoding="utf-8"?>
<p:tagLst xmlns:p="http://schemas.openxmlformats.org/presentationml/2006/main">
  <p:tag name="COMMONDATA" val="eyJoZGlkIjoiZWE4ZGVmYTFkZmJiMzI3ODViY2NmMWY3ODJhZTY3MDAifQ=="/>
  <p:tag name="KSO_WPP_MARK_KEY" val="60bb5596-e7ec-4471-ab95-382718088c68"/>
  <p:tag name="commondata" val="eyJoZGlkIjoiYTI1ODE0ODU1YTU1NThjYzg2NDQwMzM1MzA4YzFkNjEifQ=="/>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华文中宋"/>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orronto 0110">
  <a:themeElements>
    <a:clrScheme name="Sorronto 011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orronto 0110">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70C0"/>
        </a:solidFill>
        <a:ln>
          <a:solidFill>
            <a:srgbClr val="0070C0"/>
          </a:solid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v"/>
          <a:defRPr kumimoji="1" lang="en-US" sz="2800" b="0" i="0" u="none" strike="noStrike" cap="none" normalizeH="0" baseline="0" smtClean="0">
            <a:ln>
              <a:noFill/>
            </a:ln>
            <a:solidFill>
              <a:srgbClr val="336699"/>
            </a:solidFill>
            <a:effectLst/>
            <a:latin typeface="黑体" panose="02010609060101010101" pitchFamily="49" charset="-122"/>
            <a:ea typeface="黑体" panose="02010609060101010101" pitchFamily="49" charset="-122"/>
          </a:defRPr>
        </a:defPPr>
      </a:lstStyle>
    </a:lnDef>
    <a:txDef>
      <a:spPr>
        <a:noFill/>
      </a:spPr>
      <a:bodyPr wrap="square" rtlCol="0" anchor="t">
        <a:spAutoFit/>
      </a:bodyPr>
      <a:lstStyle>
        <a:defPPr>
          <a:defRPr lang="zh-CN" altLang="en-US" b="1" dirty="0">
            <a:solidFill>
              <a:schemeClr val="accent2"/>
            </a:solidFill>
            <a:latin typeface="黑体" panose="02010609060101010101" pitchFamily="49" charset="-122"/>
            <a:ea typeface="黑体" panose="02010609060101010101" pitchFamily="49" charset="-122"/>
            <a:sym typeface="+mn-ea"/>
          </a:defRPr>
        </a:defPPr>
      </a:lstStyle>
    </a:txDef>
  </a:objectDefaults>
  <a:extraClrSchemeLst>
    <a:extraClrScheme>
      <a:clrScheme name="Sorronto 0110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orronto 011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orronto 0110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orronto 0110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orronto 01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orronto 01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orronto 01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orronto 011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0</TotalTime>
  <Words>4219</Words>
  <Application>WPS 演示</Application>
  <PresentationFormat>全屏显示(4:3)</PresentationFormat>
  <Paragraphs>175</Paragraphs>
  <Slides>18</Slides>
  <Notes>5</Notes>
  <HiddenSlides>0</HiddenSlides>
  <MMClips>0</MMClips>
  <ScaleCrop>false</ScaleCrop>
  <HeadingPairs>
    <vt:vector size="8" baseType="variant">
      <vt:variant>
        <vt:lpstr>已用的字体</vt:lpstr>
      </vt:variant>
      <vt:variant>
        <vt:i4>14</vt:i4>
      </vt:variant>
      <vt:variant>
        <vt:lpstr>主题</vt:lpstr>
      </vt:variant>
      <vt:variant>
        <vt:i4>4</vt:i4>
      </vt:variant>
      <vt:variant>
        <vt:lpstr>嵌入 OLE 服务器</vt:lpstr>
      </vt:variant>
      <vt:variant>
        <vt:i4>5</vt:i4>
      </vt:variant>
      <vt:variant>
        <vt:lpstr>幻灯片标题</vt:lpstr>
      </vt:variant>
      <vt:variant>
        <vt:i4>18</vt:i4>
      </vt:variant>
    </vt:vector>
  </HeadingPairs>
  <TitlesOfParts>
    <vt:vector size="41" baseType="lpstr">
      <vt:lpstr>Arial</vt:lpstr>
      <vt:lpstr>宋体</vt:lpstr>
      <vt:lpstr>Wingdings</vt:lpstr>
      <vt:lpstr>Calibri</vt:lpstr>
      <vt:lpstr>华文中宋</vt:lpstr>
      <vt:lpstr>黑体</vt:lpstr>
      <vt:lpstr>FuturaA Md BT</vt:lpstr>
      <vt:lpstr>Segoe Print</vt:lpstr>
      <vt:lpstr>隶书</vt:lpstr>
      <vt:lpstr>Times New Roman</vt:lpstr>
      <vt:lpstr>楷体</vt:lpstr>
      <vt:lpstr>微软雅黑 Light</vt:lpstr>
      <vt:lpstr>微软雅黑</vt:lpstr>
      <vt:lpstr>Arial Unicode MS</vt:lpstr>
      <vt:lpstr>1_自定义设计方案</vt:lpstr>
      <vt:lpstr>自定义设计方案</vt:lpstr>
      <vt:lpstr>1_默认设计模板</vt:lpstr>
      <vt:lpstr>Sorronto 0110</vt:lpstr>
      <vt:lpstr>Equation.KSEE3</vt:lpstr>
      <vt:lpstr>Equation.KSEE3</vt:lpstr>
      <vt:lpstr>Equation.KSEE3</vt:lpstr>
      <vt:lpstr>Equation.KSEE3</vt:lpstr>
      <vt:lpstr>Equation.KSEE3</vt:lpstr>
      <vt:lpstr>BCH码</vt:lpstr>
      <vt:lpstr>内容提要</vt:lpstr>
      <vt:lpstr>BCH码简介</vt:lpstr>
      <vt:lpstr>本原元和本原多项式</vt:lpstr>
      <vt:lpstr>举例: GF(23)上的乘法运算</vt:lpstr>
      <vt:lpstr>举例</vt:lpstr>
      <vt:lpstr>GF(2)上多项式根的特点</vt:lpstr>
      <vt:lpstr>BCH码的定义</vt:lpstr>
      <vt:lpstr>BCH码的构造</vt:lpstr>
      <vt:lpstr>BCH码限定理</vt:lpstr>
      <vt:lpstr>举例</vt:lpstr>
      <vt:lpstr>举例</vt:lpstr>
      <vt:lpstr>举例</vt:lpstr>
      <vt:lpstr>PowerPoint 演示文稿</vt:lpstr>
      <vt:lpstr>对第6页PPT内容的补充</vt:lpstr>
      <vt:lpstr>举例(第10页的例子)</vt:lpstr>
      <vt:lpstr>举例(第10页的例子)</vt:lpstr>
      <vt:lpstr>举例(第10页的例子)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wjt</dc:creator>
  <cp:lastModifiedBy>无</cp:lastModifiedBy>
  <cp:revision>1394</cp:revision>
  <cp:lastPrinted>2016-01-06T13:31:00Z</cp:lastPrinted>
  <dcterms:created xsi:type="dcterms:W3CDTF">2014-12-11T02:08:00Z</dcterms:created>
  <dcterms:modified xsi:type="dcterms:W3CDTF">2024-11-04T12:48:18Z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2052-12.1.0.18608</vt:lpwstr>
  </property>
  <property fmtid="{D5CDD505-2E9C-101B-9397-08002B2CF9AE}" pid="4" name="ICV">
    <vt:lpwstr>0165D40C99FA40C2880AFB5C89F920D0</vt:lpwstr>
  </property>
</Properties>
</file>