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46"/>
  </p:handoutMasterIdLst>
  <p:sldIdLst>
    <p:sldId id="256" r:id="rId6"/>
    <p:sldId id="428" r:id="rId8"/>
    <p:sldId id="1675" r:id="rId9"/>
    <p:sldId id="1728" r:id="rId10"/>
    <p:sldId id="1729" r:id="rId11"/>
    <p:sldId id="1883" r:id="rId12"/>
    <p:sldId id="1881" r:id="rId13"/>
    <p:sldId id="1882" r:id="rId14"/>
    <p:sldId id="1874" r:id="rId15"/>
    <p:sldId id="1730" r:id="rId16"/>
    <p:sldId id="1891" r:id="rId17"/>
    <p:sldId id="1884" r:id="rId18"/>
    <p:sldId id="1863" r:id="rId19"/>
    <p:sldId id="1876" r:id="rId20"/>
    <p:sldId id="1731" r:id="rId21"/>
    <p:sldId id="1885" r:id="rId22"/>
    <p:sldId id="1886" r:id="rId23"/>
    <p:sldId id="1862" r:id="rId24"/>
    <p:sldId id="1877" r:id="rId25"/>
    <p:sldId id="1866" r:id="rId26"/>
    <p:sldId id="1889" r:id="rId27"/>
    <p:sldId id="1867" r:id="rId28"/>
    <p:sldId id="1868" r:id="rId29"/>
    <p:sldId id="1869" r:id="rId30"/>
    <p:sldId id="1870" r:id="rId31"/>
    <p:sldId id="1887" r:id="rId32"/>
    <p:sldId id="1888" r:id="rId33"/>
    <p:sldId id="1875" r:id="rId34"/>
    <p:sldId id="1872" r:id="rId35"/>
    <p:sldId id="1890" r:id="rId36"/>
    <p:sldId id="1878" r:id="rId37"/>
    <p:sldId id="1892" r:id="rId38"/>
    <p:sldId id="1894" r:id="rId39"/>
    <p:sldId id="1893" r:id="rId40"/>
    <p:sldId id="1895" r:id="rId41"/>
    <p:sldId id="1896" r:id="rId42"/>
    <p:sldId id="1897" r:id="rId43"/>
    <p:sldId id="1898" r:id="rId44"/>
    <p:sldId id="1220" r:id="rId45"/>
  </p:sldIdLst>
  <p:sldSz cx="9144000" cy="6858000" type="screen4x3"/>
  <p:notesSz cx="9942195" cy="6760845"/>
  <p:custDataLst>
    <p:tags r:id="rId51"/>
  </p:custData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7"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75502062@qq.com" initials="6"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A5FA"/>
    <a:srgbClr val="F6B9EB"/>
    <a:srgbClr val="A70A03"/>
    <a:srgbClr val="D50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8"/>
    <p:restoredTop sz="94014" autoAdjust="0"/>
  </p:normalViewPr>
  <p:slideViewPr>
    <p:cSldViewPr showGuides="1">
      <p:cViewPr varScale="1">
        <p:scale>
          <a:sx n="107" d="100"/>
          <a:sy n="107" d="100"/>
        </p:scale>
        <p:origin x="1740" y="78"/>
      </p:cViewPr>
      <p:guideLst>
        <p:guide orient="horz" pos="2167"/>
        <p:guide pos="288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1" Type="http://schemas.openxmlformats.org/officeDocument/2006/relationships/tags" Target="tags/tag2.xml"/><Relationship Id="rId50" Type="http://schemas.openxmlformats.org/officeDocument/2006/relationships/commentAuthors" Target="commentAuthors.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2T21:29:18.177" idx="2">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12T21:29:18.17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93775" y="3211513"/>
            <a:ext cx="7954963" cy="304323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6685" y="123825"/>
            <a:ext cx="8540115" cy="678815"/>
          </a:xfrm>
          <a:ln w="12700" cmpd="sng">
            <a:noFill/>
            <a:prstDash val="solid"/>
          </a:ln>
        </p:spPr>
        <p:txBody>
          <a:bodyPr/>
          <a:lstStyle>
            <a:lvl1pPr algn="l">
              <a:defRPr/>
            </a:lvl1pPr>
          </a:lstStyle>
          <a:p>
            <a:r>
              <a:rPr lang="zh-CN" altLang="en-US"/>
              <a:t>       </a:t>
            </a:r>
            <a:endParaRPr lang="zh-CN" altLang="en-US"/>
          </a:p>
        </p:txBody>
      </p:sp>
      <p:sp>
        <p:nvSpPr>
          <p:cNvPr id="3" name="内容占位符 2"/>
          <p:cNvSpPr>
            <a:spLocks noGrp="1"/>
          </p:cNvSpPr>
          <p:nvPr>
            <p:ph idx="1"/>
          </p:nvPr>
        </p:nvSpPr>
        <p:spPr>
          <a:xfrm>
            <a:off x="365760" y="920115"/>
            <a:ext cx="8321040" cy="520636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7" name="图片 6"/>
          <p:cNvPicPr>
            <a:picLocks noChangeAspect="1"/>
          </p:cNvPicPr>
          <p:nvPr userDrawn="1"/>
        </p:nvPicPr>
        <p:blipFill>
          <a:blip r:embed="rId2"/>
          <a:stretch>
            <a:fillRect/>
          </a:stretch>
        </p:blipFill>
        <p:spPr>
          <a:xfrm>
            <a:off x="146685" y="123825"/>
            <a:ext cx="657225" cy="6667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5137" name="Picture 2"/>
          <p:cNvPicPr>
            <a:picLocks noChangeAspect="1"/>
          </p:cNvPicPr>
          <p:nvPr userDrawn="1"/>
        </p:nvPicPr>
        <p:blipFill>
          <a:blip r:embed="rId2"/>
          <a:stretch>
            <a:fillRect/>
          </a:stretch>
        </p:blipFill>
        <p:spPr>
          <a:xfrm>
            <a:off x="8229600" y="3175"/>
            <a:ext cx="914400" cy="914400"/>
          </a:xfrm>
          <a:prstGeom prst="rect">
            <a:avLst/>
          </a:prstGeom>
          <a:noFill/>
          <a:ln w="9525">
            <a:noFill/>
          </a:ln>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 name="Rectangle 4"/>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4"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6"/>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p:cNvPicPr>
          <p:nvPr/>
        </p:nvPicPr>
        <p:blipFill>
          <a:blip r:embed="rId2"/>
          <a:stretch>
            <a:fillRect/>
          </a:stretch>
        </p:blipFill>
        <p:spPr>
          <a:xfrm>
            <a:off x="6365875" y="5973763"/>
            <a:ext cx="2435225" cy="601662"/>
          </a:xfrm>
          <a:prstGeom prst="rect">
            <a:avLst/>
          </a:prstGeom>
          <a:noFill/>
          <a:ln w="9525">
            <a:noFill/>
          </a:ln>
        </p:spPr>
      </p:pic>
      <p:sp>
        <p:nvSpPr>
          <p:cNvPr id="6147" name="Line 2"/>
          <p:cNvSpPr/>
          <p:nvPr userDrawn="1"/>
        </p:nvSpPr>
        <p:spPr>
          <a:xfrm flipV="1">
            <a:off x="323850" y="1268413"/>
            <a:ext cx="8496300" cy="0"/>
          </a:xfrm>
          <a:prstGeom prst="line">
            <a:avLst/>
          </a:prstGeom>
          <a:ln w="25400" cap="flat" cmpd="sng">
            <a:solidFill>
              <a:schemeClr val="tx2"/>
            </a:solidFill>
            <a:prstDash val="solid"/>
            <a:headEnd type="none" w="sm" len="sm"/>
            <a:tailEnd type="none" w="sm" len="sm"/>
          </a:ln>
        </p:spPr>
      </p:sp>
      <p:sp>
        <p:nvSpPr>
          <p:cNvPr id="6148" name="Rectangle 6"/>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fld>
            <a:endParaRPr lang="en-US" altLang="zh-CN" sz="1000" dirty="0">
              <a:solidFill>
                <a:srgbClr val="000000"/>
              </a:solidFill>
              <a:latin typeface="FuturaA Md BT" charset="0"/>
            </a:endParaRPr>
          </a:p>
        </p:txBody>
      </p:sp>
      <p:grpSp>
        <p:nvGrpSpPr>
          <p:cNvPr id="6149" name="Group 10"/>
          <p:cNvGrpSpPr/>
          <p:nvPr userDrawn="1"/>
        </p:nvGrpSpPr>
        <p:grpSpPr>
          <a:xfrm>
            <a:off x="827088" y="5516563"/>
            <a:ext cx="8315325" cy="1360487"/>
            <a:chOff x="249" y="2341"/>
            <a:chExt cx="5178" cy="1613"/>
          </a:xfrm>
        </p:grpSpPr>
        <p:pic>
          <p:nvPicPr>
            <p:cNvPr id="6157" name="Picture 11" descr="未命名-1"/>
            <p:cNvPicPr>
              <a:picLocks noChangeAspect="1"/>
            </p:cNvPicPr>
            <p:nvPr/>
          </p:nvPicPr>
          <p:blipFill>
            <a:blip r:embed="rId3"/>
            <a:stretch>
              <a:fillRect/>
            </a:stretch>
          </p:blipFill>
          <p:spPr>
            <a:xfrm>
              <a:off x="249" y="2341"/>
              <a:ext cx="5178" cy="1434"/>
            </a:xfrm>
            <a:prstGeom prst="rect">
              <a:avLst/>
            </a:prstGeom>
            <a:noFill/>
            <a:ln w="9525">
              <a:noFill/>
            </a:ln>
          </p:spPr>
        </p:pic>
        <p:sp>
          <p:nvSpPr>
            <p:cNvPr id="15" name="Rectangle 12"/>
            <p:cNvSpPr>
              <a:spLocks noChangeArrowheads="1"/>
            </p:cNvSpPr>
            <p:nvPr/>
          </p:nvSpPr>
          <p:spPr bwMode="gray">
            <a:xfrm>
              <a:off x="1877" y="3593"/>
              <a:ext cx="115" cy="361"/>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pic>
        <p:nvPicPr>
          <p:cNvPr id="6150" name="Picture 16" descr="logo"/>
          <p:cNvPicPr>
            <a:picLocks noChangeAspect="1"/>
          </p:cNvPicPr>
          <p:nvPr userDrawn="1"/>
        </p:nvPicPr>
        <p:blipFill>
          <a:blip r:embed="rId4"/>
          <a:stretch>
            <a:fillRect/>
          </a:stretch>
        </p:blipFill>
        <p:spPr>
          <a:xfrm>
            <a:off x="144463" y="333375"/>
            <a:ext cx="3348037" cy="719138"/>
          </a:xfrm>
          <a:prstGeom prst="rect">
            <a:avLst/>
          </a:prstGeom>
          <a:noFill/>
          <a:ln w="9525">
            <a:noFill/>
          </a:ln>
        </p:spPr>
      </p:pic>
      <p:pic>
        <p:nvPicPr>
          <p:cNvPr id="6151" name="Picture 17"/>
          <p:cNvPicPr>
            <a:picLocks noChangeAspect="1"/>
          </p:cNvPicPr>
          <p:nvPr userDrawn="1"/>
        </p:nvPicPr>
        <p:blipFill>
          <a:blip r:embed="rId5"/>
          <a:stretch>
            <a:fillRect/>
          </a:stretch>
        </p:blipFill>
        <p:spPr>
          <a:xfrm>
            <a:off x="179388" y="5734050"/>
            <a:ext cx="1079500" cy="1057275"/>
          </a:xfrm>
          <a:prstGeom prst="rect">
            <a:avLst/>
          </a:prstGeom>
          <a:noFill/>
          <a:ln w="9525">
            <a:noFill/>
          </a:ln>
        </p:spPr>
      </p:pic>
      <p:sp>
        <p:nvSpPr>
          <p:cNvPr id="6152" name="Rectangle 13"/>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fld>
            <a:endParaRPr lang="en-US" altLang="zh-CN" sz="1000" dirty="0">
              <a:solidFill>
                <a:srgbClr val="000000"/>
              </a:solidFill>
              <a:latin typeface="FuturaA Md BT" charset="0"/>
            </a:endParaRPr>
          </a:p>
        </p:txBody>
      </p:sp>
      <p:pic>
        <p:nvPicPr>
          <p:cNvPr id="6153" name="Picture 14" descr="蓝色LOGO"/>
          <p:cNvPicPr>
            <a:picLocks noChangeAspect="1"/>
          </p:cNvPicPr>
          <p:nvPr userDrawn="1"/>
        </p:nvPicPr>
        <p:blipFill>
          <a:blip r:embed="rId6"/>
          <a:stretch>
            <a:fillRect/>
          </a:stretch>
        </p:blipFill>
        <p:spPr>
          <a:xfrm>
            <a:off x="34925" y="188913"/>
            <a:ext cx="3673475" cy="863600"/>
          </a:xfrm>
          <a:prstGeom prst="rect">
            <a:avLst/>
          </a:prstGeom>
          <a:noFill/>
          <a:ln w="9525">
            <a:noFill/>
          </a:ln>
        </p:spPr>
      </p:pic>
      <p:pic>
        <p:nvPicPr>
          <p:cNvPr id="6154" name="Picture 15" descr="教3楼"/>
          <p:cNvPicPr>
            <a:picLocks noChangeAspect="1"/>
          </p:cNvPicPr>
          <p:nvPr userDrawn="1"/>
        </p:nvPicPr>
        <p:blipFill>
          <a:blip r:embed="rId7"/>
          <a:stretch>
            <a:fillRect/>
          </a:stretch>
        </p:blipFill>
        <p:spPr>
          <a:xfrm>
            <a:off x="0" y="3789363"/>
            <a:ext cx="9144000" cy="3095625"/>
          </a:xfrm>
          <a:prstGeom prst="rect">
            <a:avLst/>
          </a:prstGeom>
          <a:noFill/>
          <a:ln w="9525">
            <a:noFill/>
          </a:ln>
        </p:spPr>
      </p:pic>
      <p:sp>
        <p:nvSpPr>
          <p:cNvPr id="2999298" name="Rectangle 2"/>
          <p:cNvSpPr>
            <a:spLocks noGrp="1" noChangeArrowheads="1"/>
          </p:cNvSpPr>
          <p:nvPr>
            <p:ph type="ctrTitle"/>
          </p:nvPr>
        </p:nvSpPr>
        <p:spPr>
          <a:xfrm>
            <a:off x="685800" y="1273175"/>
            <a:ext cx="7772400" cy="1470025"/>
          </a:xfrm>
        </p:spPr>
        <p:txBody>
          <a:bodyPr/>
          <a:lstStyle>
            <a:lvl1pPr algn="ctr">
              <a:defRPr sz="4400">
                <a:solidFill>
                  <a:srgbClr val="FF3300"/>
                </a:solidFill>
                <a:ea typeface="华文中宋" panose="02010600040101010101" pitchFamily="2" charset="-122"/>
              </a:defRPr>
            </a:lvl1pPr>
          </a:lstStyle>
          <a:p>
            <a:pPr lvl="0"/>
            <a:r>
              <a:rPr lang="zh-CN" altLang="en-US" noProof="0"/>
              <a:t>单击此处编辑母版标题样式</a:t>
            </a:r>
            <a:endParaRPr lang="zh-CN" altLang="en-US" noProof="0"/>
          </a:p>
        </p:txBody>
      </p:sp>
      <p:sp>
        <p:nvSpPr>
          <p:cNvPr id="2999299" name="Rectangle 3"/>
          <p:cNvSpPr>
            <a:spLocks noGrp="1" noChangeArrowheads="1"/>
          </p:cNvSpPr>
          <p:nvPr>
            <p:ph type="subTitle" idx="1"/>
          </p:nvPr>
        </p:nvSpPr>
        <p:spPr>
          <a:xfrm>
            <a:off x="1371600" y="3028950"/>
            <a:ext cx="6400800" cy="1752600"/>
          </a:xfrm>
        </p:spPr>
        <p:txBody>
          <a:bodyPr/>
          <a:lstStyle>
            <a:lvl1pPr marL="0" indent="0" algn="ctr">
              <a:buFont typeface="Wingdings" panose="05000000000000000000" pitchFamily="2" charset="2"/>
              <a:buNone/>
              <a:defRPr>
                <a:solidFill>
                  <a:srgbClr val="0000FF"/>
                </a:solidFill>
                <a:ea typeface="隶书" panose="02010509060101010101" pitchFamily="49" charset="-122"/>
              </a:defRPr>
            </a:lvl1pPr>
          </a:lstStyle>
          <a:p>
            <a:pPr lvl="0"/>
            <a:r>
              <a:rPr lang="zh-CN" altLang="en-US" noProof="0"/>
              <a:t>单击此处编辑母版副标题样式</a:t>
            </a:r>
            <a:endParaRPr lang="zh-CN" altLang="en-US" noProof="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0575" y="1219200"/>
            <a:ext cx="38100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2975" y="1219200"/>
            <a:ext cx="38100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40000"/>
              </a:spcBef>
              <a:spcAft>
                <a:spcPct val="10000"/>
              </a:spcAft>
              <a:buClrTx/>
              <a:buSzTx/>
              <a:buFont typeface="Wingdings" panose="05000000000000000000" pitchFamily="2" charset="2"/>
              <a:buNone/>
              <a:defRPr/>
            </a:pPr>
            <a:endParaRPr kumimoji="1" lang="zh-CN" alt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104775"/>
            <a:ext cx="2020887" cy="59912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90575" y="104775"/>
            <a:ext cx="5913438" cy="59912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1" Type="http://schemas.openxmlformats.org/officeDocument/2006/relationships/theme" Target="../theme/theme3.xml"/><Relationship Id="rId20" Type="http://schemas.openxmlformats.org/officeDocument/2006/relationships/image" Target="../media/image11.png"/><Relationship Id="rId2" Type="http://schemas.openxmlformats.org/officeDocument/2006/relationships/slideLayout" Target="../slideLayouts/slideLayout24.xml"/><Relationship Id="rId19" Type="http://schemas.openxmlformats.org/officeDocument/2006/relationships/image" Target="../media/image10.jpeg"/><Relationship Id="rId18" Type="http://schemas.openxmlformats.org/officeDocument/2006/relationships/image" Target="../media/image9.jpeg"/><Relationship Id="rId17" Type="http://schemas.openxmlformats.org/officeDocument/2006/relationships/image" Target="../media/image8.jpeg"/><Relationship Id="rId16" Type="http://schemas.openxmlformats.org/officeDocument/2006/relationships/image" Target="../media/image7.jpeg"/><Relationship Id="rId15" Type="http://schemas.openxmlformats.org/officeDocument/2006/relationships/image" Target="../media/image6.jpeg"/><Relationship Id="rId14" Type="http://schemas.openxmlformats.org/officeDocument/2006/relationships/image" Target="../media/image5.jpeg"/><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4.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12"/>
          <a:stretch>
            <a:fillRect/>
          </a:stretch>
        </p:blipFill>
        <p:spPr>
          <a:xfrm>
            <a:off x="0" y="0"/>
            <a:ext cx="9144000" cy="6858000"/>
          </a:xfrm>
          <a:prstGeom prst="rect">
            <a:avLst/>
          </a:prstGeom>
          <a:noFill/>
          <a:ln w="9525">
            <a:noFill/>
          </a:ln>
        </p:spPr>
      </p:pic>
      <p:pic>
        <p:nvPicPr>
          <p:cNvPr id="2051" name="Picture 12" descr="a_1"/>
          <p:cNvPicPr>
            <a:picLocks noChangeAspect="1"/>
          </p:cNvPicPr>
          <p:nvPr userDrawn="1"/>
        </p:nvPicPr>
        <p:blipFill>
          <a:blip r:embed="rId13"/>
          <a:srcRect l="2174"/>
          <a:stretch>
            <a:fillRect/>
          </a:stretch>
        </p:blipFill>
        <p:spPr>
          <a:xfrm>
            <a:off x="0" y="0"/>
            <a:ext cx="9144000" cy="5308600"/>
          </a:xfrm>
          <a:prstGeom prst="rect">
            <a:avLst/>
          </a:prstGeom>
          <a:noFill/>
          <a:ln w="9525">
            <a:noFill/>
          </a:ln>
        </p:spPr>
      </p:pic>
      <p:sp>
        <p:nvSpPr>
          <p:cNvPr id="2052" name="Rectangle 22"/>
          <p:cNvSpPr>
            <a:spLocks noChangeArrowheads="1"/>
          </p:cNvSpPr>
          <p:nvPr/>
        </p:nvSpPr>
        <p:spPr bwMode="auto">
          <a:xfrm>
            <a:off x="0" y="25908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4" descr="mao1-1"/>
          <p:cNvSpPr>
            <a:spLocks noChangeAspect="1" noChangeArrowheads="1"/>
          </p:cNvSpPr>
          <p:nvPr/>
        </p:nvSpPr>
        <p:spPr bwMode="auto">
          <a:xfrm>
            <a:off x="8153400" y="4967288"/>
            <a:ext cx="969963" cy="900113"/>
          </a:xfrm>
          <a:prstGeom prst="rect">
            <a:avLst/>
          </a:prstGeom>
          <a:blipFill dpi="0" rotWithShape="1">
            <a:blip r:embed="rId14"/>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15" descr="xmy2-1"/>
          <p:cNvSpPr>
            <a:spLocks noChangeAspect="1" noChangeArrowheads="1"/>
          </p:cNvSpPr>
          <p:nvPr/>
        </p:nvSpPr>
        <p:spPr bwMode="auto">
          <a:xfrm>
            <a:off x="8153400" y="3976688"/>
            <a:ext cx="969963" cy="900113"/>
          </a:xfrm>
          <a:prstGeom prst="rect">
            <a:avLst/>
          </a:prstGeom>
          <a:blipFill dpi="0" rotWithShape="1">
            <a:blip r:embed="rId15"/>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16" descr="xm-1"/>
          <p:cNvSpPr>
            <a:spLocks noChangeArrowheads="1"/>
          </p:cNvSpPr>
          <p:nvPr/>
        </p:nvSpPr>
        <p:spPr bwMode="auto">
          <a:xfrm>
            <a:off x="6019800" y="5957888"/>
            <a:ext cx="1066800" cy="900113"/>
          </a:xfrm>
          <a:prstGeom prst="rect">
            <a:avLst/>
          </a:prstGeom>
          <a:blipFill dpi="0" rotWithShape="1">
            <a:blip r:embed="rId16"/>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17" descr="xue2-1"/>
          <p:cNvSpPr>
            <a:spLocks noChangeAspect="1" noChangeArrowheads="1"/>
          </p:cNvSpPr>
          <p:nvPr/>
        </p:nvSpPr>
        <p:spPr bwMode="auto">
          <a:xfrm>
            <a:off x="7134225" y="5943600"/>
            <a:ext cx="969963" cy="900113"/>
          </a:xfrm>
          <a:prstGeom prst="rect">
            <a:avLst/>
          </a:prstGeom>
          <a:blipFill dpi="0" rotWithShape="1">
            <a:blip r:embed="rId17"/>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18" descr="mao-1"/>
          <p:cNvSpPr>
            <a:spLocks noChangeAspect="1" noChangeArrowheads="1"/>
          </p:cNvSpPr>
          <p:nvPr/>
        </p:nvSpPr>
        <p:spPr bwMode="auto">
          <a:xfrm>
            <a:off x="7107238" y="4967288"/>
            <a:ext cx="969963" cy="900113"/>
          </a:xfrm>
          <a:prstGeom prst="rect">
            <a:avLst/>
          </a:prstGeom>
          <a:blipFill dpi="0" rotWithShape="1">
            <a:blip r:embed="rId18"/>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9" descr="xiaoxun-1"/>
          <p:cNvSpPr>
            <a:spLocks noChangeAspect="1" noChangeArrowheads="1"/>
          </p:cNvSpPr>
          <p:nvPr/>
        </p:nvSpPr>
        <p:spPr bwMode="auto">
          <a:xfrm>
            <a:off x="8153400" y="5943600"/>
            <a:ext cx="969963" cy="900113"/>
          </a:xfrm>
          <a:prstGeom prst="rect">
            <a:avLst/>
          </a:prstGeom>
          <a:blipFill dpi="0" rotWithShape="1">
            <a:blip r:embed="rId19"/>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Line 26"/>
          <p:cNvSpPr/>
          <p:nvPr userDrawn="1"/>
        </p:nvSpPr>
        <p:spPr>
          <a:xfrm>
            <a:off x="0" y="3657600"/>
            <a:ext cx="9144000" cy="0"/>
          </a:xfrm>
          <a:prstGeom prst="line">
            <a:avLst/>
          </a:prstGeom>
          <a:ln w="38100" cap="flat" cmpd="sng">
            <a:solidFill>
              <a:srgbClr val="FFFFFF"/>
            </a:solidFill>
            <a:prstDash val="solid"/>
            <a:headEnd type="none" w="med" len="med"/>
            <a:tailEnd type="none" w="med" len="med"/>
          </a:ln>
        </p:spPr>
      </p:sp>
      <p:sp>
        <p:nvSpPr>
          <p:cNvPr id="3084" name="Line 27"/>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2061" name="Rectangle 29"/>
          <p:cNvSpPr>
            <a:spLocks noChangeArrowheads="1"/>
          </p:cNvSpPr>
          <p:nvPr/>
        </p:nvSpPr>
        <p:spPr bwMode="auto">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2"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87" name="Picture 31"/>
          <p:cNvPicPr>
            <a:picLocks noChangeAspect="1"/>
          </p:cNvPicPr>
          <p:nvPr userDrawn="1"/>
        </p:nvPicPr>
        <p:blipFill>
          <a:blip r:embed="rId20"/>
          <a:stretch>
            <a:fillRect/>
          </a:stretch>
        </p:blipFill>
        <p:spPr>
          <a:xfrm>
            <a:off x="1905000" y="1219200"/>
            <a:ext cx="5562600" cy="992188"/>
          </a:xfrm>
          <a:prstGeom prst="rect">
            <a:avLst/>
          </a:prstGeom>
          <a:noFill/>
          <a:ln w="9525">
            <a:noFill/>
          </a:ln>
        </p:spPr>
      </p:pic>
      <p:sp>
        <p:nvSpPr>
          <p:cNvPr id="3088" name="Line 34"/>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3089" name="Rectangle 3"/>
          <p:cNvSpPr>
            <a:spLocks noGrp="1"/>
          </p:cNvSpPr>
          <p:nvPr>
            <p:ph type="body" idx="1"/>
          </p:nvPr>
        </p:nvSpPr>
        <p:spPr>
          <a:xfrm>
            <a:off x="990600" y="838200"/>
            <a:ext cx="8001000" cy="5181600"/>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3090" name="Rectangle 2"/>
          <p:cNvSpPr>
            <a:spLocks noGrp="1"/>
          </p:cNvSpPr>
          <p:nvPr>
            <p:ph type="title"/>
          </p:nvPr>
        </p:nvSpPr>
        <p:spPr>
          <a:xfrm>
            <a:off x="1066800" y="152400"/>
            <a:ext cx="6096000" cy="381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6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dirty="0"/>
            </a:fld>
            <a:endParaRPr lang="en-US" altLang="zh-CN" sz="14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p:cNvSpPr>
          <p:nvPr>
            <p:ph type="title"/>
          </p:nvPr>
        </p:nvSpPr>
        <p:spPr>
          <a:xfrm>
            <a:off x="6577013" y="104775"/>
            <a:ext cx="2300287" cy="685800"/>
          </a:xfrm>
          <a:prstGeom prst="rect">
            <a:avLst/>
          </a:prstGeom>
          <a:noFill/>
          <a:ln w="9525">
            <a:noFill/>
          </a:ln>
        </p:spPr>
        <p:txBody>
          <a:bodyPr anchor="ctr"/>
          <a:lstStyle/>
          <a:p>
            <a:pPr lvl="0"/>
            <a:r>
              <a:rPr lang="zh-CN" altLang="en-US" dirty="0"/>
              <a:t>母版标题</a:t>
            </a:r>
            <a:endParaRPr lang="zh-CN" altLang="en-US" dirty="0"/>
          </a:p>
        </p:txBody>
      </p:sp>
      <p:sp>
        <p:nvSpPr>
          <p:cNvPr id="4099" name="Rectangle 5"/>
          <p:cNvSpPr>
            <a:spLocks noGrp="1"/>
          </p:cNvSpPr>
          <p:nvPr>
            <p:ph type="body" idx="1"/>
          </p:nvPr>
        </p:nvSpPr>
        <p:spPr>
          <a:xfrm>
            <a:off x="450850" y="931545"/>
            <a:ext cx="8112125" cy="516445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1" name="Rectangle 2"/>
          <p:cNvSpPr/>
          <p:nvPr userDrawn="1"/>
        </p:nvSpPr>
        <p:spPr>
          <a:xfrm>
            <a:off x="8408988" y="6453188"/>
            <a:ext cx="735012"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ea typeface="宋体" panose="02010600030101010101" pitchFamily="2" charset="-122"/>
              </a:rPr>
              <a:t>  </a:t>
            </a:r>
            <a:r>
              <a:rPr lang="en-US" altLang="zh-CN" sz="1000" dirty="0">
                <a:solidFill>
                  <a:srgbClr val="000000"/>
                </a:solidFill>
                <a:latin typeface="FuturaA Md BT" charset="0"/>
                <a:ea typeface="宋体" panose="02010600030101010101" pitchFamily="2" charset="-122"/>
              </a:rPr>
              <a:t>Page </a:t>
            </a:r>
            <a:fld id="{9A0DB2DC-4C9A-4742-B13C-FB6460FD3503}" type="slidenum">
              <a:rPr lang="en-US" altLang="zh-CN" sz="1000" dirty="0">
                <a:solidFill>
                  <a:srgbClr val="000000"/>
                </a:solidFill>
                <a:latin typeface="FuturaA Md BT" charset="0"/>
                <a:ea typeface="宋体" panose="02010600030101010101" pitchFamily="2" charset="-122"/>
              </a:rPr>
            </a:fld>
            <a:endParaRPr lang="en-US" altLang="zh-CN" sz="1000" dirty="0">
              <a:solidFill>
                <a:srgbClr val="000000"/>
              </a:solidFill>
              <a:latin typeface="FuturaA Md BT" charset="0"/>
              <a:ea typeface="宋体" panose="02010600030101010101" pitchFamily="2" charset="-122"/>
            </a:endParaRPr>
          </a:p>
        </p:txBody>
      </p:sp>
      <p:sp>
        <p:nvSpPr>
          <p:cNvPr id="4102" name="Line 4"/>
          <p:cNvSpPr/>
          <p:nvPr userDrawn="1"/>
        </p:nvSpPr>
        <p:spPr>
          <a:xfrm>
            <a:off x="179388" y="765175"/>
            <a:ext cx="8713787" cy="0"/>
          </a:xfrm>
          <a:prstGeom prst="line">
            <a:avLst/>
          </a:prstGeom>
          <a:ln w="25400" cap="flat" cmpd="sng">
            <a:solidFill>
              <a:schemeClr val="tx2"/>
            </a:solidFill>
            <a:prstDash val="solid"/>
            <a:headEnd type="none" w="sm" len="sm"/>
            <a:tailEnd type="none" w="sm" len="sm"/>
          </a:ln>
        </p:spPr>
      </p:sp>
      <p:sp>
        <p:nvSpPr>
          <p:cNvPr id="1031" name="Rectangle 5"/>
          <p:cNvSpPr>
            <a:spLocks noChangeArrowheads="1"/>
          </p:cNvSpPr>
          <p:nvPr/>
        </p:nvSpPr>
        <p:spPr bwMode="auto">
          <a:xfrm>
            <a:off x="0" y="6237288"/>
            <a:ext cx="9144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1pPr>
            <a:lvl2pPr marL="742950" indent="-28575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2pPr>
            <a:lvl3pPr marL="11430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436ACB"/>
                </a:solidFill>
                <a:effectLst/>
                <a:uLnTx/>
                <a:uFillTx/>
                <a:latin typeface="Arial" panose="020B0604020202020204" pitchFamily="34" charset="0"/>
                <a:ea typeface="隶书" panose="02010509060101010101" pitchFamily="49" charset="-122"/>
                <a:cs typeface="+mn-cs"/>
              </a:rPr>
              <a:t>      </a:t>
            </a:r>
            <a:endParaRPr kumimoji="0" lang="zh-CN" altLang="en-US" sz="2400" b="1" i="0" u="none" strike="noStrike" kern="1200" cap="none" spc="0" normalizeH="0" baseline="0" noProof="0">
              <a:ln>
                <a:noFill/>
              </a:ln>
              <a:solidFill>
                <a:srgbClr val="000000"/>
              </a:solidFill>
              <a:effectLst/>
              <a:uLnTx/>
              <a:uFillTx/>
              <a:latin typeface="FuturaA Md BT" charset="0"/>
              <a:ea typeface="隶书" panose="02010509060101010101" pitchFamily="49" charset="-122"/>
              <a:cs typeface="+mn-cs"/>
            </a:endParaRPr>
          </a:p>
        </p:txBody>
      </p:sp>
      <p:pic>
        <p:nvPicPr>
          <p:cNvPr id="4104" name="Picture 10" descr="logo"/>
          <p:cNvPicPr>
            <a:picLocks noChangeAspect="1"/>
          </p:cNvPicPr>
          <p:nvPr userDrawn="1"/>
        </p:nvPicPr>
        <p:blipFill>
          <a:blip r:embed="rId12"/>
          <a:stretch>
            <a:fillRect/>
          </a:stretch>
        </p:blipFill>
        <p:spPr>
          <a:xfrm>
            <a:off x="144463" y="115888"/>
            <a:ext cx="2698750" cy="50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kumimoji="1" sz="3600" kern="1200">
          <a:solidFill>
            <a:schemeClr val="tx1"/>
          </a:solidFill>
          <a:latin typeface="+mj-lt"/>
          <a:ea typeface="+mj-ea"/>
          <a:cs typeface="+mj-cs"/>
        </a:defRPr>
      </a:lvl1pPr>
      <a:lvl2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2pPr>
      <a:lvl3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3pPr>
      <a:lvl4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4pPr>
      <a:lvl5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5pPr>
      <a:lvl6pPr marL="4572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6pPr>
      <a:lvl7pPr marL="9144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7pPr>
      <a:lvl8pPr marL="13716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8pPr>
      <a:lvl9pPr marL="18288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lnSpc>
          <a:spcPct val="110000"/>
        </a:lnSpc>
        <a:spcBef>
          <a:spcPct val="40000"/>
        </a:spcBef>
        <a:spcAft>
          <a:spcPct val="10000"/>
        </a:spcAft>
        <a:buFont typeface="Wingdings" panose="05000000000000000000" pitchFamily="2" charset="2"/>
        <a:buChar char="Ø"/>
        <a:defRPr kumimoji="1" sz="2800" kern="1200">
          <a:solidFill>
            <a:srgbClr val="000066"/>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q"/>
        <a:defRPr kumimoji="1" sz="2400" kern="1200">
          <a:solidFill>
            <a:srgbClr val="336699"/>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kumimoji="1" sz="20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kumimoji="1" sz="1600" kern="1200">
          <a:solidFill>
            <a:srgbClr val="000066"/>
          </a:solidFill>
          <a:latin typeface="+mn-lt"/>
          <a:ea typeface="+mn-ea"/>
          <a:cs typeface="+mn-cs"/>
        </a:defRPr>
      </a:lvl4pPr>
      <a:lvl5pPr marL="2057400" indent="-228600" algn="l" rtl="0" eaLnBrk="0" fontAlgn="base" hangingPunct="0">
        <a:spcBef>
          <a:spcPct val="20000"/>
        </a:spcBef>
        <a:spcAft>
          <a:spcPct val="0"/>
        </a:spcAft>
        <a:defRPr kumimoji="1" sz="1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24.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26.jpeg"/><Relationship Id="rId1" Type="http://schemas.openxmlformats.org/officeDocument/2006/relationships/image" Target="../media/image25.jpeg"/></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35.xml"/><Relationship Id="rId1" Type="http://schemas.openxmlformats.org/officeDocument/2006/relationships/image" Target="../media/image2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hyperlink" Target="https://github.com/A-Wanderer/STC"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5.xml"/><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ctrTitle"/>
          </p:nvPr>
        </p:nvSpPr>
        <p:spPr>
          <a:xfrm>
            <a:off x="177165" y="2819400"/>
            <a:ext cx="8738235" cy="685800"/>
          </a:xfrm>
        </p:spPr>
        <p:txBody>
          <a:bodyPr vert="horz" wrap="square" lIns="91440" tIns="45720" rIns="91440" bIns="45720" anchor="ctr"/>
          <a:lstStyle>
            <a:lvl1pPr lvl="0">
              <a:defRPr kern="1200"/>
            </a:lvl1pPr>
          </a:lstStyle>
          <a:p>
            <a:pPr lvl="0" algn="ctr" eaLnBrk="1" hangingPunct="1"/>
            <a:r>
              <a:rPr lang="zh-CN" altLang="en-US" sz="3600" dirty="0">
                <a:solidFill>
                  <a:schemeClr val="bg1"/>
                </a:solidFill>
                <a:latin typeface="黑体" panose="02010609060101010101" pitchFamily="49" charset="-122"/>
                <a:ea typeface="黑体" panose="02010609060101010101" pitchFamily="49" charset="-122"/>
                <a:sym typeface="+mn-ea"/>
              </a:rPr>
              <a:t>第</a:t>
            </a:r>
            <a:r>
              <a:rPr lang="zh-CN" altLang="en-US" sz="3600" dirty="0">
                <a:solidFill>
                  <a:schemeClr val="bg1"/>
                </a:solidFill>
                <a:latin typeface="黑体" panose="02010609060101010101" pitchFamily="49" charset="-122"/>
                <a:ea typeface="黑体" panose="02010609060101010101" pitchFamily="49" charset="-122"/>
                <a:sym typeface="+mn-ea"/>
              </a:rPr>
              <a:t>七章 空时编码</a:t>
            </a:r>
            <a:r>
              <a:rPr lang="en-US" altLang="zh-CN" sz="3600" dirty="0">
                <a:solidFill>
                  <a:schemeClr val="bg1"/>
                </a:solidFill>
                <a:latin typeface="黑体" panose="02010609060101010101" pitchFamily="49" charset="-122"/>
                <a:ea typeface="黑体" panose="02010609060101010101" pitchFamily="49" charset="-122"/>
                <a:sym typeface="+mn-ea"/>
              </a:rPr>
              <a:t>(</a:t>
            </a:r>
            <a:r>
              <a:rPr lang="en-US" altLang="zh-CN" sz="3600" dirty="0">
                <a:solidFill>
                  <a:schemeClr val="bg1"/>
                </a:solidFill>
                <a:latin typeface="黑体" panose="02010609060101010101" pitchFamily="49" charset="-122"/>
                <a:ea typeface="黑体" panose="02010609060101010101" pitchFamily="49" charset="-122"/>
                <a:sym typeface="+mn-ea"/>
              </a:rPr>
              <a:t>SPACE TIME CODING)</a:t>
            </a:r>
            <a:endParaRPr lang="zh-CN" altLang="en-US" sz="3600"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2305685" y="3879850"/>
            <a:ext cx="4815205" cy="1822450"/>
          </a:xfrm>
          <a:prstGeom prst="rect">
            <a:avLst/>
          </a:prstGeom>
          <a:noFill/>
        </p:spPr>
        <p:txBody>
          <a:bodyPr wrap="square" rtlCol="0">
            <a:spAutoFit/>
          </a:bodyPr>
          <a:lstStyle/>
          <a:p>
            <a:pPr algn="l">
              <a:lnSpc>
                <a:spcPts val="4500"/>
              </a:lnSpc>
            </a:pPr>
            <a:r>
              <a:rPr lang="zh-CN" altLang="en-US" sz="28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李丽香，彭海朋</a:t>
            </a:r>
            <a:endParaRPr lang="zh-CN" altLang="en-US" sz="24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北京邮电大学网络空间安全学院</a:t>
            </a:r>
            <a:endParaRPr lang="zh-CN" altLang="en-US" sz="24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网络与交换技术国家重点实验室</a:t>
            </a:r>
            <a:endParaRPr lang="zh-CN" altLang="en-US" sz="24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07365" y="1494718"/>
            <a:ext cx="8129270" cy="3046988"/>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10" name="文本框 9"/>
          <p:cNvSpPr txBox="1"/>
          <p:nvPr/>
        </p:nvSpPr>
        <p:spPr>
          <a:xfrm>
            <a:off x="655320" y="1676446"/>
            <a:ext cx="7833360" cy="3046988"/>
          </a:xfrm>
          <a:prstGeom prst="rect">
            <a:avLst/>
          </a:prstGeom>
          <a:noFill/>
        </p:spPr>
        <p:txBody>
          <a:bodyPr wrap="square" rtlCol="0" anchor="t">
            <a:spAutoFit/>
          </a:bodyPr>
          <a:lstStyle/>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世界范围内无线通信的容量需求在迅速增长，但可利用的无线频谱是有限的，采用多收发天线系统可以在不牺牲带宽的情况下大大提高信道容量。</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使用空时编码是达到或接近</a:t>
            </a:r>
            <a:r>
              <a:rPr lang="en-US" altLang="zh-CN" sz="2400" dirty="0">
                <a:latin typeface="Times New Roman" panose="02020603050405020304" pitchFamily="18" charset="0"/>
                <a:ea typeface="黑体" panose="02010609060101010101" pitchFamily="49" charset="-122"/>
                <a:sym typeface="+mn-ea"/>
              </a:rPr>
              <a:t>MIMO</a:t>
            </a:r>
            <a:r>
              <a:rPr lang="zh-CN" altLang="en-US" sz="2400" dirty="0">
                <a:latin typeface="Times New Roman" panose="02020603050405020304" pitchFamily="18" charset="0"/>
                <a:ea typeface="黑体" panose="02010609060101010101" pitchFamily="49" charset="-122"/>
                <a:sym typeface="+mn-ea"/>
              </a:rPr>
              <a:t>无线信道容量的一种可行、有效的方法。其核心思想是使用多径能力来获得较高的频谱利用率和性能增益。</a:t>
            </a:r>
            <a:endParaRPr lang="en-US" altLang="zh-CN" sz="2400" dirty="0">
              <a:latin typeface="Times New Roman" panose="02020603050405020304" pitchFamily="18" charset="0"/>
              <a:ea typeface="黑体" panose="02010609060101010101" pitchFamily="49" charset="-122"/>
              <a:sym typeface="+mn-ea"/>
            </a:endParaRPr>
          </a:p>
          <a:p>
            <a:pPr algn="l"/>
            <a:endParaRPr lang="en-US" altLang="zh-CN" sz="2400" dirty="0">
              <a:latin typeface="Times New Roman" panose="02020603050405020304" pitchFamily="18" charset="0"/>
              <a:ea typeface="黑体" panose="02010609060101010101" pitchFamily="49" charset="-122"/>
              <a:sym typeface="+mn-ea"/>
            </a:endParaRPr>
          </a:p>
        </p:txBody>
      </p:sp>
      <p:sp>
        <p:nvSpPr>
          <p:cNvPr id="9" name="文本框 8"/>
          <p:cNvSpPr txBox="1"/>
          <p:nvPr/>
        </p:nvSpPr>
        <p:spPr>
          <a:xfrm>
            <a:off x="515038" y="943798"/>
            <a:ext cx="2837794"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空时编码优点</a:t>
            </a:r>
            <a:endParaRPr kumimoji="1" lang="zh-CN" altLang="en-US" sz="2400" b="1" dirty="0">
              <a:latin typeface="黑体" panose="02010609060101010101" pitchFamily="49" charset="-122"/>
              <a:ea typeface="黑体" panose="02010609060101010101" pitchFamily="49" charset="-122"/>
              <a:sym typeface="+mn-ea"/>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11202" y="4639864"/>
            <a:ext cx="2057436" cy="20574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524050"/>
            <a:ext cx="8129270" cy="2677656"/>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10" name="文本框 9"/>
          <p:cNvSpPr txBox="1"/>
          <p:nvPr/>
        </p:nvSpPr>
        <p:spPr>
          <a:xfrm>
            <a:off x="655320" y="1295456"/>
            <a:ext cx="7833360" cy="2677656"/>
          </a:xfrm>
          <a:prstGeom prst="rect">
            <a:avLst/>
          </a:prstGeom>
          <a:noFill/>
        </p:spPr>
        <p:txBody>
          <a:bodyPr wrap="square" rtlCol="0" anchor="t">
            <a:spAutoFit/>
          </a:bodyPr>
          <a:lstStyle/>
          <a:p>
            <a:pPr algn="l"/>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空时编码将多天线阵与空间分集、时间分集相结合，如果接收端可以准确估计信道信息</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则可使信道容量随发送和接收天线个数的最小值线性增长。</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空时编码可以在不牺牲带宽的情况下起到发射分集和功率增益的作用。</a:t>
            </a:r>
            <a:endParaRPr lang="en-US" altLang="zh-CN" sz="2400" dirty="0">
              <a:uFillTx/>
              <a:latin typeface="Times New Roman" panose="02020603050405020304" pitchFamily="18" charset="0"/>
              <a:ea typeface="黑体" panose="02010609060101010101" pitchFamily="49" charset="-122"/>
              <a:sym typeface="+mn-ea"/>
            </a:endParaRPr>
          </a:p>
        </p:txBody>
      </p:sp>
      <p:sp>
        <p:nvSpPr>
          <p:cNvPr id="9" name="文本框 8"/>
          <p:cNvSpPr txBox="1"/>
          <p:nvPr/>
        </p:nvSpPr>
        <p:spPr>
          <a:xfrm>
            <a:off x="515038" y="943798"/>
            <a:ext cx="2837794"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空时编码优点</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pic>
        <p:nvPicPr>
          <p:cNvPr id="7" name="图片 6"/>
          <p:cNvPicPr>
            <a:picLocks noChangeAspect="1"/>
          </p:cNvPicPr>
          <p:nvPr/>
        </p:nvPicPr>
        <p:blipFill>
          <a:blip r:embed="rId1"/>
          <a:stretch>
            <a:fillRect/>
          </a:stretch>
        </p:blipFill>
        <p:spPr>
          <a:xfrm>
            <a:off x="572268" y="1981238"/>
            <a:ext cx="8371620" cy="2438336"/>
          </a:xfrm>
          <a:prstGeom prst="rect">
            <a:avLst/>
          </a:prstGeom>
        </p:spPr>
      </p:pic>
      <p:sp>
        <p:nvSpPr>
          <p:cNvPr id="8" name="文本框 7"/>
          <p:cNvSpPr txBox="1"/>
          <p:nvPr/>
        </p:nvSpPr>
        <p:spPr>
          <a:xfrm>
            <a:off x="2973451" y="4800564"/>
            <a:ext cx="2932938" cy="461665"/>
          </a:xfrm>
          <a:prstGeom prst="rect">
            <a:avLst/>
          </a:prstGeom>
          <a:noFill/>
        </p:spPr>
        <p:txBody>
          <a:bodyPr wrap="square" rtlCol="0" anchor="t">
            <a:spAutoFit/>
          </a:bodyPr>
          <a:lstStyle/>
          <a:p>
            <a:r>
              <a:rPr lang="zh-CN" altLang="en-US" sz="2400" dirty="0">
                <a:latin typeface="黑体" panose="02010609060101010101" pitchFamily="49" charset="-122"/>
                <a:ea typeface="黑体" panose="02010609060101010101" pitchFamily="49" charset="-122"/>
              </a:rPr>
              <a:t>空时码相关编码矩阵</a:t>
            </a:r>
            <a:endParaRPr lang="zh-CN" altLang="en-US" sz="2400"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499692" y="1586126"/>
            <a:ext cx="8129270" cy="2933051"/>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10" name="文本框 9"/>
          <p:cNvSpPr txBox="1"/>
          <p:nvPr/>
        </p:nvSpPr>
        <p:spPr>
          <a:xfrm>
            <a:off x="589227" y="1661691"/>
            <a:ext cx="8039735" cy="2677656"/>
          </a:xfrm>
          <a:prstGeom prst="rect">
            <a:avLst/>
          </a:prstGeom>
          <a:noFill/>
        </p:spPr>
        <p:txBody>
          <a:bodyPr wrap="square" rtlCol="0" anchor="t">
            <a:spAutoFit/>
          </a:bodyPr>
          <a:lstStyle/>
          <a:p>
            <a:pPr algn="l"/>
            <a:r>
              <a:rPr lang="zh-CN" altLang="en-US" sz="2400" dirty="0">
                <a:latin typeface="Times New Roman" panose="02020603050405020304" pitchFamily="18" charset="0"/>
                <a:ea typeface="黑体" panose="02010609060101010101" pitchFamily="49" charset="-122"/>
                <a:sym typeface="+mn-ea"/>
              </a:rPr>
              <a:t>      </a:t>
            </a:r>
            <a:r>
              <a:rPr lang="zh-CN" altLang="en-US" sz="2400" dirty="0">
                <a:uFillTx/>
                <a:latin typeface="Times New Roman" panose="02020603050405020304" pitchFamily="18" charset="0"/>
                <a:ea typeface="黑体" panose="02010609060101010101" pitchFamily="49" charset="-122"/>
                <a:sym typeface="+mn-ea"/>
              </a:rPr>
              <a:t>空时码同时利用了时间分集以及空间分集合以提高数据传输速率以及改善衰落信道中多天线通信系统的可靠性。数据会经过空时编码后被分为</a:t>
            </a:r>
            <a:r>
              <a:rPr lang="en-US" altLang="zh-CN" sz="2400" dirty="0">
                <a:uFillTx/>
                <a:latin typeface="Times New Roman" panose="02020603050405020304" pitchFamily="18" charset="0"/>
                <a:ea typeface="黑体" panose="02010609060101010101" pitchFamily="49" charset="-122"/>
                <a:sym typeface="+mn-ea"/>
              </a:rPr>
              <a:t>M</a:t>
            </a:r>
            <a:r>
              <a:rPr lang="zh-CN" altLang="en-US" sz="2400" dirty="0">
                <a:uFillTx/>
                <a:latin typeface="Times New Roman" panose="02020603050405020304" pitchFamily="18" charset="0"/>
                <a:ea typeface="黑体" panose="02010609060101010101" pitchFamily="49" charset="-122"/>
                <a:sym typeface="+mn-ea"/>
              </a:rPr>
              <a:t>个支流，沿着</a:t>
            </a:r>
            <a:r>
              <a:rPr lang="en-US" altLang="zh-CN" sz="2400" dirty="0">
                <a:uFillTx/>
                <a:latin typeface="Times New Roman" panose="02020603050405020304" pitchFamily="18" charset="0"/>
                <a:ea typeface="黑体" panose="02010609060101010101" pitchFamily="49" charset="-122"/>
                <a:sym typeface="+mn-ea"/>
              </a:rPr>
              <a:t>M</a:t>
            </a:r>
            <a:r>
              <a:rPr lang="zh-CN" altLang="en-US" sz="2400" dirty="0">
                <a:uFillTx/>
                <a:latin typeface="Times New Roman" panose="02020603050405020304" pitchFamily="18" charset="0"/>
                <a:ea typeface="黑体" panose="02010609060101010101" pitchFamily="49" charset="-122"/>
                <a:sym typeface="+mn-ea"/>
              </a:rPr>
              <a:t>个发送天线同时发射出去。不同的天线负责发送的信号要求是非相关切具有相同的平均功率。</a:t>
            </a:r>
            <a:endParaRPr lang="en-US" altLang="zh-CN" sz="2400" dirty="0">
              <a:uFillTx/>
              <a:latin typeface="Times New Roman" panose="02020603050405020304" pitchFamily="18" charset="0"/>
              <a:ea typeface="黑体" panose="02010609060101010101" pitchFamily="49" charset="-122"/>
              <a:sym typeface="+mn-ea"/>
            </a:endParaRPr>
          </a:p>
          <a:p>
            <a:pPr algn="l"/>
            <a:r>
              <a:rPr lang="zh-CN" altLang="en-US" sz="2400" dirty="0">
                <a:latin typeface="Times New Roman" panose="02020603050405020304" pitchFamily="18" charset="0"/>
                <a:ea typeface="黑体" panose="02010609060101010101" pitchFamily="49" charset="-122"/>
                <a:sym typeface="+mn-ea"/>
              </a:rPr>
              <a:t>      这样在接收端，每个天线的接收信号就会为</a:t>
            </a:r>
            <a:r>
              <a:rPr lang="en-US" altLang="zh-CN" sz="2400" dirty="0">
                <a:latin typeface="Times New Roman" panose="02020603050405020304" pitchFamily="18" charset="0"/>
                <a:ea typeface="黑体" panose="02010609060101010101" pitchFamily="49" charset="-122"/>
                <a:sym typeface="+mn-ea"/>
              </a:rPr>
              <a:t>M</a:t>
            </a:r>
            <a:r>
              <a:rPr lang="zh-CN" altLang="en-US" sz="2400" dirty="0">
                <a:latin typeface="Times New Roman" panose="02020603050405020304" pitchFamily="18" charset="0"/>
                <a:ea typeface="黑体" panose="02010609060101010101" pitchFamily="49" charset="-122"/>
                <a:sym typeface="+mn-ea"/>
              </a:rPr>
              <a:t>路发射信号与噪声的线性叠加</a:t>
            </a:r>
            <a:endParaRPr sz="2400" dirty="0">
              <a:uFillTx/>
              <a:latin typeface="Times New Roman" panose="02020603050405020304" pitchFamily="18" charset="0"/>
              <a:ea typeface="黑体" panose="02010609060101010101" pitchFamily="49" charset="-122"/>
              <a:sym typeface="+mn-ea"/>
            </a:endParaRPr>
          </a:p>
        </p:txBody>
      </p:sp>
      <p:grpSp>
        <p:nvGrpSpPr>
          <p:cNvPr id="5" name="Group 1034"/>
          <p:cNvGrpSpPr/>
          <p:nvPr/>
        </p:nvGrpSpPr>
        <p:grpSpPr bwMode="auto">
          <a:xfrm>
            <a:off x="2724782" y="4620777"/>
            <a:ext cx="4487863" cy="1611313"/>
            <a:chOff x="1776" y="713"/>
            <a:chExt cx="2827" cy="1015"/>
          </a:xfrm>
        </p:grpSpPr>
        <p:grpSp>
          <p:nvGrpSpPr>
            <p:cNvPr id="6" name="Group 1031"/>
            <p:cNvGrpSpPr/>
            <p:nvPr/>
          </p:nvGrpSpPr>
          <p:grpSpPr bwMode="auto">
            <a:xfrm>
              <a:off x="1776" y="960"/>
              <a:ext cx="2112" cy="768"/>
              <a:chOff x="1776" y="864"/>
              <a:chExt cx="2112" cy="768"/>
            </a:xfrm>
          </p:grpSpPr>
          <p:pic>
            <p:nvPicPr>
              <p:cNvPr id="9" name="Picture 1028"/>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1776" y="1056"/>
                <a:ext cx="1891" cy="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AutoShape 1029"/>
              <p:cNvSpPr>
                <a:spLocks noChangeArrowheads="1"/>
              </p:cNvSpPr>
              <p:nvPr/>
            </p:nvSpPr>
            <p:spPr bwMode="auto">
              <a:xfrm>
                <a:off x="2304" y="864"/>
                <a:ext cx="1200" cy="144"/>
              </a:xfrm>
              <a:prstGeom prst="rightArrow">
                <a:avLst>
                  <a:gd name="adj1" fmla="val 50000"/>
                  <a:gd name="adj2" fmla="val 208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030"/>
              <p:cNvSpPr>
                <a:spLocks noChangeArrowheads="1"/>
              </p:cNvSpPr>
              <p:nvPr/>
            </p:nvSpPr>
            <p:spPr bwMode="auto">
              <a:xfrm>
                <a:off x="3792" y="1104"/>
                <a:ext cx="96" cy="528"/>
              </a:xfrm>
              <a:prstGeom prst="downArrow">
                <a:avLst>
                  <a:gd name="adj1" fmla="val 50000"/>
                  <a:gd name="adj2" fmla="val 137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Text Box 1032"/>
            <p:cNvSpPr txBox="1">
              <a:spLocks noChangeArrowheads="1"/>
            </p:cNvSpPr>
            <p:nvPr/>
          </p:nvSpPr>
          <p:spPr bwMode="auto">
            <a:xfrm>
              <a:off x="2534" y="713"/>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time</a:t>
              </a:r>
              <a:endParaRPr lang="en-US" altLang="zh-CN">
                <a:ea typeface="宋体" panose="02010600030101010101" pitchFamily="2" charset="-122"/>
              </a:endParaRPr>
            </a:p>
          </p:txBody>
        </p:sp>
        <p:sp>
          <p:nvSpPr>
            <p:cNvPr id="8" name="Text Box 1033"/>
            <p:cNvSpPr txBox="1">
              <a:spLocks noChangeArrowheads="1"/>
            </p:cNvSpPr>
            <p:nvPr/>
          </p:nvSpPr>
          <p:spPr bwMode="auto">
            <a:xfrm>
              <a:off x="3888" y="1248"/>
              <a:ext cx="7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space</a:t>
              </a:r>
              <a:endParaRPr lang="en-US" altLang="zh-CN">
                <a:ea typeface="宋体" panose="02010600030101010101" pitchFamily="2" charset="-122"/>
              </a:endParaRPr>
            </a:p>
          </p:txBody>
        </p:sp>
      </p:grpSp>
      <p:sp>
        <p:nvSpPr>
          <p:cNvPr id="14" name="文本框 13"/>
          <p:cNvSpPr txBox="1"/>
          <p:nvPr/>
        </p:nvSpPr>
        <p:spPr>
          <a:xfrm>
            <a:off x="515038" y="943798"/>
            <a:ext cx="2837794"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空时编码优点</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5791168" y="104775"/>
            <a:ext cx="3161697" cy="685800"/>
          </a:xfrm>
        </p:spPr>
        <p:txBody>
          <a:bodyPr vert="horz" wrap="square" lIns="91440" tIns="45720" rIns="91440" bIns="45720" anchor="ctr"/>
          <a:lstStyle/>
          <a:p>
            <a:endParaRPr lang="zh-CN" altLang="en-US" sz="2400" dirty="0"/>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198" name="AutoShape 49"/>
          <p:cNvSpPr/>
          <p:nvPr/>
        </p:nvSpPr>
        <p:spPr>
          <a:xfrm>
            <a:off x="2242185" y="4801235"/>
            <a:ext cx="5530850" cy="647065"/>
          </a:xfrm>
          <a:prstGeom prst="roundRect">
            <a:avLst>
              <a:gd name="adj" fmla="val 50000"/>
            </a:avLst>
          </a:prstGeom>
          <a:noFill/>
          <a:ln w="28575" cap="flat" cmpd="sng">
            <a:solidFill>
              <a:srgbClr val="C0C0C0"/>
            </a:solidFill>
            <a:prstDash val="solid"/>
            <a:headEnd type="none" w="med" len="med"/>
            <a:tailEnd type="none" w="med" len="med"/>
          </a:ln>
        </p:spPr>
        <p:txBody>
          <a:bodyPr wrap="none" anchor="ctr"/>
          <a:lstStyle/>
          <a:p>
            <a:pPr lvl="0" algn="l">
              <a:buClrTx/>
              <a:buSzTx/>
              <a:buFont typeface="Arial" panose="020B0604020202020204" pitchFamily="34" charset="0"/>
              <a:buNone/>
              <a:defRPr/>
            </a:pPr>
            <a:r>
              <a:rPr lang="zh-CN" altLang="en-US" sz="2800" b="1" kern="0" noProof="0" dirty="0">
                <a:ln>
                  <a:noFill/>
                </a:ln>
                <a:solidFill>
                  <a:schemeClr val="bg1">
                    <a:lumMod val="75000"/>
                  </a:schemeClr>
                </a:solidFill>
                <a:effectLst/>
                <a:uLnTx/>
                <a:uFillTx/>
                <a:cs typeface="+mn-cs"/>
                <a:sym typeface="+mn-ea"/>
              </a:rPr>
              <a:t>空时编码的应用及实践</a:t>
            </a:r>
            <a:endParaRPr lang="zh-CN" altLang="en-US" sz="2800" b="1" kern="0" noProof="0" dirty="0">
              <a:ln>
                <a:noFill/>
              </a:ln>
              <a:solidFill>
                <a:schemeClr val="bg1">
                  <a:lumMod val="75000"/>
                </a:schemeClr>
              </a:solidFill>
              <a:effectLst/>
              <a:uLnTx/>
              <a:uFillTx/>
              <a:cs typeface="+mn-cs"/>
              <a:sym typeface="+mn-ea"/>
            </a:endParaRPr>
          </a:p>
        </p:txBody>
      </p:sp>
      <p:sp>
        <p:nvSpPr>
          <p:cNvPr id="9" name="AutoShape 50"/>
          <p:cNvSpPr>
            <a:spLocks noChangeArrowheads="1"/>
          </p:cNvSpPr>
          <p:nvPr/>
        </p:nvSpPr>
        <p:spPr bwMode="gray">
          <a:xfrm>
            <a:off x="2438400" y="3837305"/>
            <a:ext cx="6172200"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b="1" kern="0" noProof="0" dirty="0">
                <a:ln>
                  <a:noFill/>
                </a:ln>
                <a:solidFill>
                  <a:schemeClr val="bg1">
                    <a:lumMod val="75000"/>
                  </a:schemeClr>
                </a:solidFill>
                <a:effectLst/>
                <a:uLnTx/>
                <a:uFillTx/>
                <a:cs typeface="+mn-cs"/>
                <a:sym typeface="+mn-ea"/>
              </a:rPr>
              <a:t>主流空时编码的详细内容</a:t>
            </a:r>
            <a:endParaRPr lang="zh-CN" altLang="en-US" sz="2800" b="1" kern="0" noProof="0" dirty="0">
              <a:ln>
                <a:noFill/>
              </a:ln>
              <a:solidFill>
                <a:schemeClr val="bg1">
                  <a:lumMod val="75000"/>
                </a:schemeClr>
              </a:solidFill>
              <a:effectLst/>
              <a:uLnTx/>
              <a:uFillTx/>
              <a:cs typeface="+mn-cs"/>
              <a:sym typeface="+mn-ea"/>
            </a:endParaRPr>
          </a:p>
        </p:txBody>
      </p:sp>
      <p:sp>
        <p:nvSpPr>
          <p:cNvPr id="10" name="AutoShape 51"/>
          <p:cNvSpPr>
            <a:spLocks noChangeArrowheads="1"/>
          </p:cNvSpPr>
          <p:nvPr/>
        </p:nvSpPr>
        <p:spPr bwMode="gray">
          <a:xfrm>
            <a:off x="2437130" y="2893060"/>
            <a:ext cx="5486400" cy="698500"/>
          </a:xfrm>
          <a:prstGeom prst="roundRect">
            <a:avLst>
              <a:gd name="adj" fmla="val 50000"/>
            </a:avLst>
          </a:prstGeom>
          <a:noFill/>
          <a:ln w="28575" algn="ctr">
            <a:solidFill>
              <a:srgbClr val="C0C0C0"/>
            </a:solidFill>
            <a:round/>
          </a:ln>
          <a:effectLst/>
        </p:spPr>
        <p:txBody>
          <a:bodyPr wrap="none" anchor="ctr"/>
          <a:lstStyle/>
          <a:p>
            <a:pPr marL="0" marR="0" lvl="0" algn="l" defTabSz="914400" rtl="0" eaLnBrk="0" fontAlgn="base" latinLnBrk="0" hangingPunct="0">
              <a:lnSpc>
                <a:spcPct val="100000"/>
              </a:lnSpc>
              <a:buClrTx/>
              <a:buSzTx/>
              <a:buFont typeface="Arial" panose="020B0604020202020204" pitchFamily="34" charset="0"/>
              <a:buNone/>
              <a:defRPr/>
            </a:pPr>
            <a:r>
              <a:rPr kumimoji="0" lang="zh-CN" altLang="en-US" sz="28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空时编码的分类</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1" name="AutoShape 52"/>
          <p:cNvSpPr>
            <a:spLocks noChangeArrowheads="1"/>
          </p:cNvSpPr>
          <p:nvPr/>
        </p:nvSpPr>
        <p:spPr bwMode="gray">
          <a:xfrm>
            <a:off x="1840865" y="1821180"/>
            <a:ext cx="5426710" cy="675005"/>
          </a:xfrm>
          <a:prstGeom prst="roundRect">
            <a:avLst>
              <a:gd name="adj" fmla="val 50000"/>
            </a:avLst>
          </a:prstGeom>
          <a:noFill/>
          <a:ln w="28575" algn="ctr">
            <a:solidFill>
              <a:srgbClr val="C0C0C0"/>
            </a:solidFill>
            <a:round/>
          </a:ln>
          <a:effectLst/>
        </p:spPr>
        <p:txBody>
          <a:bodyPr wrap="none" anchor="ctr"/>
          <a:lstStyle/>
          <a:p>
            <a:pPr rtl="0">
              <a:defRPr/>
            </a:pPr>
            <a:r>
              <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rPr>
              <a:t>空时编码提出背景</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grpSp>
        <p:nvGrpSpPr>
          <p:cNvPr id="8202" name="Group 53"/>
          <p:cNvGrpSpPr/>
          <p:nvPr/>
        </p:nvGrpSpPr>
        <p:grpSpPr>
          <a:xfrm>
            <a:off x="1523365" y="1985328"/>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2056765" y="307498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2133600" y="391318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5" name="Group 74"/>
          <p:cNvGrpSpPr/>
          <p:nvPr/>
        </p:nvGrpSpPr>
        <p:grpSpPr>
          <a:xfrm>
            <a:off x="1905635" y="4826953"/>
            <a:ext cx="381000" cy="381000"/>
            <a:chOff x="2078" y="1680"/>
            <a:chExt cx="1615" cy="1615"/>
          </a:xfrm>
        </p:grpSpPr>
        <p:sp>
          <p:nvSpPr>
            <p:cNvPr id="34"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5" name="Oval 76"/>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6" name="Oval 77"/>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7" name="Oval 78"/>
            <p:cNvSpPr>
              <a:spLocks noChangeArrowheads="1"/>
            </p:cNvSpPr>
            <p:nvPr/>
          </p:nvSpPr>
          <p:spPr bwMode="gray">
            <a:xfrm>
              <a:off x="2253" y="1855"/>
              <a:ext cx="1265" cy="1265"/>
            </a:xfrm>
            <a:prstGeom prst="ellipse">
              <a:avLst/>
            </a:prstGeom>
            <a:gradFill rotWithShape="1">
              <a:gsLst>
                <a:gs pos="0">
                  <a:srgbClr val="8D67E1">
                    <a:gamma/>
                    <a:shade val="0"/>
                    <a:invGamma/>
                  </a:srgbClr>
                </a:gs>
                <a:gs pos="100000">
                  <a:srgbClr val="8D67E1"/>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8" name="Oval 79"/>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9" name="Oval 80"/>
            <p:cNvSpPr>
              <a:spLocks noChangeArrowheads="1"/>
            </p:cNvSpPr>
            <p:nvPr/>
          </p:nvSpPr>
          <p:spPr bwMode="gray">
            <a:xfrm>
              <a:off x="2334" y="1936"/>
              <a:ext cx="1097" cy="1104"/>
            </a:xfrm>
            <a:prstGeom prst="ellipse">
              <a:avLst/>
            </a:prstGeom>
            <a:gradFill rotWithShape="1">
              <a:gsLst>
                <a:gs pos="0">
                  <a:srgbClr val="8D67E1"/>
                </a:gs>
                <a:gs pos="100000">
                  <a:srgbClr val="8D67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606882"/>
            <a:ext cx="8129270" cy="364423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空时编码的分类</a:t>
            </a:r>
            <a:endParaRPr lang="zh-CN" altLang="en-US" sz="2400" dirty="0">
              <a:sym typeface="+mn-ea"/>
            </a:endParaRPr>
          </a:p>
        </p:txBody>
      </p:sp>
      <p:sp>
        <p:nvSpPr>
          <p:cNvPr id="10" name="文本框 9"/>
          <p:cNvSpPr txBox="1"/>
          <p:nvPr/>
        </p:nvSpPr>
        <p:spPr>
          <a:xfrm>
            <a:off x="604573" y="1682448"/>
            <a:ext cx="8039735" cy="3416320"/>
          </a:xfrm>
          <a:prstGeom prst="rect">
            <a:avLst/>
          </a:prstGeom>
          <a:noFill/>
        </p:spPr>
        <p:txBody>
          <a:bodyPr wrap="square" rtlCol="0" anchor="t">
            <a:spAutoFit/>
          </a:bodyPr>
          <a:lstStyle/>
          <a:p>
            <a:pPr algn="l"/>
            <a:r>
              <a:rPr lang="zh-CN" altLang="en-US" sz="2400" dirty="0">
                <a:uFillTx/>
                <a:latin typeface="Times New Roman" panose="02020603050405020304" pitchFamily="18" charset="0"/>
                <a:ea typeface="黑体" panose="02010609060101010101" pitchFamily="49" charset="-122"/>
                <a:sym typeface="+mn-ea"/>
              </a:rPr>
              <a:t>空时码主要为以下三种：</a:t>
            </a:r>
            <a:endParaRPr lang="en-US" altLang="zh-CN" sz="2400" dirty="0">
              <a:uFillTx/>
              <a:latin typeface="Times New Roman" panose="02020603050405020304" pitchFamily="18" charset="0"/>
              <a:ea typeface="黑体" panose="02010609060101010101" pitchFamily="49" charset="-122"/>
              <a:sym typeface="+mn-ea"/>
            </a:endParaRPr>
          </a:p>
          <a:p>
            <a:pPr marL="457200" indent="-457200" algn="l">
              <a:buFont typeface="+mj-lt"/>
              <a:buAutoNum type="arabicPeriod"/>
            </a:pPr>
            <a:r>
              <a:rPr lang="zh-CN" altLang="en-US" sz="2400" dirty="0">
                <a:uFillTx/>
                <a:latin typeface="Times New Roman" panose="02020603050405020304" pitchFamily="18" charset="0"/>
                <a:ea typeface="黑体" panose="02010609060101010101" pitchFamily="49" charset="-122"/>
                <a:sym typeface="+mn-ea"/>
              </a:rPr>
              <a:t>空时格码（</a:t>
            </a:r>
            <a:r>
              <a:rPr lang="en-US" altLang="zh-CN" sz="2400" dirty="0">
                <a:uFillTx/>
                <a:latin typeface="Times New Roman" panose="02020603050405020304" pitchFamily="18" charset="0"/>
                <a:ea typeface="黑体" panose="02010609060101010101" pitchFamily="49" charset="-122"/>
                <a:sym typeface="+mn-ea"/>
              </a:rPr>
              <a:t>STTC</a:t>
            </a:r>
            <a:r>
              <a:rPr lang="zh-CN" altLang="en-US" sz="2400" dirty="0">
                <a:uFillTx/>
                <a:latin typeface="Times New Roman" panose="02020603050405020304" pitchFamily="18" charset="0"/>
                <a:ea typeface="黑体" panose="02010609060101010101" pitchFamily="49" charset="-122"/>
                <a:sym typeface="+mn-ea"/>
              </a:rPr>
              <a:t>）：将格码分布在多个天线和多个时间点上进行传输，提供编码增益以及</a:t>
            </a:r>
            <a:r>
              <a:rPr lang="zh-CN" altLang="en-US" sz="2400" dirty="0">
                <a:latin typeface="Times New Roman" panose="02020603050405020304" pitchFamily="18" charset="0"/>
                <a:ea typeface="黑体" panose="02010609060101010101" pitchFamily="49" charset="-122"/>
                <a:sym typeface="+mn-ea"/>
              </a:rPr>
              <a:t>分集增益。</a:t>
            </a:r>
            <a:endParaRPr lang="zh-CN" altLang="en-US" sz="2400" dirty="0">
              <a:uFillTx/>
              <a:latin typeface="Times New Roman" panose="02020603050405020304" pitchFamily="18" charset="0"/>
              <a:ea typeface="黑体" panose="02010609060101010101" pitchFamily="49" charset="-122"/>
              <a:sym typeface="+mn-ea"/>
            </a:endParaRPr>
          </a:p>
          <a:p>
            <a:pPr marL="457200" indent="-457200" algn="l">
              <a:buFont typeface="+mj-lt"/>
              <a:buAutoNum type="arabicPeriod"/>
            </a:pPr>
            <a:r>
              <a:rPr lang="zh-CN" altLang="en-US" sz="2400" dirty="0">
                <a:uFillTx/>
                <a:latin typeface="Times New Roman" panose="02020603050405020304" pitchFamily="18" charset="0"/>
                <a:ea typeface="黑体" panose="02010609060101010101" pitchFamily="49" charset="-122"/>
                <a:sym typeface="+mn-ea"/>
              </a:rPr>
              <a:t>空时分组码（</a:t>
            </a:r>
            <a:r>
              <a:rPr lang="en-US" altLang="zh-CN" sz="2400" dirty="0">
                <a:uFillTx/>
                <a:latin typeface="Times New Roman" panose="02020603050405020304" pitchFamily="18" charset="0"/>
                <a:ea typeface="黑体" panose="02010609060101010101" pitchFamily="49" charset="-122"/>
                <a:sym typeface="+mn-ea"/>
              </a:rPr>
              <a:t>STBC</a:t>
            </a:r>
            <a:r>
              <a:rPr lang="zh-CN" altLang="en-US" sz="2400" dirty="0">
                <a:uFillTx/>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：也叫空时块码，</a:t>
            </a:r>
            <a:r>
              <a:rPr lang="zh-CN" altLang="en-US" sz="2400" dirty="0">
                <a:uFillTx/>
                <a:latin typeface="Times New Roman" panose="02020603050405020304" pitchFamily="18" charset="0"/>
                <a:ea typeface="黑体" panose="02010609060101010101" pitchFamily="49" charset="-122"/>
                <a:sym typeface="+mn-ea"/>
              </a:rPr>
              <a:t>一次作用于一个数据块（类似于分组码）并且还提供分集增益但不提供编码增益。</a:t>
            </a:r>
            <a:endParaRPr lang="en-US" altLang="zh-CN" sz="2400" dirty="0">
              <a:uFillTx/>
              <a:latin typeface="Times New Roman" panose="02020603050405020304" pitchFamily="18" charset="0"/>
              <a:ea typeface="黑体" panose="02010609060101010101" pitchFamily="49" charset="-122"/>
              <a:sym typeface="+mn-ea"/>
            </a:endParaRPr>
          </a:p>
          <a:p>
            <a:pPr marL="457200" indent="-457200" algn="l">
              <a:buFont typeface="+mj-lt"/>
              <a:buAutoNum type="arabicPeriod"/>
            </a:pPr>
            <a:r>
              <a:rPr lang="zh-CN" altLang="en-US" sz="2400" dirty="0">
                <a:uFillTx/>
                <a:latin typeface="Times New Roman" panose="02020603050405020304" pitchFamily="18" charset="0"/>
                <a:ea typeface="黑体" panose="02010609060101010101" pitchFamily="49" charset="-122"/>
                <a:sym typeface="+mn-ea"/>
              </a:rPr>
              <a:t>空时线码（</a:t>
            </a:r>
            <a:r>
              <a:rPr lang="en-US" altLang="zh-CN" sz="2400" dirty="0">
                <a:uFillTx/>
                <a:latin typeface="Times New Roman" panose="02020603050405020304" pitchFamily="18" charset="0"/>
                <a:ea typeface="黑体" panose="02010609060101010101" pitchFamily="49" charset="-122"/>
                <a:sym typeface="+mn-ea"/>
              </a:rPr>
              <a:t>STLC</a:t>
            </a:r>
            <a:r>
              <a:rPr lang="zh-CN" altLang="en-US" sz="2400" dirty="0">
                <a:uFillTx/>
                <a:latin typeface="Times New Roman" panose="02020603050405020304" pitchFamily="18" charset="0"/>
                <a:ea typeface="黑体" panose="02010609060101010101" pitchFamily="49" charset="-122"/>
                <a:sym typeface="+mn-ea"/>
              </a:rPr>
              <a:t>）：是最近提出的作为 </a:t>
            </a:r>
            <a:r>
              <a:rPr lang="en-US" altLang="zh-CN" sz="2400" dirty="0">
                <a:uFillTx/>
                <a:latin typeface="Times New Roman" panose="02020603050405020304" pitchFamily="18" charset="0"/>
                <a:ea typeface="黑体" panose="02010609060101010101" pitchFamily="49" charset="-122"/>
                <a:sym typeface="+mn-ea"/>
              </a:rPr>
              <a:t>STBC </a:t>
            </a:r>
            <a:r>
              <a:rPr lang="zh-CN" altLang="en-US" sz="2400" dirty="0">
                <a:uFillTx/>
                <a:latin typeface="Times New Roman" panose="02020603050405020304" pitchFamily="18" charset="0"/>
                <a:ea typeface="黑体" panose="02010609060101010101" pitchFamily="49" charset="-122"/>
                <a:sym typeface="+mn-ea"/>
              </a:rPr>
              <a:t>的对称传输方案。主要改进为即使在接收器处没有信道状态信息 </a:t>
            </a:r>
            <a:r>
              <a:rPr lang="en-US" altLang="zh-CN" sz="2400" dirty="0">
                <a:uFillTx/>
                <a:latin typeface="Times New Roman" panose="02020603050405020304" pitchFamily="18" charset="0"/>
                <a:ea typeface="黑体" panose="02010609060101010101" pitchFamily="49" charset="-122"/>
                <a:sym typeface="+mn-ea"/>
              </a:rPr>
              <a:t>(CSI) </a:t>
            </a:r>
            <a:r>
              <a:rPr lang="zh-CN" altLang="en-US" sz="2400" dirty="0">
                <a:uFillTx/>
                <a:latin typeface="Times New Roman" panose="02020603050405020304" pitchFamily="18" charset="0"/>
                <a:ea typeface="黑体" panose="02010609060101010101" pitchFamily="49" charset="-122"/>
                <a:sym typeface="+mn-ea"/>
              </a:rPr>
              <a:t>时，它也能提供分集增益。</a:t>
            </a:r>
            <a:endParaRPr sz="2400" dirty="0">
              <a:uFillTx/>
              <a:latin typeface="Times New Roman" panose="02020603050405020304" pitchFamily="18" charset="0"/>
              <a:ea typeface="黑体" panose="02010609060101010101" pitchFamily="49" charset="-122"/>
              <a:sym typeface="+mn-ea"/>
            </a:endParaRPr>
          </a:p>
        </p:txBody>
      </p:sp>
      <p:sp>
        <p:nvSpPr>
          <p:cNvPr id="9" name="文本框 8"/>
          <p:cNvSpPr txBox="1"/>
          <p:nvPr/>
        </p:nvSpPr>
        <p:spPr>
          <a:xfrm>
            <a:off x="515038" y="943798"/>
            <a:ext cx="2837794"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空时编码主要分类</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空时编码的分类</a:t>
            </a:r>
            <a:endParaRPr lang="zh-CN" altLang="en-US" sz="2400" dirty="0">
              <a:sym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110" y="2057436"/>
            <a:ext cx="3809900" cy="295003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14496" y="5033591"/>
            <a:ext cx="2362138" cy="461665"/>
          </a:xfrm>
          <a:prstGeom prst="rect">
            <a:avLst/>
          </a:prstGeom>
          <a:noFill/>
        </p:spPr>
        <p:txBody>
          <a:bodyPr wrap="square" rtlCol="0" anchor="t">
            <a:spAutoFit/>
          </a:bodyPr>
          <a:lstStyle/>
          <a:p>
            <a:r>
              <a:rPr lang="en-US" altLang="zh-CN" sz="2400" dirty="0">
                <a:latin typeface="黑体" panose="02010609060101010101" pitchFamily="49" charset="-122"/>
                <a:ea typeface="黑体" panose="02010609060101010101" pitchFamily="49" charset="-122"/>
              </a:rPr>
              <a:t>STBC</a:t>
            </a:r>
            <a:r>
              <a:rPr lang="zh-CN" altLang="en-US" sz="2400" dirty="0">
                <a:latin typeface="黑体" panose="02010609060101010101" pitchFamily="49" charset="-122"/>
                <a:ea typeface="黑体" panose="02010609060101010101" pitchFamily="49" charset="-122"/>
              </a:rPr>
              <a:t>空时码示例</a:t>
            </a:r>
            <a:endParaRPr lang="zh-CN" altLang="en-US" sz="2400" b="1" dirty="0">
              <a:solidFill>
                <a:schemeClr val="accent2"/>
              </a:solidFill>
              <a:latin typeface="黑体" panose="02010609060101010101" pitchFamily="49" charset="-122"/>
              <a:ea typeface="黑体" panose="02010609060101010101" pitchFamily="49" charset="-122"/>
              <a:sym typeface="+mn-ea"/>
            </a:endParaRP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9920" y="2122323"/>
            <a:ext cx="3809900" cy="261335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499181" y="5055943"/>
            <a:ext cx="2394421" cy="461665"/>
          </a:xfrm>
          <a:prstGeom prst="rect">
            <a:avLst/>
          </a:prstGeom>
          <a:noFill/>
        </p:spPr>
        <p:txBody>
          <a:bodyPr wrap="square" rtlCol="0" anchor="t">
            <a:spAutoFit/>
          </a:bodyPr>
          <a:lstStyle/>
          <a:p>
            <a:r>
              <a:rPr lang="en-US" altLang="zh-CN" sz="2400" dirty="0">
                <a:latin typeface="黑体" panose="02010609060101010101" pitchFamily="49" charset="-122"/>
                <a:ea typeface="黑体" panose="02010609060101010101" pitchFamily="49" charset="-122"/>
              </a:rPr>
              <a:t>STTC</a:t>
            </a:r>
            <a:r>
              <a:rPr lang="zh-CN" altLang="en-US" sz="2400" dirty="0">
                <a:latin typeface="黑体" panose="02010609060101010101" pitchFamily="49" charset="-122"/>
                <a:ea typeface="黑体" panose="02010609060101010101" pitchFamily="49" charset="-122"/>
              </a:rPr>
              <a:t>空时码示例</a:t>
            </a:r>
            <a:endParaRPr lang="zh-CN" altLang="en-US" sz="2400"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497097" y="1600248"/>
            <a:ext cx="8129270" cy="3263246"/>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空时编码的分类</a:t>
            </a:r>
            <a:endParaRPr lang="zh-CN" altLang="en-US" sz="2400" dirty="0">
              <a:sym typeface="+mn-ea"/>
            </a:endParaRPr>
          </a:p>
        </p:txBody>
      </p:sp>
      <p:sp>
        <p:nvSpPr>
          <p:cNvPr id="10" name="文本框 9"/>
          <p:cNvSpPr txBox="1"/>
          <p:nvPr/>
        </p:nvSpPr>
        <p:spPr>
          <a:xfrm>
            <a:off x="586632" y="1675814"/>
            <a:ext cx="8039735" cy="3046988"/>
          </a:xfrm>
          <a:prstGeom prst="rect">
            <a:avLst/>
          </a:prstGeom>
          <a:noFill/>
        </p:spPr>
        <p:txBody>
          <a:bodyPr wrap="square" rtlCol="0" anchor="t">
            <a:spAutoFit/>
          </a:bodyPr>
          <a:lstStyle/>
          <a:p>
            <a:pPr algn="l"/>
            <a:r>
              <a:rPr lang="zh-CN" altLang="en-US" sz="2400" dirty="0">
                <a:uFillTx/>
                <a:latin typeface="Times New Roman" panose="02020603050405020304" pitchFamily="18" charset="0"/>
                <a:ea typeface="黑体" panose="02010609060101010101" pitchFamily="49" charset="-122"/>
                <a:sym typeface="+mn-ea"/>
              </a:rPr>
              <a:t>空时码</a:t>
            </a:r>
            <a:r>
              <a:rPr lang="zh-CN" altLang="en-US" sz="2400" dirty="0">
                <a:latin typeface="Times New Roman" panose="02020603050405020304" pitchFamily="18" charset="0"/>
                <a:ea typeface="黑体" panose="02010609060101010101" pitchFamily="49" charset="-122"/>
                <a:sym typeface="+mn-ea"/>
              </a:rPr>
              <a:t>可以</a:t>
            </a:r>
            <a:r>
              <a:rPr lang="zh-CN" altLang="en-US" sz="2400" dirty="0">
                <a:uFillTx/>
                <a:latin typeface="Times New Roman" panose="02020603050405020304" pitchFamily="18" charset="0"/>
                <a:ea typeface="黑体" panose="02010609060101010101" pitchFamily="49" charset="-122"/>
                <a:sym typeface="+mn-ea"/>
              </a:rPr>
              <a:t>从能</a:t>
            </a:r>
            <a:r>
              <a:rPr lang="zh-CN" altLang="en-US" sz="2400" dirty="0">
                <a:latin typeface="Times New Roman" panose="02020603050405020304" pitchFamily="18" charset="0"/>
                <a:ea typeface="黑体" panose="02010609060101010101" pitchFamily="49" charset="-122"/>
                <a:sym typeface="+mn-ea"/>
              </a:rPr>
              <a:t>否提前得知信道损失可分为两类：</a:t>
            </a:r>
            <a:endParaRPr lang="en-US" altLang="zh-CN" sz="2400" dirty="0">
              <a:latin typeface="Times New Roman" panose="02020603050405020304" pitchFamily="18" charset="0"/>
              <a:ea typeface="黑体" panose="02010609060101010101" pitchFamily="49" charset="-122"/>
              <a:sym typeface="+mn-ea"/>
            </a:endParaRPr>
          </a:p>
          <a:p>
            <a:pPr marL="457200" indent="-457200" algn="l">
              <a:buFont typeface="+mj-lt"/>
              <a:buAutoNum type="arabicPeriod"/>
            </a:pPr>
            <a:r>
              <a:rPr lang="zh-CN" altLang="en-US" sz="2400" dirty="0">
                <a:uFillTx/>
                <a:latin typeface="Times New Roman" panose="02020603050405020304" pitchFamily="18" charset="0"/>
                <a:ea typeface="黑体" panose="02010609060101010101" pitchFamily="49" charset="-122"/>
                <a:sym typeface="+mn-ea"/>
              </a:rPr>
              <a:t>相干空时码：在这种编码模式下，接收器需要通过训练或某种其他形式的估计提前知道信道损失，例如之前提到的</a:t>
            </a:r>
            <a:r>
              <a:rPr lang="zh-CN" altLang="en-US" sz="2400" dirty="0">
                <a:latin typeface="Times New Roman" panose="02020603050405020304" pitchFamily="18" charset="0"/>
                <a:ea typeface="黑体" panose="02010609060101010101" pitchFamily="49" charset="-122"/>
                <a:sym typeface="+mn-ea"/>
              </a:rPr>
              <a:t>空时格码</a:t>
            </a:r>
            <a:r>
              <a:rPr lang="zh-CN" altLang="en-US" sz="2400" dirty="0">
                <a:uFillTx/>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空时分组码等。</a:t>
            </a:r>
            <a:endParaRPr lang="en-US" altLang="zh-CN" sz="2400" dirty="0">
              <a:latin typeface="Times New Roman" panose="02020603050405020304" pitchFamily="18" charset="0"/>
              <a:ea typeface="黑体" panose="02010609060101010101" pitchFamily="49" charset="-122"/>
              <a:sym typeface="+mn-ea"/>
            </a:endParaRPr>
          </a:p>
          <a:p>
            <a:pPr marL="457200" indent="-457200" algn="l">
              <a:buFont typeface="+mj-lt"/>
              <a:buAutoNum type="arabicPeriod"/>
            </a:pPr>
            <a:endParaRPr lang="en-US" altLang="zh-CN" sz="2400" dirty="0">
              <a:uFillTx/>
              <a:latin typeface="Times New Roman" panose="02020603050405020304" pitchFamily="18" charset="0"/>
              <a:ea typeface="黑体" panose="02010609060101010101" pitchFamily="49" charset="-122"/>
              <a:sym typeface="+mn-ea"/>
            </a:endParaRPr>
          </a:p>
          <a:p>
            <a:pPr marL="457200" indent="-457200">
              <a:buFont typeface="+mj-lt"/>
              <a:buAutoNum type="arabicPeriod"/>
            </a:pPr>
            <a:r>
              <a:rPr lang="zh-CN" altLang="en-US" sz="2400" dirty="0">
                <a:uFillTx/>
                <a:latin typeface="Times New Roman" panose="02020603050405020304" pitchFamily="18" charset="0"/>
                <a:ea typeface="黑体" panose="02010609060101010101" pitchFamily="49" charset="-122"/>
                <a:sym typeface="+mn-ea"/>
              </a:rPr>
              <a:t>非相干空时码：在这种编码模式下，接收器不知道信道损失，但知道信道的统计信息。例如差分空时码（</a:t>
            </a:r>
            <a:r>
              <a:rPr lang="en-US" altLang="zh-CN" sz="2400" dirty="0">
                <a:latin typeface="Times New Roman" panose="02020603050405020304" pitchFamily="18" charset="0"/>
                <a:ea typeface="黑体" panose="02010609060101010101" pitchFamily="49" charset="-122"/>
                <a:sym typeface="+mn-ea"/>
              </a:rPr>
              <a:t>DSTC</a:t>
            </a:r>
            <a:r>
              <a:rPr lang="zh-CN" altLang="en-US" sz="2400" dirty="0">
                <a:uFillTx/>
                <a:latin typeface="Times New Roman" panose="02020603050405020304" pitchFamily="18" charset="0"/>
                <a:ea typeface="黑体" panose="02010609060101010101" pitchFamily="49" charset="-122"/>
                <a:sym typeface="+mn-ea"/>
              </a:rPr>
              <a:t>）以及酉空时码（</a:t>
            </a:r>
            <a:r>
              <a:rPr lang="en-US" altLang="zh-CN" sz="2400" dirty="0">
                <a:uFillTx/>
                <a:latin typeface="Times New Roman" panose="02020603050405020304" pitchFamily="18" charset="0"/>
                <a:ea typeface="黑体" panose="02010609060101010101" pitchFamily="49" charset="-122"/>
                <a:sym typeface="+mn-ea"/>
              </a:rPr>
              <a:t>USTC</a:t>
            </a:r>
            <a:r>
              <a:rPr lang="zh-CN" altLang="en-US" sz="2400" dirty="0">
                <a:uFillTx/>
                <a:latin typeface="Times New Roman" panose="02020603050405020304" pitchFamily="18" charset="0"/>
                <a:ea typeface="黑体" panose="02010609060101010101" pitchFamily="49" charset="-122"/>
                <a:sym typeface="+mn-ea"/>
              </a:rPr>
              <a:t>）等。</a:t>
            </a:r>
            <a:endParaRPr sz="2400" dirty="0">
              <a:uFillTx/>
              <a:latin typeface="Times New Roman" panose="02020603050405020304" pitchFamily="18" charset="0"/>
              <a:ea typeface="黑体" panose="02010609060101010101" pitchFamily="49" charset="-122"/>
              <a:sym typeface="+mn-ea"/>
            </a:endParaRPr>
          </a:p>
        </p:txBody>
      </p:sp>
      <p:sp>
        <p:nvSpPr>
          <p:cNvPr id="7" name="文本框 6"/>
          <p:cNvSpPr txBox="1"/>
          <p:nvPr/>
        </p:nvSpPr>
        <p:spPr>
          <a:xfrm>
            <a:off x="515038" y="943798"/>
            <a:ext cx="2837794"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空时编码主要分类</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空时编码的分类</a:t>
            </a:r>
            <a:endParaRPr lang="zh-CN" altLang="en-US" sz="2400" dirty="0">
              <a:sym typeface="+mn-ea"/>
            </a:endParaRPr>
          </a:p>
        </p:txBody>
      </p:sp>
      <p:pic>
        <p:nvPicPr>
          <p:cNvPr id="51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8492" y="914466"/>
            <a:ext cx="3242855" cy="452199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573068" y="5638742"/>
            <a:ext cx="3733702" cy="461665"/>
          </a:xfrm>
          <a:prstGeom prst="rect">
            <a:avLst/>
          </a:prstGeom>
          <a:noFill/>
        </p:spPr>
        <p:txBody>
          <a:bodyPr wrap="square" rtlCol="0" anchor="t">
            <a:spAutoFit/>
          </a:bodyPr>
          <a:lstStyle/>
          <a:p>
            <a:r>
              <a:rPr lang="zh-CN" altLang="en-US" sz="2400" dirty="0">
                <a:latin typeface="黑体" panose="02010609060101010101" pitchFamily="49" charset="-122"/>
                <a:ea typeface="黑体" panose="02010609060101010101" pitchFamily="49" charset="-122"/>
              </a:rPr>
              <a:t>某非相干空时码论文示例</a:t>
            </a:r>
            <a:endParaRPr lang="zh-CN" altLang="en-US" sz="2400"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198" name="AutoShape 49"/>
          <p:cNvSpPr/>
          <p:nvPr/>
        </p:nvSpPr>
        <p:spPr>
          <a:xfrm>
            <a:off x="2242185" y="4801235"/>
            <a:ext cx="5530850" cy="647065"/>
          </a:xfrm>
          <a:prstGeom prst="roundRect">
            <a:avLst>
              <a:gd name="adj" fmla="val 50000"/>
            </a:avLst>
          </a:prstGeom>
          <a:noFill/>
          <a:ln w="28575" cap="flat" cmpd="sng">
            <a:solidFill>
              <a:srgbClr val="C0C0C0"/>
            </a:solidFill>
            <a:prstDash val="solid"/>
            <a:headEnd type="none" w="med" len="med"/>
            <a:tailEnd type="none" w="med" len="med"/>
          </a:ln>
        </p:spPr>
        <p:txBody>
          <a:bodyPr wrap="none" anchor="ctr"/>
          <a:lstStyle/>
          <a:p>
            <a:pPr lvl="0" algn="l">
              <a:buClrTx/>
              <a:buSzTx/>
              <a:buFont typeface="Arial" panose="020B0604020202020204" pitchFamily="34" charset="0"/>
              <a:buNone/>
              <a:defRPr/>
            </a:pPr>
            <a:r>
              <a:rPr lang="zh-CN" altLang="en-US" sz="2800" b="1" kern="0" noProof="0" dirty="0">
                <a:ln>
                  <a:noFill/>
                </a:ln>
                <a:solidFill>
                  <a:schemeClr val="bg1">
                    <a:lumMod val="75000"/>
                  </a:schemeClr>
                </a:solidFill>
                <a:effectLst/>
                <a:uLnTx/>
                <a:uFillTx/>
                <a:cs typeface="+mn-cs"/>
                <a:sym typeface="+mn-ea"/>
              </a:rPr>
              <a:t>空时编码的应用及实践</a:t>
            </a:r>
            <a:endParaRPr lang="zh-CN" altLang="en-US" sz="2800" b="1" kern="0" noProof="0" dirty="0">
              <a:ln>
                <a:noFill/>
              </a:ln>
              <a:solidFill>
                <a:schemeClr val="bg1">
                  <a:lumMod val="75000"/>
                </a:schemeClr>
              </a:solidFill>
              <a:effectLst/>
              <a:uLnTx/>
              <a:uFillTx/>
              <a:cs typeface="+mn-cs"/>
              <a:sym typeface="+mn-ea"/>
            </a:endParaRPr>
          </a:p>
        </p:txBody>
      </p:sp>
      <p:sp>
        <p:nvSpPr>
          <p:cNvPr id="9" name="AutoShape 50"/>
          <p:cNvSpPr>
            <a:spLocks noChangeArrowheads="1"/>
          </p:cNvSpPr>
          <p:nvPr/>
        </p:nvSpPr>
        <p:spPr bwMode="gray">
          <a:xfrm>
            <a:off x="2438400" y="3837305"/>
            <a:ext cx="6172200" cy="647065"/>
          </a:xfrm>
          <a:prstGeom prst="roundRect">
            <a:avLst>
              <a:gd name="adj" fmla="val 50000"/>
            </a:avLst>
          </a:prstGeom>
          <a:noFill/>
          <a:ln w="28575" algn="ctr">
            <a:solidFill>
              <a:srgbClr val="C0C0C0"/>
            </a:solidFill>
            <a:round/>
          </a:ln>
          <a:effectLst/>
        </p:spPr>
        <p:txBody>
          <a:bodyPr wrap="none" anchor="ctr"/>
          <a:lstStyle/>
          <a:p>
            <a:pPr marL="0" marR="0" lvl="0" algn="l" defTabSz="914400" rtl="0" eaLnBrk="0" fontAlgn="base" latinLnBrk="0" hangingPunct="0">
              <a:lnSpc>
                <a:spcPct val="100000"/>
              </a:lnSpc>
              <a:buClrTx/>
              <a:buSzTx/>
              <a:buFont typeface="Arial" panose="020B0604020202020204" pitchFamily="34" charset="0"/>
              <a:buNone/>
              <a:defRPr/>
            </a:pPr>
            <a:r>
              <a:rPr kumimoji="0" lang="zh-CN" altLang="en-US" sz="28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0" name="AutoShape 51"/>
          <p:cNvSpPr>
            <a:spLocks noChangeArrowheads="1"/>
          </p:cNvSpPr>
          <p:nvPr/>
        </p:nvSpPr>
        <p:spPr bwMode="gray">
          <a:xfrm>
            <a:off x="2437130" y="2893060"/>
            <a:ext cx="5486400" cy="698500"/>
          </a:xfrm>
          <a:prstGeom prst="roundRect">
            <a:avLst>
              <a:gd name="adj" fmla="val 50000"/>
            </a:avLst>
          </a:prstGeom>
          <a:noFill/>
          <a:ln w="28575" algn="ctr">
            <a:solidFill>
              <a:srgbClr val="C0C0C0"/>
            </a:solidFill>
            <a:round/>
          </a:ln>
          <a:effectLst/>
        </p:spPr>
        <p:txBody>
          <a:bodyPr wrap="none" anchor="ctr"/>
          <a:lstStyle/>
          <a:p>
            <a:pPr rtl="0">
              <a:defRPr/>
            </a:pPr>
            <a:r>
              <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rPr>
              <a:t>空时编码的分类</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1" name="AutoShape 52"/>
          <p:cNvSpPr>
            <a:spLocks noChangeArrowheads="1"/>
          </p:cNvSpPr>
          <p:nvPr/>
        </p:nvSpPr>
        <p:spPr bwMode="gray">
          <a:xfrm>
            <a:off x="1840865" y="1821180"/>
            <a:ext cx="5426710" cy="675005"/>
          </a:xfrm>
          <a:prstGeom prst="roundRect">
            <a:avLst>
              <a:gd name="adj" fmla="val 50000"/>
            </a:avLst>
          </a:prstGeom>
          <a:noFill/>
          <a:ln w="28575" algn="ctr">
            <a:solidFill>
              <a:srgbClr val="C0C0C0"/>
            </a:solidFill>
            <a:round/>
          </a:ln>
          <a:effectLst/>
        </p:spPr>
        <p:txBody>
          <a:bodyPr wrap="none" anchor="ctr"/>
          <a:lstStyle/>
          <a:p>
            <a:pPr rtl="0">
              <a:defRPr/>
            </a:pPr>
            <a:r>
              <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rPr>
              <a:t>空时编码提出背景</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grpSp>
        <p:nvGrpSpPr>
          <p:cNvPr id="8202" name="Group 53"/>
          <p:cNvGrpSpPr/>
          <p:nvPr/>
        </p:nvGrpSpPr>
        <p:grpSpPr>
          <a:xfrm>
            <a:off x="1523365" y="1985328"/>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2056765" y="307498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2133600" y="391318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5" name="Group 74"/>
          <p:cNvGrpSpPr/>
          <p:nvPr/>
        </p:nvGrpSpPr>
        <p:grpSpPr>
          <a:xfrm>
            <a:off x="1905635" y="4826953"/>
            <a:ext cx="381000" cy="381000"/>
            <a:chOff x="2078" y="1680"/>
            <a:chExt cx="1615" cy="1615"/>
          </a:xfrm>
        </p:grpSpPr>
        <p:sp>
          <p:nvSpPr>
            <p:cNvPr id="34"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5" name="Oval 76"/>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6" name="Oval 77"/>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7" name="Oval 78"/>
            <p:cNvSpPr>
              <a:spLocks noChangeArrowheads="1"/>
            </p:cNvSpPr>
            <p:nvPr/>
          </p:nvSpPr>
          <p:spPr bwMode="gray">
            <a:xfrm>
              <a:off x="2253" y="1855"/>
              <a:ext cx="1265" cy="1265"/>
            </a:xfrm>
            <a:prstGeom prst="ellipse">
              <a:avLst/>
            </a:prstGeom>
            <a:gradFill rotWithShape="1">
              <a:gsLst>
                <a:gs pos="0">
                  <a:srgbClr val="8D67E1">
                    <a:gamma/>
                    <a:shade val="0"/>
                    <a:invGamma/>
                  </a:srgbClr>
                </a:gs>
                <a:gs pos="100000">
                  <a:srgbClr val="8D67E1"/>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8" name="Oval 79"/>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9" name="Oval 80"/>
            <p:cNvSpPr>
              <a:spLocks noChangeArrowheads="1"/>
            </p:cNvSpPr>
            <p:nvPr/>
          </p:nvSpPr>
          <p:spPr bwMode="gray">
            <a:xfrm>
              <a:off x="2334" y="1936"/>
              <a:ext cx="1097" cy="1104"/>
            </a:xfrm>
            <a:prstGeom prst="ellipse">
              <a:avLst/>
            </a:prstGeom>
            <a:gradFill rotWithShape="1">
              <a:gsLst>
                <a:gs pos="0">
                  <a:srgbClr val="8D67E1"/>
                </a:gs>
                <a:gs pos="100000">
                  <a:srgbClr val="8D67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
        <p:nvSpPr>
          <p:cNvPr id="3" name="标题 2"/>
          <p:cNvSpPr>
            <a:spLocks noGrp="1"/>
          </p:cNvSpPr>
          <p:nvPr>
            <p:ph type="title"/>
          </p:nvPr>
        </p:nvSpPr>
        <p:spPr>
          <a:xfrm>
            <a:off x="5181585" y="104775"/>
            <a:ext cx="3695716" cy="685800"/>
          </a:xfrm>
        </p:spPr>
        <p:txBody>
          <a:bodyPr/>
          <a:lstStyle/>
          <a:p>
            <a:endParaRPr lang="zh-CN"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652578" y="104775"/>
            <a:ext cx="2300287" cy="685800"/>
          </a:xfrm>
        </p:spPr>
        <p:txBody>
          <a:bodyPr vert="horz" wrap="square" lIns="91440" tIns="45720" rIns="91440" bIns="45720" anchor="ctr"/>
          <a:lstStyle/>
          <a:p>
            <a:r>
              <a:rPr lang="zh-CN" altLang="en-US" sz="2400" dirty="0"/>
              <a:t>内容提要</a:t>
            </a:r>
            <a:endParaRPr lang="zh-CN" altLang="en-US" sz="2400" dirty="0"/>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198" name="AutoShape 49"/>
          <p:cNvSpPr/>
          <p:nvPr/>
        </p:nvSpPr>
        <p:spPr>
          <a:xfrm>
            <a:off x="2242185" y="4801235"/>
            <a:ext cx="5530850" cy="647065"/>
          </a:xfrm>
          <a:prstGeom prst="roundRect">
            <a:avLst>
              <a:gd name="adj" fmla="val 50000"/>
            </a:avLst>
          </a:prstGeom>
          <a:noFill/>
          <a:ln w="28575" cap="flat" cmpd="sng">
            <a:solidFill>
              <a:srgbClr val="C0C0C0"/>
            </a:solidFill>
            <a:prstDash val="solid"/>
            <a:headEnd type="none" w="med" len="med"/>
            <a:tailEnd type="none" w="med" len="med"/>
          </a:ln>
        </p:spPr>
        <p:txBody>
          <a:bodyPr wrap="none" anchor="ctr"/>
          <a:lstStyle/>
          <a:p>
            <a:pPr lvl="0" algn="l" eaLnBrk="1" hangingPunct="1">
              <a:buNone/>
            </a:pPr>
            <a:r>
              <a:rPr lang="zh-CN" altLang="en-US" sz="2800" b="1" kern="0" noProof="0" dirty="0">
                <a:ln>
                  <a:noFill/>
                </a:ln>
                <a:effectLst/>
                <a:uLnTx/>
                <a:uFillTx/>
                <a:cs typeface="+mn-cs"/>
                <a:sym typeface="+mn-ea"/>
              </a:rPr>
              <a:t>空时编码的应用及实践</a:t>
            </a:r>
            <a:endParaRPr lang="zh-CN" altLang="en-US" sz="2800" b="1" kern="0" noProof="0" dirty="0">
              <a:ln>
                <a:noFill/>
              </a:ln>
              <a:effectLst/>
              <a:uLnTx/>
              <a:uFillTx/>
              <a:cs typeface="+mn-cs"/>
              <a:sym typeface="+mn-ea"/>
            </a:endParaRPr>
          </a:p>
        </p:txBody>
      </p:sp>
      <p:sp>
        <p:nvSpPr>
          <p:cNvPr id="9" name="AutoShape 50"/>
          <p:cNvSpPr>
            <a:spLocks noChangeArrowheads="1"/>
          </p:cNvSpPr>
          <p:nvPr/>
        </p:nvSpPr>
        <p:spPr bwMode="gray">
          <a:xfrm>
            <a:off x="2438400" y="3837305"/>
            <a:ext cx="6172200"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b="1" kern="0" noProof="0" dirty="0">
                <a:ln>
                  <a:noFill/>
                </a:ln>
                <a:effectLst/>
                <a:uLnTx/>
                <a:uFillTx/>
                <a:cs typeface="+mn-cs"/>
                <a:sym typeface="+mn-ea"/>
              </a:rPr>
              <a:t>主流空时编码的详细内容</a:t>
            </a:r>
            <a:endParaRPr lang="zh-CN" altLang="en-US" sz="2800" b="1" kern="0" noProof="0" dirty="0">
              <a:ln>
                <a:noFill/>
              </a:ln>
              <a:effectLst/>
              <a:uLnTx/>
              <a:uFillTx/>
              <a:cs typeface="+mn-cs"/>
              <a:sym typeface="+mn-ea"/>
            </a:endParaRPr>
          </a:p>
        </p:txBody>
      </p:sp>
      <p:sp>
        <p:nvSpPr>
          <p:cNvPr id="10" name="AutoShape 51"/>
          <p:cNvSpPr>
            <a:spLocks noChangeArrowheads="1"/>
          </p:cNvSpPr>
          <p:nvPr/>
        </p:nvSpPr>
        <p:spPr bwMode="gray">
          <a:xfrm>
            <a:off x="2437130" y="2893060"/>
            <a:ext cx="5486400" cy="698500"/>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空时编码的分类</a:t>
            </a:r>
            <a:endParaRPr kumimoji="0" lang="zh-CN" altLang="en-US" sz="2800" b="1"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AutoShape 52"/>
          <p:cNvSpPr>
            <a:spLocks noChangeArrowheads="1"/>
          </p:cNvSpPr>
          <p:nvPr/>
        </p:nvSpPr>
        <p:spPr bwMode="gray">
          <a:xfrm>
            <a:off x="1840865" y="1821180"/>
            <a:ext cx="5426710" cy="67500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lang="zh-CN" altLang="en-US" sz="2800" b="1" kern="0" dirty="0">
                <a:solidFill>
                  <a:srgbClr val="000000"/>
                </a:solidFill>
                <a:cs typeface="+mn-cs"/>
              </a:rPr>
              <a:t>空时编码提出背景</a:t>
            </a:r>
            <a:endPar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8202" name="Group 53"/>
          <p:cNvGrpSpPr/>
          <p:nvPr/>
        </p:nvGrpSpPr>
        <p:grpSpPr>
          <a:xfrm>
            <a:off x="1523365" y="1985328"/>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2056765" y="307498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2133600" y="391318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5" name="Group 74"/>
          <p:cNvGrpSpPr/>
          <p:nvPr/>
        </p:nvGrpSpPr>
        <p:grpSpPr>
          <a:xfrm>
            <a:off x="1905635" y="4826953"/>
            <a:ext cx="381000" cy="381000"/>
            <a:chOff x="2078" y="1680"/>
            <a:chExt cx="1615" cy="1615"/>
          </a:xfrm>
        </p:grpSpPr>
        <p:sp>
          <p:nvSpPr>
            <p:cNvPr id="34"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5" name="Oval 76"/>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6" name="Oval 77"/>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7" name="Oval 78"/>
            <p:cNvSpPr>
              <a:spLocks noChangeArrowheads="1"/>
            </p:cNvSpPr>
            <p:nvPr/>
          </p:nvSpPr>
          <p:spPr bwMode="gray">
            <a:xfrm>
              <a:off x="2253" y="1855"/>
              <a:ext cx="1265" cy="1265"/>
            </a:xfrm>
            <a:prstGeom prst="ellipse">
              <a:avLst/>
            </a:prstGeom>
            <a:gradFill rotWithShape="1">
              <a:gsLst>
                <a:gs pos="0">
                  <a:srgbClr val="8D67E1">
                    <a:gamma/>
                    <a:shade val="0"/>
                    <a:invGamma/>
                  </a:srgbClr>
                </a:gs>
                <a:gs pos="100000">
                  <a:srgbClr val="8D67E1"/>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8" name="Oval 79"/>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9" name="Oval 80"/>
            <p:cNvSpPr>
              <a:spLocks noChangeArrowheads="1"/>
            </p:cNvSpPr>
            <p:nvPr/>
          </p:nvSpPr>
          <p:spPr bwMode="gray">
            <a:xfrm>
              <a:off x="2334" y="1936"/>
              <a:ext cx="1097" cy="1104"/>
            </a:xfrm>
            <a:prstGeom prst="ellipse">
              <a:avLst/>
            </a:prstGeom>
            <a:gradFill rotWithShape="1">
              <a:gsLst>
                <a:gs pos="0">
                  <a:srgbClr val="8D67E1"/>
                </a:gs>
                <a:gs pos="100000">
                  <a:srgbClr val="8D67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24051"/>
            <a:ext cx="8113922" cy="228594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0" name="文本框 9"/>
          <p:cNvSpPr txBox="1"/>
          <p:nvPr/>
        </p:nvSpPr>
        <p:spPr>
          <a:xfrm>
            <a:off x="589226" y="1675814"/>
            <a:ext cx="8039735" cy="1938992"/>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空时分层码是最早提出的一种空时编码方式。其基本原理是将输入的信息比特流分解成多个比特流，独立地进行编码、调制，映射到多条发射天线上。在接收端，采用特殊的处理技术，将这些一起到达接收天线的信号分离，然后送到相应的解码器。</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2609200"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空时分层码</a:t>
            </a:r>
            <a:endParaRPr kumimoji="1" lang="zh-CN" altLang="en-US" sz="2400" b="1" dirty="0">
              <a:latin typeface="黑体" panose="02010609060101010101" pitchFamily="49" charset="-122"/>
              <a:ea typeface="黑体" panose="02010609060101010101" pitchFamily="49" charset="-122"/>
              <a:sym typeface="+mn-ea"/>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2079" y="4154602"/>
            <a:ext cx="4495682" cy="102758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3199430" y="5526798"/>
            <a:ext cx="2819326" cy="461665"/>
          </a:xfrm>
          <a:prstGeom prst="rect">
            <a:avLst/>
          </a:prstGeom>
          <a:noFill/>
        </p:spPr>
        <p:txBody>
          <a:bodyPr wrap="square" rtlCol="0" anchor="t">
            <a:spAutoFit/>
          </a:bodyPr>
          <a:lstStyle/>
          <a:p>
            <a:r>
              <a:rPr lang="zh-CN" altLang="en-US" sz="2400" dirty="0">
                <a:latin typeface="黑体" panose="02010609060101010101" pitchFamily="49" charset="-122"/>
                <a:ea typeface="黑体" panose="02010609060101010101" pitchFamily="49" charset="-122"/>
              </a:rPr>
              <a:t>水平分层空时码图</a:t>
            </a:r>
            <a:endParaRPr lang="zh-CN" altLang="en-US" sz="2400" b="1" dirty="0">
              <a:solidFill>
                <a:schemeClr val="accent2"/>
              </a:solidFill>
              <a:latin typeface="黑体" panose="02010609060101010101" pitchFamily="49" charset="-122"/>
              <a:ea typeface="黑体" panose="02010609060101010101" pitchFamily="49" charset="-122"/>
              <a:sym typeface="+mn-ea"/>
            </a:endParaRPr>
          </a:p>
        </p:txBody>
      </p:sp>
      <p:sp>
        <p:nvSpPr>
          <p:cNvPr id="9" name="标题 1"/>
          <p:cNvSpPr>
            <a:spLocks noGrp="1"/>
          </p:cNvSpPr>
          <p:nvPr>
            <p:ph type="title"/>
          </p:nvPr>
        </p:nvSpPr>
        <p:spPr>
          <a:xfrm>
            <a:off x="5333980" y="104775"/>
            <a:ext cx="3619520" cy="685800"/>
          </a:xfrm>
        </p:spPr>
        <p:txBody>
          <a:bodyPr vert="horz" wrap="square" lIns="91440" tIns="45720" rIns="91440" bIns="45720" anchor="ctr"/>
          <a:lstStyle/>
          <a:p>
            <a:pPr marL="0" marR="0" lvl="0" algn="l" defTabSz="914400" rtl="0" eaLnBrk="0" fontAlgn="base" latinLnBrk="0" hangingPunct="0">
              <a:lnSpc>
                <a:spcPct val="100000"/>
              </a:lnSpc>
              <a:buClrTx/>
              <a:buSzTx/>
              <a:buFont typeface="Arial" panose="020B0604020202020204" pitchFamily="34" charset="0"/>
              <a:buNone/>
              <a:defRPr/>
            </a:pPr>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kumimoji="0" lang="zh-CN" altLang="en-US" sz="24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600249"/>
            <a:ext cx="8113922" cy="3352711"/>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p:sp>
        <p:nvSpPr>
          <p:cNvPr id="10" name="文本框 9"/>
          <p:cNvSpPr txBox="1"/>
          <p:nvPr/>
        </p:nvSpPr>
        <p:spPr>
          <a:xfrm>
            <a:off x="589226" y="1675814"/>
            <a:ext cx="8039735" cy="3046988"/>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2.     </a:t>
            </a:r>
            <a:r>
              <a:rPr lang="zh-CN" altLang="en-US" sz="2400" dirty="0">
                <a:latin typeface="Times New Roman" panose="02020603050405020304" pitchFamily="18" charset="0"/>
                <a:ea typeface="黑体" panose="02010609060101010101" pitchFamily="49" charset="-122"/>
                <a:sym typeface="+mn-ea"/>
              </a:rPr>
              <a:t>缺点：无法达到最大分集，性能相对较差。可认为是一种空间复用技术。</a:t>
            </a:r>
            <a:endParaRPr lang="en-US" altLang="zh-CN" sz="2400" dirty="0">
              <a:latin typeface="Times New Roman" panose="02020603050405020304" pitchFamily="18" charset="0"/>
              <a:ea typeface="黑体" panose="02010609060101010101" pitchFamily="49" charset="-122"/>
              <a:sym typeface="+mn-ea"/>
            </a:endParaRPr>
          </a:p>
          <a:p>
            <a:pPr marL="457200" indent="-457200">
              <a:buAutoNum type="arabicPeriod" startAt="2"/>
            </a:pPr>
            <a:endParaRPr lang="zh-CN" altLang="en-US" sz="2400" dirty="0">
              <a:latin typeface="Times New Roman" panose="02020603050405020304" pitchFamily="18" charset="0"/>
              <a:ea typeface="黑体" panose="02010609060101010101" pitchFamily="49" charset="-122"/>
              <a:sym typeface="+mn-ea"/>
            </a:endParaRPr>
          </a:p>
          <a:p>
            <a:pPr marL="457200" indent="-457200">
              <a:buAutoNum type="arabicPeriod" startAt="3"/>
            </a:pPr>
            <a:r>
              <a:rPr lang="zh-CN" altLang="en-US" sz="2400" dirty="0">
                <a:latin typeface="Times New Roman" panose="02020603050405020304" pitchFamily="18" charset="0"/>
                <a:ea typeface="黑体" panose="02010609060101010101" pitchFamily="49" charset="-122"/>
                <a:sym typeface="+mn-ea"/>
              </a:rPr>
              <a:t>优点：速率变化比较灵活速率随发送天线数线性增加</a:t>
            </a:r>
            <a:endParaRPr lang="en-US" altLang="zh-CN" sz="2400" dirty="0">
              <a:latin typeface="Times New Roman" panose="02020603050405020304" pitchFamily="18" charset="0"/>
              <a:ea typeface="黑体" panose="02010609060101010101" pitchFamily="49" charset="-122"/>
              <a:sym typeface="+mn-ea"/>
            </a:endParaRPr>
          </a:p>
          <a:p>
            <a:pPr marL="457200" indent="-457200">
              <a:buAutoNum type="arabicPeriod" startAt="3"/>
            </a:pPr>
            <a:endParaRPr lang="zh-CN" altLang="en-US"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4.   </a:t>
            </a:r>
            <a:r>
              <a:rPr lang="zh-CN" altLang="en-US" sz="2400" dirty="0">
                <a:latin typeface="Times New Roman" panose="02020603050405020304" pitchFamily="18" charset="0"/>
                <a:ea typeface="黑体" panose="02010609060101010101" pitchFamily="49" charset="-122"/>
                <a:sym typeface="+mn-ea"/>
              </a:rPr>
              <a:t>结论：与接近信道容量的二进制编码方式联合使用将是一种较好的应用方式。例如</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空时分层码可以和卷积编码相结合来提高性能。</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2609200"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空时分层码</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600248"/>
            <a:ext cx="8113922" cy="4571879"/>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p:sp>
        <p:nvSpPr>
          <p:cNvPr id="10" name="文本框 9"/>
          <p:cNvSpPr txBox="1"/>
          <p:nvPr/>
        </p:nvSpPr>
        <p:spPr>
          <a:xfrm>
            <a:off x="589226" y="1795123"/>
            <a:ext cx="8039735" cy="4154984"/>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空时分组码是根据码字的正交设计原理来构造空时码字，最早由</a:t>
            </a:r>
            <a:r>
              <a:rPr lang="en-GB" altLang="zh-CN" sz="2400" dirty="0" err="1">
                <a:latin typeface="Times New Roman" panose="02020603050405020304" pitchFamily="18" charset="0"/>
                <a:ea typeface="黑体" panose="02010609060101010101" pitchFamily="49" charset="-122"/>
                <a:sym typeface="+mn-ea"/>
              </a:rPr>
              <a:t>Alamouti</a:t>
            </a:r>
            <a:r>
              <a:rPr lang="zh-CN" altLang="en-US" sz="2400" dirty="0">
                <a:latin typeface="Times New Roman" panose="02020603050405020304" pitchFamily="18" charset="0"/>
                <a:ea typeface="黑体" panose="02010609060101010101" pitchFamily="49" charset="-122"/>
                <a:sym typeface="+mn-ea"/>
              </a:rPr>
              <a:t>提出。其设计原则就是要求设计出来的码字各发送天线之间满足正交性。接收时 采用最大似然检测算法进行解码，由于码字之间的正交性</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在接收端只需做简单的线性处理即可。</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zh-CN" altLang="en-US"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2.     </a:t>
            </a:r>
            <a:r>
              <a:rPr lang="zh-CN" altLang="en-US" sz="2400" dirty="0">
                <a:latin typeface="Times New Roman" panose="02020603050405020304" pitchFamily="18" charset="0"/>
                <a:ea typeface="黑体" panose="02010609060101010101" pitchFamily="49" charset="-122"/>
                <a:sym typeface="+mn-ea"/>
              </a:rPr>
              <a:t>优点：结构简单，译码复杂度是线性的，能够实现完全分集。</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3.     </a:t>
            </a:r>
            <a:r>
              <a:rPr lang="zh-CN" altLang="en-US" sz="2400" dirty="0">
                <a:latin typeface="Times New Roman" panose="02020603050405020304" pitchFamily="18" charset="0"/>
                <a:ea typeface="黑体" panose="02010609060101010101" pitchFamily="49" charset="-122"/>
                <a:sym typeface="+mn-ea"/>
              </a:rPr>
              <a:t>缺点：存在着速率损失，但没有引入编码增益，可认为是一种分集技术，故应考虑与其他编码方式结合。</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2609200"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600249"/>
            <a:ext cx="8113922" cy="467671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p:sp>
        <p:nvSpPr>
          <p:cNvPr id="10" name="文本框 9"/>
          <p:cNvSpPr txBox="1"/>
          <p:nvPr/>
        </p:nvSpPr>
        <p:spPr>
          <a:xfrm>
            <a:off x="589226" y="1752644"/>
            <a:ext cx="8039735" cy="4154984"/>
          </a:xfrm>
          <a:prstGeom prst="rect">
            <a:avLst/>
          </a:prstGeom>
          <a:noFill/>
        </p:spPr>
        <p:txBody>
          <a:bodyPr wrap="square" rtlCol="0" anchor="t">
            <a:spAutoFit/>
          </a:bodyPr>
          <a:lstStyle/>
          <a:p>
            <a:pPr marL="457200" indent="-457200">
              <a:buFont typeface="+mj-lt"/>
              <a:buAutoNum type="arabicPeriod"/>
            </a:pPr>
            <a:r>
              <a:rPr lang="zh-CN" altLang="en-US" sz="2400" dirty="0">
                <a:latin typeface="Times New Roman" panose="02020603050405020304" pitchFamily="18" charset="0"/>
                <a:ea typeface="黑体" panose="02010609060101010101" pitchFamily="49" charset="-122"/>
                <a:sym typeface="+mn-ea"/>
              </a:rPr>
              <a:t>基于正交设计原理的正交</a:t>
            </a:r>
            <a:r>
              <a:rPr lang="en-US" altLang="zh-CN" sz="2400" dirty="0">
                <a:latin typeface="Times New Roman" panose="02020603050405020304" pitchFamily="18" charset="0"/>
                <a:ea typeface="黑体" panose="02010609060101010101" pitchFamily="49" charset="-122"/>
                <a:sym typeface="+mn-ea"/>
              </a:rPr>
              <a:t>STBC</a:t>
            </a:r>
            <a:endParaRPr lang="en-US" altLang="zh-CN" sz="2400" dirty="0">
              <a:latin typeface="Times New Roman" panose="02020603050405020304" pitchFamily="18" charset="0"/>
              <a:ea typeface="黑体" panose="02010609060101010101" pitchFamily="49" charset="-122"/>
              <a:sym typeface="+mn-ea"/>
            </a:endParaRPr>
          </a:p>
          <a:p>
            <a:pPr marL="914400" lvl="1" indent="-457200">
              <a:buFont typeface="Arial" panose="020B0604020202020204" pitchFamily="34" charset="0"/>
              <a:buChar char="•"/>
            </a:pPr>
            <a:r>
              <a:rPr lang="en-US" altLang="zh-CN" sz="2400" dirty="0" err="1">
                <a:latin typeface="Times New Roman" panose="02020603050405020304" pitchFamily="18" charset="0"/>
                <a:ea typeface="黑体" panose="02010609060101010101" pitchFamily="49" charset="-122"/>
                <a:sym typeface="+mn-ea"/>
              </a:rPr>
              <a:t>Alamouti</a:t>
            </a:r>
            <a:endParaRPr lang="en-US" altLang="zh-CN" sz="2400" dirty="0">
              <a:latin typeface="Times New Roman" panose="02020603050405020304" pitchFamily="18" charset="0"/>
              <a:ea typeface="黑体" panose="02010609060101010101" pitchFamily="49" charset="-122"/>
              <a:sym typeface="+mn-ea"/>
            </a:endParaRPr>
          </a:p>
          <a:p>
            <a:pPr marL="914400" lvl="1" indent="-457200">
              <a:buFont typeface="Arial" panose="020B0604020202020204" pitchFamily="34" charset="0"/>
              <a:buChar char="•"/>
            </a:pPr>
            <a:r>
              <a:rPr lang="en-US" altLang="zh-CN" sz="2400" dirty="0" err="1">
                <a:latin typeface="Times New Roman" panose="02020603050405020304" pitchFamily="18" charset="0"/>
                <a:ea typeface="黑体" panose="02010609060101010101" pitchFamily="49" charset="-122"/>
                <a:sym typeface="+mn-ea"/>
              </a:rPr>
              <a:t>Tarokh</a:t>
            </a:r>
            <a:endParaRPr lang="en-US" altLang="zh-CN" sz="2400" dirty="0">
              <a:latin typeface="Times New Roman" panose="02020603050405020304" pitchFamily="18" charset="0"/>
              <a:ea typeface="黑体" panose="02010609060101010101" pitchFamily="49" charset="-122"/>
              <a:sym typeface="+mn-ea"/>
            </a:endParaRPr>
          </a:p>
          <a:p>
            <a:pPr marL="914400" lvl="1" indent="-457200">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Liang</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r>
              <a:rPr lang="zh-CN" altLang="en-US" sz="2400" dirty="0">
                <a:latin typeface="Times New Roman" panose="02020603050405020304" pitchFamily="18" charset="0"/>
                <a:ea typeface="黑体" panose="02010609060101010101" pitchFamily="49" charset="-122"/>
                <a:sym typeface="+mn-ea"/>
              </a:rPr>
              <a:t>准正交</a:t>
            </a:r>
            <a:r>
              <a:rPr lang="en-US" altLang="zh-CN" sz="2400" dirty="0">
                <a:latin typeface="Times New Roman" panose="02020603050405020304" pitchFamily="18" charset="0"/>
                <a:ea typeface="黑体" panose="02010609060101010101" pitchFamily="49" charset="-122"/>
                <a:sym typeface="+mn-ea"/>
              </a:rPr>
              <a:t>STBC</a:t>
            </a:r>
            <a:r>
              <a:rPr lang="zh-CN" altLang="en-US" sz="2400" dirty="0">
                <a:latin typeface="Times New Roman" panose="02020603050405020304" pitchFamily="18" charset="0"/>
                <a:ea typeface="黑体" panose="02010609060101010101" pitchFamily="49" charset="-122"/>
                <a:sym typeface="+mn-ea"/>
              </a:rPr>
              <a:t>，以分集为代价换取速率</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r>
              <a:rPr lang="zh-CN" altLang="en-US" sz="2400" dirty="0">
                <a:latin typeface="Times New Roman" panose="02020603050405020304" pitchFamily="18" charset="0"/>
                <a:ea typeface="黑体" panose="02010609060101010101" pitchFamily="49" charset="-122"/>
                <a:sym typeface="+mn-ea"/>
              </a:rPr>
              <a:t>基于代数构造设计的非正交</a:t>
            </a:r>
            <a:r>
              <a:rPr lang="en-US" altLang="zh-CN" sz="2400" dirty="0">
                <a:latin typeface="Times New Roman" panose="02020603050405020304" pitchFamily="18" charset="0"/>
                <a:ea typeface="黑体" panose="02010609060101010101" pitchFamily="49" charset="-122"/>
                <a:sym typeface="+mn-ea"/>
              </a:rPr>
              <a:t>STBC</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r>
              <a:rPr lang="zh-CN" altLang="en-US" sz="2400" dirty="0">
                <a:latin typeface="Times New Roman" panose="02020603050405020304" pitchFamily="18" charset="0"/>
                <a:ea typeface="黑体" panose="02010609060101010101" pitchFamily="49" charset="-122"/>
                <a:sym typeface="+mn-ea"/>
              </a:rPr>
              <a:t>线性弥散码</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r>
              <a:rPr lang="zh-CN" altLang="en-US" sz="2400" dirty="0">
                <a:latin typeface="Times New Roman" panose="02020603050405020304" pitchFamily="18" charset="0"/>
                <a:ea typeface="黑体" panose="02010609060101010101" pitchFamily="49" charset="-122"/>
                <a:sym typeface="+mn-ea"/>
              </a:rPr>
              <a:t>基于</a:t>
            </a:r>
            <a:r>
              <a:rPr lang="en-US" altLang="zh-CN" sz="2400" dirty="0">
                <a:latin typeface="Times New Roman" panose="02020603050405020304" pitchFamily="18" charset="0"/>
                <a:ea typeface="黑体" panose="02010609060101010101" pitchFamily="49" charset="-122"/>
                <a:sym typeface="+mn-ea"/>
              </a:rPr>
              <a:t>Lattice</a:t>
            </a:r>
            <a:r>
              <a:rPr lang="zh-CN" altLang="en-US" sz="2400" dirty="0">
                <a:latin typeface="Times New Roman" panose="02020603050405020304" pitchFamily="18" charset="0"/>
                <a:ea typeface="黑体" panose="02010609060101010101" pitchFamily="49" charset="-122"/>
                <a:sym typeface="+mn-ea"/>
              </a:rPr>
              <a:t>一类的</a:t>
            </a:r>
            <a:r>
              <a:rPr lang="en-US" altLang="zh-CN" sz="2400" dirty="0">
                <a:latin typeface="Times New Roman" panose="02020603050405020304" pitchFamily="18" charset="0"/>
                <a:ea typeface="黑体" panose="02010609060101010101" pitchFamily="49" charset="-122"/>
                <a:sym typeface="+mn-ea"/>
              </a:rPr>
              <a:t>STBC</a:t>
            </a:r>
            <a:r>
              <a:rPr lang="zh-CN" altLang="en-US" sz="2400" dirty="0">
                <a:latin typeface="Times New Roman" panose="02020603050405020304" pitchFamily="18" charset="0"/>
                <a:ea typeface="黑体" panose="02010609060101010101" pitchFamily="49" charset="-122"/>
                <a:sym typeface="+mn-ea"/>
              </a:rPr>
              <a:t>码</a:t>
            </a:r>
            <a:endParaRPr lang="en-US" altLang="zh-CN"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接下来介绍以两根发射天线，</a:t>
            </a:r>
            <a:r>
              <a:rPr lang="en-US" altLang="zh-CN" sz="2400" dirty="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根接收天线的最为经典的</a:t>
            </a:r>
            <a:r>
              <a:rPr lang="en-US" altLang="zh-CN" sz="2400" dirty="0" err="1">
                <a:latin typeface="Times New Roman" panose="02020603050405020304" pitchFamily="18" charset="0"/>
                <a:ea typeface="黑体" panose="02010609060101010101" pitchFamily="49" charset="-122"/>
                <a:sym typeface="+mn-ea"/>
              </a:rPr>
              <a:t>Alamouti</a:t>
            </a:r>
            <a:r>
              <a:rPr lang="zh-CN" altLang="en-US" sz="2400" dirty="0">
                <a:latin typeface="Times New Roman" panose="02020603050405020304" pitchFamily="18" charset="0"/>
                <a:ea typeface="黑体" panose="02010609060101010101" pitchFamily="49" charset="-122"/>
                <a:sym typeface="+mn-ea"/>
              </a:rPr>
              <a:t>空时分组码为例子，介绍空时分组码的编译原理。</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2990190"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空时分组码发展概况</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58686"/>
            <a:ext cx="8113922" cy="430316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589226" y="1752644"/>
                <a:ext cx="8039735" cy="4109202"/>
              </a:xfrm>
              <a:prstGeom prst="rect">
                <a:avLst/>
              </a:prstGeom>
              <a:noFill/>
            </p:spPr>
            <p:txBody>
              <a:bodyPr wrap="square" rtlCol="0" anchor="t">
                <a:spAutoFit/>
              </a:bodyPr>
              <a:lstStyle/>
              <a:p>
                <a:pPr marL="457200" indent="-457200">
                  <a:buFont typeface="+mj-lt"/>
                  <a:buAutoNum type="arabicPeriod"/>
                </a:pPr>
                <a:r>
                  <a:rPr lang="zh-CN" altLang="en-US" sz="2400" dirty="0">
                    <a:latin typeface="Times New Roman" panose="02020603050405020304" pitchFamily="18" charset="0"/>
                    <a:ea typeface="黑体" panose="02010609060101010101" pitchFamily="49" charset="-122"/>
                    <a:sym typeface="+mn-ea"/>
                  </a:rPr>
                  <a:t>发送</a:t>
                </a:r>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err="1">
                    <a:latin typeface="Times New Roman" panose="02020603050405020304" pitchFamily="18" charset="0"/>
                    <a:ea typeface="黑体" panose="02010609060101010101" pitchFamily="49" charset="-122"/>
                    <a:sym typeface="+mn-ea"/>
                  </a:rPr>
                  <a:t>Alamouti</a:t>
                </a:r>
                <a:r>
                  <a:rPr lang="zh-CN" altLang="en-US" sz="2400" dirty="0">
                    <a:latin typeface="Times New Roman" panose="02020603050405020304" pitchFamily="18" charset="0"/>
                    <a:ea typeface="黑体" panose="02010609060101010101" pitchFamily="49" charset="-122"/>
                    <a:sym typeface="+mn-ea"/>
                  </a:rPr>
                  <a:t>码采用</a:t>
                </a:r>
                <a:r>
                  <a:rPr lang="en-US" altLang="zh-CN" sz="2400" dirty="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个发送天线，将原数据</a:t>
                </a:r>
                <a:r>
                  <a:rPr lang="en-US" altLang="zh-CN" sz="2400" dirty="0">
                    <a:latin typeface="Times New Roman" panose="02020603050405020304" pitchFamily="18" charset="0"/>
                    <a:ea typeface="黑体" panose="02010609060101010101" pitchFamily="49" charset="-122"/>
                    <a:sym typeface="+mn-ea"/>
                  </a:rPr>
                  <a:t>s</a:t>
                </a:r>
                <a:r>
                  <a:rPr lang="zh-CN" altLang="en-US" sz="2400" dirty="0">
                    <a:latin typeface="Times New Roman" panose="02020603050405020304" pitchFamily="18" charset="0"/>
                    <a:ea typeface="黑体" panose="02010609060101010101" pitchFamily="49" charset="-122"/>
                    <a:sym typeface="+mn-ea"/>
                  </a:rPr>
                  <a:t>经过调制处理成</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i="1">
                            <a:latin typeface="Cambria Math" panose="02040503050406030204" pitchFamily="18" charset="0"/>
                            <a:ea typeface="黑体" panose="02010609060101010101" pitchFamily="49" charset="-122"/>
                            <a:sym typeface="+mn-ea"/>
                          </a:rPr>
                          <m:t>1</m:t>
                        </m:r>
                      </m:sub>
                    </m:sSub>
                  </m:oMath>
                </a14:m>
                <a:r>
                  <a:rPr lang="en-US" altLang="zh-CN" sz="2400" dirty="0">
                    <a:latin typeface="Times New Roman" panose="02020603050405020304" pitchFamily="18" charset="0"/>
                    <a:ea typeface="黑体" panose="02010609060101010101" pitchFamily="49" charset="-122"/>
                    <a:sym typeface="+mn-ea"/>
                  </a:rPr>
                  <a:t>,</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i="1">
                            <a:latin typeface="Cambria Math" panose="02040503050406030204" pitchFamily="18" charset="0"/>
                            <a:ea typeface="黑体" panose="02010609060101010101" pitchFamily="49" charset="-122"/>
                            <a:sym typeface="+mn-ea"/>
                          </a:rPr>
                          <m:t>2</m:t>
                        </m:r>
                      </m:sub>
                    </m:sSub>
                  </m:oMath>
                </a14:m>
                <a:r>
                  <a:rPr lang="zh-CN" altLang="en-US" sz="2400" dirty="0">
                    <a:latin typeface="Times New Roman" panose="02020603050405020304" pitchFamily="18" charset="0"/>
                    <a:ea typeface="黑体" panose="02010609060101010101" pitchFamily="49" charset="-122"/>
                    <a:sym typeface="+mn-ea"/>
                  </a:rPr>
                  <a:t>两部分，则可得此时发送的复正交编码矩阵为：</a:t>
                </a:r>
                <a:endParaRPr lang="en-US" altLang="zh-CN" sz="2400" dirty="0">
                  <a:latin typeface="Times New Roman" panose="02020603050405020304" pitchFamily="18" charset="0"/>
                  <a:ea typeface="黑体" panose="02010609060101010101" pitchFamily="49" charset="-122"/>
                  <a:sym typeface="+mn-ea"/>
                </a:endParaRPr>
              </a:p>
              <a:p>
                <a:pPr lvl="1"/>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黑体" panose="02010609060101010101" pitchFamily="49" charset="-122"/>
                          <a:sym typeface="+mn-ea"/>
                        </a:rPr>
                        <m:t>C</m:t>
                      </m:r>
                      <m:r>
                        <a:rPr lang="en-US" altLang="zh-CN" sz="2400" i="1" dirty="0">
                          <a:latin typeface="Cambria Math" panose="02040503050406030204" pitchFamily="18" charset="0"/>
                          <a:ea typeface="黑体" panose="02010609060101010101" pitchFamily="49" charset="-122"/>
                          <a:sym typeface="+mn-ea"/>
                        </a:rPr>
                        <m:t>=</m:t>
                      </m:r>
                      <m:d>
                        <m:dPr>
                          <m:ctrlPr>
                            <a:rPr lang="en-US" altLang="zh-CN" sz="2400" i="1" dirty="0">
                              <a:latin typeface="Cambria Math" panose="02040503050406030204" pitchFamily="18" charset="0"/>
                              <a:ea typeface="黑体" panose="02010609060101010101" pitchFamily="49" charset="-122"/>
                              <a:sym typeface="+mn-ea"/>
                            </a:rPr>
                          </m:ctrlPr>
                        </m:dPr>
                        <m:e>
                          <m:m>
                            <m:mPr>
                              <m:mcs>
                                <m:mc>
                                  <m:mcPr>
                                    <m:count m:val="2"/>
                                    <m:mcJc m:val="center"/>
                                  </m:mcPr>
                                </m:mc>
                              </m:mcs>
                              <m:ctrlPr>
                                <a:rPr lang="en-US" altLang="zh-CN" sz="2400" i="1" dirty="0">
                                  <a:latin typeface="Cambria Math" panose="02040503050406030204" pitchFamily="18" charset="0"/>
                                  <a:ea typeface="黑体" panose="02010609060101010101" pitchFamily="49" charset="-122"/>
                                  <a:sym typeface="+mn-ea"/>
                                </a:rPr>
                              </m:ctrlPr>
                            </m:mPr>
                            <m:mr>
                              <m:e>
                                <m:sSub>
                                  <m:sSubPr>
                                    <m:ctrlPr>
                                      <a:rPr lang="en-US" altLang="zh-CN" sz="2400" i="1" dirty="0">
                                        <a:latin typeface="Cambria Math" panose="02040503050406030204" pitchFamily="18" charset="0"/>
                                        <a:ea typeface="黑体" panose="02010609060101010101" pitchFamily="49" charset="-122"/>
                                        <a:sym typeface="+mn-ea"/>
                                      </a:rPr>
                                    </m:ctrlPr>
                                  </m:sSubPr>
                                  <m:e>
                                    <m:r>
                                      <m:rPr>
                                        <m:sty m:val="p"/>
                                      </m:rPr>
                                      <a:rPr lang="en-US" altLang="zh-CN" sz="2400" i="1" dirty="0" smtClean="0">
                                        <a:latin typeface="Cambria Math" panose="02040503050406030204" pitchFamily="18" charset="0"/>
                                        <a:ea typeface="黑体" panose="02010609060101010101" pitchFamily="49" charset="-122"/>
                                        <a:sym typeface="+mn-ea"/>
                                      </a:rPr>
                                      <m:t>c</m:t>
                                    </m:r>
                                  </m:e>
                                  <m:sub>
                                    <m:r>
                                      <a:rPr lang="en-US" altLang="zh-CN" sz="2400" i="1" dirty="0">
                                        <a:latin typeface="Cambria Math" panose="02040503050406030204" pitchFamily="18" charset="0"/>
                                        <a:ea typeface="黑体" panose="02010609060101010101" pitchFamily="49" charset="-122"/>
                                        <a:sym typeface="+mn-ea"/>
                                      </a:rPr>
                                      <m:t>1</m:t>
                                    </m:r>
                                  </m:sub>
                                </m:sSub>
                              </m:e>
                              <m:e>
                                <m:sSubSup>
                                  <m:sSubSupPr>
                                    <m:ctrlPr>
                                      <a:rPr lang="en-US" altLang="zh-CN" sz="2400" i="1" dirty="0">
                                        <a:latin typeface="Cambria Math" panose="02040503050406030204" pitchFamily="18" charset="0"/>
                                        <a:ea typeface="黑体" panose="02010609060101010101" pitchFamily="49" charset="-122"/>
                                        <a:sym typeface="+mn-ea"/>
                                      </a:rPr>
                                    </m:ctrlPr>
                                  </m:sSubSupPr>
                                  <m:e>
                                    <m:r>
                                      <a:rPr lang="en-US" altLang="zh-CN" sz="2400" i="1" dirty="0">
                                        <a:latin typeface="Cambria Math" panose="02040503050406030204" pitchFamily="18" charset="0"/>
                                        <a:ea typeface="黑体" panose="02010609060101010101" pitchFamily="49" charset="-122"/>
                                        <a:sym typeface="+mn-ea"/>
                                      </a:rPr>
                                      <m:t>−</m:t>
                                    </m:r>
                                    <m:r>
                                      <a:rPr lang="en-US" altLang="zh-CN" sz="2400" i="1" dirty="0">
                                        <a:latin typeface="Cambria Math" panose="02040503050406030204" pitchFamily="18" charset="0"/>
                                        <a:ea typeface="黑体" panose="02010609060101010101" pitchFamily="49" charset="-122"/>
                                        <a:sym typeface="+mn-ea"/>
                                      </a:rPr>
                                      <m:t>𝑐</m:t>
                                    </m:r>
                                  </m:e>
                                  <m:sub>
                                    <m:r>
                                      <a:rPr lang="en-US" altLang="zh-CN" sz="2400" i="1" dirty="0">
                                        <a:latin typeface="Cambria Math" panose="02040503050406030204" pitchFamily="18" charset="0"/>
                                        <a:ea typeface="黑体" panose="02010609060101010101" pitchFamily="49" charset="-122"/>
                                        <a:sym typeface="+mn-ea"/>
                                      </a:rPr>
                                      <m:t>2</m:t>
                                    </m:r>
                                  </m:sub>
                                  <m:sup>
                                    <m:r>
                                      <a:rPr lang="en-US" altLang="zh-CN" sz="2400" i="1" dirty="0">
                                        <a:latin typeface="Cambria Math" panose="02040503050406030204" pitchFamily="18" charset="0"/>
                                        <a:ea typeface="黑体" panose="02010609060101010101" pitchFamily="49" charset="-122"/>
                                        <a:sym typeface="+mn-ea"/>
                                      </a:rPr>
                                      <m:t>∗</m:t>
                                    </m:r>
                                  </m:sup>
                                </m:sSubSup>
                              </m:e>
                            </m:mr>
                            <m:mr>
                              <m:e>
                                <m:sSub>
                                  <m:sSubPr>
                                    <m:ctrlPr>
                                      <a:rPr lang="en-US" altLang="zh-CN" sz="2400" i="1" dirty="0">
                                        <a:latin typeface="Cambria Math" panose="02040503050406030204" pitchFamily="18" charset="0"/>
                                        <a:ea typeface="黑体" panose="02010609060101010101" pitchFamily="49" charset="-122"/>
                                        <a:sym typeface="+mn-ea"/>
                                      </a:rPr>
                                    </m:ctrlPr>
                                  </m:sSubPr>
                                  <m:e>
                                    <m:r>
                                      <a:rPr lang="en-US" altLang="zh-CN" sz="2400" i="1" dirty="0">
                                        <a:latin typeface="Cambria Math" panose="02040503050406030204" pitchFamily="18" charset="0"/>
                                        <a:ea typeface="黑体" panose="02010609060101010101" pitchFamily="49" charset="-122"/>
                                        <a:sym typeface="+mn-ea"/>
                                      </a:rPr>
                                      <m:t>𝑐</m:t>
                                    </m:r>
                                  </m:e>
                                  <m:sub>
                                    <m:r>
                                      <a:rPr lang="en-US" altLang="zh-CN" sz="2400" b="0" i="1" dirty="0" smtClean="0">
                                        <a:latin typeface="Cambria Math" panose="02040503050406030204" pitchFamily="18" charset="0"/>
                                        <a:ea typeface="黑体" panose="02010609060101010101" pitchFamily="49" charset="-122"/>
                                        <a:sym typeface="+mn-ea"/>
                                      </a:rPr>
                                      <m:t>2</m:t>
                                    </m:r>
                                  </m:sub>
                                </m:sSub>
                              </m:e>
                              <m:e>
                                <m:sSub>
                                  <m:sSubPr>
                                    <m:ctrlPr>
                                      <a:rPr lang="en-US" altLang="zh-CN" sz="2400" i="1" dirty="0" smtClean="0">
                                        <a:latin typeface="Cambria Math" panose="02040503050406030204" pitchFamily="18" charset="0"/>
                                        <a:ea typeface="黑体" panose="02010609060101010101" pitchFamily="49" charset="-122"/>
                                        <a:sym typeface="+mn-ea"/>
                                      </a:rPr>
                                    </m:ctrlPr>
                                  </m:sSubPr>
                                  <m:e>
                                    <m:r>
                                      <a:rPr lang="en-US" altLang="zh-CN" sz="2400" b="0" i="1" dirty="0" smtClean="0">
                                        <a:latin typeface="Cambria Math" panose="02040503050406030204" pitchFamily="18" charset="0"/>
                                        <a:ea typeface="黑体" panose="02010609060101010101" pitchFamily="49" charset="-122"/>
                                        <a:sym typeface="+mn-ea"/>
                                      </a:rPr>
                                      <m:t>𝑐</m:t>
                                    </m:r>
                                  </m:e>
                                  <m:sub>
                                    <m:r>
                                      <a:rPr lang="en-US" altLang="zh-CN" sz="2400" i="1" dirty="0">
                                        <a:latin typeface="Cambria Math" panose="02040503050406030204" pitchFamily="18" charset="0"/>
                                        <a:ea typeface="黑体" panose="02010609060101010101" pitchFamily="49" charset="-122"/>
                                        <a:sym typeface="+mn-ea"/>
                                      </a:rPr>
                                      <m:t>1</m:t>
                                    </m:r>
                                  </m:sub>
                                </m:sSub>
                              </m:e>
                            </m:mr>
                          </m:m>
                        </m:e>
                      </m:d>
                    </m:oMath>
                  </m:oMathPara>
                </a14:m>
                <a:endParaRPr lang="en-US" altLang="zh-CN" sz="2400" dirty="0">
                  <a:latin typeface="Times New Roman" panose="02020603050405020304" pitchFamily="18" charset="0"/>
                  <a:ea typeface="黑体" panose="02010609060101010101" pitchFamily="49" charset="-122"/>
                  <a:sym typeface="+mn-ea"/>
                </a:endParaRPr>
              </a:p>
              <a:p>
                <a:pPr lvl="1"/>
                <a:r>
                  <a:rPr lang="zh-CN" altLang="en-US" sz="2400" dirty="0">
                    <a:latin typeface="Times New Roman" panose="02020603050405020304" pitchFamily="18" charset="0"/>
                    <a:ea typeface="黑体" panose="02010609060101010101" pitchFamily="49" charset="-122"/>
                    <a:sym typeface="+mn-ea"/>
                  </a:rPr>
                  <a:t>其中：</a:t>
                </a:r>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589226" y="1752644"/>
                <a:ext cx="8039735" cy="4109202"/>
              </a:xfrm>
              <a:prstGeom prst="rect">
                <a:avLst/>
              </a:prstGeom>
              <a:blipFill rotWithShape="1">
                <a:blip r:embed="rId1"/>
                <a:stretch>
                  <a:fillRect l="-7" t="-1" r="7" b="4"/>
                </a:stretch>
              </a:blipFill>
            </p:spPr>
            <p:txBody>
              <a:bodyPr/>
              <a:lstStyle/>
              <a:p>
                <a:r>
                  <a:rPr lang="zh-CN" altLang="en-US">
                    <a:noFill/>
                  </a:rPr>
                  <a:t> </a:t>
                </a:r>
              </a:p>
            </p:txBody>
          </p:sp>
        </mc:Fallback>
      </mc:AlternateContent>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 </a:t>
            </a:r>
            <a:r>
              <a:rPr kumimoji="1" lang="en-US" altLang="zh-CN" sz="2400" b="1" dirty="0">
                <a:latin typeface="黑体" panose="02010609060101010101" pitchFamily="49" charset="-122"/>
                <a:ea typeface="黑体" panose="02010609060101010101" pitchFamily="49" charset="-122"/>
                <a:sym typeface="+mn-ea"/>
              </a:rPr>
              <a:t>—</a:t>
            </a:r>
            <a:r>
              <a:rPr kumimoji="1" lang="zh-CN" altLang="en-US" sz="2400" b="1" dirty="0">
                <a:latin typeface="黑体" panose="02010609060101010101" pitchFamily="49" charset="-122"/>
                <a:ea typeface="黑体" panose="02010609060101010101" pitchFamily="49" charset="-122"/>
                <a:sym typeface="+mn-ea"/>
              </a:rPr>
              <a:t> </a:t>
            </a:r>
            <a:r>
              <a:rPr kumimoji="1" lang="en-US" altLang="zh-CN" sz="2400" b="1" dirty="0" err="1">
                <a:latin typeface="黑体" panose="02010609060101010101" pitchFamily="49" charset="-122"/>
                <a:ea typeface="黑体" panose="02010609060101010101" pitchFamily="49" charset="-122"/>
                <a:sym typeface="+mn-ea"/>
              </a:rPr>
              <a:t>Alamouti</a:t>
            </a:r>
            <a:r>
              <a:rPr kumimoji="1" lang="zh-CN" altLang="en-US" sz="2400" b="1" dirty="0">
                <a:latin typeface="黑体" panose="02010609060101010101" pitchFamily="49" charset="-122"/>
                <a:ea typeface="黑体" panose="02010609060101010101" pitchFamily="49" charset="-122"/>
                <a:sym typeface="+mn-ea"/>
              </a:rPr>
              <a:t>码</a:t>
            </a:r>
            <a:endParaRPr kumimoji="1" lang="zh-CN" altLang="en-US" sz="2400" b="1" dirty="0">
              <a:latin typeface="黑体" panose="02010609060101010101" pitchFamily="49" charset="-122"/>
              <a:ea typeface="黑体" panose="02010609060101010101" pitchFamily="49" charset="-122"/>
              <a:sym typeface="+mn-ea"/>
            </a:endParaRPr>
          </a:p>
        </p:txBody>
      </p:sp>
      <mc:AlternateContent xmlns:mc="http://schemas.openxmlformats.org/markup-compatibility/2006" xmlns:a14="http://schemas.microsoft.com/office/drawing/2010/main">
        <mc:Choice Requires="a14">
          <p:graphicFrame>
            <p:nvGraphicFramePr>
              <p:cNvPr id="5" name="表格 6"/>
              <p:cNvGraphicFramePr>
                <a:graphicFrameLocks noGrp="1"/>
              </p:cNvGraphicFramePr>
              <p:nvPr/>
            </p:nvGraphicFramePr>
            <p:xfrm>
              <a:off x="1561093" y="4200821"/>
              <a:ext cx="6096000" cy="1107440"/>
            </p:xfrm>
            <a:graphic>
              <a:graphicData uri="http://schemas.openxmlformats.org/drawingml/2006/table">
                <a:tbl>
                  <a:tblPr firstRow="1" bandRow="1">
                    <a:tableStyleId>{00A15C55-8517-42AA-B614-E9B94910E393}</a:tableStyleId>
                  </a:tblPr>
                  <a:tblGrid>
                    <a:gridCol w="2032000"/>
                    <a:gridCol w="2032000"/>
                    <a:gridCol w="2032000"/>
                  </a:tblGrid>
                  <a:tr h="370840">
                    <a:tc>
                      <a:txBody>
                        <a:bodyPr/>
                        <a:lstStyle/>
                        <a:p>
                          <a:endParaRPr lang="zh-CN" altLang="en-US" dirty="0"/>
                        </a:p>
                      </a:txBody>
                      <a:tcPr/>
                    </a:tc>
                    <a:tc>
                      <a:txBody>
                        <a:bodyPr/>
                        <a:lstStyle/>
                        <a:p>
                          <a:r>
                            <a:rPr lang="zh-CN" altLang="en-US" dirty="0"/>
                            <a:t>天线</a:t>
                          </a:r>
                          <a:r>
                            <a:rPr lang="en-US" altLang="zh-CN" dirty="0"/>
                            <a:t>1</a:t>
                          </a:r>
                          <a:endParaRPr lang="zh-CN" altLang="en-US" dirty="0"/>
                        </a:p>
                      </a:txBody>
                      <a:tcPr/>
                    </a:tc>
                    <a:tc>
                      <a:txBody>
                        <a:bodyPr/>
                        <a:lstStyle/>
                        <a:p>
                          <a:r>
                            <a:rPr lang="zh-CN" altLang="en-US" dirty="0"/>
                            <a:t>天线</a:t>
                          </a:r>
                          <a:r>
                            <a:rPr lang="en-US" altLang="zh-CN" dirty="0"/>
                            <a:t>2</a:t>
                          </a:r>
                          <a:endParaRPr lang="zh-CN" altLang="en-US" dirty="0"/>
                        </a:p>
                      </a:txBody>
                      <a:tcPr/>
                    </a:tc>
                  </a:tr>
                  <a:tr h="370840">
                    <a:tc>
                      <a:txBody>
                        <a:bodyPr/>
                        <a:lstStyle/>
                        <a:p>
                          <a:r>
                            <a:rPr lang="en-US" altLang="zh-CN" dirty="0"/>
                            <a:t>T</a:t>
                          </a:r>
                          <a:r>
                            <a:rPr lang="zh-CN" altLang="en-US" dirty="0"/>
                            <a:t>时刻</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ea typeface="黑体" panose="02010609060101010101" pitchFamily="49" charset="-122"/>
                                        <a:sym typeface="+mn-ea"/>
                                      </a:rPr>
                                    </m:ctrlPr>
                                  </m:sSubPr>
                                  <m:e>
                                    <m:r>
                                      <m:rPr>
                                        <m:sty m:val="p"/>
                                      </m:rPr>
                                      <a:rPr lang="en-US" altLang="zh-CN" sz="1800" i="1" smtClean="0">
                                        <a:latin typeface="Cambria Math" panose="02040503050406030204" pitchFamily="18" charset="0"/>
                                        <a:ea typeface="黑体" panose="02010609060101010101" pitchFamily="49" charset="-122"/>
                                        <a:sym typeface="+mn-ea"/>
                                      </a:rPr>
                                      <m:t>c</m:t>
                                    </m:r>
                                  </m:e>
                                  <m:sub>
                                    <m:r>
                                      <a:rPr lang="en-US" altLang="zh-CN" sz="1800" b="0" i="1" smtClean="0">
                                        <a:latin typeface="Cambria Math" panose="02040503050406030204" pitchFamily="18" charset="0"/>
                                        <a:ea typeface="黑体" panose="02010609060101010101" pitchFamily="49" charset="-122"/>
                                        <a:sym typeface="+mn-ea"/>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ea typeface="黑体" panose="02010609060101010101" pitchFamily="49" charset="-122"/>
                                        <a:sym typeface="+mn-ea"/>
                                      </a:rPr>
                                    </m:ctrlPr>
                                  </m:sSubPr>
                                  <m:e>
                                    <m:r>
                                      <a:rPr lang="en-US" altLang="zh-CN" sz="1800" b="0" i="1" smtClean="0">
                                        <a:latin typeface="Cambria Math" panose="02040503050406030204" pitchFamily="18" charset="0"/>
                                        <a:ea typeface="黑体" panose="02010609060101010101" pitchFamily="49" charset="-122"/>
                                        <a:sym typeface="+mn-ea"/>
                                      </a:rPr>
                                      <m:t>𝑐</m:t>
                                    </m:r>
                                  </m:e>
                                  <m:sub>
                                    <m:r>
                                      <a:rPr lang="en-US" altLang="zh-CN" sz="1800" b="0" i="1" smtClean="0">
                                        <a:latin typeface="Cambria Math" panose="02040503050406030204" pitchFamily="18" charset="0"/>
                                        <a:ea typeface="黑体" panose="02010609060101010101" pitchFamily="49" charset="-122"/>
                                        <a:sym typeface="+mn-ea"/>
                                      </a:rPr>
                                      <m:t>2</m:t>
                                    </m:r>
                                  </m:sub>
                                </m:sSub>
                              </m:oMath>
                            </m:oMathPara>
                          </a14:m>
                          <a:endParaRPr lang="zh-CN" altLang="en-US" dirty="0"/>
                        </a:p>
                      </a:txBody>
                      <a:tcPr/>
                    </a:tc>
                  </a:tr>
                  <a:tr h="326712">
                    <a:tc>
                      <a:txBody>
                        <a:bodyPr/>
                        <a:lstStyle/>
                        <a:p>
                          <a:r>
                            <a:rPr lang="en-US" altLang="zh-CN" dirty="0"/>
                            <a:t>T</a:t>
                          </a:r>
                          <a:r>
                            <a:rPr lang="zh-CN" altLang="en-US" dirty="0"/>
                            <a:t> </a:t>
                          </a:r>
                          <a:r>
                            <a:rPr lang="en-US" altLang="zh-CN" dirty="0"/>
                            <a:t>+</a:t>
                          </a:r>
                          <a:r>
                            <a:rPr lang="zh-CN" altLang="en-US" dirty="0"/>
                            <a:t> </a:t>
                          </a:r>
                          <a:r>
                            <a:rPr lang="en-US" altLang="zh-CN" dirty="0"/>
                            <a:t>t</a:t>
                          </a:r>
                          <a:r>
                            <a:rPr lang="zh-CN" altLang="en-US" dirty="0"/>
                            <a:t>时刻</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Sup>
                                  <m:sSubSupPr>
                                    <m:ctrlPr>
                                      <a:rPr lang="en-US" altLang="zh-CN" sz="1800" b="0" i="1" dirty="0" smtClean="0">
                                        <a:latin typeface="Cambria Math" panose="02040503050406030204" pitchFamily="18" charset="0"/>
                                        <a:ea typeface="黑体" panose="02010609060101010101" pitchFamily="49" charset="-122"/>
                                        <a:sym typeface="+mn-ea"/>
                                      </a:rPr>
                                    </m:ctrlPr>
                                  </m:sSubSupPr>
                                  <m:e>
                                    <m:r>
                                      <a:rPr lang="en-US" altLang="zh-CN" sz="1800" b="0" i="1" dirty="0" smtClean="0">
                                        <a:latin typeface="Cambria Math" panose="02040503050406030204" pitchFamily="18" charset="0"/>
                                        <a:ea typeface="黑体" panose="02010609060101010101" pitchFamily="49" charset="-122"/>
                                        <a:sym typeface="+mn-ea"/>
                                      </a:rPr>
                                      <m:t>−</m:t>
                                    </m:r>
                                    <m:r>
                                      <a:rPr lang="en-US" altLang="zh-CN" sz="1800" b="0" i="1" dirty="0" smtClean="0">
                                        <a:latin typeface="Cambria Math" panose="02040503050406030204" pitchFamily="18" charset="0"/>
                                        <a:ea typeface="黑体" panose="02010609060101010101" pitchFamily="49" charset="-122"/>
                                        <a:sym typeface="+mn-ea"/>
                                      </a:rPr>
                                      <m:t>𝑐</m:t>
                                    </m:r>
                                  </m:e>
                                  <m:sub>
                                    <m:r>
                                      <a:rPr lang="en-US" altLang="zh-CN" sz="1800" b="0" i="1" dirty="0" smtClean="0">
                                        <a:latin typeface="Cambria Math" panose="02040503050406030204" pitchFamily="18" charset="0"/>
                                        <a:ea typeface="黑体" panose="02010609060101010101" pitchFamily="49" charset="-122"/>
                                        <a:sym typeface="+mn-ea"/>
                                      </a:rPr>
                                      <m:t>2</m:t>
                                    </m:r>
                                  </m:sub>
                                  <m:sup>
                                    <m:r>
                                      <a:rPr lang="en-US" altLang="zh-CN" sz="1800" b="0" i="1" dirty="0" smtClean="0">
                                        <a:latin typeface="Cambria Math" panose="02040503050406030204" pitchFamily="18" charset="0"/>
                                        <a:ea typeface="黑体" panose="02010609060101010101" pitchFamily="49" charset="-122"/>
                                        <a:sym typeface="+mn-ea"/>
                                      </a:rPr>
                                      <m:t>∗</m:t>
                                    </m:r>
                                  </m:sup>
                                </m:sSubSup>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sz="1800" b="0" i="1" dirty="0" smtClean="0">
                                        <a:latin typeface="Cambria Math" panose="02040503050406030204" pitchFamily="18" charset="0"/>
                                        <a:ea typeface="黑体" panose="02010609060101010101" pitchFamily="49" charset="-122"/>
                                        <a:sym typeface="+mn-ea"/>
                                      </a:rPr>
                                    </m:ctrlPr>
                                  </m:sSubPr>
                                  <m:e>
                                    <m:r>
                                      <a:rPr lang="en-US" altLang="zh-CN" sz="1800" b="0" i="1" dirty="0" smtClean="0">
                                        <a:latin typeface="Cambria Math" panose="02040503050406030204" pitchFamily="18" charset="0"/>
                                        <a:ea typeface="黑体" panose="02010609060101010101" pitchFamily="49" charset="-122"/>
                                        <a:sym typeface="+mn-ea"/>
                                      </a:rPr>
                                      <m:t>𝑐</m:t>
                                    </m:r>
                                  </m:e>
                                  <m:sub>
                                    <m:r>
                                      <a:rPr lang="en-US" altLang="zh-CN" sz="1800" b="0" i="1" dirty="0" smtClean="0">
                                        <a:latin typeface="Cambria Math" panose="02040503050406030204" pitchFamily="18" charset="0"/>
                                        <a:ea typeface="黑体" panose="02010609060101010101" pitchFamily="49" charset="-122"/>
                                        <a:sym typeface="+mn-ea"/>
                                      </a:rPr>
                                      <m:t>1</m:t>
                                    </m:r>
                                  </m:sub>
                                </m:sSub>
                              </m:oMath>
                            </m:oMathPara>
                          </a14:m>
                          <a:endParaRPr lang="zh-CN" altLang="en-US" dirty="0"/>
                        </a:p>
                      </a:txBody>
                      <a:tcPr/>
                    </a:tc>
                  </a:tr>
                </a:tbl>
              </a:graphicData>
            </a:graphic>
          </p:graphicFrame>
        </mc:Choice>
        <mc:Fallback xmlns="">
          <p:graphicFrame>
            <p:nvGraphicFramePr>
              <p:cNvPr id="5" name="表格 6"/>
              <p:cNvGraphicFramePr>
                <a:graphicFrameLocks noGrp="1"/>
              </p:cNvGraphicFramePr>
              <p:nvPr/>
            </p:nvGraphicFramePr>
            <p:xfrm>
              <a:off x="1561093" y="4200821"/>
              <a:ext cx="6096000" cy="1107440"/>
            </p:xfrm>
            <a:graphic>
              <a:graphicData uri="http://schemas.openxmlformats.org/drawingml/2006/table">
                <a:tbl>
                  <a:tblPr firstRow="1" bandRow="1">
                    <a:tableStyleId>{00A15C55-8517-42AA-B614-E9B94910E393}</a:tableStyleId>
                  </a:tblPr>
                  <a:tblGrid>
                    <a:gridCol w="2032000"/>
                    <a:gridCol w="2032000"/>
                    <a:gridCol w="2032000"/>
                  </a:tblGrid>
                  <a:tr h="370840">
                    <a:tc>
                      <a:txBody>
                        <a:bodyPr/>
                        <a:lstStyle/>
                        <a:p>
                          <a:endParaRPr lang="zh-CN" altLang="en-US" dirty="0"/>
                        </a:p>
                      </a:txBody>
                      <a:tcPr/>
                    </a:tc>
                    <a:tc>
                      <a:txBody>
                        <a:bodyPr/>
                        <a:lstStyle/>
                        <a:p>
                          <a:r>
                            <a:rPr lang="zh-CN" altLang="en-US" dirty="0"/>
                            <a:t>天线</a:t>
                          </a:r>
                          <a:r>
                            <a:rPr lang="en-US" altLang="zh-CN" dirty="0"/>
                            <a:t>1</a:t>
                          </a:r>
                          <a:endParaRPr lang="zh-CN" altLang="en-US" dirty="0"/>
                        </a:p>
                      </a:txBody>
                      <a:tcPr/>
                    </a:tc>
                    <a:tc>
                      <a:txBody>
                        <a:bodyPr/>
                        <a:lstStyle/>
                        <a:p>
                          <a:r>
                            <a:rPr lang="zh-CN" altLang="en-US" dirty="0"/>
                            <a:t>天线</a:t>
                          </a:r>
                          <a:r>
                            <a:rPr lang="en-US" altLang="zh-CN" dirty="0"/>
                            <a:t>2</a:t>
                          </a:r>
                          <a:endParaRPr lang="zh-CN" altLang="en-US" dirty="0"/>
                        </a:p>
                      </a:txBody>
                      <a:tcPr/>
                    </a:tc>
                  </a:tr>
                  <a:tr h="370840">
                    <a:tc>
                      <a:txBody>
                        <a:bodyPr/>
                        <a:lstStyle/>
                        <a:p>
                          <a:r>
                            <a:rPr lang="en-US" altLang="zh-CN" dirty="0"/>
                            <a:t>T</a:t>
                          </a:r>
                          <a:r>
                            <a:rPr lang="zh-CN" altLang="en-US" dirty="0"/>
                            <a:t>时刻</a:t>
                          </a:r>
                          <a:endParaRPr lang="zh-CN" altLang="en-US" dirty="0"/>
                        </a:p>
                      </a:txBody>
                      <a:tcPr/>
                    </a:tc>
                    <a:tc>
                      <a:txBody>
                        <a:bodyPr/>
                        <a:lstStyle/>
                        <a:p>
                          <a:endParaRPr lang="zh-CN"/>
                        </a:p>
                      </a:txBody>
                      <a:tcPr>
                        <a:blipFill>
                          <a:blip r:embed="rId2"/>
                        </a:blipFill>
                      </a:tcPr>
                    </a:tc>
                    <a:tc>
                      <a:txBody>
                        <a:bodyPr/>
                        <a:lstStyle/>
                        <a:p>
                          <a:endParaRPr lang="zh-CN"/>
                        </a:p>
                      </a:txBody>
                      <a:tcPr>
                        <a:blipFill>
                          <a:blip r:embed="rId2"/>
                        </a:blipFill>
                      </a:tcPr>
                    </a:tc>
                  </a:tr>
                  <a:tr h="365760">
                    <a:tc>
                      <a:txBody>
                        <a:bodyPr/>
                        <a:lstStyle/>
                        <a:p>
                          <a:r>
                            <a:rPr lang="en-US" altLang="zh-CN" dirty="0"/>
                            <a:t>T</a:t>
                          </a:r>
                          <a:r>
                            <a:rPr lang="zh-CN" altLang="en-US" dirty="0"/>
                            <a:t> </a:t>
                          </a:r>
                          <a:r>
                            <a:rPr lang="en-US" altLang="zh-CN" dirty="0"/>
                            <a:t>+</a:t>
                          </a:r>
                          <a:r>
                            <a:rPr lang="zh-CN" altLang="en-US" dirty="0"/>
                            <a:t> </a:t>
                          </a:r>
                          <a:r>
                            <a:rPr lang="en-US" altLang="zh-CN" dirty="0"/>
                            <a:t>t</a:t>
                          </a:r>
                          <a:r>
                            <a:rPr lang="zh-CN" altLang="en-US" dirty="0"/>
                            <a:t>时刻</a:t>
                          </a:r>
                          <a:endParaRPr lang="zh-CN" altLang="en-US" dirty="0"/>
                        </a:p>
                      </a:txBody>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558686"/>
            <a:ext cx="8113922" cy="3622868"/>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602750" y="1828842"/>
                <a:ext cx="8039735" cy="3785652"/>
              </a:xfrm>
              <a:prstGeom prst="rect">
                <a:avLst/>
              </a:prstGeom>
              <a:noFill/>
            </p:spPr>
            <p:txBody>
              <a:bodyPr wrap="square" rtlCol="0" anchor="t">
                <a:spAutoFit/>
              </a:bodyPr>
              <a:lstStyle/>
              <a:p>
                <a:pPr marL="457200" indent="-457200">
                  <a:buAutoNum type="arabicPeriod" startAt="2"/>
                </a:pPr>
                <a:r>
                  <a:rPr lang="zh-CN" altLang="en-US" sz="2400" dirty="0">
                    <a:latin typeface="Times New Roman" panose="02020603050405020304" pitchFamily="18" charset="0"/>
                    <a:ea typeface="黑体" panose="02010609060101010101" pitchFamily="49" charset="-122"/>
                    <a:sym typeface="+mn-ea"/>
                  </a:rPr>
                  <a:t>接收</a:t>
                </a:r>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       在接收端每个天线的接收信号为</a:t>
                </a:r>
                <a:r>
                  <a:rPr lang="en-US" altLang="zh-CN" sz="2400" dirty="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路发送信号与噪声的线性叠加状态。</a:t>
                </a:r>
                <a:endParaRPr lang="en-US" altLang="zh-CN" sz="2400" dirty="0">
                  <a:latin typeface="Times New Roman" panose="02020603050405020304" pitchFamily="18" charset="0"/>
                  <a:ea typeface="黑体" panose="02010609060101010101" pitchFamily="49" charset="-122"/>
                  <a:sym typeface="+mn-ea"/>
                </a:endParaRPr>
              </a:p>
              <a:p>
                <a:pPr lvl="1"/>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黑体" panose="02010609060101010101" pitchFamily="49" charset="-122"/>
                          <a:sym typeface="+mn-ea"/>
                        </a:rPr>
                        <m:t>𝑅</m:t>
                      </m:r>
                      <m:r>
                        <a:rPr lang="en-US" altLang="zh-CN" sz="2400" i="1">
                          <a:latin typeface="Cambria Math" panose="02040503050406030204" pitchFamily="18" charset="0"/>
                          <a:ea typeface="黑体" panose="02010609060101010101" pitchFamily="49" charset="-122"/>
                          <a:sym typeface="+mn-ea"/>
                        </a:rPr>
                        <m:t>=</m:t>
                      </m:r>
                      <m:r>
                        <a:rPr lang="en-US" altLang="zh-CN" sz="2400" i="1">
                          <a:latin typeface="Cambria Math" panose="02040503050406030204" pitchFamily="18" charset="0"/>
                          <a:ea typeface="黑体" panose="02010609060101010101" pitchFamily="49" charset="-122"/>
                          <a:sym typeface="+mn-ea"/>
                        </a:rPr>
                        <m:t>𝐻</m:t>
                      </m:r>
                      <m:r>
                        <m:rPr>
                          <m:sty m:val="p"/>
                        </m:rPr>
                        <a:rPr lang="en-US" altLang="zh-CN" sz="2400" i="1" smtClean="0">
                          <a:latin typeface="Cambria Math" panose="02040503050406030204" pitchFamily="18" charset="0"/>
                          <a:ea typeface="黑体" panose="02010609060101010101" pitchFamily="49" charset="-122"/>
                          <a:sym typeface="+mn-ea"/>
                        </a:rPr>
                        <m:t>C</m:t>
                      </m:r>
                      <m:r>
                        <a:rPr lang="en-US" altLang="zh-CN" sz="2400" i="1">
                          <a:latin typeface="Cambria Math" panose="02040503050406030204" pitchFamily="18" charset="0"/>
                          <a:ea typeface="黑体" panose="02010609060101010101" pitchFamily="49" charset="-122"/>
                          <a:sym typeface="+mn-ea"/>
                        </a:rPr>
                        <m:t>+</m:t>
                      </m:r>
                      <m:r>
                        <m:rPr>
                          <m:sty m:val="p"/>
                        </m:rPr>
                        <a:rPr lang="en-US" altLang="zh-CN" sz="2400" i="1" smtClean="0">
                          <a:latin typeface="Cambria Math" panose="02040503050406030204" pitchFamily="18" charset="0"/>
                          <a:ea typeface="黑体" panose="02010609060101010101" pitchFamily="49" charset="-122"/>
                          <a:sym typeface="+mn-ea"/>
                        </a:rPr>
                        <m:t>N</m:t>
                      </m:r>
                    </m:oMath>
                  </m:oMathPara>
                </a14:m>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        其中 </a:t>
                </a:r>
                <a:r>
                  <a:rPr lang="en-US" altLang="zh-CN" sz="2400" dirty="0">
                    <a:latin typeface="Times New Roman" panose="02020603050405020304" pitchFamily="18" charset="0"/>
                    <a:ea typeface="黑体" panose="02010609060101010101" pitchFamily="49" charset="-122"/>
                    <a:sym typeface="+mn-ea"/>
                  </a:rPr>
                  <a:t>r</a:t>
                </a:r>
                <a:r>
                  <a:rPr lang="zh-CN" altLang="en-US" sz="2400" dirty="0">
                    <a:latin typeface="Times New Roman" panose="02020603050405020304" pitchFamily="18" charset="0"/>
                    <a:ea typeface="黑体" panose="02010609060101010101" pitchFamily="49" charset="-122"/>
                    <a:sym typeface="+mn-ea"/>
                  </a:rPr>
                  <a:t> 为接收信号，</a:t>
                </a:r>
                <a:endParaRPr lang="en-US" altLang="zh-CN" sz="2400" dirty="0">
                  <a:latin typeface="Times New Roman" panose="02020603050405020304" pitchFamily="18" charset="0"/>
                  <a:ea typeface="黑体" panose="02010609060101010101" pitchFamily="49" charset="-122"/>
                  <a:sym typeface="+mn-ea"/>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1</m:t>
                          </m:r>
                        </m:sub>
                      </m:sSub>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𝑟</m:t>
                      </m:r>
                      <m:d>
                        <m:dPr>
                          <m:ctrlPr>
                            <a:rPr lang="en-US" altLang="zh-CN" sz="2400" b="0" i="1" smtClean="0">
                              <a:latin typeface="Cambria Math" panose="02040503050406030204" pitchFamily="18" charset="0"/>
                              <a:ea typeface="黑体" panose="02010609060101010101" pitchFamily="49" charset="-122"/>
                              <a:sym typeface="+mn-ea"/>
                            </a:rPr>
                          </m:ctrlPr>
                        </m:dPr>
                        <m:e>
                          <m:r>
                            <a:rPr lang="en-US" altLang="zh-CN" sz="2400" b="0" i="1" smtClean="0">
                              <a:latin typeface="Cambria Math" panose="02040503050406030204" pitchFamily="18" charset="0"/>
                              <a:ea typeface="黑体" panose="02010609060101010101" pitchFamily="49" charset="-122"/>
                              <a:sym typeface="+mn-ea"/>
                            </a:rPr>
                            <m:t>𝑇</m:t>
                          </m:r>
                        </m:e>
                      </m:d>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1</m:t>
                          </m:r>
                        </m:sub>
                      </m:sSub>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1</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2</m:t>
                          </m:r>
                        </m:sub>
                      </m:sSub>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2</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𝑛</m:t>
                          </m:r>
                        </m:e>
                        <m:sub>
                          <m:r>
                            <a:rPr lang="en-US" altLang="zh-CN" sz="2400" b="0" i="1" smtClean="0">
                              <a:latin typeface="Cambria Math" panose="02040503050406030204" pitchFamily="18" charset="0"/>
                              <a:ea typeface="黑体" panose="02010609060101010101" pitchFamily="49" charset="-122"/>
                              <a:sym typeface="+mn-ea"/>
                            </a:rPr>
                            <m:t>1</m:t>
                          </m:r>
                        </m:sub>
                      </m:sSub>
                      <m:r>
                        <a:rPr lang="en-US" altLang="zh-CN" sz="2400" b="0" i="1" smtClean="0">
                          <a:latin typeface="Cambria Math" panose="02040503050406030204" pitchFamily="18" charset="0"/>
                          <a:ea typeface="黑体" panose="02010609060101010101" pitchFamily="49" charset="-122"/>
                          <a:sym typeface="+mn-ea"/>
                        </a:rPr>
                        <m:t> </m:t>
                      </m:r>
                    </m:oMath>
                  </m:oMathPara>
                </a14:m>
                <a:endParaRPr lang="en-US" altLang="zh-CN" sz="2400" dirty="0">
                  <a:latin typeface="Times New Roman" panose="02020603050405020304" pitchFamily="18" charset="0"/>
                  <a:ea typeface="黑体" panose="02010609060101010101" pitchFamily="49" charset="-122"/>
                  <a:sym typeface="+mn-ea"/>
                </a:endParaRPr>
              </a:p>
              <a:p>
                <a:pPr algn="ct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2</m:t>
                          </m:r>
                        </m:sub>
                      </m:sSub>
                      <m:r>
                        <a:rPr lang="en-US" altLang="zh-CN" sz="2400" i="1">
                          <a:latin typeface="Cambria Math" panose="02040503050406030204" pitchFamily="18" charset="0"/>
                          <a:ea typeface="黑体" panose="02010609060101010101" pitchFamily="49" charset="-122"/>
                          <a:sym typeface="+mn-ea"/>
                        </a:rPr>
                        <m:t>=</m:t>
                      </m:r>
                      <m:r>
                        <a:rPr lang="en-US" altLang="zh-CN" sz="2400" i="1">
                          <a:latin typeface="Cambria Math" panose="02040503050406030204" pitchFamily="18" charset="0"/>
                          <a:ea typeface="黑体" panose="02010609060101010101" pitchFamily="49" charset="-122"/>
                          <a:sym typeface="+mn-ea"/>
                        </a:rPr>
                        <m:t>𝑟</m:t>
                      </m:r>
                      <m:d>
                        <m:dPr>
                          <m:ctrlPr>
                            <a:rPr lang="en-US" altLang="zh-CN" sz="2400" i="1">
                              <a:latin typeface="Cambria Math" panose="02040503050406030204" pitchFamily="18" charset="0"/>
                              <a:ea typeface="黑体" panose="02010609060101010101" pitchFamily="49" charset="-122"/>
                              <a:sym typeface="+mn-ea"/>
                            </a:rPr>
                          </m:ctrlPr>
                        </m:dPr>
                        <m:e>
                          <m:r>
                            <a:rPr lang="en-US" altLang="zh-CN" sz="2400" i="1">
                              <a:latin typeface="Cambria Math" panose="02040503050406030204" pitchFamily="18" charset="0"/>
                              <a:ea typeface="黑体" panose="02010609060101010101" pitchFamily="49" charset="-122"/>
                              <a:sym typeface="+mn-ea"/>
                            </a:rPr>
                            <m:t>𝑇</m:t>
                          </m:r>
                        </m:e>
                      </m:d>
                      <m:r>
                        <a:rPr lang="en-US" altLang="zh-CN" sz="2400" i="1">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1</m:t>
                          </m:r>
                        </m:sub>
                      </m:sSub>
                      <m:sSubSup>
                        <m:sSubSupPr>
                          <m:ctrlPr>
                            <a:rPr lang="en-US" altLang="zh-CN" sz="2400" i="1" smtClean="0">
                              <a:latin typeface="Cambria Math" panose="02040503050406030204" pitchFamily="18" charset="0"/>
                              <a:ea typeface="黑体" panose="02010609060101010101" pitchFamily="49" charset="-122"/>
                              <a:sym typeface="+mn-ea"/>
                            </a:rPr>
                          </m:ctrlPr>
                        </m:sSubSup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2</m:t>
                          </m:r>
                        </m:sub>
                        <m:sup>
                          <m:r>
                            <a:rPr lang="en-US" altLang="zh-CN" sz="2400" b="0" i="1" smtClean="0">
                              <a:latin typeface="Cambria Math" panose="02040503050406030204" pitchFamily="18" charset="0"/>
                              <a:ea typeface="黑体" panose="02010609060101010101" pitchFamily="49" charset="-122"/>
                              <a:sym typeface="+mn-ea"/>
                            </a:rPr>
                            <m:t>∗</m:t>
                          </m:r>
                        </m:sup>
                      </m:sSubSup>
                      <m:r>
                        <a:rPr lang="en-US" altLang="zh-CN" sz="2400" i="1">
                          <a:latin typeface="Cambria Math" panose="02040503050406030204" pitchFamily="18" charset="0"/>
                          <a:ea typeface="黑体" panose="02010609060101010101" pitchFamily="49" charset="-122"/>
                          <a:sym typeface="+mn-ea"/>
                        </a:rPr>
                        <m:t>+</m:t>
                      </m:r>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2</m:t>
                          </m:r>
                        </m:sub>
                      </m:sSub>
                      <m:sSubSup>
                        <m:sSubSupPr>
                          <m:ctrlPr>
                            <a:rPr lang="en-US" altLang="zh-CN" sz="2400" i="1" smtClean="0">
                              <a:latin typeface="Cambria Math" panose="02040503050406030204" pitchFamily="18" charset="0"/>
                              <a:ea typeface="黑体" panose="02010609060101010101" pitchFamily="49" charset="-122"/>
                              <a:sym typeface="+mn-ea"/>
                            </a:rPr>
                          </m:ctrlPr>
                        </m:sSubSup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1</m:t>
                          </m:r>
                        </m:sub>
                        <m:sup>
                          <m:r>
                            <a:rPr lang="en-US" altLang="zh-CN" sz="2400" b="0" i="1" smtClean="0">
                              <a:latin typeface="Cambria Math" panose="02040503050406030204" pitchFamily="18" charset="0"/>
                              <a:ea typeface="黑体" panose="02010609060101010101" pitchFamily="49" charset="-122"/>
                              <a:sym typeface="+mn-ea"/>
                            </a:rPr>
                            <m:t>∗</m:t>
                          </m:r>
                        </m:sup>
                      </m:sSubSup>
                      <m:r>
                        <a:rPr lang="en-US" altLang="zh-CN" sz="2400" i="1">
                          <a:latin typeface="Cambria Math" panose="02040503050406030204" pitchFamily="18" charset="0"/>
                          <a:ea typeface="黑体" panose="02010609060101010101" pitchFamily="49" charset="-122"/>
                          <a:sym typeface="+mn-ea"/>
                        </a:rPr>
                        <m:t>+</m:t>
                      </m:r>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𝑛</m:t>
                          </m:r>
                        </m:e>
                        <m:sub>
                          <m:r>
                            <a:rPr lang="en-US" altLang="zh-CN" sz="2400" b="0" i="1" smtClean="0">
                              <a:latin typeface="Cambria Math" panose="02040503050406030204" pitchFamily="18" charset="0"/>
                              <a:ea typeface="黑体" panose="02010609060101010101" pitchFamily="49" charset="-122"/>
                              <a:sym typeface="+mn-ea"/>
                            </a:rPr>
                            <m:t>2</m:t>
                          </m:r>
                        </m:sub>
                      </m:sSub>
                    </m:oMath>
                  </m:oMathPara>
                </a14:m>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a:t>
                </a:r>
                <a:r>
                  <a:rPr lang="en-US" altLang="zh-CN" sz="2400" dirty="0">
                    <a:latin typeface="Times New Roman" panose="02020603050405020304" pitchFamily="18" charset="0"/>
                    <a:ea typeface="黑体" panose="02010609060101010101" pitchFamily="49" charset="-122"/>
                    <a:sym typeface="+mn-ea"/>
                  </a:rPr>
                  <a:t>H</a:t>
                </a:r>
                <a:r>
                  <a:rPr lang="zh-CN" altLang="en-US" sz="2400" dirty="0">
                    <a:latin typeface="Times New Roman" panose="02020603050405020304" pitchFamily="18" charset="0"/>
                    <a:ea typeface="黑体" panose="02010609060101010101" pitchFamily="49" charset="-122"/>
                    <a:sym typeface="+mn-ea"/>
                  </a:rPr>
                  <a:t>为信道衰落衰减系数，</a:t>
                </a:r>
                <a:r>
                  <a:rPr lang="en-US" altLang="zh-CN" sz="2400" dirty="0">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为加性高斯白噪声）</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602750" y="1828842"/>
                <a:ext cx="8039735" cy="3785652"/>
              </a:xfrm>
              <a:prstGeom prst="rect">
                <a:avLst/>
              </a:prstGeom>
              <a:blipFill rotWithShape="1">
                <a:blip r:embed="rId1"/>
                <a:stretch>
                  <a:fillRect l="-2" t="-1" r="2" b="12"/>
                </a:stretch>
              </a:blipFill>
            </p:spPr>
            <p:txBody>
              <a:bodyPr/>
              <a:lstStyle/>
              <a:p>
                <a:r>
                  <a:rPr lang="zh-CN" altLang="en-US">
                    <a:noFill/>
                  </a:rPr>
                  <a:t> </a:t>
                </a:r>
              </a:p>
            </p:txBody>
          </p:sp>
        </mc:Fallback>
      </mc:AlternateContent>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 </a:t>
            </a:r>
            <a:r>
              <a:rPr kumimoji="1" lang="en-US" altLang="zh-CN" sz="2400" b="1" dirty="0">
                <a:latin typeface="黑体" panose="02010609060101010101" pitchFamily="49" charset="-122"/>
                <a:ea typeface="黑体" panose="02010609060101010101" pitchFamily="49" charset="-122"/>
                <a:sym typeface="+mn-ea"/>
              </a:rPr>
              <a:t>—</a:t>
            </a:r>
            <a:r>
              <a:rPr kumimoji="1" lang="zh-CN" altLang="en-US" sz="2400" b="1" dirty="0">
                <a:latin typeface="黑体" panose="02010609060101010101" pitchFamily="49" charset="-122"/>
                <a:ea typeface="黑体" panose="02010609060101010101" pitchFamily="49" charset="-122"/>
                <a:sym typeface="+mn-ea"/>
              </a:rPr>
              <a:t> </a:t>
            </a:r>
            <a:r>
              <a:rPr kumimoji="1" lang="en-US" altLang="zh-CN" sz="2400" b="1" dirty="0" err="1">
                <a:latin typeface="黑体" panose="02010609060101010101" pitchFamily="49" charset="-122"/>
                <a:ea typeface="黑体" panose="02010609060101010101" pitchFamily="49" charset="-122"/>
                <a:sym typeface="+mn-ea"/>
              </a:rPr>
              <a:t>Alamouti</a:t>
            </a:r>
            <a:r>
              <a:rPr kumimoji="1" lang="zh-CN" altLang="en-US" sz="2400" b="1" dirty="0">
                <a:latin typeface="黑体" panose="02010609060101010101" pitchFamily="49" charset="-122"/>
                <a:ea typeface="黑体" panose="02010609060101010101" pitchFamily="49" charset="-122"/>
                <a:sym typeface="+mn-ea"/>
              </a:rPr>
              <a:t>码</a:t>
            </a:r>
            <a:endParaRPr kumimoji="1" lang="zh-CN" altLang="en-US" sz="2400" b="1" dirty="0">
              <a:latin typeface="黑体" panose="02010609060101010101" pitchFamily="49" charset="-122"/>
              <a:ea typeface="黑体" panose="02010609060101010101" pitchFamily="49" charset="-122"/>
              <a:sym typeface="+mn-ea"/>
            </a:endParaRPr>
          </a:p>
        </p:txBody>
      </p:sp>
      <p:sp>
        <p:nvSpPr>
          <p:cNvPr id="6" name="文本框 5"/>
          <p:cNvSpPr txBox="1"/>
          <p:nvPr/>
        </p:nvSpPr>
        <p:spPr>
          <a:xfrm>
            <a:off x="4114800" y="2971800"/>
            <a:ext cx="65" cy="276999"/>
          </a:xfrm>
          <a:prstGeom prst="rect">
            <a:avLst/>
          </a:prstGeom>
          <a:noFill/>
        </p:spPr>
        <p:txBody>
          <a:bodyPr wrap="none" lIns="0" tIns="0" rIns="0" bIns="0" rtlCol="0" anchor="t">
            <a:spAutoFit/>
          </a:bodyPr>
          <a:lstStyle/>
          <a:p>
            <a:endParaRPr kumimoji="1" lang="zh-CN" altLang="en-US"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558686"/>
            <a:ext cx="8113922" cy="3622868"/>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589225" y="1905040"/>
                <a:ext cx="8039735" cy="3760773"/>
              </a:xfrm>
              <a:prstGeom prst="rect">
                <a:avLst/>
              </a:prstGeom>
              <a:noFill/>
            </p:spPr>
            <p:txBody>
              <a:bodyPr wrap="square" rtlCol="0" anchor="t">
                <a:spAutoFit/>
              </a:bodyPr>
              <a:lstStyle/>
              <a:p>
                <a:pPr marL="457200" indent="-457200">
                  <a:buAutoNum type="arabicPeriod" startAt="2"/>
                </a:pPr>
                <a:r>
                  <a:rPr lang="zh-CN" altLang="en-US" sz="2400" dirty="0">
                    <a:latin typeface="Times New Roman" panose="02020603050405020304" pitchFamily="18" charset="0"/>
                    <a:ea typeface="黑体" panose="02010609060101010101" pitchFamily="49" charset="-122"/>
                    <a:sym typeface="+mn-ea"/>
                  </a:rPr>
                  <a:t>接收</a:t>
                </a:r>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        我们将接收到的</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𝑟</m:t>
                        </m:r>
                      </m:e>
                      <m:sub>
                        <m:r>
                          <a:rPr lang="en-US" altLang="zh-CN" sz="2400" i="1">
                            <a:latin typeface="Cambria Math" panose="02040503050406030204" pitchFamily="18" charset="0"/>
                            <a:ea typeface="黑体" panose="02010609060101010101" pitchFamily="49" charset="-122"/>
                            <a:sym typeface="+mn-ea"/>
                          </a:rPr>
                          <m:t>2</m:t>
                        </m:r>
                      </m:sub>
                    </m:sSub>
                  </m:oMath>
                </a14:m>
                <a:r>
                  <a:rPr lang="zh-CN" altLang="en-US" sz="2400" dirty="0">
                    <a:latin typeface="Times New Roman" panose="02020603050405020304" pitchFamily="18" charset="0"/>
                    <a:ea typeface="黑体" panose="02010609060101010101" pitchFamily="49" charset="-122"/>
                    <a:sym typeface="+mn-ea"/>
                  </a:rPr>
                  <a:t>进行取共轭操作，并可获得公式：</a:t>
                </a:r>
                <a:endParaRPr lang="en-US" altLang="zh-CN" sz="2400" dirty="0">
                  <a:latin typeface="Times New Roman" panose="02020603050405020304" pitchFamily="18" charset="0"/>
                  <a:ea typeface="黑体" panose="02010609060101010101" pitchFamily="49" charset="-122"/>
                  <a:sym typeface="+mn-ea"/>
                </a:endParaRPr>
              </a:p>
              <a:p>
                <a14:m>
                  <m:oMathPara xmlns:m="http://schemas.openxmlformats.org/officeDocument/2006/math">
                    <m:oMathParaPr>
                      <m:jc m:val="centerGroup"/>
                    </m:oMathParaPr>
                    <m:oMath xmlns:m="http://schemas.openxmlformats.org/officeDocument/2006/math">
                      <m:d>
                        <m:dPr>
                          <m:ctrlPr>
                            <a:rPr lang="en-US" altLang="zh-CN" sz="2400" i="1" smtClean="0">
                              <a:latin typeface="Cambria Math" panose="02040503050406030204" pitchFamily="18" charset="0"/>
                              <a:ea typeface="黑体" panose="02010609060101010101" pitchFamily="49" charset="-122"/>
                              <a:sym typeface="+mn-ea"/>
                            </a:rPr>
                          </m:ctrlPr>
                        </m:dPr>
                        <m:e>
                          <m:m>
                            <m:mPr>
                              <m:mcs>
                                <m:mc>
                                  <m:mcPr>
                                    <m:count m:val="1"/>
                                    <m:mcJc m:val="center"/>
                                  </m:mcPr>
                                </m:mc>
                              </m:mcs>
                              <m:ctrlPr>
                                <a:rPr lang="en-US" altLang="zh-CN" sz="2400" i="1" smtClean="0">
                                  <a:latin typeface="Cambria Math" panose="02040503050406030204" pitchFamily="18" charset="0"/>
                                  <a:ea typeface="黑体" panose="02010609060101010101" pitchFamily="49" charset="-122"/>
                                  <a:sym typeface="+mn-ea"/>
                                </a:rPr>
                              </m:ctrlPr>
                            </m:mPr>
                            <m:mr>
                              <m:e>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1</m:t>
                                    </m:r>
                                  </m:sub>
                                </m:sSub>
                              </m:e>
                            </m:mr>
                            <m:mr>
                              <m:e>
                                <m:sSubSup>
                                  <m:sSubSupPr>
                                    <m:ctrlPr>
                                      <a:rPr lang="en-US" altLang="zh-CN" sz="2400" i="1" smtClean="0">
                                        <a:latin typeface="Cambria Math" panose="02040503050406030204" pitchFamily="18" charset="0"/>
                                        <a:ea typeface="黑体" panose="02010609060101010101" pitchFamily="49" charset="-122"/>
                                        <a:sym typeface="+mn-ea"/>
                                      </a:rPr>
                                    </m:ctrlPr>
                                  </m:sSubSupPr>
                                  <m:e>
                                    <m:r>
                                      <a:rPr lang="en-US" altLang="zh-CN" sz="2400" b="0" i="1" smtClean="0">
                                        <a:latin typeface="Cambria Math" panose="02040503050406030204" pitchFamily="18" charset="0"/>
                                        <a:ea typeface="黑体" panose="02010609060101010101" pitchFamily="49" charset="-122"/>
                                        <a:sym typeface="+mn-ea"/>
                                      </a:rPr>
                                      <m:t>𝑟</m:t>
                                    </m:r>
                                  </m:e>
                                  <m:sub>
                                    <m:r>
                                      <a:rPr lang="en-US" altLang="zh-CN" sz="2400" b="0" i="1" smtClean="0">
                                        <a:latin typeface="Cambria Math" panose="02040503050406030204" pitchFamily="18" charset="0"/>
                                        <a:ea typeface="黑体" panose="02010609060101010101" pitchFamily="49" charset="-122"/>
                                        <a:sym typeface="+mn-ea"/>
                                      </a:rPr>
                                      <m:t>2</m:t>
                                    </m:r>
                                  </m:sub>
                                  <m:sup>
                                    <m:r>
                                      <a:rPr lang="en-US" altLang="zh-CN" sz="2400" b="0" i="1" smtClean="0">
                                        <a:latin typeface="Cambria Math" panose="02040503050406030204" pitchFamily="18" charset="0"/>
                                        <a:ea typeface="黑体" panose="02010609060101010101" pitchFamily="49" charset="-122"/>
                                        <a:sym typeface="+mn-ea"/>
                                      </a:rPr>
                                      <m:t>∗</m:t>
                                    </m:r>
                                  </m:sup>
                                </m:sSubSup>
                              </m:e>
                            </m:mr>
                          </m:m>
                        </m:e>
                      </m:d>
                      <m:r>
                        <a:rPr lang="en-US" altLang="zh-CN" sz="2400" b="0" i="1" smtClean="0">
                          <a:latin typeface="Cambria Math" panose="02040503050406030204" pitchFamily="18" charset="0"/>
                          <a:ea typeface="黑体" panose="02010609060101010101" pitchFamily="49" charset="-122"/>
                          <a:sym typeface="+mn-ea"/>
                        </a:rPr>
                        <m:t>=</m:t>
                      </m:r>
                      <m:d>
                        <m:dPr>
                          <m:ctrlPr>
                            <a:rPr lang="en-US" altLang="zh-CN" sz="2400" b="0" i="1" smtClean="0">
                              <a:latin typeface="Cambria Math" panose="02040503050406030204" pitchFamily="18" charset="0"/>
                              <a:ea typeface="黑体" panose="02010609060101010101" pitchFamily="49" charset="-122"/>
                              <a:sym typeface="+mn-ea"/>
                            </a:rPr>
                          </m:ctrlPr>
                        </m:dPr>
                        <m:e>
                          <m:m>
                            <m:mPr>
                              <m:mcs>
                                <m:mc>
                                  <m:mcPr>
                                    <m:count m:val="2"/>
                                    <m:mcJc m:val="center"/>
                                  </m:mcPr>
                                </m:mc>
                              </m:mcs>
                              <m:ctrlPr>
                                <a:rPr lang="en-US" altLang="zh-CN" sz="2400" b="0" i="1" smtClean="0">
                                  <a:latin typeface="Cambria Math" panose="02040503050406030204" pitchFamily="18" charset="0"/>
                                  <a:ea typeface="黑体" panose="02010609060101010101" pitchFamily="49" charset="-122"/>
                                  <a:sym typeface="+mn-ea"/>
                                </a:rPr>
                              </m:ctrlPr>
                            </m:mPr>
                            <m:m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1</m:t>
                                    </m:r>
                                  </m:sub>
                                </m:sSub>
                              </m:e>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2</m:t>
                                    </m:r>
                                  </m:sub>
                                </m:sSub>
                              </m:e>
                            </m:mr>
                            <m:mr>
                              <m:e>
                                <m:sSubSup>
                                  <m:sSubSupPr>
                                    <m:ctrlPr>
                                      <a:rPr lang="en-US" altLang="zh-CN" sz="2400" b="0" i="1" smtClean="0">
                                        <a:latin typeface="Cambria Math" panose="02040503050406030204" pitchFamily="18" charset="0"/>
                                        <a:ea typeface="黑体" panose="02010609060101010101" pitchFamily="49" charset="-122"/>
                                        <a:sym typeface="+mn-ea"/>
                                      </a:rPr>
                                    </m:ctrlPr>
                                  </m:sSubSup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2</m:t>
                                    </m:r>
                                  </m:sub>
                                  <m:sup>
                                    <m:r>
                                      <a:rPr lang="en-US" altLang="zh-CN" sz="2400" b="0" i="1" smtClean="0">
                                        <a:latin typeface="Cambria Math" panose="02040503050406030204" pitchFamily="18" charset="0"/>
                                        <a:ea typeface="黑体" panose="02010609060101010101" pitchFamily="49" charset="-122"/>
                                        <a:sym typeface="+mn-ea"/>
                                      </a:rPr>
                                      <m:t>∗</m:t>
                                    </m:r>
                                  </m:sup>
                                </m:sSubSup>
                              </m:e>
                              <m:e>
                                <m:sSubSup>
                                  <m:sSubSupPr>
                                    <m:ctrlPr>
                                      <a:rPr lang="en-US" altLang="zh-CN" sz="2400" b="0" i="1" smtClean="0">
                                        <a:latin typeface="Cambria Math" panose="02040503050406030204" pitchFamily="18" charset="0"/>
                                        <a:ea typeface="黑体" panose="02010609060101010101" pitchFamily="49" charset="-122"/>
                                        <a:sym typeface="+mn-ea"/>
                                      </a:rPr>
                                    </m:ctrlPr>
                                  </m:sSubSupPr>
                                  <m:e>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1</m:t>
                                    </m:r>
                                  </m:sub>
                                  <m:sup>
                                    <m:r>
                                      <a:rPr lang="en-US" altLang="zh-CN" sz="2400" b="0" i="1" smtClean="0">
                                        <a:latin typeface="Cambria Math" panose="02040503050406030204" pitchFamily="18" charset="0"/>
                                        <a:ea typeface="黑体" panose="02010609060101010101" pitchFamily="49" charset="-122"/>
                                        <a:sym typeface="+mn-ea"/>
                                      </a:rPr>
                                      <m:t>∗</m:t>
                                    </m:r>
                                  </m:sup>
                                </m:sSubSup>
                              </m:e>
                            </m:mr>
                          </m:m>
                        </m:e>
                      </m:d>
                      <m:d>
                        <m:dPr>
                          <m:ctrlPr>
                            <a:rPr lang="en-US" altLang="zh-CN" sz="2400" b="0" i="1" smtClean="0">
                              <a:latin typeface="Cambria Math" panose="02040503050406030204" pitchFamily="18" charset="0"/>
                              <a:ea typeface="黑体" panose="02010609060101010101" pitchFamily="49" charset="-122"/>
                              <a:sym typeface="+mn-ea"/>
                            </a:rPr>
                          </m:ctrlPr>
                        </m:dPr>
                        <m:e>
                          <m:m>
                            <m:mPr>
                              <m:mcs>
                                <m:mc>
                                  <m:mcPr>
                                    <m:count m:val="1"/>
                                    <m:mcJc m:val="center"/>
                                  </m:mcPr>
                                </m:mc>
                              </m:mcs>
                              <m:ctrlPr>
                                <a:rPr lang="en-US" altLang="zh-CN" sz="2400" b="0" i="1" smtClean="0">
                                  <a:latin typeface="Cambria Math" panose="02040503050406030204" pitchFamily="18" charset="0"/>
                                  <a:ea typeface="黑体" panose="02010609060101010101" pitchFamily="49" charset="-122"/>
                                  <a:sym typeface="+mn-ea"/>
                                </a:rPr>
                              </m:ctrlPr>
                            </m:mPr>
                            <m:m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1</m:t>
                                    </m:r>
                                  </m:sub>
                                </m:sSub>
                              </m:e>
                            </m:mr>
                            <m:m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2</m:t>
                                    </m:r>
                                  </m:sub>
                                </m:sSub>
                              </m:e>
                            </m:mr>
                          </m:m>
                        </m:e>
                      </m:d>
                      <m:r>
                        <a:rPr lang="en-US" altLang="zh-CN" sz="2400" b="0" i="1" smtClean="0">
                          <a:latin typeface="Cambria Math" panose="02040503050406030204" pitchFamily="18" charset="0"/>
                          <a:ea typeface="黑体" panose="02010609060101010101" pitchFamily="49" charset="-122"/>
                          <a:sym typeface="+mn-ea"/>
                        </a:rPr>
                        <m:t>+</m:t>
                      </m:r>
                      <m:d>
                        <m:dPr>
                          <m:ctrlPr>
                            <a:rPr lang="en-US" altLang="zh-CN" sz="2400" i="1">
                              <a:latin typeface="Cambria Math" panose="02040503050406030204" pitchFamily="18" charset="0"/>
                              <a:ea typeface="黑体" panose="02010609060101010101" pitchFamily="49" charset="-122"/>
                              <a:sym typeface="+mn-ea"/>
                            </a:rPr>
                          </m:ctrlPr>
                        </m:dPr>
                        <m:e>
                          <m:m>
                            <m:mPr>
                              <m:mcs>
                                <m:mc>
                                  <m:mcPr>
                                    <m:count m:val="1"/>
                                    <m:mcJc m:val="center"/>
                                  </m:mcPr>
                                </m:mc>
                              </m:mcs>
                              <m:ctrlPr>
                                <a:rPr lang="en-US" altLang="zh-CN" sz="2400" i="1">
                                  <a:latin typeface="Cambria Math" panose="02040503050406030204" pitchFamily="18" charset="0"/>
                                  <a:ea typeface="黑体" panose="02010609060101010101" pitchFamily="49" charset="-122"/>
                                  <a:sym typeface="+mn-ea"/>
                                </a:rPr>
                              </m:ctrlPr>
                            </m:mPr>
                            <m:mr>
                              <m:e>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𝑛</m:t>
                                    </m:r>
                                  </m:e>
                                  <m:sub>
                                    <m:r>
                                      <a:rPr lang="en-US" altLang="zh-CN" sz="2400" b="0" i="1" smtClean="0">
                                        <a:latin typeface="Cambria Math" panose="02040503050406030204" pitchFamily="18" charset="0"/>
                                        <a:ea typeface="黑体" panose="02010609060101010101" pitchFamily="49" charset="-122"/>
                                        <a:sym typeface="+mn-ea"/>
                                      </a:rPr>
                                      <m:t>1</m:t>
                                    </m:r>
                                  </m:sub>
                                </m:sSub>
                              </m:e>
                            </m:mr>
                            <m:mr>
                              <m:e>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𝑛</m:t>
                                    </m:r>
                                  </m:e>
                                  <m:sub>
                                    <m:r>
                                      <a:rPr lang="en-US" altLang="zh-CN" sz="2400" b="0" i="1" smtClean="0">
                                        <a:latin typeface="Cambria Math" panose="02040503050406030204" pitchFamily="18" charset="0"/>
                                        <a:ea typeface="黑体" panose="02010609060101010101" pitchFamily="49" charset="-122"/>
                                        <a:sym typeface="+mn-ea"/>
                                      </a:rPr>
                                      <m:t>2</m:t>
                                    </m:r>
                                  </m:sub>
                                </m:sSub>
                              </m:e>
                            </m:mr>
                          </m:m>
                        </m:e>
                      </m:d>
                    </m:oMath>
                  </m:oMathPara>
                </a14:m>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        当使用多个接收天线时，信号采用最大比合并（</a:t>
                </a:r>
                <a:r>
                  <a:rPr lang="en-US" altLang="zh-CN" sz="2400" dirty="0">
                    <a:latin typeface="Times New Roman" panose="02020603050405020304" pitchFamily="18" charset="0"/>
                    <a:ea typeface="黑体" panose="02010609060101010101" pitchFamily="49" charset="-122"/>
                    <a:sym typeface="+mn-ea"/>
                  </a:rPr>
                  <a:t>MRC</a:t>
                </a:r>
                <a:r>
                  <a:rPr lang="zh-CN" altLang="en-US" sz="2400" dirty="0">
                    <a:latin typeface="Times New Roman" panose="02020603050405020304" pitchFamily="18" charset="0"/>
                    <a:ea typeface="黑体" panose="02010609060101010101" pitchFamily="49" charset="-122"/>
                    <a:sym typeface="+mn-ea"/>
                  </a:rPr>
                  <a:t>）的方法对接收信号进行处理。</a:t>
                </a:r>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Times New Roman" panose="02020603050405020304" pitchFamily="18" charset="0"/>
                    <a:ea typeface="黑体" panose="02010609060101010101" pitchFamily="49" charset="-122"/>
                    <a:sym typeface="+mn-ea"/>
                  </a:rPr>
                  <a:t>（</a:t>
                </a:r>
                <a:r>
                  <a:rPr lang="en-US" altLang="zh-CN" sz="2400" dirty="0">
                    <a:latin typeface="Times New Roman" panose="02020603050405020304" pitchFamily="18" charset="0"/>
                    <a:ea typeface="黑体" panose="02010609060101010101" pitchFamily="49" charset="-122"/>
                    <a:sym typeface="+mn-ea"/>
                  </a:rPr>
                  <a:t>h</a:t>
                </a:r>
                <a:r>
                  <a:rPr lang="zh-CN" altLang="en-US" sz="2400" dirty="0">
                    <a:latin typeface="Times New Roman" panose="02020603050405020304" pitchFamily="18" charset="0"/>
                    <a:ea typeface="黑体" panose="02010609060101010101" pitchFamily="49" charset="-122"/>
                    <a:sym typeface="+mn-ea"/>
                  </a:rPr>
                  <a:t>为信道衰落衰减矩阵</a:t>
                </a:r>
                <a:r>
                  <a:rPr lang="en-US" altLang="zh-CN" sz="2400" dirty="0">
                    <a:latin typeface="Times New Roman" panose="02020603050405020304" pitchFamily="18" charset="0"/>
                    <a:ea typeface="黑体" panose="02010609060101010101" pitchFamily="49" charset="-122"/>
                    <a:sym typeface="+mn-ea"/>
                  </a:rPr>
                  <a:t>H</a:t>
                </a:r>
                <a:r>
                  <a:rPr lang="zh-CN" altLang="en-US" sz="2400" dirty="0">
                    <a:latin typeface="Times New Roman" panose="02020603050405020304" pitchFamily="18" charset="0"/>
                    <a:ea typeface="黑体" panose="02010609060101010101" pitchFamily="49" charset="-122"/>
                    <a:sym typeface="+mn-ea"/>
                  </a:rPr>
                  <a:t>的各项，</a:t>
                </a:r>
                <a:r>
                  <a:rPr lang="en-US" altLang="zh-CN" sz="2400" dirty="0">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为加性高斯白噪声矩阵</a:t>
                </a:r>
                <a:r>
                  <a:rPr lang="en-US" altLang="zh-CN" sz="2400" dirty="0">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的各项）</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589225" y="1905040"/>
                <a:ext cx="8039735" cy="3760773"/>
              </a:xfrm>
              <a:prstGeom prst="rect">
                <a:avLst/>
              </a:prstGeom>
              <a:blipFill rotWithShape="1">
                <a:blip r:embed="rId1"/>
                <a:stretch>
                  <a:fillRect l="-7" t="-1" r="7" b="9"/>
                </a:stretch>
              </a:blipFill>
            </p:spPr>
            <p:txBody>
              <a:bodyPr/>
              <a:lstStyle/>
              <a:p>
                <a:r>
                  <a:rPr lang="zh-CN" altLang="en-US">
                    <a:noFill/>
                  </a:rPr>
                  <a:t> </a:t>
                </a:r>
              </a:p>
            </p:txBody>
          </p:sp>
        </mc:Fallback>
      </mc:AlternateContent>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 </a:t>
            </a:r>
            <a:r>
              <a:rPr kumimoji="1" lang="en-US" altLang="zh-CN" sz="2400" b="1" dirty="0">
                <a:latin typeface="黑体" panose="02010609060101010101" pitchFamily="49" charset="-122"/>
                <a:ea typeface="黑体" panose="02010609060101010101" pitchFamily="49" charset="-122"/>
                <a:sym typeface="+mn-ea"/>
              </a:rPr>
              <a:t>—</a:t>
            </a:r>
            <a:r>
              <a:rPr kumimoji="1" lang="zh-CN" altLang="en-US" sz="2400" b="1" dirty="0">
                <a:latin typeface="黑体" panose="02010609060101010101" pitchFamily="49" charset="-122"/>
                <a:ea typeface="黑体" panose="02010609060101010101" pitchFamily="49" charset="-122"/>
                <a:sym typeface="+mn-ea"/>
              </a:rPr>
              <a:t> </a:t>
            </a:r>
            <a:r>
              <a:rPr kumimoji="1" lang="en-US" altLang="zh-CN" sz="2400" b="1" dirty="0" err="1">
                <a:latin typeface="黑体" panose="02010609060101010101" pitchFamily="49" charset="-122"/>
                <a:ea typeface="黑体" panose="02010609060101010101" pitchFamily="49" charset="-122"/>
                <a:sym typeface="+mn-ea"/>
              </a:rPr>
              <a:t>Alamouti</a:t>
            </a:r>
            <a:r>
              <a:rPr kumimoji="1" lang="zh-CN" altLang="en-US" sz="2400" b="1" dirty="0">
                <a:latin typeface="黑体" panose="02010609060101010101" pitchFamily="49" charset="-122"/>
                <a:ea typeface="黑体" panose="02010609060101010101" pitchFamily="49" charset="-122"/>
                <a:sym typeface="+mn-ea"/>
              </a:rPr>
              <a:t>码</a:t>
            </a:r>
            <a:endParaRPr kumimoji="1" lang="zh-CN" altLang="en-US" sz="2400" b="1" dirty="0">
              <a:latin typeface="黑体" panose="02010609060101010101" pitchFamily="49" charset="-122"/>
              <a:ea typeface="黑体" panose="02010609060101010101" pitchFamily="49" charset="-122"/>
              <a:sym typeface="+mn-ea"/>
            </a:endParaRPr>
          </a:p>
        </p:txBody>
      </p:sp>
      <p:sp>
        <p:nvSpPr>
          <p:cNvPr id="6" name="文本框 5"/>
          <p:cNvSpPr txBox="1"/>
          <p:nvPr/>
        </p:nvSpPr>
        <p:spPr>
          <a:xfrm>
            <a:off x="4114800" y="2971800"/>
            <a:ext cx="65" cy="276999"/>
          </a:xfrm>
          <a:prstGeom prst="rect">
            <a:avLst/>
          </a:prstGeom>
          <a:noFill/>
        </p:spPr>
        <p:txBody>
          <a:bodyPr wrap="none" lIns="0" tIns="0" rIns="0" bIns="0" rtlCol="0" anchor="t">
            <a:spAutoFit/>
          </a:bodyPr>
          <a:lstStyle/>
          <a:p>
            <a:endParaRPr kumimoji="1" lang="zh-CN" altLang="en-US"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01549" y="1557513"/>
            <a:ext cx="8113922" cy="507063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589226" y="1676446"/>
                <a:ext cx="8039735" cy="5897512"/>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    接收检测</a:t>
                </a:r>
                <a:endParaRPr lang="en-US" altLang="zh-CN" sz="2400" dirty="0">
                  <a:latin typeface="Times New Roman" panose="02020603050405020304" pitchFamily="18" charset="0"/>
                  <a:ea typeface="黑体" panose="02010609060101010101" pitchFamily="49" charset="-122"/>
                  <a:sym typeface="+mn-ea"/>
                </a:endParaRPr>
              </a:p>
              <a:p>
                <a:pPr marL="914400" lvl="1" indent="-457200">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解相关接收：相关矩阵为信道矩阵的共轭转置。</a:t>
                </a:r>
                <a:endParaRPr lang="en-US" altLang="zh-CN" sz="2400" dirty="0">
                  <a:latin typeface="Times New Roman" panose="02020603050405020304" pitchFamily="18" charset="0"/>
                  <a:ea typeface="黑体" panose="02010609060101010101" pitchFamily="49" charset="-122"/>
                  <a:sym typeface="+mn-ea"/>
                </a:endParaRPr>
              </a:p>
              <a:p>
                <a:pPr lvl="1"/>
                <a14:m>
                  <m:oMathPara xmlns:m="http://schemas.openxmlformats.org/officeDocument/2006/math">
                    <m:oMathParaPr>
                      <m:jc m:val="centerGroup"/>
                    </m:oMathParaPr>
                    <m:oMath xmlns:m="http://schemas.openxmlformats.org/officeDocument/2006/math">
                      <m:acc>
                        <m:accPr>
                          <m:ctrlPr>
                            <a:rPr lang="zh-CN" altLang="en-US" sz="240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𝐶</m:t>
                          </m:r>
                        </m:e>
                      </m:acc>
                      <m:r>
                        <a:rPr lang="en-US" altLang="zh-CN" sz="2400" b="0" i="1" smtClean="0">
                          <a:latin typeface="Cambria Math" panose="02040503050406030204" pitchFamily="18" charset="0"/>
                          <a:ea typeface="黑体" panose="02010609060101010101" pitchFamily="49" charset="-122"/>
                          <a:sym typeface="+mn-ea"/>
                        </a:rPr>
                        <m:t>=</m:t>
                      </m:r>
                      <m:sSup>
                        <m:sSupPr>
                          <m:ctrlPr>
                            <a:rPr lang="en-US" altLang="zh-CN" sz="2400" b="0" i="1" smtClean="0">
                              <a:latin typeface="Cambria Math" panose="02040503050406030204" pitchFamily="18" charset="0"/>
                              <a:ea typeface="黑体" panose="02010609060101010101" pitchFamily="49" charset="-122"/>
                              <a:sym typeface="+mn-ea"/>
                            </a:rPr>
                          </m:ctrlPr>
                        </m:sSupPr>
                        <m:e>
                          <m:r>
                            <m:rPr>
                              <m:sty m:val="p"/>
                            </m:rPr>
                            <a:rPr lang="en-US" altLang="zh-CN" sz="2400" i="1">
                              <a:latin typeface="Cambria Math" panose="02040503050406030204" pitchFamily="18" charset="0"/>
                              <a:ea typeface="黑体" panose="02010609060101010101" pitchFamily="49" charset="-122"/>
                              <a:sym typeface="+mn-ea"/>
                            </a:rPr>
                            <m:t>H</m:t>
                          </m:r>
                        </m:e>
                        <m:sup>
                          <m:r>
                            <m:rPr>
                              <m:sty m:val="p"/>
                            </m:rPr>
                            <a:rPr lang="en-US" altLang="zh-CN" sz="2400" i="1">
                              <a:latin typeface="Cambria Math" panose="02040503050406030204" pitchFamily="18" charset="0"/>
                              <a:ea typeface="黑体" panose="02010609060101010101" pitchFamily="49" charset="-122"/>
                              <a:sym typeface="+mn-ea"/>
                            </a:rPr>
                            <m:t>H</m:t>
                          </m:r>
                        </m:sup>
                      </m:sSup>
                      <m:r>
                        <m:rPr>
                          <m:sty m:val="p"/>
                        </m:rPr>
                        <a:rPr lang="en-US" altLang="zh-CN" sz="2400" i="1">
                          <a:latin typeface="Cambria Math" panose="02040503050406030204" pitchFamily="18" charset="0"/>
                          <a:ea typeface="黑体" panose="02010609060101010101" pitchFamily="49" charset="-122"/>
                          <a:sym typeface="+mn-ea"/>
                        </a:rPr>
                        <m:t>R</m:t>
                      </m:r>
                      <m:r>
                        <a:rPr lang="en-US" altLang="zh-CN" sz="2400" b="0" i="1" smtClean="0">
                          <a:latin typeface="Cambria Math" panose="02040503050406030204" pitchFamily="18" charset="0"/>
                          <a:ea typeface="黑体" panose="02010609060101010101" pitchFamily="49" charset="-122"/>
                          <a:sym typeface="+mn-ea"/>
                        </a:rPr>
                        <m:t>=</m:t>
                      </m:r>
                      <m:sSup>
                        <m:sSupPr>
                          <m:ctrlPr>
                            <a:rPr lang="en-US" altLang="zh-CN" sz="2400" b="0" i="1" smtClean="0">
                              <a:latin typeface="Cambria Math" panose="02040503050406030204" pitchFamily="18" charset="0"/>
                              <a:ea typeface="黑体" panose="02010609060101010101" pitchFamily="49" charset="-122"/>
                              <a:sym typeface="+mn-ea"/>
                            </a:rPr>
                          </m:ctrlPr>
                        </m:sSupPr>
                        <m:e>
                          <m:r>
                            <m:rPr>
                              <m:sty m:val="p"/>
                            </m:rPr>
                            <a:rPr lang="en-US" altLang="zh-CN" sz="2400" i="1">
                              <a:latin typeface="Cambria Math" panose="02040503050406030204" pitchFamily="18" charset="0"/>
                              <a:ea typeface="黑体" panose="02010609060101010101" pitchFamily="49" charset="-122"/>
                              <a:sym typeface="+mn-ea"/>
                            </a:rPr>
                            <m:t>H</m:t>
                          </m:r>
                        </m:e>
                        <m:sup>
                          <m:r>
                            <m:rPr>
                              <m:sty m:val="p"/>
                            </m:rPr>
                            <a:rPr lang="en-US" altLang="zh-CN" sz="2400" i="1">
                              <a:latin typeface="Cambria Math" panose="02040503050406030204" pitchFamily="18" charset="0"/>
                              <a:ea typeface="黑体" panose="02010609060101010101" pitchFamily="49" charset="-122"/>
                              <a:sym typeface="+mn-ea"/>
                            </a:rPr>
                            <m:t>H</m:t>
                          </m:r>
                        </m:sup>
                      </m:sSup>
                      <m:r>
                        <m:rPr>
                          <m:sty m:val="p"/>
                        </m:rPr>
                        <a:rPr lang="en-US" altLang="zh-CN" sz="2400" i="1">
                          <a:latin typeface="Cambria Math" panose="02040503050406030204" pitchFamily="18" charset="0"/>
                          <a:ea typeface="黑体" panose="02010609060101010101" pitchFamily="49" charset="-122"/>
                          <a:sym typeface="+mn-ea"/>
                        </a:rPr>
                        <m:t>H</m:t>
                      </m:r>
                      <m:r>
                        <a:rPr lang="en-US" altLang="zh-CN" sz="2400" b="0" i="1" smtClean="0">
                          <a:latin typeface="Cambria Math" panose="02040503050406030204" pitchFamily="18" charset="0"/>
                          <a:ea typeface="黑体" panose="02010609060101010101" pitchFamily="49" charset="-122"/>
                          <a:sym typeface="+mn-ea"/>
                        </a:rPr>
                        <m:t>𝐶</m:t>
                      </m:r>
                      <m:r>
                        <a:rPr lang="en-US" altLang="zh-CN" sz="2400" b="0" i="1" smtClean="0">
                          <a:latin typeface="Cambria Math" panose="02040503050406030204" pitchFamily="18" charset="0"/>
                          <a:ea typeface="黑体" panose="02010609060101010101" pitchFamily="49" charset="-122"/>
                          <a:sym typeface="+mn-ea"/>
                        </a:rPr>
                        <m:t>+</m:t>
                      </m:r>
                      <m:sSup>
                        <m:sSupPr>
                          <m:ctrlPr>
                            <a:rPr lang="en-US" altLang="zh-CN" sz="2400" b="0" i="1" smtClean="0">
                              <a:latin typeface="Cambria Math" panose="02040503050406030204" pitchFamily="18" charset="0"/>
                              <a:ea typeface="黑体" panose="02010609060101010101" pitchFamily="49" charset="-122"/>
                              <a:sym typeface="+mn-ea"/>
                            </a:rPr>
                          </m:ctrlPr>
                        </m:sSupPr>
                        <m:e>
                          <m:r>
                            <m:rPr>
                              <m:sty m:val="p"/>
                            </m:rPr>
                            <a:rPr lang="en-US" altLang="zh-CN" sz="2400" i="1">
                              <a:latin typeface="Cambria Math" panose="02040503050406030204" pitchFamily="18" charset="0"/>
                              <a:ea typeface="黑体" panose="02010609060101010101" pitchFamily="49" charset="-122"/>
                              <a:sym typeface="+mn-ea"/>
                            </a:rPr>
                            <m:t>H</m:t>
                          </m:r>
                        </m:e>
                        <m:sup>
                          <m:r>
                            <m:rPr>
                              <m:sty m:val="p"/>
                            </m:rPr>
                            <a:rPr lang="en-US" altLang="zh-CN" sz="2400" i="1">
                              <a:latin typeface="Cambria Math" panose="02040503050406030204" pitchFamily="18" charset="0"/>
                              <a:ea typeface="黑体" panose="02010609060101010101" pitchFamily="49" charset="-122"/>
                              <a:sym typeface="+mn-ea"/>
                            </a:rPr>
                            <m:t>H</m:t>
                          </m:r>
                        </m:sup>
                      </m:sSup>
                      <m:r>
                        <a:rPr lang="en-US" altLang="zh-CN" sz="2400" b="0" i="1" smtClean="0">
                          <a:latin typeface="Cambria Math" panose="02040503050406030204" pitchFamily="18" charset="0"/>
                          <a:ea typeface="黑体" panose="02010609060101010101" pitchFamily="49" charset="-122"/>
                          <a:sym typeface="+mn-ea"/>
                        </a:rPr>
                        <m:t>𝑁</m:t>
                      </m:r>
                    </m:oMath>
                  </m:oMathPara>
                </a14:m>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这里</a:t>
                </a:r>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a:latin typeface="Times New Roman" panose="02020603050405020304" pitchFamily="18" charset="0"/>
                    <a:ea typeface="黑体" panose="02010609060101010101" pitchFamily="49" charset="-122"/>
                    <a:sym typeface="+mn-ea"/>
                  </a:rPr>
                  <a:t>			</a:t>
                </a:r>
                <a14:m>
                  <m:oMath xmlns:m="http://schemas.openxmlformats.org/officeDocument/2006/math">
                    <m:acc>
                      <m:accPr>
                        <m:ctrlPr>
                          <a:rPr lang="zh-CN" altLang="en-US" sz="240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𝐶</m:t>
                        </m:r>
                      </m:e>
                    </m:acc>
                    <m:r>
                      <a:rPr lang="en-US" altLang="zh-CN" sz="2400" b="0" i="1" smtClean="0">
                        <a:latin typeface="Cambria Math" panose="02040503050406030204" pitchFamily="18" charset="0"/>
                        <a:ea typeface="黑体" panose="02010609060101010101" pitchFamily="49" charset="-122"/>
                        <a:sym typeface="+mn-ea"/>
                      </a:rPr>
                      <m:t>=</m:t>
                    </m:r>
                    <m:d>
                      <m:dPr>
                        <m:ctrlPr>
                          <a:rPr lang="en-US" altLang="zh-CN" sz="2400" i="1">
                            <a:latin typeface="Cambria Math" panose="02040503050406030204" pitchFamily="18" charset="0"/>
                            <a:ea typeface="黑体" panose="02010609060101010101" pitchFamily="49" charset="-122"/>
                            <a:sym typeface="+mn-ea"/>
                          </a:rPr>
                        </m:ctrlPr>
                      </m:dPr>
                      <m:e>
                        <m:m>
                          <m:mPr>
                            <m:mcs>
                              <m:mc>
                                <m:mcPr>
                                  <m:count m:val="1"/>
                                  <m:mcJc m:val="center"/>
                                </m:mcPr>
                              </m:mc>
                            </m:mcs>
                            <m:ctrlPr>
                              <a:rPr lang="en-US" altLang="zh-CN" sz="2400" i="1">
                                <a:latin typeface="Cambria Math" panose="02040503050406030204" pitchFamily="18" charset="0"/>
                                <a:ea typeface="黑体" panose="02010609060101010101" pitchFamily="49" charset="-122"/>
                                <a:sym typeface="+mn-ea"/>
                              </a:rPr>
                            </m:ctrlPr>
                          </m:mPr>
                          <m:mr>
                            <m:e>
                              <m:sSub>
                                <m:sSubPr>
                                  <m:ctrlPr>
                                    <a:rPr lang="en-US" altLang="zh-CN" sz="2400" i="1">
                                      <a:latin typeface="Cambria Math" panose="02040503050406030204" pitchFamily="18" charset="0"/>
                                      <a:ea typeface="黑体" panose="02010609060101010101" pitchFamily="49" charset="-122"/>
                                      <a:sym typeface="+mn-ea"/>
                                    </a:rPr>
                                  </m:ctrlPr>
                                </m:sSubPr>
                                <m:e>
                                  <m:acc>
                                    <m:accPr>
                                      <m:ctrlPr>
                                        <a:rPr lang="en-US" altLang="zh-CN" sz="2400" i="1">
                                          <a:latin typeface="Cambria Math" panose="02040503050406030204" pitchFamily="18" charset="0"/>
                                          <a:ea typeface="黑体" panose="02010609060101010101" pitchFamily="49" charset="-122"/>
                                          <a:sym typeface="+mn-ea"/>
                                        </a:rPr>
                                      </m:ctrlPr>
                                    </m:accPr>
                                    <m:e>
                                      <m:r>
                                        <m:rPr>
                                          <m:sty m:val="p"/>
                                        </m:rPr>
                                        <a:rPr lang="en-US" altLang="zh-CN" sz="2400" i="1" smtClean="0">
                                          <a:latin typeface="Cambria Math" panose="02040503050406030204" pitchFamily="18" charset="0"/>
                                          <a:ea typeface="黑体" panose="02010609060101010101" pitchFamily="49" charset="-122"/>
                                          <a:sym typeface="+mn-ea"/>
                                        </a:rPr>
                                        <m:t>c</m:t>
                                      </m:r>
                                    </m:e>
                                  </m:acc>
                                </m:e>
                                <m:sub>
                                  <m:r>
                                    <a:rPr lang="en-US" altLang="zh-CN" sz="2400" i="1">
                                      <a:latin typeface="Cambria Math" panose="02040503050406030204" pitchFamily="18" charset="0"/>
                                      <a:ea typeface="黑体" panose="02010609060101010101" pitchFamily="49" charset="-122"/>
                                      <a:sym typeface="+mn-ea"/>
                                    </a:rPr>
                                    <m:t>1</m:t>
                                  </m:r>
                                </m:sub>
                              </m:sSub>
                            </m:e>
                          </m:mr>
                          <m:mr>
                            <m:e>
                              <m:sSub>
                                <m:sSubPr>
                                  <m:ctrlPr>
                                    <a:rPr lang="en-US" altLang="zh-CN" sz="2400" i="1">
                                      <a:latin typeface="Cambria Math" panose="02040503050406030204" pitchFamily="18" charset="0"/>
                                      <a:ea typeface="黑体" panose="02010609060101010101" pitchFamily="49" charset="-122"/>
                                      <a:sym typeface="+mn-ea"/>
                                    </a:rPr>
                                  </m:ctrlPr>
                                </m:sSubPr>
                                <m:e>
                                  <m:acc>
                                    <m:accPr>
                                      <m:ctrlPr>
                                        <a:rPr lang="en-US" altLang="zh-CN" sz="2400" i="1">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𝑐</m:t>
                                      </m:r>
                                    </m:e>
                                  </m:acc>
                                </m:e>
                                <m:sub>
                                  <m:r>
                                    <a:rPr lang="en-US" altLang="zh-CN" sz="2400" i="1">
                                      <a:latin typeface="Cambria Math" panose="02040503050406030204" pitchFamily="18" charset="0"/>
                                      <a:ea typeface="黑体" panose="02010609060101010101" pitchFamily="49" charset="-122"/>
                                      <a:sym typeface="+mn-ea"/>
                                    </a:rPr>
                                    <m:t>2</m:t>
                                  </m:r>
                                </m:sub>
                              </m:sSub>
                            </m:e>
                          </m:mr>
                        </m:m>
                      </m:e>
                    </m:d>
                  </m:oMath>
                </a14:m>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其中</a:t>
                </a:r>
                <a:endParaRPr lang="en-US" altLang="zh-CN" sz="2400" dirty="0">
                  <a:latin typeface="Times New Roman" panose="02020603050405020304" pitchFamily="18" charset="0"/>
                  <a:ea typeface="黑体" panose="02010609060101010101" pitchFamily="49" charset="-122"/>
                  <a:sym typeface="+mn-ea"/>
                </a:endParaRPr>
              </a:p>
              <a:p>
                <a:pPr lvl="1"/>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黑体" panose="02010609060101010101" pitchFamily="49" charset="-122"/>
                              <a:sym typeface="+mn-ea"/>
                            </a:rPr>
                          </m:ctrlPr>
                        </m:sSubPr>
                        <m:e>
                          <m:acc>
                            <m:accPr>
                              <m:ctrlPr>
                                <a:rPr lang="en-US" altLang="zh-CN" sz="240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𝑐</m:t>
                              </m:r>
                            </m:e>
                          </m:acc>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m:t>
                      </m:r>
                      <m:nary>
                        <m:naryPr>
                          <m:chr m:val="∑"/>
                          <m:ctrlPr>
                            <a:rPr lang="en-US" altLang="zh-CN" sz="2400" b="0" i="1" smtClean="0">
                              <a:latin typeface="Cambria Math" panose="02040503050406030204" pitchFamily="18" charset="0"/>
                              <a:ea typeface="黑体" panose="02010609060101010101" pitchFamily="49" charset="-122"/>
                              <a:sym typeface="+mn-ea"/>
                            </a:rPr>
                          </m:ctrlPr>
                        </m:naryPr>
                        <m:sub>
                          <m:r>
                            <m:rPr>
                              <m:brk m:alnAt="23"/>
                            </m:rPr>
                            <a:rPr lang="en-US" altLang="zh-CN" sz="2400" b="0" i="1" smtClean="0">
                              <a:latin typeface="Cambria Math" panose="02040503050406030204" pitchFamily="18" charset="0"/>
                              <a:ea typeface="黑体" panose="02010609060101010101" pitchFamily="49" charset="-122"/>
                              <a:sym typeface="+mn-ea"/>
                            </a:rPr>
                            <m:t>𝑙</m:t>
                          </m:r>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1</m:t>
                          </m:r>
                        </m:sub>
                        <m:sup>
                          <m:r>
                            <a:rPr lang="en-US" altLang="zh-CN" sz="2400" b="0" i="1" smtClean="0">
                              <a:latin typeface="Cambria Math" panose="02040503050406030204" pitchFamily="18" charset="0"/>
                              <a:ea typeface="黑体" panose="02010609060101010101" pitchFamily="49" charset="-122"/>
                              <a:sym typeface="+mn-ea"/>
                            </a:rPr>
                            <m:t>2</m:t>
                          </m:r>
                        </m:sup>
                        <m:e>
                          <m:sSup>
                            <m:sSupPr>
                              <m:ctrlPr>
                                <a:rPr lang="en-US" altLang="zh-CN" sz="2400" b="0" i="1" smtClean="0">
                                  <a:latin typeface="Cambria Math" panose="02040503050406030204" pitchFamily="18" charset="0"/>
                                  <a:ea typeface="黑体" panose="02010609060101010101" pitchFamily="49" charset="-122"/>
                                  <a:sym typeface="+mn-ea"/>
                                </a:rPr>
                              </m:ctrlPr>
                            </m:sSupPr>
                            <m:e>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𝑙</m:t>
                                  </m:r>
                                </m:sub>
                              </m:sSub>
                              <m:r>
                                <a:rPr lang="en-US" altLang="zh-CN" sz="2400" b="0" i="1" smtClean="0">
                                  <a:latin typeface="Cambria Math" panose="02040503050406030204" pitchFamily="18" charset="0"/>
                                  <a:ea typeface="黑体" panose="02010609060101010101" pitchFamily="49" charset="-122"/>
                                  <a:sym typeface="+mn-ea"/>
                                </a:rPr>
                                <m:t>|</m:t>
                              </m:r>
                            </m:e>
                            <m:sup>
                              <m:r>
                                <a:rPr lang="en-US" altLang="zh-CN" sz="2400" b="0" i="1" smtClean="0">
                                  <a:latin typeface="Cambria Math" panose="02040503050406030204" pitchFamily="18" charset="0"/>
                                  <a:ea typeface="黑体" panose="02010609060101010101" pitchFamily="49" charset="-122"/>
                                  <a:sym typeface="+mn-ea"/>
                                </a:rPr>
                                <m:t>2</m:t>
                              </m:r>
                            </m:sup>
                          </m:sSup>
                        </m:e>
                      </m:nary>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acc>
                            <m:accPr>
                              <m:ctrlPr>
                                <a:rPr lang="en-US" altLang="zh-CN" sz="2400" b="0" i="1" smtClean="0">
                                  <a:latin typeface="Cambria Math" panose="02040503050406030204" pitchFamily="18" charset="0"/>
                                  <a:ea typeface="黑体" panose="02010609060101010101" pitchFamily="49" charset="-122"/>
                                  <a:sym typeface="+mn-ea"/>
                                </a:rPr>
                              </m:ctrlPr>
                            </m:accPr>
                            <m:e>
                              <m:r>
                                <m:rPr>
                                  <m:sty m:val="p"/>
                                </m:rPr>
                                <a:rPr lang="en-US" altLang="zh-CN" sz="2400" i="1">
                                  <a:latin typeface="Cambria Math" panose="02040503050406030204" pitchFamily="18" charset="0"/>
                                  <a:ea typeface="黑体" panose="02010609060101010101" pitchFamily="49" charset="-122"/>
                                  <a:sym typeface="+mn-ea"/>
                                </a:rPr>
                                <m:t>n</m:t>
                              </m:r>
                            </m:e>
                          </m:acc>
                        </m:e>
                        <m:sub>
                          <m:r>
                            <a:rPr lang="en-US" altLang="zh-CN" sz="2400" b="0" i="1" smtClean="0">
                              <a:latin typeface="Cambria Math" panose="02040503050406030204" pitchFamily="18" charset="0"/>
                              <a:ea typeface="黑体" panose="02010609060101010101" pitchFamily="49" charset="-122"/>
                              <a:sym typeface="+mn-ea"/>
                            </a:rPr>
                            <m:t>𝑖</m:t>
                          </m:r>
                        </m:sub>
                      </m:sSub>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𝑖</m:t>
                      </m:r>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1</m:t>
                      </m:r>
                      <m:r>
                        <a:rPr lang="en-US" altLang="zh-CN" sz="2400" b="0" i="1" smtClean="0">
                          <a:latin typeface="Cambria Math" panose="02040503050406030204" pitchFamily="18" charset="0"/>
                          <a:ea typeface="黑体" panose="02010609060101010101" pitchFamily="49" charset="-122"/>
                          <a:sym typeface="+mn-ea"/>
                        </a:rPr>
                        <m:t>,</m:t>
                      </m:r>
                      <m:r>
                        <a:rPr lang="en-US" altLang="zh-CN" sz="2400" b="0" i="1" smtClean="0">
                          <a:latin typeface="Cambria Math" panose="02040503050406030204" pitchFamily="18" charset="0"/>
                          <a:ea typeface="黑体" panose="02010609060101010101" pitchFamily="49" charset="-122"/>
                          <a:sym typeface="+mn-ea"/>
                        </a:rPr>
                        <m:t>2</m:t>
                      </m:r>
                    </m:oMath>
                  </m:oMathPara>
                </a14:m>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其中</a:t>
                </a:r>
                <a:endParaRPr lang="en-US" altLang="zh-CN" sz="2400" dirty="0">
                  <a:latin typeface="Times New Roman" panose="02020603050405020304" pitchFamily="18" charset="0"/>
                  <a:ea typeface="黑体" panose="02010609060101010101" pitchFamily="49" charset="-122"/>
                  <a:sym typeface="+mn-ea"/>
                </a:endParaRPr>
              </a:p>
              <a:p>
                <a:pPr lvl="1" algn="ctr"/>
                <a14:m>
                  <m:oMath xmlns:m="http://schemas.openxmlformats.org/officeDocument/2006/math">
                    <m:sSup>
                      <m:sSupPr>
                        <m:ctrlPr>
                          <a:rPr lang="en-US" altLang="zh-CN" sz="2400" i="1">
                            <a:latin typeface="Cambria Math" panose="02040503050406030204" pitchFamily="18" charset="0"/>
                            <a:ea typeface="黑体" panose="02010609060101010101" pitchFamily="49" charset="-122"/>
                            <a:sym typeface="+mn-ea"/>
                          </a:rPr>
                        </m:ctrlPr>
                      </m:sSupPr>
                      <m:e>
                        <m:r>
                          <m:rPr>
                            <m:sty m:val="p"/>
                          </m:rPr>
                          <a:rPr lang="en-US" altLang="zh-CN" sz="2400" i="1">
                            <a:latin typeface="Cambria Math" panose="02040503050406030204" pitchFamily="18" charset="0"/>
                            <a:ea typeface="黑体" panose="02010609060101010101" pitchFamily="49" charset="-122"/>
                            <a:sym typeface="+mn-ea"/>
                          </a:rPr>
                          <m:t>H</m:t>
                        </m:r>
                      </m:e>
                      <m:sup>
                        <m:r>
                          <m:rPr>
                            <m:sty m:val="p"/>
                          </m:rPr>
                          <a:rPr lang="en-US" altLang="zh-CN" sz="2400" i="1">
                            <a:latin typeface="Cambria Math" panose="02040503050406030204" pitchFamily="18" charset="0"/>
                            <a:ea typeface="黑体" panose="02010609060101010101" pitchFamily="49" charset="-122"/>
                            <a:sym typeface="+mn-ea"/>
                          </a:rPr>
                          <m:t>H</m:t>
                        </m:r>
                      </m:sup>
                    </m:sSup>
                    <m:r>
                      <a:rPr lang="en-US" altLang="zh-CN" sz="2400" i="1">
                        <a:latin typeface="Cambria Math" panose="02040503050406030204" pitchFamily="18" charset="0"/>
                        <a:ea typeface="黑体" panose="02010609060101010101" pitchFamily="49" charset="-122"/>
                        <a:sym typeface="+mn-ea"/>
                      </a:rPr>
                      <m:t>𝑁</m:t>
                    </m:r>
                    <m:r>
                      <a:rPr lang="en-US" altLang="zh-CN" sz="2400" b="0" i="1" smtClean="0">
                        <a:latin typeface="Cambria Math" panose="02040503050406030204" pitchFamily="18" charset="0"/>
                        <a:ea typeface="黑体" panose="02010609060101010101" pitchFamily="49" charset="-122"/>
                        <a:sym typeface="+mn-ea"/>
                      </a:rPr>
                      <m:t>=</m:t>
                    </m:r>
                    <m:d>
                      <m:dPr>
                        <m:ctrlPr>
                          <a:rPr lang="en-US" altLang="zh-CN" sz="2400" b="0" i="1" smtClean="0">
                            <a:latin typeface="Cambria Math" panose="02040503050406030204" pitchFamily="18" charset="0"/>
                            <a:ea typeface="黑体" panose="02010609060101010101" pitchFamily="49" charset="-122"/>
                            <a:sym typeface="+mn-ea"/>
                          </a:rPr>
                        </m:ctrlPr>
                      </m:dPr>
                      <m:e>
                        <m:m>
                          <m:mPr>
                            <m:mcs>
                              <m:mc>
                                <m:mcPr>
                                  <m:count m:val="1"/>
                                  <m:mcJc m:val="center"/>
                                </m:mcPr>
                              </m:mc>
                            </m:mcs>
                            <m:ctrlPr>
                              <a:rPr lang="en-US" altLang="zh-CN" sz="2400" b="0" i="1" smtClean="0">
                                <a:latin typeface="Cambria Math" panose="02040503050406030204" pitchFamily="18" charset="0"/>
                                <a:ea typeface="黑体" panose="02010609060101010101" pitchFamily="49" charset="-122"/>
                                <a:sym typeface="+mn-ea"/>
                              </a:rPr>
                            </m:ctrlPr>
                          </m:mPr>
                          <m:mr>
                            <m:e>
                              <m:sSub>
                                <m:sSubPr>
                                  <m:ctrlPr>
                                    <a:rPr lang="en-US" altLang="zh-CN" sz="2400" b="0" i="1" smtClean="0">
                                      <a:latin typeface="Cambria Math" panose="02040503050406030204" pitchFamily="18" charset="0"/>
                                      <a:ea typeface="黑体" panose="02010609060101010101" pitchFamily="49" charset="-122"/>
                                      <a:sym typeface="+mn-ea"/>
                                    </a:rPr>
                                  </m:ctrlPr>
                                </m:sSubPr>
                                <m:e>
                                  <m:acc>
                                    <m:accPr>
                                      <m:ctrlPr>
                                        <a:rPr lang="en-US" altLang="zh-CN" sz="2400" b="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𝑛</m:t>
                                      </m:r>
                                    </m:e>
                                  </m:acc>
                                </m:e>
                                <m:sub>
                                  <m:r>
                                    <a:rPr lang="en-US" altLang="zh-CN" sz="2400" b="0" i="1" smtClean="0">
                                      <a:latin typeface="Cambria Math" panose="02040503050406030204" pitchFamily="18" charset="0"/>
                                      <a:ea typeface="黑体" panose="02010609060101010101" pitchFamily="49" charset="-122"/>
                                      <a:sym typeface="+mn-ea"/>
                                    </a:rPr>
                                    <m:t>1</m:t>
                                  </m:r>
                                </m:sub>
                              </m:sSub>
                            </m:e>
                          </m:mr>
                          <m:mr>
                            <m:e>
                              <m:sSub>
                                <m:sSubPr>
                                  <m:ctrlPr>
                                    <a:rPr lang="en-US" altLang="zh-CN" sz="2400" b="0" i="1" smtClean="0">
                                      <a:latin typeface="Cambria Math" panose="02040503050406030204" pitchFamily="18" charset="0"/>
                                      <a:ea typeface="黑体" panose="02010609060101010101" pitchFamily="49" charset="-122"/>
                                      <a:sym typeface="+mn-ea"/>
                                    </a:rPr>
                                  </m:ctrlPr>
                                </m:sSubPr>
                                <m:e>
                                  <m:acc>
                                    <m:accPr>
                                      <m:ctrlPr>
                                        <a:rPr lang="en-US" altLang="zh-CN" sz="2400" b="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𝑛</m:t>
                                      </m:r>
                                    </m:e>
                                  </m:acc>
                                </m:e>
                                <m:sub>
                                  <m:r>
                                    <a:rPr lang="en-US" altLang="zh-CN" sz="2400" b="0" i="1" smtClean="0">
                                      <a:latin typeface="Cambria Math" panose="02040503050406030204" pitchFamily="18" charset="0"/>
                                      <a:ea typeface="黑体" panose="02010609060101010101" pitchFamily="49" charset="-122"/>
                                      <a:sym typeface="+mn-ea"/>
                                    </a:rPr>
                                    <m:t>2</m:t>
                                  </m:r>
                                </m:sub>
                              </m:sSub>
                            </m:e>
                          </m:mr>
                        </m:m>
                      </m:e>
                    </m:d>
                    <m:r>
                      <a:rPr lang="en-US" altLang="zh-CN" sz="2400" b="0" i="1" smtClean="0">
                        <a:latin typeface="Cambria Math" panose="02040503050406030204" pitchFamily="18" charset="0"/>
                        <a:ea typeface="黑体" panose="02010609060101010101" pitchFamily="49" charset="-122"/>
                        <a:sym typeface="+mn-ea"/>
                      </a:rPr>
                      <m:t>=</m:t>
                    </m:r>
                    <m:d>
                      <m:dPr>
                        <m:ctrlPr>
                          <a:rPr lang="en-US" altLang="zh-CN" sz="2400" i="1">
                            <a:latin typeface="Cambria Math" panose="02040503050406030204" pitchFamily="18" charset="0"/>
                            <a:ea typeface="黑体" panose="02010609060101010101" pitchFamily="49" charset="-122"/>
                            <a:sym typeface="+mn-ea"/>
                          </a:rPr>
                        </m:ctrlPr>
                      </m:dPr>
                      <m:e>
                        <m:m>
                          <m:mPr>
                            <m:mcs>
                              <m:mc>
                                <m:mcPr>
                                  <m:count m:val="2"/>
                                  <m:mcJc m:val="center"/>
                                </m:mcPr>
                              </m:mc>
                            </m:mcs>
                            <m:ctrlPr>
                              <a:rPr lang="en-US" altLang="zh-CN" sz="2400" i="1" smtClean="0">
                                <a:latin typeface="Cambria Math" panose="02040503050406030204" pitchFamily="18" charset="0"/>
                                <a:ea typeface="黑体" panose="02010609060101010101" pitchFamily="49" charset="-122"/>
                                <a:sym typeface="+mn-ea"/>
                              </a:rPr>
                            </m:ctrlPr>
                          </m:mPr>
                          <m:mr>
                            <m:e>
                              <m:sSubSup>
                                <m:sSubSupPr>
                                  <m:ctrlPr>
                                    <a:rPr lang="en-US" altLang="zh-CN" sz="2400" i="1" smtClean="0">
                                      <a:latin typeface="Cambria Math" panose="02040503050406030204" pitchFamily="18" charset="0"/>
                                      <a:ea typeface="黑体" panose="02010609060101010101" pitchFamily="49" charset="-122"/>
                                      <a:sym typeface="+mn-ea"/>
                                    </a:rPr>
                                  </m:ctrlPr>
                                </m:sSubSup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1</m:t>
                                  </m:r>
                                </m:sub>
                                <m:sup>
                                  <m:r>
                                    <a:rPr lang="en-US" altLang="zh-CN" sz="2400" b="0" i="1" smtClean="0">
                                      <a:latin typeface="Cambria Math" panose="02040503050406030204" pitchFamily="18" charset="0"/>
                                      <a:ea typeface="黑体" panose="02010609060101010101" pitchFamily="49" charset="-122"/>
                                      <a:sym typeface="+mn-ea"/>
                                    </a:rPr>
                                    <m:t>∗</m:t>
                                  </m:r>
                                </m:sup>
                              </m:sSubSup>
                            </m:e>
                            <m:e>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ℎ</m:t>
                                  </m:r>
                                </m:e>
                                <m:sub>
                                  <m:r>
                                    <a:rPr lang="en-US" altLang="zh-CN" sz="2400" i="1">
                                      <a:latin typeface="Cambria Math" panose="02040503050406030204" pitchFamily="18" charset="0"/>
                                      <a:ea typeface="黑体" panose="02010609060101010101" pitchFamily="49" charset="-122"/>
                                      <a:sym typeface="+mn-ea"/>
                                    </a:rPr>
                                    <m:t>2</m:t>
                                  </m:r>
                                </m:sub>
                              </m:sSub>
                            </m:e>
                          </m:mr>
                          <m:mr>
                            <m:e>
                              <m:sSubSup>
                                <m:sSubSupPr>
                                  <m:ctrlPr>
                                    <a:rPr lang="en-US" altLang="zh-CN" sz="2400" i="1">
                                      <a:latin typeface="Cambria Math" panose="02040503050406030204" pitchFamily="18" charset="0"/>
                                      <a:ea typeface="黑体" panose="02010609060101010101" pitchFamily="49" charset="-122"/>
                                      <a:sym typeface="+mn-ea"/>
                                    </a:rPr>
                                  </m:ctrlPr>
                                </m:sSubSupPr>
                                <m:e>
                                  <m:r>
                                    <a:rPr lang="en-US" altLang="zh-CN" sz="2400" i="1">
                                      <a:latin typeface="Cambria Math" panose="02040503050406030204" pitchFamily="18" charset="0"/>
                                      <a:ea typeface="黑体" panose="02010609060101010101" pitchFamily="49" charset="-122"/>
                                      <a:sym typeface="+mn-ea"/>
                                    </a:rPr>
                                    <m:t>ℎ</m:t>
                                  </m:r>
                                </m:e>
                                <m:sub>
                                  <m:r>
                                    <a:rPr lang="en-US" altLang="zh-CN" sz="2400" i="1">
                                      <a:latin typeface="Cambria Math" panose="02040503050406030204" pitchFamily="18" charset="0"/>
                                      <a:ea typeface="黑体" panose="02010609060101010101" pitchFamily="49" charset="-122"/>
                                      <a:sym typeface="+mn-ea"/>
                                    </a:rPr>
                                    <m:t>2</m:t>
                                  </m:r>
                                </m:sub>
                                <m:sup>
                                  <m:r>
                                    <a:rPr lang="en-US" altLang="zh-CN" sz="2400" i="1">
                                      <a:latin typeface="Cambria Math" panose="02040503050406030204" pitchFamily="18" charset="0"/>
                                      <a:ea typeface="黑体" panose="02010609060101010101" pitchFamily="49" charset="-122"/>
                                      <a:sym typeface="+mn-ea"/>
                                    </a:rPr>
                                    <m:t>∗</m:t>
                                  </m:r>
                                </m:sup>
                              </m:sSubSup>
                            </m:e>
                            <m:e>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ℎ</m:t>
                                  </m:r>
                                </m:e>
                                <m:sub>
                                  <m:r>
                                    <a:rPr lang="en-US" altLang="zh-CN" sz="2400" b="0" i="1" smtClean="0">
                                      <a:latin typeface="Cambria Math" panose="02040503050406030204" pitchFamily="18" charset="0"/>
                                      <a:ea typeface="黑体" panose="02010609060101010101" pitchFamily="49" charset="-122"/>
                                      <a:sym typeface="+mn-ea"/>
                                    </a:rPr>
                                    <m:t>1</m:t>
                                  </m:r>
                                </m:sub>
                              </m:sSub>
                            </m:e>
                          </m:mr>
                        </m:m>
                      </m:e>
                    </m:d>
                    <m:d>
                      <m:dPr>
                        <m:ctrlPr>
                          <a:rPr lang="en-US" altLang="zh-CN" sz="2400" i="1">
                            <a:latin typeface="Cambria Math" panose="02040503050406030204" pitchFamily="18" charset="0"/>
                            <a:ea typeface="黑体" panose="02010609060101010101" pitchFamily="49" charset="-122"/>
                            <a:sym typeface="+mn-ea"/>
                          </a:rPr>
                        </m:ctrlPr>
                      </m:dPr>
                      <m:e>
                        <m:m>
                          <m:mPr>
                            <m:mcs>
                              <m:mc>
                                <m:mcPr>
                                  <m:count m:val="1"/>
                                  <m:mcJc m:val="center"/>
                                </m:mcPr>
                              </m:mc>
                            </m:mcs>
                            <m:ctrlPr>
                              <a:rPr lang="en-US" altLang="zh-CN" sz="2400" i="1">
                                <a:latin typeface="Cambria Math" panose="02040503050406030204" pitchFamily="18" charset="0"/>
                                <a:ea typeface="黑体" panose="02010609060101010101" pitchFamily="49" charset="-122"/>
                                <a:sym typeface="+mn-ea"/>
                              </a:rPr>
                            </m:ctrlPr>
                          </m:mPr>
                          <m:mr>
                            <m:e>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𝑛</m:t>
                                  </m:r>
                                </m:e>
                                <m:sub>
                                  <m:r>
                                    <a:rPr lang="en-US" altLang="zh-CN" sz="2400" i="1">
                                      <a:latin typeface="Cambria Math" panose="02040503050406030204" pitchFamily="18" charset="0"/>
                                      <a:ea typeface="黑体" panose="02010609060101010101" pitchFamily="49" charset="-122"/>
                                      <a:sym typeface="+mn-ea"/>
                                    </a:rPr>
                                    <m:t>1</m:t>
                                  </m:r>
                                </m:sub>
                              </m:sSub>
                            </m:e>
                          </m:mr>
                          <m:mr>
                            <m:e>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𝑛</m:t>
                                  </m:r>
                                </m:e>
                                <m:sub>
                                  <m:r>
                                    <a:rPr lang="en-US" altLang="zh-CN" sz="2400" i="1">
                                      <a:latin typeface="Cambria Math" panose="02040503050406030204" pitchFamily="18" charset="0"/>
                                      <a:ea typeface="黑体" panose="02010609060101010101" pitchFamily="49" charset="-122"/>
                                      <a:sym typeface="+mn-ea"/>
                                    </a:rPr>
                                    <m:t>2</m:t>
                                  </m:r>
                                </m:sub>
                              </m:sSub>
                            </m:e>
                          </m:mr>
                        </m:m>
                      </m:e>
                    </m:d>
                  </m:oMath>
                </a14:m>
                <a:r>
                  <a:rPr lang="en-US" altLang="zh-CN" sz="2400" dirty="0">
                    <a:latin typeface="Times New Roman" panose="02020603050405020304" pitchFamily="18" charset="0"/>
                    <a:ea typeface="黑体" panose="02010609060101010101" pitchFamily="49" charset="-122"/>
                    <a:sym typeface="+mn-ea"/>
                  </a:rPr>
                  <a:t>	</a:t>
                </a:r>
                <a:endParaRPr lang="en-US" altLang="zh-CN"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589226" y="1676446"/>
                <a:ext cx="8039735" cy="5897512"/>
              </a:xfrm>
              <a:prstGeom prst="rect">
                <a:avLst/>
              </a:prstGeom>
              <a:blipFill rotWithShape="1">
                <a:blip r:embed="rId1"/>
                <a:stretch>
                  <a:fillRect l="-7" t="-1" r="7" b="5"/>
                </a:stretch>
              </a:blipFill>
            </p:spPr>
            <p:txBody>
              <a:bodyPr/>
              <a:lstStyle/>
              <a:p>
                <a:r>
                  <a:rPr lang="zh-CN" altLang="en-US">
                    <a:noFill/>
                  </a:rPr>
                  <a:t> </a:t>
                </a:r>
              </a:p>
            </p:txBody>
          </p:sp>
        </mc:Fallback>
      </mc:AlternateContent>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 </a:t>
            </a:r>
            <a:r>
              <a:rPr kumimoji="1" lang="en-US" altLang="zh-CN" sz="2400" b="1" dirty="0">
                <a:latin typeface="黑体" panose="02010609060101010101" pitchFamily="49" charset="-122"/>
                <a:ea typeface="黑体" panose="02010609060101010101" pitchFamily="49" charset="-122"/>
                <a:sym typeface="+mn-ea"/>
              </a:rPr>
              <a:t>—</a:t>
            </a:r>
            <a:r>
              <a:rPr kumimoji="1" lang="zh-CN" altLang="en-US" sz="2400" b="1" dirty="0">
                <a:latin typeface="黑体" panose="02010609060101010101" pitchFamily="49" charset="-122"/>
                <a:ea typeface="黑体" panose="02010609060101010101" pitchFamily="49" charset="-122"/>
                <a:sym typeface="+mn-ea"/>
              </a:rPr>
              <a:t> </a:t>
            </a:r>
            <a:r>
              <a:rPr kumimoji="1" lang="en-US" altLang="zh-CN" sz="2400" b="1" dirty="0" err="1">
                <a:latin typeface="黑体" panose="02010609060101010101" pitchFamily="49" charset="-122"/>
                <a:ea typeface="黑体" panose="02010609060101010101" pitchFamily="49" charset="-122"/>
                <a:sym typeface="+mn-ea"/>
              </a:rPr>
              <a:t>Alamouti</a:t>
            </a:r>
            <a:r>
              <a:rPr kumimoji="1" lang="zh-CN" altLang="en-US" sz="2400" b="1" dirty="0">
                <a:latin typeface="黑体" panose="02010609060101010101" pitchFamily="49" charset="-122"/>
                <a:ea typeface="黑体" panose="02010609060101010101" pitchFamily="49" charset="-122"/>
                <a:sym typeface="+mn-ea"/>
              </a:rPr>
              <a:t>码</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58685"/>
            <a:ext cx="8113922" cy="3531993"/>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589226" y="1752644"/>
                <a:ext cx="8039735" cy="3531993"/>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    接收检测</a:t>
                </a:r>
                <a:endParaRPr lang="en-US" altLang="zh-CN" sz="2400" dirty="0">
                  <a:latin typeface="Times New Roman" panose="02020603050405020304" pitchFamily="18" charset="0"/>
                  <a:ea typeface="黑体" panose="02010609060101010101" pitchFamily="49" charset="-122"/>
                  <a:sym typeface="+mn-ea"/>
                </a:endParaRPr>
              </a:p>
              <a:p>
                <a:pPr marL="914400" lvl="1" indent="-457200">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进行最大似然解码：</a:t>
                </a:r>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由于空时分组编码的正交性使得最大似然解码简化为一个线性处理，复杂度大大降低。在所有可能码字中选择与</a:t>
                </a:r>
                <a14:m>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sym typeface="+mn-ea"/>
                          </a:rPr>
                        </m:ctrlPr>
                      </m:sSubPr>
                      <m:e>
                        <m:acc>
                          <m:accPr>
                            <m:ctrlPr>
                              <a:rPr lang="en-US" altLang="zh-CN" sz="2400" i="1" smtClean="0">
                                <a:latin typeface="Cambria Math" panose="02040503050406030204" pitchFamily="18" charset="0"/>
                                <a:ea typeface="黑体" panose="02010609060101010101" pitchFamily="49" charset="-122"/>
                                <a:sym typeface="+mn-ea"/>
                              </a:rPr>
                            </m:ctrlPr>
                          </m:accPr>
                          <m:e>
                            <m:r>
                              <m:rPr>
                                <m:sty m:val="p"/>
                              </m:rPr>
                              <a:rPr lang="en-US" altLang="zh-CN" sz="2400" i="1">
                                <a:latin typeface="Cambria Math" panose="02040503050406030204" pitchFamily="18" charset="0"/>
                                <a:ea typeface="黑体" panose="02010609060101010101" pitchFamily="49" charset="-122"/>
                                <a:sym typeface="+mn-ea"/>
                              </a:rPr>
                              <m:t>c</m:t>
                            </m:r>
                          </m:e>
                        </m:acc>
                      </m:e>
                      <m:sub>
                        <m:r>
                          <a:rPr lang="en-US" altLang="zh-CN" sz="2400" b="0" i="1" smtClean="0">
                            <a:latin typeface="Cambria Math" panose="02040503050406030204" pitchFamily="18" charset="0"/>
                            <a:ea typeface="黑体" panose="02010609060101010101" pitchFamily="49" charset="-122"/>
                            <a:sym typeface="+mn-ea"/>
                          </a:rPr>
                          <m:t>𝑗</m:t>
                        </m:r>
                      </m:sub>
                    </m:sSub>
                  </m:oMath>
                </a14:m>
                <a:r>
                  <a:rPr lang="zh-CN" altLang="en-US" sz="2400" dirty="0">
                    <a:latin typeface="Times New Roman" panose="02020603050405020304" pitchFamily="18" charset="0"/>
                    <a:ea typeface="黑体" panose="02010609060101010101" pitchFamily="49" charset="-122"/>
                    <a:sym typeface="+mn-ea"/>
                  </a:rPr>
                  <a:t>欧式距离最小的那一个。</a:t>
                </a:r>
                <a:endParaRPr lang="en-US" altLang="zh-CN" sz="2400" dirty="0">
                  <a:latin typeface="Times New Roman" panose="02020603050405020304" pitchFamily="18" charset="0"/>
                  <a:ea typeface="黑体" panose="02010609060101010101" pitchFamily="49" charset="-122"/>
                  <a:sym typeface="+mn-ea"/>
                </a:endParaRPr>
              </a:p>
              <a:p>
                <a:pPr lvl="1"/>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即，如果</a:t>
                </a:r>
                <a14:m>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𝑖</m:t>
                        </m:r>
                      </m:sub>
                    </m:sSub>
                    <m:r>
                      <a:rPr lang="zh-CN" altLang="en-US" sz="2400" i="1">
                        <a:latin typeface="Cambria Math" panose="02040503050406030204" pitchFamily="18" charset="0"/>
                        <a:ea typeface="黑体" panose="02010609060101010101" pitchFamily="49" charset="-122"/>
                        <a:sym typeface="+mn-ea"/>
                      </a:rPr>
                      <m:t>满足</m:t>
                    </m:r>
                    <m:r>
                      <a:rPr lang="zh-CN" altLang="en-US" sz="2400" b="0" i="1" smtClean="0">
                        <a:latin typeface="Cambria Math" panose="02040503050406030204" pitchFamily="18" charset="0"/>
                        <a:ea typeface="黑体" panose="02010609060101010101" pitchFamily="49" charset="-122"/>
                        <a:sym typeface="+mn-ea"/>
                      </a:rPr>
                      <m:t>：</m:t>
                    </m:r>
                  </m:oMath>
                </a14:m>
                <a:endParaRPr lang="en-US" altLang="zh-CN" sz="2400" b="0" dirty="0">
                  <a:latin typeface="Times New Roman" panose="02020603050405020304" pitchFamily="18" charset="0"/>
                  <a:ea typeface="黑体" panose="02010609060101010101" pitchFamily="49" charset="-122"/>
                  <a:sym typeface="+mn-ea"/>
                </a:endParaRPr>
              </a:p>
              <a:p>
                <a:pPr lvl="1"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黑体" panose="02010609060101010101" pitchFamily="49" charset="-122"/>
                              <a:sym typeface="+mn-ea"/>
                            </a:rPr>
                          </m:ctrlPr>
                        </m:sSupPr>
                        <m:e>
                          <m:r>
                            <m:rPr>
                              <m:sty m:val="p"/>
                            </m:rPr>
                            <a:rPr lang="en-US" altLang="zh-CN" sz="2400" i="1">
                              <a:latin typeface="Cambria Math" panose="02040503050406030204" pitchFamily="18" charset="0"/>
                              <a:ea typeface="黑体" panose="02010609060101010101" pitchFamily="49" charset="-122"/>
                              <a:sym typeface="+mn-ea"/>
                            </a:rPr>
                            <m:t>d</m:t>
                          </m:r>
                        </m:e>
                        <m:sup>
                          <m:r>
                            <a:rPr lang="en-US" altLang="zh-CN" sz="2400" b="0" i="1" smtClean="0">
                              <a:latin typeface="Cambria Math" panose="02040503050406030204" pitchFamily="18" charset="0"/>
                              <a:ea typeface="黑体" panose="02010609060101010101" pitchFamily="49" charset="-122"/>
                              <a:sym typeface="+mn-ea"/>
                            </a:rPr>
                            <m:t>2</m:t>
                          </m:r>
                        </m:sup>
                      </m:sSup>
                      <m:d>
                        <m:dPr>
                          <m:ctrlPr>
                            <a:rPr lang="en-US" altLang="zh-CN" sz="2400" b="0" i="1" smtClean="0">
                              <a:latin typeface="Cambria Math" panose="02040503050406030204" pitchFamily="18" charset="0"/>
                              <a:ea typeface="黑体" panose="02010609060101010101" pitchFamily="49" charset="-122"/>
                              <a:sym typeface="+mn-ea"/>
                            </a:rPr>
                          </m:ctrlPr>
                        </m:dPr>
                        <m:e>
                          <m:sSub>
                            <m:sSubPr>
                              <m:ctrlPr>
                                <a:rPr lang="en-US" altLang="zh-CN" sz="2400" b="0" i="1" smtClean="0">
                                  <a:latin typeface="Cambria Math" panose="02040503050406030204" pitchFamily="18" charset="0"/>
                                  <a:ea typeface="黑体" panose="02010609060101010101" pitchFamily="49" charset="-122"/>
                                  <a:sym typeface="+mn-ea"/>
                                </a:rPr>
                              </m:ctrlPr>
                            </m:sSubPr>
                            <m:e>
                              <m:acc>
                                <m:accPr>
                                  <m:ctrlPr>
                                    <a:rPr lang="en-US" altLang="zh-CN" sz="2400" b="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𝑐</m:t>
                                  </m:r>
                                </m:e>
                              </m:acc>
                            </m:e>
                            <m:sub>
                              <m:r>
                                <a:rPr lang="en-US" altLang="zh-CN" sz="2400" b="0" i="1" smtClean="0">
                                  <a:latin typeface="Cambria Math" panose="02040503050406030204" pitchFamily="18" charset="0"/>
                                  <a:ea typeface="黑体" panose="02010609060101010101" pitchFamily="49" charset="-122"/>
                                  <a:sym typeface="+mn-ea"/>
                                </a:rPr>
                                <m:t>𝑗</m:t>
                              </m:r>
                            </m:sub>
                          </m:sSub>
                          <m:r>
                            <a:rPr lang="en-US" altLang="zh-CN" sz="2400" b="0" i="1" smtClean="0">
                              <a:latin typeface="Cambria Math" panose="02040503050406030204" pitchFamily="18" charset="0"/>
                              <a:ea typeface="黑体" panose="02010609060101010101" pitchFamily="49" charset="-122"/>
                              <a:sym typeface="+mn-ea"/>
                            </a:rPr>
                            <m:t>,</m:t>
                          </m:r>
                          <m:sSub>
                            <m:sSubPr>
                              <m:ctrlPr>
                                <a:rPr lang="en-US" altLang="zh-CN" sz="2400" b="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𝑖</m:t>
                              </m:r>
                            </m:sub>
                          </m:sSub>
                        </m:e>
                      </m:d>
                      <m:r>
                        <a:rPr lang="en-US" altLang="zh-CN" sz="2400" b="0" i="1" smtClean="0">
                          <a:latin typeface="Cambria Math" panose="02040503050406030204" pitchFamily="18" charset="0"/>
                          <a:ea typeface="黑体" panose="02010609060101010101" pitchFamily="49" charset="-122"/>
                          <a:sym typeface="+mn-ea"/>
                        </a:rPr>
                        <m:t>≤</m:t>
                      </m:r>
                      <m:sSup>
                        <m:sSupPr>
                          <m:ctrlPr>
                            <a:rPr lang="en-US" altLang="zh-CN" sz="2400" b="0" i="1" smtClean="0">
                              <a:latin typeface="Cambria Math" panose="02040503050406030204" pitchFamily="18" charset="0"/>
                              <a:ea typeface="黑体" panose="02010609060101010101" pitchFamily="49" charset="-122"/>
                              <a:sym typeface="+mn-ea"/>
                            </a:rPr>
                          </m:ctrlPr>
                        </m:sSupPr>
                        <m:e>
                          <m:r>
                            <a:rPr lang="en-US" altLang="zh-CN" sz="2400" b="0" i="1" smtClean="0">
                              <a:latin typeface="Cambria Math" panose="02040503050406030204" pitchFamily="18" charset="0"/>
                              <a:ea typeface="黑体" panose="02010609060101010101" pitchFamily="49" charset="-122"/>
                              <a:sym typeface="+mn-ea"/>
                            </a:rPr>
                            <m:t>𝑑</m:t>
                          </m:r>
                        </m:e>
                        <m:sup>
                          <m:r>
                            <a:rPr lang="en-US" altLang="zh-CN" sz="2400" b="0" i="1" smtClean="0">
                              <a:latin typeface="Cambria Math" panose="02040503050406030204" pitchFamily="18" charset="0"/>
                              <a:ea typeface="黑体" panose="02010609060101010101" pitchFamily="49" charset="-122"/>
                              <a:sym typeface="+mn-ea"/>
                            </a:rPr>
                            <m:t>2</m:t>
                          </m:r>
                        </m:sup>
                      </m:sSup>
                      <m:d>
                        <m:dPr>
                          <m:ctrlPr>
                            <a:rPr lang="en-US" altLang="zh-CN" sz="2400" b="0" i="1" smtClean="0">
                              <a:latin typeface="Cambria Math" panose="02040503050406030204" pitchFamily="18" charset="0"/>
                              <a:ea typeface="黑体" panose="02010609060101010101" pitchFamily="49" charset="-122"/>
                              <a:sym typeface="+mn-ea"/>
                            </a:rPr>
                          </m:ctrlPr>
                        </m:dPr>
                        <m:e>
                          <m:sSub>
                            <m:sSubPr>
                              <m:ctrlPr>
                                <a:rPr lang="en-US" altLang="zh-CN" sz="2400" i="1">
                                  <a:latin typeface="Cambria Math" panose="02040503050406030204" pitchFamily="18" charset="0"/>
                                  <a:ea typeface="黑体" panose="02010609060101010101" pitchFamily="49" charset="-122"/>
                                  <a:sym typeface="+mn-ea"/>
                                </a:rPr>
                              </m:ctrlPr>
                            </m:sSubPr>
                            <m:e>
                              <m:acc>
                                <m:accPr>
                                  <m:ctrlPr>
                                    <a:rPr lang="en-US" altLang="zh-CN" sz="2400" i="1">
                                      <a:latin typeface="Cambria Math" panose="02040503050406030204" pitchFamily="18" charset="0"/>
                                      <a:ea typeface="黑体" panose="02010609060101010101" pitchFamily="49" charset="-122"/>
                                      <a:sym typeface="+mn-ea"/>
                                    </a:rPr>
                                  </m:ctrlPr>
                                </m:accPr>
                                <m:e>
                                  <m:r>
                                    <a:rPr lang="en-US" altLang="zh-CN" sz="2400" i="1">
                                      <a:latin typeface="Cambria Math" panose="02040503050406030204" pitchFamily="18" charset="0"/>
                                      <a:ea typeface="黑体" panose="02010609060101010101" pitchFamily="49" charset="-122"/>
                                      <a:sym typeface="+mn-ea"/>
                                    </a:rPr>
                                    <m:t>𝑐</m:t>
                                  </m:r>
                                </m:e>
                              </m:acc>
                            </m:e>
                            <m:sub>
                              <m:r>
                                <a:rPr lang="en-US" altLang="zh-CN" sz="2400" i="1">
                                  <a:latin typeface="Cambria Math" panose="02040503050406030204" pitchFamily="18" charset="0"/>
                                  <a:ea typeface="黑体" panose="02010609060101010101" pitchFamily="49" charset="-122"/>
                                  <a:sym typeface="+mn-ea"/>
                                </a:rPr>
                                <m:t>𝑗</m:t>
                              </m:r>
                            </m:sub>
                          </m:sSub>
                          <m:r>
                            <a:rPr lang="en-US" altLang="zh-CN" sz="2400" i="1">
                              <a:latin typeface="Cambria Math" panose="02040503050406030204" pitchFamily="18" charset="0"/>
                              <a:ea typeface="黑体" panose="02010609060101010101" pitchFamily="49" charset="-122"/>
                              <a:sym typeface="+mn-ea"/>
                            </a:rPr>
                            <m:t>,</m:t>
                          </m:r>
                          <m:sSub>
                            <m:sSubPr>
                              <m:ctrlPr>
                                <a:rPr lang="en-US" altLang="zh-CN" sz="2400" i="1">
                                  <a:latin typeface="Cambria Math" panose="02040503050406030204" pitchFamily="18" charset="0"/>
                                  <a:ea typeface="黑体" panose="02010609060101010101" pitchFamily="49" charset="-122"/>
                                  <a:sym typeface="+mn-ea"/>
                                </a:rPr>
                              </m:ctrlPr>
                            </m:sSubPr>
                            <m:e>
                              <m:r>
                                <a:rPr lang="en-US" altLang="zh-CN" sz="2400" i="1">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𝑘</m:t>
                              </m:r>
                            </m:sub>
                          </m:sSub>
                        </m:e>
                      </m:d>
                      <m:r>
                        <a:rPr lang="en-US" altLang="zh-CN" sz="2400" b="0" i="1" smtClean="0">
                          <a:latin typeface="Cambria Math" panose="02040503050406030204" pitchFamily="18" charset="0"/>
                          <a:ea typeface="黑体" panose="02010609060101010101" pitchFamily="49" charset="-122"/>
                          <a:sym typeface="+mn-ea"/>
                        </a:rPr>
                        <m:t> , </m:t>
                      </m:r>
                      <m:r>
                        <a:rPr lang="en-US" altLang="zh-CN" sz="2400" b="0" i="1" smtClean="0">
                          <a:latin typeface="Cambria Math" panose="02040503050406030204" pitchFamily="18" charset="0"/>
                          <a:ea typeface="Cambria Math" panose="02040503050406030204" pitchFamily="18" charset="0"/>
                          <a:sym typeface="+mn-ea"/>
                        </a:rPr>
                        <m:t>∀</m:t>
                      </m:r>
                      <m:r>
                        <a:rPr lang="en-US" altLang="zh-CN" sz="2400" b="0" i="1" smtClean="0">
                          <a:latin typeface="Cambria Math" panose="02040503050406030204" pitchFamily="18" charset="0"/>
                          <a:ea typeface="Cambria Math" panose="02040503050406030204" pitchFamily="18" charset="0"/>
                          <a:sym typeface="+mn-ea"/>
                        </a:rPr>
                        <m:t>𝑖</m:t>
                      </m:r>
                      <m:r>
                        <a:rPr lang="en-US" altLang="zh-CN" sz="2400" b="0" i="1" smtClean="0">
                          <a:latin typeface="Cambria Math" panose="02040503050406030204" pitchFamily="18" charset="0"/>
                          <a:ea typeface="Cambria Math" panose="02040503050406030204" pitchFamily="18" charset="0"/>
                          <a:sym typeface="+mn-ea"/>
                        </a:rPr>
                        <m:t>≠</m:t>
                      </m:r>
                      <m:r>
                        <a:rPr lang="en-US" altLang="zh-CN" sz="2400" b="0" i="1" smtClean="0">
                          <a:latin typeface="Cambria Math" panose="02040503050406030204" pitchFamily="18" charset="0"/>
                          <a:ea typeface="Cambria Math" panose="02040503050406030204" pitchFamily="18" charset="0"/>
                          <a:sym typeface="+mn-ea"/>
                        </a:rPr>
                        <m:t>𝑘</m:t>
                      </m:r>
                      <m:r>
                        <a:rPr lang="en-US" altLang="zh-CN" sz="2400" b="0" i="1" smtClean="0">
                          <a:latin typeface="Cambria Math" panose="02040503050406030204" pitchFamily="18" charset="0"/>
                          <a:ea typeface="Cambria Math" panose="02040503050406030204" pitchFamily="18" charset="0"/>
                          <a:sym typeface="+mn-ea"/>
                        </a:rPr>
                        <m:t>,</m:t>
                      </m:r>
                      <m:r>
                        <a:rPr lang="en-US" altLang="zh-CN" sz="2400" b="0" i="1" smtClean="0">
                          <a:latin typeface="Cambria Math" panose="02040503050406030204" pitchFamily="18" charset="0"/>
                          <a:ea typeface="Cambria Math" panose="02040503050406030204" pitchFamily="18" charset="0"/>
                          <a:sym typeface="+mn-ea"/>
                        </a:rPr>
                        <m:t>𝑗</m:t>
                      </m:r>
                      <m:r>
                        <a:rPr lang="en-US" altLang="zh-CN" sz="2400" b="0" i="1" smtClean="0">
                          <a:latin typeface="Cambria Math" panose="02040503050406030204" pitchFamily="18" charset="0"/>
                          <a:ea typeface="Cambria Math" panose="02040503050406030204" pitchFamily="18" charset="0"/>
                          <a:sym typeface="+mn-ea"/>
                        </a:rPr>
                        <m:t>=</m:t>
                      </m:r>
                      <m:r>
                        <a:rPr lang="en-US" altLang="zh-CN" sz="2400" b="0" i="1" smtClean="0">
                          <a:latin typeface="Cambria Math" panose="02040503050406030204" pitchFamily="18" charset="0"/>
                          <a:ea typeface="Cambria Math" panose="02040503050406030204" pitchFamily="18" charset="0"/>
                          <a:sym typeface="+mn-ea"/>
                        </a:rPr>
                        <m:t>1</m:t>
                      </m:r>
                      <m:r>
                        <a:rPr lang="en-US" altLang="zh-CN" sz="2400" b="0" i="1" smtClean="0">
                          <a:latin typeface="Cambria Math" panose="02040503050406030204" pitchFamily="18" charset="0"/>
                          <a:ea typeface="Cambria Math" panose="02040503050406030204" pitchFamily="18" charset="0"/>
                          <a:sym typeface="+mn-ea"/>
                        </a:rPr>
                        <m:t>,</m:t>
                      </m:r>
                      <m:r>
                        <a:rPr lang="en-US" altLang="zh-CN" sz="2400" b="0" i="1" smtClean="0">
                          <a:latin typeface="Cambria Math" panose="02040503050406030204" pitchFamily="18" charset="0"/>
                          <a:ea typeface="Cambria Math" panose="02040503050406030204" pitchFamily="18" charset="0"/>
                          <a:sym typeface="+mn-ea"/>
                        </a:rPr>
                        <m:t>2</m:t>
                      </m:r>
                    </m:oMath>
                  </m:oMathPara>
                </a14:m>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则此时我们便可以选择</a:t>
                </a:r>
                <a14:m>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sym typeface="+mn-ea"/>
                          </a:rPr>
                        </m:ctrlPr>
                      </m:sSubPr>
                      <m:e>
                        <m:r>
                          <a:rPr lang="en-US" altLang="zh-CN" sz="2400" b="0" i="1" smtClean="0">
                            <a:latin typeface="Cambria Math" panose="02040503050406030204" pitchFamily="18" charset="0"/>
                            <a:ea typeface="黑体" panose="02010609060101010101" pitchFamily="49" charset="-122"/>
                            <a:sym typeface="+mn-ea"/>
                          </a:rPr>
                          <m:t>𝑐</m:t>
                        </m:r>
                      </m:e>
                      <m:sub>
                        <m:r>
                          <a:rPr lang="en-US" altLang="zh-CN" sz="2400" b="0" i="1" smtClean="0">
                            <a:latin typeface="Cambria Math" panose="02040503050406030204" pitchFamily="18" charset="0"/>
                            <a:ea typeface="黑体" panose="02010609060101010101" pitchFamily="49" charset="-122"/>
                            <a:sym typeface="+mn-ea"/>
                          </a:rPr>
                          <m:t>𝑖</m:t>
                        </m:r>
                      </m:sub>
                    </m:sSub>
                  </m:oMath>
                </a14:m>
                <a:r>
                  <a:rPr lang="zh-CN" altLang="en-US" sz="2400" dirty="0">
                    <a:latin typeface="Times New Roman" panose="02020603050405020304" pitchFamily="18" charset="0"/>
                    <a:ea typeface="黑体" panose="02010609060101010101" pitchFamily="49" charset="-122"/>
                    <a:sym typeface="+mn-ea"/>
                  </a:rPr>
                  <a:t>作为对应与</a:t>
                </a:r>
                <a14:m>
                  <m:oMath xmlns:m="http://schemas.openxmlformats.org/officeDocument/2006/math">
                    <m:sSub>
                      <m:sSubPr>
                        <m:ctrlPr>
                          <a:rPr lang="en-US" altLang="zh-CN" sz="2400" i="1" smtClean="0">
                            <a:latin typeface="Cambria Math" panose="02040503050406030204" pitchFamily="18" charset="0"/>
                            <a:ea typeface="黑体" panose="02010609060101010101" pitchFamily="49" charset="-122"/>
                            <a:sym typeface="+mn-ea"/>
                          </a:rPr>
                        </m:ctrlPr>
                      </m:sSubPr>
                      <m:e>
                        <m:acc>
                          <m:accPr>
                            <m:ctrlPr>
                              <a:rPr lang="en-US" altLang="zh-CN" sz="2400" i="1" smtClean="0">
                                <a:latin typeface="Cambria Math" panose="02040503050406030204" pitchFamily="18" charset="0"/>
                                <a:ea typeface="黑体" panose="02010609060101010101" pitchFamily="49" charset="-122"/>
                                <a:sym typeface="+mn-ea"/>
                              </a:rPr>
                            </m:ctrlPr>
                          </m:accPr>
                          <m:e>
                            <m:r>
                              <a:rPr lang="en-US" altLang="zh-CN" sz="2400" b="0" i="1" smtClean="0">
                                <a:latin typeface="Cambria Math" panose="02040503050406030204" pitchFamily="18" charset="0"/>
                                <a:ea typeface="黑体" panose="02010609060101010101" pitchFamily="49" charset="-122"/>
                                <a:sym typeface="+mn-ea"/>
                              </a:rPr>
                              <m:t>𝑐</m:t>
                            </m:r>
                          </m:e>
                        </m:acc>
                      </m:e>
                      <m:sub>
                        <m:r>
                          <a:rPr lang="en-US" altLang="zh-CN" sz="2400" b="0" i="1" smtClean="0">
                            <a:latin typeface="Cambria Math" panose="02040503050406030204" pitchFamily="18" charset="0"/>
                            <a:ea typeface="黑体" panose="02010609060101010101" pitchFamily="49" charset="-122"/>
                            <a:sym typeface="+mn-ea"/>
                          </a:rPr>
                          <m:t>𝑗</m:t>
                        </m:r>
                      </m:sub>
                    </m:sSub>
                  </m:oMath>
                </a14:m>
                <a:r>
                  <a:rPr lang="zh-CN" altLang="en-US" sz="2400" dirty="0">
                    <a:latin typeface="Times New Roman" panose="02020603050405020304" pitchFamily="18" charset="0"/>
                    <a:ea typeface="黑体" panose="02010609060101010101" pitchFamily="49" charset="-122"/>
                    <a:sym typeface="+mn-ea"/>
                  </a:rPr>
                  <a:t>的发送数据</a:t>
                </a:r>
                <a:endParaRPr lang="en-US" altLang="zh-CN" sz="2400" dirty="0">
                  <a:latin typeface="Times New Roman" panose="02020603050405020304" pitchFamily="18" charset="0"/>
                  <a:ea typeface="黑体" panose="02010609060101010101" pitchFamily="49" charset="-122"/>
                  <a:sym typeface="+mn-ea"/>
                </a:endParaRPr>
              </a:p>
              <a:p>
                <a:pPr lvl="1"/>
                <a:endParaRPr lang="en-US" altLang="zh-CN" sz="2400" dirty="0">
                  <a:latin typeface="Times New Roman" panose="02020603050405020304" pitchFamily="18" charset="0"/>
                  <a:ea typeface="黑体" panose="02010609060101010101" pitchFamily="49" charset="-122"/>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589226" y="1752644"/>
                <a:ext cx="8039735" cy="3531993"/>
              </a:xfrm>
              <a:prstGeom prst="rect">
                <a:avLst/>
              </a:prstGeom>
              <a:blipFill rotWithShape="1">
                <a:blip r:embed="rId1"/>
                <a:stretch>
                  <a:fillRect l="-7" t="-1" r="7" b="5"/>
                </a:stretch>
              </a:blipFill>
            </p:spPr>
            <p:txBody>
              <a:bodyPr/>
              <a:lstStyle/>
              <a:p>
                <a:r>
                  <a:rPr lang="zh-CN" altLang="en-US">
                    <a:noFill/>
                  </a:rPr>
                  <a:t> </a:t>
                </a:r>
              </a:p>
            </p:txBody>
          </p:sp>
        </mc:Fallback>
      </mc:AlternateContent>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空时分组码 </a:t>
            </a:r>
            <a:r>
              <a:rPr kumimoji="1" lang="en-US" altLang="zh-CN" sz="2400" b="1" dirty="0">
                <a:latin typeface="黑体" panose="02010609060101010101" pitchFamily="49" charset="-122"/>
                <a:ea typeface="黑体" panose="02010609060101010101" pitchFamily="49" charset="-122"/>
                <a:sym typeface="+mn-ea"/>
              </a:rPr>
              <a:t>—</a:t>
            </a:r>
            <a:r>
              <a:rPr kumimoji="1" lang="zh-CN" altLang="en-US" sz="2400" b="1" dirty="0">
                <a:latin typeface="黑体" panose="02010609060101010101" pitchFamily="49" charset="-122"/>
                <a:ea typeface="黑体" panose="02010609060101010101" pitchFamily="49" charset="-122"/>
                <a:sym typeface="+mn-ea"/>
              </a:rPr>
              <a:t> </a:t>
            </a:r>
            <a:r>
              <a:rPr kumimoji="1" lang="en-US" altLang="zh-CN" sz="2400" b="1" dirty="0" err="1">
                <a:latin typeface="黑体" panose="02010609060101010101" pitchFamily="49" charset="-122"/>
                <a:ea typeface="黑体" panose="02010609060101010101" pitchFamily="49" charset="-122"/>
                <a:sym typeface="+mn-ea"/>
              </a:rPr>
              <a:t>Alamouti</a:t>
            </a:r>
            <a:r>
              <a:rPr kumimoji="1" lang="zh-CN" altLang="en-US" sz="2400" b="1" dirty="0">
                <a:latin typeface="黑体" panose="02010609060101010101" pitchFamily="49" charset="-122"/>
                <a:ea typeface="黑体" panose="02010609060101010101" pitchFamily="49" charset="-122"/>
                <a:sym typeface="+mn-ea"/>
              </a:rPr>
              <a:t>码</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58686"/>
            <a:ext cx="8113922" cy="316568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p:sp>
        <p:nvSpPr>
          <p:cNvPr id="10" name="文本框 9"/>
          <p:cNvSpPr txBox="1"/>
          <p:nvPr/>
        </p:nvSpPr>
        <p:spPr>
          <a:xfrm>
            <a:off x="589226" y="1752644"/>
            <a:ext cx="8039735" cy="2677656"/>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空时格码由</a:t>
            </a:r>
            <a:r>
              <a:rPr lang="en-US" altLang="zh-CN" sz="2400" dirty="0">
                <a:latin typeface="Times New Roman" panose="02020603050405020304" pitchFamily="18" charset="0"/>
                <a:ea typeface="黑体" panose="02010609060101010101" pitchFamily="49" charset="-122"/>
                <a:sym typeface="+mn-ea"/>
              </a:rPr>
              <a:t>Vahid</a:t>
            </a:r>
            <a:r>
              <a:rPr lang="zh-CN" altLang="en-US" sz="2400" dirty="0">
                <a:latin typeface="Times New Roman" panose="02020603050405020304" pitchFamily="18" charset="0"/>
                <a:ea typeface="黑体" panose="02010609060101010101" pitchFamily="49" charset="-122"/>
                <a:sym typeface="+mn-ea"/>
              </a:rPr>
              <a:t> </a:t>
            </a:r>
            <a:r>
              <a:rPr lang="en-US" altLang="zh-CN" sz="2400" dirty="0" err="1">
                <a:latin typeface="Times New Roman" panose="02020603050405020304" pitchFamily="18" charset="0"/>
                <a:ea typeface="黑体" panose="02010609060101010101" pitchFamily="49" charset="-122"/>
                <a:sym typeface="+mn-ea"/>
              </a:rPr>
              <a:t>Tarokh</a:t>
            </a:r>
            <a:r>
              <a:rPr lang="zh-CN" altLang="en-US" sz="2400" dirty="0">
                <a:latin typeface="Times New Roman" panose="02020603050405020304" pitchFamily="18" charset="0"/>
                <a:ea typeface="黑体" panose="02010609060101010101" pitchFamily="49" charset="-122"/>
                <a:sym typeface="+mn-ea"/>
              </a:rPr>
              <a:t>等人与</a:t>
            </a:r>
            <a:r>
              <a:rPr lang="en-US" altLang="zh-CN" sz="2400" dirty="0">
                <a:latin typeface="Times New Roman" panose="02020603050405020304" pitchFamily="18" charset="0"/>
                <a:ea typeface="黑体" panose="02010609060101010101" pitchFamily="49" charset="-122"/>
                <a:sym typeface="+mn-ea"/>
              </a:rPr>
              <a:t>1998</a:t>
            </a:r>
            <a:r>
              <a:rPr lang="zh-CN" altLang="en-US" sz="2400" dirty="0">
                <a:latin typeface="Times New Roman" panose="02020603050405020304" pitchFamily="18" charset="0"/>
                <a:ea typeface="黑体" panose="02010609060101010101" pitchFamily="49" charset="-122"/>
                <a:sym typeface="+mn-ea"/>
              </a:rPr>
              <a:t>年发现，与网格编码思路相结合，进行卷积编码，扩展信号集，然后进行码字空间到信号空间的映射，使得已调信号获得最大的欧式自由距离。</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2.     </a:t>
            </a:r>
            <a:r>
              <a:rPr lang="zh-CN" altLang="en-US" sz="2400" dirty="0">
                <a:latin typeface="Times New Roman" panose="02020603050405020304" pitchFamily="18" charset="0"/>
                <a:ea typeface="黑体" panose="02010609060101010101" pitchFamily="49" charset="-122"/>
                <a:sym typeface="+mn-ea"/>
              </a:rPr>
              <a:t>译码方法：使用</a:t>
            </a:r>
            <a:r>
              <a:rPr lang="en-US" altLang="zh-CN" sz="2400" dirty="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译码（适用于非级连系统）或者</a:t>
            </a:r>
            <a:r>
              <a:rPr lang="en-US" altLang="zh-CN" sz="2400" dirty="0">
                <a:latin typeface="Times New Roman" panose="02020603050405020304" pitchFamily="18" charset="0"/>
                <a:ea typeface="黑体" panose="02010609060101010101" pitchFamily="49" charset="-122"/>
                <a:sym typeface="+mn-ea"/>
              </a:rPr>
              <a:t>MAP</a:t>
            </a:r>
            <a:r>
              <a:rPr lang="zh-CN" altLang="en-US" sz="2400" dirty="0">
                <a:latin typeface="Times New Roman" panose="02020603050405020304" pitchFamily="18" charset="0"/>
                <a:ea typeface="黑体" panose="02010609060101010101" pitchFamily="49" charset="-122"/>
                <a:sym typeface="+mn-ea"/>
              </a:rPr>
              <a:t>编码（适用于级连系统）。</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空时格码</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652578" y="104775"/>
            <a:ext cx="2300287" cy="685800"/>
          </a:xfrm>
        </p:spPr>
        <p:txBody>
          <a:bodyPr vert="horz" wrap="square" lIns="91440" tIns="45720" rIns="91440" bIns="45720" anchor="ctr"/>
          <a:lstStyle/>
          <a:p>
            <a:endParaRPr lang="zh-CN" altLang="en-US" sz="2400" dirty="0"/>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198" name="AutoShape 49"/>
          <p:cNvSpPr/>
          <p:nvPr/>
        </p:nvSpPr>
        <p:spPr>
          <a:xfrm>
            <a:off x="2242185" y="4801235"/>
            <a:ext cx="5530850" cy="647065"/>
          </a:xfrm>
          <a:prstGeom prst="roundRect">
            <a:avLst>
              <a:gd name="adj" fmla="val 50000"/>
            </a:avLst>
          </a:prstGeom>
          <a:noFill/>
          <a:ln w="28575" cap="flat" cmpd="sng">
            <a:solidFill>
              <a:srgbClr val="C0C0C0"/>
            </a:solidFill>
            <a:prstDash val="solid"/>
            <a:headEnd type="none" w="med" len="med"/>
            <a:tailEnd type="none" w="med" len="med"/>
          </a:ln>
        </p:spPr>
        <p:txBody>
          <a:bodyPr wrap="none" anchor="ctr"/>
          <a:lstStyle/>
          <a:p>
            <a:pPr lvl="0" algn="l">
              <a:buClrTx/>
              <a:buSzTx/>
              <a:buFont typeface="Arial" panose="020B0604020202020204" pitchFamily="34" charset="0"/>
              <a:buNone/>
              <a:defRPr/>
            </a:pPr>
            <a:r>
              <a:rPr lang="zh-CN" altLang="en-US" sz="2800" b="1" kern="0" noProof="0" dirty="0">
                <a:ln>
                  <a:noFill/>
                </a:ln>
                <a:solidFill>
                  <a:schemeClr val="bg1">
                    <a:lumMod val="75000"/>
                  </a:schemeClr>
                </a:solidFill>
                <a:effectLst/>
                <a:uLnTx/>
                <a:uFillTx/>
                <a:cs typeface="+mn-cs"/>
                <a:sym typeface="+mn-ea"/>
              </a:rPr>
              <a:t>空时编码的应用及实践</a:t>
            </a:r>
            <a:endParaRPr lang="zh-CN" altLang="en-US" sz="2800" b="1" kern="0" noProof="0" dirty="0">
              <a:ln>
                <a:noFill/>
              </a:ln>
              <a:solidFill>
                <a:schemeClr val="bg1">
                  <a:lumMod val="75000"/>
                </a:schemeClr>
              </a:solidFill>
              <a:effectLst/>
              <a:uLnTx/>
              <a:uFillTx/>
              <a:cs typeface="+mn-cs"/>
              <a:sym typeface="+mn-ea"/>
            </a:endParaRPr>
          </a:p>
        </p:txBody>
      </p:sp>
      <p:sp>
        <p:nvSpPr>
          <p:cNvPr id="9" name="AutoShape 50"/>
          <p:cNvSpPr>
            <a:spLocks noChangeArrowheads="1"/>
          </p:cNvSpPr>
          <p:nvPr/>
        </p:nvSpPr>
        <p:spPr bwMode="gray">
          <a:xfrm>
            <a:off x="2438400" y="3837305"/>
            <a:ext cx="6172200"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b="1" kern="0" noProof="0" dirty="0">
                <a:ln>
                  <a:noFill/>
                </a:ln>
                <a:solidFill>
                  <a:schemeClr val="bg1">
                    <a:lumMod val="75000"/>
                  </a:schemeClr>
                </a:solidFill>
                <a:effectLst/>
                <a:uLnTx/>
                <a:uFillTx/>
                <a:cs typeface="+mn-cs"/>
                <a:sym typeface="+mn-ea"/>
              </a:rPr>
              <a:t>主流空时编码的详细内容</a:t>
            </a:r>
            <a:endParaRPr lang="zh-CN" altLang="en-US" sz="2800" b="1" kern="0" noProof="0" dirty="0">
              <a:ln>
                <a:noFill/>
              </a:ln>
              <a:solidFill>
                <a:schemeClr val="bg1">
                  <a:lumMod val="75000"/>
                </a:schemeClr>
              </a:solidFill>
              <a:effectLst/>
              <a:uLnTx/>
              <a:uFillTx/>
              <a:cs typeface="+mn-cs"/>
              <a:sym typeface="+mn-ea"/>
            </a:endParaRPr>
          </a:p>
        </p:txBody>
      </p:sp>
      <p:sp>
        <p:nvSpPr>
          <p:cNvPr id="10" name="AutoShape 51"/>
          <p:cNvSpPr>
            <a:spLocks noChangeArrowheads="1"/>
          </p:cNvSpPr>
          <p:nvPr/>
        </p:nvSpPr>
        <p:spPr bwMode="gray">
          <a:xfrm>
            <a:off x="2437130" y="2893060"/>
            <a:ext cx="5486400" cy="698500"/>
          </a:xfrm>
          <a:prstGeom prst="roundRect">
            <a:avLst>
              <a:gd name="adj" fmla="val 50000"/>
            </a:avLst>
          </a:prstGeom>
          <a:noFill/>
          <a:ln w="28575" algn="ctr">
            <a:solidFill>
              <a:srgbClr val="C0C0C0"/>
            </a:solidFill>
            <a:round/>
          </a:ln>
          <a:effectLst/>
        </p:spPr>
        <p:txBody>
          <a:bodyPr wrap="none" anchor="ctr"/>
          <a:lstStyle/>
          <a:p>
            <a:pPr marL="0" marR="0" lvl="0" algn="l" defTabSz="914400" rtl="0" eaLnBrk="0" fontAlgn="base" latinLnBrk="0" hangingPunct="0">
              <a:lnSpc>
                <a:spcPct val="100000"/>
              </a:lnSpc>
              <a:buClrTx/>
              <a:buSzTx/>
              <a:buFont typeface="Arial" panose="020B0604020202020204" pitchFamily="34" charset="0"/>
              <a:buNone/>
              <a:defRPr/>
            </a:pPr>
            <a:r>
              <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rPr>
              <a:t>空时编码的分类</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1" name="AutoShape 52"/>
          <p:cNvSpPr>
            <a:spLocks noChangeArrowheads="1"/>
          </p:cNvSpPr>
          <p:nvPr/>
        </p:nvSpPr>
        <p:spPr bwMode="gray">
          <a:xfrm>
            <a:off x="1840865" y="1821180"/>
            <a:ext cx="5426710" cy="67500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空时编码提出背景</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grpSp>
        <p:nvGrpSpPr>
          <p:cNvPr id="8202" name="Group 53"/>
          <p:cNvGrpSpPr/>
          <p:nvPr/>
        </p:nvGrpSpPr>
        <p:grpSpPr>
          <a:xfrm>
            <a:off x="1523365" y="1985328"/>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2056765" y="307498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2133600" y="391318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5" name="Group 74"/>
          <p:cNvGrpSpPr/>
          <p:nvPr/>
        </p:nvGrpSpPr>
        <p:grpSpPr>
          <a:xfrm>
            <a:off x="1905635" y="4826953"/>
            <a:ext cx="381000" cy="381000"/>
            <a:chOff x="2078" y="1680"/>
            <a:chExt cx="1615" cy="1615"/>
          </a:xfrm>
        </p:grpSpPr>
        <p:sp>
          <p:nvSpPr>
            <p:cNvPr id="34"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5" name="Oval 76"/>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6" name="Oval 77"/>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7" name="Oval 78"/>
            <p:cNvSpPr>
              <a:spLocks noChangeArrowheads="1"/>
            </p:cNvSpPr>
            <p:nvPr/>
          </p:nvSpPr>
          <p:spPr bwMode="gray">
            <a:xfrm>
              <a:off x="2253" y="1855"/>
              <a:ext cx="1265" cy="1265"/>
            </a:xfrm>
            <a:prstGeom prst="ellipse">
              <a:avLst/>
            </a:prstGeom>
            <a:gradFill rotWithShape="1">
              <a:gsLst>
                <a:gs pos="0">
                  <a:srgbClr val="8D67E1">
                    <a:gamma/>
                    <a:shade val="0"/>
                    <a:invGamma/>
                  </a:srgbClr>
                </a:gs>
                <a:gs pos="100000">
                  <a:srgbClr val="8D67E1"/>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8" name="Oval 79"/>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9" name="Oval 80"/>
            <p:cNvSpPr>
              <a:spLocks noChangeArrowheads="1"/>
            </p:cNvSpPr>
            <p:nvPr/>
          </p:nvSpPr>
          <p:spPr bwMode="gray">
            <a:xfrm>
              <a:off x="2334" y="1936"/>
              <a:ext cx="1097" cy="1104"/>
            </a:xfrm>
            <a:prstGeom prst="ellipse">
              <a:avLst/>
            </a:prstGeom>
            <a:gradFill rotWithShape="1">
              <a:gsLst>
                <a:gs pos="0">
                  <a:srgbClr val="8D67E1"/>
                </a:gs>
                <a:gs pos="100000">
                  <a:srgbClr val="8D67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58686"/>
            <a:ext cx="8113922" cy="3394274"/>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主流空时编码的详细内容</a:t>
            </a:r>
            <a:endParaRPr lang="zh-CN" altLang="en-US" sz="2400" dirty="0">
              <a:sym typeface="+mn-ea"/>
            </a:endParaRPr>
          </a:p>
        </p:txBody>
      </p:sp>
      <p:sp>
        <p:nvSpPr>
          <p:cNvPr id="10" name="文本框 9"/>
          <p:cNvSpPr txBox="1"/>
          <p:nvPr/>
        </p:nvSpPr>
        <p:spPr>
          <a:xfrm>
            <a:off x="589226" y="1295456"/>
            <a:ext cx="8039735" cy="3785652"/>
          </a:xfrm>
          <a:prstGeom prst="rect">
            <a:avLst/>
          </a:prstGeom>
          <a:noFill/>
        </p:spPr>
        <p:txBody>
          <a:bodyPr wrap="square" rtlCol="0" anchor="t">
            <a:spAutoFit/>
          </a:bodyPr>
          <a:lstStyle/>
          <a:p>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3.    </a:t>
            </a:r>
            <a:r>
              <a:rPr lang="zh-CN" altLang="en-US" sz="2400" dirty="0">
                <a:latin typeface="Times New Roman" panose="02020603050405020304" pitchFamily="18" charset="0"/>
                <a:ea typeface="黑体" panose="02010609060101010101" pitchFamily="49" charset="-122"/>
                <a:sym typeface="+mn-ea"/>
              </a:rPr>
              <a:t>优点：在给定分集增益和发送速率条件下，空时网格码引入编码增益，性能要优于空时分组码。空时网格码设计的码子在不损失带宽效率的前提下，可提供最大的编码增益和分集增益。最大分集增益等于发射天线数。</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4.   </a:t>
            </a:r>
            <a:r>
              <a:rPr lang="zh-CN" altLang="en-US" sz="2400" dirty="0">
                <a:latin typeface="Times New Roman" panose="02020603050405020304" pitchFamily="18" charset="0"/>
                <a:ea typeface="黑体" panose="02010609060101010101" pitchFamily="49" charset="-122"/>
                <a:sym typeface="+mn-ea"/>
              </a:rPr>
              <a:t>缺点：当发射天线数固定时，空时网格码的译码复杂度随着分集增益和发送速率的增加呈指数增长，使其应用受到一定的限制。</a:t>
            </a:r>
            <a:endParaRPr lang="en-US" altLang="zh-CN" sz="2400" dirty="0">
              <a:latin typeface="Times New Roman" panose="02020603050405020304" pitchFamily="18" charset="0"/>
              <a:ea typeface="黑体" panose="02010609060101010101" pitchFamily="49" charset="-122"/>
              <a:sym typeface="+mn-ea"/>
            </a:endParaRPr>
          </a:p>
          <a:p>
            <a:pPr marL="457200" indent="-457200">
              <a:buFont typeface="+mj-lt"/>
              <a:buAutoNum type="arabicPeriod"/>
            </a:pP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空时格码</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198" name="AutoShape 49"/>
          <p:cNvSpPr/>
          <p:nvPr/>
        </p:nvSpPr>
        <p:spPr>
          <a:xfrm>
            <a:off x="2242185" y="4801235"/>
            <a:ext cx="5530850" cy="647065"/>
          </a:xfrm>
          <a:prstGeom prst="roundRect">
            <a:avLst>
              <a:gd name="adj" fmla="val 50000"/>
            </a:avLst>
          </a:prstGeom>
          <a:noFill/>
          <a:ln w="28575" cap="flat" cmpd="sng">
            <a:solidFill>
              <a:srgbClr val="C0C0C0"/>
            </a:solidFill>
            <a:prstDash val="solid"/>
            <a:headEnd type="none" w="med" len="med"/>
            <a:tailEnd type="none" w="med" len="med"/>
          </a:ln>
        </p:spPr>
        <p:txBody>
          <a:bodyPr wrap="none" anchor="ctr"/>
          <a:lstStyle/>
          <a:p>
            <a:pPr marL="0" marR="0" lvl="0" algn="l" defTabSz="914400" rtl="0" eaLnBrk="0" fontAlgn="base" latinLnBrk="0" hangingPunct="0">
              <a:lnSpc>
                <a:spcPct val="100000"/>
              </a:lnSpc>
              <a:buClrTx/>
              <a:buSzTx/>
              <a:buFont typeface="Arial" panose="020B0604020202020204" pitchFamily="34" charset="0"/>
              <a:buNone/>
              <a:defRPr/>
            </a:pPr>
            <a:r>
              <a:rPr kumimoji="0" lang="zh-CN" altLang="en-US" sz="28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9" name="AutoShape 50"/>
          <p:cNvSpPr>
            <a:spLocks noChangeArrowheads="1"/>
          </p:cNvSpPr>
          <p:nvPr/>
        </p:nvSpPr>
        <p:spPr bwMode="gray">
          <a:xfrm>
            <a:off x="2438400" y="3837305"/>
            <a:ext cx="6172200" cy="647065"/>
          </a:xfrm>
          <a:prstGeom prst="roundRect">
            <a:avLst>
              <a:gd name="adj" fmla="val 50000"/>
            </a:avLst>
          </a:prstGeom>
          <a:noFill/>
          <a:ln w="28575" algn="ctr">
            <a:solidFill>
              <a:srgbClr val="C0C0C0"/>
            </a:solidFill>
            <a:round/>
          </a:ln>
          <a:effectLst/>
        </p:spPr>
        <p:txBody>
          <a:bodyPr wrap="none" anchor="ctr"/>
          <a:lstStyle/>
          <a:p>
            <a:pPr lvl="0" algn="l">
              <a:buClrTx/>
              <a:buSzTx/>
              <a:buFont typeface="Arial" panose="020B0604020202020204" pitchFamily="34" charset="0"/>
              <a:buNone/>
              <a:defRPr/>
            </a:pPr>
            <a:r>
              <a:rPr lang="zh-CN" altLang="en-US" sz="2800" b="1" kern="0" dirty="0">
                <a:solidFill>
                  <a:schemeClr val="bg1">
                    <a:lumMod val="75000"/>
                  </a:schemeClr>
                </a:solidFill>
                <a:cs typeface="+mn-cs"/>
                <a:sym typeface="+mn-ea"/>
              </a:rPr>
              <a:t>主流</a:t>
            </a:r>
            <a:r>
              <a:rPr lang="zh-CN" altLang="en-US" sz="2800" b="1" kern="0" noProof="0" dirty="0">
                <a:ln>
                  <a:noFill/>
                </a:ln>
                <a:solidFill>
                  <a:schemeClr val="bg1">
                    <a:lumMod val="75000"/>
                  </a:schemeClr>
                </a:solidFill>
                <a:effectLst/>
                <a:uLnTx/>
                <a:uFillTx/>
                <a:cs typeface="+mn-cs"/>
                <a:sym typeface="+mn-ea"/>
              </a:rPr>
              <a:t>空时编码的详细内容</a:t>
            </a:r>
            <a:endParaRPr lang="zh-CN" altLang="en-US" sz="2800" b="1" kern="0" noProof="0" dirty="0">
              <a:ln>
                <a:noFill/>
              </a:ln>
              <a:solidFill>
                <a:schemeClr val="bg1">
                  <a:lumMod val="75000"/>
                </a:schemeClr>
              </a:solidFill>
              <a:effectLst/>
              <a:uLnTx/>
              <a:uFillTx/>
              <a:cs typeface="+mn-cs"/>
              <a:sym typeface="+mn-ea"/>
            </a:endParaRPr>
          </a:p>
        </p:txBody>
      </p:sp>
      <p:sp>
        <p:nvSpPr>
          <p:cNvPr id="10" name="AutoShape 51"/>
          <p:cNvSpPr>
            <a:spLocks noChangeArrowheads="1"/>
          </p:cNvSpPr>
          <p:nvPr/>
        </p:nvSpPr>
        <p:spPr bwMode="gray">
          <a:xfrm>
            <a:off x="2437130" y="2893060"/>
            <a:ext cx="5486400" cy="698500"/>
          </a:xfrm>
          <a:prstGeom prst="roundRect">
            <a:avLst>
              <a:gd name="adj" fmla="val 50000"/>
            </a:avLst>
          </a:prstGeom>
          <a:noFill/>
          <a:ln w="28575" algn="ctr">
            <a:solidFill>
              <a:srgbClr val="C0C0C0"/>
            </a:solidFill>
            <a:round/>
          </a:ln>
          <a:effectLst/>
        </p:spPr>
        <p:txBody>
          <a:bodyPr wrap="none" anchor="ctr"/>
          <a:lstStyle/>
          <a:p>
            <a:pPr rtl="0">
              <a:defRPr/>
            </a:pPr>
            <a:r>
              <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rPr>
              <a:t>空时编码的分类</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1" name="AutoShape 52"/>
          <p:cNvSpPr>
            <a:spLocks noChangeArrowheads="1"/>
          </p:cNvSpPr>
          <p:nvPr/>
        </p:nvSpPr>
        <p:spPr bwMode="gray">
          <a:xfrm>
            <a:off x="1840865" y="1821180"/>
            <a:ext cx="5426710" cy="675005"/>
          </a:xfrm>
          <a:prstGeom prst="roundRect">
            <a:avLst>
              <a:gd name="adj" fmla="val 50000"/>
            </a:avLst>
          </a:prstGeom>
          <a:noFill/>
          <a:ln w="28575" algn="ctr">
            <a:solidFill>
              <a:srgbClr val="C0C0C0"/>
            </a:solidFill>
            <a:round/>
          </a:ln>
          <a:effectLst/>
        </p:spPr>
        <p:txBody>
          <a:bodyPr wrap="none" anchor="ctr"/>
          <a:lstStyle/>
          <a:p>
            <a:pPr rtl="0">
              <a:defRPr/>
            </a:pPr>
            <a:r>
              <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rPr>
              <a:t>空时编码提出背景</a:t>
            </a:r>
            <a:endParaRPr kumimoji="0" lang="zh-CN" altLang="en-US" sz="28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grpSp>
        <p:nvGrpSpPr>
          <p:cNvPr id="8202" name="Group 53"/>
          <p:cNvGrpSpPr/>
          <p:nvPr/>
        </p:nvGrpSpPr>
        <p:grpSpPr>
          <a:xfrm>
            <a:off x="1523365" y="1985328"/>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2056765" y="307498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2133600" y="391318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5" name="Group 74"/>
          <p:cNvGrpSpPr/>
          <p:nvPr/>
        </p:nvGrpSpPr>
        <p:grpSpPr>
          <a:xfrm>
            <a:off x="1905635" y="4826953"/>
            <a:ext cx="381000" cy="381000"/>
            <a:chOff x="2078" y="1680"/>
            <a:chExt cx="1615" cy="1615"/>
          </a:xfrm>
        </p:grpSpPr>
        <p:sp>
          <p:nvSpPr>
            <p:cNvPr id="34"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5" name="Oval 76"/>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6" name="Oval 77"/>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7" name="Oval 78"/>
            <p:cNvSpPr>
              <a:spLocks noChangeArrowheads="1"/>
            </p:cNvSpPr>
            <p:nvPr/>
          </p:nvSpPr>
          <p:spPr bwMode="gray">
            <a:xfrm>
              <a:off x="2253" y="1855"/>
              <a:ext cx="1265" cy="1265"/>
            </a:xfrm>
            <a:prstGeom prst="ellipse">
              <a:avLst/>
            </a:prstGeom>
            <a:gradFill rotWithShape="1">
              <a:gsLst>
                <a:gs pos="0">
                  <a:srgbClr val="8D67E1">
                    <a:gamma/>
                    <a:shade val="0"/>
                    <a:invGamma/>
                  </a:srgbClr>
                </a:gs>
                <a:gs pos="100000">
                  <a:srgbClr val="8D67E1"/>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8" name="Oval 79"/>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9" name="Oval 80"/>
            <p:cNvSpPr>
              <a:spLocks noChangeArrowheads="1"/>
            </p:cNvSpPr>
            <p:nvPr/>
          </p:nvSpPr>
          <p:spPr bwMode="gray">
            <a:xfrm>
              <a:off x="2334" y="1936"/>
              <a:ext cx="1097" cy="1104"/>
            </a:xfrm>
            <a:prstGeom prst="ellipse">
              <a:avLst/>
            </a:prstGeom>
            <a:gradFill rotWithShape="1">
              <a:gsLst>
                <a:gs pos="0">
                  <a:srgbClr val="8D67E1"/>
                </a:gs>
                <a:gs pos="100000">
                  <a:srgbClr val="8D67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
        <p:nvSpPr>
          <p:cNvPr id="3" name="标题 2"/>
          <p:cNvSpPr>
            <a:spLocks noGrp="1"/>
          </p:cNvSpPr>
          <p:nvPr>
            <p:ph type="title"/>
          </p:nvPr>
        </p:nvSpPr>
        <p:spPr/>
        <p:txBody>
          <a:bodyPr/>
          <a:lstStyle/>
          <a:p>
            <a:endParaRPr lang="zh-CN"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58686"/>
            <a:ext cx="8113922" cy="354667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pPr marL="0" marR="0" lvl="0" defTabSz="914400" rtl="0" eaLnBrk="0" fontAlgn="base" latinLnBrk="0" hangingPunct="0">
              <a:lnSpc>
                <a:spcPct val="100000"/>
              </a:lnSpc>
              <a:defRPr/>
            </a:pPr>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kumimoji="0" lang="zh-CN" altLang="en-US" sz="24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0" name="文本框 9"/>
          <p:cNvSpPr txBox="1"/>
          <p:nvPr/>
        </p:nvSpPr>
        <p:spPr>
          <a:xfrm>
            <a:off x="589226" y="1752644"/>
            <a:ext cx="8039735" cy="3046988"/>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我已经模板项目上传到</a:t>
            </a:r>
            <a:r>
              <a:rPr lang="en-US" altLang="zh-CN" sz="2400" dirty="0">
                <a:latin typeface="Times New Roman" panose="02020603050405020304" pitchFamily="18" charset="0"/>
                <a:ea typeface="黑体" panose="02010609060101010101" pitchFamily="49" charset="-122"/>
                <a:sym typeface="+mn-ea"/>
              </a:rPr>
              <a:t> </a:t>
            </a:r>
            <a:r>
              <a:rPr lang="en-US" altLang="zh-CN" sz="2400" dirty="0">
                <a:latin typeface="Times New Roman" panose="02020603050405020304" pitchFamily="18" charset="0"/>
                <a:ea typeface="黑体" panose="02010609060101010101" pitchFamily="49" charset="-122"/>
                <a:sym typeface="+mn-ea"/>
                <a:hlinkClick r:id="rId1"/>
              </a:rPr>
              <a:t>https://github.com/A-Wanderer/STC</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之中，同学可以通过此链接进行下载并运行。</a:t>
            </a:r>
            <a:endParaRPr lang="en-US" altLang="zh-CN"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2.     </a:t>
            </a:r>
            <a:r>
              <a:rPr lang="zh-CN" altLang="en-US" sz="2400" dirty="0">
                <a:latin typeface="Times New Roman" panose="02020603050405020304" pitchFamily="18" charset="0"/>
                <a:ea typeface="黑体" panose="02010609060101010101" pitchFamily="49" charset="-122"/>
                <a:sym typeface="+mn-ea"/>
              </a:rPr>
              <a:t>项目默认是已完成所有必备部分，包括学生们所需要学习的</a:t>
            </a:r>
            <a:r>
              <a:rPr lang="en-US" altLang="zh-CN" sz="2400" dirty="0" err="1">
                <a:latin typeface="Times New Roman" panose="02020603050405020304" pitchFamily="18" charset="0"/>
                <a:ea typeface="黑体" panose="02010609060101010101" pitchFamily="49" charset="-122"/>
                <a:sym typeface="+mn-ea"/>
              </a:rPr>
              <a:t>Alamouti</a:t>
            </a:r>
            <a:r>
              <a:rPr lang="zh-CN" altLang="en-US" sz="2400" dirty="0">
                <a:latin typeface="Times New Roman" panose="02020603050405020304" pitchFamily="18" charset="0"/>
                <a:ea typeface="黑体" panose="02010609060101010101" pitchFamily="49" charset="-122"/>
                <a:sym typeface="+mn-ea"/>
              </a:rPr>
              <a:t>空时编码的算法流程部分。但是这部分仅作为参考，希望学生们能够自己实现此部分，并使得整个项目跑通且验证误码率。</a:t>
            </a:r>
            <a:endParaRPr lang="zh-CN" altLang="en-US"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空时编码项目介绍</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58686"/>
            <a:ext cx="8113922" cy="2098908"/>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lang="zh-CN" altLang="en-US" sz="2400" dirty="0">
              <a:sym typeface="+mn-ea"/>
            </a:endParaRPr>
          </a:p>
        </p:txBody>
      </p:sp>
      <p:sp>
        <p:nvSpPr>
          <p:cNvPr id="10" name="文本框 9"/>
          <p:cNvSpPr txBox="1"/>
          <p:nvPr/>
        </p:nvSpPr>
        <p:spPr>
          <a:xfrm>
            <a:off x="589226" y="1752644"/>
            <a:ext cx="8039735" cy="1569660"/>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3.     </a:t>
            </a:r>
            <a:r>
              <a:rPr lang="zh-CN" altLang="en-US" sz="2400" dirty="0">
                <a:latin typeface="Times New Roman" panose="02020603050405020304" pitchFamily="18" charset="0"/>
                <a:ea typeface="黑体" panose="02010609060101010101" pitchFamily="49" charset="-122"/>
                <a:sym typeface="+mn-ea"/>
              </a:rPr>
              <a:t>此项目作为空时编码通信模拟系统而言，虽然已是足够，但是并不完美，能力足够的同学可以自主完善其他内容，作为一个项目使用而非仅仅是一个大作业。可完善的方向接下来会与项目总览一起介绍。</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空时编码项目介绍</a:t>
            </a:r>
            <a:endParaRPr kumimoji="1" lang="zh-CN" altLang="en-US" sz="2400" b="1" dirty="0">
              <a:latin typeface="黑体" panose="02010609060101010101" pitchFamily="49" charset="-122"/>
              <a:ea typeface="黑体" panose="02010609060101010101" pitchFamily="49" charset="-122"/>
              <a:sym typeface="+mn-ea"/>
            </a:endParaRPr>
          </a:p>
        </p:txBody>
      </p:sp>
      <p:sp>
        <p:nvSpPr>
          <p:cNvPr id="4" name="矩形 3"/>
          <p:cNvSpPr/>
          <p:nvPr/>
        </p:nvSpPr>
        <p:spPr>
          <a:xfrm>
            <a:off x="2199582" y="4362549"/>
            <a:ext cx="460895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STC SYSTEM</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85550"/>
            <a:ext cx="8113922" cy="451038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endParaRPr lang="zh-CN" altLang="en-US" sz="2400" dirty="0">
              <a:sym typeface="+mn-ea"/>
            </a:endParaRPr>
          </a:p>
        </p:txBody>
      </p:sp>
      <p:sp>
        <p:nvSpPr>
          <p:cNvPr id="10" name="文本框 9"/>
          <p:cNvSpPr txBox="1"/>
          <p:nvPr/>
        </p:nvSpPr>
        <p:spPr>
          <a:xfrm>
            <a:off x="589226" y="1752644"/>
            <a:ext cx="8039735" cy="4154984"/>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1.      </a:t>
            </a:r>
            <a:r>
              <a:rPr lang="en-US" altLang="zh-CN" sz="2400" dirty="0" err="1">
                <a:latin typeface="Times New Roman" panose="02020603050405020304" pitchFamily="18" charset="0"/>
                <a:ea typeface="黑体" panose="02010609060101010101" pitchFamily="49" charset="-122"/>
                <a:sym typeface="+mn-ea"/>
              </a:rPr>
              <a:t>Alamouti</a:t>
            </a:r>
            <a:r>
              <a:rPr lang="zh-CN" altLang="en-US" sz="2400" dirty="0">
                <a:latin typeface="Times New Roman" panose="02020603050405020304" pitchFamily="18" charset="0"/>
                <a:ea typeface="黑体" panose="02010609060101010101" pitchFamily="49" charset="-122"/>
                <a:sym typeface="+mn-ea"/>
              </a:rPr>
              <a:t>算法部分项目中已实现一个</a:t>
            </a:r>
            <a:r>
              <a:rPr lang="en-US" altLang="zh-CN" sz="2400" dirty="0">
                <a:latin typeface="Times New Roman" panose="02020603050405020304" pitchFamily="18" charset="0"/>
                <a:ea typeface="黑体" panose="02010609060101010101" pitchFamily="49" charset="-122"/>
                <a:sym typeface="+mn-ea"/>
              </a:rPr>
              <a:t>demo</a:t>
            </a:r>
            <a:r>
              <a:rPr lang="zh-CN" altLang="en-US" sz="2400" dirty="0">
                <a:latin typeface="Times New Roman" panose="02020603050405020304" pitchFamily="18" charset="0"/>
                <a:ea typeface="黑体" panose="02010609060101010101" pitchFamily="49" charset="-122"/>
                <a:sym typeface="+mn-ea"/>
              </a:rPr>
              <a:t>以供同学们进行参考。对于算法中的矩阵运算部分，参考了</a:t>
            </a:r>
            <a:r>
              <a:rPr lang="en-US" altLang="zh-CN" sz="2400" dirty="0">
                <a:latin typeface="Times New Roman" panose="02020603050405020304" pitchFamily="18" charset="0"/>
                <a:ea typeface="黑体" panose="02010609060101010101" pitchFamily="49" charset="-122"/>
                <a:sym typeface="+mn-ea"/>
              </a:rPr>
              <a:t>Kaldi</a:t>
            </a:r>
            <a:r>
              <a:rPr lang="zh-CN" altLang="en-US" sz="2400" dirty="0">
                <a:latin typeface="Times New Roman" panose="02020603050405020304" pitchFamily="18" charset="0"/>
                <a:ea typeface="黑体" panose="02010609060101010101" pitchFamily="49" charset="-122"/>
                <a:sym typeface="+mn-ea"/>
              </a:rPr>
              <a:t>的矩阵库后，项目最终决定使用了</a:t>
            </a:r>
            <a:r>
              <a:rPr lang="en-US" altLang="zh-CN" sz="2400" dirty="0">
                <a:latin typeface="Times New Roman" panose="02020603050405020304" pitchFamily="18" charset="0"/>
                <a:ea typeface="黑体" panose="02010609060101010101" pitchFamily="49" charset="-122"/>
                <a:sym typeface="+mn-ea"/>
              </a:rPr>
              <a:t>Eigen</a:t>
            </a:r>
            <a:r>
              <a:rPr lang="zh-CN" altLang="en-US" sz="2400" dirty="0">
                <a:latin typeface="Times New Roman" panose="02020603050405020304" pitchFamily="18" charset="0"/>
                <a:ea typeface="黑体" panose="02010609060101010101" pitchFamily="49" charset="-122"/>
                <a:sym typeface="+mn-ea"/>
              </a:rPr>
              <a:t>的矩阵库。</a:t>
            </a:r>
            <a:endParaRPr lang="en-US" altLang="zh-CN"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另一方面，算法流程中需要使用的数据调制部分，项目中选择了</a:t>
            </a:r>
            <a:r>
              <a:rPr lang="en-US" altLang="zh-CN" sz="2400" dirty="0">
                <a:latin typeface="Times New Roman" panose="02020603050405020304" pitchFamily="18" charset="0"/>
                <a:ea typeface="黑体" panose="02010609060101010101" pitchFamily="49" charset="-122"/>
                <a:sym typeface="+mn-ea"/>
              </a:rPr>
              <a:t>PSK</a:t>
            </a:r>
            <a:r>
              <a:rPr lang="zh-CN" altLang="en-US" sz="2400" dirty="0">
                <a:latin typeface="Times New Roman" panose="02020603050405020304" pitchFamily="18" charset="0"/>
                <a:ea typeface="黑体" panose="02010609060101010101" pitchFamily="49" charset="-122"/>
                <a:sym typeface="+mn-ea"/>
              </a:rPr>
              <a:t>调制方法，为了保证稳定性，并没有直接使用</a:t>
            </a:r>
            <a:r>
              <a:rPr lang="en-US" altLang="zh-CN" sz="2400" dirty="0" err="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进行实现，而是借用了</a:t>
            </a:r>
            <a:r>
              <a:rPr lang="en-US" altLang="zh-CN" sz="2400" dirty="0">
                <a:latin typeface="Times New Roman" panose="02020603050405020304" pitchFamily="18" charset="0"/>
                <a:ea typeface="黑体" panose="02010609060101010101" pitchFamily="49" charset="-122"/>
                <a:sym typeface="+mn-ea"/>
              </a:rPr>
              <a:t>python</a:t>
            </a:r>
            <a:r>
              <a:rPr lang="zh-CN" altLang="en-US" sz="2400" dirty="0">
                <a:latin typeface="Times New Roman" panose="02020603050405020304" pitchFamily="18" charset="0"/>
                <a:ea typeface="黑体" panose="02010609060101010101" pitchFamily="49" charset="-122"/>
                <a:sym typeface="+mn-ea"/>
              </a:rPr>
              <a:t>的</a:t>
            </a:r>
            <a:r>
              <a:rPr lang="en-US" altLang="zh-CN" sz="2400" dirty="0" err="1">
                <a:latin typeface="Times New Roman" panose="02020603050405020304" pitchFamily="18" charset="0"/>
                <a:ea typeface="黑体" panose="02010609060101010101" pitchFamily="49" charset="-122"/>
                <a:sym typeface="+mn-ea"/>
              </a:rPr>
              <a:t>ModulationPy</a:t>
            </a:r>
            <a:r>
              <a:rPr lang="zh-CN" altLang="en-US" sz="2400" dirty="0">
                <a:latin typeface="Times New Roman" panose="02020603050405020304" pitchFamily="18" charset="0"/>
                <a:ea typeface="黑体" panose="02010609060101010101" pitchFamily="49" charset="-122"/>
                <a:sym typeface="+mn-ea"/>
              </a:rPr>
              <a:t>库进行了此部分的实现。</a:t>
            </a:r>
            <a:endParaRPr lang="en-US" altLang="zh-CN"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这些部分希望同学们能够自主实现，而非仅仅参考项目中实现部分。</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项目代码，思想介绍</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lang="zh-CN" altLang="en-US" sz="2400" dirty="0">
              <a:sym typeface="+mn-ea"/>
            </a:endParaRPr>
          </a:p>
        </p:txBody>
      </p:sp>
      <p:pic>
        <p:nvPicPr>
          <p:cNvPr id="7" name="图片 6"/>
          <p:cNvPicPr>
            <a:picLocks noChangeAspect="1"/>
          </p:cNvPicPr>
          <p:nvPr/>
        </p:nvPicPr>
        <p:blipFill>
          <a:blip r:embed="rId1"/>
          <a:stretch>
            <a:fillRect/>
          </a:stretch>
        </p:blipFill>
        <p:spPr>
          <a:xfrm>
            <a:off x="174743" y="1205814"/>
            <a:ext cx="8530353" cy="3941008"/>
          </a:xfrm>
          <a:prstGeom prst="rect">
            <a:avLst/>
          </a:prstGeom>
        </p:spPr>
      </p:pic>
      <p:sp>
        <p:nvSpPr>
          <p:cNvPr id="12" name="文本框 11"/>
          <p:cNvSpPr txBox="1"/>
          <p:nvPr/>
        </p:nvSpPr>
        <p:spPr>
          <a:xfrm>
            <a:off x="2543519" y="5562061"/>
            <a:ext cx="4056962" cy="461665"/>
          </a:xfrm>
          <a:prstGeom prst="rect">
            <a:avLst/>
          </a:prstGeom>
          <a:noFill/>
        </p:spPr>
        <p:txBody>
          <a:bodyPr wrap="square" rtlCol="0" anchor="t">
            <a:spAutoFit/>
          </a:bodyPr>
          <a:lstStyle/>
          <a:p>
            <a:r>
              <a:rPr kumimoji="1" lang="en-US" altLang="zh-CN" sz="2400" dirty="0">
                <a:latin typeface="黑体" panose="02010609060101010101" pitchFamily="49" charset="-122"/>
                <a:ea typeface="黑体" panose="02010609060101010101" pitchFamily="49" charset="-122"/>
                <a:sym typeface="+mn-ea"/>
              </a:rPr>
              <a:t>STC</a:t>
            </a:r>
            <a:r>
              <a:rPr kumimoji="1" lang="zh-CN" altLang="en-US" sz="2400" dirty="0">
                <a:latin typeface="黑体" panose="02010609060101010101" pitchFamily="49" charset="-122"/>
                <a:ea typeface="黑体" panose="02010609060101010101" pitchFamily="49" charset="-122"/>
                <a:sym typeface="+mn-ea"/>
              </a:rPr>
              <a:t>算法流程控制的接口展示</a:t>
            </a:r>
            <a:endParaRPr kumimoji="1" lang="zh-CN" altLang="en-US" sz="2400"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85550"/>
            <a:ext cx="8113922" cy="298642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lang="zh-CN" altLang="en-US" sz="2400" dirty="0">
              <a:sym typeface="+mn-ea"/>
            </a:endParaRPr>
          </a:p>
        </p:txBody>
      </p:sp>
      <p:sp>
        <p:nvSpPr>
          <p:cNvPr id="10" name="文本框 9"/>
          <p:cNvSpPr txBox="1"/>
          <p:nvPr/>
        </p:nvSpPr>
        <p:spPr>
          <a:xfrm>
            <a:off x="589226" y="1752644"/>
            <a:ext cx="8039735" cy="2677656"/>
          </a:xfrm>
          <a:prstGeom prst="rect">
            <a:avLst/>
          </a:prstGeom>
          <a:noFill/>
        </p:spPr>
        <p:txBody>
          <a:bodyPr wrap="square" rtlCol="0" anchor="t">
            <a:spAutoFit/>
          </a:bodyPr>
          <a:lstStyle/>
          <a:p>
            <a:r>
              <a:rPr lang="en-US" altLang="zh-CN" sz="2400" dirty="0">
                <a:latin typeface="Times New Roman" panose="02020603050405020304" pitchFamily="18" charset="0"/>
                <a:ea typeface="黑体" panose="02010609060101010101" pitchFamily="49" charset="-122"/>
                <a:sym typeface="+mn-ea"/>
              </a:rPr>
              <a:t>2.     </a:t>
            </a:r>
            <a:r>
              <a:rPr lang="zh-CN" altLang="en-US" sz="2400" dirty="0">
                <a:latin typeface="Times New Roman" panose="02020603050405020304" pitchFamily="18" charset="0"/>
                <a:ea typeface="黑体" panose="02010609060101010101" pitchFamily="49" charset="-122"/>
                <a:sym typeface="+mn-ea"/>
              </a:rPr>
              <a:t>在服务端方面，项目使用了</a:t>
            </a:r>
            <a:r>
              <a:rPr lang="en-US" altLang="zh-CN" sz="2400" dirty="0" err="1">
                <a:latin typeface="Times New Roman" panose="02020603050405020304" pitchFamily="18" charset="0"/>
                <a:ea typeface="黑体" panose="02010609060101010101" pitchFamily="49" charset="-122"/>
                <a:sym typeface="+mn-ea"/>
              </a:rPr>
              <a:t>epoll</a:t>
            </a:r>
            <a:r>
              <a:rPr lang="zh-CN" altLang="en-US" sz="2400" dirty="0">
                <a:latin typeface="Times New Roman" panose="02020603050405020304" pitchFamily="18" charset="0"/>
                <a:ea typeface="黑体" panose="02010609060101010101" pitchFamily="49" charset="-122"/>
                <a:sym typeface="+mn-ea"/>
              </a:rPr>
              <a:t>实现多路复用，监听事务产生，引入了线程池保证了系统解码速率以及稳定性。增加了异步的日志系统来记录事件的发生。</a:t>
            </a:r>
            <a:endParaRPr lang="zh-CN" altLang="en-US" sz="2400" dirty="0">
              <a:latin typeface="Times New Roman" panose="02020603050405020304" pitchFamily="18" charset="0"/>
              <a:ea typeface="黑体" panose="02010609060101010101" pitchFamily="49" charset="-122"/>
              <a:sym typeface="+mn-ea"/>
            </a:endParaRPr>
          </a:p>
          <a:p>
            <a:endParaRPr lang="en-US" altLang="zh-CN" sz="2400" dirty="0">
              <a:latin typeface="Times New Roman" panose="02020603050405020304" pitchFamily="18" charset="0"/>
              <a:ea typeface="黑体" panose="02010609060101010101" pitchFamily="49" charset="-122"/>
              <a:sym typeface="+mn-ea"/>
            </a:endParaRPr>
          </a:p>
          <a:p>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这些部分在此次项目中不强制要求同学掌握，仅作为补充部分，同学在完善项目的中途仅需要调用相关模块即可。</a:t>
            </a:r>
            <a:r>
              <a:rPr lang="en-US" altLang="zh-CN" sz="2400" dirty="0">
                <a:latin typeface="Times New Roman" panose="02020603050405020304" pitchFamily="18" charset="0"/>
                <a:ea typeface="黑体" panose="02010609060101010101" pitchFamily="49" charset="-122"/>
                <a:sym typeface="+mn-ea"/>
              </a:rPr>
              <a:t> </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项目代码，思想介绍</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lang="zh-CN" altLang="en-US" sz="2400" dirty="0">
              <a:sym typeface="+mn-ea"/>
            </a:endParaRPr>
          </a:p>
        </p:txBody>
      </p:sp>
      <p:sp>
        <p:nvSpPr>
          <p:cNvPr id="12" name="文本框 11"/>
          <p:cNvSpPr txBox="1"/>
          <p:nvPr/>
        </p:nvSpPr>
        <p:spPr>
          <a:xfrm>
            <a:off x="2743248" y="5973718"/>
            <a:ext cx="4056962" cy="461665"/>
          </a:xfrm>
          <a:prstGeom prst="rect">
            <a:avLst/>
          </a:prstGeom>
          <a:noFill/>
        </p:spPr>
        <p:txBody>
          <a:bodyPr wrap="square" rtlCol="0" anchor="t">
            <a:spAutoFit/>
          </a:bodyPr>
          <a:lstStyle/>
          <a:p>
            <a:r>
              <a:rPr kumimoji="1" lang="zh-CN" altLang="en-US" sz="2400" dirty="0">
                <a:latin typeface="黑体" panose="02010609060101010101" pitchFamily="49" charset="-122"/>
                <a:ea typeface="黑体" panose="02010609060101010101" pitchFamily="49" charset="-122"/>
                <a:sym typeface="+mn-ea"/>
              </a:rPr>
              <a:t>线程池模块部分演示</a:t>
            </a:r>
            <a:endParaRPr kumimoji="1" lang="zh-CN" altLang="en-US" sz="2400" dirty="0">
              <a:latin typeface="黑体" panose="02010609060101010101" pitchFamily="49" charset="-122"/>
              <a:ea typeface="黑体" panose="02010609060101010101" pitchFamily="49" charset="-122"/>
              <a:sym typeface="+mn-ea"/>
            </a:endParaRPr>
          </a:p>
        </p:txBody>
      </p:sp>
      <p:pic>
        <p:nvPicPr>
          <p:cNvPr id="4" name="图片 3"/>
          <p:cNvPicPr>
            <a:picLocks noChangeAspect="1"/>
          </p:cNvPicPr>
          <p:nvPr/>
        </p:nvPicPr>
        <p:blipFill>
          <a:blip r:embed="rId1"/>
          <a:stretch>
            <a:fillRect/>
          </a:stretch>
        </p:blipFill>
        <p:spPr>
          <a:xfrm>
            <a:off x="990694" y="834274"/>
            <a:ext cx="6037759" cy="49707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9" y="1585550"/>
            <a:ext cx="8113922" cy="451038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空时编码的实践</a:t>
            </a:r>
            <a:endParaRPr lang="zh-CN" altLang="en-US" sz="2400" dirty="0">
              <a:sym typeface="+mn-ea"/>
            </a:endParaRPr>
          </a:p>
        </p:txBody>
      </p:sp>
      <p:sp>
        <p:nvSpPr>
          <p:cNvPr id="10" name="文本框 9"/>
          <p:cNvSpPr txBox="1"/>
          <p:nvPr/>
        </p:nvSpPr>
        <p:spPr>
          <a:xfrm>
            <a:off x="589226" y="1752644"/>
            <a:ext cx="8039735" cy="4154984"/>
          </a:xfrm>
          <a:prstGeom prst="rect">
            <a:avLst/>
          </a:prstGeom>
          <a:noFill/>
        </p:spPr>
        <p:txBody>
          <a:bodyPr wrap="square" rtlCol="0" anchor="t">
            <a:spAutoFit/>
          </a:bodyPr>
          <a:lstStyle/>
          <a:p>
            <a:pPr marL="457200" indent="-457200">
              <a:buAutoNum type="arabicPeriod" startAt="3"/>
            </a:pPr>
            <a:r>
              <a:rPr lang="zh-CN" altLang="en-US" sz="2400" dirty="0">
                <a:latin typeface="Times New Roman" panose="02020603050405020304" pitchFamily="18" charset="0"/>
                <a:ea typeface="黑体" panose="02010609060101010101" pitchFamily="49" charset="-122"/>
                <a:sym typeface="+mn-ea"/>
              </a:rPr>
              <a:t>可补充的部分：</a:t>
            </a:r>
            <a:endParaRPr lang="en-US" altLang="zh-CN" sz="2400" dirty="0">
              <a:latin typeface="Times New Roman" panose="02020603050405020304" pitchFamily="18" charset="0"/>
              <a:ea typeface="黑体" panose="02010609060101010101" pitchFamily="49" charset="-122"/>
              <a:sym typeface="+mn-ea"/>
            </a:endParaRPr>
          </a:p>
          <a:p>
            <a:pPr marL="342900" indent="-342900">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项目中为了方便直接使用了</a:t>
            </a:r>
            <a:r>
              <a:rPr lang="en-US" altLang="zh-CN" sz="2400" dirty="0">
                <a:latin typeface="Times New Roman" panose="02020603050405020304" pitchFamily="18" charset="0"/>
                <a:ea typeface="黑体" panose="02010609060101010101" pitchFamily="49" charset="-122"/>
                <a:sym typeface="+mn-ea"/>
              </a:rPr>
              <a:t>string</a:t>
            </a:r>
            <a:r>
              <a:rPr lang="zh-CN" altLang="en-US" sz="2400" dirty="0">
                <a:latin typeface="Times New Roman" panose="02020603050405020304" pitchFamily="18" charset="0"/>
                <a:ea typeface="黑体" panose="02010609060101010101" pitchFamily="49" charset="-122"/>
                <a:sym typeface="+mn-ea"/>
              </a:rPr>
              <a:t>作为各个需要模块间的传递使用。同学们可以自主完善内存池代替</a:t>
            </a:r>
            <a:r>
              <a:rPr lang="en-US" altLang="zh-CN" sz="2400" dirty="0">
                <a:latin typeface="Times New Roman" panose="02020603050405020304" pitchFamily="18" charset="0"/>
                <a:ea typeface="黑体" panose="02010609060101010101" pitchFamily="49" charset="-122"/>
                <a:sym typeface="+mn-ea"/>
              </a:rPr>
              <a:t>string</a:t>
            </a:r>
            <a:r>
              <a:rPr lang="zh-CN" altLang="en-US" sz="2400" dirty="0">
                <a:latin typeface="Times New Roman" panose="02020603050405020304" pitchFamily="18" charset="0"/>
                <a:ea typeface="黑体" panose="02010609060101010101" pitchFamily="49" charset="-122"/>
                <a:sym typeface="+mn-ea"/>
              </a:rPr>
              <a:t>以提高效率。</a:t>
            </a:r>
            <a:endParaRPr lang="en-US" altLang="zh-CN" sz="2400" dirty="0">
              <a:latin typeface="Times New Roman" panose="02020603050405020304" pitchFamily="18" charset="0"/>
              <a:ea typeface="黑体" panose="02010609060101010101" pitchFamily="49" charset="-122"/>
              <a:sym typeface="+mn-ea"/>
            </a:endParaRPr>
          </a:p>
          <a:p>
            <a:pPr marL="342900" indent="-342900">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项目中算法流程部分中的调制部分，直接使用了</a:t>
            </a:r>
            <a:r>
              <a:rPr lang="en-US" altLang="zh-CN" sz="2400" dirty="0" err="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调用了相关</a:t>
            </a:r>
            <a:r>
              <a:rPr lang="en-US" altLang="zh-CN" sz="2400" dirty="0" err="1">
                <a:latin typeface="Times New Roman" panose="02020603050405020304" pitchFamily="18" charset="0"/>
                <a:ea typeface="黑体" panose="02010609060101010101" pitchFamily="49" charset="-122"/>
                <a:sym typeface="+mn-ea"/>
              </a:rPr>
              <a:t>cmd</a:t>
            </a:r>
            <a:r>
              <a:rPr lang="zh-CN" altLang="en-US" sz="2400" dirty="0">
                <a:latin typeface="Times New Roman" panose="02020603050405020304" pitchFamily="18" charset="0"/>
                <a:ea typeface="黑体" panose="02010609060101010101" pitchFamily="49" charset="-122"/>
                <a:sym typeface="+mn-ea"/>
              </a:rPr>
              <a:t>命令获取依赖</a:t>
            </a:r>
            <a:r>
              <a:rPr lang="en-US" altLang="zh-CN" sz="2400" dirty="0" err="1">
                <a:latin typeface="Times New Roman" panose="02020603050405020304" pitchFamily="18" charset="0"/>
                <a:ea typeface="黑体" panose="02010609060101010101" pitchFamily="49" charset="-122"/>
                <a:sym typeface="+mn-ea"/>
              </a:rPr>
              <a:t>ModulationPy</a:t>
            </a:r>
            <a:r>
              <a:rPr lang="zh-CN" altLang="en-US" sz="2400" dirty="0">
                <a:latin typeface="Times New Roman" panose="02020603050405020304" pitchFamily="18" charset="0"/>
                <a:ea typeface="黑体" panose="02010609060101010101" pitchFamily="49" charset="-122"/>
                <a:sym typeface="+mn-ea"/>
              </a:rPr>
              <a:t>库的</a:t>
            </a:r>
            <a:r>
              <a:rPr lang="en-US" altLang="zh-CN" sz="2400" dirty="0">
                <a:latin typeface="Times New Roman" panose="02020603050405020304" pitchFamily="18" charset="0"/>
                <a:ea typeface="黑体" panose="02010609060101010101" pitchFamily="49" charset="-122"/>
                <a:sym typeface="+mn-ea"/>
              </a:rPr>
              <a:t>python</a:t>
            </a:r>
            <a:r>
              <a:rPr lang="zh-CN" altLang="en-US" sz="2400" dirty="0">
                <a:latin typeface="Times New Roman" panose="02020603050405020304" pitchFamily="18" charset="0"/>
                <a:ea typeface="黑体" panose="02010609060101010101" pitchFamily="49" charset="-122"/>
                <a:sym typeface="+mn-ea"/>
              </a:rPr>
              <a:t>代码中的结果，这种操作是不优雅的。有时间的同学可以自主使用相关</a:t>
            </a:r>
            <a:r>
              <a:rPr lang="en-US" altLang="zh-CN" sz="2400" dirty="0" err="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方法包装此</a:t>
            </a:r>
            <a:r>
              <a:rPr lang="en-US" altLang="zh-CN" sz="2400" dirty="0">
                <a:latin typeface="Times New Roman" panose="02020603050405020304" pitchFamily="18" charset="0"/>
                <a:ea typeface="黑体" panose="02010609060101010101" pitchFamily="49" charset="-122"/>
                <a:sym typeface="+mn-ea"/>
              </a:rPr>
              <a:t>python</a:t>
            </a:r>
            <a:r>
              <a:rPr lang="zh-CN" altLang="en-US" sz="2400" dirty="0">
                <a:latin typeface="Times New Roman" panose="02020603050405020304" pitchFamily="18" charset="0"/>
                <a:ea typeface="黑体" panose="02010609060101010101" pitchFamily="49" charset="-122"/>
                <a:sym typeface="+mn-ea"/>
              </a:rPr>
              <a:t>代码。</a:t>
            </a:r>
            <a:endParaRPr lang="en-US" altLang="zh-CN" sz="2400" dirty="0">
              <a:latin typeface="Times New Roman" panose="02020603050405020304" pitchFamily="18" charset="0"/>
              <a:ea typeface="黑体" panose="02010609060101010101" pitchFamily="49" charset="-122"/>
              <a:sym typeface="+mn-ea"/>
            </a:endParaRPr>
          </a:p>
          <a:p>
            <a:pPr marL="342900" indent="-342900">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参考</a:t>
            </a:r>
            <a:r>
              <a:rPr lang="en-US" altLang="zh-CN" sz="2400" dirty="0">
                <a:latin typeface="Times New Roman" panose="02020603050405020304" pitchFamily="18" charset="0"/>
                <a:ea typeface="黑体" panose="02010609060101010101" pitchFamily="49" charset="-122"/>
                <a:sym typeface="+mn-ea"/>
              </a:rPr>
              <a:t>RALL</a:t>
            </a:r>
            <a:r>
              <a:rPr lang="zh-CN" altLang="en-US" sz="2400" dirty="0">
                <a:latin typeface="Times New Roman" panose="02020603050405020304" pitchFamily="18" charset="0"/>
                <a:ea typeface="黑体" panose="02010609060101010101" pitchFamily="49" charset="-122"/>
                <a:sym typeface="+mn-ea"/>
              </a:rPr>
              <a:t>思想包装部分代码，减少内存泄漏的可能性。</a:t>
            </a:r>
            <a:endParaRPr lang="en-US" altLang="zh-CN" sz="2400" dirty="0">
              <a:latin typeface="Times New Roman" panose="02020603050405020304" pitchFamily="18" charset="0"/>
              <a:ea typeface="黑体" panose="02010609060101010101" pitchFamily="49" charset="-122"/>
              <a:sym typeface="+mn-ea"/>
            </a:endParaRPr>
          </a:p>
          <a:p>
            <a:pPr marL="342900" indent="-342900">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其他一切有效的改进方法。</a:t>
            </a:r>
            <a:endParaRPr lang="en-US" altLang="zh-CN" sz="2400" dirty="0">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515038" y="943798"/>
            <a:ext cx="4056962"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项目代码，思想介绍</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4510" y="2112010"/>
            <a:ext cx="5673090" cy="1322070"/>
          </a:xfrm>
          <a:prstGeom prst="rect">
            <a:avLst/>
          </a:prstGeom>
          <a:noFill/>
        </p:spPr>
        <p:txBody>
          <a:bodyPr wrap="square" rtlCol="0" anchor="t">
            <a:spAutoFit/>
          </a:bodyPr>
          <a:lstStyle/>
          <a:p>
            <a:r>
              <a:rPr lang="zh-CN" altLang="en-US" sz="8000" b="1" dirty="0">
                <a:solidFill>
                  <a:schemeClr val="accent2"/>
                </a:solidFill>
                <a:latin typeface="黑体" panose="02010609060101010101" pitchFamily="49" charset="-122"/>
                <a:ea typeface="黑体" panose="02010609060101010101" pitchFamily="49" charset="-122"/>
                <a:sym typeface="+mn-ea"/>
              </a:rPr>
              <a:t>谢谢聆听</a:t>
            </a:r>
            <a:endParaRPr lang="zh-CN" altLang="en-US" sz="8000"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91820" y="927735"/>
            <a:ext cx="7957820" cy="3034651"/>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pPr marL="0" marR="0" lvl="0" indent="0" defTabSz="914400" rtl="0" eaLnBrk="0" fontAlgn="base" latinLnBrk="0" hangingPunct="0">
              <a:lnSpc>
                <a:spcPct val="100000"/>
              </a:lnSpc>
              <a:spcBef>
                <a:spcPct val="0"/>
              </a:spcBef>
              <a:spcAft>
                <a:spcPct val="0"/>
              </a:spcAft>
              <a:defRPr/>
            </a:pPr>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空时编码提出背景</a:t>
            </a:r>
            <a:endParaRPr kumimoji="0" lang="zh-CN" altLang="en-US" sz="24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
        <p:nvSpPr>
          <p:cNvPr id="10" name="文本框 9"/>
          <p:cNvSpPr txBox="1"/>
          <p:nvPr/>
        </p:nvSpPr>
        <p:spPr>
          <a:xfrm>
            <a:off x="622617" y="1117439"/>
            <a:ext cx="7634605" cy="2677656"/>
          </a:xfrm>
          <a:prstGeom prst="rect">
            <a:avLst/>
          </a:prstGeom>
          <a:noFill/>
        </p:spPr>
        <p:txBody>
          <a:bodyPr wrap="square" rtlCol="0" anchor="t">
            <a:spAutoFit/>
          </a:bodyPr>
          <a:lstStyle/>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未来移动通信系统的目标</a:t>
            </a:r>
            <a:endParaRPr lang="en-US" altLang="zh-CN" sz="2400" dirty="0">
              <a:latin typeface="Times New Roman" panose="02020603050405020304" pitchFamily="18" charset="0"/>
              <a:ea typeface="黑体" panose="02010609060101010101" pitchFamily="49" charset="-122"/>
              <a:sym typeface="+mn-ea"/>
            </a:endParaRPr>
          </a:p>
          <a:p>
            <a:pPr algn="l"/>
            <a:r>
              <a:rPr lang="zh-CN" altLang="en-US" sz="2400" dirty="0">
                <a:uFillTx/>
                <a:latin typeface="Times New Roman" panose="02020603050405020304" pitchFamily="18" charset="0"/>
                <a:ea typeface="黑体" panose="02010609060101010101" pitchFamily="49" charset="-122"/>
                <a:sym typeface="+mn-ea"/>
              </a:rPr>
              <a:t>      </a:t>
            </a:r>
            <a:r>
              <a:rPr lang="en-US" altLang="zh-CN" sz="2400" dirty="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支持更好质量的数据传输。</a:t>
            </a:r>
            <a:endParaRPr lang="en-US" altLang="zh-CN" sz="2400" dirty="0">
              <a:latin typeface="Times New Roman" panose="02020603050405020304" pitchFamily="18" charset="0"/>
              <a:ea typeface="黑体" panose="02010609060101010101" pitchFamily="49" charset="-122"/>
              <a:sym typeface="+mn-ea"/>
            </a:endParaRPr>
          </a:p>
          <a:p>
            <a:pPr algn="l"/>
            <a:r>
              <a:rPr lang="en-US" altLang="zh-CN" sz="2400" dirty="0">
                <a:latin typeface="Times New Roman" panose="02020603050405020304" pitchFamily="18" charset="0"/>
                <a:ea typeface="黑体" panose="02010609060101010101" pitchFamily="49" charset="-122"/>
                <a:sym typeface="+mn-ea"/>
              </a:rPr>
              <a:t>      2.</a:t>
            </a:r>
            <a:r>
              <a:rPr lang="zh-CN" altLang="en-US" sz="2400" dirty="0">
                <a:latin typeface="Times New Roman" panose="02020603050405020304" pitchFamily="18" charset="0"/>
                <a:ea typeface="黑体" panose="02010609060101010101" pitchFamily="49" charset="-122"/>
                <a:sym typeface="+mn-ea"/>
              </a:rPr>
              <a:t>通信终端在更高的移动速度下实现可靠传输。</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未来通信系统中的信道特点</a:t>
            </a:r>
            <a:endParaRPr lang="en-US" altLang="zh-CN" sz="2400" dirty="0">
              <a:latin typeface="Times New Roman" panose="02020603050405020304" pitchFamily="18" charset="0"/>
              <a:ea typeface="黑体" panose="02010609060101010101" pitchFamily="49" charset="-122"/>
              <a:sym typeface="+mn-ea"/>
            </a:endParaRPr>
          </a:p>
          <a:p>
            <a:pPr algn="l"/>
            <a:r>
              <a:rPr lang="en-US" altLang="zh-CN" sz="2400" dirty="0">
                <a:latin typeface="Times New Roman" panose="02020603050405020304" pitchFamily="18" charset="0"/>
                <a:ea typeface="黑体" panose="02010609060101010101" pitchFamily="49" charset="-122"/>
                <a:sym typeface="+mn-ea"/>
              </a:rPr>
              <a:t>      1.</a:t>
            </a:r>
            <a:r>
              <a:rPr lang="zh-CN" altLang="en-US" sz="2400" dirty="0">
                <a:latin typeface="Times New Roman" panose="02020603050405020304" pitchFamily="18" charset="0"/>
                <a:ea typeface="黑体" panose="02010609060101010101" pitchFamily="49" charset="-122"/>
                <a:sym typeface="+mn-ea"/>
              </a:rPr>
              <a:t>有更严重的码间干扰。</a:t>
            </a:r>
            <a:endParaRPr lang="en-US" altLang="zh-CN" sz="2400" dirty="0">
              <a:latin typeface="Times New Roman" panose="02020603050405020304" pitchFamily="18" charset="0"/>
              <a:ea typeface="黑体" panose="02010609060101010101" pitchFamily="49" charset="-122"/>
              <a:sym typeface="+mn-ea"/>
            </a:endParaRPr>
          </a:p>
          <a:p>
            <a:pPr algn="l"/>
            <a:r>
              <a:rPr lang="en-US" altLang="zh-CN" sz="2400" dirty="0">
                <a:latin typeface="Times New Roman" panose="02020603050405020304" pitchFamily="18" charset="0"/>
                <a:ea typeface="黑体" panose="02010609060101010101" pitchFamily="49" charset="-122"/>
                <a:sym typeface="+mn-ea"/>
              </a:rPr>
              <a:t>      2.</a:t>
            </a:r>
            <a:r>
              <a:rPr lang="zh-CN" altLang="en-US" sz="2400" dirty="0">
                <a:latin typeface="Times New Roman" panose="02020603050405020304" pitchFamily="18" charset="0"/>
                <a:ea typeface="黑体" panose="02010609060101010101" pitchFamily="49" charset="-122"/>
                <a:sym typeface="+mn-ea"/>
              </a:rPr>
              <a:t>有更大的多普勒频移。</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香农信息理论的限制</a:t>
            </a:r>
            <a:endParaRPr lang="en-US" altLang="zh-CN" sz="2400" dirty="0">
              <a:latin typeface="Times New Roman" panose="02020603050405020304" pitchFamily="18" charset="0"/>
              <a:ea typeface="黑体" panose="02010609060101010101" pitchFamily="49" charset="-122"/>
              <a:sym typeface="+mn-ea"/>
            </a:endParaRPr>
          </a:p>
        </p:txBody>
      </p:sp>
      <p:pic>
        <p:nvPicPr>
          <p:cNvPr id="103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84" y="4190980"/>
            <a:ext cx="5922303" cy="2272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600248"/>
            <a:ext cx="8174355" cy="2322334"/>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0" name="文本框 9"/>
          <p:cNvSpPr txBox="1"/>
          <p:nvPr/>
        </p:nvSpPr>
        <p:spPr>
          <a:xfrm>
            <a:off x="600764" y="1675813"/>
            <a:ext cx="7912735" cy="2246769"/>
          </a:xfrm>
          <a:prstGeom prst="rect">
            <a:avLst/>
          </a:prstGeom>
          <a:noFill/>
        </p:spPr>
        <p:txBody>
          <a:bodyPr wrap="square" rtlCol="0" anchor="t">
            <a:spAutoFit/>
          </a:bodyPr>
          <a:lstStyle/>
          <a:p>
            <a:pPr marL="342900" indent="-342900" algn="l">
              <a:buFont typeface="Arial" panose="020B0604020202020204" pitchFamily="34" charset="0"/>
              <a:buChar char="•"/>
            </a:pPr>
            <a:r>
              <a:rPr lang="zh-CN" altLang="en-US" sz="2400" dirty="0">
                <a:uFillTx/>
                <a:latin typeface="Times New Roman" panose="02020603050405020304" pitchFamily="18" charset="0"/>
                <a:ea typeface="黑体" panose="02010609060101010101" pitchFamily="49" charset="-122"/>
                <a:sym typeface="+mn-ea"/>
              </a:rPr>
              <a:t>以前解决上述问题的方法</a:t>
            </a:r>
            <a:r>
              <a:rPr lang="en-US" altLang="zh-CN" sz="2400" dirty="0">
                <a:uFillTx/>
                <a:latin typeface="Times New Roman" panose="02020603050405020304" pitchFamily="18" charset="0"/>
                <a:ea typeface="黑体" panose="02010609060101010101" pitchFamily="49" charset="-122"/>
                <a:sym typeface="+mn-ea"/>
              </a:rPr>
              <a:t>-</a:t>
            </a:r>
            <a:r>
              <a:rPr lang="zh-CN" altLang="en-US" sz="2400" dirty="0">
                <a:uFillTx/>
                <a:latin typeface="Times New Roman" panose="02020603050405020304" pitchFamily="18" charset="0"/>
                <a:ea typeface="黑体" panose="02010609060101010101" pitchFamily="49" charset="-122"/>
                <a:sym typeface="+mn-ea"/>
              </a:rPr>
              <a:t>单天线系统</a:t>
            </a:r>
            <a:endParaRPr lang="en-US" altLang="zh-CN" sz="2400" dirty="0">
              <a:uFillTx/>
              <a:latin typeface="Times New Roman" panose="02020603050405020304" pitchFamily="18" charset="0"/>
              <a:ea typeface="黑体" panose="02010609060101010101" pitchFamily="49" charset="-122"/>
              <a:sym typeface="+mn-ea"/>
            </a:endParaRPr>
          </a:p>
          <a:p>
            <a:pPr algn="l"/>
            <a:r>
              <a:rPr lang="en-US" sz="2400" dirty="0">
                <a:latin typeface="Times New Roman" panose="02020603050405020304" pitchFamily="18" charset="0"/>
                <a:ea typeface="黑体" panose="02010609060101010101" pitchFamily="49" charset="-122"/>
                <a:sym typeface="+mn-ea"/>
              </a:rPr>
              <a:t>      1.</a:t>
            </a:r>
            <a:r>
              <a:rPr lang="zh-CN" altLang="en-US" sz="2400" dirty="0">
                <a:latin typeface="Times New Roman" panose="02020603050405020304" pitchFamily="18" charset="0"/>
                <a:ea typeface="黑体" panose="02010609060101010101" pitchFamily="49" charset="-122"/>
                <a:sym typeface="+mn-ea"/>
              </a:rPr>
              <a:t>针对传输速率问题：使用多址方式的变化（例如</a:t>
            </a:r>
            <a:r>
              <a:rPr lang="en-US" altLang="zh-CN" sz="2400" dirty="0">
                <a:latin typeface="Times New Roman" panose="02020603050405020304" pitchFamily="18" charset="0"/>
                <a:ea typeface="黑体" panose="02010609060101010101" pitchFamily="49" charset="-122"/>
                <a:sym typeface="+mn-ea"/>
              </a:rPr>
              <a:t>TDMA</a:t>
            </a:r>
            <a:r>
              <a:rPr lang="zh-CN" altLang="en-US" sz="2400" dirty="0">
                <a:latin typeface="Times New Roman" panose="02020603050405020304" pitchFamily="18" charset="0"/>
                <a:ea typeface="黑体" panose="02010609060101010101" pitchFamily="49" charset="-122"/>
                <a:sym typeface="+mn-ea"/>
              </a:rPr>
              <a:t>，</a:t>
            </a:r>
            <a:r>
              <a:rPr lang="en-US" altLang="zh-CN" sz="2400" dirty="0">
                <a:latin typeface="Times New Roman" panose="02020603050405020304" pitchFamily="18" charset="0"/>
                <a:ea typeface="黑体" panose="02010609060101010101" pitchFamily="49" charset="-122"/>
                <a:sym typeface="+mn-ea"/>
              </a:rPr>
              <a:t>FDMA</a:t>
            </a:r>
            <a:r>
              <a:rPr lang="zh-CN" altLang="en-US" sz="2400" dirty="0">
                <a:latin typeface="Times New Roman" panose="02020603050405020304" pitchFamily="18" charset="0"/>
                <a:ea typeface="黑体" panose="02010609060101010101" pitchFamily="49" charset="-122"/>
                <a:sym typeface="+mn-ea"/>
              </a:rPr>
              <a:t>等），以及使用调制方式的变化。</a:t>
            </a:r>
            <a:endParaRPr lang="en-US" altLang="zh-CN" sz="2400" dirty="0">
              <a:latin typeface="Times New Roman" panose="02020603050405020304" pitchFamily="18" charset="0"/>
              <a:ea typeface="黑体" panose="02010609060101010101" pitchFamily="49" charset="-122"/>
              <a:sym typeface="+mn-ea"/>
            </a:endParaRPr>
          </a:p>
          <a:p>
            <a:pPr algn="l"/>
            <a:r>
              <a:rPr lang="en-US" altLang="zh-CN" sz="2400" dirty="0">
                <a:latin typeface="Times New Roman" panose="02020603050405020304" pitchFamily="18" charset="0"/>
                <a:ea typeface="黑体" panose="02010609060101010101" pitchFamily="49" charset="-122"/>
                <a:sym typeface="+mn-ea"/>
              </a:rPr>
              <a:t>      2.</a:t>
            </a:r>
            <a:r>
              <a:rPr lang="zh-CN" altLang="en-US" sz="2400" dirty="0">
                <a:latin typeface="Times New Roman" panose="02020603050405020304" pitchFamily="18" charset="0"/>
                <a:ea typeface="黑体" panose="02010609060101010101" pitchFamily="49" charset="-122"/>
                <a:sym typeface="+mn-ea"/>
              </a:rPr>
              <a:t>针对抵抗衰落问题：使用信道编码技术（主要利用时间分集），以及接受分集技术（主要利用空间分集）。</a:t>
            </a:r>
            <a:endParaRPr lang="en-US" altLang="zh-CN" sz="2400" dirty="0">
              <a:latin typeface="Times New Roman" panose="02020603050405020304" pitchFamily="18" charset="0"/>
              <a:ea typeface="黑体" panose="02010609060101010101" pitchFamily="49" charset="-122"/>
              <a:sym typeface="+mn-ea"/>
            </a:endParaRPr>
          </a:p>
          <a:p>
            <a:pPr algn="l"/>
            <a:endParaRPr lang="en-US" altLang="zh-CN" sz="2000" dirty="0">
              <a:latin typeface="Times New Roman" panose="02020603050405020304" pitchFamily="18" charset="0"/>
              <a:ea typeface="黑体" panose="02010609060101010101" pitchFamily="49" charset="-122"/>
              <a:sym typeface="+mn-ea"/>
            </a:endParaRPr>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1535" y="4406305"/>
            <a:ext cx="3657504" cy="199059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15038" y="943798"/>
            <a:ext cx="2609200"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通信传输优化</a:t>
            </a:r>
            <a:endParaRPr kumimoji="1" lang="zh-CN" altLang="en-US" sz="2400" b="1" dirty="0">
              <a:latin typeface="黑体" panose="02010609060101010101" pitchFamily="49" charset="-122"/>
              <a:ea typeface="黑体" panose="02010609060101010101" pitchFamily="49" charset="-122"/>
              <a:sym typeface="+mn-ea"/>
            </a:endParaRPr>
          </a:p>
        </p:txBody>
      </p:sp>
      <p:sp>
        <p:nvSpPr>
          <p:cNvPr id="12" name="标题 1"/>
          <p:cNvSpPr>
            <a:spLocks noGrp="1"/>
          </p:cNvSpPr>
          <p:nvPr>
            <p:ph type="title"/>
          </p:nvPr>
        </p:nvSpPr>
        <p:spPr>
          <a:xfrm>
            <a:off x="4439920" y="104775"/>
            <a:ext cx="4512945" cy="685800"/>
          </a:xfrm>
        </p:spPr>
        <p:txBody>
          <a:bodyPr/>
          <a:lstStyle/>
          <a:p>
            <a:pPr marL="0" marR="0" lvl="0" indent="0" defTabSz="914400" rtl="0" eaLnBrk="0" fontAlgn="base" latinLnBrk="0" hangingPunct="0">
              <a:lnSpc>
                <a:spcPct val="100000"/>
              </a:lnSpc>
              <a:spcBef>
                <a:spcPct val="0"/>
              </a:spcBef>
              <a:spcAft>
                <a:spcPct val="0"/>
              </a:spcAft>
              <a:defRPr/>
            </a:pPr>
            <a:r>
              <a:rPr kumimoji="0" lang="zh-CN" altLang="en-US" sz="2400" b="1" i="0" u="none" strike="noStrike" kern="0" cap="none" spc="0" normalizeH="0" baseline="0" dirty="0">
                <a:solidFill>
                  <a:srgbClr val="000000"/>
                </a:solidFill>
                <a:latin typeface="Arial" panose="020B0604020202020204" pitchFamily="34" charset="0"/>
                <a:ea typeface="宋体" panose="02010600030101010101" pitchFamily="2" charset="-122"/>
                <a:cs typeface="+mn-cs"/>
                <a:sym typeface="+mn-ea"/>
              </a:rPr>
              <a:t>空时编码提出背景</a:t>
            </a:r>
            <a:endParaRPr kumimoji="0" lang="zh-CN" altLang="en-US" sz="2400" b="1" i="0" u="none" strike="noStrike" kern="0" cap="none" spc="0" normalizeH="0" baseline="0" noProof="0" dirty="0">
              <a:ln>
                <a:noFill/>
              </a:ln>
              <a:solidFill>
                <a:schemeClr val="bg1">
                  <a:lumMod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29906" y="1600882"/>
            <a:ext cx="8174355" cy="2985432"/>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0" name="文本框 9"/>
          <p:cNvSpPr txBox="1"/>
          <p:nvPr/>
        </p:nvSpPr>
        <p:spPr>
          <a:xfrm>
            <a:off x="615632" y="1676446"/>
            <a:ext cx="7912735" cy="2985433"/>
          </a:xfrm>
          <a:prstGeom prst="rect">
            <a:avLst/>
          </a:prstGeom>
          <a:noFill/>
        </p:spPr>
        <p:txBody>
          <a:bodyPr wrap="square" rtlCol="0" anchor="t">
            <a:spAutoFit/>
          </a:bodyPr>
          <a:lstStyle/>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优化后使用的方法</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多天线系统</a:t>
            </a:r>
            <a:endParaRPr lang="en-US" altLang="zh-CN" sz="2400" dirty="0">
              <a:latin typeface="Times New Roman" panose="02020603050405020304" pitchFamily="18" charset="0"/>
              <a:ea typeface="黑体" panose="02010609060101010101" pitchFamily="49" charset="-122"/>
              <a:sym typeface="+mn-ea"/>
            </a:endParaRPr>
          </a:p>
          <a:p>
            <a:pPr algn="l"/>
            <a:r>
              <a:rPr lang="en-US" altLang="zh-CN" sz="2400" dirty="0">
                <a:latin typeface="Times New Roman" panose="02020603050405020304" pitchFamily="18" charset="0"/>
                <a:ea typeface="黑体" panose="02010609060101010101" pitchFamily="49" charset="-122"/>
                <a:sym typeface="+mn-ea"/>
              </a:rPr>
              <a:t>      1.</a:t>
            </a:r>
            <a:r>
              <a:rPr lang="zh-CN" altLang="en-US" sz="2400" dirty="0">
                <a:latin typeface="Times New Roman" panose="02020603050405020304" pitchFamily="18" charset="0"/>
                <a:ea typeface="黑体" panose="02010609060101010101" pitchFamily="49" charset="-122"/>
                <a:sym typeface="+mn-ea"/>
              </a:rPr>
              <a:t>针对传输速率问题：主要依据多天线阵的信道容量理论，使用多天线阵系统。</a:t>
            </a:r>
            <a:endParaRPr lang="en-US" altLang="zh-CN" sz="2400" dirty="0">
              <a:latin typeface="Times New Roman" panose="02020603050405020304" pitchFamily="18" charset="0"/>
              <a:ea typeface="黑体" panose="02010609060101010101" pitchFamily="49" charset="-122"/>
              <a:sym typeface="+mn-ea"/>
            </a:endParaRPr>
          </a:p>
          <a:p>
            <a:pPr algn="l"/>
            <a:r>
              <a:rPr lang="en-US" altLang="zh-CN" sz="2400" dirty="0">
                <a:latin typeface="Times New Roman" panose="02020603050405020304" pitchFamily="18" charset="0"/>
                <a:ea typeface="黑体" panose="02010609060101010101" pitchFamily="49" charset="-122"/>
                <a:sym typeface="+mn-ea"/>
              </a:rPr>
              <a:t>      2.</a:t>
            </a:r>
            <a:r>
              <a:rPr lang="zh-CN" altLang="en-US" sz="2400" dirty="0">
                <a:latin typeface="Times New Roman" panose="02020603050405020304" pitchFamily="18" charset="0"/>
                <a:ea typeface="黑体" panose="02010609060101010101" pitchFamily="49" charset="-122"/>
                <a:sym typeface="+mn-ea"/>
              </a:rPr>
              <a:t>针对抵抗衰落问题：主要使用空时编码技术以同时利用空间分集以及时间分集。</a:t>
            </a:r>
            <a:endParaRPr lang="en-US" altLang="zh-CN" sz="2400" dirty="0">
              <a:latin typeface="Times New Roman" panose="02020603050405020304" pitchFamily="18" charset="0"/>
              <a:ea typeface="黑体" panose="02010609060101010101" pitchFamily="49" charset="-122"/>
              <a:sym typeface="+mn-ea"/>
            </a:endParaRPr>
          </a:p>
          <a:p>
            <a:r>
              <a:rPr lang="zh-CN" altLang="en-US" sz="2400" dirty="0">
                <a:latin typeface="+mj-ea"/>
                <a:ea typeface="+mj-ea"/>
                <a:sym typeface="+mn-ea"/>
              </a:rPr>
              <a:t>  </a:t>
            </a:r>
            <a:r>
              <a:rPr lang="zh-CN" altLang="en-US"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分集技术，是指在通信的过程中，系统要能够提供发送信号的复本，使得接收机能获得更加准确的判断。 </a:t>
            </a:r>
            <a:r>
              <a:rPr lang="zh-CN" altLang="en-US" sz="2400" dirty="0">
                <a:latin typeface="黑体" panose="02010609060101010101" pitchFamily="49" charset="-122"/>
                <a:ea typeface="黑体" panose="02010609060101010101" pitchFamily="49" charset="-122"/>
                <a:sym typeface="+mn-ea"/>
              </a:rPr>
              <a:t>）</a:t>
            </a:r>
            <a:endParaRPr lang="en-US" altLang="zh-CN" sz="2400" dirty="0">
              <a:latin typeface="黑体" panose="02010609060101010101" pitchFamily="49" charset="-122"/>
              <a:ea typeface="黑体" panose="02010609060101010101" pitchFamily="49" charset="-122"/>
              <a:sym typeface="+mn-ea"/>
            </a:endParaRPr>
          </a:p>
          <a:p>
            <a:pPr marL="342900" indent="-342900" algn="l">
              <a:buFont typeface="Arial" panose="020B0604020202020204" pitchFamily="34" charset="0"/>
              <a:buChar char="•"/>
            </a:pPr>
            <a:endParaRPr lang="en-US" altLang="zh-CN" sz="2000" dirty="0">
              <a:latin typeface="Times New Roman" panose="02020603050405020304" pitchFamily="18" charset="0"/>
              <a:ea typeface="黑体" panose="02010609060101010101" pitchFamily="49" charset="-122"/>
              <a:sym typeface="+mn-ea"/>
            </a:endParaRPr>
          </a:p>
        </p:txBody>
      </p:sp>
      <p:sp>
        <p:nvSpPr>
          <p:cNvPr id="7"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9" name="文本框 8"/>
          <p:cNvSpPr txBox="1"/>
          <p:nvPr/>
        </p:nvSpPr>
        <p:spPr>
          <a:xfrm>
            <a:off x="515038" y="943798"/>
            <a:ext cx="2609200" cy="461665"/>
          </a:xfrm>
          <a:prstGeom prst="rect">
            <a:avLst/>
          </a:prstGeom>
          <a:noFill/>
        </p:spPr>
        <p:txBody>
          <a:bodyPr wrap="square" rtlCol="0" anchor="t">
            <a:spAutoFit/>
          </a:bodyPr>
          <a:lstStyle/>
          <a:p>
            <a:r>
              <a:rPr kumimoji="1" lang="zh-CN" altLang="en-US" sz="2400" b="1" dirty="0">
                <a:latin typeface="黑体" panose="02010609060101010101" pitchFamily="49" charset="-122"/>
                <a:ea typeface="黑体" panose="02010609060101010101" pitchFamily="49" charset="-122"/>
                <a:sym typeface="+mn-ea"/>
              </a:rPr>
              <a:t>通信传输优化</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600248"/>
            <a:ext cx="8174355" cy="3785652"/>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10" name="文本框 9"/>
          <p:cNvSpPr txBox="1"/>
          <p:nvPr/>
        </p:nvSpPr>
        <p:spPr>
          <a:xfrm>
            <a:off x="615632" y="1752644"/>
            <a:ext cx="7912735" cy="3785652"/>
          </a:xfrm>
          <a:prstGeom prst="rect">
            <a:avLst/>
          </a:prstGeom>
          <a:noFill/>
        </p:spPr>
        <p:txBody>
          <a:bodyPr wrap="square" rtlCol="0" anchor="t">
            <a:spAutoFit/>
          </a:bodyPr>
          <a:lstStyle/>
          <a:p>
            <a:pPr marL="342900" indent="-342900" algn="l">
              <a:buFont typeface="Arial" panose="020B0604020202020204" pitchFamily="34" charset="0"/>
              <a:buChar char="•"/>
            </a:pPr>
            <a:r>
              <a:rPr lang="en-US" altLang="zh-CN" sz="2400" dirty="0">
                <a:uFillTx/>
                <a:latin typeface="Times New Roman" panose="02020603050405020304" pitchFamily="18" charset="0"/>
                <a:ea typeface="黑体" panose="02010609060101010101" pitchFamily="49" charset="-122"/>
                <a:sym typeface="+mn-ea"/>
              </a:rPr>
              <a:t>70</a:t>
            </a:r>
            <a:r>
              <a:rPr lang="zh-CN" altLang="en-US" sz="2400" dirty="0">
                <a:uFillTx/>
                <a:latin typeface="Times New Roman" panose="02020603050405020304" pitchFamily="18" charset="0"/>
                <a:ea typeface="黑体" panose="02010609060101010101" pitchFamily="49" charset="-122"/>
                <a:sym typeface="+mn-ea"/>
              </a:rPr>
              <a:t>年代，传输分集</a:t>
            </a:r>
            <a:r>
              <a:rPr lang="en-US" altLang="zh-CN" sz="2400" dirty="0">
                <a:uFillTx/>
                <a:latin typeface="Times New Roman" panose="02020603050405020304" pitchFamily="18" charset="0"/>
                <a:ea typeface="黑体" panose="02010609060101010101" pitchFamily="49" charset="-122"/>
                <a:sym typeface="+mn-ea"/>
              </a:rPr>
              <a:t>(Transmitter Diversity)</a:t>
            </a:r>
            <a:r>
              <a:rPr lang="zh-CN" altLang="en-US" sz="2400" dirty="0">
                <a:uFillTx/>
                <a:latin typeface="Times New Roman" panose="02020603050405020304" pitchFamily="18" charset="0"/>
                <a:ea typeface="黑体" panose="02010609060101010101" pitchFamily="49" charset="-122"/>
                <a:sym typeface="+mn-ea"/>
              </a:rPr>
              <a:t>技术</a:t>
            </a:r>
            <a:r>
              <a:rPr lang="en-US" altLang="zh-CN" sz="2400" dirty="0">
                <a:uFillTx/>
                <a:latin typeface="Times New Roman" panose="02020603050405020304" pitchFamily="18" charset="0"/>
                <a:ea typeface="黑体" panose="02010609060101010101" pitchFamily="49" charset="-122"/>
                <a:sym typeface="+mn-ea"/>
              </a:rPr>
              <a:t>1995</a:t>
            </a:r>
            <a:r>
              <a:rPr lang="zh-CN" altLang="en-US" sz="2400" dirty="0">
                <a:uFillTx/>
                <a:latin typeface="Times New Roman" panose="02020603050405020304" pitchFamily="18" charset="0"/>
                <a:ea typeface="黑体" panose="02010609060101010101" pitchFamily="49" charset="-122"/>
                <a:sym typeface="+mn-ea"/>
              </a:rPr>
              <a:t>年，</a:t>
            </a:r>
            <a:r>
              <a:rPr lang="en-US" altLang="zh-CN" sz="2400" dirty="0">
                <a:uFillTx/>
                <a:latin typeface="Times New Roman" panose="02020603050405020304" pitchFamily="18" charset="0"/>
                <a:ea typeface="黑体" panose="02010609060101010101" pitchFamily="49" charset="-122"/>
                <a:sym typeface="+mn-ea"/>
              </a:rPr>
              <a:t>MIMO</a:t>
            </a:r>
            <a:r>
              <a:rPr lang="zh-CN" altLang="en-US" sz="2400" dirty="0">
                <a:uFillTx/>
                <a:latin typeface="Times New Roman" panose="02020603050405020304" pitchFamily="18" charset="0"/>
                <a:ea typeface="黑体" panose="02010609060101010101" pitchFamily="49" charset="-122"/>
                <a:sym typeface="+mn-ea"/>
              </a:rPr>
              <a:t>信道容量</a:t>
            </a:r>
            <a:r>
              <a:rPr lang="en-US" altLang="zh-CN" sz="2400" dirty="0">
                <a:uFillTx/>
                <a:latin typeface="Times New Roman" panose="02020603050405020304" pitchFamily="18" charset="0"/>
                <a:ea typeface="黑体" panose="02010609060101010101" pitchFamily="49" charset="-122"/>
                <a:sym typeface="+mn-ea"/>
              </a:rPr>
              <a:t>(Bell Lab.)</a:t>
            </a:r>
            <a:endParaRPr lang="en-US" altLang="zh-CN" sz="2400" dirty="0">
              <a:uFillTx/>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1996</a:t>
            </a:r>
            <a:r>
              <a:rPr lang="zh-CN" altLang="en-US" sz="2400" dirty="0">
                <a:latin typeface="Times New Roman" panose="02020603050405020304" pitchFamily="18" charset="0"/>
                <a:ea typeface="黑体" panose="02010609060101010101" pitchFamily="49" charset="-122"/>
                <a:sym typeface="+mn-ea"/>
              </a:rPr>
              <a:t>年，</a:t>
            </a:r>
            <a:r>
              <a:rPr lang="en-US" altLang="zh-CN" sz="2400" dirty="0">
                <a:latin typeface="Times New Roman" panose="02020603050405020304" pitchFamily="18" charset="0"/>
                <a:ea typeface="黑体" panose="02010609060101010101" pitchFamily="49" charset="-122"/>
                <a:sym typeface="+mn-ea"/>
              </a:rPr>
              <a:t>BLAST</a:t>
            </a:r>
            <a:r>
              <a:rPr lang="zh-CN" altLang="en-US" sz="2400" dirty="0">
                <a:latin typeface="Times New Roman" panose="02020603050405020304" pitchFamily="18" charset="0"/>
                <a:ea typeface="黑体" panose="02010609060101010101" pitchFamily="49" charset="-122"/>
                <a:sym typeface="+mn-ea"/>
              </a:rPr>
              <a:t>空时结构</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1998</a:t>
            </a:r>
            <a:r>
              <a:rPr lang="zh-CN" altLang="en-US" sz="2400" dirty="0">
                <a:latin typeface="Times New Roman" panose="02020603050405020304" pitchFamily="18" charset="0"/>
                <a:ea typeface="黑体" panose="02010609060101010101" pitchFamily="49" charset="-122"/>
                <a:sym typeface="+mn-ea"/>
              </a:rPr>
              <a:t>年，</a:t>
            </a:r>
            <a:r>
              <a:rPr lang="en-US" altLang="zh-CN" sz="2400" dirty="0" err="1">
                <a:latin typeface="Times New Roman" panose="02020603050405020304" pitchFamily="18" charset="0"/>
                <a:ea typeface="黑体" panose="02010609060101010101" pitchFamily="49" charset="-122"/>
                <a:sym typeface="+mn-ea"/>
              </a:rPr>
              <a:t>Tarokh</a:t>
            </a:r>
            <a:r>
              <a:rPr lang="zh-CN" altLang="en-US" sz="2400" dirty="0">
                <a:latin typeface="Times New Roman" panose="02020603050405020304" pitchFamily="18" charset="0"/>
                <a:ea typeface="黑体" panose="02010609060101010101" pitchFamily="49" charset="-122"/>
                <a:sym typeface="+mn-ea"/>
              </a:rPr>
              <a:t>等系统地研究了空时码的设计思想及设计方法，提出了</a:t>
            </a:r>
            <a:r>
              <a:rPr lang="en-US" altLang="zh-CN" sz="2400" dirty="0">
                <a:latin typeface="Times New Roman" panose="02020603050405020304" pitchFamily="18" charset="0"/>
                <a:ea typeface="黑体" panose="02010609060101010101" pitchFamily="49" charset="-122"/>
                <a:sym typeface="+mn-ea"/>
              </a:rPr>
              <a:t>STTC</a:t>
            </a:r>
            <a:r>
              <a:rPr lang="zh-CN" altLang="en-US" sz="2400" dirty="0">
                <a:latin typeface="Times New Roman" panose="02020603050405020304" pitchFamily="18" charset="0"/>
                <a:ea typeface="黑体" panose="02010609060101010101" pitchFamily="49" charset="-122"/>
                <a:sym typeface="+mn-ea"/>
              </a:rPr>
              <a:t>和</a:t>
            </a:r>
            <a:r>
              <a:rPr lang="en-US" altLang="zh-CN" sz="2400" dirty="0">
                <a:latin typeface="Times New Roman" panose="02020603050405020304" pitchFamily="18" charset="0"/>
                <a:ea typeface="黑体" panose="02010609060101010101" pitchFamily="49" charset="-122"/>
                <a:sym typeface="+mn-ea"/>
              </a:rPr>
              <a:t>OSTBC</a:t>
            </a:r>
            <a:r>
              <a:rPr lang="zh-CN" altLang="en-US" sz="2400" dirty="0">
                <a:latin typeface="Times New Roman" panose="02020603050405020304" pitchFamily="18" charset="0"/>
                <a:ea typeface="黑体" panose="02010609060101010101" pitchFamily="49" charset="-122"/>
                <a:sym typeface="+mn-ea"/>
              </a:rPr>
              <a:t>两种空时编码方法</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2003</a:t>
            </a:r>
            <a:r>
              <a:rPr lang="zh-CN" altLang="en-US" sz="2400" dirty="0">
                <a:latin typeface="Times New Roman" panose="02020603050405020304" pitchFamily="18" charset="0"/>
                <a:ea typeface="黑体" panose="02010609060101010101" pitchFamily="49" charset="-122"/>
                <a:sym typeface="+mn-ea"/>
              </a:rPr>
              <a:t>年，</a:t>
            </a:r>
            <a:r>
              <a:rPr lang="en-US" altLang="zh-CN" sz="2400" dirty="0">
                <a:latin typeface="Times New Roman" panose="02020603050405020304" pitchFamily="18" charset="0"/>
                <a:ea typeface="黑体" panose="02010609060101010101" pitchFamily="49" charset="-122"/>
                <a:sym typeface="+mn-ea"/>
              </a:rPr>
              <a:t>Zheng</a:t>
            </a:r>
            <a:r>
              <a:rPr lang="zh-CN" altLang="en-US" sz="2400" dirty="0">
                <a:latin typeface="Times New Roman" panose="02020603050405020304" pitchFamily="18" charset="0"/>
                <a:ea typeface="黑体" panose="02010609060101010101" pitchFamily="49" charset="-122"/>
                <a:sym typeface="+mn-ea"/>
              </a:rPr>
              <a:t>和</a:t>
            </a:r>
            <a:r>
              <a:rPr lang="en-US" altLang="zh-CN" sz="2400" dirty="0" err="1">
                <a:latin typeface="Times New Roman" panose="02020603050405020304" pitchFamily="18" charset="0"/>
                <a:ea typeface="黑体" panose="02010609060101010101" pitchFamily="49" charset="-122"/>
                <a:sym typeface="+mn-ea"/>
              </a:rPr>
              <a:t>Tse</a:t>
            </a:r>
            <a:r>
              <a:rPr lang="zh-CN" altLang="en-US" sz="2400" dirty="0">
                <a:latin typeface="Times New Roman" panose="02020603050405020304" pitchFamily="18" charset="0"/>
                <a:ea typeface="黑体" panose="02010609060101010101" pitchFamily="49" charset="-122"/>
                <a:sym typeface="+mn-ea"/>
              </a:rPr>
              <a:t>提出了分集增益和复用增益的最佳折中问题，开辟了一个新的思路</a:t>
            </a:r>
            <a:endParaRPr lang="zh-CN" altLang="en-US"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sym typeface="+mn-ea"/>
              </a:rPr>
              <a:t>2005</a:t>
            </a:r>
            <a:r>
              <a:rPr lang="zh-CN" altLang="en-US" sz="2400" dirty="0">
                <a:latin typeface="Times New Roman" panose="02020603050405020304" pitchFamily="18" charset="0"/>
                <a:ea typeface="黑体" panose="02010609060101010101" pitchFamily="49" charset="-122"/>
                <a:sym typeface="+mn-ea"/>
              </a:rPr>
              <a:t>年，</a:t>
            </a:r>
            <a:r>
              <a:rPr lang="en-US" altLang="zh-CN" sz="2400" dirty="0" err="1">
                <a:latin typeface="Times New Roman" panose="02020603050405020304" pitchFamily="18" charset="0"/>
                <a:ea typeface="黑体" panose="02010609060101010101" pitchFamily="49" charset="-122"/>
                <a:sym typeface="+mn-ea"/>
              </a:rPr>
              <a:t>GoldSmith</a:t>
            </a:r>
            <a:r>
              <a:rPr lang="zh-CN" altLang="en-US" sz="2400" dirty="0">
                <a:latin typeface="Times New Roman" panose="02020603050405020304" pitchFamily="18" charset="0"/>
                <a:ea typeface="黑体" panose="02010609060101010101" pitchFamily="49" charset="-122"/>
                <a:sym typeface="+mn-ea"/>
              </a:rPr>
              <a:t>研究了</a:t>
            </a:r>
            <a:r>
              <a:rPr lang="en-US" altLang="zh-CN" sz="2400" dirty="0">
                <a:latin typeface="Times New Roman" panose="02020603050405020304" pitchFamily="18" charset="0"/>
                <a:ea typeface="黑体" panose="02010609060101010101" pitchFamily="49" charset="-122"/>
                <a:sym typeface="+mn-ea"/>
              </a:rPr>
              <a:t>MIMO</a:t>
            </a:r>
            <a:r>
              <a:rPr lang="zh-CN" altLang="en-US" sz="2400" dirty="0">
                <a:latin typeface="Times New Roman" panose="02020603050405020304" pitchFamily="18" charset="0"/>
                <a:ea typeface="黑体" panose="02010609060101010101" pitchFamily="49" charset="-122"/>
                <a:sym typeface="+mn-ea"/>
              </a:rPr>
              <a:t>广播信道的容量问题，由此引出了</a:t>
            </a:r>
            <a:r>
              <a:rPr lang="en-US" altLang="zh-CN" sz="2400" dirty="0">
                <a:latin typeface="Times New Roman" panose="02020603050405020304" pitchFamily="18" charset="0"/>
                <a:ea typeface="黑体" panose="02010609060101010101" pitchFamily="49" charset="-122"/>
                <a:sym typeface="+mn-ea"/>
              </a:rPr>
              <a:t>MIMO</a:t>
            </a:r>
            <a:r>
              <a:rPr lang="zh-CN" altLang="en-US" sz="2400" dirty="0">
                <a:latin typeface="Times New Roman" panose="02020603050405020304" pitchFamily="18" charset="0"/>
                <a:ea typeface="黑体" panose="02010609060101010101" pitchFamily="49" charset="-122"/>
                <a:sym typeface="+mn-ea"/>
              </a:rPr>
              <a:t>预编码技术及</a:t>
            </a:r>
            <a:r>
              <a:rPr lang="en-US" altLang="zh-CN" sz="2400" dirty="0">
                <a:latin typeface="Times New Roman" panose="02020603050405020304" pitchFamily="18" charset="0"/>
                <a:ea typeface="黑体" panose="02010609060101010101" pitchFamily="49" charset="-122"/>
                <a:sym typeface="+mn-ea"/>
              </a:rPr>
              <a:t>Dirty Paper Coding</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endParaRPr lang="en-US" altLang="zh-CN" sz="2400" dirty="0">
              <a:latin typeface="Times New Roman" panose="02020603050405020304" pitchFamily="18" charset="0"/>
              <a:ea typeface="黑体" panose="02010609060101010101" pitchFamily="49" charset="-122"/>
              <a:sym typeface="+mn-ea"/>
            </a:endParaRPr>
          </a:p>
        </p:txBody>
      </p:sp>
      <p:sp>
        <p:nvSpPr>
          <p:cNvPr id="5" name="文本框 4"/>
          <p:cNvSpPr txBox="1"/>
          <p:nvPr/>
        </p:nvSpPr>
        <p:spPr>
          <a:xfrm>
            <a:off x="515038" y="943798"/>
            <a:ext cx="2837794" cy="461665"/>
          </a:xfrm>
          <a:prstGeom prst="rect">
            <a:avLst/>
          </a:prstGeom>
          <a:noFill/>
        </p:spPr>
        <p:txBody>
          <a:bodyPr wrap="square" rtlCol="0" anchor="t">
            <a:spAutoFit/>
          </a:bodyPr>
          <a:lstStyle/>
          <a:p>
            <a:r>
              <a:rPr kumimoji="1" lang="en-US" altLang="zh-CN" sz="2400" b="1" dirty="0">
                <a:latin typeface="黑体" panose="02010609060101010101" pitchFamily="49" charset="-122"/>
                <a:ea typeface="黑体" panose="02010609060101010101" pitchFamily="49" charset="-122"/>
                <a:sym typeface="+mn-ea"/>
              </a:rPr>
              <a:t>MIMO</a:t>
            </a:r>
            <a:r>
              <a:rPr kumimoji="1" lang="zh-CN" altLang="en-US" sz="2400" b="1" dirty="0">
                <a:latin typeface="黑体" panose="02010609060101010101" pitchFamily="49" charset="-122"/>
                <a:ea typeface="黑体" panose="02010609060101010101" pitchFamily="49" charset="-122"/>
                <a:sym typeface="+mn-ea"/>
              </a:rPr>
              <a:t>技术发展历程</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110" y="1600248"/>
            <a:ext cx="8174355" cy="228594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10" name="文本框 9"/>
          <p:cNvSpPr txBox="1"/>
          <p:nvPr/>
        </p:nvSpPr>
        <p:spPr>
          <a:xfrm>
            <a:off x="600837" y="1709445"/>
            <a:ext cx="7912735" cy="1938992"/>
          </a:xfrm>
          <a:prstGeom prst="rect">
            <a:avLst/>
          </a:prstGeom>
          <a:noFill/>
        </p:spPr>
        <p:txBody>
          <a:bodyPr wrap="square" rtlCol="0" anchor="t">
            <a:spAutoFit/>
          </a:bodyPr>
          <a:lstStyle/>
          <a:p>
            <a:pPr marL="342900" indent="-342900" algn="l">
              <a:buFont typeface="Arial" panose="020B0604020202020204" pitchFamily="34" charset="0"/>
              <a:buChar char="•"/>
            </a:pPr>
            <a:r>
              <a:rPr lang="zh-CN" altLang="en-US" sz="2400" dirty="0">
                <a:uFillTx/>
                <a:latin typeface="Times New Roman" panose="02020603050405020304" pitchFamily="18" charset="0"/>
                <a:ea typeface="黑体" panose="02010609060101010101" pitchFamily="49" charset="-122"/>
                <a:sym typeface="+mn-ea"/>
              </a:rPr>
              <a:t>利用</a:t>
            </a:r>
            <a:r>
              <a:rPr lang="en-US" altLang="zh-CN" sz="2400" dirty="0">
                <a:uFillTx/>
                <a:latin typeface="Times New Roman" panose="02020603050405020304" pitchFamily="18" charset="0"/>
                <a:ea typeface="黑体" panose="02010609060101010101" pitchFamily="49" charset="-122"/>
                <a:sym typeface="+mn-ea"/>
              </a:rPr>
              <a:t>(</a:t>
            </a:r>
            <a:r>
              <a:rPr lang="en-US" altLang="zh-CN" sz="2400" dirty="0" err="1">
                <a:uFillTx/>
                <a:latin typeface="Times New Roman" panose="02020603050405020304" pitchFamily="18" charset="0"/>
                <a:ea typeface="黑体" panose="02010609060101010101" pitchFamily="49" charset="-122"/>
                <a:sym typeface="+mn-ea"/>
              </a:rPr>
              <a:t>n,m</a:t>
            </a:r>
            <a:r>
              <a:rPr lang="en-US" altLang="zh-CN" sz="2400" dirty="0">
                <a:uFillTx/>
                <a:latin typeface="Times New Roman" panose="02020603050405020304" pitchFamily="18" charset="0"/>
                <a:ea typeface="黑体" panose="02010609060101010101" pitchFamily="49" charset="-122"/>
                <a:sym typeface="+mn-ea"/>
              </a:rPr>
              <a:t>)</a:t>
            </a:r>
            <a:r>
              <a:rPr lang="zh-CN" altLang="en-US" sz="2400" dirty="0">
                <a:uFillTx/>
                <a:latin typeface="Times New Roman" panose="02020603050405020304" pitchFamily="18" charset="0"/>
                <a:ea typeface="黑体" panose="02010609060101010101" pitchFamily="49" charset="-122"/>
                <a:sym typeface="+mn-ea"/>
              </a:rPr>
              <a:t>信道提供的独立衰落系数增加分集增益</a:t>
            </a:r>
            <a:r>
              <a:rPr lang="en-US" altLang="zh-CN" sz="2400" dirty="0">
                <a:uFillTx/>
                <a:latin typeface="Times New Roman" panose="02020603050405020304" pitchFamily="18" charset="0"/>
                <a:ea typeface="黑体" panose="02010609060101010101" pitchFamily="49" charset="-122"/>
                <a:sym typeface="+mn-ea"/>
              </a:rPr>
              <a:t>(Space-Time Coding</a:t>
            </a:r>
            <a:r>
              <a:rPr lang="zh-CN" altLang="en-US" sz="2400" dirty="0">
                <a:uFillTx/>
                <a:latin typeface="Times New Roman" panose="02020603050405020304" pitchFamily="18" charset="0"/>
                <a:ea typeface="黑体" panose="02010609060101010101" pitchFamily="49" charset="-122"/>
                <a:sym typeface="+mn-ea"/>
              </a:rPr>
              <a:t>，空时编码技术</a:t>
            </a:r>
            <a:r>
              <a:rPr lang="en-US" altLang="zh-CN" sz="2400" dirty="0">
                <a:uFillTx/>
                <a:latin typeface="Times New Roman" panose="02020603050405020304" pitchFamily="18" charset="0"/>
                <a:ea typeface="黑体" panose="02010609060101010101" pitchFamily="49" charset="-122"/>
                <a:sym typeface="+mn-ea"/>
              </a:rPr>
              <a:t>)</a:t>
            </a:r>
            <a:r>
              <a:rPr lang="zh-CN" altLang="en-US" sz="2400" dirty="0">
                <a:uFillTx/>
                <a:latin typeface="Times New Roman" panose="02020603050405020304" pitchFamily="18" charset="0"/>
                <a:ea typeface="黑体" panose="02010609060101010101" pitchFamily="49" charset="-122"/>
                <a:sym typeface="+mn-ea"/>
              </a:rPr>
              <a:t> </a:t>
            </a:r>
            <a:endParaRPr lang="en-US" altLang="zh-CN" sz="2400" dirty="0">
              <a:uFillTx/>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利用</a:t>
            </a:r>
            <a:r>
              <a:rPr lang="en-US" altLang="zh-CN" sz="2400" dirty="0">
                <a:latin typeface="Times New Roman" panose="02020603050405020304" pitchFamily="18" charset="0"/>
                <a:ea typeface="黑体" panose="02010609060101010101" pitchFamily="49" charset="-122"/>
                <a:sym typeface="+mn-ea"/>
              </a:rPr>
              <a:t>(</a:t>
            </a:r>
            <a:r>
              <a:rPr lang="en-US" altLang="zh-CN" sz="2400" dirty="0" err="1">
                <a:latin typeface="Times New Roman" panose="02020603050405020304" pitchFamily="18" charset="0"/>
                <a:ea typeface="黑体" panose="02010609060101010101" pitchFamily="49" charset="-122"/>
                <a:sym typeface="+mn-ea"/>
              </a:rPr>
              <a:t>n,m</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信道提供的</a:t>
            </a:r>
            <a:r>
              <a:rPr lang="en-US" altLang="zh-CN" sz="2400" dirty="0">
                <a:latin typeface="Times New Roman" panose="02020603050405020304" pitchFamily="18" charset="0"/>
                <a:ea typeface="黑体" panose="02010609060101010101" pitchFamily="49" charset="-122"/>
                <a:sym typeface="+mn-ea"/>
              </a:rPr>
              <a:t>r</a:t>
            </a:r>
            <a:r>
              <a:rPr lang="zh-CN" altLang="en-US" sz="2400" dirty="0">
                <a:latin typeface="Times New Roman" panose="02020603050405020304" pitchFamily="18" charset="0"/>
                <a:ea typeface="黑体" panose="02010609060101010101" pitchFamily="49" charset="-122"/>
                <a:sym typeface="+mn-ea"/>
              </a:rPr>
              <a:t>个独立并行子信道传输数据</a:t>
            </a:r>
            <a:r>
              <a:rPr lang="en-US" altLang="zh-CN" sz="2400" dirty="0">
                <a:latin typeface="Times New Roman" panose="02020603050405020304" pitchFamily="18" charset="0"/>
                <a:ea typeface="黑体" panose="02010609060101010101" pitchFamily="49" charset="-122"/>
                <a:sym typeface="+mn-ea"/>
              </a:rPr>
              <a:t>(Spatial Multiplexing,</a:t>
            </a:r>
            <a:r>
              <a:rPr lang="zh-CN" altLang="en-US" sz="2400" dirty="0">
                <a:latin typeface="Times New Roman" panose="02020603050405020304" pitchFamily="18" charset="0"/>
                <a:ea typeface="黑体" panose="02010609060101010101" pitchFamily="49" charset="-122"/>
                <a:sym typeface="+mn-ea"/>
              </a:rPr>
              <a:t>复用技术</a:t>
            </a:r>
            <a:r>
              <a:rPr lang="en-US" altLang="zh-CN" sz="2400" dirty="0">
                <a:latin typeface="Times New Roman" panose="02020603050405020304" pitchFamily="18" charset="0"/>
                <a:ea typeface="黑体" panose="02010609060101010101" pitchFamily="49" charset="-122"/>
                <a:sym typeface="+mn-ea"/>
              </a:rPr>
              <a:t>)</a:t>
            </a:r>
            <a:endParaRPr lang="en-US" altLang="zh-CN" sz="2400" dirty="0">
              <a:latin typeface="Times New Roman" panose="02020603050405020304" pitchFamily="18" charset="0"/>
              <a:ea typeface="黑体" panose="02010609060101010101" pitchFamily="49" charset="-122"/>
              <a:sym typeface="+mn-ea"/>
            </a:endParaRPr>
          </a:p>
          <a:p>
            <a:pPr marL="342900" indent="-342900" algn="l">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sym typeface="+mn-ea"/>
              </a:rPr>
              <a:t>通过</a:t>
            </a:r>
            <a:r>
              <a:rPr lang="en-US" altLang="zh-CN" sz="2400" dirty="0">
                <a:latin typeface="Times New Roman" panose="02020603050405020304" pitchFamily="18" charset="0"/>
                <a:ea typeface="黑体" panose="02010609060101010101" pitchFamily="49" charset="-122"/>
                <a:sym typeface="+mn-ea"/>
              </a:rPr>
              <a:t>Lattice</a:t>
            </a:r>
            <a:r>
              <a:rPr lang="zh-CN" altLang="en-US" sz="2400" dirty="0">
                <a:latin typeface="Times New Roman" panose="02020603050405020304" pitchFamily="18" charset="0"/>
                <a:ea typeface="黑体" panose="02010609060101010101" pitchFamily="49" charset="-122"/>
                <a:sym typeface="+mn-ea"/>
              </a:rPr>
              <a:t>编码</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实现分集增益与复用增益的折中</a:t>
            </a:r>
            <a:endParaRPr lang="en-US" altLang="zh-CN" sz="2400" dirty="0">
              <a:latin typeface="Times New Roman" panose="02020603050405020304" pitchFamily="18" charset="0"/>
              <a:ea typeface="黑体" panose="02010609060101010101" pitchFamily="49" charset="-122"/>
              <a:sym typeface="+mn-ea"/>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92" y="4260096"/>
            <a:ext cx="4224321" cy="176430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867366" y="5142250"/>
            <a:ext cx="1744028" cy="369332"/>
          </a:xfrm>
          <a:prstGeom prst="rect">
            <a:avLst/>
          </a:prstGeom>
          <a:noFill/>
        </p:spPr>
        <p:txBody>
          <a:bodyPr wrap="square" rtlCol="0" anchor="t">
            <a:spAutoFit/>
          </a:bodyPr>
          <a:lstStyle/>
          <a:p>
            <a:r>
              <a:rPr lang="en-US" altLang="zh-CN" sz="1800" dirty="0">
                <a:latin typeface="黑体" panose="02010609060101010101" pitchFamily="49" charset="-122"/>
                <a:ea typeface="黑体" panose="02010609060101010101" pitchFamily="49" charset="-122"/>
              </a:rPr>
              <a:t>MIMO</a:t>
            </a:r>
            <a:r>
              <a:rPr lang="zh-CN" altLang="en-US" sz="1800" dirty="0">
                <a:latin typeface="黑体" panose="02010609060101010101" pitchFamily="49" charset="-122"/>
                <a:ea typeface="黑体" panose="02010609060101010101" pitchFamily="49" charset="-122"/>
              </a:rPr>
              <a:t>系统实例</a:t>
            </a:r>
            <a:endParaRPr lang="zh-CN" altLang="en-US" b="1" dirty="0">
              <a:solidFill>
                <a:schemeClr val="accent2"/>
              </a:solidFill>
              <a:latin typeface="黑体" panose="02010609060101010101" pitchFamily="49" charset="-122"/>
              <a:ea typeface="黑体" panose="02010609060101010101" pitchFamily="49" charset="-122"/>
              <a:sym typeface="+mn-ea"/>
            </a:endParaRPr>
          </a:p>
        </p:txBody>
      </p:sp>
      <p:sp>
        <p:nvSpPr>
          <p:cNvPr id="9" name="文本框 8"/>
          <p:cNvSpPr txBox="1"/>
          <p:nvPr/>
        </p:nvSpPr>
        <p:spPr>
          <a:xfrm>
            <a:off x="515038" y="943798"/>
            <a:ext cx="2837794" cy="461665"/>
          </a:xfrm>
          <a:prstGeom prst="rect">
            <a:avLst/>
          </a:prstGeom>
          <a:noFill/>
        </p:spPr>
        <p:txBody>
          <a:bodyPr wrap="square" rtlCol="0" anchor="t">
            <a:spAutoFit/>
          </a:bodyPr>
          <a:lstStyle/>
          <a:p>
            <a:r>
              <a:rPr kumimoji="1" lang="en-US" altLang="zh-CN" sz="2400" b="1" dirty="0">
                <a:latin typeface="黑体" panose="02010609060101010101" pitchFamily="49" charset="-122"/>
                <a:ea typeface="黑体" panose="02010609060101010101" pitchFamily="49" charset="-122"/>
                <a:sym typeface="+mn-ea"/>
              </a:rPr>
              <a:t>MIMO</a:t>
            </a:r>
            <a:r>
              <a:rPr kumimoji="1" lang="zh-CN" altLang="en-US" sz="2400" b="1" dirty="0">
                <a:latin typeface="黑体" panose="02010609060101010101" pitchFamily="49" charset="-122"/>
                <a:ea typeface="黑体" panose="02010609060101010101" pitchFamily="49" charset="-122"/>
                <a:sym typeface="+mn-ea"/>
              </a:rPr>
              <a:t>技术发展历程</a:t>
            </a:r>
            <a:endParaRPr kumimoji="1" lang="zh-CN" altLang="en-US"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515038" y="1600248"/>
            <a:ext cx="8174355" cy="2895524"/>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4439920" y="104775"/>
            <a:ext cx="4512945" cy="685800"/>
          </a:xfrm>
        </p:spPr>
        <p:txBody>
          <a:bodyPr/>
          <a:lstStyle/>
          <a:p>
            <a:r>
              <a:rPr kumimoji="0" lang="zh-CN" altLang="en-US" sz="2400" b="1" kern="0" dirty="0">
                <a:solidFill>
                  <a:srgbClr val="000000"/>
                </a:solidFill>
                <a:latin typeface="Arial" panose="020B0604020202020204" pitchFamily="34" charset="0"/>
                <a:ea typeface="宋体" panose="02010600030101010101" pitchFamily="2" charset="-122"/>
                <a:cs typeface="+mn-cs"/>
                <a:sym typeface="+mn-ea"/>
              </a:rPr>
              <a:t>空时编码提出背景</a:t>
            </a:r>
            <a:endParaRPr lang="zh-CN" altLang="en-US" sz="2400" dirty="0">
              <a:sym typeface="+mn-ea"/>
            </a:endParaRPr>
          </a:p>
        </p:txBody>
      </p:sp>
      <p:sp>
        <p:nvSpPr>
          <p:cNvPr id="10" name="文本框 9"/>
          <p:cNvSpPr txBox="1"/>
          <p:nvPr/>
        </p:nvSpPr>
        <p:spPr>
          <a:xfrm>
            <a:off x="615632" y="1702547"/>
            <a:ext cx="7912735" cy="2677656"/>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从信息论的角度已经证明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多天线技术可以大大增加无线通信系统的容量，并改善无线通信系统的性能，非常适合移动通信系统中高速率业务的要求。因此，将多输入多输出</a:t>
            </a:r>
            <a:r>
              <a:rPr lang="en-US" altLang="zh-CN" sz="2400" dirty="0">
                <a:latin typeface="黑体" panose="02010609060101010101" pitchFamily="49" charset="-122"/>
                <a:ea typeface="黑体" panose="02010609060101010101" pitchFamily="49" charset="-122"/>
              </a:rPr>
              <a:t>(</a:t>
            </a:r>
            <a:r>
              <a:rPr lang="en-GB" altLang="zh-CN" sz="2400" dirty="0">
                <a:latin typeface="+mj-lt"/>
                <a:ea typeface="黑体" panose="02010609060101010101" pitchFamily="49" charset="-122"/>
              </a:rPr>
              <a:t>MIMO, Multiple Input </a:t>
            </a:r>
            <a:r>
              <a:rPr lang="en-GB" altLang="zh-CN" sz="2400" dirty="0" err="1">
                <a:latin typeface="+mj-lt"/>
                <a:ea typeface="黑体" panose="02010609060101010101" pitchFamily="49" charset="-122"/>
              </a:rPr>
              <a:t>Mutiple</a:t>
            </a:r>
            <a:r>
              <a:rPr lang="en-GB" altLang="zh-CN" sz="2400" dirty="0">
                <a:latin typeface="+mj-lt"/>
                <a:ea typeface="黑体" panose="02010609060101010101" pitchFamily="49" charset="-122"/>
              </a:rPr>
              <a:t> Output)</a:t>
            </a:r>
            <a:r>
              <a:rPr lang="zh-CN" altLang="en-US" sz="2400" dirty="0">
                <a:latin typeface="+mj-lt"/>
                <a:ea typeface="黑体" panose="02010609060101010101" pitchFamily="49" charset="-122"/>
              </a:rPr>
              <a:t>技术和正交频分复用技术</a:t>
            </a:r>
            <a:r>
              <a:rPr lang="en-US" altLang="zh-CN" sz="2400" dirty="0">
                <a:latin typeface="+mj-lt"/>
                <a:ea typeface="黑体" panose="02010609060101010101" pitchFamily="49" charset="-122"/>
              </a:rPr>
              <a:t>(</a:t>
            </a:r>
            <a:r>
              <a:rPr lang="en-GB" altLang="zh-CN" sz="2400" dirty="0">
                <a:latin typeface="+mj-lt"/>
                <a:ea typeface="黑体" panose="02010609060101010101" pitchFamily="49" charset="-122"/>
              </a:rPr>
              <a:t>OFDM,</a:t>
            </a:r>
            <a:r>
              <a:rPr lang="en-US" altLang="zh-CN" sz="2400" b="0" i="0" dirty="0">
                <a:solidFill>
                  <a:srgbClr val="333333"/>
                </a:solidFill>
                <a:effectLst/>
                <a:latin typeface="+mj-lt"/>
              </a:rPr>
              <a:t> Orthogonal Frequency Division Multiplexing</a:t>
            </a:r>
            <a:r>
              <a:rPr lang="en-US" altLang="zh-CN" sz="2400" dirty="0">
                <a:latin typeface="+mj-lt"/>
                <a:ea typeface="黑体" panose="02010609060101010101" pitchFamily="49" charset="-122"/>
              </a:rPr>
              <a:t>)</a:t>
            </a:r>
            <a:r>
              <a:rPr lang="zh-CN" altLang="en-US" sz="2400" dirty="0">
                <a:latin typeface="+mj-lt"/>
                <a:ea typeface="黑体" panose="02010609060101010101" pitchFamily="49" charset="-122"/>
              </a:rPr>
              <a:t>这两项技术联合</a:t>
            </a:r>
            <a:r>
              <a:rPr lang="zh-CN" altLang="en-US" sz="2400" dirty="0">
                <a:latin typeface="黑体" panose="02010609060101010101" pitchFamily="49" charset="-122"/>
                <a:ea typeface="黑体" panose="02010609060101010101" pitchFamily="49" charset="-122"/>
              </a:rPr>
              <a:t>就总成为一种很自然的想法。</a:t>
            </a:r>
            <a:endParaRPr lang="en-US" altLang="zh-CN" sz="2400" dirty="0">
              <a:latin typeface="黑体" panose="02010609060101010101" pitchFamily="49" charset="-122"/>
              <a:ea typeface="黑体" panose="02010609060101010101" pitchFamily="49" charset="-122"/>
            </a:endParaRPr>
          </a:p>
        </p:txBody>
      </p:sp>
      <p:sp>
        <p:nvSpPr>
          <p:cNvPr id="5" name="文本框 4"/>
          <p:cNvSpPr txBox="1"/>
          <p:nvPr/>
        </p:nvSpPr>
        <p:spPr>
          <a:xfrm>
            <a:off x="515038" y="943798"/>
            <a:ext cx="2837794" cy="461665"/>
          </a:xfrm>
          <a:prstGeom prst="rect">
            <a:avLst/>
          </a:prstGeom>
          <a:noFill/>
        </p:spPr>
        <p:txBody>
          <a:bodyPr wrap="square" rtlCol="0" anchor="t">
            <a:spAutoFit/>
          </a:bodyPr>
          <a:lstStyle/>
          <a:p>
            <a:r>
              <a:rPr kumimoji="1" lang="en-US" altLang="zh-CN" sz="2400" b="1" dirty="0">
                <a:latin typeface="黑体" panose="02010609060101010101" pitchFamily="49" charset="-122"/>
                <a:ea typeface="黑体" panose="02010609060101010101" pitchFamily="49" charset="-122"/>
                <a:sym typeface="+mn-ea"/>
              </a:rPr>
              <a:t>MIMO</a:t>
            </a:r>
            <a:r>
              <a:rPr kumimoji="1" lang="zh-CN" altLang="en-US" sz="2400" b="1" dirty="0">
                <a:latin typeface="黑体" panose="02010609060101010101" pitchFamily="49" charset="-122"/>
                <a:ea typeface="黑体" panose="02010609060101010101" pitchFamily="49" charset="-122"/>
                <a:sym typeface="+mn-ea"/>
              </a:rPr>
              <a:t>技术发展历程</a:t>
            </a:r>
            <a:endParaRPr kumimoji="1" lang="zh-CN" altLang="en-US" sz="2400" b="1" dirty="0">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1816" y="4800564"/>
            <a:ext cx="3156207" cy="1769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SOURCE" val="\documentclass{slides}\pagestyle{empty}&#10;\usepackage{epsfig,amsmath,amssymb,epsf,cite}%,fullpage}&#10;&#10;\begin{document}&#10;\begin{equation}\notag&#10;\mathbf{X} = \left[\begin{array}{ccc} x_{1,1}&amp;\cdots&amp; x_{1,T} \\&#10;\vdots &amp; \ddots &amp; \vdots  \\ x_{M_t,1} &amp; \cdots &amp; x_{M_t,T}\end{array}\right]&#10;\end{equation}&#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245"/>
  <p:tag name="PICTUREFILESIZE" val="14844"/>
</p:tagLst>
</file>

<file path=ppt/tags/tag2.xml><?xml version="1.0" encoding="utf-8"?>
<p:tagLst xmlns:p="http://schemas.openxmlformats.org/presentationml/2006/main">
  <p:tag name="commondata" val="eyJoZGlkIjoiYTI1ODE0ODU1YTU1NThjYzg2NDQwMzM1MzA4YzFkNj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rronto 0110">
  <a:themeElements>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orronto 0110">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defRPr kumimoji="1" lang="en-US" sz="2800" b="0" i="0" u="none" strike="noStrike" cap="none" normalizeH="0" baseline="0" smtClean="0">
            <a:ln>
              <a:noFill/>
            </a:ln>
            <a:solidFill>
              <a:srgbClr val="336699"/>
            </a:solidFill>
            <a:effectLst/>
            <a:latin typeface="黑体" panose="02010609060101010101" pitchFamily="49" charset="-122"/>
            <a:ea typeface="黑体" panose="02010609060101010101" pitchFamily="49" charset="-122"/>
          </a:defRPr>
        </a:defPPr>
      </a:lstStyle>
    </a:lnDef>
    <a:txDef>
      <a:spPr>
        <a:noFill/>
      </a:spPr>
      <a:bodyPr wrap="square" rtlCol="0" anchor="t">
        <a:spAutoFit/>
      </a:bodyPr>
      <a:lstStyle>
        <a:defPPr>
          <a:defRPr lang="zh-CN" altLang="en-US" b="1" dirty="0">
            <a:solidFill>
              <a:schemeClr val="accent2"/>
            </a:solidFill>
            <a:latin typeface="黑体" panose="02010609060101010101" pitchFamily="49" charset="-122"/>
            <a:ea typeface="黑体" panose="02010609060101010101" pitchFamily="49" charset="-122"/>
            <a:sym typeface="+mn-ea"/>
          </a:defRPr>
        </a:defPPr>
      </a:lstStyle>
    </a:txDef>
  </a:objectDefaults>
  <a:extraClrSchemeLst>
    <a:extraClrScheme>
      <a:clrScheme name="Sorronto 0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orronto 0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rronto 0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orronto 0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orronto 0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orronto 0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5254</Words>
  <Application>WPS 演示</Application>
  <PresentationFormat>全屏显示(4:3)</PresentationFormat>
  <Paragraphs>361</Paragraphs>
  <Slides>39</Slides>
  <Notes>9</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39</vt:i4>
      </vt:variant>
    </vt:vector>
  </HeadingPairs>
  <TitlesOfParts>
    <vt:vector size="56" baseType="lpstr">
      <vt:lpstr>Arial</vt:lpstr>
      <vt:lpstr>宋体</vt:lpstr>
      <vt:lpstr>Wingdings</vt:lpstr>
      <vt:lpstr>Calibri</vt:lpstr>
      <vt:lpstr>华文中宋</vt:lpstr>
      <vt:lpstr>黑体</vt:lpstr>
      <vt:lpstr>FuturaA Md BT</vt:lpstr>
      <vt:lpstr>Segoe Print</vt:lpstr>
      <vt:lpstr>隶书</vt:lpstr>
      <vt:lpstr>Times New Roman</vt:lpstr>
      <vt:lpstr>微软雅黑</vt:lpstr>
      <vt:lpstr>Arial Unicode MS</vt:lpstr>
      <vt:lpstr>Cambria Math</vt:lpstr>
      <vt:lpstr>1_自定义设计方案</vt:lpstr>
      <vt:lpstr>自定义设计方案</vt:lpstr>
      <vt:lpstr>1_默认设计模板</vt:lpstr>
      <vt:lpstr>Sorronto 0110</vt:lpstr>
      <vt:lpstr>第十四章 空时编码(SPACE TIME CODING)</vt:lpstr>
      <vt:lpstr>内容提要</vt:lpstr>
      <vt:lpstr>PowerPoint 演示文稿</vt:lpstr>
      <vt:lpstr>空时编码提出背景</vt:lpstr>
      <vt:lpstr>空时编码提出背景</vt:lpstr>
      <vt:lpstr>空时编码提出背景</vt:lpstr>
      <vt:lpstr>空时编码提出背景</vt:lpstr>
      <vt:lpstr>空时编码提出背景</vt:lpstr>
      <vt:lpstr>空时编码提出背景</vt:lpstr>
      <vt:lpstr>空时编码提出背景</vt:lpstr>
      <vt:lpstr>空时编码提出背景</vt:lpstr>
      <vt:lpstr>空时编码提出背景</vt:lpstr>
      <vt:lpstr>空时编码提出背景</vt:lpstr>
      <vt:lpstr>PowerPoint 演示文稿</vt:lpstr>
      <vt:lpstr>空时编码的分类</vt:lpstr>
      <vt:lpstr>空时编码的分类</vt:lpstr>
      <vt:lpstr>空时编码的分类</vt:lpstr>
      <vt:lpstr>空时编码的分类</vt:lpstr>
      <vt:lpstr>PowerPoint 演示文稿</vt:lpstr>
      <vt:lpstr>主流空时编码的详细内容</vt:lpstr>
      <vt:lpstr>主流空时编码的详细内容</vt:lpstr>
      <vt:lpstr>主流空时编码的详细内容</vt:lpstr>
      <vt:lpstr>主流空时编码的详细内容</vt:lpstr>
      <vt:lpstr>主流空时编码的详细内容</vt:lpstr>
      <vt:lpstr>主流空时编码的详细内容</vt:lpstr>
      <vt:lpstr>主流空时编码的详细内容</vt:lpstr>
      <vt:lpstr>主流空时编码的详细内容</vt:lpstr>
      <vt:lpstr>主流空时编码的详细内容</vt:lpstr>
      <vt:lpstr>主流空时编码的详细内容</vt:lpstr>
      <vt:lpstr>主流空时编码的详细内容</vt:lpstr>
      <vt:lpstr>PowerPoint 演示文稿</vt:lpstr>
      <vt:lpstr>空时编码的实践</vt:lpstr>
      <vt:lpstr>空时编码的实践</vt:lpstr>
      <vt:lpstr>PowerPoint 演示文稿</vt:lpstr>
      <vt:lpstr>空时编码的实践</vt:lpstr>
      <vt:lpstr>空时编码的实践</vt:lpstr>
      <vt:lpstr>空时编码的实践</vt:lpstr>
      <vt:lpstr>空时编码的实践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wjt</dc:creator>
  <cp:lastModifiedBy>无</cp:lastModifiedBy>
  <cp:revision>1239</cp:revision>
  <cp:lastPrinted>2016-01-06T13:31:00Z</cp:lastPrinted>
  <dcterms:created xsi:type="dcterms:W3CDTF">2014-12-11T02:08:00Z</dcterms:created>
  <dcterms:modified xsi:type="dcterms:W3CDTF">2024-11-11T09:23:21Z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2052-12.1.0.18608</vt:lpwstr>
  </property>
  <property fmtid="{D5CDD505-2E9C-101B-9397-08002B2CF9AE}" pid="4" name="ICV">
    <vt:lpwstr>D95333F37129448BA07C7FF61941846D</vt:lpwstr>
  </property>
</Properties>
</file>